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8"/>
  </p:notesMasterIdLst>
  <p:handoutMasterIdLst>
    <p:handoutMasterId r:id="rId9"/>
  </p:handoutMasterIdLst>
  <p:sldIdLst>
    <p:sldId id="265" r:id="rId5"/>
    <p:sldId id="266" r:id="rId6"/>
    <p:sldId id="267" r:id="rId7"/>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261"/>
    <a:srgbClr val="FDECE2"/>
    <a:srgbClr val="FFFDCD"/>
    <a:srgbClr val="7EDCD1"/>
    <a:srgbClr val="FFFEEB"/>
    <a:srgbClr val="F1803B"/>
    <a:srgbClr val="E9C46A"/>
    <a:srgbClr val="F8682C"/>
    <a:srgbClr val="FBB700"/>
    <a:srgbClr val="C15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68" autoAdjust="0"/>
  </p:normalViewPr>
  <p:slideViewPr>
    <p:cSldViewPr snapToGrid="0">
      <p:cViewPr>
        <p:scale>
          <a:sx n="66" d="100"/>
          <a:sy n="66" d="100"/>
        </p:scale>
        <p:origin x="219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4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E2ABB-3E4F-4D41-8568-7C902D8340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87AD07-52BA-4654-AB16-B5FB95B8BA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FE1BA-D506-40EE-B152-1FC809E35E5F}" type="datetimeFigureOut">
              <a:rPr lang="en-US" smtClean="0"/>
              <a:t>10/31/2024</a:t>
            </a:fld>
            <a:endParaRPr lang="en-US" dirty="0"/>
          </a:p>
        </p:txBody>
      </p:sp>
      <p:sp>
        <p:nvSpPr>
          <p:cNvPr id="4" name="Footer Placeholder 3">
            <a:extLst>
              <a:ext uri="{FF2B5EF4-FFF2-40B4-BE49-F238E27FC236}">
                <a16:creationId xmlns:a16="http://schemas.microsoft.com/office/drawing/2014/main" id="{90CEFF96-CB5A-4136-B37B-371A897ECA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980E3A-98E2-4FFC-B81C-C354A7B3B9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F6829-522D-411D-99E3-19D7738EEB89}" type="slidenum">
              <a:rPr lang="en-US" smtClean="0"/>
              <a:t>‹#›</a:t>
            </a:fld>
            <a:endParaRPr lang="en-US" dirty="0"/>
          </a:p>
        </p:txBody>
      </p:sp>
    </p:spTree>
    <p:extLst>
      <p:ext uri="{BB962C8B-B14F-4D97-AF65-F5344CB8AC3E}">
        <p14:creationId xmlns:p14="http://schemas.microsoft.com/office/powerpoint/2010/main" val="273539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22A5C-B1F3-4931-941D-123ADD0E9CE3}" type="datetimeFigureOut">
              <a:rPr lang="en-US" smtClean="0"/>
              <a:t>10/31/2024</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98550-2AA3-427C-8530-E6B958473202}" type="slidenum">
              <a:rPr lang="en-US" smtClean="0"/>
              <a:t>‹#›</a:t>
            </a:fld>
            <a:endParaRPr lang="en-US" dirty="0"/>
          </a:p>
        </p:txBody>
      </p:sp>
    </p:spTree>
    <p:extLst>
      <p:ext uri="{BB962C8B-B14F-4D97-AF65-F5344CB8AC3E}">
        <p14:creationId xmlns:p14="http://schemas.microsoft.com/office/powerpoint/2010/main" val="1073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98550-2AA3-427C-8530-E6B958473202}" type="slidenum">
              <a:rPr lang="en-US" smtClean="0"/>
              <a:t>1</a:t>
            </a:fld>
            <a:endParaRPr lang="en-US" dirty="0"/>
          </a:p>
        </p:txBody>
      </p:sp>
    </p:spTree>
    <p:extLst>
      <p:ext uri="{BB962C8B-B14F-4D97-AF65-F5344CB8AC3E}">
        <p14:creationId xmlns:p14="http://schemas.microsoft.com/office/powerpoint/2010/main" val="391070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98550-2AA3-427C-8530-E6B958473202}" type="slidenum">
              <a:rPr lang="en-US" smtClean="0"/>
              <a:t>2</a:t>
            </a:fld>
            <a:endParaRPr lang="en-US" dirty="0"/>
          </a:p>
        </p:txBody>
      </p:sp>
    </p:spTree>
    <p:extLst>
      <p:ext uri="{BB962C8B-B14F-4D97-AF65-F5344CB8AC3E}">
        <p14:creationId xmlns:p14="http://schemas.microsoft.com/office/powerpoint/2010/main" val="209901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B98550-2AA3-427C-8530-E6B9584732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0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3C87C7-5821-BC93-D491-2D341E2EDE30}"/>
              </a:ext>
              <a:ext uri="{C183D7F6-B498-43B3-948B-1728B52AA6E4}">
                <adec:decorative xmlns:adec="http://schemas.microsoft.com/office/drawing/2017/decorative" val="1"/>
              </a:ext>
            </a:extLst>
          </p:cNvPr>
          <p:cNvSpPr/>
          <p:nvPr userDrawn="1"/>
        </p:nvSpPr>
        <p:spPr>
          <a:xfrm>
            <a:off x="591350" y="760603"/>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C79281-D6A2-9113-842E-52BA21301BBF}"/>
              </a:ext>
            </a:extLst>
          </p:cNvPr>
          <p:cNvSpPr>
            <a:spLocks noGrp="1"/>
          </p:cNvSpPr>
          <p:nvPr>
            <p:ph type="title" hasCustomPrompt="1"/>
          </p:nvPr>
        </p:nvSpPr>
        <p:spPr>
          <a:xfrm>
            <a:off x="1997598" y="1134316"/>
            <a:ext cx="8196805" cy="2872535"/>
          </a:xfrm>
        </p:spPr>
        <p:txBody>
          <a:bodyPr bIns="0" anchor="b">
            <a:noAutofit/>
          </a:bodyPr>
          <a:lstStyle>
            <a:lvl1pPr algn="ctr">
              <a:lnSpc>
                <a:spcPct val="70000"/>
              </a:lnSpc>
              <a:defRPr sz="11500" b="1" spc="-500" baseline="0">
                <a:solidFill>
                  <a:schemeClr val="accent2"/>
                </a:solidFill>
                <a:latin typeface="+mj-lt"/>
              </a:defRPr>
            </a:lvl1pPr>
          </a:lstStyle>
          <a:p>
            <a:r>
              <a:rPr lang="en-US" dirty="0"/>
              <a:t>Add title here</a:t>
            </a:r>
          </a:p>
        </p:txBody>
      </p:sp>
      <p:sp>
        <p:nvSpPr>
          <p:cNvPr id="8" name="Text Placeholder 6">
            <a:extLst>
              <a:ext uri="{FF2B5EF4-FFF2-40B4-BE49-F238E27FC236}">
                <a16:creationId xmlns:a16="http://schemas.microsoft.com/office/drawing/2014/main" id="{5E790539-5576-6E20-76CE-838FCBFA1BE1}"/>
              </a:ext>
            </a:extLst>
          </p:cNvPr>
          <p:cNvSpPr>
            <a:spLocks noGrp="1"/>
          </p:cNvSpPr>
          <p:nvPr>
            <p:ph type="body" sz="quarter" idx="11" hasCustomPrompt="1"/>
          </p:nvPr>
        </p:nvSpPr>
        <p:spPr>
          <a:xfrm>
            <a:off x="585989" y="776614"/>
            <a:ext cx="2261384" cy="1304000"/>
          </a:xfrm>
          <a:solidFill>
            <a:schemeClr val="accent2"/>
          </a:solidFill>
        </p:spPr>
        <p:txBody>
          <a:bodyPr tIns="91440" bIns="0" anchor="ctr">
            <a:noAutofit/>
          </a:bodyPr>
          <a:lstStyle>
            <a:lvl1pPr marL="0" indent="0" algn="ctr">
              <a:lnSpc>
                <a:spcPct val="70000"/>
              </a:lnSpc>
              <a:spcBef>
                <a:spcPts val="0"/>
              </a:spcBef>
              <a:buNone/>
              <a:defRPr sz="2800" b="1" cap="all" spc="-150"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a:t>
            </a:r>
          </a:p>
          <a:p>
            <a:pPr lvl="0"/>
            <a:r>
              <a:rPr lang="en-US" dirty="0"/>
              <a:t>text</a:t>
            </a:r>
          </a:p>
        </p:txBody>
      </p:sp>
      <p:sp>
        <p:nvSpPr>
          <p:cNvPr id="45" name="Picture Placeholder 44">
            <a:extLst>
              <a:ext uri="{FF2B5EF4-FFF2-40B4-BE49-F238E27FC236}">
                <a16:creationId xmlns:a16="http://schemas.microsoft.com/office/drawing/2014/main" id="{F4D90386-5045-9142-B669-3A4F71F15C98}"/>
              </a:ext>
            </a:extLst>
          </p:cNvPr>
          <p:cNvSpPr>
            <a:spLocks noGrp="1" noChangeAspect="1"/>
          </p:cNvSpPr>
          <p:nvPr>
            <p:ph type="pic" sz="quarter" idx="37"/>
          </p:nvPr>
        </p:nvSpPr>
        <p:spPr>
          <a:xfrm>
            <a:off x="8898456" y="1853528"/>
            <a:ext cx="1628552" cy="1226510"/>
          </a:xfrm>
        </p:spPr>
        <p:txBody>
          <a:bodyPr>
            <a:normAutofit/>
          </a:bodyPr>
          <a:lstStyle>
            <a:lvl1pPr marL="0" indent="0" algn="ctr">
              <a:buNone/>
              <a:defRPr sz="2000"/>
            </a:lvl1pPr>
          </a:lstStyle>
          <a:p>
            <a:endParaRPr lang="en-US" dirty="0"/>
          </a:p>
        </p:txBody>
      </p:sp>
      <p:sp>
        <p:nvSpPr>
          <p:cNvPr id="41" name="Text Placeholder 6">
            <a:extLst>
              <a:ext uri="{FF2B5EF4-FFF2-40B4-BE49-F238E27FC236}">
                <a16:creationId xmlns:a16="http://schemas.microsoft.com/office/drawing/2014/main" id="{49C83E00-6F31-B188-424A-B276312C4648}"/>
              </a:ext>
            </a:extLst>
          </p:cNvPr>
          <p:cNvSpPr>
            <a:spLocks noGrp="1"/>
          </p:cNvSpPr>
          <p:nvPr>
            <p:ph type="body" sz="quarter" idx="36" hasCustomPrompt="1"/>
          </p:nvPr>
        </p:nvSpPr>
        <p:spPr>
          <a:xfrm>
            <a:off x="599773" y="4026530"/>
            <a:ext cx="10992455" cy="525074"/>
          </a:xfrm>
        </p:spPr>
        <p:txBody>
          <a:bodyPr tIns="0">
            <a:noAutofit/>
          </a:bodyPr>
          <a:lstStyle>
            <a:lvl1pPr marL="0" indent="0" algn="ctr">
              <a:buNone/>
              <a:defRPr sz="2800" b="1">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subtitle here</a:t>
            </a:r>
          </a:p>
        </p:txBody>
      </p:sp>
      <p:sp>
        <p:nvSpPr>
          <p:cNvPr id="10" name="Rectangle 9">
            <a:extLst>
              <a:ext uri="{FF2B5EF4-FFF2-40B4-BE49-F238E27FC236}">
                <a16:creationId xmlns:a16="http://schemas.microsoft.com/office/drawing/2014/main" id="{B8B43F97-7D48-F9EA-04C2-C3A1E40A41C1}"/>
              </a:ext>
              <a:ext uri="{C183D7F6-B498-43B3-948B-1728B52AA6E4}">
                <adec:decorative xmlns:adec="http://schemas.microsoft.com/office/drawing/2017/decorative" val="1"/>
              </a:ext>
            </a:extLst>
          </p:cNvPr>
          <p:cNvSpPr/>
          <p:nvPr userDrawn="1"/>
        </p:nvSpPr>
        <p:spPr>
          <a:xfrm>
            <a:off x="591350" y="4911688"/>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792914F-87A7-29B3-6934-DF2472809A63}"/>
              </a:ext>
            </a:extLst>
          </p:cNvPr>
          <p:cNvSpPr>
            <a:spLocks noGrp="1"/>
          </p:cNvSpPr>
          <p:nvPr>
            <p:ph type="body" sz="quarter" idx="12" hasCustomPrompt="1"/>
          </p:nvPr>
        </p:nvSpPr>
        <p:spPr>
          <a:xfrm>
            <a:off x="585988" y="5399966"/>
            <a:ext cx="5408411" cy="1092614"/>
          </a:xfrm>
          <a:solidFill>
            <a:schemeClr val="accent2"/>
          </a:solidFill>
        </p:spPr>
        <p:txBody>
          <a:bodyPr lIns="54864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15" name="Text Placeholder 6">
            <a:extLst>
              <a:ext uri="{FF2B5EF4-FFF2-40B4-BE49-F238E27FC236}">
                <a16:creationId xmlns:a16="http://schemas.microsoft.com/office/drawing/2014/main" id="{545983B4-DA5B-E9B4-4C93-FE5A09C1453A}"/>
              </a:ext>
            </a:extLst>
          </p:cNvPr>
          <p:cNvSpPr>
            <a:spLocks noGrp="1"/>
          </p:cNvSpPr>
          <p:nvPr>
            <p:ph type="body" sz="quarter" idx="14" hasCustomPrompt="1"/>
          </p:nvPr>
        </p:nvSpPr>
        <p:spPr>
          <a:xfrm>
            <a:off x="2684813" y="5544090"/>
            <a:ext cx="2963043" cy="804367"/>
          </a:xfrm>
        </p:spPr>
        <p:txBody>
          <a:bodyPr tIns="0" bIns="0" anchor="ctr">
            <a:noAutofit/>
          </a:bodyPr>
          <a:lstStyle>
            <a:lvl1pPr marL="0" indent="0" algn="l">
              <a:lnSpc>
                <a:spcPct val="100000"/>
              </a:lnSpc>
              <a:spcBef>
                <a:spcPts val="0"/>
              </a:spcBef>
              <a:buNone/>
              <a:defRPr sz="2000" b="1">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14" name="Text Placeholder 6">
            <a:extLst>
              <a:ext uri="{FF2B5EF4-FFF2-40B4-BE49-F238E27FC236}">
                <a16:creationId xmlns:a16="http://schemas.microsoft.com/office/drawing/2014/main" id="{A4F68B02-C05D-35BC-FE25-10CEEF045EE7}"/>
              </a:ext>
            </a:extLst>
          </p:cNvPr>
          <p:cNvSpPr>
            <a:spLocks noGrp="1"/>
          </p:cNvSpPr>
          <p:nvPr>
            <p:ph type="body" sz="quarter" idx="13" hasCustomPrompt="1"/>
          </p:nvPr>
        </p:nvSpPr>
        <p:spPr>
          <a:xfrm>
            <a:off x="585988" y="6624556"/>
            <a:ext cx="5408411" cy="1092614"/>
          </a:xfrm>
          <a:solidFill>
            <a:schemeClr val="accent2"/>
          </a:solidFill>
        </p:spPr>
        <p:txBody>
          <a:bodyPr lIns="54864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16" name="Text Placeholder 6">
            <a:extLst>
              <a:ext uri="{FF2B5EF4-FFF2-40B4-BE49-F238E27FC236}">
                <a16:creationId xmlns:a16="http://schemas.microsoft.com/office/drawing/2014/main" id="{99A75573-770E-753A-3991-8AE8A568B2B5}"/>
              </a:ext>
            </a:extLst>
          </p:cNvPr>
          <p:cNvSpPr>
            <a:spLocks noGrp="1"/>
          </p:cNvSpPr>
          <p:nvPr>
            <p:ph type="body" sz="quarter" idx="15" hasCustomPrompt="1"/>
          </p:nvPr>
        </p:nvSpPr>
        <p:spPr>
          <a:xfrm>
            <a:off x="2684811" y="6838187"/>
            <a:ext cx="2963045" cy="665352"/>
          </a:xfrm>
        </p:spPr>
        <p:txBody>
          <a:bodyPr tIns="0" bIns="0" anchor="ctr">
            <a:noAutofit/>
          </a:bodyPr>
          <a:lstStyle>
            <a:lvl1pPr marL="0" indent="0" algn="l">
              <a:lnSpc>
                <a:spcPct val="100000"/>
              </a:lnSpc>
              <a:spcBef>
                <a:spcPts val="0"/>
              </a:spcBef>
              <a:buNone/>
              <a:defRPr sz="2000" b="1">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4" name="Chart Placeholder 23">
            <a:extLst>
              <a:ext uri="{FF2B5EF4-FFF2-40B4-BE49-F238E27FC236}">
                <a16:creationId xmlns:a16="http://schemas.microsoft.com/office/drawing/2014/main" id="{5B2C4F8B-2E88-17EB-119F-18F378A80161}"/>
              </a:ext>
            </a:extLst>
          </p:cNvPr>
          <p:cNvSpPr>
            <a:spLocks noGrp="1"/>
          </p:cNvSpPr>
          <p:nvPr>
            <p:ph type="chart" sz="quarter" idx="22"/>
          </p:nvPr>
        </p:nvSpPr>
        <p:spPr>
          <a:xfrm>
            <a:off x="6354604" y="5459653"/>
            <a:ext cx="1499616" cy="1353312"/>
          </a:xfrm>
        </p:spPr>
        <p:txBody>
          <a:bodyPr>
            <a:normAutofit/>
          </a:bodyPr>
          <a:lstStyle>
            <a:lvl1pPr marL="0" indent="0" algn="ctr">
              <a:buNone/>
              <a:defRPr sz="1400" b="1"/>
            </a:lvl1pPr>
          </a:lstStyle>
          <a:p>
            <a:endParaRPr lang="en-US" dirty="0"/>
          </a:p>
        </p:txBody>
      </p:sp>
      <p:sp>
        <p:nvSpPr>
          <p:cNvPr id="17" name="Text Placeholder 6">
            <a:extLst>
              <a:ext uri="{FF2B5EF4-FFF2-40B4-BE49-F238E27FC236}">
                <a16:creationId xmlns:a16="http://schemas.microsoft.com/office/drawing/2014/main" id="{92FD6443-DCCF-F177-9121-2D2A6BF7DFDC}"/>
              </a:ext>
            </a:extLst>
          </p:cNvPr>
          <p:cNvSpPr>
            <a:spLocks noGrp="1"/>
          </p:cNvSpPr>
          <p:nvPr>
            <p:ph type="body" sz="quarter" idx="16" hasCustomPrompt="1"/>
          </p:nvPr>
        </p:nvSpPr>
        <p:spPr>
          <a:xfrm>
            <a:off x="6299200" y="6443508"/>
            <a:ext cx="1590104" cy="691168"/>
          </a:xfrm>
          <a:solidFill>
            <a:schemeClr val="accent1"/>
          </a:solidFill>
        </p:spPr>
        <p:txBody>
          <a:bodyPr lIns="0" tIns="137160" rIns="0" bIns="0" anchor="ctr">
            <a:noAutofit/>
          </a:bodyPr>
          <a:lstStyle>
            <a:lvl1pPr marL="0" indent="0" algn="ctr">
              <a:lnSpc>
                <a:spcPct val="70000"/>
              </a:lnSpc>
              <a:spcBef>
                <a:spcPts val="0"/>
              </a:spcBef>
              <a:buNone/>
              <a:defRPr sz="5400" b="1" cap="all" spc="-300" baseline="0">
                <a:solidFill>
                  <a:schemeClr val="accent2"/>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20" name="Text Placeholder 6">
            <a:extLst>
              <a:ext uri="{FF2B5EF4-FFF2-40B4-BE49-F238E27FC236}">
                <a16:creationId xmlns:a16="http://schemas.microsoft.com/office/drawing/2014/main" id="{F5BE4317-7748-EC3E-FF19-D8E610B02F3E}"/>
              </a:ext>
            </a:extLst>
          </p:cNvPr>
          <p:cNvSpPr>
            <a:spLocks noGrp="1"/>
          </p:cNvSpPr>
          <p:nvPr>
            <p:ph type="body" sz="quarter" idx="19" hasCustomPrompt="1"/>
          </p:nvPr>
        </p:nvSpPr>
        <p:spPr>
          <a:xfrm>
            <a:off x="6299200" y="7214903"/>
            <a:ext cx="1590104" cy="483107"/>
          </a:xfrm>
        </p:spPr>
        <p:txBody>
          <a:bodyPr lIns="0" tIns="0" rIns="0">
            <a:noAutofit/>
          </a:bodyPr>
          <a:lstStyle>
            <a:lvl1pPr marL="0" indent="0" algn="ctr">
              <a:buNone/>
              <a:defRPr sz="1400" b="1">
                <a:solidFill>
                  <a:schemeClr val="tx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5" name="Chart Placeholder 23">
            <a:extLst>
              <a:ext uri="{FF2B5EF4-FFF2-40B4-BE49-F238E27FC236}">
                <a16:creationId xmlns:a16="http://schemas.microsoft.com/office/drawing/2014/main" id="{87CE804E-615D-0DBE-4ACD-9498FC05318E}"/>
              </a:ext>
            </a:extLst>
          </p:cNvPr>
          <p:cNvSpPr>
            <a:spLocks noGrp="1"/>
          </p:cNvSpPr>
          <p:nvPr>
            <p:ph type="chart" sz="quarter" idx="23"/>
          </p:nvPr>
        </p:nvSpPr>
        <p:spPr>
          <a:xfrm>
            <a:off x="8099552" y="5459653"/>
            <a:ext cx="1499616" cy="1353312"/>
          </a:xfrm>
        </p:spPr>
        <p:txBody>
          <a:bodyPr>
            <a:normAutofit/>
          </a:bodyPr>
          <a:lstStyle>
            <a:lvl1pPr marL="0" indent="0" algn="ctr">
              <a:buNone/>
              <a:defRPr sz="1400" b="1"/>
            </a:lvl1pPr>
          </a:lstStyle>
          <a:p>
            <a:endParaRPr lang="en-US" dirty="0"/>
          </a:p>
        </p:txBody>
      </p:sp>
      <p:sp>
        <p:nvSpPr>
          <p:cNvPr id="18" name="Text Placeholder 6">
            <a:extLst>
              <a:ext uri="{FF2B5EF4-FFF2-40B4-BE49-F238E27FC236}">
                <a16:creationId xmlns:a16="http://schemas.microsoft.com/office/drawing/2014/main" id="{FA086B15-B175-56ED-30CB-D95624588FD0}"/>
              </a:ext>
            </a:extLst>
          </p:cNvPr>
          <p:cNvSpPr>
            <a:spLocks noGrp="1"/>
          </p:cNvSpPr>
          <p:nvPr>
            <p:ph type="body" sz="quarter" idx="17" hasCustomPrompt="1"/>
          </p:nvPr>
        </p:nvSpPr>
        <p:spPr>
          <a:xfrm>
            <a:off x="8054308" y="6443508"/>
            <a:ext cx="1590104" cy="691168"/>
          </a:xfrm>
          <a:solidFill>
            <a:schemeClr val="accent1"/>
          </a:solidFill>
        </p:spPr>
        <p:txBody>
          <a:bodyPr lIns="0" tIns="137160" rIns="0" bIns="0" anchor="ctr">
            <a:noAutofit/>
          </a:bodyPr>
          <a:lstStyle>
            <a:lvl1pPr marL="0" indent="0" algn="ctr">
              <a:lnSpc>
                <a:spcPct val="70000"/>
              </a:lnSpc>
              <a:spcBef>
                <a:spcPts val="0"/>
              </a:spcBef>
              <a:buNone/>
              <a:defRPr sz="5400" b="1" cap="all" spc="-300" baseline="0">
                <a:solidFill>
                  <a:schemeClr val="accent2"/>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21" name="Text Placeholder 6">
            <a:extLst>
              <a:ext uri="{FF2B5EF4-FFF2-40B4-BE49-F238E27FC236}">
                <a16:creationId xmlns:a16="http://schemas.microsoft.com/office/drawing/2014/main" id="{6734814B-0FF0-B4C5-DAEA-C77A21404CC8}"/>
              </a:ext>
            </a:extLst>
          </p:cNvPr>
          <p:cNvSpPr>
            <a:spLocks noGrp="1"/>
          </p:cNvSpPr>
          <p:nvPr>
            <p:ph type="body" sz="quarter" idx="20" hasCustomPrompt="1"/>
          </p:nvPr>
        </p:nvSpPr>
        <p:spPr>
          <a:xfrm>
            <a:off x="8054308" y="7214903"/>
            <a:ext cx="1590104" cy="483107"/>
          </a:xfrm>
        </p:spPr>
        <p:txBody>
          <a:bodyPr lIns="0" tIns="0" rIns="0">
            <a:noAutofit/>
          </a:bodyPr>
          <a:lstStyle>
            <a:lvl1pPr marL="0" indent="0" algn="ctr">
              <a:buNone/>
              <a:defRPr sz="1400" b="1">
                <a:solidFill>
                  <a:schemeClr val="tx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6" name="Chart Placeholder 23">
            <a:extLst>
              <a:ext uri="{FF2B5EF4-FFF2-40B4-BE49-F238E27FC236}">
                <a16:creationId xmlns:a16="http://schemas.microsoft.com/office/drawing/2014/main" id="{39B6F419-7B3A-9DD3-BB41-E6E6678E9915}"/>
              </a:ext>
            </a:extLst>
          </p:cNvPr>
          <p:cNvSpPr>
            <a:spLocks noGrp="1"/>
          </p:cNvSpPr>
          <p:nvPr>
            <p:ph type="chart" sz="quarter" idx="24"/>
          </p:nvPr>
        </p:nvSpPr>
        <p:spPr>
          <a:xfrm>
            <a:off x="9855072" y="5459653"/>
            <a:ext cx="1499616" cy="1353312"/>
          </a:xfrm>
        </p:spPr>
        <p:txBody>
          <a:bodyPr>
            <a:normAutofit/>
          </a:bodyPr>
          <a:lstStyle>
            <a:lvl1pPr marL="0" indent="0" algn="ctr">
              <a:buNone/>
              <a:defRPr sz="1400" b="1"/>
            </a:lvl1pPr>
          </a:lstStyle>
          <a:p>
            <a:endParaRPr lang="en-US" dirty="0"/>
          </a:p>
        </p:txBody>
      </p:sp>
      <p:sp>
        <p:nvSpPr>
          <p:cNvPr id="19" name="Text Placeholder 6">
            <a:extLst>
              <a:ext uri="{FF2B5EF4-FFF2-40B4-BE49-F238E27FC236}">
                <a16:creationId xmlns:a16="http://schemas.microsoft.com/office/drawing/2014/main" id="{9EC7C4F7-737D-A661-5E51-8FD5400CA48B}"/>
              </a:ext>
            </a:extLst>
          </p:cNvPr>
          <p:cNvSpPr>
            <a:spLocks noGrp="1"/>
          </p:cNvSpPr>
          <p:nvPr>
            <p:ph type="body" sz="quarter" idx="18" hasCustomPrompt="1"/>
          </p:nvPr>
        </p:nvSpPr>
        <p:spPr>
          <a:xfrm>
            <a:off x="9809416" y="6443508"/>
            <a:ext cx="1590104" cy="691168"/>
          </a:xfrm>
          <a:solidFill>
            <a:schemeClr val="accent1"/>
          </a:solidFill>
        </p:spPr>
        <p:txBody>
          <a:bodyPr lIns="0" tIns="137160" rIns="0" bIns="0" anchor="ctr">
            <a:noAutofit/>
          </a:bodyPr>
          <a:lstStyle>
            <a:lvl1pPr marL="0" indent="0" algn="ctr">
              <a:lnSpc>
                <a:spcPct val="70000"/>
              </a:lnSpc>
              <a:spcBef>
                <a:spcPts val="0"/>
              </a:spcBef>
              <a:buNone/>
              <a:defRPr sz="5400" b="1" cap="all" spc="-300" baseline="0">
                <a:solidFill>
                  <a:schemeClr val="accent2"/>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22" name="Text Placeholder 6">
            <a:extLst>
              <a:ext uri="{FF2B5EF4-FFF2-40B4-BE49-F238E27FC236}">
                <a16:creationId xmlns:a16="http://schemas.microsoft.com/office/drawing/2014/main" id="{7DC0C4BA-B3DD-1DFD-D9D2-F6DB9B13A41D}"/>
              </a:ext>
            </a:extLst>
          </p:cNvPr>
          <p:cNvSpPr>
            <a:spLocks noGrp="1"/>
          </p:cNvSpPr>
          <p:nvPr>
            <p:ph type="body" sz="quarter" idx="21" hasCustomPrompt="1"/>
          </p:nvPr>
        </p:nvSpPr>
        <p:spPr>
          <a:xfrm>
            <a:off x="9809416" y="7214903"/>
            <a:ext cx="1590104" cy="483107"/>
          </a:xfrm>
        </p:spPr>
        <p:txBody>
          <a:bodyPr lIns="0" tIns="0" rIns="0">
            <a:noAutofit/>
          </a:bodyPr>
          <a:lstStyle>
            <a:lvl1pPr marL="0" indent="0" algn="ctr">
              <a:buNone/>
              <a:defRPr sz="1400" b="1">
                <a:solidFill>
                  <a:schemeClr val="tx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9" name="Rectangle 8">
            <a:extLst>
              <a:ext uri="{FF2B5EF4-FFF2-40B4-BE49-F238E27FC236}">
                <a16:creationId xmlns:a16="http://schemas.microsoft.com/office/drawing/2014/main" id="{511BD219-2BD9-0F4F-568A-C7664FFBB5E3}"/>
              </a:ext>
              <a:ext uri="{C183D7F6-B498-43B3-948B-1728B52AA6E4}">
                <adec:decorative xmlns:adec="http://schemas.microsoft.com/office/drawing/2017/decorative" val="1"/>
              </a:ext>
            </a:extLst>
          </p:cNvPr>
          <p:cNvSpPr/>
          <p:nvPr userDrawn="1"/>
        </p:nvSpPr>
        <p:spPr>
          <a:xfrm>
            <a:off x="591350" y="8151401"/>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27">
            <a:extLst>
              <a:ext uri="{FF2B5EF4-FFF2-40B4-BE49-F238E27FC236}">
                <a16:creationId xmlns:a16="http://schemas.microsoft.com/office/drawing/2014/main" id="{46D33627-3104-42EA-0AEA-9467D7FCE369}"/>
              </a:ext>
            </a:extLst>
          </p:cNvPr>
          <p:cNvSpPr>
            <a:spLocks noGrp="1"/>
          </p:cNvSpPr>
          <p:nvPr>
            <p:ph type="pic" sz="quarter" idx="25"/>
          </p:nvPr>
        </p:nvSpPr>
        <p:spPr>
          <a:xfrm>
            <a:off x="1054750" y="7991712"/>
            <a:ext cx="1024128" cy="1709928"/>
          </a:xfrm>
          <a:solidFill>
            <a:schemeClr val="accent1"/>
          </a:solidFill>
        </p:spPr>
        <p:txBody>
          <a:bodyPr anchor="ctr">
            <a:normAutofit/>
          </a:bodyPr>
          <a:lstStyle>
            <a:lvl1pPr marL="0" indent="0" algn="ctr">
              <a:buNone/>
              <a:defRPr sz="1600"/>
            </a:lvl1pPr>
          </a:lstStyle>
          <a:p>
            <a:endParaRPr lang="en-US" dirty="0"/>
          </a:p>
        </p:txBody>
      </p:sp>
      <p:sp>
        <p:nvSpPr>
          <p:cNvPr id="7" name="Text Placeholder 6">
            <a:extLst>
              <a:ext uri="{FF2B5EF4-FFF2-40B4-BE49-F238E27FC236}">
                <a16:creationId xmlns:a16="http://schemas.microsoft.com/office/drawing/2014/main" id="{EC746F28-FE88-1802-2D62-907B8E6005F6}"/>
              </a:ext>
            </a:extLst>
          </p:cNvPr>
          <p:cNvSpPr>
            <a:spLocks noGrp="1"/>
          </p:cNvSpPr>
          <p:nvPr>
            <p:ph type="body" sz="quarter" idx="10" hasCustomPrompt="1"/>
          </p:nvPr>
        </p:nvSpPr>
        <p:spPr>
          <a:xfrm>
            <a:off x="2424176" y="8636202"/>
            <a:ext cx="9169789" cy="1062318"/>
          </a:xfrm>
        </p:spPr>
        <p:txBody>
          <a:bodyPr tIns="0">
            <a:noAutofit/>
          </a:bodyPr>
          <a:lstStyle>
            <a:lvl1pPr marL="0" indent="0" algn="l">
              <a:lnSpc>
                <a:spcPct val="100000"/>
              </a:lnSpc>
              <a:spcBef>
                <a:spcPts val="0"/>
              </a:spcBef>
              <a:buNone/>
              <a:defRPr sz="2800" b="1">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29" name="Text Placeholder 6">
            <a:extLst>
              <a:ext uri="{FF2B5EF4-FFF2-40B4-BE49-F238E27FC236}">
                <a16:creationId xmlns:a16="http://schemas.microsoft.com/office/drawing/2014/main" id="{59A512EE-8D5C-545C-171A-C7F90A2ECE72}"/>
              </a:ext>
            </a:extLst>
          </p:cNvPr>
          <p:cNvSpPr>
            <a:spLocks noGrp="1"/>
          </p:cNvSpPr>
          <p:nvPr>
            <p:ph type="body" sz="quarter" idx="26" hasCustomPrompt="1"/>
          </p:nvPr>
        </p:nvSpPr>
        <p:spPr>
          <a:xfrm>
            <a:off x="626630" y="9944953"/>
            <a:ext cx="5367770" cy="1323918"/>
          </a:xfrm>
          <a:solidFill>
            <a:schemeClr val="accent2"/>
          </a:solidFill>
        </p:spPr>
        <p:txBody>
          <a:bodyPr lIns="27432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30" name="Text Placeholder 6">
            <a:extLst>
              <a:ext uri="{FF2B5EF4-FFF2-40B4-BE49-F238E27FC236}">
                <a16:creationId xmlns:a16="http://schemas.microsoft.com/office/drawing/2014/main" id="{FFFC253F-4143-752D-00C5-D953818EB658}"/>
              </a:ext>
            </a:extLst>
          </p:cNvPr>
          <p:cNvSpPr>
            <a:spLocks noGrp="1"/>
          </p:cNvSpPr>
          <p:nvPr>
            <p:ph type="body" sz="quarter" idx="27" hasCustomPrompt="1"/>
          </p:nvPr>
        </p:nvSpPr>
        <p:spPr>
          <a:xfrm>
            <a:off x="2725453" y="10165794"/>
            <a:ext cx="2922403" cy="882237"/>
          </a:xfrm>
        </p:spPr>
        <p:txBody>
          <a:bodyPr tIns="0" bIns="0" anchor="ctr">
            <a:noAutofit/>
          </a:bodyPr>
          <a:lstStyle>
            <a:lvl1pPr marL="0" indent="0" algn="l">
              <a:lnSpc>
                <a:spcPct val="100000"/>
              </a:lnSpc>
              <a:spcBef>
                <a:spcPts val="0"/>
              </a:spcBef>
              <a:buNone/>
              <a:defRPr sz="2000" b="1">
                <a:solidFill>
                  <a:schemeClr val="bg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31" name="Text Placeholder 6">
            <a:extLst>
              <a:ext uri="{FF2B5EF4-FFF2-40B4-BE49-F238E27FC236}">
                <a16:creationId xmlns:a16="http://schemas.microsoft.com/office/drawing/2014/main" id="{BD380C72-CFE3-7F44-2CC7-83AA63571D81}"/>
              </a:ext>
            </a:extLst>
          </p:cNvPr>
          <p:cNvSpPr>
            <a:spLocks noGrp="1"/>
          </p:cNvSpPr>
          <p:nvPr>
            <p:ph type="body" sz="quarter" idx="28" hasCustomPrompt="1"/>
          </p:nvPr>
        </p:nvSpPr>
        <p:spPr>
          <a:xfrm>
            <a:off x="6197600" y="9944953"/>
            <a:ext cx="5367770" cy="1323918"/>
          </a:xfrm>
          <a:solidFill>
            <a:schemeClr val="accent2"/>
          </a:solidFill>
        </p:spPr>
        <p:txBody>
          <a:bodyPr lIns="274320" tIns="182880" bIns="0" anchor="ctr">
            <a:noAutofit/>
          </a:bodyPr>
          <a:lstStyle>
            <a:lvl1pPr marL="0" indent="0" algn="l">
              <a:lnSpc>
                <a:spcPct val="70000"/>
              </a:lnSpc>
              <a:spcBef>
                <a:spcPts val="0"/>
              </a:spcBef>
              <a:buNone/>
              <a:defRPr sz="5400" b="1" cap="all" baseline="0">
                <a:solidFill>
                  <a:schemeClr val="bg1"/>
                </a:solidFill>
                <a:latin typeface="+mj-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t>
            </a:r>
          </a:p>
        </p:txBody>
      </p:sp>
      <p:sp>
        <p:nvSpPr>
          <p:cNvPr id="32" name="Text Placeholder 6">
            <a:extLst>
              <a:ext uri="{FF2B5EF4-FFF2-40B4-BE49-F238E27FC236}">
                <a16:creationId xmlns:a16="http://schemas.microsoft.com/office/drawing/2014/main" id="{2BF102BC-CB96-CB02-9139-32D888744502}"/>
              </a:ext>
            </a:extLst>
          </p:cNvPr>
          <p:cNvSpPr>
            <a:spLocks noGrp="1"/>
          </p:cNvSpPr>
          <p:nvPr>
            <p:ph type="body" sz="quarter" idx="29" hasCustomPrompt="1"/>
          </p:nvPr>
        </p:nvSpPr>
        <p:spPr>
          <a:xfrm>
            <a:off x="8265944" y="10165794"/>
            <a:ext cx="3172302" cy="882237"/>
          </a:xfrm>
        </p:spPr>
        <p:txBody>
          <a:bodyPr tIns="0" bIns="0" anchor="ctr">
            <a:noAutofit/>
          </a:bodyPr>
          <a:lstStyle>
            <a:lvl1pPr marL="0" indent="0" algn="l">
              <a:lnSpc>
                <a:spcPct val="100000"/>
              </a:lnSpc>
              <a:spcBef>
                <a:spcPts val="0"/>
              </a:spcBef>
              <a:buNone/>
              <a:defRPr sz="2000" b="1">
                <a:solidFill>
                  <a:schemeClr val="bg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11" name="Rectangle 10">
            <a:extLst>
              <a:ext uri="{FF2B5EF4-FFF2-40B4-BE49-F238E27FC236}">
                <a16:creationId xmlns:a16="http://schemas.microsoft.com/office/drawing/2014/main" id="{9366E303-9FE7-7742-36AD-B1E42190DE2A}"/>
              </a:ext>
              <a:ext uri="{C183D7F6-B498-43B3-948B-1728B52AA6E4}">
                <adec:decorative xmlns:adec="http://schemas.microsoft.com/office/drawing/2017/decorative" val="1"/>
              </a:ext>
            </a:extLst>
          </p:cNvPr>
          <p:cNvSpPr/>
          <p:nvPr userDrawn="1"/>
        </p:nvSpPr>
        <p:spPr>
          <a:xfrm>
            <a:off x="591350" y="11729546"/>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6">
            <a:extLst>
              <a:ext uri="{FF2B5EF4-FFF2-40B4-BE49-F238E27FC236}">
                <a16:creationId xmlns:a16="http://schemas.microsoft.com/office/drawing/2014/main" id="{12894317-D082-D97C-EEA8-C49D84B0DEBF}"/>
              </a:ext>
            </a:extLst>
          </p:cNvPr>
          <p:cNvSpPr>
            <a:spLocks noGrp="1"/>
          </p:cNvSpPr>
          <p:nvPr>
            <p:ph type="body" sz="quarter" idx="30" hasCustomPrompt="1"/>
          </p:nvPr>
        </p:nvSpPr>
        <p:spPr>
          <a:xfrm>
            <a:off x="525028" y="12072863"/>
            <a:ext cx="8320681" cy="1304000"/>
          </a:xfrm>
        </p:spPr>
        <p:txBody>
          <a:bodyPr tIns="0">
            <a:noAutofit/>
          </a:bodyPr>
          <a:lstStyle>
            <a:lvl1pPr marL="0" indent="0" algn="l">
              <a:lnSpc>
                <a:spcPct val="100000"/>
              </a:lnSpc>
              <a:spcBef>
                <a:spcPts val="0"/>
              </a:spcBef>
              <a:buNone/>
              <a:defRPr sz="2800" b="1">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36" name="Picture Placeholder 35">
            <a:extLst>
              <a:ext uri="{FF2B5EF4-FFF2-40B4-BE49-F238E27FC236}">
                <a16:creationId xmlns:a16="http://schemas.microsoft.com/office/drawing/2014/main" id="{35EEEBE9-1F4E-588A-154D-7D585B3C8A1C}"/>
              </a:ext>
            </a:extLst>
          </p:cNvPr>
          <p:cNvSpPr>
            <a:spLocks noGrp="1"/>
          </p:cNvSpPr>
          <p:nvPr>
            <p:ph type="pic" sz="quarter" idx="31"/>
          </p:nvPr>
        </p:nvSpPr>
        <p:spPr>
          <a:xfrm>
            <a:off x="9072563" y="12072863"/>
            <a:ext cx="642937" cy="1295391"/>
          </a:xfrm>
        </p:spPr>
        <p:txBody>
          <a:bodyPr lIns="0" tIns="0" rIns="0" bIns="0">
            <a:normAutofit/>
          </a:bodyPr>
          <a:lstStyle>
            <a:lvl1pPr marL="0" indent="0" algn="ctr">
              <a:buNone/>
              <a:defRPr sz="1200"/>
            </a:lvl1pPr>
          </a:lstStyle>
          <a:p>
            <a:endParaRPr lang="en-US" dirty="0"/>
          </a:p>
        </p:txBody>
      </p:sp>
      <p:sp>
        <p:nvSpPr>
          <p:cNvPr id="37" name="Picture Placeholder 35">
            <a:extLst>
              <a:ext uri="{FF2B5EF4-FFF2-40B4-BE49-F238E27FC236}">
                <a16:creationId xmlns:a16="http://schemas.microsoft.com/office/drawing/2014/main" id="{D16FBB7D-2360-D0C1-86DB-4E674C901120}"/>
              </a:ext>
            </a:extLst>
          </p:cNvPr>
          <p:cNvSpPr>
            <a:spLocks noGrp="1"/>
          </p:cNvSpPr>
          <p:nvPr>
            <p:ph type="pic" sz="quarter" idx="32"/>
          </p:nvPr>
        </p:nvSpPr>
        <p:spPr>
          <a:xfrm>
            <a:off x="9942353" y="12072863"/>
            <a:ext cx="642937" cy="1295391"/>
          </a:xfrm>
        </p:spPr>
        <p:txBody>
          <a:bodyPr lIns="0" tIns="0" rIns="0" bIns="0">
            <a:normAutofit/>
          </a:bodyPr>
          <a:lstStyle>
            <a:lvl1pPr marL="0" indent="0" algn="ctr">
              <a:buNone/>
              <a:defRPr sz="1200"/>
            </a:lvl1pPr>
          </a:lstStyle>
          <a:p>
            <a:endParaRPr lang="en-US" dirty="0"/>
          </a:p>
        </p:txBody>
      </p:sp>
      <p:sp>
        <p:nvSpPr>
          <p:cNvPr id="38" name="Picture Placeholder 35">
            <a:extLst>
              <a:ext uri="{FF2B5EF4-FFF2-40B4-BE49-F238E27FC236}">
                <a16:creationId xmlns:a16="http://schemas.microsoft.com/office/drawing/2014/main" id="{0A8646B3-1B49-2AF8-B4E2-243676B685B9}"/>
              </a:ext>
            </a:extLst>
          </p:cNvPr>
          <p:cNvSpPr>
            <a:spLocks noGrp="1"/>
          </p:cNvSpPr>
          <p:nvPr>
            <p:ph type="pic" sz="quarter" idx="33"/>
          </p:nvPr>
        </p:nvSpPr>
        <p:spPr>
          <a:xfrm>
            <a:off x="10812143" y="12072863"/>
            <a:ext cx="642937" cy="1295391"/>
          </a:xfrm>
        </p:spPr>
        <p:txBody>
          <a:bodyPr lIns="0" tIns="0" rIns="0" bIns="0">
            <a:normAutofit/>
          </a:bodyPr>
          <a:lstStyle>
            <a:lvl1pPr marL="0" indent="0" algn="ctr">
              <a:buNone/>
              <a:defRPr sz="1200"/>
            </a:lvl1pPr>
          </a:lstStyle>
          <a:p>
            <a:endParaRPr lang="en-US" dirty="0"/>
          </a:p>
        </p:txBody>
      </p:sp>
      <p:sp>
        <p:nvSpPr>
          <p:cNvPr id="46" name="Rectangle 45">
            <a:extLst>
              <a:ext uri="{FF2B5EF4-FFF2-40B4-BE49-F238E27FC236}">
                <a16:creationId xmlns:a16="http://schemas.microsoft.com/office/drawing/2014/main" id="{4E549375-BF59-BA30-6C10-55268D8E18FA}"/>
              </a:ext>
              <a:ext uri="{C183D7F6-B498-43B3-948B-1728B52AA6E4}">
                <adec:decorative xmlns:adec="http://schemas.microsoft.com/office/drawing/2017/decorative" val="1"/>
              </a:ext>
            </a:extLst>
          </p:cNvPr>
          <p:cNvSpPr/>
          <p:nvPr userDrawn="1"/>
        </p:nvSpPr>
        <p:spPr>
          <a:xfrm>
            <a:off x="591350" y="13674461"/>
            <a:ext cx="10992455" cy="45719"/>
          </a:xfrm>
          <a:prstGeom prst="rect">
            <a:avLst/>
          </a:prstGeom>
          <a:solidFill>
            <a:schemeClr val="accent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6">
            <a:extLst>
              <a:ext uri="{FF2B5EF4-FFF2-40B4-BE49-F238E27FC236}">
                <a16:creationId xmlns:a16="http://schemas.microsoft.com/office/drawing/2014/main" id="{65C132A3-0F95-1B1C-D57B-61D94C06D275}"/>
              </a:ext>
            </a:extLst>
          </p:cNvPr>
          <p:cNvSpPr>
            <a:spLocks noGrp="1"/>
          </p:cNvSpPr>
          <p:nvPr>
            <p:ph type="body" sz="quarter" idx="34" hasCustomPrompt="1"/>
          </p:nvPr>
        </p:nvSpPr>
        <p:spPr>
          <a:xfrm>
            <a:off x="525029" y="14074380"/>
            <a:ext cx="2509116" cy="882237"/>
          </a:xfrm>
        </p:spPr>
        <p:txBody>
          <a:bodyPr tIns="0" anchor="t">
            <a:noAutofit/>
          </a:bodyPr>
          <a:lstStyle>
            <a:lvl1pPr marL="0" indent="0" algn="l">
              <a:lnSpc>
                <a:spcPct val="100000"/>
              </a:lnSpc>
              <a:spcBef>
                <a:spcPts val="0"/>
              </a:spcBef>
              <a:buNone/>
              <a:defRPr sz="1400" b="1">
                <a:solidFill>
                  <a:schemeClr val="tx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
        <p:nvSpPr>
          <p:cNvPr id="40" name="Text Placeholder 6">
            <a:extLst>
              <a:ext uri="{FF2B5EF4-FFF2-40B4-BE49-F238E27FC236}">
                <a16:creationId xmlns:a16="http://schemas.microsoft.com/office/drawing/2014/main" id="{4E6FCEF2-D466-C5F5-BD32-7C299301A016}"/>
              </a:ext>
            </a:extLst>
          </p:cNvPr>
          <p:cNvSpPr>
            <a:spLocks noGrp="1"/>
          </p:cNvSpPr>
          <p:nvPr>
            <p:ph type="body" sz="quarter" idx="35" hasCustomPrompt="1"/>
          </p:nvPr>
        </p:nvSpPr>
        <p:spPr>
          <a:xfrm>
            <a:off x="3290193" y="14074380"/>
            <a:ext cx="8303772" cy="1609958"/>
          </a:xfrm>
        </p:spPr>
        <p:txBody>
          <a:bodyPr tIns="0" numCol="3" spcCol="457200" anchor="t">
            <a:noAutofit/>
          </a:bodyPr>
          <a:lstStyle>
            <a:lvl1pPr marL="0" indent="0" algn="l">
              <a:lnSpc>
                <a:spcPct val="100000"/>
              </a:lnSpc>
              <a:spcBef>
                <a:spcPts val="0"/>
              </a:spcBef>
              <a:buNone/>
              <a:defRPr sz="1400" b="0">
                <a:solidFill>
                  <a:schemeClr val="tx1"/>
                </a:solidFill>
                <a:latin typeface="+mn-lt"/>
              </a:defRPr>
            </a:lvl1pPr>
            <a:lvl2pPr marL="609585" indent="0" algn="ctr">
              <a:buNone/>
              <a:defRPr/>
            </a:lvl2pPr>
            <a:lvl3pPr marL="1219170" indent="0" algn="ctr">
              <a:buNone/>
              <a:defRPr/>
            </a:lvl3pPr>
            <a:lvl4pPr marL="1828755" indent="0" algn="ctr">
              <a:buNone/>
              <a:defRPr/>
            </a:lvl4pPr>
            <a:lvl5pPr marL="2438339" indent="0" algn="ctr">
              <a:buNone/>
              <a:defRPr/>
            </a:lvl5pPr>
          </a:lstStyle>
          <a:p>
            <a:pPr lvl="0"/>
            <a:r>
              <a:rPr lang="en-US" dirty="0"/>
              <a:t>Add text here</a:t>
            </a:r>
          </a:p>
        </p:txBody>
      </p:sp>
    </p:spTree>
    <p:extLst>
      <p:ext uri="{BB962C8B-B14F-4D97-AF65-F5344CB8AC3E}">
        <p14:creationId xmlns:p14="http://schemas.microsoft.com/office/powerpoint/2010/main" val="38932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AD45-1C7C-8078-78AF-DC38C96BAEFE}"/>
              </a:ext>
            </a:extLst>
          </p:cNvPr>
          <p:cNvSpPr>
            <a:spLocks noGrp="1"/>
          </p:cNvSpPr>
          <p:nvPr>
            <p:ph type="title" hasCustomPrompt="1"/>
          </p:nvPr>
        </p:nvSpPr>
        <p:spPr/>
        <p:txBody>
          <a:bodyPr/>
          <a:lstStyle>
            <a:lvl1pPr>
              <a:defRPr/>
            </a:lvl1pPr>
          </a:lstStyle>
          <a:p>
            <a:r>
              <a:rPr lang="en-US" dirty="0"/>
              <a:t>Add title here</a:t>
            </a:r>
          </a:p>
        </p:txBody>
      </p:sp>
      <p:sp>
        <p:nvSpPr>
          <p:cNvPr id="3" name="Date Placeholder 2">
            <a:extLst>
              <a:ext uri="{FF2B5EF4-FFF2-40B4-BE49-F238E27FC236}">
                <a16:creationId xmlns:a16="http://schemas.microsoft.com/office/drawing/2014/main" id="{C9C36303-5204-D0B3-5BAD-0ED46B52A577}"/>
              </a:ext>
            </a:extLst>
          </p:cNvPr>
          <p:cNvSpPr>
            <a:spLocks noGrp="1"/>
          </p:cNvSpPr>
          <p:nvPr>
            <p:ph type="dt" sz="half" idx="10"/>
          </p:nvPr>
        </p:nvSpPr>
        <p:spPr/>
        <p:txBody>
          <a:bodyPr/>
          <a:lstStyle/>
          <a:p>
            <a:fld id="{93BF0A32-A5A0-4EC5-89D8-E1F3FD4B08CE}" type="datetimeFigureOut">
              <a:rPr lang="en-US" smtClean="0"/>
              <a:t>10/31/2024</a:t>
            </a:fld>
            <a:endParaRPr lang="en-US" dirty="0"/>
          </a:p>
        </p:txBody>
      </p:sp>
      <p:sp>
        <p:nvSpPr>
          <p:cNvPr id="4" name="Slide Number Placeholder 3">
            <a:extLst>
              <a:ext uri="{FF2B5EF4-FFF2-40B4-BE49-F238E27FC236}">
                <a16:creationId xmlns:a16="http://schemas.microsoft.com/office/drawing/2014/main" id="{E0E989AF-B0E3-7F09-86C8-88C53E642962}"/>
              </a:ext>
            </a:extLst>
          </p:cNvPr>
          <p:cNvSpPr>
            <a:spLocks noGrp="1"/>
          </p:cNvSpPr>
          <p:nvPr>
            <p:ph type="sldNum" sz="quarter" idx="11"/>
          </p:nvPr>
        </p:nvSpPr>
        <p:spPr/>
        <p:txBody>
          <a:bodyPr/>
          <a:lstStyle/>
          <a:p>
            <a:fld id="{7FFD9766-D552-4D33-865B-173EBB38B9BD}" type="slidenum">
              <a:rPr lang="en-US" smtClean="0"/>
              <a:t>‹#›</a:t>
            </a:fld>
            <a:endParaRPr lang="en-US" dirty="0"/>
          </a:p>
        </p:txBody>
      </p:sp>
    </p:spTree>
    <p:extLst>
      <p:ext uri="{BB962C8B-B14F-4D97-AF65-F5344CB8AC3E}">
        <p14:creationId xmlns:p14="http://schemas.microsoft.com/office/powerpoint/2010/main" val="4230950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D9A9D089-225A-F19C-DDC9-A12CD8BEB440}"/>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a16="http://schemas.microsoft.com/office/drawing/2014/main" id="{D00D00A5-B99B-370A-2424-D34C55BF52DE}"/>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86D4FE-1DF3-11B9-D2E2-18741FC47A81}"/>
              </a:ext>
            </a:extLst>
          </p:cNvPr>
          <p:cNvSpPr>
            <a:spLocks noGrp="1"/>
          </p:cNvSpPr>
          <p:nvPr>
            <p:ph type="dt" sz="half" idx="2"/>
          </p:nvPr>
        </p:nvSpPr>
        <p:spPr>
          <a:xfrm>
            <a:off x="838200" y="15066963"/>
            <a:ext cx="2743200" cy="865187"/>
          </a:xfrm>
          <a:prstGeom prst="rect">
            <a:avLst/>
          </a:prstGeom>
        </p:spPr>
        <p:txBody>
          <a:bodyPr vert="horz" lIns="91440" tIns="45720" rIns="91440" bIns="45720" rtlCol="0" anchor="ctr"/>
          <a:lstStyle>
            <a:lvl1pPr algn="l">
              <a:defRPr sz="1200">
                <a:solidFill>
                  <a:schemeClr val="tx1">
                    <a:tint val="75000"/>
                  </a:schemeClr>
                </a:solidFill>
              </a:defRPr>
            </a:lvl1pPr>
          </a:lstStyle>
          <a:p>
            <a:fld id="{93BF0A32-A5A0-4EC5-89D8-E1F3FD4B08CE}" type="datetimeFigureOut">
              <a:rPr lang="en-US" smtClean="0"/>
              <a:t>10/31/2024</a:t>
            </a:fld>
            <a:endParaRPr lang="en-US" dirty="0"/>
          </a:p>
        </p:txBody>
      </p:sp>
      <p:sp>
        <p:nvSpPr>
          <p:cNvPr id="6" name="Slide Number Placeholder 5">
            <a:extLst>
              <a:ext uri="{FF2B5EF4-FFF2-40B4-BE49-F238E27FC236}">
                <a16:creationId xmlns:a16="http://schemas.microsoft.com/office/drawing/2014/main" id="{E21CAB49-08A3-C09B-7541-34DFDC9361E8}"/>
              </a:ext>
            </a:extLst>
          </p:cNvPr>
          <p:cNvSpPr>
            <a:spLocks noGrp="1"/>
          </p:cNvSpPr>
          <p:nvPr>
            <p:ph type="sldNum" sz="quarter" idx="4"/>
          </p:nvPr>
        </p:nvSpPr>
        <p:spPr>
          <a:xfrm>
            <a:off x="8610600" y="15066963"/>
            <a:ext cx="2743200" cy="865187"/>
          </a:xfrm>
          <a:prstGeom prst="rect">
            <a:avLst/>
          </a:prstGeom>
        </p:spPr>
        <p:txBody>
          <a:bodyPr vert="horz" lIns="91440" tIns="45720" rIns="91440" bIns="45720" rtlCol="0" anchor="ctr"/>
          <a:lstStyle>
            <a:lvl1pPr algn="r">
              <a:defRPr sz="1200">
                <a:solidFill>
                  <a:schemeClr val="tx1">
                    <a:tint val="75000"/>
                  </a:schemeClr>
                </a:solidFill>
              </a:defRPr>
            </a:lvl1pPr>
          </a:lstStyle>
          <a:p>
            <a:fld id="{7FFD9766-D552-4D33-865B-173EBB38B9BD}" type="slidenum">
              <a:rPr lang="en-US" smtClean="0"/>
              <a:t>‹#›</a:t>
            </a:fld>
            <a:endParaRPr lang="en-US" dirty="0"/>
          </a:p>
        </p:txBody>
      </p:sp>
    </p:spTree>
    <p:extLst>
      <p:ext uri="{BB962C8B-B14F-4D97-AF65-F5344CB8AC3E}">
        <p14:creationId xmlns:p14="http://schemas.microsoft.com/office/powerpoint/2010/main" val="1441861479"/>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a:extLst>
              <a:ext uri="{FF2B5EF4-FFF2-40B4-BE49-F238E27FC236}">
                <a16:creationId xmlns:a16="http://schemas.microsoft.com/office/drawing/2014/main" id="{D89D41E7-9CD0-7D4F-3BB8-B0890419AFA0}"/>
              </a:ext>
            </a:extLst>
          </p:cNvPr>
          <p:cNvSpPr/>
          <p:nvPr/>
        </p:nvSpPr>
        <p:spPr>
          <a:xfrm>
            <a:off x="-7" y="619761"/>
            <a:ext cx="3138251" cy="37972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35AF2866-3D4F-C5AF-58AC-41B4BC1634FF}"/>
              </a:ext>
            </a:extLst>
          </p:cNvPr>
          <p:cNvSpPr/>
          <p:nvPr/>
        </p:nvSpPr>
        <p:spPr>
          <a:xfrm>
            <a:off x="6392031" y="611275"/>
            <a:ext cx="5799970" cy="38252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4B6CB54-BC71-C83F-9E76-E0FB5B322949}"/>
              </a:ext>
            </a:extLst>
          </p:cNvPr>
          <p:cNvSpPr>
            <a:spLocks/>
          </p:cNvSpPr>
          <p:nvPr/>
        </p:nvSpPr>
        <p:spPr>
          <a:xfrm>
            <a:off x="0" y="5004596"/>
            <a:ext cx="7335078" cy="29022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F421937-F89A-F911-25E3-5C4CC436BF1C}"/>
              </a:ext>
            </a:extLst>
          </p:cNvPr>
          <p:cNvGrpSpPr>
            <a:grpSpLocks/>
          </p:cNvGrpSpPr>
          <p:nvPr/>
        </p:nvGrpSpPr>
        <p:grpSpPr>
          <a:xfrm>
            <a:off x="450431" y="5281563"/>
            <a:ext cx="6615336" cy="4645812"/>
            <a:chOff x="788363" y="1105461"/>
            <a:chExt cx="6615336" cy="4645812"/>
          </a:xfrm>
        </p:grpSpPr>
        <p:grpSp>
          <p:nvGrpSpPr>
            <p:cNvPr id="67" name="Group 66">
              <a:extLst>
                <a:ext uri="{FF2B5EF4-FFF2-40B4-BE49-F238E27FC236}">
                  <a16:creationId xmlns:a16="http://schemas.microsoft.com/office/drawing/2014/main" id="{4EA61F01-4B0A-4557-EC5C-61AB7FB6D167}"/>
                </a:ext>
              </a:extLst>
            </p:cNvPr>
            <p:cNvGrpSpPr>
              <a:grpSpLocks/>
            </p:cNvGrpSpPr>
            <p:nvPr/>
          </p:nvGrpSpPr>
          <p:grpSpPr>
            <a:xfrm>
              <a:off x="788363" y="1105461"/>
              <a:ext cx="6615336" cy="4645812"/>
              <a:chOff x="788363" y="1105461"/>
              <a:chExt cx="6615336" cy="4645812"/>
            </a:xfrm>
          </p:grpSpPr>
          <p:sp>
            <p:nvSpPr>
              <p:cNvPr id="44" name="Google Shape;204;p19">
                <a:extLst>
                  <a:ext uri="{FF2B5EF4-FFF2-40B4-BE49-F238E27FC236}">
                    <a16:creationId xmlns:a16="http://schemas.microsoft.com/office/drawing/2014/main" id="{3568FF56-CB02-0966-35B4-B4D13C0C317C}"/>
                  </a:ext>
                </a:extLst>
              </p:cNvPr>
              <p:cNvSpPr>
                <a:spLocks noChangeAspect="1"/>
              </p:cNvSpPr>
              <p:nvPr/>
            </p:nvSpPr>
            <p:spPr>
              <a:xfrm flipH="1">
                <a:off x="1945591" y="1550373"/>
                <a:ext cx="4200900" cy="4200900"/>
              </a:xfrm>
              <a:prstGeom prst="blockArc">
                <a:avLst>
                  <a:gd name="adj1" fmla="val 10810477"/>
                  <a:gd name="adj2" fmla="val 16196995"/>
                  <a:gd name="adj3" fmla="val 282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roup 65">
                <a:extLst>
                  <a:ext uri="{FF2B5EF4-FFF2-40B4-BE49-F238E27FC236}">
                    <a16:creationId xmlns:a16="http://schemas.microsoft.com/office/drawing/2014/main" id="{21CCAC42-3CA5-5BD7-6633-9FBCA8DA8947}"/>
                  </a:ext>
                </a:extLst>
              </p:cNvPr>
              <p:cNvGrpSpPr>
                <a:grpSpLocks/>
              </p:cNvGrpSpPr>
              <p:nvPr/>
            </p:nvGrpSpPr>
            <p:grpSpPr>
              <a:xfrm>
                <a:off x="788363" y="1105461"/>
                <a:ext cx="6615336" cy="1739450"/>
                <a:chOff x="788363" y="1105461"/>
                <a:chExt cx="6615336" cy="1739450"/>
              </a:xfrm>
            </p:grpSpPr>
            <p:grpSp>
              <p:nvGrpSpPr>
                <p:cNvPr id="38" name="Google Shape;198;p19">
                  <a:extLst>
                    <a:ext uri="{FF2B5EF4-FFF2-40B4-BE49-F238E27FC236}">
                      <a16:creationId xmlns:a16="http://schemas.microsoft.com/office/drawing/2014/main" id="{3B7A42F1-6319-4950-5464-5927978ACDD5}"/>
                    </a:ext>
                  </a:extLst>
                </p:cNvPr>
                <p:cNvGrpSpPr>
                  <a:grpSpLocks/>
                </p:cNvGrpSpPr>
                <p:nvPr/>
              </p:nvGrpSpPr>
              <p:grpSpPr>
                <a:xfrm>
                  <a:off x="5346149" y="1159378"/>
                  <a:ext cx="2057550" cy="1016599"/>
                  <a:chOff x="6125455" y="3264724"/>
                  <a:chExt cx="2057550" cy="1016599"/>
                </a:xfrm>
              </p:grpSpPr>
              <p:sp>
                <p:nvSpPr>
                  <p:cNvPr id="39" name="Google Shape;199;p19">
                    <a:extLst>
                      <a:ext uri="{FF2B5EF4-FFF2-40B4-BE49-F238E27FC236}">
                        <a16:creationId xmlns:a16="http://schemas.microsoft.com/office/drawing/2014/main" id="{3DCA8419-8C70-E09C-C34E-87EEF1601A0E}"/>
                      </a:ext>
                    </a:extLst>
                  </p:cNvPr>
                  <p:cNvSpPr txBox="1">
                    <a:spLocks/>
                  </p:cNvSpPr>
                  <p:nvPr/>
                </p:nvSpPr>
                <p:spPr>
                  <a:xfrm>
                    <a:off x="6125455" y="3264724"/>
                    <a:ext cx="2038500" cy="364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dirty="0">
                        <a:solidFill>
                          <a:schemeClr val="accent4"/>
                        </a:solidFill>
                        <a:latin typeface="Fira Sans Condensed Medium"/>
                        <a:ea typeface="Fira Sans Condensed Medium"/>
                        <a:cs typeface="Fira Sans Condensed Medium"/>
                        <a:sym typeface="Fira Sans Condensed Medium"/>
                      </a:rPr>
                      <a:t>Local Funds</a:t>
                    </a:r>
                    <a:endParaRPr sz="2000" dirty="0">
                      <a:solidFill>
                        <a:schemeClr val="accent4"/>
                      </a:solidFill>
                      <a:latin typeface="Fira Sans Condensed Medium"/>
                      <a:ea typeface="Fira Sans Condensed Medium"/>
                      <a:cs typeface="Fira Sans Condensed Medium"/>
                      <a:sym typeface="Fira Sans Condensed Medium"/>
                    </a:endParaRPr>
                  </a:p>
                </p:txBody>
              </p:sp>
              <p:sp>
                <p:nvSpPr>
                  <p:cNvPr id="40" name="Google Shape;200;p19">
                    <a:extLst>
                      <a:ext uri="{FF2B5EF4-FFF2-40B4-BE49-F238E27FC236}">
                        <a16:creationId xmlns:a16="http://schemas.microsoft.com/office/drawing/2014/main" id="{CB1917A6-4F66-19EA-E3D5-E9184986E49B}"/>
                      </a:ext>
                    </a:extLst>
                  </p:cNvPr>
                  <p:cNvSpPr txBox="1">
                    <a:spLocks/>
                  </p:cNvSpPr>
                  <p:nvPr/>
                </p:nvSpPr>
                <p:spPr>
                  <a:xfrm>
                    <a:off x="6144505" y="3610523"/>
                    <a:ext cx="2038500" cy="67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300" dirty="0">
                        <a:latin typeface="Roboto"/>
                        <a:ea typeface="Roboto"/>
                        <a:cs typeface="Roboto"/>
                        <a:sym typeface="Roboto"/>
                      </a:rPr>
                      <a:t>Raised from businesses, community giving, funders, and individuals</a:t>
                    </a:r>
                    <a:endParaRPr sz="1300" dirty="0">
                      <a:latin typeface="Roboto"/>
                      <a:ea typeface="Roboto"/>
                      <a:cs typeface="Roboto"/>
                      <a:sym typeface="Roboto"/>
                    </a:endParaRPr>
                  </a:p>
                </p:txBody>
              </p:sp>
            </p:grpSp>
            <p:grpSp>
              <p:nvGrpSpPr>
                <p:cNvPr id="41" name="Google Shape;201;p19">
                  <a:extLst>
                    <a:ext uri="{FF2B5EF4-FFF2-40B4-BE49-F238E27FC236}">
                      <a16:creationId xmlns:a16="http://schemas.microsoft.com/office/drawing/2014/main" id="{882FAD2A-C46C-BD08-5C8D-3246D5871429}"/>
                    </a:ext>
                  </a:extLst>
                </p:cNvPr>
                <p:cNvGrpSpPr>
                  <a:grpSpLocks/>
                </p:cNvGrpSpPr>
                <p:nvPr/>
              </p:nvGrpSpPr>
              <p:grpSpPr>
                <a:xfrm>
                  <a:off x="788363" y="1197478"/>
                  <a:ext cx="2038500" cy="1111849"/>
                  <a:chOff x="1060869" y="3302824"/>
                  <a:chExt cx="2038500" cy="1111849"/>
                </a:xfrm>
              </p:grpSpPr>
              <p:sp>
                <p:nvSpPr>
                  <p:cNvPr id="42" name="Google Shape;202;p19">
                    <a:extLst>
                      <a:ext uri="{FF2B5EF4-FFF2-40B4-BE49-F238E27FC236}">
                        <a16:creationId xmlns:a16="http://schemas.microsoft.com/office/drawing/2014/main" id="{FC90F898-D173-C649-8106-EA5A0DD0CE78}"/>
                      </a:ext>
                    </a:extLst>
                  </p:cNvPr>
                  <p:cNvSpPr txBox="1">
                    <a:spLocks/>
                  </p:cNvSpPr>
                  <p:nvPr/>
                </p:nvSpPr>
                <p:spPr>
                  <a:xfrm>
                    <a:off x="1060869" y="3302824"/>
                    <a:ext cx="2038500" cy="36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accent1">
                            <a:lumMod val="50000"/>
                          </a:schemeClr>
                        </a:solidFill>
                        <a:latin typeface="Fira Sans Condensed Medium"/>
                        <a:ea typeface="Fira Sans Condensed Medium"/>
                        <a:cs typeface="Fira Sans Condensed Medium"/>
                        <a:sym typeface="Fira Sans Condensed Medium"/>
                      </a:rPr>
                      <a:t>S</a:t>
                    </a:r>
                    <a:r>
                      <a:rPr lang="en-US" sz="2000" dirty="0">
                        <a:solidFill>
                          <a:schemeClr val="accent1">
                            <a:lumMod val="50000"/>
                          </a:schemeClr>
                        </a:solidFill>
                        <a:latin typeface="Fira Sans Condensed Medium"/>
                        <a:ea typeface="Fira Sans Condensed Medium"/>
                        <a:cs typeface="Fira Sans Condensed Medium"/>
                        <a:sym typeface="Fira Sans Condensed Medium"/>
                      </a:rPr>
                      <a:t>t</a:t>
                    </a:r>
                    <a:r>
                      <a:rPr lang="en" sz="2000" dirty="0">
                        <a:solidFill>
                          <a:schemeClr val="accent1">
                            <a:lumMod val="50000"/>
                          </a:schemeClr>
                        </a:solidFill>
                        <a:latin typeface="Fira Sans Condensed Medium"/>
                        <a:ea typeface="Fira Sans Condensed Medium"/>
                        <a:cs typeface="Fira Sans Condensed Medium"/>
                        <a:sym typeface="Fira Sans Condensed Medium"/>
                      </a:rPr>
                      <a:t>ate Funds</a:t>
                    </a:r>
                    <a:endParaRPr sz="2000" dirty="0">
                      <a:solidFill>
                        <a:schemeClr val="accent1">
                          <a:lumMod val="50000"/>
                        </a:schemeClr>
                      </a:solidFill>
                      <a:latin typeface="Fira Sans Condensed Medium"/>
                      <a:ea typeface="Fira Sans Condensed Medium"/>
                      <a:cs typeface="Fira Sans Condensed Medium"/>
                      <a:sym typeface="Fira Sans Condensed Medium"/>
                    </a:endParaRPr>
                  </a:p>
                </p:txBody>
              </p:sp>
              <p:sp>
                <p:nvSpPr>
                  <p:cNvPr id="43" name="Google Shape;203;p19">
                    <a:extLst>
                      <a:ext uri="{FF2B5EF4-FFF2-40B4-BE49-F238E27FC236}">
                        <a16:creationId xmlns:a16="http://schemas.microsoft.com/office/drawing/2014/main" id="{62F41ADB-9E99-E9EE-50F5-2A134772DE30}"/>
                      </a:ext>
                    </a:extLst>
                  </p:cNvPr>
                  <p:cNvSpPr txBox="1">
                    <a:spLocks/>
                  </p:cNvSpPr>
                  <p:nvPr/>
                </p:nvSpPr>
                <p:spPr>
                  <a:xfrm>
                    <a:off x="1060869" y="3743873"/>
                    <a:ext cx="1859521" cy="67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dirty="0">
                        <a:solidFill>
                          <a:srgbClr val="000000"/>
                        </a:solidFill>
                        <a:latin typeface="Roboto"/>
                        <a:ea typeface="Roboto"/>
                        <a:cs typeface="Roboto"/>
                        <a:sym typeface="Roboto"/>
                      </a:rPr>
                      <a:t>Health and Human Service Dept. Child Care Solutions Fund Grant for 2024</a:t>
                    </a:r>
                    <a:endParaRPr sz="1300" dirty="0">
                      <a:solidFill>
                        <a:srgbClr val="000000"/>
                      </a:solidFill>
                      <a:latin typeface="Roboto"/>
                      <a:ea typeface="Roboto"/>
                      <a:cs typeface="Roboto"/>
                      <a:sym typeface="Roboto"/>
                    </a:endParaRPr>
                  </a:p>
                </p:txBody>
              </p:sp>
            </p:grpSp>
            <p:sp>
              <p:nvSpPr>
                <p:cNvPr id="55" name="Google Shape;215;p19">
                  <a:extLst>
                    <a:ext uri="{FF2B5EF4-FFF2-40B4-BE49-F238E27FC236}">
                      <a16:creationId xmlns:a16="http://schemas.microsoft.com/office/drawing/2014/main" id="{5F51D346-021B-2416-500E-B713AD20F95E}"/>
                    </a:ext>
                  </a:extLst>
                </p:cNvPr>
                <p:cNvSpPr txBox="1">
                  <a:spLocks/>
                </p:cNvSpPr>
                <p:nvPr/>
              </p:nvSpPr>
              <p:spPr>
                <a:xfrm>
                  <a:off x="788369" y="2442679"/>
                  <a:ext cx="1021500" cy="36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accent1">
                          <a:lumMod val="50000"/>
                        </a:schemeClr>
                      </a:solidFill>
                      <a:latin typeface="Fira Sans Condensed ExtraBold"/>
                      <a:ea typeface="Fira Sans Condensed ExtraBold"/>
                      <a:cs typeface="Fira Sans Condensed ExtraBold"/>
                      <a:sym typeface="Fira Sans Condensed ExtraBold"/>
                    </a:rPr>
                    <a:t>65%</a:t>
                  </a:r>
                  <a:endParaRPr sz="2400" dirty="0">
                    <a:solidFill>
                      <a:schemeClr val="accent1">
                        <a:lumMod val="50000"/>
                      </a:schemeClr>
                    </a:solidFill>
                    <a:latin typeface="Fira Sans Condensed ExtraBold"/>
                    <a:ea typeface="Fira Sans Condensed ExtraBold"/>
                    <a:cs typeface="Fira Sans Condensed ExtraBold"/>
                    <a:sym typeface="Fira Sans Condensed ExtraBold"/>
                  </a:endParaRPr>
                </a:p>
              </p:txBody>
            </p:sp>
            <p:sp>
              <p:nvSpPr>
                <p:cNvPr id="56" name="Google Shape;216;p19">
                  <a:extLst>
                    <a:ext uri="{FF2B5EF4-FFF2-40B4-BE49-F238E27FC236}">
                      <a16:creationId xmlns:a16="http://schemas.microsoft.com/office/drawing/2014/main" id="{F9932B72-2C5A-87C2-D6BB-D2F2539C230B}"/>
                    </a:ext>
                  </a:extLst>
                </p:cNvPr>
                <p:cNvSpPr txBox="1">
                  <a:spLocks/>
                </p:cNvSpPr>
                <p:nvPr/>
              </p:nvSpPr>
              <p:spPr>
                <a:xfrm>
                  <a:off x="6330377" y="2213912"/>
                  <a:ext cx="1021500" cy="364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dirty="0">
                      <a:solidFill>
                        <a:schemeClr val="accent4"/>
                      </a:solidFill>
                      <a:latin typeface="Fira Sans Condensed ExtraBold"/>
                      <a:ea typeface="Fira Sans Condensed ExtraBold"/>
                      <a:cs typeface="Fira Sans Condensed ExtraBold"/>
                      <a:sym typeface="Fira Sans Condensed ExtraBold"/>
                    </a:rPr>
                    <a:t>35%</a:t>
                  </a:r>
                  <a:endParaRPr sz="2400" dirty="0">
                    <a:solidFill>
                      <a:schemeClr val="accent4"/>
                    </a:solidFill>
                    <a:latin typeface="Fira Sans Condensed ExtraBold"/>
                    <a:ea typeface="Fira Sans Condensed ExtraBold"/>
                    <a:cs typeface="Fira Sans Condensed ExtraBold"/>
                    <a:sym typeface="Fira Sans Condensed ExtraBold"/>
                  </a:endParaRPr>
                </a:p>
              </p:txBody>
            </p:sp>
            <p:sp>
              <p:nvSpPr>
                <p:cNvPr id="57" name="Google Shape;216;p19">
                  <a:extLst>
                    <a:ext uri="{FF2B5EF4-FFF2-40B4-BE49-F238E27FC236}">
                      <a16:creationId xmlns:a16="http://schemas.microsoft.com/office/drawing/2014/main" id="{EC12CB10-B872-677B-2E7B-57680E700CA2}"/>
                    </a:ext>
                  </a:extLst>
                </p:cNvPr>
                <p:cNvSpPr txBox="1">
                  <a:spLocks/>
                </p:cNvSpPr>
                <p:nvPr/>
              </p:nvSpPr>
              <p:spPr>
                <a:xfrm>
                  <a:off x="4358584" y="2420821"/>
                  <a:ext cx="1508068" cy="4240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bg1"/>
                      </a:solidFill>
                      <a:latin typeface="Fira Sans Condensed ExtraBold"/>
                      <a:ea typeface="Fira Sans Condensed ExtraBold"/>
                      <a:cs typeface="Fira Sans Condensed ExtraBold"/>
                      <a:sym typeface="Fira Sans Condensed ExtraBold"/>
                    </a:rPr>
                    <a:t>$177,825</a:t>
                  </a:r>
                  <a:endParaRPr sz="2400" dirty="0">
                    <a:solidFill>
                      <a:schemeClr val="bg1"/>
                    </a:solidFill>
                    <a:latin typeface="Fira Sans Condensed ExtraBold"/>
                    <a:ea typeface="Fira Sans Condensed ExtraBold"/>
                    <a:cs typeface="Fira Sans Condensed ExtraBold"/>
                    <a:sym typeface="Fira Sans Condensed ExtraBold"/>
                  </a:endParaRPr>
                </a:p>
              </p:txBody>
            </p:sp>
            <p:sp>
              <p:nvSpPr>
                <p:cNvPr id="59" name="Google Shape;202;p19">
                  <a:extLst>
                    <a:ext uri="{FF2B5EF4-FFF2-40B4-BE49-F238E27FC236}">
                      <a16:creationId xmlns:a16="http://schemas.microsoft.com/office/drawing/2014/main" id="{78A8D22E-9AFD-F3E0-1470-26CF7C0DD9B3}"/>
                    </a:ext>
                  </a:extLst>
                </p:cNvPr>
                <p:cNvSpPr txBox="1">
                  <a:spLocks/>
                </p:cNvSpPr>
                <p:nvPr/>
              </p:nvSpPr>
              <p:spPr>
                <a:xfrm>
                  <a:off x="2717050" y="1105461"/>
                  <a:ext cx="2751956"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rgbClr val="002060"/>
                      </a:solidFill>
                      <a:latin typeface="Fira Sans Extra Condensed" panose="020B0503050000020004" pitchFamily="34" charset="0"/>
                      <a:ea typeface="Adobe Fan Heiti Std B" panose="020B0700000000000000" pitchFamily="34" charset="-128"/>
                      <a:cs typeface="Fira Sans Condensed Medium"/>
                      <a:sym typeface="Fira Sans Condensed Medium"/>
                    </a:rPr>
                    <a:t>Funds Raised Year 1</a:t>
                  </a:r>
                  <a:endParaRPr sz="2000" b="1" dirty="0">
                    <a:solidFill>
                      <a:srgbClr val="002060"/>
                    </a:solidFill>
                    <a:latin typeface="Fira Sans Extra Condensed" panose="020B0503050000020004" pitchFamily="34" charset="0"/>
                    <a:ea typeface="Adobe Fan Heiti Std B" panose="020B0700000000000000" pitchFamily="34" charset="-128"/>
                    <a:cs typeface="Fira Sans Condensed Medium"/>
                    <a:sym typeface="Fira Sans Condensed Medium"/>
                  </a:endParaRPr>
                </a:p>
              </p:txBody>
            </p:sp>
          </p:grpSp>
        </p:grpSp>
        <p:sp>
          <p:nvSpPr>
            <p:cNvPr id="54" name="Google Shape;214;p19">
              <a:extLst>
                <a:ext uri="{FF2B5EF4-FFF2-40B4-BE49-F238E27FC236}">
                  <a16:creationId xmlns:a16="http://schemas.microsoft.com/office/drawing/2014/main" id="{20E02F28-BC43-57B0-CA1F-82B4F31CD7AD}"/>
                </a:ext>
              </a:extLst>
            </p:cNvPr>
            <p:cNvSpPr>
              <a:spLocks noChangeAspect="1"/>
            </p:cNvSpPr>
            <p:nvPr/>
          </p:nvSpPr>
          <p:spPr>
            <a:xfrm>
              <a:off x="1950321" y="1550373"/>
              <a:ext cx="4200900" cy="4200900"/>
            </a:xfrm>
            <a:prstGeom prst="blockArc">
              <a:avLst>
                <a:gd name="adj1" fmla="val 10810477"/>
                <a:gd name="adj2" fmla="val 17201148"/>
                <a:gd name="adj3" fmla="val 2832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216;p19">
            <a:extLst>
              <a:ext uri="{FF2B5EF4-FFF2-40B4-BE49-F238E27FC236}">
                <a16:creationId xmlns:a16="http://schemas.microsoft.com/office/drawing/2014/main" id="{8F644A52-BC34-5140-5368-A9D937DB9F60}"/>
              </a:ext>
            </a:extLst>
          </p:cNvPr>
          <p:cNvSpPr txBox="1">
            <a:spLocks/>
          </p:cNvSpPr>
          <p:nvPr/>
        </p:nvSpPr>
        <p:spPr>
          <a:xfrm>
            <a:off x="2091040" y="6588033"/>
            <a:ext cx="1350998" cy="4240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bg1"/>
                </a:solidFill>
                <a:latin typeface="Fira Sans Condensed ExtraBold"/>
                <a:ea typeface="Fira Sans Condensed ExtraBold"/>
                <a:cs typeface="Fira Sans Condensed ExtraBold"/>
                <a:sym typeface="Fira Sans Condensed ExtraBold"/>
              </a:rPr>
              <a:t>$325,950</a:t>
            </a:r>
            <a:endParaRPr sz="2400" dirty="0">
              <a:solidFill>
                <a:schemeClr val="bg1"/>
              </a:solidFill>
              <a:latin typeface="Fira Sans Condensed ExtraBold"/>
              <a:ea typeface="Fira Sans Condensed ExtraBold"/>
              <a:cs typeface="Fira Sans Condensed ExtraBold"/>
              <a:sym typeface="Fira Sans Condensed ExtraBold"/>
            </a:endParaRPr>
          </a:p>
        </p:txBody>
      </p:sp>
      <p:sp>
        <p:nvSpPr>
          <p:cNvPr id="73" name="Google Shape;216;p19">
            <a:extLst>
              <a:ext uri="{FF2B5EF4-FFF2-40B4-BE49-F238E27FC236}">
                <a16:creationId xmlns:a16="http://schemas.microsoft.com/office/drawing/2014/main" id="{A189A61D-BDE2-CA64-72C0-A178BECCB4CF}"/>
              </a:ext>
            </a:extLst>
          </p:cNvPr>
          <p:cNvSpPr txBox="1">
            <a:spLocks/>
          </p:cNvSpPr>
          <p:nvPr/>
        </p:nvSpPr>
        <p:spPr>
          <a:xfrm>
            <a:off x="2925991" y="7284975"/>
            <a:ext cx="1550562" cy="36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2A9D8F"/>
                </a:solidFill>
                <a:latin typeface="Fira Sans Condensed ExtraBold"/>
                <a:ea typeface="Fira Sans Condensed ExtraBold"/>
                <a:cs typeface="Fira Sans Condensed ExtraBold"/>
                <a:sym typeface="Fira Sans Condensed ExtraBold"/>
              </a:rPr>
              <a:t>$503,775</a:t>
            </a:r>
            <a:endParaRPr sz="2800" dirty="0">
              <a:solidFill>
                <a:srgbClr val="2A9D8F"/>
              </a:solidFill>
              <a:latin typeface="Fira Sans Condensed ExtraBold"/>
              <a:ea typeface="Fira Sans Condensed ExtraBold"/>
              <a:cs typeface="Fira Sans Condensed ExtraBold"/>
              <a:sym typeface="Fira Sans Condensed ExtraBold"/>
            </a:endParaRPr>
          </a:p>
        </p:txBody>
      </p:sp>
      <p:sp>
        <p:nvSpPr>
          <p:cNvPr id="94" name="Rectangle 93">
            <a:extLst>
              <a:ext uri="{FF2B5EF4-FFF2-40B4-BE49-F238E27FC236}">
                <a16:creationId xmlns:a16="http://schemas.microsoft.com/office/drawing/2014/main" id="{8D4F7983-68A0-D88D-DD38-E752339C1B51}"/>
              </a:ext>
            </a:extLst>
          </p:cNvPr>
          <p:cNvSpPr>
            <a:spLocks/>
          </p:cNvSpPr>
          <p:nvPr/>
        </p:nvSpPr>
        <p:spPr>
          <a:xfrm>
            <a:off x="7343602" y="4967304"/>
            <a:ext cx="4856917" cy="52872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609;p31">
            <a:extLst>
              <a:ext uri="{FF2B5EF4-FFF2-40B4-BE49-F238E27FC236}">
                <a16:creationId xmlns:a16="http://schemas.microsoft.com/office/drawing/2014/main" id="{168990E5-B61C-80A0-50E4-1BD7D9C4114E}"/>
              </a:ext>
            </a:extLst>
          </p:cNvPr>
          <p:cNvSpPr txBox="1">
            <a:spLocks/>
          </p:cNvSpPr>
          <p:nvPr/>
        </p:nvSpPr>
        <p:spPr>
          <a:xfrm>
            <a:off x="9745841" y="6265330"/>
            <a:ext cx="2113040" cy="110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dirty="0">
                <a:solidFill>
                  <a:schemeClr val="dk1"/>
                </a:solidFill>
                <a:latin typeface="Roboto"/>
                <a:ea typeface="Roboto"/>
                <a:cs typeface="Roboto"/>
                <a:sym typeface="Roboto"/>
              </a:rPr>
              <a:t>11 registered child development homes were awarded $5,000 per provider to build resilience in their child care business</a:t>
            </a:r>
            <a:endParaRPr sz="1300" dirty="0">
              <a:solidFill>
                <a:schemeClr val="dk1"/>
              </a:solidFill>
              <a:latin typeface="Roboto"/>
              <a:ea typeface="Roboto"/>
              <a:cs typeface="Roboto"/>
              <a:sym typeface="Roboto"/>
            </a:endParaRPr>
          </a:p>
        </p:txBody>
      </p:sp>
      <p:sp>
        <p:nvSpPr>
          <p:cNvPr id="79" name="Google Shape;612;p31">
            <a:extLst>
              <a:ext uri="{FF2B5EF4-FFF2-40B4-BE49-F238E27FC236}">
                <a16:creationId xmlns:a16="http://schemas.microsoft.com/office/drawing/2014/main" id="{806DD4FF-6B33-625F-B69B-933EA6F39B27}"/>
              </a:ext>
            </a:extLst>
          </p:cNvPr>
          <p:cNvSpPr txBox="1">
            <a:spLocks/>
          </p:cNvSpPr>
          <p:nvPr/>
        </p:nvSpPr>
        <p:spPr>
          <a:xfrm>
            <a:off x="7672727" y="6342760"/>
            <a:ext cx="2079035" cy="11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dk1"/>
                </a:solidFill>
                <a:latin typeface="Roboto"/>
                <a:ea typeface="Roboto"/>
                <a:cs typeface="Roboto"/>
                <a:sym typeface="Roboto"/>
              </a:rPr>
              <a:t>4 licensed child care centers were awarded this amount to create more livable wages for their workforce</a:t>
            </a:r>
            <a:endParaRPr sz="1300" dirty="0">
              <a:solidFill>
                <a:schemeClr val="dk1"/>
              </a:solidFill>
              <a:latin typeface="Roboto"/>
              <a:ea typeface="Roboto"/>
              <a:cs typeface="Roboto"/>
              <a:sym typeface="Roboto"/>
            </a:endParaRPr>
          </a:p>
        </p:txBody>
      </p:sp>
      <p:sp>
        <p:nvSpPr>
          <p:cNvPr id="82" name="Google Shape;614;p31">
            <a:extLst>
              <a:ext uri="{FF2B5EF4-FFF2-40B4-BE49-F238E27FC236}">
                <a16:creationId xmlns:a16="http://schemas.microsoft.com/office/drawing/2014/main" id="{609BBD7F-BF85-FC21-E30F-8727810FEA90}"/>
              </a:ext>
            </a:extLst>
          </p:cNvPr>
          <p:cNvSpPr txBox="1">
            <a:spLocks/>
          </p:cNvSpPr>
          <p:nvPr/>
        </p:nvSpPr>
        <p:spPr>
          <a:xfrm>
            <a:off x="7661167" y="5814629"/>
            <a:ext cx="1909800" cy="3876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accent5">
                    <a:lumMod val="75000"/>
                  </a:schemeClr>
                </a:solidFill>
                <a:latin typeface="Fira Sans Extra Condensed"/>
                <a:ea typeface="Fira Sans Extra Condensed"/>
                <a:cs typeface="Fira Sans Extra Condensed"/>
                <a:sym typeface="Fira Sans Extra Condensed"/>
              </a:rPr>
              <a:t>Child Care Centers</a:t>
            </a:r>
            <a:endParaRPr sz="2400" b="1" dirty="0">
              <a:solidFill>
                <a:schemeClr val="accent5">
                  <a:lumMod val="75000"/>
                </a:schemeClr>
              </a:solidFill>
              <a:latin typeface="Fira Sans Extra Condensed"/>
              <a:ea typeface="Fira Sans Extra Condensed"/>
              <a:cs typeface="Fira Sans Extra Condensed"/>
              <a:sym typeface="Fira Sans Extra Condensed"/>
            </a:endParaRPr>
          </a:p>
        </p:txBody>
      </p:sp>
      <p:sp>
        <p:nvSpPr>
          <p:cNvPr id="83" name="Google Shape;616;p31">
            <a:extLst>
              <a:ext uri="{FF2B5EF4-FFF2-40B4-BE49-F238E27FC236}">
                <a16:creationId xmlns:a16="http://schemas.microsoft.com/office/drawing/2014/main" id="{57DBECE4-8509-1F5A-A19C-3B7C46C3C27E}"/>
              </a:ext>
            </a:extLst>
          </p:cNvPr>
          <p:cNvSpPr txBox="1">
            <a:spLocks/>
          </p:cNvSpPr>
          <p:nvPr/>
        </p:nvSpPr>
        <p:spPr>
          <a:xfrm>
            <a:off x="10163502" y="5783157"/>
            <a:ext cx="1683716" cy="33294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dirty="0">
                <a:solidFill>
                  <a:schemeClr val="accent2"/>
                </a:solidFill>
                <a:latin typeface="Fira Sans Extra Condensed"/>
                <a:ea typeface="Fira Sans Extra Condensed"/>
                <a:cs typeface="Fira Sans Extra Condensed"/>
                <a:sym typeface="Fira Sans Extra Condensed"/>
              </a:rPr>
              <a:t>Registered In-Homes</a:t>
            </a:r>
            <a:endParaRPr sz="2400" b="1" dirty="0">
              <a:solidFill>
                <a:schemeClr val="accent2"/>
              </a:solidFill>
              <a:latin typeface="Fira Sans Extra Condensed"/>
              <a:ea typeface="Fira Sans Extra Condensed"/>
              <a:cs typeface="Fira Sans Extra Condensed"/>
              <a:sym typeface="Fira Sans Extra Condensed"/>
            </a:endParaRPr>
          </a:p>
        </p:txBody>
      </p:sp>
      <p:grpSp>
        <p:nvGrpSpPr>
          <p:cNvPr id="87" name="Group 86">
            <a:extLst>
              <a:ext uri="{FF2B5EF4-FFF2-40B4-BE49-F238E27FC236}">
                <a16:creationId xmlns:a16="http://schemas.microsoft.com/office/drawing/2014/main" id="{EADFDAFE-2C14-E050-FE76-4FEF624487F1}"/>
              </a:ext>
            </a:extLst>
          </p:cNvPr>
          <p:cNvGrpSpPr>
            <a:grpSpLocks noChangeAspect="1"/>
          </p:cNvGrpSpPr>
          <p:nvPr/>
        </p:nvGrpSpPr>
        <p:grpSpPr>
          <a:xfrm>
            <a:off x="8574466" y="7447347"/>
            <a:ext cx="2445853" cy="2445853"/>
            <a:chOff x="5019737" y="5150470"/>
            <a:chExt cx="2953500" cy="2953500"/>
          </a:xfrm>
        </p:grpSpPr>
        <p:sp>
          <p:nvSpPr>
            <p:cNvPr id="74" name="Google Shape;607;p31">
              <a:extLst>
                <a:ext uri="{FF2B5EF4-FFF2-40B4-BE49-F238E27FC236}">
                  <a16:creationId xmlns:a16="http://schemas.microsoft.com/office/drawing/2014/main" id="{23833CA4-1011-908F-28C3-2743991731CE}"/>
                </a:ext>
              </a:extLst>
            </p:cNvPr>
            <p:cNvSpPr>
              <a:spLocks/>
            </p:cNvSpPr>
            <p:nvPr/>
          </p:nvSpPr>
          <p:spPr>
            <a:xfrm>
              <a:off x="5163333" y="5294075"/>
              <a:ext cx="2666400" cy="2666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10;p31">
              <a:extLst>
                <a:ext uri="{FF2B5EF4-FFF2-40B4-BE49-F238E27FC236}">
                  <a16:creationId xmlns:a16="http://schemas.microsoft.com/office/drawing/2014/main" id="{82E31944-2597-80C9-079A-D8F9DC64E88E}"/>
                </a:ext>
              </a:extLst>
            </p:cNvPr>
            <p:cNvSpPr>
              <a:spLocks noChangeAspect="1"/>
            </p:cNvSpPr>
            <p:nvPr/>
          </p:nvSpPr>
          <p:spPr>
            <a:xfrm>
              <a:off x="5019737" y="5150470"/>
              <a:ext cx="2953500" cy="2953500"/>
            </a:xfrm>
            <a:prstGeom prst="pie">
              <a:avLst>
                <a:gd name="adj1" fmla="val 1379821"/>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 name="Google Shape;613;p31">
            <a:extLst>
              <a:ext uri="{FF2B5EF4-FFF2-40B4-BE49-F238E27FC236}">
                <a16:creationId xmlns:a16="http://schemas.microsoft.com/office/drawing/2014/main" id="{E352726C-5C6B-03CC-0ECF-77B7DCE55805}"/>
              </a:ext>
            </a:extLst>
          </p:cNvPr>
          <p:cNvCxnSpPr>
            <a:cxnSpLocks/>
          </p:cNvCxnSpPr>
          <p:nvPr/>
        </p:nvCxnSpPr>
        <p:spPr>
          <a:xfrm>
            <a:off x="8315364" y="7555666"/>
            <a:ext cx="820064" cy="604214"/>
          </a:xfrm>
          <a:prstGeom prst="curvedConnector3">
            <a:avLst>
              <a:gd name="adj1" fmla="val 50000"/>
            </a:avLst>
          </a:prstGeom>
          <a:noFill/>
          <a:ln w="9525" cap="flat" cmpd="sng">
            <a:solidFill>
              <a:schemeClr val="dk1"/>
            </a:solidFill>
            <a:prstDash val="solid"/>
            <a:round/>
            <a:headEnd type="none" w="med" len="med"/>
            <a:tailEnd type="oval" w="med" len="med"/>
          </a:ln>
        </p:spPr>
      </p:cxnSp>
      <p:cxnSp>
        <p:nvCxnSpPr>
          <p:cNvPr id="81" name="Google Shape;615;p31">
            <a:extLst>
              <a:ext uri="{FF2B5EF4-FFF2-40B4-BE49-F238E27FC236}">
                <a16:creationId xmlns:a16="http://schemas.microsoft.com/office/drawing/2014/main" id="{801F238F-8390-A927-DE0C-00B6B5024CC0}"/>
              </a:ext>
            </a:extLst>
          </p:cNvPr>
          <p:cNvCxnSpPr>
            <a:cxnSpLocks/>
          </p:cNvCxnSpPr>
          <p:nvPr/>
        </p:nvCxnSpPr>
        <p:spPr>
          <a:xfrm rot="10800000" flipV="1">
            <a:off x="10129839" y="7609453"/>
            <a:ext cx="990010" cy="593632"/>
          </a:xfrm>
          <a:prstGeom prst="curvedConnector3">
            <a:avLst>
              <a:gd name="adj1" fmla="val 50000"/>
            </a:avLst>
          </a:prstGeom>
          <a:noFill/>
          <a:ln w="9525" cap="flat" cmpd="sng">
            <a:solidFill>
              <a:schemeClr val="dk1"/>
            </a:solidFill>
            <a:prstDash val="solid"/>
            <a:round/>
            <a:headEnd type="none" w="med" len="med"/>
            <a:tailEnd type="oval" w="med" len="med"/>
          </a:ln>
        </p:spPr>
      </p:cxnSp>
      <p:sp>
        <p:nvSpPr>
          <p:cNvPr id="92" name="Google Shape;216;p19">
            <a:extLst>
              <a:ext uri="{FF2B5EF4-FFF2-40B4-BE49-F238E27FC236}">
                <a16:creationId xmlns:a16="http://schemas.microsoft.com/office/drawing/2014/main" id="{7B9DF8CA-6ADD-3FFB-7A5C-43CD9AC2E5AA}"/>
              </a:ext>
            </a:extLst>
          </p:cNvPr>
          <p:cNvSpPr txBox="1">
            <a:spLocks/>
          </p:cNvSpPr>
          <p:nvPr/>
        </p:nvSpPr>
        <p:spPr>
          <a:xfrm>
            <a:off x="8750748" y="8900847"/>
            <a:ext cx="1508068" cy="4240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bg1"/>
                </a:solidFill>
                <a:latin typeface="Fira Sans Condensed ExtraBold"/>
                <a:ea typeface="Fira Sans Condensed ExtraBold"/>
                <a:cs typeface="Fira Sans Condensed ExtraBold"/>
                <a:sym typeface="Fira Sans Condensed ExtraBold"/>
              </a:rPr>
              <a:t>$418,712</a:t>
            </a:r>
            <a:endParaRPr sz="2400" dirty="0">
              <a:solidFill>
                <a:schemeClr val="bg1"/>
              </a:solidFill>
              <a:latin typeface="Fira Sans Condensed ExtraBold"/>
              <a:ea typeface="Fira Sans Condensed ExtraBold"/>
              <a:cs typeface="Fira Sans Condensed ExtraBold"/>
              <a:sym typeface="Fira Sans Condensed ExtraBold"/>
            </a:endParaRPr>
          </a:p>
        </p:txBody>
      </p:sp>
      <p:sp>
        <p:nvSpPr>
          <p:cNvPr id="93" name="Google Shape;216;p19">
            <a:extLst>
              <a:ext uri="{FF2B5EF4-FFF2-40B4-BE49-F238E27FC236}">
                <a16:creationId xmlns:a16="http://schemas.microsoft.com/office/drawing/2014/main" id="{35164ED1-C010-9E1E-0988-3188B1B521E1}"/>
              </a:ext>
            </a:extLst>
          </p:cNvPr>
          <p:cNvSpPr txBox="1">
            <a:spLocks/>
          </p:cNvSpPr>
          <p:nvPr/>
        </p:nvSpPr>
        <p:spPr>
          <a:xfrm>
            <a:off x="9611781" y="8283794"/>
            <a:ext cx="1508068" cy="4240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bg1"/>
                </a:solidFill>
                <a:latin typeface="Fira Sans Condensed ExtraBold"/>
                <a:ea typeface="Fira Sans Condensed ExtraBold"/>
                <a:cs typeface="Fira Sans Condensed ExtraBold"/>
                <a:sym typeface="Fira Sans Condensed ExtraBold"/>
              </a:rPr>
              <a:t>$65,000</a:t>
            </a:r>
            <a:endParaRPr sz="2000" dirty="0">
              <a:solidFill>
                <a:schemeClr val="bg1"/>
              </a:solidFill>
              <a:latin typeface="Fira Sans Condensed ExtraBold"/>
              <a:ea typeface="Fira Sans Condensed ExtraBold"/>
              <a:cs typeface="Fira Sans Condensed ExtraBold"/>
              <a:sym typeface="Fira Sans Condensed ExtraBold"/>
            </a:endParaRPr>
          </a:p>
        </p:txBody>
      </p:sp>
      <p:sp>
        <p:nvSpPr>
          <p:cNvPr id="181" name="Rectangle 180">
            <a:extLst>
              <a:ext uri="{FF2B5EF4-FFF2-40B4-BE49-F238E27FC236}">
                <a16:creationId xmlns:a16="http://schemas.microsoft.com/office/drawing/2014/main" id="{9C45EEB0-4B69-B051-98D2-450AC477108E}"/>
              </a:ext>
            </a:extLst>
          </p:cNvPr>
          <p:cNvSpPr>
            <a:spLocks/>
          </p:cNvSpPr>
          <p:nvPr/>
        </p:nvSpPr>
        <p:spPr>
          <a:xfrm>
            <a:off x="-7" y="7811039"/>
            <a:ext cx="7355982" cy="244356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descr="female shape">
            <a:extLst>
              <a:ext uri="{FF2B5EF4-FFF2-40B4-BE49-F238E27FC236}">
                <a16:creationId xmlns:a16="http://schemas.microsoft.com/office/drawing/2014/main" id="{0809DC4D-01CB-5776-FE72-BE68259F4F05}"/>
              </a:ext>
            </a:extLst>
          </p:cNvPr>
          <p:cNvGrpSpPr>
            <a:grpSpLocks/>
          </p:cNvGrpSpPr>
          <p:nvPr/>
        </p:nvGrpSpPr>
        <p:grpSpPr>
          <a:xfrm>
            <a:off x="376226" y="8735582"/>
            <a:ext cx="320506" cy="591610"/>
            <a:chOff x="4785240" y="3784600"/>
            <a:chExt cx="269190" cy="496888"/>
          </a:xfrm>
          <a:solidFill>
            <a:srgbClr val="00B4F1"/>
          </a:solidFill>
        </p:grpSpPr>
        <p:sp>
          <p:nvSpPr>
            <p:cNvPr id="126" name="Oval 186">
              <a:extLst>
                <a:ext uri="{FF2B5EF4-FFF2-40B4-BE49-F238E27FC236}">
                  <a16:creationId xmlns:a16="http://schemas.microsoft.com/office/drawing/2014/main" id="{954C9EF0-D4DE-FD31-0132-FBDD35B77A33}"/>
                </a:ext>
              </a:extLst>
            </p:cNvPr>
            <p:cNvSpPr>
              <a:spLocks/>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27" name="Freeform 187">
              <a:extLst>
                <a:ext uri="{FF2B5EF4-FFF2-40B4-BE49-F238E27FC236}">
                  <a16:creationId xmlns:a16="http://schemas.microsoft.com/office/drawing/2014/main" id="{5E3C3E23-3578-D11D-4102-AAD4BD4921A1}"/>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46" name="Group 145">
            <a:extLst>
              <a:ext uri="{FF2B5EF4-FFF2-40B4-BE49-F238E27FC236}">
                <a16:creationId xmlns:a16="http://schemas.microsoft.com/office/drawing/2014/main" id="{9BC23240-BBC1-24B5-63BE-76607A2293A2}"/>
              </a:ext>
            </a:extLst>
          </p:cNvPr>
          <p:cNvGrpSpPr>
            <a:grpSpLocks/>
          </p:cNvGrpSpPr>
          <p:nvPr/>
        </p:nvGrpSpPr>
        <p:grpSpPr>
          <a:xfrm>
            <a:off x="388072" y="7985882"/>
            <a:ext cx="1992870" cy="576900"/>
            <a:chOff x="543703" y="4123225"/>
            <a:chExt cx="1728895" cy="500484"/>
          </a:xfrm>
        </p:grpSpPr>
        <p:grpSp>
          <p:nvGrpSpPr>
            <p:cNvPr id="113" name="Group 112" descr="female shape">
              <a:extLst>
                <a:ext uri="{FF2B5EF4-FFF2-40B4-BE49-F238E27FC236}">
                  <a16:creationId xmlns:a16="http://schemas.microsoft.com/office/drawing/2014/main" id="{AC6D534D-337A-3928-A4A6-FB05EFDC8EE9}"/>
                </a:ext>
              </a:extLst>
            </p:cNvPr>
            <p:cNvGrpSpPr>
              <a:grpSpLocks/>
            </p:cNvGrpSpPr>
            <p:nvPr/>
          </p:nvGrpSpPr>
          <p:grpSpPr>
            <a:xfrm>
              <a:off x="543703" y="4124808"/>
              <a:ext cx="269190" cy="496888"/>
              <a:chOff x="3565970" y="3784600"/>
              <a:chExt cx="269190" cy="496888"/>
            </a:xfrm>
            <a:solidFill>
              <a:srgbClr val="F8682C"/>
            </a:solidFill>
          </p:grpSpPr>
          <p:sp>
            <p:nvSpPr>
              <p:cNvPr id="114" name="Oval 178">
                <a:extLst>
                  <a:ext uri="{FF2B5EF4-FFF2-40B4-BE49-F238E27FC236}">
                    <a16:creationId xmlns:a16="http://schemas.microsoft.com/office/drawing/2014/main" id="{34C7FF0F-DBCE-691B-F934-992C5448736F}"/>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15" name="Freeform 179">
                <a:extLst>
                  <a:ext uri="{FF2B5EF4-FFF2-40B4-BE49-F238E27FC236}">
                    <a16:creationId xmlns:a16="http://schemas.microsoft.com/office/drawing/2014/main" id="{B8B209E2-A6D3-EC80-F07D-CCD4F503B2A5}"/>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31" name="Group 130" descr="female shape">
              <a:extLst>
                <a:ext uri="{FF2B5EF4-FFF2-40B4-BE49-F238E27FC236}">
                  <a16:creationId xmlns:a16="http://schemas.microsoft.com/office/drawing/2014/main" id="{B985639E-2624-54A6-3871-C53871AFF485}"/>
                </a:ext>
              </a:extLst>
            </p:cNvPr>
            <p:cNvGrpSpPr>
              <a:grpSpLocks/>
            </p:cNvGrpSpPr>
            <p:nvPr/>
          </p:nvGrpSpPr>
          <p:grpSpPr>
            <a:xfrm>
              <a:off x="830387" y="4124808"/>
              <a:ext cx="269190" cy="496888"/>
              <a:chOff x="3565970" y="3784600"/>
              <a:chExt cx="269190" cy="496888"/>
            </a:xfrm>
            <a:solidFill>
              <a:srgbClr val="F8682C"/>
            </a:solidFill>
          </p:grpSpPr>
          <p:sp>
            <p:nvSpPr>
              <p:cNvPr id="132" name="Oval 178">
                <a:extLst>
                  <a:ext uri="{FF2B5EF4-FFF2-40B4-BE49-F238E27FC236}">
                    <a16:creationId xmlns:a16="http://schemas.microsoft.com/office/drawing/2014/main" id="{FFAD9B79-042E-08E3-53B7-55858FFA3718}"/>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33" name="Freeform 179">
                <a:extLst>
                  <a:ext uri="{FF2B5EF4-FFF2-40B4-BE49-F238E27FC236}">
                    <a16:creationId xmlns:a16="http://schemas.microsoft.com/office/drawing/2014/main" id="{B2EB4C43-1271-B5E1-F07B-7FA9E8845A2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34" name="Group 133" descr="female shape">
              <a:extLst>
                <a:ext uri="{FF2B5EF4-FFF2-40B4-BE49-F238E27FC236}">
                  <a16:creationId xmlns:a16="http://schemas.microsoft.com/office/drawing/2014/main" id="{7025B068-AEF5-D7E8-F7F9-D984028D30DB}"/>
                </a:ext>
              </a:extLst>
            </p:cNvPr>
            <p:cNvGrpSpPr>
              <a:grpSpLocks/>
            </p:cNvGrpSpPr>
            <p:nvPr/>
          </p:nvGrpSpPr>
          <p:grpSpPr>
            <a:xfrm>
              <a:off x="1127267" y="4124808"/>
              <a:ext cx="269190" cy="496888"/>
              <a:chOff x="3565970" y="3784600"/>
              <a:chExt cx="269190" cy="496888"/>
            </a:xfrm>
            <a:solidFill>
              <a:srgbClr val="F8682C"/>
            </a:solidFill>
          </p:grpSpPr>
          <p:sp>
            <p:nvSpPr>
              <p:cNvPr id="135" name="Oval 178">
                <a:extLst>
                  <a:ext uri="{FF2B5EF4-FFF2-40B4-BE49-F238E27FC236}">
                    <a16:creationId xmlns:a16="http://schemas.microsoft.com/office/drawing/2014/main" id="{6AC088C3-195C-4557-4D75-AB19473F2999}"/>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36" name="Freeform 179">
                <a:extLst>
                  <a:ext uri="{FF2B5EF4-FFF2-40B4-BE49-F238E27FC236}">
                    <a16:creationId xmlns:a16="http://schemas.microsoft.com/office/drawing/2014/main" id="{0369CDEA-0FD2-4F62-5C36-37D94E4FB53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37" name="Group 136" descr="female shape">
              <a:extLst>
                <a:ext uri="{FF2B5EF4-FFF2-40B4-BE49-F238E27FC236}">
                  <a16:creationId xmlns:a16="http://schemas.microsoft.com/office/drawing/2014/main" id="{5A3F7CD6-43E3-C52E-1AF4-75BFD68B5EF9}"/>
                </a:ext>
              </a:extLst>
            </p:cNvPr>
            <p:cNvGrpSpPr>
              <a:grpSpLocks/>
            </p:cNvGrpSpPr>
            <p:nvPr/>
          </p:nvGrpSpPr>
          <p:grpSpPr>
            <a:xfrm>
              <a:off x="1413951" y="4124808"/>
              <a:ext cx="269190" cy="496888"/>
              <a:chOff x="3565970" y="3784600"/>
              <a:chExt cx="269190" cy="496888"/>
            </a:xfrm>
            <a:solidFill>
              <a:srgbClr val="F8682C"/>
            </a:solidFill>
          </p:grpSpPr>
          <p:sp>
            <p:nvSpPr>
              <p:cNvPr id="138" name="Oval 178">
                <a:extLst>
                  <a:ext uri="{FF2B5EF4-FFF2-40B4-BE49-F238E27FC236}">
                    <a16:creationId xmlns:a16="http://schemas.microsoft.com/office/drawing/2014/main" id="{1F28A7F3-89AC-6118-77AE-5B74640C9521}"/>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39" name="Freeform 179">
                <a:extLst>
                  <a:ext uri="{FF2B5EF4-FFF2-40B4-BE49-F238E27FC236}">
                    <a16:creationId xmlns:a16="http://schemas.microsoft.com/office/drawing/2014/main" id="{87DAEB55-A6C3-EA05-D124-736F8F45F5C5}"/>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40" name="Group 139" descr="female shape">
              <a:extLst>
                <a:ext uri="{FF2B5EF4-FFF2-40B4-BE49-F238E27FC236}">
                  <a16:creationId xmlns:a16="http://schemas.microsoft.com/office/drawing/2014/main" id="{CF4E9898-F55B-8222-B5EB-9912862522A6}"/>
                </a:ext>
              </a:extLst>
            </p:cNvPr>
            <p:cNvGrpSpPr>
              <a:grpSpLocks/>
            </p:cNvGrpSpPr>
            <p:nvPr/>
          </p:nvGrpSpPr>
          <p:grpSpPr>
            <a:xfrm>
              <a:off x="1707545" y="4126821"/>
              <a:ext cx="269190" cy="496888"/>
              <a:chOff x="3565970" y="3784600"/>
              <a:chExt cx="269190" cy="496888"/>
            </a:xfrm>
            <a:solidFill>
              <a:srgbClr val="F8682C"/>
            </a:solidFill>
          </p:grpSpPr>
          <p:sp>
            <p:nvSpPr>
              <p:cNvPr id="141" name="Oval 178">
                <a:extLst>
                  <a:ext uri="{FF2B5EF4-FFF2-40B4-BE49-F238E27FC236}">
                    <a16:creationId xmlns:a16="http://schemas.microsoft.com/office/drawing/2014/main" id="{5C130943-CBED-8652-BDD8-485169FA0BBB}"/>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42" name="Freeform 179">
                <a:extLst>
                  <a:ext uri="{FF2B5EF4-FFF2-40B4-BE49-F238E27FC236}">
                    <a16:creationId xmlns:a16="http://schemas.microsoft.com/office/drawing/2014/main" id="{7E38AE3A-9AE3-8625-ED87-F7A5CC8A11D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43" name="Group 142" descr="female shape">
              <a:extLst>
                <a:ext uri="{FF2B5EF4-FFF2-40B4-BE49-F238E27FC236}">
                  <a16:creationId xmlns:a16="http://schemas.microsoft.com/office/drawing/2014/main" id="{5A66BBA9-BF2A-4E92-ED51-20B34D4FBB6A}"/>
                </a:ext>
              </a:extLst>
            </p:cNvPr>
            <p:cNvGrpSpPr>
              <a:grpSpLocks/>
            </p:cNvGrpSpPr>
            <p:nvPr/>
          </p:nvGrpSpPr>
          <p:grpSpPr>
            <a:xfrm>
              <a:off x="2003408" y="4123225"/>
              <a:ext cx="269190" cy="496888"/>
              <a:chOff x="3565970" y="3784600"/>
              <a:chExt cx="269190" cy="496888"/>
            </a:xfrm>
            <a:solidFill>
              <a:srgbClr val="F8682C"/>
            </a:solidFill>
          </p:grpSpPr>
          <p:sp>
            <p:nvSpPr>
              <p:cNvPr id="144" name="Oval 178">
                <a:extLst>
                  <a:ext uri="{FF2B5EF4-FFF2-40B4-BE49-F238E27FC236}">
                    <a16:creationId xmlns:a16="http://schemas.microsoft.com/office/drawing/2014/main" id="{E8AEF057-BE28-8664-AAC0-8511737A4105}"/>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45" name="Freeform 179">
                <a:extLst>
                  <a:ext uri="{FF2B5EF4-FFF2-40B4-BE49-F238E27FC236}">
                    <a16:creationId xmlns:a16="http://schemas.microsoft.com/office/drawing/2014/main" id="{C3F08024-EC13-90E0-FAE3-428201C9FB9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sp>
        <p:nvSpPr>
          <p:cNvPr id="148" name="Google Shape;614;p31">
            <a:extLst>
              <a:ext uri="{FF2B5EF4-FFF2-40B4-BE49-F238E27FC236}">
                <a16:creationId xmlns:a16="http://schemas.microsoft.com/office/drawing/2014/main" id="{CDBE19D5-0A39-462B-08E2-74B35F1C4B55}"/>
              </a:ext>
            </a:extLst>
          </p:cNvPr>
          <p:cNvSpPr txBox="1">
            <a:spLocks/>
          </p:cNvSpPr>
          <p:nvPr/>
        </p:nvSpPr>
        <p:spPr>
          <a:xfrm>
            <a:off x="2408515" y="8085656"/>
            <a:ext cx="4305308" cy="3876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5">
                    <a:lumMod val="75000"/>
                  </a:schemeClr>
                </a:solidFill>
                <a:latin typeface="Fira Sans Extra Condensed"/>
                <a:ea typeface="Fira Sans Extra Condensed"/>
                <a:cs typeface="Fira Sans Extra Condensed"/>
                <a:sym typeface="Fira Sans Extra Condensed"/>
              </a:rPr>
              <a:t>Current Child Care Center Staff Receiving Wage Enhancement: </a:t>
            </a:r>
            <a:r>
              <a:rPr lang="en" b="1" dirty="0">
                <a:solidFill>
                  <a:schemeClr val="tx1">
                    <a:lumMod val="75000"/>
                    <a:lumOff val="25000"/>
                  </a:schemeClr>
                </a:solidFill>
                <a:latin typeface="Fira Sans Extra Condensed"/>
                <a:ea typeface="Fira Sans Extra Condensed"/>
                <a:cs typeface="Fira Sans Extra Condensed"/>
                <a:sym typeface="Fira Sans Extra Condensed"/>
              </a:rPr>
              <a:t>62</a:t>
            </a:r>
            <a:endParaRPr b="1" dirty="0">
              <a:solidFill>
                <a:schemeClr val="tx1">
                  <a:lumMod val="75000"/>
                  <a:lumOff val="25000"/>
                </a:schemeClr>
              </a:solidFill>
              <a:latin typeface="Fira Sans Extra Condensed"/>
              <a:ea typeface="Fira Sans Extra Condensed"/>
              <a:cs typeface="Fira Sans Extra Condensed"/>
              <a:sym typeface="Fira Sans Extra Condensed"/>
            </a:endParaRPr>
          </a:p>
        </p:txBody>
      </p:sp>
      <p:sp>
        <p:nvSpPr>
          <p:cNvPr id="149" name="Google Shape;614;p31">
            <a:extLst>
              <a:ext uri="{FF2B5EF4-FFF2-40B4-BE49-F238E27FC236}">
                <a16:creationId xmlns:a16="http://schemas.microsoft.com/office/drawing/2014/main" id="{FA54B678-2E54-45DA-2D14-1A23A08AF91E}"/>
              </a:ext>
            </a:extLst>
          </p:cNvPr>
          <p:cNvSpPr txBox="1">
            <a:spLocks/>
          </p:cNvSpPr>
          <p:nvPr/>
        </p:nvSpPr>
        <p:spPr>
          <a:xfrm>
            <a:off x="774665" y="8797604"/>
            <a:ext cx="4883807" cy="4446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00B0F0"/>
                </a:solidFill>
                <a:latin typeface="Fira Sans Extra Condensed"/>
                <a:ea typeface="Fira Sans Extra Condensed"/>
                <a:cs typeface="Fira Sans Extra Condensed"/>
                <a:sym typeface="Fira Sans Extra Condensed"/>
              </a:rPr>
              <a:t>Current In-Home Providers Receiving Retention Bonuses: </a:t>
            </a:r>
            <a:r>
              <a:rPr lang="en" b="1" dirty="0">
                <a:solidFill>
                  <a:schemeClr val="tx1">
                    <a:lumMod val="75000"/>
                    <a:lumOff val="25000"/>
                  </a:schemeClr>
                </a:solidFill>
                <a:latin typeface="Fira Sans Extra Condensed"/>
                <a:ea typeface="Fira Sans Extra Condensed"/>
                <a:cs typeface="Fira Sans Extra Condensed"/>
                <a:sym typeface="Fira Sans Extra Condensed"/>
              </a:rPr>
              <a:t>13</a:t>
            </a:r>
            <a:endParaRPr b="1" dirty="0">
              <a:solidFill>
                <a:schemeClr val="tx1">
                  <a:lumMod val="75000"/>
                  <a:lumOff val="25000"/>
                </a:schemeClr>
              </a:solidFill>
              <a:latin typeface="Fira Sans Extra Condensed"/>
              <a:ea typeface="Fira Sans Extra Condensed"/>
              <a:cs typeface="Fira Sans Extra Condensed"/>
              <a:sym typeface="Fira Sans Extra Condensed"/>
            </a:endParaRPr>
          </a:p>
        </p:txBody>
      </p:sp>
      <p:sp>
        <p:nvSpPr>
          <p:cNvPr id="150" name="Google Shape;614;p31">
            <a:extLst>
              <a:ext uri="{FF2B5EF4-FFF2-40B4-BE49-F238E27FC236}">
                <a16:creationId xmlns:a16="http://schemas.microsoft.com/office/drawing/2014/main" id="{9B058696-0D31-E525-16BC-5E362BBEAC23}"/>
              </a:ext>
            </a:extLst>
          </p:cNvPr>
          <p:cNvSpPr txBox="1">
            <a:spLocks/>
          </p:cNvSpPr>
          <p:nvPr/>
        </p:nvSpPr>
        <p:spPr>
          <a:xfrm>
            <a:off x="3138244" y="8856805"/>
            <a:ext cx="4200900" cy="16643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BB700"/>
                </a:solidFill>
                <a:latin typeface="Fira Sans Extra Condensed"/>
                <a:ea typeface="Fira Sans Extra Condensed"/>
                <a:cs typeface="Fira Sans Extra Condensed"/>
                <a:sym typeface="Fira Sans Extra Condensed"/>
              </a:rPr>
              <a:t>Total Providers/Staff to Receive Wage Enhancement Through 2024, if Accounting For Desired Hiring: </a:t>
            </a:r>
            <a:r>
              <a:rPr lang="en" b="1" dirty="0">
                <a:solidFill>
                  <a:schemeClr val="tx1">
                    <a:lumMod val="75000"/>
                    <a:lumOff val="25000"/>
                  </a:schemeClr>
                </a:solidFill>
                <a:latin typeface="Fira Sans Extra Condensed"/>
                <a:ea typeface="Fira Sans Extra Condensed"/>
                <a:cs typeface="Fira Sans Extra Condensed"/>
                <a:sym typeface="Fira Sans Extra Condensed"/>
              </a:rPr>
              <a:t>88</a:t>
            </a:r>
            <a:endParaRPr b="1" dirty="0">
              <a:solidFill>
                <a:schemeClr val="tx1">
                  <a:lumMod val="75000"/>
                  <a:lumOff val="25000"/>
                </a:schemeClr>
              </a:solidFill>
              <a:latin typeface="Fira Sans Extra Condensed"/>
              <a:ea typeface="Fira Sans Extra Condensed"/>
              <a:cs typeface="Fira Sans Extra Condensed"/>
              <a:sym typeface="Fira Sans Extra Condensed"/>
            </a:endParaRPr>
          </a:p>
        </p:txBody>
      </p:sp>
      <p:grpSp>
        <p:nvGrpSpPr>
          <p:cNvPr id="182" name="Group 181">
            <a:extLst>
              <a:ext uri="{FF2B5EF4-FFF2-40B4-BE49-F238E27FC236}">
                <a16:creationId xmlns:a16="http://schemas.microsoft.com/office/drawing/2014/main" id="{452BA4A4-61A6-6D6D-D80F-36DFF0CF4082}"/>
              </a:ext>
            </a:extLst>
          </p:cNvPr>
          <p:cNvGrpSpPr>
            <a:grpSpLocks/>
          </p:cNvGrpSpPr>
          <p:nvPr/>
        </p:nvGrpSpPr>
        <p:grpSpPr>
          <a:xfrm>
            <a:off x="415645" y="9481303"/>
            <a:ext cx="2679242" cy="587333"/>
            <a:chOff x="285893" y="5567111"/>
            <a:chExt cx="2679242" cy="587333"/>
          </a:xfrm>
        </p:grpSpPr>
        <p:grpSp>
          <p:nvGrpSpPr>
            <p:cNvPr id="152" name="Group 151" descr="female shape">
              <a:extLst>
                <a:ext uri="{FF2B5EF4-FFF2-40B4-BE49-F238E27FC236}">
                  <a16:creationId xmlns:a16="http://schemas.microsoft.com/office/drawing/2014/main" id="{9835ADFC-61A3-B28D-E85E-0BE6009D1EB9}"/>
                </a:ext>
              </a:extLst>
            </p:cNvPr>
            <p:cNvGrpSpPr>
              <a:grpSpLocks/>
            </p:cNvGrpSpPr>
            <p:nvPr/>
          </p:nvGrpSpPr>
          <p:grpSpPr>
            <a:xfrm>
              <a:off x="285893" y="5567111"/>
              <a:ext cx="310291" cy="572755"/>
              <a:chOff x="3565970" y="3784600"/>
              <a:chExt cx="269190" cy="496888"/>
            </a:xfrm>
            <a:solidFill>
              <a:srgbClr val="FFC300"/>
            </a:solidFill>
          </p:grpSpPr>
          <p:sp>
            <p:nvSpPr>
              <p:cNvPr id="168" name="Oval 178">
                <a:extLst>
                  <a:ext uri="{FF2B5EF4-FFF2-40B4-BE49-F238E27FC236}">
                    <a16:creationId xmlns:a16="http://schemas.microsoft.com/office/drawing/2014/main" id="{358A174E-C592-39C2-2CCB-55DB8EEFF12C}"/>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69" name="Freeform 179">
                <a:extLst>
                  <a:ext uri="{FF2B5EF4-FFF2-40B4-BE49-F238E27FC236}">
                    <a16:creationId xmlns:a16="http://schemas.microsoft.com/office/drawing/2014/main" id="{6E6192D6-222A-14F3-7E61-99392B7A8E6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53" name="Group 152" descr="female shape">
              <a:extLst>
                <a:ext uri="{FF2B5EF4-FFF2-40B4-BE49-F238E27FC236}">
                  <a16:creationId xmlns:a16="http://schemas.microsoft.com/office/drawing/2014/main" id="{3B15AF6E-4117-577C-6235-CBB1FAC4268B}"/>
                </a:ext>
              </a:extLst>
            </p:cNvPr>
            <p:cNvGrpSpPr>
              <a:grpSpLocks/>
            </p:cNvGrpSpPr>
            <p:nvPr/>
          </p:nvGrpSpPr>
          <p:grpSpPr>
            <a:xfrm>
              <a:off x="616349" y="5567111"/>
              <a:ext cx="310291" cy="572755"/>
              <a:chOff x="3565970" y="3784600"/>
              <a:chExt cx="269190" cy="496888"/>
            </a:xfrm>
            <a:solidFill>
              <a:srgbClr val="FFC300"/>
            </a:solidFill>
          </p:grpSpPr>
          <p:sp>
            <p:nvSpPr>
              <p:cNvPr id="166" name="Oval 178">
                <a:extLst>
                  <a:ext uri="{FF2B5EF4-FFF2-40B4-BE49-F238E27FC236}">
                    <a16:creationId xmlns:a16="http://schemas.microsoft.com/office/drawing/2014/main" id="{5FC11659-56DF-5E1F-F36C-8BA4F566B232}"/>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67" name="Freeform 179">
                <a:extLst>
                  <a:ext uri="{FF2B5EF4-FFF2-40B4-BE49-F238E27FC236}">
                    <a16:creationId xmlns:a16="http://schemas.microsoft.com/office/drawing/2014/main" id="{B415D6A8-9C50-7AA9-0653-BD1A0DEB5D5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54" name="Group 153" descr="female shape">
              <a:extLst>
                <a:ext uri="{FF2B5EF4-FFF2-40B4-BE49-F238E27FC236}">
                  <a16:creationId xmlns:a16="http://schemas.microsoft.com/office/drawing/2014/main" id="{AA87DAFD-B9F8-BACD-6B21-DE266F2FE726}"/>
                </a:ext>
              </a:extLst>
            </p:cNvPr>
            <p:cNvGrpSpPr>
              <a:grpSpLocks/>
            </p:cNvGrpSpPr>
            <p:nvPr/>
          </p:nvGrpSpPr>
          <p:grpSpPr>
            <a:xfrm>
              <a:off x="958558" y="5567111"/>
              <a:ext cx="310291" cy="572755"/>
              <a:chOff x="3565970" y="3784600"/>
              <a:chExt cx="269190" cy="496888"/>
            </a:xfrm>
            <a:solidFill>
              <a:srgbClr val="FFC300"/>
            </a:solidFill>
          </p:grpSpPr>
          <p:sp>
            <p:nvSpPr>
              <p:cNvPr id="164" name="Oval 178">
                <a:extLst>
                  <a:ext uri="{FF2B5EF4-FFF2-40B4-BE49-F238E27FC236}">
                    <a16:creationId xmlns:a16="http://schemas.microsoft.com/office/drawing/2014/main" id="{D11165A9-8C27-310B-DC19-AFA2EAD528A2}"/>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65" name="Freeform 179">
                <a:extLst>
                  <a:ext uri="{FF2B5EF4-FFF2-40B4-BE49-F238E27FC236}">
                    <a16:creationId xmlns:a16="http://schemas.microsoft.com/office/drawing/2014/main" id="{95874A93-0CB5-9325-4018-73CA2CB87DD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55" name="Group 154" descr="female shape">
              <a:extLst>
                <a:ext uri="{FF2B5EF4-FFF2-40B4-BE49-F238E27FC236}">
                  <a16:creationId xmlns:a16="http://schemas.microsoft.com/office/drawing/2014/main" id="{DA700226-4029-B1EA-1795-86F1B1BE044E}"/>
                </a:ext>
              </a:extLst>
            </p:cNvPr>
            <p:cNvGrpSpPr>
              <a:grpSpLocks/>
            </p:cNvGrpSpPr>
            <p:nvPr/>
          </p:nvGrpSpPr>
          <p:grpSpPr>
            <a:xfrm>
              <a:off x="1289014" y="5567111"/>
              <a:ext cx="310291" cy="572755"/>
              <a:chOff x="3565970" y="3784600"/>
              <a:chExt cx="269190" cy="496888"/>
            </a:xfrm>
            <a:solidFill>
              <a:srgbClr val="FFC300"/>
            </a:solidFill>
          </p:grpSpPr>
          <p:sp>
            <p:nvSpPr>
              <p:cNvPr id="162" name="Oval 178">
                <a:extLst>
                  <a:ext uri="{FF2B5EF4-FFF2-40B4-BE49-F238E27FC236}">
                    <a16:creationId xmlns:a16="http://schemas.microsoft.com/office/drawing/2014/main" id="{96D8D940-FC4E-E49A-0FCA-59748C05CFE4}"/>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63" name="Freeform 179">
                <a:extLst>
                  <a:ext uri="{FF2B5EF4-FFF2-40B4-BE49-F238E27FC236}">
                    <a16:creationId xmlns:a16="http://schemas.microsoft.com/office/drawing/2014/main" id="{337EF539-781B-826D-C8FB-38DA774BC94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56" name="Group 155" descr="female shape">
              <a:extLst>
                <a:ext uri="{FF2B5EF4-FFF2-40B4-BE49-F238E27FC236}">
                  <a16:creationId xmlns:a16="http://schemas.microsoft.com/office/drawing/2014/main" id="{684055DE-99EB-509C-FFD2-67DCDE56D22E}"/>
                </a:ext>
              </a:extLst>
            </p:cNvPr>
            <p:cNvGrpSpPr>
              <a:grpSpLocks/>
            </p:cNvGrpSpPr>
            <p:nvPr/>
          </p:nvGrpSpPr>
          <p:grpSpPr>
            <a:xfrm>
              <a:off x="1627435" y="5569431"/>
              <a:ext cx="310291" cy="572755"/>
              <a:chOff x="3565970" y="3784600"/>
              <a:chExt cx="269190" cy="496888"/>
            </a:xfrm>
            <a:solidFill>
              <a:srgbClr val="FFC300"/>
            </a:solidFill>
          </p:grpSpPr>
          <p:sp>
            <p:nvSpPr>
              <p:cNvPr id="160" name="Oval 178">
                <a:extLst>
                  <a:ext uri="{FF2B5EF4-FFF2-40B4-BE49-F238E27FC236}">
                    <a16:creationId xmlns:a16="http://schemas.microsoft.com/office/drawing/2014/main" id="{7AABD58C-1602-FC7A-F841-EE1151F7FF66}"/>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61" name="Freeform 179">
                <a:extLst>
                  <a:ext uri="{FF2B5EF4-FFF2-40B4-BE49-F238E27FC236}">
                    <a16:creationId xmlns:a16="http://schemas.microsoft.com/office/drawing/2014/main" id="{8B3B962B-A781-1DAD-C1F3-17EBC1EFE3A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57" name="Group 156" descr="female shape">
              <a:extLst>
                <a:ext uri="{FF2B5EF4-FFF2-40B4-BE49-F238E27FC236}">
                  <a16:creationId xmlns:a16="http://schemas.microsoft.com/office/drawing/2014/main" id="{1FD3DE7A-C052-3D44-A7F0-505966B932EE}"/>
                </a:ext>
              </a:extLst>
            </p:cNvPr>
            <p:cNvGrpSpPr>
              <a:grpSpLocks/>
            </p:cNvGrpSpPr>
            <p:nvPr/>
          </p:nvGrpSpPr>
          <p:grpSpPr>
            <a:xfrm>
              <a:off x="1968472" y="5575560"/>
              <a:ext cx="310291" cy="572755"/>
              <a:chOff x="3565970" y="3784600"/>
              <a:chExt cx="269190" cy="496888"/>
            </a:xfrm>
            <a:solidFill>
              <a:srgbClr val="FFC300"/>
            </a:solidFill>
          </p:grpSpPr>
          <p:sp>
            <p:nvSpPr>
              <p:cNvPr id="158" name="Oval 178">
                <a:extLst>
                  <a:ext uri="{FF2B5EF4-FFF2-40B4-BE49-F238E27FC236}">
                    <a16:creationId xmlns:a16="http://schemas.microsoft.com/office/drawing/2014/main" id="{4B7693AF-05BE-C96F-A870-83C96BB7FBFD}"/>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59" name="Freeform 179">
                <a:extLst>
                  <a:ext uri="{FF2B5EF4-FFF2-40B4-BE49-F238E27FC236}">
                    <a16:creationId xmlns:a16="http://schemas.microsoft.com/office/drawing/2014/main" id="{3970C65B-E704-E619-D08F-63B874DBE87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70" name="Group 169" descr="female shape">
              <a:extLst>
                <a:ext uri="{FF2B5EF4-FFF2-40B4-BE49-F238E27FC236}">
                  <a16:creationId xmlns:a16="http://schemas.microsoft.com/office/drawing/2014/main" id="{26BEB61F-3859-E2C4-E9B8-DFC27CB61F62}"/>
                </a:ext>
              </a:extLst>
            </p:cNvPr>
            <p:cNvGrpSpPr>
              <a:grpSpLocks/>
            </p:cNvGrpSpPr>
            <p:nvPr/>
          </p:nvGrpSpPr>
          <p:grpSpPr>
            <a:xfrm>
              <a:off x="2313807" y="5575560"/>
              <a:ext cx="310291" cy="572755"/>
              <a:chOff x="3565970" y="3784600"/>
              <a:chExt cx="269190" cy="496888"/>
            </a:xfrm>
            <a:solidFill>
              <a:srgbClr val="FFC300"/>
            </a:solidFill>
          </p:grpSpPr>
          <p:sp>
            <p:nvSpPr>
              <p:cNvPr id="171" name="Oval 178">
                <a:extLst>
                  <a:ext uri="{FF2B5EF4-FFF2-40B4-BE49-F238E27FC236}">
                    <a16:creationId xmlns:a16="http://schemas.microsoft.com/office/drawing/2014/main" id="{44DEDC50-3EB8-6B5A-BDE3-9F75606AE317}"/>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72" name="Freeform 179">
                <a:extLst>
                  <a:ext uri="{FF2B5EF4-FFF2-40B4-BE49-F238E27FC236}">
                    <a16:creationId xmlns:a16="http://schemas.microsoft.com/office/drawing/2014/main" id="{A2630ACC-4C23-F856-D272-B8BED09870E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nvGrpSpPr>
            <p:cNvPr id="173" name="Group 172" descr="female shape">
              <a:extLst>
                <a:ext uri="{FF2B5EF4-FFF2-40B4-BE49-F238E27FC236}">
                  <a16:creationId xmlns:a16="http://schemas.microsoft.com/office/drawing/2014/main" id="{0F89B989-E466-0D09-C1B0-D03B4651EB76}"/>
                </a:ext>
              </a:extLst>
            </p:cNvPr>
            <p:cNvGrpSpPr>
              <a:grpSpLocks/>
            </p:cNvGrpSpPr>
            <p:nvPr/>
          </p:nvGrpSpPr>
          <p:grpSpPr>
            <a:xfrm>
              <a:off x="2654844" y="5581689"/>
              <a:ext cx="310291" cy="572755"/>
              <a:chOff x="3565970" y="3784600"/>
              <a:chExt cx="269190" cy="496888"/>
            </a:xfrm>
            <a:solidFill>
              <a:srgbClr val="FFC300"/>
            </a:solidFill>
          </p:grpSpPr>
          <p:sp>
            <p:nvSpPr>
              <p:cNvPr id="174" name="Oval 178">
                <a:extLst>
                  <a:ext uri="{FF2B5EF4-FFF2-40B4-BE49-F238E27FC236}">
                    <a16:creationId xmlns:a16="http://schemas.microsoft.com/office/drawing/2014/main" id="{7AEE2343-6007-349A-F751-7ED5C5CAC061}"/>
                  </a:ext>
                </a:extLst>
              </p:cNvPr>
              <p:cNvSpPr>
                <a:spLocks/>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sp>
            <p:nvSpPr>
              <p:cNvPr id="175" name="Freeform 179">
                <a:extLst>
                  <a:ext uri="{FF2B5EF4-FFF2-40B4-BE49-F238E27FC236}">
                    <a16:creationId xmlns:a16="http://schemas.microsoft.com/office/drawing/2014/main" id="{4E06C982-340E-2AE3-4663-40792114356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ndParaRPr>
              </a:p>
            </p:txBody>
          </p:sp>
        </p:grpSp>
      </p:grpSp>
      <p:grpSp>
        <p:nvGrpSpPr>
          <p:cNvPr id="207" name="Group 206">
            <a:extLst>
              <a:ext uri="{FF2B5EF4-FFF2-40B4-BE49-F238E27FC236}">
                <a16:creationId xmlns:a16="http://schemas.microsoft.com/office/drawing/2014/main" id="{02739DB3-EBDA-220F-43E8-1C257899F154}"/>
              </a:ext>
            </a:extLst>
          </p:cNvPr>
          <p:cNvGrpSpPr>
            <a:grpSpLocks/>
          </p:cNvGrpSpPr>
          <p:nvPr/>
        </p:nvGrpSpPr>
        <p:grpSpPr>
          <a:xfrm>
            <a:off x="0" y="10292676"/>
            <a:ext cx="11786373" cy="3460630"/>
            <a:chOff x="21962" y="6474646"/>
            <a:chExt cx="11786373" cy="3460630"/>
          </a:xfrm>
        </p:grpSpPr>
        <p:sp>
          <p:nvSpPr>
            <p:cNvPr id="204" name="Rectangle 203">
              <a:extLst>
                <a:ext uri="{FF2B5EF4-FFF2-40B4-BE49-F238E27FC236}">
                  <a16:creationId xmlns:a16="http://schemas.microsoft.com/office/drawing/2014/main" id="{3EAB5616-15E7-2733-D384-E564E01538E4}"/>
                </a:ext>
              </a:extLst>
            </p:cNvPr>
            <p:cNvSpPr>
              <a:spLocks/>
            </p:cNvSpPr>
            <p:nvPr/>
          </p:nvSpPr>
          <p:spPr>
            <a:xfrm>
              <a:off x="21962" y="6540393"/>
              <a:ext cx="4591265" cy="33900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329;p23">
              <a:extLst>
                <a:ext uri="{FF2B5EF4-FFF2-40B4-BE49-F238E27FC236}">
                  <a16:creationId xmlns:a16="http://schemas.microsoft.com/office/drawing/2014/main" id="{88A65047-D50C-F8F2-52C9-07D0A80D9D91}"/>
                </a:ext>
              </a:extLst>
            </p:cNvPr>
            <p:cNvSpPr>
              <a:spLocks/>
            </p:cNvSpPr>
            <p:nvPr/>
          </p:nvSpPr>
          <p:spPr>
            <a:xfrm rot="5400000">
              <a:off x="5557902" y="6946927"/>
              <a:ext cx="637800" cy="25623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05" name="Google Shape;330;p23">
              <a:extLst>
                <a:ext uri="{FF2B5EF4-FFF2-40B4-BE49-F238E27FC236}">
                  <a16:creationId xmlns:a16="http://schemas.microsoft.com/office/drawing/2014/main" id="{87A22191-D9C2-9A86-DAD9-C25B9CB66EBE}"/>
                </a:ext>
              </a:extLst>
            </p:cNvPr>
            <p:cNvSpPr>
              <a:spLocks/>
            </p:cNvSpPr>
            <p:nvPr/>
          </p:nvSpPr>
          <p:spPr>
            <a:xfrm rot="5400000">
              <a:off x="5557902" y="6260094"/>
              <a:ext cx="637800" cy="25623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06" name="Google Shape;331;p23">
              <a:extLst>
                <a:ext uri="{FF2B5EF4-FFF2-40B4-BE49-F238E27FC236}">
                  <a16:creationId xmlns:a16="http://schemas.microsoft.com/office/drawing/2014/main" id="{D1B70EF3-B448-E2A5-3BC6-37994D78CC6A}"/>
                </a:ext>
              </a:extLst>
            </p:cNvPr>
            <p:cNvSpPr>
              <a:spLocks/>
            </p:cNvSpPr>
            <p:nvPr/>
          </p:nvSpPr>
          <p:spPr>
            <a:xfrm rot="5400000">
              <a:off x="5557902" y="5582221"/>
              <a:ext cx="637800" cy="25623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07" name="Google Shape;332;p23">
              <a:extLst>
                <a:ext uri="{FF2B5EF4-FFF2-40B4-BE49-F238E27FC236}">
                  <a16:creationId xmlns:a16="http://schemas.microsoft.com/office/drawing/2014/main" id="{CFFF91C9-54D4-B01C-23B7-10B21FD05A51}"/>
                </a:ext>
              </a:extLst>
            </p:cNvPr>
            <p:cNvSpPr>
              <a:spLocks/>
            </p:cNvSpPr>
            <p:nvPr/>
          </p:nvSpPr>
          <p:spPr>
            <a:xfrm rot="5400000">
              <a:off x="5557902" y="7638655"/>
              <a:ext cx="637800" cy="25623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08" name="Google Shape;333;p23">
              <a:extLst>
                <a:ext uri="{FF2B5EF4-FFF2-40B4-BE49-F238E27FC236}">
                  <a16:creationId xmlns:a16="http://schemas.microsoft.com/office/drawing/2014/main" id="{D4A99583-AA51-7D57-5CEF-F2338D16EB22}"/>
                </a:ext>
              </a:extLst>
            </p:cNvPr>
            <p:cNvSpPr>
              <a:spLocks/>
            </p:cNvSpPr>
            <p:nvPr/>
          </p:nvSpPr>
          <p:spPr>
            <a:xfrm rot="-5400000">
              <a:off x="3519552" y="6784044"/>
              <a:ext cx="637800" cy="1514400"/>
            </a:xfrm>
            <a:prstGeom prst="round2SameRect">
              <a:avLst>
                <a:gd name="adj1" fmla="val 50000"/>
                <a:gd name="adj2" fmla="val 0"/>
              </a:avLst>
            </a:prstGeom>
            <a:solidFill>
              <a:srgbClr val="2A9D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34;p23">
              <a:extLst>
                <a:ext uri="{FF2B5EF4-FFF2-40B4-BE49-F238E27FC236}">
                  <a16:creationId xmlns:a16="http://schemas.microsoft.com/office/drawing/2014/main" id="{CE98A3AA-8E38-1A19-652D-F52771E2F6A3}"/>
                </a:ext>
              </a:extLst>
            </p:cNvPr>
            <p:cNvSpPr>
              <a:spLocks/>
            </p:cNvSpPr>
            <p:nvPr/>
          </p:nvSpPr>
          <p:spPr>
            <a:xfrm rot="-5400000">
              <a:off x="3519552" y="7470877"/>
              <a:ext cx="637800" cy="1514400"/>
            </a:xfrm>
            <a:prstGeom prst="round2SameRect">
              <a:avLst>
                <a:gd name="adj1" fmla="val 50000"/>
                <a:gd name="adj2" fmla="val 0"/>
              </a:avLst>
            </a:prstGeom>
            <a:solidFill>
              <a:srgbClr val="E76F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35;p23">
              <a:extLst>
                <a:ext uri="{FF2B5EF4-FFF2-40B4-BE49-F238E27FC236}">
                  <a16:creationId xmlns:a16="http://schemas.microsoft.com/office/drawing/2014/main" id="{95CA0A99-345C-A873-B7FD-B74020BE247C}"/>
                </a:ext>
              </a:extLst>
            </p:cNvPr>
            <p:cNvSpPr>
              <a:spLocks/>
            </p:cNvSpPr>
            <p:nvPr/>
          </p:nvSpPr>
          <p:spPr>
            <a:xfrm rot="-5400000">
              <a:off x="3519552" y="8162605"/>
              <a:ext cx="637800" cy="1514400"/>
            </a:xfrm>
            <a:prstGeom prst="round2SameRect">
              <a:avLst>
                <a:gd name="adj1" fmla="val 50000"/>
                <a:gd name="adj2" fmla="val 0"/>
              </a:avLst>
            </a:prstGeom>
            <a:solidFill>
              <a:srgbClr val="E9C4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6" name="Group 205">
              <a:extLst>
                <a:ext uri="{FF2B5EF4-FFF2-40B4-BE49-F238E27FC236}">
                  <a16:creationId xmlns:a16="http://schemas.microsoft.com/office/drawing/2014/main" id="{8126413D-7AD3-39D3-D9C8-A77FD80AA14D}"/>
                </a:ext>
              </a:extLst>
            </p:cNvPr>
            <p:cNvGrpSpPr>
              <a:grpSpLocks/>
            </p:cNvGrpSpPr>
            <p:nvPr/>
          </p:nvGrpSpPr>
          <p:grpSpPr>
            <a:xfrm>
              <a:off x="3081252" y="6544471"/>
              <a:ext cx="3940800" cy="641879"/>
              <a:chOff x="3081252" y="6516761"/>
              <a:chExt cx="3940800" cy="641879"/>
            </a:xfrm>
          </p:grpSpPr>
          <p:sp>
            <p:nvSpPr>
              <p:cNvPr id="111" name="Google Shape;336;p23">
                <a:extLst>
                  <a:ext uri="{FF2B5EF4-FFF2-40B4-BE49-F238E27FC236}">
                    <a16:creationId xmlns:a16="http://schemas.microsoft.com/office/drawing/2014/main" id="{BA76323F-C7E2-D816-ED29-0CE57EE70D5D}"/>
                  </a:ext>
                </a:extLst>
              </p:cNvPr>
              <p:cNvSpPr>
                <a:spLocks/>
              </p:cNvSpPr>
              <p:nvPr/>
            </p:nvSpPr>
            <p:spPr>
              <a:xfrm rot="16200000">
                <a:off x="3519552" y="6078461"/>
                <a:ext cx="637800" cy="1514400"/>
              </a:xfrm>
              <a:prstGeom prst="round2SameRect">
                <a:avLst>
                  <a:gd name="adj1" fmla="val 50000"/>
                  <a:gd name="adj2" fmla="val 0"/>
                </a:avLst>
              </a:prstGeom>
              <a:solidFill>
                <a:srgbClr val="2646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53;p23">
                <a:extLst>
                  <a:ext uri="{FF2B5EF4-FFF2-40B4-BE49-F238E27FC236}">
                    <a16:creationId xmlns:a16="http://schemas.microsoft.com/office/drawing/2014/main" id="{BFBFCCBA-1A45-9680-4EF6-E8359BA5E671}"/>
                  </a:ext>
                </a:extLst>
              </p:cNvPr>
              <p:cNvSpPr txBox="1">
                <a:spLocks/>
              </p:cNvSpPr>
              <p:nvPr/>
            </p:nvSpPr>
            <p:spPr>
              <a:xfrm flipH="1">
                <a:off x="4550952" y="6540340"/>
                <a:ext cx="2471100" cy="618300"/>
              </a:xfrm>
              <a:prstGeom prst="rect">
                <a:avLst/>
              </a:prstGeom>
              <a:noFill/>
              <a:ln>
                <a:noFill/>
              </a:ln>
            </p:spPr>
            <p:txBody>
              <a:bodyPr spcFirstLastPara="1" wrap="square" lIns="182875" tIns="91425" rIns="182875" bIns="91425" anchor="ctr" anchorCtr="0">
                <a:noAutofit/>
              </a:bodyPr>
              <a:lstStyle/>
              <a:p>
                <a:pPr defTabSz="914400">
                  <a:lnSpc>
                    <a:spcPct val="115000"/>
                  </a:lnSpc>
                  <a:buClr>
                    <a:srgbClr val="000000"/>
                  </a:buClr>
                  <a:buFont typeface="Arial"/>
                  <a:buNone/>
                </a:pPr>
                <a:r>
                  <a:rPr lang="en" sz="1600" kern="0" dirty="0">
                    <a:solidFill>
                      <a:srgbClr val="000000"/>
                    </a:solidFill>
                    <a:latin typeface="Roboto"/>
                    <a:ea typeface="Roboto"/>
                    <a:cs typeface="Roboto"/>
                    <a:sym typeface="Roboto"/>
                  </a:rPr>
                  <a:t>Required staff ratio 1:4</a:t>
                </a:r>
                <a:endParaRPr sz="1600" kern="0" dirty="0">
                  <a:solidFill>
                    <a:srgbClr val="000000"/>
                  </a:solidFill>
                  <a:latin typeface="Roboto"/>
                  <a:ea typeface="Roboto"/>
                  <a:cs typeface="Roboto"/>
                  <a:sym typeface="Roboto"/>
                </a:endParaRPr>
              </a:p>
            </p:txBody>
          </p:sp>
        </p:grpSp>
        <p:sp>
          <p:nvSpPr>
            <p:cNvPr id="147" name="Google Shape;354;p23">
              <a:extLst>
                <a:ext uri="{FF2B5EF4-FFF2-40B4-BE49-F238E27FC236}">
                  <a16:creationId xmlns:a16="http://schemas.microsoft.com/office/drawing/2014/main" id="{8CE415A4-D21D-30EB-46AF-40F7267B84D6}"/>
                </a:ext>
              </a:extLst>
            </p:cNvPr>
            <p:cNvSpPr txBox="1">
              <a:spLocks/>
            </p:cNvSpPr>
            <p:nvPr/>
          </p:nvSpPr>
          <p:spPr>
            <a:xfrm flipH="1">
              <a:off x="4564807" y="7232087"/>
              <a:ext cx="2471100" cy="618300"/>
            </a:xfrm>
            <a:prstGeom prst="rect">
              <a:avLst/>
            </a:prstGeom>
            <a:noFill/>
            <a:ln>
              <a:noFill/>
            </a:ln>
          </p:spPr>
          <p:txBody>
            <a:bodyPr spcFirstLastPara="1" wrap="square" lIns="182875" tIns="91425" rIns="182875" bIns="91425" anchor="ctr" anchorCtr="0">
              <a:noAutofit/>
            </a:bodyPr>
            <a:lstStyle/>
            <a:p>
              <a:pPr defTabSz="914400">
                <a:lnSpc>
                  <a:spcPct val="115000"/>
                </a:lnSpc>
                <a:buClr>
                  <a:srgbClr val="000000"/>
                </a:buClr>
                <a:buFont typeface="Arial"/>
                <a:buNone/>
              </a:pPr>
              <a:r>
                <a:rPr lang="en" sz="1600" kern="0" dirty="0">
                  <a:solidFill>
                    <a:srgbClr val="000000"/>
                  </a:solidFill>
                  <a:latin typeface="Roboto"/>
                  <a:ea typeface="Roboto"/>
                  <a:cs typeface="Roboto"/>
                  <a:sym typeface="Roboto"/>
                </a:rPr>
                <a:t>Required staff ratio 1:7</a:t>
              </a:r>
              <a:endParaRPr sz="1600" kern="0" dirty="0">
                <a:solidFill>
                  <a:srgbClr val="000000"/>
                </a:solidFill>
                <a:latin typeface="Roboto"/>
                <a:ea typeface="Roboto"/>
                <a:cs typeface="Roboto"/>
                <a:sym typeface="Roboto"/>
              </a:endParaRPr>
            </a:p>
          </p:txBody>
        </p:sp>
        <p:sp>
          <p:nvSpPr>
            <p:cNvPr id="151" name="Google Shape;355;p23">
              <a:extLst>
                <a:ext uri="{FF2B5EF4-FFF2-40B4-BE49-F238E27FC236}">
                  <a16:creationId xmlns:a16="http://schemas.microsoft.com/office/drawing/2014/main" id="{A9FB0FFF-4DD1-1CAB-2A9E-35638C8E88DF}"/>
                </a:ext>
              </a:extLst>
            </p:cNvPr>
            <p:cNvSpPr txBox="1">
              <a:spLocks/>
            </p:cNvSpPr>
            <p:nvPr/>
          </p:nvSpPr>
          <p:spPr>
            <a:xfrm flipH="1">
              <a:off x="4542883" y="7923834"/>
              <a:ext cx="2562299" cy="618300"/>
            </a:xfrm>
            <a:prstGeom prst="rect">
              <a:avLst/>
            </a:prstGeom>
            <a:noFill/>
            <a:ln>
              <a:noFill/>
            </a:ln>
          </p:spPr>
          <p:txBody>
            <a:bodyPr spcFirstLastPara="1" wrap="square" lIns="182875" tIns="91425" rIns="182875" bIns="91425" anchor="ctr" anchorCtr="0">
              <a:noAutofit/>
            </a:bodyPr>
            <a:lstStyle/>
            <a:p>
              <a:pPr defTabSz="914400">
                <a:lnSpc>
                  <a:spcPct val="115000"/>
                </a:lnSpc>
                <a:buClr>
                  <a:srgbClr val="000000"/>
                </a:buClr>
                <a:buFont typeface="Arial"/>
                <a:buNone/>
              </a:pPr>
              <a:r>
                <a:rPr lang="en-US" sz="1600" kern="0" dirty="0">
                  <a:solidFill>
                    <a:srgbClr val="000000"/>
                  </a:solidFill>
                  <a:latin typeface="Roboto"/>
                  <a:ea typeface="Roboto"/>
                  <a:cs typeface="Roboto"/>
                  <a:sym typeface="Roboto"/>
                </a:rPr>
                <a:t>Required staff ratio 1:10</a:t>
              </a:r>
            </a:p>
          </p:txBody>
        </p:sp>
        <p:sp>
          <p:nvSpPr>
            <p:cNvPr id="176" name="Google Shape;356;p23">
              <a:extLst>
                <a:ext uri="{FF2B5EF4-FFF2-40B4-BE49-F238E27FC236}">
                  <a16:creationId xmlns:a16="http://schemas.microsoft.com/office/drawing/2014/main" id="{5565A21F-897B-BC64-5AD7-8D6E98AFA03F}"/>
                </a:ext>
              </a:extLst>
            </p:cNvPr>
            <p:cNvSpPr txBox="1">
              <a:spLocks/>
            </p:cNvSpPr>
            <p:nvPr/>
          </p:nvSpPr>
          <p:spPr>
            <a:xfrm flipH="1">
              <a:off x="4564807" y="8615580"/>
              <a:ext cx="2651215" cy="618300"/>
            </a:xfrm>
            <a:prstGeom prst="rect">
              <a:avLst/>
            </a:prstGeom>
            <a:noFill/>
            <a:ln>
              <a:noFill/>
            </a:ln>
          </p:spPr>
          <p:txBody>
            <a:bodyPr spcFirstLastPara="1" wrap="square" lIns="182875" tIns="91425" rIns="182875" bIns="91425" anchor="ctr" anchorCtr="0">
              <a:noAutofit/>
            </a:bodyPr>
            <a:lstStyle/>
            <a:p>
              <a:pPr defTabSz="914400">
                <a:lnSpc>
                  <a:spcPct val="115000"/>
                </a:lnSpc>
                <a:buClr>
                  <a:srgbClr val="000000"/>
                </a:buClr>
                <a:buFont typeface="Arial"/>
                <a:buNone/>
              </a:pPr>
              <a:r>
                <a:rPr lang="en-US" sz="1600" kern="0" dirty="0">
                  <a:solidFill>
                    <a:srgbClr val="000000"/>
                  </a:solidFill>
                  <a:latin typeface="Roboto"/>
                  <a:ea typeface="Roboto"/>
                  <a:cs typeface="Roboto"/>
                  <a:sym typeface="Roboto"/>
                </a:rPr>
                <a:t>Required staff ratio 1:12</a:t>
              </a:r>
            </a:p>
          </p:txBody>
        </p:sp>
        <p:sp>
          <p:nvSpPr>
            <p:cNvPr id="177" name="Google Shape;357;p23">
              <a:extLst>
                <a:ext uri="{FF2B5EF4-FFF2-40B4-BE49-F238E27FC236}">
                  <a16:creationId xmlns:a16="http://schemas.microsoft.com/office/drawing/2014/main" id="{706C72E1-A504-E1CC-3AB1-AE769A675261}"/>
                </a:ext>
              </a:extLst>
            </p:cNvPr>
            <p:cNvSpPr txBox="1">
              <a:spLocks/>
            </p:cNvSpPr>
            <p:nvPr/>
          </p:nvSpPr>
          <p:spPr>
            <a:xfrm>
              <a:off x="3376527" y="8729730"/>
              <a:ext cx="1147200" cy="3900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 sz="1400" b="1" kern="0" dirty="0">
                  <a:solidFill>
                    <a:srgbClr val="FFFFFF"/>
                  </a:solidFill>
                  <a:latin typeface="Fira Sans"/>
                  <a:ea typeface="Fira Sans"/>
                  <a:cs typeface="Fira Sans"/>
                  <a:sym typeface="Fira Sans"/>
                </a:rPr>
                <a:t>4 Year Olds</a:t>
              </a:r>
              <a:endParaRPr sz="1400" b="1" kern="0" dirty="0">
                <a:solidFill>
                  <a:srgbClr val="FFFFFF"/>
                </a:solidFill>
                <a:latin typeface="Fira Sans"/>
                <a:ea typeface="Fira Sans"/>
                <a:cs typeface="Fira Sans"/>
                <a:sym typeface="Fira Sans"/>
              </a:endParaRPr>
            </a:p>
          </p:txBody>
        </p:sp>
        <p:sp>
          <p:nvSpPr>
            <p:cNvPr id="178" name="Google Shape;358;p23">
              <a:extLst>
                <a:ext uri="{FF2B5EF4-FFF2-40B4-BE49-F238E27FC236}">
                  <a16:creationId xmlns:a16="http://schemas.microsoft.com/office/drawing/2014/main" id="{D41F65D1-AA68-1FB2-0B0A-2BAF95EFF4F4}"/>
                </a:ext>
              </a:extLst>
            </p:cNvPr>
            <p:cNvSpPr txBox="1">
              <a:spLocks/>
            </p:cNvSpPr>
            <p:nvPr/>
          </p:nvSpPr>
          <p:spPr>
            <a:xfrm>
              <a:off x="3376527" y="7346220"/>
              <a:ext cx="1147200" cy="3900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 sz="1400" b="1" kern="0" dirty="0">
                  <a:solidFill>
                    <a:srgbClr val="FFFFFF"/>
                  </a:solidFill>
                  <a:latin typeface="Fira Sans"/>
                  <a:ea typeface="Fira Sans"/>
                  <a:cs typeface="Fira Sans"/>
                  <a:sym typeface="Fira Sans"/>
                </a:rPr>
                <a:t>2 Year Olds</a:t>
              </a:r>
              <a:endParaRPr sz="1400" b="1" kern="0" dirty="0">
                <a:solidFill>
                  <a:srgbClr val="FFFFFF"/>
                </a:solidFill>
                <a:latin typeface="Fira Sans"/>
                <a:ea typeface="Fira Sans"/>
                <a:cs typeface="Fira Sans"/>
                <a:sym typeface="Fira Sans"/>
              </a:endParaRPr>
            </a:p>
          </p:txBody>
        </p:sp>
        <p:sp>
          <p:nvSpPr>
            <p:cNvPr id="179" name="Google Shape;359;p23">
              <a:extLst>
                <a:ext uri="{FF2B5EF4-FFF2-40B4-BE49-F238E27FC236}">
                  <a16:creationId xmlns:a16="http://schemas.microsoft.com/office/drawing/2014/main" id="{67DADA1A-E60B-0491-A86C-BC0A84208E8F}"/>
                </a:ext>
              </a:extLst>
            </p:cNvPr>
            <p:cNvSpPr txBox="1">
              <a:spLocks/>
            </p:cNvSpPr>
            <p:nvPr/>
          </p:nvSpPr>
          <p:spPr>
            <a:xfrm>
              <a:off x="3376526" y="8038000"/>
              <a:ext cx="1103025" cy="3900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 sz="1400" b="1" kern="0" dirty="0">
                  <a:solidFill>
                    <a:srgbClr val="FFFFFF"/>
                  </a:solidFill>
                  <a:latin typeface="Fira Sans"/>
                  <a:ea typeface="Fira Sans"/>
                  <a:cs typeface="Fira Sans"/>
                  <a:sym typeface="Fira Sans"/>
                </a:rPr>
                <a:t>3 Year Olds</a:t>
              </a:r>
              <a:endParaRPr sz="1400" b="1" kern="0" dirty="0">
                <a:solidFill>
                  <a:srgbClr val="FFFFFF"/>
                </a:solidFill>
                <a:latin typeface="Fira Sans"/>
                <a:ea typeface="Fira Sans"/>
                <a:cs typeface="Fira Sans"/>
                <a:sym typeface="Fira Sans"/>
              </a:endParaRPr>
            </a:p>
          </p:txBody>
        </p:sp>
        <p:sp>
          <p:nvSpPr>
            <p:cNvPr id="180" name="Google Shape;360;p23">
              <a:extLst>
                <a:ext uri="{FF2B5EF4-FFF2-40B4-BE49-F238E27FC236}">
                  <a16:creationId xmlns:a16="http://schemas.microsoft.com/office/drawing/2014/main" id="{2E66EEC0-1306-E4EC-AC76-FFFACF61A4E5}"/>
                </a:ext>
              </a:extLst>
            </p:cNvPr>
            <p:cNvSpPr txBox="1">
              <a:spLocks/>
            </p:cNvSpPr>
            <p:nvPr/>
          </p:nvSpPr>
          <p:spPr>
            <a:xfrm>
              <a:off x="3376527" y="6668295"/>
              <a:ext cx="1056000" cy="3900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 sz="1400" b="1" kern="0" dirty="0">
                  <a:solidFill>
                    <a:srgbClr val="FFFFFF"/>
                  </a:solidFill>
                  <a:latin typeface="Fira Sans"/>
                  <a:ea typeface="Fira Sans"/>
                  <a:cs typeface="Fira Sans"/>
                  <a:sym typeface="Fira Sans"/>
                </a:rPr>
                <a:t>Infants – 2 Years</a:t>
              </a:r>
              <a:endParaRPr sz="1400" b="1" kern="0" dirty="0">
                <a:solidFill>
                  <a:srgbClr val="FFFFFF"/>
                </a:solidFill>
                <a:latin typeface="Fira Sans"/>
                <a:ea typeface="Fira Sans"/>
                <a:cs typeface="Fira Sans"/>
                <a:sym typeface="Fira Sans"/>
              </a:endParaRPr>
            </a:p>
          </p:txBody>
        </p:sp>
        <p:grpSp>
          <p:nvGrpSpPr>
            <p:cNvPr id="205" name="Group 204">
              <a:extLst>
                <a:ext uri="{FF2B5EF4-FFF2-40B4-BE49-F238E27FC236}">
                  <a16:creationId xmlns:a16="http://schemas.microsoft.com/office/drawing/2014/main" id="{C436DCC1-4D20-6CD9-F8DE-925C38F67A3F}"/>
                </a:ext>
              </a:extLst>
            </p:cNvPr>
            <p:cNvGrpSpPr>
              <a:grpSpLocks/>
            </p:cNvGrpSpPr>
            <p:nvPr/>
          </p:nvGrpSpPr>
          <p:grpSpPr>
            <a:xfrm>
              <a:off x="7730910" y="6649625"/>
              <a:ext cx="4077425" cy="3250691"/>
              <a:chOff x="7264029" y="6792845"/>
              <a:chExt cx="4640826" cy="3364474"/>
            </a:xfrm>
          </p:grpSpPr>
          <p:grpSp>
            <p:nvGrpSpPr>
              <p:cNvPr id="112" name="Google Shape;337;p23">
                <a:extLst>
                  <a:ext uri="{FF2B5EF4-FFF2-40B4-BE49-F238E27FC236}">
                    <a16:creationId xmlns:a16="http://schemas.microsoft.com/office/drawing/2014/main" id="{FA6086EC-DFD7-1875-88C4-DFFD11050476}"/>
                  </a:ext>
                </a:extLst>
              </p:cNvPr>
              <p:cNvGrpSpPr>
                <a:grpSpLocks/>
              </p:cNvGrpSpPr>
              <p:nvPr/>
            </p:nvGrpSpPr>
            <p:grpSpPr>
              <a:xfrm>
                <a:off x="7264029" y="6792845"/>
                <a:ext cx="4623848" cy="3364200"/>
                <a:chOff x="4943175" y="1344400"/>
                <a:chExt cx="3733800" cy="3364200"/>
              </a:xfrm>
            </p:grpSpPr>
            <p:cxnSp>
              <p:nvCxnSpPr>
                <p:cNvPr id="116" name="Google Shape;338;p23">
                  <a:extLst>
                    <a:ext uri="{FF2B5EF4-FFF2-40B4-BE49-F238E27FC236}">
                      <a16:creationId xmlns:a16="http://schemas.microsoft.com/office/drawing/2014/main" id="{B16EFF34-2E42-253E-BDF8-71A6A8097607}"/>
                    </a:ext>
                  </a:extLst>
                </p:cNvPr>
                <p:cNvCxnSpPr>
                  <a:cxnSpLocks/>
                </p:cNvCxnSpPr>
                <p:nvPr/>
              </p:nvCxnSpPr>
              <p:spPr>
                <a:xfrm>
                  <a:off x="4943175" y="134440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17" name="Google Shape;339;p23">
                  <a:extLst>
                    <a:ext uri="{FF2B5EF4-FFF2-40B4-BE49-F238E27FC236}">
                      <a16:creationId xmlns:a16="http://schemas.microsoft.com/office/drawing/2014/main" id="{8FE52703-9E0B-C541-C948-6BBA68868AA3}"/>
                    </a:ext>
                  </a:extLst>
                </p:cNvPr>
                <p:cNvCxnSpPr>
                  <a:cxnSpLocks/>
                </p:cNvCxnSpPr>
                <p:nvPr/>
              </p:nvCxnSpPr>
              <p:spPr>
                <a:xfrm>
                  <a:off x="4943175" y="168082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18" name="Google Shape;340;p23">
                  <a:extLst>
                    <a:ext uri="{FF2B5EF4-FFF2-40B4-BE49-F238E27FC236}">
                      <a16:creationId xmlns:a16="http://schemas.microsoft.com/office/drawing/2014/main" id="{080BC97F-62CC-425A-2FE6-33480BEB60B7}"/>
                    </a:ext>
                  </a:extLst>
                </p:cNvPr>
                <p:cNvCxnSpPr>
                  <a:cxnSpLocks/>
                </p:cNvCxnSpPr>
                <p:nvPr/>
              </p:nvCxnSpPr>
              <p:spPr>
                <a:xfrm>
                  <a:off x="4943175" y="201724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19" name="Google Shape;341;p23">
                  <a:extLst>
                    <a:ext uri="{FF2B5EF4-FFF2-40B4-BE49-F238E27FC236}">
                      <a16:creationId xmlns:a16="http://schemas.microsoft.com/office/drawing/2014/main" id="{1835ED16-9F4E-E2B2-6880-19026EEA8D31}"/>
                    </a:ext>
                  </a:extLst>
                </p:cNvPr>
                <p:cNvCxnSpPr>
                  <a:cxnSpLocks/>
                </p:cNvCxnSpPr>
                <p:nvPr/>
              </p:nvCxnSpPr>
              <p:spPr>
                <a:xfrm>
                  <a:off x="4943175" y="235366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0" name="Google Shape;342;p23">
                  <a:extLst>
                    <a:ext uri="{FF2B5EF4-FFF2-40B4-BE49-F238E27FC236}">
                      <a16:creationId xmlns:a16="http://schemas.microsoft.com/office/drawing/2014/main" id="{C65D9914-542D-8F34-A34D-DF3CDA450BE3}"/>
                    </a:ext>
                  </a:extLst>
                </p:cNvPr>
                <p:cNvCxnSpPr>
                  <a:cxnSpLocks/>
                </p:cNvCxnSpPr>
                <p:nvPr/>
              </p:nvCxnSpPr>
              <p:spPr>
                <a:xfrm>
                  <a:off x="4943175" y="269008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1" name="Google Shape;343;p23">
                  <a:extLst>
                    <a:ext uri="{FF2B5EF4-FFF2-40B4-BE49-F238E27FC236}">
                      <a16:creationId xmlns:a16="http://schemas.microsoft.com/office/drawing/2014/main" id="{C2ED44A6-E5A0-4BDD-6C2D-6BFB133A2040}"/>
                    </a:ext>
                  </a:extLst>
                </p:cNvPr>
                <p:cNvCxnSpPr>
                  <a:cxnSpLocks/>
                </p:cNvCxnSpPr>
                <p:nvPr/>
              </p:nvCxnSpPr>
              <p:spPr>
                <a:xfrm>
                  <a:off x="4943175" y="302650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2" name="Google Shape;344;p23">
                  <a:extLst>
                    <a:ext uri="{FF2B5EF4-FFF2-40B4-BE49-F238E27FC236}">
                      <a16:creationId xmlns:a16="http://schemas.microsoft.com/office/drawing/2014/main" id="{72A9D931-6C3E-90A2-5852-B60D1B6AE04A}"/>
                    </a:ext>
                  </a:extLst>
                </p:cNvPr>
                <p:cNvCxnSpPr>
                  <a:cxnSpLocks/>
                </p:cNvCxnSpPr>
                <p:nvPr/>
              </p:nvCxnSpPr>
              <p:spPr>
                <a:xfrm>
                  <a:off x="4943175" y="336292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3" name="Google Shape;345;p23">
                  <a:extLst>
                    <a:ext uri="{FF2B5EF4-FFF2-40B4-BE49-F238E27FC236}">
                      <a16:creationId xmlns:a16="http://schemas.microsoft.com/office/drawing/2014/main" id="{D78903AD-3F19-891F-9A8E-E1DE65E8FF94}"/>
                    </a:ext>
                  </a:extLst>
                </p:cNvPr>
                <p:cNvCxnSpPr>
                  <a:cxnSpLocks/>
                </p:cNvCxnSpPr>
                <p:nvPr/>
              </p:nvCxnSpPr>
              <p:spPr>
                <a:xfrm>
                  <a:off x="4943175" y="369934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4" name="Google Shape;346;p23">
                  <a:extLst>
                    <a:ext uri="{FF2B5EF4-FFF2-40B4-BE49-F238E27FC236}">
                      <a16:creationId xmlns:a16="http://schemas.microsoft.com/office/drawing/2014/main" id="{BAF6E528-817D-A7B2-63DD-1A05D19B9698}"/>
                    </a:ext>
                  </a:extLst>
                </p:cNvPr>
                <p:cNvCxnSpPr>
                  <a:cxnSpLocks/>
                </p:cNvCxnSpPr>
                <p:nvPr/>
              </p:nvCxnSpPr>
              <p:spPr>
                <a:xfrm>
                  <a:off x="4943175" y="403576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8" name="Google Shape;347;p23">
                  <a:extLst>
                    <a:ext uri="{FF2B5EF4-FFF2-40B4-BE49-F238E27FC236}">
                      <a16:creationId xmlns:a16="http://schemas.microsoft.com/office/drawing/2014/main" id="{FEA32D19-F7C0-8AFA-7271-4ED8C88D7567}"/>
                    </a:ext>
                  </a:extLst>
                </p:cNvPr>
                <p:cNvCxnSpPr>
                  <a:cxnSpLocks/>
                </p:cNvCxnSpPr>
                <p:nvPr/>
              </p:nvCxnSpPr>
              <p:spPr>
                <a:xfrm>
                  <a:off x="4943175" y="4372180"/>
                  <a:ext cx="3733800" cy="0"/>
                </a:xfrm>
                <a:prstGeom prst="straightConnector1">
                  <a:avLst/>
                </a:prstGeom>
                <a:noFill/>
                <a:ln w="9525" cap="flat" cmpd="sng">
                  <a:solidFill>
                    <a:srgbClr val="000000"/>
                  </a:solidFill>
                  <a:prstDash val="dot"/>
                  <a:round/>
                  <a:headEnd type="none" w="med" len="med"/>
                  <a:tailEnd type="none" w="med" len="med"/>
                </a:ln>
              </p:spPr>
            </p:cxnSp>
            <p:cxnSp>
              <p:nvCxnSpPr>
                <p:cNvPr id="129" name="Google Shape;348;p23">
                  <a:extLst>
                    <a:ext uri="{FF2B5EF4-FFF2-40B4-BE49-F238E27FC236}">
                      <a16:creationId xmlns:a16="http://schemas.microsoft.com/office/drawing/2014/main" id="{99737182-87DA-ED3A-0CD9-4E67D06C761F}"/>
                    </a:ext>
                  </a:extLst>
                </p:cNvPr>
                <p:cNvCxnSpPr>
                  <a:cxnSpLocks/>
                </p:cNvCxnSpPr>
                <p:nvPr/>
              </p:nvCxnSpPr>
              <p:spPr>
                <a:xfrm>
                  <a:off x="4943175" y="4708600"/>
                  <a:ext cx="3733800" cy="0"/>
                </a:xfrm>
                <a:prstGeom prst="straightConnector1">
                  <a:avLst/>
                </a:prstGeom>
                <a:noFill/>
                <a:ln w="9525" cap="flat" cmpd="sng">
                  <a:solidFill>
                    <a:srgbClr val="000000"/>
                  </a:solidFill>
                  <a:prstDash val="dot"/>
                  <a:round/>
                  <a:headEnd type="none" w="med" len="med"/>
                  <a:tailEnd type="none" w="med" len="med"/>
                </a:ln>
              </p:spPr>
            </p:cxnSp>
          </p:grpSp>
          <p:sp>
            <p:nvSpPr>
              <p:cNvPr id="183" name="Google Shape;361;p23">
                <a:extLst>
                  <a:ext uri="{FF2B5EF4-FFF2-40B4-BE49-F238E27FC236}">
                    <a16:creationId xmlns:a16="http://schemas.microsoft.com/office/drawing/2014/main" id="{25E6E5FC-A8BC-4A69-A565-86DE28EDD79E}"/>
                  </a:ext>
                </a:extLst>
              </p:cNvPr>
              <p:cNvSpPr>
                <a:spLocks/>
              </p:cNvSpPr>
              <p:nvPr/>
            </p:nvSpPr>
            <p:spPr>
              <a:xfrm>
                <a:off x="7264029" y="9323587"/>
                <a:ext cx="927651" cy="833732"/>
              </a:xfrm>
              <a:prstGeom prst="round2SameRect">
                <a:avLst>
                  <a:gd name="adj1" fmla="val 50000"/>
                  <a:gd name="adj2" fmla="val 0"/>
                </a:avLst>
              </a:prstGeom>
              <a:solidFill>
                <a:srgbClr val="2646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362;p23">
                <a:extLst>
                  <a:ext uri="{FF2B5EF4-FFF2-40B4-BE49-F238E27FC236}">
                    <a16:creationId xmlns:a16="http://schemas.microsoft.com/office/drawing/2014/main" id="{FD3AC186-DFDB-3BA8-5B64-A0E197679FC8}"/>
                  </a:ext>
                </a:extLst>
              </p:cNvPr>
              <p:cNvSpPr>
                <a:spLocks/>
              </p:cNvSpPr>
              <p:nvPr/>
            </p:nvSpPr>
            <p:spPr>
              <a:xfrm>
                <a:off x="8192254" y="8675797"/>
                <a:ext cx="927651" cy="1481247"/>
              </a:xfrm>
              <a:prstGeom prst="round2SameRect">
                <a:avLst>
                  <a:gd name="adj1" fmla="val 44031"/>
                  <a:gd name="adj2" fmla="val 0"/>
                </a:avLst>
              </a:prstGeom>
              <a:solidFill>
                <a:srgbClr val="2A9D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363;p23">
                <a:extLst>
                  <a:ext uri="{FF2B5EF4-FFF2-40B4-BE49-F238E27FC236}">
                    <a16:creationId xmlns:a16="http://schemas.microsoft.com/office/drawing/2014/main" id="{4E3F26B3-3746-DDB5-E9A8-F28819369D93}"/>
                  </a:ext>
                </a:extLst>
              </p:cNvPr>
              <p:cNvSpPr>
                <a:spLocks/>
              </p:cNvSpPr>
              <p:nvPr/>
            </p:nvSpPr>
            <p:spPr>
              <a:xfrm>
                <a:off x="9120479" y="8138525"/>
                <a:ext cx="937264" cy="2018520"/>
              </a:xfrm>
              <a:prstGeom prst="round2SameRect">
                <a:avLst>
                  <a:gd name="adj1" fmla="val 50000"/>
                  <a:gd name="adj2" fmla="val 0"/>
                </a:avLst>
              </a:prstGeom>
              <a:solidFill>
                <a:srgbClr val="E76F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364;p23">
                <a:extLst>
                  <a:ext uri="{FF2B5EF4-FFF2-40B4-BE49-F238E27FC236}">
                    <a16:creationId xmlns:a16="http://schemas.microsoft.com/office/drawing/2014/main" id="{86467347-1FF6-7993-6045-E97D50DBB9F9}"/>
                  </a:ext>
                </a:extLst>
              </p:cNvPr>
              <p:cNvSpPr>
                <a:spLocks/>
              </p:cNvSpPr>
              <p:nvPr/>
            </p:nvSpPr>
            <p:spPr>
              <a:xfrm>
                <a:off x="10048979" y="7708597"/>
                <a:ext cx="937264" cy="2448573"/>
              </a:xfrm>
              <a:prstGeom prst="round2SameRect">
                <a:avLst>
                  <a:gd name="adj1" fmla="val 50000"/>
                  <a:gd name="adj2" fmla="val 0"/>
                </a:avLst>
              </a:prstGeom>
              <a:solidFill>
                <a:srgbClr val="E9C4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364;p23">
                <a:extLst>
                  <a:ext uri="{FF2B5EF4-FFF2-40B4-BE49-F238E27FC236}">
                    <a16:creationId xmlns:a16="http://schemas.microsoft.com/office/drawing/2014/main" id="{415668F9-03E9-5BFC-E580-92F930393E30}"/>
                  </a:ext>
                </a:extLst>
              </p:cNvPr>
              <p:cNvSpPr>
                <a:spLocks/>
              </p:cNvSpPr>
              <p:nvPr/>
            </p:nvSpPr>
            <p:spPr>
              <a:xfrm>
                <a:off x="10968715" y="7129265"/>
                <a:ext cx="936140" cy="3027843"/>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4" name="TextBox 193">
              <a:extLst>
                <a:ext uri="{FF2B5EF4-FFF2-40B4-BE49-F238E27FC236}">
                  <a16:creationId xmlns:a16="http://schemas.microsoft.com/office/drawing/2014/main" id="{379B58D5-D01F-7E08-C27D-77068F0F8066}"/>
                </a:ext>
              </a:extLst>
            </p:cNvPr>
            <p:cNvSpPr txBox="1">
              <a:spLocks/>
            </p:cNvSpPr>
            <p:nvPr/>
          </p:nvSpPr>
          <p:spPr>
            <a:xfrm>
              <a:off x="7311713" y="6474646"/>
              <a:ext cx="419197" cy="3016210"/>
            </a:xfrm>
            <a:prstGeom prst="rect">
              <a:avLst/>
            </a:prstGeom>
            <a:noFill/>
          </p:spPr>
          <p:txBody>
            <a:bodyPr wrap="square">
              <a:spAutoFit/>
            </a:bodyPr>
            <a:lstStyle/>
            <a:p>
              <a:pPr>
                <a:spcAft>
                  <a:spcPts val="2800"/>
                </a:spcAft>
              </a:pPr>
              <a:r>
                <a:rPr lang="en" sz="1800" b="1" dirty="0">
                  <a:solidFill>
                    <a:schemeClr val="tx1">
                      <a:lumMod val="75000"/>
                      <a:lumOff val="25000"/>
                    </a:schemeClr>
                  </a:solidFill>
                  <a:latin typeface="Fira Sans Extra Condensed"/>
                  <a:ea typeface="Fira Sans Extra Condensed"/>
                  <a:cs typeface="Fira Sans Extra Condensed"/>
                  <a:sym typeface="Fira Sans Extra Condensed"/>
                </a:rPr>
                <a:t>50</a:t>
              </a:r>
            </a:p>
            <a:p>
              <a:pPr>
                <a:spcAft>
                  <a:spcPts val="3200"/>
                </a:spcAft>
              </a:pPr>
              <a:r>
                <a:rPr lang="en" b="1" dirty="0">
                  <a:solidFill>
                    <a:schemeClr val="tx1">
                      <a:lumMod val="75000"/>
                      <a:lumOff val="25000"/>
                    </a:schemeClr>
                  </a:solidFill>
                  <a:latin typeface="Fira Sans Extra Condensed"/>
                  <a:sym typeface="Fira Sans Extra Condensed"/>
                </a:rPr>
                <a:t>40</a:t>
              </a:r>
            </a:p>
            <a:p>
              <a:pPr>
                <a:spcAft>
                  <a:spcPts val="2800"/>
                </a:spcAft>
              </a:pPr>
              <a:r>
                <a:rPr lang="en" b="1" dirty="0">
                  <a:solidFill>
                    <a:schemeClr val="tx1">
                      <a:lumMod val="75000"/>
                      <a:lumOff val="25000"/>
                    </a:schemeClr>
                  </a:solidFill>
                  <a:latin typeface="Fira Sans Extra Condensed"/>
                  <a:sym typeface="Fira Sans Extra Condensed"/>
                </a:rPr>
                <a:t>30</a:t>
              </a:r>
            </a:p>
            <a:p>
              <a:pPr>
                <a:spcAft>
                  <a:spcPts val="3000"/>
                </a:spcAft>
              </a:pPr>
              <a:r>
                <a:rPr lang="en" b="1" dirty="0">
                  <a:solidFill>
                    <a:schemeClr val="tx1">
                      <a:lumMod val="75000"/>
                      <a:lumOff val="25000"/>
                    </a:schemeClr>
                  </a:solidFill>
                  <a:latin typeface="Fira Sans Extra Condensed"/>
                  <a:sym typeface="Fira Sans Extra Condensed"/>
                </a:rPr>
                <a:t>20</a:t>
              </a:r>
            </a:p>
            <a:p>
              <a:pPr>
                <a:spcAft>
                  <a:spcPts val="3300"/>
                </a:spcAft>
              </a:pPr>
              <a:r>
                <a:rPr lang="en" b="1" dirty="0">
                  <a:solidFill>
                    <a:schemeClr val="tx1">
                      <a:lumMod val="75000"/>
                      <a:lumOff val="25000"/>
                    </a:schemeClr>
                  </a:solidFill>
                  <a:latin typeface="Fira Sans Extra Condensed"/>
                  <a:sym typeface="Fira Sans Extra Condensed"/>
                </a:rPr>
                <a:t>10</a:t>
              </a:r>
              <a:endParaRPr lang="en-US" dirty="0"/>
            </a:p>
          </p:txBody>
        </p:sp>
        <p:sp>
          <p:nvSpPr>
            <p:cNvPr id="195" name="Google Shape;332;p23">
              <a:extLst>
                <a:ext uri="{FF2B5EF4-FFF2-40B4-BE49-F238E27FC236}">
                  <a16:creationId xmlns:a16="http://schemas.microsoft.com/office/drawing/2014/main" id="{A5D4C374-CDBC-7443-5E05-44EFA95704E9}"/>
                </a:ext>
              </a:extLst>
            </p:cNvPr>
            <p:cNvSpPr>
              <a:spLocks/>
            </p:cNvSpPr>
            <p:nvPr/>
          </p:nvSpPr>
          <p:spPr>
            <a:xfrm rot="5400000">
              <a:off x="5557902" y="8335226"/>
              <a:ext cx="637800" cy="2562300"/>
            </a:xfrm>
            <a:prstGeom prst="round2SameRect">
              <a:avLst>
                <a:gd name="adj1" fmla="val 50000"/>
                <a:gd name="adj2" fmla="val 0"/>
              </a:avLst>
            </a:prstGeom>
            <a:solidFill>
              <a:srgbClr val="EFEFE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96" name="Google Shape;335;p23">
              <a:extLst>
                <a:ext uri="{FF2B5EF4-FFF2-40B4-BE49-F238E27FC236}">
                  <a16:creationId xmlns:a16="http://schemas.microsoft.com/office/drawing/2014/main" id="{40A64A13-3662-82FA-14F1-65FFAB006B21}"/>
                </a:ext>
              </a:extLst>
            </p:cNvPr>
            <p:cNvSpPr>
              <a:spLocks/>
            </p:cNvSpPr>
            <p:nvPr/>
          </p:nvSpPr>
          <p:spPr>
            <a:xfrm rot="-5400000">
              <a:off x="3519552" y="8859176"/>
              <a:ext cx="637800" cy="1514400"/>
            </a:xfrm>
            <a:prstGeom prst="round2SameRect">
              <a:avLst>
                <a:gd name="adj1" fmla="val 50000"/>
                <a:gd name="adj2" fmla="val 0"/>
              </a:avLst>
            </a:prstGeom>
            <a:solidFill>
              <a:srgbClr val="2E7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356;p23">
              <a:extLst>
                <a:ext uri="{FF2B5EF4-FFF2-40B4-BE49-F238E27FC236}">
                  <a16:creationId xmlns:a16="http://schemas.microsoft.com/office/drawing/2014/main" id="{86EE5350-1F3E-F503-73DF-06FFADE878CD}"/>
                </a:ext>
              </a:extLst>
            </p:cNvPr>
            <p:cNvSpPr txBox="1">
              <a:spLocks/>
            </p:cNvSpPr>
            <p:nvPr/>
          </p:nvSpPr>
          <p:spPr>
            <a:xfrm flipH="1">
              <a:off x="4573560" y="9312151"/>
              <a:ext cx="2614752" cy="618300"/>
            </a:xfrm>
            <a:prstGeom prst="rect">
              <a:avLst/>
            </a:prstGeom>
            <a:noFill/>
            <a:ln>
              <a:noFill/>
            </a:ln>
          </p:spPr>
          <p:txBody>
            <a:bodyPr spcFirstLastPara="1" wrap="square" lIns="182875" tIns="91425" rIns="182875" bIns="91425"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Required staff ratio 1:15</a:t>
              </a:r>
            </a:p>
          </p:txBody>
        </p:sp>
        <p:sp>
          <p:nvSpPr>
            <p:cNvPr id="198" name="Google Shape;357;p23">
              <a:extLst>
                <a:ext uri="{FF2B5EF4-FFF2-40B4-BE49-F238E27FC236}">
                  <a16:creationId xmlns:a16="http://schemas.microsoft.com/office/drawing/2014/main" id="{100FAC98-EABA-7075-9ED9-A1AEA6714E41}"/>
                </a:ext>
              </a:extLst>
            </p:cNvPr>
            <p:cNvSpPr txBox="1">
              <a:spLocks/>
            </p:cNvSpPr>
            <p:nvPr/>
          </p:nvSpPr>
          <p:spPr>
            <a:xfrm>
              <a:off x="3376527" y="9426301"/>
              <a:ext cx="1094798" cy="390000"/>
            </a:xfrm>
            <a:prstGeom prst="rect">
              <a:avLst/>
            </a:prstGeom>
            <a:noFill/>
            <a:ln>
              <a:noFill/>
            </a:ln>
          </p:spPr>
          <p:txBody>
            <a:bodyPr spcFirstLastPara="1" wrap="square" lIns="91425" tIns="91425" rIns="91425" bIns="91425" anchor="ctr" anchorCtr="0">
              <a:noAutofit/>
            </a:bodyPr>
            <a:lstStyle/>
            <a:p>
              <a:pPr defTabSz="914400">
                <a:buClr>
                  <a:srgbClr val="000000"/>
                </a:buClr>
                <a:buSzPts val="1100"/>
                <a:buFont typeface="Arial"/>
                <a:buNone/>
              </a:pPr>
              <a:r>
                <a:rPr lang="en" sz="1400" b="1" kern="0" dirty="0">
                  <a:solidFill>
                    <a:srgbClr val="FFFFFF"/>
                  </a:solidFill>
                  <a:latin typeface="Fira Sans"/>
                  <a:ea typeface="Fira Sans"/>
                  <a:cs typeface="Fira Sans"/>
                  <a:sym typeface="Fira Sans"/>
                </a:rPr>
                <a:t>5 – 10 Year Olds</a:t>
              </a:r>
              <a:endParaRPr sz="1400" b="1" kern="0" dirty="0">
                <a:solidFill>
                  <a:srgbClr val="FFFFFF"/>
                </a:solidFill>
                <a:latin typeface="Fira Sans"/>
                <a:ea typeface="Fira Sans"/>
                <a:cs typeface="Fira Sans"/>
                <a:sym typeface="Fira Sans"/>
              </a:endParaRPr>
            </a:p>
          </p:txBody>
        </p:sp>
        <p:sp>
          <p:nvSpPr>
            <p:cNvPr id="199" name="Google Shape;611;p31">
              <a:extLst>
                <a:ext uri="{FF2B5EF4-FFF2-40B4-BE49-F238E27FC236}">
                  <a16:creationId xmlns:a16="http://schemas.microsoft.com/office/drawing/2014/main" id="{330D068E-8AE5-9B5E-7F79-05C9E976AE40}"/>
                </a:ext>
              </a:extLst>
            </p:cNvPr>
            <p:cNvSpPr txBox="1">
              <a:spLocks/>
            </p:cNvSpPr>
            <p:nvPr/>
          </p:nvSpPr>
          <p:spPr>
            <a:xfrm>
              <a:off x="7850585" y="6929188"/>
              <a:ext cx="3252622" cy="4565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a:solidFill>
                    <a:schemeClr val="dk1"/>
                  </a:solidFill>
                  <a:latin typeface="Fira Sans Extra Condensed" panose="020B0503050000020004" pitchFamily="34" charset="0"/>
                  <a:ea typeface="Fira Sans Extra Condensed Medium"/>
                  <a:cs typeface="Fira Sans Extra Condensed Medium"/>
                  <a:sym typeface="Fira Sans Extra Condensed Medium"/>
                </a:rPr>
                <a:t>Potential increase in capacity by age group, resulting from 9 new staff</a:t>
              </a:r>
              <a:endParaRPr sz="2000" b="1" dirty="0">
                <a:solidFill>
                  <a:schemeClr val="dk1"/>
                </a:solidFill>
                <a:latin typeface="Fira Sans Extra Condensed" panose="020B0503050000020004" pitchFamily="34" charset="0"/>
                <a:ea typeface="Fira Sans Extra Condensed Medium"/>
                <a:cs typeface="Fira Sans Extra Condensed Medium"/>
                <a:sym typeface="Fira Sans Extra Condensed Medium"/>
              </a:endParaRPr>
            </a:p>
          </p:txBody>
        </p:sp>
        <p:sp>
          <p:nvSpPr>
            <p:cNvPr id="201" name="Google Shape;200;p19">
              <a:extLst>
                <a:ext uri="{FF2B5EF4-FFF2-40B4-BE49-F238E27FC236}">
                  <a16:creationId xmlns:a16="http://schemas.microsoft.com/office/drawing/2014/main" id="{F9794201-5217-A4B0-3856-72F8AAAE58E2}"/>
                </a:ext>
              </a:extLst>
            </p:cNvPr>
            <p:cNvSpPr txBox="1">
              <a:spLocks/>
            </p:cNvSpPr>
            <p:nvPr/>
          </p:nvSpPr>
          <p:spPr>
            <a:xfrm>
              <a:off x="271979" y="6835276"/>
              <a:ext cx="2662741" cy="2739732"/>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1600" b="1" dirty="0">
                  <a:latin typeface="Fira Sans Extra Condensed Medium" panose="020B0604020202020204" charset="0"/>
                  <a:ea typeface="Roboto"/>
                  <a:cs typeface="Roboto"/>
                  <a:sym typeface="Roboto"/>
                </a:rPr>
                <a:t>The net increase in staff by Q3 of the WEP was 9</a:t>
              </a:r>
              <a:r>
                <a:rPr lang="en" sz="1600" dirty="0">
                  <a:latin typeface="Roboto"/>
                  <a:ea typeface="Roboto"/>
                  <a:cs typeface="Roboto"/>
                  <a:sym typeface="Roboto"/>
                </a:rPr>
                <a:t>.  </a:t>
              </a:r>
              <a:r>
                <a:rPr lang="en" sz="1300" dirty="0">
                  <a:latin typeface="Roboto"/>
                  <a:ea typeface="Roboto"/>
                  <a:cs typeface="Roboto"/>
                  <a:sym typeface="Roboto"/>
                </a:rPr>
                <a:t>Based on required staff-to-child ratios, the resulting potential capacity increases are shown isolated here by age group.  Ultimately, new spots filled are influenced by other factors as well, such as waiting lists, room set-up &amp; staff schedules.  Still, it is easy to see how even incremental increases in staff have significant impacts on providing increased access to care for families. </a:t>
              </a:r>
              <a:endParaRPr sz="1300" dirty="0">
                <a:latin typeface="Roboto"/>
                <a:ea typeface="Roboto"/>
                <a:cs typeface="Roboto"/>
                <a:sym typeface="Roboto"/>
              </a:endParaRPr>
            </a:p>
          </p:txBody>
        </p:sp>
        <p:sp>
          <p:nvSpPr>
            <p:cNvPr id="187" name="Google Shape;365;p23">
              <a:extLst>
                <a:ext uri="{FF2B5EF4-FFF2-40B4-BE49-F238E27FC236}">
                  <a16:creationId xmlns:a16="http://schemas.microsoft.com/office/drawing/2014/main" id="{C38B3C7A-041F-EDCB-7353-39266D19C4B7}"/>
                </a:ext>
              </a:extLst>
            </p:cNvPr>
            <p:cNvSpPr txBox="1">
              <a:spLocks/>
            </p:cNvSpPr>
            <p:nvPr/>
          </p:nvSpPr>
          <p:spPr>
            <a:xfrm>
              <a:off x="7782655" y="9394578"/>
              <a:ext cx="6957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SzPts val="1100"/>
                <a:buFont typeface="Arial"/>
                <a:buNone/>
              </a:pPr>
              <a:r>
                <a:rPr lang="en" sz="2000" b="1" kern="0" dirty="0">
                  <a:solidFill>
                    <a:srgbClr val="FFFFFF"/>
                  </a:solidFill>
                  <a:latin typeface="Fira Sans Condensed"/>
                  <a:ea typeface="Fira Sans Condensed"/>
                  <a:cs typeface="Fira Sans Condensed"/>
                  <a:sym typeface="Fira Sans Condensed"/>
                </a:rPr>
                <a:t>36</a:t>
              </a:r>
              <a:endParaRPr sz="2000" b="1" kern="0" dirty="0">
                <a:solidFill>
                  <a:srgbClr val="FFFFFF"/>
                </a:solidFill>
                <a:latin typeface="Fira Sans Condensed"/>
                <a:ea typeface="Fira Sans Condensed"/>
                <a:cs typeface="Fira Sans Condensed"/>
                <a:sym typeface="Fira Sans Condensed"/>
              </a:endParaRPr>
            </a:p>
          </p:txBody>
        </p:sp>
        <p:sp>
          <p:nvSpPr>
            <p:cNvPr id="188" name="Google Shape;366;p23">
              <a:extLst>
                <a:ext uri="{FF2B5EF4-FFF2-40B4-BE49-F238E27FC236}">
                  <a16:creationId xmlns:a16="http://schemas.microsoft.com/office/drawing/2014/main" id="{491B3295-0722-9AF7-31C2-19F557D5FC93}"/>
                </a:ext>
              </a:extLst>
            </p:cNvPr>
            <p:cNvSpPr txBox="1">
              <a:spLocks/>
            </p:cNvSpPr>
            <p:nvPr/>
          </p:nvSpPr>
          <p:spPr>
            <a:xfrm>
              <a:off x="8640492" y="9394578"/>
              <a:ext cx="6957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SzPts val="1100"/>
                <a:buFont typeface="Arial"/>
                <a:buNone/>
              </a:pPr>
              <a:r>
                <a:rPr lang="en" sz="2000" b="1" kern="0" dirty="0">
                  <a:solidFill>
                    <a:srgbClr val="FFFFFF"/>
                  </a:solidFill>
                  <a:latin typeface="Fira Sans Condensed"/>
                  <a:ea typeface="Fira Sans Condensed"/>
                  <a:cs typeface="Fira Sans Condensed"/>
                  <a:sym typeface="Fira Sans Condensed"/>
                </a:rPr>
                <a:t>63</a:t>
              </a:r>
              <a:endParaRPr sz="2000" b="1" kern="0" dirty="0">
                <a:solidFill>
                  <a:srgbClr val="FFFFFF"/>
                </a:solidFill>
                <a:latin typeface="Fira Sans Condensed"/>
                <a:ea typeface="Fira Sans Condensed"/>
                <a:cs typeface="Fira Sans Condensed"/>
                <a:sym typeface="Fira Sans Condensed"/>
              </a:endParaRPr>
            </a:p>
          </p:txBody>
        </p:sp>
        <p:sp>
          <p:nvSpPr>
            <p:cNvPr id="189" name="Google Shape;367;p23">
              <a:extLst>
                <a:ext uri="{FF2B5EF4-FFF2-40B4-BE49-F238E27FC236}">
                  <a16:creationId xmlns:a16="http://schemas.microsoft.com/office/drawing/2014/main" id="{AE1033F8-160D-2A63-DA69-C57128037F8D}"/>
                </a:ext>
              </a:extLst>
            </p:cNvPr>
            <p:cNvSpPr txBox="1">
              <a:spLocks/>
            </p:cNvSpPr>
            <p:nvPr/>
          </p:nvSpPr>
          <p:spPr>
            <a:xfrm>
              <a:off x="9432872" y="9394578"/>
              <a:ext cx="6957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SzPts val="1100"/>
                <a:buFont typeface="Arial"/>
                <a:buNone/>
              </a:pPr>
              <a:r>
                <a:rPr lang="en" sz="2000" b="1" kern="0" dirty="0">
                  <a:solidFill>
                    <a:srgbClr val="FFFFFF"/>
                  </a:solidFill>
                  <a:latin typeface="Fira Sans Condensed"/>
                  <a:ea typeface="Fira Sans Condensed"/>
                  <a:cs typeface="Fira Sans Condensed"/>
                  <a:sym typeface="Fira Sans Condensed"/>
                </a:rPr>
                <a:t>90</a:t>
              </a:r>
              <a:endParaRPr sz="2000" b="1" kern="0" dirty="0">
                <a:solidFill>
                  <a:srgbClr val="FFFFFF"/>
                </a:solidFill>
                <a:latin typeface="Fira Sans Condensed"/>
                <a:ea typeface="Fira Sans Condensed"/>
                <a:cs typeface="Fira Sans Condensed"/>
                <a:sym typeface="Fira Sans Condensed"/>
              </a:endParaRPr>
            </a:p>
          </p:txBody>
        </p:sp>
        <p:sp>
          <p:nvSpPr>
            <p:cNvPr id="190" name="Google Shape;368;p23">
              <a:extLst>
                <a:ext uri="{FF2B5EF4-FFF2-40B4-BE49-F238E27FC236}">
                  <a16:creationId xmlns:a16="http://schemas.microsoft.com/office/drawing/2014/main" id="{D83BA2B2-9C1E-ED28-73F1-05C47B8C3ECB}"/>
                </a:ext>
              </a:extLst>
            </p:cNvPr>
            <p:cNvSpPr txBox="1">
              <a:spLocks/>
            </p:cNvSpPr>
            <p:nvPr/>
          </p:nvSpPr>
          <p:spPr>
            <a:xfrm>
              <a:off x="10287512" y="9394578"/>
              <a:ext cx="6957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SzPts val="1100"/>
                <a:buFont typeface="Arial"/>
                <a:buNone/>
              </a:pPr>
              <a:r>
                <a:rPr lang="en" sz="2000" b="1" kern="0" dirty="0">
                  <a:solidFill>
                    <a:srgbClr val="FFFFFF"/>
                  </a:solidFill>
                  <a:latin typeface="Fira Sans Condensed"/>
                  <a:ea typeface="Fira Sans Condensed"/>
                  <a:cs typeface="Fira Sans Condensed"/>
                  <a:sym typeface="Fira Sans Condensed"/>
                </a:rPr>
                <a:t>108</a:t>
              </a:r>
              <a:endParaRPr sz="2000" b="1" kern="0" dirty="0">
                <a:solidFill>
                  <a:srgbClr val="FFFFFF"/>
                </a:solidFill>
                <a:latin typeface="Fira Sans Condensed"/>
                <a:ea typeface="Fira Sans Condensed"/>
                <a:cs typeface="Fira Sans Condensed"/>
                <a:sym typeface="Fira Sans Condensed"/>
              </a:endParaRPr>
            </a:p>
          </p:txBody>
        </p:sp>
        <p:sp>
          <p:nvSpPr>
            <p:cNvPr id="192" name="Google Shape;368;p23">
              <a:extLst>
                <a:ext uri="{FF2B5EF4-FFF2-40B4-BE49-F238E27FC236}">
                  <a16:creationId xmlns:a16="http://schemas.microsoft.com/office/drawing/2014/main" id="{9D18727E-4169-3A99-256E-BD866746355C}"/>
                </a:ext>
              </a:extLst>
            </p:cNvPr>
            <p:cNvSpPr txBox="1">
              <a:spLocks/>
            </p:cNvSpPr>
            <p:nvPr/>
          </p:nvSpPr>
          <p:spPr>
            <a:xfrm>
              <a:off x="11112635" y="9394516"/>
              <a:ext cx="6957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SzPts val="1100"/>
                <a:buFont typeface="Arial"/>
                <a:buNone/>
              </a:pPr>
              <a:r>
                <a:rPr lang="en" sz="2000" b="1" kern="0" dirty="0">
                  <a:solidFill>
                    <a:srgbClr val="FFFFFF"/>
                  </a:solidFill>
                  <a:latin typeface="Fira Sans Condensed"/>
                  <a:ea typeface="Fira Sans Condensed"/>
                  <a:cs typeface="Fira Sans Condensed"/>
                  <a:sym typeface="Fira Sans Condensed"/>
                </a:rPr>
                <a:t>135</a:t>
              </a:r>
              <a:endParaRPr sz="2000" b="1" kern="0" dirty="0">
                <a:solidFill>
                  <a:srgbClr val="FFFFFF"/>
                </a:solidFill>
                <a:latin typeface="Fira Sans Condensed"/>
                <a:ea typeface="Fira Sans Condensed"/>
                <a:cs typeface="Fira Sans Condensed"/>
                <a:sym typeface="Fira Sans Condensed"/>
              </a:endParaRPr>
            </a:p>
          </p:txBody>
        </p:sp>
      </p:grpSp>
      <p:sp>
        <p:nvSpPr>
          <p:cNvPr id="71" name="Rectangle 70">
            <a:extLst>
              <a:ext uri="{FF2B5EF4-FFF2-40B4-BE49-F238E27FC236}">
                <a16:creationId xmlns:a16="http://schemas.microsoft.com/office/drawing/2014/main" id="{DC9691F1-AB08-728F-5D33-792582F06E0F}"/>
              </a:ext>
            </a:extLst>
          </p:cNvPr>
          <p:cNvSpPr>
            <a:spLocks/>
          </p:cNvSpPr>
          <p:nvPr/>
        </p:nvSpPr>
        <p:spPr>
          <a:xfrm>
            <a:off x="0" y="4438942"/>
            <a:ext cx="12191999" cy="648644"/>
          </a:xfrm>
          <a:prstGeom prst="rect">
            <a:avLst/>
          </a:prstGeom>
          <a:solidFill>
            <a:srgbClr val="2A9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Google Shape;202;p19">
            <a:extLst>
              <a:ext uri="{FF2B5EF4-FFF2-40B4-BE49-F238E27FC236}">
                <a16:creationId xmlns:a16="http://schemas.microsoft.com/office/drawing/2014/main" id="{2A895C9C-39D0-0DDA-3625-8C3D13D5686E}"/>
              </a:ext>
            </a:extLst>
          </p:cNvPr>
          <p:cNvSpPr txBox="1">
            <a:spLocks/>
          </p:cNvSpPr>
          <p:nvPr/>
        </p:nvSpPr>
        <p:spPr>
          <a:xfrm>
            <a:off x="587177" y="4190022"/>
            <a:ext cx="11118093" cy="121662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rPr>
              <a:t>Tracking the Impacts of the Child Care Wage Enhancement Program (WEP)</a:t>
            </a:r>
            <a:endParaRPr sz="24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endParaRPr>
          </a:p>
        </p:txBody>
      </p:sp>
      <p:sp>
        <p:nvSpPr>
          <p:cNvPr id="212" name="Text Placeholder 171">
            <a:extLst>
              <a:ext uri="{FF2B5EF4-FFF2-40B4-BE49-F238E27FC236}">
                <a16:creationId xmlns:a16="http://schemas.microsoft.com/office/drawing/2014/main" id="{9A931A45-DCB0-F11E-40C7-898561466DC0}"/>
              </a:ext>
            </a:extLst>
          </p:cNvPr>
          <p:cNvSpPr txBox="1">
            <a:spLocks/>
          </p:cNvSpPr>
          <p:nvPr/>
        </p:nvSpPr>
        <p:spPr>
          <a:xfrm>
            <a:off x="242569" y="810209"/>
            <a:ext cx="2816721" cy="165264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tx1">
                    <a:lumMod val="85000"/>
                    <a:lumOff val="15000"/>
                  </a:schemeClr>
                </a:solidFill>
                <a:latin typeface="Fira Sans Condensed" panose="020B0503050000020004" pitchFamily="34" charset="0"/>
              </a:rPr>
              <a:t>What Is a Child Care Solutions Fund?</a:t>
            </a:r>
          </a:p>
          <a:p>
            <a:pPr marL="0" indent="0" algn="just">
              <a:buNone/>
            </a:pPr>
            <a:r>
              <a:rPr lang="en-US" sz="1400" noProof="1">
                <a:latin typeface="Roboto" panose="02000000000000000000" pitchFamily="2" charset="0"/>
                <a:ea typeface="Roboto" panose="02000000000000000000" pitchFamily="2" charset="0"/>
                <a:cs typeface="Roboto" panose="02000000000000000000" pitchFamily="2" charset="0"/>
              </a:rPr>
              <a:t>A public-private fund housed under a 501(c)(3), economic development entity, chamber, or foundation intended to support solutions to the child care crisis, and ensure  the sustainability of the local child care system into the future. Local businesses, community members, city leaders and county supervisors can all invest in the fund to keep childcare open and available for their communities.</a:t>
            </a:r>
            <a:endParaRPr lang="en-US" sz="2000" noProof="1">
              <a:latin typeface="Roboto" panose="02000000000000000000" pitchFamily="2" charset="0"/>
              <a:ea typeface="Roboto" panose="02000000000000000000" pitchFamily="2" charset="0"/>
              <a:cs typeface="Roboto" panose="02000000000000000000" pitchFamily="2" charset="0"/>
            </a:endParaRPr>
          </a:p>
        </p:txBody>
      </p:sp>
      <p:pic>
        <p:nvPicPr>
          <p:cNvPr id="213" name="Picture 212" descr="A logo for a company&#10;&#10;Description automatically generated">
            <a:extLst>
              <a:ext uri="{FF2B5EF4-FFF2-40B4-BE49-F238E27FC236}">
                <a16:creationId xmlns:a16="http://schemas.microsoft.com/office/drawing/2014/main" id="{416CF09C-C05D-D28F-42D7-ECC02C1E9787}"/>
              </a:ext>
            </a:extLst>
          </p:cNvPr>
          <p:cNvPicPr>
            <a:picLocks noChangeAspect="1"/>
          </p:cNvPicPr>
          <p:nvPr/>
        </p:nvPicPr>
        <p:blipFill>
          <a:blip r:embed="rId3"/>
          <a:stretch>
            <a:fillRect/>
          </a:stretch>
        </p:blipFill>
        <p:spPr>
          <a:xfrm>
            <a:off x="444616" y="14251959"/>
            <a:ext cx="2444845" cy="1384281"/>
          </a:xfrm>
          <a:prstGeom prst="rect">
            <a:avLst/>
          </a:prstGeom>
          <a:ln w="6350">
            <a:noFill/>
          </a:ln>
        </p:spPr>
      </p:pic>
      <p:sp>
        <p:nvSpPr>
          <p:cNvPr id="214" name="Text Placeholder 171">
            <a:extLst>
              <a:ext uri="{FF2B5EF4-FFF2-40B4-BE49-F238E27FC236}">
                <a16:creationId xmlns:a16="http://schemas.microsoft.com/office/drawing/2014/main" id="{1D31B9F7-55AD-5A93-5131-5065E25A93E1}"/>
              </a:ext>
            </a:extLst>
          </p:cNvPr>
          <p:cNvSpPr txBox="1">
            <a:spLocks/>
          </p:cNvSpPr>
          <p:nvPr/>
        </p:nvSpPr>
        <p:spPr>
          <a:xfrm>
            <a:off x="6539345" y="800833"/>
            <a:ext cx="5466642" cy="3629241"/>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600" b="1" dirty="0">
                <a:solidFill>
                  <a:schemeClr val="tx1">
                    <a:lumMod val="85000"/>
                    <a:lumOff val="15000"/>
                  </a:schemeClr>
                </a:solidFill>
                <a:latin typeface="Fira Sans Condensed" panose="020B0503050000020004" pitchFamily="34" charset="0"/>
                <a:ea typeface="Adobe Fan Heiti Std B" panose="020B0700000000000000" pitchFamily="34" charset="-128"/>
              </a:rPr>
              <a:t>Current Priority for the Child Care Solutions Fund:                           </a:t>
            </a:r>
            <a:r>
              <a:rPr lang="en-US" sz="1500" b="1" u="sng" dirty="0">
                <a:solidFill>
                  <a:schemeClr val="tx1">
                    <a:lumMod val="85000"/>
                    <a:lumOff val="15000"/>
                  </a:schemeClr>
                </a:solidFill>
                <a:latin typeface="Fira Sans Condensed" panose="020B0503050000020004" pitchFamily="34" charset="0"/>
                <a:ea typeface="Adobe Fan Heiti Std B" panose="020B0700000000000000" pitchFamily="34" charset="-128"/>
              </a:rPr>
              <a:t>Retaining the Child Care Workforce to Ensure Availability of Care</a:t>
            </a:r>
          </a:p>
          <a:p>
            <a:pPr marL="0" indent="0">
              <a:buNone/>
            </a:pPr>
            <a:r>
              <a:rPr lang="en-US" sz="1400" noProof="1">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Data shows an immediate need for child care providers, without which child care services aren’t sustainable.  Currently, child care providers are one of the lowest-paid professions in our state. A survey of Allamakee childcare centers in 2023 showed that the average wage of employees was $12/hr, 40% less than median employment earnings in the county </a:t>
            </a:r>
            <a:r>
              <a:rPr lang="en-US" sz="1200" noProof="1">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(U.S. Census, UERPC).</a:t>
            </a:r>
            <a:r>
              <a:rPr lang="en-US" sz="1400" noProof="1">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 One way to pay providers a livable wage is to increase what parents pay for childcare.  However, the data shows that parents are already paying 14% of their annual income for center-based care – which is double the national rate considered affordable.</a:t>
            </a:r>
          </a:p>
          <a:p>
            <a:pPr marL="0" indent="0">
              <a:buNone/>
            </a:pPr>
            <a:r>
              <a:rPr lang="en-US" sz="1400" b="1" noProof="1">
                <a:solidFill>
                  <a:schemeClr val="bg2">
                    <a:lumMod val="25000"/>
                  </a:schemeClr>
                </a:solidFill>
                <a:latin typeface="Roboto" panose="02000000000000000000" pitchFamily="2" charset="0"/>
                <a:ea typeface="Roboto" panose="02000000000000000000" pitchFamily="2" charset="0"/>
                <a:cs typeface="Roboto" panose="02000000000000000000" pitchFamily="2" charset="0"/>
              </a:rPr>
              <a:t>In Fall of 2023, using a combination of local donations &amp; state funds, a Child Care Wage Enhancement Program (WEP) was created to address this urgent child care issue for the county. </a:t>
            </a:r>
            <a:endParaRPr lang="en-US" sz="1200" b="1" noProof="1">
              <a:solidFill>
                <a:schemeClr val="bg2">
                  <a:lumMod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16" name="Rectangle 215">
            <a:extLst>
              <a:ext uri="{FF2B5EF4-FFF2-40B4-BE49-F238E27FC236}">
                <a16:creationId xmlns:a16="http://schemas.microsoft.com/office/drawing/2014/main" id="{66E01237-6694-BE80-DC30-465276BE7689}"/>
              </a:ext>
            </a:extLst>
          </p:cNvPr>
          <p:cNvSpPr>
            <a:spLocks/>
          </p:cNvSpPr>
          <p:nvPr/>
        </p:nvSpPr>
        <p:spPr>
          <a:xfrm>
            <a:off x="-2" y="38"/>
            <a:ext cx="12191999" cy="64748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Google Shape;202;p19">
            <a:extLst>
              <a:ext uri="{FF2B5EF4-FFF2-40B4-BE49-F238E27FC236}">
                <a16:creationId xmlns:a16="http://schemas.microsoft.com/office/drawing/2014/main" id="{6893BBB7-27C5-B353-9675-0D47C078F535}"/>
              </a:ext>
            </a:extLst>
          </p:cNvPr>
          <p:cNvSpPr txBox="1">
            <a:spLocks/>
          </p:cNvSpPr>
          <p:nvPr/>
        </p:nvSpPr>
        <p:spPr>
          <a:xfrm>
            <a:off x="536950" y="-146915"/>
            <a:ext cx="11118093" cy="10831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rPr>
              <a:t>The Allamakee County Child Care Solutions Fund</a:t>
            </a:r>
            <a:endParaRPr sz="28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endParaRPr>
          </a:p>
        </p:txBody>
      </p:sp>
      <p:sp>
        <p:nvSpPr>
          <p:cNvPr id="220" name="Text Placeholder 171">
            <a:extLst>
              <a:ext uri="{FF2B5EF4-FFF2-40B4-BE49-F238E27FC236}">
                <a16:creationId xmlns:a16="http://schemas.microsoft.com/office/drawing/2014/main" id="{AE46B879-90A8-BD02-CF0B-5EC6AC28FEB8}"/>
              </a:ext>
            </a:extLst>
          </p:cNvPr>
          <p:cNvSpPr txBox="1">
            <a:spLocks/>
          </p:cNvSpPr>
          <p:nvPr/>
        </p:nvSpPr>
        <p:spPr>
          <a:xfrm>
            <a:off x="3297315" y="849434"/>
            <a:ext cx="2973551" cy="3585811"/>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tx1">
                    <a:lumMod val="85000"/>
                    <a:lumOff val="15000"/>
                  </a:schemeClr>
                </a:solidFill>
                <a:latin typeface="Fira Sans Condensed" panose="020B0503050000020004" pitchFamily="34" charset="0"/>
                <a:ea typeface="Adobe Fan Heiti Std B" panose="020B0700000000000000" pitchFamily="34" charset="-128"/>
              </a:rPr>
              <a:t>How is the fund operated?</a:t>
            </a:r>
          </a:p>
          <a:p>
            <a:pPr marL="0" indent="0" algn="just">
              <a:buNone/>
            </a:pPr>
            <a:r>
              <a:rPr lang="en-US" sz="1400" noProof="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Upper Explorerland Regional Planning Commission (UERPC) -- a regional economic development organization -- currently manages Allamakee’s Child Care Solution Fund. In addition, the Allamakee County Child Care Coalition, a local childcare task force, helps set the parameters for the Solutions Fund, facilitates community investment in the fund, engages the community about child care issues, and otherwise collaborate on long-term child care strategies for our county.</a:t>
            </a:r>
          </a:p>
        </p:txBody>
      </p:sp>
      <p:sp>
        <p:nvSpPr>
          <p:cNvPr id="229" name="Google Shape;680;p34">
            <a:extLst>
              <a:ext uri="{FF2B5EF4-FFF2-40B4-BE49-F238E27FC236}">
                <a16:creationId xmlns:a16="http://schemas.microsoft.com/office/drawing/2014/main" id="{552AA624-22D5-97E2-223F-C630FD882353}"/>
              </a:ext>
            </a:extLst>
          </p:cNvPr>
          <p:cNvSpPr txBox="1"/>
          <p:nvPr/>
        </p:nvSpPr>
        <p:spPr>
          <a:xfrm>
            <a:off x="376455" y="13879029"/>
            <a:ext cx="12195556" cy="41553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8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I</a:t>
            </a:r>
            <a:r>
              <a:rPr lang="en-US" sz="28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n</a:t>
            </a:r>
            <a:r>
              <a:rPr lang="en" sz="28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vest in the Child C</a:t>
            </a:r>
            <a:r>
              <a:rPr lang="en-US" sz="28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a</a:t>
            </a:r>
            <a:r>
              <a:rPr lang="en" sz="28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re Solutions Fund NOW to help continue these great programs!</a:t>
            </a:r>
            <a:endParaRPr sz="28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endParaRPr>
          </a:p>
        </p:txBody>
      </p:sp>
      <p:sp>
        <p:nvSpPr>
          <p:cNvPr id="2" name="Google Shape;678;p34">
            <a:extLst>
              <a:ext uri="{FF2B5EF4-FFF2-40B4-BE49-F238E27FC236}">
                <a16:creationId xmlns:a16="http://schemas.microsoft.com/office/drawing/2014/main" id="{B5A31989-01A0-37E9-8CCA-A00B6EA7C0C3}"/>
              </a:ext>
            </a:extLst>
          </p:cNvPr>
          <p:cNvSpPr/>
          <p:nvPr/>
        </p:nvSpPr>
        <p:spPr>
          <a:xfrm>
            <a:off x="3024494" y="14394134"/>
            <a:ext cx="1543940" cy="1543940"/>
          </a:xfrm>
          <a:prstGeom prst="ellipse">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3;p19">
            <a:extLst>
              <a:ext uri="{FF2B5EF4-FFF2-40B4-BE49-F238E27FC236}">
                <a16:creationId xmlns:a16="http://schemas.microsoft.com/office/drawing/2014/main" id="{C78D27C6-8B90-3B1F-648A-52E856F9AC19}"/>
              </a:ext>
            </a:extLst>
          </p:cNvPr>
          <p:cNvSpPr txBox="1">
            <a:spLocks/>
          </p:cNvSpPr>
          <p:nvPr/>
        </p:nvSpPr>
        <p:spPr>
          <a:xfrm>
            <a:off x="4417076" y="14159959"/>
            <a:ext cx="3082273" cy="8718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dirty="0">
                <a:solidFill>
                  <a:srgbClr val="002060"/>
                </a:solidFill>
                <a:latin typeface="Roboto"/>
                <a:ea typeface="Roboto"/>
                <a:cs typeface="Roboto"/>
                <a:sym typeface="Roboto"/>
              </a:rPr>
              <a:t>*One-time, or recurring monthly, quarterly, or annual giving!</a:t>
            </a:r>
            <a:endParaRPr sz="1400" b="1" dirty="0">
              <a:solidFill>
                <a:srgbClr val="002060"/>
              </a:solidFill>
              <a:latin typeface="Roboto"/>
              <a:ea typeface="Roboto"/>
              <a:cs typeface="Roboto"/>
              <a:sym typeface="Roboto"/>
            </a:endParaRPr>
          </a:p>
        </p:txBody>
      </p:sp>
      <p:sp>
        <p:nvSpPr>
          <p:cNvPr id="5" name="Google Shape;678;p34">
            <a:extLst>
              <a:ext uri="{FF2B5EF4-FFF2-40B4-BE49-F238E27FC236}">
                <a16:creationId xmlns:a16="http://schemas.microsoft.com/office/drawing/2014/main" id="{C9C57BD7-9723-DC10-6A21-D08BFAA5D115}"/>
              </a:ext>
            </a:extLst>
          </p:cNvPr>
          <p:cNvSpPr/>
          <p:nvPr/>
        </p:nvSpPr>
        <p:spPr>
          <a:xfrm>
            <a:off x="6922049" y="14419817"/>
            <a:ext cx="1543940" cy="1543940"/>
          </a:xfrm>
          <a:prstGeom prst="ellipse">
            <a:avLst/>
          </a:prstGeom>
          <a:solidFill>
            <a:srgbClr val="C1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9;p34">
            <a:extLst>
              <a:ext uri="{FF2B5EF4-FFF2-40B4-BE49-F238E27FC236}">
                <a16:creationId xmlns:a16="http://schemas.microsoft.com/office/drawing/2014/main" id="{448D40B6-D0BC-E943-812C-538149E2BC4A}"/>
              </a:ext>
            </a:extLst>
          </p:cNvPr>
          <p:cNvSpPr txBox="1"/>
          <p:nvPr/>
        </p:nvSpPr>
        <p:spPr>
          <a:xfrm>
            <a:off x="6991452" y="14669420"/>
            <a:ext cx="1434991" cy="73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b="1" dirty="0">
                <a:solidFill>
                  <a:schemeClr val="bg1"/>
                </a:solidFill>
                <a:latin typeface="Fira Sans Condensed" panose="020B0503050000020004" pitchFamily="34" charset="0"/>
                <a:ea typeface="Roboto"/>
                <a:cs typeface="Roboto"/>
                <a:sym typeface="Roboto"/>
              </a:rPr>
              <a:t>By </a:t>
            </a:r>
          </a:p>
          <a:p>
            <a:pPr marL="0" lvl="0" indent="0" algn="ctr" rtl="0">
              <a:lnSpc>
                <a:spcPct val="115000"/>
              </a:lnSpc>
              <a:spcBef>
                <a:spcPts val="0"/>
              </a:spcBef>
              <a:spcAft>
                <a:spcPts val="0"/>
              </a:spcAft>
              <a:buNone/>
            </a:pPr>
            <a:r>
              <a:rPr lang="en" sz="2200" b="1" dirty="0">
                <a:solidFill>
                  <a:schemeClr val="bg1"/>
                </a:solidFill>
                <a:latin typeface="Fira Sans Condensed" panose="020B0503050000020004" pitchFamily="34" charset="0"/>
                <a:ea typeface="Roboto"/>
                <a:cs typeface="Roboto"/>
                <a:sym typeface="Roboto"/>
              </a:rPr>
              <a:t>Check</a:t>
            </a:r>
            <a:endParaRPr sz="2200" b="1" dirty="0">
              <a:solidFill>
                <a:schemeClr val="bg1"/>
              </a:solidFill>
              <a:latin typeface="Fira Sans Condensed" panose="020B0503050000020004" pitchFamily="34" charset="0"/>
              <a:ea typeface="Roboto"/>
              <a:cs typeface="Roboto"/>
              <a:sym typeface="Roboto"/>
            </a:endParaRPr>
          </a:p>
        </p:txBody>
      </p:sp>
      <p:sp>
        <p:nvSpPr>
          <p:cNvPr id="7" name="Google Shape;203;p19">
            <a:extLst>
              <a:ext uri="{FF2B5EF4-FFF2-40B4-BE49-F238E27FC236}">
                <a16:creationId xmlns:a16="http://schemas.microsoft.com/office/drawing/2014/main" id="{81D2BA2B-E707-0C42-74DF-B51822022DDF}"/>
              </a:ext>
            </a:extLst>
          </p:cNvPr>
          <p:cNvSpPr txBox="1">
            <a:spLocks/>
          </p:cNvSpPr>
          <p:nvPr/>
        </p:nvSpPr>
        <p:spPr>
          <a:xfrm>
            <a:off x="8431369" y="14317428"/>
            <a:ext cx="2886958" cy="5470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dirty="0">
                <a:solidFill>
                  <a:srgbClr val="C15764"/>
                </a:solidFill>
                <a:latin typeface="Roboto"/>
                <a:ea typeface="Roboto"/>
                <a:cs typeface="Roboto"/>
                <a:sym typeface="Roboto"/>
              </a:rPr>
              <a:t>*Recommended for contributions over $2,000</a:t>
            </a:r>
            <a:endParaRPr sz="1400" b="1" dirty="0">
              <a:solidFill>
                <a:srgbClr val="C15764"/>
              </a:solidFill>
              <a:latin typeface="Roboto"/>
              <a:ea typeface="Roboto"/>
              <a:cs typeface="Roboto"/>
              <a:sym typeface="Roboto"/>
            </a:endParaRPr>
          </a:p>
        </p:txBody>
      </p:sp>
      <p:sp>
        <p:nvSpPr>
          <p:cNvPr id="10" name="Google Shape;679;p34">
            <a:extLst>
              <a:ext uri="{FF2B5EF4-FFF2-40B4-BE49-F238E27FC236}">
                <a16:creationId xmlns:a16="http://schemas.microsoft.com/office/drawing/2014/main" id="{B9017FB3-A09E-A334-558A-437B445B4D27}"/>
              </a:ext>
            </a:extLst>
          </p:cNvPr>
          <p:cNvSpPr txBox="1"/>
          <p:nvPr/>
        </p:nvSpPr>
        <p:spPr>
          <a:xfrm>
            <a:off x="3007564" y="14464239"/>
            <a:ext cx="1592780" cy="73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solidFill>
                  <a:schemeClr val="bg1"/>
                </a:solidFill>
                <a:latin typeface="Fira Sans Condensed" panose="020B0503050000020004" pitchFamily="34" charset="0"/>
                <a:ea typeface="Roboto"/>
                <a:cs typeface="Roboto"/>
                <a:sym typeface="Roboto"/>
              </a:rPr>
              <a:t>Online Donation</a:t>
            </a:r>
            <a:endParaRPr sz="2000" b="1" dirty="0">
              <a:solidFill>
                <a:schemeClr val="bg1"/>
              </a:solidFill>
              <a:latin typeface="Fira Sans Condensed" panose="020B0503050000020004" pitchFamily="34" charset="0"/>
              <a:ea typeface="Roboto"/>
              <a:cs typeface="Roboto"/>
              <a:sym typeface="Roboto"/>
            </a:endParaRPr>
          </a:p>
        </p:txBody>
      </p:sp>
      <p:sp>
        <p:nvSpPr>
          <p:cNvPr id="11" name="Google Shape;203;p19">
            <a:extLst>
              <a:ext uri="{FF2B5EF4-FFF2-40B4-BE49-F238E27FC236}">
                <a16:creationId xmlns:a16="http://schemas.microsoft.com/office/drawing/2014/main" id="{4AF87F28-F639-BB3E-1F10-ED35FF205F60}"/>
              </a:ext>
            </a:extLst>
          </p:cNvPr>
          <p:cNvSpPr txBox="1">
            <a:spLocks/>
          </p:cNvSpPr>
          <p:nvPr/>
        </p:nvSpPr>
        <p:spPr>
          <a:xfrm>
            <a:off x="3205203" y="14995185"/>
            <a:ext cx="1202082" cy="10045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50" b="1" dirty="0">
                <a:solidFill>
                  <a:schemeClr val="bg1"/>
                </a:solidFill>
                <a:latin typeface="Roboto"/>
                <a:ea typeface="Roboto"/>
                <a:cs typeface="Roboto"/>
                <a:sym typeface="Roboto"/>
              </a:rPr>
              <a:t>Credit card, Pay Pal, Venmo and more</a:t>
            </a:r>
            <a:endParaRPr sz="1050" b="1" dirty="0">
              <a:solidFill>
                <a:schemeClr val="bg1"/>
              </a:solidFill>
              <a:latin typeface="Roboto"/>
              <a:ea typeface="Roboto"/>
              <a:cs typeface="Roboto"/>
              <a:sym typeface="Roboto"/>
            </a:endParaRPr>
          </a:p>
        </p:txBody>
      </p:sp>
      <p:sp>
        <p:nvSpPr>
          <p:cNvPr id="12" name="Google Shape;203;p19">
            <a:extLst>
              <a:ext uri="{FF2B5EF4-FFF2-40B4-BE49-F238E27FC236}">
                <a16:creationId xmlns:a16="http://schemas.microsoft.com/office/drawing/2014/main" id="{CEE4279B-8D7D-CE45-7D23-D40C0A5DC3A9}"/>
              </a:ext>
            </a:extLst>
          </p:cNvPr>
          <p:cNvSpPr txBox="1">
            <a:spLocks/>
          </p:cNvSpPr>
          <p:nvPr/>
        </p:nvSpPr>
        <p:spPr>
          <a:xfrm>
            <a:off x="5517522" y="14709413"/>
            <a:ext cx="1398452" cy="13817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sz="1400" b="1" dirty="0">
                <a:latin typeface="Roboto"/>
                <a:ea typeface="Roboto"/>
                <a:cs typeface="Roboto"/>
                <a:sym typeface="Roboto"/>
              </a:rPr>
              <a:t>SCAN ME!</a:t>
            </a:r>
          </a:p>
          <a:p>
            <a:pPr marL="0" lvl="0" indent="0" algn="l" rtl="0">
              <a:spcBef>
                <a:spcPts val="0"/>
              </a:spcBef>
              <a:spcAft>
                <a:spcPts val="0"/>
              </a:spcAft>
              <a:buNone/>
            </a:pPr>
            <a:r>
              <a:rPr lang="en-US" sz="1050" b="1" dirty="0">
                <a:solidFill>
                  <a:srgbClr val="002060"/>
                </a:solidFill>
                <a:latin typeface="Roboto"/>
                <a:ea typeface="Roboto"/>
                <a:cs typeface="Roboto"/>
                <a:sym typeface="Roboto"/>
              </a:rPr>
              <a:t>Or</a:t>
            </a:r>
            <a:r>
              <a:rPr lang="en" sz="1050" b="1" dirty="0">
                <a:solidFill>
                  <a:srgbClr val="002060"/>
                </a:solidFill>
                <a:latin typeface="Roboto"/>
                <a:ea typeface="Roboto"/>
                <a:cs typeface="Roboto"/>
                <a:sym typeface="Roboto"/>
              </a:rPr>
              <a:t> visit: </a:t>
            </a:r>
            <a:r>
              <a:rPr lang="en-US" sz="1050" b="1" dirty="0">
                <a:solidFill>
                  <a:srgbClr val="002060"/>
                </a:solidFill>
                <a:latin typeface="Roboto"/>
                <a:ea typeface="Roboto"/>
                <a:cs typeface="Roboto"/>
                <a:sym typeface="Roboto"/>
              </a:rPr>
              <a:t>https://givebutter.com/allamakeechildcarefund</a:t>
            </a:r>
            <a:endParaRPr sz="1050" b="1" dirty="0">
              <a:solidFill>
                <a:srgbClr val="002060"/>
              </a:solidFill>
              <a:latin typeface="Roboto"/>
              <a:ea typeface="Roboto"/>
              <a:cs typeface="Roboto"/>
              <a:sym typeface="Roboto"/>
            </a:endParaRPr>
          </a:p>
        </p:txBody>
      </p:sp>
      <p:pic>
        <p:nvPicPr>
          <p:cNvPr id="13" name="Picture 12" descr="A qr code with a black and white background&#10;&#10;Description automatically generated">
            <a:extLst>
              <a:ext uri="{FF2B5EF4-FFF2-40B4-BE49-F238E27FC236}">
                <a16:creationId xmlns:a16="http://schemas.microsoft.com/office/drawing/2014/main" id="{6132C5F8-3070-0F58-2070-4F97D30AD79E}"/>
              </a:ext>
            </a:extLst>
          </p:cNvPr>
          <p:cNvPicPr>
            <a:picLocks noChangeAspect="1"/>
          </p:cNvPicPr>
          <p:nvPr/>
        </p:nvPicPr>
        <p:blipFill>
          <a:blip r:embed="rId4"/>
          <a:stretch>
            <a:fillRect/>
          </a:stretch>
        </p:blipFill>
        <p:spPr>
          <a:xfrm>
            <a:off x="4698421" y="14990736"/>
            <a:ext cx="819101" cy="819101"/>
          </a:xfrm>
          <a:prstGeom prst="rect">
            <a:avLst/>
          </a:prstGeom>
        </p:spPr>
      </p:pic>
      <p:sp>
        <p:nvSpPr>
          <p:cNvPr id="14" name="Google Shape;203;p19">
            <a:extLst>
              <a:ext uri="{FF2B5EF4-FFF2-40B4-BE49-F238E27FC236}">
                <a16:creationId xmlns:a16="http://schemas.microsoft.com/office/drawing/2014/main" id="{F50EA7A2-4F41-B6DE-7BF2-E133AF06B3BD}"/>
              </a:ext>
            </a:extLst>
          </p:cNvPr>
          <p:cNvSpPr txBox="1">
            <a:spLocks/>
          </p:cNvSpPr>
          <p:nvPr/>
        </p:nvSpPr>
        <p:spPr>
          <a:xfrm>
            <a:off x="8452706" y="14902170"/>
            <a:ext cx="3525570" cy="1143964"/>
          </a:xfrm>
          <a:prstGeom prst="rect">
            <a:avLst/>
          </a:prstGeom>
          <a:noFill/>
          <a:ln>
            <a:noFill/>
          </a:ln>
        </p:spPr>
        <p:txBody>
          <a:bodyPr spcFirstLastPara="1" wrap="square" lIns="91425" tIns="91425" rIns="91425" bIns="91425" anchor="ctr" anchorCtr="0">
            <a:noAutofit/>
          </a:bodyPr>
          <a:lstStyle/>
          <a:p>
            <a:pPr marL="0" marR="0">
              <a:lnSpc>
                <a:spcPct val="106000"/>
              </a:lnSpc>
              <a:spcBef>
                <a:spcPts val="0"/>
              </a:spcBef>
            </a:pPr>
            <a:r>
              <a:rPr lang="en-US" sz="1400" b="1" dirty="0">
                <a:effectLst/>
                <a:latin typeface="Abadi" panose="020B0604020104020204" pitchFamily="34" charset="0"/>
                <a:ea typeface="Aptos" panose="020B0004020202020204" pitchFamily="34" charset="0"/>
              </a:rPr>
              <a:t>Checks payable to “Allamakee Child Care Fund</a:t>
            </a:r>
            <a:r>
              <a:rPr lang="en-US" sz="1400" b="1" dirty="0">
                <a:latin typeface="Abadi" panose="020B0604020104020204" pitchFamily="34" charset="0"/>
                <a:ea typeface="Aptos" panose="020B0004020202020204" pitchFamily="34" charset="0"/>
              </a:rPr>
              <a:t>”:</a:t>
            </a:r>
            <a:r>
              <a:rPr lang="en-US" sz="1400" b="1" dirty="0">
                <a:effectLst/>
                <a:latin typeface="Abadi" panose="020B0604020104020204" pitchFamily="34" charset="0"/>
                <a:ea typeface="Aptos" panose="020B0004020202020204" pitchFamily="34" charset="0"/>
              </a:rPr>
              <a:t> Mail to:</a:t>
            </a:r>
            <a:endParaRPr lang="en-US" sz="1400" dirty="0">
              <a:effectLst/>
              <a:latin typeface="Calibri" panose="020F0502020204030204" pitchFamily="34" charset="0"/>
              <a:ea typeface="Aptos" panose="020B0004020202020204" pitchFamily="34" charset="0"/>
            </a:endParaRPr>
          </a:p>
          <a:p>
            <a:pPr marL="0" marR="0">
              <a:lnSpc>
                <a:spcPct val="106000"/>
              </a:lnSpc>
              <a:spcBef>
                <a:spcPts val="0"/>
              </a:spcBef>
              <a:spcAft>
                <a:spcPts val="0"/>
              </a:spcAft>
            </a:pPr>
            <a:r>
              <a:rPr lang="en-US" sz="1200" dirty="0">
                <a:effectLst/>
                <a:latin typeface="Abadi" panose="020B0604020104020204" pitchFamily="34" charset="0"/>
                <a:ea typeface="Aptos" panose="020B0004020202020204" pitchFamily="34" charset="0"/>
              </a:rPr>
              <a:t>Upper Explorerland Regional Planning Commission</a:t>
            </a:r>
            <a:endParaRPr lang="en-US" sz="1200" dirty="0">
              <a:effectLst/>
              <a:latin typeface="Calibri" panose="020F0502020204030204" pitchFamily="34" charset="0"/>
              <a:ea typeface="Aptos" panose="020B0004020202020204" pitchFamily="34" charset="0"/>
            </a:endParaRPr>
          </a:p>
          <a:p>
            <a:pPr marL="0" marR="0">
              <a:lnSpc>
                <a:spcPct val="106000"/>
              </a:lnSpc>
              <a:spcBef>
                <a:spcPts val="0"/>
              </a:spcBef>
              <a:spcAft>
                <a:spcPts val="0"/>
              </a:spcAft>
            </a:pPr>
            <a:r>
              <a:rPr lang="en-US" sz="1200" dirty="0">
                <a:effectLst/>
                <a:latin typeface="Abadi" panose="020B0604020104020204" pitchFamily="34" charset="0"/>
                <a:ea typeface="Aptos" panose="020B0004020202020204" pitchFamily="34" charset="0"/>
              </a:rPr>
              <a:t>325 Washington St.</a:t>
            </a:r>
            <a:endParaRPr lang="en-US" sz="1200" dirty="0">
              <a:effectLst/>
              <a:latin typeface="Calibri" panose="020F0502020204030204" pitchFamily="34" charset="0"/>
              <a:ea typeface="Aptos" panose="020B0004020202020204" pitchFamily="34" charset="0"/>
            </a:endParaRPr>
          </a:p>
          <a:p>
            <a:pPr marL="0" marR="0">
              <a:lnSpc>
                <a:spcPct val="106000"/>
              </a:lnSpc>
              <a:spcBef>
                <a:spcPts val="0"/>
              </a:spcBef>
              <a:spcAft>
                <a:spcPts val="0"/>
              </a:spcAft>
            </a:pPr>
            <a:r>
              <a:rPr lang="en-US" sz="1200" dirty="0">
                <a:effectLst/>
                <a:latin typeface="Abadi" panose="020B0604020104020204" pitchFamily="34" charset="0"/>
                <a:ea typeface="Aptos" panose="020B0004020202020204" pitchFamily="34" charset="0"/>
              </a:rPr>
              <a:t>Decorah, IA 52101</a:t>
            </a:r>
            <a:endParaRPr lang="en-US" sz="1200" dirty="0">
              <a:effectLst/>
              <a:latin typeface="Calibri" panose="020F0502020204030204" pitchFamily="34" charset="0"/>
              <a:ea typeface="Aptos" panose="020B0004020202020204" pitchFamily="34" charset="0"/>
            </a:endParaRPr>
          </a:p>
          <a:p>
            <a:pPr marL="0" lvl="0" indent="0" algn="l" rtl="0">
              <a:spcBef>
                <a:spcPts val="0"/>
              </a:spcBef>
              <a:spcAft>
                <a:spcPts val="0"/>
              </a:spcAft>
              <a:buNone/>
            </a:pPr>
            <a:endParaRPr sz="1400" b="1"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95467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3336F-AB08-9E20-355C-C7F9237B8AEF}"/>
              </a:ext>
            </a:extLst>
          </p:cNvPr>
          <p:cNvSpPr>
            <a:spLocks/>
          </p:cNvSpPr>
          <p:nvPr/>
        </p:nvSpPr>
        <p:spPr>
          <a:xfrm>
            <a:off x="-2" y="38"/>
            <a:ext cx="12191999" cy="671576"/>
          </a:xfrm>
          <a:prstGeom prst="rect">
            <a:avLst/>
          </a:prstGeom>
          <a:solidFill>
            <a:srgbClr val="F180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02;p19">
            <a:extLst>
              <a:ext uri="{FF2B5EF4-FFF2-40B4-BE49-F238E27FC236}">
                <a16:creationId xmlns:a16="http://schemas.microsoft.com/office/drawing/2014/main" id="{273FC792-3898-F2DF-3C2F-D4093D2522A1}"/>
              </a:ext>
            </a:extLst>
          </p:cNvPr>
          <p:cNvSpPr txBox="1">
            <a:spLocks/>
          </p:cNvSpPr>
          <p:nvPr/>
        </p:nvSpPr>
        <p:spPr>
          <a:xfrm>
            <a:off x="536950" y="-213821"/>
            <a:ext cx="11118093" cy="121662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rPr>
              <a:t>Improving Business Resilience for In-Home Providers</a:t>
            </a:r>
            <a:endParaRPr sz="28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endParaRPr>
          </a:p>
        </p:txBody>
      </p:sp>
      <p:sp>
        <p:nvSpPr>
          <p:cNvPr id="64" name="Google Shape;608;p31">
            <a:extLst>
              <a:ext uri="{FF2B5EF4-FFF2-40B4-BE49-F238E27FC236}">
                <a16:creationId xmlns:a16="http://schemas.microsoft.com/office/drawing/2014/main" id="{6E7502AB-C907-2D63-FC54-94A4C7541DEE}"/>
              </a:ext>
            </a:extLst>
          </p:cNvPr>
          <p:cNvSpPr txBox="1">
            <a:spLocks/>
          </p:cNvSpPr>
          <p:nvPr/>
        </p:nvSpPr>
        <p:spPr>
          <a:xfrm>
            <a:off x="246506" y="1200563"/>
            <a:ext cx="3277704" cy="35824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chemeClr val="dk1"/>
                </a:solidFill>
                <a:latin typeface="Fira Sans Extra Condensed Medium"/>
                <a:ea typeface="Fira Sans Extra Condensed Medium"/>
                <a:cs typeface="Fira Sans Extra Condensed Medium"/>
                <a:sym typeface="Fira Sans Extra Condensed Medium"/>
              </a:rPr>
              <a:t>Retention Bonuses</a:t>
            </a:r>
          </a:p>
        </p:txBody>
      </p:sp>
      <p:sp>
        <p:nvSpPr>
          <p:cNvPr id="65" name="Google Shape;609;p31">
            <a:extLst>
              <a:ext uri="{FF2B5EF4-FFF2-40B4-BE49-F238E27FC236}">
                <a16:creationId xmlns:a16="http://schemas.microsoft.com/office/drawing/2014/main" id="{8D53F2ED-6899-1910-093E-B9C6F3B6E6E4}"/>
              </a:ext>
            </a:extLst>
          </p:cNvPr>
          <p:cNvSpPr txBox="1">
            <a:spLocks/>
          </p:cNvSpPr>
          <p:nvPr/>
        </p:nvSpPr>
        <p:spPr>
          <a:xfrm>
            <a:off x="246506" y="1547024"/>
            <a:ext cx="11580733" cy="1109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dirty="0">
                <a:solidFill>
                  <a:schemeClr val="dk1"/>
                </a:solidFill>
                <a:latin typeface="Roboto"/>
                <a:ea typeface="Roboto"/>
                <a:cs typeface="Roboto"/>
                <a:sym typeface="Roboto"/>
              </a:rPr>
              <a:t>In 2024, Retention Bonus payments aimed at building business resilience supported Childcare Development Homes (CDHs) in the county.  It awarded $5,000 per provider to be used flexibly for whatever needs are most critical to ensure long-term operation of the child care business. Supporting resilience for in-homes results in diverse child care options remaining available for families and ensures that the 124 child care slots currently provided by registered in-homes are sustained.</a:t>
            </a:r>
            <a:endParaRPr sz="1400" dirty="0">
              <a:solidFill>
                <a:schemeClr val="dk1"/>
              </a:solidFill>
              <a:latin typeface="Roboto"/>
              <a:ea typeface="Roboto"/>
              <a:cs typeface="Roboto"/>
              <a:sym typeface="Roboto"/>
            </a:endParaRPr>
          </a:p>
        </p:txBody>
      </p:sp>
      <p:sp>
        <p:nvSpPr>
          <p:cNvPr id="66" name="Google Shape;616;p31">
            <a:extLst>
              <a:ext uri="{FF2B5EF4-FFF2-40B4-BE49-F238E27FC236}">
                <a16:creationId xmlns:a16="http://schemas.microsoft.com/office/drawing/2014/main" id="{70892074-D3C7-3222-BCB8-2E0B0A6B6F14}"/>
              </a:ext>
            </a:extLst>
          </p:cNvPr>
          <p:cNvSpPr txBox="1">
            <a:spLocks/>
          </p:cNvSpPr>
          <p:nvPr/>
        </p:nvSpPr>
        <p:spPr>
          <a:xfrm>
            <a:off x="263983" y="890563"/>
            <a:ext cx="1683716" cy="33294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400" b="1" dirty="0">
                <a:solidFill>
                  <a:schemeClr val="accent2"/>
                </a:solidFill>
                <a:latin typeface="Fira Sans Extra Condensed"/>
                <a:ea typeface="Fira Sans Extra Condensed"/>
                <a:cs typeface="Fira Sans Extra Condensed"/>
                <a:sym typeface="Fira Sans Extra Condensed"/>
              </a:rPr>
              <a:t>In-Homes</a:t>
            </a:r>
            <a:endParaRPr sz="2400" b="1" dirty="0">
              <a:solidFill>
                <a:schemeClr val="accent2"/>
              </a:solidFill>
              <a:latin typeface="Fira Sans Extra Condensed"/>
              <a:ea typeface="Fira Sans Extra Condensed"/>
              <a:cs typeface="Fira Sans Extra Condensed"/>
              <a:sym typeface="Fira Sans Extra Condensed"/>
            </a:endParaRPr>
          </a:p>
        </p:txBody>
      </p:sp>
      <p:sp>
        <p:nvSpPr>
          <p:cNvPr id="35" name="Google Shape;296;p22">
            <a:extLst>
              <a:ext uri="{FF2B5EF4-FFF2-40B4-BE49-F238E27FC236}">
                <a16:creationId xmlns:a16="http://schemas.microsoft.com/office/drawing/2014/main" id="{A24FCA3A-EC1D-4003-8782-80DCEEEFE374}"/>
              </a:ext>
            </a:extLst>
          </p:cNvPr>
          <p:cNvSpPr>
            <a:spLocks noChangeAspect="1"/>
          </p:cNvSpPr>
          <p:nvPr/>
        </p:nvSpPr>
        <p:spPr>
          <a:xfrm>
            <a:off x="376845" y="3415119"/>
            <a:ext cx="2861604" cy="2830115"/>
          </a:xfrm>
          <a:prstGeom prst="roundRect">
            <a:avLst>
              <a:gd name="adj" fmla="val 11451"/>
            </a:avLst>
          </a:prstGeom>
          <a:solidFill>
            <a:srgbClr val="2A9D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97;p22">
            <a:extLst>
              <a:ext uri="{FF2B5EF4-FFF2-40B4-BE49-F238E27FC236}">
                <a16:creationId xmlns:a16="http://schemas.microsoft.com/office/drawing/2014/main" id="{0B3751A4-53D7-E5B8-FC7F-C743F97E9F29}"/>
              </a:ext>
            </a:extLst>
          </p:cNvPr>
          <p:cNvSpPr>
            <a:spLocks noChangeAspect="1"/>
          </p:cNvSpPr>
          <p:nvPr/>
        </p:nvSpPr>
        <p:spPr>
          <a:xfrm>
            <a:off x="1910730" y="3061260"/>
            <a:ext cx="1048902" cy="1055635"/>
          </a:xfrm>
          <a:prstGeom prst="ellipse">
            <a:avLst/>
          </a:prstGeom>
          <a:solidFill>
            <a:srgbClr val="2A9D8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02;p22">
            <a:extLst>
              <a:ext uri="{FF2B5EF4-FFF2-40B4-BE49-F238E27FC236}">
                <a16:creationId xmlns:a16="http://schemas.microsoft.com/office/drawing/2014/main" id="{6A950B8B-6324-5692-BE9D-6BB4760EEB24}"/>
              </a:ext>
            </a:extLst>
          </p:cNvPr>
          <p:cNvSpPr txBox="1">
            <a:spLocks noChangeAspect="1"/>
          </p:cNvSpPr>
          <p:nvPr/>
        </p:nvSpPr>
        <p:spPr>
          <a:xfrm>
            <a:off x="535110" y="3606420"/>
            <a:ext cx="1798707" cy="539650"/>
          </a:xfrm>
          <a:prstGeom prst="rect">
            <a:avLst/>
          </a:prstGeom>
          <a:noFill/>
          <a:ln>
            <a:noFill/>
          </a:ln>
        </p:spPr>
        <p:txBody>
          <a:bodyPr spcFirstLastPara="1" wrap="square" lIns="91425" tIns="45700" rIns="91425" bIns="45700" anchor="ctr" anchorCtr="0">
            <a:noAutofit/>
          </a:bodyPr>
          <a:lstStyle/>
          <a:p>
            <a:pPr defTabSz="914400">
              <a:buClr>
                <a:srgbClr val="000000"/>
              </a:buClr>
              <a:buFont typeface="Arial"/>
              <a:buNone/>
            </a:pPr>
            <a:r>
              <a:rPr lang="en" sz="1600" b="1" kern="0" dirty="0">
                <a:solidFill>
                  <a:srgbClr val="000000"/>
                </a:solidFill>
                <a:latin typeface="Fira Sans Extra Condensed"/>
                <a:ea typeface="Fira Sans Extra Condensed"/>
                <a:cs typeface="Fira Sans Extra Condensed"/>
                <a:sym typeface="Fira Sans Extra Condensed"/>
              </a:rPr>
              <a:t>Mary Verthein</a:t>
            </a:r>
          </a:p>
          <a:p>
            <a:pPr defTabSz="914400">
              <a:buClr>
                <a:srgbClr val="000000"/>
              </a:buClr>
              <a:buFont typeface="Arial"/>
              <a:buNone/>
            </a:pPr>
            <a:r>
              <a:rPr lang="en" sz="1400" b="1" kern="0" dirty="0">
                <a:solidFill>
                  <a:srgbClr val="000000"/>
                </a:solidFill>
                <a:latin typeface="Fira Sans Extra Condensed"/>
                <a:ea typeface="Fira Sans Extra Condensed"/>
                <a:cs typeface="Fira Sans Extra Condensed"/>
                <a:sym typeface="Fira Sans Extra Condensed"/>
              </a:rPr>
              <a:t>Waukon, IA</a:t>
            </a:r>
            <a:endParaRPr sz="1400" b="1" kern="0" dirty="0">
              <a:solidFill>
                <a:srgbClr val="000000"/>
              </a:solidFill>
              <a:latin typeface="Fira Sans Extra Condensed"/>
              <a:ea typeface="Fira Sans Extra Condensed"/>
              <a:cs typeface="Fira Sans Extra Condensed"/>
              <a:sym typeface="Fira Sans Extra Condensed"/>
            </a:endParaRPr>
          </a:p>
        </p:txBody>
      </p:sp>
      <p:sp>
        <p:nvSpPr>
          <p:cNvPr id="42" name="Google Shape;303;p22">
            <a:extLst>
              <a:ext uri="{FF2B5EF4-FFF2-40B4-BE49-F238E27FC236}">
                <a16:creationId xmlns:a16="http://schemas.microsoft.com/office/drawing/2014/main" id="{54281CE7-5A93-8027-AC32-A50D09B771BE}"/>
              </a:ext>
            </a:extLst>
          </p:cNvPr>
          <p:cNvSpPr txBox="1">
            <a:spLocks noChangeAspect="1"/>
          </p:cNvSpPr>
          <p:nvPr/>
        </p:nvSpPr>
        <p:spPr>
          <a:xfrm>
            <a:off x="522476" y="4692157"/>
            <a:ext cx="2606771" cy="906593"/>
          </a:xfrm>
          <a:prstGeom prst="rect">
            <a:avLst/>
          </a:prstGeom>
          <a:noFill/>
          <a:ln>
            <a:noFill/>
          </a:ln>
        </p:spPr>
        <p:txBody>
          <a:bodyPr spcFirstLastPara="1" wrap="square" lIns="91425" tIns="45700" rIns="91425" bIns="45700" anchor="ctr" anchorCtr="0">
            <a:noAutofit/>
          </a:bodyPr>
          <a:lstStyle/>
          <a:p>
            <a:pPr algn="just" defTabSz="914400">
              <a:buClr>
                <a:srgbClr val="000000"/>
              </a:buClr>
              <a:buSzPts val="1100"/>
              <a:buFont typeface="Arial"/>
              <a:buNone/>
            </a:pPr>
            <a:r>
              <a:rPr lang="en-US" sz="1250" kern="0" dirty="0">
                <a:solidFill>
                  <a:srgbClr val="000000"/>
                </a:solidFill>
                <a:latin typeface="Roboto"/>
                <a:ea typeface="Roboto"/>
                <a:cs typeface="Roboto"/>
                <a:sym typeface="Roboto"/>
              </a:rPr>
              <a:t>“I truly appreciate the generous gift from Allamakee County [WEP] for my childcare business. Due to limited space here, I have ordered a storage shed for the outdoor toys and seasonal supplies. The shed will also serve as a safe place for the children if we ever need it for an emergency.” </a:t>
            </a:r>
          </a:p>
        </p:txBody>
      </p:sp>
      <p:pic>
        <p:nvPicPr>
          <p:cNvPr id="71" name="Picture 70" descr="A black background with a black square&#10;&#10;Description automatically generated with medium confidence">
            <a:extLst>
              <a:ext uri="{FF2B5EF4-FFF2-40B4-BE49-F238E27FC236}">
                <a16:creationId xmlns:a16="http://schemas.microsoft.com/office/drawing/2014/main" id="{7DABCAED-3DDC-C1DE-9232-9721EAF123D1}"/>
              </a:ext>
            </a:extLst>
          </p:cNvPr>
          <p:cNvPicPr>
            <a:picLocks noChangeAspect="1"/>
          </p:cNvPicPr>
          <p:nvPr/>
        </p:nvPicPr>
        <p:blipFill>
          <a:blip r:embed="rId3"/>
          <a:stretch>
            <a:fillRect/>
          </a:stretch>
        </p:blipFill>
        <p:spPr>
          <a:xfrm>
            <a:off x="2214198" y="3162466"/>
            <a:ext cx="457438" cy="889397"/>
          </a:xfrm>
          <a:prstGeom prst="rect">
            <a:avLst/>
          </a:prstGeom>
        </p:spPr>
      </p:pic>
      <p:sp>
        <p:nvSpPr>
          <p:cNvPr id="39" name="Google Shape;300;p22">
            <a:extLst>
              <a:ext uri="{FF2B5EF4-FFF2-40B4-BE49-F238E27FC236}">
                <a16:creationId xmlns:a16="http://schemas.microsoft.com/office/drawing/2014/main" id="{5EFE8441-31A1-3B78-CD91-C35361DDF2E7}"/>
              </a:ext>
            </a:extLst>
          </p:cNvPr>
          <p:cNvSpPr>
            <a:spLocks noChangeAspect="1"/>
          </p:cNvSpPr>
          <p:nvPr/>
        </p:nvSpPr>
        <p:spPr>
          <a:xfrm>
            <a:off x="3369063" y="3505999"/>
            <a:ext cx="1646639" cy="2725609"/>
          </a:xfrm>
          <a:prstGeom prst="roundRect">
            <a:avLst>
              <a:gd name="adj" fmla="val 11451"/>
            </a:avLst>
          </a:prstGeom>
          <a:solidFill>
            <a:srgbClr val="FDECE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01;p22">
            <a:extLst>
              <a:ext uri="{FF2B5EF4-FFF2-40B4-BE49-F238E27FC236}">
                <a16:creationId xmlns:a16="http://schemas.microsoft.com/office/drawing/2014/main" id="{5CA91C38-DFE5-BC6E-D8F4-C0C6CDF2A505}"/>
              </a:ext>
            </a:extLst>
          </p:cNvPr>
          <p:cNvSpPr>
            <a:spLocks noChangeAspect="1"/>
          </p:cNvSpPr>
          <p:nvPr/>
        </p:nvSpPr>
        <p:spPr>
          <a:xfrm>
            <a:off x="4100946" y="2989072"/>
            <a:ext cx="851301" cy="846984"/>
          </a:xfrm>
          <a:prstGeom prst="ellipse">
            <a:avLst/>
          </a:prstGeom>
          <a:solidFill>
            <a:srgbClr val="FDECE2"/>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07;p22">
            <a:extLst>
              <a:ext uri="{FF2B5EF4-FFF2-40B4-BE49-F238E27FC236}">
                <a16:creationId xmlns:a16="http://schemas.microsoft.com/office/drawing/2014/main" id="{5CDFB51C-6D1D-228C-92A7-215087EDB400}"/>
              </a:ext>
            </a:extLst>
          </p:cNvPr>
          <p:cNvSpPr txBox="1">
            <a:spLocks noChangeAspect="1"/>
          </p:cNvSpPr>
          <p:nvPr/>
        </p:nvSpPr>
        <p:spPr>
          <a:xfrm>
            <a:off x="3462636" y="4912655"/>
            <a:ext cx="1463144" cy="770562"/>
          </a:xfrm>
          <a:prstGeom prst="rect">
            <a:avLst/>
          </a:prstGeom>
          <a:noFill/>
          <a:ln>
            <a:noFill/>
          </a:ln>
        </p:spPr>
        <p:txBody>
          <a:bodyPr spcFirstLastPara="1" wrap="square" lIns="91425" tIns="45700" rIns="91425" bIns="45700" anchor="ctr" anchorCtr="0">
            <a:noAutofit/>
          </a:bodyPr>
          <a:lstStyle/>
          <a:p>
            <a:pPr algn="just" defTabSz="914400">
              <a:buClr>
                <a:srgbClr val="000000"/>
              </a:buClr>
              <a:buSzPts val="1100"/>
              <a:buFont typeface="Arial"/>
              <a:buNone/>
            </a:pPr>
            <a:r>
              <a:rPr lang="en-US" sz="1250" kern="0" dirty="0">
                <a:solidFill>
                  <a:srgbClr val="000000"/>
                </a:solidFill>
                <a:latin typeface="Roboto"/>
                <a:ea typeface="Roboto"/>
                <a:cs typeface="Roboto"/>
                <a:sym typeface="Roboto"/>
              </a:rPr>
              <a:t>“The Allamakee county funds were an asset. It is nice to get some recognition after being in child care for almost 40 years.”</a:t>
            </a:r>
            <a:endParaRPr sz="1250" kern="0" dirty="0">
              <a:solidFill>
                <a:srgbClr val="000000"/>
              </a:solidFill>
              <a:latin typeface="Roboto"/>
              <a:ea typeface="Roboto"/>
              <a:cs typeface="Roboto"/>
              <a:sym typeface="Roboto"/>
            </a:endParaRPr>
          </a:p>
        </p:txBody>
      </p:sp>
      <p:sp>
        <p:nvSpPr>
          <p:cNvPr id="67" name="Google Shape;302;p22">
            <a:extLst>
              <a:ext uri="{FF2B5EF4-FFF2-40B4-BE49-F238E27FC236}">
                <a16:creationId xmlns:a16="http://schemas.microsoft.com/office/drawing/2014/main" id="{C0CFDAB8-C024-17FA-CE62-47DFB8ECEEBA}"/>
              </a:ext>
            </a:extLst>
          </p:cNvPr>
          <p:cNvSpPr txBox="1">
            <a:spLocks noChangeAspect="1"/>
          </p:cNvSpPr>
          <p:nvPr/>
        </p:nvSpPr>
        <p:spPr>
          <a:xfrm>
            <a:off x="3498661" y="3793869"/>
            <a:ext cx="1646639" cy="490875"/>
          </a:xfrm>
          <a:prstGeom prst="rect">
            <a:avLst/>
          </a:prstGeom>
          <a:noFill/>
          <a:ln>
            <a:noFill/>
          </a:ln>
        </p:spPr>
        <p:txBody>
          <a:bodyPr spcFirstLastPara="1" wrap="square" lIns="91425" tIns="45700" rIns="91425" bIns="45700" anchor="ctr" anchorCtr="0">
            <a:noAutofit/>
          </a:bodyPr>
          <a:lstStyle/>
          <a:p>
            <a:pPr defTabSz="914400">
              <a:buClr>
                <a:srgbClr val="000000"/>
              </a:buClr>
              <a:buFont typeface="Arial"/>
              <a:buNone/>
            </a:pPr>
            <a:r>
              <a:rPr lang="en" sz="1600" b="1" kern="0" dirty="0">
                <a:solidFill>
                  <a:srgbClr val="000000"/>
                </a:solidFill>
                <a:latin typeface="Fira Sans Extra Condensed"/>
                <a:ea typeface="Fira Sans Extra Condensed"/>
                <a:cs typeface="Fira Sans Extra Condensed"/>
                <a:sym typeface="Fira Sans Extra Condensed"/>
              </a:rPr>
              <a:t>Brenda Timmerman</a:t>
            </a:r>
          </a:p>
          <a:p>
            <a:pPr defTabSz="914400">
              <a:buClr>
                <a:srgbClr val="000000"/>
              </a:buClr>
              <a:buFont typeface="Arial"/>
              <a:buNone/>
            </a:pPr>
            <a:r>
              <a:rPr lang="en" sz="1400" b="1" kern="0" dirty="0">
                <a:solidFill>
                  <a:srgbClr val="000000"/>
                </a:solidFill>
                <a:latin typeface="Fira Sans Extra Condensed"/>
                <a:ea typeface="Fira Sans Extra Condensed"/>
                <a:cs typeface="Fira Sans Extra Condensed"/>
                <a:sym typeface="Fira Sans Extra Condensed"/>
              </a:rPr>
              <a:t>Waukon, IA</a:t>
            </a:r>
            <a:endParaRPr sz="1400" b="1" kern="0" dirty="0">
              <a:solidFill>
                <a:srgbClr val="000000"/>
              </a:solidFill>
              <a:latin typeface="Fira Sans Extra Condensed"/>
              <a:ea typeface="Fira Sans Extra Condensed"/>
              <a:cs typeface="Fira Sans Extra Condensed"/>
              <a:sym typeface="Fira Sans Extra Condensed"/>
            </a:endParaRPr>
          </a:p>
        </p:txBody>
      </p:sp>
      <p:pic>
        <p:nvPicPr>
          <p:cNvPr id="73" name="Picture 72" descr="A hand holding a couple of children&#10;&#10;Description automatically generated">
            <a:extLst>
              <a:ext uri="{FF2B5EF4-FFF2-40B4-BE49-F238E27FC236}">
                <a16:creationId xmlns:a16="http://schemas.microsoft.com/office/drawing/2014/main" id="{B090B069-F734-7178-7070-ACEF2F6D6DDC}"/>
              </a:ext>
            </a:extLst>
          </p:cNvPr>
          <p:cNvPicPr>
            <a:picLocks noChangeAspect="1"/>
          </p:cNvPicPr>
          <p:nvPr/>
        </p:nvPicPr>
        <p:blipFill>
          <a:blip r:embed="rId4"/>
          <a:stretch>
            <a:fillRect/>
          </a:stretch>
        </p:blipFill>
        <p:spPr>
          <a:xfrm>
            <a:off x="4200302" y="3078842"/>
            <a:ext cx="658983" cy="612170"/>
          </a:xfrm>
          <a:prstGeom prst="rect">
            <a:avLst/>
          </a:prstGeom>
        </p:spPr>
      </p:pic>
      <p:sp>
        <p:nvSpPr>
          <p:cNvPr id="37" name="Google Shape;298;p22">
            <a:extLst>
              <a:ext uri="{FF2B5EF4-FFF2-40B4-BE49-F238E27FC236}">
                <a16:creationId xmlns:a16="http://schemas.microsoft.com/office/drawing/2014/main" id="{7C36DC9E-4007-CFE5-D523-DDEF662225CE}"/>
              </a:ext>
            </a:extLst>
          </p:cNvPr>
          <p:cNvSpPr>
            <a:spLocks noChangeAspect="1"/>
          </p:cNvSpPr>
          <p:nvPr/>
        </p:nvSpPr>
        <p:spPr>
          <a:xfrm>
            <a:off x="5159797" y="3622890"/>
            <a:ext cx="2334465" cy="2623232"/>
          </a:xfrm>
          <a:prstGeom prst="roundRect">
            <a:avLst>
              <a:gd name="adj" fmla="val 11451"/>
            </a:avLst>
          </a:prstGeom>
          <a:solidFill>
            <a:srgbClr val="8AB1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99;p22">
            <a:extLst>
              <a:ext uri="{FF2B5EF4-FFF2-40B4-BE49-F238E27FC236}">
                <a16:creationId xmlns:a16="http://schemas.microsoft.com/office/drawing/2014/main" id="{2A2566E0-63BC-3248-38CC-4EDD9689928B}"/>
              </a:ext>
            </a:extLst>
          </p:cNvPr>
          <p:cNvSpPr>
            <a:spLocks noChangeAspect="1"/>
          </p:cNvSpPr>
          <p:nvPr/>
        </p:nvSpPr>
        <p:spPr>
          <a:xfrm>
            <a:off x="5298892" y="2949504"/>
            <a:ext cx="901183" cy="834598"/>
          </a:xfrm>
          <a:prstGeom prst="ellipse">
            <a:avLst/>
          </a:prstGeom>
          <a:solidFill>
            <a:srgbClr val="8AB17D"/>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03;p22">
            <a:extLst>
              <a:ext uri="{FF2B5EF4-FFF2-40B4-BE49-F238E27FC236}">
                <a16:creationId xmlns:a16="http://schemas.microsoft.com/office/drawing/2014/main" id="{6605F86E-C872-545B-FB3E-995F7D8CD6C7}"/>
              </a:ext>
            </a:extLst>
          </p:cNvPr>
          <p:cNvSpPr txBox="1">
            <a:spLocks noChangeAspect="1"/>
          </p:cNvSpPr>
          <p:nvPr/>
        </p:nvSpPr>
        <p:spPr>
          <a:xfrm>
            <a:off x="5277726" y="4080965"/>
            <a:ext cx="2104514" cy="2245040"/>
          </a:xfrm>
          <a:prstGeom prst="rect">
            <a:avLst/>
          </a:prstGeom>
          <a:noFill/>
          <a:ln>
            <a:noFill/>
          </a:ln>
        </p:spPr>
        <p:txBody>
          <a:bodyPr spcFirstLastPara="1" wrap="square" lIns="91425" tIns="45700" rIns="91425" bIns="45700" anchor="ctr" anchorCtr="0">
            <a:noAutofit/>
          </a:bodyPr>
          <a:lstStyle/>
          <a:p>
            <a:pPr algn="just" defTabSz="914400">
              <a:buClr>
                <a:srgbClr val="000000"/>
              </a:buClr>
              <a:buSzPts val="1100"/>
              <a:buFont typeface="Arial"/>
              <a:buNone/>
            </a:pPr>
            <a:r>
              <a:rPr lang="en-US" sz="1250" kern="0" dirty="0">
                <a:solidFill>
                  <a:srgbClr val="000000"/>
                </a:solidFill>
                <a:latin typeface="Roboto"/>
                <a:ea typeface="Roboto"/>
                <a:cs typeface="Roboto"/>
                <a:sym typeface="Roboto"/>
              </a:rPr>
              <a:t>“With the money I was able to buy a wonderful 4-seat stroller with accessories. Now we are able to go to story time at the library, walks and to the park. The kids are really enjoying going on adventures!  Thanks!”</a:t>
            </a:r>
          </a:p>
        </p:txBody>
      </p:sp>
      <p:sp>
        <p:nvSpPr>
          <p:cNvPr id="69" name="Google Shape;302;p22">
            <a:extLst>
              <a:ext uri="{FF2B5EF4-FFF2-40B4-BE49-F238E27FC236}">
                <a16:creationId xmlns:a16="http://schemas.microsoft.com/office/drawing/2014/main" id="{B0E3D8D6-FF6C-E9DE-E2C5-9EBEFC7BE2E7}"/>
              </a:ext>
            </a:extLst>
          </p:cNvPr>
          <p:cNvSpPr txBox="1">
            <a:spLocks noChangeAspect="1"/>
          </p:cNvSpPr>
          <p:nvPr/>
        </p:nvSpPr>
        <p:spPr>
          <a:xfrm>
            <a:off x="5332738" y="3722486"/>
            <a:ext cx="2004530" cy="553412"/>
          </a:xfrm>
          <a:prstGeom prst="rect">
            <a:avLst/>
          </a:prstGeom>
          <a:noFill/>
          <a:ln>
            <a:noFill/>
          </a:ln>
        </p:spPr>
        <p:txBody>
          <a:bodyPr spcFirstLastPara="1" wrap="square" lIns="91425" tIns="45700" rIns="91425" bIns="45700" anchor="ctr" anchorCtr="0">
            <a:noAutofit/>
          </a:bodyPr>
          <a:lstStyle/>
          <a:p>
            <a:pPr algn="r" defTabSz="914400">
              <a:buClr>
                <a:srgbClr val="000000"/>
              </a:buClr>
              <a:buFont typeface="Arial"/>
              <a:buNone/>
            </a:pPr>
            <a:r>
              <a:rPr lang="en" sz="1600" b="1" kern="0" dirty="0">
                <a:solidFill>
                  <a:srgbClr val="000000"/>
                </a:solidFill>
                <a:latin typeface="Fira Sans Extra Condensed"/>
                <a:ea typeface="Fira Sans Extra Condensed"/>
                <a:cs typeface="Fira Sans Extra Condensed"/>
                <a:sym typeface="Fira Sans Extra Condensed"/>
              </a:rPr>
              <a:t>Sheila Mellick</a:t>
            </a:r>
          </a:p>
          <a:p>
            <a:pPr algn="r" defTabSz="914400">
              <a:buClr>
                <a:srgbClr val="000000"/>
              </a:buClr>
              <a:buFont typeface="Arial"/>
              <a:buNone/>
            </a:pPr>
            <a:r>
              <a:rPr lang="en" sz="1400" b="1" kern="0" dirty="0">
                <a:solidFill>
                  <a:srgbClr val="000000"/>
                </a:solidFill>
                <a:latin typeface="Fira Sans Extra Condensed"/>
                <a:ea typeface="Fira Sans Extra Condensed"/>
                <a:cs typeface="Fira Sans Extra Condensed"/>
                <a:sym typeface="Fira Sans Extra Condensed"/>
              </a:rPr>
              <a:t>Waukon, IA</a:t>
            </a:r>
            <a:endParaRPr sz="1400" b="1" kern="0" dirty="0">
              <a:solidFill>
                <a:srgbClr val="000000"/>
              </a:solidFill>
              <a:latin typeface="Fira Sans Extra Condensed"/>
              <a:ea typeface="Fira Sans Extra Condensed"/>
              <a:cs typeface="Fira Sans Extra Condensed"/>
              <a:sym typeface="Fira Sans Extra Condensed"/>
            </a:endParaRPr>
          </a:p>
        </p:txBody>
      </p:sp>
      <p:pic>
        <p:nvPicPr>
          <p:cNvPr id="78" name="Picture 77" descr="A person pushing a stroller&#10;&#10;Description automatically generated">
            <a:extLst>
              <a:ext uri="{FF2B5EF4-FFF2-40B4-BE49-F238E27FC236}">
                <a16:creationId xmlns:a16="http://schemas.microsoft.com/office/drawing/2014/main" id="{43DA01BD-BD6C-92A3-0ACA-913B54CE68F5}"/>
              </a:ext>
            </a:extLst>
          </p:cNvPr>
          <p:cNvPicPr>
            <a:picLocks noChangeAspect="1"/>
          </p:cNvPicPr>
          <p:nvPr/>
        </p:nvPicPr>
        <p:blipFill>
          <a:blip r:embed="rId5"/>
          <a:stretch>
            <a:fillRect/>
          </a:stretch>
        </p:blipFill>
        <p:spPr>
          <a:xfrm>
            <a:off x="5237146" y="2901491"/>
            <a:ext cx="981923" cy="909372"/>
          </a:xfrm>
          <a:prstGeom prst="rect">
            <a:avLst/>
          </a:prstGeom>
        </p:spPr>
      </p:pic>
      <p:sp>
        <p:nvSpPr>
          <p:cNvPr id="82" name="Google Shape;608;p31">
            <a:extLst>
              <a:ext uri="{FF2B5EF4-FFF2-40B4-BE49-F238E27FC236}">
                <a16:creationId xmlns:a16="http://schemas.microsoft.com/office/drawing/2014/main" id="{403BA98E-7B35-C0A9-0147-4970ABF5E986}"/>
              </a:ext>
            </a:extLst>
          </p:cNvPr>
          <p:cNvSpPr txBox="1">
            <a:spLocks/>
          </p:cNvSpPr>
          <p:nvPr/>
        </p:nvSpPr>
        <p:spPr>
          <a:xfrm>
            <a:off x="4031459" y="2575508"/>
            <a:ext cx="5257390" cy="36175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chemeClr val="dk1"/>
                </a:solidFill>
                <a:latin typeface="Fira Sans Extra Condensed Medium"/>
                <a:ea typeface="Fira Sans Extra Condensed Medium"/>
                <a:cs typeface="Fira Sans Extra Condensed Medium"/>
                <a:sym typeface="Fira Sans Extra Condensed Medium"/>
              </a:rPr>
              <a:t>2024 Testimonials from In-Home Providers</a:t>
            </a:r>
          </a:p>
        </p:txBody>
      </p:sp>
      <p:sp>
        <p:nvSpPr>
          <p:cNvPr id="84" name="Rectangle 83">
            <a:extLst>
              <a:ext uri="{FF2B5EF4-FFF2-40B4-BE49-F238E27FC236}">
                <a16:creationId xmlns:a16="http://schemas.microsoft.com/office/drawing/2014/main" id="{13DB4F5F-6DE0-4A9B-46DF-BFB464A4B668}"/>
              </a:ext>
            </a:extLst>
          </p:cNvPr>
          <p:cNvSpPr>
            <a:spLocks/>
          </p:cNvSpPr>
          <p:nvPr/>
        </p:nvSpPr>
        <p:spPr>
          <a:xfrm>
            <a:off x="-4" y="6446958"/>
            <a:ext cx="12191999" cy="66595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Google Shape;202;p19">
            <a:extLst>
              <a:ext uri="{FF2B5EF4-FFF2-40B4-BE49-F238E27FC236}">
                <a16:creationId xmlns:a16="http://schemas.microsoft.com/office/drawing/2014/main" id="{8ECCB9CC-1C2B-5148-D4E3-1B373E1C651F}"/>
              </a:ext>
            </a:extLst>
          </p:cNvPr>
          <p:cNvSpPr txBox="1">
            <a:spLocks/>
          </p:cNvSpPr>
          <p:nvPr/>
        </p:nvSpPr>
        <p:spPr>
          <a:xfrm>
            <a:off x="536948" y="6277337"/>
            <a:ext cx="11118093" cy="99473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rPr>
              <a:t>Creating a Sustainable Child Care Workforce at Centers</a:t>
            </a:r>
            <a:endParaRPr sz="2800" b="1" dirty="0">
              <a:solidFill>
                <a:schemeClr val="bg1"/>
              </a:solidFill>
              <a:latin typeface="Fira Sans Extra Condensed" panose="020B0503050000020004" pitchFamily="34" charset="0"/>
              <a:ea typeface="Adobe Fan Heiti Std B" panose="020B0700000000000000" pitchFamily="34" charset="-128"/>
              <a:cs typeface="Fira Sans Condensed Medium"/>
              <a:sym typeface="Fira Sans Condensed Medium"/>
            </a:endParaRPr>
          </a:p>
        </p:txBody>
      </p:sp>
      <p:sp>
        <p:nvSpPr>
          <p:cNvPr id="86" name="Google Shape;608;p31">
            <a:extLst>
              <a:ext uri="{FF2B5EF4-FFF2-40B4-BE49-F238E27FC236}">
                <a16:creationId xmlns:a16="http://schemas.microsoft.com/office/drawing/2014/main" id="{7C7D6AC7-0C69-BD72-1792-BE8EC4F1B3DC}"/>
              </a:ext>
            </a:extLst>
          </p:cNvPr>
          <p:cNvSpPr txBox="1">
            <a:spLocks/>
          </p:cNvSpPr>
          <p:nvPr/>
        </p:nvSpPr>
        <p:spPr>
          <a:xfrm>
            <a:off x="320622" y="7640984"/>
            <a:ext cx="4543389" cy="31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chemeClr val="dk1"/>
                </a:solidFill>
                <a:latin typeface="Fira Sans Extra Condensed Medium"/>
                <a:ea typeface="Fira Sans Extra Condensed Medium"/>
                <a:cs typeface="Fira Sans Extra Condensed Medium"/>
                <a:sym typeface="Fira Sans Extra Condensed Medium"/>
              </a:rPr>
              <a:t>Wage Enhancement P</a:t>
            </a:r>
            <a:r>
              <a:rPr lang="en-US" b="1" dirty="0">
                <a:solidFill>
                  <a:schemeClr val="dk1"/>
                </a:solidFill>
                <a:latin typeface="Fira Sans Extra Condensed Medium"/>
                <a:ea typeface="Fira Sans Extra Condensed Medium"/>
                <a:cs typeface="Fira Sans Extra Condensed Medium"/>
                <a:sym typeface="Fira Sans Extra Condensed Medium"/>
              </a:rPr>
              <a:t>r</a:t>
            </a:r>
            <a:r>
              <a:rPr lang="en" b="1" dirty="0">
                <a:solidFill>
                  <a:schemeClr val="dk1"/>
                </a:solidFill>
                <a:latin typeface="Fira Sans Extra Condensed Medium"/>
                <a:ea typeface="Fira Sans Extra Condensed Medium"/>
                <a:cs typeface="Fira Sans Extra Condensed Medium"/>
                <a:sym typeface="Fira Sans Extra Condensed Medium"/>
              </a:rPr>
              <a:t>ogram </a:t>
            </a:r>
          </a:p>
        </p:txBody>
      </p:sp>
      <p:sp>
        <p:nvSpPr>
          <p:cNvPr id="87" name="Google Shape;609;p31">
            <a:extLst>
              <a:ext uri="{FF2B5EF4-FFF2-40B4-BE49-F238E27FC236}">
                <a16:creationId xmlns:a16="http://schemas.microsoft.com/office/drawing/2014/main" id="{983502F8-9F94-7ED8-D362-D2C3B61CAF80}"/>
              </a:ext>
            </a:extLst>
          </p:cNvPr>
          <p:cNvSpPr txBox="1">
            <a:spLocks/>
          </p:cNvSpPr>
          <p:nvPr/>
        </p:nvSpPr>
        <p:spPr>
          <a:xfrm>
            <a:off x="305633" y="7957465"/>
            <a:ext cx="11580733" cy="120899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400" dirty="0">
                <a:solidFill>
                  <a:schemeClr val="dk1"/>
                </a:solidFill>
                <a:latin typeface="Roboto"/>
                <a:ea typeface="Roboto"/>
                <a:cs typeface="Roboto"/>
                <a:sym typeface="Roboto"/>
              </a:rPr>
              <a:t>The Wage Enhancement Program for centers was initiated as an hourly wage enhancement in its first year, aiming to bring the workforce closer to a livable wage of $16/hr. Regular retention bonuses will be a focus in coming years, improving wages for long-term employees, while also providing a clear incentive to encourage new and retain temporary staff.  Overall, this ability to enhance staff wages will help centers compete for employees and stabilize the child care workforce.  This ensures the maintenance of current child care slots, and with additional hiring, can build critical child care capacity in the county.</a:t>
            </a:r>
            <a:endParaRPr sz="1400" dirty="0">
              <a:solidFill>
                <a:schemeClr val="dk1"/>
              </a:solidFill>
              <a:latin typeface="Roboto"/>
              <a:ea typeface="Roboto"/>
              <a:cs typeface="Roboto"/>
              <a:sym typeface="Roboto"/>
            </a:endParaRPr>
          </a:p>
        </p:txBody>
      </p:sp>
      <p:sp>
        <p:nvSpPr>
          <p:cNvPr id="88" name="Google Shape;616;p31">
            <a:extLst>
              <a:ext uri="{FF2B5EF4-FFF2-40B4-BE49-F238E27FC236}">
                <a16:creationId xmlns:a16="http://schemas.microsoft.com/office/drawing/2014/main" id="{A5EC5708-CABD-093C-9736-78F5CB59FBEC}"/>
              </a:ext>
            </a:extLst>
          </p:cNvPr>
          <p:cNvSpPr txBox="1">
            <a:spLocks/>
          </p:cNvSpPr>
          <p:nvPr/>
        </p:nvSpPr>
        <p:spPr>
          <a:xfrm>
            <a:off x="323110" y="7286015"/>
            <a:ext cx="2402786" cy="31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400" b="1" dirty="0">
                <a:solidFill>
                  <a:schemeClr val="accent2"/>
                </a:solidFill>
                <a:latin typeface="Fira Sans Extra Condensed"/>
                <a:ea typeface="Fira Sans Extra Condensed"/>
                <a:cs typeface="Fira Sans Extra Condensed"/>
                <a:sym typeface="Fira Sans Extra Condensed"/>
              </a:rPr>
              <a:t>Child Care Centers</a:t>
            </a:r>
            <a:endParaRPr sz="2400" b="1" dirty="0">
              <a:solidFill>
                <a:schemeClr val="accent2"/>
              </a:solidFill>
              <a:latin typeface="Fira Sans Extra Condensed"/>
              <a:ea typeface="Fira Sans Extra Condensed"/>
              <a:cs typeface="Fira Sans Extra Condensed"/>
              <a:sym typeface="Fira Sans Extra Condensed"/>
            </a:endParaRPr>
          </a:p>
        </p:txBody>
      </p:sp>
      <p:sp>
        <p:nvSpPr>
          <p:cNvPr id="90" name="Google Shape;296;p22">
            <a:extLst>
              <a:ext uri="{FF2B5EF4-FFF2-40B4-BE49-F238E27FC236}">
                <a16:creationId xmlns:a16="http://schemas.microsoft.com/office/drawing/2014/main" id="{A26AC06E-5C1B-BCA6-62D7-E92C3530DD24}"/>
              </a:ext>
            </a:extLst>
          </p:cNvPr>
          <p:cNvSpPr>
            <a:spLocks noChangeAspect="1"/>
          </p:cNvSpPr>
          <p:nvPr/>
        </p:nvSpPr>
        <p:spPr>
          <a:xfrm>
            <a:off x="1650211" y="9603269"/>
            <a:ext cx="4369089" cy="3341714"/>
          </a:xfrm>
          <a:prstGeom prst="roundRect">
            <a:avLst>
              <a:gd name="adj" fmla="val 11451"/>
            </a:avLst>
          </a:prstGeom>
          <a:solidFill>
            <a:srgbClr val="F4A2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02;p22">
            <a:extLst>
              <a:ext uri="{FF2B5EF4-FFF2-40B4-BE49-F238E27FC236}">
                <a16:creationId xmlns:a16="http://schemas.microsoft.com/office/drawing/2014/main" id="{2FC97FCD-6D79-D147-3542-21C84BE38494}"/>
              </a:ext>
            </a:extLst>
          </p:cNvPr>
          <p:cNvSpPr txBox="1">
            <a:spLocks noChangeAspect="1"/>
          </p:cNvSpPr>
          <p:nvPr/>
        </p:nvSpPr>
        <p:spPr>
          <a:xfrm>
            <a:off x="4462207" y="9826426"/>
            <a:ext cx="1354746" cy="536208"/>
          </a:xfrm>
          <a:prstGeom prst="rect">
            <a:avLst/>
          </a:prstGeom>
          <a:noFill/>
          <a:ln>
            <a:noFill/>
          </a:ln>
        </p:spPr>
        <p:txBody>
          <a:bodyPr spcFirstLastPara="1" wrap="square" lIns="91425" tIns="45700" rIns="91425" bIns="45700" anchor="ctr" anchorCtr="0">
            <a:noAutofit/>
          </a:bodyPr>
          <a:lstStyle/>
          <a:p>
            <a:pPr algn="r" defTabSz="914400">
              <a:buClr>
                <a:srgbClr val="000000"/>
              </a:buClr>
              <a:buFont typeface="Arial"/>
              <a:buNone/>
            </a:pPr>
            <a:r>
              <a:rPr lang="en" sz="1400" b="1" kern="0" dirty="0">
                <a:solidFill>
                  <a:srgbClr val="000000"/>
                </a:solidFill>
                <a:latin typeface="Fira Sans Extra Condensed"/>
                <a:ea typeface="Fira Sans Extra Condensed"/>
                <a:cs typeface="Fira Sans Extra Condensed"/>
                <a:sym typeface="Fira Sans Extra Condensed"/>
              </a:rPr>
              <a:t>Postville, IA</a:t>
            </a:r>
            <a:endParaRPr sz="1400" b="1" kern="0" dirty="0">
              <a:solidFill>
                <a:srgbClr val="000000"/>
              </a:solidFill>
              <a:latin typeface="Fira Sans Extra Condensed"/>
              <a:ea typeface="Fira Sans Extra Condensed"/>
              <a:cs typeface="Fira Sans Extra Condensed"/>
              <a:sym typeface="Fira Sans Extra Condensed"/>
            </a:endParaRPr>
          </a:p>
        </p:txBody>
      </p:sp>
      <p:sp>
        <p:nvSpPr>
          <p:cNvPr id="93" name="Google Shape;303;p22">
            <a:extLst>
              <a:ext uri="{FF2B5EF4-FFF2-40B4-BE49-F238E27FC236}">
                <a16:creationId xmlns:a16="http://schemas.microsoft.com/office/drawing/2014/main" id="{02F15A97-DF59-9709-9163-DA58FB434220}"/>
              </a:ext>
            </a:extLst>
          </p:cNvPr>
          <p:cNvSpPr txBox="1">
            <a:spLocks noChangeAspect="1"/>
          </p:cNvSpPr>
          <p:nvPr/>
        </p:nvSpPr>
        <p:spPr>
          <a:xfrm>
            <a:off x="1784975" y="10417259"/>
            <a:ext cx="4099560" cy="2334314"/>
          </a:xfrm>
          <a:prstGeom prst="rect">
            <a:avLst/>
          </a:prstGeom>
          <a:noFill/>
          <a:ln>
            <a:noFill/>
          </a:ln>
        </p:spPr>
        <p:txBody>
          <a:bodyPr spcFirstLastPara="1" wrap="square" lIns="91425" tIns="45700" rIns="91425" bIns="45700" anchor="ctr" anchorCtr="0">
            <a:noAutofit/>
          </a:bodyPr>
          <a:lstStyle/>
          <a:p>
            <a:pPr algn="just" defTabSz="914400">
              <a:buClr>
                <a:srgbClr val="000000"/>
              </a:buClr>
              <a:buSzPts val="1100"/>
              <a:buFont typeface="Arial"/>
              <a:buNone/>
            </a:pPr>
            <a:r>
              <a:rPr lang="en-US" sz="1300" kern="0" dirty="0">
                <a:solidFill>
                  <a:srgbClr val="000000"/>
                </a:solidFill>
                <a:latin typeface="Roboto"/>
                <a:ea typeface="Roboto"/>
                <a:cs typeface="Roboto"/>
                <a:sym typeface="Roboto"/>
              </a:rPr>
              <a:t>“The Wage Enhancement Program has helped us advertise at a higher wage for open positions. We can now advertise $14.00-$14.25 for Assistant Teachers and $15.00 for Lead Teachers. Prior to the program, we were not including wage in our listing.…Our current teachers are very pleased with their wage increases and have mentioned how helpful it is for them to receive a higher wage/pay their bills/provide for their families. People are applying for the position more frequently. We are hopeful to grow our program even more in the next quarter!“</a:t>
            </a:r>
          </a:p>
        </p:txBody>
      </p:sp>
      <p:sp>
        <p:nvSpPr>
          <p:cNvPr id="108" name="Google Shape;608;p31">
            <a:extLst>
              <a:ext uri="{FF2B5EF4-FFF2-40B4-BE49-F238E27FC236}">
                <a16:creationId xmlns:a16="http://schemas.microsoft.com/office/drawing/2014/main" id="{E86CB925-BD2F-34D4-1993-F1D308CD5090}"/>
              </a:ext>
            </a:extLst>
          </p:cNvPr>
          <p:cNvSpPr txBox="1">
            <a:spLocks/>
          </p:cNvSpPr>
          <p:nvPr/>
        </p:nvSpPr>
        <p:spPr>
          <a:xfrm>
            <a:off x="4864011" y="9103625"/>
            <a:ext cx="5257390" cy="36175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chemeClr val="dk1"/>
                </a:solidFill>
                <a:latin typeface="Fira Sans Extra Condensed Medium"/>
                <a:ea typeface="Fira Sans Extra Condensed Medium"/>
                <a:cs typeface="Fira Sans Extra Condensed Medium"/>
                <a:sym typeface="Fira Sans Extra Condensed Medium"/>
              </a:rPr>
              <a:t>2024 Testimonials from Centers</a:t>
            </a:r>
          </a:p>
        </p:txBody>
      </p:sp>
      <p:pic>
        <p:nvPicPr>
          <p:cNvPr id="110" name="Picture 109" descr="A logo for a company&#10;&#10;Description automatically generated">
            <a:extLst>
              <a:ext uri="{FF2B5EF4-FFF2-40B4-BE49-F238E27FC236}">
                <a16:creationId xmlns:a16="http://schemas.microsoft.com/office/drawing/2014/main" id="{DC1E1802-BE98-24DF-877A-FF795261EE0A}"/>
              </a:ext>
            </a:extLst>
          </p:cNvPr>
          <p:cNvPicPr>
            <a:picLocks noChangeAspect="1"/>
          </p:cNvPicPr>
          <p:nvPr/>
        </p:nvPicPr>
        <p:blipFill>
          <a:blip r:embed="rId6"/>
          <a:stretch>
            <a:fillRect/>
          </a:stretch>
        </p:blipFill>
        <p:spPr>
          <a:xfrm>
            <a:off x="444616" y="14106485"/>
            <a:ext cx="2444845" cy="1384281"/>
          </a:xfrm>
          <a:prstGeom prst="rect">
            <a:avLst/>
          </a:prstGeom>
          <a:ln w="6350">
            <a:noFill/>
          </a:ln>
        </p:spPr>
      </p:pic>
      <p:sp>
        <p:nvSpPr>
          <p:cNvPr id="113" name="Google Shape;680;p34">
            <a:extLst>
              <a:ext uri="{FF2B5EF4-FFF2-40B4-BE49-F238E27FC236}">
                <a16:creationId xmlns:a16="http://schemas.microsoft.com/office/drawing/2014/main" id="{84CB5700-56E7-AAC2-0E42-AAD0E78A450C}"/>
              </a:ext>
            </a:extLst>
          </p:cNvPr>
          <p:cNvSpPr txBox="1"/>
          <p:nvPr/>
        </p:nvSpPr>
        <p:spPr>
          <a:xfrm>
            <a:off x="1371175" y="13416697"/>
            <a:ext cx="9657800" cy="3841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Invest in the Child C</a:t>
            </a:r>
            <a:r>
              <a:rPr lang="en-US" sz="32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a</a:t>
            </a:r>
            <a:r>
              <a:rPr lang="en" sz="32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rPr>
              <a:t>re Solutions Fund NOW to help continue these great programs!</a:t>
            </a:r>
            <a:endParaRPr sz="3200" b="1" dirty="0">
              <a:effectLst>
                <a:glow rad="139700">
                  <a:schemeClr val="accent5">
                    <a:satMod val="175000"/>
                    <a:alpha val="40000"/>
                  </a:schemeClr>
                </a:glow>
              </a:effectLst>
              <a:latin typeface="Fira Sans Extra Condensed"/>
              <a:ea typeface="Fira Sans Extra Condensed"/>
              <a:cs typeface="Fira Sans Extra Condensed"/>
              <a:sym typeface="Fira Sans Extra Condensed"/>
            </a:endParaRPr>
          </a:p>
        </p:txBody>
      </p:sp>
      <p:sp>
        <p:nvSpPr>
          <p:cNvPr id="115" name="Google Shape;678;p34">
            <a:extLst>
              <a:ext uri="{FF2B5EF4-FFF2-40B4-BE49-F238E27FC236}">
                <a16:creationId xmlns:a16="http://schemas.microsoft.com/office/drawing/2014/main" id="{8976B103-4E9F-0873-8853-A59343A363EE}"/>
              </a:ext>
            </a:extLst>
          </p:cNvPr>
          <p:cNvSpPr/>
          <p:nvPr/>
        </p:nvSpPr>
        <p:spPr>
          <a:xfrm>
            <a:off x="6922049" y="14275433"/>
            <a:ext cx="1543940" cy="1543940"/>
          </a:xfrm>
          <a:prstGeom prst="ellipse">
            <a:avLst/>
          </a:prstGeom>
          <a:solidFill>
            <a:srgbClr val="C15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79;p34">
            <a:extLst>
              <a:ext uri="{FF2B5EF4-FFF2-40B4-BE49-F238E27FC236}">
                <a16:creationId xmlns:a16="http://schemas.microsoft.com/office/drawing/2014/main" id="{8A93A76C-3323-3FEA-7DAC-6C299C93F4E0}"/>
              </a:ext>
            </a:extLst>
          </p:cNvPr>
          <p:cNvSpPr txBox="1"/>
          <p:nvPr/>
        </p:nvSpPr>
        <p:spPr>
          <a:xfrm>
            <a:off x="7005694" y="14499940"/>
            <a:ext cx="1434991" cy="73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b="1" dirty="0">
                <a:solidFill>
                  <a:schemeClr val="bg1"/>
                </a:solidFill>
                <a:latin typeface="Fira Sans Condensed" panose="020B0503050000020004" pitchFamily="34" charset="0"/>
                <a:ea typeface="Roboto"/>
                <a:cs typeface="Roboto"/>
                <a:sym typeface="Roboto"/>
              </a:rPr>
              <a:t>By </a:t>
            </a:r>
          </a:p>
          <a:p>
            <a:pPr marL="0" lvl="0" indent="0" algn="ctr" rtl="0">
              <a:lnSpc>
                <a:spcPct val="115000"/>
              </a:lnSpc>
              <a:spcBef>
                <a:spcPts val="0"/>
              </a:spcBef>
              <a:spcAft>
                <a:spcPts val="0"/>
              </a:spcAft>
              <a:buNone/>
            </a:pPr>
            <a:r>
              <a:rPr lang="en" sz="2200" b="1" dirty="0">
                <a:solidFill>
                  <a:schemeClr val="bg1"/>
                </a:solidFill>
                <a:latin typeface="Fira Sans Condensed" panose="020B0503050000020004" pitchFamily="34" charset="0"/>
                <a:ea typeface="Roboto"/>
                <a:cs typeface="Roboto"/>
                <a:sym typeface="Roboto"/>
              </a:rPr>
              <a:t>Check</a:t>
            </a:r>
            <a:endParaRPr sz="2200" b="1" dirty="0">
              <a:solidFill>
                <a:schemeClr val="bg1"/>
              </a:solidFill>
              <a:latin typeface="Fira Sans Condensed" panose="020B0503050000020004" pitchFamily="34" charset="0"/>
              <a:ea typeface="Roboto"/>
              <a:cs typeface="Roboto"/>
              <a:sym typeface="Roboto"/>
            </a:endParaRPr>
          </a:p>
        </p:txBody>
      </p:sp>
      <p:grpSp>
        <p:nvGrpSpPr>
          <p:cNvPr id="123" name="Group 122">
            <a:extLst>
              <a:ext uri="{FF2B5EF4-FFF2-40B4-BE49-F238E27FC236}">
                <a16:creationId xmlns:a16="http://schemas.microsoft.com/office/drawing/2014/main" id="{9F155F07-90CE-8234-F2C2-21224200CC82}"/>
              </a:ext>
            </a:extLst>
          </p:cNvPr>
          <p:cNvGrpSpPr/>
          <p:nvPr/>
        </p:nvGrpSpPr>
        <p:grpSpPr>
          <a:xfrm>
            <a:off x="6419147" y="9601468"/>
            <a:ext cx="4369831" cy="3341714"/>
            <a:chOff x="515371" y="5023101"/>
            <a:chExt cx="3008839" cy="2679374"/>
          </a:xfrm>
          <a:solidFill>
            <a:srgbClr val="7EDCD1"/>
          </a:solidFill>
        </p:grpSpPr>
        <p:sp>
          <p:nvSpPr>
            <p:cNvPr id="124" name="Google Shape;296;p22">
              <a:extLst>
                <a:ext uri="{FF2B5EF4-FFF2-40B4-BE49-F238E27FC236}">
                  <a16:creationId xmlns:a16="http://schemas.microsoft.com/office/drawing/2014/main" id="{3B9D39F7-E282-1FC5-C8C7-570F378F659E}"/>
                </a:ext>
              </a:extLst>
            </p:cNvPr>
            <p:cNvSpPr>
              <a:spLocks noChangeAspect="1"/>
            </p:cNvSpPr>
            <p:nvPr/>
          </p:nvSpPr>
          <p:spPr>
            <a:xfrm>
              <a:off x="515371" y="5023101"/>
              <a:ext cx="3008839" cy="2679374"/>
            </a:xfrm>
            <a:prstGeom prst="roundRect">
              <a:avLst>
                <a:gd name="adj" fmla="val 11451"/>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302;p22">
              <a:extLst>
                <a:ext uri="{FF2B5EF4-FFF2-40B4-BE49-F238E27FC236}">
                  <a16:creationId xmlns:a16="http://schemas.microsoft.com/office/drawing/2014/main" id="{F5DA840D-C426-48BF-8DBD-9261B0653D8D}"/>
                </a:ext>
              </a:extLst>
            </p:cNvPr>
            <p:cNvSpPr txBox="1">
              <a:spLocks noChangeAspect="1"/>
            </p:cNvSpPr>
            <p:nvPr/>
          </p:nvSpPr>
          <p:spPr>
            <a:xfrm>
              <a:off x="2417515" y="5305161"/>
              <a:ext cx="891823" cy="281914"/>
            </a:xfrm>
            <a:prstGeom prst="rect">
              <a:avLst/>
            </a:prstGeom>
            <a:grpFill/>
            <a:ln>
              <a:noFill/>
            </a:ln>
          </p:spPr>
          <p:txBody>
            <a:bodyPr spcFirstLastPara="1" wrap="square" lIns="91425" tIns="45700" rIns="91425" bIns="45700" anchor="ctr" anchorCtr="0">
              <a:noAutofit/>
            </a:bodyPr>
            <a:lstStyle/>
            <a:p>
              <a:pPr algn="r" defTabSz="914400">
                <a:buClr>
                  <a:srgbClr val="000000"/>
                </a:buClr>
                <a:buFont typeface="Arial"/>
                <a:buNone/>
              </a:pPr>
              <a:r>
                <a:rPr lang="en-US" sz="1400" b="1" kern="0" dirty="0">
                  <a:solidFill>
                    <a:srgbClr val="000000"/>
                  </a:solidFill>
                  <a:latin typeface="Fira Sans Extra Condensed"/>
                  <a:ea typeface="Fira Sans Extra Condensed"/>
                  <a:cs typeface="Fira Sans Extra Condensed"/>
                  <a:sym typeface="Fira Sans Extra Condensed"/>
                </a:rPr>
                <a:t>Waukon, IA</a:t>
              </a:r>
            </a:p>
          </p:txBody>
        </p:sp>
      </p:grpSp>
      <p:pic>
        <p:nvPicPr>
          <p:cNvPr id="136" name="Picture 135" descr="A logo with green handprints&#10;&#10;Description automatically generated">
            <a:extLst>
              <a:ext uri="{FF2B5EF4-FFF2-40B4-BE49-F238E27FC236}">
                <a16:creationId xmlns:a16="http://schemas.microsoft.com/office/drawing/2014/main" id="{182A487D-E0F1-6B38-D72D-A320B4F9441A}"/>
              </a:ext>
            </a:extLst>
          </p:cNvPr>
          <p:cNvPicPr>
            <a:picLocks noChangeAspect="1"/>
          </p:cNvPicPr>
          <p:nvPr/>
        </p:nvPicPr>
        <p:blipFill>
          <a:blip r:embed="rId7"/>
          <a:stretch>
            <a:fillRect/>
          </a:stretch>
        </p:blipFill>
        <p:spPr>
          <a:xfrm>
            <a:off x="1802944" y="9249278"/>
            <a:ext cx="2402444" cy="1600313"/>
          </a:xfrm>
          <a:prstGeom prst="rect">
            <a:avLst/>
          </a:prstGeom>
        </p:spPr>
      </p:pic>
      <p:pic>
        <p:nvPicPr>
          <p:cNvPr id="140" name="Picture 139" descr="A sign with a bear holding a pot&#10;&#10;Description automatically generated">
            <a:extLst>
              <a:ext uri="{FF2B5EF4-FFF2-40B4-BE49-F238E27FC236}">
                <a16:creationId xmlns:a16="http://schemas.microsoft.com/office/drawing/2014/main" id="{2D2E2210-AD7F-023D-9D7C-9CBC44A3E3D5}"/>
              </a:ext>
            </a:extLst>
          </p:cNvPr>
          <p:cNvPicPr>
            <a:picLocks noChangeAspect="1"/>
          </p:cNvPicPr>
          <p:nvPr/>
        </p:nvPicPr>
        <p:blipFill>
          <a:blip r:embed="rId8"/>
          <a:stretch>
            <a:fillRect/>
          </a:stretch>
        </p:blipFill>
        <p:spPr>
          <a:xfrm>
            <a:off x="6612175" y="9214897"/>
            <a:ext cx="1926538" cy="1926538"/>
          </a:xfrm>
          <a:prstGeom prst="rect">
            <a:avLst/>
          </a:prstGeom>
        </p:spPr>
      </p:pic>
      <p:sp>
        <p:nvSpPr>
          <p:cNvPr id="6" name="Google Shape;303;p22">
            <a:extLst>
              <a:ext uri="{FF2B5EF4-FFF2-40B4-BE49-F238E27FC236}">
                <a16:creationId xmlns:a16="http://schemas.microsoft.com/office/drawing/2014/main" id="{38A91F28-D893-D78E-F17F-BF07FDE4253E}"/>
              </a:ext>
            </a:extLst>
          </p:cNvPr>
          <p:cNvSpPr txBox="1">
            <a:spLocks noChangeAspect="1"/>
          </p:cNvSpPr>
          <p:nvPr/>
        </p:nvSpPr>
        <p:spPr>
          <a:xfrm>
            <a:off x="6603077" y="10539700"/>
            <a:ext cx="4021140" cy="2223440"/>
          </a:xfrm>
          <a:prstGeom prst="rect">
            <a:avLst/>
          </a:prstGeom>
          <a:noFill/>
          <a:ln>
            <a:noFill/>
          </a:ln>
        </p:spPr>
        <p:txBody>
          <a:bodyPr spcFirstLastPara="1" wrap="square" lIns="91425" tIns="45700" rIns="91425" bIns="45700" anchor="ctr" anchorCtr="0">
            <a:noAutofit/>
          </a:bodyPr>
          <a:lstStyle/>
          <a:p>
            <a:pPr algn="just" defTabSz="914400">
              <a:buClr>
                <a:srgbClr val="000000"/>
              </a:buClr>
              <a:buSzPts val="1100"/>
              <a:buFont typeface="Arial"/>
              <a:buNone/>
            </a:pPr>
            <a:r>
              <a:rPr lang="en-US" sz="1300" kern="0" dirty="0">
                <a:solidFill>
                  <a:srgbClr val="000000"/>
                </a:solidFill>
                <a:latin typeface="Roboto"/>
                <a:ea typeface="Roboto"/>
                <a:cs typeface="Roboto"/>
                <a:sym typeface="Roboto"/>
              </a:rPr>
              <a:t>“The Allamakee Wage Enhancement has helped us in many ways.  I was able to hire  additional staff, which in turn opened up more availability to take more children in to fill capacity in rooms.  It helped families needing care that were on our wait list.  I have also retained staff with the higher wages.  Thank you, this program has helped us as a center, my employees, the families in the community, and especially the children we provide care for to help learn and grow for the future.”</a:t>
            </a:r>
          </a:p>
        </p:txBody>
      </p:sp>
      <p:sp>
        <p:nvSpPr>
          <p:cNvPr id="8" name="Google Shape;296;p22">
            <a:extLst>
              <a:ext uri="{FF2B5EF4-FFF2-40B4-BE49-F238E27FC236}">
                <a16:creationId xmlns:a16="http://schemas.microsoft.com/office/drawing/2014/main" id="{DF857C3C-9538-5531-1CB7-53DAC0E8DD14}"/>
              </a:ext>
            </a:extLst>
          </p:cNvPr>
          <p:cNvSpPr>
            <a:spLocks noChangeAspect="1"/>
          </p:cNvSpPr>
          <p:nvPr/>
        </p:nvSpPr>
        <p:spPr>
          <a:xfrm>
            <a:off x="7639612" y="3051946"/>
            <a:ext cx="4187628" cy="3193287"/>
          </a:xfrm>
          <a:prstGeom prst="roundRect">
            <a:avLst>
              <a:gd name="adj" fmla="val 11451"/>
            </a:avLst>
          </a:prstGeom>
          <a:solidFill>
            <a:srgbClr val="F4A2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03;p22">
            <a:extLst>
              <a:ext uri="{FF2B5EF4-FFF2-40B4-BE49-F238E27FC236}">
                <a16:creationId xmlns:a16="http://schemas.microsoft.com/office/drawing/2014/main" id="{F1F72C17-8441-4706-9EA9-084BC7768CD6}"/>
              </a:ext>
            </a:extLst>
          </p:cNvPr>
          <p:cNvSpPr txBox="1">
            <a:spLocks noChangeAspect="1"/>
          </p:cNvSpPr>
          <p:nvPr/>
        </p:nvSpPr>
        <p:spPr>
          <a:xfrm>
            <a:off x="7736663" y="3858019"/>
            <a:ext cx="3980989" cy="2072907"/>
          </a:xfrm>
          <a:prstGeom prst="rect">
            <a:avLst/>
          </a:prstGeom>
          <a:noFill/>
          <a:ln>
            <a:noFill/>
          </a:ln>
        </p:spPr>
        <p:txBody>
          <a:bodyPr spcFirstLastPara="1" wrap="square" lIns="91425" tIns="45700" rIns="91425" bIns="45700" anchor="ctr" anchorCtr="0">
            <a:noAutofit/>
          </a:bodyPr>
          <a:lstStyle/>
          <a:p>
            <a:pPr algn="just" defTabSz="914400">
              <a:buClr>
                <a:srgbClr val="000000"/>
              </a:buClr>
              <a:buSzPts val="1100"/>
              <a:buFont typeface="Arial"/>
              <a:buNone/>
            </a:pPr>
            <a:r>
              <a:rPr lang="en-US" sz="1250" kern="0" dirty="0">
                <a:solidFill>
                  <a:srgbClr val="000000"/>
                </a:solidFill>
                <a:latin typeface="Roboto"/>
                <a:ea typeface="Roboto"/>
                <a:cs typeface="Roboto"/>
                <a:sym typeface="Roboto"/>
              </a:rPr>
              <a:t>“The Allamakee incentive has been a blessing in so many ways. I have been able to do so much more quality work with my kids. We have been able to do so many more educational things. </a:t>
            </a:r>
          </a:p>
          <a:p>
            <a:pPr algn="just" defTabSz="914400">
              <a:buClr>
                <a:srgbClr val="000000"/>
              </a:buClr>
              <a:buSzPts val="1100"/>
              <a:buFont typeface="Arial"/>
              <a:buNone/>
            </a:pPr>
            <a:endParaRPr lang="en-US" sz="1250" kern="0" dirty="0">
              <a:solidFill>
                <a:srgbClr val="000000"/>
              </a:solidFill>
              <a:latin typeface="Roboto"/>
              <a:ea typeface="Roboto"/>
              <a:cs typeface="Roboto"/>
              <a:sym typeface="Roboto"/>
            </a:endParaRPr>
          </a:p>
          <a:p>
            <a:pPr algn="just" defTabSz="914400">
              <a:buClr>
                <a:srgbClr val="000000"/>
              </a:buClr>
              <a:buSzPts val="1100"/>
              <a:buFont typeface="Arial"/>
              <a:buNone/>
            </a:pPr>
            <a:r>
              <a:rPr lang="en-US" sz="1250" kern="0" dirty="0">
                <a:solidFill>
                  <a:srgbClr val="000000"/>
                </a:solidFill>
                <a:latin typeface="Roboto"/>
                <a:ea typeface="Roboto"/>
                <a:cs typeface="Roboto"/>
                <a:sym typeface="Roboto"/>
              </a:rPr>
              <a:t>I personally feel that I cannot charge my parents anymore for daycare although some days I feel like I am barely hanging on. I hope those that are putting out these Incentives realize that these programs give providers a boost not only financially but inspirationally. It's like, look now we can do this. It just inspires me as a provider to become more creative.”</a:t>
            </a:r>
          </a:p>
        </p:txBody>
      </p:sp>
      <p:sp>
        <p:nvSpPr>
          <p:cNvPr id="10" name="Google Shape;302;p22">
            <a:extLst>
              <a:ext uri="{FF2B5EF4-FFF2-40B4-BE49-F238E27FC236}">
                <a16:creationId xmlns:a16="http://schemas.microsoft.com/office/drawing/2014/main" id="{896E20B8-6A9E-C5F5-CC36-FC98356AE3C9}"/>
              </a:ext>
            </a:extLst>
          </p:cNvPr>
          <p:cNvSpPr txBox="1">
            <a:spLocks noChangeAspect="1"/>
          </p:cNvSpPr>
          <p:nvPr/>
        </p:nvSpPr>
        <p:spPr>
          <a:xfrm>
            <a:off x="9848405" y="3129289"/>
            <a:ext cx="1818971" cy="542248"/>
          </a:xfrm>
          <a:prstGeom prst="rect">
            <a:avLst/>
          </a:prstGeom>
          <a:noFill/>
          <a:ln>
            <a:noFill/>
          </a:ln>
        </p:spPr>
        <p:txBody>
          <a:bodyPr spcFirstLastPara="1" wrap="square" lIns="91425" tIns="45700" rIns="91425" bIns="45700" anchor="ctr" anchorCtr="0">
            <a:noAutofit/>
          </a:bodyPr>
          <a:lstStyle/>
          <a:p>
            <a:pPr algn="r" defTabSz="914400">
              <a:buClr>
                <a:srgbClr val="000000"/>
              </a:buClr>
              <a:buFont typeface="Arial"/>
              <a:buNone/>
            </a:pPr>
            <a:r>
              <a:rPr lang="en-US" sz="1600" b="1" kern="0" dirty="0">
                <a:solidFill>
                  <a:srgbClr val="000000"/>
                </a:solidFill>
                <a:latin typeface="Fira Sans Extra Condensed"/>
                <a:ea typeface="Fira Sans Extra Condensed"/>
                <a:cs typeface="Fira Sans Extra Condensed"/>
                <a:sym typeface="Fira Sans Extra Condensed"/>
              </a:rPr>
              <a:t>Sue Guyer</a:t>
            </a:r>
          </a:p>
          <a:p>
            <a:pPr algn="r" defTabSz="914400">
              <a:buClr>
                <a:srgbClr val="000000"/>
              </a:buClr>
              <a:buFont typeface="Arial"/>
              <a:buNone/>
            </a:pPr>
            <a:r>
              <a:rPr lang="en" sz="1400" b="1" kern="0" dirty="0">
                <a:solidFill>
                  <a:srgbClr val="000000"/>
                </a:solidFill>
                <a:latin typeface="Fira Sans Extra Condensed"/>
                <a:ea typeface="Fira Sans Extra Condensed"/>
                <a:cs typeface="Fira Sans Extra Condensed"/>
                <a:sym typeface="Fira Sans Extra Condensed"/>
              </a:rPr>
              <a:t>Waukon, IA</a:t>
            </a:r>
            <a:endParaRPr sz="1400" b="1" kern="0" dirty="0">
              <a:solidFill>
                <a:srgbClr val="000000"/>
              </a:solidFill>
              <a:latin typeface="Fira Sans Extra Condensed"/>
              <a:ea typeface="Fira Sans Extra Condensed"/>
              <a:cs typeface="Fira Sans Extra Condensed"/>
              <a:sym typeface="Fira Sans Extra Condensed"/>
            </a:endParaRPr>
          </a:p>
        </p:txBody>
      </p:sp>
      <p:sp>
        <p:nvSpPr>
          <p:cNvPr id="13" name="Google Shape;299;p22">
            <a:extLst>
              <a:ext uri="{FF2B5EF4-FFF2-40B4-BE49-F238E27FC236}">
                <a16:creationId xmlns:a16="http://schemas.microsoft.com/office/drawing/2014/main" id="{10C2DCAD-4E21-3A85-1C41-E1DCD01D93CA}"/>
              </a:ext>
            </a:extLst>
          </p:cNvPr>
          <p:cNvSpPr>
            <a:spLocks noChangeAspect="1"/>
          </p:cNvSpPr>
          <p:nvPr/>
        </p:nvSpPr>
        <p:spPr>
          <a:xfrm>
            <a:off x="8544034" y="2484642"/>
            <a:ext cx="1060719" cy="1060719"/>
          </a:xfrm>
          <a:prstGeom prst="ellipse">
            <a:avLst/>
          </a:prstGeom>
          <a:solidFill>
            <a:srgbClr val="F4A26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Picture 14" descr="A black and white image of people playing with blocks&#10;&#10;Description automatically generated">
            <a:extLst>
              <a:ext uri="{FF2B5EF4-FFF2-40B4-BE49-F238E27FC236}">
                <a16:creationId xmlns:a16="http://schemas.microsoft.com/office/drawing/2014/main" id="{12738DE0-E062-1E83-243E-3914218F4D81}"/>
              </a:ext>
            </a:extLst>
          </p:cNvPr>
          <p:cNvPicPr>
            <a:picLocks noChangeAspect="1"/>
          </p:cNvPicPr>
          <p:nvPr/>
        </p:nvPicPr>
        <p:blipFill>
          <a:blip r:embed="rId9"/>
          <a:stretch>
            <a:fillRect/>
          </a:stretch>
        </p:blipFill>
        <p:spPr>
          <a:xfrm>
            <a:off x="8542237" y="2633212"/>
            <a:ext cx="1060719" cy="584348"/>
          </a:xfrm>
          <a:prstGeom prst="rect">
            <a:avLst/>
          </a:prstGeom>
        </p:spPr>
      </p:pic>
      <p:sp>
        <p:nvSpPr>
          <p:cNvPr id="16" name="Google Shape;679;p34">
            <a:extLst>
              <a:ext uri="{FF2B5EF4-FFF2-40B4-BE49-F238E27FC236}">
                <a16:creationId xmlns:a16="http://schemas.microsoft.com/office/drawing/2014/main" id="{04A8E21F-B290-A1CD-5075-2C34B8E00F0D}"/>
              </a:ext>
            </a:extLst>
          </p:cNvPr>
          <p:cNvSpPr txBox="1"/>
          <p:nvPr/>
        </p:nvSpPr>
        <p:spPr>
          <a:xfrm>
            <a:off x="3228901" y="14307974"/>
            <a:ext cx="1592780" cy="73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solidFill>
                  <a:schemeClr val="bg1"/>
                </a:solidFill>
                <a:latin typeface="Fira Sans Condensed" panose="020B0503050000020004" pitchFamily="34" charset="0"/>
                <a:ea typeface="Roboto"/>
                <a:cs typeface="Roboto"/>
                <a:sym typeface="Roboto"/>
              </a:rPr>
              <a:t>Online Donation</a:t>
            </a:r>
            <a:endParaRPr sz="2000" b="1" dirty="0">
              <a:solidFill>
                <a:schemeClr val="bg1"/>
              </a:solidFill>
              <a:latin typeface="Fira Sans Condensed" panose="020B0503050000020004" pitchFamily="34" charset="0"/>
              <a:ea typeface="Roboto"/>
              <a:cs typeface="Roboto"/>
              <a:sym typeface="Roboto"/>
            </a:endParaRPr>
          </a:p>
        </p:txBody>
      </p:sp>
      <p:sp>
        <p:nvSpPr>
          <p:cNvPr id="18" name="Google Shape;678;p34">
            <a:extLst>
              <a:ext uri="{FF2B5EF4-FFF2-40B4-BE49-F238E27FC236}">
                <a16:creationId xmlns:a16="http://schemas.microsoft.com/office/drawing/2014/main" id="{1D4839E7-963F-63A2-E9C7-4D35EA8A257C}"/>
              </a:ext>
            </a:extLst>
          </p:cNvPr>
          <p:cNvSpPr/>
          <p:nvPr/>
        </p:nvSpPr>
        <p:spPr>
          <a:xfrm>
            <a:off x="3024494" y="14261784"/>
            <a:ext cx="1543940" cy="1543940"/>
          </a:xfrm>
          <a:prstGeom prst="ellipse">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3;p19">
            <a:extLst>
              <a:ext uri="{FF2B5EF4-FFF2-40B4-BE49-F238E27FC236}">
                <a16:creationId xmlns:a16="http://schemas.microsoft.com/office/drawing/2014/main" id="{BC948592-6AAA-0BA8-0436-4D72A3C40E5E}"/>
              </a:ext>
            </a:extLst>
          </p:cNvPr>
          <p:cNvSpPr txBox="1">
            <a:spLocks/>
          </p:cNvSpPr>
          <p:nvPr/>
        </p:nvSpPr>
        <p:spPr>
          <a:xfrm>
            <a:off x="4417076" y="14063703"/>
            <a:ext cx="3082273" cy="8718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dirty="0">
                <a:solidFill>
                  <a:srgbClr val="002060"/>
                </a:solidFill>
                <a:latin typeface="Roboto"/>
                <a:ea typeface="Roboto"/>
                <a:cs typeface="Roboto"/>
                <a:sym typeface="Roboto"/>
              </a:rPr>
              <a:t>*One-time, or recurring monthly, quarterly, or annual giving!</a:t>
            </a:r>
            <a:endParaRPr sz="1400" b="1" dirty="0">
              <a:solidFill>
                <a:srgbClr val="002060"/>
              </a:solidFill>
              <a:latin typeface="Roboto"/>
              <a:ea typeface="Roboto"/>
              <a:cs typeface="Roboto"/>
              <a:sym typeface="Roboto"/>
            </a:endParaRPr>
          </a:p>
        </p:txBody>
      </p:sp>
      <p:sp>
        <p:nvSpPr>
          <p:cNvPr id="20" name="Google Shape;679;p34">
            <a:extLst>
              <a:ext uri="{FF2B5EF4-FFF2-40B4-BE49-F238E27FC236}">
                <a16:creationId xmlns:a16="http://schemas.microsoft.com/office/drawing/2014/main" id="{21379A96-42A5-5B59-A802-45D466102A7E}"/>
              </a:ext>
            </a:extLst>
          </p:cNvPr>
          <p:cNvSpPr txBox="1"/>
          <p:nvPr/>
        </p:nvSpPr>
        <p:spPr>
          <a:xfrm>
            <a:off x="3007564" y="14331889"/>
            <a:ext cx="1592780" cy="73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dirty="0">
                <a:solidFill>
                  <a:schemeClr val="bg1"/>
                </a:solidFill>
                <a:latin typeface="Fira Sans Condensed" panose="020B0503050000020004" pitchFamily="34" charset="0"/>
                <a:ea typeface="Roboto"/>
                <a:cs typeface="Roboto"/>
                <a:sym typeface="Roboto"/>
              </a:rPr>
              <a:t>Online Donation</a:t>
            </a:r>
            <a:endParaRPr sz="2000" b="1" dirty="0">
              <a:solidFill>
                <a:schemeClr val="bg1"/>
              </a:solidFill>
              <a:latin typeface="Fira Sans Condensed" panose="020B0503050000020004" pitchFamily="34" charset="0"/>
              <a:ea typeface="Roboto"/>
              <a:cs typeface="Roboto"/>
              <a:sym typeface="Roboto"/>
            </a:endParaRPr>
          </a:p>
        </p:txBody>
      </p:sp>
      <p:sp>
        <p:nvSpPr>
          <p:cNvPr id="21" name="Google Shape;203;p19">
            <a:extLst>
              <a:ext uri="{FF2B5EF4-FFF2-40B4-BE49-F238E27FC236}">
                <a16:creationId xmlns:a16="http://schemas.microsoft.com/office/drawing/2014/main" id="{D5ED4D03-99EA-F603-7021-68EB68A88A62}"/>
              </a:ext>
            </a:extLst>
          </p:cNvPr>
          <p:cNvSpPr txBox="1">
            <a:spLocks/>
          </p:cNvSpPr>
          <p:nvPr/>
        </p:nvSpPr>
        <p:spPr>
          <a:xfrm>
            <a:off x="3205203" y="14862835"/>
            <a:ext cx="1202082" cy="10045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50" b="1" dirty="0">
                <a:solidFill>
                  <a:schemeClr val="bg1"/>
                </a:solidFill>
                <a:latin typeface="Roboto"/>
                <a:ea typeface="Roboto"/>
                <a:cs typeface="Roboto"/>
                <a:sym typeface="Roboto"/>
              </a:rPr>
              <a:t>Credit card, Pay Pal, Venmo and more</a:t>
            </a:r>
            <a:endParaRPr sz="1050" b="1" dirty="0">
              <a:solidFill>
                <a:schemeClr val="bg1"/>
              </a:solidFill>
              <a:latin typeface="Roboto"/>
              <a:ea typeface="Roboto"/>
              <a:cs typeface="Roboto"/>
              <a:sym typeface="Roboto"/>
            </a:endParaRPr>
          </a:p>
        </p:txBody>
      </p:sp>
      <p:sp>
        <p:nvSpPr>
          <p:cNvPr id="23" name="Google Shape;203;p19">
            <a:extLst>
              <a:ext uri="{FF2B5EF4-FFF2-40B4-BE49-F238E27FC236}">
                <a16:creationId xmlns:a16="http://schemas.microsoft.com/office/drawing/2014/main" id="{D157B6C4-A34D-87E4-6C5A-6D3A5122AE33}"/>
              </a:ext>
            </a:extLst>
          </p:cNvPr>
          <p:cNvSpPr txBox="1">
            <a:spLocks/>
          </p:cNvSpPr>
          <p:nvPr/>
        </p:nvSpPr>
        <p:spPr>
          <a:xfrm>
            <a:off x="5460383" y="14607062"/>
            <a:ext cx="1524173" cy="13817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sz="1400" b="1" dirty="0">
                <a:latin typeface="Roboto"/>
                <a:ea typeface="Roboto"/>
                <a:cs typeface="Roboto"/>
                <a:sym typeface="Roboto"/>
              </a:rPr>
              <a:t>SCAN ME!</a:t>
            </a:r>
          </a:p>
          <a:p>
            <a:pPr marL="0" lvl="0" indent="0" algn="l" rtl="0">
              <a:spcBef>
                <a:spcPts val="0"/>
              </a:spcBef>
              <a:spcAft>
                <a:spcPts val="0"/>
              </a:spcAft>
              <a:buNone/>
            </a:pPr>
            <a:r>
              <a:rPr lang="en-US" sz="1050" b="1" dirty="0">
                <a:solidFill>
                  <a:srgbClr val="002060"/>
                </a:solidFill>
                <a:latin typeface="Roboto"/>
                <a:ea typeface="Roboto"/>
                <a:cs typeface="Roboto"/>
                <a:sym typeface="Roboto"/>
              </a:rPr>
              <a:t>Or</a:t>
            </a:r>
            <a:r>
              <a:rPr lang="en" sz="1050" b="1" dirty="0">
                <a:solidFill>
                  <a:srgbClr val="002060"/>
                </a:solidFill>
                <a:latin typeface="Roboto"/>
                <a:ea typeface="Roboto"/>
                <a:cs typeface="Roboto"/>
                <a:sym typeface="Roboto"/>
              </a:rPr>
              <a:t> visit: </a:t>
            </a:r>
            <a:r>
              <a:rPr lang="en-US" sz="1050" b="1" dirty="0">
                <a:solidFill>
                  <a:srgbClr val="002060"/>
                </a:solidFill>
                <a:latin typeface="Roboto"/>
                <a:ea typeface="Roboto"/>
                <a:cs typeface="Roboto"/>
                <a:sym typeface="Roboto"/>
              </a:rPr>
              <a:t>https://givebutter.com/allamakeechildcarefund</a:t>
            </a:r>
            <a:endParaRPr sz="1050" b="1" dirty="0">
              <a:solidFill>
                <a:srgbClr val="002060"/>
              </a:solidFill>
              <a:latin typeface="Roboto"/>
              <a:ea typeface="Roboto"/>
              <a:cs typeface="Roboto"/>
              <a:sym typeface="Roboto"/>
            </a:endParaRPr>
          </a:p>
        </p:txBody>
      </p:sp>
      <p:pic>
        <p:nvPicPr>
          <p:cNvPr id="2" name="Picture 1" descr="A qr code with a black and white background&#10;&#10;Description automatically generated">
            <a:extLst>
              <a:ext uri="{FF2B5EF4-FFF2-40B4-BE49-F238E27FC236}">
                <a16:creationId xmlns:a16="http://schemas.microsoft.com/office/drawing/2014/main" id="{49B9FBF2-2BDE-AD2D-1927-006514AF319A}"/>
              </a:ext>
            </a:extLst>
          </p:cNvPr>
          <p:cNvPicPr>
            <a:picLocks noChangeAspect="1"/>
          </p:cNvPicPr>
          <p:nvPr/>
        </p:nvPicPr>
        <p:blipFill>
          <a:blip r:embed="rId10"/>
          <a:stretch>
            <a:fillRect/>
          </a:stretch>
        </p:blipFill>
        <p:spPr>
          <a:xfrm>
            <a:off x="4630544" y="14872201"/>
            <a:ext cx="819101" cy="819101"/>
          </a:xfrm>
          <a:prstGeom prst="rect">
            <a:avLst/>
          </a:prstGeom>
        </p:spPr>
      </p:pic>
      <p:sp>
        <p:nvSpPr>
          <p:cNvPr id="7" name="Google Shape;203;p19">
            <a:extLst>
              <a:ext uri="{FF2B5EF4-FFF2-40B4-BE49-F238E27FC236}">
                <a16:creationId xmlns:a16="http://schemas.microsoft.com/office/drawing/2014/main" id="{B2F22EFF-542B-42DB-080B-71F9BEA8B2C3}"/>
              </a:ext>
            </a:extLst>
          </p:cNvPr>
          <p:cNvSpPr txBox="1">
            <a:spLocks/>
          </p:cNvSpPr>
          <p:nvPr/>
        </p:nvSpPr>
        <p:spPr>
          <a:xfrm>
            <a:off x="8403657" y="14219961"/>
            <a:ext cx="2886958" cy="5470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dirty="0">
                <a:solidFill>
                  <a:srgbClr val="C15764"/>
                </a:solidFill>
                <a:latin typeface="Roboto"/>
                <a:ea typeface="Roboto"/>
                <a:cs typeface="Roboto"/>
                <a:sym typeface="Roboto"/>
              </a:rPr>
              <a:t>*Recommended for contributions over $2,000</a:t>
            </a:r>
            <a:endParaRPr sz="1400" b="1" dirty="0">
              <a:solidFill>
                <a:srgbClr val="C15764"/>
              </a:solidFill>
              <a:latin typeface="Roboto"/>
              <a:ea typeface="Roboto"/>
              <a:cs typeface="Roboto"/>
              <a:sym typeface="Roboto"/>
            </a:endParaRPr>
          </a:p>
        </p:txBody>
      </p:sp>
      <p:sp>
        <p:nvSpPr>
          <p:cNvPr id="11" name="Google Shape;203;p19">
            <a:extLst>
              <a:ext uri="{FF2B5EF4-FFF2-40B4-BE49-F238E27FC236}">
                <a16:creationId xmlns:a16="http://schemas.microsoft.com/office/drawing/2014/main" id="{D6BE39C0-8CA1-68B1-360B-FFD32B76C585}"/>
              </a:ext>
            </a:extLst>
          </p:cNvPr>
          <p:cNvSpPr txBox="1">
            <a:spLocks/>
          </p:cNvSpPr>
          <p:nvPr/>
        </p:nvSpPr>
        <p:spPr>
          <a:xfrm>
            <a:off x="8452706" y="14846750"/>
            <a:ext cx="3525570" cy="1143964"/>
          </a:xfrm>
          <a:prstGeom prst="rect">
            <a:avLst/>
          </a:prstGeom>
          <a:noFill/>
          <a:ln>
            <a:noFill/>
          </a:ln>
        </p:spPr>
        <p:txBody>
          <a:bodyPr spcFirstLastPara="1" wrap="square" lIns="91425" tIns="91425" rIns="91425" bIns="91425" anchor="ctr" anchorCtr="0">
            <a:noAutofit/>
          </a:bodyPr>
          <a:lstStyle/>
          <a:p>
            <a:pPr marL="0" marR="0">
              <a:lnSpc>
                <a:spcPct val="106000"/>
              </a:lnSpc>
              <a:spcBef>
                <a:spcPts val="0"/>
              </a:spcBef>
            </a:pPr>
            <a:r>
              <a:rPr lang="en-US" sz="1400" b="1" dirty="0">
                <a:effectLst/>
                <a:latin typeface="Abadi" panose="020B0604020104020204" pitchFamily="34" charset="0"/>
                <a:ea typeface="Aptos" panose="020B0004020202020204" pitchFamily="34" charset="0"/>
              </a:rPr>
              <a:t>Checks payable to “Allamakee Child Care Fund</a:t>
            </a:r>
            <a:r>
              <a:rPr lang="en-US" sz="1400" b="1" dirty="0">
                <a:latin typeface="Abadi" panose="020B0604020104020204" pitchFamily="34" charset="0"/>
                <a:ea typeface="Aptos" panose="020B0004020202020204" pitchFamily="34" charset="0"/>
              </a:rPr>
              <a:t>”:</a:t>
            </a:r>
            <a:r>
              <a:rPr lang="en-US" sz="1400" b="1" dirty="0">
                <a:effectLst/>
                <a:latin typeface="Abadi" panose="020B0604020104020204" pitchFamily="34" charset="0"/>
                <a:ea typeface="Aptos" panose="020B0004020202020204" pitchFamily="34" charset="0"/>
              </a:rPr>
              <a:t> Mail to:</a:t>
            </a:r>
            <a:endParaRPr lang="en-US" sz="1400" dirty="0">
              <a:effectLst/>
              <a:latin typeface="Calibri" panose="020F0502020204030204" pitchFamily="34" charset="0"/>
              <a:ea typeface="Aptos" panose="020B0004020202020204" pitchFamily="34" charset="0"/>
            </a:endParaRPr>
          </a:p>
          <a:p>
            <a:pPr marL="0" marR="0">
              <a:lnSpc>
                <a:spcPct val="106000"/>
              </a:lnSpc>
              <a:spcBef>
                <a:spcPts val="0"/>
              </a:spcBef>
              <a:spcAft>
                <a:spcPts val="0"/>
              </a:spcAft>
            </a:pPr>
            <a:r>
              <a:rPr lang="en-US" sz="1200" dirty="0">
                <a:effectLst/>
                <a:latin typeface="Abadi" panose="020B0604020104020204" pitchFamily="34" charset="0"/>
                <a:ea typeface="Aptos" panose="020B0004020202020204" pitchFamily="34" charset="0"/>
              </a:rPr>
              <a:t>Upper Explorerland Regional Planning Commission</a:t>
            </a:r>
            <a:endParaRPr lang="en-US" sz="1200" dirty="0">
              <a:effectLst/>
              <a:latin typeface="Calibri" panose="020F0502020204030204" pitchFamily="34" charset="0"/>
              <a:ea typeface="Aptos" panose="020B0004020202020204" pitchFamily="34" charset="0"/>
            </a:endParaRPr>
          </a:p>
          <a:p>
            <a:pPr marL="0" marR="0">
              <a:lnSpc>
                <a:spcPct val="106000"/>
              </a:lnSpc>
              <a:spcBef>
                <a:spcPts val="0"/>
              </a:spcBef>
              <a:spcAft>
                <a:spcPts val="0"/>
              </a:spcAft>
            </a:pPr>
            <a:r>
              <a:rPr lang="en-US" sz="1200" dirty="0">
                <a:effectLst/>
                <a:latin typeface="Abadi" panose="020B0604020104020204" pitchFamily="34" charset="0"/>
                <a:ea typeface="Aptos" panose="020B0004020202020204" pitchFamily="34" charset="0"/>
              </a:rPr>
              <a:t>325 Washington St.</a:t>
            </a:r>
            <a:endParaRPr lang="en-US" sz="1200" dirty="0">
              <a:effectLst/>
              <a:latin typeface="Calibri" panose="020F0502020204030204" pitchFamily="34" charset="0"/>
              <a:ea typeface="Aptos" panose="020B0004020202020204" pitchFamily="34" charset="0"/>
            </a:endParaRPr>
          </a:p>
          <a:p>
            <a:pPr marL="0" marR="0">
              <a:lnSpc>
                <a:spcPct val="106000"/>
              </a:lnSpc>
              <a:spcBef>
                <a:spcPts val="0"/>
              </a:spcBef>
              <a:spcAft>
                <a:spcPts val="0"/>
              </a:spcAft>
            </a:pPr>
            <a:r>
              <a:rPr lang="en-US" sz="1200" dirty="0">
                <a:effectLst/>
                <a:latin typeface="Abadi" panose="020B0604020104020204" pitchFamily="34" charset="0"/>
                <a:ea typeface="Aptos" panose="020B0004020202020204" pitchFamily="34" charset="0"/>
              </a:rPr>
              <a:t>Decorah, IA 52101</a:t>
            </a:r>
            <a:endParaRPr lang="en-US" sz="1200" dirty="0">
              <a:effectLst/>
              <a:latin typeface="Calibri" panose="020F0502020204030204" pitchFamily="34" charset="0"/>
              <a:ea typeface="Aptos" panose="020B0004020202020204" pitchFamily="34" charset="0"/>
            </a:endParaRPr>
          </a:p>
          <a:p>
            <a:pPr marL="0" lvl="0" indent="0" algn="l" rtl="0">
              <a:spcBef>
                <a:spcPts val="0"/>
              </a:spcBef>
              <a:spcAft>
                <a:spcPts val="0"/>
              </a:spcAft>
              <a:buNone/>
            </a:pPr>
            <a:endParaRPr sz="1400" b="1"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50117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4B6CB54-BC71-C83F-9E76-E0FB5B322949}"/>
              </a:ext>
            </a:extLst>
          </p:cNvPr>
          <p:cNvSpPr>
            <a:spLocks/>
          </p:cNvSpPr>
          <p:nvPr/>
        </p:nvSpPr>
        <p:spPr>
          <a:xfrm>
            <a:off x="22863" y="561245"/>
            <a:ext cx="6388546" cy="783727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Google Shape;216;p19">
            <a:extLst>
              <a:ext uri="{FF2B5EF4-FFF2-40B4-BE49-F238E27FC236}">
                <a16:creationId xmlns:a16="http://schemas.microsoft.com/office/drawing/2014/main" id="{A189A61D-BDE2-CA64-72C0-A178BECCB4CF}"/>
              </a:ext>
            </a:extLst>
          </p:cNvPr>
          <p:cNvSpPr txBox="1">
            <a:spLocks/>
          </p:cNvSpPr>
          <p:nvPr/>
        </p:nvSpPr>
        <p:spPr>
          <a:xfrm>
            <a:off x="7705526" y="3556418"/>
            <a:ext cx="3467206" cy="296262"/>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800" b="0" i="0" u="none" strike="noStrike" kern="1200" cap="none" spc="0" normalizeH="0" baseline="0" noProof="0" dirty="0">
                <a:ln>
                  <a:noFill/>
                </a:ln>
                <a:solidFill>
                  <a:srgbClr val="2A9D8F"/>
                </a:solidFill>
                <a:effectLst/>
                <a:uLnTx/>
                <a:uFillTx/>
                <a:latin typeface="Fira Sans Condensed ExtraBold"/>
                <a:ea typeface="Fira Sans Condensed ExtraBold"/>
                <a:cs typeface="Fira Sans Condensed ExtraBold"/>
                <a:sym typeface="Fira Sans Condensed ExtraBold"/>
              </a:rPr>
              <a:t>County Government:</a:t>
            </a:r>
            <a:endParaRPr kumimoji="0" sz="2800" b="0" i="0" u="none" strike="noStrike" kern="1200" cap="none" spc="0" normalizeH="0" baseline="0" noProof="0" dirty="0">
              <a:ln>
                <a:noFill/>
              </a:ln>
              <a:solidFill>
                <a:srgbClr val="2A9D8F"/>
              </a:solidFill>
              <a:effectLst/>
              <a:uLnTx/>
              <a:uFillTx/>
              <a:latin typeface="Fira Sans Condensed ExtraBold"/>
              <a:ea typeface="Fira Sans Condensed ExtraBold"/>
              <a:cs typeface="Fira Sans Condensed ExtraBold"/>
              <a:sym typeface="Fira Sans Condensed ExtraBold"/>
            </a:endParaRPr>
          </a:p>
        </p:txBody>
      </p:sp>
      <p:sp>
        <p:nvSpPr>
          <p:cNvPr id="94" name="Rectangle 93">
            <a:extLst>
              <a:ext uri="{FF2B5EF4-FFF2-40B4-BE49-F238E27FC236}">
                <a16:creationId xmlns:a16="http://schemas.microsoft.com/office/drawing/2014/main" id="{8D4F7983-68A0-D88D-DD38-E752339C1B51}"/>
              </a:ext>
            </a:extLst>
          </p:cNvPr>
          <p:cNvSpPr>
            <a:spLocks/>
          </p:cNvSpPr>
          <p:nvPr/>
        </p:nvSpPr>
        <p:spPr>
          <a:xfrm>
            <a:off x="6387172" y="503612"/>
            <a:ext cx="5813348" cy="27947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Google Shape;614;p31">
            <a:extLst>
              <a:ext uri="{FF2B5EF4-FFF2-40B4-BE49-F238E27FC236}">
                <a16:creationId xmlns:a16="http://schemas.microsoft.com/office/drawing/2014/main" id="{609BBD7F-BF85-FC21-E30F-8727810FEA90}"/>
              </a:ext>
            </a:extLst>
          </p:cNvPr>
          <p:cNvSpPr txBox="1">
            <a:spLocks/>
          </p:cNvSpPr>
          <p:nvPr/>
        </p:nvSpPr>
        <p:spPr>
          <a:xfrm>
            <a:off x="8061011" y="768504"/>
            <a:ext cx="2699797" cy="552678"/>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srgbClr val="F5A26F">
                    <a:lumMod val="75000"/>
                  </a:srgbClr>
                </a:solidFill>
                <a:effectLst/>
                <a:uLnTx/>
                <a:uFillTx/>
                <a:latin typeface="Fira Sans Extra Condensed"/>
                <a:ea typeface="Fira Sans Extra Condensed"/>
                <a:cs typeface="Fira Sans Extra Condensed"/>
                <a:sym typeface="Fira Sans Extra Condensed"/>
              </a:rPr>
              <a:t>City Governments:</a:t>
            </a:r>
            <a:endParaRPr kumimoji="0" sz="2800" b="1" i="0" u="none" strike="noStrike" kern="1200" cap="none" spc="0" normalizeH="0" baseline="0" noProof="0" dirty="0">
              <a:ln>
                <a:noFill/>
              </a:ln>
              <a:solidFill>
                <a:srgbClr val="F5A26F">
                  <a:lumMod val="75000"/>
                </a:srgbClr>
              </a:solidFill>
              <a:effectLst/>
              <a:uLnTx/>
              <a:uFillTx/>
              <a:latin typeface="Fira Sans Extra Condensed"/>
              <a:ea typeface="Fira Sans Extra Condensed"/>
              <a:cs typeface="Fira Sans Extra Condensed"/>
              <a:sym typeface="Fira Sans Extra Condensed"/>
            </a:endParaRPr>
          </a:p>
        </p:txBody>
      </p:sp>
      <p:sp>
        <p:nvSpPr>
          <p:cNvPr id="83" name="Google Shape;616;p31">
            <a:extLst>
              <a:ext uri="{FF2B5EF4-FFF2-40B4-BE49-F238E27FC236}">
                <a16:creationId xmlns:a16="http://schemas.microsoft.com/office/drawing/2014/main" id="{57DBECE4-8509-1F5A-A19C-3B7C46C3C27E}"/>
              </a:ext>
            </a:extLst>
          </p:cNvPr>
          <p:cNvSpPr txBox="1">
            <a:spLocks/>
          </p:cNvSpPr>
          <p:nvPr/>
        </p:nvSpPr>
        <p:spPr>
          <a:xfrm>
            <a:off x="1853756" y="789590"/>
            <a:ext cx="3266837" cy="463355"/>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srgbClr val="2E7BC8"/>
                </a:solidFill>
                <a:effectLst/>
                <a:uLnTx/>
                <a:uFillTx/>
                <a:latin typeface="Fira Sans Extra Condensed"/>
                <a:ea typeface="Fira Sans Extra Condensed"/>
                <a:cs typeface="Fira Sans Extra Condensed"/>
                <a:sym typeface="Fira Sans Extra Condensed"/>
              </a:rPr>
              <a:t>Businesses</a:t>
            </a:r>
            <a:endParaRPr kumimoji="0" sz="2800" b="1" i="0" u="none" strike="noStrike" kern="1200" cap="none" spc="0" normalizeH="0" baseline="0" noProof="0" dirty="0">
              <a:ln>
                <a:noFill/>
              </a:ln>
              <a:solidFill>
                <a:srgbClr val="2E7BC8"/>
              </a:solidFill>
              <a:effectLst/>
              <a:uLnTx/>
              <a:uFillTx/>
              <a:latin typeface="Fira Sans Extra Condensed"/>
              <a:ea typeface="Fira Sans Extra Condensed"/>
              <a:cs typeface="Fira Sans Extra Condensed"/>
              <a:sym typeface="Fira Sans Extra Condensed"/>
            </a:endParaRPr>
          </a:p>
        </p:txBody>
      </p:sp>
      <p:sp>
        <p:nvSpPr>
          <p:cNvPr id="181" name="Rectangle 180">
            <a:extLst>
              <a:ext uri="{FF2B5EF4-FFF2-40B4-BE49-F238E27FC236}">
                <a16:creationId xmlns:a16="http://schemas.microsoft.com/office/drawing/2014/main" id="{9C45EEB0-4B69-B051-98D2-450AC477108E}"/>
              </a:ext>
            </a:extLst>
          </p:cNvPr>
          <p:cNvSpPr>
            <a:spLocks/>
          </p:cNvSpPr>
          <p:nvPr/>
        </p:nvSpPr>
        <p:spPr>
          <a:xfrm>
            <a:off x="6387172" y="5882167"/>
            <a:ext cx="5816105" cy="251635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25" name="Group 124" descr="female shape">
            <a:extLst>
              <a:ext uri="{FF2B5EF4-FFF2-40B4-BE49-F238E27FC236}">
                <a16:creationId xmlns:a16="http://schemas.microsoft.com/office/drawing/2014/main" id="{0809DC4D-01CB-5776-FE72-BE68259F4F05}"/>
              </a:ext>
            </a:extLst>
          </p:cNvPr>
          <p:cNvGrpSpPr>
            <a:grpSpLocks/>
          </p:cNvGrpSpPr>
          <p:nvPr/>
        </p:nvGrpSpPr>
        <p:grpSpPr>
          <a:xfrm>
            <a:off x="10830869" y="1401735"/>
            <a:ext cx="320506" cy="591610"/>
            <a:chOff x="4785240" y="3784600"/>
            <a:chExt cx="269190" cy="496888"/>
          </a:xfrm>
          <a:solidFill>
            <a:srgbClr val="F8682C"/>
          </a:solidFill>
        </p:grpSpPr>
        <p:sp>
          <p:nvSpPr>
            <p:cNvPr id="126" name="Oval 186">
              <a:extLst>
                <a:ext uri="{FF2B5EF4-FFF2-40B4-BE49-F238E27FC236}">
                  <a16:creationId xmlns:a16="http://schemas.microsoft.com/office/drawing/2014/main" id="{954C9EF0-D4DE-FD31-0132-FBDD35B77A33}"/>
                </a:ext>
              </a:extLst>
            </p:cNvPr>
            <p:cNvSpPr>
              <a:spLocks/>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a typeface="+mn-ea"/>
                <a:cs typeface="+mn-cs"/>
              </a:endParaRPr>
            </a:p>
          </p:txBody>
        </p:sp>
        <p:sp>
          <p:nvSpPr>
            <p:cNvPr id="127" name="Freeform 187">
              <a:extLst>
                <a:ext uri="{FF2B5EF4-FFF2-40B4-BE49-F238E27FC236}">
                  <a16:creationId xmlns:a16="http://schemas.microsoft.com/office/drawing/2014/main" id="{5E3C3E23-3578-D11D-4102-AAD4BD4921A1}"/>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a typeface="+mn-ea"/>
                <a:cs typeface="+mn-cs"/>
              </a:endParaRPr>
            </a:p>
          </p:txBody>
        </p:sp>
      </p:grpSp>
      <p:sp>
        <p:nvSpPr>
          <p:cNvPr id="71" name="Rectangle 70">
            <a:extLst>
              <a:ext uri="{FF2B5EF4-FFF2-40B4-BE49-F238E27FC236}">
                <a16:creationId xmlns:a16="http://schemas.microsoft.com/office/drawing/2014/main" id="{DC9691F1-AB08-728F-5D33-792582F06E0F}"/>
              </a:ext>
            </a:extLst>
          </p:cNvPr>
          <p:cNvSpPr>
            <a:spLocks/>
          </p:cNvSpPr>
          <p:nvPr/>
        </p:nvSpPr>
        <p:spPr>
          <a:xfrm>
            <a:off x="0" y="-24751"/>
            <a:ext cx="12191999" cy="648644"/>
          </a:xfrm>
          <a:prstGeom prst="rect">
            <a:avLst/>
          </a:prstGeom>
          <a:solidFill>
            <a:srgbClr val="2A9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Google Shape;202;p19">
            <a:extLst>
              <a:ext uri="{FF2B5EF4-FFF2-40B4-BE49-F238E27FC236}">
                <a16:creationId xmlns:a16="http://schemas.microsoft.com/office/drawing/2014/main" id="{2A895C9C-39D0-0DDA-3625-8C3D13D5686E}"/>
              </a:ext>
            </a:extLst>
          </p:cNvPr>
          <p:cNvSpPr txBox="1">
            <a:spLocks/>
          </p:cNvSpPr>
          <p:nvPr/>
        </p:nvSpPr>
        <p:spPr>
          <a:xfrm>
            <a:off x="587177" y="-273671"/>
            <a:ext cx="11118093" cy="1216626"/>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Fira Sans Extra Condensed" panose="020B0503050000020004" pitchFamily="34" charset="0"/>
                <a:ea typeface="Adobe Fan Heiti Std B" panose="020B0700000000000000" pitchFamily="34" charset="-128"/>
                <a:cs typeface="Fira Sans Condensed Medium"/>
                <a:sym typeface="Fira Sans Condensed Medium"/>
              </a:rPr>
              <a:t>Recommended Investments in Child Care Solutions Fund by Group</a:t>
            </a:r>
            <a:endParaRPr kumimoji="0" sz="2800" b="1" i="0" u="none" strike="noStrike" kern="1200" cap="none" spc="0" normalizeH="0" baseline="0" noProof="0" dirty="0">
              <a:ln>
                <a:noFill/>
              </a:ln>
              <a:solidFill>
                <a:prstClr val="white"/>
              </a:solidFill>
              <a:effectLst/>
              <a:uLnTx/>
              <a:uFillTx/>
              <a:latin typeface="Fira Sans Extra Condensed" panose="020B0503050000020004" pitchFamily="34" charset="0"/>
              <a:ea typeface="Adobe Fan Heiti Std B" panose="020B0700000000000000" pitchFamily="34" charset="-128"/>
              <a:cs typeface="Fira Sans Condensed Medium"/>
              <a:sym typeface="Fira Sans Condensed Medium"/>
            </a:endParaRPr>
          </a:p>
        </p:txBody>
      </p:sp>
      <p:pic>
        <p:nvPicPr>
          <p:cNvPr id="213" name="Picture 212" descr="A logo for a company&#10;&#10;Description automatically generated">
            <a:extLst>
              <a:ext uri="{FF2B5EF4-FFF2-40B4-BE49-F238E27FC236}">
                <a16:creationId xmlns:a16="http://schemas.microsoft.com/office/drawing/2014/main" id="{416CF09C-C05D-D28F-42D7-ECC02C1E9787}"/>
              </a:ext>
            </a:extLst>
          </p:cNvPr>
          <p:cNvPicPr>
            <a:picLocks noChangeAspect="1"/>
          </p:cNvPicPr>
          <p:nvPr/>
        </p:nvPicPr>
        <p:blipFill>
          <a:blip r:embed="rId3"/>
          <a:stretch>
            <a:fillRect/>
          </a:stretch>
        </p:blipFill>
        <p:spPr>
          <a:xfrm>
            <a:off x="444616" y="9527060"/>
            <a:ext cx="2444845" cy="1384281"/>
          </a:xfrm>
          <a:prstGeom prst="rect">
            <a:avLst/>
          </a:prstGeom>
          <a:ln w="6350">
            <a:noFill/>
          </a:ln>
        </p:spPr>
      </p:pic>
      <p:sp>
        <p:nvSpPr>
          <p:cNvPr id="229" name="Google Shape;680;p34">
            <a:extLst>
              <a:ext uri="{FF2B5EF4-FFF2-40B4-BE49-F238E27FC236}">
                <a16:creationId xmlns:a16="http://schemas.microsoft.com/office/drawing/2014/main" id="{552AA624-22D5-97E2-223F-C630FD882353}"/>
              </a:ext>
            </a:extLst>
          </p:cNvPr>
          <p:cNvSpPr txBox="1"/>
          <p:nvPr/>
        </p:nvSpPr>
        <p:spPr>
          <a:xfrm>
            <a:off x="376455" y="8975381"/>
            <a:ext cx="12195556" cy="41553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prstClr val="black"/>
                </a:solidFill>
                <a:effectLst>
                  <a:glow rad="139700">
                    <a:srgbClr val="F5A26F">
                      <a:satMod val="175000"/>
                      <a:alpha val="40000"/>
                    </a:srgbClr>
                  </a:glow>
                </a:effectLst>
                <a:uLnTx/>
                <a:uFillTx/>
                <a:latin typeface="Fira Sans Extra Condensed"/>
                <a:ea typeface="Fira Sans Extra Condensed"/>
                <a:cs typeface="Fira Sans Extra Condensed"/>
                <a:sym typeface="Fira Sans Extra Condensed"/>
              </a:rPr>
              <a:t>I</a:t>
            </a:r>
            <a:r>
              <a:rPr kumimoji="0" lang="en-US" sz="2800" b="1" i="0" u="none" strike="noStrike" kern="1200" cap="none" spc="0" normalizeH="0" baseline="0" noProof="0" dirty="0">
                <a:ln>
                  <a:noFill/>
                </a:ln>
                <a:solidFill>
                  <a:prstClr val="black"/>
                </a:solidFill>
                <a:effectLst>
                  <a:glow rad="139700">
                    <a:srgbClr val="F5A26F">
                      <a:satMod val="175000"/>
                      <a:alpha val="40000"/>
                    </a:srgbClr>
                  </a:glow>
                </a:effectLst>
                <a:uLnTx/>
                <a:uFillTx/>
                <a:latin typeface="Fira Sans Extra Condensed"/>
                <a:ea typeface="Fira Sans Extra Condensed"/>
                <a:cs typeface="Fira Sans Extra Condensed"/>
                <a:sym typeface="Fira Sans Extra Condensed"/>
              </a:rPr>
              <a:t>n</a:t>
            </a:r>
            <a:r>
              <a:rPr kumimoji="0" lang="en" sz="2800" b="1" i="0" u="none" strike="noStrike" kern="1200" cap="none" spc="0" normalizeH="0" baseline="0" noProof="0" dirty="0">
                <a:ln>
                  <a:noFill/>
                </a:ln>
                <a:solidFill>
                  <a:prstClr val="black"/>
                </a:solidFill>
                <a:effectLst>
                  <a:glow rad="139700">
                    <a:srgbClr val="F5A26F">
                      <a:satMod val="175000"/>
                      <a:alpha val="40000"/>
                    </a:srgbClr>
                  </a:glow>
                </a:effectLst>
                <a:uLnTx/>
                <a:uFillTx/>
                <a:latin typeface="Fira Sans Extra Condensed"/>
                <a:ea typeface="Fira Sans Extra Condensed"/>
                <a:cs typeface="Fira Sans Extra Condensed"/>
                <a:sym typeface="Fira Sans Extra Condensed"/>
              </a:rPr>
              <a:t>vest in the Child C</a:t>
            </a:r>
            <a:r>
              <a:rPr kumimoji="0" lang="en-US" sz="2800" b="1" i="0" u="none" strike="noStrike" kern="1200" cap="none" spc="0" normalizeH="0" baseline="0" noProof="0" dirty="0">
                <a:ln>
                  <a:noFill/>
                </a:ln>
                <a:solidFill>
                  <a:prstClr val="black"/>
                </a:solidFill>
                <a:effectLst>
                  <a:glow rad="139700">
                    <a:srgbClr val="F5A26F">
                      <a:satMod val="175000"/>
                      <a:alpha val="40000"/>
                    </a:srgbClr>
                  </a:glow>
                </a:effectLst>
                <a:uLnTx/>
                <a:uFillTx/>
                <a:latin typeface="Fira Sans Extra Condensed"/>
                <a:ea typeface="Fira Sans Extra Condensed"/>
                <a:cs typeface="Fira Sans Extra Condensed"/>
                <a:sym typeface="Fira Sans Extra Condensed"/>
              </a:rPr>
              <a:t>a</a:t>
            </a:r>
            <a:r>
              <a:rPr kumimoji="0" lang="en" sz="2800" b="1" i="0" u="none" strike="noStrike" kern="1200" cap="none" spc="0" normalizeH="0" baseline="0" noProof="0" dirty="0">
                <a:ln>
                  <a:noFill/>
                </a:ln>
                <a:solidFill>
                  <a:prstClr val="black"/>
                </a:solidFill>
                <a:effectLst>
                  <a:glow rad="139700">
                    <a:srgbClr val="F5A26F">
                      <a:satMod val="175000"/>
                      <a:alpha val="40000"/>
                    </a:srgbClr>
                  </a:glow>
                </a:effectLst>
                <a:uLnTx/>
                <a:uFillTx/>
                <a:latin typeface="Fira Sans Extra Condensed"/>
                <a:ea typeface="Fira Sans Extra Condensed"/>
                <a:cs typeface="Fira Sans Extra Condensed"/>
                <a:sym typeface="Fira Sans Extra Condensed"/>
              </a:rPr>
              <a:t>re Solutions Fund NOW to help continue these great programs!</a:t>
            </a:r>
            <a:endParaRPr kumimoji="0" sz="2800" b="1" i="0" u="none" strike="noStrike" kern="1200" cap="none" spc="0" normalizeH="0" baseline="0" noProof="0" dirty="0">
              <a:ln>
                <a:noFill/>
              </a:ln>
              <a:solidFill>
                <a:prstClr val="black"/>
              </a:solidFill>
              <a:effectLst>
                <a:glow rad="139700">
                  <a:srgbClr val="F5A26F">
                    <a:satMod val="175000"/>
                    <a:alpha val="40000"/>
                  </a:srgbClr>
                </a:glow>
              </a:effectLst>
              <a:uLnTx/>
              <a:uFillTx/>
              <a:latin typeface="Fira Sans Extra Condensed"/>
              <a:ea typeface="Fira Sans Extra Condensed"/>
              <a:cs typeface="Fira Sans Extra Condensed"/>
              <a:sym typeface="Fira Sans Extra Condensed"/>
            </a:endParaRPr>
          </a:p>
        </p:txBody>
      </p:sp>
      <p:sp>
        <p:nvSpPr>
          <p:cNvPr id="2" name="Google Shape;678;p34">
            <a:extLst>
              <a:ext uri="{FF2B5EF4-FFF2-40B4-BE49-F238E27FC236}">
                <a16:creationId xmlns:a16="http://schemas.microsoft.com/office/drawing/2014/main" id="{B5A31989-01A0-37E9-8CCA-A00B6EA7C0C3}"/>
              </a:ext>
            </a:extLst>
          </p:cNvPr>
          <p:cNvSpPr/>
          <p:nvPr/>
        </p:nvSpPr>
        <p:spPr>
          <a:xfrm>
            <a:off x="3024494" y="9669235"/>
            <a:ext cx="1543940" cy="1543940"/>
          </a:xfrm>
          <a:prstGeom prst="ellipse">
            <a:avLst/>
          </a:prstGeom>
          <a:solidFill>
            <a:srgbClr val="002060"/>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Google Shape;203;p19">
            <a:extLst>
              <a:ext uri="{FF2B5EF4-FFF2-40B4-BE49-F238E27FC236}">
                <a16:creationId xmlns:a16="http://schemas.microsoft.com/office/drawing/2014/main" id="{C78D27C6-8B90-3B1F-648A-52E856F9AC19}"/>
              </a:ext>
            </a:extLst>
          </p:cNvPr>
          <p:cNvSpPr txBox="1">
            <a:spLocks/>
          </p:cNvSpPr>
          <p:nvPr/>
        </p:nvSpPr>
        <p:spPr>
          <a:xfrm>
            <a:off x="4417076" y="9435060"/>
            <a:ext cx="3082273" cy="871842"/>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002060"/>
                </a:solidFill>
                <a:effectLst/>
                <a:uLnTx/>
                <a:uFillTx/>
                <a:latin typeface="Roboto"/>
                <a:ea typeface="Roboto"/>
                <a:cs typeface="Roboto"/>
                <a:sym typeface="Roboto"/>
              </a:rPr>
              <a:t>*One-time, or recurring monthly, quarterly, or annual giving!</a:t>
            </a:r>
            <a:endParaRPr kumimoji="0" sz="1400" b="1" i="0" u="none" strike="noStrike" kern="1200" cap="none" spc="0" normalizeH="0" baseline="0" noProof="0" dirty="0">
              <a:ln>
                <a:noFill/>
              </a:ln>
              <a:solidFill>
                <a:srgbClr val="002060"/>
              </a:solidFill>
              <a:effectLst/>
              <a:uLnTx/>
              <a:uFillTx/>
              <a:latin typeface="Roboto"/>
              <a:ea typeface="Roboto"/>
              <a:cs typeface="Roboto"/>
              <a:sym typeface="Roboto"/>
            </a:endParaRPr>
          </a:p>
        </p:txBody>
      </p:sp>
      <p:sp>
        <p:nvSpPr>
          <p:cNvPr id="5" name="Google Shape;678;p34">
            <a:extLst>
              <a:ext uri="{FF2B5EF4-FFF2-40B4-BE49-F238E27FC236}">
                <a16:creationId xmlns:a16="http://schemas.microsoft.com/office/drawing/2014/main" id="{C9C57BD7-9723-DC10-6A21-D08BFAA5D115}"/>
              </a:ext>
            </a:extLst>
          </p:cNvPr>
          <p:cNvSpPr/>
          <p:nvPr/>
        </p:nvSpPr>
        <p:spPr>
          <a:xfrm>
            <a:off x="6922049" y="9694918"/>
            <a:ext cx="1543940" cy="1543940"/>
          </a:xfrm>
          <a:prstGeom prst="ellipse">
            <a:avLst/>
          </a:prstGeom>
          <a:solidFill>
            <a:srgbClr val="C1576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Google Shape;679;p34">
            <a:extLst>
              <a:ext uri="{FF2B5EF4-FFF2-40B4-BE49-F238E27FC236}">
                <a16:creationId xmlns:a16="http://schemas.microsoft.com/office/drawing/2014/main" id="{448D40B6-D0BC-E943-812C-538149E2BC4A}"/>
              </a:ext>
            </a:extLst>
          </p:cNvPr>
          <p:cNvSpPr txBox="1"/>
          <p:nvPr/>
        </p:nvSpPr>
        <p:spPr>
          <a:xfrm>
            <a:off x="6991452" y="9944521"/>
            <a:ext cx="1434991" cy="7314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 sz="2200" b="1" i="0" u="none" strike="noStrike" kern="1200" cap="none" spc="0" normalizeH="0" baseline="0" noProof="0" dirty="0">
                <a:ln>
                  <a:noFill/>
                </a:ln>
                <a:solidFill>
                  <a:prstClr val="white"/>
                </a:solidFill>
                <a:effectLst/>
                <a:uLnTx/>
                <a:uFillTx/>
                <a:latin typeface="Fira Sans Condensed" panose="020B0503050000020004" pitchFamily="34" charset="0"/>
                <a:ea typeface="Roboto"/>
                <a:cs typeface="Roboto"/>
                <a:sym typeface="Roboto"/>
              </a:rPr>
              <a:t>By </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 sz="2200" b="1" i="0" u="none" strike="noStrike" kern="1200" cap="none" spc="0" normalizeH="0" baseline="0" noProof="0" dirty="0">
                <a:ln>
                  <a:noFill/>
                </a:ln>
                <a:solidFill>
                  <a:prstClr val="white"/>
                </a:solidFill>
                <a:effectLst/>
                <a:uLnTx/>
                <a:uFillTx/>
                <a:latin typeface="Fira Sans Condensed" panose="020B0503050000020004" pitchFamily="34" charset="0"/>
                <a:ea typeface="Roboto"/>
                <a:cs typeface="Roboto"/>
                <a:sym typeface="Roboto"/>
              </a:rPr>
              <a:t>Check</a:t>
            </a:r>
            <a:endParaRPr kumimoji="0" sz="2200" b="1" i="0" u="none" strike="noStrike" kern="1200" cap="none" spc="0" normalizeH="0" baseline="0" noProof="0" dirty="0">
              <a:ln>
                <a:noFill/>
              </a:ln>
              <a:solidFill>
                <a:prstClr val="white"/>
              </a:solidFill>
              <a:effectLst/>
              <a:uLnTx/>
              <a:uFillTx/>
              <a:latin typeface="Fira Sans Condensed" panose="020B0503050000020004" pitchFamily="34" charset="0"/>
              <a:ea typeface="Roboto"/>
              <a:cs typeface="Roboto"/>
              <a:sym typeface="Roboto"/>
            </a:endParaRPr>
          </a:p>
        </p:txBody>
      </p:sp>
      <p:sp>
        <p:nvSpPr>
          <p:cNvPr id="7" name="Google Shape;203;p19">
            <a:extLst>
              <a:ext uri="{FF2B5EF4-FFF2-40B4-BE49-F238E27FC236}">
                <a16:creationId xmlns:a16="http://schemas.microsoft.com/office/drawing/2014/main" id="{81D2BA2B-E707-0C42-74DF-B51822022DDF}"/>
              </a:ext>
            </a:extLst>
          </p:cNvPr>
          <p:cNvSpPr txBox="1">
            <a:spLocks/>
          </p:cNvSpPr>
          <p:nvPr/>
        </p:nvSpPr>
        <p:spPr>
          <a:xfrm>
            <a:off x="8431369" y="9592529"/>
            <a:ext cx="2886958" cy="547023"/>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srgbClr val="C15764"/>
                </a:solidFill>
                <a:effectLst/>
                <a:uLnTx/>
                <a:uFillTx/>
                <a:latin typeface="Roboto"/>
                <a:ea typeface="Roboto"/>
                <a:cs typeface="Roboto"/>
                <a:sym typeface="Roboto"/>
              </a:rPr>
              <a:t>*Recommended for contributions over $2,000</a:t>
            </a:r>
            <a:endParaRPr kumimoji="0" sz="1400" b="1" i="0" u="none" strike="noStrike" kern="1200" cap="none" spc="0" normalizeH="0" baseline="0" noProof="0" dirty="0">
              <a:ln>
                <a:noFill/>
              </a:ln>
              <a:solidFill>
                <a:srgbClr val="C15764"/>
              </a:solidFill>
              <a:effectLst/>
              <a:uLnTx/>
              <a:uFillTx/>
              <a:latin typeface="Roboto"/>
              <a:ea typeface="Roboto"/>
              <a:cs typeface="Roboto"/>
              <a:sym typeface="Roboto"/>
            </a:endParaRPr>
          </a:p>
        </p:txBody>
      </p:sp>
      <p:sp>
        <p:nvSpPr>
          <p:cNvPr id="10" name="Google Shape;679;p34">
            <a:extLst>
              <a:ext uri="{FF2B5EF4-FFF2-40B4-BE49-F238E27FC236}">
                <a16:creationId xmlns:a16="http://schemas.microsoft.com/office/drawing/2014/main" id="{B9017FB3-A09E-A334-558A-437B445B4D27}"/>
              </a:ext>
            </a:extLst>
          </p:cNvPr>
          <p:cNvSpPr txBox="1"/>
          <p:nvPr/>
        </p:nvSpPr>
        <p:spPr>
          <a:xfrm>
            <a:off x="3007564" y="9739340"/>
            <a:ext cx="1592780" cy="731400"/>
          </a:xfrm>
          <a:prstGeom prst="rect">
            <a:avLst/>
          </a:prstGeom>
          <a:noFill/>
          <a:ln>
            <a:noFill/>
          </a:ln>
        </p:spPr>
        <p:txBody>
          <a:bodyPr spcFirstLastPara="1" wrap="square" lIns="91425" tIns="91425" rIns="91425" bIns="91425" anchor="t" anchorCtr="0">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uLnTx/>
                <a:uFillTx/>
                <a:latin typeface="Fira Sans Condensed" panose="020B0503050000020004" pitchFamily="34" charset="0"/>
                <a:ea typeface="Roboto"/>
                <a:cs typeface="Roboto"/>
                <a:sym typeface="Roboto"/>
              </a:rPr>
              <a:t>Online Donation</a:t>
            </a:r>
            <a:endParaRPr kumimoji="0" sz="2000" b="1" i="0" u="none" strike="noStrike" kern="1200" cap="none" spc="0" normalizeH="0" baseline="0" noProof="0" dirty="0">
              <a:ln>
                <a:noFill/>
              </a:ln>
              <a:solidFill>
                <a:prstClr val="white"/>
              </a:solidFill>
              <a:effectLst/>
              <a:uLnTx/>
              <a:uFillTx/>
              <a:latin typeface="Fira Sans Condensed" panose="020B0503050000020004" pitchFamily="34" charset="0"/>
              <a:ea typeface="Roboto"/>
              <a:cs typeface="Roboto"/>
              <a:sym typeface="Roboto"/>
            </a:endParaRPr>
          </a:p>
        </p:txBody>
      </p:sp>
      <p:sp>
        <p:nvSpPr>
          <p:cNvPr id="11" name="Google Shape;203;p19">
            <a:extLst>
              <a:ext uri="{FF2B5EF4-FFF2-40B4-BE49-F238E27FC236}">
                <a16:creationId xmlns:a16="http://schemas.microsoft.com/office/drawing/2014/main" id="{4AF87F28-F639-BB3E-1F10-ED35FF205F60}"/>
              </a:ext>
            </a:extLst>
          </p:cNvPr>
          <p:cNvSpPr txBox="1">
            <a:spLocks/>
          </p:cNvSpPr>
          <p:nvPr/>
        </p:nvSpPr>
        <p:spPr>
          <a:xfrm>
            <a:off x="3205203" y="10270286"/>
            <a:ext cx="1202082" cy="1004517"/>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Roboto"/>
                <a:ea typeface="Roboto"/>
                <a:cs typeface="Roboto"/>
                <a:sym typeface="Roboto"/>
              </a:rPr>
              <a:t>Credit card, Pay Pal, Venmo and more</a:t>
            </a:r>
            <a:endParaRPr kumimoji="0" sz="1050" b="1" i="0" u="none" strike="noStrike" kern="1200" cap="none" spc="0" normalizeH="0" baseline="0" noProof="0" dirty="0">
              <a:ln>
                <a:noFill/>
              </a:ln>
              <a:solidFill>
                <a:prstClr val="white"/>
              </a:solidFill>
              <a:effectLst/>
              <a:uLnTx/>
              <a:uFillTx/>
              <a:latin typeface="Roboto"/>
              <a:ea typeface="Roboto"/>
              <a:cs typeface="Roboto"/>
              <a:sym typeface="Roboto"/>
            </a:endParaRPr>
          </a:p>
        </p:txBody>
      </p:sp>
      <p:sp>
        <p:nvSpPr>
          <p:cNvPr id="12" name="Google Shape;203;p19">
            <a:extLst>
              <a:ext uri="{FF2B5EF4-FFF2-40B4-BE49-F238E27FC236}">
                <a16:creationId xmlns:a16="http://schemas.microsoft.com/office/drawing/2014/main" id="{CEE4279B-8D7D-CE45-7D23-D40C0A5DC3A9}"/>
              </a:ext>
            </a:extLst>
          </p:cNvPr>
          <p:cNvSpPr txBox="1">
            <a:spLocks/>
          </p:cNvSpPr>
          <p:nvPr/>
        </p:nvSpPr>
        <p:spPr>
          <a:xfrm>
            <a:off x="5517522" y="9984514"/>
            <a:ext cx="1398452" cy="1381746"/>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 sz="1400" b="1" i="0" u="none" strike="noStrike" kern="1200" cap="none" spc="0" normalizeH="0" baseline="0" noProof="0" dirty="0">
                <a:ln>
                  <a:noFill/>
                </a:ln>
                <a:solidFill>
                  <a:prstClr val="black"/>
                </a:solidFill>
                <a:effectLst/>
                <a:uLnTx/>
                <a:uFillTx/>
                <a:latin typeface="Roboto"/>
                <a:ea typeface="Roboto"/>
                <a:cs typeface="Roboto"/>
                <a:sym typeface="Roboto"/>
              </a:rPr>
              <a:t>SCAN 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2060"/>
                </a:solidFill>
                <a:effectLst/>
                <a:uLnTx/>
                <a:uFillTx/>
                <a:latin typeface="Roboto"/>
                <a:ea typeface="Roboto"/>
                <a:cs typeface="Roboto"/>
                <a:sym typeface="Roboto"/>
              </a:rPr>
              <a:t>Or</a:t>
            </a:r>
            <a:r>
              <a:rPr kumimoji="0" lang="en" sz="1050" b="1" i="0" u="none" strike="noStrike" kern="1200" cap="none" spc="0" normalizeH="0" baseline="0" noProof="0" dirty="0">
                <a:ln>
                  <a:noFill/>
                </a:ln>
                <a:solidFill>
                  <a:srgbClr val="002060"/>
                </a:solidFill>
                <a:effectLst/>
                <a:uLnTx/>
                <a:uFillTx/>
                <a:latin typeface="Roboto"/>
                <a:ea typeface="Roboto"/>
                <a:cs typeface="Roboto"/>
                <a:sym typeface="Roboto"/>
              </a:rPr>
              <a:t> visit: </a:t>
            </a:r>
            <a:r>
              <a:rPr kumimoji="0" lang="en-US" sz="1050" b="1" i="0" u="none" strike="noStrike" kern="1200" cap="none" spc="0" normalizeH="0" baseline="0" noProof="0" dirty="0">
                <a:ln>
                  <a:noFill/>
                </a:ln>
                <a:solidFill>
                  <a:srgbClr val="002060"/>
                </a:solidFill>
                <a:effectLst/>
                <a:uLnTx/>
                <a:uFillTx/>
                <a:latin typeface="Roboto"/>
                <a:ea typeface="Roboto"/>
                <a:cs typeface="Roboto"/>
                <a:sym typeface="Roboto"/>
              </a:rPr>
              <a:t>https://givebutter.com/allamakeechildcarefund</a:t>
            </a:r>
            <a:endParaRPr kumimoji="0" sz="1050" b="1" i="0" u="none" strike="noStrike" kern="1200" cap="none" spc="0" normalizeH="0" baseline="0" noProof="0" dirty="0">
              <a:ln>
                <a:noFill/>
              </a:ln>
              <a:solidFill>
                <a:srgbClr val="002060"/>
              </a:solidFill>
              <a:effectLst/>
              <a:uLnTx/>
              <a:uFillTx/>
              <a:latin typeface="Roboto"/>
              <a:ea typeface="Roboto"/>
              <a:cs typeface="Roboto"/>
              <a:sym typeface="Roboto"/>
            </a:endParaRPr>
          </a:p>
        </p:txBody>
      </p:sp>
      <p:pic>
        <p:nvPicPr>
          <p:cNvPr id="13" name="Picture 12" descr="A qr code with a black and white background&#10;&#10;Description automatically generated">
            <a:extLst>
              <a:ext uri="{FF2B5EF4-FFF2-40B4-BE49-F238E27FC236}">
                <a16:creationId xmlns:a16="http://schemas.microsoft.com/office/drawing/2014/main" id="{6132C5F8-3070-0F58-2070-4F97D30AD79E}"/>
              </a:ext>
            </a:extLst>
          </p:cNvPr>
          <p:cNvPicPr>
            <a:picLocks noChangeAspect="1"/>
          </p:cNvPicPr>
          <p:nvPr/>
        </p:nvPicPr>
        <p:blipFill>
          <a:blip r:embed="rId4"/>
          <a:stretch>
            <a:fillRect/>
          </a:stretch>
        </p:blipFill>
        <p:spPr>
          <a:xfrm>
            <a:off x="4698421" y="10265837"/>
            <a:ext cx="819101" cy="819101"/>
          </a:xfrm>
          <a:prstGeom prst="rect">
            <a:avLst/>
          </a:prstGeom>
        </p:spPr>
      </p:pic>
      <p:sp>
        <p:nvSpPr>
          <p:cNvPr id="14" name="Google Shape;203;p19">
            <a:extLst>
              <a:ext uri="{FF2B5EF4-FFF2-40B4-BE49-F238E27FC236}">
                <a16:creationId xmlns:a16="http://schemas.microsoft.com/office/drawing/2014/main" id="{F50EA7A2-4F41-B6DE-7BF2-E133AF06B3BD}"/>
              </a:ext>
            </a:extLst>
          </p:cNvPr>
          <p:cNvSpPr txBox="1">
            <a:spLocks/>
          </p:cNvSpPr>
          <p:nvPr/>
        </p:nvSpPr>
        <p:spPr>
          <a:xfrm>
            <a:off x="8452706" y="10177271"/>
            <a:ext cx="3525570" cy="114396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badi" panose="020B0604020104020204" pitchFamily="34" charset="0"/>
                <a:ea typeface="Aptos" panose="020B0004020202020204" pitchFamily="34" charset="0"/>
                <a:cs typeface="+mn-cs"/>
              </a:rPr>
              <a:t>Checks payable to “Allamakee Child Care Fund”: Mail to:</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6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Aptos" panose="020B0004020202020204" pitchFamily="34" charset="0"/>
                <a:cs typeface="+mn-cs"/>
              </a:rPr>
              <a:t>Upper Explorerland Regional Planning Commission</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6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Aptos" panose="020B0004020202020204" pitchFamily="34" charset="0"/>
                <a:cs typeface="+mn-cs"/>
              </a:rPr>
              <a:t>325 Washington St.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6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Aptos" panose="020B0004020202020204" pitchFamily="34" charset="0"/>
                <a:cs typeface="+mn-cs"/>
              </a:rPr>
              <a:t>Decorah, IA 52101</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400" b="1"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17" name="Google Shape;614;p31">
            <a:extLst>
              <a:ext uri="{FF2B5EF4-FFF2-40B4-BE49-F238E27FC236}">
                <a16:creationId xmlns:a16="http://schemas.microsoft.com/office/drawing/2014/main" id="{C779EC75-304A-60FA-E073-C14936B70625}"/>
              </a:ext>
            </a:extLst>
          </p:cNvPr>
          <p:cNvSpPr txBox="1">
            <a:spLocks/>
          </p:cNvSpPr>
          <p:nvPr/>
        </p:nvSpPr>
        <p:spPr>
          <a:xfrm>
            <a:off x="7253310" y="1282147"/>
            <a:ext cx="3528260" cy="859912"/>
          </a:xfrm>
          <a:prstGeom prst="rect">
            <a:avLst/>
          </a:prstGeom>
          <a:noFill/>
          <a:ln>
            <a:noFill/>
          </a:ln>
        </p:spPr>
        <p:txBody>
          <a:bodyPr spcFirstLastPara="1" wrap="square" lIns="91425" tIns="91425" rIns="91425" bIns="91425"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$3.00 per capita / per year</a:t>
            </a:r>
            <a:endParaRPr kumimoji="0"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
        <p:nvSpPr>
          <p:cNvPr id="18" name="Google Shape;614;p31">
            <a:extLst>
              <a:ext uri="{FF2B5EF4-FFF2-40B4-BE49-F238E27FC236}">
                <a16:creationId xmlns:a16="http://schemas.microsoft.com/office/drawing/2014/main" id="{1B84A4FD-C0B1-D075-DA1E-50EEDFE1DFE6}"/>
              </a:ext>
            </a:extLst>
          </p:cNvPr>
          <p:cNvSpPr txBox="1">
            <a:spLocks/>
          </p:cNvSpPr>
          <p:nvPr/>
        </p:nvSpPr>
        <p:spPr>
          <a:xfrm>
            <a:off x="7090707" y="2327049"/>
            <a:ext cx="4430514" cy="479269"/>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(Estimated investment of $200 – $7,500 per year depending on city size) </a:t>
            </a:r>
            <a:endParaRPr kumimoji="0"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grpSp>
        <p:nvGrpSpPr>
          <p:cNvPr id="19" name="Group 18" descr="female shape">
            <a:extLst>
              <a:ext uri="{FF2B5EF4-FFF2-40B4-BE49-F238E27FC236}">
                <a16:creationId xmlns:a16="http://schemas.microsoft.com/office/drawing/2014/main" id="{3F521BAF-23CA-67E5-FD35-FCBEEBF9DD12}"/>
              </a:ext>
            </a:extLst>
          </p:cNvPr>
          <p:cNvGrpSpPr>
            <a:grpSpLocks/>
          </p:cNvGrpSpPr>
          <p:nvPr/>
        </p:nvGrpSpPr>
        <p:grpSpPr>
          <a:xfrm>
            <a:off x="10961337" y="4074879"/>
            <a:ext cx="320506" cy="591610"/>
            <a:chOff x="4785240" y="3784600"/>
            <a:chExt cx="269190" cy="496888"/>
          </a:xfrm>
          <a:solidFill>
            <a:srgbClr val="2A9D8F"/>
          </a:solidFill>
        </p:grpSpPr>
        <p:sp>
          <p:nvSpPr>
            <p:cNvPr id="20" name="Oval 186">
              <a:extLst>
                <a:ext uri="{FF2B5EF4-FFF2-40B4-BE49-F238E27FC236}">
                  <a16:creationId xmlns:a16="http://schemas.microsoft.com/office/drawing/2014/main" id="{EC3EDB11-AD2E-4C3E-9436-17130CBDFE6D}"/>
                </a:ext>
              </a:extLst>
            </p:cNvPr>
            <p:cNvSpPr>
              <a:spLocks/>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a typeface="+mn-ea"/>
                <a:cs typeface="+mn-cs"/>
              </a:endParaRPr>
            </a:p>
          </p:txBody>
        </p:sp>
        <p:sp>
          <p:nvSpPr>
            <p:cNvPr id="21" name="Freeform 187">
              <a:extLst>
                <a:ext uri="{FF2B5EF4-FFF2-40B4-BE49-F238E27FC236}">
                  <a16:creationId xmlns:a16="http://schemas.microsoft.com/office/drawing/2014/main" id="{902055C7-2B90-8604-8061-087B09DBA303}"/>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a typeface="+mn-ea"/>
                <a:cs typeface="+mn-cs"/>
              </a:endParaRPr>
            </a:p>
          </p:txBody>
        </p:sp>
      </p:grpSp>
      <p:sp>
        <p:nvSpPr>
          <p:cNvPr id="22" name="Google Shape;614;p31">
            <a:extLst>
              <a:ext uri="{FF2B5EF4-FFF2-40B4-BE49-F238E27FC236}">
                <a16:creationId xmlns:a16="http://schemas.microsoft.com/office/drawing/2014/main" id="{B253A793-41E8-87D8-5D07-0E75463780E7}"/>
              </a:ext>
            </a:extLst>
          </p:cNvPr>
          <p:cNvSpPr txBox="1">
            <a:spLocks/>
          </p:cNvSpPr>
          <p:nvPr/>
        </p:nvSpPr>
        <p:spPr>
          <a:xfrm>
            <a:off x="7331402" y="3955291"/>
            <a:ext cx="3580636" cy="859912"/>
          </a:xfrm>
          <a:prstGeom prst="rect">
            <a:avLst/>
          </a:prstGeom>
          <a:noFill/>
          <a:ln>
            <a:noFill/>
          </a:ln>
        </p:spPr>
        <p:txBody>
          <a:bodyPr spcFirstLastPara="1" wrap="square" lIns="91425" tIns="91425" rIns="91425" bIns="91425"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$3.00 per capita / per year</a:t>
            </a:r>
            <a:endParaRPr kumimoji="0"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
        <p:nvSpPr>
          <p:cNvPr id="23" name="Google Shape;614;p31">
            <a:extLst>
              <a:ext uri="{FF2B5EF4-FFF2-40B4-BE49-F238E27FC236}">
                <a16:creationId xmlns:a16="http://schemas.microsoft.com/office/drawing/2014/main" id="{9379BD20-2629-E18D-6EC0-6F1CF457C872}"/>
              </a:ext>
            </a:extLst>
          </p:cNvPr>
          <p:cNvSpPr txBox="1">
            <a:spLocks/>
          </p:cNvSpPr>
          <p:nvPr/>
        </p:nvSpPr>
        <p:spPr>
          <a:xfrm>
            <a:off x="6915974" y="4957452"/>
            <a:ext cx="4820197" cy="459301"/>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(Estimated investment of around $17,880 per year for Allamakee County) </a:t>
            </a:r>
            <a:endParaRPr kumimoji="0"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grpSp>
        <p:nvGrpSpPr>
          <p:cNvPr id="24" name="Group 23" descr="female shape">
            <a:extLst>
              <a:ext uri="{FF2B5EF4-FFF2-40B4-BE49-F238E27FC236}">
                <a16:creationId xmlns:a16="http://schemas.microsoft.com/office/drawing/2014/main" id="{0468CD6D-377C-92EF-7C40-921FA76B1A4A}"/>
              </a:ext>
            </a:extLst>
          </p:cNvPr>
          <p:cNvGrpSpPr>
            <a:grpSpLocks/>
          </p:cNvGrpSpPr>
          <p:nvPr/>
        </p:nvGrpSpPr>
        <p:grpSpPr>
          <a:xfrm>
            <a:off x="5357269" y="1261420"/>
            <a:ext cx="320506" cy="591610"/>
            <a:chOff x="4785240" y="3784600"/>
            <a:chExt cx="269190" cy="496888"/>
          </a:xfrm>
          <a:solidFill>
            <a:srgbClr val="0070C0"/>
          </a:solidFill>
        </p:grpSpPr>
        <p:sp>
          <p:nvSpPr>
            <p:cNvPr id="25" name="Oval 186">
              <a:extLst>
                <a:ext uri="{FF2B5EF4-FFF2-40B4-BE49-F238E27FC236}">
                  <a16:creationId xmlns:a16="http://schemas.microsoft.com/office/drawing/2014/main" id="{033A909C-D8E3-0746-FD8D-3B99F77D1DB7}"/>
                </a:ext>
              </a:extLst>
            </p:cNvPr>
            <p:cNvSpPr>
              <a:spLocks/>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a typeface="+mn-ea"/>
                <a:cs typeface="+mn-cs"/>
              </a:endParaRPr>
            </a:p>
          </p:txBody>
        </p:sp>
        <p:sp>
          <p:nvSpPr>
            <p:cNvPr id="26" name="Freeform 187">
              <a:extLst>
                <a:ext uri="{FF2B5EF4-FFF2-40B4-BE49-F238E27FC236}">
                  <a16:creationId xmlns:a16="http://schemas.microsoft.com/office/drawing/2014/main" id="{205D955F-A8B0-B7AA-7308-3C2296BB6D5A}"/>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9999"/>
                </a:solidFill>
                <a:effectLst/>
                <a:uLnTx/>
                <a:uFillTx/>
                <a:latin typeface="Times New Roman"/>
                <a:ea typeface="+mn-ea"/>
                <a:cs typeface="+mn-cs"/>
              </a:endParaRPr>
            </a:p>
          </p:txBody>
        </p:sp>
      </p:grpSp>
      <p:sp>
        <p:nvSpPr>
          <p:cNvPr id="27" name="Google Shape;614;p31">
            <a:extLst>
              <a:ext uri="{FF2B5EF4-FFF2-40B4-BE49-F238E27FC236}">
                <a16:creationId xmlns:a16="http://schemas.microsoft.com/office/drawing/2014/main" id="{E29977A6-ECFB-7FE3-F775-7B1821C67F2D}"/>
              </a:ext>
            </a:extLst>
          </p:cNvPr>
          <p:cNvSpPr txBox="1">
            <a:spLocks/>
          </p:cNvSpPr>
          <p:nvPr/>
        </p:nvSpPr>
        <p:spPr>
          <a:xfrm>
            <a:off x="948329" y="1120153"/>
            <a:ext cx="4399143" cy="859912"/>
          </a:xfrm>
          <a:prstGeom prst="rect">
            <a:avLst/>
          </a:prstGeom>
          <a:noFill/>
          <a:ln>
            <a:noFill/>
          </a:ln>
        </p:spPr>
        <p:txBody>
          <a:bodyPr spcFirstLastPara="1" wrap="square" lIns="91425" tIns="91425" rIns="91425" bIns="91425"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$30 - 50 per employee / per year</a:t>
            </a:r>
            <a:endParaRPr kumimoji="0"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
        <p:nvSpPr>
          <p:cNvPr id="28" name="Google Shape;614;p31">
            <a:extLst>
              <a:ext uri="{FF2B5EF4-FFF2-40B4-BE49-F238E27FC236}">
                <a16:creationId xmlns:a16="http://schemas.microsoft.com/office/drawing/2014/main" id="{82CB3EA0-53AA-91B5-F3FF-6184BA1E332D}"/>
              </a:ext>
            </a:extLst>
          </p:cNvPr>
          <p:cNvSpPr txBox="1">
            <a:spLocks/>
          </p:cNvSpPr>
          <p:nvPr/>
        </p:nvSpPr>
        <p:spPr>
          <a:xfrm>
            <a:off x="479201" y="1918745"/>
            <a:ext cx="5756548" cy="3061476"/>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Small businesses under 25, up to $720/yr (at $30)</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Small businesses under 50,  up to $1,470/yr (at $30)</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Medium businesses under 100, up to $2,970/yr (at $30)</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Medium businesses under 250, up to $7,470/yr (at $30)</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Large businesses under 500, up to $14,970/yr (at $30)</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sz="20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
        <p:nvSpPr>
          <p:cNvPr id="29" name="Google Shape;614;p31">
            <a:extLst>
              <a:ext uri="{FF2B5EF4-FFF2-40B4-BE49-F238E27FC236}">
                <a16:creationId xmlns:a16="http://schemas.microsoft.com/office/drawing/2014/main" id="{E43D1B51-1AC1-80CE-4B54-81739E868620}"/>
              </a:ext>
            </a:extLst>
          </p:cNvPr>
          <p:cNvSpPr txBox="1">
            <a:spLocks/>
          </p:cNvSpPr>
          <p:nvPr/>
        </p:nvSpPr>
        <p:spPr>
          <a:xfrm>
            <a:off x="413216" y="4347450"/>
            <a:ext cx="5719524" cy="1224240"/>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 sz="2000" b="0" i="0" u="none" strike="noStrike" kern="1200" cap="none" spc="0" normalizeH="0" baseline="0" noProof="0" dirty="0">
                <a:ln>
                  <a:noFill/>
                </a:ln>
                <a:solidFill>
                  <a:srgbClr val="0070C0"/>
                </a:solidFill>
                <a:effectLst/>
                <a:uLnTx/>
                <a:uFillTx/>
                <a:latin typeface="Fira Sans Extra Condensed"/>
                <a:ea typeface="Fira Sans Extra Condensed"/>
                <a:cs typeface="Fira Sans Extra Condensed"/>
                <a:sym typeface="Fira Sans Extra Condensed"/>
              </a:rPr>
              <a:t>(Only 5 employers in county have 100+; most large employers have 20 – 49 staff)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000" b="0" i="0" u="none" strike="noStrike" kern="1200" cap="none" spc="0" normalizeH="0" baseline="0" noProof="0" dirty="0">
                <a:ln>
                  <a:noFill/>
                </a:ln>
                <a:solidFill>
                  <a:srgbClr val="00B0F0"/>
                </a:solidFill>
                <a:effectLst/>
                <a:uLnTx/>
                <a:uFillTx/>
                <a:latin typeface="Fira Sans Extra Condensed"/>
                <a:ea typeface="Fira Sans Extra Condensed"/>
                <a:cs typeface="Fira Sans Extra Condensed"/>
                <a:sym typeface="Fira Sans Extra Condensed"/>
              </a:rPr>
              <a:t>Business donations for first year of Solutions Fund were most common in $250, $500, $1,000 </a:t>
            </a:r>
            <a:r>
              <a:rPr lang="en" sz="2000" dirty="0">
                <a:solidFill>
                  <a:srgbClr val="00B0F0"/>
                </a:solidFill>
                <a:latin typeface="Fira Sans Extra Condensed"/>
                <a:ea typeface="Fira Sans Extra Condensed"/>
                <a:cs typeface="Fira Sans Extra Condensed"/>
                <a:sym typeface="Fira Sans Extra Condensed"/>
              </a:rPr>
              <a:t>&amp; </a:t>
            </a:r>
            <a:r>
              <a:rPr kumimoji="0" lang="en" sz="2000" b="0" i="0" u="none" strike="noStrike" kern="1200" cap="none" spc="0" normalizeH="0" baseline="0" noProof="0" dirty="0">
                <a:ln>
                  <a:noFill/>
                </a:ln>
                <a:solidFill>
                  <a:srgbClr val="00B0F0"/>
                </a:solidFill>
                <a:effectLst/>
                <a:uLnTx/>
                <a:uFillTx/>
                <a:latin typeface="Fira Sans Extra Condensed"/>
                <a:ea typeface="Fira Sans Extra Condensed"/>
                <a:cs typeface="Fira Sans Extra Condensed"/>
                <a:sym typeface="Fira Sans Extra Condensed"/>
              </a:rPr>
              <a:t>$2,500 amounts.</a:t>
            </a:r>
            <a:endParaRPr kumimoji="0" sz="2000" b="0" i="0" u="none" strike="noStrike" kern="1200" cap="none" spc="0" normalizeH="0" baseline="0" noProof="0" dirty="0">
              <a:ln>
                <a:noFill/>
              </a:ln>
              <a:solidFill>
                <a:srgbClr val="00B0F0"/>
              </a:solidFill>
              <a:effectLst/>
              <a:uLnTx/>
              <a:uFillTx/>
              <a:latin typeface="Fira Sans Extra Condensed"/>
              <a:ea typeface="Fira Sans Extra Condensed"/>
              <a:cs typeface="Fira Sans Extra Condensed"/>
              <a:sym typeface="Fira Sans Extra Condensed"/>
            </a:endParaRPr>
          </a:p>
        </p:txBody>
      </p:sp>
      <p:sp>
        <p:nvSpPr>
          <p:cNvPr id="30" name="Google Shape;216;p19">
            <a:extLst>
              <a:ext uri="{FF2B5EF4-FFF2-40B4-BE49-F238E27FC236}">
                <a16:creationId xmlns:a16="http://schemas.microsoft.com/office/drawing/2014/main" id="{820B7B5E-29A1-BC9E-EEDD-42143527F414}"/>
              </a:ext>
            </a:extLst>
          </p:cNvPr>
          <p:cNvSpPr txBox="1">
            <a:spLocks/>
          </p:cNvSpPr>
          <p:nvPr/>
        </p:nvSpPr>
        <p:spPr>
          <a:xfrm>
            <a:off x="7649555" y="6271729"/>
            <a:ext cx="3551119" cy="304427"/>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800" b="0" i="0" u="none" strike="noStrike" kern="1200" cap="none" spc="0" normalizeH="0" baseline="0" noProof="0" dirty="0">
                <a:ln>
                  <a:noFill/>
                </a:ln>
                <a:solidFill>
                  <a:srgbClr val="C15764">
                    <a:lumMod val="75000"/>
                  </a:srgbClr>
                </a:solidFill>
                <a:effectLst/>
                <a:uLnTx/>
                <a:uFillTx/>
                <a:latin typeface="Fira Sans Condensed ExtraBold"/>
                <a:ea typeface="Fira Sans Condensed ExtraBold"/>
                <a:cs typeface="Fira Sans Condensed ExtraBold"/>
                <a:sym typeface="Fira Sans Condensed ExtraBold"/>
              </a:rPr>
              <a:t>Individuals:</a:t>
            </a:r>
            <a:endParaRPr kumimoji="0" sz="2800" b="0" i="0" u="none" strike="noStrike" kern="1200" cap="none" spc="0" normalizeH="0" baseline="0" noProof="0" dirty="0">
              <a:ln>
                <a:noFill/>
              </a:ln>
              <a:solidFill>
                <a:srgbClr val="C15764">
                  <a:lumMod val="75000"/>
                </a:srgbClr>
              </a:solidFill>
              <a:effectLst/>
              <a:uLnTx/>
              <a:uFillTx/>
              <a:latin typeface="Fira Sans Condensed ExtraBold"/>
              <a:ea typeface="Fira Sans Condensed ExtraBold"/>
              <a:cs typeface="Fira Sans Condensed ExtraBold"/>
              <a:sym typeface="Fira Sans Condensed ExtraBold"/>
            </a:endParaRPr>
          </a:p>
        </p:txBody>
      </p:sp>
      <p:grpSp>
        <p:nvGrpSpPr>
          <p:cNvPr id="31" name="Group 30" descr="female shape">
            <a:extLst>
              <a:ext uri="{FF2B5EF4-FFF2-40B4-BE49-F238E27FC236}">
                <a16:creationId xmlns:a16="http://schemas.microsoft.com/office/drawing/2014/main" id="{1BB18F7B-D4E8-2CD7-CEDD-173C87043971}"/>
              </a:ext>
            </a:extLst>
          </p:cNvPr>
          <p:cNvGrpSpPr>
            <a:grpSpLocks/>
          </p:cNvGrpSpPr>
          <p:nvPr/>
        </p:nvGrpSpPr>
        <p:grpSpPr>
          <a:xfrm>
            <a:off x="10510363" y="6763802"/>
            <a:ext cx="320506" cy="591610"/>
            <a:chOff x="4785240" y="3784600"/>
            <a:chExt cx="269190" cy="496888"/>
          </a:xfrm>
          <a:solidFill>
            <a:schemeClr val="accent4">
              <a:lumMod val="75000"/>
            </a:schemeClr>
          </a:solidFill>
        </p:grpSpPr>
        <p:sp>
          <p:nvSpPr>
            <p:cNvPr id="32" name="Oval 186">
              <a:extLst>
                <a:ext uri="{FF2B5EF4-FFF2-40B4-BE49-F238E27FC236}">
                  <a16:creationId xmlns:a16="http://schemas.microsoft.com/office/drawing/2014/main" id="{33245C1C-4FA5-71E5-23BC-E45A0F7D5BE9}"/>
                </a:ext>
              </a:extLst>
            </p:cNvPr>
            <p:cNvSpPr>
              <a:spLocks/>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BB700"/>
                </a:solidFill>
                <a:effectLst/>
                <a:uLnTx/>
                <a:uFillTx/>
                <a:latin typeface="Times New Roman"/>
                <a:ea typeface="+mn-ea"/>
                <a:cs typeface="+mn-cs"/>
              </a:endParaRPr>
            </a:p>
          </p:txBody>
        </p:sp>
        <p:sp>
          <p:nvSpPr>
            <p:cNvPr id="33" name="Freeform 187">
              <a:extLst>
                <a:ext uri="{FF2B5EF4-FFF2-40B4-BE49-F238E27FC236}">
                  <a16:creationId xmlns:a16="http://schemas.microsoft.com/office/drawing/2014/main" id="{F5BB1571-D00C-1E72-A732-0AF88BCF1124}"/>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BB700"/>
                </a:solidFill>
                <a:effectLst/>
                <a:uLnTx/>
                <a:uFillTx/>
                <a:latin typeface="Times New Roman"/>
                <a:ea typeface="+mn-ea"/>
                <a:cs typeface="+mn-cs"/>
              </a:endParaRPr>
            </a:p>
          </p:txBody>
        </p:sp>
      </p:grpSp>
      <p:sp>
        <p:nvSpPr>
          <p:cNvPr id="34" name="Google Shape;614;p31">
            <a:extLst>
              <a:ext uri="{FF2B5EF4-FFF2-40B4-BE49-F238E27FC236}">
                <a16:creationId xmlns:a16="http://schemas.microsoft.com/office/drawing/2014/main" id="{70794205-2DF7-1460-9828-D3FFA60ACC85}"/>
              </a:ext>
            </a:extLst>
          </p:cNvPr>
          <p:cNvSpPr txBox="1">
            <a:spLocks/>
          </p:cNvSpPr>
          <p:nvPr/>
        </p:nvSpPr>
        <p:spPr>
          <a:xfrm>
            <a:off x="7204582" y="6666792"/>
            <a:ext cx="3227455" cy="859912"/>
          </a:xfrm>
          <a:prstGeom prst="rect">
            <a:avLst/>
          </a:prstGeom>
          <a:noFill/>
          <a:ln>
            <a:noFill/>
          </a:ln>
        </p:spPr>
        <p:txBody>
          <a:bodyPr spcFirstLastPara="1" wrap="square" lIns="91425" tIns="91425" rIns="91425" bIns="91425"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$50 - $250 per year</a:t>
            </a:r>
          </a:p>
        </p:txBody>
      </p:sp>
      <p:sp>
        <p:nvSpPr>
          <p:cNvPr id="35" name="Google Shape;614;p31">
            <a:extLst>
              <a:ext uri="{FF2B5EF4-FFF2-40B4-BE49-F238E27FC236}">
                <a16:creationId xmlns:a16="http://schemas.microsoft.com/office/drawing/2014/main" id="{9E020F57-C069-5AC1-94E0-37A62D7A2A81}"/>
              </a:ext>
            </a:extLst>
          </p:cNvPr>
          <p:cNvSpPr txBox="1">
            <a:spLocks/>
          </p:cNvSpPr>
          <p:nvPr/>
        </p:nvSpPr>
        <p:spPr>
          <a:xfrm>
            <a:off x="7158079" y="7607990"/>
            <a:ext cx="4430514" cy="479269"/>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(Based on common donations received during first year of Solutions Fund) </a:t>
            </a:r>
            <a:endParaRPr kumimoji="0"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
        <p:nvSpPr>
          <p:cNvPr id="36" name="Rectangle 35">
            <a:extLst>
              <a:ext uri="{FF2B5EF4-FFF2-40B4-BE49-F238E27FC236}">
                <a16:creationId xmlns:a16="http://schemas.microsoft.com/office/drawing/2014/main" id="{44F67E4C-C98D-6A70-B6FC-16E58AD9822C}"/>
              </a:ext>
            </a:extLst>
          </p:cNvPr>
          <p:cNvSpPr>
            <a:spLocks/>
          </p:cNvSpPr>
          <p:nvPr/>
        </p:nvSpPr>
        <p:spPr>
          <a:xfrm>
            <a:off x="0" y="5858803"/>
            <a:ext cx="6353805" cy="251635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Google Shape;216;p19">
            <a:extLst>
              <a:ext uri="{FF2B5EF4-FFF2-40B4-BE49-F238E27FC236}">
                <a16:creationId xmlns:a16="http://schemas.microsoft.com/office/drawing/2014/main" id="{54A983C3-741E-BD11-E8E5-0571638A7900}"/>
              </a:ext>
            </a:extLst>
          </p:cNvPr>
          <p:cNvSpPr txBox="1">
            <a:spLocks/>
          </p:cNvSpPr>
          <p:nvPr/>
        </p:nvSpPr>
        <p:spPr>
          <a:xfrm>
            <a:off x="729973" y="6242401"/>
            <a:ext cx="4997855" cy="277665"/>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800" b="0" i="0" u="none" strike="noStrike" kern="1200" cap="none" spc="0" normalizeH="0" baseline="0" noProof="0" dirty="0">
                <a:ln>
                  <a:noFill/>
                </a:ln>
                <a:solidFill>
                  <a:srgbClr val="FBB700"/>
                </a:solidFill>
                <a:effectLst/>
                <a:uLnTx/>
                <a:uFillTx/>
                <a:latin typeface="Fira Sans Condensed ExtraBold"/>
                <a:ea typeface="Fira Sans Condensed ExtraBold"/>
                <a:cs typeface="Fira Sans Condensed ExtraBold"/>
                <a:sym typeface="Fira Sans Condensed ExtraBold"/>
              </a:rPr>
              <a:t>Community Groups / Funders:</a:t>
            </a:r>
            <a:endParaRPr kumimoji="0" sz="2800" b="0" i="0" u="none" strike="noStrike" kern="1200" cap="none" spc="0" normalizeH="0" baseline="0" noProof="0" dirty="0">
              <a:ln>
                <a:noFill/>
              </a:ln>
              <a:solidFill>
                <a:srgbClr val="FBB700"/>
              </a:solidFill>
              <a:effectLst/>
              <a:uLnTx/>
              <a:uFillTx/>
              <a:latin typeface="Fira Sans Condensed ExtraBold"/>
              <a:ea typeface="Fira Sans Condensed ExtraBold"/>
              <a:cs typeface="Fira Sans Condensed ExtraBold"/>
              <a:sym typeface="Fira Sans Condensed ExtraBold"/>
            </a:endParaRPr>
          </a:p>
        </p:txBody>
      </p:sp>
      <p:grpSp>
        <p:nvGrpSpPr>
          <p:cNvPr id="45" name="Group 44" descr="female shape">
            <a:extLst>
              <a:ext uri="{FF2B5EF4-FFF2-40B4-BE49-F238E27FC236}">
                <a16:creationId xmlns:a16="http://schemas.microsoft.com/office/drawing/2014/main" id="{D427613C-B38D-5DD8-0340-EC02025F8BF0}"/>
              </a:ext>
            </a:extLst>
          </p:cNvPr>
          <p:cNvGrpSpPr>
            <a:grpSpLocks/>
          </p:cNvGrpSpPr>
          <p:nvPr/>
        </p:nvGrpSpPr>
        <p:grpSpPr>
          <a:xfrm>
            <a:off x="4820711" y="6756560"/>
            <a:ext cx="320506" cy="591610"/>
            <a:chOff x="4785240" y="3784600"/>
            <a:chExt cx="269190" cy="496888"/>
          </a:xfrm>
          <a:solidFill>
            <a:srgbClr val="FBB700"/>
          </a:solidFill>
        </p:grpSpPr>
        <p:sp>
          <p:nvSpPr>
            <p:cNvPr id="46" name="Oval 186">
              <a:extLst>
                <a:ext uri="{FF2B5EF4-FFF2-40B4-BE49-F238E27FC236}">
                  <a16:creationId xmlns:a16="http://schemas.microsoft.com/office/drawing/2014/main" id="{70467023-F427-65FD-CEE5-D4787EDE3F2D}"/>
                </a:ext>
              </a:extLst>
            </p:cNvPr>
            <p:cNvSpPr>
              <a:spLocks/>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BB700"/>
                </a:solidFill>
                <a:effectLst/>
                <a:uLnTx/>
                <a:uFillTx/>
                <a:latin typeface="Times New Roman"/>
                <a:ea typeface="+mn-ea"/>
                <a:cs typeface="+mn-cs"/>
              </a:endParaRPr>
            </a:p>
          </p:txBody>
        </p:sp>
        <p:sp>
          <p:nvSpPr>
            <p:cNvPr id="47" name="Freeform 187">
              <a:extLst>
                <a:ext uri="{FF2B5EF4-FFF2-40B4-BE49-F238E27FC236}">
                  <a16:creationId xmlns:a16="http://schemas.microsoft.com/office/drawing/2014/main" id="{49C792BB-8885-0B5C-080E-11F1B4D381DA}"/>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BB700"/>
                </a:solidFill>
                <a:effectLst/>
                <a:uLnTx/>
                <a:uFillTx/>
                <a:latin typeface="Times New Roman"/>
                <a:ea typeface="+mn-ea"/>
                <a:cs typeface="+mn-cs"/>
              </a:endParaRPr>
            </a:p>
          </p:txBody>
        </p:sp>
      </p:grpSp>
      <p:sp>
        <p:nvSpPr>
          <p:cNvPr id="48" name="Google Shape;614;p31">
            <a:extLst>
              <a:ext uri="{FF2B5EF4-FFF2-40B4-BE49-F238E27FC236}">
                <a16:creationId xmlns:a16="http://schemas.microsoft.com/office/drawing/2014/main" id="{D0178DCE-C1F3-CE2A-F117-067A4D6E4F72}"/>
              </a:ext>
            </a:extLst>
          </p:cNvPr>
          <p:cNvSpPr txBox="1">
            <a:spLocks/>
          </p:cNvSpPr>
          <p:nvPr/>
        </p:nvSpPr>
        <p:spPr>
          <a:xfrm>
            <a:off x="1559889" y="6637248"/>
            <a:ext cx="3227455" cy="859912"/>
          </a:xfrm>
          <a:prstGeom prst="rect">
            <a:avLst/>
          </a:prstGeom>
          <a:noFill/>
          <a:ln>
            <a:noFill/>
          </a:ln>
        </p:spPr>
        <p:txBody>
          <a:bodyPr spcFirstLastPara="1" wrap="square" lIns="91425" tIns="91425" rIns="91425" bIns="91425" anchor="ctr"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$1,000 - $15,000 per year</a:t>
            </a:r>
            <a:endParaRPr kumimoji="0" sz="2400" b="1"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
        <p:nvSpPr>
          <p:cNvPr id="49" name="Google Shape;614;p31">
            <a:extLst>
              <a:ext uri="{FF2B5EF4-FFF2-40B4-BE49-F238E27FC236}">
                <a16:creationId xmlns:a16="http://schemas.microsoft.com/office/drawing/2014/main" id="{591B9B9B-4ACB-518E-0CD6-B3DF3C500190}"/>
              </a:ext>
            </a:extLst>
          </p:cNvPr>
          <p:cNvSpPr txBox="1">
            <a:spLocks/>
          </p:cNvSpPr>
          <p:nvPr/>
        </p:nvSpPr>
        <p:spPr>
          <a:xfrm>
            <a:off x="1157621" y="7600748"/>
            <a:ext cx="4430514" cy="479269"/>
          </a:xfrm>
          <a:prstGeom prst="rect">
            <a:avLst/>
          </a:prstGeom>
          <a:noFill/>
          <a:ln>
            <a:noFill/>
          </a:ln>
        </p:spPr>
        <p:txBody>
          <a:bodyPr spcFirstLastPara="1" wrap="square" lIns="91425" tIns="91425" rIns="91425" bIns="9142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rPr>
              <a:t>(Based on donations received during first year of Solutions Fund) </a:t>
            </a:r>
            <a:endParaRPr kumimoji="0" sz="2200" b="0" i="0" u="none" strike="noStrike" kern="1200" cap="none" spc="0" normalizeH="0" baseline="0" noProof="0" dirty="0">
              <a:ln>
                <a:noFill/>
              </a:ln>
              <a:solidFill>
                <a:prstClr val="black">
                  <a:lumMod val="75000"/>
                  <a:lumOff val="25000"/>
                </a:prstClr>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466911115"/>
      </p:ext>
    </p:extLst>
  </p:cSld>
  <p:clrMapOvr>
    <a:masterClrMapping/>
  </p:clrMapOvr>
</p:sld>
</file>

<file path=ppt/theme/theme1.xml><?xml version="1.0" encoding="utf-8"?>
<a:theme xmlns:a="http://schemas.openxmlformats.org/drawingml/2006/main" name="Custom">
  <a:themeElements>
    <a:clrScheme name="Custom 225">
      <a:dk1>
        <a:sysClr val="windowText" lastClr="000000"/>
      </a:dk1>
      <a:lt1>
        <a:sysClr val="window" lastClr="FFFFFF"/>
      </a:lt1>
      <a:dk2>
        <a:srgbClr val="44546A"/>
      </a:dk2>
      <a:lt2>
        <a:srgbClr val="E7E6E6"/>
      </a:lt2>
      <a:accent1>
        <a:srgbClr val="F2F7FC"/>
      </a:accent1>
      <a:accent2>
        <a:srgbClr val="2E7BC8"/>
      </a:accent2>
      <a:accent3>
        <a:srgbClr val="FFFEEB"/>
      </a:accent3>
      <a:accent4>
        <a:srgbClr val="C15764"/>
      </a:accent4>
      <a:accent5>
        <a:srgbClr val="F5A26F"/>
      </a:accent5>
      <a:accent6>
        <a:srgbClr val="C6FEDA"/>
      </a:accent6>
      <a:hlink>
        <a:srgbClr val="D2B356"/>
      </a:hlink>
      <a:folHlink>
        <a:srgbClr val="C59169"/>
      </a:folHlink>
    </a:clrScheme>
    <a:fontScheme name="Custom 7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781421_Win32_SL_v4" id="{A05BC38D-7A36-434C-AE58-671B91A32AC4}" vid="{BA7B049D-A6D9-479D-80E8-6A737482F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BBAEFC17336048A33B4B948CA4393C" ma:contentTypeVersion="18" ma:contentTypeDescription="Create a new document." ma:contentTypeScope="" ma:versionID="3f6039c75e3146e308ce69f0cb579a11">
  <xsd:schema xmlns:xsd="http://www.w3.org/2001/XMLSchema" xmlns:xs="http://www.w3.org/2001/XMLSchema" xmlns:p="http://schemas.microsoft.com/office/2006/metadata/properties" xmlns:ns3="410a77cc-2ce9-461a-ad6b-447ea537f046" xmlns:ns4="8d0908bd-5300-470a-a485-af706ae71548" targetNamespace="http://schemas.microsoft.com/office/2006/metadata/properties" ma:root="true" ma:fieldsID="6c00a6bb020c607aaf602b5b607641f1" ns3:_="" ns4:_="">
    <xsd:import namespace="410a77cc-2ce9-461a-ad6b-447ea537f046"/>
    <xsd:import namespace="8d0908bd-5300-470a-a485-af706ae715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a77cc-2ce9-461a-ad6b-447ea537f0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0908bd-5300-470a-a485-af706ae7154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d0908bd-5300-470a-a485-af706ae71548" xsi:nil="true"/>
    <_activity xmlns="8d0908bd-5300-470a-a485-af706ae71548" xsi:nil="true"/>
  </documentManagement>
</p:properties>
</file>

<file path=customXml/itemProps1.xml><?xml version="1.0" encoding="utf-8"?>
<ds:datastoreItem xmlns:ds="http://schemas.openxmlformats.org/officeDocument/2006/customXml" ds:itemID="{0891D39D-0B59-4B56-81CF-15F533A134D9}">
  <ds:schemaRefs>
    <ds:schemaRef ds:uri="http://schemas.microsoft.com/sharepoint/v3/contenttype/forms"/>
  </ds:schemaRefs>
</ds:datastoreItem>
</file>

<file path=customXml/itemProps2.xml><?xml version="1.0" encoding="utf-8"?>
<ds:datastoreItem xmlns:ds="http://schemas.openxmlformats.org/officeDocument/2006/customXml" ds:itemID="{6AED2429-DCFB-4E1B-AED8-1D6933213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a77cc-2ce9-461a-ad6b-447ea537f046"/>
    <ds:schemaRef ds:uri="8d0908bd-5300-470a-a485-af706ae71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CE127-7813-43B3-896B-0FC731E05D08}">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elements/1.1/"/>
    <ds:schemaRef ds:uri="410a77cc-2ce9-461a-ad6b-447ea537f046"/>
    <ds:schemaRef ds:uri="http://purl.org/dc/terms/"/>
    <ds:schemaRef ds:uri="8d0908bd-5300-470a-a485-af706ae71548"/>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1825</Words>
  <Application>Microsoft Office PowerPoint</Application>
  <PresentationFormat>Custom</PresentationFormat>
  <Paragraphs>143</Paragraphs>
  <Slides>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vt:i4>
      </vt:variant>
    </vt:vector>
  </HeadingPairs>
  <TitlesOfParts>
    <vt:vector size="15" baseType="lpstr">
      <vt:lpstr>Abadi</vt:lpstr>
      <vt:lpstr>Arial</vt:lpstr>
      <vt:lpstr>Calibri</vt:lpstr>
      <vt:lpstr>Fira Sans</vt:lpstr>
      <vt:lpstr>Fira Sans Condensed</vt:lpstr>
      <vt:lpstr>Fira Sans Condensed ExtraBold</vt:lpstr>
      <vt:lpstr>Fira Sans Condensed Medium</vt:lpstr>
      <vt:lpstr>Fira Sans Extra Condensed</vt:lpstr>
      <vt:lpstr>Fira Sans Extra Condensed Medium</vt:lpstr>
      <vt:lpstr>Roboto</vt:lpstr>
      <vt:lpstr>Times New Roman</vt:lpstr>
      <vt:lpstr>Custom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2023-07-24T20:28:10Z</dcterms:created>
  <dcterms:modified xsi:type="dcterms:W3CDTF">2024-10-31T18:04:23Z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0x01010000BBAEFC17336048A33B4B948CA4393C</vt:lpwstr>
  </property>
</Properties>
</file>