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webextensions/webextension1.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147171015" r:id="rId2"/>
    <p:sldId id="411" r:id="rId3"/>
    <p:sldId id="261" r:id="rId4"/>
    <p:sldId id="2147171029" r:id="rId5"/>
    <p:sldId id="2147171033" r:id="rId6"/>
    <p:sldId id="511" r:id="rId7"/>
    <p:sldId id="2147171034" r:id="rId8"/>
    <p:sldId id="2147171036" r:id="rId9"/>
    <p:sldId id="293" r:id="rId10"/>
    <p:sldId id="738" r:id="rId11"/>
    <p:sldId id="280" r:id="rId12"/>
    <p:sldId id="281" r:id="rId13"/>
    <p:sldId id="264" r:id="rId14"/>
    <p:sldId id="2147171016" r:id="rId15"/>
    <p:sldId id="753" r:id="rId16"/>
    <p:sldId id="754" r:id="rId17"/>
    <p:sldId id="288" r:id="rId18"/>
    <p:sldId id="2147171021" r:id="rId19"/>
    <p:sldId id="416" r:id="rId20"/>
    <p:sldId id="714" r:id="rId21"/>
    <p:sldId id="2147171035" r:id="rId22"/>
    <p:sldId id="2147171037" r:id="rId23"/>
    <p:sldId id="2147171008" r:id="rId24"/>
    <p:sldId id="2147171007" r:id="rId25"/>
    <p:sldId id="284" r:id="rId26"/>
    <p:sldId id="2147171025" r:id="rId27"/>
    <p:sldId id="275"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0000"/>
    <a:srgbClr val="FFFFFF"/>
    <a:srgbClr val="70946B"/>
    <a:srgbClr val="A683AF"/>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4"/>
    <p:restoredTop sz="94694"/>
  </p:normalViewPr>
  <p:slideViewPr>
    <p:cSldViewPr snapToGrid="0">
      <p:cViewPr varScale="1">
        <p:scale>
          <a:sx n="117" d="100"/>
          <a:sy n="117" d="100"/>
        </p:scale>
        <p:origin x="2512"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E224B-7A42-453D-971E-438970FC118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888EAC3-D432-4263-9D2F-8588C5EADE34}">
      <dgm:prSet/>
      <dgm:spPr/>
      <dgm:t>
        <a:bodyPr/>
        <a:lstStyle/>
        <a:p>
          <a:pPr>
            <a:lnSpc>
              <a:spcPct val="100000"/>
            </a:lnSpc>
          </a:pPr>
          <a:r>
            <a:rPr lang="en-US" i="0" dirty="0"/>
            <a:t>Get to know each other. </a:t>
          </a:r>
          <a:endParaRPr lang="en-US" dirty="0"/>
        </a:p>
      </dgm:t>
    </dgm:pt>
    <dgm:pt modelId="{9AAA4E70-802B-4B80-B705-F57AC4ECE876}" type="parTrans" cxnId="{483CC039-8604-497F-BCDF-F8B731995C6B}">
      <dgm:prSet/>
      <dgm:spPr/>
      <dgm:t>
        <a:bodyPr/>
        <a:lstStyle/>
        <a:p>
          <a:endParaRPr lang="en-US"/>
        </a:p>
      </dgm:t>
    </dgm:pt>
    <dgm:pt modelId="{B26579B4-A29B-4D89-B9F7-38DAEE7426CC}" type="sibTrans" cxnId="{483CC039-8604-497F-BCDF-F8B731995C6B}">
      <dgm:prSet/>
      <dgm:spPr/>
      <dgm:t>
        <a:bodyPr/>
        <a:lstStyle/>
        <a:p>
          <a:endParaRPr lang="en-US"/>
        </a:p>
      </dgm:t>
    </dgm:pt>
    <dgm:pt modelId="{C23230E5-034E-41EF-9099-BBFC3AE5909F}">
      <dgm:prSet/>
      <dgm:spPr/>
      <dgm:t>
        <a:bodyPr/>
        <a:lstStyle/>
        <a:p>
          <a:pPr>
            <a:lnSpc>
              <a:spcPct val="100000"/>
            </a:lnSpc>
          </a:pPr>
          <a:r>
            <a:rPr lang="en-US" dirty="0"/>
            <a:t>Review the cohort timeline</a:t>
          </a:r>
        </a:p>
      </dgm:t>
    </dgm:pt>
    <dgm:pt modelId="{476E626E-78B3-4D46-832B-C400C44FDAC9}" type="parTrans" cxnId="{E1B25210-51F7-4FBB-AB72-85AC04BB413E}">
      <dgm:prSet/>
      <dgm:spPr/>
      <dgm:t>
        <a:bodyPr/>
        <a:lstStyle/>
        <a:p>
          <a:endParaRPr lang="en-US"/>
        </a:p>
      </dgm:t>
    </dgm:pt>
    <dgm:pt modelId="{7E383646-93DC-49C3-9D4E-A90882CAFB33}" type="sibTrans" cxnId="{E1B25210-51F7-4FBB-AB72-85AC04BB413E}">
      <dgm:prSet/>
      <dgm:spPr/>
      <dgm:t>
        <a:bodyPr/>
        <a:lstStyle/>
        <a:p>
          <a:endParaRPr lang="en-US"/>
        </a:p>
      </dgm:t>
    </dgm:pt>
    <dgm:pt modelId="{0811904D-9B48-E940-BE32-71E38E481943}">
      <dgm:prSet/>
      <dgm:spPr/>
      <dgm:t>
        <a:bodyPr/>
        <a:lstStyle/>
        <a:p>
          <a:pPr>
            <a:lnSpc>
              <a:spcPct val="100000"/>
            </a:lnSpc>
          </a:pPr>
          <a:r>
            <a:rPr lang="en-US" i="0" dirty="0"/>
            <a:t>Understand the wealth creation </a:t>
          </a:r>
          <a:r>
            <a:rPr lang="en-US" dirty="0"/>
            <a:t>principles</a:t>
          </a:r>
        </a:p>
      </dgm:t>
    </dgm:pt>
    <dgm:pt modelId="{8686557B-8574-964B-8C6C-E1C4936FB44B}" type="parTrans" cxnId="{0ED8665F-92A0-E046-9E63-13AF43B087B6}">
      <dgm:prSet/>
      <dgm:spPr/>
      <dgm:t>
        <a:bodyPr/>
        <a:lstStyle/>
        <a:p>
          <a:endParaRPr lang="en-US"/>
        </a:p>
      </dgm:t>
    </dgm:pt>
    <dgm:pt modelId="{47C63BF1-0F04-834B-8308-1E176555D245}" type="sibTrans" cxnId="{0ED8665F-92A0-E046-9E63-13AF43B087B6}">
      <dgm:prSet/>
      <dgm:spPr/>
      <dgm:t>
        <a:bodyPr/>
        <a:lstStyle/>
        <a:p>
          <a:endParaRPr lang="en-US"/>
        </a:p>
      </dgm:t>
    </dgm:pt>
    <dgm:pt modelId="{C0E568AA-DFCA-4F7A-B660-80E34DFE9B5E}" type="pres">
      <dgm:prSet presAssocID="{0B1E224B-7A42-453D-971E-438970FC118B}" presName="root" presStyleCnt="0">
        <dgm:presLayoutVars>
          <dgm:dir/>
          <dgm:resizeHandles val="exact"/>
        </dgm:presLayoutVars>
      </dgm:prSet>
      <dgm:spPr/>
    </dgm:pt>
    <dgm:pt modelId="{7E9C904C-A08E-4CFC-B7F4-ABD40B6AFCB5}" type="pres">
      <dgm:prSet presAssocID="{9888EAC3-D432-4263-9D2F-8588C5EADE34}" presName="compNode" presStyleCnt="0"/>
      <dgm:spPr/>
    </dgm:pt>
    <dgm:pt modelId="{1FFACAB8-4F29-41BE-ACD7-9722B8C2BDD5}" type="pres">
      <dgm:prSet presAssocID="{9888EAC3-D432-4263-9D2F-8588C5EADE34}" presName="bgRect" presStyleLbl="bgShp" presStyleIdx="0" presStyleCnt="3"/>
      <dgm:spPr/>
    </dgm:pt>
    <dgm:pt modelId="{78FBE934-1E31-40FD-A62F-62ABC52814C8}" type="pres">
      <dgm:prSet presAssocID="{9888EAC3-D432-4263-9D2F-8588C5EADE34}"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a:ext>
      </dgm:extLst>
    </dgm:pt>
    <dgm:pt modelId="{3184E8FC-5A42-4A89-A59B-408002160ED5}" type="pres">
      <dgm:prSet presAssocID="{9888EAC3-D432-4263-9D2F-8588C5EADE34}" presName="spaceRect" presStyleCnt="0"/>
      <dgm:spPr/>
    </dgm:pt>
    <dgm:pt modelId="{9AFAB4B5-02BD-4A5C-9F01-92EEFFCDD612}" type="pres">
      <dgm:prSet presAssocID="{9888EAC3-D432-4263-9D2F-8588C5EADE34}" presName="parTx" presStyleLbl="revTx" presStyleIdx="0" presStyleCnt="3">
        <dgm:presLayoutVars>
          <dgm:chMax val="0"/>
          <dgm:chPref val="0"/>
        </dgm:presLayoutVars>
      </dgm:prSet>
      <dgm:spPr/>
    </dgm:pt>
    <dgm:pt modelId="{C9984C94-BF2E-4999-A448-68E365A44E0D}" type="pres">
      <dgm:prSet presAssocID="{B26579B4-A29B-4D89-B9F7-38DAEE7426CC}" presName="sibTrans" presStyleCnt="0"/>
      <dgm:spPr/>
    </dgm:pt>
    <dgm:pt modelId="{6192D23D-A241-43CC-8599-250C22F35467}" type="pres">
      <dgm:prSet presAssocID="{C23230E5-034E-41EF-9099-BBFC3AE5909F}" presName="compNode" presStyleCnt="0"/>
      <dgm:spPr/>
    </dgm:pt>
    <dgm:pt modelId="{1D020507-7DA1-4342-8ECF-7906704E0177}" type="pres">
      <dgm:prSet presAssocID="{C23230E5-034E-41EF-9099-BBFC3AE5909F}" presName="bgRect" presStyleLbl="bgShp" presStyleIdx="1" presStyleCnt="3"/>
      <dgm:spPr/>
    </dgm:pt>
    <dgm:pt modelId="{52F330F7-28AB-4E0B-AC08-1D370A0EAC26}" type="pres">
      <dgm:prSet presAssocID="{C23230E5-034E-41EF-9099-BBFC3AE5909F}" presName="iconRect" presStyleLbl="node1" presStyleIdx="1" presStyleCnt="3" custLinFactNeighborX="3417" custLinFactNeighborY="4768"/>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pt>
    <dgm:pt modelId="{C6561917-BF3B-4675-BEA6-60ADF53FE70C}" type="pres">
      <dgm:prSet presAssocID="{C23230E5-034E-41EF-9099-BBFC3AE5909F}" presName="spaceRect" presStyleCnt="0"/>
      <dgm:spPr/>
    </dgm:pt>
    <dgm:pt modelId="{67644408-6259-4077-9FA2-F1E94278AB32}" type="pres">
      <dgm:prSet presAssocID="{C23230E5-034E-41EF-9099-BBFC3AE5909F}" presName="parTx" presStyleLbl="revTx" presStyleIdx="1" presStyleCnt="3">
        <dgm:presLayoutVars>
          <dgm:chMax val="0"/>
          <dgm:chPref val="0"/>
        </dgm:presLayoutVars>
      </dgm:prSet>
      <dgm:spPr/>
    </dgm:pt>
    <dgm:pt modelId="{B0FDD0C4-8EB0-45A2-BA4D-39D27852DD2D}" type="pres">
      <dgm:prSet presAssocID="{7E383646-93DC-49C3-9D4E-A90882CAFB33}" presName="sibTrans" presStyleCnt="0"/>
      <dgm:spPr/>
    </dgm:pt>
    <dgm:pt modelId="{32ED78DC-F405-7B4A-BB0D-690633395020}" type="pres">
      <dgm:prSet presAssocID="{0811904D-9B48-E940-BE32-71E38E481943}" presName="compNode" presStyleCnt="0"/>
      <dgm:spPr/>
    </dgm:pt>
    <dgm:pt modelId="{65CCE82F-4765-1240-AB4D-29D5B2FEA0AE}" type="pres">
      <dgm:prSet presAssocID="{0811904D-9B48-E940-BE32-71E38E481943}" presName="bgRect" presStyleLbl="bgShp" presStyleIdx="2" presStyleCnt="3" custLinFactNeighborX="-14636" custLinFactNeighborY="1780"/>
      <dgm:spPr/>
    </dgm:pt>
    <dgm:pt modelId="{CE4583F9-BEB6-CE4D-B073-8B22680680F8}" type="pres">
      <dgm:prSet presAssocID="{0811904D-9B48-E940-BE32-71E38E481943}" presName="iconRect" presStyleLbl="nod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45C0C718-25FF-234A-AA2F-3EBE2742BC06}" type="pres">
      <dgm:prSet presAssocID="{0811904D-9B48-E940-BE32-71E38E481943}" presName="spaceRect" presStyleCnt="0"/>
      <dgm:spPr/>
    </dgm:pt>
    <dgm:pt modelId="{00E70B96-749F-3148-80D9-45177BB7B9DA}" type="pres">
      <dgm:prSet presAssocID="{0811904D-9B48-E940-BE32-71E38E481943}" presName="parTx" presStyleLbl="revTx" presStyleIdx="2" presStyleCnt="3">
        <dgm:presLayoutVars>
          <dgm:chMax val="0"/>
          <dgm:chPref val="0"/>
        </dgm:presLayoutVars>
      </dgm:prSet>
      <dgm:spPr/>
    </dgm:pt>
  </dgm:ptLst>
  <dgm:cxnLst>
    <dgm:cxn modelId="{E1B25210-51F7-4FBB-AB72-85AC04BB413E}" srcId="{0B1E224B-7A42-453D-971E-438970FC118B}" destId="{C23230E5-034E-41EF-9099-BBFC3AE5909F}" srcOrd="1" destOrd="0" parTransId="{476E626E-78B3-4D46-832B-C400C44FDAC9}" sibTransId="{7E383646-93DC-49C3-9D4E-A90882CAFB33}"/>
    <dgm:cxn modelId="{483CC039-8604-497F-BCDF-F8B731995C6B}" srcId="{0B1E224B-7A42-453D-971E-438970FC118B}" destId="{9888EAC3-D432-4263-9D2F-8588C5EADE34}" srcOrd="0" destOrd="0" parTransId="{9AAA4E70-802B-4B80-B705-F57AC4ECE876}" sibTransId="{B26579B4-A29B-4D89-B9F7-38DAEE7426CC}"/>
    <dgm:cxn modelId="{0ED8665F-92A0-E046-9E63-13AF43B087B6}" srcId="{0B1E224B-7A42-453D-971E-438970FC118B}" destId="{0811904D-9B48-E940-BE32-71E38E481943}" srcOrd="2" destOrd="0" parTransId="{8686557B-8574-964B-8C6C-E1C4936FB44B}" sibTransId="{47C63BF1-0F04-834B-8308-1E176555D245}"/>
    <dgm:cxn modelId="{C7469695-0337-4E76-B694-D780F97B82C9}" type="presOf" srcId="{0B1E224B-7A42-453D-971E-438970FC118B}" destId="{C0E568AA-DFCA-4F7A-B660-80E34DFE9B5E}" srcOrd="0" destOrd="0" presId="urn:microsoft.com/office/officeart/2018/2/layout/IconVerticalSolidList"/>
    <dgm:cxn modelId="{216436BF-8416-F146-8009-B7945D892F3E}" type="presOf" srcId="{0811904D-9B48-E940-BE32-71E38E481943}" destId="{00E70B96-749F-3148-80D9-45177BB7B9DA}" srcOrd="0" destOrd="0" presId="urn:microsoft.com/office/officeart/2018/2/layout/IconVerticalSolidList"/>
    <dgm:cxn modelId="{7D2868DF-A786-40F3-A4C9-E3E1873633BA}" type="presOf" srcId="{C23230E5-034E-41EF-9099-BBFC3AE5909F}" destId="{67644408-6259-4077-9FA2-F1E94278AB32}" srcOrd="0" destOrd="0" presId="urn:microsoft.com/office/officeart/2018/2/layout/IconVerticalSolidList"/>
    <dgm:cxn modelId="{2F745EE6-2E58-4727-AA58-87FABBDDAE39}" type="presOf" srcId="{9888EAC3-D432-4263-9D2F-8588C5EADE34}" destId="{9AFAB4B5-02BD-4A5C-9F01-92EEFFCDD612}" srcOrd="0" destOrd="0" presId="urn:microsoft.com/office/officeart/2018/2/layout/IconVerticalSolidList"/>
    <dgm:cxn modelId="{6665D48D-90D3-46FC-AA52-4373294913B7}" type="presParOf" srcId="{C0E568AA-DFCA-4F7A-B660-80E34DFE9B5E}" destId="{7E9C904C-A08E-4CFC-B7F4-ABD40B6AFCB5}" srcOrd="0" destOrd="0" presId="urn:microsoft.com/office/officeart/2018/2/layout/IconVerticalSolidList"/>
    <dgm:cxn modelId="{5F9D8C3F-3471-4337-8473-921F5C0E571C}" type="presParOf" srcId="{7E9C904C-A08E-4CFC-B7F4-ABD40B6AFCB5}" destId="{1FFACAB8-4F29-41BE-ACD7-9722B8C2BDD5}" srcOrd="0" destOrd="0" presId="urn:microsoft.com/office/officeart/2018/2/layout/IconVerticalSolidList"/>
    <dgm:cxn modelId="{0750EBA0-7BB0-400C-BAB4-ACA93C8B2271}" type="presParOf" srcId="{7E9C904C-A08E-4CFC-B7F4-ABD40B6AFCB5}" destId="{78FBE934-1E31-40FD-A62F-62ABC52814C8}" srcOrd="1" destOrd="0" presId="urn:microsoft.com/office/officeart/2018/2/layout/IconVerticalSolidList"/>
    <dgm:cxn modelId="{5810C766-2DC1-4F72-A013-D52E6BB46570}" type="presParOf" srcId="{7E9C904C-A08E-4CFC-B7F4-ABD40B6AFCB5}" destId="{3184E8FC-5A42-4A89-A59B-408002160ED5}" srcOrd="2" destOrd="0" presId="urn:microsoft.com/office/officeart/2018/2/layout/IconVerticalSolidList"/>
    <dgm:cxn modelId="{1BED6210-9A5A-4B32-B590-C9D0DE8B8A78}" type="presParOf" srcId="{7E9C904C-A08E-4CFC-B7F4-ABD40B6AFCB5}" destId="{9AFAB4B5-02BD-4A5C-9F01-92EEFFCDD612}" srcOrd="3" destOrd="0" presId="urn:microsoft.com/office/officeart/2018/2/layout/IconVerticalSolidList"/>
    <dgm:cxn modelId="{7CCEE57E-A637-4286-9B01-D1BEA3D82BD1}" type="presParOf" srcId="{C0E568AA-DFCA-4F7A-B660-80E34DFE9B5E}" destId="{C9984C94-BF2E-4999-A448-68E365A44E0D}" srcOrd="1" destOrd="0" presId="urn:microsoft.com/office/officeart/2018/2/layout/IconVerticalSolidList"/>
    <dgm:cxn modelId="{AC8CF356-8B13-4976-A582-378C3475F6E7}" type="presParOf" srcId="{C0E568AA-DFCA-4F7A-B660-80E34DFE9B5E}" destId="{6192D23D-A241-43CC-8599-250C22F35467}" srcOrd="2" destOrd="0" presId="urn:microsoft.com/office/officeart/2018/2/layout/IconVerticalSolidList"/>
    <dgm:cxn modelId="{32AD5D3A-5761-4757-B747-248A2123FC32}" type="presParOf" srcId="{6192D23D-A241-43CC-8599-250C22F35467}" destId="{1D020507-7DA1-4342-8ECF-7906704E0177}" srcOrd="0" destOrd="0" presId="urn:microsoft.com/office/officeart/2018/2/layout/IconVerticalSolidList"/>
    <dgm:cxn modelId="{6A1E60D8-5963-4DB6-8CB7-792D238B0716}" type="presParOf" srcId="{6192D23D-A241-43CC-8599-250C22F35467}" destId="{52F330F7-28AB-4E0B-AC08-1D370A0EAC26}" srcOrd="1" destOrd="0" presId="urn:microsoft.com/office/officeart/2018/2/layout/IconVerticalSolidList"/>
    <dgm:cxn modelId="{1F70FD62-D6AF-4CF1-BB19-8BC9F0273919}" type="presParOf" srcId="{6192D23D-A241-43CC-8599-250C22F35467}" destId="{C6561917-BF3B-4675-BEA6-60ADF53FE70C}" srcOrd="2" destOrd="0" presId="urn:microsoft.com/office/officeart/2018/2/layout/IconVerticalSolidList"/>
    <dgm:cxn modelId="{7B4AD22D-D0FB-4C7A-869A-F0F567F9E4E2}" type="presParOf" srcId="{6192D23D-A241-43CC-8599-250C22F35467}" destId="{67644408-6259-4077-9FA2-F1E94278AB32}" srcOrd="3" destOrd="0" presId="urn:microsoft.com/office/officeart/2018/2/layout/IconVerticalSolidList"/>
    <dgm:cxn modelId="{9D70641E-3C63-4850-9D95-E4286035274A}" type="presParOf" srcId="{C0E568AA-DFCA-4F7A-B660-80E34DFE9B5E}" destId="{B0FDD0C4-8EB0-45A2-BA4D-39D27852DD2D}" srcOrd="3" destOrd="0" presId="urn:microsoft.com/office/officeart/2018/2/layout/IconVerticalSolidList"/>
    <dgm:cxn modelId="{0A3845B6-AB51-3748-9FA7-B2AB175707B6}" type="presParOf" srcId="{C0E568AA-DFCA-4F7A-B660-80E34DFE9B5E}" destId="{32ED78DC-F405-7B4A-BB0D-690633395020}" srcOrd="4" destOrd="0" presId="urn:microsoft.com/office/officeart/2018/2/layout/IconVerticalSolidList"/>
    <dgm:cxn modelId="{F95BE133-6396-C34D-AA9D-EFC382BFF169}" type="presParOf" srcId="{32ED78DC-F405-7B4A-BB0D-690633395020}" destId="{65CCE82F-4765-1240-AB4D-29D5B2FEA0AE}" srcOrd="0" destOrd="0" presId="urn:microsoft.com/office/officeart/2018/2/layout/IconVerticalSolidList"/>
    <dgm:cxn modelId="{0EC83427-984E-DD47-929E-61F55D308DFC}" type="presParOf" srcId="{32ED78DC-F405-7B4A-BB0D-690633395020}" destId="{CE4583F9-BEB6-CE4D-B073-8B22680680F8}" srcOrd="1" destOrd="0" presId="urn:microsoft.com/office/officeart/2018/2/layout/IconVerticalSolidList"/>
    <dgm:cxn modelId="{027B414D-4647-BC42-A1C9-8037C1D91CCF}" type="presParOf" srcId="{32ED78DC-F405-7B4A-BB0D-690633395020}" destId="{45C0C718-25FF-234A-AA2F-3EBE2742BC06}" srcOrd="2" destOrd="0" presId="urn:microsoft.com/office/officeart/2018/2/layout/IconVerticalSolidList"/>
    <dgm:cxn modelId="{4291367C-44D6-0947-80EA-6509EFA0E451}" type="presParOf" srcId="{32ED78DC-F405-7B4A-BB0D-690633395020}" destId="{00E70B96-749F-3148-80D9-45177BB7B9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CF29A-45B5-423E-9B7E-B472630428CE}"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8FCC8DAB-1322-44D7-99F3-4968C2AC2D5D}">
      <dgm:prSet/>
      <dgm:spPr/>
      <dgm:t>
        <a:bodyPr/>
        <a:lstStyle/>
        <a:p>
          <a:r>
            <a:rPr lang="en-US"/>
            <a:t>History</a:t>
          </a:r>
        </a:p>
      </dgm:t>
    </dgm:pt>
    <dgm:pt modelId="{5DED6457-0C4F-4CE8-B1AC-03B717DEC44D}" type="parTrans" cxnId="{D876E942-8AA7-451F-8EEC-1F841B98764A}">
      <dgm:prSet/>
      <dgm:spPr/>
      <dgm:t>
        <a:bodyPr/>
        <a:lstStyle/>
        <a:p>
          <a:endParaRPr lang="en-US"/>
        </a:p>
      </dgm:t>
    </dgm:pt>
    <dgm:pt modelId="{731227FC-7813-410B-AC3B-59A4CD07AA9B}" type="sibTrans" cxnId="{D876E942-8AA7-451F-8EEC-1F841B98764A}">
      <dgm:prSet/>
      <dgm:spPr/>
      <dgm:t>
        <a:bodyPr/>
        <a:lstStyle/>
        <a:p>
          <a:endParaRPr lang="en-US"/>
        </a:p>
      </dgm:t>
    </dgm:pt>
    <dgm:pt modelId="{D74C98F8-59DE-48E9-AE0E-BC60475B8B32}">
      <dgm:prSet/>
      <dgm:spPr/>
      <dgm:t>
        <a:bodyPr/>
        <a:lstStyle/>
        <a:p>
          <a:r>
            <a:rPr lang="en-US"/>
            <a:t>Intent</a:t>
          </a:r>
        </a:p>
      </dgm:t>
    </dgm:pt>
    <dgm:pt modelId="{2E9A624C-BBA9-4AE2-A0B5-D033BCD1A793}" type="parTrans" cxnId="{332F488F-273C-4BFA-9D90-5BA4AA86C334}">
      <dgm:prSet/>
      <dgm:spPr/>
      <dgm:t>
        <a:bodyPr/>
        <a:lstStyle/>
        <a:p>
          <a:endParaRPr lang="en-US"/>
        </a:p>
      </dgm:t>
    </dgm:pt>
    <dgm:pt modelId="{842BAB83-039A-4322-9C85-CA81A3E629D1}" type="sibTrans" cxnId="{332F488F-273C-4BFA-9D90-5BA4AA86C334}">
      <dgm:prSet/>
      <dgm:spPr/>
      <dgm:t>
        <a:bodyPr/>
        <a:lstStyle/>
        <a:p>
          <a:endParaRPr lang="en-US"/>
        </a:p>
      </dgm:t>
    </dgm:pt>
    <dgm:pt modelId="{F583F986-0AA1-41CA-BC89-B3EB6960299D}">
      <dgm:prSet/>
      <dgm:spPr/>
      <dgm:t>
        <a:bodyPr/>
        <a:lstStyle/>
        <a:p>
          <a:r>
            <a:rPr lang="en-US"/>
            <a:t>Principles</a:t>
          </a:r>
        </a:p>
      </dgm:t>
    </dgm:pt>
    <dgm:pt modelId="{7B1915B8-7032-46E3-9827-78C7339FD2DC}" type="parTrans" cxnId="{33C2A469-D729-4C4D-B536-1657F7AFC691}">
      <dgm:prSet/>
      <dgm:spPr/>
      <dgm:t>
        <a:bodyPr/>
        <a:lstStyle/>
        <a:p>
          <a:endParaRPr lang="en-US"/>
        </a:p>
      </dgm:t>
    </dgm:pt>
    <dgm:pt modelId="{70C50564-7588-4470-88B3-3FC690F74FD8}" type="sibTrans" cxnId="{33C2A469-D729-4C4D-B536-1657F7AFC691}">
      <dgm:prSet/>
      <dgm:spPr/>
      <dgm:t>
        <a:bodyPr/>
        <a:lstStyle/>
        <a:p>
          <a:endParaRPr lang="en-US"/>
        </a:p>
      </dgm:t>
    </dgm:pt>
    <dgm:pt modelId="{7E4DE475-B181-4805-859F-BD277FD3EC49}">
      <dgm:prSet/>
      <dgm:spPr/>
      <dgm:t>
        <a:bodyPr/>
        <a:lstStyle/>
        <a:p>
          <a:r>
            <a:rPr lang="en-US"/>
            <a:t>Forms of Wealth</a:t>
          </a:r>
        </a:p>
      </dgm:t>
    </dgm:pt>
    <dgm:pt modelId="{D0B5630E-4A0D-47E6-90C9-712C8397AC32}" type="parTrans" cxnId="{605E8068-0D37-4158-A497-EB2ADAB38DB2}">
      <dgm:prSet/>
      <dgm:spPr/>
      <dgm:t>
        <a:bodyPr/>
        <a:lstStyle/>
        <a:p>
          <a:endParaRPr lang="en-US"/>
        </a:p>
      </dgm:t>
    </dgm:pt>
    <dgm:pt modelId="{2DAE73A5-4579-4752-A44D-FDFEB9B177DC}" type="sibTrans" cxnId="{605E8068-0D37-4158-A497-EB2ADAB38DB2}">
      <dgm:prSet/>
      <dgm:spPr/>
      <dgm:t>
        <a:bodyPr/>
        <a:lstStyle/>
        <a:p>
          <a:endParaRPr lang="en-US"/>
        </a:p>
      </dgm:t>
    </dgm:pt>
    <dgm:pt modelId="{68F5028B-7A82-455C-9A81-299BC7E4DF8D}">
      <dgm:prSet/>
      <dgm:spPr/>
      <dgm:t>
        <a:bodyPr/>
        <a:lstStyle/>
        <a:p>
          <a:r>
            <a:rPr lang="en-US"/>
            <a:t>Stocks versus Flows</a:t>
          </a:r>
        </a:p>
      </dgm:t>
    </dgm:pt>
    <dgm:pt modelId="{8DCE3A9C-CEBA-4D75-821A-0C3F83950422}" type="parTrans" cxnId="{7AE40517-B12D-49A6-B509-219B111BFBF0}">
      <dgm:prSet/>
      <dgm:spPr/>
      <dgm:t>
        <a:bodyPr/>
        <a:lstStyle/>
        <a:p>
          <a:endParaRPr lang="en-US"/>
        </a:p>
      </dgm:t>
    </dgm:pt>
    <dgm:pt modelId="{73020920-7210-4978-9861-E48A86120589}" type="sibTrans" cxnId="{7AE40517-B12D-49A6-B509-219B111BFBF0}">
      <dgm:prSet/>
      <dgm:spPr/>
      <dgm:t>
        <a:bodyPr/>
        <a:lstStyle/>
        <a:p>
          <a:endParaRPr lang="en-US"/>
        </a:p>
      </dgm:t>
    </dgm:pt>
    <dgm:pt modelId="{14F07C06-5BE7-F44D-B9BF-FFFB9033BFEE}" type="pres">
      <dgm:prSet presAssocID="{26ACF29A-45B5-423E-9B7E-B472630428CE}" presName="diagram" presStyleCnt="0">
        <dgm:presLayoutVars>
          <dgm:dir/>
          <dgm:resizeHandles val="exact"/>
        </dgm:presLayoutVars>
      </dgm:prSet>
      <dgm:spPr/>
    </dgm:pt>
    <dgm:pt modelId="{D998C91D-5F40-7B41-9F16-EB789E42DD2F}" type="pres">
      <dgm:prSet presAssocID="{8FCC8DAB-1322-44D7-99F3-4968C2AC2D5D}" presName="node" presStyleLbl="node1" presStyleIdx="0" presStyleCnt="5">
        <dgm:presLayoutVars>
          <dgm:bulletEnabled val="1"/>
        </dgm:presLayoutVars>
      </dgm:prSet>
      <dgm:spPr/>
    </dgm:pt>
    <dgm:pt modelId="{64987547-E966-2F4D-9D41-CF86ADBB14C8}" type="pres">
      <dgm:prSet presAssocID="{731227FC-7813-410B-AC3B-59A4CD07AA9B}" presName="sibTrans" presStyleCnt="0"/>
      <dgm:spPr/>
    </dgm:pt>
    <dgm:pt modelId="{59949CC8-B71C-554F-A851-7F89749B817F}" type="pres">
      <dgm:prSet presAssocID="{D74C98F8-59DE-48E9-AE0E-BC60475B8B32}" presName="node" presStyleLbl="node1" presStyleIdx="1" presStyleCnt="5">
        <dgm:presLayoutVars>
          <dgm:bulletEnabled val="1"/>
        </dgm:presLayoutVars>
      </dgm:prSet>
      <dgm:spPr/>
    </dgm:pt>
    <dgm:pt modelId="{AA33C228-008F-5042-AA2C-537DE9D9480B}" type="pres">
      <dgm:prSet presAssocID="{842BAB83-039A-4322-9C85-CA81A3E629D1}" presName="sibTrans" presStyleCnt="0"/>
      <dgm:spPr/>
    </dgm:pt>
    <dgm:pt modelId="{0C462EA6-B725-F74F-87AC-6C38C9EBD05B}" type="pres">
      <dgm:prSet presAssocID="{F583F986-0AA1-41CA-BC89-B3EB6960299D}" presName="node" presStyleLbl="node1" presStyleIdx="2" presStyleCnt="5">
        <dgm:presLayoutVars>
          <dgm:bulletEnabled val="1"/>
        </dgm:presLayoutVars>
      </dgm:prSet>
      <dgm:spPr/>
    </dgm:pt>
    <dgm:pt modelId="{CAA1F889-12BB-2B4E-83EC-2C0F8E72BA27}" type="pres">
      <dgm:prSet presAssocID="{70C50564-7588-4470-88B3-3FC690F74FD8}" presName="sibTrans" presStyleCnt="0"/>
      <dgm:spPr/>
    </dgm:pt>
    <dgm:pt modelId="{6D07C7CF-92F6-DA46-9784-9F409D6CD774}" type="pres">
      <dgm:prSet presAssocID="{7E4DE475-B181-4805-859F-BD277FD3EC49}" presName="node" presStyleLbl="node1" presStyleIdx="3" presStyleCnt="5">
        <dgm:presLayoutVars>
          <dgm:bulletEnabled val="1"/>
        </dgm:presLayoutVars>
      </dgm:prSet>
      <dgm:spPr/>
    </dgm:pt>
    <dgm:pt modelId="{BA6558BB-E9C4-AB4F-977F-647089D438FD}" type="pres">
      <dgm:prSet presAssocID="{2DAE73A5-4579-4752-A44D-FDFEB9B177DC}" presName="sibTrans" presStyleCnt="0"/>
      <dgm:spPr/>
    </dgm:pt>
    <dgm:pt modelId="{C2CF107A-C39D-1042-BD9A-0D15668862B5}" type="pres">
      <dgm:prSet presAssocID="{68F5028B-7A82-455C-9A81-299BC7E4DF8D}" presName="node" presStyleLbl="node1" presStyleIdx="4" presStyleCnt="5">
        <dgm:presLayoutVars>
          <dgm:bulletEnabled val="1"/>
        </dgm:presLayoutVars>
      </dgm:prSet>
      <dgm:spPr/>
    </dgm:pt>
  </dgm:ptLst>
  <dgm:cxnLst>
    <dgm:cxn modelId="{C43ABC09-F856-904F-A951-9A67002D8578}" type="presOf" srcId="{7E4DE475-B181-4805-859F-BD277FD3EC49}" destId="{6D07C7CF-92F6-DA46-9784-9F409D6CD774}" srcOrd="0" destOrd="0" presId="urn:microsoft.com/office/officeart/2005/8/layout/default"/>
    <dgm:cxn modelId="{7AE40517-B12D-49A6-B509-219B111BFBF0}" srcId="{26ACF29A-45B5-423E-9B7E-B472630428CE}" destId="{68F5028B-7A82-455C-9A81-299BC7E4DF8D}" srcOrd="4" destOrd="0" parTransId="{8DCE3A9C-CEBA-4D75-821A-0C3F83950422}" sibTransId="{73020920-7210-4978-9861-E48A86120589}"/>
    <dgm:cxn modelId="{96EB0B2B-8312-B84B-9042-8F6E467C10D6}" type="presOf" srcId="{8FCC8DAB-1322-44D7-99F3-4968C2AC2D5D}" destId="{D998C91D-5F40-7B41-9F16-EB789E42DD2F}" srcOrd="0" destOrd="0" presId="urn:microsoft.com/office/officeart/2005/8/layout/default"/>
    <dgm:cxn modelId="{9B5C1536-4F06-9E45-99B1-1E81E0F435BB}" type="presOf" srcId="{68F5028B-7A82-455C-9A81-299BC7E4DF8D}" destId="{C2CF107A-C39D-1042-BD9A-0D15668862B5}" srcOrd="0" destOrd="0" presId="urn:microsoft.com/office/officeart/2005/8/layout/default"/>
    <dgm:cxn modelId="{D876E942-8AA7-451F-8EEC-1F841B98764A}" srcId="{26ACF29A-45B5-423E-9B7E-B472630428CE}" destId="{8FCC8DAB-1322-44D7-99F3-4968C2AC2D5D}" srcOrd="0" destOrd="0" parTransId="{5DED6457-0C4F-4CE8-B1AC-03B717DEC44D}" sibTransId="{731227FC-7813-410B-AC3B-59A4CD07AA9B}"/>
    <dgm:cxn modelId="{1B1D0643-ECC7-D541-8F3F-CB3D1228722A}" type="presOf" srcId="{D74C98F8-59DE-48E9-AE0E-BC60475B8B32}" destId="{59949CC8-B71C-554F-A851-7F89749B817F}" srcOrd="0" destOrd="0" presId="urn:microsoft.com/office/officeart/2005/8/layout/default"/>
    <dgm:cxn modelId="{2709BD52-7166-B84A-9F9D-70AC1BF9477E}" type="presOf" srcId="{26ACF29A-45B5-423E-9B7E-B472630428CE}" destId="{14F07C06-5BE7-F44D-B9BF-FFFB9033BFEE}" srcOrd="0" destOrd="0" presId="urn:microsoft.com/office/officeart/2005/8/layout/default"/>
    <dgm:cxn modelId="{605E8068-0D37-4158-A497-EB2ADAB38DB2}" srcId="{26ACF29A-45B5-423E-9B7E-B472630428CE}" destId="{7E4DE475-B181-4805-859F-BD277FD3EC49}" srcOrd="3" destOrd="0" parTransId="{D0B5630E-4A0D-47E6-90C9-712C8397AC32}" sibTransId="{2DAE73A5-4579-4752-A44D-FDFEB9B177DC}"/>
    <dgm:cxn modelId="{33C2A469-D729-4C4D-B536-1657F7AFC691}" srcId="{26ACF29A-45B5-423E-9B7E-B472630428CE}" destId="{F583F986-0AA1-41CA-BC89-B3EB6960299D}" srcOrd="2" destOrd="0" parTransId="{7B1915B8-7032-46E3-9827-78C7339FD2DC}" sibTransId="{70C50564-7588-4470-88B3-3FC690F74FD8}"/>
    <dgm:cxn modelId="{BCB1C072-E53E-3E4B-969C-C7BE722BEF02}" type="presOf" srcId="{F583F986-0AA1-41CA-BC89-B3EB6960299D}" destId="{0C462EA6-B725-F74F-87AC-6C38C9EBD05B}" srcOrd="0" destOrd="0" presId="urn:microsoft.com/office/officeart/2005/8/layout/default"/>
    <dgm:cxn modelId="{332F488F-273C-4BFA-9D90-5BA4AA86C334}" srcId="{26ACF29A-45B5-423E-9B7E-B472630428CE}" destId="{D74C98F8-59DE-48E9-AE0E-BC60475B8B32}" srcOrd="1" destOrd="0" parTransId="{2E9A624C-BBA9-4AE2-A0B5-D033BCD1A793}" sibTransId="{842BAB83-039A-4322-9C85-CA81A3E629D1}"/>
    <dgm:cxn modelId="{31D4B42D-8405-0240-A756-FF2365DF756E}" type="presParOf" srcId="{14F07C06-5BE7-F44D-B9BF-FFFB9033BFEE}" destId="{D998C91D-5F40-7B41-9F16-EB789E42DD2F}" srcOrd="0" destOrd="0" presId="urn:microsoft.com/office/officeart/2005/8/layout/default"/>
    <dgm:cxn modelId="{2583DC83-33B6-B34B-877E-119BD852887B}" type="presParOf" srcId="{14F07C06-5BE7-F44D-B9BF-FFFB9033BFEE}" destId="{64987547-E966-2F4D-9D41-CF86ADBB14C8}" srcOrd="1" destOrd="0" presId="urn:microsoft.com/office/officeart/2005/8/layout/default"/>
    <dgm:cxn modelId="{DE341EB4-26FC-4243-9AD1-3E219E362996}" type="presParOf" srcId="{14F07C06-5BE7-F44D-B9BF-FFFB9033BFEE}" destId="{59949CC8-B71C-554F-A851-7F89749B817F}" srcOrd="2" destOrd="0" presId="urn:microsoft.com/office/officeart/2005/8/layout/default"/>
    <dgm:cxn modelId="{6A8B9FA0-44A2-6248-8FD5-A5B115271072}" type="presParOf" srcId="{14F07C06-5BE7-F44D-B9BF-FFFB9033BFEE}" destId="{AA33C228-008F-5042-AA2C-537DE9D9480B}" srcOrd="3" destOrd="0" presId="urn:microsoft.com/office/officeart/2005/8/layout/default"/>
    <dgm:cxn modelId="{6E8D96EB-95E0-3E47-9835-1BCB778FFA68}" type="presParOf" srcId="{14F07C06-5BE7-F44D-B9BF-FFFB9033BFEE}" destId="{0C462EA6-B725-F74F-87AC-6C38C9EBD05B}" srcOrd="4" destOrd="0" presId="urn:microsoft.com/office/officeart/2005/8/layout/default"/>
    <dgm:cxn modelId="{8F834E95-6864-C149-902E-8034D446DF15}" type="presParOf" srcId="{14F07C06-5BE7-F44D-B9BF-FFFB9033BFEE}" destId="{CAA1F889-12BB-2B4E-83EC-2C0F8E72BA27}" srcOrd="5" destOrd="0" presId="urn:microsoft.com/office/officeart/2005/8/layout/default"/>
    <dgm:cxn modelId="{1AEBB35C-F5AB-144A-A55A-B31223F85CDC}" type="presParOf" srcId="{14F07C06-5BE7-F44D-B9BF-FFFB9033BFEE}" destId="{6D07C7CF-92F6-DA46-9784-9F409D6CD774}" srcOrd="6" destOrd="0" presId="urn:microsoft.com/office/officeart/2005/8/layout/default"/>
    <dgm:cxn modelId="{6C6190A1-7862-D341-BB11-7EE9006EA193}" type="presParOf" srcId="{14F07C06-5BE7-F44D-B9BF-FFFB9033BFEE}" destId="{BA6558BB-E9C4-AB4F-977F-647089D438FD}" srcOrd="7" destOrd="0" presId="urn:microsoft.com/office/officeart/2005/8/layout/default"/>
    <dgm:cxn modelId="{21475D29-1D16-AC42-8D5F-4B5A042DD2AF}" type="presParOf" srcId="{14F07C06-5BE7-F44D-B9BF-FFFB9033BFEE}" destId="{C2CF107A-C39D-1042-BD9A-0D15668862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5DDC6-E644-4F82-9A7B-7463B518F2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DDE49A-A28F-4A74-99F5-026B5DFF604A}">
      <dgm:prSet/>
      <dgm:spPr/>
      <dgm:t>
        <a:bodyPr/>
        <a:lstStyle/>
        <a:p>
          <a:r>
            <a:rPr lang="en-US" dirty="0"/>
            <a:t>Development began in 2006 – the search for a new and more effective framework for meaningful rural development.</a:t>
          </a:r>
        </a:p>
      </dgm:t>
    </dgm:pt>
    <dgm:pt modelId="{8877D2C9-E249-40D3-8646-C3F676861363}" type="parTrans" cxnId="{9C3E6C76-BCD8-4236-8B61-9CE17E902E4F}">
      <dgm:prSet/>
      <dgm:spPr/>
      <dgm:t>
        <a:bodyPr/>
        <a:lstStyle/>
        <a:p>
          <a:endParaRPr lang="en-US"/>
        </a:p>
      </dgm:t>
    </dgm:pt>
    <dgm:pt modelId="{E5684BBD-8A5D-4770-AEC2-0F4C7211A76F}" type="sibTrans" cxnId="{9C3E6C76-BCD8-4236-8B61-9CE17E902E4F}">
      <dgm:prSet/>
      <dgm:spPr/>
      <dgm:t>
        <a:bodyPr/>
        <a:lstStyle/>
        <a:p>
          <a:endParaRPr lang="en-US"/>
        </a:p>
      </dgm:t>
    </dgm:pt>
    <dgm:pt modelId="{DBAFE1EE-B0CA-4A7D-9775-58B5928A3A14}">
      <dgm:prSet/>
      <dgm:spPr/>
      <dgm:t>
        <a:bodyPr/>
        <a:lstStyle/>
        <a:p>
          <a:r>
            <a:rPr lang="en-US" dirty="0"/>
            <a:t>Ten years of testing in the field in the poorest parts of the U.S. (Deep South, Central Appalachia, Lower Rio Grande Valley) </a:t>
          </a:r>
        </a:p>
      </dgm:t>
    </dgm:pt>
    <dgm:pt modelId="{0170A074-03EB-43CB-B927-70BC85AE0D40}" type="parTrans" cxnId="{0BC780B6-26CB-46BD-A5B5-F1CDE6C55402}">
      <dgm:prSet/>
      <dgm:spPr/>
      <dgm:t>
        <a:bodyPr/>
        <a:lstStyle/>
        <a:p>
          <a:endParaRPr lang="en-US"/>
        </a:p>
      </dgm:t>
    </dgm:pt>
    <dgm:pt modelId="{4BA756AD-D5F6-4410-92AB-878BD81ADCE3}" type="sibTrans" cxnId="{0BC780B6-26CB-46BD-A5B5-F1CDE6C55402}">
      <dgm:prSet/>
      <dgm:spPr/>
      <dgm:t>
        <a:bodyPr/>
        <a:lstStyle/>
        <a:p>
          <a:endParaRPr lang="en-US"/>
        </a:p>
      </dgm:t>
    </dgm:pt>
    <dgm:pt modelId="{802ACB24-93D2-4182-875A-918C0D4E4F2F}">
      <dgm:prSet/>
      <dgm:spPr/>
      <dgm:t>
        <a:bodyPr/>
        <a:lstStyle/>
        <a:p>
          <a:endParaRPr lang="en-US" dirty="0"/>
        </a:p>
      </dgm:t>
    </dgm:pt>
    <dgm:pt modelId="{D93C44AD-B5E2-4EE9-B27F-E1F1848FBD83}" type="parTrans" cxnId="{C1194DE7-13A8-4A06-90C6-F855DFD9C414}">
      <dgm:prSet/>
      <dgm:spPr/>
      <dgm:t>
        <a:bodyPr/>
        <a:lstStyle/>
        <a:p>
          <a:endParaRPr lang="en-US"/>
        </a:p>
      </dgm:t>
    </dgm:pt>
    <dgm:pt modelId="{3D49E99A-42F7-4B42-B8A9-1D672EF4BC85}" type="sibTrans" cxnId="{C1194DE7-13A8-4A06-90C6-F855DFD9C414}">
      <dgm:prSet/>
      <dgm:spPr/>
      <dgm:t>
        <a:bodyPr/>
        <a:lstStyle/>
        <a:p>
          <a:endParaRPr lang="en-US"/>
        </a:p>
      </dgm:t>
    </dgm:pt>
    <dgm:pt modelId="{2D9BEC6A-9DF3-4D6B-8F27-E15290F91341}">
      <dgm:prSet/>
      <dgm:spPr/>
      <dgm:t>
        <a:bodyPr/>
        <a:lstStyle/>
        <a:p>
          <a:r>
            <a:rPr lang="en-US" dirty="0"/>
            <a:t>Success! Even during a national recession.</a:t>
          </a:r>
        </a:p>
      </dgm:t>
    </dgm:pt>
    <dgm:pt modelId="{081AF3B9-588C-418C-841B-456DD940553E}" type="parTrans" cxnId="{D13EDAE2-BFC1-4C22-9570-7B40F22DF8B4}">
      <dgm:prSet/>
      <dgm:spPr/>
      <dgm:t>
        <a:bodyPr/>
        <a:lstStyle/>
        <a:p>
          <a:endParaRPr lang="en-US"/>
        </a:p>
      </dgm:t>
    </dgm:pt>
    <dgm:pt modelId="{4B0B4D35-1D3D-4146-87DE-3420E0548E50}" type="sibTrans" cxnId="{D13EDAE2-BFC1-4C22-9570-7B40F22DF8B4}">
      <dgm:prSet/>
      <dgm:spPr/>
      <dgm:t>
        <a:bodyPr/>
        <a:lstStyle/>
        <a:p>
          <a:endParaRPr lang="en-US"/>
        </a:p>
      </dgm:t>
    </dgm:pt>
    <dgm:pt modelId="{E4A71184-3AAE-41DD-8D30-F4440D36DCFD}">
      <dgm:prSet/>
      <dgm:spPr/>
      <dgm:t>
        <a:bodyPr/>
        <a:lstStyle/>
        <a:p>
          <a:r>
            <a:rPr lang="en-US" dirty="0"/>
            <a:t>Adopted by USDA, National Association of Development Organizations, Action Aid International and others. </a:t>
          </a:r>
        </a:p>
      </dgm:t>
    </dgm:pt>
    <dgm:pt modelId="{EBDC42AE-13B2-45C9-97CE-8C75F5D727E0}" type="parTrans" cxnId="{26DE0724-21F2-468F-8553-6C0BF9B75998}">
      <dgm:prSet/>
      <dgm:spPr/>
      <dgm:t>
        <a:bodyPr/>
        <a:lstStyle/>
        <a:p>
          <a:endParaRPr lang="en-US"/>
        </a:p>
      </dgm:t>
    </dgm:pt>
    <dgm:pt modelId="{CBAABFB5-4EB8-4D62-8B77-5C285823CD72}" type="sibTrans" cxnId="{26DE0724-21F2-468F-8553-6C0BF9B75998}">
      <dgm:prSet/>
      <dgm:spPr/>
      <dgm:t>
        <a:bodyPr/>
        <a:lstStyle/>
        <a:p>
          <a:endParaRPr lang="en-US"/>
        </a:p>
      </dgm:t>
    </dgm:pt>
    <dgm:pt modelId="{E2C48AAC-38E6-4F52-83A0-65A229FBCDBC}">
      <dgm:prSet/>
      <dgm:spPr/>
      <dgm:t>
        <a:bodyPr/>
        <a:lstStyle/>
        <a:p>
          <a:r>
            <a:rPr lang="en-US" dirty="0" err="1"/>
            <a:t>WealthWorks</a:t>
          </a:r>
          <a:r>
            <a:rPr lang="en-US" dirty="0"/>
            <a:t> is a framework, not a cookie-cutter approach. It is adapted to each new opportunity. </a:t>
          </a:r>
        </a:p>
      </dgm:t>
    </dgm:pt>
    <dgm:pt modelId="{ACBB2ADA-52B1-4B21-99DE-B17A82D6B71E}" type="parTrans" cxnId="{81D53A70-C65A-4B38-BEB2-F77567E4A980}">
      <dgm:prSet/>
      <dgm:spPr/>
      <dgm:t>
        <a:bodyPr/>
        <a:lstStyle/>
        <a:p>
          <a:endParaRPr lang="en-US"/>
        </a:p>
      </dgm:t>
    </dgm:pt>
    <dgm:pt modelId="{99BA5FB8-2E19-4189-A6D1-AE264B0EFD12}" type="sibTrans" cxnId="{81D53A70-C65A-4B38-BEB2-F77567E4A980}">
      <dgm:prSet/>
      <dgm:spPr/>
      <dgm:t>
        <a:bodyPr/>
        <a:lstStyle/>
        <a:p>
          <a:endParaRPr lang="en-US"/>
        </a:p>
      </dgm:t>
    </dgm:pt>
    <dgm:pt modelId="{990A0C7B-59A8-4C47-AF2C-4710AC0D68C2}">
      <dgm:prSet/>
      <dgm:spPr/>
      <dgm:t>
        <a:bodyPr/>
        <a:lstStyle/>
        <a:p>
          <a:r>
            <a:rPr lang="en-US" dirty="0"/>
            <a:t>I’m here help you get started adapting it to your place.</a:t>
          </a:r>
        </a:p>
      </dgm:t>
    </dgm:pt>
    <dgm:pt modelId="{E843B8BB-80B7-478A-A801-988E799589F5}" type="parTrans" cxnId="{BDBA89F0-FDF1-40DC-AEF9-7D62AF3E971E}">
      <dgm:prSet/>
      <dgm:spPr/>
      <dgm:t>
        <a:bodyPr/>
        <a:lstStyle/>
        <a:p>
          <a:endParaRPr lang="en-US"/>
        </a:p>
      </dgm:t>
    </dgm:pt>
    <dgm:pt modelId="{711C02C8-A49C-40B7-8407-7510272BF0D2}" type="sibTrans" cxnId="{BDBA89F0-FDF1-40DC-AEF9-7D62AF3E971E}">
      <dgm:prSet/>
      <dgm:spPr/>
      <dgm:t>
        <a:bodyPr/>
        <a:lstStyle/>
        <a:p>
          <a:endParaRPr lang="en-US"/>
        </a:p>
      </dgm:t>
    </dgm:pt>
    <dgm:pt modelId="{7BB7F1E9-A953-7E42-8CDC-4F236F7A3299}" type="pres">
      <dgm:prSet presAssocID="{48A5DDC6-E644-4F82-9A7B-7463B518F272}" presName="linear" presStyleCnt="0">
        <dgm:presLayoutVars>
          <dgm:animLvl val="lvl"/>
          <dgm:resizeHandles val="exact"/>
        </dgm:presLayoutVars>
      </dgm:prSet>
      <dgm:spPr/>
    </dgm:pt>
    <dgm:pt modelId="{2973E96B-6CF3-EA44-BCD2-2CC4955CC220}" type="pres">
      <dgm:prSet presAssocID="{1ADDE49A-A28F-4A74-99F5-026B5DFF604A}" presName="parentText" presStyleLbl="node1" presStyleIdx="0" presStyleCnt="6">
        <dgm:presLayoutVars>
          <dgm:chMax val="0"/>
          <dgm:bulletEnabled val="1"/>
        </dgm:presLayoutVars>
      </dgm:prSet>
      <dgm:spPr/>
    </dgm:pt>
    <dgm:pt modelId="{30A44E39-3C0A-274A-9CDB-D12FE12A9C4F}" type="pres">
      <dgm:prSet presAssocID="{E5684BBD-8A5D-4770-AEC2-0F4C7211A76F}" presName="spacer" presStyleCnt="0"/>
      <dgm:spPr/>
    </dgm:pt>
    <dgm:pt modelId="{6A6B6B2B-7FE3-D949-A9F0-CE3511C87983}" type="pres">
      <dgm:prSet presAssocID="{DBAFE1EE-B0CA-4A7D-9775-58B5928A3A14}" presName="parentText" presStyleLbl="node1" presStyleIdx="1" presStyleCnt="6">
        <dgm:presLayoutVars>
          <dgm:chMax val="0"/>
          <dgm:bulletEnabled val="1"/>
        </dgm:presLayoutVars>
      </dgm:prSet>
      <dgm:spPr/>
    </dgm:pt>
    <dgm:pt modelId="{03CF53C2-3427-AC4D-BF7E-C01A6B0A44DC}" type="pres">
      <dgm:prSet presAssocID="{DBAFE1EE-B0CA-4A7D-9775-58B5928A3A14}" presName="childText" presStyleLbl="revTx" presStyleIdx="0" presStyleCnt="1">
        <dgm:presLayoutVars>
          <dgm:bulletEnabled val="1"/>
        </dgm:presLayoutVars>
      </dgm:prSet>
      <dgm:spPr/>
    </dgm:pt>
    <dgm:pt modelId="{89AEDEAC-B06A-394F-833C-E14BCFA4CB6C}" type="pres">
      <dgm:prSet presAssocID="{2D9BEC6A-9DF3-4D6B-8F27-E15290F91341}" presName="parentText" presStyleLbl="node1" presStyleIdx="2" presStyleCnt="6">
        <dgm:presLayoutVars>
          <dgm:chMax val="0"/>
          <dgm:bulletEnabled val="1"/>
        </dgm:presLayoutVars>
      </dgm:prSet>
      <dgm:spPr/>
    </dgm:pt>
    <dgm:pt modelId="{051F638A-377A-0A4F-A906-4E948F1FF1FA}" type="pres">
      <dgm:prSet presAssocID="{4B0B4D35-1D3D-4146-87DE-3420E0548E50}" presName="spacer" presStyleCnt="0"/>
      <dgm:spPr/>
    </dgm:pt>
    <dgm:pt modelId="{6398348E-F1AE-7F40-B99F-39D7FEC8CEE0}" type="pres">
      <dgm:prSet presAssocID="{E4A71184-3AAE-41DD-8D30-F4440D36DCFD}" presName="parentText" presStyleLbl="node1" presStyleIdx="3" presStyleCnt="6">
        <dgm:presLayoutVars>
          <dgm:chMax val="0"/>
          <dgm:bulletEnabled val="1"/>
        </dgm:presLayoutVars>
      </dgm:prSet>
      <dgm:spPr/>
    </dgm:pt>
    <dgm:pt modelId="{DC4ACED4-179E-D94D-A304-615C0406FDA3}" type="pres">
      <dgm:prSet presAssocID="{CBAABFB5-4EB8-4D62-8B77-5C285823CD72}" presName="spacer" presStyleCnt="0"/>
      <dgm:spPr/>
    </dgm:pt>
    <dgm:pt modelId="{BD30BE87-FA27-CB4F-8FE7-1892C65823A7}" type="pres">
      <dgm:prSet presAssocID="{E2C48AAC-38E6-4F52-83A0-65A229FBCDBC}" presName="parentText" presStyleLbl="node1" presStyleIdx="4" presStyleCnt="6">
        <dgm:presLayoutVars>
          <dgm:chMax val="0"/>
          <dgm:bulletEnabled val="1"/>
        </dgm:presLayoutVars>
      </dgm:prSet>
      <dgm:spPr/>
    </dgm:pt>
    <dgm:pt modelId="{3FC98028-50E2-5342-92B4-6CE8AAF47E4C}" type="pres">
      <dgm:prSet presAssocID="{99BA5FB8-2E19-4189-A6D1-AE264B0EFD12}" presName="spacer" presStyleCnt="0"/>
      <dgm:spPr/>
    </dgm:pt>
    <dgm:pt modelId="{220284DB-B3BA-824E-B764-0E276E4DF4E9}" type="pres">
      <dgm:prSet presAssocID="{990A0C7B-59A8-4C47-AF2C-4710AC0D68C2}" presName="parentText" presStyleLbl="node1" presStyleIdx="5" presStyleCnt="6">
        <dgm:presLayoutVars>
          <dgm:chMax val="0"/>
          <dgm:bulletEnabled val="1"/>
        </dgm:presLayoutVars>
      </dgm:prSet>
      <dgm:spPr/>
    </dgm:pt>
  </dgm:ptLst>
  <dgm:cxnLst>
    <dgm:cxn modelId="{26DE0724-21F2-468F-8553-6C0BF9B75998}" srcId="{48A5DDC6-E644-4F82-9A7B-7463B518F272}" destId="{E4A71184-3AAE-41DD-8D30-F4440D36DCFD}" srcOrd="3" destOrd="0" parTransId="{EBDC42AE-13B2-45C9-97CE-8C75F5D727E0}" sibTransId="{CBAABFB5-4EB8-4D62-8B77-5C285823CD72}"/>
    <dgm:cxn modelId="{3AAE4B33-C397-7D46-87C6-430842E94CAD}" type="presOf" srcId="{48A5DDC6-E644-4F82-9A7B-7463B518F272}" destId="{7BB7F1E9-A953-7E42-8CDC-4F236F7A3299}" srcOrd="0" destOrd="0" presId="urn:microsoft.com/office/officeart/2005/8/layout/vList2"/>
    <dgm:cxn modelId="{59158143-E522-944D-8375-9DE94D55AB46}" type="presOf" srcId="{E2C48AAC-38E6-4F52-83A0-65A229FBCDBC}" destId="{BD30BE87-FA27-CB4F-8FE7-1892C65823A7}" srcOrd="0" destOrd="0" presId="urn:microsoft.com/office/officeart/2005/8/layout/vList2"/>
    <dgm:cxn modelId="{81D53A70-C65A-4B38-BEB2-F77567E4A980}" srcId="{48A5DDC6-E644-4F82-9A7B-7463B518F272}" destId="{E2C48AAC-38E6-4F52-83A0-65A229FBCDBC}" srcOrd="4" destOrd="0" parTransId="{ACBB2ADA-52B1-4B21-99DE-B17A82D6B71E}" sibTransId="{99BA5FB8-2E19-4189-A6D1-AE264B0EFD12}"/>
    <dgm:cxn modelId="{9C3E6C76-BCD8-4236-8B61-9CE17E902E4F}" srcId="{48A5DDC6-E644-4F82-9A7B-7463B518F272}" destId="{1ADDE49A-A28F-4A74-99F5-026B5DFF604A}" srcOrd="0" destOrd="0" parTransId="{8877D2C9-E249-40D3-8646-C3F676861363}" sibTransId="{E5684BBD-8A5D-4770-AEC2-0F4C7211A76F}"/>
    <dgm:cxn modelId="{0618AB81-F2DF-624B-8C75-AE5407761347}" type="presOf" srcId="{990A0C7B-59A8-4C47-AF2C-4710AC0D68C2}" destId="{220284DB-B3BA-824E-B764-0E276E4DF4E9}" srcOrd="0" destOrd="0" presId="urn:microsoft.com/office/officeart/2005/8/layout/vList2"/>
    <dgm:cxn modelId="{426DA8B1-89A8-8642-B914-CD526D2E16BA}" type="presOf" srcId="{2D9BEC6A-9DF3-4D6B-8F27-E15290F91341}" destId="{89AEDEAC-B06A-394F-833C-E14BCFA4CB6C}" srcOrd="0" destOrd="0" presId="urn:microsoft.com/office/officeart/2005/8/layout/vList2"/>
    <dgm:cxn modelId="{0BC780B6-26CB-46BD-A5B5-F1CDE6C55402}" srcId="{48A5DDC6-E644-4F82-9A7B-7463B518F272}" destId="{DBAFE1EE-B0CA-4A7D-9775-58B5928A3A14}" srcOrd="1" destOrd="0" parTransId="{0170A074-03EB-43CB-B927-70BC85AE0D40}" sibTransId="{4BA756AD-D5F6-4410-92AB-878BD81ADCE3}"/>
    <dgm:cxn modelId="{6ADF4BDC-0CDD-C545-8092-A668DCBA45FE}" type="presOf" srcId="{802ACB24-93D2-4182-875A-918C0D4E4F2F}" destId="{03CF53C2-3427-AC4D-BF7E-C01A6B0A44DC}" srcOrd="0" destOrd="0" presId="urn:microsoft.com/office/officeart/2005/8/layout/vList2"/>
    <dgm:cxn modelId="{5D4484DE-102A-844E-B8B4-C5494D59A318}" type="presOf" srcId="{DBAFE1EE-B0CA-4A7D-9775-58B5928A3A14}" destId="{6A6B6B2B-7FE3-D949-A9F0-CE3511C87983}" srcOrd="0" destOrd="0" presId="urn:microsoft.com/office/officeart/2005/8/layout/vList2"/>
    <dgm:cxn modelId="{D13EDAE2-BFC1-4C22-9570-7B40F22DF8B4}" srcId="{48A5DDC6-E644-4F82-9A7B-7463B518F272}" destId="{2D9BEC6A-9DF3-4D6B-8F27-E15290F91341}" srcOrd="2" destOrd="0" parTransId="{081AF3B9-588C-418C-841B-456DD940553E}" sibTransId="{4B0B4D35-1D3D-4146-87DE-3420E0548E50}"/>
    <dgm:cxn modelId="{C1194DE7-13A8-4A06-90C6-F855DFD9C414}" srcId="{DBAFE1EE-B0CA-4A7D-9775-58B5928A3A14}" destId="{802ACB24-93D2-4182-875A-918C0D4E4F2F}" srcOrd="0" destOrd="0" parTransId="{D93C44AD-B5E2-4EE9-B27F-E1F1848FBD83}" sibTransId="{3D49E99A-42F7-4B42-B8A9-1D672EF4BC85}"/>
    <dgm:cxn modelId="{BDBA89F0-FDF1-40DC-AEF9-7D62AF3E971E}" srcId="{48A5DDC6-E644-4F82-9A7B-7463B518F272}" destId="{990A0C7B-59A8-4C47-AF2C-4710AC0D68C2}" srcOrd="5" destOrd="0" parTransId="{E843B8BB-80B7-478A-A801-988E799589F5}" sibTransId="{711C02C8-A49C-40B7-8407-7510272BF0D2}"/>
    <dgm:cxn modelId="{8E1F34FC-53A4-5147-A8F8-DE13EFD14053}" type="presOf" srcId="{E4A71184-3AAE-41DD-8D30-F4440D36DCFD}" destId="{6398348E-F1AE-7F40-B99F-39D7FEC8CEE0}" srcOrd="0" destOrd="0" presId="urn:microsoft.com/office/officeart/2005/8/layout/vList2"/>
    <dgm:cxn modelId="{EDC923FF-7477-E94B-BB9D-5696D534F222}" type="presOf" srcId="{1ADDE49A-A28F-4A74-99F5-026B5DFF604A}" destId="{2973E96B-6CF3-EA44-BCD2-2CC4955CC220}" srcOrd="0" destOrd="0" presId="urn:microsoft.com/office/officeart/2005/8/layout/vList2"/>
    <dgm:cxn modelId="{8CC1B394-6C02-834A-BFD4-D64FC4CF688F}" type="presParOf" srcId="{7BB7F1E9-A953-7E42-8CDC-4F236F7A3299}" destId="{2973E96B-6CF3-EA44-BCD2-2CC4955CC220}" srcOrd="0" destOrd="0" presId="urn:microsoft.com/office/officeart/2005/8/layout/vList2"/>
    <dgm:cxn modelId="{C76015D0-77C0-0845-A66E-52AF5687F89C}" type="presParOf" srcId="{7BB7F1E9-A953-7E42-8CDC-4F236F7A3299}" destId="{30A44E39-3C0A-274A-9CDB-D12FE12A9C4F}" srcOrd="1" destOrd="0" presId="urn:microsoft.com/office/officeart/2005/8/layout/vList2"/>
    <dgm:cxn modelId="{106226C9-CEBB-264A-8F6A-D9472D0F0FFC}" type="presParOf" srcId="{7BB7F1E9-A953-7E42-8CDC-4F236F7A3299}" destId="{6A6B6B2B-7FE3-D949-A9F0-CE3511C87983}" srcOrd="2" destOrd="0" presId="urn:microsoft.com/office/officeart/2005/8/layout/vList2"/>
    <dgm:cxn modelId="{4B20ABBE-A3B5-B443-9236-8312F87EDE47}" type="presParOf" srcId="{7BB7F1E9-A953-7E42-8CDC-4F236F7A3299}" destId="{03CF53C2-3427-AC4D-BF7E-C01A6B0A44DC}" srcOrd="3" destOrd="0" presId="urn:microsoft.com/office/officeart/2005/8/layout/vList2"/>
    <dgm:cxn modelId="{AB4CBDAC-E34F-8F4A-8CE7-274F5230375F}" type="presParOf" srcId="{7BB7F1E9-A953-7E42-8CDC-4F236F7A3299}" destId="{89AEDEAC-B06A-394F-833C-E14BCFA4CB6C}" srcOrd="4" destOrd="0" presId="urn:microsoft.com/office/officeart/2005/8/layout/vList2"/>
    <dgm:cxn modelId="{86C43743-DFEF-7A42-8D95-9514098D05E7}" type="presParOf" srcId="{7BB7F1E9-A953-7E42-8CDC-4F236F7A3299}" destId="{051F638A-377A-0A4F-A906-4E948F1FF1FA}" srcOrd="5" destOrd="0" presId="urn:microsoft.com/office/officeart/2005/8/layout/vList2"/>
    <dgm:cxn modelId="{5459A696-2C98-2749-8ACA-37DFFD6B9B11}" type="presParOf" srcId="{7BB7F1E9-A953-7E42-8CDC-4F236F7A3299}" destId="{6398348E-F1AE-7F40-B99F-39D7FEC8CEE0}" srcOrd="6" destOrd="0" presId="urn:microsoft.com/office/officeart/2005/8/layout/vList2"/>
    <dgm:cxn modelId="{4A85BE4A-BD50-FB49-B626-D42E8994B09D}" type="presParOf" srcId="{7BB7F1E9-A953-7E42-8CDC-4F236F7A3299}" destId="{DC4ACED4-179E-D94D-A304-615C0406FDA3}" srcOrd="7" destOrd="0" presId="urn:microsoft.com/office/officeart/2005/8/layout/vList2"/>
    <dgm:cxn modelId="{0BB14748-D980-4E4E-A6CE-FE2A4525DE40}" type="presParOf" srcId="{7BB7F1E9-A953-7E42-8CDC-4F236F7A3299}" destId="{BD30BE87-FA27-CB4F-8FE7-1892C65823A7}" srcOrd="8" destOrd="0" presId="urn:microsoft.com/office/officeart/2005/8/layout/vList2"/>
    <dgm:cxn modelId="{35A2CCF2-CBBB-3441-9756-119493BC142B}" type="presParOf" srcId="{7BB7F1E9-A953-7E42-8CDC-4F236F7A3299}" destId="{3FC98028-50E2-5342-92B4-6CE8AAF47E4C}" srcOrd="9" destOrd="0" presId="urn:microsoft.com/office/officeart/2005/8/layout/vList2"/>
    <dgm:cxn modelId="{C9D813F0-8E8E-8A44-BF72-9AE85667DCC3}" type="presParOf" srcId="{7BB7F1E9-A953-7E42-8CDC-4F236F7A3299}" destId="{220284DB-B3BA-824E-B764-0E276E4DF4E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F632B-07C2-EF48-B8FF-F201F5E46B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0633726-3BDB-D843-AF14-35DDF18D2F91}">
      <dgm:prSet phldrT="[Text]" custT="1"/>
      <dgm:spPr/>
      <dgm:t>
        <a:bodyPr/>
        <a:lstStyle/>
        <a:p>
          <a:r>
            <a:rPr lang="en-US" sz="1800" b="0" dirty="0">
              <a:latin typeface="Calibri" panose="020F0502020204030204" pitchFamily="34" charset="0"/>
              <a:cs typeface="Calibri" panose="020F0502020204030204" pitchFamily="34" charset="0"/>
            </a:rPr>
            <a:t>1. Wealth creation is demand driven.</a:t>
          </a:r>
        </a:p>
      </dgm:t>
    </dgm:pt>
    <dgm:pt modelId="{A6DEB0AE-DCE7-4E48-BBF0-B07FCF429E07}" type="parTrans" cxnId="{82C2CAFC-04BE-0247-B007-0CADCB889E97}">
      <dgm:prSet/>
      <dgm:spPr/>
      <dgm:t>
        <a:bodyPr/>
        <a:lstStyle/>
        <a:p>
          <a:endParaRPr lang="en-US" sz="1600">
            <a:latin typeface="Calibri" panose="020F0502020204030204" pitchFamily="34" charset="0"/>
            <a:cs typeface="Calibri" panose="020F0502020204030204" pitchFamily="34" charset="0"/>
          </a:endParaRPr>
        </a:p>
      </dgm:t>
    </dgm:pt>
    <dgm:pt modelId="{4B90B623-13CD-7E41-A726-12A054847FDC}" type="sibTrans" cxnId="{82C2CAFC-04BE-0247-B007-0CADCB889E97}">
      <dgm:prSet/>
      <dgm:spPr/>
      <dgm:t>
        <a:bodyPr/>
        <a:lstStyle/>
        <a:p>
          <a:endParaRPr lang="en-US" sz="1600">
            <a:latin typeface="Calibri" panose="020F0502020204030204" pitchFamily="34" charset="0"/>
            <a:cs typeface="Calibri" panose="020F0502020204030204" pitchFamily="34" charset="0"/>
          </a:endParaRPr>
        </a:p>
      </dgm:t>
    </dgm:pt>
    <dgm:pt modelId="{3AC18773-F8E7-0D40-8E7C-197A6BF7ECB6}">
      <dgm:prSet phldrT="[Text]" custT="1"/>
      <dgm:spPr/>
      <dgm:t>
        <a:bodyPr/>
        <a:lstStyle/>
        <a:p>
          <a:r>
            <a:rPr lang="en-US" sz="1800" b="0" dirty="0">
              <a:latin typeface="Calibri" panose="020F0502020204030204" pitchFamily="34" charset="0"/>
              <a:cs typeface="Calibri" panose="020F0502020204030204" pitchFamily="34" charset="0"/>
            </a:rPr>
            <a:t>2. Wealth creation is intentionally inclusive.</a:t>
          </a:r>
        </a:p>
      </dgm:t>
    </dgm:pt>
    <dgm:pt modelId="{68F551B0-E807-E444-83A1-57E10072EADF}" type="parTrans" cxnId="{0E75E12D-2E25-1D4C-A4F1-8A170C77E6F7}">
      <dgm:prSet/>
      <dgm:spPr/>
      <dgm:t>
        <a:bodyPr/>
        <a:lstStyle/>
        <a:p>
          <a:endParaRPr lang="en-US" sz="1600">
            <a:latin typeface="Calibri" panose="020F0502020204030204" pitchFamily="34" charset="0"/>
            <a:cs typeface="Calibri" panose="020F0502020204030204" pitchFamily="34" charset="0"/>
          </a:endParaRPr>
        </a:p>
      </dgm:t>
    </dgm:pt>
    <dgm:pt modelId="{D2920F28-B364-5040-A63C-8C169BAC3AC6}" type="sibTrans" cxnId="{0E75E12D-2E25-1D4C-A4F1-8A170C77E6F7}">
      <dgm:prSet/>
      <dgm:spPr/>
      <dgm:t>
        <a:bodyPr/>
        <a:lstStyle/>
        <a:p>
          <a:endParaRPr lang="en-US" sz="1600">
            <a:latin typeface="Calibri" panose="020F0502020204030204" pitchFamily="34" charset="0"/>
            <a:cs typeface="Calibri" panose="020F0502020204030204" pitchFamily="34" charset="0"/>
          </a:endParaRPr>
        </a:p>
      </dgm:t>
    </dgm:pt>
    <dgm:pt modelId="{4EC148F9-2BAC-A446-8C77-20088C1D818B}">
      <dgm:prSet phldrT="[Text]" custT="1"/>
      <dgm:spPr/>
      <dgm:t>
        <a:bodyPr/>
        <a:lstStyle/>
        <a:p>
          <a:r>
            <a:rPr lang="en-US" sz="1800" b="0" dirty="0">
              <a:latin typeface="Calibri" panose="020F0502020204030204" pitchFamily="34" charset="0"/>
              <a:cs typeface="Calibri" panose="020F0502020204030204" pitchFamily="34" charset="0"/>
            </a:rPr>
            <a:t>3. Wealth is generated by WealthWorks value chains.</a:t>
          </a:r>
        </a:p>
      </dgm:t>
    </dgm:pt>
    <dgm:pt modelId="{09E3D309-09AE-7740-BF7D-9655BC2A975C}" type="parTrans" cxnId="{990DFC2A-A560-814E-9C8D-1EFF24836F2A}">
      <dgm:prSet/>
      <dgm:spPr/>
      <dgm:t>
        <a:bodyPr/>
        <a:lstStyle/>
        <a:p>
          <a:endParaRPr lang="en-US" sz="1600">
            <a:latin typeface="Calibri" panose="020F0502020204030204" pitchFamily="34" charset="0"/>
            <a:cs typeface="Calibri" panose="020F0502020204030204" pitchFamily="34" charset="0"/>
          </a:endParaRPr>
        </a:p>
      </dgm:t>
    </dgm:pt>
    <dgm:pt modelId="{FA4ED432-1D7D-9D41-89AA-9F5763486310}" type="sibTrans" cxnId="{990DFC2A-A560-814E-9C8D-1EFF24836F2A}">
      <dgm:prSet/>
      <dgm:spPr/>
      <dgm:t>
        <a:bodyPr/>
        <a:lstStyle/>
        <a:p>
          <a:endParaRPr lang="en-US" sz="1600">
            <a:latin typeface="Calibri" panose="020F0502020204030204" pitchFamily="34" charset="0"/>
            <a:cs typeface="Calibri" panose="020F0502020204030204" pitchFamily="34" charset="0"/>
          </a:endParaRPr>
        </a:p>
      </dgm:t>
    </dgm:pt>
    <dgm:pt modelId="{A6D23C8D-E8E6-0E4D-B54E-F92CF8DBF687}">
      <dgm:prSet phldrT="[Text]" custT="1"/>
      <dgm:spPr/>
      <dgm:t>
        <a:bodyPr/>
        <a:lstStyle/>
        <a:p>
          <a:r>
            <a:rPr lang="en-US" sz="1800" b="0" dirty="0">
              <a:latin typeface="Calibri" panose="020F0502020204030204" pitchFamily="34" charset="0"/>
              <a:cs typeface="Calibri" panose="020F0502020204030204" pitchFamily="34" charset="0"/>
            </a:rPr>
            <a:t>4. Measurement is integrated into the entire process as a tool for planning &amp; adaptive management.</a:t>
          </a:r>
        </a:p>
      </dgm:t>
    </dgm:pt>
    <dgm:pt modelId="{806BAB10-A7FA-C64D-9040-E638B3E2FBCF}" type="parTrans" cxnId="{84AE9882-EB77-C54A-B7B0-B179522A535C}">
      <dgm:prSet/>
      <dgm:spPr/>
      <dgm:t>
        <a:bodyPr/>
        <a:lstStyle/>
        <a:p>
          <a:endParaRPr lang="en-US" sz="1600">
            <a:latin typeface="Calibri" panose="020F0502020204030204" pitchFamily="34" charset="0"/>
            <a:cs typeface="Calibri" panose="020F0502020204030204" pitchFamily="34" charset="0"/>
          </a:endParaRPr>
        </a:p>
      </dgm:t>
    </dgm:pt>
    <dgm:pt modelId="{B5E810DD-AC27-0546-AC71-56E252858311}" type="sibTrans" cxnId="{84AE9882-EB77-C54A-B7B0-B179522A535C}">
      <dgm:prSet/>
      <dgm:spPr/>
      <dgm:t>
        <a:bodyPr/>
        <a:lstStyle/>
        <a:p>
          <a:endParaRPr lang="en-US" sz="1600">
            <a:latin typeface="Calibri" panose="020F0502020204030204" pitchFamily="34" charset="0"/>
            <a:cs typeface="Calibri" panose="020F0502020204030204" pitchFamily="34" charset="0"/>
          </a:endParaRPr>
        </a:p>
      </dgm:t>
    </dgm:pt>
    <dgm:pt modelId="{890D05B4-3550-F944-8DC6-0735F564067C}">
      <dgm:prSet phldrT="[Text]" custT="1"/>
      <dgm:spPr/>
      <dgm:t>
        <a:bodyPr/>
        <a:lstStyle/>
        <a:p>
          <a:r>
            <a:rPr lang="en-US" sz="1800" b="0" dirty="0">
              <a:latin typeface="Calibri" panose="020F0502020204030204" pitchFamily="34" charset="0"/>
              <a:cs typeface="Calibri" panose="020F0502020204030204" pitchFamily="34" charset="0"/>
            </a:rPr>
            <a:t>5. Wealth sticks in places through attention to structures of ownership and control.</a:t>
          </a:r>
        </a:p>
      </dgm:t>
    </dgm:pt>
    <dgm:pt modelId="{0046AA5A-6D18-ED45-9136-203C2019FCC0}" type="parTrans" cxnId="{7B255D42-ED2E-F74A-9B5E-A44F364CE877}">
      <dgm:prSet/>
      <dgm:spPr/>
      <dgm:t>
        <a:bodyPr/>
        <a:lstStyle/>
        <a:p>
          <a:endParaRPr lang="en-US" sz="1600">
            <a:latin typeface="Calibri" panose="020F0502020204030204" pitchFamily="34" charset="0"/>
            <a:cs typeface="Calibri" panose="020F0502020204030204" pitchFamily="34" charset="0"/>
          </a:endParaRPr>
        </a:p>
      </dgm:t>
    </dgm:pt>
    <dgm:pt modelId="{2FB4E8B4-29C0-8B40-A341-3DDC1656FC86}" type="sibTrans" cxnId="{7B255D42-ED2E-F74A-9B5E-A44F364CE877}">
      <dgm:prSet/>
      <dgm:spPr/>
      <dgm:t>
        <a:bodyPr/>
        <a:lstStyle/>
        <a:p>
          <a:endParaRPr lang="en-US" sz="1600">
            <a:latin typeface="Calibri" panose="020F0502020204030204" pitchFamily="34" charset="0"/>
            <a:cs typeface="Calibri" panose="020F0502020204030204" pitchFamily="34" charset="0"/>
          </a:endParaRPr>
        </a:p>
      </dgm:t>
    </dgm:pt>
    <dgm:pt modelId="{4A988995-9B6A-A54B-A0B2-8E6D0319FB54}">
      <dgm:prSet phldrT="[Text]" custT="1"/>
      <dgm:spPr/>
      <dgm:t>
        <a:bodyPr/>
        <a:lstStyle/>
        <a:p>
          <a:r>
            <a:rPr lang="en-US" sz="1800" b="0" dirty="0">
              <a:latin typeface="Calibri" panose="020F0502020204030204" pitchFamily="34" charset="0"/>
              <a:cs typeface="Calibri" panose="020F0502020204030204" pitchFamily="34" charset="0"/>
            </a:rPr>
            <a:t>6. The wealth creation approach is strategically flexible while doing no harm.</a:t>
          </a:r>
        </a:p>
      </dgm:t>
    </dgm:pt>
    <dgm:pt modelId="{66B05613-D2C5-CA49-873C-76F61E55816E}" type="parTrans" cxnId="{F3FE1423-DCFC-6D4C-A3D7-B4B39A1BDBCB}">
      <dgm:prSet/>
      <dgm:spPr/>
      <dgm:t>
        <a:bodyPr/>
        <a:lstStyle/>
        <a:p>
          <a:endParaRPr lang="en-US" sz="1600">
            <a:latin typeface="Calibri" panose="020F0502020204030204" pitchFamily="34" charset="0"/>
            <a:cs typeface="Calibri" panose="020F0502020204030204" pitchFamily="34" charset="0"/>
          </a:endParaRPr>
        </a:p>
      </dgm:t>
    </dgm:pt>
    <dgm:pt modelId="{D6A10E08-89BA-7049-8BD9-30E7B5BB170B}" type="sibTrans" cxnId="{F3FE1423-DCFC-6D4C-A3D7-B4B39A1BDBCB}">
      <dgm:prSet/>
      <dgm:spPr/>
      <dgm:t>
        <a:bodyPr/>
        <a:lstStyle/>
        <a:p>
          <a:endParaRPr lang="en-US" sz="1600">
            <a:latin typeface="Calibri" panose="020F0502020204030204" pitchFamily="34" charset="0"/>
            <a:cs typeface="Calibri" panose="020F0502020204030204" pitchFamily="34" charset="0"/>
          </a:endParaRPr>
        </a:p>
      </dgm:t>
    </dgm:pt>
    <dgm:pt modelId="{ADE06B5E-6AE1-BD43-8DE2-9BAB396FBF2A}" type="pres">
      <dgm:prSet presAssocID="{9F9F632B-07C2-EF48-B8FF-F201F5E46B68}" presName="diagram" presStyleCnt="0">
        <dgm:presLayoutVars>
          <dgm:dir/>
          <dgm:resizeHandles val="exact"/>
        </dgm:presLayoutVars>
      </dgm:prSet>
      <dgm:spPr/>
    </dgm:pt>
    <dgm:pt modelId="{B45A6759-A6AA-4847-B375-B79D6268BE33}" type="pres">
      <dgm:prSet presAssocID="{20633726-3BDB-D843-AF14-35DDF18D2F91}" presName="node" presStyleLbl="node1" presStyleIdx="0" presStyleCnt="6">
        <dgm:presLayoutVars>
          <dgm:bulletEnabled val="1"/>
        </dgm:presLayoutVars>
      </dgm:prSet>
      <dgm:spPr/>
    </dgm:pt>
    <dgm:pt modelId="{6EE9D7A3-FD2A-5847-B88F-3C427C83A9E6}" type="pres">
      <dgm:prSet presAssocID="{4B90B623-13CD-7E41-A726-12A054847FDC}" presName="sibTrans" presStyleCnt="0"/>
      <dgm:spPr/>
    </dgm:pt>
    <dgm:pt modelId="{1BF7DB26-C781-9543-80A9-62C91EFFFDE0}" type="pres">
      <dgm:prSet presAssocID="{3AC18773-F8E7-0D40-8E7C-197A6BF7ECB6}" presName="node" presStyleLbl="node1" presStyleIdx="1" presStyleCnt="6">
        <dgm:presLayoutVars>
          <dgm:bulletEnabled val="1"/>
        </dgm:presLayoutVars>
      </dgm:prSet>
      <dgm:spPr/>
    </dgm:pt>
    <dgm:pt modelId="{89EFD111-529C-A04B-A4CA-8F029E42C5E8}" type="pres">
      <dgm:prSet presAssocID="{D2920F28-B364-5040-A63C-8C169BAC3AC6}" presName="sibTrans" presStyleCnt="0"/>
      <dgm:spPr/>
    </dgm:pt>
    <dgm:pt modelId="{E2413B7D-9C41-6B4A-A623-464F119D893E}" type="pres">
      <dgm:prSet presAssocID="{4EC148F9-2BAC-A446-8C77-20088C1D818B}" presName="node" presStyleLbl="node1" presStyleIdx="2" presStyleCnt="6">
        <dgm:presLayoutVars>
          <dgm:bulletEnabled val="1"/>
        </dgm:presLayoutVars>
      </dgm:prSet>
      <dgm:spPr/>
    </dgm:pt>
    <dgm:pt modelId="{F731179C-6FCA-C745-8DA9-D54706120377}" type="pres">
      <dgm:prSet presAssocID="{FA4ED432-1D7D-9D41-89AA-9F5763486310}" presName="sibTrans" presStyleCnt="0"/>
      <dgm:spPr/>
    </dgm:pt>
    <dgm:pt modelId="{34B64307-0FFB-3B45-BF8C-F60F30049E90}" type="pres">
      <dgm:prSet presAssocID="{A6D23C8D-E8E6-0E4D-B54E-F92CF8DBF687}" presName="node" presStyleLbl="node1" presStyleIdx="3" presStyleCnt="6">
        <dgm:presLayoutVars>
          <dgm:bulletEnabled val="1"/>
        </dgm:presLayoutVars>
      </dgm:prSet>
      <dgm:spPr/>
    </dgm:pt>
    <dgm:pt modelId="{197303AD-13F1-FD43-AACE-C11B9D1A71A0}" type="pres">
      <dgm:prSet presAssocID="{B5E810DD-AC27-0546-AC71-56E252858311}" presName="sibTrans" presStyleCnt="0"/>
      <dgm:spPr/>
    </dgm:pt>
    <dgm:pt modelId="{3F9113B1-7EC6-CD4D-B4A8-050A592029CA}" type="pres">
      <dgm:prSet presAssocID="{890D05B4-3550-F944-8DC6-0735F564067C}" presName="node" presStyleLbl="node1" presStyleIdx="4" presStyleCnt="6">
        <dgm:presLayoutVars>
          <dgm:bulletEnabled val="1"/>
        </dgm:presLayoutVars>
      </dgm:prSet>
      <dgm:spPr/>
    </dgm:pt>
    <dgm:pt modelId="{F7173D0B-9906-5749-B234-E2C4864C0CC3}" type="pres">
      <dgm:prSet presAssocID="{2FB4E8B4-29C0-8B40-A341-3DDC1656FC86}" presName="sibTrans" presStyleCnt="0"/>
      <dgm:spPr/>
    </dgm:pt>
    <dgm:pt modelId="{C3B34F22-5F64-EF4C-9F50-EF300FA4A4E4}" type="pres">
      <dgm:prSet presAssocID="{4A988995-9B6A-A54B-A0B2-8E6D0319FB54}" presName="node" presStyleLbl="node1" presStyleIdx="5" presStyleCnt="6">
        <dgm:presLayoutVars>
          <dgm:bulletEnabled val="1"/>
        </dgm:presLayoutVars>
      </dgm:prSet>
      <dgm:spPr/>
    </dgm:pt>
  </dgm:ptLst>
  <dgm:cxnLst>
    <dgm:cxn modelId="{3734751C-B980-6745-AD6B-C09BD16BFC1C}" type="presOf" srcId="{4A988995-9B6A-A54B-A0B2-8E6D0319FB54}" destId="{C3B34F22-5F64-EF4C-9F50-EF300FA4A4E4}" srcOrd="0" destOrd="0" presId="urn:microsoft.com/office/officeart/2005/8/layout/default"/>
    <dgm:cxn modelId="{F3FE1423-DCFC-6D4C-A3D7-B4B39A1BDBCB}" srcId="{9F9F632B-07C2-EF48-B8FF-F201F5E46B68}" destId="{4A988995-9B6A-A54B-A0B2-8E6D0319FB54}" srcOrd="5" destOrd="0" parTransId="{66B05613-D2C5-CA49-873C-76F61E55816E}" sibTransId="{D6A10E08-89BA-7049-8BD9-30E7B5BB170B}"/>
    <dgm:cxn modelId="{990DFC2A-A560-814E-9C8D-1EFF24836F2A}" srcId="{9F9F632B-07C2-EF48-B8FF-F201F5E46B68}" destId="{4EC148F9-2BAC-A446-8C77-20088C1D818B}" srcOrd="2" destOrd="0" parTransId="{09E3D309-09AE-7740-BF7D-9655BC2A975C}" sibTransId="{FA4ED432-1D7D-9D41-89AA-9F5763486310}"/>
    <dgm:cxn modelId="{0E75E12D-2E25-1D4C-A4F1-8A170C77E6F7}" srcId="{9F9F632B-07C2-EF48-B8FF-F201F5E46B68}" destId="{3AC18773-F8E7-0D40-8E7C-197A6BF7ECB6}" srcOrd="1" destOrd="0" parTransId="{68F551B0-E807-E444-83A1-57E10072EADF}" sibTransId="{D2920F28-B364-5040-A63C-8C169BAC3AC6}"/>
    <dgm:cxn modelId="{7B255D42-ED2E-F74A-9B5E-A44F364CE877}" srcId="{9F9F632B-07C2-EF48-B8FF-F201F5E46B68}" destId="{890D05B4-3550-F944-8DC6-0735F564067C}" srcOrd="4" destOrd="0" parTransId="{0046AA5A-6D18-ED45-9136-203C2019FCC0}" sibTransId="{2FB4E8B4-29C0-8B40-A341-3DDC1656FC86}"/>
    <dgm:cxn modelId="{84AE9882-EB77-C54A-B7B0-B179522A535C}" srcId="{9F9F632B-07C2-EF48-B8FF-F201F5E46B68}" destId="{A6D23C8D-E8E6-0E4D-B54E-F92CF8DBF687}" srcOrd="3" destOrd="0" parTransId="{806BAB10-A7FA-C64D-9040-E638B3E2FBCF}" sibTransId="{B5E810DD-AC27-0546-AC71-56E252858311}"/>
    <dgm:cxn modelId="{DDB88486-60DB-3441-88D1-6846A4C61EFC}" type="presOf" srcId="{4EC148F9-2BAC-A446-8C77-20088C1D818B}" destId="{E2413B7D-9C41-6B4A-A623-464F119D893E}" srcOrd="0" destOrd="0" presId="urn:microsoft.com/office/officeart/2005/8/layout/default"/>
    <dgm:cxn modelId="{7B88149E-199C-494A-ABD5-90D09C46A71C}" type="presOf" srcId="{20633726-3BDB-D843-AF14-35DDF18D2F91}" destId="{B45A6759-A6AA-4847-B375-B79D6268BE33}" srcOrd="0" destOrd="0" presId="urn:microsoft.com/office/officeart/2005/8/layout/default"/>
    <dgm:cxn modelId="{C45AA4D8-EE30-A841-849E-DF5F8CAD1FEC}" type="presOf" srcId="{A6D23C8D-E8E6-0E4D-B54E-F92CF8DBF687}" destId="{34B64307-0FFB-3B45-BF8C-F60F30049E90}" srcOrd="0" destOrd="0" presId="urn:microsoft.com/office/officeart/2005/8/layout/default"/>
    <dgm:cxn modelId="{179D94E5-4422-B341-8122-233586B37F02}" type="presOf" srcId="{3AC18773-F8E7-0D40-8E7C-197A6BF7ECB6}" destId="{1BF7DB26-C781-9543-80A9-62C91EFFFDE0}" srcOrd="0" destOrd="0" presId="urn:microsoft.com/office/officeart/2005/8/layout/default"/>
    <dgm:cxn modelId="{3C684BF2-CC1E-4449-8A21-9FFCB520D530}" type="presOf" srcId="{890D05B4-3550-F944-8DC6-0735F564067C}" destId="{3F9113B1-7EC6-CD4D-B4A8-050A592029CA}" srcOrd="0" destOrd="0" presId="urn:microsoft.com/office/officeart/2005/8/layout/default"/>
    <dgm:cxn modelId="{82C2CAFC-04BE-0247-B007-0CADCB889E97}" srcId="{9F9F632B-07C2-EF48-B8FF-F201F5E46B68}" destId="{20633726-3BDB-D843-AF14-35DDF18D2F91}" srcOrd="0" destOrd="0" parTransId="{A6DEB0AE-DCE7-4E48-BBF0-B07FCF429E07}" sibTransId="{4B90B623-13CD-7E41-A726-12A054847FDC}"/>
    <dgm:cxn modelId="{8C8732FD-F3CC-F041-908E-842814E40253}" type="presOf" srcId="{9F9F632B-07C2-EF48-B8FF-F201F5E46B68}" destId="{ADE06B5E-6AE1-BD43-8DE2-9BAB396FBF2A}" srcOrd="0" destOrd="0" presId="urn:microsoft.com/office/officeart/2005/8/layout/default"/>
    <dgm:cxn modelId="{8EFEAAE4-EE54-CD41-9773-97F2590F267E}" type="presParOf" srcId="{ADE06B5E-6AE1-BD43-8DE2-9BAB396FBF2A}" destId="{B45A6759-A6AA-4847-B375-B79D6268BE33}" srcOrd="0" destOrd="0" presId="urn:microsoft.com/office/officeart/2005/8/layout/default"/>
    <dgm:cxn modelId="{58670F47-628E-DF4F-A7C3-EA851B4C8929}" type="presParOf" srcId="{ADE06B5E-6AE1-BD43-8DE2-9BAB396FBF2A}" destId="{6EE9D7A3-FD2A-5847-B88F-3C427C83A9E6}" srcOrd="1" destOrd="0" presId="urn:microsoft.com/office/officeart/2005/8/layout/default"/>
    <dgm:cxn modelId="{490428D7-802B-E840-964A-7340089DA077}" type="presParOf" srcId="{ADE06B5E-6AE1-BD43-8DE2-9BAB396FBF2A}" destId="{1BF7DB26-C781-9543-80A9-62C91EFFFDE0}" srcOrd="2" destOrd="0" presId="urn:microsoft.com/office/officeart/2005/8/layout/default"/>
    <dgm:cxn modelId="{E5691BCC-14BA-1E4A-BD44-E533B3C786E4}" type="presParOf" srcId="{ADE06B5E-6AE1-BD43-8DE2-9BAB396FBF2A}" destId="{89EFD111-529C-A04B-A4CA-8F029E42C5E8}" srcOrd="3" destOrd="0" presId="urn:microsoft.com/office/officeart/2005/8/layout/default"/>
    <dgm:cxn modelId="{4E539DFB-9764-EF43-81BE-608A5D94F233}" type="presParOf" srcId="{ADE06B5E-6AE1-BD43-8DE2-9BAB396FBF2A}" destId="{E2413B7D-9C41-6B4A-A623-464F119D893E}" srcOrd="4" destOrd="0" presId="urn:microsoft.com/office/officeart/2005/8/layout/default"/>
    <dgm:cxn modelId="{16E8825C-9E7F-DD43-AA8D-052C197E16C5}" type="presParOf" srcId="{ADE06B5E-6AE1-BD43-8DE2-9BAB396FBF2A}" destId="{F731179C-6FCA-C745-8DA9-D54706120377}" srcOrd="5" destOrd="0" presId="urn:microsoft.com/office/officeart/2005/8/layout/default"/>
    <dgm:cxn modelId="{9D3F4B10-A50D-0743-8646-847776CFF4B6}" type="presParOf" srcId="{ADE06B5E-6AE1-BD43-8DE2-9BAB396FBF2A}" destId="{34B64307-0FFB-3B45-BF8C-F60F30049E90}" srcOrd="6" destOrd="0" presId="urn:microsoft.com/office/officeart/2005/8/layout/default"/>
    <dgm:cxn modelId="{03DEFB21-81C0-6846-B6FF-305B79787AD5}" type="presParOf" srcId="{ADE06B5E-6AE1-BD43-8DE2-9BAB396FBF2A}" destId="{197303AD-13F1-FD43-AACE-C11B9D1A71A0}" srcOrd="7" destOrd="0" presId="urn:microsoft.com/office/officeart/2005/8/layout/default"/>
    <dgm:cxn modelId="{8539230F-4B14-6F4A-A779-256F590EC3BA}" type="presParOf" srcId="{ADE06B5E-6AE1-BD43-8DE2-9BAB396FBF2A}" destId="{3F9113B1-7EC6-CD4D-B4A8-050A592029CA}" srcOrd="8" destOrd="0" presId="urn:microsoft.com/office/officeart/2005/8/layout/default"/>
    <dgm:cxn modelId="{7B09C64A-CC17-314D-B196-316477F621E5}" type="presParOf" srcId="{ADE06B5E-6AE1-BD43-8DE2-9BAB396FBF2A}" destId="{F7173D0B-9906-5749-B234-E2C4864C0CC3}" srcOrd="9" destOrd="0" presId="urn:microsoft.com/office/officeart/2005/8/layout/default"/>
    <dgm:cxn modelId="{B2E59451-0329-F045-A259-71B63839F4B1}" type="presParOf" srcId="{ADE06B5E-6AE1-BD43-8DE2-9BAB396FBF2A}" destId="{C3B34F22-5F64-EF4C-9F50-EF300FA4A4E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A6F675-473A-E248-B755-DA246D2D7C5B}" type="doc">
      <dgm:prSet loTypeId="urn:microsoft.com/office/officeart/2008/layout/VerticalCurvedList" loCatId="hierarchy" qsTypeId="urn:microsoft.com/office/officeart/2005/8/quickstyle/simple1" qsCatId="simple" csTypeId="urn:microsoft.com/office/officeart/2005/8/colors/accent1_2" csCatId="accent1" phldr="1"/>
      <dgm:spPr/>
      <dgm:t>
        <a:bodyPr/>
        <a:lstStyle/>
        <a:p>
          <a:endParaRPr lang="en-US"/>
        </a:p>
      </dgm:t>
    </dgm:pt>
    <dgm:pt modelId="{9735EAA1-1E64-D241-8E87-B6DDD9AF27FB}">
      <dgm:prSet phldrT="[Text]"/>
      <dgm:spPr/>
      <dgm:t>
        <a:bodyPr/>
        <a:lstStyle/>
        <a:p>
          <a:r>
            <a:rPr lang="en-US" b="1" dirty="0"/>
            <a:t>Focus on Assets - CEDS</a:t>
          </a:r>
        </a:p>
      </dgm:t>
    </dgm:pt>
    <dgm:pt modelId="{1223E93F-031E-A64F-8500-1AACC9F0E568}" type="parTrans" cxnId="{43847C5D-A057-F747-B325-B9B381AA8579}">
      <dgm:prSet/>
      <dgm:spPr/>
      <dgm:t>
        <a:bodyPr/>
        <a:lstStyle/>
        <a:p>
          <a:endParaRPr lang="en-US"/>
        </a:p>
      </dgm:t>
    </dgm:pt>
    <dgm:pt modelId="{1DC271B2-C92C-3143-BB4A-4C96A24CFCCB}" type="sibTrans" cxnId="{43847C5D-A057-F747-B325-B9B381AA8579}">
      <dgm:prSet/>
      <dgm:spPr/>
      <dgm:t>
        <a:bodyPr/>
        <a:lstStyle/>
        <a:p>
          <a:endParaRPr lang="en-US"/>
        </a:p>
      </dgm:t>
    </dgm:pt>
    <dgm:pt modelId="{9B85B337-5DE8-BC41-90F0-E68CDCA69F4E}">
      <dgm:prSet phldrT="[Text]"/>
      <dgm:spPr/>
      <dgm:t>
        <a:bodyPr/>
        <a:lstStyle/>
        <a:p>
          <a:r>
            <a:rPr lang="en-US"/>
            <a:t>SWOT</a:t>
          </a:r>
        </a:p>
      </dgm:t>
    </dgm:pt>
    <dgm:pt modelId="{6E7725EF-02A7-8240-BDA2-00390E9A1178}" type="parTrans" cxnId="{741B3306-E8D3-5142-917B-6C34EED3784B}">
      <dgm:prSet/>
      <dgm:spPr/>
      <dgm:t>
        <a:bodyPr/>
        <a:lstStyle/>
        <a:p>
          <a:endParaRPr lang="en-US"/>
        </a:p>
      </dgm:t>
    </dgm:pt>
    <dgm:pt modelId="{337C5888-BCC5-6047-AEF1-559A1BB12D32}" type="sibTrans" cxnId="{741B3306-E8D3-5142-917B-6C34EED3784B}">
      <dgm:prSet/>
      <dgm:spPr/>
      <dgm:t>
        <a:bodyPr/>
        <a:lstStyle/>
        <a:p>
          <a:endParaRPr lang="en-US"/>
        </a:p>
      </dgm:t>
    </dgm:pt>
    <dgm:pt modelId="{67C368E8-0D6B-B847-B25A-0BAFC906E6E6}">
      <dgm:prSet phldrT="[Text]"/>
      <dgm:spPr/>
      <dgm:t>
        <a:bodyPr/>
        <a:lstStyle/>
        <a:p>
          <a:r>
            <a:rPr lang="en-US"/>
            <a:t>Measuring outcomes</a:t>
          </a:r>
        </a:p>
      </dgm:t>
    </dgm:pt>
    <dgm:pt modelId="{0B07FBBD-E6A8-7243-8BE7-8DA1ECD0ACC4}" type="parTrans" cxnId="{428AF50D-4BE8-E548-B8C7-AFD6B6772CD4}">
      <dgm:prSet/>
      <dgm:spPr/>
      <dgm:t>
        <a:bodyPr/>
        <a:lstStyle/>
        <a:p>
          <a:endParaRPr lang="en-US"/>
        </a:p>
      </dgm:t>
    </dgm:pt>
    <dgm:pt modelId="{708BEF8C-815D-A044-B5CE-92CC6E1BFBFD}" type="sibTrans" cxnId="{428AF50D-4BE8-E548-B8C7-AFD6B6772CD4}">
      <dgm:prSet/>
      <dgm:spPr/>
      <dgm:t>
        <a:bodyPr/>
        <a:lstStyle/>
        <a:p>
          <a:endParaRPr lang="en-US"/>
        </a:p>
      </dgm:t>
    </dgm:pt>
    <dgm:pt modelId="{68310C65-748D-744A-B74B-F2A64256EF09}">
      <dgm:prSet phldrT="[Text]"/>
      <dgm:spPr/>
      <dgm:t>
        <a:bodyPr/>
        <a:lstStyle/>
        <a:p>
          <a:r>
            <a:rPr lang="en-US" b="1"/>
            <a:t>Sector-specific</a:t>
          </a:r>
        </a:p>
      </dgm:t>
    </dgm:pt>
    <dgm:pt modelId="{71F4A412-D472-B449-BD02-4C6AFBB4F5AD}" type="parTrans" cxnId="{B4495982-4D17-E248-840A-D10F8891A436}">
      <dgm:prSet/>
      <dgm:spPr/>
      <dgm:t>
        <a:bodyPr/>
        <a:lstStyle/>
        <a:p>
          <a:endParaRPr lang="en-US"/>
        </a:p>
      </dgm:t>
    </dgm:pt>
    <dgm:pt modelId="{C345A8B8-1310-A94B-9A1D-423F78F6CE5E}" type="sibTrans" cxnId="{B4495982-4D17-E248-840A-D10F8891A436}">
      <dgm:prSet/>
      <dgm:spPr/>
      <dgm:t>
        <a:bodyPr/>
        <a:lstStyle/>
        <a:p>
          <a:endParaRPr lang="en-US"/>
        </a:p>
      </dgm:t>
    </dgm:pt>
    <dgm:pt modelId="{4ACDE719-D086-E14E-975E-58951118A3E0}">
      <dgm:prSet phldrT="[Text]"/>
      <dgm:spPr/>
      <dgm:t>
        <a:bodyPr/>
        <a:lstStyle/>
        <a:p>
          <a:r>
            <a:rPr lang="en-US"/>
            <a:t>Collaboration</a:t>
          </a:r>
        </a:p>
      </dgm:t>
    </dgm:pt>
    <dgm:pt modelId="{1FBD90EE-C962-3643-AE06-4E4F9C71102B}" type="parTrans" cxnId="{029194FA-4EF7-9344-B86B-F2942296DD32}">
      <dgm:prSet/>
      <dgm:spPr/>
      <dgm:t>
        <a:bodyPr/>
        <a:lstStyle/>
        <a:p>
          <a:endParaRPr lang="en-US"/>
        </a:p>
      </dgm:t>
    </dgm:pt>
    <dgm:pt modelId="{2C3CDA22-3D5A-0949-9A5C-A651C05B750C}" type="sibTrans" cxnId="{029194FA-4EF7-9344-B86B-F2942296DD32}">
      <dgm:prSet/>
      <dgm:spPr/>
      <dgm:t>
        <a:bodyPr/>
        <a:lstStyle/>
        <a:p>
          <a:endParaRPr lang="en-US"/>
        </a:p>
      </dgm:t>
    </dgm:pt>
    <dgm:pt modelId="{6DDA73B9-4881-6C40-99D1-639DB3FDD0A8}">
      <dgm:prSet phldrT="[Text]"/>
      <dgm:spPr/>
      <dgm:t>
        <a:bodyPr/>
        <a:lstStyle/>
        <a:p>
          <a:r>
            <a:rPr lang="en-US" b="1"/>
            <a:t>Value chain development</a:t>
          </a:r>
        </a:p>
      </dgm:t>
    </dgm:pt>
    <dgm:pt modelId="{1DBA1402-C8F3-C340-8777-67557A638C92}" type="parTrans" cxnId="{A9D192E8-3E42-C348-9019-965F5A2D5FA8}">
      <dgm:prSet/>
      <dgm:spPr/>
      <dgm:t>
        <a:bodyPr/>
        <a:lstStyle/>
        <a:p>
          <a:endParaRPr lang="en-US"/>
        </a:p>
      </dgm:t>
    </dgm:pt>
    <dgm:pt modelId="{60DADD77-647C-334F-AA37-EDED45F2B5D1}" type="sibTrans" cxnId="{A9D192E8-3E42-C348-9019-965F5A2D5FA8}">
      <dgm:prSet/>
      <dgm:spPr/>
      <dgm:t>
        <a:bodyPr/>
        <a:lstStyle/>
        <a:p>
          <a:endParaRPr lang="en-US"/>
        </a:p>
      </dgm:t>
    </dgm:pt>
    <dgm:pt modelId="{5B50B193-D843-9E48-8CEB-5DC558734EFF}">
      <dgm:prSet phldrT="[Text]"/>
      <dgm:spPr/>
      <dgm:t>
        <a:bodyPr/>
        <a:lstStyle/>
        <a:p>
          <a:r>
            <a:rPr lang="en-US"/>
            <a:t>Value chain mapping</a:t>
          </a:r>
        </a:p>
      </dgm:t>
    </dgm:pt>
    <dgm:pt modelId="{3A76B41A-5CC6-9741-A3A6-D10E4C8E2BEF}" type="parTrans" cxnId="{5A6DA076-6904-DB45-A440-A744ED222126}">
      <dgm:prSet/>
      <dgm:spPr/>
      <dgm:t>
        <a:bodyPr/>
        <a:lstStyle/>
        <a:p>
          <a:endParaRPr lang="en-US"/>
        </a:p>
      </dgm:t>
    </dgm:pt>
    <dgm:pt modelId="{BED186ED-FB02-F045-B9D5-B299D3B2AD7C}" type="sibTrans" cxnId="{5A6DA076-6904-DB45-A440-A744ED222126}">
      <dgm:prSet/>
      <dgm:spPr/>
      <dgm:t>
        <a:bodyPr/>
        <a:lstStyle/>
        <a:p>
          <a:endParaRPr lang="en-US"/>
        </a:p>
      </dgm:t>
    </dgm:pt>
    <dgm:pt modelId="{1D5CBEB1-D49D-7446-9193-499ABD19D565}">
      <dgm:prSet phldrT="[Text]"/>
      <dgm:spPr/>
      <dgm:t>
        <a:bodyPr/>
        <a:lstStyle/>
        <a:p>
          <a:r>
            <a:rPr lang="en-US"/>
            <a:t>Filling gaps in the chain</a:t>
          </a:r>
        </a:p>
      </dgm:t>
    </dgm:pt>
    <dgm:pt modelId="{2169600A-B58D-8644-80B5-151BA2D35680}" type="parTrans" cxnId="{4C3882F6-B7F2-D44A-9BBB-499D71CF502A}">
      <dgm:prSet/>
      <dgm:spPr/>
      <dgm:t>
        <a:bodyPr/>
        <a:lstStyle/>
        <a:p>
          <a:endParaRPr lang="en-US"/>
        </a:p>
      </dgm:t>
    </dgm:pt>
    <dgm:pt modelId="{5EF63D40-E74D-664F-B55A-59470C65327A}" type="sibTrans" cxnId="{4C3882F6-B7F2-D44A-9BBB-499D71CF502A}">
      <dgm:prSet/>
      <dgm:spPr/>
      <dgm:t>
        <a:bodyPr/>
        <a:lstStyle/>
        <a:p>
          <a:endParaRPr lang="en-US"/>
        </a:p>
      </dgm:t>
    </dgm:pt>
    <dgm:pt modelId="{B8B30479-19DF-584D-BD53-C2E3AE7F8A21}">
      <dgm:prSet phldrT="[Text]"/>
      <dgm:spPr/>
      <dgm:t>
        <a:bodyPr/>
        <a:lstStyle/>
        <a:p>
          <a:r>
            <a:rPr lang="en-US"/>
            <a:t>Coopetition</a:t>
          </a:r>
        </a:p>
      </dgm:t>
    </dgm:pt>
    <dgm:pt modelId="{D6A75052-51EA-424A-B465-29C5F789B795}" type="parTrans" cxnId="{FFC71E44-4784-954D-AEE0-DD9DFA83214A}">
      <dgm:prSet/>
      <dgm:spPr/>
      <dgm:t>
        <a:bodyPr/>
        <a:lstStyle/>
        <a:p>
          <a:endParaRPr lang="en-US"/>
        </a:p>
      </dgm:t>
    </dgm:pt>
    <dgm:pt modelId="{ACCC47D2-FB8F-384E-A7C7-17450236EEA0}" type="sibTrans" cxnId="{FFC71E44-4784-954D-AEE0-DD9DFA83214A}">
      <dgm:prSet/>
      <dgm:spPr/>
      <dgm:t>
        <a:bodyPr/>
        <a:lstStyle/>
        <a:p>
          <a:endParaRPr lang="en-US"/>
        </a:p>
      </dgm:t>
    </dgm:pt>
    <dgm:pt modelId="{C0C300E8-6FC8-344E-A6E5-48C3E98087BC}" type="pres">
      <dgm:prSet presAssocID="{D2A6F675-473A-E248-B755-DA246D2D7C5B}" presName="Name0" presStyleCnt="0">
        <dgm:presLayoutVars>
          <dgm:chMax val="7"/>
          <dgm:chPref val="7"/>
          <dgm:dir/>
        </dgm:presLayoutVars>
      </dgm:prSet>
      <dgm:spPr/>
    </dgm:pt>
    <dgm:pt modelId="{04E7296E-0991-1240-AB16-D3ADEB1535E8}" type="pres">
      <dgm:prSet presAssocID="{D2A6F675-473A-E248-B755-DA246D2D7C5B}" presName="Name1" presStyleCnt="0"/>
      <dgm:spPr/>
    </dgm:pt>
    <dgm:pt modelId="{DF033B91-0F47-444A-9579-EC2E2C0A81F8}" type="pres">
      <dgm:prSet presAssocID="{D2A6F675-473A-E248-B755-DA246D2D7C5B}" presName="cycle" presStyleCnt="0"/>
      <dgm:spPr/>
    </dgm:pt>
    <dgm:pt modelId="{CE72AA88-21AC-314B-B893-BDC94D388D55}" type="pres">
      <dgm:prSet presAssocID="{D2A6F675-473A-E248-B755-DA246D2D7C5B}" presName="srcNode" presStyleLbl="node1" presStyleIdx="0" presStyleCnt="3"/>
      <dgm:spPr/>
    </dgm:pt>
    <dgm:pt modelId="{73EBC5F7-F052-8B40-863E-233FBF73995C}" type="pres">
      <dgm:prSet presAssocID="{D2A6F675-473A-E248-B755-DA246D2D7C5B}" presName="conn" presStyleLbl="parChTrans1D2" presStyleIdx="0" presStyleCnt="1"/>
      <dgm:spPr/>
    </dgm:pt>
    <dgm:pt modelId="{E183B6E0-338E-534A-84E4-685FE2EB1592}" type="pres">
      <dgm:prSet presAssocID="{D2A6F675-473A-E248-B755-DA246D2D7C5B}" presName="extraNode" presStyleLbl="node1" presStyleIdx="0" presStyleCnt="3"/>
      <dgm:spPr/>
    </dgm:pt>
    <dgm:pt modelId="{F10F85EB-F673-DA4A-84FA-996935849D56}" type="pres">
      <dgm:prSet presAssocID="{D2A6F675-473A-E248-B755-DA246D2D7C5B}" presName="dstNode" presStyleLbl="node1" presStyleIdx="0" presStyleCnt="3"/>
      <dgm:spPr/>
    </dgm:pt>
    <dgm:pt modelId="{284A87DB-E114-F247-A632-7B618E7BC5B6}" type="pres">
      <dgm:prSet presAssocID="{9735EAA1-1E64-D241-8E87-B6DDD9AF27FB}" presName="text_1" presStyleLbl="node1" presStyleIdx="0" presStyleCnt="3">
        <dgm:presLayoutVars>
          <dgm:bulletEnabled val="1"/>
        </dgm:presLayoutVars>
      </dgm:prSet>
      <dgm:spPr/>
    </dgm:pt>
    <dgm:pt modelId="{ECAEED8A-BE7B-C142-B3B9-BF6EA9C63DB1}" type="pres">
      <dgm:prSet presAssocID="{9735EAA1-1E64-D241-8E87-B6DDD9AF27FB}" presName="accent_1" presStyleCnt="0"/>
      <dgm:spPr/>
    </dgm:pt>
    <dgm:pt modelId="{1FB5AEF0-09FF-0044-BA15-F9FEE7871235}" type="pres">
      <dgm:prSet presAssocID="{9735EAA1-1E64-D241-8E87-B6DDD9AF27FB}" presName="accentRepeatNode" presStyleLbl="solidFgAcc1" presStyleIdx="0" presStyleCnt="3"/>
      <dgm:spPr/>
    </dgm:pt>
    <dgm:pt modelId="{8A001076-F4AA-0F46-8446-2AAD44176E44}" type="pres">
      <dgm:prSet presAssocID="{68310C65-748D-744A-B74B-F2A64256EF09}" presName="text_2" presStyleLbl="node1" presStyleIdx="1" presStyleCnt="3">
        <dgm:presLayoutVars>
          <dgm:bulletEnabled val="1"/>
        </dgm:presLayoutVars>
      </dgm:prSet>
      <dgm:spPr/>
    </dgm:pt>
    <dgm:pt modelId="{86881713-CA82-3643-AFAF-A1EB09D61CCA}" type="pres">
      <dgm:prSet presAssocID="{68310C65-748D-744A-B74B-F2A64256EF09}" presName="accent_2" presStyleCnt="0"/>
      <dgm:spPr/>
    </dgm:pt>
    <dgm:pt modelId="{D8991919-92ED-5742-8C51-2AC0C0668E57}" type="pres">
      <dgm:prSet presAssocID="{68310C65-748D-744A-B74B-F2A64256EF09}" presName="accentRepeatNode" presStyleLbl="solidFgAcc1" presStyleIdx="1" presStyleCnt="3"/>
      <dgm:spPr/>
    </dgm:pt>
    <dgm:pt modelId="{B9B8E0CD-FABA-7A43-A8D6-4D712BF676B3}" type="pres">
      <dgm:prSet presAssocID="{6DDA73B9-4881-6C40-99D1-639DB3FDD0A8}" presName="text_3" presStyleLbl="node1" presStyleIdx="2" presStyleCnt="3">
        <dgm:presLayoutVars>
          <dgm:bulletEnabled val="1"/>
        </dgm:presLayoutVars>
      </dgm:prSet>
      <dgm:spPr/>
    </dgm:pt>
    <dgm:pt modelId="{1D854044-1FC1-AB46-B719-D554A7D8514F}" type="pres">
      <dgm:prSet presAssocID="{6DDA73B9-4881-6C40-99D1-639DB3FDD0A8}" presName="accent_3" presStyleCnt="0"/>
      <dgm:spPr/>
    </dgm:pt>
    <dgm:pt modelId="{60FFE6CD-5EB9-1540-ABEF-9A337EAFAEDA}" type="pres">
      <dgm:prSet presAssocID="{6DDA73B9-4881-6C40-99D1-639DB3FDD0A8}" presName="accentRepeatNode" presStyleLbl="solidFgAcc1" presStyleIdx="2" presStyleCnt="3"/>
      <dgm:spPr/>
    </dgm:pt>
  </dgm:ptLst>
  <dgm:cxnLst>
    <dgm:cxn modelId="{D5117403-BFBE-884D-860F-DA07FF005BC2}" type="presOf" srcId="{1D5CBEB1-D49D-7446-9193-499ABD19D565}" destId="{B9B8E0CD-FABA-7A43-A8D6-4D712BF676B3}" srcOrd="0" destOrd="2" presId="urn:microsoft.com/office/officeart/2008/layout/VerticalCurvedList"/>
    <dgm:cxn modelId="{741B3306-E8D3-5142-917B-6C34EED3784B}" srcId="{9735EAA1-1E64-D241-8E87-B6DDD9AF27FB}" destId="{9B85B337-5DE8-BC41-90F0-E68CDCA69F4E}" srcOrd="0" destOrd="0" parTransId="{6E7725EF-02A7-8240-BDA2-00390E9A1178}" sibTransId="{337C5888-BCC5-6047-AEF1-559A1BB12D32}"/>
    <dgm:cxn modelId="{428AF50D-4BE8-E548-B8C7-AFD6B6772CD4}" srcId="{9735EAA1-1E64-D241-8E87-B6DDD9AF27FB}" destId="{67C368E8-0D6B-B847-B25A-0BAFC906E6E6}" srcOrd="1" destOrd="0" parTransId="{0B07FBBD-E6A8-7243-8BE7-8DA1ECD0ACC4}" sibTransId="{708BEF8C-815D-A044-B5CE-92CC6E1BFBFD}"/>
    <dgm:cxn modelId="{2B15663D-98B9-F04A-8B00-75895D19036B}" type="presOf" srcId="{68310C65-748D-744A-B74B-F2A64256EF09}" destId="{8A001076-F4AA-0F46-8446-2AAD44176E44}" srcOrd="0" destOrd="0" presId="urn:microsoft.com/office/officeart/2008/layout/VerticalCurvedList"/>
    <dgm:cxn modelId="{FFC71E44-4784-954D-AEE0-DD9DFA83214A}" srcId="{68310C65-748D-744A-B74B-F2A64256EF09}" destId="{B8B30479-19DF-584D-BD53-C2E3AE7F8A21}" srcOrd="1" destOrd="0" parTransId="{D6A75052-51EA-424A-B465-29C5F789B795}" sibTransId="{ACCC47D2-FB8F-384E-A7C7-17450236EEA0}"/>
    <dgm:cxn modelId="{9510BB52-DC5B-1646-8EB4-811E7ECD175D}" type="presOf" srcId="{D2A6F675-473A-E248-B755-DA246D2D7C5B}" destId="{C0C300E8-6FC8-344E-A6E5-48C3E98087BC}" srcOrd="0" destOrd="0" presId="urn:microsoft.com/office/officeart/2008/layout/VerticalCurvedList"/>
    <dgm:cxn modelId="{43847C5D-A057-F747-B325-B9B381AA8579}" srcId="{D2A6F675-473A-E248-B755-DA246D2D7C5B}" destId="{9735EAA1-1E64-D241-8E87-B6DDD9AF27FB}" srcOrd="0" destOrd="0" parTransId="{1223E93F-031E-A64F-8500-1AACC9F0E568}" sibTransId="{1DC271B2-C92C-3143-BB4A-4C96A24CFCCB}"/>
    <dgm:cxn modelId="{30F85A60-D8BF-3549-8352-1DE7989E2295}" type="presOf" srcId="{9735EAA1-1E64-D241-8E87-B6DDD9AF27FB}" destId="{284A87DB-E114-F247-A632-7B618E7BC5B6}" srcOrd="0" destOrd="0" presId="urn:microsoft.com/office/officeart/2008/layout/VerticalCurvedList"/>
    <dgm:cxn modelId="{9E49CF70-5EC2-5640-87FF-3007D77F7B57}" type="presOf" srcId="{5B50B193-D843-9E48-8CEB-5DC558734EFF}" destId="{B9B8E0CD-FABA-7A43-A8D6-4D712BF676B3}" srcOrd="0" destOrd="1" presId="urn:microsoft.com/office/officeart/2008/layout/VerticalCurvedList"/>
    <dgm:cxn modelId="{5A6DA076-6904-DB45-A440-A744ED222126}" srcId="{6DDA73B9-4881-6C40-99D1-639DB3FDD0A8}" destId="{5B50B193-D843-9E48-8CEB-5DC558734EFF}" srcOrd="0" destOrd="0" parTransId="{3A76B41A-5CC6-9741-A3A6-D10E4C8E2BEF}" sibTransId="{BED186ED-FB02-F045-B9D5-B299D3B2AD7C}"/>
    <dgm:cxn modelId="{FEB5C579-01E9-FD41-95E7-5F262D07C162}" type="presOf" srcId="{6DDA73B9-4881-6C40-99D1-639DB3FDD0A8}" destId="{B9B8E0CD-FABA-7A43-A8D6-4D712BF676B3}" srcOrd="0" destOrd="0" presId="urn:microsoft.com/office/officeart/2008/layout/VerticalCurvedList"/>
    <dgm:cxn modelId="{B4495982-4D17-E248-840A-D10F8891A436}" srcId="{D2A6F675-473A-E248-B755-DA246D2D7C5B}" destId="{68310C65-748D-744A-B74B-F2A64256EF09}" srcOrd="1" destOrd="0" parTransId="{71F4A412-D472-B449-BD02-4C6AFBB4F5AD}" sibTransId="{C345A8B8-1310-A94B-9A1D-423F78F6CE5E}"/>
    <dgm:cxn modelId="{B73AA983-5365-6949-B37A-375ACFB59158}" type="presOf" srcId="{B8B30479-19DF-584D-BD53-C2E3AE7F8A21}" destId="{8A001076-F4AA-0F46-8446-2AAD44176E44}" srcOrd="0" destOrd="2" presId="urn:microsoft.com/office/officeart/2008/layout/VerticalCurvedList"/>
    <dgm:cxn modelId="{6C4B4A8D-646A-D440-81AC-56C669B0C7AD}" type="presOf" srcId="{4ACDE719-D086-E14E-975E-58951118A3E0}" destId="{8A001076-F4AA-0F46-8446-2AAD44176E44}" srcOrd="0" destOrd="1" presId="urn:microsoft.com/office/officeart/2008/layout/VerticalCurvedList"/>
    <dgm:cxn modelId="{222D63A7-F66B-B34E-A687-DA5A9EAB981A}" type="presOf" srcId="{9B85B337-5DE8-BC41-90F0-E68CDCA69F4E}" destId="{284A87DB-E114-F247-A632-7B618E7BC5B6}" srcOrd="0" destOrd="1" presId="urn:microsoft.com/office/officeart/2008/layout/VerticalCurvedList"/>
    <dgm:cxn modelId="{656C9EB3-F1F9-FD4E-8257-DDB3B220BCBE}" type="presOf" srcId="{337C5888-BCC5-6047-AEF1-559A1BB12D32}" destId="{73EBC5F7-F052-8B40-863E-233FBF73995C}" srcOrd="0" destOrd="0" presId="urn:microsoft.com/office/officeart/2008/layout/VerticalCurvedList"/>
    <dgm:cxn modelId="{A9D192E8-3E42-C348-9019-965F5A2D5FA8}" srcId="{D2A6F675-473A-E248-B755-DA246D2D7C5B}" destId="{6DDA73B9-4881-6C40-99D1-639DB3FDD0A8}" srcOrd="2" destOrd="0" parTransId="{1DBA1402-C8F3-C340-8777-67557A638C92}" sibTransId="{60DADD77-647C-334F-AA37-EDED45F2B5D1}"/>
    <dgm:cxn modelId="{4C3882F6-B7F2-D44A-9BBB-499D71CF502A}" srcId="{6DDA73B9-4881-6C40-99D1-639DB3FDD0A8}" destId="{1D5CBEB1-D49D-7446-9193-499ABD19D565}" srcOrd="1" destOrd="0" parTransId="{2169600A-B58D-8644-80B5-151BA2D35680}" sibTransId="{5EF63D40-E74D-664F-B55A-59470C65327A}"/>
    <dgm:cxn modelId="{029194FA-4EF7-9344-B86B-F2942296DD32}" srcId="{68310C65-748D-744A-B74B-F2A64256EF09}" destId="{4ACDE719-D086-E14E-975E-58951118A3E0}" srcOrd="0" destOrd="0" parTransId="{1FBD90EE-C962-3643-AE06-4E4F9C71102B}" sibTransId="{2C3CDA22-3D5A-0949-9A5C-A651C05B750C}"/>
    <dgm:cxn modelId="{373233FD-CD76-E242-AB0E-9696F3CB3B29}" type="presOf" srcId="{67C368E8-0D6B-B847-B25A-0BAFC906E6E6}" destId="{284A87DB-E114-F247-A632-7B618E7BC5B6}" srcOrd="0" destOrd="2" presId="urn:microsoft.com/office/officeart/2008/layout/VerticalCurvedList"/>
    <dgm:cxn modelId="{794C2382-7CFB-D649-A697-C4D31D7C83ED}" type="presParOf" srcId="{C0C300E8-6FC8-344E-A6E5-48C3E98087BC}" destId="{04E7296E-0991-1240-AB16-D3ADEB1535E8}" srcOrd="0" destOrd="0" presId="urn:microsoft.com/office/officeart/2008/layout/VerticalCurvedList"/>
    <dgm:cxn modelId="{2DEA4413-EAC2-C843-9221-96FBF740F971}" type="presParOf" srcId="{04E7296E-0991-1240-AB16-D3ADEB1535E8}" destId="{DF033B91-0F47-444A-9579-EC2E2C0A81F8}" srcOrd="0" destOrd="0" presId="urn:microsoft.com/office/officeart/2008/layout/VerticalCurvedList"/>
    <dgm:cxn modelId="{4227AA85-2A97-334A-9B52-D83D62B3509E}" type="presParOf" srcId="{DF033B91-0F47-444A-9579-EC2E2C0A81F8}" destId="{CE72AA88-21AC-314B-B893-BDC94D388D55}" srcOrd="0" destOrd="0" presId="urn:microsoft.com/office/officeart/2008/layout/VerticalCurvedList"/>
    <dgm:cxn modelId="{3B1D6DFD-96BD-7046-A2B9-857DC50E2BED}" type="presParOf" srcId="{DF033B91-0F47-444A-9579-EC2E2C0A81F8}" destId="{73EBC5F7-F052-8B40-863E-233FBF73995C}" srcOrd="1" destOrd="0" presId="urn:microsoft.com/office/officeart/2008/layout/VerticalCurvedList"/>
    <dgm:cxn modelId="{2B00CD96-34EC-834B-9402-34F559AA61EE}" type="presParOf" srcId="{DF033B91-0F47-444A-9579-EC2E2C0A81F8}" destId="{E183B6E0-338E-534A-84E4-685FE2EB1592}" srcOrd="2" destOrd="0" presId="urn:microsoft.com/office/officeart/2008/layout/VerticalCurvedList"/>
    <dgm:cxn modelId="{5172F111-5FBD-B54F-A034-6DA882D6EAD6}" type="presParOf" srcId="{DF033B91-0F47-444A-9579-EC2E2C0A81F8}" destId="{F10F85EB-F673-DA4A-84FA-996935849D56}" srcOrd="3" destOrd="0" presId="urn:microsoft.com/office/officeart/2008/layout/VerticalCurvedList"/>
    <dgm:cxn modelId="{0FC2DB57-E4EE-7C4C-9540-1A775B6469F2}" type="presParOf" srcId="{04E7296E-0991-1240-AB16-D3ADEB1535E8}" destId="{284A87DB-E114-F247-A632-7B618E7BC5B6}" srcOrd="1" destOrd="0" presId="urn:microsoft.com/office/officeart/2008/layout/VerticalCurvedList"/>
    <dgm:cxn modelId="{9B18C80B-A722-EC42-B92C-743DA8BFC6E0}" type="presParOf" srcId="{04E7296E-0991-1240-AB16-D3ADEB1535E8}" destId="{ECAEED8A-BE7B-C142-B3B9-BF6EA9C63DB1}" srcOrd="2" destOrd="0" presId="urn:microsoft.com/office/officeart/2008/layout/VerticalCurvedList"/>
    <dgm:cxn modelId="{4522608D-0AFE-644C-8D50-6D4F5C9A1359}" type="presParOf" srcId="{ECAEED8A-BE7B-C142-B3B9-BF6EA9C63DB1}" destId="{1FB5AEF0-09FF-0044-BA15-F9FEE7871235}" srcOrd="0" destOrd="0" presId="urn:microsoft.com/office/officeart/2008/layout/VerticalCurvedList"/>
    <dgm:cxn modelId="{4423A654-CCE4-B14B-BED2-32D1C0BA30D9}" type="presParOf" srcId="{04E7296E-0991-1240-AB16-D3ADEB1535E8}" destId="{8A001076-F4AA-0F46-8446-2AAD44176E44}" srcOrd="3" destOrd="0" presId="urn:microsoft.com/office/officeart/2008/layout/VerticalCurvedList"/>
    <dgm:cxn modelId="{FA37D496-D001-2643-8117-D18E5177CAD7}" type="presParOf" srcId="{04E7296E-0991-1240-AB16-D3ADEB1535E8}" destId="{86881713-CA82-3643-AFAF-A1EB09D61CCA}" srcOrd="4" destOrd="0" presId="urn:microsoft.com/office/officeart/2008/layout/VerticalCurvedList"/>
    <dgm:cxn modelId="{C0627CE4-E804-F34D-A331-3716CDD30FF1}" type="presParOf" srcId="{86881713-CA82-3643-AFAF-A1EB09D61CCA}" destId="{D8991919-92ED-5742-8C51-2AC0C0668E57}" srcOrd="0" destOrd="0" presId="urn:microsoft.com/office/officeart/2008/layout/VerticalCurvedList"/>
    <dgm:cxn modelId="{C776385A-414F-E948-9701-E8CC418FB5A5}" type="presParOf" srcId="{04E7296E-0991-1240-AB16-D3ADEB1535E8}" destId="{B9B8E0CD-FABA-7A43-A8D6-4D712BF676B3}" srcOrd="5" destOrd="0" presId="urn:microsoft.com/office/officeart/2008/layout/VerticalCurvedList"/>
    <dgm:cxn modelId="{18E9B080-5751-0747-9F84-4955B85542C5}" type="presParOf" srcId="{04E7296E-0991-1240-AB16-D3ADEB1535E8}" destId="{1D854044-1FC1-AB46-B719-D554A7D8514F}" srcOrd="6" destOrd="0" presId="urn:microsoft.com/office/officeart/2008/layout/VerticalCurvedList"/>
    <dgm:cxn modelId="{B3E63CBC-521D-7D46-A38F-660A63E6EAB9}" type="presParOf" srcId="{1D854044-1FC1-AB46-B719-D554A7D8514F}" destId="{60FFE6CD-5EB9-1540-ABEF-9A337EAFA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CAB8-4F29-41BE-ACD7-9722B8C2BDD5}">
      <dsp:nvSpPr>
        <dsp:cNvPr id="0" name=""/>
        <dsp:cNvSpPr/>
      </dsp:nvSpPr>
      <dsp:spPr>
        <a:xfrm>
          <a:off x="0" y="714"/>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BE934-1E31-40FD-A62F-62ABC52814C8}">
      <dsp:nvSpPr>
        <dsp:cNvPr id="0" name=""/>
        <dsp:cNvSpPr/>
      </dsp:nvSpPr>
      <dsp:spPr>
        <a:xfrm>
          <a:off x="505752" y="376894"/>
          <a:ext cx="919550" cy="91955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FAB4B5-02BD-4A5C-9F01-92EEFFCDD612}">
      <dsp:nvSpPr>
        <dsp:cNvPr id="0" name=""/>
        <dsp:cNvSpPr/>
      </dsp:nvSpPr>
      <dsp:spPr>
        <a:xfrm>
          <a:off x="1931055" y="714"/>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100000"/>
            </a:lnSpc>
            <a:spcBef>
              <a:spcPct val="0"/>
            </a:spcBef>
            <a:spcAft>
              <a:spcPct val="35000"/>
            </a:spcAft>
            <a:buNone/>
          </a:pPr>
          <a:r>
            <a:rPr lang="en-US" sz="2500" i="0" kern="1200" dirty="0"/>
            <a:t>Get to know each other. </a:t>
          </a:r>
          <a:endParaRPr lang="en-US" sz="2500" kern="1200" dirty="0"/>
        </a:p>
      </dsp:txBody>
      <dsp:txXfrm>
        <a:off x="1931055" y="714"/>
        <a:ext cx="3180694" cy="1671909"/>
      </dsp:txXfrm>
    </dsp:sp>
    <dsp:sp modelId="{1D020507-7DA1-4342-8ECF-7906704E0177}">
      <dsp:nvSpPr>
        <dsp:cNvPr id="0" name=""/>
        <dsp:cNvSpPr/>
      </dsp:nvSpPr>
      <dsp:spPr>
        <a:xfrm>
          <a:off x="0" y="2090601"/>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330F7-28AB-4E0B-AC08-1D370A0EAC26}">
      <dsp:nvSpPr>
        <dsp:cNvPr id="0" name=""/>
        <dsp:cNvSpPr/>
      </dsp:nvSpPr>
      <dsp:spPr>
        <a:xfrm>
          <a:off x="537173" y="2510625"/>
          <a:ext cx="919550" cy="9195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644408-6259-4077-9FA2-F1E94278AB32}">
      <dsp:nvSpPr>
        <dsp:cNvPr id="0" name=""/>
        <dsp:cNvSpPr/>
      </dsp:nvSpPr>
      <dsp:spPr>
        <a:xfrm>
          <a:off x="1931055" y="2090601"/>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100000"/>
            </a:lnSpc>
            <a:spcBef>
              <a:spcPct val="0"/>
            </a:spcBef>
            <a:spcAft>
              <a:spcPct val="35000"/>
            </a:spcAft>
            <a:buNone/>
          </a:pPr>
          <a:r>
            <a:rPr lang="en-US" sz="2500" kern="1200" dirty="0"/>
            <a:t>Review the cohort timeline</a:t>
          </a:r>
        </a:p>
      </dsp:txBody>
      <dsp:txXfrm>
        <a:off x="1931055" y="2090601"/>
        <a:ext cx="3180694" cy="1671909"/>
      </dsp:txXfrm>
    </dsp:sp>
    <dsp:sp modelId="{65CCE82F-4765-1240-AB4D-29D5B2FEA0AE}">
      <dsp:nvSpPr>
        <dsp:cNvPr id="0" name=""/>
        <dsp:cNvSpPr/>
      </dsp:nvSpPr>
      <dsp:spPr>
        <a:xfrm>
          <a:off x="0" y="4181203"/>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583F9-BEB6-CE4D-B073-8B22680680F8}">
      <dsp:nvSpPr>
        <dsp:cNvPr id="0" name=""/>
        <dsp:cNvSpPr/>
      </dsp:nvSpPr>
      <dsp:spPr>
        <a:xfrm>
          <a:off x="505752" y="4556668"/>
          <a:ext cx="919550" cy="919550"/>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E70B96-749F-3148-80D9-45177BB7B9DA}">
      <dsp:nvSpPr>
        <dsp:cNvPr id="0" name=""/>
        <dsp:cNvSpPr/>
      </dsp:nvSpPr>
      <dsp:spPr>
        <a:xfrm>
          <a:off x="1931055" y="4180488"/>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100000"/>
            </a:lnSpc>
            <a:spcBef>
              <a:spcPct val="0"/>
            </a:spcBef>
            <a:spcAft>
              <a:spcPct val="35000"/>
            </a:spcAft>
            <a:buNone/>
          </a:pPr>
          <a:r>
            <a:rPr lang="en-US" sz="2500" i="0" kern="1200" dirty="0"/>
            <a:t>Understand the wealth creation </a:t>
          </a:r>
          <a:r>
            <a:rPr lang="en-US" sz="2500" kern="1200" dirty="0"/>
            <a:t>principles</a:t>
          </a:r>
        </a:p>
      </dsp:txBody>
      <dsp:txXfrm>
        <a:off x="1931055" y="4180488"/>
        <a:ext cx="3180694" cy="1671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8C91D-5F40-7B41-9F16-EB789E42DD2F}">
      <dsp:nvSpPr>
        <dsp:cNvPr id="0" name=""/>
        <dsp:cNvSpPr/>
      </dsp:nvSpPr>
      <dsp:spPr>
        <a:xfrm>
          <a:off x="246298" y="1515"/>
          <a:ext cx="2508750" cy="15052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History</a:t>
          </a:r>
        </a:p>
      </dsp:txBody>
      <dsp:txXfrm>
        <a:off x="246298" y="1515"/>
        <a:ext cx="2508750" cy="1505250"/>
      </dsp:txXfrm>
    </dsp:sp>
    <dsp:sp modelId="{59949CC8-B71C-554F-A851-7F89749B817F}">
      <dsp:nvSpPr>
        <dsp:cNvPr id="0" name=""/>
        <dsp:cNvSpPr/>
      </dsp:nvSpPr>
      <dsp:spPr>
        <a:xfrm>
          <a:off x="3005924" y="1515"/>
          <a:ext cx="2508750" cy="15052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Intent</a:t>
          </a:r>
        </a:p>
      </dsp:txBody>
      <dsp:txXfrm>
        <a:off x="3005924" y="1515"/>
        <a:ext cx="2508750" cy="1505250"/>
      </dsp:txXfrm>
    </dsp:sp>
    <dsp:sp modelId="{0C462EA6-B725-F74F-87AC-6C38C9EBD05B}">
      <dsp:nvSpPr>
        <dsp:cNvPr id="0" name=""/>
        <dsp:cNvSpPr/>
      </dsp:nvSpPr>
      <dsp:spPr>
        <a:xfrm>
          <a:off x="5765550" y="1515"/>
          <a:ext cx="2508750" cy="15052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Principles</a:t>
          </a:r>
        </a:p>
      </dsp:txBody>
      <dsp:txXfrm>
        <a:off x="5765550" y="1515"/>
        <a:ext cx="2508750" cy="1505250"/>
      </dsp:txXfrm>
    </dsp:sp>
    <dsp:sp modelId="{6D07C7CF-92F6-DA46-9784-9F409D6CD774}">
      <dsp:nvSpPr>
        <dsp:cNvPr id="0" name=""/>
        <dsp:cNvSpPr/>
      </dsp:nvSpPr>
      <dsp:spPr>
        <a:xfrm>
          <a:off x="1626111" y="1757641"/>
          <a:ext cx="2508750" cy="15052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Forms of Wealth</a:t>
          </a:r>
        </a:p>
      </dsp:txBody>
      <dsp:txXfrm>
        <a:off x="1626111" y="1757641"/>
        <a:ext cx="2508750" cy="1505250"/>
      </dsp:txXfrm>
    </dsp:sp>
    <dsp:sp modelId="{C2CF107A-C39D-1042-BD9A-0D15668862B5}">
      <dsp:nvSpPr>
        <dsp:cNvPr id="0" name=""/>
        <dsp:cNvSpPr/>
      </dsp:nvSpPr>
      <dsp:spPr>
        <a:xfrm>
          <a:off x="4385737" y="1757641"/>
          <a:ext cx="2508750" cy="150525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Stocks versus Flows</a:t>
          </a:r>
        </a:p>
      </dsp:txBody>
      <dsp:txXfrm>
        <a:off x="4385737" y="1757641"/>
        <a:ext cx="2508750" cy="1505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3E96B-6CF3-EA44-BCD2-2CC4955CC220}">
      <dsp:nvSpPr>
        <dsp:cNvPr id="0" name=""/>
        <dsp:cNvSpPr/>
      </dsp:nvSpPr>
      <dsp:spPr>
        <a:xfrm>
          <a:off x="0" y="514268"/>
          <a:ext cx="8520600" cy="311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Development began in 2006 – the search for a new and more effective framework for meaningful rural development.</a:t>
          </a:r>
        </a:p>
      </dsp:txBody>
      <dsp:txXfrm>
        <a:off x="15221" y="529489"/>
        <a:ext cx="8490158" cy="281363"/>
      </dsp:txXfrm>
    </dsp:sp>
    <dsp:sp modelId="{6A6B6B2B-7FE3-D949-A9F0-CE3511C87983}">
      <dsp:nvSpPr>
        <dsp:cNvPr id="0" name=""/>
        <dsp:cNvSpPr/>
      </dsp:nvSpPr>
      <dsp:spPr>
        <a:xfrm>
          <a:off x="0" y="863513"/>
          <a:ext cx="8520600" cy="311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Ten years of testing in the field in the poorest parts of the U.S. (Deep South, Central Appalachia, Lower Rio Grande Valley) </a:t>
          </a:r>
        </a:p>
      </dsp:txBody>
      <dsp:txXfrm>
        <a:off x="15221" y="878734"/>
        <a:ext cx="8490158" cy="281363"/>
      </dsp:txXfrm>
    </dsp:sp>
    <dsp:sp modelId="{03CF53C2-3427-AC4D-BF7E-C01A6B0A44DC}">
      <dsp:nvSpPr>
        <dsp:cNvPr id="0" name=""/>
        <dsp:cNvSpPr/>
      </dsp:nvSpPr>
      <dsp:spPr>
        <a:xfrm>
          <a:off x="0" y="1175318"/>
          <a:ext cx="85206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dsp:txBody>
      <dsp:txXfrm>
        <a:off x="0" y="1175318"/>
        <a:ext cx="8520600" cy="215280"/>
      </dsp:txXfrm>
    </dsp:sp>
    <dsp:sp modelId="{89AEDEAC-B06A-394F-833C-E14BCFA4CB6C}">
      <dsp:nvSpPr>
        <dsp:cNvPr id="0" name=""/>
        <dsp:cNvSpPr/>
      </dsp:nvSpPr>
      <dsp:spPr>
        <a:xfrm>
          <a:off x="0" y="1390598"/>
          <a:ext cx="8520600" cy="311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Success! Even during a national recession.</a:t>
          </a:r>
        </a:p>
      </dsp:txBody>
      <dsp:txXfrm>
        <a:off x="15221" y="1405819"/>
        <a:ext cx="8490158" cy="281363"/>
      </dsp:txXfrm>
    </dsp:sp>
    <dsp:sp modelId="{6398348E-F1AE-7F40-B99F-39D7FEC8CEE0}">
      <dsp:nvSpPr>
        <dsp:cNvPr id="0" name=""/>
        <dsp:cNvSpPr/>
      </dsp:nvSpPr>
      <dsp:spPr>
        <a:xfrm>
          <a:off x="0" y="1739844"/>
          <a:ext cx="8520600" cy="311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Adopted by USDA, National Association of Development Organizations, Action Aid International and others. </a:t>
          </a:r>
        </a:p>
      </dsp:txBody>
      <dsp:txXfrm>
        <a:off x="15221" y="1755065"/>
        <a:ext cx="8490158" cy="281363"/>
      </dsp:txXfrm>
    </dsp:sp>
    <dsp:sp modelId="{BD30BE87-FA27-CB4F-8FE7-1892C65823A7}">
      <dsp:nvSpPr>
        <dsp:cNvPr id="0" name=""/>
        <dsp:cNvSpPr/>
      </dsp:nvSpPr>
      <dsp:spPr>
        <a:xfrm>
          <a:off x="0" y="2089089"/>
          <a:ext cx="8520600" cy="311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WealthWorks</a:t>
          </a:r>
          <a:r>
            <a:rPr lang="en-US" sz="1300" kern="1200" dirty="0"/>
            <a:t> is a framework, not a cookie-cutter approach. It is adapted to each new opportunity. </a:t>
          </a:r>
        </a:p>
      </dsp:txBody>
      <dsp:txXfrm>
        <a:off x="15221" y="2104310"/>
        <a:ext cx="8490158" cy="281363"/>
      </dsp:txXfrm>
    </dsp:sp>
    <dsp:sp modelId="{220284DB-B3BA-824E-B764-0E276E4DF4E9}">
      <dsp:nvSpPr>
        <dsp:cNvPr id="0" name=""/>
        <dsp:cNvSpPr/>
      </dsp:nvSpPr>
      <dsp:spPr>
        <a:xfrm>
          <a:off x="0" y="2438334"/>
          <a:ext cx="8520600" cy="311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I’m here help you get started adapting it to your place.</a:t>
          </a:r>
        </a:p>
      </dsp:txBody>
      <dsp:txXfrm>
        <a:off x="15221" y="2453555"/>
        <a:ext cx="8490158" cy="281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6759-A6AA-4847-B375-B79D6268BE33}">
      <dsp:nvSpPr>
        <dsp:cNvPr id="0" name=""/>
        <dsp:cNvSpPr/>
      </dsp:nvSpPr>
      <dsp:spPr>
        <a:xfrm>
          <a:off x="0" y="190442"/>
          <a:ext cx="2589173" cy="1553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1. Wealth creation is demand driven.</a:t>
          </a:r>
        </a:p>
      </dsp:txBody>
      <dsp:txXfrm>
        <a:off x="0" y="190442"/>
        <a:ext cx="2589173" cy="1553504"/>
      </dsp:txXfrm>
    </dsp:sp>
    <dsp:sp modelId="{1BF7DB26-C781-9543-80A9-62C91EFFFDE0}">
      <dsp:nvSpPr>
        <dsp:cNvPr id="0" name=""/>
        <dsp:cNvSpPr/>
      </dsp:nvSpPr>
      <dsp:spPr>
        <a:xfrm>
          <a:off x="2848091" y="190442"/>
          <a:ext cx="2589173" cy="1553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2. Wealth creation is intentionally inclusive.</a:t>
          </a:r>
        </a:p>
      </dsp:txBody>
      <dsp:txXfrm>
        <a:off x="2848091" y="190442"/>
        <a:ext cx="2589173" cy="1553504"/>
      </dsp:txXfrm>
    </dsp:sp>
    <dsp:sp modelId="{E2413B7D-9C41-6B4A-A623-464F119D893E}">
      <dsp:nvSpPr>
        <dsp:cNvPr id="0" name=""/>
        <dsp:cNvSpPr/>
      </dsp:nvSpPr>
      <dsp:spPr>
        <a:xfrm>
          <a:off x="5696182" y="190442"/>
          <a:ext cx="2589173" cy="1553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3. Wealth is generated by WealthWorks value chains.</a:t>
          </a:r>
        </a:p>
      </dsp:txBody>
      <dsp:txXfrm>
        <a:off x="5696182" y="190442"/>
        <a:ext cx="2589173" cy="1553504"/>
      </dsp:txXfrm>
    </dsp:sp>
    <dsp:sp modelId="{34B64307-0FFB-3B45-BF8C-F60F30049E90}">
      <dsp:nvSpPr>
        <dsp:cNvPr id="0" name=""/>
        <dsp:cNvSpPr/>
      </dsp:nvSpPr>
      <dsp:spPr>
        <a:xfrm>
          <a:off x="0" y="2002863"/>
          <a:ext cx="2589173" cy="1553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4. Measurement is integrated into the entire process as a tool for planning &amp; adaptive management.</a:t>
          </a:r>
        </a:p>
      </dsp:txBody>
      <dsp:txXfrm>
        <a:off x="0" y="2002863"/>
        <a:ext cx="2589173" cy="1553504"/>
      </dsp:txXfrm>
    </dsp:sp>
    <dsp:sp modelId="{3F9113B1-7EC6-CD4D-B4A8-050A592029CA}">
      <dsp:nvSpPr>
        <dsp:cNvPr id="0" name=""/>
        <dsp:cNvSpPr/>
      </dsp:nvSpPr>
      <dsp:spPr>
        <a:xfrm>
          <a:off x="2848091" y="2002863"/>
          <a:ext cx="2589173" cy="1553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5. Wealth sticks in places through attention to structures of ownership and control.</a:t>
          </a:r>
        </a:p>
      </dsp:txBody>
      <dsp:txXfrm>
        <a:off x="2848091" y="2002863"/>
        <a:ext cx="2589173" cy="1553504"/>
      </dsp:txXfrm>
    </dsp:sp>
    <dsp:sp modelId="{C3B34F22-5F64-EF4C-9F50-EF300FA4A4E4}">
      <dsp:nvSpPr>
        <dsp:cNvPr id="0" name=""/>
        <dsp:cNvSpPr/>
      </dsp:nvSpPr>
      <dsp:spPr>
        <a:xfrm>
          <a:off x="5696182" y="2002863"/>
          <a:ext cx="2589173" cy="15535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6. The wealth creation approach is strategically flexible while doing no harm.</a:t>
          </a:r>
        </a:p>
      </dsp:txBody>
      <dsp:txXfrm>
        <a:off x="5696182" y="2002863"/>
        <a:ext cx="2589173" cy="1553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C5F7-F052-8B40-863E-233FBF73995C}">
      <dsp:nvSpPr>
        <dsp:cNvPr id="0" name=""/>
        <dsp:cNvSpPr/>
      </dsp:nvSpPr>
      <dsp:spPr>
        <a:xfrm>
          <a:off x="-5500810" y="-842322"/>
          <a:ext cx="6550476" cy="6550476"/>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A87DB-E114-F247-A632-7B618E7BC5B6}">
      <dsp:nvSpPr>
        <dsp:cNvPr id="0" name=""/>
        <dsp:cNvSpPr/>
      </dsp:nvSpPr>
      <dsp:spPr>
        <a:xfrm>
          <a:off x="675377" y="486583"/>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Focus on Assets - CEDS</a:t>
          </a:r>
        </a:p>
        <a:p>
          <a:pPr marL="171450" lvl="1" indent="-171450" algn="l" defTabSz="711200">
            <a:lnSpc>
              <a:spcPct val="90000"/>
            </a:lnSpc>
            <a:spcBef>
              <a:spcPct val="0"/>
            </a:spcBef>
            <a:spcAft>
              <a:spcPct val="15000"/>
            </a:spcAft>
            <a:buChar char="•"/>
          </a:pPr>
          <a:r>
            <a:rPr lang="en-US" sz="1600" kern="1200"/>
            <a:t>SWOT</a:t>
          </a:r>
        </a:p>
        <a:p>
          <a:pPr marL="171450" lvl="1" indent="-171450" algn="l" defTabSz="711200">
            <a:lnSpc>
              <a:spcPct val="90000"/>
            </a:lnSpc>
            <a:spcBef>
              <a:spcPct val="0"/>
            </a:spcBef>
            <a:spcAft>
              <a:spcPct val="15000"/>
            </a:spcAft>
            <a:buChar char="•"/>
          </a:pPr>
          <a:r>
            <a:rPr lang="en-US" sz="1600" kern="1200"/>
            <a:t>Measuring outcomes</a:t>
          </a:r>
        </a:p>
      </dsp:txBody>
      <dsp:txXfrm>
        <a:off x="675377" y="486583"/>
        <a:ext cx="7126857" cy="973166"/>
      </dsp:txXfrm>
    </dsp:sp>
    <dsp:sp modelId="{1FB5AEF0-09FF-0044-BA15-F9FEE7871235}">
      <dsp:nvSpPr>
        <dsp:cNvPr id="0" name=""/>
        <dsp:cNvSpPr/>
      </dsp:nvSpPr>
      <dsp:spPr>
        <a:xfrm>
          <a:off x="67148" y="364937"/>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1076-F4AA-0F46-8446-2AAD44176E44}">
      <dsp:nvSpPr>
        <dsp:cNvPr id="0" name=""/>
        <dsp:cNvSpPr/>
      </dsp:nvSpPr>
      <dsp:spPr>
        <a:xfrm>
          <a:off x="1029123" y="1946332"/>
          <a:ext cx="6773111"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Sector-specific</a:t>
          </a:r>
        </a:p>
        <a:p>
          <a:pPr marL="171450" lvl="1" indent="-171450" algn="l" defTabSz="711200">
            <a:lnSpc>
              <a:spcPct val="90000"/>
            </a:lnSpc>
            <a:spcBef>
              <a:spcPct val="0"/>
            </a:spcBef>
            <a:spcAft>
              <a:spcPct val="15000"/>
            </a:spcAft>
            <a:buChar char="•"/>
          </a:pPr>
          <a:r>
            <a:rPr lang="en-US" sz="1600" kern="1200"/>
            <a:t>Collaboration</a:t>
          </a:r>
        </a:p>
        <a:p>
          <a:pPr marL="171450" lvl="1" indent="-171450" algn="l" defTabSz="711200">
            <a:lnSpc>
              <a:spcPct val="90000"/>
            </a:lnSpc>
            <a:spcBef>
              <a:spcPct val="0"/>
            </a:spcBef>
            <a:spcAft>
              <a:spcPct val="15000"/>
            </a:spcAft>
            <a:buChar char="•"/>
          </a:pPr>
          <a:r>
            <a:rPr lang="en-US" sz="1600" kern="1200"/>
            <a:t>Coopetition</a:t>
          </a:r>
        </a:p>
      </dsp:txBody>
      <dsp:txXfrm>
        <a:off x="1029123" y="1946332"/>
        <a:ext cx="6773111" cy="973166"/>
      </dsp:txXfrm>
    </dsp:sp>
    <dsp:sp modelId="{D8991919-92ED-5742-8C51-2AC0C0668E57}">
      <dsp:nvSpPr>
        <dsp:cNvPr id="0" name=""/>
        <dsp:cNvSpPr/>
      </dsp:nvSpPr>
      <dsp:spPr>
        <a:xfrm>
          <a:off x="420894" y="1824686"/>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E0CD-FABA-7A43-A8D6-4D712BF676B3}">
      <dsp:nvSpPr>
        <dsp:cNvPr id="0" name=""/>
        <dsp:cNvSpPr/>
      </dsp:nvSpPr>
      <dsp:spPr>
        <a:xfrm>
          <a:off x="675377" y="3406081"/>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Value chain development</a:t>
          </a:r>
        </a:p>
        <a:p>
          <a:pPr marL="171450" lvl="1" indent="-171450" algn="l" defTabSz="711200">
            <a:lnSpc>
              <a:spcPct val="90000"/>
            </a:lnSpc>
            <a:spcBef>
              <a:spcPct val="0"/>
            </a:spcBef>
            <a:spcAft>
              <a:spcPct val="15000"/>
            </a:spcAft>
            <a:buChar char="•"/>
          </a:pPr>
          <a:r>
            <a:rPr lang="en-US" sz="1600" kern="1200"/>
            <a:t>Value chain mapping</a:t>
          </a:r>
        </a:p>
        <a:p>
          <a:pPr marL="171450" lvl="1" indent="-171450" algn="l" defTabSz="711200">
            <a:lnSpc>
              <a:spcPct val="90000"/>
            </a:lnSpc>
            <a:spcBef>
              <a:spcPct val="0"/>
            </a:spcBef>
            <a:spcAft>
              <a:spcPct val="15000"/>
            </a:spcAft>
            <a:buChar char="•"/>
          </a:pPr>
          <a:r>
            <a:rPr lang="en-US" sz="1600" kern="1200"/>
            <a:t>Filling gaps in the chain</a:t>
          </a:r>
        </a:p>
      </dsp:txBody>
      <dsp:txXfrm>
        <a:off x="675377" y="3406081"/>
        <a:ext cx="7126857" cy="973166"/>
      </dsp:txXfrm>
    </dsp:sp>
    <dsp:sp modelId="{60FFE6CD-5EB9-1540-ABEF-9A337EAFAEDA}">
      <dsp:nvSpPr>
        <dsp:cNvPr id="0" name=""/>
        <dsp:cNvSpPr/>
      </dsp:nvSpPr>
      <dsp:spPr>
        <a:xfrm>
          <a:off x="67148" y="3284435"/>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9/16/25</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9/16/25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7D8F31-ADD3-4C1D-8C08-9CE992CBB2F1}" type="slidenum">
              <a:rPr lang="en-US" smtClean="0"/>
              <a:pPr/>
              <a:t>1</a:t>
            </a:fld>
            <a:endParaRPr lang="en-US"/>
          </a:p>
        </p:txBody>
      </p:sp>
    </p:spTree>
    <p:extLst>
      <p:ext uri="{BB962C8B-B14F-4D97-AF65-F5344CB8AC3E}">
        <p14:creationId xmlns:p14="http://schemas.microsoft.com/office/powerpoint/2010/main" val="210013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4AFB6025-812E-44E5-A544-72E05104D8F0}" type="slidenum">
              <a:rPr lang="en-US" smtClean="0">
                <a:solidFill>
                  <a:prstClr val="black"/>
                </a:solidFill>
                <a:latin typeface="Gill Sans" pitchFamily="-48" charset="0"/>
                <a:ea typeface="ヒラギノ角ゴ ProN W3" pitchFamily="-48" charset="-128"/>
                <a:sym typeface="Gill Sans" pitchFamily="-48" charset="0"/>
              </a:rPr>
              <a:pPr/>
              <a:t>13</a:t>
            </a:fld>
            <a:endParaRPr lang="en-US">
              <a:solidFill>
                <a:prstClr val="black"/>
              </a:solidFill>
              <a:latin typeface="Gill Sans" pitchFamily="-48" charset="0"/>
              <a:ea typeface="ヒラギノ角ゴ ProN W3" pitchFamily="-48" charset="-128"/>
              <a:sym typeface="Gill Sans" pitchFamily="-4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normAutofit/>
          </a:bodyPr>
          <a:lstStyle/>
          <a:p>
            <a:pPr eaLnBrk="1" hangingPunct="1"/>
            <a:r>
              <a:rPr lang="en-US" sz="1400"/>
              <a:t>Realize that you all are familiar with the triple</a:t>
            </a:r>
            <a:r>
              <a:rPr lang="en-US" sz="1400" baseline="0"/>
              <a:t> bottom line.  This isn’t really different … just unpacks the three capitals into greater detail…  The other addition is that this approach focuses on both inventory and then investing in building our “stocks” of these capitals/assets.  We recognize that without active investment, resources will depreciate.</a:t>
            </a:r>
            <a:endParaRPr lang="en-US" sz="1400"/>
          </a:p>
        </p:txBody>
      </p:sp>
    </p:spTree>
    <p:extLst>
      <p:ext uri="{BB962C8B-B14F-4D97-AF65-F5344CB8AC3E}">
        <p14:creationId xmlns:p14="http://schemas.microsoft.com/office/powerpoint/2010/main" val="404927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Shanna</a:t>
            </a:r>
          </a:p>
          <a:p>
            <a:r>
              <a:rPr lang="en-US" dirty="0"/>
              <a:t>Our current economy is based on overconsumption and underinvestment. Many of our stocks of wealth have dwindled or depreciated – natural resources, human health, infrastructure, intellectual capital, etc.</a:t>
            </a:r>
          </a:p>
        </p:txBody>
      </p:sp>
    </p:spTree>
    <p:extLst>
      <p:ext uri="{BB962C8B-B14F-4D97-AF65-F5344CB8AC3E}">
        <p14:creationId xmlns:p14="http://schemas.microsoft.com/office/powerpoint/2010/main" val="3068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Shanna</a:t>
            </a:r>
          </a:p>
          <a:p>
            <a:r>
              <a:rPr lang="en-US" dirty="0"/>
              <a:t>All stocks of wealth depreciate over time. We must continually reinvest in them to maintain and grow them. The larger and healthier our stocks of wealth, the more “income’ they generate and the more we can consume while still having enough left to reinvest.</a:t>
            </a:r>
          </a:p>
        </p:txBody>
      </p:sp>
    </p:spTree>
    <p:extLst>
      <p:ext uri="{BB962C8B-B14F-4D97-AF65-F5344CB8AC3E}">
        <p14:creationId xmlns:p14="http://schemas.microsoft.com/office/powerpoint/2010/main" val="294888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Shanna</a:t>
            </a:r>
          </a:p>
          <a:p>
            <a:r>
              <a:rPr lang="en-US" dirty="0"/>
              <a:t>Teacher, health care worker, engineer, farmer, banker, etc. in a relationship, </a:t>
            </a:r>
          </a:p>
        </p:txBody>
      </p:sp>
    </p:spTree>
    <p:extLst>
      <p:ext uri="{BB962C8B-B14F-4D97-AF65-F5344CB8AC3E}">
        <p14:creationId xmlns:p14="http://schemas.microsoft.com/office/powerpoint/2010/main" val="93922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0499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None/>
            </a:pPr>
            <a:r>
              <a:rPr lang="en-US" sz="1200" b="1"/>
              <a:t>Ownership and control looks like…</a:t>
            </a:r>
          </a:p>
          <a:p>
            <a:pPr marL="739775" indent="-277813">
              <a:lnSpc>
                <a:spcPct val="90000"/>
              </a:lnSpc>
              <a:buFont typeface="Symbol" pitchFamily="18" charset="2"/>
              <a:buChar char="-"/>
            </a:pPr>
            <a:r>
              <a:rPr lang="en-US" sz="1200"/>
              <a:t>Many locally-owned businesses committed to the community</a:t>
            </a:r>
          </a:p>
          <a:p>
            <a:pPr marL="739775" indent="-277813">
              <a:lnSpc>
                <a:spcPct val="90000"/>
              </a:lnSpc>
              <a:buFont typeface="Symbol" pitchFamily="18" charset="2"/>
              <a:buChar char="-"/>
            </a:pPr>
            <a:r>
              <a:rPr lang="en-US" sz="1200"/>
              <a:t>Local access to certificates or two-year degrees through the community college </a:t>
            </a:r>
            <a:endParaRPr lang="en-US" sz="1200" b="1" i="1"/>
          </a:p>
          <a:p>
            <a:pPr marL="739775" indent="-277813">
              <a:lnSpc>
                <a:spcPct val="90000"/>
              </a:lnSpc>
              <a:buFont typeface="Symbol" pitchFamily="18" charset="2"/>
              <a:buChar char="-"/>
            </a:pPr>
            <a:r>
              <a:rPr lang="en-US" sz="1200"/>
              <a:t>Local endowment in the community foundation or affiliate</a:t>
            </a:r>
          </a:p>
          <a:p>
            <a:pPr marL="739775" indent="-277813">
              <a:lnSpc>
                <a:spcPct val="90000"/>
              </a:lnSpc>
              <a:buFont typeface="Symbol" pitchFamily="18" charset="2"/>
              <a:buChar char="-"/>
            </a:pPr>
            <a:r>
              <a:rPr lang="en-US" sz="1200" b="1" i="1"/>
              <a:t>Other examples?</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18</a:t>
            </a:fld>
            <a:endParaRPr lang="en-US"/>
          </a:p>
        </p:txBody>
      </p:sp>
    </p:spTree>
    <p:extLst>
      <p:ext uri="{BB962C8B-B14F-4D97-AF65-F5344CB8AC3E}">
        <p14:creationId xmlns:p14="http://schemas.microsoft.com/office/powerpoint/2010/main" val="206499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0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t>Lasting livelihoods” means…</a:t>
            </a:r>
          </a:p>
          <a:p>
            <a:pPr marL="628650" lvl="1" indent="-171450">
              <a:buFont typeface="Arial"/>
              <a:buChar char="•"/>
            </a:pPr>
            <a:r>
              <a:rPr lang="en-US"/>
              <a:t>Low-income residents are doing better today, with  improved skills to qualify for higher-paying jobs.</a:t>
            </a:r>
            <a:endParaRPr lang="en-US">
              <a:cs typeface="Calibri"/>
            </a:endParaRPr>
          </a:p>
          <a:p>
            <a:pPr marL="628650" lvl="1" indent="-171450">
              <a:buFont typeface="Arial"/>
              <a:buChar char="•"/>
            </a:pPr>
            <a:r>
              <a:rPr lang="en-US"/>
              <a:t>They are earning more and building careers. </a:t>
            </a:r>
            <a:endParaRPr lang="en-US">
              <a:cs typeface="Calibri"/>
            </a:endParaRPr>
          </a:p>
          <a:p>
            <a:pPr marL="628650" lvl="1" indent="-171450">
              <a:buFont typeface="Arial"/>
              <a:buChar char="•"/>
            </a:pPr>
            <a:r>
              <a:rPr lang="en-US"/>
              <a:t>They are putting something aside for the future, e.g., building assets, so they are more resilient.</a:t>
            </a:r>
            <a:endParaRPr lang="en-US">
              <a:cs typeface="Calibri"/>
            </a:endParaRPr>
          </a:p>
          <a:p>
            <a:pPr marL="628650" lvl="1" indent="-171450">
              <a:buFont typeface="Arial"/>
              <a:buChar char="•"/>
            </a:pPr>
            <a:r>
              <a:rPr lang="en-US"/>
              <a:t>They have better future prospects so they can give back their time, talent, and even treasure to the community.  </a:t>
            </a:r>
            <a:endParaRPr lang="en-US">
              <a:cs typeface="Calibri"/>
            </a:endParaRPr>
          </a:p>
          <a:p>
            <a:pPr>
              <a:spcBef>
                <a:spcPct val="0"/>
              </a:spcBef>
            </a:pPr>
            <a:endParaRPr lang="en-US" altLang="en-US">
              <a:cs typeface="Calibri"/>
            </a:endParaRPr>
          </a:p>
          <a:p>
            <a:pPr lvl="0"/>
            <a:r>
              <a:rPr lang="en-US"/>
              <a:t>Many places harbor</a:t>
            </a:r>
            <a:r>
              <a:rPr lang="en-US" b="1"/>
              <a:t> underutilized assets </a:t>
            </a:r>
            <a:r>
              <a:rPr lang="en-US"/>
              <a:t> ̶  people’s know-how and energy, natural resources, buildings, influence, connections… </a:t>
            </a:r>
            <a:r>
              <a:rPr lang="en-US" i="1"/>
              <a:t>– </a:t>
            </a:r>
            <a:r>
              <a:rPr lang="en-US"/>
              <a:t>that are not contributing to the broader economy.</a:t>
            </a:r>
          </a:p>
          <a:p>
            <a:pPr lvl="0"/>
            <a:r>
              <a:rPr lang="en-US"/>
              <a:t>Underutilized assets can be </a:t>
            </a:r>
            <a:r>
              <a:rPr lang="en-US" b="1"/>
              <a:t>connected, developed, and linked to markets </a:t>
            </a:r>
            <a:r>
              <a:rPr lang="en-US"/>
              <a:t>in ways that create</a:t>
            </a:r>
            <a:r>
              <a:rPr lang="en-US" b="1"/>
              <a:t> </a:t>
            </a:r>
            <a:r>
              <a:rPr lang="en-US"/>
              <a:t>wealth.</a:t>
            </a:r>
          </a:p>
          <a:p>
            <a:pPr lvl="0"/>
            <a:r>
              <a:rPr lang="en-US" b="1"/>
              <a:t>Economically-marginalized people and places </a:t>
            </a:r>
            <a:r>
              <a:rPr lang="en-US"/>
              <a:t>are resources –and they (and everyone) will do better if  they are connected to larger economies.</a:t>
            </a:r>
          </a:p>
          <a:p>
            <a:pPr lvl="0"/>
            <a:r>
              <a:rPr lang="en-US" b="1"/>
              <a:t>Need to include all, </a:t>
            </a:r>
            <a:r>
              <a:rPr lang="en-US"/>
              <a:t>but too often economically-marginal are excluded</a:t>
            </a:r>
          </a:p>
          <a:p>
            <a:pPr>
              <a:spcBef>
                <a:spcPct val="0"/>
              </a:spcBef>
            </a:pPr>
            <a:endParaRPr lang="en-US" altLang="en-US">
              <a:cs typeface="Calibri"/>
            </a:endParaRPr>
          </a:p>
        </p:txBody>
      </p:sp>
      <p:sp>
        <p:nvSpPr>
          <p:cNvPr id="3789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8EF7C96F-23F9-4741-8172-E003FDD76271}" type="slidenum">
              <a:rPr lang="en-US" altLang="en-US" smtClean="0">
                <a:solidFill>
                  <a:prstClr val="black"/>
                </a:solidFill>
                <a:latin typeface="Calibri" pitchFamily="34" charset="0"/>
              </a:rPr>
              <a:pPr>
                <a:defRPr/>
              </a:pPr>
              <a:t>19</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53839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one size fits all. The entry point is to use the discussion of capitals/assets in your CEDS planning. </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20</a:t>
            </a:fld>
            <a:endParaRPr lang="en-US"/>
          </a:p>
        </p:txBody>
      </p:sp>
    </p:spTree>
    <p:extLst>
      <p:ext uri="{BB962C8B-B14F-4D97-AF65-F5344CB8AC3E}">
        <p14:creationId xmlns:p14="http://schemas.microsoft.com/office/powerpoint/2010/main" val="40178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25</a:t>
            </a:fld>
            <a:endParaRPr lang="en-US" dirty="0"/>
          </a:p>
        </p:txBody>
      </p:sp>
    </p:spTree>
    <p:extLst>
      <p:ext uri="{BB962C8B-B14F-4D97-AF65-F5344CB8AC3E}">
        <p14:creationId xmlns:p14="http://schemas.microsoft.com/office/powerpoint/2010/main" val="4241783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27</a:t>
            </a:fld>
            <a:endParaRPr lang="en-US"/>
          </a:p>
        </p:txBody>
      </p:sp>
    </p:spTree>
    <p:extLst>
      <p:ext uri="{BB962C8B-B14F-4D97-AF65-F5344CB8AC3E}">
        <p14:creationId xmlns:p14="http://schemas.microsoft.com/office/powerpoint/2010/main" val="277764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p>
        </p:txBody>
      </p:sp>
      <p:sp>
        <p:nvSpPr>
          <p:cNvPr id="4" name="Slide Number Placeholder 3"/>
          <p:cNvSpPr>
            <a:spLocks noGrp="1"/>
          </p:cNvSpPr>
          <p:nvPr>
            <p:ph type="sldNum" sz="quarter" idx="5"/>
          </p:nvPr>
        </p:nvSpPr>
        <p:spPr/>
        <p:txBody>
          <a:bodyPr/>
          <a:lstStyle/>
          <a:p>
            <a:fld id="{11AF90EC-791F-2544-8ADF-F116CBBFAF60}" type="slidenum">
              <a:rPr lang="en-US" smtClean="0"/>
              <a:t>2</a:t>
            </a:fld>
            <a:endParaRPr lang="en-US"/>
          </a:p>
        </p:txBody>
      </p:sp>
    </p:spTree>
    <p:extLst>
      <p:ext uri="{BB962C8B-B14F-4D97-AF65-F5344CB8AC3E}">
        <p14:creationId xmlns:p14="http://schemas.microsoft.com/office/powerpoint/2010/main" val="292125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Shanna</a:t>
            </a:r>
          </a:p>
          <a:p>
            <a:r>
              <a:rPr lang="en-US" dirty="0"/>
              <a:t>We are going to be offering you a good deal of content in the next few minutes. Take in what you can. Don’t worry if you feel a bit at sea. That’s normal. Be assured you are not alone.  </a:t>
            </a:r>
            <a:r>
              <a:rPr lang="en-US" dirty="0" err="1"/>
              <a:t>Wealthworks</a:t>
            </a:r>
            <a:r>
              <a:rPr lang="en-US" dirty="0"/>
              <a:t> is not business as usual and it generally takes more than one exposure to some of the key concepts to understand what it’s about.  Holli can point you to additional resources. If you have a clarifying question as we go along, please raise your hand and we will do our best to answer it. </a:t>
            </a:r>
          </a:p>
        </p:txBody>
      </p:sp>
    </p:spTree>
    <p:extLst>
      <p:ext uri="{BB962C8B-B14F-4D97-AF65-F5344CB8AC3E}">
        <p14:creationId xmlns:p14="http://schemas.microsoft.com/office/powerpoint/2010/main" val="413951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Shanna</a:t>
            </a:r>
          </a:p>
        </p:txBody>
      </p:sp>
    </p:spTree>
    <p:extLst>
      <p:ext uri="{BB962C8B-B14F-4D97-AF65-F5344CB8AC3E}">
        <p14:creationId xmlns:p14="http://schemas.microsoft.com/office/powerpoint/2010/main" val="288627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Shanna</a:t>
            </a:r>
            <a:r>
              <a:rPr lang="en-US"/>
              <a:t>. </a:t>
            </a:r>
            <a:endParaRPr lang="en-US" dirty="0"/>
          </a:p>
        </p:txBody>
      </p:sp>
      <p:sp>
        <p:nvSpPr>
          <p:cNvPr id="4" name="Slide Number Placeholder 3"/>
          <p:cNvSpPr>
            <a:spLocks noGrp="1"/>
          </p:cNvSpPr>
          <p:nvPr>
            <p:ph type="sldNum" sz="quarter" idx="10"/>
          </p:nvPr>
        </p:nvSpPr>
        <p:spPr/>
        <p:txBody>
          <a:bodyPr/>
          <a:lstStyle/>
          <a:p>
            <a:fld id="{39B5A180-5B45-434B-8DFC-29AABE9F694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4374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Shanna.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Today we will explore principle #1 and #3 in some depth. </a:t>
            </a:r>
          </a:p>
        </p:txBody>
      </p:sp>
      <p:sp>
        <p:nvSpPr>
          <p:cNvPr id="4" name="Slide Number Placeholder 3"/>
          <p:cNvSpPr>
            <a:spLocks noGrp="1"/>
          </p:cNvSpPr>
          <p:nvPr>
            <p:ph type="sldNum" sz="quarter" idx="10"/>
          </p:nvPr>
        </p:nvSpPr>
        <p:spPr/>
        <p:txBody>
          <a:bodyPr/>
          <a:lstStyle/>
          <a:p>
            <a:fld id="{39B5A180-5B45-434B-8DFC-29AABE9F6942}" type="slidenum">
              <a:rPr lang="en-US" smtClean="0"/>
              <a:pPr/>
              <a:t>7</a:t>
            </a:fld>
            <a:endParaRPr lang="en-US"/>
          </a:p>
        </p:txBody>
      </p:sp>
    </p:spTree>
    <p:extLst>
      <p:ext uri="{BB962C8B-B14F-4D97-AF65-F5344CB8AC3E}">
        <p14:creationId xmlns:p14="http://schemas.microsoft.com/office/powerpoint/2010/main" val="260907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9</a:t>
            </a:fld>
            <a:endParaRPr lang="en-US"/>
          </a:p>
        </p:txBody>
      </p:sp>
    </p:spTree>
    <p:extLst>
      <p:ext uri="{BB962C8B-B14F-4D97-AF65-F5344CB8AC3E}">
        <p14:creationId xmlns:p14="http://schemas.microsoft.com/office/powerpoint/2010/main" val="151653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000" b="1"/>
              <a:t>Goal: </a:t>
            </a:r>
            <a:r>
              <a:rPr lang="en-US" sz="1200"/>
              <a:t>Advance a region’s prosperity by building wealth that sticks </a:t>
            </a:r>
            <a:endParaRPr lang="en-US" sz="800" b="0" i="0">
              <a:solidFill>
                <a:schemeClr val="tx1"/>
              </a:solidFill>
            </a:endParaRPr>
          </a:p>
          <a:p>
            <a:pPr>
              <a:buNone/>
            </a:pPr>
            <a:r>
              <a:rPr lang="en-US" sz="1200" b="1" i="1">
                <a:solidFill>
                  <a:srgbClr val="9A0000"/>
                </a:solidFill>
              </a:rPr>
              <a:t>WealthWorks is a bridge between community development (voice, empowerment, organizing) and economic development (attraction, retention, entrepreneurship).</a:t>
            </a:r>
          </a:p>
        </p:txBody>
      </p:sp>
      <p:sp>
        <p:nvSpPr>
          <p:cNvPr id="4" name="Slide Number Placeholder 3"/>
          <p:cNvSpPr>
            <a:spLocks noGrp="1"/>
          </p:cNvSpPr>
          <p:nvPr>
            <p:ph type="sldNum" sz="quarter" idx="10"/>
          </p:nvPr>
        </p:nvSpPr>
        <p:spPr/>
        <p:txBody>
          <a:bodyPr/>
          <a:lstStyle/>
          <a:p>
            <a:fld id="{D37D8F31-ADD3-4C1D-8C08-9CE992CBB2F1}" type="slidenum">
              <a:rPr lang="en-US" smtClean="0"/>
              <a:pPr/>
              <a:t>10</a:t>
            </a:fld>
            <a:endParaRPr lang="en-US"/>
          </a:p>
        </p:txBody>
      </p:sp>
    </p:spTree>
    <p:extLst>
      <p:ext uri="{BB962C8B-B14F-4D97-AF65-F5344CB8AC3E}">
        <p14:creationId xmlns:p14="http://schemas.microsoft.com/office/powerpoint/2010/main" val="272326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Wealth building framework has three critical goals:</a:t>
            </a:r>
          </a:p>
          <a:p>
            <a:pPr>
              <a:spcBef>
                <a:spcPct val="0"/>
              </a:spcBef>
            </a:pPr>
            <a:r>
              <a:rPr lang="en-US" altLang="en-US"/>
              <a:t>Create wealth broadly defined – includes 8 capitals. Aspire to do no harm to any.</a:t>
            </a:r>
            <a:endParaRPr lang="en-US" altLang="en-US">
              <a:cs typeface="Calibri"/>
            </a:endParaRPr>
          </a:p>
          <a:p>
            <a:r>
              <a:rPr lang="en-US"/>
              <a:t>Root wealth in place – pay attention to who owns, controls and influences the wealth that’s created. Root wealth in local </a:t>
            </a:r>
            <a:r>
              <a:rPr lang="en-US" err="1"/>
              <a:t>peoploe</a:t>
            </a:r>
            <a:r>
              <a:rPr lang="en-US"/>
              <a:t>, places and firms through local ownership, control and influence. </a:t>
            </a:r>
            <a:endParaRPr lang="en-US">
              <a:cs typeface="Calibri"/>
            </a:endParaRPr>
          </a:p>
          <a:p>
            <a:pPr>
              <a:spcBef>
                <a:spcPct val="0"/>
              </a:spcBef>
            </a:pPr>
            <a:r>
              <a:rPr lang="en-US" altLang="en-US"/>
              <a:t>Build lasting livelihoods especially for people and firms on the margins – intentionally including economically-marginalized residents.</a:t>
            </a:r>
            <a:endParaRPr lang="en-US"/>
          </a:p>
          <a:p>
            <a:pPr>
              <a:spcBef>
                <a:spcPct val="0"/>
              </a:spcBef>
            </a:pPr>
            <a:r>
              <a:rPr lang="en-US"/>
              <a:t>Use a </a:t>
            </a:r>
            <a:r>
              <a:rPr lang="en-US" b="1"/>
              <a:t>systems approach </a:t>
            </a:r>
            <a:r>
              <a:rPr lang="en-US"/>
              <a:t>– Wealth Creation Value Chains – to build value in </a:t>
            </a:r>
            <a:r>
              <a:rPr lang="en-US" b="1"/>
              <a:t>existing and emerging sectors</a:t>
            </a:r>
            <a:r>
              <a:rPr lang="en-US"/>
              <a:t>.</a:t>
            </a:r>
            <a:endParaRPr lang="en-US">
              <a:cs typeface="Calibri"/>
            </a:endParaRPr>
          </a:p>
          <a:p>
            <a:pPr>
              <a:spcBef>
                <a:spcPct val="0"/>
              </a:spcBef>
            </a:pPr>
            <a:endParaRPr lang="en-US" altLang="en-US">
              <a:cs typeface="Calibri"/>
            </a:endParaRPr>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F03F1F4F-218A-479B-97D1-A2B0E28E4410}" type="slidenum">
              <a:rPr lang="en-US" altLang="en-US" smtClean="0">
                <a:solidFill>
                  <a:prstClr val="black"/>
                </a:solidFill>
                <a:latin typeface="Calibri" pitchFamily="34" charset="0"/>
              </a:rPr>
              <a:pPr>
                <a:defRPr/>
              </a:pPr>
              <a:t>11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517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5" y="1741"/>
            <a:ext cx="2267451" cy="346892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25" name="Google Shape;125;p8"/>
          <p:cNvSpPr txBox="1">
            <a:spLocks noGrp="1"/>
          </p:cNvSpPr>
          <p:nvPr>
            <p:ph type="title"/>
          </p:nvPr>
        </p:nvSpPr>
        <p:spPr>
          <a:xfrm>
            <a:off x="824000" y="1018133"/>
            <a:ext cx="5857800" cy="476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6315968"/>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949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grpSp>
        <p:nvGrpSpPr>
          <p:cNvPr id="59" name="Google Shape;59;p24"/>
          <p:cNvGrpSpPr/>
          <p:nvPr/>
        </p:nvGrpSpPr>
        <p:grpSpPr>
          <a:xfrm>
            <a:off x="625966" y="399168"/>
            <a:ext cx="999312" cy="1332416"/>
            <a:chOff x="348199" y="179450"/>
            <a:chExt cx="1116300" cy="1116300"/>
          </a:xfrm>
        </p:grpSpPr>
        <p:sp>
          <p:nvSpPr>
            <p:cNvPr id="60" name="Google Shape;60;p24"/>
            <p:cNvSpPr/>
            <p:nvPr/>
          </p:nvSpPr>
          <p:spPr>
            <a:xfrm rot="-5400000">
              <a:off x="574557" y="405788"/>
              <a:ext cx="663600" cy="663600"/>
            </a:xfrm>
            <a:prstGeom prst="pie">
              <a:avLst>
                <a:gd name="adj1" fmla="val 10792838"/>
                <a:gd name="adj2" fmla="val 16200000"/>
              </a:avLst>
            </a:prstGeom>
            <a:solidFill>
              <a:schemeClr val="dk2">
                <a:alpha val="1215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61" name="Google Shape;61;p24"/>
            <p:cNvSpPr/>
            <p:nvPr/>
          </p:nvSpPr>
          <p:spPr>
            <a:xfrm rot="-5400000">
              <a:off x="348199" y="179450"/>
              <a:ext cx="1116300" cy="1116300"/>
            </a:xfrm>
            <a:prstGeom prst="pie">
              <a:avLst>
                <a:gd name="adj1" fmla="val 10792838"/>
                <a:gd name="adj2" fmla="val 16200000"/>
              </a:avLst>
            </a:prstGeom>
            <a:solidFill>
              <a:schemeClr val="dk2">
                <a:alpha val="1215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sp>
        <p:nvSpPr>
          <p:cNvPr id="62" name="Google Shape;62;p24"/>
          <p:cNvSpPr txBox="1">
            <a:spLocks noGrp="1"/>
          </p:cNvSpPr>
          <p:nvPr>
            <p:ph type="title"/>
          </p:nvPr>
        </p:nvSpPr>
        <p:spPr>
          <a:xfrm>
            <a:off x="1303800" y="798101"/>
            <a:ext cx="7030500" cy="1332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24"/>
          <p:cNvSpPr txBox="1">
            <a:spLocks noGrp="1"/>
          </p:cNvSpPr>
          <p:nvPr>
            <p:ph type="body" idx="1"/>
          </p:nvPr>
        </p:nvSpPr>
        <p:spPr>
          <a:xfrm>
            <a:off x="1303800" y="2653400"/>
            <a:ext cx="7030500" cy="3388800"/>
          </a:xfrm>
          <a:prstGeom prst="rect">
            <a:avLst/>
          </a:prstGeom>
          <a:noFill/>
          <a:ln>
            <a:noFill/>
          </a:ln>
        </p:spPr>
        <p:txBody>
          <a:bodyPr spcFirstLastPara="1" wrap="square" lIns="91425" tIns="91425" rIns="91425" bIns="91425" anchor="t" anchorCtr="0">
            <a:normAutofit/>
          </a:bodyPr>
          <a:lstStyle>
            <a:lvl1pPr marL="342900" lvl="0" indent="-233363" algn="l">
              <a:lnSpc>
                <a:spcPct val="115000"/>
              </a:lnSpc>
              <a:spcBef>
                <a:spcPts val="0"/>
              </a:spcBef>
              <a:spcAft>
                <a:spcPts val="0"/>
              </a:spcAft>
              <a:buSzPts val="1300"/>
              <a:buChar char="●"/>
              <a:defRPr/>
            </a:lvl1pPr>
            <a:lvl2pPr marL="685800" lvl="1" indent="-223838" algn="l">
              <a:lnSpc>
                <a:spcPct val="115000"/>
              </a:lnSpc>
              <a:spcBef>
                <a:spcPts val="0"/>
              </a:spcBef>
              <a:spcAft>
                <a:spcPts val="0"/>
              </a:spcAft>
              <a:buSzPts val="1100"/>
              <a:buChar char="○"/>
              <a:defRPr/>
            </a:lvl2pPr>
            <a:lvl3pPr marL="1028700" lvl="2" indent="-223838" algn="l">
              <a:lnSpc>
                <a:spcPct val="115000"/>
              </a:lnSpc>
              <a:spcBef>
                <a:spcPts val="0"/>
              </a:spcBef>
              <a:spcAft>
                <a:spcPts val="0"/>
              </a:spcAft>
              <a:buSzPts val="1100"/>
              <a:buChar char="■"/>
              <a:defRPr/>
            </a:lvl3pPr>
            <a:lvl4pPr marL="1371600" lvl="3" indent="-223838" algn="l">
              <a:lnSpc>
                <a:spcPct val="115000"/>
              </a:lnSpc>
              <a:spcBef>
                <a:spcPts val="0"/>
              </a:spcBef>
              <a:spcAft>
                <a:spcPts val="0"/>
              </a:spcAft>
              <a:buSzPts val="1100"/>
              <a:buChar char="●"/>
              <a:defRPr/>
            </a:lvl4pPr>
            <a:lvl5pPr marL="1714500" lvl="4" indent="-223838" algn="l">
              <a:lnSpc>
                <a:spcPct val="115000"/>
              </a:lnSpc>
              <a:spcBef>
                <a:spcPts val="0"/>
              </a:spcBef>
              <a:spcAft>
                <a:spcPts val="0"/>
              </a:spcAft>
              <a:buSzPts val="1100"/>
              <a:buChar char="○"/>
              <a:defRPr/>
            </a:lvl5pPr>
            <a:lvl6pPr marL="2057400" lvl="5" indent="-223838" algn="l">
              <a:lnSpc>
                <a:spcPct val="115000"/>
              </a:lnSpc>
              <a:spcBef>
                <a:spcPts val="0"/>
              </a:spcBef>
              <a:spcAft>
                <a:spcPts val="0"/>
              </a:spcAft>
              <a:buSzPts val="1100"/>
              <a:buChar char="■"/>
              <a:defRPr/>
            </a:lvl6pPr>
            <a:lvl7pPr marL="2400300" lvl="6" indent="-223838" algn="l">
              <a:lnSpc>
                <a:spcPct val="115000"/>
              </a:lnSpc>
              <a:spcBef>
                <a:spcPts val="0"/>
              </a:spcBef>
              <a:spcAft>
                <a:spcPts val="0"/>
              </a:spcAft>
              <a:buSzPts val="1100"/>
              <a:buChar char="●"/>
              <a:defRPr/>
            </a:lvl7pPr>
            <a:lvl8pPr marL="2743200" lvl="7" indent="-223838" algn="l">
              <a:lnSpc>
                <a:spcPct val="115000"/>
              </a:lnSpc>
              <a:spcBef>
                <a:spcPts val="0"/>
              </a:spcBef>
              <a:spcAft>
                <a:spcPts val="0"/>
              </a:spcAft>
              <a:buSzPts val="1100"/>
              <a:buChar char="○"/>
              <a:defRPr/>
            </a:lvl8pPr>
            <a:lvl9pPr marL="3086100" lvl="8" indent="-223838" algn="l">
              <a:lnSpc>
                <a:spcPct val="115000"/>
              </a:lnSpc>
              <a:spcBef>
                <a:spcPts val="0"/>
              </a:spcBef>
              <a:spcAft>
                <a:spcPts val="0"/>
              </a:spcAft>
              <a:buSzPts val="1100"/>
              <a:buChar char="■"/>
              <a:defRPr/>
            </a:lvl9pPr>
          </a:lstStyle>
          <a:p>
            <a:endParaRPr/>
          </a:p>
        </p:txBody>
      </p:sp>
      <p:sp>
        <p:nvSpPr>
          <p:cNvPr id="64" name="Google Shape;64;p24"/>
          <p:cNvSpPr txBox="1">
            <a:spLocks noGrp="1"/>
          </p:cNvSpPr>
          <p:nvPr>
            <p:ph type="sldNum" idx="12"/>
          </p:nvPr>
        </p:nvSpPr>
        <p:spPr>
          <a:xfrm>
            <a:off x="8451046" y="6315969"/>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dk2"/>
                </a:solidFill>
                <a:latin typeface="Nunito"/>
                <a:ea typeface="Nunito"/>
                <a:cs typeface="Nunito"/>
                <a:sym typeface="Nuni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410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5465600"/>
            <a:ext cx="9144036" cy="13924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268" name="Google Shape;268;p11"/>
          <p:cNvSpPr txBox="1">
            <a:spLocks noGrp="1"/>
          </p:cNvSpPr>
          <p:nvPr>
            <p:ph type="title" hasCustomPrompt="1"/>
          </p:nvPr>
        </p:nvSpPr>
        <p:spPr>
          <a:xfrm>
            <a:off x="1388625" y="1030300"/>
            <a:ext cx="6366900" cy="2484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3616400"/>
            <a:ext cx="6366900" cy="14816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6315968"/>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35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tiff"/><Relationship Id="rId7" Type="http://schemas.openxmlformats.org/officeDocument/2006/relationships/image" Target="../media/image29.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tiff"/><Relationship Id="rId4" Type="http://schemas.openxmlformats.org/officeDocument/2006/relationships/image" Target="../media/image26.tif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 Id="rId4" Type="http://schemas.openxmlformats.org/officeDocument/2006/relationships/hyperlink" Target="https://www.nado.org/training-materials-and-resour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wealthworks.or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do.org/wealthcreation"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tiff"/><Relationship Id="rId4" Type="http://schemas.openxmlformats.org/officeDocument/2006/relationships/hyperlink" Target="http://www.wealthworks.org/connect/hub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www.nad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199"/>
            <a:ext cx="7772400" cy="2714297"/>
          </a:xfrm>
          <a:solidFill>
            <a:srgbClr val="70946B">
              <a:alpha val="60000"/>
            </a:srgbClr>
          </a:solidFill>
          <a:ln w="25400">
            <a:solidFill>
              <a:srgbClr val="70946B"/>
            </a:solidFill>
          </a:ln>
        </p:spPr>
        <p:txBody>
          <a:bodyPr>
            <a:noAutofit/>
          </a:bodyPr>
          <a:lstStyle/>
          <a:p>
            <a:r>
              <a:rPr lang="en-US" sz="4000" kern="0" dirty="0">
                <a:effectLst/>
                <a:ea typeface="Times New Roman" panose="02020603050405020304" pitchFamily="18" charset="0"/>
              </a:rPr>
              <a:t>Session 1: Intro to Wealth Creation</a:t>
            </a:r>
            <a:endParaRPr lang="en-US" sz="4000" b="1" dirty="0">
              <a:ln>
                <a:solidFill>
                  <a:srgbClr val="3F523C"/>
                </a:solidFill>
              </a:ln>
            </a:endParaRPr>
          </a:p>
        </p:txBody>
      </p:sp>
      <p:sp>
        <p:nvSpPr>
          <p:cNvPr id="7" name="Subtitle 6">
            <a:extLst>
              <a:ext uri="{FF2B5EF4-FFF2-40B4-BE49-F238E27FC236}">
                <a16:creationId xmlns:a16="http://schemas.microsoft.com/office/drawing/2014/main" id="{A98B2FC1-CFD0-9913-1519-D299D816CD12}"/>
              </a:ext>
            </a:extLst>
          </p:cNvPr>
          <p:cNvSpPr>
            <a:spLocks noGrp="1"/>
          </p:cNvSpPr>
          <p:nvPr>
            <p:ph type="subTitle" idx="1"/>
          </p:nvPr>
        </p:nvSpPr>
        <p:spPr>
          <a:xfrm>
            <a:off x="685800" y="5323341"/>
            <a:ext cx="6400800" cy="633248"/>
          </a:xfrm>
        </p:spPr>
        <p:txBody>
          <a:bodyPr/>
          <a:lstStyle/>
          <a:p>
            <a:pPr algn="l"/>
            <a:r>
              <a:rPr lang="en-US" dirty="0"/>
              <a:t>September 12, 2025</a:t>
            </a:r>
          </a:p>
        </p:txBody>
      </p:sp>
      <p:pic>
        <p:nvPicPr>
          <p:cNvPr id="10" name="Picture 9">
            <a:extLst>
              <a:ext uri="{FF2B5EF4-FFF2-40B4-BE49-F238E27FC236}">
                <a16:creationId xmlns:a16="http://schemas.microsoft.com/office/drawing/2014/main" id="{C6A2B98E-FCD6-A7AC-3987-733E6354F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pic>
        <p:nvPicPr>
          <p:cNvPr id="3" name="Picture 2" descr="A picture containing text, graphics, graphic design, font&#10;&#10;Description automatically generated">
            <a:extLst>
              <a:ext uri="{FF2B5EF4-FFF2-40B4-BE49-F238E27FC236}">
                <a16:creationId xmlns:a16="http://schemas.microsoft.com/office/drawing/2014/main" id="{B1E89E12-3A60-466B-6829-A829EBC27D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0011" y="5149685"/>
            <a:ext cx="3973177" cy="980560"/>
          </a:xfrm>
          <a:prstGeom prst="rect">
            <a:avLst/>
          </a:prstGeom>
        </p:spPr>
      </p:pic>
      <p:pic>
        <p:nvPicPr>
          <p:cNvPr id="1026" name="Picture 2">
            <a:extLst>
              <a:ext uri="{FF2B5EF4-FFF2-40B4-BE49-F238E27FC236}">
                <a16:creationId xmlns:a16="http://schemas.microsoft.com/office/drawing/2014/main" id="{D397D0FD-1124-2616-F84E-5D1E1AE7DC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 y="1"/>
            <a:ext cx="7838699" cy="228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7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3700" u="sng"/>
              <a:t>Wealth creation is an approach to economic development</a:t>
            </a: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spcAft>
                <a:spcPts val="600"/>
              </a:spcAft>
            </a:pPr>
            <a:r>
              <a:rPr lang="en-US" sz="2200"/>
              <a:t>connects a region’s </a:t>
            </a:r>
            <a:r>
              <a:rPr lang="en-US" sz="2200" b="1"/>
              <a:t>assets</a:t>
            </a:r>
            <a:r>
              <a:rPr lang="en-US" sz="2200"/>
              <a:t> to market </a:t>
            </a:r>
            <a:r>
              <a:rPr lang="en-US" sz="2200" b="1"/>
              <a:t>demand</a:t>
            </a:r>
            <a:r>
              <a:rPr lang="en-US" sz="2200"/>
              <a:t> in ways that build </a:t>
            </a:r>
            <a:r>
              <a:rPr lang="en-US" sz="2200" b="1"/>
              <a:t>rooted wealth </a:t>
            </a:r>
            <a:r>
              <a:rPr lang="en-US" sz="2200"/>
              <a:t>for local people, places and firms. </a:t>
            </a:r>
          </a:p>
          <a:p>
            <a:pPr>
              <a:lnSpc>
                <a:spcPct val="90000"/>
              </a:lnSpc>
              <a:spcAft>
                <a:spcPts val="600"/>
              </a:spcAft>
            </a:pPr>
            <a:r>
              <a:rPr lang="en-US" sz="2200"/>
              <a:t>brings together a range of public, private and non-profit sector partners who have </a:t>
            </a:r>
            <a:r>
              <a:rPr lang="en-US" sz="2200" b="1"/>
              <a:t>self-interest</a:t>
            </a:r>
            <a:r>
              <a:rPr lang="en-US" sz="2200"/>
              <a:t> in the outcomes and an openness to discovering </a:t>
            </a:r>
            <a:r>
              <a:rPr lang="en-US" sz="2200" b="1"/>
              <a:t>shared or common interests</a:t>
            </a:r>
            <a:r>
              <a:rPr lang="en-US" sz="2200"/>
              <a:t>.</a:t>
            </a:r>
          </a:p>
          <a:p>
            <a:pPr>
              <a:lnSpc>
                <a:spcPct val="90000"/>
              </a:lnSpc>
              <a:spcAft>
                <a:spcPts val="600"/>
              </a:spcAft>
            </a:pPr>
            <a:r>
              <a:rPr lang="en-US" sz="2200"/>
              <a:t>focuses on building a </a:t>
            </a:r>
            <a:r>
              <a:rPr lang="en-US" sz="2200" b="1"/>
              <a:t>sector</a:t>
            </a:r>
            <a:r>
              <a:rPr lang="en-US" sz="2200"/>
              <a:t> rather than individual and unrelated businesses. </a:t>
            </a:r>
          </a:p>
        </p:txBody>
      </p:sp>
      <p:pic>
        <p:nvPicPr>
          <p:cNvPr id="6" name="Picture 5" descr="Field of sunflowers">
            <a:extLst>
              <a:ext uri="{FF2B5EF4-FFF2-40B4-BE49-F238E27FC236}">
                <a16:creationId xmlns:a16="http://schemas.microsoft.com/office/drawing/2014/main" id="{F9EF980E-38B2-C88C-5F5F-20DEA048BB35}"/>
              </a:ext>
            </a:extLst>
          </p:cNvPr>
          <p:cNvPicPr>
            <a:picLocks noChangeAspect="1"/>
          </p:cNvPicPr>
          <p:nvPr/>
        </p:nvPicPr>
        <p:blipFill>
          <a:blip r:embed="rId3" cstate="screen">
            <a:extLst>
              <a:ext uri="{28A0092B-C50C-407E-A947-70E740481C1C}">
                <a14:useLocalDpi xmlns:a14="http://schemas.microsoft.com/office/drawing/2010/main"/>
              </a:ext>
            </a:extLst>
          </a:blip>
          <a:srcRect b="-1"/>
          <a:stretch/>
        </p:blipFill>
        <p:spPr>
          <a:xfrm>
            <a:off x="4648200" y="1600200"/>
            <a:ext cx="4038600" cy="4525963"/>
          </a:xfrm>
          <a:prstGeom prst="rect">
            <a:avLst/>
          </a:prstGeom>
          <a:noFill/>
        </p:spPr>
      </p:pic>
      <p:sp>
        <p:nvSpPr>
          <p:cNvPr id="32" name="Slide Number Placeholder 4">
            <a:extLst>
              <a:ext uri="{FF2B5EF4-FFF2-40B4-BE49-F238E27FC236}">
                <a16:creationId xmlns:a16="http://schemas.microsoft.com/office/drawing/2014/main" id="{89BABF46-13E3-06CB-8F0F-B363AF7D347E}"/>
              </a:ext>
            </a:extLst>
          </p:cNvPr>
          <p:cNvSpPr>
            <a:spLocks noGrp="1"/>
          </p:cNvSpPr>
          <p:nvPr>
            <p:ph type="sldNum" sz="quarter" idx="4"/>
          </p:nvPr>
        </p:nvSpPr>
        <p:spPr>
          <a:xfrm>
            <a:off x="6553200" y="6356350"/>
            <a:ext cx="2133600" cy="365125"/>
          </a:xfrm>
        </p:spPr>
        <p:txBody>
          <a:bodyPr/>
          <a:lstStyle/>
          <a:p>
            <a:endParaRPr lang="en-US"/>
          </a:p>
        </p:txBody>
      </p:sp>
      <p:pic>
        <p:nvPicPr>
          <p:cNvPr id="5" name="Picture 2" descr="X:\Wealth-based Development\Wayne Fawbush\Graphics\Wayne photos\Photos Emailed Feb 2011\long bridge queche_.jpg">
            <a:extLst>
              <a:ext uri="{FF2B5EF4-FFF2-40B4-BE49-F238E27FC236}">
                <a16:creationId xmlns:a16="http://schemas.microsoft.com/office/drawing/2014/main" id="{DD4A8980-9F8E-54F0-58B5-93DEC3E07F3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981198" y="2272513"/>
            <a:ext cx="4038600" cy="1706146"/>
          </a:xfrm>
          <a:prstGeom prst="rect">
            <a:avLst/>
          </a:prstGeom>
          <a:noFill/>
          <a:ln w="38100">
            <a:solidFill>
              <a:srgbClr val="6D9A43"/>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a:latin typeface="+mj-lt"/>
              </a:rPr>
              <a:t>Principles of Wealth Creation</a:t>
            </a:r>
          </a:p>
        </p:txBody>
      </p:sp>
      <p:sp>
        <p:nvSpPr>
          <p:cNvPr id="3" name="Content Placeholder 2"/>
          <p:cNvSpPr>
            <a:spLocks noGrp="1"/>
          </p:cNvSpPr>
          <p:nvPr>
            <p:ph idx="1"/>
          </p:nvPr>
        </p:nvSpPr>
        <p:spPr>
          <a:xfrm>
            <a:off x="2117819" y="2514600"/>
            <a:ext cx="4495800" cy="1676400"/>
          </a:xfrm>
        </p:spPr>
        <p:txBody>
          <a:bodyPr rtlCol="0">
            <a:normAutofit/>
          </a:bodyPr>
          <a:lstStyle/>
          <a:p>
            <a:pPr marL="741363" indent="-741363" eaLnBrk="1" fontAlgn="auto" hangingPunct="1">
              <a:spcAft>
                <a:spcPts val="0"/>
              </a:spcAft>
              <a:buFont typeface="Arial" pitchFamily="34" charset="0"/>
              <a:buNone/>
              <a:defRPr/>
            </a:pPr>
            <a:endParaRPr lang="en-US" sz="2000"/>
          </a:p>
          <a:p>
            <a:pPr marL="0" indent="0" algn="r" eaLnBrk="1" fontAlgn="auto" hangingPunct="1">
              <a:spcAft>
                <a:spcPts val="0"/>
              </a:spcAft>
              <a:buFont typeface="Arial" pitchFamily="34" charset="0"/>
              <a:buNone/>
              <a:defRPr/>
            </a:pPr>
            <a:r>
              <a:rPr lang="en-US" sz="2400"/>
              <a:t>#2 – Root wealth in local people, places and firms through </a:t>
            </a:r>
            <a:r>
              <a:rPr lang="en-US" sz="2400" b="1"/>
              <a:t>local ownership, control and influence.</a:t>
            </a:r>
          </a:p>
          <a:p>
            <a:pPr eaLnBrk="1" fontAlgn="auto" hangingPunct="1">
              <a:spcAft>
                <a:spcPts val="0"/>
              </a:spcAft>
              <a:buFont typeface="Arial" pitchFamily="34" charset="0"/>
              <a:buNone/>
              <a:defRPr/>
            </a:pPr>
            <a:endParaRPr lang="en-US" sz="2800"/>
          </a:p>
        </p:txBody>
      </p:sp>
      <p:pic>
        <p:nvPicPr>
          <p:cNvPr id="301060" name="Picture 5" descr="1 - capital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0668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61" name="Picture 6" descr="1 - livelihood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629" y="41148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62" name="Picture 7" descr="1 - ownershi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3375" y="25146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1063" name="TextBox 9"/>
          <p:cNvSpPr txBox="1">
            <a:spLocks noChangeArrowheads="1"/>
          </p:cNvSpPr>
          <p:nvPr/>
        </p:nvSpPr>
        <p:spPr bwMode="auto">
          <a:xfrm>
            <a:off x="2438400" y="1363662"/>
            <a:ext cx="35052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#1 – </a:t>
            </a:r>
            <a:r>
              <a:rPr lang="en-US" altLang="en-US" b="1">
                <a:cs typeface="Arial" pitchFamily="34" charset="0"/>
              </a:rPr>
              <a:t>Create wealth</a:t>
            </a:r>
            <a:r>
              <a:rPr lang="en-US" altLang="en-US">
                <a:cs typeface="Arial" pitchFamily="34" charset="0"/>
              </a:rPr>
              <a:t>, broadly defined, and aspire to do no harm.</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301064" name="TextBox 10"/>
          <p:cNvSpPr txBox="1">
            <a:spLocks noChangeArrowheads="1"/>
          </p:cNvSpPr>
          <p:nvPr/>
        </p:nvSpPr>
        <p:spPr bwMode="auto">
          <a:xfrm>
            <a:off x="2286000" y="4321175"/>
            <a:ext cx="4038600"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#3 – Build </a:t>
            </a:r>
            <a:r>
              <a:rPr lang="en-US" altLang="en-US" b="1">
                <a:cs typeface="Arial" pitchFamily="34" charset="0"/>
              </a:rPr>
              <a:t>lasting livelihoods </a:t>
            </a:r>
            <a:r>
              <a:rPr lang="en-US" altLang="en-US">
                <a:cs typeface="Arial" pitchFamily="34" charset="0"/>
              </a:rPr>
              <a:t>by intentionally including people and firms on the economic margins.</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13323" name="Slide Number Placeholder 11"/>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68B8400-AB04-4387-8286-3C5EAE74C0EA}" type="slidenum">
              <a:rPr lang="en-US" altLang="en-US" smtClean="0">
                <a:solidFill>
                  <a:srgbClr val="FFFFFF"/>
                </a:solidFill>
              </a:rPr>
              <a:pPr fontAlgn="base">
                <a:spcBef>
                  <a:spcPct val="0"/>
                </a:spcBef>
                <a:spcAft>
                  <a:spcPct val="0"/>
                </a:spcAft>
                <a:defRPr/>
              </a:pPr>
              <a:t>11</a:t>
            </a:fld>
            <a:endParaRPr lang="en-US" altLang="en-US">
              <a:solidFill>
                <a:srgbClr val="FFFFFF"/>
              </a:solidFill>
            </a:endParaRPr>
          </a:p>
        </p:txBody>
      </p:sp>
    </p:spTree>
    <p:extLst>
      <p:ext uri="{BB962C8B-B14F-4D97-AF65-F5344CB8AC3E}">
        <p14:creationId xmlns:p14="http://schemas.microsoft.com/office/powerpoint/2010/main" val="233641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9200"/>
          </a:xfrm>
          <a:solidFill>
            <a:schemeClr val="bg1"/>
          </a:solidFill>
        </p:spPr>
        <p:txBody>
          <a:bodyPr>
            <a:normAutofit fontScale="90000"/>
          </a:bodyPr>
          <a:lstStyle/>
          <a:p>
            <a:br>
              <a:rPr lang="en-US" sz="2000" b="1">
                <a:solidFill>
                  <a:srgbClr val="404556"/>
                </a:solidFill>
              </a:rPr>
            </a:br>
            <a:r>
              <a:rPr lang="en-US" u="sng"/>
              <a:t>#1: Investing in and Building 8 Capitals</a:t>
            </a:r>
            <a:br>
              <a:rPr lang="en-US" sz="3200">
                <a:latin typeface="Verdana"/>
                <a:cs typeface="Verdana"/>
              </a:rPr>
            </a:br>
            <a:endParaRPr lang="en-US" sz="3200">
              <a:latin typeface="Verdana"/>
              <a:cs typeface="Verdana"/>
            </a:endParaRPr>
          </a:p>
        </p:txBody>
      </p:sp>
      <p:grpSp>
        <p:nvGrpSpPr>
          <p:cNvPr id="3" name="Group 5"/>
          <p:cNvGrpSpPr/>
          <p:nvPr/>
        </p:nvGrpSpPr>
        <p:grpSpPr>
          <a:xfrm>
            <a:off x="0" y="1295400"/>
            <a:ext cx="5257800" cy="4800600"/>
            <a:chOff x="2584703" y="1825752"/>
            <a:chExt cx="3968496" cy="3965448"/>
          </a:xfrm>
        </p:grpSpPr>
        <p:sp>
          <p:nvSpPr>
            <p:cNvPr id="7" name="Rectangle 6"/>
            <p:cNvSpPr/>
            <p:nvPr/>
          </p:nvSpPr>
          <p:spPr>
            <a:xfrm rot="16200000">
              <a:off x="2586227" y="1824228"/>
              <a:ext cx="3965448" cy="396849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2.bp.blogspot.com/-HmX4RwcllN8/S_u95WhFd_I/AAAAAAAAADY/tHnw0ho57lU/s1600/money.jpg"/>
            <p:cNvPicPr>
              <a:picLocks noChangeAspect="1" noChangeArrowheads="1"/>
            </p:cNvPicPr>
            <p:nvPr/>
          </p:nvPicPr>
          <p:blipFill>
            <a:blip r:embed="rId2" cstate="print"/>
            <a:stretch>
              <a:fillRect/>
            </a:stretch>
          </p:blipFill>
          <p:spPr bwMode="auto">
            <a:xfrm>
              <a:off x="2743200" y="1981200"/>
              <a:ext cx="3657600" cy="3657600"/>
            </a:xfrm>
            <a:prstGeom prst="rect">
              <a:avLst/>
            </a:prstGeom>
            <a:noFill/>
          </p:spPr>
        </p:pic>
      </p:grpSp>
      <p:sp>
        <p:nvSpPr>
          <p:cNvPr id="4" name="TextBox 3"/>
          <p:cNvSpPr txBox="1"/>
          <p:nvPr/>
        </p:nvSpPr>
        <p:spPr>
          <a:xfrm>
            <a:off x="5334000" y="1828800"/>
            <a:ext cx="3352800" cy="3853363"/>
          </a:xfrm>
          <a:prstGeom prst="rect">
            <a:avLst/>
          </a:prstGeom>
          <a:noFill/>
        </p:spPr>
        <p:txBody>
          <a:bodyPr wrap="square" rtlCol="0">
            <a:spAutoFit/>
          </a:bodyPr>
          <a:lstStyle/>
          <a:p>
            <a:pPr algn="ctr">
              <a:spcBef>
                <a:spcPct val="20000"/>
              </a:spcBef>
              <a:buClr>
                <a:srgbClr val="D16349">
                  <a:lumMod val="75000"/>
                </a:srgbClr>
              </a:buClr>
              <a:buSzPct val="85000"/>
            </a:pPr>
            <a:r>
              <a:rPr lang="en-US" sz="2400">
                <a:solidFill>
                  <a:prstClr val="black"/>
                </a:solidFill>
                <a:latin typeface="Calibri" pitchFamily="34" charset="0"/>
                <a:cs typeface="Calibri" pitchFamily="34" charset="0"/>
              </a:rPr>
              <a:t>Wealth is </a:t>
            </a:r>
            <a:r>
              <a:rPr lang="en-US" sz="2400" b="1">
                <a:solidFill>
                  <a:srgbClr val="9A0000"/>
                </a:solidFill>
                <a:latin typeface="Calibri" pitchFamily="34" charset="0"/>
                <a:cs typeface="Calibri" pitchFamily="34" charset="0"/>
              </a:rPr>
              <a:t>not just money.</a:t>
            </a:r>
            <a:endParaRPr lang="en-US" sz="2400">
              <a:solidFill>
                <a:prstClr val="black"/>
              </a:solidFill>
              <a:latin typeface="Calibri" pitchFamily="34" charset="0"/>
              <a:cs typeface="Calibri" pitchFamily="34" charset="0"/>
            </a:endParaRPr>
          </a:p>
          <a:p>
            <a:pPr lvl="0" algn="ctr">
              <a:spcBef>
                <a:spcPct val="20000"/>
              </a:spcBef>
              <a:buClr>
                <a:srgbClr val="D16349">
                  <a:lumMod val="75000"/>
                </a:srgbClr>
              </a:buClr>
              <a:buSzPct val="85000"/>
            </a:pPr>
            <a:r>
              <a:rPr lang="en-US" sz="2400">
                <a:solidFill>
                  <a:prstClr val="black"/>
                </a:solidFill>
                <a:latin typeface="Calibri" pitchFamily="34" charset="0"/>
                <a:cs typeface="Calibri" pitchFamily="34" charset="0"/>
              </a:rPr>
              <a:t>Wealth is the </a:t>
            </a:r>
            <a:r>
              <a:rPr lang="en-US" sz="2400" b="1" u="sng">
                <a:solidFill>
                  <a:srgbClr val="9A0000"/>
                </a:solidFill>
                <a:latin typeface="Calibri" pitchFamily="34" charset="0"/>
                <a:cs typeface="Calibri" pitchFamily="34" charset="0"/>
              </a:rPr>
              <a:t>reservoir</a:t>
            </a:r>
            <a:r>
              <a:rPr lang="en-US" sz="2400">
                <a:solidFill>
                  <a:prstClr val="black"/>
                </a:solidFill>
                <a:latin typeface="Calibri" pitchFamily="34" charset="0"/>
                <a:cs typeface="Calibri" pitchFamily="34" charset="0"/>
              </a:rPr>
              <a:t> of </a:t>
            </a:r>
            <a:r>
              <a:rPr lang="en-US" sz="2400" b="1" u="sng">
                <a:solidFill>
                  <a:srgbClr val="9A0000"/>
                </a:solidFill>
                <a:latin typeface="Calibri" pitchFamily="34" charset="0"/>
                <a:cs typeface="Calibri" pitchFamily="34" charset="0"/>
              </a:rPr>
              <a:t>all assets</a:t>
            </a:r>
            <a:r>
              <a:rPr lang="en-US" sz="2400">
                <a:solidFill>
                  <a:prstClr val="black"/>
                </a:solidFill>
                <a:latin typeface="Calibri" pitchFamily="34" charset="0"/>
                <a:cs typeface="Calibri" pitchFamily="34" charset="0"/>
              </a:rPr>
              <a:t> that can contribute to the well-being of people, places or economies.</a:t>
            </a:r>
          </a:p>
          <a:p>
            <a:pPr lvl="0" algn="ctr">
              <a:spcBef>
                <a:spcPct val="20000"/>
              </a:spcBef>
              <a:buClr>
                <a:srgbClr val="D16349">
                  <a:lumMod val="75000"/>
                </a:srgbClr>
              </a:buClr>
              <a:buSzPct val="85000"/>
            </a:pPr>
            <a:r>
              <a:rPr lang="en-US" sz="2400">
                <a:solidFill>
                  <a:prstClr val="black"/>
                </a:solidFill>
                <a:latin typeface="Calibri" pitchFamily="34" charset="0"/>
                <a:cs typeface="Calibri" pitchFamily="34" charset="0"/>
              </a:rPr>
              <a:t>Every place has wealth.</a:t>
            </a:r>
          </a:p>
          <a:p>
            <a:pPr lvl="0">
              <a:spcBef>
                <a:spcPct val="20000"/>
              </a:spcBef>
              <a:buClr>
                <a:srgbClr val="D16349">
                  <a:lumMod val="75000"/>
                </a:srgbClr>
              </a:buClr>
              <a:buSzPct val="85000"/>
            </a:pPr>
            <a:endParaRPr lang="en-US" sz="2400">
              <a:solidFill>
                <a:prstClr val="black"/>
              </a:solidFill>
              <a:latin typeface="Calibri" pitchFamily="34" charset="0"/>
              <a:cs typeface="Calibri" pitchFamily="34" charset="0"/>
            </a:endParaRPr>
          </a:p>
          <a:p>
            <a:endParaRPr lang="en-US" sz="1400"/>
          </a:p>
        </p:txBody>
      </p:sp>
      <p:sp>
        <p:nvSpPr>
          <p:cNvPr id="9" name="Slide Number Placeholder 8"/>
          <p:cNvSpPr>
            <a:spLocks noGrp="1"/>
          </p:cNvSpPr>
          <p:nvPr>
            <p:ph type="sldNum" sz="quarter" idx="4"/>
          </p:nvPr>
        </p:nvSpPr>
        <p:spPr/>
        <p:txBody>
          <a:bodyPr/>
          <a:lstStyle/>
          <a:p>
            <a:endParaRPr lang="en-US"/>
          </a:p>
        </p:txBody>
      </p:sp>
    </p:spTree>
    <p:extLst>
      <p:ext uri="{BB962C8B-B14F-4D97-AF65-F5344CB8AC3E}">
        <p14:creationId xmlns:p14="http://schemas.microsoft.com/office/powerpoint/2010/main" val="240722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p:cNvSpPr>
          <p:nvPr/>
        </p:nvSpPr>
        <p:spPr bwMode="auto">
          <a:xfrm>
            <a:off x="190501" y="236637"/>
            <a:ext cx="1485899" cy="1127475"/>
          </a:xfrm>
          <a:prstGeom prst="rect">
            <a:avLst/>
          </a:prstGeom>
          <a:noFill/>
          <a:ln w="12700">
            <a:noFill/>
            <a:miter lim="800000"/>
            <a:headEnd/>
            <a:tailEnd/>
          </a:ln>
        </p:spPr>
        <p:txBody>
          <a:bodyPr lIns="0" tIns="0" rIns="0" bIns="0" anchor="ctr"/>
          <a:lstStyle/>
          <a:p>
            <a:r>
              <a:rPr lang="en-US" sz="2500">
                <a:solidFill>
                  <a:srgbClr val="FFFFFF"/>
                </a:solidFill>
                <a:latin typeface="+mj-lt"/>
              </a:rPr>
              <a:t>t</a:t>
            </a:r>
          </a:p>
        </p:txBody>
      </p:sp>
      <p:sp>
        <p:nvSpPr>
          <p:cNvPr id="27" name="TextBox 26"/>
          <p:cNvSpPr txBox="1"/>
          <p:nvPr/>
        </p:nvSpPr>
        <p:spPr>
          <a:xfrm>
            <a:off x="2697479" y="294129"/>
            <a:ext cx="6446521" cy="769441"/>
          </a:xfrm>
          <a:prstGeom prst="rect">
            <a:avLst/>
          </a:prstGeom>
          <a:solidFill>
            <a:schemeClr val="accent3">
              <a:lumMod val="20000"/>
              <a:lumOff val="80000"/>
            </a:schemeClr>
          </a:solidFill>
        </p:spPr>
        <p:txBody>
          <a:bodyPr wrap="square" lIns="0" tIns="0" rIns="0" bIns="0" rtlCol="0" anchor="b" anchorCtr="0">
            <a:spAutoFit/>
          </a:bodyPr>
          <a:lstStyle/>
          <a:p>
            <a:pPr algn="ctr"/>
            <a:endParaRPr lang="en-US" sz="600" b="1">
              <a:solidFill>
                <a:srgbClr val="4F81BD">
                  <a:lumMod val="50000"/>
                </a:srgbClr>
              </a:solidFill>
              <a:latin typeface="+mj-lt"/>
            </a:endParaRPr>
          </a:p>
          <a:p>
            <a:pPr algn="ctr"/>
            <a:endParaRPr lang="en-US" sz="600" b="1">
              <a:solidFill>
                <a:srgbClr val="404556"/>
              </a:solidFill>
              <a:latin typeface="+mj-lt"/>
            </a:endParaRPr>
          </a:p>
          <a:p>
            <a:pPr algn="ctr"/>
            <a:endParaRPr lang="en-US" sz="200" b="1">
              <a:solidFill>
                <a:srgbClr val="404556"/>
              </a:solidFill>
              <a:latin typeface="+mj-lt"/>
            </a:endParaRPr>
          </a:p>
          <a:p>
            <a:pPr algn="ctr"/>
            <a:r>
              <a:rPr lang="en-US" sz="3000" b="1">
                <a:solidFill>
                  <a:srgbClr val="9A0000"/>
                </a:solidFill>
                <a:latin typeface="+mj-lt"/>
              </a:rPr>
              <a:t>Wealth Components: Eight Capitals</a:t>
            </a:r>
          </a:p>
          <a:p>
            <a:pPr algn="ctr"/>
            <a:endParaRPr lang="en-US" sz="600" b="1">
              <a:solidFill>
                <a:srgbClr val="4F81BD">
                  <a:lumMod val="50000"/>
                </a:srgbClr>
              </a:solidFill>
              <a:latin typeface="+mj-lt"/>
            </a:endParaRPr>
          </a:p>
        </p:txBody>
      </p:sp>
      <p:sp>
        <p:nvSpPr>
          <p:cNvPr id="29" name="TextBox 28"/>
          <p:cNvSpPr txBox="1"/>
          <p:nvPr/>
        </p:nvSpPr>
        <p:spPr>
          <a:xfrm>
            <a:off x="1137" y="590522"/>
            <a:ext cx="2605040" cy="461665"/>
          </a:xfrm>
          <a:prstGeom prst="rect">
            <a:avLst/>
          </a:prstGeom>
          <a:solidFill>
            <a:srgbClr val="006666"/>
          </a:solidFill>
        </p:spPr>
        <p:txBody>
          <a:bodyPr wrap="square" rtlCol="0">
            <a:spAutoFit/>
          </a:bodyPr>
          <a:lstStyle/>
          <a:p>
            <a:pPr algn="ctr"/>
            <a:r>
              <a:rPr lang="en-US" sz="2400" b="1">
                <a:solidFill>
                  <a:srgbClr val="E8EFEF"/>
                </a:solidFill>
                <a:effectLst>
                  <a:outerShdw blurRad="38100" dist="38100" dir="2700000" algn="tl">
                    <a:srgbClr val="000000">
                      <a:alpha val="43137"/>
                    </a:srgbClr>
                  </a:outerShdw>
                </a:effectLst>
                <a:latin typeface="+mj-lt"/>
              </a:rPr>
              <a:t>Key Concept</a:t>
            </a:r>
          </a:p>
        </p:txBody>
      </p:sp>
      <p:grpSp>
        <p:nvGrpSpPr>
          <p:cNvPr id="31" name="Group 30"/>
          <p:cNvGrpSpPr/>
          <p:nvPr/>
        </p:nvGrpSpPr>
        <p:grpSpPr>
          <a:xfrm>
            <a:off x="0" y="1052187"/>
            <a:ext cx="9144000" cy="4990525"/>
            <a:chOff x="228600" y="990600"/>
            <a:chExt cx="8763000" cy="5052112"/>
          </a:xfrm>
        </p:grpSpPr>
        <p:sp>
          <p:nvSpPr>
            <p:cNvPr id="32" name="Rectangle 31"/>
            <p:cNvSpPr/>
            <p:nvPr/>
          </p:nvSpPr>
          <p:spPr>
            <a:xfrm>
              <a:off x="228600" y="990600"/>
              <a:ext cx="8763000" cy="4953000"/>
            </a:xfrm>
            <a:prstGeom prst="rect">
              <a:avLst/>
            </a:prstGeom>
            <a:solidFill>
              <a:schemeClr val="accent3">
                <a:lumMod val="20000"/>
                <a:lumOff val="80000"/>
              </a:schemeClr>
            </a:solidFill>
          </p:spPr>
          <p:txBody>
            <a:bodyPr/>
            <a:lstStyle/>
            <a:p>
              <a:endParaRPr lang="en-US"/>
            </a:p>
          </p:txBody>
        </p:sp>
        <p:sp>
          <p:nvSpPr>
            <p:cNvPr id="33" name="Freeform 32"/>
            <p:cNvSpPr/>
            <p:nvPr/>
          </p:nvSpPr>
          <p:spPr>
            <a:xfrm>
              <a:off x="228600" y="10599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Intellectual</a:t>
              </a:r>
            </a:p>
          </p:txBody>
        </p:sp>
        <p:sp>
          <p:nvSpPr>
            <p:cNvPr id="34" name="Left Brace 33"/>
            <p:cNvSpPr/>
            <p:nvPr/>
          </p:nvSpPr>
          <p:spPr>
            <a:xfrm>
              <a:off x="2419349" y="10438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3032759" y="10438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Knowledge and innovation</a:t>
              </a:r>
            </a:p>
          </p:txBody>
        </p:sp>
        <p:sp>
          <p:nvSpPr>
            <p:cNvPr id="36" name="Freeform 35"/>
            <p:cNvSpPr/>
            <p:nvPr/>
          </p:nvSpPr>
          <p:spPr>
            <a:xfrm>
              <a:off x="228600" y="170055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Individual</a:t>
              </a:r>
            </a:p>
          </p:txBody>
        </p:sp>
        <p:sp>
          <p:nvSpPr>
            <p:cNvPr id="37" name="Left Brace 36"/>
            <p:cNvSpPr/>
            <p:nvPr/>
          </p:nvSpPr>
          <p:spPr>
            <a:xfrm>
              <a:off x="2419349" y="16844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37"/>
            <p:cNvSpPr/>
            <p:nvPr/>
          </p:nvSpPr>
          <p:spPr>
            <a:xfrm>
              <a:off x="3032759" y="16844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Skills, education, health</a:t>
              </a:r>
            </a:p>
          </p:txBody>
        </p:sp>
        <p:sp>
          <p:nvSpPr>
            <p:cNvPr id="39" name="Freeform 38"/>
            <p:cNvSpPr/>
            <p:nvPr/>
          </p:nvSpPr>
          <p:spPr>
            <a:xfrm>
              <a:off x="228600" y="234112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Social</a:t>
              </a:r>
            </a:p>
          </p:txBody>
        </p:sp>
        <p:sp>
          <p:nvSpPr>
            <p:cNvPr id="40" name="Left Brace 39"/>
            <p:cNvSpPr/>
            <p:nvPr/>
          </p:nvSpPr>
          <p:spPr>
            <a:xfrm>
              <a:off x="2419349" y="23250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40"/>
            <p:cNvSpPr/>
            <p:nvPr/>
          </p:nvSpPr>
          <p:spPr>
            <a:xfrm>
              <a:off x="3032759" y="23250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Trust and relationships</a:t>
              </a:r>
            </a:p>
          </p:txBody>
        </p:sp>
        <p:sp>
          <p:nvSpPr>
            <p:cNvPr id="42" name="Freeform 41"/>
            <p:cNvSpPr/>
            <p:nvPr/>
          </p:nvSpPr>
          <p:spPr>
            <a:xfrm>
              <a:off x="228600" y="298170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Natural</a:t>
              </a:r>
            </a:p>
          </p:txBody>
        </p:sp>
        <p:sp>
          <p:nvSpPr>
            <p:cNvPr id="43" name="Left Brace 42"/>
            <p:cNvSpPr/>
            <p:nvPr/>
          </p:nvSpPr>
          <p:spPr>
            <a:xfrm>
              <a:off x="2419349" y="296561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Freeform 43"/>
            <p:cNvSpPr/>
            <p:nvPr/>
          </p:nvSpPr>
          <p:spPr>
            <a:xfrm>
              <a:off x="3032759" y="296561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Natural resources</a:t>
              </a:r>
            </a:p>
          </p:txBody>
        </p:sp>
        <p:sp>
          <p:nvSpPr>
            <p:cNvPr id="45" name="Freeform 44"/>
            <p:cNvSpPr/>
            <p:nvPr/>
          </p:nvSpPr>
          <p:spPr>
            <a:xfrm>
              <a:off x="228600" y="36222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Built</a:t>
              </a:r>
            </a:p>
          </p:txBody>
        </p:sp>
        <p:sp>
          <p:nvSpPr>
            <p:cNvPr id="46" name="Left Brace 45"/>
            <p:cNvSpPr/>
            <p:nvPr/>
          </p:nvSpPr>
          <p:spPr>
            <a:xfrm>
              <a:off x="2419349" y="36061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Freeform 46"/>
            <p:cNvSpPr/>
            <p:nvPr/>
          </p:nvSpPr>
          <p:spPr>
            <a:xfrm>
              <a:off x="3032759" y="36061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Infrastructure</a:t>
              </a:r>
            </a:p>
          </p:txBody>
        </p:sp>
        <p:sp>
          <p:nvSpPr>
            <p:cNvPr id="48" name="Freeform 47"/>
            <p:cNvSpPr/>
            <p:nvPr/>
          </p:nvSpPr>
          <p:spPr>
            <a:xfrm>
              <a:off x="228600" y="4262849"/>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Political</a:t>
              </a:r>
              <a:r>
                <a:rPr lang="en-US" sz="2600">
                  <a:solidFill>
                    <a:prstClr val="black">
                      <a:hueOff val="0"/>
                      <a:satOff val="0"/>
                      <a:lumOff val="0"/>
                      <a:alphaOff val="0"/>
                    </a:prstClr>
                  </a:solidFill>
                  <a:latin typeface="+mj-lt"/>
                </a:rPr>
                <a:t> </a:t>
              </a:r>
            </a:p>
          </p:txBody>
        </p:sp>
        <p:sp>
          <p:nvSpPr>
            <p:cNvPr id="49" name="Left Brace 48"/>
            <p:cNvSpPr/>
            <p:nvPr/>
          </p:nvSpPr>
          <p:spPr>
            <a:xfrm>
              <a:off x="2419349" y="42467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0" name="Freeform 49"/>
            <p:cNvSpPr/>
            <p:nvPr/>
          </p:nvSpPr>
          <p:spPr>
            <a:xfrm>
              <a:off x="3032759" y="42467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Influence on decision makers and shapers</a:t>
              </a:r>
            </a:p>
          </p:txBody>
        </p:sp>
        <p:sp>
          <p:nvSpPr>
            <p:cNvPr id="51" name="Freeform 50"/>
            <p:cNvSpPr/>
            <p:nvPr/>
          </p:nvSpPr>
          <p:spPr>
            <a:xfrm>
              <a:off x="228600" y="4903424"/>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Financial</a:t>
              </a:r>
            </a:p>
          </p:txBody>
        </p:sp>
        <p:sp>
          <p:nvSpPr>
            <p:cNvPr id="52" name="Left Brace 51"/>
            <p:cNvSpPr/>
            <p:nvPr/>
          </p:nvSpPr>
          <p:spPr>
            <a:xfrm>
              <a:off x="2419349" y="48873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Freeform 52"/>
            <p:cNvSpPr/>
            <p:nvPr/>
          </p:nvSpPr>
          <p:spPr>
            <a:xfrm>
              <a:off x="3032759" y="48873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Savings and investment</a:t>
              </a:r>
            </a:p>
          </p:txBody>
        </p:sp>
        <p:sp>
          <p:nvSpPr>
            <p:cNvPr id="54" name="Freeform 53"/>
            <p:cNvSpPr/>
            <p:nvPr/>
          </p:nvSpPr>
          <p:spPr>
            <a:xfrm>
              <a:off x="228600" y="5527912"/>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Cultural</a:t>
              </a:r>
            </a:p>
          </p:txBody>
        </p:sp>
        <p:sp>
          <p:nvSpPr>
            <p:cNvPr id="55" name="Left Brace 54"/>
            <p:cNvSpPr/>
            <p:nvPr/>
          </p:nvSpPr>
          <p:spPr>
            <a:xfrm>
              <a:off x="2419349" y="5527912"/>
              <a:ext cx="438150" cy="514800"/>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56" name="Freeform 55"/>
          <p:cNvSpPr/>
          <p:nvPr/>
        </p:nvSpPr>
        <p:spPr>
          <a:xfrm>
            <a:off x="2926079" y="5495737"/>
            <a:ext cx="621792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Traditions, customs and ways of doing</a:t>
            </a:r>
          </a:p>
        </p:txBody>
      </p:sp>
      <p:sp>
        <p:nvSpPr>
          <p:cNvPr id="57" name="Oval 56"/>
          <p:cNvSpPr/>
          <p:nvPr/>
        </p:nvSpPr>
        <p:spPr>
          <a:xfrm>
            <a:off x="6400800" y="1734497"/>
            <a:ext cx="2971800" cy="2425808"/>
          </a:xfrm>
          <a:prstGeom prst="ellipse">
            <a:avLst/>
          </a:prstGeom>
          <a:solidFill>
            <a:srgbClr val="DDC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504D">
                    <a:lumMod val="75000"/>
                  </a:srgbClr>
                </a:solidFill>
                <a:latin typeface="+mj-lt"/>
              </a:rPr>
              <a:t>Assessment</a:t>
            </a:r>
          </a:p>
          <a:p>
            <a:pPr algn="ctr"/>
            <a:r>
              <a:rPr lang="en-US" sz="2000">
                <a:solidFill>
                  <a:srgbClr val="C0504D">
                    <a:lumMod val="75000"/>
                  </a:srgbClr>
                </a:solidFill>
                <a:latin typeface="+mj-lt"/>
              </a:rPr>
              <a:t>Design</a:t>
            </a:r>
          </a:p>
          <a:p>
            <a:pPr algn="ctr"/>
            <a:r>
              <a:rPr lang="en-US" sz="2000">
                <a:solidFill>
                  <a:srgbClr val="C0504D">
                    <a:lumMod val="75000"/>
                  </a:srgbClr>
                </a:solidFill>
                <a:latin typeface="+mj-lt"/>
              </a:rPr>
              <a:t>Measurement</a:t>
            </a:r>
          </a:p>
          <a:p>
            <a:pPr algn="ctr"/>
            <a:endParaRPr lang="en-US" sz="600">
              <a:solidFill>
                <a:srgbClr val="4F81BD">
                  <a:lumMod val="50000"/>
                </a:srgbClr>
              </a:solidFill>
              <a:latin typeface="+mj-lt"/>
            </a:endParaRPr>
          </a:p>
        </p:txBody>
      </p:sp>
    </p:spTree>
    <p:extLst>
      <p:ext uri="{BB962C8B-B14F-4D97-AF65-F5344CB8AC3E}">
        <p14:creationId xmlns:p14="http://schemas.microsoft.com/office/powerpoint/2010/main" val="138193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96ACC1-556D-4594-C246-57C8D630795D}"/>
              </a:ext>
            </a:extLst>
          </p:cNvPr>
          <p:cNvSpPr>
            <a:spLocks noGrp="1"/>
          </p:cNvSpPr>
          <p:nvPr>
            <p:ph type="title"/>
          </p:nvPr>
        </p:nvSpPr>
        <p:spPr>
          <a:xfrm>
            <a:off x="457200" y="1063228"/>
            <a:ext cx="8229600" cy="857400"/>
          </a:xfrm>
        </p:spPr>
        <p:txBody>
          <a:bodyPr>
            <a:normAutofit fontScale="90000"/>
          </a:bodyPr>
          <a:lstStyle/>
          <a:p>
            <a:r>
              <a:rPr lang="en-US" dirty="0" err="1"/>
              <a:t>WealthWorks</a:t>
            </a:r>
            <a:r>
              <a:rPr lang="en-US" dirty="0"/>
              <a:t> builds stocks of wealth</a:t>
            </a:r>
          </a:p>
        </p:txBody>
      </p:sp>
      <p:sp>
        <p:nvSpPr>
          <p:cNvPr id="2" name="Rectangle 6">
            <a:extLst>
              <a:ext uri="{FF2B5EF4-FFF2-40B4-BE49-F238E27FC236}">
                <a16:creationId xmlns:a16="http://schemas.microsoft.com/office/drawing/2014/main" id="{944E125B-189A-C4B1-51F9-5B366370696A}"/>
              </a:ext>
            </a:extLst>
          </p:cNvPr>
          <p:cNvSpPr>
            <a:spLocks/>
          </p:cNvSpPr>
          <p:nvPr/>
        </p:nvSpPr>
        <p:spPr bwMode="auto">
          <a:xfrm>
            <a:off x="1953370" y="1900248"/>
            <a:ext cx="5486400" cy="535781"/>
          </a:xfrm>
          <a:prstGeom prst="rect">
            <a:avLst/>
          </a:prstGeom>
          <a:noFill/>
          <a:ln w="12700">
            <a:noFill/>
            <a:miter lim="800000"/>
            <a:headEnd/>
            <a:tailEnd/>
          </a:ln>
        </p:spPr>
        <p:txBody>
          <a:bodyPr lIns="0" tIns="0" rIns="0" bIns="0" anchor="ctr"/>
          <a:lstStyle/>
          <a:p>
            <a:pPr algn="l"/>
            <a:r>
              <a:rPr lang="en-US" dirty="0">
                <a:solidFill>
                  <a:srgbClr val="896203"/>
                </a:solidFill>
                <a:latin typeface="Verdana" pitchFamily="34" charset="0"/>
                <a:ea typeface="Verdana" pitchFamily="34" charset="0"/>
                <a:cs typeface="Verdana" pitchFamily="34" charset="0"/>
              </a:rPr>
              <a:t>Most projects focus on income (a flow)</a:t>
            </a:r>
          </a:p>
          <a:p>
            <a:pPr algn="l"/>
            <a:r>
              <a:rPr lang="en-US" dirty="0">
                <a:solidFill>
                  <a:srgbClr val="896203"/>
                </a:solidFill>
                <a:latin typeface="Verdana" pitchFamily="34" charset="0"/>
                <a:ea typeface="Verdana" pitchFamily="34" charset="0"/>
                <a:cs typeface="Verdana" pitchFamily="34" charset="0"/>
              </a:rPr>
              <a:t>instead of on building wealth (a stock).</a:t>
            </a:r>
          </a:p>
        </p:txBody>
      </p:sp>
      <p:grpSp>
        <p:nvGrpSpPr>
          <p:cNvPr id="3" name="Group 16">
            <a:extLst>
              <a:ext uri="{FF2B5EF4-FFF2-40B4-BE49-F238E27FC236}">
                <a16:creationId xmlns:a16="http://schemas.microsoft.com/office/drawing/2014/main" id="{3AD9CC31-5281-0620-8E8E-2CA380F02F23}"/>
              </a:ext>
            </a:extLst>
          </p:cNvPr>
          <p:cNvGrpSpPr>
            <a:grpSpLocks/>
          </p:cNvGrpSpPr>
          <p:nvPr/>
        </p:nvGrpSpPr>
        <p:grpSpPr bwMode="auto">
          <a:xfrm>
            <a:off x="1953370" y="2951430"/>
            <a:ext cx="4734130" cy="2307209"/>
            <a:chOff x="968" y="2391"/>
            <a:chExt cx="5655" cy="2756"/>
          </a:xfrm>
        </p:grpSpPr>
        <p:sp>
          <p:nvSpPr>
            <p:cNvPr id="4" name="Line 3">
              <a:extLst>
                <a:ext uri="{FF2B5EF4-FFF2-40B4-BE49-F238E27FC236}">
                  <a16:creationId xmlns:a16="http://schemas.microsoft.com/office/drawing/2014/main" id="{C289692B-32C3-8A31-27E3-065D001B637C}"/>
                </a:ext>
              </a:extLst>
            </p:cNvPr>
            <p:cNvSpPr>
              <a:spLocks noChangeShapeType="1"/>
            </p:cNvSpPr>
            <p:nvPr/>
          </p:nvSpPr>
          <p:spPr bwMode="auto">
            <a:xfrm rot="10800000">
              <a:off x="2122" y="2570"/>
              <a:ext cx="480" cy="512"/>
            </a:xfrm>
            <a:prstGeom prst="line">
              <a:avLst/>
            </a:prstGeom>
            <a:noFill/>
            <a:ln w="165100">
              <a:solidFill>
                <a:srgbClr val="46671A"/>
              </a:solidFill>
              <a:miter lim="800000"/>
              <a:headEnd type="stealth" w="med" len="med"/>
              <a:tailEnd/>
            </a:ln>
          </p:spPr>
          <p:txBody>
            <a:bodyPr lIns="0" tIns="0" rIns="0" bIns="0"/>
            <a:lstStyle/>
            <a:p>
              <a:endParaRPr lang="en-US" sz="1050">
                <a:solidFill>
                  <a:srgbClr val="896203"/>
                </a:solidFill>
              </a:endParaRPr>
            </a:p>
          </p:txBody>
        </p:sp>
        <p:sp>
          <p:nvSpPr>
            <p:cNvPr id="5" name="Rectangle 4">
              <a:extLst>
                <a:ext uri="{FF2B5EF4-FFF2-40B4-BE49-F238E27FC236}">
                  <a16:creationId xmlns:a16="http://schemas.microsoft.com/office/drawing/2014/main" id="{F338E467-8AF5-F086-2F54-57668D5A4422}"/>
                </a:ext>
              </a:extLst>
            </p:cNvPr>
            <p:cNvSpPr>
              <a:spLocks/>
            </p:cNvSpPr>
            <p:nvPr/>
          </p:nvSpPr>
          <p:spPr bwMode="auto">
            <a:xfrm>
              <a:off x="968" y="2391"/>
              <a:ext cx="932" cy="276"/>
            </a:xfrm>
            <a:prstGeom prst="rect">
              <a:avLst/>
            </a:prstGeom>
            <a:noFill/>
            <a:ln w="12700">
              <a:noFill/>
              <a:miter lim="800000"/>
              <a:headEnd/>
              <a:tailEnd/>
            </a:ln>
          </p:spPr>
          <p:txBody>
            <a:bodyPr wrap="none" lIns="0" tIns="0" rIns="0" bIns="0" anchor="ctr">
              <a:spAutoFit/>
            </a:bodyPr>
            <a:lstStyle/>
            <a:p>
              <a:pPr marL="241093" indent="-120547">
                <a:tabLst>
                  <a:tab pos="241093" algn="l"/>
                </a:tabLst>
              </a:pPr>
              <a:r>
                <a:rPr lang="en-US" sz="1500" dirty="0">
                  <a:solidFill>
                    <a:srgbClr val="896203"/>
                  </a:solidFill>
                </a:rPr>
                <a:t>INCOME</a:t>
              </a:r>
            </a:p>
          </p:txBody>
        </p:sp>
        <p:sp>
          <p:nvSpPr>
            <p:cNvPr id="7" name="Rectangle 5">
              <a:extLst>
                <a:ext uri="{FF2B5EF4-FFF2-40B4-BE49-F238E27FC236}">
                  <a16:creationId xmlns:a16="http://schemas.microsoft.com/office/drawing/2014/main" id="{EC8ED614-61A7-FA88-6213-584A71D1C644}"/>
                </a:ext>
              </a:extLst>
            </p:cNvPr>
            <p:cNvSpPr>
              <a:spLocks/>
            </p:cNvSpPr>
            <p:nvPr/>
          </p:nvSpPr>
          <p:spPr bwMode="auto">
            <a:xfrm>
              <a:off x="5648" y="4871"/>
              <a:ext cx="975" cy="276"/>
            </a:xfrm>
            <a:prstGeom prst="rect">
              <a:avLst/>
            </a:prstGeom>
            <a:noFill/>
            <a:ln w="12700">
              <a:noFill/>
              <a:miter lim="800000"/>
              <a:headEnd/>
              <a:tailEnd/>
            </a:ln>
          </p:spPr>
          <p:txBody>
            <a:bodyPr wrap="none" lIns="0" tIns="0" rIns="0" bIns="0" anchor="ctr">
              <a:spAutoFit/>
            </a:bodyPr>
            <a:lstStyle/>
            <a:p>
              <a:pPr marL="241093" indent="-120547">
                <a:tabLst>
                  <a:tab pos="241093" algn="l"/>
                </a:tabLst>
              </a:pPr>
              <a:r>
                <a:rPr lang="en-US" sz="1500">
                  <a:solidFill>
                    <a:srgbClr val="896203"/>
                  </a:solidFill>
                </a:rPr>
                <a:t>EXPENSE</a:t>
              </a:r>
            </a:p>
          </p:txBody>
        </p:sp>
        <p:sp>
          <p:nvSpPr>
            <p:cNvPr id="9" name="Line 7">
              <a:extLst>
                <a:ext uri="{FF2B5EF4-FFF2-40B4-BE49-F238E27FC236}">
                  <a16:creationId xmlns:a16="http://schemas.microsoft.com/office/drawing/2014/main" id="{6C154D33-E2D0-7AA0-E273-A6CD324F1C8D}"/>
                </a:ext>
              </a:extLst>
            </p:cNvPr>
            <p:cNvSpPr>
              <a:spLocks noChangeShapeType="1"/>
            </p:cNvSpPr>
            <p:nvPr/>
          </p:nvSpPr>
          <p:spPr bwMode="auto">
            <a:xfrm rot="10800000">
              <a:off x="5344" y="4458"/>
              <a:ext cx="416" cy="541"/>
            </a:xfrm>
            <a:prstGeom prst="line">
              <a:avLst/>
            </a:prstGeom>
            <a:noFill/>
            <a:ln w="165100">
              <a:solidFill>
                <a:srgbClr val="46671A"/>
              </a:solidFill>
              <a:miter lim="800000"/>
              <a:headEnd type="stealth" w="med" len="med"/>
              <a:tailEnd/>
            </a:ln>
          </p:spPr>
          <p:txBody>
            <a:bodyPr lIns="0" tIns="0" rIns="0" bIns="0"/>
            <a:lstStyle/>
            <a:p>
              <a:endParaRPr lang="en-US" sz="1050">
                <a:solidFill>
                  <a:srgbClr val="896203"/>
                </a:solidFill>
              </a:endParaRPr>
            </a:p>
          </p:txBody>
        </p:sp>
        <p:grpSp>
          <p:nvGrpSpPr>
            <p:cNvPr id="10" name="Group 8">
              <a:extLst>
                <a:ext uri="{FF2B5EF4-FFF2-40B4-BE49-F238E27FC236}">
                  <a16:creationId xmlns:a16="http://schemas.microsoft.com/office/drawing/2014/main" id="{44F988FC-6BA6-9B86-4883-9C020C1E5C4F}"/>
                </a:ext>
              </a:extLst>
            </p:cNvPr>
            <p:cNvGrpSpPr>
              <a:grpSpLocks/>
            </p:cNvGrpSpPr>
            <p:nvPr/>
          </p:nvGrpSpPr>
          <p:grpSpPr bwMode="auto">
            <a:xfrm>
              <a:off x="2240" y="3072"/>
              <a:ext cx="3747" cy="1592"/>
              <a:chOff x="0" y="0"/>
              <a:chExt cx="3747" cy="1592"/>
            </a:xfrm>
          </p:grpSpPr>
          <p:grpSp>
            <p:nvGrpSpPr>
              <p:cNvPr id="11" name="Group 9">
                <a:extLst>
                  <a:ext uri="{FF2B5EF4-FFF2-40B4-BE49-F238E27FC236}">
                    <a16:creationId xmlns:a16="http://schemas.microsoft.com/office/drawing/2014/main" id="{1AACB185-6CE4-0328-9992-7E7E8CCD4F7E}"/>
                  </a:ext>
                </a:extLst>
              </p:cNvPr>
              <p:cNvGrpSpPr>
                <a:grpSpLocks/>
              </p:cNvGrpSpPr>
              <p:nvPr/>
            </p:nvGrpSpPr>
            <p:grpSpPr bwMode="auto">
              <a:xfrm>
                <a:off x="0" y="0"/>
                <a:ext cx="3747" cy="1592"/>
                <a:chOff x="0" y="0"/>
                <a:chExt cx="3747" cy="1592"/>
              </a:xfrm>
            </p:grpSpPr>
            <p:sp>
              <p:nvSpPr>
                <p:cNvPr id="13" name="Freeform 10">
                  <a:extLst>
                    <a:ext uri="{FF2B5EF4-FFF2-40B4-BE49-F238E27FC236}">
                      <a16:creationId xmlns:a16="http://schemas.microsoft.com/office/drawing/2014/main" id="{8F0DABC9-3AB8-4C32-1E56-1EFC6DFCC6B3}"/>
                    </a:ext>
                  </a:extLst>
                </p:cNvPr>
                <p:cNvSpPr>
                  <a:spLocks/>
                </p:cNvSpPr>
                <p:nvPr/>
              </p:nvSpPr>
              <p:spPr bwMode="auto">
                <a:xfrm>
                  <a:off x="192" y="129"/>
                  <a:ext cx="3368" cy="12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053" y="21552"/>
                      </a:moveTo>
                      <a:lnTo>
                        <a:pt x="19274" y="21600"/>
                      </a:lnTo>
                      <a:lnTo>
                        <a:pt x="21600" y="0"/>
                      </a:lnTo>
                      <a:lnTo>
                        <a:pt x="0" y="0"/>
                      </a:lnTo>
                      <a:lnTo>
                        <a:pt x="3053" y="21552"/>
                      </a:lnTo>
                      <a:close/>
                      <a:moveTo>
                        <a:pt x="3053" y="21552"/>
                      </a:moveTo>
                    </a:path>
                  </a:pathLst>
                </a:custGeom>
                <a:solidFill>
                  <a:srgbClr val="9BAB28"/>
                </a:solidFill>
                <a:ln w="38100" cap="flat">
                  <a:noFill/>
                  <a:miter lim="800000"/>
                  <a:headEnd type="none" w="med" len="med"/>
                  <a:tailEnd type="none" w="med" len="med"/>
                </a:ln>
              </p:spPr>
              <p:txBody>
                <a:bodyPr lIns="0" tIns="0" rIns="0" bIns="0"/>
                <a:lstStyle/>
                <a:p>
                  <a:endParaRPr lang="en-US" sz="1050">
                    <a:solidFill>
                      <a:srgbClr val="896203"/>
                    </a:solidFill>
                  </a:endParaRPr>
                </a:p>
              </p:txBody>
            </p:sp>
            <p:sp>
              <p:nvSpPr>
                <p:cNvPr id="14" name="AutoShape 11">
                  <a:extLst>
                    <a:ext uri="{FF2B5EF4-FFF2-40B4-BE49-F238E27FC236}">
                      <a16:creationId xmlns:a16="http://schemas.microsoft.com/office/drawing/2014/main" id="{5FEDF64F-441F-9A7B-C9E6-5DE3C71268E5}"/>
                    </a:ext>
                  </a:extLst>
                </p:cNvPr>
                <p:cNvSpPr>
                  <a:spLocks/>
                </p:cNvSpPr>
                <p:nvPr/>
              </p:nvSpPr>
              <p:spPr bwMode="auto">
                <a:xfrm>
                  <a:off x="0" y="0"/>
                  <a:ext cx="3747" cy="291"/>
                </a:xfrm>
                <a:prstGeom prst="roundRect">
                  <a:avLst>
                    <a:gd name="adj" fmla="val 41204"/>
                  </a:avLst>
                </a:prstGeom>
                <a:solidFill>
                  <a:srgbClr val="9BAB28"/>
                </a:solidFill>
                <a:ln w="25400">
                  <a:noFill/>
                  <a:miter lim="800000"/>
                  <a:headEnd/>
                  <a:tailEnd/>
                </a:ln>
              </p:spPr>
              <p:txBody>
                <a:bodyPr lIns="0" tIns="0" rIns="0" bIns="0"/>
                <a:lstStyle/>
                <a:p>
                  <a:endParaRPr lang="en-US" sz="1050">
                    <a:solidFill>
                      <a:srgbClr val="896203"/>
                    </a:solidFill>
                  </a:endParaRPr>
                </a:p>
              </p:txBody>
            </p:sp>
            <p:sp>
              <p:nvSpPr>
                <p:cNvPr id="15" name="Oval 12">
                  <a:extLst>
                    <a:ext uri="{FF2B5EF4-FFF2-40B4-BE49-F238E27FC236}">
                      <a16:creationId xmlns:a16="http://schemas.microsoft.com/office/drawing/2014/main" id="{245A95C9-2DFB-773A-3CFA-7A55C2D0FE52}"/>
                    </a:ext>
                  </a:extLst>
                </p:cNvPr>
                <p:cNvSpPr>
                  <a:spLocks/>
                </p:cNvSpPr>
                <p:nvPr/>
              </p:nvSpPr>
              <p:spPr bwMode="auto">
                <a:xfrm>
                  <a:off x="883" y="1320"/>
                  <a:ext cx="272" cy="272"/>
                </a:xfrm>
                <a:prstGeom prst="ellipse">
                  <a:avLst/>
                </a:prstGeom>
                <a:solidFill>
                  <a:srgbClr val="9BAB28"/>
                </a:solidFill>
                <a:ln w="25400">
                  <a:noFill/>
                  <a:miter lim="800000"/>
                  <a:headEnd/>
                  <a:tailEnd/>
                </a:ln>
              </p:spPr>
              <p:txBody>
                <a:bodyPr lIns="0" tIns="0" rIns="0" bIns="0"/>
                <a:lstStyle/>
                <a:p>
                  <a:endParaRPr lang="en-US" sz="1050">
                    <a:solidFill>
                      <a:srgbClr val="896203"/>
                    </a:solidFill>
                  </a:endParaRPr>
                </a:p>
              </p:txBody>
            </p:sp>
            <p:sp>
              <p:nvSpPr>
                <p:cNvPr id="16" name="Oval 13">
                  <a:extLst>
                    <a:ext uri="{FF2B5EF4-FFF2-40B4-BE49-F238E27FC236}">
                      <a16:creationId xmlns:a16="http://schemas.microsoft.com/office/drawing/2014/main" id="{2180C5E9-96CB-869C-3496-0A640413375A}"/>
                    </a:ext>
                  </a:extLst>
                </p:cNvPr>
                <p:cNvSpPr>
                  <a:spLocks/>
                </p:cNvSpPr>
                <p:nvPr/>
              </p:nvSpPr>
              <p:spPr bwMode="auto">
                <a:xfrm>
                  <a:off x="2718" y="1320"/>
                  <a:ext cx="271" cy="272"/>
                </a:xfrm>
                <a:prstGeom prst="ellipse">
                  <a:avLst/>
                </a:prstGeom>
                <a:solidFill>
                  <a:srgbClr val="9BAB28"/>
                </a:solidFill>
                <a:ln w="25400">
                  <a:noFill/>
                  <a:miter lim="800000"/>
                  <a:headEnd/>
                  <a:tailEnd/>
                </a:ln>
              </p:spPr>
              <p:txBody>
                <a:bodyPr lIns="0" tIns="0" rIns="0" bIns="0"/>
                <a:lstStyle/>
                <a:p>
                  <a:endParaRPr lang="en-US" sz="1050">
                    <a:solidFill>
                      <a:srgbClr val="896203"/>
                    </a:solidFill>
                  </a:endParaRPr>
                </a:p>
              </p:txBody>
            </p:sp>
          </p:grpSp>
          <p:sp>
            <p:nvSpPr>
              <p:cNvPr id="12" name="Rectangle 14">
                <a:extLst>
                  <a:ext uri="{FF2B5EF4-FFF2-40B4-BE49-F238E27FC236}">
                    <a16:creationId xmlns:a16="http://schemas.microsoft.com/office/drawing/2014/main" id="{EB20D71D-0410-5FD4-A77E-345AF145DB0E}"/>
                  </a:ext>
                </a:extLst>
              </p:cNvPr>
              <p:cNvSpPr>
                <a:spLocks/>
              </p:cNvSpPr>
              <p:nvPr/>
            </p:nvSpPr>
            <p:spPr bwMode="auto">
              <a:xfrm>
                <a:off x="1136" y="431"/>
                <a:ext cx="1636" cy="476"/>
              </a:xfrm>
              <a:prstGeom prst="rect">
                <a:avLst/>
              </a:prstGeom>
              <a:noFill/>
              <a:ln w="12700">
                <a:noFill/>
                <a:miter lim="800000"/>
                <a:headEnd/>
                <a:tailEnd/>
              </a:ln>
            </p:spPr>
            <p:txBody>
              <a:bodyPr lIns="0" tIns="0" rIns="0" bIns="0" anchor="ctr"/>
              <a:lstStyle/>
              <a:p>
                <a:pPr marL="241093" indent="-120547">
                  <a:tabLst>
                    <a:tab pos="241093" algn="l"/>
                  </a:tabLst>
                </a:pPr>
                <a:r>
                  <a:rPr lang="en-US" sz="2025" dirty="0">
                    <a:solidFill>
                      <a:schemeClr val="bg1"/>
                    </a:solidFill>
                  </a:rPr>
                  <a:t>WEALTH</a:t>
                </a:r>
              </a:p>
            </p:txBody>
          </p:sp>
        </p:grpSp>
      </p:grpSp>
    </p:spTree>
    <p:extLst>
      <p:ext uri="{BB962C8B-B14F-4D97-AF65-F5344CB8AC3E}">
        <p14:creationId xmlns:p14="http://schemas.microsoft.com/office/powerpoint/2010/main" val="21430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7AB8-9A7B-9468-BA56-5F95736D4526}"/>
              </a:ext>
            </a:extLst>
          </p:cNvPr>
          <p:cNvSpPr>
            <a:spLocks noGrp="1"/>
          </p:cNvSpPr>
          <p:nvPr>
            <p:ph type="title"/>
          </p:nvPr>
        </p:nvSpPr>
        <p:spPr/>
        <p:txBody>
          <a:bodyPr/>
          <a:lstStyle/>
          <a:p>
            <a:r>
              <a:rPr lang="en-US" dirty="0"/>
              <a:t>Stocks vs. Flows</a:t>
            </a:r>
          </a:p>
        </p:txBody>
      </p:sp>
      <p:pic>
        <p:nvPicPr>
          <p:cNvPr id="4" name="Picture 3">
            <a:extLst>
              <a:ext uri="{FF2B5EF4-FFF2-40B4-BE49-F238E27FC236}">
                <a16:creationId xmlns:a16="http://schemas.microsoft.com/office/drawing/2014/main" id="{091F4010-AFE5-162C-9D28-B4EBAC4478E0}"/>
              </a:ext>
            </a:extLst>
          </p:cNvPr>
          <p:cNvPicPr>
            <a:picLocks noChangeAspect="1"/>
          </p:cNvPicPr>
          <p:nvPr/>
        </p:nvPicPr>
        <p:blipFill>
          <a:blip r:embed="rId3"/>
          <a:stretch>
            <a:fillRect/>
          </a:stretch>
        </p:blipFill>
        <p:spPr>
          <a:xfrm>
            <a:off x="2139043" y="1380471"/>
            <a:ext cx="5366657" cy="4518679"/>
          </a:xfrm>
          <a:prstGeom prst="rect">
            <a:avLst/>
          </a:prstGeom>
        </p:spPr>
      </p:pic>
    </p:spTree>
    <p:extLst>
      <p:ext uri="{BB962C8B-B14F-4D97-AF65-F5344CB8AC3E}">
        <p14:creationId xmlns:p14="http://schemas.microsoft.com/office/powerpoint/2010/main" val="291470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11E-D27C-8BE3-D4C4-31EB26AD0010}"/>
              </a:ext>
            </a:extLst>
          </p:cNvPr>
          <p:cNvSpPr>
            <a:spLocks noGrp="1"/>
          </p:cNvSpPr>
          <p:nvPr>
            <p:ph type="title"/>
          </p:nvPr>
        </p:nvSpPr>
        <p:spPr>
          <a:xfrm>
            <a:off x="1388625" y="1629975"/>
            <a:ext cx="6366900" cy="1863300"/>
          </a:xfrm>
        </p:spPr>
        <p:txBody>
          <a:bodyPr wrap="square" anchor="ctr">
            <a:normAutofit/>
          </a:bodyPr>
          <a:lstStyle/>
          <a:p>
            <a:r>
              <a:rPr lang="en-US" dirty="0"/>
              <a:t>Exercise</a:t>
            </a:r>
          </a:p>
        </p:txBody>
      </p:sp>
      <p:sp>
        <p:nvSpPr>
          <p:cNvPr id="3" name="Text Placeholder 2">
            <a:extLst>
              <a:ext uri="{FF2B5EF4-FFF2-40B4-BE49-F238E27FC236}">
                <a16:creationId xmlns:a16="http://schemas.microsoft.com/office/drawing/2014/main" id="{CB587853-91A6-6262-6B18-53EA427628F4}"/>
              </a:ext>
            </a:extLst>
          </p:cNvPr>
          <p:cNvSpPr>
            <a:spLocks noGrp="1"/>
          </p:cNvSpPr>
          <p:nvPr>
            <p:ph type="body" idx="1"/>
          </p:nvPr>
        </p:nvSpPr>
        <p:spPr>
          <a:xfrm>
            <a:off x="1388625" y="3569550"/>
            <a:ext cx="6366900" cy="1111200"/>
          </a:xfrm>
        </p:spPr>
        <p:txBody>
          <a:bodyPr wrap="square" anchor="t">
            <a:noAutofit/>
          </a:bodyPr>
          <a:lstStyle/>
          <a:p>
            <a:pPr marL="146050" indent="0">
              <a:spcAft>
                <a:spcPts val="600"/>
              </a:spcAft>
              <a:buNone/>
            </a:pPr>
            <a:r>
              <a:rPr lang="en-US" sz="2800" dirty="0">
                <a:latin typeface="+mj-lt"/>
              </a:rPr>
              <a:t>Which form of wealth are you best at building? What is one example of how you have done that? </a:t>
            </a:r>
          </a:p>
        </p:txBody>
      </p:sp>
    </p:spTree>
    <p:extLst>
      <p:ext uri="{BB962C8B-B14F-4D97-AF65-F5344CB8AC3E}">
        <p14:creationId xmlns:p14="http://schemas.microsoft.com/office/powerpoint/2010/main" val="164633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noFill/>
          <a:ln>
            <a:noFill/>
          </a:ln>
        </p:spPr>
        <p:txBody>
          <a:bodyPr>
            <a:noAutofit/>
          </a:bodyPr>
          <a:lstStyle/>
          <a:p>
            <a:r>
              <a:rPr lang="en-US" sz="4000" u="sng"/>
              <a:t>#2: Wealth without Ownership isn’t Rooted</a:t>
            </a:r>
            <a:endParaRPr lang="en-US" sz="4000" b="1" u="sng"/>
          </a:p>
        </p:txBody>
      </p:sp>
      <p:sp>
        <p:nvSpPr>
          <p:cNvPr id="5" name="Content Placeholder 4"/>
          <p:cNvSpPr>
            <a:spLocks noGrp="1"/>
          </p:cNvSpPr>
          <p:nvPr>
            <p:ph sz="quarter" idx="1"/>
          </p:nvPr>
        </p:nvSpPr>
        <p:spPr>
          <a:xfrm>
            <a:off x="228600" y="1219200"/>
            <a:ext cx="6150097" cy="4797552"/>
          </a:xfrm>
        </p:spPr>
        <p:txBody>
          <a:bodyPr vert="horz" lIns="91440" tIns="45720" rIns="91440" bIns="45720" rtlCol="0" anchor="t">
            <a:normAutofit fontScale="85000" lnSpcReduction="20000"/>
          </a:bodyPr>
          <a:lstStyle/>
          <a:p>
            <a:pPr marL="0" indent="0" algn="ctr">
              <a:spcBef>
                <a:spcPts val="1200"/>
              </a:spcBef>
              <a:buNone/>
            </a:pPr>
            <a:r>
              <a:rPr lang="en-US" sz="2800" b="1">
                <a:solidFill>
                  <a:srgbClr val="9A0000"/>
                </a:solidFill>
              </a:rPr>
              <a:t>Capitals that are “owned” locally build wealth.</a:t>
            </a:r>
          </a:p>
          <a:p>
            <a:pPr>
              <a:spcBef>
                <a:spcPts val="1200"/>
              </a:spcBef>
              <a:buFont typeface="Wingdings" pitchFamily="2" charset="2"/>
              <a:buChar char="§"/>
            </a:pPr>
            <a:endParaRPr lang="en-US" sz="100"/>
          </a:p>
          <a:p>
            <a:pPr>
              <a:spcBef>
                <a:spcPts val="800"/>
              </a:spcBef>
            </a:pPr>
            <a:r>
              <a:rPr lang="en-US" sz="2600"/>
              <a:t>Ownership means you capture and control the flow of benefits from the capitals over time. It creates enduring, stable benefits.</a:t>
            </a:r>
            <a:endParaRPr lang="en-US" sz="2600">
              <a:cs typeface="Calibri"/>
            </a:endParaRPr>
          </a:p>
          <a:p>
            <a:pPr>
              <a:spcBef>
                <a:spcPts val="2200"/>
              </a:spcBef>
            </a:pPr>
            <a:r>
              <a:rPr lang="en-US" sz="2600"/>
              <a:t>Benefits – e.g., income,  know-how, better technology – flowing from local ownership of capitals can be re-invested and re-circulated locally, enriching many. </a:t>
            </a:r>
            <a:endParaRPr lang="en-US" sz="2600">
              <a:cs typeface="Calibri"/>
            </a:endParaRPr>
          </a:p>
          <a:p>
            <a:pPr>
              <a:spcBef>
                <a:spcPts val="2200"/>
              </a:spcBef>
            </a:pPr>
            <a:r>
              <a:rPr lang="en-US" sz="2600"/>
              <a:t>Preserving local ownership or control over your capitals can increase the chances of preserving local jobs.</a:t>
            </a:r>
            <a:endParaRPr lang="en-US" sz="2600">
              <a:cs typeface="Calibri"/>
            </a:endParaRPr>
          </a:p>
          <a:p>
            <a:pPr>
              <a:spcBef>
                <a:spcPts val="2200"/>
              </a:spcBef>
            </a:pPr>
            <a:r>
              <a:rPr lang="en-US" sz="2600" b="1">
                <a:solidFill>
                  <a:srgbClr val="9A0000"/>
                </a:solidFill>
              </a:rPr>
              <a:t>Local ownership is an anchor </a:t>
            </a:r>
            <a:r>
              <a:rPr lang="en-US" sz="2600"/>
              <a:t>that helps wealth and change to stick. </a:t>
            </a:r>
            <a:endParaRPr lang="en-US" sz="2600">
              <a:cs typeface="Calibri"/>
            </a:endParaRPr>
          </a:p>
          <a:p>
            <a:pPr marL="0" indent="0">
              <a:spcBef>
                <a:spcPts val="1800"/>
              </a:spcBef>
              <a:buNone/>
            </a:pPr>
            <a:endParaRPr lang="en-US" sz="2400"/>
          </a:p>
          <a:p>
            <a:pPr marL="0" indent="0">
              <a:lnSpc>
                <a:spcPct val="100000"/>
              </a:lnSpc>
              <a:buNone/>
            </a:pPr>
            <a:endParaRPr lang="en-US" sz="2600" b="1"/>
          </a:p>
          <a:p>
            <a:pPr marL="342900" lvl="1" indent="0">
              <a:lnSpc>
                <a:spcPct val="150000"/>
              </a:lnSpc>
              <a:buNone/>
            </a:pPr>
            <a:endParaRPr lang="en-US"/>
          </a:p>
          <a:p>
            <a:pPr lvl="1">
              <a:lnSpc>
                <a:spcPct val="150000"/>
              </a:lnSpc>
            </a:pPr>
            <a:endParaRPr lang="en-US"/>
          </a:p>
          <a:p>
            <a:pPr lvl="1">
              <a:lnSpc>
                <a:spcPct val="150000"/>
              </a:lnSpc>
            </a:pPr>
            <a:endParaRPr lang="en-US"/>
          </a:p>
          <a:p>
            <a:pPr>
              <a:lnSpc>
                <a:spcPct val="150000"/>
              </a:lnSpc>
            </a:pPr>
            <a:endParaRPr lang="en-US"/>
          </a:p>
        </p:txBody>
      </p:sp>
      <p:sp>
        <p:nvSpPr>
          <p:cNvPr id="6" name="Slide Number Placeholder 5"/>
          <p:cNvSpPr>
            <a:spLocks noGrp="1"/>
          </p:cNvSpPr>
          <p:nvPr>
            <p:ph type="sldNum" sz="quarter" idx="4"/>
          </p:nvPr>
        </p:nvSpPr>
        <p:spPr/>
        <p:txBody>
          <a:bodyPr/>
          <a:lstStyle/>
          <a:p>
            <a:endParaRPr lang="en-US"/>
          </a:p>
        </p:txBody>
      </p:sp>
      <p:pic>
        <p:nvPicPr>
          <p:cNvPr id="7" name="Picture 6" descr="1 - ownership.png">
            <a:extLst>
              <a:ext uri="{FF2B5EF4-FFF2-40B4-BE49-F238E27FC236}">
                <a16:creationId xmlns:a16="http://schemas.microsoft.com/office/drawing/2014/main" id="{CCED101E-CB34-9F13-C998-181A4E799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518419" y="1690254"/>
            <a:ext cx="2625581" cy="262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5848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47FCF-34F2-E446-AD3B-48A4E2CC0425}"/>
              </a:ext>
            </a:extLst>
          </p:cNvPr>
          <p:cNvSpPr>
            <a:spLocks noGrp="1"/>
          </p:cNvSpPr>
          <p:nvPr>
            <p:ph type="title"/>
          </p:nvPr>
        </p:nvSpPr>
        <p:spPr/>
        <p:txBody>
          <a:bodyPr>
            <a:normAutofit fontScale="90000"/>
          </a:bodyPr>
          <a:lstStyle/>
          <a:p>
            <a:r>
              <a:rPr lang="en-US"/>
              <a:t>Making Wealth Stick: Local Ownership and Control</a:t>
            </a:r>
          </a:p>
        </p:txBody>
      </p:sp>
      <p:pic>
        <p:nvPicPr>
          <p:cNvPr id="6" name="Picture 5">
            <a:extLst>
              <a:ext uri="{FF2B5EF4-FFF2-40B4-BE49-F238E27FC236}">
                <a16:creationId xmlns:a16="http://schemas.microsoft.com/office/drawing/2014/main" id="{1E8933CB-D74C-C647-807F-0BBE159E0D5E}"/>
              </a:ext>
            </a:extLst>
          </p:cNvPr>
          <p:cNvPicPr>
            <a:picLocks noChangeAspect="1"/>
          </p:cNvPicPr>
          <p:nvPr/>
        </p:nvPicPr>
        <p:blipFill>
          <a:blip r:embed="rId3">
            <a:alphaModFix amt="26000"/>
          </a:blip>
          <a:stretch>
            <a:fillRect/>
          </a:stretch>
        </p:blipFill>
        <p:spPr>
          <a:xfrm>
            <a:off x="5717393" y="3802322"/>
            <a:ext cx="2548011" cy="2038409"/>
          </a:xfrm>
          <a:prstGeom prst="rect">
            <a:avLst/>
          </a:prstGeom>
        </p:spPr>
      </p:pic>
      <p:pic>
        <p:nvPicPr>
          <p:cNvPr id="12" name="Picture 11">
            <a:extLst>
              <a:ext uri="{FF2B5EF4-FFF2-40B4-BE49-F238E27FC236}">
                <a16:creationId xmlns:a16="http://schemas.microsoft.com/office/drawing/2014/main" id="{236192A1-AC9D-1243-A175-4837FDF69E1F}"/>
              </a:ext>
            </a:extLst>
          </p:cNvPr>
          <p:cNvPicPr>
            <a:picLocks noChangeAspect="1"/>
          </p:cNvPicPr>
          <p:nvPr/>
        </p:nvPicPr>
        <p:blipFill>
          <a:blip r:embed="rId4"/>
          <a:stretch>
            <a:fillRect/>
          </a:stretch>
        </p:blipFill>
        <p:spPr>
          <a:xfrm>
            <a:off x="255182" y="1639353"/>
            <a:ext cx="4191820" cy="2749054"/>
          </a:xfrm>
          <a:prstGeom prst="rect">
            <a:avLst/>
          </a:prstGeom>
        </p:spPr>
      </p:pic>
      <p:pic>
        <p:nvPicPr>
          <p:cNvPr id="13" name="Picture 12">
            <a:extLst>
              <a:ext uri="{FF2B5EF4-FFF2-40B4-BE49-F238E27FC236}">
                <a16:creationId xmlns:a16="http://schemas.microsoft.com/office/drawing/2014/main" id="{8B35D62E-39CF-A04F-883A-F6627054CABF}"/>
              </a:ext>
            </a:extLst>
          </p:cNvPr>
          <p:cNvPicPr>
            <a:picLocks noChangeAspect="1"/>
          </p:cNvPicPr>
          <p:nvPr/>
        </p:nvPicPr>
        <p:blipFill>
          <a:blip r:embed="rId5"/>
          <a:stretch>
            <a:fillRect/>
          </a:stretch>
        </p:blipFill>
        <p:spPr>
          <a:xfrm>
            <a:off x="6450129" y="1481832"/>
            <a:ext cx="2548011" cy="2222102"/>
          </a:xfrm>
          <a:prstGeom prst="rect">
            <a:avLst/>
          </a:prstGeom>
        </p:spPr>
      </p:pic>
      <p:pic>
        <p:nvPicPr>
          <p:cNvPr id="14" name="Picture 13">
            <a:extLst>
              <a:ext uri="{FF2B5EF4-FFF2-40B4-BE49-F238E27FC236}">
                <a16:creationId xmlns:a16="http://schemas.microsoft.com/office/drawing/2014/main" id="{6EF752F3-B457-ED41-BCF1-4A81B6765F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4321" y="3225435"/>
            <a:ext cx="4259680" cy="2819908"/>
          </a:xfrm>
          <a:prstGeom prst="rect">
            <a:avLst/>
          </a:prstGeom>
        </p:spPr>
      </p:pic>
      <p:sp>
        <p:nvSpPr>
          <p:cNvPr id="15" name="TextBox 14">
            <a:extLst>
              <a:ext uri="{FF2B5EF4-FFF2-40B4-BE49-F238E27FC236}">
                <a16:creationId xmlns:a16="http://schemas.microsoft.com/office/drawing/2014/main" id="{F2EB77DC-5590-4A47-8706-11A46CCA83F1}"/>
              </a:ext>
            </a:extLst>
          </p:cNvPr>
          <p:cNvSpPr txBox="1"/>
          <p:nvPr/>
        </p:nvSpPr>
        <p:spPr>
          <a:xfrm>
            <a:off x="2119730" y="4309743"/>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Buy Local Campaigns</a:t>
            </a:r>
          </a:p>
        </p:txBody>
      </p:sp>
      <p:sp>
        <p:nvSpPr>
          <p:cNvPr id="16" name="TextBox 15">
            <a:extLst>
              <a:ext uri="{FF2B5EF4-FFF2-40B4-BE49-F238E27FC236}">
                <a16:creationId xmlns:a16="http://schemas.microsoft.com/office/drawing/2014/main" id="{B42D0D40-B06E-A44D-B5D8-A4B385EC1396}"/>
              </a:ext>
            </a:extLst>
          </p:cNvPr>
          <p:cNvSpPr txBox="1"/>
          <p:nvPr/>
        </p:nvSpPr>
        <p:spPr>
          <a:xfrm>
            <a:off x="6348615" y="2867087"/>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Cooperatives</a:t>
            </a:r>
          </a:p>
        </p:txBody>
      </p:sp>
      <p:sp>
        <p:nvSpPr>
          <p:cNvPr id="17" name="TextBox 16">
            <a:extLst>
              <a:ext uri="{FF2B5EF4-FFF2-40B4-BE49-F238E27FC236}">
                <a16:creationId xmlns:a16="http://schemas.microsoft.com/office/drawing/2014/main" id="{F305CD74-CEE7-5346-AE81-8586581080E2}"/>
              </a:ext>
            </a:extLst>
          </p:cNvPr>
          <p:cNvSpPr txBox="1"/>
          <p:nvPr/>
        </p:nvSpPr>
        <p:spPr>
          <a:xfrm>
            <a:off x="4884668" y="3474662"/>
            <a:ext cx="3380736" cy="646331"/>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Resident Owned Communities</a:t>
            </a:r>
          </a:p>
        </p:txBody>
      </p:sp>
      <p:pic>
        <p:nvPicPr>
          <p:cNvPr id="18" name="Picture 17">
            <a:extLst>
              <a:ext uri="{FF2B5EF4-FFF2-40B4-BE49-F238E27FC236}">
                <a16:creationId xmlns:a16="http://schemas.microsoft.com/office/drawing/2014/main" id="{129DCBF3-1331-FC41-A131-0C8A585A8171}"/>
              </a:ext>
            </a:extLst>
          </p:cNvPr>
          <p:cNvPicPr>
            <a:picLocks noChangeAspect="1"/>
          </p:cNvPicPr>
          <p:nvPr/>
        </p:nvPicPr>
        <p:blipFill>
          <a:blip r:embed="rId7"/>
          <a:stretch>
            <a:fillRect/>
          </a:stretch>
        </p:blipFill>
        <p:spPr>
          <a:xfrm>
            <a:off x="255181" y="4635389"/>
            <a:ext cx="2822944" cy="1110881"/>
          </a:xfrm>
          <a:prstGeom prst="rect">
            <a:avLst/>
          </a:prstGeom>
          <a:solidFill>
            <a:schemeClr val="tx2">
              <a:lumMod val="40000"/>
              <a:lumOff val="60000"/>
            </a:schemeClr>
          </a:solidFill>
        </p:spPr>
      </p:pic>
      <p:sp>
        <p:nvSpPr>
          <p:cNvPr id="19" name="TextBox 18">
            <a:extLst>
              <a:ext uri="{FF2B5EF4-FFF2-40B4-BE49-F238E27FC236}">
                <a16:creationId xmlns:a16="http://schemas.microsoft.com/office/drawing/2014/main" id="{6CCFC0B3-2224-CD45-94BB-E99D8B2A54FB}"/>
              </a:ext>
            </a:extLst>
          </p:cNvPr>
          <p:cNvSpPr txBox="1"/>
          <p:nvPr/>
        </p:nvSpPr>
        <p:spPr>
          <a:xfrm>
            <a:off x="2019059" y="5647004"/>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Regional branding</a:t>
            </a:r>
          </a:p>
        </p:txBody>
      </p:sp>
      <p:pic>
        <p:nvPicPr>
          <p:cNvPr id="2" name="Picture 1">
            <a:extLst>
              <a:ext uri="{FF2B5EF4-FFF2-40B4-BE49-F238E27FC236}">
                <a16:creationId xmlns:a16="http://schemas.microsoft.com/office/drawing/2014/main" id="{1310A722-FCC9-A946-B17C-2C3A29B32B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22018" y="1605942"/>
            <a:ext cx="2190750" cy="1314450"/>
          </a:xfrm>
          <a:prstGeom prst="rect">
            <a:avLst/>
          </a:prstGeom>
        </p:spPr>
      </p:pic>
    </p:spTree>
    <p:extLst>
      <p:ext uri="{BB962C8B-B14F-4D97-AF65-F5344CB8AC3E}">
        <p14:creationId xmlns:p14="http://schemas.microsoft.com/office/powerpoint/2010/main" val="156110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eaLnBrk="1" fontAlgn="auto" hangingPunct="1">
              <a:spcAft>
                <a:spcPts val="0"/>
              </a:spcAft>
              <a:defRPr/>
            </a:pPr>
            <a:r>
              <a:rPr lang="en-US"/>
              <a:t>#3: Build Lasting Livelihoods</a:t>
            </a:r>
          </a:p>
        </p:txBody>
      </p:sp>
      <p:pic>
        <p:nvPicPr>
          <p:cNvPr id="305156" name="Picture 4" descr="1 - livelihood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7200" y="2955635"/>
            <a:ext cx="2926845" cy="292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2"/>
          </p:nvPr>
        </p:nvSpPr>
        <p:spPr>
          <a:xfrm>
            <a:off x="3703782" y="1600200"/>
            <a:ext cx="4983018" cy="4525963"/>
          </a:xfrm>
        </p:spPr>
        <p:txBody>
          <a:bodyPr rtlCol="0">
            <a:normAutofit fontScale="92500" lnSpcReduction="10000"/>
          </a:bodyPr>
          <a:lstStyle/>
          <a:p>
            <a:pPr marL="0" indent="0" eaLnBrk="1" fontAlgn="auto" hangingPunct="1">
              <a:lnSpc>
                <a:spcPct val="90000"/>
              </a:lnSpc>
              <a:spcAft>
                <a:spcPts val="0"/>
              </a:spcAft>
              <a:buNone/>
              <a:defRPr/>
            </a:pPr>
            <a:r>
              <a:rPr lang="en-US" sz="2400" b="1"/>
              <a:t>“Lasting livelihoods” means…</a:t>
            </a:r>
          </a:p>
          <a:p>
            <a:pPr eaLnBrk="1" fontAlgn="auto" hangingPunct="1">
              <a:lnSpc>
                <a:spcPct val="90000"/>
              </a:lnSpc>
              <a:spcAft>
                <a:spcPts val="0"/>
              </a:spcAft>
              <a:buFont typeface="Arial" pitchFamily="34" charset="0"/>
              <a:buChar char="•"/>
              <a:defRPr/>
            </a:pPr>
            <a:endParaRPr lang="en-US" sz="2400" b="1"/>
          </a:p>
          <a:p>
            <a:pPr marL="511175" indent="-277813">
              <a:lnSpc>
                <a:spcPct val="90000"/>
              </a:lnSpc>
              <a:spcBef>
                <a:spcPts val="600"/>
              </a:spcBef>
              <a:spcAft>
                <a:spcPts val="600"/>
              </a:spcAft>
              <a:defRPr/>
            </a:pPr>
            <a:r>
              <a:rPr lang="en-US" sz="2400"/>
              <a:t>Ability to overcome vulnerability, maintain dignity and control, take risks to seize opportunities. </a:t>
            </a:r>
          </a:p>
          <a:p>
            <a:pPr marL="511175" indent="-277813" eaLnBrk="1" fontAlgn="auto" hangingPunct="1">
              <a:lnSpc>
                <a:spcPct val="90000"/>
              </a:lnSpc>
              <a:spcBef>
                <a:spcPts val="600"/>
              </a:spcBef>
              <a:spcAft>
                <a:spcPts val="600"/>
              </a:spcAft>
              <a:defRPr/>
            </a:pPr>
            <a:r>
              <a:rPr lang="en-US" sz="2400"/>
              <a:t>People at the margins are </a:t>
            </a:r>
            <a:r>
              <a:rPr lang="en-US" sz="2400" b="1"/>
              <a:t>earning (and saving!) more. </a:t>
            </a:r>
          </a:p>
          <a:p>
            <a:pPr marL="511175" indent="-277813" eaLnBrk="1" fontAlgn="auto" hangingPunct="1">
              <a:lnSpc>
                <a:spcPct val="90000"/>
              </a:lnSpc>
              <a:spcBef>
                <a:spcPts val="600"/>
              </a:spcBef>
              <a:spcAft>
                <a:spcPts val="600"/>
              </a:spcAft>
              <a:defRPr/>
            </a:pPr>
            <a:r>
              <a:rPr lang="en-US" sz="2400"/>
              <a:t>They have </a:t>
            </a:r>
            <a:r>
              <a:rPr lang="en-US" sz="2400" b="1"/>
              <a:t>improved skills </a:t>
            </a:r>
            <a:r>
              <a:rPr lang="en-US" sz="2400"/>
              <a:t>to qualify for </a:t>
            </a:r>
            <a:r>
              <a:rPr lang="en-US" sz="2400" b="1"/>
              <a:t>higher-paying jobs </a:t>
            </a:r>
            <a:r>
              <a:rPr lang="en-US" sz="2400"/>
              <a:t>and to </a:t>
            </a:r>
            <a:r>
              <a:rPr lang="en-US" sz="2400" b="1"/>
              <a:t>build their careers</a:t>
            </a:r>
            <a:r>
              <a:rPr lang="en-US" sz="2400"/>
              <a:t>. </a:t>
            </a:r>
          </a:p>
          <a:p>
            <a:pPr marL="511175" indent="-277813" eaLnBrk="1" fontAlgn="auto" hangingPunct="1">
              <a:lnSpc>
                <a:spcPct val="90000"/>
              </a:lnSpc>
              <a:spcBef>
                <a:spcPts val="600"/>
              </a:spcBef>
              <a:spcAft>
                <a:spcPts val="600"/>
              </a:spcAft>
              <a:defRPr/>
            </a:pPr>
            <a:r>
              <a:rPr lang="en-US" sz="2400"/>
              <a:t>They are putting something aside for the future, e.g., </a:t>
            </a:r>
            <a:r>
              <a:rPr lang="en-US" sz="2400" b="1"/>
              <a:t>building assets</a:t>
            </a:r>
            <a:r>
              <a:rPr lang="en-US" sz="2400"/>
              <a:t>, so they are more resilient.</a:t>
            </a:r>
            <a:endParaRPr lang="en-US" sz="2400" b="1" i="1"/>
          </a:p>
          <a:p>
            <a:pPr marL="739775" indent="-277813" eaLnBrk="1" fontAlgn="auto" hangingPunct="1">
              <a:lnSpc>
                <a:spcPct val="90000"/>
              </a:lnSpc>
              <a:spcAft>
                <a:spcPts val="0"/>
              </a:spcAft>
              <a:buFont typeface="Symbol" pitchFamily="18" charset="2"/>
              <a:buChar char="•"/>
              <a:defRPr/>
            </a:pPr>
            <a:endParaRPr lang="en-US" sz="1800"/>
          </a:p>
        </p:txBody>
      </p:sp>
      <p:sp>
        <p:nvSpPr>
          <p:cNvPr id="305180" name="Slide Number Placeholder 4">
            <a:extLst>
              <a:ext uri="{FF2B5EF4-FFF2-40B4-BE49-F238E27FC236}">
                <a16:creationId xmlns:a16="http://schemas.microsoft.com/office/drawing/2014/main" id="{15C7F40B-D0B5-778B-2183-F72F9D340A78}"/>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55229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a:latin typeface="+mj-lt"/>
                <a:ea typeface="+mj-ea"/>
                <a:cs typeface="+mj-cs"/>
              </a:rPr>
              <a:t>Objectives</a:t>
            </a:r>
          </a:p>
        </p:txBody>
      </p:sp>
      <p:sp>
        <p:nvSpPr>
          <p:cNvPr id="5" name="Content Placeholder 4">
            <a:extLst>
              <a:ext uri="{FF2B5EF4-FFF2-40B4-BE49-F238E27FC236}">
                <a16:creationId xmlns:a16="http://schemas.microsoft.com/office/drawing/2014/main" id="{B705397E-902A-2343-BDE0-DB40D8A2ECE4}"/>
              </a:ext>
            </a:extLst>
          </p:cNvPr>
          <p:cNvSpPr>
            <a:spLocks noGrp="1"/>
          </p:cNvSpPr>
          <p:nvPr>
            <p:ph type="body" sz="half" idx="2"/>
          </p:nvPr>
        </p:nvSpPr>
        <p:spPr>
          <a:xfrm>
            <a:off x="457200" y="1435100"/>
            <a:ext cx="3008313" cy="4691063"/>
          </a:xfrm>
        </p:spPr>
        <p:txBody>
          <a:bodyPr vert="horz" lIns="91440" tIns="45720" rIns="91440" bIns="45720" rtlCol="0">
            <a:normAutofit/>
          </a:bodyPr>
          <a:lstStyle/>
          <a:p>
            <a:r>
              <a:rPr lang="en-US" kern="1200">
                <a:latin typeface="+mn-lt"/>
                <a:ea typeface="+mn-ea"/>
                <a:cs typeface="+mn-cs"/>
              </a:rPr>
              <a:t> </a:t>
            </a:r>
          </a:p>
          <a:p>
            <a:endParaRPr lang="en-US" kern="1200">
              <a:latin typeface="+mn-lt"/>
              <a:ea typeface="+mn-ea"/>
              <a:cs typeface="+mn-cs"/>
            </a:endParaRPr>
          </a:p>
        </p:txBody>
      </p:sp>
      <p:sp>
        <p:nvSpPr>
          <p:cNvPr id="13" name="Slide Number Placeholder 4">
            <a:extLst>
              <a:ext uri="{FF2B5EF4-FFF2-40B4-BE49-F238E27FC236}">
                <a16:creationId xmlns:a16="http://schemas.microsoft.com/office/drawing/2014/main" id="{F358F3C1-3EC3-C1A3-FBF4-BB223CA80657}"/>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14" name="TextBox 2">
            <a:extLst>
              <a:ext uri="{FF2B5EF4-FFF2-40B4-BE49-F238E27FC236}">
                <a16:creationId xmlns:a16="http://schemas.microsoft.com/office/drawing/2014/main" id="{FAFC7760-0122-7720-7348-CA5D344BF836}"/>
              </a:ext>
            </a:extLst>
          </p:cNvPr>
          <p:cNvGraphicFramePr/>
          <p:nvPr>
            <p:extLst>
              <p:ext uri="{D42A27DB-BD31-4B8C-83A1-F6EECF244321}">
                <p14:modId xmlns:p14="http://schemas.microsoft.com/office/powerpoint/2010/main" val="1217332053"/>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Road with trees and grass">
            <a:extLst>
              <a:ext uri="{FF2B5EF4-FFF2-40B4-BE49-F238E27FC236}">
                <a16:creationId xmlns:a16="http://schemas.microsoft.com/office/drawing/2014/main" id="{2F86CA24-ABF1-3A4E-0BC3-C7FCB18D48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2499" y="1801297"/>
            <a:ext cx="4194927" cy="2796618"/>
          </a:xfrm>
          <a:prstGeom prst="rect">
            <a:avLst/>
          </a:prstGeom>
        </p:spPr>
      </p:pic>
    </p:spTree>
    <p:extLst>
      <p:ext uri="{BB962C8B-B14F-4D97-AF65-F5344CB8AC3E}">
        <p14:creationId xmlns:p14="http://schemas.microsoft.com/office/powerpoint/2010/main" val="73458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EA543A-06EC-0142-913A-F7B48105024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D366854-46E8-4978-982F-4D5679C90726}" type="datetimeFigureOut">
              <a:rPr lang="en-US" smtClean="0"/>
              <a:pPr>
                <a:spcAft>
                  <a:spcPts val="450"/>
                </a:spcAft>
              </a:pPr>
              <a:t>9/16/25</a:t>
            </a:fld>
            <a:endParaRPr lang="en-US">
              <a:solidFill>
                <a:srgbClr val="FFFFFF"/>
              </a:solidFill>
            </a:endParaRPr>
          </a:p>
        </p:txBody>
      </p:sp>
      <p:sp>
        <p:nvSpPr>
          <p:cNvPr id="2" name="Title 1">
            <a:extLst>
              <a:ext uri="{FF2B5EF4-FFF2-40B4-BE49-F238E27FC236}">
                <a16:creationId xmlns:a16="http://schemas.microsoft.com/office/drawing/2014/main" id="{BE47DB68-0BFA-A840-9E9D-85E79B08612A}"/>
              </a:ext>
            </a:extLst>
          </p:cNvPr>
          <p:cNvSpPr>
            <a:spLocks noGrp="1"/>
          </p:cNvSpPr>
          <p:nvPr>
            <p:ph type="title"/>
          </p:nvPr>
        </p:nvSpPr>
        <p:spPr/>
        <p:txBody>
          <a:bodyPr/>
          <a:lstStyle/>
          <a:p>
            <a:r>
              <a:rPr lang="en-US"/>
              <a:t>A Continuum for EDDs</a:t>
            </a:r>
          </a:p>
        </p:txBody>
      </p:sp>
      <p:graphicFrame>
        <p:nvGraphicFramePr>
          <p:cNvPr id="6" name="Diagram 5">
            <a:extLst>
              <a:ext uri="{FF2B5EF4-FFF2-40B4-BE49-F238E27FC236}">
                <a16:creationId xmlns:a16="http://schemas.microsoft.com/office/drawing/2014/main" id="{F34B9588-FEA7-B74A-9ECB-8D25E40ECAFD}"/>
              </a:ext>
            </a:extLst>
          </p:cNvPr>
          <p:cNvGraphicFramePr/>
          <p:nvPr>
            <p:extLst>
              <p:ext uri="{D42A27DB-BD31-4B8C-83A1-F6EECF244321}">
                <p14:modId xmlns:p14="http://schemas.microsoft.com/office/powerpoint/2010/main" val="1772669051"/>
              </p:ext>
            </p:extLst>
          </p:nvPr>
        </p:nvGraphicFramePr>
        <p:xfrm>
          <a:off x="817417" y="1220932"/>
          <a:ext cx="7869383" cy="486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55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288D-EFFA-3507-B063-2008084BFA0B}"/>
              </a:ext>
            </a:extLst>
          </p:cNvPr>
          <p:cNvSpPr>
            <a:spLocks noGrp="1"/>
          </p:cNvSpPr>
          <p:nvPr>
            <p:ph type="title"/>
          </p:nvPr>
        </p:nvSpPr>
        <p:spPr/>
        <p:txBody>
          <a:bodyPr/>
          <a:lstStyle/>
          <a:p>
            <a:r>
              <a:rPr lang="en-US" dirty="0"/>
              <a:t>Cohort Timeline</a:t>
            </a:r>
          </a:p>
        </p:txBody>
      </p:sp>
      <p:sp>
        <p:nvSpPr>
          <p:cNvPr id="4" name="Slide Number Placeholder 3">
            <a:extLst>
              <a:ext uri="{FF2B5EF4-FFF2-40B4-BE49-F238E27FC236}">
                <a16:creationId xmlns:a16="http://schemas.microsoft.com/office/drawing/2014/main" id="{74B57F3C-862C-AC23-DF12-60E6CE917786}"/>
              </a:ext>
            </a:extLst>
          </p:cNvPr>
          <p:cNvSpPr>
            <a:spLocks noGrp="1"/>
          </p:cNvSpPr>
          <p:nvPr>
            <p:ph type="sldNum" sz="quarter" idx="4"/>
          </p:nvPr>
        </p:nvSpPr>
        <p:spPr/>
        <p:txBody>
          <a:bodyPr/>
          <a:lstStyle/>
          <a:p>
            <a:endParaRPr lang="en-US"/>
          </a:p>
        </p:txBody>
      </p:sp>
      <p:graphicFrame>
        <p:nvGraphicFramePr>
          <p:cNvPr id="6" name="Table 5">
            <a:extLst>
              <a:ext uri="{FF2B5EF4-FFF2-40B4-BE49-F238E27FC236}">
                <a16:creationId xmlns:a16="http://schemas.microsoft.com/office/drawing/2014/main" id="{DF30AC79-F444-E0E7-EC44-DA4BDF556A2F}"/>
              </a:ext>
            </a:extLst>
          </p:cNvPr>
          <p:cNvGraphicFramePr>
            <a:graphicFrameLocks noGrp="1"/>
          </p:cNvGraphicFramePr>
          <p:nvPr>
            <p:extLst>
              <p:ext uri="{D42A27DB-BD31-4B8C-83A1-F6EECF244321}">
                <p14:modId xmlns:p14="http://schemas.microsoft.com/office/powerpoint/2010/main" val="3660234138"/>
              </p:ext>
            </p:extLst>
          </p:nvPr>
        </p:nvGraphicFramePr>
        <p:xfrm>
          <a:off x="598714" y="1279525"/>
          <a:ext cx="8229600" cy="4269019"/>
        </p:xfrm>
        <a:graphic>
          <a:graphicData uri="http://schemas.openxmlformats.org/drawingml/2006/table">
            <a:tbl>
              <a:tblPr firstRow="1" bandRow="1">
                <a:tableStyleId>{5C22544A-7EE6-4342-B048-85BDC9FD1C3A}</a:tableStyleId>
              </a:tblPr>
              <a:tblGrid>
                <a:gridCol w="1001486">
                  <a:extLst>
                    <a:ext uri="{9D8B030D-6E8A-4147-A177-3AD203B41FA5}">
                      <a16:colId xmlns:a16="http://schemas.microsoft.com/office/drawing/2014/main" val="2799897923"/>
                    </a:ext>
                  </a:extLst>
                </a:gridCol>
                <a:gridCol w="5105400">
                  <a:extLst>
                    <a:ext uri="{9D8B030D-6E8A-4147-A177-3AD203B41FA5}">
                      <a16:colId xmlns:a16="http://schemas.microsoft.com/office/drawing/2014/main" val="1438499792"/>
                    </a:ext>
                  </a:extLst>
                </a:gridCol>
                <a:gridCol w="2122714">
                  <a:extLst>
                    <a:ext uri="{9D8B030D-6E8A-4147-A177-3AD203B41FA5}">
                      <a16:colId xmlns:a16="http://schemas.microsoft.com/office/drawing/2014/main" val="89929890"/>
                    </a:ext>
                  </a:extLst>
                </a:gridCol>
              </a:tblGrid>
              <a:tr h="468848">
                <a:tc>
                  <a:txBody>
                    <a:bodyPr/>
                    <a:lstStyle/>
                    <a:p>
                      <a:r>
                        <a:rPr lang="en-US" dirty="0"/>
                        <a:t>Session</a:t>
                      </a:r>
                    </a:p>
                  </a:txBody>
                  <a:tcPr/>
                </a:tc>
                <a:tc>
                  <a:txBody>
                    <a:bodyPr/>
                    <a:lstStyle/>
                    <a:p>
                      <a:r>
                        <a:rPr lang="en-US" dirty="0"/>
                        <a:t>Topic</a:t>
                      </a:r>
                    </a:p>
                  </a:txBody>
                  <a:tcPr/>
                </a:tc>
                <a:tc>
                  <a:txBody>
                    <a:bodyPr/>
                    <a:lstStyle/>
                    <a:p>
                      <a:r>
                        <a:rPr lang="en-US" dirty="0"/>
                        <a:t>Dates</a:t>
                      </a:r>
                    </a:p>
                  </a:txBody>
                  <a:tcPr/>
                </a:tc>
                <a:extLst>
                  <a:ext uri="{0D108BD9-81ED-4DB2-BD59-A6C34878D82A}">
                    <a16:rowId xmlns:a16="http://schemas.microsoft.com/office/drawing/2014/main" val="2340301615"/>
                  </a:ext>
                </a:extLst>
              </a:tr>
              <a:tr h="475359">
                <a:tc>
                  <a:txBody>
                    <a:bodyPr/>
                    <a:lstStyle/>
                    <a:p>
                      <a:r>
                        <a:rPr lang="en-US" dirty="0"/>
                        <a:t>1</a:t>
                      </a:r>
                    </a:p>
                  </a:txBody>
                  <a:tcPr/>
                </a:tc>
                <a:tc>
                  <a:txBody>
                    <a:bodyPr/>
                    <a:lstStyle/>
                    <a:p>
                      <a:r>
                        <a:rPr lang="en-US" dirty="0"/>
                        <a:t>Intro to Wealth Creation</a:t>
                      </a:r>
                    </a:p>
                  </a:txBody>
                  <a:tcPr/>
                </a:tc>
                <a:tc>
                  <a:txBody>
                    <a:bodyPr/>
                    <a:lstStyle/>
                    <a:p>
                      <a:r>
                        <a:rPr lang="en-US" dirty="0"/>
                        <a:t>9/12 and 24</a:t>
                      </a:r>
                    </a:p>
                  </a:txBody>
                  <a:tcPr/>
                </a:tc>
                <a:extLst>
                  <a:ext uri="{0D108BD9-81ED-4DB2-BD59-A6C34878D82A}">
                    <a16:rowId xmlns:a16="http://schemas.microsoft.com/office/drawing/2014/main" val="373925366"/>
                  </a:ext>
                </a:extLst>
              </a:tr>
              <a:tr h="475359">
                <a:tc>
                  <a:txBody>
                    <a:bodyPr/>
                    <a:lstStyle/>
                    <a:p>
                      <a:r>
                        <a:rPr lang="en-US" dirty="0"/>
                        <a:t>2</a:t>
                      </a:r>
                    </a:p>
                  </a:txBody>
                  <a:tcPr/>
                </a:tc>
                <a:tc>
                  <a:txBody>
                    <a:bodyPr/>
                    <a:lstStyle/>
                    <a:p>
                      <a:r>
                        <a:rPr lang="en-US" dirty="0"/>
                        <a:t>Wealth Creation &amp; CEDS</a:t>
                      </a:r>
                    </a:p>
                  </a:txBody>
                  <a:tcPr/>
                </a:tc>
                <a:tc>
                  <a:txBody>
                    <a:bodyPr/>
                    <a:lstStyle/>
                    <a:p>
                      <a:r>
                        <a:rPr lang="en-US" dirty="0"/>
                        <a:t>10/8  and 22</a:t>
                      </a:r>
                    </a:p>
                  </a:txBody>
                  <a:tcPr/>
                </a:tc>
                <a:extLst>
                  <a:ext uri="{0D108BD9-81ED-4DB2-BD59-A6C34878D82A}">
                    <a16:rowId xmlns:a16="http://schemas.microsoft.com/office/drawing/2014/main" val="1389740370"/>
                  </a:ext>
                </a:extLst>
              </a:tr>
              <a:tr h="475359">
                <a:tc>
                  <a:txBody>
                    <a:bodyPr/>
                    <a:lstStyle/>
                    <a:p>
                      <a:r>
                        <a:rPr lang="en-US" dirty="0"/>
                        <a:t>3</a:t>
                      </a:r>
                    </a:p>
                  </a:txBody>
                  <a:tcPr/>
                </a:tc>
                <a:tc>
                  <a:txBody>
                    <a:bodyPr/>
                    <a:lstStyle/>
                    <a:p>
                      <a:r>
                        <a:rPr lang="en-US" dirty="0"/>
                        <a:t>Understanding Demand</a:t>
                      </a:r>
                    </a:p>
                  </a:txBody>
                  <a:tcPr/>
                </a:tc>
                <a:tc>
                  <a:txBody>
                    <a:bodyPr/>
                    <a:lstStyle/>
                    <a:p>
                      <a:r>
                        <a:rPr lang="en-US" dirty="0"/>
                        <a:t>11/5 and 19</a:t>
                      </a:r>
                    </a:p>
                  </a:txBody>
                  <a:tcPr/>
                </a:tc>
                <a:extLst>
                  <a:ext uri="{0D108BD9-81ED-4DB2-BD59-A6C34878D82A}">
                    <a16:rowId xmlns:a16="http://schemas.microsoft.com/office/drawing/2014/main" val="1909670339"/>
                  </a:ext>
                </a:extLst>
              </a:tr>
              <a:tr h="602893">
                <a:tc>
                  <a:txBody>
                    <a:bodyPr/>
                    <a:lstStyle/>
                    <a:p>
                      <a:r>
                        <a:rPr lang="en-US" dirty="0"/>
                        <a:t>4</a:t>
                      </a:r>
                    </a:p>
                  </a:txBody>
                  <a:tcPr/>
                </a:tc>
                <a:tc>
                  <a:txBody>
                    <a:bodyPr/>
                    <a:lstStyle/>
                    <a:p>
                      <a:r>
                        <a:rPr lang="en-US" dirty="0"/>
                        <a:t>Value Chain Selection/Identifying a Market Opp.</a:t>
                      </a:r>
                    </a:p>
                  </a:txBody>
                  <a:tcPr/>
                </a:tc>
                <a:tc>
                  <a:txBody>
                    <a:bodyPr/>
                    <a:lstStyle/>
                    <a:p>
                      <a:r>
                        <a:rPr lang="en-US" dirty="0"/>
                        <a:t>12/3 and 17</a:t>
                      </a:r>
                    </a:p>
                  </a:txBody>
                  <a:tcPr/>
                </a:tc>
                <a:extLst>
                  <a:ext uri="{0D108BD9-81ED-4DB2-BD59-A6C34878D82A}">
                    <a16:rowId xmlns:a16="http://schemas.microsoft.com/office/drawing/2014/main" val="3538539558"/>
                  </a:ext>
                </a:extLst>
              </a:tr>
              <a:tr h="475359">
                <a:tc>
                  <a:txBody>
                    <a:bodyPr/>
                    <a:lstStyle/>
                    <a:p>
                      <a:r>
                        <a:rPr lang="en-US" dirty="0"/>
                        <a:t>5</a:t>
                      </a:r>
                    </a:p>
                  </a:txBody>
                  <a:tcPr/>
                </a:tc>
                <a:tc>
                  <a:txBody>
                    <a:bodyPr/>
                    <a:lstStyle/>
                    <a:p>
                      <a:r>
                        <a:rPr lang="en-US" dirty="0"/>
                        <a:t>Mapping a Value Chain</a:t>
                      </a:r>
                    </a:p>
                  </a:txBody>
                  <a:tcPr/>
                </a:tc>
                <a:tc>
                  <a:txBody>
                    <a:bodyPr/>
                    <a:lstStyle/>
                    <a:p>
                      <a:r>
                        <a:rPr lang="en-US" dirty="0"/>
                        <a:t>1/14 and 28</a:t>
                      </a:r>
                    </a:p>
                  </a:txBody>
                  <a:tcPr/>
                </a:tc>
                <a:extLst>
                  <a:ext uri="{0D108BD9-81ED-4DB2-BD59-A6C34878D82A}">
                    <a16:rowId xmlns:a16="http://schemas.microsoft.com/office/drawing/2014/main" val="1826260220"/>
                  </a:ext>
                </a:extLst>
              </a:tr>
              <a:tr h="820483">
                <a:tc>
                  <a:txBody>
                    <a:bodyPr/>
                    <a:lstStyle/>
                    <a:p>
                      <a:r>
                        <a:rPr lang="en-US" dirty="0"/>
                        <a:t>6</a:t>
                      </a:r>
                    </a:p>
                  </a:txBody>
                  <a:tcPr/>
                </a:tc>
                <a:tc>
                  <a:txBody>
                    <a:bodyPr/>
                    <a:lstStyle/>
                    <a:p>
                      <a:r>
                        <a:rPr lang="en-US" dirty="0"/>
                        <a:t>Identifying Gaps, Bottlenecks, Underutilized Assets</a:t>
                      </a:r>
                    </a:p>
                  </a:txBody>
                  <a:tcPr/>
                </a:tc>
                <a:tc>
                  <a:txBody>
                    <a:bodyPr/>
                    <a:lstStyle/>
                    <a:p>
                      <a:r>
                        <a:rPr lang="en-US" dirty="0"/>
                        <a:t>2/4 and 18</a:t>
                      </a:r>
                    </a:p>
                  </a:txBody>
                  <a:tcPr/>
                </a:tc>
                <a:extLst>
                  <a:ext uri="{0D108BD9-81ED-4DB2-BD59-A6C34878D82A}">
                    <a16:rowId xmlns:a16="http://schemas.microsoft.com/office/drawing/2014/main" val="3013576828"/>
                  </a:ext>
                </a:extLst>
              </a:tr>
              <a:tr h="475359">
                <a:tc>
                  <a:txBody>
                    <a:bodyPr/>
                    <a:lstStyle/>
                    <a:p>
                      <a:r>
                        <a:rPr lang="en-US" dirty="0"/>
                        <a:t>7</a:t>
                      </a:r>
                    </a:p>
                  </a:txBody>
                  <a:tcPr/>
                </a:tc>
                <a:tc>
                  <a:txBody>
                    <a:bodyPr/>
                    <a:lstStyle/>
                    <a:p>
                      <a:r>
                        <a:rPr lang="en-US" dirty="0"/>
                        <a:t>What’s next? </a:t>
                      </a:r>
                    </a:p>
                  </a:txBody>
                  <a:tcPr/>
                </a:tc>
                <a:tc>
                  <a:txBody>
                    <a:bodyPr/>
                    <a:lstStyle/>
                    <a:p>
                      <a:r>
                        <a:rPr lang="en-US" dirty="0"/>
                        <a:t>3/11</a:t>
                      </a:r>
                    </a:p>
                  </a:txBody>
                  <a:tcPr/>
                </a:tc>
                <a:extLst>
                  <a:ext uri="{0D108BD9-81ED-4DB2-BD59-A6C34878D82A}">
                    <a16:rowId xmlns:a16="http://schemas.microsoft.com/office/drawing/2014/main" val="2884077688"/>
                  </a:ext>
                </a:extLst>
              </a:tr>
            </a:tbl>
          </a:graphicData>
        </a:graphic>
      </p:graphicFrame>
    </p:spTree>
    <p:extLst>
      <p:ext uri="{BB962C8B-B14F-4D97-AF65-F5344CB8AC3E}">
        <p14:creationId xmlns:p14="http://schemas.microsoft.com/office/powerpoint/2010/main" val="272203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36DF-74B5-2DCB-4371-CC5FB5E1E2CC}"/>
              </a:ext>
            </a:extLst>
          </p:cNvPr>
          <p:cNvSpPr>
            <a:spLocks noGrp="1"/>
          </p:cNvSpPr>
          <p:nvPr>
            <p:ph type="title"/>
          </p:nvPr>
        </p:nvSpPr>
        <p:spPr>
          <a:xfrm>
            <a:off x="457200" y="274638"/>
            <a:ext cx="8229600" cy="1143000"/>
          </a:xfrm>
        </p:spPr>
        <p:txBody>
          <a:bodyPr anchor="ctr">
            <a:normAutofit/>
          </a:bodyPr>
          <a:lstStyle/>
          <a:p>
            <a:pPr algn="l"/>
            <a:r>
              <a:rPr lang="en-US" dirty="0"/>
              <a:t>Homework</a:t>
            </a:r>
          </a:p>
        </p:txBody>
      </p:sp>
      <p:sp>
        <p:nvSpPr>
          <p:cNvPr id="1033" name="Slide Number Placeholder 4">
            <a:extLst>
              <a:ext uri="{FF2B5EF4-FFF2-40B4-BE49-F238E27FC236}">
                <a16:creationId xmlns:a16="http://schemas.microsoft.com/office/drawing/2014/main" id="{2657FA0C-165B-EC1B-71F3-4C775DFF82FE}"/>
              </a:ext>
            </a:extLst>
          </p:cNvPr>
          <p:cNvSpPr>
            <a:spLocks noGrp="1"/>
          </p:cNvSpPr>
          <p:nvPr>
            <p:ph type="sldNum" sz="quarter" idx="4"/>
          </p:nvPr>
        </p:nvSpPr>
        <p:spPr>
          <a:xfrm>
            <a:off x="6553200" y="6356350"/>
            <a:ext cx="2133600" cy="365125"/>
          </a:xfrm>
        </p:spPr>
        <p:txBody>
          <a:bodyPr/>
          <a:lstStyle/>
          <a:p>
            <a:endParaRPr lang="en-US"/>
          </a:p>
        </p:txBody>
      </p:sp>
      <p:pic>
        <p:nvPicPr>
          <p:cNvPr id="7" name="Picture 6">
            <a:extLst>
              <a:ext uri="{FF2B5EF4-FFF2-40B4-BE49-F238E27FC236}">
                <a16:creationId xmlns:a16="http://schemas.microsoft.com/office/drawing/2014/main" id="{100E22AF-770F-318F-C36A-7C1B5153B4B3}"/>
              </a:ext>
            </a:extLst>
          </p:cNvPr>
          <p:cNvPicPr>
            <a:picLocks noChangeAspect="1"/>
          </p:cNvPicPr>
          <p:nvPr/>
        </p:nvPicPr>
        <p:blipFill>
          <a:blip r:embed="rId2"/>
          <a:stretch>
            <a:fillRect/>
          </a:stretch>
        </p:blipFill>
        <p:spPr>
          <a:xfrm>
            <a:off x="4802673" y="274638"/>
            <a:ext cx="4341327" cy="5834743"/>
          </a:xfrm>
          <a:prstGeom prst="rect">
            <a:avLst/>
          </a:prstGeom>
        </p:spPr>
      </p:pic>
      <p:pic>
        <p:nvPicPr>
          <p:cNvPr id="8" name="Picture 7">
            <a:extLst>
              <a:ext uri="{FF2B5EF4-FFF2-40B4-BE49-F238E27FC236}">
                <a16:creationId xmlns:a16="http://schemas.microsoft.com/office/drawing/2014/main" id="{DCFDE7E1-7C4A-D6FB-121A-A95F26E00FC0}"/>
              </a:ext>
            </a:extLst>
          </p:cNvPr>
          <p:cNvPicPr>
            <a:picLocks noChangeAspect="1"/>
          </p:cNvPicPr>
          <p:nvPr/>
        </p:nvPicPr>
        <p:blipFill>
          <a:blip r:embed="rId3"/>
          <a:srcRect r="23787"/>
          <a:stretch>
            <a:fillRect/>
          </a:stretch>
        </p:blipFill>
        <p:spPr>
          <a:xfrm>
            <a:off x="230673" y="2405599"/>
            <a:ext cx="4341327" cy="3516116"/>
          </a:xfrm>
          <a:prstGeom prst="rect">
            <a:avLst/>
          </a:prstGeom>
        </p:spPr>
      </p:pic>
      <p:sp>
        <p:nvSpPr>
          <p:cNvPr id="9" name="TextBox 8">
            <a:extLst>
              <a:ext uri="{FF2B5EF4-FFF2-40B4-BE49-F238E27FC236}">
                <a16:creationId xmlns:a16="http://schemas.microsoft.com/office/drawing/2014/main" id="{307C87C8-0B92-5F2D-9D51-FB79B11182F9}"/>
              </a:ext>
            </a:extLst>
          </p:cNvPr>
          <p:cNvSpPr txBox="1"/>
          <p:nvPr/>
        </p:nvSpPr>
        <p:spPr>
          <a:xfrm>
            <a:off x="457200" y="1338943"/>
            <a:ext cx="3962400" cy="646331"/>
          </a:xfrm>
          <a:prstGeom prst="rect">
            <a:avLst/>
          </a:prstGeom>
          <a:noFill/>
        </p:spPr>
        <p:txBody>
          <a:bodyPr wrap="square" rtlCol="0">
            <a:spAutoFit/>
          </a:bodyPr>
          <a:lstStyle/>
          <a:p>
            <a:r>
              <a:rPr lang="en-US" dirty="0">
                <a:hlinkClick r:id="rId4"/>
              </a:rPr>
              <a:t>https://www.nado.org/training-materials-and-resources/</a:t>
            </a:r>
            <a:r>
              <a:rPr lang="en-US" dirty="0"/>
              <a:t> </a:t>
            </a:r>
          </a:p>
        </p:txBody>
      </p:sp>
    </p:spTree>
    <p:extLst>
      <p:ext uri="{BB962C8B-B14F-4D97-AF65-F5344CB8AC3E}">
        <p14:creationId xmlns:p14="http://schemas.microsoft.com/office/powerpoint/2010/main" val="171357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7858"/>
            <a:ext cx="9909728" cy="4525963"/>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725214" y="274638"/>
            <a:ext cx="7114739" cy="523220"/>
          </a:xfrm>
          <a:prstGeom prst="rect">
            <a:avLst/>
          </a:prstGeom>
          <a:noFill/>
        </p:spPr>
        <p:txBody>
          <a:bodyPr wrap="square" rtlCol="0">
            <a:spAutoFit/>
          </a:bodyPr>
          <a:lstStyle/>
          <a:p>
            <a:r>
              <a:rPr lang="en-US" sz="2800" dirty="0">
                <a:hlinkClick r:id="rId3"/>
              </a:rPr>
              <a:t>WealthWorks Website - www.wealthworks.org</a:t>
            </a:r>
            <a:r>
              <a:rPr lang="en-US" sz="2800" dirty="0"/>
              <a:t> </a:t>
            </a:r>
          </a:p>
        </p:txBody>
      </p:sp>
    </p:spTree>
    <p:extLst>
      <p:ext uri="{BB962C8B-B14F-4D97-AF65-F5344CB8AC3E}">
        <p14:creationId xmlns:p14="http://schemas.microsoft.com/office/powerpoint/2010/main" val="348336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8C01B-6974-24A4-A607-9E795CC3B8F4}"/>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DAE5FDB-6D18-1C81-4FF2-C86B961269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3" y="1095410"/>
            <a:ext cx="7772400" cy="5762590"/>
          </a:xfrm>
          <a:prstGeom prst="rect">
            <a:avLst/>
          </a:prstGeom>
        </p:spPr>
      </p:pic>
      <p:sp>
        <p:nvSpPr>
          <p:cNvPr id="2" name="TextBox 1">
            <a:extLst>
              <a:ext uri="{FF2B5EF4-FFF2-40B4-BE49-F238E27FC236}">
                <a16:creationId xmlns:a16="http://schemas.microsoft.com/office/drawing/2014/main" id="{0D6F3B93-7EC8-0F02-A057-3A30C8CE9974}"/>
              </a:ext>
            </a:extLst>
          </p:cNvPr>
          <p:cNvSpPr txBox="1"/>
          <p:nvPr/>
        </p:nvSpPr>
        <p:spPr>
          <a:xfrm>
            <a:off x="725214" y="274638"/>
            <a:ext cx="7114739" cy="954107"/>
          </a:xfrm>
          <a:prstGeom prst="rect">
            <a:avLst/>
          </a:prstGeom>
          <a:noFill/>
        </p:spPr>
        <p:txBody>
          <a:bodyPr wrap="square" rtlCol="0">
            <a:spAutoFit/>
          </a:bodyPr>
          <a:lstStyle/>
          <a:p>
            <a:r>
              <a:rPr lang="en-US" sz="2800" dirty="0"/>
              <a:t>NADO Wealth Creation Website – </a:t>
            </a:r>
            <a:r>
              <a:rPr lang="en-US" sz="2800" dirty="0">
                <a:hlinkClick r:id="rId3"/>
              </a:rPr>
              <a:t>www.nado.org/wealthcreation</a:t>
            </a:r>
            <a:r>
              <a:rPr lang="en-US" sz="2800" dirty="0"/>
              <a:t> </a:t>
            </a:r>
          </a:p>
        </p:txBody>
      </p:sp>
    </p:spTree>
    <p:extLst>
      <p:ext uri="{BB962C8B-B14F-4D97-AF65-F5344CB8AC3E}">
        <p14:creationId xmlns:p14="http://schemas.microsoft.com/office/powerpoint/2010/main" val="406282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02482C-8D9D-17F8-DD62-572534D7F1D3}"/>
              </a:ext>
            </a:extLst>
          </p:cNvPr>
          <p:cNvSpPr>
            <a:spLocks noGrp="1"/>
          </p:cNvSpPr>
          <p:nvPr>
            <p:ph type="sldNum" sz="quarter" idx="4"/>
          </p:nvPr>
        </p:nvSpPr>
        <p:spPr/>
        <p:txBody>
          <a:bodyPr/>
          <a:lstStyle/>
          <a:p>
            <a:endParaRPr lang="en-US"/>
          </a:p>
        </p:txBody>
      </p:sp>
      <p:pic>
        <p:nvPicPr>
          <p:cNvPr id="1026" name="Picture 2">
            <a:extLst>
              <a:ext uri="{FF2B5EF4-FFF2-40B4-BE49-F238E27FC236}">
                <a16:creationId xmlns:a16="http://schemas.microsoft.com/office/drawing/2014/main" id="{D98C0A2F-0652-A8C5-50BE-A57DB7DECA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44782"/>
            <a:ext cx="9118451" cy="416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For More Information </a:t>
            </a:r>
          </a:p>
        </p:txBody>
      </p:sp>
      <p:sp>
        <p:nvSpPr>
          <p:cNvPr id="6" name="Slide Number Placeholder 5"/>
          <p:cNvSpPr>
            <a:spLocks noGrp="1"/>
          </p:cNvSpPr>
          <p:nvPr>
            <p:ph type="sldNum" sz="quarter" idx="4"/>
          </p:nvPr>
        </p:nvSpPr>
        <p:spPr/>
        <p:txBody>
          <a:bodyPr/>
          <a:lstStyle/>
          <a:p>
            <a:endParaRPr lang="en-US"/>
          </a:p>
        </p:txBody>
      </p:sp>
      <p:sp>
        <p:nvSpPr>
          <p:cNvPr id="8" name="TextBox 7">
            <a:extLst>
              <a:ext uri="{FF2B5EF4-FFF2-40B4-BE49-F238E27FC236}">
                <a16:creationId xmlns:a16="http://schemas.microsoft.com/office/drawing/2014/main" id="{C81E30A0-1C82-599A-18B6-1C03E44447F0}"/>
              </a:ext>
            </a:extLst>
          </p:cNvPr>
          <p:cNvSpPr txBox="1"/>
          <p:nvPr/>
        </p:nvSpPr>
        <p:spPr>
          <a:xfrm>
            <a:off x="685800" y="1752600"/>
            <a:ext cx="8001000" cy="1477328"/>
          </a:xfrm>
          <a:prstGeom prst="rect">
            <a:avLst/>
          </a:prstGeom>
          <a:noFill/>
        </p:spPr>
        <p:txBody>
          <a:bodyPr wrap="square" rtlCol="0">
            <a:spAutoFit/>
          </a:bodyPr>
          <a:lstStyle/>
          <a:p>
            <a:r>
              <a:rPr lang="en-US"/>
              <a:t>Melissa Levy</a:t>
            </a:r>
          </a:p>
          <a:p>
            <a:r>
              <a:rPr lang="en-US"/>
              <a:t>NADO</a:t>
            </a:r>
          </a:p>
          <a:p>
            <a:r>
              <a:rPr lang="en-US">
                <a:hlinkClick r:id="rId3"/>
              </a:rPr>
              <a:t>mlevy@nado.org</a:t>
            </a:r>
            <a:endParaRPr lang="en-US"/>
          </a:p>
          <a:p>
            <a:r>
              <a:rPr lang="en-US">
                <a:hlinkClick r:id="rId4"/>
              </a:rPr>
              <a:t>www.nado.org</a:t>
            </a:r>
            <a:endParaRPr lang="en-US"/>
          </a:p>
          <a:p>
            <a:endParaRPr lang="en-US"/>
          </a:p>
        </p:txBody>
      </p:sp>
      <p:pic>
        <p:nvPicPr>
          <p:cNvPr id="15" name="Picture 14" descr="A picture containing text, graphics, graphic design, font&#10;&#10;Description automatically generated">
            <a:extLst>
              <a:ext uri="{FF2B5EF4-FFF2-40B4-BE49-F238E27FC236}">
                <a16:creationId xmlns:a16="http://schemas.microsoft.com/office/drawing/2014/main" id="{50241EB6-F859-E4D0-5C18-2A97878775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294" y="3747477"/>
            <a:ext cx="8229600" cy="2031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dirty="0"/>
              <a:t>Introductions</a:t>
            </a:r>
          </a:p>
        </p:txBody>
      </p:sp>
      <p:sp>
        <p:nvSpPr>
          <p:cNvPr id="4" name="Content Placeholder 3"/>
          <p:cNvSpPr>
            <a:spLocks noGrp="1"/>
          </p:cNvSpPr>
          <p:nvPr>
            <p:ph sz="half" idx="1"/>
          </p:nvPr>
        </p:nvSpPr>
        <p:spPr>
          <a:xfrm>
            <a:off x="457200" y="1600200"/>
            <a:ext cx="4038600" cy="4525963"/>
          </a:xfrm>
        </p:spPr>
        <p:txBody>
          <a:bodyPr>
            <a:normAutofit/>
          </a:bodyPr>
          <a:lstStyle/>
          <a:p>
            <a:pPr marL="257175" indent="-257175"/>
            <a:r>
              <a:rPr lang="en-US" dirty="0"/>
              <a:t>Name</a:t>
            </a:r>
          </a:p>
          <a:p>
            <a:pPr marL="257175" indent="-257175"/>
            <a:r>
              <a:rPr lang="en-US" dirty="0"/>
              <a:t>Organization</a:t>
            </a:r>
          </a:p>
          <a:p>
            <a:pPr marL="257175" indent="-257175"/>
            <a:r>
              <a:rPr lang="en-US" dirty="0"/>
              <a:t>Favorite fall food</a:t>
            </a:r>
          </a:p>
          <a:p>
            <a:pPr>
              <a:spcBef>
                <a:spcPts val="225"/>
              </a:spcBef>
            </a:pPr>
            <a:endParaRPr lang="en-US" i="1" dirty="0"/>
          </a:p>
        </p:txBody>
      </p:sp>
      <p:pic>
        <p:nvPicPr>
          <p:cNvPr id="5" name="Content Placeholder 3" descr="Nametags (3).JPG">
            <a:extLst>
              <a:ext uri="{FF2B5EF4-FFF2-40B4-BE49-F238E27FC236}">
                <a16:creationId xmlns:a16="http://schemas.microsoft.com/office/drawing/2014/main" id="{099EDAB7-BC3D-C647-BF54-E69BE506AA9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8200" y="1600200"/>
            <a:ext cx="4038600" cy="4525963"/>
          </a:xfrm>
          <a:prstGeom prst="rect">
            <a:avLst/>
          </a:prstGeom>
          <a:noFill/>
        </p:spPr>
      </p:pic>
      <p:sp>
        <p:nvSpPr>
          <p:cNvPr id="12" name="Slide Number Placeholder 4">
            <a:extLst>
              <a:ext uri="{FF2B5EF4-FFF2-40B4-BE49-F238E27FC236}">
                <a16:creationId xmlns:a16="http://schemas.microsoft.com/office/drawing/2014/main" id="{AAF5D035-2337-9C66-EC24-2FCAB1FC8895}"/>
              </a:ext>
            </a:extLst>
          </p:cNvPr>
          <p:cNvSpPr>
            <a:spLocks noGrp="1"/>
          </p:cNvSpPr>
          <p:nvPr>
            <p:ph type="sldNum" sz="quarter" idx="4"/>
          </p:nvPr>
        </p:nvSpPr>
        <p:spPr>
          <a:xfrm>
            <a:off x="6553200" y="6356350"/>
            <a:ext cx="2133600" cy="365125"/>
          </a:xfrm>
        </p:spPr>
        <p:txBody>
          <a:bodyPr/>
          <a:lstStyle/>
          <a:p>
            <a:endParaRPr lang="en-US"/>
          </a:p>
        </p:txBody>
      </p:sp>
      <p:pic>
        <p:nvPicPr>
          <p:cNvPr id="10" name="Picture 9" descr="Close-up of autumn leaves texture">
            <a:extLst>
              <a:ext uri="{FF2B5EF4-FFF2-40B4-BE49-F238E27FC236}">
                <a16:creationId xmlns:a16="http://schemas.microsoft.com/office/drawing/2014/main" id="{1473884B-6C35-FEB5-8D24-7CC089B6C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75" y="3249613"/>
            <a:ext cx="4314825" cy="2876550"/>
          </a:xfrm>
          <a:prstGeom prst="rect">
            <a:avLst/>
          </a:prstGeom>
        </p:spPr>
      </p:pic>
    </p:spTree>
    <p:extLst>
      <p:ext uri="{BB962C8B-B14F-4D97-AF65-F5344CB8AC3E}">
        <p14:creationId xmlns:p14="http://schemas.microsoft.com/office/powerpoint/2010/main" val="71602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72ED-2027-499F-3911-79861D0292A7}"/>
              </a:ext>
            </a:extLst>
          </p:cNvPr>
          <p:cNvSpPr>
            <a:spLocks noGrp="1"/>
          </p:cNvSpPr>
          <p:nvPr>
            <p:ph type="title"/>
          </p:nvPr>
        </p:nvSpPr>
        <p:spPr>
          <a:xfrm>
            <a:off x="311700" y="1302275"/>
            <a:ext cx="8520600" cy="572700"/>
          </a:xfrm>
        </p:spPr>
        <p:txBody>
          <a:bodyPr wrap="square" anchor="ctr">
            <a:normAutofit/>
          </a:bodyPr>
          <a:lstStyle/>
          <a:p>
            <a:pPr>
              <a:lnSpc>
                <a:spcPct val="90000"/>
              </a:lnSpc>
            </a:pPr>
            <a:r>
              <a:rPr lang="en-US" sz="2800"/>
              <a:t>Introduction to </a:t>
            </a:r>
            <a:r>
              <a:rPr lang="en-US" sz="2800" err="1"/>
              <a:t>WealthWorks</a:t>
            </a:r>
            <a:r>
              <a:rPr lang="en-US" sz="2800"/>
              <a:t>: Key Concepts</a:t>
            </a:r>
          </a:p>
        </p:txBody>
      </p:sp>
      <p:graphicFrame>
        <p:nvGraphicFramePr>
          <p:cNvPr id="5" name="Text Placeholder 2">
            <a:extLst>
              <a:ext uri="{FF2B5EF4-FFF2-40B4-BE49-F238E27FC236}">
                <a16:creationId xmlns:a16="http://schemas.microsoft.com/office/drawing/2014/main" id="{E55AA508-36AF-143C-09C8-599ADFCBCF93}"/>
              </a:ext>
            </a:extLst>
          </p:cNvPr>
          <p:cNvGraphicFramePr/>
          <p:nvPr/>
        </p:nvGraphicFramePr>
        <p:xfrm>
          <a:off x="311700" y="2065475"/>
          <a:ext cx="85206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666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AF6D-D557-7F8A-6BC9-5ED3A2AB1248}"/>
              </a:ext>
            </a:extLst>
          </p:cNvPr>
          <p:cNvSpPr>
            <a:spLocks noGrp="1"/>
          </p:cNvSpPr>
          <p:nvPr>
            <p:ph type="title"/>
          </p:nvPr>
        </p:nvSpPr>
        <p:spPr>
          <a:xfrm>
            <a:off x="311700" y="1302275"/>
            <a:ext cx="8520600" cy="572700"/>
          </a:xfrm>
        </p:spPr>
        <p:txBody>
          <a:bodyPr wrap="square" anchor="ctr">
            <a:normAutofit/>
          </a:bodyPr>
          <a:lstStyle/>
          <a:p>
            <a:pPr>
              <a:lnSpc>
                <a:spcPct val="90000"/>
              </a:lnSpc>
            </a:pPr>
            <a:r>
              <a:rPr lang="en-US" sz="2800"/>
              <a:t>History of </a:t>
            </a:r>
            <a:r>
              <a:rPr lang="en-US" sz="2800" err="1"/>
              <a:t>WealthWorks</a:t>
            </a:r>
            <a:endParaRPr lang="en-US" sz="2800"/>
          </a:p>
        </p:txBody>
      </p:sp>
      <p:graphicFrame>
        <p:nvGraphicFramePr>
          <p:cNvPr id="7" name="Text Placeholder 2">
            <a:extLst>
              <a:ext uri="{FF2B5EF4-FFF2-40B4-BE49-F238E27FC236}">
                <a16:creationId xmlns:a16="http://schemas.microsoft.com/office/drawing/2014/main" id="{F4397E15-3FC6-9B12-F2A6-133947071D1E}"/>
              </a:ext>
            </a:extLst>
          </p:cNvPr>
          <p:cNvGraphicFramePr/>
          <p:nvPr>
            <p:extLst>
              <p:ext uri="{D42A27DB-BD31-4B8C-83A1-F6EECF244321}">
                <p14:modId xmlns:p14="http://schemas.microsoft.com/office/powerpoint/2010/main" val="1815700579"/>
              </p:ext>
            </p:extLst>
          </p:nvPr>
        </p:nvGraphicFramePr>
        <p:xfrm>
          <a:off x="311700" y="2065475"/>
          <a:ext cx="85206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54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chor="ctr">
            <a:normAutofit/>
          </a:bodyPr>
          <a:lstStyle/>
          <a:p>
            <a:r>
              <a:rPr lang="en-US" dirty="0"/>
              <a:t>Intent</a:t>
            </a:r>
            <a:endParaRPr lang="en-US"/>
          </a:p>
        </p:txBody>
      </p:sp>
      <p:sp>
        <p:nvSpPr>
          <p:cNvPr id="2" name="Text Placeholder 1"/>
          <p:cNvSpPr>
            <a:spLocks noGrp="1"/>
          </p:cNvSpPr>
          <p:nvPr>
            <p:ph sz="half" idx="1"/>
          </p:nvPr>
        </p:nvSpPr>
        <p:spPr>
          <a:xfrm>
            <a:off x="457200" y="1600200"/>
            <a:ext cx="4038600" cy="4525963"/>
          </a:xfrm>
        </p:spPr>
        <p:txBody>
          <a:bodyPr>
            <a:normAutofit/>
          </a:bodyPr>
          <a:lstStyle/>
          <a:p>
            <a:pPr>
              <a:lnSpc>
                <a:spcPct val="90000"/>
              </a:lnSpc>
              <a:spcAft>
                <a:spcPts val="600"/>
              </a:spcAft>
              <a:buClr>
                <a:srgbClr val="000000"/>
              </a:buClr>
              <a:buFont typeface="Arial"/>
            </a:pPr>
            <a:r>
              <a:rPr lang="en-US" sz="2000"/>
              <a:t>WealthWorks intends to change the way rural development is practiced in the US from attraction, extraction, and supply-based approaches to a demand-driven wealth-based approach. Wealth-based development helps low-wealth rural areas overcome their isolation and integrate into regional economies in ways that increase their ownership and influence over various kinds of wealth and lead to improved and sustainable livelihoods. </a:t>
            </a:r>
          </a:p>
          <a:p>
            <a:pPr>
              <a:lnSpc>
                <a:spcPct val="90000"/>
              </a:lnSpc>
              <a:spcAft>
                <a:spcPts val="600"/>
              </a:spcAft>
              <a:buClr>
                <a:srgbClr val="000000"/>
              </a:buClr>
              <a:buFont typeface="Arial"/>
            </a:pPr>
            <a:endParaRPr lang="en-US" sz="2000" b="0" i="0" u="none" strike="noStrike" cap="none"/>
          </a:p>
        </p:txBody>
      </p:sp>
      <p:pic>
        <p:nvPicPr>
          <p:cNvPr id="6" name="Picture 8" descr="lady and mural"/>
          <p:cNvPicPr>
            <a:picLocks noChangeAspect="1" noChangeArrowheads="1"/>
          </p:cNvPicPr>
          <p:nvPr/>
        </p:nvPicPr>
        <p:blipFill>
          <a:blip r:embed="rId3" cstate="screen">
            <a:extLst>
              <a:ext uri="{28A0092B-C50C-407E-A947-70E740481C1C}">
                <a14:useLocalDpi xmlns:a14="http://schemas.microsoft.com/office/drawing/2010/main"/>
              </a:ext>
            </a:extLst>
          </a:blip>
          <a:srcRect b="-1"/>
          <a:stretch>
            <a:fillRect/>
          </a:stretch>
        </p:blipFill>
        <p:spPr bwMode="auto">
          <a:xfrm>
            <a:off x="4648200" y="1600200"/>
            <a:ext cx="4038600" cy="4525963"/>
          </a:xfrm>
          <a:prstGeom prst="rect">
            <a:avLst/>
          </a:prstGeom>
          <a:noFill/>
          <a:ln>
            <a:noFill/>
          </a:ln>
          <a:effectLst>
            <a:outerShdw blurRad="76200" dist="88900" dir="2700000" algn="tl" rotWithShape="0">
              <a:prstClr val="black">
                <a:alpha val="40000"/>
              </a:prstClr>
            </a:outerShdw>
          </a:effectLst>
        </p:spPr>
      </p:pic>
      <p:sp>
        <p:nvSpPr>
          <p:cNvPr id="11" name="Slide Number Placeholder 4">
            <a:extLst>
              <a:ext uri="{FF2B5EF4-FFF2-40B4-BE49-F238E27FC236}">
                <a16:creationId xmlns:a16="http://schemas.microsoft.com/office/drawing/2014/main" id="{960DE698-CCFE-FEB8-B290-D01CD095C1B8}"/>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327290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Guiding Principles</a:t>
            </a:r>
          </a:p>
        </p:txBody>
      </p:sp>
      <p:graphicFrame>
        <p:nvGraphicFramePr>
          <p:cNvPr id="2" name="Diagram 1">
            <a:extLst>
              <a:ext uri="{FF2B5EF4-FFF2-40B4-BE49-F238E27FC236}">
                <a16:creationId xmlns:a16="http://schemas.microsoft.com/office/drawing/2014/main" id="{4D96A49E-2FEE-F156-1917-CB5382572A51}"/>
              </a:ext>
            </a:extLst>
          </p:cNvPr>
          <p:cNvGraphicFramePr/>
          <p:nvPr/>
        </p:nvGraphicFramePr>
        <p:xfrm>
          <a:off x="401444" y="2083885"/>
          <a:ext cx="8285356" cy="3746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4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CC0854-ED14-DEAF-8713-1DE3C688FBC9}"/>
              </a:ext>
            </a:extLst>
          </p:cNvPr>
          <p:cNvSpPr>
            <a:spLocks noGrp="1"/>
          </p:cNvSpPr>
          <p:nvPr>
            <p:ph type="sldNum" idx="12"/>
          </p:nvPr>
        </p:nvSpPr>
        <p:spPr/>
        <p:txBody>
          <a:bodyPr/>
          <a:lstStyle/>
          <a:p>
            <a:fld id="{00000000-1234-1234-1234-123412341234}" type="slidenum">
              <a:rPr lang="en-US" smtClean="0"/>
              <a:pPr/>
              <a:t>8</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a:extLst>
                  <a:ext uri="{FF2B5EF4-FFF2-40B4-BE49-F238E27FC236}">
                    <a16:creationId xmlns:a16="http://schemas.microsoft.com/office/drawing/2014/main" id="{ED96831B-7145-36F6-DBE9-F4BB2B56CC16}"/>
                  </a:ext>
                </a:extLst>
              </p:cNvPr>
              <p:cNvGraphicFramePr>
                <a:graphicFrameLocks noGrp="1"/>
              </p:cNvGraphicFramePr>
              <p:nvPr>
                <p:extLst>
                  <p:ext uri="{D42A27DB-BD31-4B8C-83A1-F6EECF244321}">
                    <p14:modId xmlns:p14="http://schemas.microsoft.com/office/powerpoint/2010/main" val="183837636"/>
                  </p:ext>
                </p:extLst>
              </p:nvPr>
            </p:nvGraphicFramePr>
            <p:xfrm>
              <a:off x="0" y="-110231"/>
              <a:ext cx="11430000" cy="6426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5" name="Add-in 4">
                <a:extLst>
                  <a:ext uri="{FF2B5EF4-FFF2-40B4-BE49-F238E27FC236}">
                    <a16:creationId xmlns:a16="http://schemas.microsoft.com/office/drawing/2014/main" id="{ED96831B-7145-36F6-DBE9-F4BB2B56CC16}"/>
                  </a:ext>
                </a:extLst>
              </p:cNvPr>
              <p:cNvPicPr>
                <a:picLocks noGrp="1" noRot="1" noChangeAspect="1" noMove="1" noResize="1" noEditPoints="1" noAdjustHandles="1" noChangeArrowheads="1" noChangeShapeType="1"/>
              </p:cNvPicPr>
              <p:nvPr/>
            </p:nvPicPr>
            <p:blipFill>
              <a:blip r:embed="rId3"/>
              <a:stretch>
                <a:fillRect/>
              </a:stretch>
            </p:blipFill>
            <p:spPr>
              <a:xfrm>
                <a:off x="0" y="-110231"/>
                <a:ext cx="11430000" cy="6426200"/>
              </a:xfrm>
              <a:prstGeom prst="rect">
                <a:avLst/>
              </a:prstGeom>
            </p:spPr>
          </p:pic>
        </mc:Fallback>
      </mc:AlternateContent>
    </p:spTree>
    <p:extLst>
      <p:ext uri="{BB962C8B-B14F-4D97-AF65-F5344CB8AC3E}">
        <p14:creationId xmlns:p14="http://schemas.microsoft.com/office/powerpoint/2010/main" val="255991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43000"/>
          </a:xfrm>
        </p:spPr>
        <p:txBody>
          <a:bodyPr>
            <a:noAutofit/>
          </a:bodyPr>
          <a:lstStyle/>
          <a:p>
            <a:r>
              <a:rPr lang="en-US" sz="4000" dirty="0">
                <a:latin typeface="+mn-lt"/>
                <a:cs typeface="Candara"/>
              </a:rPr>
              <a:t>Exercise:</a:t>
            </a:r>
            <a:br>
              <a:rPr lang="en-US" sz="4000" u="sng" dirty="0">
                <a:latin typeface="+mn-lt"/>
                <a:cs typeface="Candara"/>
              </a:rPr>
            </a:br>
            <a:r>
              <a:rPr lang="en-US" sz="4000" u="sng" dirty="0">
                <a:latin typeface="+mn-lt"/>
                <a:cs typeface="Candara"/>
              </a:rPr>
              <a:t>What Makes a Community Great?</a:t>
            </a:r>
          </a:p>
        </p:txBody>
      </p:sp>
      <p:sp>
        <p:nvSpPr>
          <p:cNvPr id="5" name="Rectangle 4"/>
          <p:cNvSpPr/>
          <p:nvPr/>
        </p:nvSpPr>
        <p:spPr>
          <a:xfrm>
            <a:off x="685800" y="1447800"/>
            <a:ext cx="7696200" cy="461665"/>
          </a:xfrm>
          <a:prstGeom prst="rect">
            <a:avLst/>
          </a:prstGeom>
        </p:spPr>
        <p:txBody>
          <a:bodyPr wrap="square">
            <a:spAutoFit/>
          </a:bodyPr>
          <a:lstStyle/>
          <a:p>
            <a:pPr algn="ctr"/>
            <a:endParaRPr lang="en-US" sz="2400" b="1">
              <a:solidFill>
                <a:srgbClr val="C00000"/>
              </a:solidFill>
            </a:endParaRPr>
          </a:p>
        </p:txBody>
      </p:sp>
      <p:sp>
        <p:nvSpPr>
          <p:cNvPr id="6" name="Text Placeholder 3"/>
          <p:cNvSpPr txBox="1">
            <a:spLocks/>
          </p:cNvSpPr>
          <p:nvPr/>
        </p:nvSpPr>
        <p:spPr>
          <a:xfrm>
            <a:off x="381000" y="1576552"/>
            <a:ext cx="4663966" cy="4443248"/>
          </a:xfrm>
          <a:prstGeom prst="rect">
            <a:avLst/>
          </a:prstGeom>
        </p:spPr>
        <p:txBody>
          <a:bodyPr lIns="91440" tIns="45720" rIns="91440" bIns="45720" anchor="t">
            <a:normAutofit fontScale="92500"/>
          </a:bodyPr>
          <a:lstStyle/>
          <a:p>
            <a:pPr marR="0" lvl="0" indent="3175" algn="ctr" defTabSz="457200" rtl="0" eaLnBrk="1" fontAlgn="auto" latinLnBrk="0" hangingPunct="1">
              <a:lnSpc>
                <a:spcPct val="80000"/>
              </a:lnSpc>
              <a:spcBef>
                <a:spcPts val="0"/>
              </a:spcBef>
              <a:spcAft>
                <a:spcPts val="1200"/>
              </a:spcAft>
              <a:buClrTx/>
              <a:buSzTx/>
              <a:tabLst/>
              <a:defRPr/>
            </a:pPr>
            <a:r>
              <a:rPr kumimoji="0" lang="en-US" sz="3200" b="0" i="0" u="none" strike="noStrike" kern="1200" cap="none" spc="0" normalizeH="0" baseline="0" noProof="0" dirty="0">
                <a:ln>
                  <a:noFill/>
                </a:ln>
                <a:effectLst/>
                <a:uLnTx/>
                <a:uFillTx/>
                <a:latin typeface="+mn-lt"/>
                <a:ea typeface="+mn-ea"/>
                <a:cs typeface="+mn-cs"/>
              </a:rPr>
              <a:t>What are the positive assets in your community?</a:t>
            </a:r>
            <a:r>
              <a:rPr kumimoji="0" lang="en-US" sz="3200" b="0" i="0" u="none" strike="noStrike" kern="1200" cap="none" spc="0" normalizeH="0" noProof="0" dirty="0">
                <a:ln>
                  <a:noFill/>
                </a:ln>
                <a:effectLst/>
                <a:uLnTx/>
                <a:uFillTx/>
                <a:latin typeface="+mn-lt"/>
                <a:ea typeface="+mn-ea"/>
                <a:cs typeface="+mn-cs"/>
              </a:rPr>
              <a:t> </a:t>
            </a:r>
            <a:r>
              <a:rPr lang="en-US" sz="3200" dirty="0"/>
              <a:t>W</a:t>
            </a:r>
            <a:r>
              <a:rPr kumimoji="0" lang="en-US" sz="3200" b="0" i="0" u="none" strike="noStrike" kern="1200" cap="none" spc="0" normalizeH="0" baseline="0" noProof="0" dirty="0">
                <a:ln>
                  <a:noFill/>
                </a:ln>
                <a:effectLst/>
                <a:uLnTx/>
                <a:uFillTx/>
                <a:latin typeface="+mn-lt"/>
                <a:ea typeface="+mn-ea"/>
                <a:cs typeface="+mn-cs"/>
              </a:rPr>
              <a:t>hat would land your place </a:t>
            </a:r>
            <a:r>
              <a:rPr kumimoji="0" lang="en-US" sz="3200" b="0" i="0" u="none" strike="noStrike" kern="1200" cap="none" spc="0" normalizeH="0" noProof="0" dirty="0">
                <a:ln>
                  <a:noFill/>
                </a:ln>
                <a:effectLst/>
                <a:uLnTx/>
                <a:uFillTx/>
                <a:latin typeface="+mn-lt"/>
                <a:ea typeface="+mn-ea"/>
                <a:cs typeface="+mn-cs"/>
              </a:rPr>
              <a:t>on a “Top 10 Places to Live” list?</a:t>
            </a:r>
          </a:p>
          <a:p>
            <a:pPr indent="3175" algn="ctr" defTabSz="457200">
              <a:lnSpc>
                <a:spcPct val="80000"/>
              </a:lnSpc>
              <a:spcAft>
                <a:spcPts val="1200"/>
              </a:spcAft>
              <a:defRPr/>
            </a:pPr>
            <a:r>
              <a:rPr kumimoji="0" lang="en-US" sz="2800" b="0" i="0" u="none" strike="noStrike" kern="1200" cap="none" spc="0" normalizeH="0" noProof="0" dirty="0">
                <a:ln>
                  <a:noFill/>
                </a:ln>
                <a:effectLst/>
                <a:uLnTx/>
                <a:uFillTx/>
                <a:latin typeface="+mn-lt"/>
                <a:ea typeface="+mn-ea"/>
                <a:cs typeface="+mn-cs"/>
              </a:rPr>
              <a:t>These are the assets you </a:t>
            </a:r>
            <a:r>
              <a:rPr lang="en-US" sz="2800" dirty="0"/>
              <a:t>can build</a:t>
            </a:r>
            <a:r>
              <a:rPr kumimoji="0" lang="en-US" sz="2800" b="0" i="0" u="none" strike="noStrike" kern="1200" cap="none" spc="0" normalizeH="0" noProof="0" dirty="0">
                <a:ln>
                  <a:noFill/>
                </a:ln>
                <a:effectLst/>
                <a:uLnTx/>
                <a:uFillTx/>
                <a:latin typeface="+mn-lt"/>
                <a:ea typeface="+mn-ea"/>
                <a:cs typeface="+mn-cs"/>
              </a:rPr>
              <a:t> upon.</a:t>
            </a:r>
            <a:endParaRPr kumimoji="0" lang="en-US" sz="2800" b="0" i="0" u="none" strike="noStrike" kern="1200" cap="none" spc="0" normalizeH="0" noProof="0" dirty="0">
              <a:ln>
                <a:noFill/>
              </a:ln>
              <a:solidFill>
                <a:schemeClr val="tx1"/>
              </a:solidFill>
              <a:effectLst/>
              <a:uLnTx/>
              <a:uFillTx/>
              <a:latin typeface="+mn-lt"/>
              <a:ea typeface="+mn-ea"/>
              <a:cs typeface="+mn-cs"/>
            </a:endParaRPr>
          </a:p>
          <a:p>
            <a:pPr marL="226695" marR="0" lvl="0" indent="-226695" defTabSz="457200" rtl="0" eaLnBrk="1" fontAlgn="auto" latinLnBrk="0" hangingPunct="1">
              <a:lnSpc>
                <a:spcPct val="80000"/>
              </a:lnSpc>
              <a:spcBef>
                <a:spcPts val="0"/>
              </a:spcBef>
              <a:spcAft>
                <a:spcPts val="1200"/>
              </a:spcAft>
              <a:buClrTx/>
              <a:buSzTx/>
              <a:buFont typeface="Arial" pitchFamily="34" charset="0"/>
              <a:buChar char="•"/>
              <a:tabLst/>
              <a:defRPr/>
            </a:pPr>
            <a:r>
              <a:rPr lang="en-US" sz="2800" b="1" baseline="0" dirty="0">
                <a:solidFill>
                  <a:schemeClr val="accent4">
                    <a:lumMod val="75000"/>
                  </a:schemeClr>
                </a:solidFill>
              </a:rPr>
              <a:t>Take a few minutes to ponder</a:t>
            </a:r>
            <a:r>
              <a:rPr lang="en-US" sz="2800" b="1" dirty="0">
                <a:solidFill>
                  <a:schemeClr val="accent4">
                    <a:lumMod val="75000"/>
                  </a:schemeClr>
                </a:solidFill>
              </a:rPr>
              <a:t> this.</a:t>
            </a:r>
            <a:endParaRPr lang="en-US" sz="2800" b="1" dirty="0">
              <a:solidFill>
                <a:schemeClr val="accent4">
                  <a:lumMod val="75000"/>
                </a:schemeClr>
              </a:solidFill>
              <a:cs typeface="Calibri"/>
            </a:endParaRPr>
          </a:p>
          <a:p>
            <a:pPr marL="226695" marR="0" lvl="0" indent="-226695" defTabSz="457200" rtl="0" eaLnBrk="1" fontAlgn="auto" latinLnBrk="0" hangingPunct="1">
              <a:lnSpc>
                <a:spcPct val="80000"/>
              </a:lnSpc>
              <a:spcBef>
                <a:spcPts val="0"/>
              </a:spcBef>
              <a:spcAft>
                <a:spcPts val="1200"/>
              </a:spcAft>
              <a:buClrTx/>
              <a:buSzTx/>
              <a:buFont typeface="Arial" pitchFamily="34" charset="0"/>
              <a:buChar char="•"/>
              <a:tabLst/>
              <a:defRPr/>
            </a:pPr>
            <a:r>
              <a:rPr kumimoji="0" lang="en-US" sz="2800" b="1" i="0" u="none" strike="noStrike" kern="1200" cap="none" spc="0" normalizeH="0" baseline="0" noProof="0" dirty="0">
                <a:ln>
                  <a:noFill/>
                </a:ln>
                <a:solidFill>
                  <a:schemeClr val="accent4">
                    <a:lumMod val="75000"/>
                  </a:schemeClr>
                </a:solidFill>
                <a:effectLst/>
                <a:uLnTx/>
                <a:uFillTx/>
                <a:latin typeface="+mn-lt"/>
                <a:ea typeface="+mn-ea"/>
                <a:cs typeface="+mn-cs"/>
              </a:rPr>
              <a:t>Either unmute and tell us two of your place’s top assets or write them in the chat. </a:t>
            </a:r>
            <a:endParaRPr lang="en-US" sz="2800" b="1" i="0" u="none" strike="noStrike" kern="1200" cap="none" spc="0" normalizeH="0" noProof="0" dirty="0">
              <a:ln>
                <a:noFill/>
              </a:ln>
              <a:solidFill>
                <a:schemeClr val="accent4">
                  <a:lumMod val="75000"/>
                </a:schemeClr>
              </a:solidFill>
              <a:effectLst/>
              <a:uLnTx/>
              <a:uFillTx/>
              <a:latin typeface="+mn-lt"/>
              <a:cs typeface="Calibri"/>
            </a:endParaRPr>
          </a:p>
        </p:txBody>
      </p:sp>
      <p:sp>
        <p:nvSpPr>
          <p:cNvPr id="7" name="Slide Number Placeholder 6"/>
          <p:cNvSpPr>
            <a:spLocks noGrp="1"/>
          </p:cNvSpPr>
          <p:nvPr>
            <p:ph type="sldNum" sz="quarter" idx="4"/>
          </p:nvPr>
        </p:nvSpPr>
        <p:spPr/>
        <p:txBody>
          <a:bodyPr/>
          <a:lstStyle/>
          <a:p>
            <a:endParaRPr lang="en-US"/>
          </a:p>
        </p:txBody>
      </p:sp>
      <p:sp>
        <p:nvSpPr>
          <p:cNvPr id="3" name="TextBox 2">
            <a:extLst>
              <a:ext uri="{FF2B5EF4-FFF2-40B4-BE49-F238E27FC236}">
                <a16:creationId xmlns:a16="http://schemas.microsoft.com/office/drawing/2014/main" id="{310D2291-8E09-C428-9A5C-1BC4C8EABB71}"/>
              </a:ext>
            </a:extLst>
          </p:cNvPr>
          <p:cNvSpPr txBox="1"/>
          <p:nvPr/>
        </p:nvSpPr>
        <p:spPr>
          <a:xfrm>
            <a:off x="8610601" y="246101"/>
            <a:ext cx="308042" cy="369332"/>
          </a:xfrm>
          <a:prstGeom prst="rect">
            <a:avLst/>
          </a:prstGeom>
          <a:solidFill>
            <a:schemeClr val="tx2">
              <a:lumMod val="75000"/>
            </a:schemeClr>
          </a:solidFill>
        </p:spPr>
        <p:txBody>
          <a:bodyPr wrap="square" rtlCol="0">
            <a:spAutoFit/>
          </a:bodyPr>
          <a:lstStyle/>
          <a:p>
            <a:r>
              <a:rPr lang="en-US" b="1">
                <a:solidFill>
                  <a:schemeClr val="bg1"/>
                </a:solidFill>
              </a:rPr>
              <a:t>E</a:t>
            </a:r>
          </a:p>
        </p:txBody>
      </p:sp>
      <p:pic>
        <p:nvPicPr>
          <p:cNvPr id="8" name="Picture 7" descr="Colorful overlapping people icons">
            <a:extLst>
              <a:ext uri="{FF2B5EF4-FFF2-40B4-BE49-F238E27FC236}">
                <a16:creationId xmlns:a16="http://schemas.microsoft.com/office/drawing/2014/main" id="{F7171529-3447-68FD-6226-BFA8CA45B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0938" y="1985665"/>
            <a:ext cx="3873062" cy="2582041"/>
          </a:xfrm>
          <a:prstGeom prst="rect">
            <a:avLst/>
          </a:prstGeom>
        </p:spPr>
      </p:pic>
    </p:spTree>
    <p:extLst>
      <p:ext uri="{BB962C8B-B14F-4D97-AF65-F5344CB8AC3E}">
        <p14:creationId xmlns:p14="http://schemas.microsoft.com/office/powerpoint/2010/main" val="148987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o8ms6y7jg1thjx4fipahr2956r9zsq"/>
</p:tagLst>
</file>

<file path=ppt/tags/tag2.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5CC7EA2A-55FD-8B42-A37A-DF8E29B34F01}">
  <we:reference id="wa104379261" version="4.3.0.0" store="en-US" storeType="OMEX"/>
  <we:alternateReferences>
    <we:reference id="wa104379261" version="4.3.0.0" store="" storeType="OMEX"/>
  </we:alternateReferences>
  <we:properties>
    <we:property name="MENTIMETER_QUESTION_ID_KEY" value="&quot;r3wuhqxgs1x6&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Powerpoint 2013 05 30</Template>
  <TotalTime>2225</TotalTime>
  <Words>1632</Words>
  <Application>Microsoft Macintosh PowerPoint</Application>
  <PresentationFormat>On-screen Show (4:3)</PresentationFormat>
  <Paragraphs>209</Paragraphs>
  <Slides>27</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Gill Sans</vt:lpstr>
      <vt:lpstr>Nunito</vt:lpstr>
      <vt:lpstr>Symbol</vt:lpstr>
      <vt:lpstr>Times New Roman</vt:lpstr>
      <vt:lpstr>Verdana</vt:lpstr>
      <vt:lpstr>Wingdings</vt:lpstr>
      <vt:lpstr>Powerpoint 2013 05 30</vt:lpstr>
      <vt:lpstr>Session 1: Intro to Wealth Creation</vt:lpstr>
      <vt:lpstr>Objectives</vt:lpstr>
      <vt:lpstr>Introductions</vt:lpstr>
      <vt:lpstr>Introduction to WealthWorks: Key Concepts</vt:lpstr>
      <vt:lpstr>History of WealthWorks</vt:lpstr>
      <vt:lpstr>Intent</vt:lpstr>
      <vt:lpstr>Guiding Principles</vt:lpstr>
      <vt:lpstr>PowerPoint Presentation</vt:lpstr>
      <vt:lpstr>Exercise: What Makes a Community Great?</vt:lpstr>
      <vt:lpstr>Wealth creation is an approach to economic development</vt:lpstr>
      <vt:lpstr>Principles of Wealth Creation</vt:lpstr>
      <vt:lpstr> #1: Investing in and Building 8 Capitals </vt:lpstr>
      <vt:lpstr>PowerPoint Presentation</vt:lpstr>
      <vt:lpstr>WealthWorks builds stocks of wealth</vt:lpstr>
      <vt:lpstr>Stocks vs. Flows</vt:lpstr>
      <vt:lpstr>Exercise</vt:lpstr>
      <vt:lpstr>#2: Wealth without Ownership isn’t Rooted</vt:lpstr>
      <vt:lpstr>Making Wealth Stick: Local Ownership and Control</vt:lpstr>
      <vt:lpstr>#3: Build Lasting Livelihoods</vt:lpstr>
      <vt:lpstr>A Continuum for EDDs</vt:lpstr>
      <vt:lpstr>Cohort Timeline</vt:lpstr>
      <vt:lpstr>Homework</vt:lpstr>
      <vt:lpstr>PowerPoint Presentation</vt:lpstr>
      <vt:lpstr>PowerPoint Presentation</vt:lpstr>
      <vt:lpstr>WealthWorks Regional Hubs</vt:lpstr>
      <vt:lpstr>PowerPoint Presentation</vt:lpstr>
      <vt:lpstr>For More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cp:lastModifiedBy>
  <cp:revision>43</cp:revision>
  <cp:lastPrinted>2023-08-10T19:15:20Z</cp:lastPrinted>
  <dcterms:created xsi:type="dcterms:W3CDTF">2014-09-09T11:43:06Z</dcterms:created>
  <dcterms:modified xsi:type="dcterms:W3CDTF">2025-09-16T14:41:34Z</dcterms:modified>
</cp:coreProperties>
</file>