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73" r:id="rId6"/>
    <p:sldMasterId id="2147483704" r:id="rId7"/>
    <p:sldMasterId id="2147483716" r:id="rId8"/>
    <p:sldMasterId id="2147483760" r:id="rId9"/>
  </p:sldMasterIdLst>
  <p:notesMasterIdLst>
    <p:notesMasterId r:id="rId34"/>
  </p:notesMasterIdLst>
  <p:sldIdLst>
    <p:sldId id="267" r:id="rId10"/>
    <p:sldId id="289" r:id="rId11"/>
    <p:sldId id="584" r:id="rId12"/>
    <p:sldId id="268" r:id="rId13"/>
    <p:sldId id="582" r:id="rId14"/>
    <p:sldId id="485" r:id="rId15"/>
    <p:sldId id="486" r:id="rId16"/>
    <p:sldId id="545" r:id="rId17"/>
    <p:sldId id="547" r:id="rId18"/>
    <p:sldId id="549" r:id="rId19"/>
    <p:sldId id="569" r:id="rId20"/>
    <p:sldId id="570" r:id="rId21"/>
    <p:sldId id="571" r:id="rId22"/>
    <p:sldId id="572" r:id="rId23"/>
    <p:sldId id="573" r:id="rId24"/>
    <p:sldId id="574" r:id="rId25"/>
    <p:sldId id="575" r:id="rId26"/>
    <p:sldId id="576" r:id="rId27"/>
    <p:sldId id="578" r:id="rId28"/>
    <p:sldId id="579" r:id="rId29"/>
    <p:sldId id="580" r:id="rId30"/>
    <p:sldId id="568" r:id="rId31"/>
    <p:sldId id="263" r:id="rId32"/>
    <p:sldId id="262" r:id="rId33"/>
  </p:sldIdLst>
  <p:sldSz cx="12192000" cy="6858000"/>
  <p:notesSz cx="7011988" cy="92979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7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B97B15-60F8-336C-FB92-99E1E45EE326}" name="LaFleur, Paul (FHWA)" initials="PSL" userId="LaFleur, Paul (FHWA)" providerId="None"/>
  <p188:author id="{00F36819-B7A4-C9FF-5EA2-67EE030D2584}" name="Yung, Jessie (FHWA)" initials="JY" userId="S::Jessie.Yung@ad.dot.gov::75a16947-f0fb-45fc-bdeb-11489d1dad06" providerId="AD"/>
  <p188:author id="{AEDC7773-AE86-C79F-4DCD-EF193677340A}" name="Roche, Jerry (FHWA)" initials="JR" userId="S::Jerry.Roche@ad.dot.gov::f75fcaae-7af2-40f2-a836-bed27ef0a699" providerId="AD"/>
  <p188:author id="{B429CBA0-5AD8-466C-A34A-E547EA5539D0}" name="Shakir Mahmud" initials="SM" userId="S::smahmud@vhb.com::3cdc7fe1-bc45-4a7a-bc70-bffc1cab6187" providerId="AD"/>
  <p188:author id="{17524AC4-6CC5-73AE-3014-8AE55B028BFA}" name="Catherine Saine" initials="CS" userId="S::csaine@vhb.com::0a4d11f3-d180-42a7-b27b-f5c5847a06c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x, Adam CTR (FHWA)" initials="LAC(" lastIdx="14" clrIdx="0">
    <p:extLst>
      <p:ext uri="{19B8F6BF-5375-455C-9EA6-DF929625EA0E}">
        <p15:presenceInfo xmlns:p15="http://schemas.microsoft.com/office/powerpoint/2012/main" userId="S::adam.lax.ctr@ad.dot.gov::53c1b583-6c26-482c-868c-657c4f2d25b0" providerId="AD"/>
      </p:ext>
    </p:extLst>
  </p:cmAuthor>
  <p:cmAuthor id="2" name="Romstedt, Maria (FHWA)" initials="RM(" lastIdx="5" clrIdx="1">
    <p:extLst>
      <p:ext uri="{19B8F6BF-5375-455C-9EA6-DF929625EA0E}">
        <p15:presenceInfo xmlns:p15="http://schemas.microsoft.com/office/powerpoint/2012/main" userId="S::maria.romstedt@ad.dot.gov::3f3bd72d-dc47-4c10-adc5-625ac614b6b9" providerId="AD"/>
      </p:ext>
    </p:extLst>
  </p:cmAuthor>
  <p:cmAuthor id="3" name="Schatz Editor Four" initials="SE4" lastIdx="25" clrIdx="2">
    <p:extLst>
      <p:ext uri="{19B8F6BF-5375-455C-9EA6-DF929625EA0E}">
        <p15:presenceInfo xmlns:p15="http://schemas.microsoft.com/office/powerpoint/2012/main" userId="Schatz Editor Fou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ADAD"/>
    <a:srgbClr val="1D3B6B"/>
    <a:srgbClr val="048488"/>
    <a:srgbClr val="61777B"/>
    <a:srgbClr val="797272"/>
    <a:srgbClr val="30775F"/>
    <a:srgbClr val="DD5B27"/>
    <a:srgbClr val="0194D3"/>
    <a:srgbClr val="FFFF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838" autoAdjust="0"/>
    <p:restoredTop sz="58482" autoAdjust="0"/>
  </p:normalViewPr>
  <p:slideViewPr>
    <p:cSldViewPr snapToGrid="0">
      <p:cViewPr varScale="1">
        <p:scale>
          <a:sx n="66" d="100"/>
          <a:sy n="66" d="100"/>
        </p:scale>
        <p:origin x="2238" y="48"/>
      </p:cViewPr>
      <p:guideLst>
        <p:guide orient="horz" pos="3672"/>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6" d="100"/>
          <a:sy n="86" d="100"/>
        </p:scale>
        <p:origin x="374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ableStyles" Target="tableStyles.xml"/><Relationship Id="rId21" Type="http://schemas.openxmlformats.org/officeDocument/2006/relationships/slide" Target="slides/slide12.xml"/><Relationship Id="rId34"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commentAuthors" Target="commentAuthors.xml"/><Relationship Id="rId8" Type="http://schemas.openxmlformats.org/officeDocument/2006/relationships/slideMaster" Target="slideMasters/slideMaster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https://usdot.sharepoint.com/teams/fhwa-dss-safety-edforrrwd/Shared%20Documents/RwD%20Data/2021-2023%20Data/Roadmap%20visuals%202023%20data.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42"/>
      <c:rAngAx val="0"/>
      <c:perspective val="0"/>
    </c:view3D>
    <c:floor>
      <c:thickness val="0"/>
    </c:floor>
    <c:sideWall>
      <c:thickness val="0"/>
    </c:sideWall>
    <c:backWall>
      <c:thickness val="0"/>
    </c:backWall>
    <c:plotArea>
      <c:layout/>
      <c:pie3DChart>
        <c:varyColors val="1"/>
        <c:ser>
          <c:idx val="0"/>
          <c:order val="0"/>
          <c:tx>
            <c:strRef>
              <c:f>'[Roadmap visuals 2023 data.xlsx]FAS Data (PowerBi)'!$J$22:$J$26</c:f>
              <c:strCache>
                <c:ptCount val="5"/>
                <c:pt idx="0">
                  <c:v>Roadway Departure Only</c:v>
                </c:pt>
                <c:pt idx="1">
                  <c:v>Intersection Only</c:v>
                </c:pt>
                <c:pt idx="2">
                  <c:v>Pedestrian/Bicycle Only</c:v>
                </c:pt>
                <c:pt idx="3">
                  <c:v>Multiple Focus Areas</c:v>
                </c:pt>
                <c:pt idx="4">
                  <c:v>Crashes not involving a Focus Area</c:v>
                </c:pt>
              </c:strCache>
            </c:strRef>
          </c:tx>
          <c:spPr>
            <a:scene3d>
              <a:camera prst="orthographicFront"/>
              <a:lightRig rig="threePt" dir="t"/>
            </a:scene3d>
            <a:sp3d>
              <a:bevelT w="165100" prst="coolSlant"/>
            </a:sp3d>
          </c:spPr>
          <c:dPt>
            <c:idx val="0"/>
            <c:bubble3D val="0"/>
            <c:spPr>
              <a:solidFill>
                <a:srgbClr val="006600"/>
              </a:solidFill>
              <a:scene3d>
                <a:camera prst="orthographicFront"/>
                <a:lightRig rig="threePt" dir="t"/>
              </a:scene3d>
              <a:sp3d>
                <a:bevelT w="165100" prst="coolSlant"/>
              </a:sp3d>
            </c:spPr>
            <c:extLst>
              <c:ext xmlns:c16="http://schemas.microsoft.com/office/drawing/2014/chart" uri="{C3380CC4-5D6E-409C-BE32-E72D297353CC}">
                <c16:uniqueId val="{00000001-2938-446A-9019-B10316D97E46}"/>
              </c:ext>
            </c:extLst>
          </c:dPt>
          <c:dPt>
            <c:idx val="1"/>
            <c:bubble3D val="0"/>
            <c:spPr>
              <a:solidFill>
                <a:srgbClr val="C10F1C"/>
              </a:solidFill>
              <a:scene3d>
                <a:camera prst="orthographicFront"/>
                <a:lightRig rig="threePt" dir="t"/>
              </a:scene3d>
              <a:sp3d>
                <a:bevelT w="165100" prst="coolSlant"/>
              </a:sp3d>
            </c:spPr>
            <c:extLst>
              <c:ext xmlns:c16="http://schemas.microsoft.com/office/drawing/2014/chart" uri="{C3380CC4-5D6E-409C-BE32-E72D297353CC}">
                <c16:uniqueId val="{00000003-2938-446A-9019-B10316D97E46}"/>
              </c:ext>
            </c:extLst>
          </c:dPt>
          <c:dPt>
            <c:idx val="2"/>
            <c:bubble3D val="0"/>
            <c:spPr>
              <a:solidFill>
                <a:srgbClr val="1963A1"/>
              </a:solidFill>
              <a:scene3d>
                <a:camera prst="orthographicFront"/>
                <a:lightRig rig="threePt" dir="t"/>
              </a:scene3d>
              <a:sp3d>
                <a:bevelT w="165100" prst="coolSlant"/>
              </a:sp3d>
            </c:spPr>
            <c:extLst>
              <c:ext xmlns:c16="http://schemas.microsoft.com/office/drawing/2014/chart" uri="{C3380CC4-5D6E-409C-BE32-E72D297353CC}">
                <c16:uniqueId val="{00000005-2938-446A-9019-B10316D97E46}"/>
              </c:ext>
            </c:extLst>
          </c:dPt>
          <c:dPt>
            <c:idx val="3"/>
            <c:bubble3D val="0"/>
            <c:explosion val="19"/>
            <c:spPr>
              <a:solidFill>
                <a:srgbClr val="7A2C80"/>
              </a:solidFill>
              <a:scene3d>
                <a:camera prst="orthographicFront"/>
                <a:lightRig rig="threePt" dir="t"/>
              </a:scene3d>
              <a:sp3d>
                <a:bevelT w="165100" prst="coolSlant"/>
              </a:sp3d>
            </c:spPr>
            <c:extLst>
              <c:ext xmlns:c16="http://schemas.microsoft.com/office/drawing/2014/chart" uri="{C3380CC4-5D6E-409C-BE32-E72D297353CC}">
                <c16:uniqueId val="{00000007-2938-446A-9019-B10316D97E46}"/>
              </c:ext>
            </c:extLst>
          </c:dPt>
          <c:dPt>
            <c:idx val="4"/>
            <c:bubble3D val="0"/>
            <c:spPr>
              <a:solidFill>
                <a:schemeClr val="bg1">
                  <a:lumMod val="75000"/>
                </a:schemeClr>
              </a:solidFill>
              <a:scene3d>
                <a:camera prst="orthographicFront"/>
                <a:lightRig rig="threePt" dir="t"/>
              </a:scene3d>
              <a:sp3d>
                <a:bevelT w="165100" prst="coolSlant"/>
              </a:sp3d>
            </c:spPr>
            <c:extLst>
              <c:ext xmlns:c16="http://schemas.microsoft.com/office/drawing/2014/chart" uri="{C3380CC4-5D6E-409C-BE32-E72D297353CC}">
                <c16:uniqueId val="{00000009-2938-446A-9019-B10316D97E46}"/>
              </c:ext>
            </c:extLst>
          </c:dPt>
          <c:dLbls>
            <c:spPr>
              <a:noFill/>
              <a:ln>
                <a:noFill/>
              </a:ln>
              <a:effectLst/>
            </c:spPr>
            <c:txPr>
              <a:bodyPr wrap="square" lIns="38100" tIns="19050" rIns="38100" bIns="19050" anchor="ctr">
                <a:spAutoFit/>
              </a:bodyPr>
              <a:lstStyle/>
              <a:p>
                <a:pPr>
                  <a:defRPr sz="1600" b="1">
                    <a:solidFill>
                      <a:schemeClr val="bg1"/>
                    </a:solidFill>
                  </a:defRPr>
                </a:pPr>
                <a:endParaRPr lang="en-US"/>
              </a:p>
            </c:txPr>
            <c:dLblPos val="inEnd"/>
            <c:showLegendKey val="0"/>
            <c:showVal val="1"/>
            <c:showCatName val="0"/>
            <c:showSerName val="0"/>
            <c:showPercent val="0"/>
            <c:showBubbleSize val="0"/>
            <c:showLeaderLines val="1"/>
            <c:extLst>
              <c:ext xmlns:c15="http://schemas.microsoft.com/office/drawing/2012/chart" uri="{CE6537A1-D6FC-4f65-9D91-7224C49458BB}"/>
            </c:extLst>
          </c:dLbls>
          <c:val>
            <c:numRef>
              <c:f>'[Roadmap visuals 2023 data.xlsx]FAS Data (PowerBi)'!$I$22:$I$26</c:f>
              <c:numCache>
                <c:formatCode>0%</c:formatCode>
                <c:ptCount val="5"/>
                <c:pt idx="0">
                  <c:v>0.42765585091287484</c:v>
                </c:pt>
                <c:pt idx="1">
                  <c:v>0.18684766499542774</c:v>
                </c:pt>
                <c:pt idx="2">
                  <c:v>0.1361271402894712</c:v>
                </c:pt>
                <c:pt idx="3">
                  <c:v>0.11091665878346418</c:v>
                </c:pt>
                <c:pt idx="4">
                  <c:v>0.13845268501876201</c:v>
                </c:pt>
              </c:numCache>
            </c:numRef>
          </c:val>
          <c:extLst>
            <c:ext xmlns:c16="http://schemas.microsoft.com/office/drawing/2014/chart" uri="{C3380CC4-5D6E-409C-BE32-E72D297353CC}">
              <c16:uniqueId val="{0000000A-2938-446A-9019-B10316D97E46}"/>
            </c:ext>
          </c:extLst>
        </c:ser>
        <c:dLbls>
          <c:dLblPos val="inEnd"/>
          <c:showLegendKey val="0"/>
          <c:showVal val="1"/>
          <c:showCatName val="0"/>
          <c:showSerName val="0"/>
          <c:showPercent val="0"/>
          <c:showBubbleSize val="0"/>
          <c:showLeaderLines val="1"/>
        </c:dLbls>
      </c:pie3DChart>
    </c:plotArea>
    <c:plotVisOnly val="1"/>
    <c:dispBlanksAs val="gap"/>
    <c:showDLblsOverMax val="0"/>
  </c:chart>
  <c:spPr>
    <a:ln>
      <a:solidFill>
        <a:schemeClr val="bg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'[Roadmap visuals 2023 data.xlsx]FAS Data (PowerBi)'!$Q$22:$Q$25</c:f>
              <c:strCache>
                <c:ptCount val="4"/>
                <c:pt idx="0">
                  <c:v>Intersection and Pedestrian/Bicycle</c:v>
                </c:pt>
                <c:pt idx="1">
                  <c:v>Intersection and Roadway Departure</c:v>
                </c:pt>
                <c:pt idx="2">
                  <c:v>Roadway Departure and Pedestrian/Bicycle</c:v>
                </c:pt>
                <c:pt idx="3">
                  <c:v>All Focus Areas</c:v>
                </c:pt>
              </c:strCache>
            </c:strRef>
          </c:tx>
          <c:spPr>
            <a:scene3d>
              <a:camera prst="orthographicFront"/>
              <a:lightRig rig="threePt" dir="t"/>
            </a:scene3d>
            <a:sp3d>
              <a:bevelT/>
            </a:sp3d>
          </c:spPr>
          <c:dPt>
            <c:idx val="0"/>
            <c:bubble3D val="0"/>
            <c:spPr>
              <a:scene3d>
                <a:camera prst="orthographicFront"/>
                <a:lightRig rig="threePt" dir="t"/>
              </a:scene3d>
              <a:sp3d/>
            </c:spPr>
            <c:extLst>
              <c:ext xmlns:c16="http://schemas.microsoft.com/office/drawing/2014/chart" uri="{C3380CC4-5D6E-409C-BE32-E72D297353CC}">
                <c16:uniqueId val="{00000001-ACAB-4220-B67E-321DD50009D4}"/>
              </c:ext>
            </c:extLst>
          </c:dPt>
          <c:dPt>
            <c:idx val="1"/>
            <c:bubble3D val="0"/>
            <c:spPr>
              <a:scene3d>
                <a:camera prst="orthographicFront"/>
                <a:lightRig rig="threePt" dir="t"/>
              </a:scene3d>
              <a:sp3d/>
            </c:spPr>
            <c:extLst>
              <c:ext xmlns:c16="http://schemas.microsoft.com/office/drawing/2014/chart" uri="{C3380CC4-5D6E-409C-BE32-E72D297353CC}">
                <c16:uniqueId val="{00000003-ACAB-4220-B67E-321DD50009D4}"/>
              </c:ext>
            </c:extLst>
          </c:dPt>
          <c:dPt>
            <c:idx val="2"/>
            <c:bubble3D val="0"/>
            <c:spPr>
              <a:scene3d>
                <a:camera prst="orthographicFront"/>
                <a:lightRig rig="threePt" dir="t"/>
              </a:scene3d>
              <a:sp3d/>
            </c:spPr>
            <c:extLst>
              <c:ext xmlns:c16="http://schemas.microsoft.com/office/drawing/2014/chart" uri="{C3380CC4-5D6E-409C-BE32-E72D297353CC}">
                <c16:uniqueId val="{00000005-ACAB-4220-B67E-321DD50009D4}"/>
              </c:ext>
            </c:extLst>
          </c:dPt>
          <c:dPt>
            <c:idx val="3"/>
            <c:bubble3D val="0"/>
            <c:spPr>
              <a:scene3d>
                <a:camera prst="orthographicFront"/>
                <a:lightRig rig="threePt" dir="t"/>
              </a:scene3d>
              <a:sp3d/>
            </c:spPr>
            <c:extLst>
              <c:ext xmlns:c16="http://schemas.microsoft.com/office/drawing/2014/chart" uri="{C3380CC4-5D6E-409C-BE32-E72D297353CC}">
                <c16:uniqueId val="{00000007-ACAB-4220-B67E-321DD50009D4}"/>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AB-4220-B67E-321DD50009D4}"/>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AB-4220-B67E-321DD50009D4}"/>
                </c:ext>
              </c:extLst>
            </c:dLbl>
            <c:dLbl>
              <c:idx val="2"/>
              <c:layout>
                <c:manualLayout>
                  <c:x val="0.12176011930573384"/>
                  <c:y val="0.1535650535194877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CAB-4220-B67E-321DD50009D4}"/>
                </c:ext>
              </c:extLst>
            </c:dLbl>
            <c:dLbl>
              <c:idx val="3"/>
              <c:tx>
                <c:rich>
                  <a:bodyPr/>
                  <a:lstStyle/>
                  <a:p>
                    <a:fld id="{4E3488C6-FB76-4663-95B0-55392DB0AF6F}"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CAB-4220-B67E-321DD50009D4}"/>
                </c:ext>
              </c:extLst>
            </c:dLbl>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1"/>
            <c:showPercent val="0"/>
            <c:showBubbleSize val="0"/>
            <c:showLeaderLines val="1"/>
            <c:extLst>
              <c:ext xmlns:c15="http://schemas.microsoft.com/office/drawing/2012/chart" uri="{CE6537A1-D6FC-4f65-9D91-7224C49458BB}">
                <c15:showDataLabelsRange val="1"/>
              </c:ext>
            </c:extLst>
          </c:dLbls>
          <c:val>
            <c:numRef>
              <c:f>'[Roadmap visuals 2023 data.xlsx]FAS Data (PowerBi)'!$P$22:$P$25</c:f>
              <c:numCache>
                <c:formatCode>0.0%</c:formatCode>
                <c:ptCount val="4"/>
                <c:pt idx="0">
                  <c:v>5.6435846498281463E-2</c:v>
                </c:pt>
                <c:pt idx="1">
                  <c:v>3.8383312837006904E-2</c:v>
                </c:pt>
                <c:pt idx="2">
                  <c:v>1.4473559738908334E-2</c:v>
                </c:pt>
                <c:pt idx="3">
                  <c:v>1.6239397092674929E-3</c:v>
                </c:pt>
              </c:numCache>
            </c:numRef>
          </c:val>
          <c:extLst>
            <c:ext xmlns:c16="http://schemas.microsoft.com/office/drawing/2014/chart" uri="{C3380CC4-5D6E-409C-BE32-E72D297353CC}">
              <c16:uniqueId val="{00000008-ACAB-4220-B67E-321DD50009D4}"/>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528" cy="466513"/>
          </a:xfrm>
          <a:prstGeom prst="rect">
            <a:avLst/>
          </a:prstGeom>
        </p:spPr>
        <p:txBody>
          <a:bodyPr vert="horz" lIns="92387" tIns="46193" rIns="92387" bIns="46193" rtlCol="0"/>
          <a:lstStyle>
            <a:lvl1pPr algn="l">
              <a:defRPr sz="1100"/>
            </a:lvl1pPr>
          </a:lstStyle>
          <a:p>
            <a:endParaRPr lang="en-US"/>
          </a:p>
        </p:txBody>
      </p:sp>
      <p:sp>
        <p:nvSpPr>
          <p:cNvPr id="3" name="Date Placeholder 2"/>
          <p:cNvSpPr>
            <a:spLocks noGrp="1"/>
          </p:cNvSpPr>
          <p:nvPr>
            <p:ph type="dt" idx="1"/>
          </p:nvPr>
        </p:nvSpPr>
        <p:spPr>
          <a:xfrm>
            <a:off x="3971837" y="1"/>
            <a:ext cx="3038528" cy="466513"/>
          </a:xfrm>
          <a:prstGeom prst="rect">
            <a:avLst/>
          </a:prstGeom>
        </p:spPr>
        <p:txBody>
          <a:bodyPr vert="horz" lIns="92387" tIns="46193" rIns="92387" bIns="46193" rtlCol="0"/>
          <a:lstStyle>
            <a:lvl1pPr algn="r">
              <a:defRPr sz="1100"/>
            </a:lvl1pPr>
          </a:lstStyle>
          <a:p>
            <a:fld id="{91DC7B59-6FD4-458A-A89E-4F083A58E84C}" type="datetimeFigureOut">
              <a:rPr lang="en-US" smtClean="0"/>
              <a:t>7/20/2025</a:t>
            </a:fld>
            <a:endParaRPr lang="en-US"/>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2387" tIns="46193" rIns="92387" bIns="46193" rtlCol="0" anchor="ctr"/>
          <a:lstStyle/>
          <a:p>
            <a:endParaRPr lang="en-US"/>
          </a:p>
        </p:txBody>
      </p:sp>
      <p:sp>
        <p:nvSpPr>
          <p:cNvPr id="5" name="Notes Placeholder 4"/>
          <p:cNvSpPr>
            <a:spLocks noGrp="1"/>
          </p:cNvSpPr>
          <p:nvPr>
            <p:ph type="body" sz="quarter" idx="3"/>
          </p:nvPr>
        </p:nvSpPr>
        <p:spPr>
          <a:xfrm>
            <a:off x="701199" y="4474659"/>
            <a:ext cx="5609590" cy="3661082"/>
          </a:xfrm>
          <a:prstGeom prst="rect">
            <a:avLst/>
          </a:prstGeom>
        </p:spPr>
        <p:txBody>
          <a:bodyPr vert="horz" lIns="92387" tIns="46193" rIns="92387" bIns="4619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1477"/>
            <a:ext cx="3038528" cy="466512"/>
          </a:xfrm>
          <a:prstGeom prst="rect">
            <a:avLst/>
          </a:prstGeom>
        </p:spPr>
        <p:txBody>
          <a:bodyPr vert="horz" lIns="92387" tIns="46193" rIns="92387" bIns="46193" rtlCol="0" anchor="b"/>
          <a:lstStyle>
            <a:lvl1pPr algn="l">
              <a:defRPr sz="1100"/>
            </a:lvl1pPr>
          </a:lstStyle>
          <a:p>
            <a:endParaRPr lang="en-US"/>
          </a:p>
        </p:txBody>
      </p:sp>
      <p:sp>
        <p:nvSpPr>
          <p:cNvPr id="7" name="Slide Number Placeholder 6"/>
          <p:cNvSpPr>
            <a:spLocks noGrp="1"/>
          </p:cNvSpPr>
          <p:nvPr>
            <p:ph type="sldNum" sz="quarter" idx="5"/>
          </p:nvPr>
        </p:nvSpPr>
        <p:spPr>
          <a:xfrm>
            <a:off x="3971837" y="8831477"/>
            <a:ext cx="3038528" cy="466512"/>
          </a:xfrm>
          <a:prstGeom prst="rect">
            <a:avLst/>
          </a:prstGeom>
        </p:spPr>
        <p:txBody>
          <a:bodyPr vert="horz" lIns="92387" tIns="46193" rIns="92387" bIns="46193" rtlCol="0" anchor="b"/>
          <a:lstStyle>
            <a:lvl1pPr algn="r">
              <a:defRPr sz="1100"/>
            </a:lvl1pPr>
          </a:lstStyle>
          <a:p>
            <a:fld id="{09BA0C0F-DC8E-4422-9983-64C69E1B4D89}" type="slidenum">
              <a:rPr lang="en-US" smtClean="0"/>
              <a:t>‹#›</a:t>
            </a:fld>
            <a:endParaRPr lang="en-US"/>
          </a:p>
        </p:txBody>
      </p:sp>
    </p:spTree>
    <p:extLst>
      <p:ext uri="{BB962C8B-B14F-4D97-AF65-F5344CB8AC3E}">
        <p14:creationId xmlns:p14="http://schemas.microsoft.com/office/powerpoint/2010/main" val="227143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b="1" dirty="0"/>
              <a:t>Key Message:</a:t>
            </a:r>
            <a:br>
              <a:rPr lang="en-US" dirty="0"/>
            </a:br>
            <a:r>
              <a:rPr lang="en-US" dirty="0"/>
              <a:t>Introduce the purpose of the presentation and the development of a spreadsheet-based tool applying </a:t>
            </a:r>
            <a:r>
              <a:rPr lang="en-US" b="0" dirty="0"/>
              <a:t>Safe System Approach (SSA) principles to address roadway departure (RwD) risk.</a:t>
            </a:r>
          </a:p>
          <a:p>
            <a:pPr>
              <a:lnSpc>
                <a:spcPct val="100000"/>
              </a:lnSpc>
            </a:pPr>
            <a:endParaRPr lang="en-US" b="0" dirty="0"/>
          </a:p>
          <a:p>
            <a:pPr>
              <a:lnSpc>
                <a:spcPct val="100000"/>
              </a:lnSpc>
            </a:pPr>
            <a:r>
              <a:rPr lang="en-US" b="1" dirty="0"/>
              <a:t>Facilitation Guidance:</a:t>
            </a:r>
            <a:endParaRPr lang="en-US" dirty="0"/>
          </a:p>
          <a:p>
            <a:pPr marR="0" lvl="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Roadway departures account for a significant proportion of fatal and serious injury crashes in the U.S., especially on rural roads.</a:t>
            </a:r>
          </a:p>
          <a:p>
            <a:pPr marR="0" lvl="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This tool was developed to help transportation agencies systematically assess RwD risk and evaluate countermeasures using Safe System Approach (SSA) principles.</a:t>
            </a:r>
          </a:p>
          <a:p>
            <a:pPr marR="0" lvl="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This supports data-driven safety planning and helps prioritize projects that maximize safety benefits.</a:t>
            </a:r>
          </a:p>
        </p:txBody>
      </p:sp>
      <p:sp>
        <p:nvSpPr>
          <p:cNvPr id="4" name="Slide Number Placeholder 3"/>
          <p:cNvSpPr>
            <a:spLocks noGrp="1"/>
          </p:cNvSpPr>
          <p:nvPr>
            <p:ph type="sldNum" sz="quarter" idx="5"/>
          </p:nvPr>
        </p:nvSpPr>
        <p:spPr/>
        <p:txBody>
          <a:bodyPr/>
          <a:lstStyle/>
          <a:p>
            <a:fld id="{09BA0C0F-DC8E-4422-9983-64C69E1B4D89}" type="slidenum">
              <a:rPr lang="en-US" smtClean="0"/>
              <a:t>1</a:t>
            </a:fld>
            <a:endParaRPr lang="en-US"/>
          </a:p>
        </p:txBody>
      </p:sp>
    </p:spTree>
    <p:extLst>
      <p:ext uri="{BB962C8B-B14F-4D97-AF65-F5344CB8AC3E}">
        <p14:creationId xmlns:p14="http://schemas.microsoft.com/office/powerpoint/2010/main" val="2992362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Key Message:</a:t>
            </a:r>
            <a:br>
              <a:rPr lang="en-US" sz="1200" dirty="0"/>
            </a:br>
            <a:r>
              <a:rPr lang="en-US" sz="1200" dirty="0"/>
              <a:t>Explain roadway or roadside features include in </a:t>
            </a:r>
            <a:r>
              <a:rPr lang="en-US" sz="1200" b="1" dirty="0"/>
              <a:t>j features</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a:lnSpc>
                <a:spcPct val="100000"/>
              </a:lnSpc>
            </a:pPr>
            <a:r>
              <a:rPr lang="en-US" sz="1200" b="1" dirty="0"/>
              <a:t>Facilitation Guidance:</a:t>
            </a:r>
            <a:endParaRPr lang="en-US" sz="1200" dirty="0"/>
          </a:p>
          <a:p>
            <a:pPr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Unlike the previous slide, which focused on severity features (</a:t>
            </a:r>
            <a:r>
              <a:rPr lang="en-US" sz="1200" kern="1200" dirty="0" err="1">
                <a:solidFill>
                  <a:schemeClr val="tx1"/>
                </a:solidFill>
                <a:latin typeface="+mn-lt"/>
                <a:ea typeface="+mn-ea"/>
                <a:cs typeface="Times New Roman" panose="02020603050405020304" pitchFamily="18" charset="0"/>
              </a:rPr>
              <a:t>i</a:t>
            </a:r>
            <a:r>
              <a:rPr lang="en-US" sz="1200" kern="1200" dirty="0">
                <a:solidFill>
                  <a:schemeClr val="tx1"/>
                </a:solidFill>
                <a:latin typeface="+mn-lt"/>
                <a:ea typeface="+mn-ea"/>
                <a:cs typeface="Times New Roman" panose="02020603050405020304" pitchFamily="18" charset="0"/>
              </a:rPr>
              <a:t> features), this slide highlights factors that influence encroachment likelihood — these are the features in subscript j in the SSA-RwD framework.</a:t>
            </a:r>
          </a:p>
          <a:p>
            <a:pPr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These features capture the conditions that make roadway departures more or less likely. Examples include:</a:t>
            </a:r>
          </a:p>
          <a:p>
            <a:pPr marL="74295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Speed — Higher speeds increase the likelihood and severity of roadway departures.</a:t>
            </a:r>
          </a:p>
          <a:p>
            <a:pPr marL="74295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Horizontal curvature — Curves are associated with higher encroachment rates, especially when they lack enhanced delineation or friction treatments.</a:t>
            </a:r>
          </a:p>
          <a:p>
            <a:pPr marL="74295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Vertical grade — Steeper grades may increase vehicle instability.</a:t>
            </a:r>
          </a:p>
          <a:p>
            <a:pPr marL="74295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Access density — More driveways and intersections increase the chances of encroachments.</a:t>
            </a:r>
          </a:p>
          <a:p>
            <a:pPr marL="74295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Safety countermeasures — Proven safety countermeasures like wider edge lines, and rumble strips can reduce the chances of encroachment.</a:t>
            </a:r>
          </a:p>
          <a:p>
            <a:pPr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By combining these j features with the </a:t>
            </a:r>
            <a:r>
              <a:rPr lang="en-US" sz="1200" kern="1200" dirty="0" err="1">
                <a:solidFill>
                  <a:schemeClr val="tx1"/>
                </a:solidFill>
                <a:latin typeface="+mn-lt"/>
                <a:ea typeface="+mn-ea"/>
                <a:cs typeface="Times New Roman" panose="02020603050405020304" pitchFamily="18" charset="0"/>
              </a:rPr>
              <a:t>i</a:t>
            </a:r>
            <a:r>
              <a:rPr lang="en-US" sz="1200" kern="1200" dirty="0">
                <a:solidFill>
                  <a:schemeClr val="tx1"/>
                </a:solidFill>
                <a:latin typeface="+mn-lt"/>
                <a:ea typeface="+mn-ea"/>
                <a:cs typeface="Times New Roman" panose="02020603050405020304" pitchFamily="18" charset="0"/>
              </a:rPr>
              <a:t> features discussed on the previous slide, the SSA-RwD framework estimates roadway departure risk score that reflects both how likely a departure is and once a departure occurs, how severe the outcome would be.</a:t>
            </a:r>
          </a:p>
          <a:p>
            <a:endParaRPr lang="en-US" dirty="0"/>
          </a:p>
        </p:txBody>
      </p:sp>
      <p:sp>
        <p:nvSpPr>
          <p:cNvPr id="4" name="Slide Number Placeholder 3"/>
          <p:cNvSpPr>
            <a:spLocks noGrp="1"/>
          </p:cNvSpPr>
          <p:nvPr>
            <p:ph type="sldNum" sz="quarter" idx="5"/>
          </p:nvPr>
        </p:nvSpPr>
        <p:spPr/>
        <p:txBody>
          <a:bodyPr/>
          <a:lstStyle/>
          <a:p>
            <a:fld id="{09BA0C0F-DC8E-4422-9983-64C69E1B4D89}" type="slidenum">
              <a:rPr lang="en-US" smtClean="0"/>
              <a:t>10</a:t>
            </a:fld>
            <a:endParaRPr lang="en-US"/>
          </a:p>
        </p:txBody>
      </p:sp>
    </p:spTree>
    <p:extLst>
      <p:ext uri="{BB962C8B-B14F-4D97-AF65-F5344CB8AC3E}">
        <p14:creationId xmlns:p14="http://schemas.microsoft.com/office/powerpoint/2010/main" val="708145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b="1" dirty="0"/>
              <a:t>Key Message:</a:t>
            </a:r>
            <a:br>
              <a:rPr lang="en-US" dirty="0"/>
            </a:br>
            <a:r>
              <a:rPr lang="en-US" dirty="0"/>
              <a:t>Introduce the </a:t>
            </a:r>
            <a:r>
              <a:rPr lang="en-US" b="1" dirty="0"/>
              <a:t>spreadsheet-based tool</a:t>
            </a:r>
            <a:r>
              <a:rPr lang="en-US" dirty="0"/>
              <a:t> implementing the SSA-RwD framework.</a:t>
            </a:r>
          </a:p>
          <a:p>
            <a:pPr>
              <a:lnSpc>
                <a:spcPct val="100000"/>
              </a:lnSpc>
            </a:pPr>
            <a:endParaRPr lang="en-US" dirty="0"/>
          </a:p>
          <a:p>
            <a:pPr>
              <a:lnSpc>
                <a:spcPct val="100000"/>
              </a:lnSpc>
            </a:pPr>
            <a:r>
              <a:rPr lang="en-US" b="1" dirty="0"/>
              <a:t>Facilitation Guidance:</a:t>
            </a:r>
            <a:endParaRPr lang="en-US" dirty="0"/>
          </a:p>
          <a:p>
            <a:pPr marL="0"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The SSA-RwD Tool is a spreadsheet-based tool designed to apply the Safe System Approach to roadway departure risk assessment, using data agencies already have available.</a:t>
            </a:r>
          </a:p>
          <a:p>
            <a:pPr marL="0"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The tool is designed to fit into existing safety analysis workflows, requiring no special software.</a:t>
            </a:r>
          </a:p>
          <a:p>
            <a:pPr marL="0"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Users can compare existing conditions with multiple alternatives to evaluate the safety impact of proposed treatments.</a:t>
            </a:r>
          </a:p>
          <a:p>
            <a:endParaRPr lang="en-US" dirty="0"/>
          </a:p>
        </p:txBody>
      </p:sp>
      <p:sp>
        <p:nvSpPr>
          <p:cNvPr id="4" name="Slide Number Placeholder 3"/>
          <p:cNvSpPr>
            <a:spLocks noGrp="1"/>
          </p:cNvSpPr>
          <p:nvPr>
            <p:ph type="sldNum" sz="quarter" idx="5"/>
          </p:nvPr>
        </p:nvSpPr>
        <p:spPr/>
        <p:txBody>
          <a:bodyPr/>
          <a:lstStyle/>
          <a:p>
            <a:fld id="{09BA0C0F-DC8E-4422-9983-64C69E1B4D89}" type="slidenum">
              <a:rPr lang="en-US" smtClean="0"/>
              <a:t>11</a:t>
            </a:fld>
            <a:endParaRPr lang="en-US"/>
          </a:p>
        </p:txBody>
      </p:sp>
    </p:spTree>
    <p:extLst>
      <p:ext uri="{BB962C8B-B14F-4D97-AF65-F5344CB8AC3E}">
        <p14:creationId xmlns:p14="http://schemas.microsoft.com/office/powerpoint/2010/main" val="942974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dirty="0"/>
              <a:t>(Hard copy handout of this graphic will be provided. Input information for each section is zoomed in on subsequent slides)</a:t>
            </a:r>
          </a:p>
          <a:p>
            <a:pPr>
              <a:lnSpc>
                <a:spcPct val="100000"/>
              </a:lnSpc>
            </a:pPr>
            <a:endParaRPr lang="en-US" sz="1200" dirty="0"/>
          </a:p>
          <a:p>
            <a:pPr>
              <a:lnSpc>
                <a:spcPct val="100000"/>
              </a:lnSpc>
            </a:pPr>
            <a:r>
              <a:rPr lang="en-US" sz="1200" b="1" dirty="0"/>
              <a:t>Key Message:</a:t>
            </a:r>
            <a:br>
              <a:rPr lang="en-US" sz="1200" dirty="0"/>
            </a:br>
            <a:r>
              <a:rPr lang="en-US" sz="1200" dirty="0"/>
              <a:t>Explain the </a:t>
            </a:r>
            <a:r>
              <a:rPr lang="en-US" sz="1200" b="1" dirty="0"/>
              <a:t>specific data inputs</a:t>
            </a:r>
            <a:r>
              <a:rPr lang="en-US" sz="1200" dirty="0"/>
              <a:t> required for the tool.</a:t>
            </a:r>
          </a:p>
          <a:p>
            <a:pPr>
              <a:lnSpc>
                <a:spcPct val="100000"/>
              </a:lnSpc>
            </a:pPr>
            <a:endParaRPr lang="en-US" sz="1200" dirty="0"/>
          </a:p>
          <a:p>
            <a:pPr>
              <a:lnSpc>
                <a:spcPct val="100000"/>
              </a:lnSpc>
            </a:pPr>
            <a:r>
              <a:rPr lang="en-US" sz="1200" b="1" dirty="0"/>
              <a:t>Facilitation Guidance:</a:t>
            </a:r>
            <a:endParaRPr lang="en-US" sz="1200" dirty="0"/>
          </a:p>
          <a:p>
            <a:pPr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The tool is structured to guide users through a series of data input sections, each representing a different aspect of the segment being analyzed.</a:t>
            </a:r>
          </a:p>
          <a:p>
            <a:pPr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These sections include:</a:t>
            </a:r>
          </a:p>
          <a:p>
            <a:pPr marL="74295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Project Details — Basic information about the project and segment being evaluated.</a:t>
            </a:r>
          </a:p>
          <a:p>
            <a:pPr marL="74295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Basic Information — Traffic volumes, segment length, lane width, speed limit, and other foundational data.</a:t>
            </a:r>
          </a:p>
          <a:p>
            <a:pPr marL="74295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Horizontal Curve Groups — Capturing curvature characteristics like radius, deflection angle, and types of treatments present including HFST or enhanced delineation.</a:t>
            </a:r>
          </a:p>
          <a:p>
            <a:pPr marL="74295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Roadside and Median Objects — Identifying fixed objects, slopes, and barriers, along with their location and offset from the roadway.</a:t>
            </a:r>
          </a:p>
          <a:p>
            <a:pPr marL="74295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Opposing Vehicles — Documenting exposure to opposing traffic for undivided roadways.</a:t>
            </a:r>
          </a:p>
          <a:p>
            <a:pPr marL="74295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Roadway Treatments — Recording the presence and extent of proven safety countermeasures, such as rumble strips, wider edge lines, or lighting.</a:t>
            </a:r>
          </a:p>
          <a:p>
            <a:pPr marL="74295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System Multipliers — Optional factors that can adjust risk based on broader system conditions, like seat belt use rates.</a:t>
            </a:r>
          </a:p>
          <a:p>
            <a:pPr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By organizing data in this way, the tool ensures that users don’t miss critical inputs and that the analysis is both thorough and repeatable.</a:t>
            </a:r>
          </a:p>
          <a:p>
            <a:pPr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This structured approach also supports future updates, allowing agencies to modify inputs and re-run analyses as conditions change or new countermeasures are added.</a:t>
            </a:r>
          </a:p>
          <a:p>
            <a:endParaRPr lang="en-US" dirty="0"/>
          </a:p>
        </p:txBody>
      </p:sp>
      <p:sp>
        <p:nvSpPr>
          <p:cNvPr id="4" name="Slide Number Placeholder 3"/>
          <p:cNvSpPr>
            <a:spLocks noGrp="1"/>
          </p:cNvSpPr>
          <p:nvPr>
            <p:ph type="sldNum" sz="quarter" idx="5"/>
          </p:nvPr>
        </p:nvSpPr>
        <p:spPr/>
        <p:txBody>
          <a:bodyPr/>
          <a:lstStyle/>
          <a:p>
            <a:fld id="{09BA0C0F-DC8E-4422-9983-64C69E1B4D89}" type="slidenum">
              <a:rPr lang="en-US" smtClean="0"/>
              <a:t>12</a:t>
            </a:fld>
            <a:endParaRPr lang="en-US"/>
          </a:p>
        </p:txBody>
      </p:sp>
    </p:spTree>
    <p:extLst>
      <p:ext uri="{BB962C8B-B14F-4D97-AF65-F5344CB8AC3E}">
        <p14:creationId xmlns:p14="http://schemas.microsoft.com/office/powerpoint/2010/main" val="1135220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b="1" dirty="0"/>
              <a:t>Key Message:</a:t>
            </a:r>
            <a:br>
              <a:rPr lang="en-US" sz="1200" dirty="0"/>
            </a:br>
            <a:r>
              <a:rPr lang="en-US" sz="1200" dirty="0"/>
              <a:t>Explain the </a:t>
            </a:r>
            <a:r>
              <a:rPr lang="en-US" sz="1200" b="1" kern="1200" dirty="0">
                <a:solidFill>
                  <a:schemeClr val="tx1"/>
                </a:solidFill>
                <a:latin typeface="+mn-lt"/>
                <a:ea typeface="+mn-ea"/>
                <a:cs typeface="+mn-cs"/>
              </a:rPr>
              <a:t>Project</a:t>
            </a:r>
            <a:r>
              <a:rPr lang="en-US" sz="1200" dirty="0"/>
              <a:t> </a:t>
            </a:r>
            <a:r>
              <a:rPr lang="en-US" sz="1200" b="1" kern="1200" dirty="0">
                <a:solidFill>
                  <a:schemeClr val="tx1"/>
                </a:solidFill>
                <a:latin typeface="+mn-lt"/>
                <a:ea typeface="+mn-ea"/>
                <a:cs typeface="+mn-cs"/>
              </a:rPr>
              <a:t>Details</a:t>
            </a:r>
            <a:r>
              <a:rPr lang="en-US" sz="1200" dirty="0"/>
              <a:t> section of the tool</a:t>
            </a:r>
          </a:p>
          <a:p>
            <a:pPr>
              <a:lnSpc>
                <a:spcPct val="100000"/>
              </a:lnSpc>
            </a:pPr>
            <a:endParaRPr lang="en-US" sz="1200" dirty="0"/>
          </a:p>
          <a:p>
            <a:pPr>
              <a:lnSpc>
                <a:spcPct val="100000"/>
              </a:lnSpc>
            </a:pPr>
            <a:r>
              <a:rPr lang="en-US" sz="1200" b="1" dirty="0"/>
              <a:t>Facilitation Guidance:</a:t>
            </a:r>
            <a:endParaRPr lang="en-US" sz="1200" dirty="0"/>
          </a:p>
          <a:p>
            <a:pPr marL="0" marR="0" lvl="0" indent="-342900" algn="l" defTabSz="914400" rtl="0" eaLnBrk="1" fontAlgn="auto" latinLnBrk="0" hangingPunct="1">
              <a:lnSpc>
                <a:spcPct val="100000"/>
              </a:lnSpc>
              <a:buClrTx/>
              <a:buSzTx/>
              <a:buFont typeface="Symbol" panose="05050102010706020507" pitchFamily="18" charset="2"/>
              <a:buChar char=""/>
              <a:tabLst/>
              <a:defRPr/>
            </a:pPr>
            <a:r>
              <a:rPr lang="en-US" sz="1200" kern="1200" dirty="0">
                <a:solidFill>
                  <a:schemeClr val="tx1"/>
                </a:solidFill>
                <a:latin typeface="+mn-lt"/>
                <a:ea typeface="+mn-ea"/>
                <a:cs typeface="Times New Roman" panose="02020603050405020304" pitchFamily="18" charset="0"/>
              </a:rPr>
              <a:t>The Project Details section functions as the header for the segment being evaluated and captures essential information to identify and track each segment.</a:t>
            </a:r>
          </a:p>
          <a:p>
            <a:pPr marL="0"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Each segment is assigned a unique Project ID and Segment ID, allowing users to track and manage multiple segments across different projects.</a:t>
            </a:r>
          </a:p>
          <a:p>
            <a:pPr marL="0"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The tool also requires users to select a Project Alternative — this helps differentiate between the existing conditions and various potential improvement scenarios (like Alternative 1 or Alternative 2).</a:t>
            </a:r>
          </a:p>
          <a:p>
            <a:pPr marL="0"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This simple but important step ensures that results can be easily compared across different segments/projects/alternatives.</a:t>
            </a:r>
          </a:p>
          <a:p>
            <a:pPr marL="0" marR="0" indent="-342900" algn="l" defTabSz="914400" rtl="0" eaLnBrk="1" latinLnBrk="0" hangingPunct="1">
              <a:lnSpc>
                <a:spcPct val="100000"/>
              </a:lnSpc>
              <a:buFont typeface="Symbol" panose="05050102010706020507" pitchFamily="18" charset="2"/>
              <a:buChar char=""/>
            </a:pPr>
            <a:r>
              <a:rPr lang="en-US" sz="1200" dirty="0"/>
              <a:t>For ease of demonstration, we have pre-filled the tool with three example conditions to show how the inputs work.</a:t>
            </a:r>
          </a:p>
        </p:txBody>
      </p:sp>
      <p:sp>
        <p:nvSpPr>
          <p:cNvPr id="4" name="Slide Number Placeholder 3"/>
          <p:cNvSpPr>
            <a:spLocks noGrp="1"/>
          </p:cNvSpPr>
          <p:nvPr>
            <p:ph type="sldNum" sz="quarter" idx="5"/>
          </p:nvPr>
        </p:nvSpPr>
        <p:spPr/>
        <p:txBody>
          <a:bodyPr/>
          <a:lstStyle/>
          <a:p>
            <a:fld id="{09BA0C0F-DC8E-4422-9983-64C69E1B4D89}" type="slidenum">
              <a:rPr lang="en-US" smtClean="0"/>
              <a:t>13</a:t>
            </a:fld>
            <a:endParaRPr lang="en-US"/>
          </a:p>
        </p:txBody>
      </p:sp>
    </p:spTree>
    <p:extLst>
      <p:ext uri="{BB962C8B-B14F-4D97-AF65-F5344CB8AC3E}">
        <p14:creationId xmlns:p14="http://schemas.microsoft.com/office/powerpoint/2010/main" val="3895794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b="1" dirty="0"/>
              <a:t>Key Message:</a:t>
            </a:r>
            <a:br>
              <a:rPr lang="en-US" sz="1200" dirty="0"/>
            </a:br>
            <a:r>
              <a:rPr lang="en-US" sz="1200" dirty="0"/>
              <a:t>Explain the </a:t>
            </a:r>
            <a:r>
              <a:rPr lang="en-US" sz="1200" b="1" kern="1200" dirty="0">
                <a:solidFill>
                  <a:schemeClr val="tx1"/>
                </a:solidFill>
                <a:latin typeface="+mn-lt"/>
                <a:ea typeface="+mn-ea"/>
                <a:cs typeface="+mn-cs"/>
              </a:rPr>
              <a:t>Basic</a:t>
            </a:r>
            <a:r>
              <a:rPr lang="en-US" sz="1200" dirty="0"/>
              <a:t> </a:t>
            </a:r>
            <a:r>
              <a:rPr lang="en-US" sz="1200" b="1" kern="1200" dirty="0">
                <a:solidFill>
                  <a:schemeClr val="tx1"/>
                </a:solidFill>
                <a:latin typeface="+mn-lt"/>
                <a:ea typeface="+mn-ea"/>
                <a:cs typeface="+mn-cs"/>
              </a:rPr>
              <a:t>Information</a:t>
            </a:r>
            <a:r>
              <a:rPr lang="en-US" sz="1200" dirty="0"/>
              <a:t> section of the tool</a:t>
            </a:r>
          </a:p>
          <a:p>
            <a:pPr>
              <a:lnSpc>
                <a:spcPct val="100000"/>
              </a:lnSpc>
            </a:pPr>
            <a:endParaRPr lang="en-US" sz="1200" dirty="0"/>
          </a:p>
          <a:p>
            <a:pPr>
              <a:lnSpc>
                <a:spcPct val="100000"/>
              </a:lnSpc>
            </a:pPr>
            <a:r>
              <a:rPr lang="en-US" sz="1200" b="1" dirty="0"/>
              <a:t>Facilitation Guidance:</a:t>
            </a:r>
            <a:endParaRPr lang="en-US" sz="1200" dirty="0"/>
          </a:p>
          <a:p>
            <a:pPr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The Basic Information section captures key roadway and traffic characteristics that form the foundation for the risk estimations in the SSA-</a:t>
            </a:r>
            <a:r>
              <a:rPr lang="en-US" sz="1200" kern="1200" dirty="0" err="1">
                <a:solidFill>
                  <a:schemeClr val="tx1"/>
                </a:solidFill>
                <a:latin typeface="+mn-lt"/>
                <a:ea typeface="+mn-ea"/>
                <a:cs typeface="Times New Roman" panose="02020603050405020304" pitchFamily="18" charset="0"/>
              </a:rPr>
              <a:t>RwD</a:t>
            </a:r>
            <a:r>
              <a:rPr lang="en-US" sz="1200" kern="1200" dirty="0">
                <a:solidFill>
                  <a:schemeClr val="tx1"/>
                </a:solidFill>
                <a:latin typeface="+mn-lt"/>
                <a:ea typeface="+mn-ea"/>
                <a:cs typeface="Times New Roman" panose="02020603050405020304" pitchFamily="18" charset="0"/>
              </a:rPr>
              <a:t> Tool.</a:t>
            </a:r>
          </a:p>
          <a:p>
            <a:pPr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This section focuses on the core geometric and traffic data that describe the segment.</a:t>
            </a:r>
          </a:p>
          <a:p>
            <a:pPr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Required inputs include:</a:t>
            </a:r>
          </a:p>
          <a:p>
            <a:pPr marL="74295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Segment length — the total length being analyzed.</a:t>
            </a:r>
          </a:p>
          <a:p>
            <a:pPr marL="74295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AADT (Annual Average Daily Traffic) — essential for calculating exposure.</a:t>
            </a:r>
          </a:p>
          <a:p>
            <a:pPr marL="74295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Directional factor — indicating how traffic is split between directions.</a:t>
            </a:r>
          </a:p>
          <a:p>
            <a:pPr marL="74295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Number of lanes — separately in primary and secondary direction of travel. </a:t>
            </a:r>
          </a:p>
          <a:p>
            <a:pPr marL="74295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Lane width — important for understanding available recovery space.</a:t>
            </a:r>
          </a:p>
          <a:p>
            <a:pPr marL="74295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Median width — if present.</a:t>
            </a:r>
          </a:p>
          <a:p>
            <a:pPr marL="74295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Speed limit — critical for both encroachment risk and severity estimation.</a:t>
            </a:r>
          </a:p>
          <a:p>
            <a:pPr marL="74295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Number of driveways — an indicator of access density, which can increase conflict potential.</a:t>
            </a:r>
          </a:p>
          <a:p>
            <a:pPr marL="74295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Vertical grade — it has three options to select from: Level terrain (≤3% grade), Moderate terrain (3-6% grade), and steep terrain (≥6% grade).</a:t>
            </a:r>
          </a:p>
          <a:p>
            <a:pPr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This basic information sets the stage for the more detailed roadway departure risk assessment that follows in later sections.</a:t>
            </a:r>
          </a:p>
          <a:p>
            <a:endParaRPr lang="en-US" dirty="0"/>
          </a:p>
        </p:txBody>
      </p:sp>
      <p:sp>
        <p:nvSpPr>
          <p:cNvPr id="4" name="Slide Number Placeholder 3"/>
          <p:cNvSpPr>
            <a:spLocks noGrp="1"/>
          </p:cNvSpPr>
          <p:nvPr>
            <p:ph type="sldNum" sz="quarter" idx="5"/>
          </p:nvPr>
        </p:nvSpPr>
        <p:spPr/>
        <p:txBody>
          <a:bodyPr/>
          <a:lstStyle/>
          <a:p>
            <a:fld id="{09BA0C0F-DC8E-4422-9983-64C69E1B4D89}" type="slidenum">
              <a:rPr lang="en-US" smtClean="0"/>
              <a:t>14</a:t>
            </a:fld>
            <a:endParaRPr lang="en-US"/>
          </a:p>
        </p:txBody>
      </p:sp>
    </p:spTree>
    <p:extLst>
      <p:ext uri="{BB962C8B-B14F-4D97-AF65-F5344CB8AC3E}">
        <p14:creationId xmlns:p14="http://schemas.microsoft.com/office/powerpoint/2010/main" val="2047620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b="1" dirty="0"/>
              <a:t>Key Message:</a:t>
            </a:r>
            <a:br>
              <a:rPr lang="en-US" sz="1200" dirty="0"/>
            </a:br>
            <a:r>
              <a:rPr lang="en-US" sz="1200" dirty="0"/>
              <a:t>Explain the </a:t>
            </a:r>
            <a:r>
              <a:rPr lang="en-US" sz="1200" b="1" kern="1200" dirty="0">
                <a:solidFill>
                  <a:schemeClr val="tx1"/>
                </a:solidFill>
                <a:latin typeface="+mn-lt"/>
                <a:ea typeface="+mn-ea"/>
                <a:cs typeface="+mn-cs"/>
              </a:rPr>
              <a:t>Horizontal</a:t>
            </a:r>
            <a:r>
              <a:rPr lang="en-US" sz="1200" dirty="0"/>
              <a:t> </a:t>
            </a:r>
            <a:r>
              <a:rPr lang="en-US" sz="1200" b="1" kern="1200" dirty="0">
                <a:solidFill>
                  <a:schemeClr val="tx1"/>
                </a:solidFill>
                <a:latin typeface="+mn-lt"/>
                <a:ea typeface="+mn-ea"/>
                <a:cs typeface="+mn-cs"/>
              </a:rPr>
              <a:t>Curve</a:t>
            </a:r>
            <a:r>
              <a:rPr lang="en-US" sz="1200" dirty="0"/>
              <a:t> </a:t>
            </a:r>
            <a:r>
              <a:rPr lang="en-US" sz="1200" b="1" kern="1200" dirty="0">
                <a:solidFill>
                  <a:schemeClr val="tx1"/>
                </a:solidFill>
                <a:latin typeface="+mn-lt"/>
                <a:ea typeface="+mn-ea"/>
                <a:cs typeface="+mn-cs"/>
              </a:rPr>
              <a:t>Groups</a:t>
            </a:r>
            <a:r>
              <a:rPr lang="en-US" sz="1200" dirty="0"/>
              <a:t> section of the tool</a:t>
            </a:r>
          </a:p>
          <a:p>
            <a:pPr>
              <a:lnSpc>
                <a:spcPct val="100000"/>
              </a:lnSpc>
            </a:pPr>
            <a:endParaRPr lang="en-US" sz="1200" b="1" kern="1200" dirty="0">
              <a:solidFill>
                <a:schemeClr val="tx1"/>
              </a:solidFill>
              <a:latin typeface="+mn-lt"/>
              <a:ea typeface="+mn-ea"/>
              <a:cs typeface="+mn-cs"/>
            </a:endParaRPr>
          </a:p>
          <a:p>
            <a:pPr>
              <a:lnSpc>
                <a:spcPct val="100000"/>
              </a:lnSpc>
            </a:pPr>
            <a:r>
              <a:rPr lang="en-US" sz="1200" b="1" dirty="0"/>
              <a:t>Facilitation Guidance:</a:t>
            </a:r>
            <a:endParaRPr lang="en-US" sz="1200" dirty="0"/>
          </a:p>
          <a:p>
            <a:pPr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The Horizontal Curve Groups section captures curve-specific details that influence both encroachment and severity terms in the SSA-</a:t>
            </a:r>
            <a:r>
              <a:rPr lang="en-US" sz="1200" kern="1200" dirty="0" err="1">
                <a:solidFill>
                  <a:schemeClr val="tx1"/>
                </a:solidFill>
                <a:latin typeface="+mn-lt"/>
                <a:ea typeface="+mn-ea"/>
                <a:cs typeface="Times New Roman" panose="02020603050405020304" pitchFamily="18" charset="0"/>
              </a:rPr>
              <a:t>RwD</a:t>
            </a:r>
            <a:r>
              <a:rPr lang="en-US" sz="1200" kern="1200" dirty="0">
                <a:solidFill>
                  <a:schemeClr val="tx1"/>
                </a:solidFill>
                <a:latin typeface="+mn-lt"/>
                <a:ea typeface="+mn-ea"/>
                <a:cs typeface="Times New Roman" panose="02020603050405020304" pitchFamily="18" charset="0"/>
              </a:rPr>
              <a:t> Tool.</a:t>
            </a:r>
          </a:p>
          <a:p>
            <a:pPr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Curves are particularly important for roadway departure risk because they are associated with:</a:t>
            </a:r>
          </a:p>
          <a:p>
            <a:pPr marL="74295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Higher encroachment rates — due to the challenges of navigating curves at higher speeds.</a:t>
            </a:r>
          </a:p>
          <a:p>
            <a:pPr marL="74295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Increased severity — if vehicles leave the roadway on a curve, they are more likely to hit roadside features at less-forgiving angles.</a:t>
            </a:r>
          </a:p>
          <a:p>
            <a:pPr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Users can combine curves with similar curve radii and treatments within a segment </a:t>
            </a:r>
          </a:p>
          <a:p>
            <a:pPr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For each curve group, they will need to input:</a:t>
            </a:r>
          </a:p>
          <a:p>
            <a:pPr marL="74295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Curve radius</a:t>
            </a:r>
          </a:p>
          <a:p>
            <a:pPr marL="74295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Deflection angle</a:t>
            </a:r>
          </a:p>
          <a:p>
            <a:pPr marL="74295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Whether the curve has High Friction Surface Treatment (HFST)</a:t>
            </a:r>
          </a:p>
          <a:p>
            <a:pPr marL="74295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Whether the curve has Enhanced Curve Delineation (EHCD)</a:t>
            </a:r>
          </a:p>
          <a:p>
            <a:pPr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This allows the tool to differentiate risk levels within a segment based on the presence and characteristics of curves while considering curve-specific treatments.</a:t>
            </a:r>
          </a:p>
          <a:p>
            <a:endParaRPr lang="en-US" dirty="0"/>
          </a:p>
        </p:txBody>
      </p:sp>
      <p:sp>
        <p:nvSpPr>
          <p:cNvPr id="4" name="Slide Number Placeholder 3"/>
          <p:cNvSpPr>
            <a:spLocks noGrp="1"/>
          </p:cNvSpPr>
          <p:nvPr>
            <p:ph type="sldNum" sz="quarter" idx="5"/>
          </p:nvPr>
        </p:nvSpPr>
        <p:spPr/>
        <p:txBody>
          <a:bodyPr/>
          <a:lstStyle/>
          <a:p>
            <a:fld id="{09BA0C0F-DC8E-4422-9983-64C69E1B4D89}" type="slidenum">
              <a:rPr lang="en-US" smtClean="0"/>
              <a:t>15</a:t>
            </a:fld>
            <a:endParaRPr lang="en-US"/>
          </a:p>
        </p:txBody>
      </p:sp>
    </p:spTree>
    <p:extLst>
      <p:ext uri="{BB962C8B-B14F-4D97-AF65-F5344CB8AC3E}">
        <p14:creationId xmlns:p14="http://schemas.microsoft.com/office/powerpoint/2010/main" val="12843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b="1" dirty="0"/>
              <a:t>Key Message:</a:t>
            </a:r>
            <a:br>
              <a:rPr lang="en-US" sz="1200" dirty="0"/>
            </a:br>
            <a:r>
              <a:rPr lang="en-US" sz="1200" dirty="0"/>
              <a:t>Explain the </a:t>
            </a:r>
            <a:r>
              <a:rPr lang="en-US" sz="1200" b="1" kern="1200" dirty="0">
                <a:solidFill>
                  <a:schemeClr val="tx1"/>
                </a:solidFill>
                <a:latin typeface="+mn-lt"/>
                <a:ea typeface="+mn-ea"/>
                <a:cs typeface="+mn-cs"/>
              </a:rPr>
              <a:t>Roadside</a:t>
            </a:r>
            <a:r>
              <a:rPr lang="en-US" sz="1200" dirty="0"/>
              <a:t> </a:t>
            </a:r>
            <a:r>
              <a:rPr lang="en-US" sz="1200" b="1" kern="1200" dirty="0">
                <a:solidFill>
                  <a:schemeClr val="tx1"/>
                </a:solidFill>
                <a:latin typeface="+mn-lt"/>
                <a:ea typeface="+mn-ea"/>
                <a:cs typeface="+mn-cs"/>
              </a:rPr>
              <a:t>Objects</a:t>
            </a:r>
            <a:r>
              <a:rPr lang="en-US" sz="1200" dirty="0"/>
              <a:t> section of the tool</a:t>
            </a:r>
          </a:p>
          <a:p>
            <a:pPr>
              <a:lnSpc>
                <a:spcPct val="100000"/>
              </a:lnSpc>
            </a:pPr>
            <a:endParaRPr lang="en-US" sz="1200" dirty="0"/>
          </a:p>
          <a:p>
            <a:pPr>
              <a:lnSpc>
                <a:spcPct val="100000"/>
              </a:lnSpc>
            </a:pPr>
            <a:r>
              <a:rPr lang="en-US" sz="1200" b="1" dirty="0"/>
              <a:t>Facilitation Guidance:</a:t>
            </a:r>
            <a:endParaRPr lang="en-US" sz="1200" dirty="0"/>
          </a:p>
          <a:p>
            <a:pPr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The Roadside Objects section captures fixed objects and other hazards located along the roadside, which directly contribute to exposure term in the SSA-</a:t>
            </a:r>
            <a:r>
              <a:rPr lang="en-US" sz="1200" kern="1200" dirty="0" err="1">
                <a:solidFill>
                  <a:schemeClr val="tx1"/>
                </a:solidFill>
                <a:latin typeface="+mn-lt"/>
                <a:ea typeface="+mn-ea"/>
                <a:cs typeface="Times New Roman" panose="02020603050405020304" pitchFamily="18" charset="0"/>
              </a:rPr>
              <a:t>RwD</a:t>
            </a:r>
            <a:r>
              <a:rPr lang="en-US" sz="1200" kern="1200" dirty="0">
                <a:solidFill>
                  <a:schemeClr val="tx1"/>
                </a:solidFill>
                <a:latin typeface="+mn-lt"/>
                <a:ea typeface="+mn-ea"/>
                <a:cs typeface="Times New Roman" panose="02020603050405020304" pitchFamily="18" charset="0"/>
              </a:rPr>
              <a:t> Tool.</a:t>
            </a:r>
          </a:p>
          <a:p>
            <a:pPr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Users can select different objects from the dropdown menu, including Non-Design Roadway Features (NDRF) (i.e., trees, utility poles), cable barriers, concrete barriers, or waterbody. </a:t>
            </a:r>
          </a:p>
          <a:p>
            <a:pPr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There is also an options to select low-, medium-, or high-risk environment if detailed object specific data is not readily available. </a:t>
            </a:r>
          </a:p>
          <a:p>
            <a:pPr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For each object type (such as trees, utility poles, or barriers), the tool collects:</a:t>
            </a:r>
          </a:p>
          <a:p>
            <a:pPr marL="74295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Location (primary or secondary side of the road)</a:t>
            </a:r>
          </a:p>
          <a:p>
            <a:pPr marL="74295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Type of object</a:t>
            </a:r>
          </a:p>
          <a:p>
            <a:pPr marL="74295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Length and width of the object group</a:t>
            </a:r>
          </a:p>
          <a:p>
            <a:pPr marL="74295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Lateral offset — the distance between the edge of the travel lane and the object.</a:t>
            </a:r>
          </a:p>
          <a:p>
            <a:pPr marL="74295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Number of objects within the length of the segment.</a:t>
            </a:r>
          </a:p>
          <a:p>
            <a:pPr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The tool allows for entering up to 15 different object types, supporting flexibility for diverse rural and urban roadside conditions.</a:t>
            </a:r>
          </a:p>
        </p:txBody>
      </p:sp>
      <p:sp>
        <p:nvSpPr>
          <p:cNvPr id="4" name="Slide Number Placeholder 3"/>
          <p:cNvSpPr>
            <a:spLocks noGrp="1"/>
          </p:cNvSpPr>
          <p:nvPr>
            <p:ph type="sldNum" sz="quarter" idx="5"/>
          </p:nvPr>
        </p:nvSpPr>
        <p:spPr/>
        <p:txBody>
          <a:bodyPr/>
          <a:lstStyle/>
          <a:p>
            <a:fld id="{09BA0C0F-DC8E-4422-9983-64C69E1B4D89}" type="slidenum">
              <a:rPr lang="en-US" smtClean="0"/>
              <a:t>16</a:t>
            </a:fld>
            <a:endParaRPr lang="en-US"/>
          </a:p>
        </p:txBody>
      </p:sp>
    </p:spTree>
    <p:extLst>
      <p:ext uri="{BB962C8B-B14F-4D97-AF65-F5344CB8AC3E}">
        <p14:creationId xmlns:p14="http://schemas.microsoft.com/office/powerpoint/2010/main" val="1942163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b="1" dirty="0"/>
              <a:t>Key Message:</a:t>
            </a:r>
            <a:br>
              <a:rPr lang="en-US" sz="1200" dirty="0"/>
            </a:br>
            <a:r>
              <a:rPr lang="en-US" sz="1200" dirty="0"/>
              <a:t>Explain the </a:t>
            </a:r>
            <a:r>
              <a:rPr lang="en-US" sz="1200" b="1" dirty="0"/>
              <a:t>Median Objects </a:t>
            </a:r>
            <a:r>
              <a:rPr lang="en-US" sz="1200" dirty="0"/>
              <a:t>section of the tool</a:t>
            </a:r>
          </a:p>
          <a:p>
            <a:pPr>
              <a:lnSpc>
                <a:spcPct val="100000"/>
              </a:lnSpc>
            </a:pPr>
            <a:endParaRPr lang="en-US" sz="1200" dirty="0"/>
          </a:p>
          <a:p>
            <a:pPr>
              <a:lnSpc>
                <a:spcPct val="100000"/>
              </a:lnSpc>
            </a:pPr>
            <a:r>
              <a:rPr lang="en-US" sz="1200" b="1" dirty="0"/>
              <a:t>Facilitation Guidance:</a:t>
            </a:r>
            <a:endParaRPr lang="en-US" sz="1200" dirty="0"/>
          </a:p>
          <a:p>
            <a:pPr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The Median Objects section captures any fixed objects located within the median. If the road is undivided or there are no objects in the median of a divided road, users do not need to enter anything here. </a:t>
            </a:r>
          </a:p>
          <a:p>
            <a:pPr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Similar to roadside objects, for each type of median object (like barriers, trees, or poles), the tool collects:</a:t>
            </a:r>
          </a:p>
          <a:p>
            <a:pPr marL="74295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Object type</a:t>
            </a:r>
          </a:p>
          <a:p>
            <a:pPr marL="74295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Length and width</a:t>
            </a:r>
          </a:p>
          <a:p>
            <a:pPr marL="74295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Lateral offset — the distance between the object and the edge of the nearest lane.</a:t>
            </a:r>
          </a:p>
          <a:p>
            <a:pPr marL="74295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Number of objects within the segment.</a:t>
            </a:r>
          </a:p>
          <a:p>
            <a:endParaRPr lang="en-US" dirty="0"/>
          </a:p>
        </p:txBody>
      </p:sp>
      <p:sp>
        <p:nvSpPr>
          <p:cNvPr id="4" name="Slide Number Placeholder 3"/>
          <p:cNvSpPr>
            <a:spLocks noGrp="1"/>
          </p:cNvSpPr>
          <p:nvPr>
            <p:ph type="sldNum" sz="quarter" idx="5"/>
          </p:nvPr>
        </p:nvSpPr>
        <p:spPr/>
        <p:txBody>
          <a:bodyPr/>
          <a:lstStyle/>
          <a:p>
            <a:fld id="{09BA0C0F-DC8E-4422-9983-64C69E1B4D89}" type="slidenum">
              <a:rPr lang="en-US" smtClean="0"/>
              <a:t>17</a:t>
            </a:fld>
            <a:endParaRPr lang="en-US"/>
          </a:p>
        </p:txBody>
      </p:sp>
    </p:spTree>
    <p:extLst>
      <p:ext uri="{BB962C8B-B14F-4D97-AF65-F5344CB8AC3E}">
        <p14:creationId xmlns:p14="http://schemas.microsoft.com/office/powerpoint/2010/main" val="1495435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b="1" dirty="0"/>
              <a:t>Key Message:</a:t>
            </a:r>
            <a:br>
              <a:rPr lang="en-US" sz="1200" dirty="0"/>
            </a:br>
            <a:r>
              <a:rPr lang="en-US" sz="1200" dirty="0"/>
              <a:t>Explain the </a:t>
            </a:r>
            <a:r>
              <a:rPr lang="en-US" sz="1200" b="1" dirty="0"/>
              <a:t>Opposing Vehicles and Roadway Treatments </a:t>
            </a:r>
            <a:r>
              <a:rPr lang="en-US" sz="1200" dirty="0"/>
              <a:t>section of the tool</a:t>
            </a:r>
          </a:p>
          <a:p>
            <a:pPr>
              <a:lnSpc>
                <a:spcPct val="100000"/>
              </a:lnSpc>
            </a:pPr>
            <a:endParaRPr lang="en-US" sz="1200" dirty="0"/>
          </a:p>
          <a:p>
            <a:pPr>
              <a:lnSpc>
                <a:spcPct val="100000"/>
              </a:lnSpc>
            </a:pPr>
            <a:r>
              <a:rPr lang="en-US" sz="1200" b="1" dirty="0"/>
              <a:t>Facilitation Guidance:</a:t>
            </a:r>
            <a:endParaRPr lang="en-US" sz="1200" dirty="0"/>
          </a:p>
          <a:p>
            <a:pPr marL="0"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This section captures exposure to opposing traffic, in addition to the changes in encroachment multiplier due to the presence of proven roadway treatments,.</a:t>
            </a:r>
          </a:p>
          <a:p>
            <a:pPr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The opposing vehicles component measures the length over which there are no physical barriers separating opposing traffic — this helps estimate the risk of cross-centerline crashes (i.e., head-on, sideswipe opposite direction) if a vehicle departs the lane.</a:t>
            </a:r>
          </a:p>
          <a:p>
            <a:pPr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This is particularly important on two-lane rural roads, where head-on crashes can be among the most severe types of roadway departure crashes.</a:t>
            </a:r>
          </a:p>
          <a:p>
            <a:pPr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The second part allows users to enter coverage length for different roadside treatments that may be present at the analysis segment.  </a:t>
            </a:r>
          </a:p>
          <a:p>
            <a:pPr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Several proven safety countermeasures have been already provided that include Edge rumble strips, Centerline rumble strips, Edge and centerline combined rumble strips, and Wider edge lines.</a:t>
            </a:r>
          </a:p>
          <a:p>
            <a:pPr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Users are also allowed to enter other treatments that may be present at the locations. </a:t>
            </a:r>
          </a:p>
          <a:p>
            <a:pPr marR="0" indent="-342900" algn="l" defTabSz="914400" rtl="0" eaLnBrk="1" latinLnBrk="0" hangingPunct="1">
              <a:lnSpc>
                <a:spcPct val="100000"/>
              </a:lnSpc>
              <a:buFont typeface="Symbol" panose="05050102010706020507" pitchFamily="18" charset="2"/>
              <a:buChar char=""/>
            </a:pPr>
            <a:r>
              <a:rPr lang="en-US" sz="1200" dirty="0"/>
              <a:t>However, if more than two countermeasures are present at a segment, only the effects of the two most effective treatments will be considered.</a:t>
            </a:r>
            <a:endParaRPr lang="en-US" sz="1200" kern="1200" dirty="0">
              <a:solidFill>
                <a:schemeClr val="tx1"/>
              </a:solidFill>
              <a:latin typeface="+mn-lt"/>
              <a:ea typeface="+mn-ea"/>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9BA0C0F-DC8E-4422-9983-64C69E1B4D89}" type="slidenum">
              <a:rPr lang="en-US" smtClean="0"/>
              <a:t>18</a:t>
            </a:fld>
            <a:endParaRPr lang="en-US"/>
          </a:p>
        </p:txBody>
      </p:sp>
    </p:spTree>
    <p:extLst>
      <p:ext uri="{BB962C8B-B14F-4D97-AF65-F5344CB8AC3E}">
        <p14:creationId xmlns:p14="http://schemas.microsoft.com/office/powerpoint/2010/main" val="4202893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b="1" dirty="0"/>
              <a:t>Key Message:</a:t>
            </a:r>
            <a:br>
              <a:rPr lang="en-US" sz="1200" dirty="0"/>
            </a:br>
            <a:r>
              <a:rPr lang="en-US" sz="1200" dirty="0"/>
              <a:t>Explain the </a:t>
            </a:r>
            <a:r>
              <a:rPr lang="en-US" sz="1200" b="1" kern="1200" dirty="0">
                <a:solidFill>
                  <a:schemeClr val="tx1"/>
                </a:solidFill>
                <a:latin typeface="+mn-lt"/>
                <a:ea typeface="+mn-ea"/>
                <a:cs typeface="+mn-cs"/>
              </a:rPr>
              <a:t>Project</a:t>
            </a:r>
            <a:r>
              <a:rPr lang="en-US" sz="1200" dirty="0"/>
              <a:t> </a:t>
            </a:r>
            <a:r>
              <a:rPr lang="en-US" sz="1200" b="1" kern="1200" dirty="0">
                <a:solidFill>
                  <a:schemeClr val="tx1"/>
                </a:solidFill>
                <a:latin typeface="+mn-lt"/>
                <a:ea typeface="+mn-ea"/>
                <a:cs typeface="+mn-cs"/>
              </a:rPr>
              <a:t>Details</a:t>
            </a:r>
            <a:r>
              <a:rPr lang="en-US" sz="1200" dirty="0"/>
              <a:t> section of the tool</a:t>
            </a:r>
          </a:p>
          <a:p>
            <a:pPr>
              <a:lnSpc>
                <a:spcPct val="100000"/>
              </a:lnSpc>
            </a:pPr>
            <a:endParaRPr lang="en-US" sz="1200" dirty="0"/>
          </a:p>
          <a:p>
            <a:pPr>
              <a:lnSpc>
                <a:spcPct val="100000"/>
              </a:lnSpc>
            </a:pPr>
            <a:r>
              <a:rPr lang="en-US" sz="1200" b="1" dirty="0"/>
              <a:t>Facilitation Guidance:</a:t>
            </a:r>
            <a:endParaRPr lang="en-US" sz="1200" dirty="0"/>
          </a:p>
          <a:p>
            <a:pPr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System multipliers allow users to adjust risk estimations to reflect broader system-level factors, such as seat belt use rates or emergency response times.</a:t>
            </a:r>
          </a:p>
          <a:p>
            <a:pPr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Including these variables aligns with  several elements of the Safe System Approach, specifically, Safe Road Users, Safe Vehicles, and Post Crash Care. </a:t>
            </a:r>
          </a:p>
          <a:p>
            <a:pPr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This section is optional, but it provides agencies with the flexibility to refine their analysis based on contextual factors that influence crash outcomes or emergency response.</a:t>
            </a:r>
          </a:p>
          <a:p>
            <a:pPr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Available system multipliers include:</a:t>
            </a:r>
          </a:p>
          <a:p>
            <a:pPr marL="74295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Seat belt use rate — Higher seat belt use reduces injury severity in crashes.</a:t>
            </a:r>
          </a:p>
          <a:p>
            <a:pPr marL="74295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Presence of EMS within 10 minutes — Faster response times can improve survival rates after a severe crash.</a:t>
            </a:r>
          </a:p>
          <a:p>
            <a:pPr marL="74295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Older vehicles in the fleet — Older vehicles may lack modern safety features, increasing injury severity.</a:t>
            </a:r>
          </a:p>
          <a:p>
            <a:endParaRPr lang="en-US" dirty="0"/>
          </a:p>
        </p:txBody>
      </p:sp>
      <p:sp>
        <p:nvSpPr>
          <p:cNvPr id="4" name="Slide Number Placeholder 3"/>
          <p:cNvSpPr>
            <a:spLocks noGrp="1"/>
          </p:cNvSpPr>
          <p:nvPr>
            <p:ph type="sldNum" sz="quarter" idx="5"/>
          </p:nvPr>
        </p:nvSpPr>
        <p:spPr/>
        <p:txBody>
          <a:bodyPr/>
          <a:lstStyle/>
          <a:p>
            <a:fld id="{09BA0C0F-DC8E-4422-9983-64C69E1B4D89}" type="slidenum">
              <a:rPr lang="en-US" smtClean="0"/>
              <a:t>19</a:t>
            </a:fld>
            <a:endParaRPr lang="en-US"/>
          </a:p>
        </p:txBody>
      </p:sp>
    </p:spTree>
    <p:extLst>
      <p:ext uri="{BB962C8B-B14F-4D97-AF65-F5344CB8AC3E}">
        <p14:creationId xmlns:p14="http://schemas.microsoft.com/office/powerpoint/2010/main" val="3174710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BA0C0F-DC8E-4422-9983-64C69E1B4D89}" type="slidenum">
              <a:rPr lang="en-US" smtClean="0"/>
              <a:t>2</a:t>
            </a:fld>
            <a:endParaRPr lang="en-US"/>
          </a:p>
        </p:txBody>
      </p:sp>
    </p:spTree>
    <p:extLst>
      <p:ext uri="{BB962C8B-B14F-4D97-AF65-F5344CB8AC3E}">
        <p14:creationId xmlns:p14="http://schemas.microsoft.com/office/powerpoint/2010/main" val="4011235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b="1" dirty="0"/>
              <a:t>Key Message:</a:t>
            </a:r>
            <a:br>
              <a:rPr lang="en-US" sz="1200" dirty="0"/>
            </a:br>
            <a:r>
              <a:rPr lang="en-US" sz="1200" dirty="0"/>
              <a:t>Present the </a:t>
            </a:r>
            <a:r>
              <a:rPr lang="en-US" sz="1200" b="1" dirty="0"/>
              <a:t>Analysis Results</a:t>
            </a:r>
            <a:r>
              <a:rPr lang="en-US" sz="1200" dirty="0"/>
              <a:t> generated by the tool.</a:t>
            </a:r>
          </a:p>
          <a:p>
            <a:pPr>
              <a:lnSpc>
                <a:spcPct val="100000"/>
              </a:lnSpc>
            </a:pPr>
            <a:endParaRPr lang="en-US" sz="1200" dirty="0"/>
          </a:p>
          <a:p>
            <a:pPr>
              <a:lnSpc>
                <a:spcPct val="100000"/>
              </a:lnSpc>
            </a:pPr>
            <a:r>
              <a:rPr lang="en-US" sz="1200" b="1" dirty="0"/>
              <a:t>Facilitation Guidance:</a:t>
            </a:r>
            <a:endParaRPr lang="en-US" sz="1200" dirty="0"/>
          </a:p>
          <a:p>
            <a:pPr marR="0" indent="-342900" algn="l" defTabSz="914400" rtl="0" eaLnBrk="1" latinLnBrk="0" hangingPunct="1">
              <a:lnSpc>
                <a:spcPct val="100000"/>
              </a:lnSpc>
              <a:buFont typeface="Symbol" panose="05050102010706020507" pitchFamily="18" charset="2"/>
              <a:buChar char=""/>
            </a:pPr>
            <a:r>
              <a:rPr lang="en-US" sz="1200" dirty="0"/>
              <a:t>This section provides the final output of the SSA-</a:t>
            </a:r>
            <a:r>
              <a:rPr lang="en-US" sz="1200" dirty="0" err="1"/>
              <a:t>RwD</a:t>
            </a:r>
            <a:r>
              <a:rPr lang="en-US" sz="1200" dirty="0"/>
              <a:t> Tool. It combines the exposure associated with various roadside and roadway features, multiplies that exposure by the severity linked to each object type, and factors in encroachment multipliers based on the presence of different roadway and roadside elements, as well as proven safety countermeasures. </a:t>
            </a:r>
          </a:p>
          <a:p>
            <a:pPr marR="0" indent="-342900" algn="l" defTabSz="914400" rtl="0" eaLnBrk="1" latinLnBrk="0" hangingPunct="1">
              <a:lnSpc>
                <a:spcPct val="100000"/>
              </a:lnSpc>
              <a:buFont typeface="Symbol" panose="05050102010706020507" pitchFamily="18" charset="2"/>
              <a:buChar char=""/>
            </a:pPr>
            <a:r>
              <a:rPr lang="en-US" sz="1200" dirty="0"/>
              <a:t>All of these components are then translated into a single, comprehensive risk score (Rs) for each segment and/or design alternative.</a:t>
            </a:r>
            <a:endParaRPr lang="en-US" sz="1200" kern="1200" dirty="0">
              <a:solidFill>
                <a:schemeClr val="tx1"/>
              </a:solidFill>
              <a:latin typeface="+mn-lt"/>
              <a:ea typeface="+mn-ea"/>
              <a:cs typeface="Times New Roman" panose="02020603050405020304" pitchFamily="18" charset="0"/>
            </a:endParaRPr>
          </a:p>
          <a:p>
            <a:pPr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The key outputs include:</a:t>
            </a:r>
          </a:p>
          <a:p>
            <a:pPr marL="742950" marR="0" lvl="1" indent="-342900" algn="l" defTabSz="914400" rtl="0" eaLnBrk="1" latinLnBrk="0" hangingPunct="1">
              <a:lnSpc>
                <a:spcPct val="100000"/>
              </a:lnSpc>
              <a:buFont typeface="Symbol" panose="05050102010706020507" pitchFamily="18" charset="2"/>
              <a:buChar char=""/>
            </a:pPr>
            <a:r>
              <a:rPr lang="en-US" sz="1200" b="1" kern="1200" dirty="0">
                <a:solidFill>
                  <a:schemeClr val="tx1"/>
                </a:solidFill>
                <a:latin typeface="+mn-lt"/>
                <a:ea typeface="+mn-ea"/>
                <a:cs typeface="Times New Roman" panose="02020603050405020304" pitchFamily="18" charset="0"/>
              </a:rPr>
              <a:t>Exposure: </a:t>
            </a:r>
            <a:r>
              <a:rPr lang="en-US" sz="1200" kern="1200" dirty="0">
                <a:solidFill>
                  <a:schemeClr val="tx1"/>
                </a:solidFill>
                <a:latin typeface="+mn-lt"/>
                <a:ea typeface="+mn-ea"/>
                <a:cs typeface="Times New Roman" panose="02020603050405020304" pitchFamily="18" charset="0"/>
              </a:rPr>
              <a:t>Represents the level of opportunity for vehicles to interact with different features on a road segment. </a:t>
            </a:r>
          </a:p>
          <a:p>
            <a:pPr marL="742950" marR="0" lvl="1" indent="-342900" algn="l" defTabSz="914400" rtl="0" eaLnBrk="1" latinLnBrk="0" hangingPunct="1">
              <a:lnSpc>
                <a:spcPct val="100000"/>
              </a:lnSpc>
              <a:buFont typeface="Symbol" panose="05050102010706020507" pitchFamily="18" charset="2"/>
              <a:buChar char=""/>
            </a:pPr>
            <a:r>
              <a:rPr lang="en-US" sz="1200" b="1" kern="1200" dirty="0">
                <a:solidFill>
                  <a:schemeClr val="tx1"/>
                </a:solidFill>
                <a:latin typeface="+mn-lt"/>
                <a:ea typeface="+mn-ea"/>
                <a:cs typeface="Times New Roman" panose="02020603050405020304" pitchFamily="18" charset="0"/>
              </a:rPr>
              <a:t>Severity: </a:t>
            </a:r>
            <a:r>
              <a:rPr lang="en-US" sz="1200" kern="1200" dirty="0">
                <a:solidFill>
                  <a:schemeClr val="tx1"/>
                </a:solidFill>
                <a:latin typeface="+mn-lt"/>
                <a:ea typeface="+mn-ea"/>
                <a:cs typeface="Times New Roman" panose="02020603050405020304" pitchFamily="18" charset="0"/>
              </a:rPr>
              <a:t>Represents the probability of a fatal or suspected serious injury crash given an interaction with any feature included in the Exposure term. </a:t>
            </a:r>
          </a:p>
          <a:p>
            <a:pPr marL="742950" marR="0" lvl="1" indent="-342900" algn="l" defTabSz="914400" rtl="0" eaLnBrk="1" latinLnBrk="0" hangingPunct="1">
              <a:lnSpc>
                <a:spcPct val="100000"/>
              </a:lnSpc>
              <a:buFont typeface="Symbol" panose="05050102010706020507" pitchFamily="18" charset="2"/>
              <a:buChar char=""/>
            </a:pPr>
            <a:r>
              <a:rPr lang="en-US" sz="1200" b="1" kern="1200" dirty="0">
                <a:solidFill>
                  <a:schemeClr val="tx1"/>
                </a:solidFill>
                <a:latin typeface="+mn-lt"/>
                <a:ea typeface="+mn-ea"/>
                <a:cs typeface="Times New Roman" panose="02020603050405020304" pitchFamily="18" charset="0"/>
              </a:rPr>
              <a:t>Exposure-Severity: </a:t>
            </a:r>
            <a:r>
              <a:rPr lang="en-US" sz="1200" kern="1200" dirty="0">
                <a:solidFill>
                  <a:schemeClr val="tx1"/>
                </a:solidFill>
                <a:latin typeface="+mn-lt"/>
                <a:ea typeface="+mn-ea"/>
                <a:cs typeface="Times New Roman" panose="02020603050405020304" pitchFamily="18" charset="0"/>
              </a:rPr>
              <a:t>Product of exposure and severity. </a:t>
            </a:r>
          </a:p>
          <a:p>
            <a:pPr marL="742950" marR="0" lvl="1" indent="-342900" algn="l" defTabSz="914400" rtl="0" eaLnBrk="1" latinLnBrk="0" hangingPunct="1">
              <a:lnSpc>
                <a:spcPct val="100000"/>
              </a:lnSpc>
              <a:buFont typeface="Symbol" panose="05050102010706020507" pitchFamily="18" charset="2"/>
              <a:buChar char=""/>
            </a:pPr>
            <a:r>
              <a:rPr lang="en-US" sz="1200" b="1" kern="1200" dirty="0">
                <a:solidFill>
                  <a:schemeClr val="tx1"/>
                </a:solidFill>
                <a:latin typeface="+mn-lt"/>
                <a:ea typeface="+mn-ea"/>
                <a:cs typeface="Times New Roman" panose="02020603050405020304" pitchFamily="18" charset="0"/>
              </a:rPr>
              <a:t>Encroachment Multipliers: </a:t>
            </a:r>
            <a:r>
              <a:rPr lang="en-US" sz="1200" kern="1200" dirty="0">
                <a:solidFill>
                  <a:schemeClr val="tx1"/>
                </a:solidFill>
                <a:latin typeface="+mn-lt"/>
                <a:ea typeface="+mn-ea"/>
                <a:cs typeface="Times New Roman" panose="02020603050405020304" pitchFamily="18" charset="0"/>
              </a:rPr>
              <a:t>Represents the estimated effect of a different roadway characteristic on the relative number of roadway departures for a segment compared to another segment. Individual Encroachment Multipliers include speed, horizontal curvature, vertical grade, access density, and selected proven safety countermeasures.</a:t>
            </a:r>
          </a:p>
          <a:p>
            <a:pPr marL="742950" marR="0" lvl="1" indent="-342900" algn="l" defTabSz="914400" rtl="0" eaLnBrk="1" latinLnBrk="0" hangingPunct="1">
              <a:lnSpc>
                <a:spcPct val="100000"/>
              </a:lnSpc>
              <a:buFont typeface="Symbol" panose="05050102010706020507" pitchFamily="18" charset="2"/>
              <a:buChar char=""/>
            </a:pPr>
            <a:r>
              <a:rPr lang="en-US" sz="1200" b="1" kern="1200" dirty="0">
                <a:solidFill>
                  <a:schemeClr val="tx1"/>
                </a:solidFill>
                <a:latin typeface="+mn-lt"/>
                <a:ea typeface="+mn-ea"/>
                <a:cs typeface="Times New Roman" panose="02020603050405020304" pitchFamily="18" charset="0"/>
              </a:rPr>
              <a:t>Roadway Departure Risk, RS: </a:t>
            </a:r>
            <a:r>
              <a:rPr lang="en-US" sz="1200" kern="1200" dirty="0">
                <a:solidFill>
                  <a:schemeClr val="tx1"/>
                </a:solidFill>
                <a:latin typeface="+mn-lt"/>
                <a:ea typeface="+mn-ea"/>
                <a:cs typeface="Times New Roman" panose="02020603050405020304" pitchFamily="18" charset="0"/>
              </a:rPr>
              <a:t>Product of exposure, severity, and encroachment multipliers.</a:t>
            </a:r>
          </a:p>
          <a:p>
            <a:pPr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By standardizing this calculation across all segments and projects, agencies can use the results for:</a:t>
            </a:r>
          </a:p>
          <a:p>
            <a:pPr marL="74295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Project-level design decisions.</a:t>
            </a:r>
          </a:p>
          <a:p>
            <a:pPr marL="74295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Corridor-level prioritization.</a:t>
            </a:r>
          </a:p>
          <a:p>
            <a:pPr marL="74295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Program-level funding allocation.</a:t>
            </a:r>
          </a:p>
          <a:p>
            <a:endParaRPr lang="en-US" dirty="0"/>
          </a:p>
        </p:txBody>
      </p:sp>
      <p:sp>
        <p:nvSpPr>
          <p:cNvPr id="4" name="Slide Number Placeholder 3"/>
          <p:cNvSpPr>
            <a:spLocks noGrp="1"/>
          </p:cNvSpPr>
          <p:nvPr>
            <p:ph type="sldNum" sz="quarter" idx="5"/>
          </p:nvPr>
        </p:nvSpPr>
        <p:spPr/>
        <p:txBody>
          <a:bodyPr/>
          <a:lstStyle/>
          <a:p>
            <a:fld id="{09BA0C0F-DC8E-4422-9983-64C69E1B4D89}" type="slidenum">
              <a:rPr lang="en-US" smtClean="0"/>
              <a:t>20</a:t>
            </a:fld>
            <a:endParaRPr lang="en-US"/>
          </a:p>
        </p:txBody>
      </p:sp>
    </p:spTree>
    <p:extLst>
      <p:ext uri="{BB962C8B-B14F-4D97-AF65-F5344CB8AC3E}">
        <p14:creationId xmlns:p14="http://schemas.microsoft.com/office/powerpoint/2010/main" val="1643028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b="1" dirty="0"/>
              <a:t>Key Message:</a:t>
            </a:r>
            <a:br>
              <a:rPr lang="en-US" dirty="0"/>
            </a:br>
            <a:r>
              <a:rPr lang="en-US" dirty="0"/>
              <a:t>Summarize how the tool evaluates </a:t>
            </a:r>
            <a:r>
              <a:rPr lang="en-US" b="1" dirty="0"/>
              <a:t>existing conditions and countermeasure alternatives</a:t>
            </a:r>
            <a:r>
              <a:rPr lang="en-US" dirty="0"/>
              <a:t>.</a:t>
            </a:r>
          </a:p>
          <a:p>
            <a:pPr>
              <a:lnSpc>
                <a:spcPct val="100000"/>
              </a:lnSpc>
            </a:pPr>
            <a:endParaRPr lang="en-US" b="1" dirty="0"/>
          </a:p>
          <a:p>
            <a:pPr>
              <a:lnSpc>
                <a:spcPct val="100000"/>
              </a:lnSpc>
            </a:pPr>
            <a:r>
              <a:rPr lang="en-US" b="1" dirty="0"/>
              <a:t>Facilitation Guidance:</a:t>
            </a:r>
            <a:endParaRPr lang="en-US" dirty="0"/>
          </a:p>
          <a:p>
            <a:pPr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mn-cs"/>
              </a:rPr>
              <a:t>This example illustrates how the SSA-RwD Tool can be used to compare multiple alternatives for a given segment.</a:t>
            </a:r>
          </a:p>
          <a:p>
            <a:pPr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mn-cs"/>
              </a:rPr>
              <a:t>The existing conditions represent the current roadway, with its present features and countermeasures (if any).</a:t>
            </a:r>
          </a:p>
          <a:p>
            <a:pPr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mn-cs"/>
              </a:rPr>
              <a:t>Alternative 1 introduces enhanced curve delineation and centerline rumble strips.</a:t>
            </a:r>
          </a:p>
          <a:p>
            <a:pPr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mn-cs"/>
              </a:rPr>
              <a:t>Alternative 2 builds on Alternative 1 by adding high friction surface treatment (HFST) and </a:t>
            </a:r>
            <a:r>
              <a:rPr lang="en-US" sz="1200" kern="1200" dirty="0" err="1">
                <a:solidFill>
                  <a:schemeClr val="tx1"/>
                </a:solidFill>
                <a:latin typeface="+mn-lt"/>
                <a:ea typeface="+mn-ea"/>
                <a:cs typeface="+mn-cs"/>
              </a:rPr>
              <a:t>edgeline</a:t>
            </a:r>
            <a:r>
              <a:rPr lang="en-US" sz="1200" kern="1200" dirty="0">
                <a:solidFill>
                  <a:schemeClr val="tx1"/>
                </a:solidFill>
                <a:latin typeface="+mn-lt"/>
                <a:ea typeface="+mn-ea"/>
                <a:cs typeface="+mn-cs"/>
              </a:rPr>
              <a:t> rumble strips.</a:t>
            </a:r>
          </a:p>
          <a:p>
            <a:pPr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mn-cs"/>
              </a:rPr>
              <a:t>For each option, the tool estimates: Exposure, Exposure-Severity, Encroachment multipliers, and Overall Roadway Departure Risk (Rs).</a:t>
            </a:r>
          </a:p>
          <a:p>
            <a:pPr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mn-cs"/>
              </a:rPr>
              <a:t>Finally, the tool estimates relative risk for different alternatives compared to the Existing-Current conditions allowing a user to select the best options. </a:t>
            </a:r>
          </a:p>
          <a:p>
            <a:pPr>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09BA0C0F-DC8E-4422-9983-64C69E1B4D89}" type="slidenum">
              <a:rPr lang="en-US" smtClean="0"/>
              <a:t>21</a:t>
            </a:fld>
            <a:endParaRPr lang="en-US"/>
          </a:p>
        </p:txBody>
      </p:sp>
    </p:spTree>
    <p:extLst>
      <p:ext uri="{BB962C8B-B14F-4D97-AF65-F5344CB8AC3E}">
        <p14:creationId xmlns:p14="http://schemas.microsoft.com/office/powerpoint/2010/main" val="2525927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b="1" dirty="0"/>
              <a:t>Key Message:</a:t>
            </a:r>
            <a:br>
              <a:rPr lang="en-US" sz="1200" dirty="0"/>
            </a:br>
            <a:r>
              <a:rPr lang="en-US" sz="1200" dirty="0"/>
              <a:t>Describe how the tool supports decisions at </a:t>
            </a:r>
            <a:r>
              <a:rPr lang="en-US" sz="1200" b="1" dirty="0"/>
              <a:t>segment, project, and program levels</a:t>
            </a:r>
            <a:r>
              <a:rPr lang="en-US" sz="1200" dirty="0"/>
              <a:t>.</a:t>
            </a:r>
          </a:p>
          <a:p>
            <a:pPr>
              <a:lnSpc>
                <a:spcPct val="100000"/>
              </a:lnSpc>
            </a:pPr>
            <a:endParaRPr lang="en-US" sz="1200" dirty="0"/>
          </a:p>
          <a:p>
            <a:pPr>
              <a:lnSpc>
                <a:spcPct val="100000"/>
              </a:lnSpc>
            </a:pPr>
            <a:r>
              <a:rPr lang="en-US" sz="1200" b="1" dirty="0"/>
              <a:t>Facilitation Guidance:</a:t>
            </a:r>
            <a:endParaRPr lang="en-US" sz="1200" dirty="0"/>
          </a:p>
          <a:p>
            <a:pPr marL="0"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The SSA-RwD Tool supports decision-making at the segment, project, and program levels, supporting agencies prioritize safety improvements.</a:t>
            </a:r>
          </a:p>
          <a:p>
            <a:pPr marL="0"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The tool is designed to fit into multiple levels of decision-making, giving agencies flexibility in how they apply it.</a:t>
            </a:r>
          </a:p>
          <a:p>
            <a:pPr marL="0"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At the segment level, it helps identify high-risk locations — segments where roadway departure risk is higher compared to other segments in the network.</a:t>
            </a:r>
          </a:p>
          <a:p>
            <a:pPr marL="0"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At the project level, it allows agencies to evaluate multiple design alternatives for a given location and quantify which option most effectively reduces risk.</a:t>
            </a:r>
          </a:p>
          <a:p>
            <a:pPr marL="0"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At the program level, the tool can support agencies as they develop systemic safety programs, where multiple projects are competing for limited funding.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2C17AF6-E1A4-4CA6-A42E-4B6E1D9D3848}" type="slidenum">
              <a:rPr lang="en-US" smtClean="0"/>
              <a:t>22</a:t>
            </a:fld>
            <a:endParaRPr lang="en-US"/>
          </a:p>
        </p:txBody>
      </p:sp>
    </p:spTree>
    <p:extLst>
      <p:ext uri="{BB962C8B-B14F-4D97-AF65-F5344CB8AC3E}">
        <p14:creationId xmlns:p14="http://schemas.microsoft.com/office/powerpoint/2010/main" val="3533520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b="1" dirty="0"/>
              <a:t>Key Message:</a:t>
            </a:r>
            <a:br>
              <a:rPr lang="en-US" dirty="0"/>
            </a:br>
            <a:r>
              <a:rPr lang="en-US" dirty="0"/>
              <a:t>Open the floor for </a:t>
            </a:r>
            <a:r>
              <a:rPr lang="en-US" b="1" dirty="0"/>
              <a:t>questions and discussion</a:t>
            </a:r>
            <a:r>
              <a:rPr lang="en-US" dirty="0"/>
              <a:t>.</a:t>
            </a:r>
          </a:p>
          <a:p>
            <a:pPr>
              <a:lnSpc>
                <a:spcPct val="100000"/>
              </a:lnSpc>
            </a:pPr>
            <a:endParaRPr lang="en-US" dirty="0"/>
          </a:p>
          <a:p>
            <a:pPr>
              <a:lnSpc>
                <a:spcPct val="100000"/>
              </a:lnSpc>
            </a:pPr>
            <a:r>
              <a:rPr lang="en-US" b="1" dirty="0"/>
              <a:t>Facilitation Guidance:</a:t>
            </a:r>
            <a:endParaRPr lang="en-US" dirty="0"/>
          </a:p>
          <a:p>
            <a:pPr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mn-cs"/>
              </a:rPr>
              <a:t>Encourage participants to ask about data requirements, use cases, and potential applications.</a:t>
            </a:r>
          </a:p>
          <a:p>
            <a:pPr marR="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mn-cs"/>
              </a:rPr>
              <a:t>This is also an opportunity to collect feedback for future tool enhancements.</a:t>
            </a:r>
          </a:p>
          <a:p>
            <a:endParaRPr lang="en-US" dirty="0"/>
          </a:p>
        </p:txBody>
      </p:sp>
      <p:sp>
        <p:nvSpPr>
          <p:cNvPr id="4" name="Slide Number Placeholder 3"/>
          <p:cNvSpPr>
            <a:spLocks noGrp="1"/>
          </p:cNvSpPr>
          <p:nvPr>
            <p:ph type="sldNum" sz="quarter" idx="5"/>
          </p:nvPr>
        </p:nvSpPr>
        <p:spPr/>
        <p:txBody>
          <a:bodyPr/>
          <a:lstStyle/>
          <a:p>
            <a:fld id="{09BA0C0F-DC8E-4422-9983-64C69E1B4D89}" type="slidenum">
              <a:rPr lang="en-US" smtClean="0"/>
              <a:t>23</a:t>
            </a:fld>
            <a:endParaRPr lang="en-US"/>
          </a:p>
        </p:txBody>
      </p:sp>
    </p:spTree>
    <p:extLst>
      <p:ext uri="{BB962C8B-B14F-4D97-AF65-F5344CB8AC3E}">
        <p14:creationId xmlns:p14="http://schemas.microsoft.com/office/powerpoint/2010/main" val="922389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US" b="1" dirty="0"/>
              <a:t>Facilitation Guidance:</a:t>
            </a:r>
            <a:endParaRPr lang="en-US" dirty="0"/>
          </a:p>
          <a:p>
            <a:pPr marR="0" indent="-342900" algn="l" defTabSz="914400" rtl="0" eaLnBrk="1" latinLnBrk="0" hangingPunct="1">
              <a:lnSpc>
                <a:spcPct val="100000"/>
              </a:lnSpc>
              <a:spcBef>
                <a:spcPts val="0"/>
              </a:spcBef>
              <a:spcAft>
                <a:spcPts val="0"/>
              </a:spcAft>
              <a:buFont typeface="Symbol" panose="05050102010706020507" pitchFamily="18" charset="2"/>
              <a:buChar char=""/>
            </a:pPr>
            <a:r>
              <a:rPr lang="en-US" sz="1200" kern="1200" dirty="0">
                <a:solidFill>
                  <a:schemeClr val="tx1"/>
                </a:solidFill>
                <a:latin typeface="+mn-lt"/>
                <a:ea typeface="+mn-ea"/>
                <a:cs typeface="+mn-cs"/>
              </a:rPr>
              <a:t>Encourage attendees to reach out for additional information or to request access to the tool.</a:t>
            </a:r>
          </a:p>
          <a:p>
            <a:pPr marR="0" indent="-342900" algn="l" defTabSz="914400" rtl="0" eaLnBrk="1" latinLnBrk="0" hangingPunct="1">
              <a:lnSpc>
                <a:spcPct val="100000"/>
              </a:lnSpc>
              <a:spcBef>
                <a:spcPts val="0"/>
              </a:spcBef>
              <a:spcAft>
                <a:spcPts val="0"/>
              </a:spcAft>
              <a:buFont typeface="Symbol" panose="05050102010706020507" pitchFamily="18" charset="2"/>
              <a:buChar char=""/>
            </a:pPr>
            <a:r>
              <a:rPr lang="en-US" sz="1200" kern="1200" dirty="0">
                <a:solidFill>
                  <a:schemeClr val="tx1"/>
                </a:solidFill>
                <a:latin typeface="+mn-lt"/>
                <a:ea typeface="+mn-ea"/>
                <a:cs typeface="+mn-cs"/>
              </a:rPr>
              <a:t>Emphasize FHWA’s commitment to supporting state and local agencies in adopting Safe System principles.</a:t>
            </a:r>
          </a:p>
          <a:p>
            <a:endParaRPr lang="en-US" dirty="0"/>
          </a:p>
        </p:txBody>
      </p:sp>
      <p:sp>
        <p:nvSpPr>
          <p:cNvPr id="4" name="Slide Number Placeholder 3"/>
          <p:cNvSpPr>
            <a:spLocks noGrp="1"/>
          </p:cNvSpPr>
          <p:nvPr>
            <p:ph type="sldNum" sz="quarter" idx="5"/>
          </p:nvPr>
        </p:nvSpPr>
        <p:spPr/>
        <p:txBody>
          <a:bodyPr/>
          <a:lstStyle/>
          <a:p>
            <a:fld id="{09BA0C0F-DC8E-4422-9983-64C69E1B4D89}" type="slidenum">
              <a:rPr lang="en-US" smtClean="0"/>
              <a:t>24</a:t>
            </a:fld>
            <a:endParaRPr lang="en-US"/>
          </a:p>
        </p:txBody>
      </p:sp>
    </p:spTree>
    <p:extLst>
      <p:ext uri="{BB962C8B-B14F-4D97-AF65-F5344CB8AC3E}">
        <p14:creationId xmlns:p14="http://schemas.microsoft.com/office/powerpoint/2010/main" val="309327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BA0C0F-DC8E-4422-9983-64C69E1B4D89}" type="slidenum">
              <a:rPr lang="en-US" smtClean="0"/>
              <a:t>3</a:t>
            </a:fld>
            <a:endParaRPr lang="en-US"/>
          </a:p>
        </p:txBody>
      </p:sp>
    </p:spTree>
    <p:extLst>
      <p:ext uri="{BB962C8B-B14F-4D97-AF65-F5344CB8AC3E}">
        <p14:creationId xmlns:p14="http://schemas.microsoft.com/office/powerpoint/2010/main" val="1552089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b="1" dirty="0"/>
              <a:t>Key Message:</a:t>
            </a:r>
            <a:br>
              <a:rPr lang="en-US" dirty="0"/>
            </a:br>
            <a:r>
              <a:rPr lang="en-US" dirty="0"/>
              <a:t>Introduce the </a:t>
            </a:r>
            <a:r>
              <a:rPr lang="en-US" b="0" dirty="0"/>
              <a:t>SSA-RwD Framework.</a:t>
            </a:r>
          </a:p>
          <a:p>
            <a:pPr>
              <a:lnSpc>
                <a:spcPct val="100000"/>
              </a:lnSpc>
            </a:pPr>
            <a:endParaRPr lang="en-US" dirty="0"/>
          </a:p>
          <a:p>
            <a:pPr>
              <a:lnSpc>
                <a:spcPct val="100000"/>
              </a:lnSpc>
            </a:pPr>
            <a:r>
              <a:rPr lang="en-US" b="1" dirty="0"/>
              <a:t>Facilitation Guidance:</a:t>
            </a:r>
            <a:endParaRPr lang="en-US" dirty="0"/>
          </a:p>
          <a:p>
            <a:pPr marR="0" lvl="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Note that we will first briefly go over the roadway departure framework before getting into the tool.</a:t>
            </a:r>
          </a:p>
          <a:p>
            <a:pPr marR="0" lvl="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The framework may help agencies evaluate how well a segment aligns with Safe System principles.</a:t>
            </a:r>
          </a:p>
          <a:p>
            <a:endParaRPr lang="en-US" dirty="0"/>
          </a:p>
        </p:txBody>
      </p:sp>
      <p:sp>
        <p:nvSpPr>
          <p:cNvPr id="4" name="Slide Number Placeholder 3"/>
          <p:cNvSpPr>
            <a:spLocks noGrp="1"/>
          </p:cNvSpPr>
          <p:nvPr>
            <p:ph type="sldNum" sz="quarter" idx="5"/>
          </p:nvPr>
        </p:nvSpPr>
        <p:spPr/>
        <p:txBody>
          <a:bodyPr/>
          <a:lstStyle/>
          <a:p>
            <a:fld id="{09BA0C0F-DC8E-4422-9983-64C69E1B4D89}" type="slidenum">
              <a:rPr lang="en-US" smtClean="0"/>
              <a:t>4</a:t>
            </a:fld>
            <a:endParaRPr lang="en-US"/>
          </a:p>
        </p:txBody>
      </p:sp>
    </p:spTree>
    <p:extLst>
      <p:ext uri="{BB962C8B-B14F-4D97-AF65-F5344CB8AC3E}">
        <p14:creationId xmlns:p14="http://schemas.microsoft.com/office/powerpoint/2010/main" val="1623143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b="1" dirty="0">
                <a:solidFill>
                  <a:schemeClr val="tx1"/>
                </a:solidFill>
              </a:rPr>
              <a:t>Key Message:</a:t>
            </a:r>
          </a:p>
          <a:p>
            <a:pPr>
              <a:lnSpc>
                <a:spcPct val="100000"/>
              </a:lnSpc>
            </a:pPr>
            <a:r>
              <a:rPr lang="en-US" sz="1200" dirty="0">
                <a:solidFill>
                  <a:schemeClr val="tx1"/>
                </a:solidFill>
                <a:latin typeface="+mn-lt"/>
                <a:ea typeface="Times New Roman" panose="02020603050405020304" pitchFamily="18" charset="0"/>
                <a:cs typeface="Segoe UI" panose="020B0502040204020203" pitchFamily="34" charset="0"/>
              </a:rPr>
              <a:t>Provides a technical basis by which practitioners can apply Safe System Approach principles to planning &amp; design decisions aimed at reducing RwD fatalities and serious injuries*</a:t>
            </a:r>
          </a:p>
          <a:p>
            <a:pPr>
              <a:lnSpc>
                <a:spcPct val="100000"/>
              </a:lnSpc>
            </a:pPr>
            <a:endParaRPr lang="en-US" sz="1200" dirty="0">
              <a:solidFill>
                <a:schemeClr val="tx1"/>
              </a:solidFill>
              <a:latin typeface="+mn-lt"/>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Facilitation Guidance:</a:t>
            </a:r>
            <a:endParaRPr lang="en-US" dirty="0">
              <a:solidFill>
                <a:schemeClr val="tx1"/>
              </a:solidFill>
            </a:endParaRPr>
          </a:p>
          <a:p>
            <a:pPr marL="0" lvl="1" indent="-285750">
              <a:lnSpc>
                <a:spcPct val="100000"/>
              </a:lnSpc>
              <a:buFont typeface="Arial" panose="020B0604020202020204" pitchFamily="34" charset="0"/>
              <a:buChar char="•"/>
            </a:pPr>
            <a:r>
              <a:rPr lang="en-US" dirty="0">
                <a:solidFill>
                  <a:schemeClr val="tx1"/>
                </a:solidFill>
                <a:latin typeface="+mn-lt"/>
                <a:ea typeface="Times New Roman" panose="02020603050405020304" pitchFamily="18" charset="0"/>
                <a:cs typeface="Segoe UI" panose="020B0502040204020203" pitchFamily="34" charset="0"/>
              </a:rPr>
              <a:t>Helps advance systemic and kinetic energy management-based approaches </a:t>
            </a:r>
            <a:br>
              <a:rPr lang="en-US" dirty="0">
                <a:solidFill>
                  <a:schemeClr val="tx1"/>
                </a:solidFill>
                <a:latin typeface="+mn-lt"/>
                <a:ea typeface="Times New Roman" panose="02020603050405020304" pitchFamily="18" charset="0"/>
                <a:cs typeface="Segoe UI" panose="020B0502040204020203" pitchFamily="34" charset="0"/>
              </a:rPr>
            </a:br>
            <a:r>
              <a:rPr lang="en-US" dirty="0">
                <a:solidFill>
                  <a:schemeClr val="tx1"/>
                </a:solidFill>
                <a:latin typeface="+mn-lt"/>
                <a:ea typeface="Times New Roman" panose="02020603050405020304" pitchFamily="18" charset="0"/>
                <a:cs typeface="Segoe UI" panose="020B0502040204020203" pitchFamily="34" charset="0"/>
              </a:rPr>
              <a:t>to decisions concerning roadway/roadside planning/design.</a:t>
            </a:r>
          </a:p>
          <a:p>
            <a:pPr marL="0" lvl="1" indent="-285750">
              <a:lnSpc>
                <a:spcPct val="100000"/>
              </a:lnSpc>
              <a:buFont typeface="Arial" panose="020B0604020202020204" pitchFamily="34" charset="0"/>
              <a:buChar char="•"/>
            </a:pPr>
            <a:r>
              <a:rPr lang="en-US" dirty="0">
                <a:solidFill>
                  <a:schemeClr val="tx1"/>
                </a:solidFill>
                <a:latin typeface="+mn-lt"/>
                <a:ea typeface="Times New Roman" panose="02020603050405020304" pitchFamily="18" charset="0"/>
                <a:cs typeface="Segoe UI" panose="020B0502040204020203" pitchFamily="34" charset="0"/>
              </a:rPr>
              <a:t>Brings additional clarity to practitioners on how to best integrate the principles of the SSA into their daily activities.</a:t>
            </a:r>
          </a:p>
          <a:p>
            <a:pPr marL="0" lvl="1" indent="-285750">
              <a:lnSpc>
                <a:spcPct val="100000"/>
              </a:lnSpc>
              <a:buFont typeface="Arial" panose="020B0604020202020204" pitchFamily="34" charset="0"/>
              <a:buChar char="•"/>
            </a:pPr>
            <a:r>
              <a:rPr lang="en-US" dirty="0">
                <a:solidFill>
                  <a:schemeClr val="tx1"/>
                </a:solidFill>
                <a:latin typeface="+mn-lt"/>
                <a:ea typeface="Times New Roman" panose="02020603050405020304" pitchFamily="18" charset="0"/>
                <a:cs typeface="Segoe UI" panose="020B0502040204020203" pitchFamily="34" charset="0"/>
              </a:rPr>
              <a:t>Compliments ongoing RwD safety efforts in the U.S. (i.e., dovetail into </a:t>
            </a:r>
            <a:br>
              <a:rPr lang="en-US" dirty="0">
                <a:solidFill>
                  <a:schemeClr val="tx1"/>
                </a:solidFill>
                <a:latin typeface="+mn-lt"/>
                <a:ea typeface="Times New Roman" panose="02020603050405020304" pitchFamily="18" charset="0"/>
                <a:cs typeface="Segoe UI" panose="020B0502040204020203" pitchFamily="34" charset="0"/>
              </a:rPr>
            </a:br>
            <a:r>
              <a:rPr lang="en-US" dirty="0">
                <a:solidFill>
                  <a:schemeClr val="tx1"/>
                </a:solidFill>
                <a:latin typeface="+mn-lt"/>
                <a:ea typeface="Times New Roman" panose="02020603050405020304" pitchFamily="18" charset="0"/>
                <a:cs typeface="Segoe UI" panose="020B0502040204020203" pitchFamily="34" charset="0"/>
              </a:rPr>
              <a:t>existing project development processes).</a:t>
            </a:r>
          </a:p>
          <a:p>
            <a:pPr marL="0" lvl="1" indent="-285750">
              <a:lnSpc>
                <a:spcPct val="100000"/>
              </a:lnSpc>
              <a:buFont typeface="Arial" panose="020B0604020202020204" pitchFamily="34" charset="0"/>
              <a:buChar char="•"/>
            </a:pPr>
            <a:r>
              <a:rPr lang="en-US" dirty="0">
                <a:solidFill>
                  <a:schemeClr val="tx1"/>
                </a:solidFill>
                <a:latin typeface="+mn-lt"/>
                <a:ea typeface="Times New Roman" panose="02020603050405020304" pitchFamily="18" charset="0"/>
                <a:cs typeface="Segoe UI" panose="020B0502040204020203" pitchFamily="34" charset="0"/>
              </a:rPr>
              <a:t>Advances data-driven, analytical methods that quantify risk of fatality/</a:t>
            </a:r>
            <a:br>
              <a:rPr lang="en-US" dirty="0">
                <a:solidFill>
                  <a:schemeClr val="tx1"/>
                </a:solidFill>
                <a:latin typeface="+mn-lt"/>
                <a:ea typeface="Times New Roman" panose="02020603050405020304" pitchFamily="18" charset="0"/>
                <a:cs typeface="Segoe UI" panose="020B0502040204020203" pitchFamily="34" charset="0"/>
              </a:rPr>
            </a:br>
            <a:r>
              <a:rPr lang="en-US" dirty="0">
                <a:solidFill>
                  <a:schemeClr val="tx1"/>
                </a:solidFill>
                <a:latin typeface="+mn-lt"/>
                <a:ea typeface="Times New Roman" panose="02020603050405020304" pitchFamily="18" charset="0"/>
                <a:cs typeface="Segoe UI" panose="020B0502040204020203" pitchFamily="34" charset="0"/>
              </a:rPr>
              <a:t>serious injury from RwD crashes on road segments with different </a:t>
            </a:r>
            <a:br>
              <a:rPr lang="en-US" dirty="0">
                <a:solidFill>
                  <a:schemeClr val="tx1"/>
                </a:solidFill>
                <a:latin typeface="+mn-lt"/>
                <a:ea typeface="Times New Roman" panose="02020603050405020304" pitchFamily="18" charset="0"/>
                <a:cs typeface="Segoe UI" panose="020B0502040204020203" pitchFamily="34" charset="0"/>
              </a:rPr>
            </a:br>
            <a:r>
              <a:rPr lang="en-US" dirty="0">
                <a:solidFill>
                  <a:schemeClr val="tx1"/>
                </a:solidFill>
                <a:latin typeface="+mn-lt"/>
                <a:ea typeface="Times New Roman" panose="02020603050405020304" pitchFamily="18" charset="0"/>
                <a:cs typeface="Segoe UI" panose="020B0502040204020203" pitchFamily="34" charset="0"/>
              </a:rPr>
              <a:t>geometric and roadside conditions.</a:t>
            </a:r>
          </a:p>
        </p:txBody>
      </p:sp>
      <p:sp>
        <p:nvSpPr>
          <p:cNvPr id="4" name="Slide Number Placeholder 3"/>
          <p:cNvSpPr>
            <a:spLocks noGrp="1"/>
          </p:cNvSpPr>
          <p:nvPr>
            <p:ph type="sldNum" sz="quarter" idx="5"/>
          </p:nvPr>
        </p:nvSpPr>
        <p:spPr/>
        <p:txBody>
          <a:bodyPr/>
          <a:lstStyle/>
          <a:p>
            <a:fld id="{09BA0C0F-DC8E-4422-9983-64C69E1B4D89}" type="slidenum">
              <a:rPr lang="en-US" smtClean="0"/>
              <a:t>5</a:t>
            </a:fld>
            <a:endParaRPr lang="en-US"/>
          </a:p>
        </p:txBody>
      </p:sp>
    </p:spTree>
    <p:extLst>
      <p:ext uri="{BB962C8B-B14F-4D97-AF65-F5344CB8AC3E}">
        <p14:creationId xmlns:p14="http://schemas.microsoft.com/office/powerpoint/2010/main" val="1453058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b="1" dirty="0"/>
              <a:t>Key Message:</a:t>
            </a:r>
            <a:br>
              <a:rPr lang="en-US" sz="1200" dirty="0"/>
            </a:br>
            <a:r>
              <a:rPr lang="en-US" sz="1200" b="0" dirty="0"/>
              <a:t>The SSA-RwD framework helps evaluate </a:t>
            </a:r>
            <a:r>
              <a:rPr lang="en-US" sz="1200" b="1" dirty="0"/>
              <a:t>how well a segment aligns with Safe System principles </a:t>
            </a:r>
            <a:r>
              <a:rPr lang="en-US" sz="1200" b="0" dirty="0"/>
              <a:t>and how this alignment varies along its length. </a:t>
            </a:r>
          </a:p>
          <a:p>
            <a:pPr>
              <a:lnSpc>
                <a:spcPct val="100000"/>
              </a:lnSpc>
            </a:pPr>
            <a:endParaRPr lang="en-US" sz="1200" dirty="0"/>
          </a:p>
          <a:p>
            <a:pPr>
              <a:lnSpc>
                <a:spcPct val="100000"/>
              </a:lnSpc>
            </a:pPr>
            <a:r>
              <a:rPr lang="en-US" sz="1200" b="1" dirty="0"/>
              <a:t>Facilitation Guidance:</a:t>
            </a:r>
            <a:endParaRPr lang="en-US" sz="1200" dirty="0"/>
          </a:p>
          <a:p>
            <a:pPr marL="342900" marR="0" lvl="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The SSA-RwD supports project scoping by helping answer three key questions:</a:t>
            </a:r>
          </a:p>
          <a:p>
            <a:pPr marL="80010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How does this segment compare to other segments in terms of Safe System alignment?</a:t>
            </a:r>
          </a:p>
          <a:p>
            <a:pPr marL="80010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How does risk vary along the segment itself — for example, between two adjacent segments or curves and tangents?</a:t>
            </a:r>
          </a:p>
          <a:p>
            <a:pPr marL="80010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How would design changes or countermeasures improve alignment with Safe System principles?</a:t>
            </a:r>
          </a:p>
          <a:p>
            <a:pPr marL="342900" marR="0" lvl="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This may help agencies identify higher-risk locations for roadway departures and target appropriate countermeasures. </a:t>
            </a:r>
          </a:p>
          <a:p>
            <a:pPr defTabSz="966612">
              <a:defRPr/>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2C17AF6-E1A4-4CA6-A42E-4B6E1D9D3848}" type="slidenum">
              <a:rPr lang="en-US" smtClean="0"/>
              <a:t>6</a:t>
            </a:fld>
            <a:endParaRPr lang="en-US"/>
          </a:p>
        </p:txBody>
      </p:sp>
    </p:spTree>
    <p:extLst>
      <p:ext uri="{BB962C8B-B14F-4D97-AF65-F5344CB8AC3E}">
        <p14:creationId xmlns:p14="http://schemas.microsoft.com/office/powerpoint/2010/main" val="794308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b="1" dirty="0"/>
              <a:t>Key Message:</a:t>
            </a:r>
            <a:br>
              <a:rPr lang="en-US" sz="1200" dirty="0"/>
            </a:br>
            <a:r>
              <a:rPr lang="en-US" sz="1200" dirty="0"/>
              <a:t>Explain the </a:t>
            </a:r>
            <a:r>
              <a:rPr lang="en-US" sz="1200" b="1" dirty="0"/>
              <a:t>flexibility and data requirements</a:t>
            </a:r>
            <a:r>
              <a:rPr lang="en-US" sz="1200" dirty="0"/>
              <a:t> of the SSA-RwD method.</a:t>
            </a:r>
          </a:p>
          <a:p>
            <a:pPr>
              <a:lnSpc>
                <a:spcPct val="100000"/>
              </a:lnSpc>
            </a:pPr>
            <a:endParaRPr lang="en-US" sz="1200" dirty="0"/>
          </a:p>
          <a:p>
            <a:pPr>
              <a:lnSpc>
                <a:spcPct val="100000"/>
              </a:lnSpc>
            </a:pPr>
            <a:r>
              <a:rPr lang="en-US" sz="1200" b="1" dirty="0"/>
              <a:t>Facilitation Guidance:</a:t>
            </a:r>
            <a:endParaRPr lang="en-US" sz="1200" dirty="0"/>
          </a:p>
          <a:p>
            <a:pPr marL="342900" marR="0" lvl="0" indent="-342900" algn="l" defTabSz="914400" rtl="0" eaLnBrk="1" latinLnBrk="0" hangingPunct="1">
              <a:lnSpc>
                <a:spcPct val="100000"/>
              </a:lnSpc>
              <a:spcBef>
                <a:spcPts val="1200"/>
              </a:spcBef>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The framework works with segments that are not similar, which is common in real-world conditions. Segments for analysis can be extended segments (e.g., intersection to intersection)</a:t>
            </a:r>
          </a:p>
          <a:p>
            <a:pPr marL="342900" marR="0" lvl="0" indent="-342900" algn="l" defTabSz="914400" rtl="0" eaLnBrk="1" latinLnBrk="0" hangingPunct="1">
              <a:lnSpc>
                <a:spcPct val="100000"/>
              </a:lnSpc>
              <a:spcBef>
                <a:spcPts val="1200"/>
              </a:spcBef>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The SSA-RwD requires information on: </a:t>
            </a:r>
          </a:p>
          <a:p>
            <a:pPr marL="800100" lvl="1" indent="-342900">
              <a:lnSpc>
                <a:spcPct val="100000"/>
              </a:lnSpc>
              <a:spcBef>
                <a:spcPts val="0"/>
              </a:spcBef>
              <a:buFont typeface="Symbol" panose="05050102010706020507" pitchFamily="18" charset="2"/>
              <a:buChar char=""/>
            </a:pPr>
            <a:r>
              <a:rPr lang="en-US" sz="1200" dirty="0">
                <a:cs typeface="Times New Roman" panose="02020603050405020304" pitchFamily="18" charset="0"/>
              </a:rPr>
              <a:t>presence and dimensions of roadway/roadside features, including lateral offsets from the travel lane. </a:t>
            </a:r>
          </a:p>
          <a:p>
            <a:pPr marL="800100" lvl="1" indent="-342900">
              <a:lnSpc>
                <a:spcPct val="100000"/>
              </a:lnSpc>
              <a:spcBef>
                <a:spcPts val="0"/>
              </a:spcBef>
              <a:buFont typeface="Symbol" panose="05050102010706020507" pitchFamily="18" charset="2"/>
              <a:buChar char=""/>
            </a:pPr>
            <a:r>
              <a:rPr lang="en-US" sz="1200" dirty="0">
                <a:cs typeface="Times New Roman" panose="02020603050405020304" pitchFamily="18" charset="0"/>
              </a:rPr>
              <a:t>only variables specific to the segment (i.e., no other built-in data or models).</a:t>
            </a:r>
          </a:p>
          <a:p>
            <a:pPr marL="342900" marR="0" lvl="0" indent="-342900">
              <a:lnSpc>
                <a:spcPct val="100000"/>
              </a:lnSpc>
              <a:spcBef>
                <a:spcPts val="1200"/>
              </a:spcBef>
              <a:buFont typeface="Symbol" panose="05050102010706020507" pitchFamily="18" charset="2"/>
              <a:buChar char=""/>
            </a:pPr>
            <a:r>
              <a:rPr lang="en-US" sz="1200" dirty="0">
                <a:cs typeface="Times New Roman" panose="02020603050405020304" pitchFamily="18" charset="0"/>
              </a:rPr>
              <a:t>The method does not require information:</a:t>
            </a:r>
          </a:p>
          <a:p>
            <a:pPr marL="800100" lvl="1" indent="-342900">
              <a:lnSpc>
                <a:spcPct val="100000"/>
              </a:lnSpc>
              <a:spcBef>
                <a:spcPts val="0"/>
              </a:spcBef>
              <a:buFont typeface="Symbol" panose="05050102010706020507" pitchFamily="18" charset="2"/>
              <a:buChar char=""/>
            </a:pPr>
            <a:r>
              <a:rPr lang="en-US" sz="1200" dirty="0">
                <a:cs typeface="Times New Roman" panose="02020603050405020304" pitchFamily="18" charset="0"/>
              </a:rPr>
              <a:t>on longitudinal relationships in space between features (e.g., start of tree line to beginning of segment; beginning of barrier to the point of curvature of a horizontal curve).</a:t>
            </a:r>
          </a:p>
          <a:p>
            <a:pPr marL="800100" lvl="1" indent="-342900">
              <a:lnSpc>
                <a:spcPct val="100000"/>
              </a:lnSpc>
              <a:spcBef>
                <a:spcPts val="0"/>
              </a:spcBef>
              <a:buFont typeface="Symbol" panose="05050102010706020507" pitchFamily="18" charset="2"/>
              <a:buChar char=""/>
            </a:pPr>
            <a:r>
              <a:rPr lang="en-US" sz="1200" dirty="0">
                <a:cs typeface="Times New Roman" panose="02020603050405020304" pitchFamily="18" charset="0"/>
              </a:rPr>
              <a:t>from a “library” of roadside encroachment trajectories, a probability distribution for roadside encroachment trajectories, or an explicit prediction of encroachment frequency that varies by facility type.</a:t>
            </a:r>
          </a:p>
          <a:p>
            <a:pPr defTabSz="966612">
              <a:defRPr/>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2C17AF6-E1A4-4CA6-A42E-4B6E1D9D3848}" type="slidenum">
              <a:rPr lang="en-US" smtClean="0"/>
              <a:t>7</a:t>
            </a:fld>
            <a:endParaRPr lang="en-US"/>
          </a:p>
        </p:txBody>
      </p:sp>
    </p:spTree>
    <p:extLst>
      <p:ext uri="{BB962C8B-B14F-4D97-AF65-F5344CB8AC3E}">
        <p14:creationId xmlns:p14="http://schemas.microsoft.com/office/powerpoint/2010/main" val="3570179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b="1" dirty="0"/>
              <a:t>Key Message:</a:t>
            </a:r>
            <a:br>
              <a:rPr lang="en-US" sz="1200" dirty="0"/>
            </a:br>
            <a:r>
              <a:rPr lang="en-US" sz="1200" dirty="0"/>
              <a:t>Define the </a:t>
            </a:r>
            <a:r>
              <a:rPr lang="en-US" sz="1200" b="1" dirty="0"/>
              <a:t>two key categories of features</a:t>
            </a:r>
            <a:r>
              <a:rPr lang="en-US" sz="1200" dirty="0"/>
              <a:t> in the SSA-RwD framework.</a:t>
            </a:r>
          </a:p>
          <a:p>
            <a:pPr>
              <a:lnSpc>
                <a:spcPct val="100000"/>
              </a:lnSpc>
            </a:pPr>
            <a:endParaRPr lang="en-US" sz="1200" dirty="0"/>
          </a:p>
          <a:p>
            <a:pPr>
              <a:lnSpc>
                <a:spcPct val="100000"/>
              </a:lnSpc>
            </a:pPr>
            <a:r>
              <a:rPr lang="en-US" sz="1200" b="1" dirty="0"/>
              <a:t>Facilitation Guidance:</a:t>
            </a:r>
          </a:p>
          <a:p>
            <a:pPr marR="0" lvl="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The </a:t>
            </a:r>
            <a:r>
              <a:rPr lang="en-US" sz="1200" kern="1200" dirty="0" err="1">
                <a:solidFill>
                  <a:schemeClr val="tx1"/>
                </a:solidFill>
                <a:latin typeface="+mn-lt"/>
                <a:ea typeface="+mn-ea"/>
                <a:cs typeface="Times New Roman" panose="02020603050405020304" pitchFamily="18" charset="0"/>
              </a:rPr>
              <a:t>SSA_RwD</a:t>
            </a:r>
            <a:r>
              <a:rPr lang="en-US" sz="1200" kern="1200" dirty="0">
                <a:solidFill>
                  <a:schemeClr val="tx1"/>
                </a:solidFill>
                <a:latin typeface="+mn-lt"/>
                <a:ea typeface="+mn-ea"/>
                <a:cs typeface="Times New Roman" panose="02020603050405020304" pitchFamily="18" charset="0"/>
              </a:rPr>
              <a:t> framework mainly include two types of roadway and roadside features: those that contribute to severe outcomes (</a:t>
            </a:r>
            <a:r>
              <a:rPr lang="en-US" sz="1200" kern="1200" dirty="0" err="1">
                <a:solidFill>
                  <a:schemeClr val="tx1"/>
                </a:solidFill>
                <a:latin typeface="+mn-lt"/>
                <a:ea typeface="+mn-ea"/>
                <a:cs typeface="Times New Roman" panose="02020603050405020304" pitchFamily="18" charset="0"/>
              </a:rPr>
              <a:t>i</a:t>
            </a:r>
            <a:r>
              <a:rPr lang="en-US" sz="1200" kern="1200" dirty="0">
                <a:solidFill>
                  <a:schemeClr val="tx1"/>
                </a:solidFill>
                <a:latin typeface="+mn-lt"/>
                <a:ea typeface="+mn-ea"/>
                <a:cs typeface="Times New Roman" panose="02020603050405020304" pitchFamily="18" charset="0"/>
              </a:rPr>
              <a:t> features) and those that influence encroachment likelihood (j features).</a:t>
            </a:r>
          </a:p>
          <a:p>
            <a:pPr marR="0" lvl="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Subscript </a:t>
            </a:r>
            <a:r>
              <a:rPr lang="en-US" sz="1200" kern="1200" dirty="0" err="1">
                <a:solidFill>
                  <a:schemeClr val="tx1"/>
                </a:solidFill>
                <a:latin typeface="+mn-lt"/>
                <a:ea typeface="+mn-ea"/>
                <a:cs typeface="Times New Roman" panose="02020603050405020304" pitchFamily="18" charset="0"/>
              </a:rPr>
              <a:t>i</a:t>
            </a:r>
            <a:r>
              <a:rPr lang="en-US" sz="1200" kern="1200" dirty="0">
                <a:solidFill>
                  <a:schemeClr val="tx1"/>
                </a:solidFill>
                <a:latin typeface="+mn-lt"/>
                <a:ea typeface="+mn-ea"/>
                <a:cs typeface="Times New Roman" panose="02020603050405020304" pitchFamily="18" charset="0"/>
              </a:rPr>
              <a:t> includes roadside or roadway elements that could result in a fatal or serious injury crash if a vehicle interacts with them. Examples include: Opposing travel lanes, trees, poles, and other fixed objects, different types of barriers, and water bodies</a:t>
            </a:r>
          </a:p>
          <a:p>
            <a:pPr marR="0" lvl="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Subscript j includes features that affect the likelihood of encroachments. These are traffic and roadway characteristics, such as speed, curves, grade, and roadside treatments.</a:t>
            </a:r>
          </a:p>
          <a:p>
            <a:endParaRPr lang="en-US" sz="1100" dirty="0">
              <a:latin typeface="+mn-lt"/>
            </a:endParaRPr>
          </a:p>
        </p:txBody>
      </p:sp>
      <p:sp>
        <p:nvSpPr>
          <p:cNvPr id="4" name="Slide Number Placeholder 3"/>
          <p:cNvSpPr>
            <a:spLocks noGrp="1"/>
          </p:cNvSpPr>
          <p:nvPr>
            <p:ph type="sldNum" sz="quarter" idx="5"/>
          </p:nvPr>
        </p:nvSpPr>
        <p:spPr/>
        <p:txBody>
          <a:bodyPr/>
          <a:lstStyle/>
          <a:p>
            <a:fld id="{72C17AF6-E1A4-4CA6-A42E-4B6E1D9D3848}" type="slidenum">
              <a:rPr lang="en-US" smtClean="0"/>
              <a:t>8</a:t>
            </a:fld>
            <a:endParaRPr lang="en-US"/>
          </a:p>
        </p:txBody>
      </p:sp>
    </p:spTree>
    <p:extLst>
      <p:ext uri="{BB962C8B-B14F-4D97-AF65-F5344CB8AC3E}">
        <p14:creationId xmlns:p14="http://schemas.microsoft.com/office/powerpoint/2010/main" val="1959554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b="1" dirty="0">
                <a:latin typeface="+mn-lt"/>
              </a:rPr>
              <a:t>Key Message:</a:t>
            </a:r>
            <a:br>
              <a:rPr lang="en-US" sz="1200" dirty="0">
                <a:latin typeface="+mn-lt"/>
              </a:rPr>
            </a:br>
            <a:r>
              <a:rPr lang="en-US" sz="1200" dirty="0">
                <a:latin typeface="+mn-lt"/>
              </a:rPr>
              <a:t>Explain roadway or roadside features include in </a:t>
            </a:r>
            <a:r>
              <a:rPr lang="en-US" sz="1200" b="1" dirty="0" err="1">
                <a:latin typeface="+mn-lt"/>
              </a:rPr>
              <a:t>i</a:t>
            </a:r>
            <a:r>
              <a:rPr lang="en-US" sz="1200" b="1" dirty="0">
                <a:latin typeface="+mn-lt"/>
              </a:rPr>
              <a:t> features</a:t>
            </a:r>
            <a:r>
              <a:rPr lang="en-US" sz="1200" dirty="0">
                <a:latin typeface="+mn-lt"/>
              </a:rPr>
              <a:t> </a:t>
            </a:r>
          </a:p>
          <a:p>
            <a:pPr>
              <a:lnSpc>
                <a:spcPct val="100000"/>
              </a:lnSpc>
            </a:pPr>
            <a:endParaRPr lang="en-US" sz="1200" b="1" dirty="0">
              <a:latin typeface="+mn-lt"/>
            </a:endParaRPr>
          </a:p>
          <a:p>
            <a:pPr>
              <a:lnSpc>
                <a:spcPct val="100000"/>
              </a:lnSpc>
            </a:pPr>
            <a:r>
              <a:rPr lang="en-US" sz="1200" b="1" dirty="0">
                <a:latin typeface="+mn-lt"/>
              </a:rPr>
              <a:t>Facilitation Guidance:</a:t>
            </a:r>
            <a:endParaRPr lang="en-US" sz="1200" dirty="0">
              <a:latin typeface="+mn-lt"/>
            </a:endParaRPr>
          </a:p>
          <a:p>
            <a:pPr marL="342900" marR="0" lvl="0" indent="-342900" algn="l" defTabSz="914400" rtl="0" eaLnBrk="1" fontAlgn="auto" latinLnBrk="0" hangingPunct="1">
              <a:lnSpc>
                <a:spcPct val="100000"/>
              </a:lnSpc>
              <a:buClrTx/>
              <a:buSzTx/>
              <a:buFont typeface="Symbol" panose="05050102010706020507" pitchFamily="18" charset="2"/>
              <a:buChar char=""/>
              <a:tabLst/>
              <a:defRPr/>
            </a:pPr>
            <a:r>
              <a:rPr lang="en-US" sz="1200" kern="1200" dirty="0">
                <a:solidFill>
                  <a:schemeClr val="tx1"/>
                </a:solidFill>
                <a:latin typeface="+mn-lt"/>
                <a:ea typeface="+mn-ea"/>
                <a:cs typeface="Times New Roman" panose="02020603050405020304" pitchFamily="18" charset="0"/>
              </a:rPr>
              <a:t>There are a multitude of factors that could influence the chances of fatality and serious injury, given a vehicle-feature interaction. </a:t>
            </a:r>
          </a:p>
          <a:p>
            <a:pPr marL="342900" marR="0" lvl="0" indent="-342900" algn="l" defTabSz="914400" rtl="0" eaLnBrk="1" latinLnBrk="0" hangingPunct="1">
              <a:lnSpc>
                <a:spcPct val="100000"/>
              </a:lnSpc>
              <a:buFont typeface="Symbol" panose="05050102010706020507" pitchFamily="18" charset="2"/>
              <a:buChar char=""/>
            </a:pPr>
            <a:r>
              <a:rPr lang="en-US" sz="1200" dirty="0">
                <a:latin typeface="+mn-lt"/>
                <a:ea typeface="Calibri" panose="020F0502020204030204" pitchFamily="34" charset="0"/>
                <a:cs typeface="Segoe UI" panose="020B0502040204020203" pitchFamily="34" charset="0"/>
              </a:rPr>
              <a:t>Version 1.0 of the SSA-RwD focuses on features generally associated with higher chances of fatality or serious injury, given a vehicle interaction</a:t>
            </a:r>
            <a:endParaRPr lang="en-US" sz="1200" kern="1200" dirty="0">
              <a:solidFill>
                <a:schemeClr val="tx1"/>
              </a:solidFill>
              <a:latin typeface="+mn-lt"/>
              <a:ea typeface="+mn-ea"/>
              <a:cs typeface="Times New Roman" panose="02020603050405020304" pitchFamily="18" charset="0"/>
            </a:endParaRPr>
          </a:p>
          <a:p>
            <a:pPr marL="342900" marR="0" lvl="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These are physical elements that contribute to the severity of a crash when a vehicle leaves the travel lane and interacts with them. Examples include:</a:t>
            </a:r>
          </a:p>
          <a:p>
            <a:pPr marL="80010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Vehicles in the opposing travel lanes.</a:t>
            </a:r>
          </a:p>
          <a:p>
            <a:pPr marL="80010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Roadside slopes — especially steep slopes that increase the chance of a rollover.</a:t>
            </a:r>
          </a:p>
          <a:p>
            <a:pPr marL="80010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Trees, utility poles, and other fixed objects — which can lead to severe outcomes if struck.</a:t>
            </a:r>
          </a:p>
          <a:p>
            <a:pPr marL="80010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Water bodies — which can increase the severity of a roadway departure.</a:t>
            </a:r>
          </a:p>
          <a:p>
            <a:pPr marL="800100" marR="0" lvl="1"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Barriers and guardrail terminals — which are often designed for safety but could still contribute to severity when hit. </a:t>
            </a:r>
          </a:p>
          <a:p>
            <a:pPr marL="342900" marR="0" lvl="0" indent="-342900" algn="l" defTabSz="914400" rtl="0" eaLnBrk="1" latinLnBrk="0" hangingPunct="1">
              <a:lnSpc>
                <a:spcPct val="100000"/>
              </a:lnSpc>
              <a:buFont typeface="Symbol" panose="05050102010706020507" pitchFamily="18" charset="2"/>
              <a:buChar char=""/>
            </a:pPr>
            <a:r>
              <a:rPr lang="en-US" sz="1200" kern="1200" dirty="0">
                <a:solidFill>
                  <a:schemeClr val="tx1"/>
                </a:solidFill>
                <a:latin typeface="+mn-lt"/>
                <a:ea typeface="+mn-ea"/>
                <a:cs typeface="Times New Roman" panose="02020603050405020304" pitchFamily="18" charset="0"/>
              </a:rPr>
              <a:t>The presence, dimension, and lateral offset of these features within each segment are all critical inputs to the SSA-RwD tool.</a:t>
            </a:r>
          </a:p>
          <a:p>
            <a:pPr marL="0" lvl="0" indent="0">
              <a:lnSpc>
                <a:spcPct val="107000"/>
              </a:lnSpc>
              <a:spcBef>
                <a:spcPts val="0"/>
              </a:spcBef>
              <a:buFont typeface="Symbol" panose="05050102010706020507" pitchFamily="18" charset="2"/>
              <a:buNone/>
            </a:pPr>
            <a:endParaRPr lang="en-US"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2C17AF6-E1A4-4CA6-A42E-4B6E1D9D3848}" type="slidenum">
              <a:rPr lang="en-US" smtClean="0"/>
              <a:t>9</a:t>
            </a:fld>
            <a:endParaRPr lang="en-US"/>
          </a:p>
        </p:txBody>
      </p:sp>
    </p:spTree>
    <p:extLst>
      <p:ext uri="{BB962C8B-B14F-4D97-AF65-F5344CB8AC3E}">
        <p14:creationId xmlns:p14="http://schemas.microsoft.com/office/powerpoint/2010/main" val="3402324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sv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5.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4.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4.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4.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4.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4.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4.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4.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4.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sv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5.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4.sv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5.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5D59094B-6412-4D53-BF00-A5BFC78F5BDB}"/>
              </a:ext>
              <a:ext uri="{C183D7F6-B498-43B3-948B-1728B52AA6E4}">
                <adec:decorative xmlns:adec="http://schemas.microsoft.com/office/drawing/2017/decorative" val="1"/>
              </a:ext>
            </a:extLst>
          </p:cNvPr>
          <p:cNvSpPr/>
          <p:nvPr userDrawn="1"/>
        </p:nvSpPr>
        <p:spPr>
          <a:xfrm>
            <a:off x="0" y="0"/>
            <a:ext cx="7353300" cy="6858000"/>
          </a:xfrm>
          <a:prstGeom prst="rect">
            <a:avLst/>
          </a:prstGeom>
          <a:solidFill>
            <a:srgbClr val="1D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DOT Logo" descr="US DOT logo. ">
            <a:extLst>
              <a:ext uri="{FF2B5EF4-FFF2-40B4-BE49-F238E27FC236}">
                <a16:creationId xmlns:a16="http://schemas.microsoft.com/office/drawing/2014/main" id="{F105BBBB-B8B1-46D9-891C-D3E6F4CFFE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6628" y="226241"/>
            <a:ext cx="1456835" cy="578450"/>
          </a:xfrm>
          <a:prstGeom prst="rect">
            <a:avLst/>
          </a:prstGeom>
        </p:spPr>
      </p:pic>
      <p:pic>
        <p:nvPicPr>
          <p:cNvPr id="14" name="TFHRC logo" descr="Turner-Fairbank Highway Research Center logo. ">
            <a:extLst>
              <a:ext uri="{FF2B5EF4-FFF2-40B4-BE49-F238E27FC236}">
                <a16:creationId xmlns:a16="http://schemas.microsoft.com/office/drawing/2014/main" id="{8596F1D9-020E-40D4-84E8-D9BC9AA141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l="-11725" r="-11725"/>
          <a:stretch/>
        </p:blipFill>
        <p:spPr>
          <a:xfrm>
            <a:off x="92297" y="877011"/>
            <a:ext cx="1920240" cy="396982"/>
          </a:xfrm>
          <a:prstGeom prst="rect">
            <a:avLst/>
          </a:prstGeom>
        </p:spPr>
      </p:pic>
      <p:sp>
        <p:nvSpPr>
          <p:cNvPr id="2" name="Title 1">
            <a:extLst>
              <a:ext uri="{FF2B5EF4-FFF2-40B4-BE49-F238E27FC236}">
                <a16:creationId xmlns:a16="http://schemas.microsoft.com/office/drawing/2014/main" id="{9B1F3EEC-0615-4605-A192-B2785F3CE640}"/>
              </a:ext>
            </a:extLst>
          </p:cNvPr>
          <p:cNvSpPr>
            <a:spLocks noGrp="1"/>
          </p:cNvSpPr>
          <p:nvPr>
            <p:ph type="ctrTitle" hasCustomPrompt="1"/>
          </p:nvPr>
        </p:nvSpPr>
        <p:spPr>
          <a:xfrm>
            <a:off x="676273" y="1621418"/>
            <a:ext cx="6238877" cy="2387600"/>
          </a:xfrm>
        </p:spPr>
        <p:txBody>
          <a:bodyPr anchor="b">
            <a:noAutofit/>
          </a:bodyPr>
          <a:lstStyle>
            <a:lvl1pPr algn="l">
              <a:defRPr sz="4800" b="1">
                <a:solidFill>
                  <a:schemeClr val="bg1"/>
                </a:solidFill>
              </a:defRPr>
            </a:lvl1pPr>
          </a:lstStyle>
          <a:p>
            <a:r>
              <a:rPr lang="en-US" dirty="0"/>
              <a:t>Click to Enter Presentation Title</a:t>
            </a:r>
          </a:p>
        </p:txBody>
      </p:sp>
      <p:grpSp>
        <p:nvGrpSpPr>
          <p:cNvPr id="4" name="Group 3">
            <a:extLst>
              <a:ext uri="{FF2B5EF4-FFF2-40B4-BE49-F238E27FC236}">
                <a16:creationId xmlns:a16="http://schemas.microsoft.com/office/drawing/2014/main" id="{F705200A-AC8D-4D03-B3CD-D4DE299E3777}"/>
              </a:ext>
              <a:ext uri="{C183D7F6-B498-43B3-948B-1728B52AA6E4}">
                <adec:decorative xmlns:adec="http://schemas.microsoft.com/office/drawing/2017/decorative" val="1"/>
              </a:ext>
            </a:extLst>
          </p:cNvPr>
          <p:cNvGrpSpPr/>
          <p:nvPr userDrawn="1"/>
        </p:nvGrpSpPr>
        <p:grpSpPr>
          <a:xfrm>
            <a:off x="-10274" y="4208190"/>
            <a:ext cx="7172961" cy="67184"/>
            <a:chOff x="-10274" y="4208190"/>
            <a:chExt cx="7172961" cy="67184"/>
          </a:xfrm>
        </p:grpSpPr>
        <p:pic>
          <p:nvPicPr>
            <p:cNvPr id="11" name="Graphic 10">
              <a:extLst>
                <a:ext uri="{FF2B5EF4-FFF2-40B4-BE49-F238E27FC236}">
                  <a16:creationId xmlns:a16="http://schemas.microsoft.com/office/drawing/2014/main" id="{85A2FC15-D7B5-4817-9D48-6089B91EB5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946535" y="4211366"/>
              <a:ext cx="1216152" cy="64008"/>
            </a:xfrm>
            <a:prstGeom prst="rect">
              <a:avLst/>
            </a:prstGeom>
          </p:spPr>
        </p:pic>
        <p:sp>
          <p:nvSpPr>
            <p:cNvPr id="12" name="Parallelogram 3">
              <a:extLst>
                <a:ext uri="{FF2B5EF4-FFF2-40B4-BE49-F238E27FC236}">
                  <a16:creationId xmlns:a16="http://schemas.microsoft.com/office/drawing/2014/main" id="{BD30292F-0126-48EC-A0D5-559810096838}"/>
                </a:ext>
              </a:extLst>
            </p:cNvPr>
            <p:cNvSpPr/>
            <p:nvPr userDrawn="1"/>
          </p:nvSpPr>
          <p:spPr>
            <a:xfrm>
              <a:off x="-10274" y="4208190"/>
              <a:ext cx="58521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ubtitle 2">
            <a:extLst>
              <a:ext uri="{FF2B5EF4-FFF2-40B4-BE49-F238E27FC236}">
                <a16:creationId xmlns:a16="http://schemas.microsoft.com/office/drawing/2014/main" id="{27FB9B0A-AE69-4155-86F0-C2FD36A289C6}"/>
              </a:ext>
            </a:extLst>
          </p:cNvPr>
          <p:cNvSpPr>
            <a:spLocks noGrp="1"/>
          </p:cNvSpPr>
          <p:nvPr>
            <p:ph type="subTitle" idx="1" hasCustomPrompt="1"/>
          </p:nvPr>
        </p:nvSpPr>
        <p:spPr>
          <a:xfrm>
            <a:off x="676273" y="4471857"/>
            <a:ext cx="6238877" cy="8840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sub-title, name, or department</a:t>
            </a:r>
          </a:p>
        </p:txBody>
      </p:sp>
      <p:sp>
        <p:nvSpPr>
          <p:cNvPr id="15" name="Date">
            <a:extLst>
              <a:ext uri="{FF2B5EF4-FFF2-40B4-BE49-F238E27FC236}">
                <a16:creationId xmlns:a16="http://schemas.microsoft.com/office/drawing/2014/main" id="{475B2ECC-9C74-4B4B-B3BA-4E1B338F2031}"/>
              </a:ext>
            </a:extLst>
          </p:cNvPr>
          <p:cNvSpPr>
            <a:spLocks noGrp="1"/>
          </p:cNvSpPr>
          <p:nvPr>
            <p:ph type="body" sz="quarter" idx="10" hasCustomPrompt="1"/>
          </p:nvPr>
        </p:nvSpPr>
        <p:spPr>
          <a:xfrm>
            <a:off x="676273" y="5667375"/>
            <a:ext cx="6238877" cy="557213"/>
          </a:xfrm>
        </p:spPr>
        <p:txBody>
          <a:bodyPr>
            <a:noAutofit/>
          </a:bodyPr>
          <a:lstStyle>
            <a:lvl1pPr marL="0" indent="0">
              <a:buNone/>
              <a:defRPr sz="16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date</a:t>
            </a:r>
          </a:p>
        </p:txBody>
      </p:sp>
      <p:sp>
        <p:nvSpPr>
          <p:cNvPr id="5" name="Picture Placeholder 4">
            <a:extLst>
              <a:ext uri="{FF2B5EF4-FFF2-40B4-BE49-F238E27FC236}">
                <a16:creationId xmlns:a16="http://schemas.microsoft.com/office/drawing/2014/main" id="{FE2087F6-C6FA-425E-A3BD-A202D955A46D}"/>
              </a:ext>
            </a:extLst>
          </p:cNvPr>
          <p:cNvSpPr>
            <a:spLocks noGrp="1"/>
          </p:cNvSpPr>
          <p:nvPr>
            <p:ph type="pic" sz="quarter" idx="11"/>
          </p:nvPr>
        </p:nvSpPr>
        <p:spPr>
          <a:xfrm>
            <a:off x="7353301" y="0"/>
            <a:ext cx="4824412" cy="6858000"/>
          </a:xfrm>
        </p:spPr>
        <p:txBody>
          <a:bodyPr/>
          <a:lstStyle/>
          <a:p>
            <a:r>
              <a:rPr lang="en-US"/>
              <a:t>Click icon to add picture</a:t>
            </a:r>
            <a:endParaRPr lang="en-US" dirty="0"/>
          </a:p>
        </p:txBody>
      </p:sp>
      <p:sp>
        <p:nvSpPr>
          <p:cNvPr id="8" name="Source">
            <a:extLst>
              <a:ext uri="{FF2B5EF4-FFF2-40B4-BE49-F238E27FC236}">
                <a16:creationId xmlns:a16="http://schemas.microsoft.com/office/drawing/2014/main" id="{53FEC3E7-AFE5-4D28-8F87-1BBD190865DD}"/>
              </a:ext>
            </a:extLst>
          </p:cNvPr>
          <p:cNvSpPr>
            <a:spLocks noGrp="1"/>
          </p:cNvSpPr>
          <p:nvPr>
            <p:ph type="body" sz="quarter" idx="12" hasCustomPrompt="1"/>
          </p:nvPr>
        </p:nvSpPr>
        <p:spPr>
          <a:xfrm>
            <a:off x="4684137" y="6473988"/>
            <a:ext cx="2515678" cy="233362"/>
          </a:xfrm>
        </p:spPr>
        <p:txBody>
          <a:bodyPr>
            <a:noAutofit/>
          </a:bodyPr>
          <a:lstStyle>
            <a:lvl1pPr marL="0" indent="0" algn="r">
              <a:buNone/>
              <a:defRPr sz="900" i="1">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spTree>
    <p:extLst>
      <p:ext uri="{BB962C8B-B14F-4D97-AF65-F5344CB8AC3E}">
        <p14:creationId xmlns:p14="http://schemas.microsoft.com/office/powerpoint/2010/main" val="4145178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enter photo">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0A2FC58D-6C3D-42B0-9A55-AC187DD20FF1}"/>
              </a:ext>
            </a:extLst>
          </p:cNvPr>
          <p:cNvSpPr>
            <a:spLocks noGrp="1"/>
          </p:cNvSpPr>
          <p:nvPr>
            <p:ph type="title"/>
          </p:nvPr>
        </p:nvSpPr>
        <p:spPr>
          <a:xfrm>
            <a:off x="345678" y="256178"/>
            <a:ext cx="3664347" cy="555969"/>
          </a:xfrm>
        </p:spPr>
        <p:txBody>
          <a:bodyPr>
            <a:noAutofit/>
          </a:bodyPr>
          <a:lstStyle>
            <a:lvl1pPr>
              <a:defRPr sz="2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62379B6-1E5F-46DA-8CE6-F79AFE936D50}"/>
              </a:ext>
            </a:extLst>
          </p:cNvPr>
          <p:cNvSpPr>
            <a:spLocks noGrp="1"/>
          </p:cNvSpPr>
          <p:nvPr>
            <p:ph type="body" idx="1"/>
          </p:nvPr>
        </p:nvSpPr>
        <p:spPr>
          <a:xfrm>
            <a:off x="345678" y="1349945"/>
            <a:ext cx="3657600" cy="823912"/>
          </a:xfrm>
        </p:spPr>
        <p:txBody>
          <a:bodyPr anchor="b">
            <a:noAutofit/>
          </a:bodyPr>
          <a:lstStyle>
            <a:lvl1pPr marL="0" indent="0">
              <a:buNone/>
              <a:defRPr sz="2800" b="1">
                <a:solidFill>
                  <a:srgbClr val="1D3B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C49734-0C3A-4F08-803A-7F32B1BD9C28}"/>
              </a:ext>
            </a:extLst>
          </p:cNvPr>
          <p:cNvSpPr>
            <a:spLocks noGrp="1"/>
          </p:cNvSpPr>
          <p:nvPr>
            <p:ph sz="half" idx="2"/>
          </p:nvPr>
        </p:nvSpPr>
        <p:spPr>
          <a:xfrm>
            <a:off x="345679" y="2173857"/>
            <a:ext cx="3657600" cy="361099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a:extLst>
              <a:ext uri="{FF2B5EF4-FFF2-40B4-BE49-F238E27FC236}">
                <a16:creationId xmlns:a16="http://schemas.microsoft.com/office/drawing/2014/main" id="{31418C83-BB26-4E11-93EC-A37F3E890750}"/>
              </a:ext>
            </a:extLst>
          </p:cNvPr>
          <p:cNvSpPr>
            <a:spLocks noGrp="1"/>
          </p:cNvSpPr>
          <p:nvPr>
            <p:ph type="pic" sz="quarter" idx="11"/>
          </p:nvPr>
        </p:nvSpPr>
        <p:spPr>
          <a:xfrm>
            <a:off x="4348956" y="0"/>
            <a:ext cx="3494088" cy="6858000"/>
          </a:xfrm>
        </p:spPr>
        <p:txBody>
          <a:bodyPr/>
          <a:lstStyle/>
          <a:p>
            <a:r>
              <a:rPr lang="en-US"/>
              <a:t>Click icon to add picture</a:t>
            </a:r>
            <a:endParaRPr lang="en-US" dirty="0"/>
          </a:p>
        </p:txBody>
      </p:sp>
      <p:sp>
        <p:nvSpPr>
          <p:cNvPr id="20" name="Text Placeholder 7">
            <a:extLst>
              <a:ext uri="{FF2B5EF4-FFF2-40B4-BE49-F238E27FC236}">
                <a16:creationId xmlns:a16="http://schemas.microsoft.com/office/drawing/2014/main" id="{16A24BC4-A15E-4BDA-8A11-216004DE52D7}"/>
              </a:ext>
            </a:extLst>
          </p:cNvPr>
          <p:cNvSpPr>
            <a:spLocks noGrp="1"/>
          </p:cNvSpPr>
          <p:nvPr>
            <p:ph type="body" sz="quarter" idx="12" hasCustomPrompt="1"/>
          </p:nvPr>
        </p:nvSpPr>
        <p:spPr>
          <a:xfrm>
            <a:off x="7971459" y="6503987"/>
            <a:ext cx="2515678" cy="233362"/>
          </a:xfrm>
        </p:spPr>
        <p:txBody>
          <a:bodyPr>
            <a:noAutofit/>
          </a:bodyPr>
          <a:lstStyle>
            <a:lvl1pPr marL="0" indent="0" algn="l">
              <a:buNone/>
              <a:defRPr sz="900" i="1">
                <a:solidFill>
                  <a:srgbClr val="757575"/>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sp>
        <p:nvSpPr>
          <p:cNvPr id="5" name="Text Placeholder 4">
            <a:extLst>
              <a:ext uri="{FF2B5EF4-FFF2-40B4-BE49-F238E27FC236}">
                <a16:creationId xmlns:a16="http://schemas.microsoft.com/office/drawing/2014/main" id="{7484062B-5555-4CC8-966F-2DB99223C090}"/>
              </a:ext>
            </a:extLst>
          </p:cNvPr>
          <p:cNvSpPr>
            <a:spLocks noGrp="1"/>
          </p:cNvSpPr>
          <p:nvPr>
            <p:ph type="body" sz="quarter" idx="3"/>
          </p:nvPr>
        </p:nvSpPr>
        <p:spPr>
          <a:xfrm>
            <a:off x="8181975" y="1349945"/>
            <a:ext cx="3657600" cy="823912"/>
          </a:xfrm>
        </p:spPr>
        <p:txBody>
          <a:bodyPr anchor="b">
            <a:noAutofit/>
          </a:bodyPr>
          <a:lstStyle>
            <a:lvl1pPr marL="0" indent="0">
              <a:buNone/>
              <a:defRPr sz="2800" b="1">
                <a:solidFill>
                  <a:srgbClr val="1D3B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6EC528-BC1B-4A5D-A0C9-42A99459F411}"/>
              </a:ext>
            </a:extLst>
          </p:cNvPr>
          <p:cNvSpPr>
            <a:spLocks noGrp="1"/>
          </p:cNvSpPr>
          <p:nvPr>
            <p:ph sz="quarter" idx="4"/>
          </p:nvPr>
        </p:nvSpPr>
        <p:spPr>
          <a:xfrm>
            <a:off x="8181975" y="2173857"/>
            <a:ext cx="3657600" cy="360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Parallelogram 3">
            <a:extLst>
              <a:ext uri="{FF2B5EF4-FFF2-40B4-BE49-F238E27FC236}">
                <a16:creationId xmlns:a16="http://schemas.microsoft.com/office/drawing/2014/main" id="{34F29B03-47C7-4D14-B777-4934E5B285A0}"/>
              </a:ext>
              <a:ext uri="{C183D7F6-B498-43B3-948B-1728B52AA6E4}">
                <adec:decorative xmlns:adec="http://schemas.microsoft.com/office/drawing/2017/decorative" val="1"/>
              </a:ext>
            </a:extLst>
          </p:cNvPr>
          <p:cNvSpPr/>
          <p:nvPr userDrawn="1"/>
        </p:nvSpPr>
        <p:spPr>
          <a:xfrm>
            <a:off x="-9098" y="6188682"/>
            <a:ext cx="429768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42759DE6-CD09-4E5F-95C4-C4ED6A924DD2}"/>
              </a:ext>
              <a:ext uri="{C183D7F6-B498-43B3-948B-1728B52AA6E4}">
                <adec:decorative xmlns:adec="http://schemas.microsoft.com/office/drawing/2017/decorative" val="1"/>
              </a:ext>
            </a:extLst>
          </p:cNvPr>
          <p:cNvGrpSpPr/>
          <p:nvPr userDrawn="1"/>
        </p:nvGrpSpPr>
        <p:grpSpPr>
          <a:xfrm>
            <a:off x="7903418" y="6188682"/>
            <a:ext cx="3627635" cy="48895"/>
            <a:chOff x="7903418" y="6274942"/>
            <a:chExt cx="3627635" cy="48895"/>
          </a:xfrm>
        </p:grpSpPr>
        <p:pic>
          <p:nvPicPr>
            <p:cNvPr id="16" name="Graphic 15">
              <a:extLst>
                <a:ext uri="{FF2B5EF4-FFF2-40B4-BE49-F238E27FC236}">
                  <a16:creationId xmlns:a16="http://schemas.microsoft.com/office/drawing/2014/main" id="{4101DE45-14BA-456C-808D-689CD2F8B8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21" name="Parallelogram 3">
              <a:extLst>
                <a:ext uri="{FF2B5EF4-FFF2-40B4-BE49-F238E27FC236}">
                  <a16:creationId xmlns:a16="http://schemas.microsoft.com/office/drawing/2014/main" id="{9D0E1CD0-AB58-47B3-9093-74E681AA3C11}"/>
                </a:ext>
              </a:extLst>
            </p:cNvPr>
            <p:cNvSpPr/>
            <p:nvPr userDrawn="1"/>
          </p:nvSpPr>
          <p:spPr>
            <a:xfrm>
              <a:off x="7903418" y="6274942"/>
              <a:ext cx="265176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descr="U.S. Department of Transportation, Federal Highway Administration logo. ">
            <a:extLst>
              <a:ext uri="{FF2B5EF4-FFF2-40B4-BE49-F238E27FC236}">
                <a16:creationId xmlns:a16="http://schemas.microsoft.com/office/drawing/2014/main" id="{74371E9B-A405-4E80-9F8C-B9261635C5E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9560" y="6322877"/>
            <a:ext cx="1097280" cy="424278"/>
          </a:xfrm>
          <a:prstGeom prst="rect">
            <a:avLst/>
          </a:prstGeom>
        </p:spPr>
      </p:pic>
      <p:sp>
        <p:nvSpPr>
          <p:cNvPr id="26" name="Slide Number Placeholder 5">
            <a:extLst>
              <a:ext uri="{FF2B5EF4-FFF2-40B4-BE49-F238E27FC236}">
                <a16:creationId xmlns:a16="http://schemas.microsoft.com/office/drawing/2014/main" id="{55014290-36F6-433D-9C4A-A3D4832D02C3}"/>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rgbClr val="757575"/>
                </a:solidFill>
              </a:defRPr>
            </a:lvl1pPr>
          </a:lstStyle>
          <a:p>
            <a:fld id="{29691912-3321-4F2D-A980-9CA5FE309265}" type="slidenum">
              <a:rPr lang="en-US" smtClean="0"/>
              <a:pPr/>
              <a:t>‹#›</a:t>
            </a:fld>
            <a:endParaRPr lang="en-US" dirty="0"/>
          </a:p>
        </p:txBody>
      </p:sp>
    </p:spTree>
    <p:extLst>
      <p:ext uri="{BB962C8B-B14F-4D97-AF65-F5344CB8AC3E}">
        <p14:creationId xmlns:p14="http://schemas.microsoft.com/office/powerpoint/2010/main" val="2279127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94C26-8770-4ACD-9F25-AACAF441C724}"/>
              </a:ext>
            </a:extLst>
          </p:cNvPr>
          <p:cNvSpPr>
            <a:spLocks noGrp="1"/>
          </p:cNvSpPr>
          <p:nvPr>
            <p:ph type="title"/>
          </p:nvPr>
        </p:nvSpPr>
        <p:spPr/>
        <p:txBody>
          <a:bodyPr/>
          <a:lstStyle/>
          <a:p>
            <a:r>
              <a:rPr lang="en-US"/>
              <a:t>Click to edit Master title style</a:t>
            </a:r>
            <a:endParaRPr lang="en-US" dirty="0"/>
          </a:p>
        </p:txBody>
      </p:sp>
      <p:grpSp>
        <p:nvGrpSpPr>
          <p:cNvPr id="11" name="Group 10">
            <a:extLst>
              <a:ext uri="{FF2B5EF4-FFF2-40B4-BE49-F238E27FC236}">
                <a16:creationId xmlns:a16="http://schemas.microsoft.com/office/drawing/2014/main" id="{1C8241B2-7E71-4825-8C84-61F5788ACA62}"/>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12" name="Graphic 11">
              <a:extLst>
                <a:ext uri="{FF2B5EF4-FFF2-40B4-BE49-F238E27FC236}">
                  <a16:creationId xmlns:a16="http://schemas.microsoft.com/office/drawing/2014/main" id="{9FDC6DC4-24F8-4914-B299-0EBE02764A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13" name="Parallelogram 3">
              <a:extLst>
                <a:ext uri="{FF2B5EF4-FFF2-40B4-BE49-F238E27FC236}">
                  <a16:creationId xmlns:a16="http://schemas.microsoft.com/office/drawing/2014/main" id="{E228F25F-846D-4A6C-81F5-D619F06EE213}"/>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descr="U.S. Department of Transportation, Federal Highway Administration logo. ">
            <a:extLst>
              <a:ext uri="{FF2B5EF4-FFF2-40B4-BE49-F238E27FC236}">
                <a16:creationId xmlns:a16="http://schemas.microsoft.com/office/drawing/2014/main" id="{DE46FE9D-157A-499E-9BA3-97FF140C5A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9560" y="6322877"/>
            <a:ext cx="1097280" cy="424278"/>
          </a:xfrm>
          <a:prstGeom prst="rect">
            <a:avLst/>
          </a:prstGeom>
        </p:spPr>
      </p:pic>
      <p:sp>
        <p:nvSpPr>
          <p:cNvPr id="15" name="Slide Number Placeholder 5">
            <a:extLst>
              <a:ext uri="{FF2B5EF4-FFF2-40B4-BE49-F238E27FC236}">
                <a16:creationId xmlns:a16="http://schemas.microsoft.com/office/drawing/2014/main" id="{67D8E4F8-2E82-4D59-ACCA-5B5389A74B71}"/>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rgbClr val="757575"/>
                </a:solidFill>
              </a:defRPr>
            </a:lvl1pPr>
          </a:lstStyle>
          <a:p>
            <a:fld id="{29691912-3321-4F2D-A980-9CA5FE309265}" type="slidenum">
              <a:rPr lang="en-US" smtClean="0"/>
              <a:pPr/>
              <a:t>‹#›</a:t>
            </a:fld>
            <a:endParaRPr lang="en-US" dirty="0"/>
          </a:p>
        </p:txBody>
      </p:sp>
    </p:spTree>
    <p:extLst>
      <p:ext uri="{BB962C8B-B14F-4D97-AF65-F5344CB8AC3E}">
        <p14:creationId xmlns:p14="http://schemas.microsoft.com/office/powerpoint/2010/main" val="3814997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A2C0C-D2F1-4508-85E5-714D834A27A3}"/>
              </a:ext>
            </a:extLst>
          </p:cNvPr>
          <p:cNvSpPr>
            <a:spLocks noGrp="1"/>
          </p:cNvSpPr>
          <p:nvPr>
            <p:ph type="title"/>
          </p:nvPr>
        </p:nvSpPr>
        <p:spPr>
          <a:xfrm>
            <a:off x="838200" y="669924"/>
            <a:ext cx="10515600" cy="1020764"/>
          </a:xfrm>
        </p:spPr>
        <p:txBody>
          <a:bodyPr/>
          <a:lstStyle/>
          <a:p>
            <a:r>
              <a:rPr lang="en-US"/>
              <a:t>Click to edit Master title style</a:t>
            </a:r>
            <a:endParaRPr lang="en-US" dirty="0"/>
          </a:p>
        </p:txBody>
      </p:sp>
    </p:spTree>
    <p:extLst>
      <p:ext uri="{BB962C8B-B14F-4D97-AF65-F5344CB8AC3E}">
        <p14:creationId xmlns:p14="http://schemas.microsoft.com/office/powerpoint/2010/main" val="3555845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5" name="Picture 4" descr="Question mark textured background. ">
            <a:extLst>
              <a:ext uri="{FF2B5EF4-FFF2-40B4-BE49-F238E27FC236}">
                <a16:creationId xmlns:a16="http://schemas.microsoft.com/office/drawing/2014/main" id="{EEA66419-E0D0-4A6B-A44E-153895EC072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1" y="-5187"/>
            <a:ext cx="12200645" cy="6863188"/>
          </a:xfrm>
          <a:prstGeom prst="rect">
            <a:avLst/>
          </a:prstGeom>
        </p:spPr>
      </p:pic>
      <p:sp>
        <p:nvSpPr>
          <p:cNvPr id="2" name="Title 1">
            <a:extLst>
              <a:ext uri="{FF2B5EF4-FFF2-40B4-BE49-F238E27FC236}">
                <a16:creationId xmlns:a16="http://schemas.microsoft.com/office/drawing/2014/main" id="{8A882C75-4BDE-46D5-A13C-DB994762DD71}"/>
              </a:ext>
            </a:extLst>
          </p:cNvPr>
          <p:cNvSpPr>
            <a:spLocks noGrp="1"/>
          </p:cNvSpPr>
          <p:nvPr>
            <p:ph type="title" hasCustomPrompt="1"/>
          </p:nvPr>
        </p:nvSpPr>
        <p:spPr>
          <a:xfrm>
            <a:off x="3561021" y="2820275"/>
            <a:ext cx="5069958" cy="720666"/>
          </a:xfrm>
        </p:spPr>
        <p:txBody>
          <a:bodyPr anchor="b">
            <a:normAutofit/>
          </a:bodyPr>
          <a:lstStyle>
            <a:lvl1pPr algn="ctr">
              <a:defRPr sz="4800">
                <a:solidFill>
                  <a:srgbClr val="1D3B6B"/>
                </a:solidFill>
              </a:defRPr>
            </a:lvl1pPr>
          </a:lstStyle>
          <a:p>
            <a:r>
              <a:rPr lang="en-US" dirty="0"/>
              <a:t>Question?</a:t>
            </a:r>
          </a:p>
        </p:txBody>
      </p:sp>
      <p:grpSp>
        <p:nvGrpSpPr>
          <p:cNvPr id="4" name="Group 3">
            <a:extLst>
              <a:ext uri="{FF2B5EF4-FFF2-40B4-BE49-F238E27FC236}">
                <a16:creationId xmlns:a16="http://schemas.microsoft.com/office/drawing/2014/main" id="{AC0567C8-BDC3-4545-ADC9-25AC5F356CDE}"/>
              </a:ext>
              <a:ext uri="{C183D7F6-B498-43B3-948B-1728B52AA6E4}">
                <adec:decorative xmlns:adec="http://schemas.microsoft.com/office/drawing/2017/decorative" val="1"/>
              </a:ext>
            </a:extLst>
          </p:cNvPr>
          <p:cNvGrpSpPr/>
          <p:nvPr userDrawn="1"/>
        </p:nvGrpSpPr>
        <p:grpSpPr>
          <a:xfrm>
            <a:off x="4108447" y="3526388"/>
            <a:ext cx="3975107" cy="64008"/>
            <a:chOff x="4282183" y="3542528"/>
            <a:chExt cx="3975107" cy="64008"/>
          </a:xfrm>
        </p:grpSpPr>
        <p:pic>
          <p:nvPicPr>
            <p:cNvPr id="12" name="Graphic 11">
              <a:extLst>
                <a:ext uri="{FF2B5EF4-FFF2-40B4-BE49-F238E27FC236}">
                  <a16:creationId xmlns:a16="http://schemas.microsoft.com/office/drawing/2014/main" id="{FEBE3D78-D149-4E37-B30F-31F43E763C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041138" y="3542528"/>
              <a:ext cx="1216152" cy="64008"/>
            </a:xfrm>
            <a:prstGeom prst="rect">
              <a:avLst/>
            </a:prstGeom>
          </p:spPr>
        </p:pic>
        <p:sp>
          <p:nvSpPr>
            <p:cNvPr id="13" name="Parallelogram 3">
              <a:extLst>
                <a:ext uri="{FF2B5EF4-FFF2-40B4-BE49-F238E27FC236}">
                  <a16:creationId xmlns:a16="http://schemas.microsoft.com/office/drawing/2014/main" id="{CF8A2703-32E7-48F7-8EAB-DDE56976D302}"/>
                </a:ext>
              </a:extLst>
            </p:cNvPr>
            <p:cNvSpPr/>
            <p:nvPr userDrawn="1"/>
          </p:nvSpPr>
          <p:spPr>
            <a:xfrm>
              <a:off x="4282183" y="3550085"/>
              <a:ext cx="265176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BF1C189-F9F1-4A4B-A359-F1465873EC24}"/>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16" name="Graphic 15">
              <a:extLst>
                <a:ext uri="{FF2B5EF4-FFF2-40B4-BE49-F238E27FC236}">
                  <a16:creationId xmlns:a16="http://schemas.microsoft.com/office/drawing/2014/main" id="{4E2E990F-EAB4-4077-8AAF-BC48CF0530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662373" y="6278117"/>
              <a:ext cx="868680" cy="45720"/>
            </a:xfrm>
            <a:prstGeom prst="rect">
              <a:avLst/>
            </a:prstGeom>
          </p:spPr>
        </p:pic>
        <p:sp>
          <p:nvSpPr>
            <p:cNvPr id="17" name="Parallelogram 3">
              <a:extLst>
                <a:ext uri="{FF2B5EF4-FFF2-40B4-BE49-F238E27FC236}">
                  <a16:creationId xmlns:a16="http://schemas.microsoft.com/office/drawing/2014/main" id="{3A9662DA-374D-431D-8F0A-6D0686750A8B}"/>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descr="U.S. Department of Transportation, Federal Highway Administration logo. ">
            <a:extLst>
              <a:ext uri="{FF2B5EF4-FFF2-40B4-BE49-F238E27FC236}">
                <a16:creationId xmlns:a16="http://schemas.microsoft.com/office/drawing/2014/main" id="{DC136F37-2D58-434C-B484-398F7AEE425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89560" y="6322877"/>
            <a:ext cx="1097280" cy="424278"/>
          </a:xfrm>
          <a:prstGeom prst="rect">
            <a:avLst/>
          </a:prstGeom>
        </p:spPr>
      </p:pic>
      <p:sp>
        <p:nvSpPr>
          <p:cNvPr id="11" name="Slide Number Placeholder 5">
            <a:extLst>
              <a:ext uri="{FF2B5EF4-FFF2-40B4-BE49-F238E27FC236}">
                <a16:creationId xmlns:a16="http://schemas.microsoft.com/office/drawing/2014/main" id="{D7FCF6D5-76E4-4DD9-BFB1-1DAF222A3E7A}"/>
              </a:ext>
            </a:extLst>
          </p:cNvPr>
          <p:cNvSpPr>
            <a:spLocks noGrp="1"/>
          </p:cNvSpPr>
          <p:nvPr>
            <p:ph type="sldNum" sz="quarter" idx="4"/>
          </p:nvPr>
        </p:nvSpPr>
        <p:spPr>
          <a:xfrm>
            <a:off x="11145290" y="6095064"/>
            <a:ext cx="771525" cy="234234"/>
          </a:xfrm>
          <a:prstGeom prst="rect">
            <a:avLst/>
          </a:prstGeom>
        </p:spPr>
        <p:txBody>
          <a:bodyPr vert="horz" lIns="91440" tIns="45720" rIns="91440" bIns="45720" rtlCol="0" anchor="ctr"/>
          <a:lstStyle>
            <a:lvl1pPr algn="r">
              <a:defRPr sz="1200">
                <a:solidFill>
                  <a:srgbClr val="757575"/>
                </a:solidFill>
              </a:defRPr>
            </a:lvl1pPr>
          </a:lstStyle>
          <a:p>
            <a:fld id="{29691912-3321-4F2D-A980-9CA5FE309265}" type="slidenum">
              <a:rPr lang="en-US" smtClean="0"/>
              <a:pPr/>
              <a:t>‹#›</a:t>
            </a:fld>
            <a:endParaRPr lang="en-US" dirty="0"/>
          </a:p>
        </p:txBody>
      </p:sp>
    </p:spTree>
    <p:extLst>
      <p:ext uri="{BB962C8B-B14F-4D97-AF65-F5344CB8AC3E}">
        <p14:creationId xmlns:p14="http://schemas.microsoft.com/office/powerpoint/2010/main" val="2199981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9CDF21-6DC9-458E-93F8-9D84DD7CD65E}"/>
              </a:ext>
              <a:ext uri="{C183D7F6-B498-43B3-948B-1728B52AA6E4}">
                <adec:decorative xmlns:adec="http://schemas.microsoft.com/office/drawing/2017/decorative" val="1"/>
              </a:ext>
            </a:extLst>
          </p:cNvPr>
          <p:cNvSpPr/>
          <p:nvPr userDrawn="1"/>
        </p:nvSpPr>
        <p:spPr>
          <a:xfrm>
            <a:off x="0" y="3429000"/>
            <a:ext cx="12192000" cy="3429000"/>
          </a:xfrm>
          <a:prstGeom prst="rect">
            <a:avLst/>
          </a:prstGeom>
          <a:solidFill>
            <a:srgbClr val="1D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Multi-lane highway full of cars. ">
            <a:extLst>
              <a:ext uri="{FF2B5EF4-FFF2-40B4-BE49-F238E27FC236}">
                <a16:creationId xmlns:a16="http://schemas.microsoft.com/office/drawing/2014/main" id="{105F7969-75D5-47B4-B7B1-D7C7C34F700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11112"/>
            <a:ext cx="12192000" cy="3417888"/>
          </a:xfrm>
          <a:prstGeom prst="rect">
            <a:avLst/>
          </a:prstGeom>
        </p:spPr>
      </p:pic>
      <p:sp>
        <p:nvSpPr>
          <p:cNvPr id="23" name="TextBox 22">
            <a:extLst>
              <a:ext uri="{FF2B5EF4-FFF2-40B4-BE49-F238E27FC236}">
                <a16:creationId xmlns:a16="http://schemas.microsoft.com/office/drawing/2014/main" id="{43627981-35E9-4420-8856-F5156528C1D2}"/>
              </a:ext>
            </a:extLst>
          </p:cNvPr>
          <p:cNvSpPr txBox="1"/>
          <p:nvPr userDrawn="1"/>
        </p:nvSpPr>
        <p:spPr>
          <a:xfrm>
            <a:off x="793381" y="6363831"/>
            <a:ext cx="2355012" cy="230832"/>
          </a:xfrm>
          <a:prstGeom prst="rect">
            <a:avLst/>
          </a:prstGeom>
          <a:noFill/>
        </p:spPr>
        <p:txBody>
          <a:bodyPr wrap="square" rtlCol="0">
            <a:spAutoFit/>
          </a:bodyPr>
          <a:lstStyle/>
          <a:p>
            <a:pPr algn="l"/>
            <a:r>
              <a:rPr lang="en-US" sz="900" i="1" dirty="0">
                <a:solidFill>
                  <a:schemeClr val="bg1"/>
                </a:solidFill>
              </a:rPr>
              <a:t>© 2021 </a:t>
            </a:r>
            <a:r>
              <a:rPr lang="en-US" sz="900" i="1" dirty="0" err="1">
                <a:solidFill>
                  <a:schemeClr val="bg1"/>
                </a:solidFill>
              </a:rPr>
              <a:t>Peeterv</a:t>
            </a:r>
            <a:r>
              <a:rPr lang="en-US" sz="900" i="1" dirty="0">
                <a:solidFill>
                  <a:schemeClr val="bg1"/>
                </a:solidFill>
              </a:rPr>
              <a:t> / iStock.</a:t>
            </a:r>
          </a:p>
        </p:txBody>
      </p:sp>
      <p:sp>
        <p:nvSpPr>
          <p:cNvPr id="4" name="Rectangle 3">
            <a:extLst>
              <a:ext uri="{FF2B5EF4-FFF2-40B4-BE49-F238E27FC236}">
                <a16:creationId xmlns:a16="http://schemas.microsoft.com/office/drawing/2014/main" id="{4FC4AAD4-B1C3-4BB7-8169-4FB142EEA092}"/>
              </a:ext>
              <a:ext uri="{C183D7F6-B498-43B3-948B-1728B52AA6E4}">
                <adec:decorative xmlns:adec="http://schemas.microsoft.com/office/drawing/2017/decorative" val="1"/>
              </a:ext>
            </a:extLst>
          </p:cNvPr>
          <p:cNvSpPr/>
          <p:nvPr userDrawn="1"/>
        </p:nvSpPr>
        <p:spPr>
          <a:xfrm>
            <a:off x="793381" y="871876"/>
            <a:ext cx="10605238" cy="5114249"/>
          </a:xfrm>
          <a:prstGeom prst="rect">
            <a:avLst/>
          </a:prstGeom>
          <a:solidFill>
            <a:schemeClr val="bg1"/>
          </a:solidFill>
          <a:ln w="2857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882C75-4BDE-46D5-A13C-DB994762DD71}"/>
              </a:ext>
            </a:extLst>
          </p:cNvPr>
          <p:cNvSpPr>
            <a:spLocks noGrp="1"/>
          </p:cNvSpPr>
          <p:nvPr>
            <p:ph type="title" hasCustomPrompt="1"/>
          </p:nvPr>
        </p:nvSpPr>
        <p:spPr>
          <a:xfrm>
            <a:off x="3561021" y="1414130"/>
            <a:ext cx="5069958" cy="720666"/>
          </a:xfrm>
        </p:spPr>
        <p:txBody>
          <a:bodyPr anchor="b">
            <a:noAutofit/>
          </a:bodyPr>
          <a:lstStyle>
            <a:lvl1pPr algn="ctr">
              <a:defRPr sz="4800">
                <a:solidFill>
                  <a:srgbClr val="1D3B6B"/>
                </a:solidFill>
              </a:defRPr>
            </a:lvl1pPr>
          </a:lstStyle>
          <a:p>
            <a:r>
              <a:rPr lang="en-US" dirty="0"/>
              <a:t>Contact</a:t>
            </a:r>
          </a:p>
        </p:txBody>
      </p:sp>
      <p:grpSp>
        <p:nvGrpSpPr>
          <p:cNvPr id="13" name="Group 12">
            <a:extLst>
              <a:ext uri="{FF2B5EF4-FFF2-40B4-BE49-F238E27FC236}">
                <a16:creationId xmlns:a16="http://schemas.microsoft.com/office/drawing/2014/main" id="{01320DA3-403D-43D1-866D-D9A323A3C549}"/>
              </a:ext>
              <a:ext uri="{C183D7F6-B498-43B3-948B-1728B52AA6E4}">
                <adec:decorative xmlns:adec="http://schemas.microsoft.com/office/drawing/2017/decorative" val="1"/>
              </a:ext>
            </a:extLst>
          </p:cNvPr>
          <p:cNvGrpSpPr/>
          <p:nvPr userDrawn="1"/>
        </p:nvGrpSpPr>
        <p:grpSpPr>
          <a:xfrm>
            <a:off x="4108447" y="2111662"/>
            <a:ext cx="3975107" cy="64008"/>
            <a:chOff x="4282183" y="3542528"/>
            <a:chExt cx="3975107" cy="64008"/>
          </a:xfrm>
        </p:grpSpPr>
        <p:pic>
          <p:nvPicPr>
            <p:cNvPr id="15" name="Graphic 14">
              <a:extLst>
                <a:ext uri="{FF2B5EF4-FFF2-40B4-BE49-F238E27FC236}">
                  <a16:creationId xmlns:a16="http://schemas.microsoft.com/office/drawing/2014/main" id="{39E664AD-A3B6-4503-BB54-AE24F8BB65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041138" y="3542528"/>
              <a:ext cx="1216152" cy="64008"/>
            </a:xfrm>
            <a:prstGeom prst="rect">
              <a:avLst/>
            </a:prstGeom>
          </p:spPr>
        </p:pic>
        <p:sp>
          <p:nvSpPr>
            <p:cNvPr id="16" name="Parallelogram 3">
              <a:extLst>
                <a:ext uri="{FF2B5EF4-FFF2-40B4-BE49-F238E27FC236}">
                  <a16:creationId xmlns:a16="http://schemas.microsoft.com/office/drawing/2014/main" id="{117A97EA-6D25-4701-92A4-BB313793BC73}"/>
                </a:ext>
              </a:extLst>
            </p:cNvPr>
            <p:cNvSpPr/>
            <p:nvPr userDrawn="1"/>
          </p:nvSpPr>
          <p:spPr>
            <a:xfrm>
              <a:off x="4282183" y="3550085"/>
              <a:ext cx="265176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
        <p:nvSpPr>
          <p:cNvPr id="10" name="Text Placeholder 9">
            <a:extLst>
              <a:ext uri="{FF2B5EF4-FFF2-40B4-BE49-F238E27FC236}">
                <a16:creationId xmlns:a16="http://schemas.microsoft.com/office/drawing/2014/main" id="{38FAA9EA-C4F2-48A4-97CA-A893DCDF9D84}"/>
              </a:ext>
            </a:extLst>
          </p:cNvPr>
          <p:cNvSpPr>
            <a:spLocks noGrp="1"/>
          </p:cNvSpPr>
          <p:nvPr>
            <p:ph type="body" sz="quarter" idx="10" hasCustomPrompt="1"/>
          </p:nvPr>
        </p:nvSpPr>
        <p:spPr>
          <a:xfrm>
            <a:off x="2250532" y="2679701"/>
            <a:ext cx="3778250" cy="526266"/>
          </a:xfrm>
        </p:spPr>
        <p:txBody>
          <a:bodyPr>
            <a:noAutofit/>
          </a:bodyPr>
          <a:lstStyle>
            <a:lvl1pPr marL="0" indent="0" algn="ctr">
              <a:buNone/>
              <a:defRPr>
                <a:solidFill>
                  <a:srgbClr val="1D3B6B"/>
                </a:solidFill>
              </a:defRPr>
            </a:lvl1pPr>
          </a:lstStyle>
          <a:p>
            <a:pPr lvl="0"/>
            <a:r>
              <a:rPr lang="en-US" dirty="0"/>
              <a:t>Click to Enter Name</a:t>
            </a:r>
          </a:p>
        </p:txBody>
      </p:sp>
      <p:sp>
        <p:nvSpPr>
          <p:cNvPr id="20" name="Text Placeholder 19">
            <a:extLst>
              <a:ext uri="{FF2B5EF4-FFF2-40B4-BE49-F238E27FC236}">
                <a16:creationId xmlns:a16="http://schemas.microsoft.com/office/drawing/2014/main" id="{AA3B83E6-9629-467D-8A6F-F67D21AF351E}"/>
              </a:ext>
            </a:extLst>
          </p:cNvPr>
          <p:cNvSpPr>
            <a:spLocks noGrp="1"/>
          </p:cNvSpPr>
          <p:nvPr>
            <p:ph type="body" sz="quarter" idx="11" hasCustomPrompt="1"/>
          </p:nvPr>
        </p:nvSpPr>
        <p:spPr>
          <a:xfrm>
            <a:off x="2250532" y="3206750"/>
            <a:ext cx="3778250" cy="1379011"/>
          </a:xfrm>
        </p:spPr>
        <p:txBody>
          <a:bodyPr>
            <a:noAutofit/>
          </a:bodyPr>
          <a:lstStyle>
            <a:lvl1pPr marL="0" indent="0" algn="ctr">
              <a:buNone/>
              <a:defRPr sz="2000"/>
            </a:lvl1pPr>
          </a:lstStyle>
          <a:p>
            <a:pPr lvl="0"/>
            <a:r>
              <a:rPr lang="en-US" dirty="0"/>
              <a:t>Phone</a:t>
            </a:r>
          </a:p>
          <a:p>
            <a:pPr lvl="0"/>
            <a:r>
              <a:rPr lang="en-US" dirty="0"/>
              <a:t>Email</a:t>
            </a:r>
          </a:p>
          <a:p>
            <a:pPr lvl="0"/>
            <a:r>
              <a:rPr lang="en-US" dirty="0"/>
              <a:t>Website</a:t>
            </a:r>
          </a:p>
        </p:txBody>
      </p:sp>
      <p:sp>
        <p:nvSpPr>
          <p:cNvPr id="24" name="Text Placeholder 23">
            <a:extLst>
              <a:ext uri="{FF2B5EF4-FFF2-40B4-BE49-F238E27FC236}">
                <a16:creationId xmlns:a16="http://schemas.microsoft.com/office/drawing/2014/main" id="{CE50E9BD-518D-4610-98D2-2703D1C9AE1C}"/>
              </a:ext>
            </a:extLst>
          </p:cNvPr>
          <p:cNvSpPr>
            <a:spLocks noGrp="1"/>
          </p:cNvSpPr>
          <p:nvPr>
            <p:ph type="body" sz="quarter" idx="12" hasCustomPrompt="1"/>
          </p:nvPr>
        </p:nvSpPr>
        <p:spPr>
          <a:xfrm>
            <a:off x="6149165" y="2693279"/>
            <a:ext cx="3778250" cy="515938"/>
          </a:xfrm>
        </p:spPr>
        <p:txBody>
          <a:bodyPr>
            <a:noAutofit/>
          </a:bodyPr>
          <a:lstStyle>
            <a:lvl1pPr marL="0" indent="0" algn="ctr">
              <a:buNone/>
              <a:defRPr>
                <a:solidFill>
                  <a:srgbClr val="1D3B6B"/>
                </a:solidFill>
              </a:defRPr>
            </a:lvl1pPr>
          </a:lstStyle>
          <a:p>
            <a:pPr lvl="0"/>
            <a:r>
              <a:rPr lang="en-US" dirty="0"/>
              <a:t>Click to Enter Name</a:t>
            </a:r>
          </a:p>
          <a:p>
            <a:pPr lvl="4"/>
            <a:endParaRPr lang="en-US" dirty="0"/>
          </a:p>
        </p:txBody>
      </p:sp>
      <p:sp>
        <p:nvSpPr>
          <p:cNvPr id="26" name="Text Placeholder 25">
            <a:extLst>
              <a:ext uri="{FF2B5EF4-FFF2-40B4-BE49-F238E27FC236}">
                <a16:creationId xmlns:a16="http://schemas.microsoft.com/office/drawing/2014/main" id="{3D421807-F9B7-4445-AE7B-119273FF6005}"/>
              </a:ext>
            </a:extLst>
          </p:cNvPr>
          <p:cNvSpPr>
            <a:spLocks noGrp="1"/>
          </p:cNvSpPr>
          <p:nvPr>
            <p:ph type="body" sz="quarter" idx="13" hasCustomPrompt="1"/>
          </p:nvPr>
        </p:nvSpPr>
        <p:spPr>
          <a:xfrm>
            <a:off x="6149165" y="3206750"/>
            <a:ext cx="3778250" cy="1377950"/>
          </a:xfrm>
        </p:spPr>
        <p:txBody>
          <a:bodyPr>
            <a:noAutofit/>
          </a:bodyPr>
          <a:lstStyle>
            <a:lvl1pPr marL="0" indent="0" algn="ctr">
              <a:buNone/>
              <a:defRPr sz="2000"/>
            </a:lvl1pPr>
          </a:lstStyle>
          <a:p>
            <a:pPr lvl="0"/>
            <a:r>
              <a:rPr lang="en-US" dirty="0"/>
              <a:t>Phone</a:t>
            </a:r>
          </a:p>
          <a:p>
            <a:pPr lvl="0"/>
            <a:r>
              <a:rPr lang="en-US" dirty="0"/>
              <a:t>Email</a:t>
            </a:r>
          </a:p>
          <a:p>
            <a:pPr lvl="0"/>
            <a:r>
              <a:rPr lang="en-US" dirty="0"/>
              <a:t>Website</a:t>
            </a:r>
          </a:p>
        </p:txBody>
      </p:sp>
      <p:pic>
        <p:nvPicPr>
          <p:cNvPr id="27" name="Picture 26" descr="U.S. Department of Transportation, Federal Highway Administration logo. ">
            <a:extLst>
              <a:ext uri="{FF2B5EF4-FFF2-40B4-BE49-F238E27FC236}">
                <a16:creationId xmlns:a16="http://schemas.microsoft.com/office/drawing/2014/main" id="{199D516F-D199-43A1-B8B6-52D20E2D9CD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4487" y="5350100"/>
            <a:ext cx="1097280" cy="424278"/>
          </a:xfrm>
          <a:prstGeom prst="rect">
            <a:avLst/>
          </a:prstGeom>
        </p:spPr>
      </p:pic>
      <p:sp>
        <p:nvSpPr>
          <p:cNvPr id="22" name="Slide Number Placeholder 5">
            <a:extLst>
              <a:ext uri="{FF2B5EF4-FFF2-40B4-BE49-F238E27FC236}">
                <a16:creationId xmlns:a16="http://schemas.microsoft.com/office/drawing/2014/main" id="{2F8B7EC4-30AD-40CF-8771-54EA4660C3ED}"/>
              </a:ext>
            </a:extLst>
          </p:cNvPr>
          <p:cNvSpPr>
            <a:spLocks noGrp="1"/>
          </p:cNvSpPr>
          <p:nvPr>
            <p:ph type="sldNum" sz="quarter" idx="15"/>
          </p:nvPr>
        </p:nvSpPr>
        <p:spPr>
          <a:xfrm>
            <a:off x="11149048" y="6382043"/>
            <a:ext cx="771525" cy="234234"/>
          </a:xfrm>
          <a:prstGeom prst="rect">
            <a:avLst/>
          </a:prstGeom>
        </p:spPr>
        <p:txBody>
          <a:bodyPr vert="horz" lIns="91440" tIns="45720" rIns="91440" bIns="45720" rtlCol="0" anchor="ctr"/>
          <a:lstStyle>
            <a:lvl1pPr algn="r">
              <a:defRPr sz="1200">
                <a:solidFill>
                  <a:schemeClr val="bg1"/>
                </a:solidFill>
              </a:defRPr>
            </a:lvl1pPr>
          </a:lstStyle>
          <a:p>
            <a:fld id="{29691912-3321-4F2D-A980-9CA5FE309265}" type="slidenum">
              <a:rPr lang="en-US" smtClean="0"/>
              <a:pPr/>
              <a:t>‹#›</a:t>
            </a:fld>
            <a:endParaRPr lang="en-US" dirty="0"/>
          </a:p>
        </p:txBody>
      </p:sp>
    </p:spTree>
    <p:extLst>
      <p:ext uri="{BB962C8B-B14F-4D97-AF65-F5344CB8AC3E}">
        <p14:creationId xmlns:p14="http://schemas.microsoft.com/office/powerpoint/2010/main" val="1817892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C197879E-54D4-402B-BFF2-0E950FCC3E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6" y="0"/>
            <a:ext cx="12186584" cy="6858000"/>
          </a:xfrm>
          <a:prstGeom prst="rect">
            <a:avLst/>
          </a:prstGeom>
        </p:spPr>
      </p:pic>
      <p:sp>
        <p:nvSpPr>
          <p:cNvPr id="2" name="Date Placeholder 1">
            <a:extLst>
              <a:ext uri="{FF2B5EF4-FFF2-40B4-BE49-F238E27FC236}">
                <a16:creationId xmlns:a16="http://schemas.microsoft.com/office/drawing/2014/main" id="{A7969ACC-CB1F-4383-8CFC-4E53C4F8C5A5}"/>
              </a:ext>
            </a:extLst>
          </p:cNvPr>
          <p:cNvSpPr>
            <a:spLocks noGrp="1"/>
          </p:cNvSpPr>
          <p:nvPr>
            <p:ph type="dt" sz="half" idx="10"/>
          </p:nvPr>
        </p:nvSpPr>
        <p:spPr/>
        <p:txBody>
          <a:bodyPr/>
          <a:lstStyle/>
          <a:p>
            <a:fld id="{ECCA9271-C4CD-487A-8C02-078D017DAF8F}" type="datetimeFigureOut">
              <a:rPr lang="en-US" smtClean="0"/>
              <a:t>7/20/2025</a:t>
            </a:fld>
            <a:endParaRPr lang="en-US"/>
          </a:p>
        </p:txBody>
      </p:sp>
      <p:sp>
        <p:nvSpPr>
          <p:cNvPr id="3" name="Footer Placeholder 2">
            <a:extLst>
              <a:ext uri="{FF2B5EF4-FFF2-40B4-BE49-F238E27FC236}">
                <a16:creationId xmlns:a16="http://schemas.microsoft.com/office/drawing/2014/main" id="{67E1AD7E-43EE-4610-8D3B-171844D10C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1B97AB-2346-4533-B57D-1F03778ACDE2}"/>
              </a:ext>
            </a:extLst>
          </p:cNvPr>
          <p:cNvSpPr>
            <a:spLocks noGrp="1"/>
          </p:cNvSpPr>
          <p:nvPr>
            <p:ph type="sldNum" sz="quarter" idx="12"/>
          </p:nvPr>
        </p:nvSpPr>
        <p:spPr/>
        <p:txBody>
          <a:bodyPr/>
          <a:lstStyle/>
          <a:p>
            <a:fld id="{4757A53A-7A9E-4EEE-909F-83A45D2A893A}" type="slidenum">
              <a:rPr lang="en-US" smtClean="0"/>
              <a:t>‹#›</a:t>
            </a:fld>
            <a:endParaRPr lang="en-US"/>
          </a:p>
        </p:txBody>
      </p:sp>
    </p:spTree>
    <p:extLst>
      <p:ext uri="{BB962C8B-B14F-4D97-AF65-F5344CB8AC3E}">
        <p14:creationId xmlns:p14="http://schemas.microsoft.com/office/powerpoint/2010/main" val="253826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59094B-6412-4D53-BF00-A5BFC78F5BDB}"/>
              </a:ext>
              <a:ext uri="{C183D7F6-B498-43B3-948B-1728B52AA6E4}">
                <adec:decorative xmlns:adec="http://schemas.microsoft.com/office/drawing/2017/decorative" val="1"/>
              </a:ext>
            </a:extLst>
          </p:cNvPr>
          <p:cNvSpPr/>
          <p:nvPr userDrawn="1"/>
        </p:nvSpPr>
        <p:spPr>
          <a:xfrm>
            <a:off x="0" y="0"/>
            <a:ext cx="7353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US DOT logo. ">
            <a:extLst>
              <a:ext uri="{FF2B5EF4-FFF2-40B4-BE49-F238E27FC236}">
                <a16:creationId xmlns:a16="http://schemas.microsoft.com/office/drawing/2014/main" id="{CD2F9337-4CA7-4D12-8580-FB94D70331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6628" y="226241"/>
            <a:ext cx="1456835" cy="578450"/>
          </a:xfrm>
          <a:prstGeom prst="rect">
            <a:avLst/>
          </a:prstGeom>
        </p:spPr>
      </p:pic>
      <p:pic>
        <p:nvPicPr>
          <p:cNvPr id="13" name="Picture 12" descr="Turner-Fairbank Highway Research Center logo. ">
            <a:extLst>
              <a:ext uri="{FF2B5EF4-FFF2-40B4-BE49-F238E27FC236}">
                <a16:creationId xmlns:a16="http://schemas.microsoft.com/office/drawing/2014/main" id="{91847FCC-9BCB-415D-8586-4F7F106C5311}"/>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l="-11725" r="-11725"/>
          <a:stretch/>
        </p:blipFill>
        <p:spPr>
          <a:xfrm>
            <a:off x="92297" y="877011"/>
            <a:ext cx="1920240" cy="396982"/>
          </a:xfrm>
          <a:prstGeom prst="rect">
            <a:avLst/>
          </a:prstGeom>
        </p:spPr>
      </p:pic>
      <p:sp>
        <p:nvSpPr>
          <p:cNvPr id="2" name="Title 1">
            <a:extLst>
              <a:ext uri="{FF2B5EF4-FFF2-40B4-BE49-F238E27FC236}">
                <a16:creationId xmlns:a16="http://schemas.microsoft.com/office/drawing/2014/main" id="{9B1F3EEC-0615-4605-A192-B2785F3CE640}"/>
              </a:ext>
            </a:extLst>
          </p:cNvPr>
          <p:cNvSpPr>
            <a:spLocks noGrp="1"/>
          </p:cNvSpPr>
          <p:nvPr>
            <p:ph type="ctrTitle" hasCustomPrompt="1"/>
          </p:nvPr>
        </p:nvSpPr>
        <p:spPr>
          <a:xfrm>
            <a:off x="676273" y="1621418"/>
            <a:ext cx="6238877" cy="2387600"/>
          </a:xfrm>
        </p:spPr>
        <p:txBody>
          <a:bodyPr anchor="b">
            <a:noAutofit/>
          </a:bodyPr>
          <a:lstStyle>
            <a:lvl1pPr algn="l">
              <a:defRPr sz="4800" b="1">
                <a:solidFill>
                  <a:schemeClr val="bg1"/>
                </a:solidFill>
              </a:defRPr>
            </a:lvl1pPr>
          </a:lstStyle>
          <a:p>
            <a:r>
              <a:rPr lang="en-US" dirty="0"/>
              <a:t>Click to Enter Presentation Title</a:t>
            </a:r>
          </a:p>
        </p:txBody>
      </p:sp>
      <p:grpSp>
        <p:nvGrpSpPr>
          <p:cNvPr id="4" name="Group 3">
            <a:extLst>
              <a:ext uri="{FF2B5EF4-FFF2-40B4-BE49-F238E27FC236}">
                <a16:creationId xmlns:a16="http://schemas.microsoft.com/office/drawing/2014/main" id="{F705200A-AC8D-4D03-B3CD-D4DE299E3777}"/>
              </a:ext>
              <a:ext uri="{C183D7F6-B498-43B3-948B-1728B52AA6E4}">
                <adec:decorative xmlns:adec="http://schemas.microsoft.com/office/drawing/2017/decorative" val="1"/>
              </a:ext>
            </a:extLst>
          </p:cNvPr>
          <p:cNvGrpSpPr/>
          <p:nvPr userDrawn="1"/>
        </p:nvGrpSpPr>
        <p:grpSpPr>
          <a:xfrm>
            <a:off x="-10274" y="4208190"/>
            <a:ext cx="7172961" cy="67184"/>
            <a:chOff x="-10274" y="4208190"/>
            <a:chExt cx="7172961" cy="67184"/>
          </a:xfrm>
        </p:grpSpPr>
        <p:pic>
          <p:nvPicPr>
            <p:cNvPr id="11" name="Graphic 10">
              <a:extLst>
                <a:ext uri="{FF2B5EF4-FFF2-40B4-BE49-F238E27FC236}">
                  <a16:creationId xmlns:a16="http://schemas.microsoft.com/office/drawing/2014/main" id="{85A2FC15-D7B5-4817-9D48-6089B91EB5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946535" y="4211366"/>
              <a:ext cx="1216152" cy="64008"/>
            </a:xfrm>
            <a:prstGeom prst="rect">
              <a:avLst/>
            </a:prstGeom>
          </p:spPr>
        </p:pic>
        <p:sp>
          <p:nvSpPr>
            <p:cNvPr id="12" name="Parallelogram 3">
              <a:extLst>
                <a:ext uri="{FF2B5EF4-FFF2-40B4-BE49-F238E27FC236}">
                  <a16:creationId xmlns:a16="http://schemas.microsoft.com/office/drawing/2014/main" id="{BD30292F-0126-48EC-A0D5-559810096838}"/>
                </a:ext>
              </a:extLst>
            </p:cNvPr>
            <p:cNvSpPr/>
            <p:nvPr userDrawn="1"/>
          </p:nvSpPr>
          <p:spPr>
            <a:xfrm>
              <a:off x="-10274" y="4208190"/>
              <a:ext cx="58521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
        <p:nvSpPr>
          <p:cNvPr id="3" name="Subtitle 2">
            <a:extLst>
              <a:ext uri="{FF2B5EF4-FFF2-40B4-BE49-F238E27FC236}">
                <a16:creationId xmlns:a16="http://schemas.microsoft.com/office/drawing/2014/main" id="{27FB9B0A-AE69-4155-86F0-C2FD36A289C6}"/>
              </a:ext>
            </a:extLst>
          </p:cNvPr>
          <p:cNvSpPr>
            <a:spLocks noGrp="1"/>
          </p:cNvSpPr>
          <p:nvPr>
            <p:ph type="subTitle" idx="1" hasCustomPrompt="1"/>
          </p:nvPr>
        </p:nvSpPr>
        <p:spPr>
          <a:xfrm>
            <a:off x="676273" y="4471857"/>
            <a:ext cx="6238877" cy="884000"/>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sub-title, name, or department</a:t>
            </a:r>
          </a:p>
        </p:txBody>
      </p:sp>
      <p:sp>
        <p:nvSpPr>
          <p:cNvPr id="15" name="Text Placeholder 14">
            <a:extLst>
              <a:ext uri="{FF2B5EF4-FFF2-40B4-BE49-F238E27FC236}">
                <a16:creationId xmlns:a16="http://schemas.microsoft.com/office/drawing/2014/main" id="{475B2ECC-9C74-4B4B-B3BA-4E1B338F2031}"/>
              </a:ext>
            </a:extLst>
          </p:cNvPr>
          <p:cNvSpPr>
            <a:spLocks noGrp="1"/>
          </p:cNvSpPr>
          <p:nvPr>
            <p:ph type="body" sz="quarter" idx="10" hasCustomPrompt="1"/>
          </p:nvPr>
        </p:nvSpPr>
        <p:spPr>
          <a:xfrm>
            <a:off x="676273" y="5667375"/>
            <a:ext cx="6238877" cy="557213"/>
          </a:xfrm>
        </p:spPr>
        <p:txBody>
          <a:bodyPr>
            <a:noAutofit/>
          </a:bodyPr>
          <a:lstStyle>
            <a:lvl1pPr marL="0" indent="0">
              <a:buNone/>
              <a:defRPr sz="16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date</a:t>
            </a:r>
          </a:p>
        </p:txBody>
      </p:sp>
      <p:sp>
        <p:nvSpPr>
          <p:cNvPr id="5" name="Picture Placeholder 4">
            <a:extLst>
              <a:ext uri="{FF2B5EF4-FFF2-40B4-BE49-F238E27FC236}">
                <a16:creationId xmlns:a16="http://schemas.microsoft.com/office/drawing/2014/main" id="{FE2087F6-C6FA-425E-A3BD-A202D955A46D}"/>
              </a:ext>
            </a:extLst>
          </p:cNvPr>
          <p:cNvSpPr>
            <a:spLocks noGrp="1"/>
          </p:cNvSpPr>
          <p:nvPr>
            <p:ph type="pic" sz="quarter" idx="11"/>
          </p:nvPr>
        </p:nvSpPr>
        <p:spPr>
          <a:xfrm>
            <a:off x="7353301" y="0"/>
            <a:ext cx="4824412" cy="6857999"/>
          </a:xfrm>
        </p:spPr>
        <p:txBody>
          <a:bodyPr/>
          <a:lstStyle/>
          <a:p>
            <a:endParaRPr lang="en-US"/>
          </a:p>
        </p:txBody>
      </p:sp>
      <p:sp>
        <p:nvSpPr>
          <p:cNvPr id="16" name="Text Placeholder 7">
            <a:extLst>
              <a:ext uri="{FF2B5EF4-FFF2-40B4-BE49-F238E27FC236}">
                <a16:creationId xmlns:a16="http://schemas.microsoft.com/office/drawing/2014/main" id="{691FEF64-BF3A-405A-8FC5-DB901EAB23FE}"/>
              </a:ext>
            </a:extLst>
          </p:cNvPr>
          <p:cNvSpPr>
            <a:spLocks noGrp="1"/>
          </p:cNvSpPr>
          <p:nvPr>
            <p:ph type="body" sz="quarter" idx="12" hasCustomPrompt="1"/>
          </p:nvPr>
        </p:nvSpPr>
        <p:spPr>
          <a:xfrm>
            <a:off x="4684137" y="6473988"/>
            <a:ext cx="2515678" cy="233362"/>
          </a:xfrm>
        </p:spPr>
        <p:txBody>
          <a:bodyPr>
            <a:noAutofit/>
          </a:bodyPr>
          <a:lstStyle>
            <a:lvl1pPr marL="0" indent="0" algn="r">
              <a:buNone/>
              <a:defRPr sz="900" i="1">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spTree>
    <p:extLst>
      <p:ext uri="{BB962C8B-B14F-4D97-AF65-F5344CB8AC3E}">
        <p14:creationId xmlns:p14="http://schemas.microsoft.com/office/powerpoint/2010/main" val="2189915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Static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59094B-6412-4D53-BF00-A5BFC78F5BD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US DOT logo. ">
            <a:extLst>
              <a:ext uri="{FF2B5EF4-FFF2-40B4-BE49-F238E27FC236}">
                <a16:creationId xmlns:a16="http://schemas.microsoft.com/office/drawing/2014/main" id="{B17199EC-DAC2-4E65-A45B-0914B3563B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6628" y="226241"/>
            <a:ext cx="1456835" cy="578450"/>
          </a:xfrm>
          <a:prstGeom prst="rect">
            <a:avLst/>
          </a:prstGeom>
        </p:spPr>
      </p:pic>
      <p:pic>
        <p:nvPicPr>
          <p:cNvPr id="19" name="Picture 18" descr="Turner-Fairbank Highway Research Center logo. ">
            <a:extLst>
              <a:ext uri="{FF2B5EF4-FFF2-40B4-BE49-F238E27FC236}">
                <a16:creationId xmlns:a16="http://schemas.microsoft.com/office/drawing/2014/main" id="{3FF41E57-1B7B-4460-BB26-5B32A755E8E1}"/>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l="-11725" r="-11725"/>
          <a:stretch/>
        </p:blipFill>
        <p:spPr>
          <a:xfrm>
            <a:off x="92297" y="877011"/>
            <a:ext cx="1920240" cy="396982"/>
          </a:xfrm>
          <a:prstGeom prst="rect">
            <a:avLst/>
          </a:prstGeom>
        </p:spPr>
      </p:pic>
      <p:sp>
        <p:nvSpPr>
          <p:cNvPr id="2" name="Title 1">
            <a:extLst>
              <a:ext uri="{FF2B5EF4-FFF2-40B4-BE49-F238E27FC236}">
                <a16:creationId xmlns:a16="http://schemas.microsoft.com/office/drawing/2014/main" id="{9B1F3EEC-0615-4605-A192-B2785F3CE640}"/>
              </a:ext>
            </a:extLst>
          </p:cNvPr>
          <p:cNvSpPr>
            <a:spLocks noGrp="1"/>
          </p:cNvSpPr>
          <p:nvPr>
            <p:ph type="ctrTitle" hasCustomPrompt="1"/>
          </p:nvPr>
        </p:nvSpPr>
        <p:spPr>
          <a:xfrm>
            <a:off x="676273" y="1621418"/>
            <a:ext cx="6238877" cy="2387600"/>
          </a:xfrm>
        </p:spPr>
        <p:txBody>
          <a:bodyPr anchor="b">
            <a:noAutofit/>
          </a:bodyPr>
          <a:lstStyle>
            <a:lvl1pPr algn="l">
              <a:defRPr sz="4800" b="1">
                <a:solidFill>
                  <a:schemeClr val="bg1"/>
                </a:solidFill>
              </a:defRPr>
            </a:lvl1pPr>
          </a:lstStyle>
          <a:p>
            <a:r>
              <a:rPr lang="en-US" dirty="0"/>
              <a:t>Click to Enter Presentation Title</a:t>
            </a:r>
          </a:p>
        </p:txBody>
      </p:sp>
      <p:sp>
        <p:nvSpPr>
          <p:cNvPr id="3" name="Subtitle 2">
            <a:extLst>
              <a:ext uri="{FF2B5EF4-FFF2-40B4-BE49-F238E27FC236}">
                <a16:creationId xmlns:a16="http://schemas.microsoft.com/office/drawing/2014/main" id="{27FB9B0A-AE69-4155-86F0-C2FD36A289C6}"/>
              </a:ext>
            </a:extLst>
          </p:cNvPr>
          <p:cNvSpPr>
            <a:spLocks noGrp="1"/>
          </p:cNvSpPr>
          <p:nvPr>
            <p:ph type="subTitle" idx="1" hasCustomPrompt="1"/>
          </p:nvPr>
        </p:nvSpPr>
        <p:spPr>
          <a:xfrm>
            <a:off x="676273" y="4471857"/>
            <a:ext cx="6238877" cy="884000"/>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sub-title, name, or department</a:t>
            </a:r>
          </a:p>
        </p:txBody>
      </p:sp>
      <p:sp>
        <p:nvSpPr>
          <p:cNvPr id="15" name="Text Placeholder 14">
            <a:extLst>
              <a:ext uri="{FF2B5EF4-FFF2-40B4-BE49-F238E27FC236}">
                <a16:creationId xmlns:a16="http://schemas.microsoft.com/office/drawing/2014/main" id="{475B2ECC-9C74-4B4B-B3BA-4E1B338F2031}"/>
              </a:ext>
            </a:extLst>
          </p:cNvPr>
          <p:cNvSpPr>
            <a:spLocks noGrp="1"/>
          </p:cNvSpPr>
          <p:nvPr>
            <p:ph type="body" sz="quarter" idx="10" hasCustomPrompt="1"/>
          </p:nvPr>
        </p:nvSpPr>
        <p:spPr>
          <a:xfrm>
            <a:off x="676273" y="5667375"/>
            <a:ext cx="6238877" cy="557213"/>
          </a:xfrm>
        </p:spPr>
        <p:txBody>
          <a:bodyPr>
            <a:noAutofit/>
          </a:bodyPr>
          <a:lstStyle>
            <a:lvl1pPr marL="0" indent="0">
              <a:buNone/>
              <a:defRPr sz="16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date</a:t>
            </a:r>
          </a:p>
        </p:txBody>
      </p:sp>
      <p:pic>
        <p:nvPicPr>
          <p:cNvPr id="24" name="Picture Placeholder 16" descr="Various icons representing highway research and technology overlay a blurred street and traffic background. ">
            <a:extLst>
              <a:ext uri="{FF2B5EF4-FFF2-40B4-BE49-F238E27FC236}">
                <a16:creationId xmlns:a16="http://schemas.microsoft.com/office/drawing/2014/main" id="{BC264C99-4F34-49FB-9740-09BA1B94C1D2}"/>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7350034" y="1"/>
            <a:ext cx="4841966" cy="6857999"/>
          </a:xfrm>
          <a:prstGeom prst="rect">
            <a:avLst/>
          </a:prstGeom>
        </p:spPr>
      </p:pic>
      <p:grpSp>
        <p:nvGrpSpPr>
          <p:cNvPr id="13" name="Group 12">
            <a:extLst>
              <a:ext uri="{FF2B5EF4-FFF2-40B4-BE49-F238E27FC236}">
                <a16:creationId xmlns:a16="http://schemas.microsoft.com/office/drawing/2014/main" id="{83EAA97C-895E-45E4-BD2F-3647D34F78DF}"/>
              </a:ext>
              <a:ext uri="{C183D7F6-B498-43B3-948B-1728B52AA6E4}">
                <adec:decorative xmlns:adec="http://schemas.microsoft.com/office/drawing/2017/decorative" val="1"/>
              </a:ext>
            </a:extLst>
          </p:cNvPr>
          <p:cNvGrpSpPr/>
          <p:nvPr userDrawn="1"/>
        </p:nvGrpSpPr>
        <p:grpSpPr>
          <a:xfrm>
            <a:off x="-10274" y="4208190"/>
            <a:ext cx="7172961" cy="67184"/>
            <a:chOff x="-10274" y="4208190"/>
            <a:chExt cx="7172961" cy="67184"/>
          </a:xfrm>
        </p:grpSpPr>
        <p:pic>
          <p:nvPicPr>
            <p:cNvPr id="14" name="Graphic 13">
              <a:extLst>
                <a:ext uri="{FF2B5EF4-FFF2-40B4-BE49-F238E27FC236}">
                  <a16:creationId xmlns:a16="http://schemas.microsoft.com/office/drawing/2014/main" id="{2F9AEAE6-22D1-45F4-9EA6-FC658A4B76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946535" y="4211366"/>
              <a:ext cx="1216152" cy="64008"/>
            </a:xfrm>
            <a:prstGeom prst="rect">
              <a:avLst/>
            </a:prstGeom>
          </p:spPr>
        </p:pic>
        <p:sp>
          <p:nvSpPr>
            <p:cNvPr id="16" name="Parallelogram 3">
              <a:extLst>
                <a:ext uri="{FF2B5EF4-FFF2-40B4-BE49-F238E27FC236}">
                  <a16:creationId xmlns:a16="http://schemas.microsoft.com/office/drawing/2014/main" id="{8F200F08-91AA-438F-AB80-D6F41281C45D}"/>
                </a:ext>
              </a:extLst>
            </p:cNvPr>
            <p:cNvSpPr/>
            <p:nvPr userDrawn="1"/>
          </p:nvSpPr>
          <p:spPr>
            <a:xfrm>
              <a:off x="-10274" y="4208190"/>
              <a:ext cx="58521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ED3D3A22-51D2-4D4F-88A6-D99C5C3A09F1}"/>
              </a:ext>
            </a:extLst>
          </p:cNvPr>
          <p:cNvSpPr txBox="1"/>
          <p:nvPr userDrawn="1"/>
        </p:nvSpPr>
        <p:spPr>
          <a:xfrm>
            <a:off x="4844803" y="6460912"/>
            <a:ext cx="2355012"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i="1" dirty="0">
                <a:solidFill>
                  <a:schemeClr val="bg1"/>
                </a:solidFill>
              </a:rPr>
              <a:t>© 2015 </a:t>
            </a:r>
            <a:r>
              <a:rPr lang="en-US" sz="900" i="1" dirty="0" err="1">
                <a:solidFill>
                  <a:schemeClr val="bg1"/>
                </a:solidFill>
              </a:rPr>
              <a:t>USchools</a:t>
            </a:r>
            <a:r>
              <a:rPr lang="en-US" sz="900" i="1" dirty="0">
                <a:solidFill>
                  <a:schemeClr val="bg1"/>
                </a:solidFill>
              </a:rPr>
              <a:t> / iStock.</a:t>
            </a:r>
          </a:p>
        </p:txBody>
      </p:sp>
    </p:spTree>
    <p:extLst>
      <p:ext uri="{BB962C8B-B14F-4D97-AF65-F5344CB8AC3E}">
        <p14:creationId xmlns:p14="http://schemas.microsoft.com/office/powerpoint/2010/main" val="158351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9CDF21-6DC9-458E-93F8-9D84DD7CD65E}"/>
              </a:ext>
              <a:ext uri="{C183D7F6-B498-43B3-948B-1728B52AA6E4}">
                <adec:decorative xmlns:adec="http://schemas.microsoft.com/office/drawing/2017/decorative" val="1"/>
              </a:ext>
            </a:extLst>
          </p:cNvPr>
          <p:cNvSpPr/>
          <p:nvPr userDrawn="1"/>
        </p:nvSpPr>
        <p:spPr>
          <a:xfrm>
            <a:off x="0" y="3457574"/>
            <a:ext cx="12192000" cy="3400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C24FD02E-15D1-4298-A473-B21335220E9E}"/>
              </a:ext>
            </a:extLst>
          </p:cNvPr>
          <p:cNvSpPr>
            <a:spLocks noGrp="1"/>
          </p:cNvSpPr>
          <p:nvPr>
            <p:ph type="pic" sz="quarter" idx="10"/>
          </p:nvPr>
        </p:nvSpPr>
        <p:spPr>
          <a:xfrm>
            <a:off x="0" y="0"/>
            <a:ext cx="12192000" cy="3457574"/>
          </a:xfrm>
        </p:spPr>
        <p:txBody>
          <a:bodyPr/>
          <a:lstStyle/>
          <a:p>
            <a:endParaRPr lang="en-US" dirty="0"/>
          </a:p>
        </p:txBody>
      </p:sp>
      <p:sp>
        <p:nvSpPr>
          <p:cNvPr id="14" name="Text Placeholder 7">
            <a:extLst>
              <a:ext uri="{FF2B5EF4-FFF2-40B4-BE49-F238E27FC236}">
                <a16:creationId xmlns:a16="http://schemas.microsoft.com/office/drawing/2014/main" id="{AE8A8104-E515-4E3B-8BD6-AE5D563A1A54}"/>
              </a:ext>
            </a:extLst>
          </p:cNvPr>
          <p:cNvSpPr>
            <a:spLocks noGrp="1"/>
          </p:cNvSpPr>
          <p:nvPr>
            <p:ph type="body" sz="quarter" idx="12" hasCustomPrompt="1"/>
          </p:nvPr>
        </p:nvSpPr>
        <p:spPr>
          <a:xfrm>
            <a:off x="9489057" y="3617723"/>
            <a:ext cx="2515678" cy="233362"/>
          </a:xfrm>
        </p:spPr>
        <p:txBody>
          <a:bodyPr>
            <a:noAutofit/>
          </a:bodyPr>
          <a:lstStyle>
            <a:lvl1pPr marL="0" indent="0" algn="r">
              <a:buNone/>
              <a:defRPr sz="900" i="1">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grpSp>
        <p:nvGrpSpPr>
          <p:cNvPr id="9" name="Group 8">
            <a:extLst>
              <a:ext uri="{FF2B5EF4-FFF2-40B4-BE49-F238E27FC236}">
                <a16:creationId xmlns:a16="http://schemas.microsoft.com/office/drawing/2014/main" id="{2ADF576F-F650-4C8A-A874-77F66E3D3CBD}"/>
              </a:ext>
              <a:ext uri="{C183D7F6-B498-43B3-948B-1728B52AA6E4}">
                <adec:decorative xmlns:adec="http://schemas.microsoft.com/office/drawing/2017/decorative" val="1"/>
              </a:ext>
            </a:extLst>
          </p:cNvPr>
          <p:cNvGrpSpPr/>
          <p:nvPr userDrawn="1"/>
        </p:nvGrpSpPr>
        <p:grpSpPr>
          <a:xfrm>
            <a:off x="-9098" y="3466434"/>
            <a:ext cx="12210196" cy="64008"/>
            <a:chOff x="-9098" y="3444238"/>
            <a:chExt cx="12210196" cy="64008"/>
          </a:xfrm>
        </p:grpSpPr>
        <p:pic>
          <p:nvPicPr>
            <p:cNvPr id="10" name="Graphic 9">
              <a:extLst>
                <a:ext uri="{FF2B5EF4-FFF2-40B4-BE49-F238E27FC236}">
                  <a16:creationId xmlns:a16="http://schemas.microsoft.com/office/drawing/2014/main" id="{F01243BA-6EE5-4226-B535-27F2F1BF50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984946" y="3444238"/>
              <a:ext cx="1216152" cy="64008"/>
            </a:xfrm>
            <a:prstGeom prst="rect">
              <a:avLst/>
            </a:prstGeom>
          </p:spPr>
        </p:pic>
        <p:sp>
          <p:nvSpPr>
            <p:cNvPr id="12" name="Parallelogram 3">
              <a:extLst>
                <a:ext uri="{FF2B5EF4-FFF2-40B4-BE49-F238E27FC236}">
                  <a16:creationId xmlns:a16="http://schemas.microsoft.com/office/drawing/2014/main" id="{E7A65386-E687-4B2A-AC82-5A18555CFA92}"/>
                </a:ext>
              </a:extLst>
            </p:cNvPr>
            <p:cNvSpPr/>
            <p:nvPr userDrawn="1"/>
          </p:nvSpPr>
          <p:spPr>
            <a:xfrm>
              <a:off x="-9098" y="3444238"/>
              <a:ext cx="108813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A882C75-4BDE-46D5-A13C-DB994762DD71}"/>
              </a:ext>
            </a:extLst>
          </p:cNvPr>
          <p:cNvSpPr>
            <a:spLocks noGrp="1"/>
          </p:cNvSpPr>
          <p:nvPr>
            <p:ph type="title" hasCustomPrompt="1"/>
          </p:nvPr>
        </p:nvSpPr>
        <p:spPr>
          <a:xfrm>
            <a:off x="831850" y="4019550"/>
            <a:ext cx="10515600" cy="1171575"/>
          </a:xfrm>
        </p:spPr>
        <p:txBody>
          <a:bodyPr anchor="b">
            <a:noAutofit/>
          </a:bodyPr>
          <a:lstStyle>
            <a:lvl1pPr>
              <a:defRPr sz="4800">
                <a:solidFill>
                  <a:schemeClr val="bg1"/>
                </a:solidFill>
              </a:defRPr>
            </a:lvl1pPr>
          </a:lstStyle>
          <a:p>
            <a:r>
              <a:rPr lang="en-US" dirty="0"/>
              <a:t>Click to Enter Section Title</a:t>
            </a:r>
          </a:p>
        </p:txBody>
      </p:sp>
      <p:sp>
        <p:nvSpPr>
          <p:cNvPr id="3" name="Text Placeholder 2">
            <a:extLst>
              <a:ext uri="{FF2B5EF4-FFF2-40B4-BE49-F238E27FC236}">
                <a16:creationId xmlns:a16="http://schemas.microsoft.com/office/drawing/2014/main" id="{CE9B5D76-AE66-4469-9D16-9B138265C410}"/>
              </a:ext>
            </a:extLst>
          </p:cNvPr>
          <p:cNvSpPr>
            <a:spLocks noGrp="1"/>
          </p:cNvSpPr>
          <p:nvPr>
            <p:ph type="body" idx="1" hasCustomPrompt="1"/>
          </p:nvPr>
        </p:nvSpPr>
        <p:spPr>
          <a:xfrm>
            <a:off x="831850" y="5218114"/>
            <a:ext cx="9379231" cy="506412"/>
          </a:xfrm>
        </p:spPr>
        <p:txBody>
          <a:bodyPr>
            <a:noAutofit/>
          </a:bodyPr>
          <a:lstStyle>
            <a:lvl1pPr marL="0" indent="0">
              <a:buNone/>
              <a:defRPr sz="24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enter section subtitle</a:t>
            </a:r>
          </a:p>
        </p:txBody>
      </p:sp>
      <p:pic>
        <p:nvPicPr>
          <p:cNvPr id="17" name="Picture 16" descr="US DOT logo. ">
            <a:extLst>
              <a:ext uri="{FF2B5EF4-FFF2-40B4-BE49-F238E27FC236}">
                <a16:creationId xmlns:a16="http://schemas.microsoft.com/office/drawing/2014/main" id="{5FB8205B-15F9-4168-B107-85D2BE8D2D5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45412" y="5629477"/>
            <a:ext cx="1456835" cy="578450"/>
          </a:xfrm>
          <a:prstGeom prst="rect">
            <a:avLst/>
          </a:prstGeom>
        </p:spPr>
      </p:pic>
      <p:pic>
        <p:nvPicPr>
          <p:cNvPr id="13" name="Picture 12" descr="Turner-Fairbank Highway Research Center logo. ">
            <a:extLst>
              <a:ext uri="{FF2B5EF4-FFF2-40B4-BE49-F238E27FC236}">
                <a16:creationId xmlns:a16="http://schemas.microsoft.com/office/drawing/2014/main" id="{44CA2EA9-1ED6-4469-9C2F-30A2876F47E4}"/>
              </a:ext>
            </a:extLst>
          </p:cNvPr>
          <p:cNvPicPr>
            <a:picLocks noChangeAspect="1"/>
          </p:cNvPicPr>
          <p:nvPr userDrawn="1"/>
        </p:nvPicPr>
        <p:blipFill rotWithShape="1">
          <a:blip r:embed="rId5" cstate="screen">
            <a:extLst>
              <a:ext uri="{28A0092B-C50C-407E-A947-70E740481C1C}">
                <a14:useLocalDpi xmlns:a14="http://schemas.microsoft.com/office/drawing/2010/main" val="0"/>
              </a:ext>
            </a:extLst>
          </a:blip>
          <a:srcRect l="-11725" r="-11725"/>
          <a:stretch/>
        </p:blipFill>
        <p:spPr>
          <a:xfrm>
            <a:off x="10211081" y="6280247"/>
            <a:ext cx="1920240" cy="396982"/>
          </a:xfrm>
          <a:prstGeom prst="rect">
            <a:avLst/>
          </a:prstGeom>
        </p:spPr>
      </p:pic>
    </p:spTree>
    <p:extLst>
      <p:ext uri="{BB962C8B-B14F-4D97-AF65-F5344CB8AC3E}">
        <p14:creationId xmlns:p14="http://schemas.microsoft.com/office/powerpoint/2010/main" val="621058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Slide - Static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9CDF21-6DC9-458E-93F8-9D84DD7CD65E}"/>
              </a:ext>
              <a:ext uri="{C183D7F6-B498-43B3-948B-1728B52AA6E4}">
                <adec:decorative xmlns:adec="http://schemas.microsoft.com/office/drawing/2017/decorative" val="1"/>
              </a:ext>
            </a:extLst>
          </p:cNvPr>
          <p:cNvSpPr/>
          <p:nvPr userDrawn="1"/>
        </p:nvSpPr>
        <p:spPr>
          <a:xfrm>
            <a:off x="0" y="9525"/>
            <a:ext cx="12192000" cy="6848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Placeholder 10" descr="Various icons representing highway research and technology overlay a blurred street and traffic background. ">
            <a:extLst>
              <a:ext uri="{FF2B5EF4-FFF2-40B4-BE49-F238E27FC236}">
                <a16:creationId xmlns:a16="http://schemas.microsoft.com/office/drawing/2014/main" id="{F4BF55A3-4D20-4623-8615-64353D46D0FC}"/>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0"/>
            <a:ext cx="12192000" cy="3457574"/>
          </a:xfrm>
          <a:prstGeom prst="rect">
            <a:avLst/>
          </a:prstGeom>
        </p:spPr>
      </p:pic>
      <p:grpSp>
        <p:nvGrpSpPr>
          <p:cNvPr id="19" name="Group 18">
            <a:extLst>
              <a:ext uri="{FF2B5EF4-FFF2-40B4-BE49-F238E27FC236}">
                <a16:creationId xmlns:a16="http://schemas.microsoft.com/office/drawing/2014/main" id="{E22A044D-701D-4FFD-A683-DA6D5842D816}"/>
              </a:ext>
              <a:ext uri="{C183D7F6-B498-43B3-948B-1728B52AA6E4}">
                <adec:decorative xmlns:adec="http://schemas.microsoft.com/office/drawing/2017/decorative" val="1"/>
              </a:ext>
            </a:extLst>
          </p:cNvPr>
          <p:cNvGrpSpPr/>
          <p:nvPr userDrawn="1"/>
        </p:nvGrpSpPr>
        <p:grpSpPr>
          <a:xfrm>
            <a:off x="-9098" y="3444238"/>
            <a:ext cx="12210196" cy="64008"/>
            <a:chOff x="-9098" y="3444238"/>
            <a:chExt cx="12210196" cy="64008"/>
          </a:xfrm>
        </p:grpSpPr>
        <p:pic>
          <p:nvPicPr>
            <p:cNvPr id="17" name="Graphic 16">
              <a:extLst>
                <a:ext uri="{FF2B5EF4-FFF2-40B4-BE49-F238E27FC236}">
                  <a16:creationId xmlns:a16="http://schemas.microsoft.com/office/drawing/2014/main" id="{6DB8DE3B-2632-4CE3-9393-D59B93CE8C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984946" y="3444238"/>
              <a:ext cx="1216152" cy="64008"/>
            </a:xfrm>
            <a:prstGeom prst="rect">
              <a:avLst/>
            </a:prstGeom>
          </p:spPr>
        </p:pic>
        <p:sp>
          <p:nvSpPr>
            <p:cNvPr id="18" name="Parallelogram 3">
              <a:extLst>
                <a:ext uri="{FF2B5EF4-FFF2-40B4-BE49-F238E27FC236}">
                  <a16:creationId xmlns:a16="http://schemas.microsoft.com/office/drawing/2014/main" id="{31A68102-916A-4FAB-B5D6-E1B105A342B8}"/>
                </a:ext>
              </a:extLst>
            </p:cNvPr>
            <p:cNvSpPr/>
            <p:nvPr userDrawn="1"/>
          </p:nvSpPr>
          <p:spPr>
            <a:xfrm>
              <a:off x="-9098" y="3444238"/>
              <a:ext cx="108813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5E9F36DA-85AD-4100-9016-99ACB1EB99D1}"/>
              </a:ext>
            </a:extLst>
          </p:cNvPr>
          <p:cNvSpPr txBox="1"/>
          <p:nvPr userDrawn="1"/>
        </p:nvSpPr>
        <p:spPr>
          <a:xfrm>
            <a:off x="9553667" y="3540253"/>
            <a:ext cx="2355012"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i="1" dirty="0">
                <a:solidFill>
                  <a:schemeClr val="bg1"/>
                </a:solidFill>
              </a:rPr>
              <a:t>© 2015 </a:t>
            </a:r>
            <a:r>
              <a:rPr lang="en-US" sz="900" i="1" dirty="0" err="1">
                <a:solidFill>
                  <a:schemeClr val="bg1"/>
                </a:solidFill>
              </a:rPr>
              <a:t>USchools</a:t>
            </a:r>
            <a:r>
              <a:rPr lang="en-US" sz="900" i="1" dirty="0">
                <a:solidFill>
                  <a:schemeClr val="bg1"/>
                </a:solidFill>
              </a:rPr>
              <a:t> / iStock.</a:t>
            </a:r>
          </a:p>
        </p:txBody>
      </p:sp>
      <p:sp>
        <p:nvSpPr>
          <p:cNvPr id="2" name="Title 1">
            <a:extLst>
              <a:ext uri="{FF2B5EF4-FFF2-40B4-BE49-F238E27FC236}">
                <a16:creationId xmlns:a16="http://schemas.microsoft.com/office/drawing/2014/main" id="{8A882C75-4BDE-46D5-A13C-DB994762DD71}"/>
              </a:ext>
            </a:extLst>
          </p:cNvPr>
          <p:cNvSpPr>
            <a:spLocks noGrp="1"/>
          </p:cNvSpPr>
          <p:nvPr>
            <p:ph type="title" hasCustomPrompt="1"/>
          </p:nvPr>
        </p:nvSpPr>
        <p:spPr>
          <a:xfrm>
            <a:off x="831850" y="4019550"/>
            <a:ext cx="10515600" cy="1171575"/>
          </a:xfrm>
        </p:spPr>
        <p:txBody>
          <a:bodyPr anchor="b">
            <a:noAutofit/>
          </a:bodyPr>
          <a:lstStyle>
            <a:lvl1pPr>
              <a:defRPr sz="4800">
                <a:solidFill>
                  <a:schemeClr val="bg1"/>
                </a:solidFill>
              </a:defRPr>
            </a:lvl1pPr>
          </a:lstStyle>
          <a:p>
            <a:r>
              <a:rPr lang="en-US" dirty="0"/>
              <a:t>Click to Enter Section Title</a:t>
            </a:r>
          </a:p>
        </p:txBody>
      </p:sp>
      <p:sp>
        <p:nvSpPr>
          <p:cNvPr id="3" name="Text Placeholder 2">
            <a:extLst>
              <a:ext uri="{FF2B5EF4-FFF2-40B4-BE49-F238E27FC236}">
                <a16:creationId xmlns:a16="http://schemas.microsoft.com/office/drawing/2014/main" id="{CE9B5D76-AE66-4469-9D16-9B138265C410}"/>
              </a:ext>
            </a:extLst>
          </p:cNvPr>
          <p:cNvSpPr>
            <a:spLocks noGrp="1"/>
          </p:cNvSpPr>
          <p:nvPr>
            <p:ph type="body" idx="1" hasCustomPrompt="1"/>
          </p:nvPr>
        </p:nvSpPr>
        <p:spPr>
          <a:xfrm>
            <a:off x="831850" y="5218114"/>
            <a:ext cx="9379231" cy="506412"/>
          </a:xfrm>
        </p:spPr>
        <p:txBody>
          <a:bodyPr>
            <a:noAutofit/>
          </a:bodyPr>
          <a:lstStyle>
            <a:lvl1pPr marL="0" indent="0">
              <a:buNone/>
              <a:defRPr sz="24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enter section subtitle</a:t>
            </a:r>
          </a:p>
        </p:txBody>
      </p:sp>
      <p:pic>
        <p:nvPicPr>
          <p:cNvPr id="16" name="Picture 15" descr="US DOT logo. ">
            <a:extLst>
              <a:ext uri="{FF2B5EF4-FFF2-40B4-BE49-F238E27FC236}">
                <a16:creationId xmlns:a16="http://schemas.microsoft.com/office/drawing/2014/main" id="{C83AD8F4-9A6F-4904-BE1A-711ED9AF916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45412" y="5629477"/>
            <a:ext cx="1456835" cy="578450"/>
          </a:xfrm>
          <a:prstGeom prst="rect">
            <a:avLst/>
          </a:prstGeom>
        </p:spPr>
      </p:pic>
      <p:pic>
        <p:nvPicPr>
          <p:cNvPr id="15" name="Picture 14" descr="Turner-Fairbank Highway Research Center logo. ">
            <a:extLst>
              <a:ext uri="{FF2B5EF4-FFF2-40B4-BE49-F238E27FC236}">
                <a16:creationId xmlns:a16="http://schemas.microsoft.com/office/drawing/2014/main" id="{957B62B4-CC11-470B-91F2-36D83E5D3281}"/>
              </a:ext>
            </a:extLst>
          </p:cNvPr>
          <p:cNvPicPr>
            <a:picLocks noChangeAspect="1"/>
          </p:cNvPicPr>
          <p:nvPr userDrawn="1"/>
        </p:nvPicPr>
        <p:blipFill rotWithShape="1">
          <a:blip r:embed="rId6" cstate="screen">
            <a:extLst>
              <a:ext uri="{28A0092B-C50C-407E-A947-70E740481C1C}">
                <a14:useLocalDpi xmlns:a14="http://schemas.microsoft.com/office/drawing/2010/main" val="0"/>
              </a:ext>
            </a:extLst>
          </a:blip>
          <a:srcRect l="-11725" r="-11725"/>
          <a:stretch/>
        </p:blipFill>
        <p:spPr>
          <a:xfrm>
            <a:off x="10211081" y="6280247"/>
            <a:ext cx="1920240" cy="396982"/>
          </a:xfrm>
          <a:prstGeom prst="rect">
            <a:avLst/>
          </a:prstGeom>
        </p:spPr>
      </p:pic>
    </p:spTree>
    <p:extLst>
      <p:ext uri="{BB962C8B-B14F-4D97-AF65-F5344CB8AC3E}">
        <p14:creationId xmlns:p14="http://schemas.microsoft.com/office/powerpoint/2010/main" val="3511510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tatic Imag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5D59094B-6412-4D53-BF00-A5BFC78F5BD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1D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DOT Logo" descr="US DOT logo. ">
            <a:extLst>
              <a:ext uri="{FF2B5EF4-FFF2-40B4-BE49-F238E27FC236}">
                <a16:creationId xmlns:a16="http://schemas.microsoft.com/office/drawing/2014/main" id="{A033DBD1-C0D0-4236-9682-F7109C82A2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6628" y="226241"/>
            <a:ext cx="1456835" cy="578450"/>
          </a:xfrm>
          <a:prstGeom prst="rect">
            <a:avLst/>
          </a:prstGeom>
        </p:spPr>
      </p:pic>
      <p:sp>
        <p:nvSpPr>
          <p:cNvPr id="2" name="Title 1">
            <a:extLst>
              <a:ext uri="{FF2B5EF4-FFF2-40B4-BE49-F238E27FC236}">
                <a16:creationId xmlns:a16="http://schemas.microsoft.com/office/drawing/2014/main" id="{9B1F3EEC-0615-4605-A192-B2785F3CE640}"/>
              </a:ext>
            </a:extLst>
          </p:cNvPr>
          <p:cNvSpPr>
            <a:spLocks noGrp="1"/>
          </p:cNvSpPr>
          <p:nvPr>
            <p:ph type="ctrTitle" hasCustomPrompt="1"/>
          </p:nvPr>
        </p:nvSpPr>
        <p:spPr>
          <a:xfrm>
            <a:off x="676273" y="1621418"/>
            <a:ext cx="6238877" cy="2387600"/>
          </a:xfrm>
        </p:spPr>
        <p:txBody>
          <a:bodyPr anchor="b">
            <a:noAutofit/>
          </a:bodyPr>
          <a:lstStyle>
            <a:lvl1pPr algn="l">
              <a:defRPr sz="4800" b="1">
                <a:solidFill>
                  <a:schemeClr val="bg1"/>
                </a:solidFill>
              </a:defRPr>
            </a:lvl1pPr>
          </a:lstStyle>
          <a:p>
            <a:r>
              <a:rPr lang="en-US" dirty="0"/>
              <a:t>Click to Enter Presentation Title</a:t>
            </a:r>
          </a:p>
        </p:txBody>
      </p:sp>
      <p:grpSp>
        <p:nvGrpSpPr>
          <p:cNvPr id="11" name="Group 10">
            <a:extLst>
              <a:ext uri="{FF2B5EF4-FFF2-40B4-BE49-F238E27FC236}">
                <a16:creationId xmlns:a16="http://schemas.microsoft.com/office/drawing/2014/main" id="{91A58D33-9B11-492B-93B3-BB9ECD2C07BD}"/>
              </a:ext>
              <a:ext uri="{C183D7F6-B498-43B3-948B-1728B52AA6E4}">
                <adec:decorative xmlns:adec="http://schemas.microsoft.com/office/drawing/2017/decorative" val="1"/>
              </a:ext>
            </a:extLst>
          </p:cNvPr>
          <p:cNvGrpSpPr/>
          <p:nvPr userDrawn="1"/>
        </p:nvGrpSpPr>
        <p:grpSpPr>
          <a:xfrm>
            <a:off x="-10274" y="4208190"/>
            <a:ext cx="7172961" cy="67184"/>
            <a:chOff x="-10274" y="4208190"/>
            <a:chExt cx="7172961" cy="67184"/>
          </a:xfrm>
        </p:grpSpPr>
        <p:pic>
          <p:nvPicPr>
            <p:cNvPr id="12" name="Graphic 11">
              <a:extLst>
                <a:ext uri="{FF2B5EF4-FFF2-40B4-BE49-F238E27FC236}">
                  <a16:creationId xmlns:a16="http://schemas.microsoft.com/office/drawing/2014/main" id="{84F788C1-658D-4523-88A2-00CF2F2139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946535" y="4211366"/>
              <a:ext cx="1216152" cy="64008"/>
            </a:xfrm>
            <a:prstGeom prst="rect">
              <a:avLst/>
            </a:prstGeom>
          </p:spPr>
        </p:pic>
        <p:sp>
          <p:nvSpPr>
            <p:cNvPr id="13" name="Parallelogram 3">
              <a:extLst>
                <a:ext uri="{FF2B5EF4-FFF2-40B4-BE49-F238E27FC236}">
                  <a16:creationId xmlns:a16="http://schemas.microsoft.com/office/drawing/2014/main" id="{03353B6B-80B3-4859-8921-B8A39567CF3E}"/>
                </a:ext>
              </a:extLst>
            </p:cNvPr>
            <p:cNvSpPr/>
            <p:nvPr userDrawn="1"/>
          </p:nvSpPr>
          <p:spPr>
            <a:xfrm>
              <a:off x="-10274" y="4208190"/>
              <a:ext cx="58521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ubtitle 2">
            <a:extLst>
              <a:ext uri="{FF2B5EF4-FFF2-40B4-BE49-F238E27FC236}">
                <a16:creationId xmlns:a16="http://schemas.microsoft.com/office/drawing/2014/main" id="{27FB9B0A-AE69-4155-86F0-C2FD36A289C6}"/>
              </a:ext>
            </a:extLst>
          </p:cNvPr>
          <p:cNvSpPr>
            <a:spLocks noGrp="1"/>
          </p:cNvSpPr>
          <p:nvPr>
            <p:ph type="subTitle" idx="1" hasCustomPrompt="1"/>
          </p:nvPr>
        </p:nvSpPr>
        <p:spPr>
          <a:xfrm>
            <a:off x="676273" y="4471857"/>
            <a:ext cx="6238877" cy="8840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sub-title, name, or department</a:t>
            </a:r>
          </a:p>
        </p:txBody>
      </p:sp>
      <p:sp>
        <p:nvSpPr>
          <p:cNvPr id="15" name="Date">
            <a:extLst>
              <a:ext uri="{FF2B5EF4-FFF2-40B4-BE49-F238E27FC236}">
                <a16:creationId xmlns:a16="http://schemas.microsoft.com/office/drawing/2014/main" id="{475B2ECC-9C74-4B4B-B3BA-4E1B338F2031}"/>
              </a:ext>
            </a:extLst>
          </p:cNvPr>
          <p:cNvSpPr>
            <a:spLocks noGrp="1"/>
          </p:cNvSpPr>
          <p:nvPr>
            <p:ph type="body" sz="quarter" idx="10" hasCustomPrompt="1"/>
          </p:nvPr>
        </p:nvSpPr>
        <p:spPr>
          <a:xfrm>
            <a:off x="676273" y="5667375"/>
            <a:ext cx="6238877" cy="557213"/>
          </a:xfrm>
        </p:spPr>
        <p:txBody>
          <a:bodyPr>
            <a:normAutofit/>
          </a:bodyPr>
          <a:lstStyle>
            <a:lvl1pPr marL="0" indent="0">
              <a:buNone/>
              <a:defRPr sz="16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date</a:t>
            </a:r>
          </a:p>
        </p:txBody>
      </p:sp>
      <p:pic>
        <p:nvPicPr>
          <p:cNvPr id="24" name="Picture Placeholder 16" descr="Various icons representing highway research and technology overlay a blurred street and traffic background. ">
            <a:extLst>
              <a:ext uri="{FF2B5EF4-FFF2-40B4-BE49-F238E27FC236}">
                <a16:creationId xmlns:a16="http://schemas.microsoft.com/office/drawing/2014/main" id="{BC264C99-4F34-49FB-9740-09BA1B94C1D2}"/>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7350034" y="0"/>
            <a:ext cx="4841966" cy="6857999"/>
          </a:xfrm>
          <a:prstGeom prst="rect">
            <a:avLst/>
          </a:prstGeom>
        </p:spPr>
      </p:pic>
      <p:sp>
        <p:nvSpPr>
          <p:cNvPr id="4" name="Source">
            <a:extLst>
              <a:ext uri="{FF2B5EF4-FFF2-40B4-BE49-F238E27FC236}">
                <a16:creationId xmlns:a16="http://schemas.microsoft.com/office/drawing/2014/main" id="{BD92F259-19AA-4BD2-93B8-A8D06C342524}"/>
              </a:ext>
            </a:extLst>
          </p:cNvPr>
          <p:cNvSpPr txBox="1"/>
          <p:nvPr userDrawn="1"/>
        </p:nvSpPr>
        <p:spPr>
          <a:xfrm>
            <a:off x="4844803" y="6460912"/>
            <a:ext cx="2355012"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i="1" dirty="0">
                <a:solidFill>
                  <a:schemeClr val="bg1"/>
                </a:solidFill>
              </a:rPr>
              <a:t>© 2015 </a:t>
            </a:r>
            <a:r>
              <a:rPr lang="en-US" sz="900" i="1" dirty="0" err="1">
                <a:solidFill>
                  <a:schemeClr val="bg1"/>
                </a:solidFill>
              </a:rPr>
              <a:t>USchools</a:t>
            </a:r>
            <a:r>
              <a:rPr lang="en-US" sz="900" i="1" dirty="0">
                <a:solidFill>
                  <a:schemeClr val="bg1"/>
                </a:solidFill>
              </a:rPr>
              <a:t> / iStock.</a:t>
            </a:r>
          </a:p>
        </p:txBody>
      </p:sp>
    </p:spTree>
    <p:extLst>
      <p:ext uri="{BB962C8B-B14F-4D97-AF65-F5344CB8AC3E}">
        <p14:creationId xmlns:p14="http://schemas.microsoft.com/office/powerpoint/2010/main" val="1214358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571F1-B7E8-4777-AAEE-A59D6CFF9503}"/>
              </a:ext>
            </a:extLst>
          </p:cNvPr>
          <p:cNvSpPr>
            <a:spLocks noGrp="1"/>
          </p:cNvSpPr>
          <p:nvPr>
            <p:ph type="title"/>
          </p:nvPr>
        </p:nvSpPr>
        <p:spPr>
          <a:xfrm>
            <a:off x="838200" y="669924"/>
            <a:ext cx="10515600" cy="1020764"/>
          </a:xfrm>
        </p:spPr>
        <p:txBody>
          <a:bodyPr/>
          <a:lstStyle>
            <a:lvl1pPr>
              <a:defRPr>
                <a:solidFill>
                  <a:schemeClr val="accent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109766E-A471-4A34-AFF6-A8CF70BE7A03}"/>
              </a:ext>
            </a:extLst>
          </p:cNvPr>
          <p:cNvSpPr>
            <a:spLocks noGrp="1"/>
          </p:cNvSpPr>
          <p:nvPr>
            <p:ph idx="1"/>
          </p:nvPr>
        </p:nvSpPr>
        <p:spPr>
          <a:xfrm>
            <a:off x="838200" y="1825625"/>
            <a:ext cx="10515600" cy="4269167"/>
          </a:xfrm>
        </p:spPr>
        <p:txBody>
          <a:bodyPr/>
          <a:lstStyle>
            <a:lvl1pPr marL="404813" indent="-404813">
              <a:spcBef>
                <a:spcPts val="1800"/>
              </a:spcBef>
              <a:buClr>
                <a:srgbClr val="04848C"/>
              </a:buClr>
              <a:tabLst/>
              <a:defRPr>
                <a:latin typeface="Arial" panose="020B0604020202020204" pitchFamily="34" charset="0"/>
                <a:cs typeface="Arial" panose="020B0604020202020204" pitchFamily="34" charset="0"/>
              </a:defRPr>
            </a:lvl1pPr>
            <a:lvl2pPr marL="744538" indent="-287338">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7" name="Group 16">
            <a:extLst>
              <a:ext uri="{FF2B5EF4-FFF2-40B4-BE49-F238E27FC236}">
                <a16:creationId xmlns:a16="http://schemas.microsoft.com/office/drawing/2014/main" id="{7CA6163F-1133-4829-B06F-1BDE60A8C6C1}"/>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18" name="Graphic 17">
              <a:extLst>
                <a:ext uri="{FF2B5EF4-FFF2-40B4-BE49-F238E27FC236}">
                  <a16:creationId xmlns:a16="http://schemas.microsoft.com/office/drawing/2014/main" id="{C0E2A0A6-86CB-40A1-96AB-F3EF7E8773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19" name="Parallelogram 3">
              <a:extLst>
                <a:ext uri="{FF2B5EF4-FFF2-40B4-BE49-F238E27FC236}">
                  <a16:creationId xmlns:a16="http://schemas.microsoft.com/office/drawing/2014/main" id="{4C7CD985-BEF2-448F-9300-47C569A0604A}"/>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U.S. Department of Transportation, Federal Highway Administration logo. ">
            <a:extLst>
              <a:ext uri="{FF2B5EF4-FFF2-40B4-BE49-F238E27FC236}">
                <a16:creationId xmlns:a16="http://schemas.microsoft.com/office/drawing/2014/main" id="{FFF1812C-75B3-49CD-986D-F6EBCE62048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9560" y="6322877"/>
            <a:ext cx="1097280" cy="424278"/>
          </a:xfrm>
          <a:prstGeom prst="rect">
            <a:avLst/>
          </a:prstGeom>
        </p:spPr>
      </p:pic>
      <p:pic>
        <p:nvPicPr>
          <p:cNvPr id="12" name="Picture 11" descr="Turner-Fairbank Highway Research Center logo. ">
            <a:extLst>
              <a:ext uri="{FF2B5EF4-FFF2-40B4-BE49-F238E27FC236}">
                <a16:creationId xmlns:a16="http://schemas.microsoft.com/office/drawing/2014/main" id="{F3DB74BB-8685-468E-A43E-EB1BD7ECC5D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97374" y="6493561"/>
            <a:ext cx="1188720" cy="253594"/>
          </a:xfrm>
          <a:prstGeom prst="rect">
            <a:avLst/>
          </a:prstGeom>
        </p:spPr>
      </p:pic>
      <p:sp>
        <p:nvSpPr>
          <p:cNvPr id="15" name="Slide Number Placeholder 5">
            <a:extLst>
              <a:ext uri="{FF2B5EF4-FFF2-40B4-BE49-F238E27FC236}">
                <a16:creationId xmlns:a16="http://schemas.microsoft.com/office/drawing/2014/main" id="{AFEC9AC3-2B57-4B4A-98ED-3AF0368DC675}"/>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rgbClr val="757575"/>
                </a:solidFill>
              </a:defRPr>
            </a:lvl1pPr>
          </a:lstStyle>
          <a:p>
            <a:fld id="{29691912-3321-4F2D-A980-9CA5FE309265}" type="slidenum">
              <a:rPr lang="en-US" smtClean="0"/>
              <a:pPr/>
              <a:t>‹#›</a:t>
            </a:fld>
            <a:endParaRPr lang="en-US" dirty="0"/>
          </a:p>
        </p:txBody>
      </p:sp>
    </p:spTree>
    <p:extLst>
      <p:ext uri="{BB962C8B-B14F-4D97-AF65-F5344CB8AC3E}">
        <p14:creationId xmlns:p14="http://schemas.microsoft.com/office/powerpoint/2010/main" val="999652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571F1-B7E8-4777-AAEE-A59D6CFF9503}"/>
              </a:ext>
            </a:extLst>
          </p:cNvPr>
          <p:cNvSpPr>
            <a:spLocks noGrp="1"/>
          </p:cNvSpPr>
          <p:nvPr>
            <p:ph type="title"/>
          </p:nvPr>
        </p:nvSpPr>
        <p:spPr>
          <a:xfrm>
            <a:off x="838200" y="669924"/>
            <a:ext cx="10515600" cy="1020764"/>
          </a:xfrm>
        </p:spPr>
        <p:txBody>
          <a:bodyPr/>
          <a:lstStyle>
            <a:lvl1pPr>
              <a:defRPr>
                <a:solidFill>
                  <a:schemeClr val="accent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109766E-A471-4A34-AFF6-A8CF70BE7A03}"/>
              </a:ext>
            </a:extLst>
          </p:cNvPr>
          <p:cNvSpPr>
            <a:spLocks noGrp="1"/>
          </p:cNvSpPr>
          <p:nvPr>
            <p:ph idx="1"/>
          </p:nvPr>
        </p:nvSpPr>
        <p:spPr>
          <a:xfrm>
            <a:off x="838200" y="1825625"/>
            <a:ext cx="5120640" cy="4269167"/>
          </a:xfrm>
        </p:spPr>
        <p:txBody>
          <a:bodyPr/>
          <a:lstStyle>
            <a:lvl1pPr marL="404813" indent="-404813">
              <a:spcBef>
                <a:spcPts val="1800"/>
              </a:spcBef>
              <a:buClr>
                <a:srgbClr val="04848C"/>
              </a:buClr>
              <a:tabLst/>
              <a:defRPr>
                <a:latin typeface="Arial" panose="020B0604020202020204" pitchFamily="34" charset="0"/>
                <a:cs typeface="Arial" panose="020B0604020202020204" pitchFamily="34" charset="0"/>
              </a:defRPr>
            </a:lvl1pPr>
            <a:lvl2pPr marL="744538" indent="-287338">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2BC25F57-043C-461D-BF04-82C76F1808F2}"/>
              </a:ext>
            </a:extLst>
          </p:cNvPr>
          <p:cNvSpPr>
            <a:spLocks noGrp="1"/>
          </p:cNvSpPr>
          <p:nvPr>
            <p:ph idx="11"/>
          </p:nvPr>
        </p:nvSpPr>
        <p:spPr>
          <a:xfrm>
            <a:off x="6233162" y="1825624"/>
            <a:ext cx="5120640" cy="4269167"/>
          </a:xfrm>
        </p:spPr>
        <p:txBody>
          <a:bodyPr/>
          <a:lstStyle>
            <a:lvl1pPr marL="404813" indent="-404813">
              <a:spcBef>
                <a:spcPts val="1800"/>
              </a:spcBef>
              <a:buClr>
                <a:srgbClr val="04848C"/>
              </a:buClr>
              <a:tabLst/>
              <a:defRPr>
                <a:latin typeface="Arial" panose="020B0604020202020204" pitchFamily="34" charset="0"/>
                <a:cs typeface="Arial" panose="020B0604020202020204" pitchFamily="34" charset="0"/>
              </a:defRPr>
            </a:lvl1pPr>
            <a:lvl2pPr marL="744538" indent="-287338">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7" name="Group 16">
            <a:extLst>
              <a:ext uri="{FF2B5EF4-FFF2-40B4-BE49-F238E27FC236}">
                <a16:creationId xmlns:a16="http://schemas.microsoft.com/office/drawing/2014/main" id="{7CA6163F-1133-4829-B06F-1BDE60A8C6C1}"/>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18" name="Graphic 17">
              <a:extLst>
                <a:ext uri="{FF2B5EF4-FFF2-40B4-BE49-F238E27FC236}">
                  <a16:creationId xmlns:a16="http://schemas.microsoft.com/office/drawing/2014/main" id="{C0E2A0A6-86CB-40A1-96AB-F3EF7E8773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19" name="Parallelogram 3">
              <a:extLst>
                <a:ext uri="{FF2B5EF4-FFF2-40B4-BE49-F238E27FC236}">
                  <a16:creationId xmlns:a16="http://schemas.microsoft.com/office/drawing/2014/main" id="{4C7CD985-BEF2-448F-9300-47C569A0604A}"/>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U.S. Department of Transportation, Federal Highway Administration logo. ">
            <a:extLst>
              <a:ext uri="{FF2B5EF4-FFF2-40B4-BE49-F238E27FC236}">
                <a16:creationId xmlns:a16="http://schemas.microsoft.com/office/drawing/2014/main" id="{FFF1812C-75B3-49CD-986D-F6EBCE62048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9560" y="6322877"/>
            <a:ext cx="1097280" cy="424278"/>
          </a:xfrm>
          <a:prstGeom prst="rect">
            <a:avLst/>
          </a:prstGeom>
        </p:spPr>
      </p:pic>
      <p:pic>
        <p:nvPicPr>
          <p:cNvPr id="12" name="Picture 11" descr="Turner-Fairbank Highway Research Center logo. ">
            <a:extLst>
              <a:ext uri="{FF2B5EF4-FFF2-40B4-BE49-F238E27FC236}">
                <a16:creationId xmlns:a16="http://schemas.microsoft.com/office/drawing/2014/main" id="{F3DB74BB-8685-468E-A43E-EB1BD7ECC5D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97374" y="6493561"/>
            <a:ext cx="1188720" cy="253594"/>
          </a:xfrm>
          <a:prstGeom prst="rect">
            <a:avLst/>
          </a:prstGeom>
        </p:spPr>
      </p:pic>
      <p:sp>
        <p:nvSpPr>
          <p:cNvPr id="15" name="Slide Number Placeholder 5">
            <a:extLst>
              <a:ext uri="{FF2B5EF4-FFF2-40B4-BE49-F238E27FC236}">
                <a16:creationId xmlns:a16="http://schemas.microsoft.com/office/drawing/2014/main" id="{AFEC9AC3-2B57-4B4A-98ED-3AF0368DC675}"/>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rgbClr val="757575"/>
                </a:solidFill>
              </a:defRPr>
            </a:lvl1pPr>
          </a:lstStyle>
          <a:p>
            <a:fld id="{29691912-3321-4F2D-A980-9CA5FE309265}" type="slidenum">
              <a:rPr lang="en-US" smtClean="0"/>
              <a:pPr/>
              <a:t>‹#›</a:t>
            </a:fld>
            <a:endParaRPr lang="en-US" dirty="0"/>
          </a:p>
        </p:txBody>
      </p:sp>
    </p:spTree>
    <p:extLst>
      <p:ext uri="{BB962C8B-B14F-4D97-AF65-F5344CB8AC3E}">
        <p14:creationId xmlns:p14="http://schemas.microsoft.com/office/powerpoint/2010/main" val="1418643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571F1-B7E8-4777-AAEE-A59D6CFF9503}"/>
              </a:ext>
            </a:extLst>
          </p:cNvPr>
          <p:cNvSpPr>
            <a:spLocks noGrp="1"/>
          </p:cNvSpPr>
          <p:nvPr>
            <p:ph type="title"/>
          </p:nvPr>
        </p:nvSpPr>
        <p:spPr>
          <a:xfrm>
            <a:off x="838200" y="669924"/>
            <a:ext cx="5764619" cy="1020764"/>
          </a:xfrm>
        </p:spPr>
        <p:txBody>
          <a:bodyPr>
            <a:noAutofit/>
          </a:bodyPr>
          <a:lstStyle>
            <a:lvl1pPr>
              <a:defRPr>
                <a:solidFill>
                  <a:schemeClr val="accent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109766E-A471-4A34-AFF6-A8CF70BE7A03}"/>
              </a:ext>
            </a:extLst>
          </p:cNvPr>
          <p:cNvSpPr>
            <a:spLocks noGrp="1"/>
          </p:cNvSpPr>
          <p:nvPr>
            <p:ph idx="1"/>
          </p:nvPr>
        </p:nvSpPr>
        <p:spPr>
          <a:xfrm>
            <a:off x="838200" y="1825625"/>
            <a:ext cx="5764619" cy="3927903"/>
          </a:xfrm>
        </p:spPr>
        <p:txBody>
          <a:bodyPr>
            <a:noAutofit/>
          </a:bodyPr>
          <a:lstStyle>
            <a:lvl1pPr marL="404813" indent="-404813">
              <a:spcBef>
                <a:spcPts val="1800"/>
              </a:spcBef>
              <a:buClr>
                <a:srgbClr val="04848C"/>
              </a:buClr>
              <a:tabLst/>
              <a:defRPr>
                <a:latin typeface="Arial" panose="020B0604020202020204" pitchFamily="34" charset="0"/>
                <a:cs typeface="Arial" panose="020B0604020202020204" pitchFamily="34" charset="0"/>
              </a:defRPr>
            </a:lvl1pPr>
            <a:lvl2pPr marL="744538" indent="-287338">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115FBE4F-15E8-464B-AB50-D7E69333BCA9}"/>
              </a:ext>
            </a:extLst>
          </p:cNvPr>
          <p:cNvSpPr>
            <a:spLocks noGrp="1"/>
          </p:cNvSpPr>
          <p:nvPr>
            <p:ph type="pic" sz="quarter" idx="10"/>
          </p:nvPr>
        </p:nvSpPr>
        <p:spPr>
          <a:xfrm>
            <a:off x="7113588" y="0"/>
            <a:ext cx="5078412" cy="6858000"/>
          </a:xfrm>
        </p:spPr>
        <p:txBody>
          <a:bodyPr/>
          <a:lstStyle/>
          <a:p>
            <a:endParaRPr lang="en-US"/>
          </a:p>
        </p:txBody>
      </p:sp>
      <p:grpSp>
        <p:nvGrpSpPr>
          <p:cNvPr id="4" name="Group 3">
            <a:extLst>
              <a:ext uri="{FF2B5EF4-FFF2-40B4-BE49-F238E27FC236}">
                <a16:creationId xmlns:a16="http://schemas.microsoft.com/office/drawing/2014/main" id="{94A98486-E1B0-4305-B9B4-25E03A70B78A}"/>
              </a:ext>
              <a:ext uri="{C183D7F6-B498-43B3-948B-1728B52AA6E4}">
                <adec:decorative xmlns:adec="http://schemas.microsoft.com/office/drawing/2017/decorative" val="1"/>
              </a:ext>
            </a:extLst>
          </p:cNvPr>
          <p:cNvGrpSpPr/>
          <p:nvPr userDrawn="1"/>
        </p:nvGrpSpPr>
        <p:grpSpPr>
          <a:xfrm>
            <a:off x="-10274" y="6188682"/>
            <a:ext cx="7041241" cy="48895"/>
            <a:chOff x="-10274" y="6274942"/>
            <a:chExt cx="7041241" cy="48895"/>
          </a:xfrm>
        </p:grpSpPr>
        <p:pic>
          <p:nvPicPr>
            <p:cNvPr id="11" name="Graphic 10">
              <a:extLst>
                <a:ext uri="{FF2B5EF4-FFF2-40B4-BE49-F238E27FC236}">
                  <a16:creationId xmlns:a16="http://schemas.microsoft.com/office/drawing/2014/main" id="{007BB11B-2D74-471A-8BF7-E734C84633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162287" y="6278117"/>
              <a:ext cx="868680" cy="45720"/>
            </a:xfrm>
            <a:prstGeom prst="rect">
              <a:avLst/>
            </a:prstGeom>
          </p:spPr>
        </p:pic>
        <p:sp>
          <p:nvSpPr>
            <p:cNvPr id="14" name="Parallelogram 3">
              <a:extLst>
                <a:ext uri="{FF2B5EF4-FFF2-40B4-BE49-F238E27FC236}">
                  <a16:creationId xmlns:a16="http://schemas.microsoft.com/office/drawing/2014/main" id="{8160CE01-D327-4C2F-9E26-0CF03FACE2BB}"/>
                </a:ext>
              </a:extLst>
            </p:cNvPr>
            <p:cNvSpPr/>
            <p:nvPr userDrawn="1"/>
          </p:nvSpPr>
          <p:spPr>
            <a:xfrm>
              <a:off x="-10274" y="6274942"/>
              <a:ext cx="621792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Placeholder 7">
            <a:extLst>
              <a:ext uri="{FF2B5EF4-FFF2-40B4-BE49-F238E27FC236}">
                <a16:creationId xmlns:a16="http://schemas.microsoft.com/office/drawing/2014/main" id="{01307E82-138C-4B4F-BD97-7B5664AEBAFA}"/>
              </a:ext>
            </a:extLst>
          </p:cNvPr>
          <p:cNvSpPr>
            <a:spLocks noGrp="1"/>
          </p:cNvSpPr>
          <p:nvPr>
            <p:ph type="body" sz="quarter" idx="12" hasCustomPrompt="1"/>
          </p:nvPr>
        </p:nvSpPr>
        <p:spPr>
          <a:xfrm>
            <a:off x="4515289" y="6503987"/>
            <a:ext cx="2515678" cy="233362"/>
          </a:xfrm>
        </p:spPr>
        <p:txBody>
          <a:bodyPr>
            <a:noAutofit/>
          </a:bodyPr>
          <a:lstStyle>
            <a:lvl1pPr marL="0" indent="0" algn="r">
              <a:buNone/>
              <a:defRPr sz="900" i="1">
                <a:solidFill>
                  <a:srgbClr val="757575"/>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pic>
        <p:nvPicPr>
          <p:cNvPr id="16" name="Picture 15" descr="U.S. Department of Transportation, Federal Highway Administration logo. ">
            <a:extLst>
              <a:ext uri="{FF2B5EF4-FFF2-40B4-BE49-F238E27FC236}">
                <a16:creationId xmlns:a16="http://schemas.microsoft.com/office/drawing/2014/main" id="{E41AB331-102A-406F-A96E-F42FB6177BC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9560" y="6322877"/>
            <a:ext cx="1097280" cy="424278"/>
          </a:xfrm>
          <a:prstGeom prst="rect">
            <a:avLst/>
          </a:prstGeom>
        </p:spPr>
      </p:pic>
      <p:pic>
        <p:nvPicPr>
          <p:cNvPr id="13" name="Picture 12" descr="Turner-Fairbank Highway Research Center logo. ">
            <a:extLst>
              <a:ext uri="{FF2B5EF4-FFF2-40B4-BE49-F238E27FC236}">
                <a16:creationId xmlns:a16="http://schemas.microsoft.com/office/drawing/2014/main" id="{CE3331AB-5FF1-4AF8-9A08-890E7A76ECB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97374" y="6493561"/>
            <a:ext cx="1188720" cy="253594"/>
          </a:xfrm>
          <a:prstGeom prst="rect">
            <a:avLst/>
          </a:prstGeom>
        </p:spPr>
      </p:pic>
    </p:spTree>
    <p:extLst>
      <p:ext uri="{BB962C8B-B14F-4D97-AF65-F5344CB8AC3E}">
        <p14:creationId xmlns:p14="http://schemas.microsoft.com/office/powerpoint/2010/main" val="14326095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62C4C-6A1A-4322-A39B-AC356DC5DE25}"/>
              </a:ext>
            </a:extLst>
          </p:cNvPr>
          <p:cNvSpPr>
            <a:spLocks noGrp="1"/>
          </p:cNvSpPr>
          <p:nvPr>
            <p:ph type="title"/>
          </p:nvPr>
        </p:nvSpPr>
        <p:spPr>
          <a:xfrm>
            <a:off x="839788" y="668337"/>
            <a:ext cx="10515600" cy="1022351"/>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62379B6-1E5F-46DA-8CE6-F79AFE936D50}"/>
              </a:ext>
            </a:extLst>
          </p:cNvPr>
          <p:cNvSpPr>
            <a:spLocks noGrp="1"/>
          </p:cNvSpPr>
          <p:nvPr>
            <p:ph type="body" idx="1"/>
          </p:nvPr>
        </p:nvSpPr>
        <p:spPr>
          <a:xfrm>
            <a:off x="839788" y="1690687"/>
            <a:ext cx="5157787" cy="814388"/>
          </a:xfrm>
        </p:spPr>
        <p:txBody>
          <a:bodyPr anchor="b"/>
          <a:lstStyle>
            <a:lvl1pPr marL="0" indent="0">
              <a:buNone/>
              <a:defRPr sz="2400" b="1">
                <a:solidFill>
                  <a:srgbClr val="0484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EC49734-0C3A-4F08-803A-7F32B1BD9C28}"/>
              </a:ext>
            </a:extLst>
          </p:cNvPr>
          <p:cNvSpPr>
            <a:spLocks noGrp="1"/>
          </p:cNvSpPr>
          <p:nvPr>
            <p:ph sz="half" idx="2"/>
          </p:nvPr>
        </p:nvSpPr>
        <p:spPr>
          <a:xfrm>
            <a:off x="839788" y="2505075"/>
            <a:ext cx="5157787" cy="35464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484062B-5555-4CC8-966F-2DB99223C090}"/>
              </a:ext>
            </a:extLst>
          </p:cNvPr>
          <p:cNvSpPr>
            <a:spLocks noGrp="1"/>
          </p:cNvSpPr>
          <p:nvPr>
            <p:ph type="body" sz="quarter" idx="3"/>
          </p:nvPr>
        </p:nvSpPr>
        <p:spPr>
          <a:xfrm>
            <a:off x="6172200" y="1690687"/>
            <a:ext cx="5183188" cy="814387"/>
          </a:xfrm>
        </p:spPr>
        <p:txBody>
          <a:bodyPr anchor="b"/>
          <a:lstStyle>
            <a:lvl1pPr marL="0" indent="0">
              <a:buNone/>
              <a:defRPr sz="2400" b="1">
                <a:solidFill>
                  <a:srgbClr val="0484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96EC528-BC1B-4A5D-A0C9-42A99459F411}"/>
              </a:ext>
            </a:extLst>
          </p:cNvPr>
          <p:cNvSpPr>
            <a:spLocks noGrp="1"/>
          </p:cNvSpPr>
          <p:nvPr>
            <p:ph sz="quarter" idx="4"/>
          </p:nvPr>
        </p:nvSpPr>
        <p:spPr>
          <a:xfrm>
            <a:off x="6172200" y="2505075"/>
            <a:ext cx="5183188" cy="35464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1" name="Group 20">
            <a:extLst>
              <a:ext uri="{FF2B5EF4-FFF2-40B4-BE49-F238E27FC236}">
                <a16:creationId xmlns:a16="http://schemas.microsoft.com/office/drawing/2014/main" id="{80ED6BBF-9D02-444C-9821-98E629FC0618}"/>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22" name="Graphic 21">
              <a:extLst>
                <a:ext uri="{FF2B5EF4-FFF2-40B4-BE49-F238E27FC236}">
                  <a16:creationId xmlns:a16="http://schemas.microsoft.com/office/drawing/2014/main" id="{4299275C-5D7D-4384-91C5-C5BA3CC874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23" name="Parallelogram 3">
              <a:extLst>
                <a:ext uri="{FF2B5EF4-FFF2-40B4-BE49-F238E27FC236}">
                  <a16:creationId xmlns:a16="http://schemas.microsoft.com/office/drawing/2014/main" id="{576C763A-BF51-4802-9557-6EB287F57691}"/>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descr="U.S. Department of Transportation, Federal Highway Administration logo. ">
            <a:extLst>
              <a:ext uri="{FF2B5EF4-FFF2-40B4-BE49-F238E27FC236}">
                <a16:creationId xmlns:a16="http://schemas.microsoft.com/office/drawing/2014/main" id="{270B1CCB-1CFB-48A5-8A86-84A59912616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9560" y="6322877"/>
            <a:ext cx="1097280" cy="424278"/>
          </a:xfrm>
          <a:prstGeom prst="rect">
            <a:avLst/>
          </a:prstGeom>
        </p:spPr>
      </p:pic>
      <p:pic>
        <p:nvPicPr>
          <p:cNvPr id="15" name="Picture 14" descr="Turner-Fairbank Highway Research Center logo. ">
            <a:extLst>
              <a:ext uri="{FF2B5EF4-FFF2-40B4-BE49-F238E27FC236}">
                <a16:creationId xmlns:a16="http://schemas.microsoft.com/office/drawing/2014/main" id="{56D9FDA6-BD29-4B58-AE95-9E0BFF4B153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97374" y="6493561"/>
            <a:ext cx="1188720" cy="253594"/>
          </a:xfrm>
          <a:prstGeom prst="rect">
            <a:avLst/>
          </a:prstGeom>
        </p:spPr>
      </p:pic>
      <p:sp>
        <p:nvSpPr>
          <p:cNvPr id="18" name="Slide Number Placeholder 5">
            <a:extLst>
              <a:ext uri="{FF2B5EF4-FFF2-40B4-BE49-F238E27FC236}">
                <a16:creationId xmlns:a16="http://schemas.microsoft.com/office/drawing/2014/main" id="{FC964422-780F-4E6C-A393-F0C2F89EB970}"/>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rgbClr val="757575"/>
                </a:solidFill>
              </a:defRPr>
            </a:lvl1pPr>
          </a:lstStyle>
          <a:p>
            <a:fld id="{29691912-3321-4F2D-A980-9CA5FE309265}" type="slidenum">
              <a:rPr lang="en-US" smtClean="0"/>
              <a:pPr/>
              <a:t>‹#›</a:t>
            </a:fld>
            <a:endParaRPr lang="en-US" dirty="0"/>
          </a:p>
        </p:txBody>
      </p:sp>
    </p:spTree>
    <p:extLst>
      <p:ext uri="{BB962C8B-B14F-4D97-AF65-F5344CB8AC3E}">
        <p14:creationId xmlns:p14="http://schemas.microsoft.com/office/powerpoint/2010/main" val="2598384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enter photo">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0A2FC58D-6C3D-42B0-9A55-AC187DD20FF1}"/>
              </a:ext>
            </a:extLst>
          </p:cNvPr>
          <p:cNvSpPr>
            <a:spLocks noGrp="1"/>
          </p:cNvSpPr>
          <p:nvPr>
            <p:ph type="title"/>
          </p:nvPr>
        </p:nvSpPr>
        <p:spPr>
          <a:xfrm>
            <a:off x="345678" y="256178"/>
            <a:ext cx="3664347" cy="555969"/>
          </a:xfrm>
        </p:spPr>
        <p:txBody>
          <a:bodyPr>
            <a:noAutofit/>
          </a:bodyPr>
          <a:lstStyle>
            <a:lvl1pPr>
              <a:defRPr sz="2000"/>
            </a:lvl1pPr>
          </a:lstStyle>
          <a:p>
            <a:r>
              <a:rPr lang="en-US" dirty="0"/>
              <a:t>Click to edit Master title style</a:t>
            </a:r>
          </a:p>
        </p:txBody>
      </p:sp>
      <p:sp>
        <p:nvSpPr>
          <p:cNvPr id="3" name="Text Placeholder 2">
            <a:extLst>
              <a:ext uri="{FF2B5EF4-FFF2-40B4-BE49-F238E27FC236}">
                <a16:creationId xmlns:a16="http://schemas.microsoft.com/office/drawing/2014/main" id="{662379B6-1E5F-46DA-8CE6-F79AFE936D50}"/>
              </a:ext>
            </a:extLst>
          </p:cNvPr>
          <p:cNvSpPr>
            <a:spLocks noGrp="1"/>
          </p:cNvSpPr>
          <p:nvPr>
            <p:ph type="body" idx="1"/>
          </p:nvPr>
        </p:nvSpPr>
        <p:spPr>
          <a:xfrm>
            <a:off x="345678" y="1349945"/>
            <a:ext cx="3657600" cy="823912"/>
          </a:xfrm>
        </p:spPr>
        <p:txBody>
          <a:bodyPr anchor="b">
            <a:noAutofit/>
          </a:bodyPr>
          <a:lstStyle>
            <a:lvl1pPr marL="0" indent="0">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EC49734-0C3A-4F08-803A-7F32B1BD9C28}"/>
              </a:ext>
            </a:extLst>
          </p:cNvPr>
          <p:cNvSpPr>
            <a:spLocks noGrp="1"/>
          </p:cNvSpPr>
          <p:nvPr>
            <p:ph sz="half" idx="2"/>
          </p:nvPr>
        </p:nvSpPr>
        <p:spPr>
          <a:xfrm>
            <a:off x="345679" y="2173857"/>
            <a:ext cx="3657600" cy="361099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31418C83-BB26-4E11-93EC-A37F3E890750}"/>
              </a:ext>
            </a:extLst>
          </p:cNvPr>
          <p:cNvSpPr>
            <a:spLocks noGrp="1"/>
          </p:cNvSpPr>
          <p:nvPr>
            <p:ph type="pic" sz="quarter" idx="11"/>
          </p:nvPr>
        </p:nvSpPr>
        <p:spPr>
          <a:xfrm>
            <a:off x="4348956" y="0"/>
            <a:ext cx="3494088" cy="6858000"/>
          </a:xfrm>
        </p:spPr>
        <p:txBody>
          <a:bodyPr/>
          <a:lstStyle/>
          <a:p>
            <a:endParaRPr lang="en-US" dirty="0"/>
          </a:p>
        </p:txBody>
      </p:sp>
      <p:sp>
        <p:nvSpPr>
          <p:cNvPr id="20" name="Text Placeholder 7">
            <a:extLst>
              <a:ext uri="{FF2B5EF4-FFF2-40B4-BE49-F238E27FC236}">
                <a16:creationId xmlns:a16="http://schemas.microsoft.com/office/drawing/2014/main" id="{5AA1AB42-E2B8-410A-BF52-87A83DC6ED97}"/>
              </a:ext>
            </a:extLst>
          </p:cNvPr>
          <p:cNvSpPr>
            <a:spLocks noGrp="1"/>
          </p:cNvSpPr>
          <p:nvPr>
            <p:ph type="body" sz="quarter" idx="12" hasCustomPrompt="1"/>
          </p:nvPr>
        </p:nvSpPr>
        <p:spPr>
          <a:xfrm>
            <a:off x="7971459" y="6503987"/>
            <a:ext cx="2515678" cy="233362"/>
          </a:xfrm>
        </p:spPr>
        <p:txBody>
          <a:bodyPr>
            <a:noAutofit/>
          </a:bodyPr>
          <a:lstStyle>
            <a:lvl1pPr marL="0" indent="0" algn="l">
              <a:buNone/>
              <a:defRPr sz="900" i="1">
                <a:solidFill>
                  <a:srgbClr val="757575"/>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sp>
        <p:nvSpPr>
          <p:cNvPr id="5" name="Text Placeholder 4">
            <a:extLst>
              <a:ext uri="{FF2B5EF4-FFF2-40B4-BE49-F238E27FC236}">
                <a16:creationId xmlns:a16="http://schemas.microsoft.com/office/drawing/2014/main" id="{7484062B-5555-4CC8-966F-2DB99223C090}"/>
              </a:ext>
            </a:extLst>
          </p:cNvPr>
          <p:cNvSpPr>
            <a:spLocks noGrp="1"/>
          </p:cNvSpPr>
          <p:nvPr>
            <p:ph type="body" sz="quarter" idx="3"/>
          </p:nvPr>
        </p:nvSpPr>
        <p:spPr>
          <a:xfrm>
            <a:off x="8181975" y="1349945"/>
            <a:ext cx="3657600" cy="823912"/>
          </a:xfrm>
        </p:spPr>
        <p:txBody>
          <a:bodyPr anchor="b">
            <a:noAutofit/>
          </a:bodyPr>
          <a:lstStyle>
            <a:lvl1pPr marL="0" indent="0">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96EC528-BC1B-4A5D-A0C9-42A99459F411}"/>
              </a:ext>
            </a:extLst>
          </p:cNvPr>
          <p:cNvSpPr>
            <a:spLocks noGrp="1"/>
          </p:cNvSpPr>
          <p:nvPr>
            <p:ph sz="quarter" idx="4"/>
          </p:nvPr>
        </p:nvSpPr>
        <p:spPr>
          <a:xfrm>
            <a:off x="8181975" y="2173857"/>
            <a:ext cx="3657600" cy="3603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Parallelogram 3">
            <a:extLst>
              <a:ext uri="{FF2B5EF4-FFF2-40B4-BE49-F238E27FC236}">
                <a16:creationId xmlns:a16="http://schemas.microsoft.com/office/drawing/2014/main" id="{34F29B03-47C7-4D14-B777-4934E5B285A0}"/>
              </a:ext>
              <a:ext uri="{C183D7F6-B498-43B3-948B-1728B52AA6E4}">
                <adec:decorative xmlns:adec="http://schemas.microsoft.com/office/drawing/2017/decorative" val="1"/>
              </a:ext>
            </a:extLst>
          </p:cNvPr>
          <p:cNvSpPr/>
          <p:nvPr userDrawn="1"/>
        </p:nvSpPr>
        <p:spPr>
          <a:xfrm>
            <a:off x="-9098" y="6188682"/>
            <a:ext cx="429768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2" name="Group 1">
            <a:extLst>
              <a:ext uri="{FF2B5EF4-FFF2-40B4-BE49-F238E27FC236}">
                <a16:creationId xmlns:a16="http://schemas.microsoft.com/office/drawing/2014/main" id="{42759DE6-CD09-4E5F-95C4-C4ED6A924DD2}"/>
              </a:ext>
              <a:ext uri="{C183D7F6-B498-43B3-948B-1728B52AA6E4}">
                <adec:decorative xmlns:adec="http://schemas.microsoft.com/office/drawing/2017/decorative" val="1"/>
              </a:ext>
            </a:extLst>
          </p:cNvPr>
          <p:cNvGrpSpPr/>
          <p:nvPr userDrawn="1"/>
        </p:nvGrpSpPr>
        <p:grpSpPr>
          <a:xfrm>
            <a:off x="7903418" y="6188682"/>
            <a:ext cx="3627635" cy="48895"/>
            <a:chOff x="7903418" y="6274942"/>
            <a:chExt cx="3627635" cy="48895"/>
          </a:xfrm>
        </p:grpSpPr>
        <p:pic>
          <p:nvPicPr>
            <p:cNvPr id="16" name="Graphic 15">
              <a:extLst>
                <a:ext uri="{FF2B5EF4-FFF2-40B4-BE49-F238E27FC236}">
                  <a16:creationId xmlns:a16="http://schemas.microsoft.com/office/drawing/2014/main" id="{4101DE45-14BA-456C-808D-689CD2F8B8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21" name="Parallelogram 3">
              <a:extLst>
                <a:ext uri="{FF2B5EF4-FFF2-40B4-BE49-F238E27FC236}">
                  <a16:creationId xmlns:a16="http://schemas.microsoft.com/office/drawing/2014/main" id="{9D0E1CD0-AB58-47B3-9093-74E681AA3C11}"/>
                </a:ext>
              </a:extLst>
            </p:cNvPr>
            <p:cNvSpPr/>
            <p:nvPr userDrawn="1"/>
          </p:nvSpPr>
          <p:spPr>
            <a:xfrm>
              <a:off x="7903418" y="6274942"/>
              <a:ext cx="265176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pic>
        <p:nvPicPr>
          <p:cNvPr id="23" name="Picture 22" descr="U.S. Department of Transportation, Federal Highway Administration logo. ">
            <a:extLst>
              <a:ext uri="{FF2B5EF4-FFF2-40B4-BE49-F238E27FC236}">
                <a16:creationId xmlns:a16="http://schemas.microsoft.com/office/drawing/2014/main" id="{DB079335-57C8-4DAD-8325-71762D43465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9560" y="6322877"/>
            <a:ext cx="1097280" cy="424278"/>
          </a:xfrm>
          <a:prstGeom prst="rect">
            <a:avLst/>
          </a:prstGeom>
        </p:spPr>
      </p:pic>
      <p:pic>
        <p:nvPicPr>
          <p:cNvPr id="22" name="Picture 21" descr="Turner-Fairbank Highway Research Center logo. ">
            <a:extLst>
              <a:ext uri="{FF2B5EF4-FFF2-40B4-BE49-F238E27FC236}">
                <a16:creationId xmlns:a16="http://schemas.microsoft.com/office/drawing/2014/main" id="{C53EDAC0-D4D1-4D6E-9004-2E64D3B71E0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97374" y="6493561"/>
            <a:ext cx="1188720" cy="253594"/>
          </a:xfrm>
          <a:prstGeom prst="rect">
            <a:avLst/>
          </a:prstGeom>
        </p:spPr>
      </p:pic>
      <p:sp>
        <p:nvSpPr>
          <p:cNvPr id="28" name="Slide Number Placeholder 5">
            <a:extLst>
              <a:ext uri="{FF2B5EF4-FFF2-40B4-BE49-F238E27FC236}">
                <a16:creationId xmlns:a16="http://schemas.microsoft.com/office/drawing/2014/main" id="{A1235A5A-3B76-43A2-B9EF-3B789B6844C1}"/>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rgbClr val="757575"/>
                </a:solidFill>
              </a:defRPr>
            </a:lvl1pPr>
          </a:lstStyle>
          <a:p>
            <a:fld id="{29691912-3321-4F2D-A980-9CA5FE309265}" type="slidenum">
              <a:rPr lang="en-US" smtClean="0"/>
              <a:pPr/>
              <a:t>‹#›</a:t>
            </a:fld>
            <a:endParaRPr lang="en-US" dirty="0"/>
          </a:p>
        </p:txBody>
      </p:sp>
    </p:spTree>
    <p:extLst>
      <p:ext uri="{BB962C8B-B14F-4D97-AF65-F5344CB8AC3E}">
        <p14:creationId xmlns:p14="http://schemas.microsoft.com/office/powerpoint/2010/main" val="4274650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94C26-8770-4ACD-9F25-AACAF441C724}"/>
              </a:ext>
            </a:extLst>
          </p:cNvPr>
          <p:cNvSpPr>
            <a:spLocks noGrp="1"/>
          </p:cNvSpPr>
          <p:nvPr>
            <p:ph type="title"/>
          </p:nvPr>
        </p:nvSpPr>
        <p:spPr/>
        <p:txBody>
          <a:bodyPr/>
          <a:lstStyle/>
          <a:p>
            <a:r>
              <a:rPr lang="en-US" dirty="0"/>
              <a:t>Click to edit Master title style</a:t>
            </a:r>
          </a:p>
        </p:txBody>
      </p:sp>
      <p:grpSp>
        <p:nvGrpSpPr>
          <p:cNvPr id="20" name="Group 19">
            <a:extLst>
              <a:ext uri="{FF2B5EF4-FFF2-40B4-BE49-F238E27FC236}">
                <a16:creationId xmlns:a16="http://schemas.microsoft.com/office/drawing/2014/main" id="{E0736F76-A998-42E0-BB10-7EB342B45302}"/>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21" name="Graphic 20">
              <a:extLst>
                <a:ext uri="{FF2B5EF4-FFF2-40B4-BE49-F238E27FC236}">
                  <a16:creationId xmlns:a16="http://schemas.microsoft.com/office/drawing/2014/main" id="{6455CD14-21C3-46DC-83D6-700C965A88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22" name="Parallelogram 3">
              <a:extLst>
                <a:ext uri="{FF2B5EF4-FFF2-40B4-BE49-F238E27FC236}">
                  <a16:creationId xmlns:a16="http://schemas.microsoft.com/office/drawing/2014/main" id="{E8936B46-C207-4565-B890-BF97AD6ABBC7}"/>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U.S. Department of Transportation, Federal Highway Administration logo. ">
            <a:extLst>
              <a:ext uri="{FF2B5EF4-FFF2-40B4-BE49-F238E27FC236}">
                <a16:creationId xmlns:a16="http://schemas.microsoft.com/office/drawing/2014/main" id="{E5D96E1C-9308-4287-88D9-48C5320806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9560" y="6322877"/>
            <a:ext cx="1097280" cy="424278"/>
          </a:xfrm>
          <a:prstGeom prst="rect">
            <a:avLst/>
          </a:prstGeom>
        </p:spPr>
      </p:pic>
      <p:pic>
        <p:nvPicPr>
          <p:cNvPr id="11" name="Picture 10" descr="Turner-Fairbank Highway Research Center logo. ">
            <a:extLst>
              <a:ext uri="{FF2B5EF4-FFF2-40B4-BE49-F238E27FC236}">
                <a16:creationId xmlns:a16="http://schemas.microsoft.com/office/drawing/2014/main" id="{694B3304-086E-48F2-B28A-7A2A272A4D3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97374" y="6493561"/>
            <a:ext cx="1188720" cy="253594"/>
          </a:xfrm>
          <a:prstGeom prst="rect">
            <a:avLst/>
          </a:prstGeom>
        </p:spPr>
      </p:pic>
      <p:sp>
        <p:nvSpPr>
          <p:cNvPr id="19" name="Slide Number Placeholder 5">
            <a:extLst>
              <a:ext uri="{FF2B5EF4-FFF2-40B4-BE49-F238E27FC236}">
                <a16:creationId xmlns:a16="http://schemas.microsoft.com/office/drawing/2014/main" id="{1BCC225C-0359-4617-A8F7-B4BFB9238D20}"/>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rgbClr val="757575"/>
                </a:solidFill>
              </a:defRPr>
            </a:lvl1pPr>
          </a:lstStyle>
          <a:p>
            <a:fld id="{29691912-3321-4F2D-A980-9CA5FE309265}" type="slidenum">
              <a:rPr lang="en-US" smtClean="0"/>
              <a:pPr/>
              <a:t>‹#›</a:t>
            </a:fld>
            <a:endParaRPr lang="en-US" dirty="0"/>
          </a:p>
        </p:txBody>
      </p:sp>
    </p:spTree>
    <p:extLst>
      <p:ext uri="{BB962C8B-B14F-4D97-AF65-F5344CB8AC3E}">
        <p14:creationId xmlns:p14="http://schemas.microsoft.com/office/powerpoint/2010/main" val="11997838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A2C0C-D2F1-4508-85E5-714D834A27A3}"/>
              </a:ext>
            </a:extLst>
          </p:cNvPr>
          <p:cNvSpPr>
            <a:spLocks noGrp="1"/>
          </p:cNvSpPr>
          <p:nvPr>
            <p:ph type="title"/>
          </p:nvPr>
        </p:nvSpPr>
        <p:spPr>
          <a:xfrm>
            <a:off x="838200" y="669924"/>
            <a:ext cx="10515600" cy="1020764"/>
          </a:xfrm>
        </p:spPr>
        <p:txBody>
          <a:bodyPr/>
          <a:lstStyle/>
          <a:p>
            <a:r>
              <a:rPr lang="en-US" dirty="0"/>
              <a:t>Click to edit Master title style</a:t>
            </a:r>
          </a:p>
        </p:txBody>
      </p:sp>
    </p:spTree>
    <p:extLst>
      <p:ext uri="{BB962C8B-B14F-4D97-AF65-F5344CB8AC3E}">
        <p14:creationId xmlns:p14="http://schemas.microsoft.com/office/powerpoint/2010/main" val="536501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5" name="Picture 4" descr="Question mark textured background. ">
            <a:extLst>
              <a:ext uri="{FF2B5EF4-FFF2-40B4-BE49-F238E27FC236}">
                <a16:creationId xmlns:a16="http://schemas.microsoft.com/office/drawing/2014/main" id="{EEA66419-E0D0-4A6B-A44E-153895EC072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1" y="-5187"/>
            <a:ext cx="12200645" cy="6863188"/>
          </a:xfrm>
          <a:prstGeom prst="rect">
            <a:avLst/>
          </a:prstGeom>
        </p:spPr>
      </p:pic>
      <p:sp>
        <p:nvSpPr>
          <p:cNvPr id="2" name="Title 1">
            <a:extLst>
              <a:ext uri="{FF2B5EF4-FFF2-40B4-BE49-F238E27FC236}">
                <a16:creationId xmlns:a16="http://schemas.microsoft.com/office/drawing/2014/main" id="{8A882C75-4BDE-46D5-A13C-DB994762DD71}"/>
              </a:ext>
            </a:extLst>
          </p:cNvPr>
          <p:cNvSpPr>
            <a:spLocks noGrp="1"/>
          </p:cNvSpPr>
          <p:nvPr>
            <p:ph type="title" hasCustomPrompt="1"/>
          </p:nvPr>
        </p:nvSpPr>
        <p:spPr>
          <a:xfrm>
            <a:off x="3561021" y="2820275"/>
            <a:ext cx="5069958" cy="720666"/>
          </a:xfrm>
        </p:spPr>
        <p:txBody>
          <a:bodyPr anchor="b">
            <a:normAutofit/>
          </a:bodyPr>
          <a:lstStyle>
            <a:lvl1pPr algn="ctr">
              <a:defRPr sz="4800">
                <a:solidFill>
                  <a:schemeClr val="accent2"/>
                </a:solidFill>
              </a:defRPr>
            </a:lvl1pPr>
          </a:lstStyle>
          <a:p>
            <a:r>
              <a:rPr lang="en-US" dirty="0"/>
              <a:t>Question?</a:t>
            </a:r>
          </a:p>
        </p:txBody>
      </p:sp>
      <p:grpSp>
        <p:nvGrpSpPr>
          <p:cNvPr id="4" name="Group 3">
            <a:extLst>
              <a:ext uri="{FF2B5EF4-FFF2-40B4-BE49-F238E27FC236}">
                <a16:creationId xmlns:a16="http://schemas.microsoft.com/office/drawing/2014/main" id="{AC0567C8-BDC3-4545-ADC9-25AC5F356CDE}"/>
              </a:ext>
              <a:ext uri="{C183D7F6-B498-43B3-948B-1728B52AA6E4}">
                <adec:decorative xmlns:adec="http://schemas.microsoft.com/office/drawing/2017/decorative" val="1"/>
              </a:ext>
            </a:extLst>
          </p:cNvPr>
          <p:cNvGrpSpPr/>
          <p:nvPr userDrawn="1"/>
        </p:nvGrpSpPr>
        <p:grpSpPr>
          <a:xfrm>
            <a:off x="4108447" y="3526388"/>
            <a:ext cx="3975107" cy="64008"/>
            <a:chOff x="4282183" y="3542528"/>
            <a:chExt cx="3975107" cy="64008"/>
          </a:xfrm>
        </p:grpSpPr>
        <p:pic>
          <p:nvPicPr>
            <p:cNvPr id="12" name="Graphic 11">
              <a:extLst>
                <a:ext uri="{FF2B5EF4-FFF2-40B4-BE49-F238E27FC236}">
                  <a16:creationId xmlns:a16="http://schemas.microsoft.com/office/drawing/2014/main" id="{FEBE3D78-D149-4E37-B30F-31F43E763C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041138" y="3542528"/>
              <a:ext cx="1216152" cy="64008"/>
            </a:xfrm>
            <a:prstGeom prst="rect">
              <a:avLst/>
            </a:prstGeom>
          </p:spPr>
        </p:pic>
        <p:sp>
          <p:nvSpPr>
            <p:cNvPr id="13" name="Parallelogram 3">
              <a:extLst>
                <a:ext uri="{FF2B5EF4-FFF2-40B4-BE49-F238E27FC236}">
                  <a16:creationId xmlns:a16="http://schemas.microsoft.com/office/drawing/2014/main" id="{CF8A2703-32E7-48F7-8EAB-DDE56976D302}"/>
                </a:ext>
              </a:extLst>
            </p:cNvPr>
            <p:cNvSpPr/>
            <p:nvPr userDrawn="1"/>
          </p:nvSpPr>
          <p:spPr>
            <a:xfrm>
              <a:off x="4282183" y="3550085"/>
              <a:ext cx="265176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067F384-ED66-4650-B890-AB592FCB4E1F}"/>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22" name="Graphic 21">
              <a:extLst>
                <a:ext uri="{FF2B5EF4-FFF2-40B4-BE49-F238E27FC236}">
                  <a16:creationId xmlns:a16="http://schemas.microsoft.com/office/drawing/2014/main" id="{EE010B18-034D-40CD-86A7-C7BA9B0393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662373" y="6278117"/>
              <a:ext cx="868680" cy="45720"/>
            </a:xfrm>
            <a:prstGeom prst="rect">
              <a:avLst/>
            </a:prstGeom>
          </p:spPr>
        </p:pic>
        <p:sp>
          <p:nvSpPr>
            <p:cNvPr id="23" name="Parallelogram 3">
              <a:extLst>
                <a:ext uri="{FF2B5EF4-FFF2-40B4-BE49-F238E27FC236}">
                  <a16:creationId xmlns:a16="http://schemas.microsoft.com/office/drawing/2014/main" id="{A0CA17C6-759A-4EAD-9AA0-6F57E42B441E}"/>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descr="U.S. Department of Transportation, Federal Highway Administration logo. ">
            <a:extLst>
              <a:ext uri="{FF2B5EF4-FFF2-40B4-BE49-F238E27FC236}">
                <a16:creationId xmlns:a16="http://schemas.microsoft.com/office/drawing/2014/main" id="{6D70D1DD-4FB8-4F82-8285-29410849953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89560" y="6322877"/>
            <a:ext cx="1097280" cy="424278"/>
          </a:xfrm>
          <a:prstGeom prst="rect">
            <a:avLst/>
          </a:prstGeom>
        </p:spPr>
      </p:pic>
      <p:pic>
        <p:nvPicPr>
          <p:cNvPr id="15" name="Picture 14" descr="Turner-Fairbank Highway Research Center logo. ">
            <a:extLst>
              <a:ext uri="{FF2B5EF4-FFF2-40B4-BE49-F238E27FC236}">
                <a16:creationId xmlns:a16="http://schemas.microsoft.com/office/drawing/2014/main" id="{96B1B157-D120-4473-85D1-71081953D13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713720" y="6493561"/>
            <a:ext cx="1188720" cy="253594"/>
          </a:xfrm>
          <a:prstGeom prst="rect">
            <a:avLst/>
          </a:prstGeom>
        </p:spPr>
      </p:pic>
      <p:sp>
        <p:nvSpPr>
          <p:cNvPr id="20" name="Slide Number Placeholder 5">
            <a:extLst>
              <a:ext uri="{FF2B5EF4-FFF2-40B4-BE49-F238E27FC236}">
                <a16:creationId xmlns:a16="http://schemas.microsoft.com/office/drawing/2014/main" id="{D0ED944B-9025-4104-A82F-35B4191AE708}"/>
              </a:ext>
            </a:extLst>
          </p:cNvPr>
          <p:cNvSpPr>
            <a:spLocks noGrp="1"/>
          </p:cNvSpPr>
          <p:nvPr>
            <p:ph type="sldNum" sz="quarter" idx="4"/>
          </p:nvPr>
        </p:nvSpPr>
        <p:spPr>
          <a:xfrm>
            <a:off x="11145290" y="6095064"/>
            <a:ext cx="771525" cy="234234"/>
          </a:xfrm>
          <a:prstGeom prst="rect">
            <a:avLst/>
          </a:prstGeom>
        </p:spPr>
        <p:txBody>
          <a:bodyPr vert="horz" lIns="91440" tIns="45720" rIns="91440" bIns="45720" rtlCol="0" anchor="ctr"/>
          <a:lstStyle>
            <a:lvl1pPr algn="r">
              <a:defRPr sz="1200">
                <a:solidFill>
                  <a:srgbClr val="757575"/>
                </a:solidFill>
              </a:defRPr>
            </a:lvl1pPr>
          </a:lstStyle>
          <a:p>
            <a:fld id="{29691912-3321-4F2D-A980-9CA5FE309265}" type="slidenum">
              <a:rPr lang="en-US" smtClean="0"/>
              <a:pPr/>
              <a:t>‹#›</a:t>
            </a:fld>
            <a:endParaRPr lang="en-US" dirty="0"/>
          </a:p>
        </p:txBody>
      </p:sp>
    </p:spTree>
    <p:extLst>
      <p:ext uri="{BB962C8B-B14F-4D97-AF65-F5344CB8AC3E}">
        <p14:creationId xmlns:p14="http://schemas.microsoft.com/office/powerpoint/2010/main" val="11038603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9CDF21-6DC9-458E-93F8-9D84DD7CD65E}"/>
              </a:ext>
              <a:ext uri="{C183D7F6-B498-43B3-948B-1728B52AA6E4}">
                <adec:decorative xmlns:adec="http://schemas.microsoft.com/office/drawing/2017/decorative" val="1"/>
              </a:ext>
            </a:extLst>
          </p:cNvPr>
          <p:cNvSpPr/>
          <p:nvPr userDrawn="1"/>
        </p:nvSpPr>
        <p:spPr>
          <a:xfrm>
            <a:off x="0" y="3429000"/>
            <a:ext cx="12192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Multi-lane highway full of cars. ">
            <a:extLst>
              <a:ext uri="{FF2B5EF4-FFF2-40B4-BE49-F238E27FC236}">
                <a16:creationId xmlns:a16="http://schemas.microsoft.com/office/drawing/2014/main" id="{105F7969-75D5-47B4-B7B1-D7C7C34F700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11112"/>
            <a:ext cx="12192000" cy="3417888"/>
          </a:xfrm>
          <a:prstGeom prst="rect">
            <a:avLst/>
          </a:prstGeom>
        </p:spPr>
      </p:pic>
      <p:sp>
        <p:nvSpPr>
          <p:cNvPr id="23" name="TextBox 22">
            <a:extLst>
              <a:ext uri="{FF2B5EF4-FFF2-40B4-BE49-F238E27FC236}">
                <a16:creationId xmlns:a16="http://schemas.microsoft.com/office/drawing/2014/main" id="{72BDE916-CBF3-475A-B863-75E9C1D20423}"/>
              </a:ext>
            </a:extLst>
          </p:cNvPr>
          <p:cNvSpPr txBox="1"/>
          <p:nvPr userDrawn="1"/>
        </p:nvSpPr>
        <p:spPr>
          <a:xfrm>
            <a:off x="793381" y="6363831"/>
            <a:ext cx="2355012" cy="230832"/>
          </a:xfrm>
          <a:prstGeom prst="rect">
            <a:avLst/>
          </a:prstGeom>
          <a:noFill/>
        </p:spPr>
        <p:txBody>
          <a:bodyPr wrap="square" rtlCol="0">
            <a:spAutoFit/>
          </a:bodyPr>
          <a:lstStyle/>
          <a:p>
            <a:pPr algn="l"/>
            <a:r>
              <a:rPr lang="en-US" sz="900" i="1" dirty="0">
                <a:solidFill>
                  <a:schemeClr val="bg1"/>
                </a:solidFill>
              </a:rPr>
              <a:t>© 2021 </a:t>
            </a:r>
            <a:r>
              <a:rPr lang="en-US" sz="900" i="1" dirty="0" err="1">
                <a:solidFill>
                  <a:schemeClr val="bg1"/>
                </a:solidFill>
              </a:rPr>
              <a:t>Peeterv</a:t>
            </a:r>
            <a:r>
              <a:rPr lang="en-US" sz="900" i="1" dirty="0">
                <a:solidFill>
                  <a:schemeClr val="bg1"/>
                </a:solidFill>
              </a:rPr>
              <a:t> / iStock.</a:t>
            </a:r>
          </a:p>
        </p:txBody>
      </p:sp>
      <p:sp>
        <p:nvSpPr>
          <p:cNvPr id="4" name="Rectangle 3">
            <a:extLst>
              <a:ext uri="{FF2B5EF4-FFF2-40B4-BE49-F238E27FC236}">
                <a16:creationId xmlns:a16="http://schemas.microsoft.com/office/drawing/2014/main" id="{4FC4AAD4-B1C3-4BB7-8169-4FB142EEA092}"/>
              </a:ext>
              <a:ext uri="{C183D7F6-B498-43B3-948B-1728B52AA6E4}">
                <adec:decorative xmlns:adec="http://schemas.microsoft.com/office/drawing/2017/decorative" val="1"/>
              </a:ext>
            </a:extLst>
          </p:cNvPr>
          <p:cNvSpPr/>
          <p:nvPr userDrawn="1"/>
        </p:nvSpPr>
        <p:spPr>
          <a:xfrm>
            <a:off x="793381" y="871876"/>
            <a:ext cx="10605238" cy="5114249"/>
          </a:xfrm>
          <a:prstGeom prst="rect">
            <a:avLst/>
          </a:prstGeom>
          <a:solidFill>
            <a:schemeClr val="bg1"/>
          </a:solidFill>
          <a:ln w="28575">
            <a:solidFill>
              <a:srgbClr val="FFCF0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882C75-4BDE-46D5-A13C-DB994762DD71}"/>
              </a:ext>
            </a:extLst>
          </p:cNvPr>
          <p:cNvSpPr>
            <a:spLocks noGrp="1"/>
          </p:cNvSpPr>
          <p:nvPr>
            <p:ph type="title" hasCustomPrompt="1"/>
          </p:nvPr>
        </p:nvSpPr>
        <p:spPr>
          <a:xfrm>
            <a:off x="3561021" y="1414130"/>
            <a:ext cx="5069958" cy="720666"/>
          </a:xfrm>
        </p:spPr>
        <p:txBody>
          <a:bodyPr anchor="b">
            <a:noAutofit/>
          </a:bodyPr>
          <a:lstStyle>
            <a:lvl1pPr algn="ctr">
              <a:defRPr sz="4800">
                <a:solidFill>
                  <a:schemeClr val="accent2"/>
                </a:solidFill>
              </a:defRPr>
            </a:lvl1pPr>
          </a:lstStyle>
          <a:p>
            <a:r>
              <a:rPr lang="en-US" dirty="0"/>
              <a:t>Contact</a:t>
            </a:r>
          </a:p>
        </p:txBody>
      </p:sp>
      <p:grpSp>
        <p:nvGrpSpPr>
          <p:cNvPr id="13" name="Group 12">
            <a:extLst>
              <a:ext uri="{FF2B5EF4-FFF2-40B4-BE49-F238E27FC236}">
                <a16:creationId xmlns:a16="http://schemas.microsoft.com/office/drawing/2014/main" id="{01320DA3-403D-43D1-866D-D9A323A3C549}"/>
              </a:ext>
              <a:ext uri="{C183D7F6-B498-43B3-948B-1728B52AA6E4}">
                <adec:decorative xmlns:adec="http://schemas.microsoft.com/office/drawing/2017/decorative" val="1"/>
              </a:ext>
            </a:extLst>
          </p:cNvPr>
          <p:cNvGrpSpPr/>
          <p:nvPr userDrawn="1"/>
        </p:nvGrpSpPr>
        <p:grpSpPr>
          <a:xfrm>
            <a:off x="4108447" y="2111662"/>
            <a:ext cx="3975107" cy="64008"/>
            <a:chOff x="4282183" y="3542528"/>
            <a:chExt cx="3975107" cy="64008"/>
          </a:xfrm>
        </p:grpSpPr>
        <p:pic>
          <p:nvPicPr>
            <p:cNvPr id="15" name="Graphic 14">
              <a:extLst>
                <a:ext uri="{FF2B5EF4-FFF2-40B4-BE49-F238E27FC236}">
                  <a16:creationId xmlns:a16="http://schemas.microsoft.com/office/drawing/2014/main" id="{39E664AD-A3B6-4503-BB54-AE24F8BB65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041138" y="3542528"/>
              <a:ext cx="1216152" cy="64008"/>
            </a:xfrm>
            <a:prstGeom prst="rect">
              <a:avLst/>
            </a:prstGeom>
          </p:spPr>
        </p:pic>
        <p:sp>
          <p:nvSpPr>
            <p:cNvPr id="16" name="Parallelogram 3">
              <a:extLst>
                <a:ext uri="{FF2B5EF4-FFF2-40B4-BE49-F238E27FC236}">
                  <a16:creationId xmlns:a16="http://schemas.microsoft.com/office/drawing/2014/main" id="{117A97EA-6D25-4701-92A4-BB313793BC73}"/>
                </a:ext>
              </a:extLst>
            </p:cNvPr>
            <p:cNvSpPr/>
            <p:nvPr userDrawn="1"/>
          </p:nvSpPr>
          <p:spPr>
            <a:xfrm>
              <a:off x="4282183" y="3550085"/>
              <a:ext cx="265176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
        <p:nvSpPr>
          <p:cNvPr id="10" name="Text Placeholder 9">
            <a:extLst>
              <a:ext uri="{FF2B5EF4-FFF2-40B4-BE49-F238E27FC236}">
                <a16:creationId xmlns:a16="http://schemas.microsoft.com/office/drawing/2014/main" id="{38FAA9EA-C4F2-48A4-97CA-A893DCDF9D84}"/>
              </a:ext>
            </a:extLst>
          </p:cNvPr>
          <p:cNvSpPr>
            <a:spLocks noGrp="1"/>
          </p:cNvSpPr>
          <p:nvPr>
            <p:ph type="body" sz="quarter" idx="10" hasCustomPrompt="1"/>
          </p:nvPr>
        </p:nvSpPr>
        <p:spPr>
          <a:xfrm>
            <a:off x="2250532" y="2679701"/>
            <a:ext cx="3778250" cy="526266"/>
          </a:xfrm>
        </p:spPr>
        <p:txBody>
          <a:bodyPr>
            <a:noAutofit/>
          </a:bodyPr>
          <a:lstStyle>
            <a:lvl1pPr marL="0" indent="0" algn="ctr">
              <a:buNone/>
              <a:defRPr>
                <a:solidFill>
                  <a:srgbClr val="048488"/>
                </a:solidFill>
              </a:defRPr>
            </a:lvl1pPr>
          </a:lstStyle>
          <a:p>
            <a:pPr lvl="0"/>
            <a:r>
              <a:rPr lang="en-US" dirty="0"/>
              <a:t>Click to Enter Name</a:t>
            </a:r>
          </a:p>
        </p:txBody>
      </p:sp>
      <p:sp>
        <p:nvSpPr>
          <p:cNvPr id="20" name="Text Placeholder 19">
            <a:extLst>
              <a:ext uri="{FF2B5EF4-FFF2-40B4-BE49-F238E27FC236}">
                <a16:creationId xmlns:a16="http://schemas.microsoft.com/office/drawing/2014/main" id="{AA3B83E6-9629-467D-8A6F-F67D21AF351E}"/>
              </a:ext>
            </a:extLst>
          </p:cNvPr>
          <p:cNvSpPr>
            <a:spLocks noGrp="1"/>
          </p:cNvSpPr>
          <p:nvPr>
            <p:ph type="body" sz="quarter" idx="11" hasCustomPrompt="1"/>
          </p:nvPr>
        </p:nvSpPr>
        <p:spPr>
          <a:xfrm>
            <a:off x="2250532" y="3206750"/>
            <a:ext cx="3778250" cy="1379011"/>
          </a:xfrm>
        </p:spPr>
        <p:txBody>
          <a:bodyPr>
            <a:noAutofit/>
          </a:bodyPr>
          <a:lstStyle>
            <a:lvl1pPr marL="0" indent="0" algn="ctr">
              <a:buNone/>
              <a:defRPr sz="2000"/>
            </a:lvl1pPr>
          </a:lstStyle>
          <a:p>
            <a:pPr lvl="0"/>
            <a:r>
              <a:rPr lang="en-US" dirty="0"/>
              <a:t>Phone</a:t>
            </a:r>
          </a:p>
          <a:p>
            <a:pPr lvl="0"/>
            <a:r>
              <a:rPr lang="en-US" dirty="0"/>
              <a:t>Email</a:t>
            </a:r>
          </a:p>
          <a:p>
            <a:pPr lvl="0"/>
            <a:r>
              <a:rPr lang="en-US" dirty="0"/>
              <a:t>Website</a:t>
            </a:r>
          </a:p>
        </p:txBody>
      </p:sp>
      <p:sp>
        <p:nvSpPr>
          <p:cNvPr id="24" name="Text Placeholder 23">
            <a:extLst>
              <a:ext uri="{FF2B5EF4-FFF2-40B4-BE49-F238E27FC236}">
                <a16:creationId xmlns:a16="http://schemas.microsoft.com/office/drawing/2014/main" id="{CE50E9BD-518D-4610-98D2-2703D1C9AE1C}"/>
              </a:ext>
            </a:extLst>
          </p:cNvPr>
          <p:cNvSpPr>
            <a:spLocks noGrp="1"/>
          </p:cNvSpPr>
          <p:nvPr>
            <p:ph type="body" sz="quarter" idx="12" hasCustomPrompt="1"/>
          </p:nvPr>
        </p:nvSpPr>
        <p:spPr>
          <a:xfrm>
            <a:off x="6149165" y="2693279"/>
            <a:ext cx="3778250" cy="515938"/>
          </a:xfrm>
        </p:spPr>
        <p:txBody>
          <a:bodyPr>
            <a:noAutofit/>
          </a:bodyPr>
          <a:lstStyle>
            <a:lvl1pPr marL="0" indent="0" algn="ctr">
              <a:buNone/>
              <a:defRPr>
                <a:solidFill>
                  <a:srgbClr val="048488"/>
                </a:solidFill>
              </a:defRPr>
            </a:lvl1pPr>
          </a:lstStyle>
          <a:p>
            <a:pPr lvl="0"/>
            <a:r>
              <a:rPr lang="en-US" dirty="0"/>
              <a:t>Click to Enter Name</a:t>
            </a:r>
          </a:p>
          <a:p>
            <a:pPr lvl="4"/>
            <a:endParaRPr lang="en-US" dirty="0"/>
          </a:p>
        </p:txBody>
      </p:sp>
      <p:sp>
        <p:nvSpPr>
          <p:cNvPr id="26" name="Text Placeholder 25">
            <a:extLst>
              <a:ext uri="{FF2B5EF4-FFF2-40B4-BE49-F238E27FC236}">
                <a16:creationId xmlns:a16="http://schemas.microsoft.com/office/drawing/2014/main" id="{3D421807-F9B7-4445-AE7B-119273FF6005}"/>
              </a:ext>
            </a:extLst>
          </p:cNvPr>
          <p:cNvSpPr>
            <a:spLocks noGrp="1"/>
          </p:cNvSpPr>
          <p:nvPr>
            <p:ph type="body" sz="quarter" idx="13" hasCustomPrompt="1"/>
          </p:nvPr>
        </p:nvSpPr>
        <p:spPr>
          <a:xfrm>
            <a:off x="6149165" y="3206750"/>
            <a:ext cx="3778250" cy="1377950"/>
          </a:xfrm>
        </p:spPr>
        <p:txBody>
          <a:bodyPr>
            <a:noAutofit/>
          </a:bodyPr>
          <a:lstStyle>
            <a:lvl1pPr marL="0" indent="0" algn="ctr">
              <a:buNone/>
              <a:defRPr sz="2000"/>
            </a:lvl1pPr>
          </a:lstStyle>
          <a:p>
            <a:pPr lvl="0"/>
            <a:r>
              <a:rPr lang="en-US" dirty="0"/>
              <a:t>Phone</a:t>
            </a:r>
          </a:p>
          <a:p>
            <a:pPr lvl="0"/>
            <a:r>
              <a:rPr lang="en-US" dirty="0"/>
              <a:t>Email</a:t>
            </a:r>
          </a:p>
          <a:p>
            <a:pPr lvl="0"/>
            <a:r>
              <a:rPr lang="en-US" dirty="0"/>
              <a:t>Website</a:t>
            </a:r>
          </a:p>
        </p:txBody>
      </p:sp>
      <p:pic>
        <p:nvPicPr>
          <p:cNvPr id="27" name="Picture 26" descr="U.S. Department of Transportation, Federal Highway Administration logo. ">
            <a:extLst>
              <a:ext uri="{FF2B5EF4-FFF2-40B4-BE49-F238E27FC236}">
                <a16:creationId xmlns:a16="http://schemas.microsoft.com/office/drawing/2014/main" id="{25C269E6-7FE5-4F6A-80F6-EF64FB687AB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4487" y="5350100"/>
            <a:ext cx="1097280" cy="424278"/>
          </a:xfrm>
          <a:prstGeom prst="rect">
            <a:avLst/>
          </a:prstGeom>
        </p:spPr>
      </p:pic>
      <p:pic>
        <p:nvPicPr>
          <p:cNvPr id="25" name="Picture 24" descr="Turner-Fairbank Highway Research Center logo. ">
            <a:extLst>
              <a:ext uri="{FF2B5EF4-FFF2-40B4-BE49-F238E27FC236}">
                <a16:creationId xmlns:a16="http://schemas.microsoft.com/office/drawing/2014/main" id="{60F1C389-6CED-4C15-972A-CC0D68EEA1E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60328" y="5520784"/>
            <a:ext cx="1188720" cy="253594"/>
          </a:xfrm>
          <a:prstGeom prst="rect">
            <a:avLst/>
          </a:prstGeom>
        </p:spPr>
      </p:pic>
      <p:sp>
        <p:nvSpPr>
          <p:cNvPr id="22" name="Slide Number Placeholder 5">
            <a:extLst>
              <a:ext uri="{FF2B5EF4-FFF2-40B4-BE49-F238E27FC236}">
                <a16:creationId xmlns:a16="http://schemas.microsoft.com/office/drawing/2014/main" id="{B4F0204F-3B30-4B01-95F5-3AC7226D8383}"/>
              </a:ext>
            </a:extLst>
          </p:cNvPr>
          <p:cNvSpPr>
            <a:spLocks noGrp="1"/>
          </p:cNvSpPr>
          <p:nvPr>
            <p:ph type="sldNum" sz="quarter" idx="15"/>
          </p:nvPr>
        </p:nvSpPr>
        <p:spPr>
          <a:xfrm>
            <a:off x="11012856" y="6380595"/>
            <a:ext cx="771525" cy="234234"/>
          </a:xfrm>
          <a:prstGeom prst="rect">
            <a:avLst/>
          </a:prstGeom>
        </p:spPr>
        <p:txBody>
          <a:bodyPr vert="horz" lIns="91440" tIns="45720" rIns="91440" bIns="45720" rtlCol="0" anchor="ctr"/>
          <a:lstStyle>
            <a:lvl1pPr algn="r">
              <a:defRPr sz="1200">
                <a:solidFill>
                  <a:schemeClr val="bg1"/>
                </a:solidFill>
              </a:defRPr>
            </a:lvl1pPr>
          </a:lstStyle>
          <a:p>
            <a:fld id="{29691912-3321-4F2D-A980-9CA5FE309265}" type="slidenum">
              <a:rPr lang="en-US" smtClean="0"/>
              <a:pPr/>
              <a:t>‹#›</a:t>
            </a:fld>
            <a:endParaRPr lang="en-US" dirty="0"/>
          </a:p>
        </p:txBody>
      </p:sp>
    </p:spTree>
    <p:extLst>
      <p:ext uri="{BB962C8B-B14F-4D97-AF65-F5344CB8AC3E}">
        <p14:creationId xmlns:p14="http://schemas.microsoft.com/office/powerpoint/2010/main" val="4214311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59094B-6412-4D53-BF00-A5BFC78F5BDB}"/>
              </a:ext>
              <a:ext uri="{C183D7F6-B498-43B3-948B-1728B52AA6E4}">
                <adec:decorative xmlns:adec="http://schemas.microsoft.com/office/drawing/2017/decorative" val="1"/>
              </a:ext>
            </a:extLst>
          </p:cNvPr>
          <p:cNvSpPr/>
          <p:nvPr userDrawn="1"/>
        </p:nvSpPr>
        <p:spPr>
          <a:xfrm>
            <a:off x="0" y="0"/>
            <a:ext cx="73533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1F3EEC-0615-4605-A192-B2785F3CE640}"/>
              </a:ext>
            </a:extLst>
          </p:cNvPr>
          <p:cNvSpPr>
            <a:spLocks noGrp="1"/>
          </p:cNvSpPr>
          <p:nvPr>
            <p:ph type="ctrTitle" hasCustomPrompt="1"/>
          </p:nvPr>
        </p:nvSpPr>
        <p:spPr>
          <a:xfrm>
            <a:off x="676273" y="1621418"/>
            <a:ext cx="6238877" cy="2387600"/>
          </a:xfrm>
        </p:spPr>
        <p:txBody>
          <a:bodyPr anchor="b">
            <a:noAutofit/>
          </a:bodyPr>
          <a:lstStyle>
            <a:lvl1pPr algn="l">
              <a:defRPr sz="4800" b="1">
                <a:solidFill>
                  <a:schemeClr val="bg1"/>
                </a:solidFill>
              </a:defRPr>
            </a:lvl1pPr>
          </a:lstStyle>
          <a:p>
            <a:r>
              <a:rPr lang="en-US" dirty="0"/>
              <a:t>Click to Enter Presentation Title</a:t>
            </a:r>
          </a:p>
        </p:txBody>
      </p:sp>
      <p:grpSp>
        <p:nvGrpSpPr>
          <p:cNvPr id="9" name="Group 8">
            <a:extLst>
              <a:ext uri="{FF2B5EF4-FFF2-40B4-BE49-F238E27FC236}">
                <a16:creationId xmlns:a16="http://schemas.microsoft.com/office/drawing/2014/main" id="{470C458D-943B-4EF2-80D4-603B6B668D59}"/>
              </a:ext>
              <a:ext uri="{C183D7F6-B498-43B3-948B-1728B52AA6E4}">
                <adec:decorative xmlns:adec="http://schemas.microsoft.com/office/drawing/2017/decorative" val="1"/>
              </a:ext>
            </a:extLst>
          </p:cNvPr>
          <p:cNvGrpSpPr/>
          <p:nvPr userDrawn="1"/>
        </p:nvGrpSpPr>
        <p:grpSpPr>
          <a:xfrm>
            <a:off x="-10274" y="4208190"/>
            <a:ext cx="7172961" cy="67184"/>
            <a:chOff x="-10274" y="4208190"/>
            <a:chExt cx="7172961" cy="67184"/>
          </a:xfrm>
        </p:grpSpPr>
        <p:pic>
          <p:nvPicPr>
            <p:cNvPr id="10" name="Graphic 9">
              <a:extLst>
                <a:ext uri="{FF2B5EF4-FFF2-40B4-BE49-F238E27FC236}">
                  <a16:creationId xmlns:a16="http://schemas.microsoft.com/office/drawing/2014/main" id="{B06182F7-D631-4A9B-9BB8-DD36979D38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946535" y="4211366"/>
              <a:ext cx="1216152" cy="64008"/>
            </a:xfrm>
            <a:prstGeom prst="rect">
              <a:avLst/>
            </a:prstGeom>
          </p:spPr>
        </p:pic>
        <p:sp>
          <p:nvSpPr>
            <p:cNvPr id="11" name="Parallelogram 3">
              <a:extLst>
                <a:ext uri="{FF2B5EF4-FFF2-40B4-BE49-F238E27FC236}">
                  <a16:creationId xmlns:a16="http://schemas.microsoft.com/office/drawing/2014/main" id="{57D76289-545D-4581-AC65-03A022895CF6}"/>
                </a:ext>
              </a:extLst>
            </p:cNvPr>
            <p:cNvSpPr/>
            <p:nvPr userDrawn="1"/>
          </p:nvSpPr>
          <p:spPr>
            <a:xfrm>
              <a:off x="-10274" y="4208190"/>
              <a:ext cx="58521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
        <p:nvSpPr>
          <p:cNvPr id="3" name="Subtitle 2">
            <a:extLst>
              <a:ext uri="{FF2B5EF4-FFF2-40B4-BE49-F238E27FC236}">
                <a16:creationId xmlns:a16="http://schemas.microsoft.com/office/drawing/2014/main" id="{27FB9B0A-AE69-4155-86F0-C2FD36A289C6}"/>
              </a:ext>
            </a:extLst>
          </p:cNvPr>
          <p:cNvSpPr>
            <a:spLocks noGrp="1"/>
          </p:cNvSpPr>
          <p:nvPr>
            <p:ph type="subTitle" idx="1" hasCustomPrompt="1"/>
          </p:nvPr>
        </p:nvSpPr>
        <p:spPr>
          <a:xfrm>
            <a:off x="676273" y="4471857"/>
            <a:ext cx="6238877" cy="884000"/>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sub-title, name, or department</a:t>
            </a:r>
          </a:p>
        </p:txBody>
      </p:sp>
      <p:sp>
        <p:nvSpPr>
          <p:cNvPr id="15" name="Text Placeholder 14">
            <a:extLst>
              <a:ext uri="{FF2B5EF4-FFF2-40B4-BE49-F238E27FC236}">
                <a16:creationId xmlns:a16="http://schemas.microsoft.com/office/drawing/2014/main" id="{475B2ECC-9C74-4B4B-B3BA-4E1B338F2031}"/>
              </a:ext>
            </a:extLst>
          </p:cNvPr>
          <p:cNvSpPr>
            <a:spLocks noGrp="1"/>
          </p:cNvSpPr>
          <p:nvPr>
            <p:ph type="body" sz="quarter" idx="10" hasCustomPrompt="1"/>
          </p:nvPr>
        </p:nvSpPr>
        <p:spPr>
          <a:xfrm>
            <a:off x="676273" y="5667375"/>
            <a:ext cx="6238877" cy="557213"/>
          </a:xfrm>
        </p:spPr>
        <p:txBody>
          <a:bodyPr>
            <a:noAutofit/>
          </a:bodyPr>
          <a:lstStyle>
            <a:lvl1pPr marL="0" indent="0">
              <a:buNone/>
              <a:defRPr sz="16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date</a:t>
            </a:r>
          </a:p>
        </p:txBody>
      </p:sp>
      <p:sp>
        <p:nvSpPr>
          <p:cNvPr id="5" name="Picture Placeholder 4">
            <a:extLst>
              <a:ext uri="{FF2B5EF4-FFF2-40B4-BE49-F238E27FC236}">
                <a16:creationId xmlns:a16="http://schemas.microsoft.com/office/drawing/2014/main" id="{FE2087F6-C6FA-425E-A3BD-A202D955A46D}"/>
              </a:ext>
            </a:extLst>
          </p:cNvPr>
          <p:cNvSpPr>
            <a:spLocks noGrp="1"/>
          </p:cNvSpPr>
          <p:nvPr>
            <p:ph type="pic" sz="quarter" idx="11"/>
          </p:nvPr>
        </p:nvSpPr>
        <p:spPr>
          <a:xfrm>
            <a:off x="7353301" y="0"/>
            <a:ext cx="4824412" cy="6857999"/>
          </a:xfrm>
        </p:spPr>
        <p:txBody>
          <a:bodyPr/>
          <a:lstStyle/>
          <a:p>
            <a:endParaRPr lang="en-US"/>
          </a:p>
        </p:txBody>
      </p:sp>
      <p:sp>
        <p:nvSpPr>
          <p:cNvPr id="16" name="Text Placeholder 7">
            <a:extLst>
              <a:ext uri="{FF2B5EF4-FFF2-40B4-BE49-F238E27FC236}">
                <a16:creationId xmlns:a16="http://schemas.microsoft.com/office/drawing/2014/main" id="{DA77E81E-B690-454D-8DE9-3467E59C626F}"/>
              </a:ext>
            </a:extLst>
          </p:cNvPr>
          <p:cNvSpPr>
            <a:spLocks noGrp="1"/>
          </p:cNvSpPr>
          <p:nvPr>
            <p:ph type="body" sz="quarter" idx="12" hasCustomPrompt="1"/>
          </p:nvPr>
        </p:nvSpPr>
        <p:spPr>
          <a:xfrm>
            <a:off x="4684137" y="6473988"/>
            <a:ext cx="2515678" cy="233362"/>
          </a:xfrm>
        </p:spPr>
        <p:txBody>
          <a:bodyPr>
            <a:noAutofit/>
          </a:bodyPr>
          <a:lstStyle>
            <a:lvl1pPr marL="0" indent="0" algn="r">
              <a:buNone/>
              <a:defRPr sz="900" i="1">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pic>
        <p:nvPicPr>
          <p:cNvPr id="18" name="Picture 17" descr="US DOT logo. ">
            <a:extLst>
              <a:ext uri="{FF2B5EF4-FFF2-40B4-BE49-F238E27FC236}">
                <a16:creationId xmlns:a16="http://schemas.microsoft.com/office/drawing/2014/main" id="{7D7DBA25-B67D-4343-B8EE-C138F19BF39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6628" y="226241"/>
            <a:ext cx="1456835" cy="578450"/>
          </a:xfrm>
          <a:prstGeom prst="rect">
            <a:avLst/>
          </a:prstGeom>
        </p:spPr>
      </p:pic>
      <p:pic>
        <p:nvPicPr>
          <p:cNvPr id="17" name="Picture 16" descr="Turner-Fairbank Highway Research Center logo. ">
            <a:extLst>
              <a:ext uri="{FF2B5EF4-FFF2-40B4-BE49-F238E27FC236}">
                <a16:creationId xmlns:a16="http://schemas.microsoft.com/office/drawing/2014/main" id="{4A24CBF8-FF13-47B8-A234-BEF7F344D179}"/>
              </a:ext>
            </a:extLst>
          </p:cNvPr>
          <p:cNvPicPr>
            <a:picLocks noChangeAspect="1"/>
          </p:cNvPicPr>
          <p:nvPr userDrawn="1"/>
        </p:nvPicPr>
        <p:blipFill rotWithShape="1">
          <a:blip r:embed="rId5" cstate="screen">
            <a:extLst>
              <a:ext uri="{28A0092B-C50C-407E-A947-70E740481C1C}">
                <a14:useLocalDpi xmlns:a14="http://schemas.microsoft.com/office/drawing/2010/main" val="0"/>
              </a:ext>
            </a:extLst>
          </a:blip>
          <a:srcRect l="-11725" r="-11725"/>
          <a:stretch/>
        </p:blipFill>
        <p:spPr>
          <a:xfrm>
            <a:off x="92297" y="877011"/>
            <a:ext cx="1920240" cy="396982"/>
          </a:xfrm>
          <a:prstGeom prst="rect">
            <a:avLst/>
          </a:prstGeom>
        </p:spPr>
      </p:pic>
    </p:spTree>
    <p:extLst>
      <p:ext uri="{BB962C8B-B14F-4D97-AF65-F5344CB8AC3E}">
        <p14:creationId xmlns:p14="http://schemas.microsoft.com/office/powerpoint/2010/main" val="2110306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Static Imag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5D59094B-6412-4D53-BF00-A5BFC78F5BD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1D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DOT Logo" descr="US DOT logo. ">
            <a:extLst>
              <a:ext uri="{FF2B5EF4-FFF2-40B4-BE49-F238E27FC236}">
                <a16:creationId xmlns:a16="http://schemas.microsoft.com/office/drawing/2014/main" id="{A033DBD1-C0D0-4236-9682-F7109C82A2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6628" y="226241"/>
            <a:ext cx="1456835" cy="578450"/>
          </a:xfrm>
          <a:prstGeom prst="rect">
            <a:avLst/>
          </a:prstGeom>
        </p:spPr>
      </p:pic>
      <p:sp>
        <p:nvSpPr>
          <p:cNvPr id="2" name="Title 1">
            <a:extLst>
              <a:ext uri="{FF2B5EF4-FFF2-40B4-BE49-F238E27FC236}">
                <a16:creationId xmlns:a16="http://schemas.microsoft.com/office/drawing/2014/main" id="{9B1F3EEC-0615-4605-A192-B2785F3CE640}"/>
              </a:ext>
            </a:extLst>
          </p:cNvPr>
          <p:cNvSpPr>
            <a:spLocks noGrp="1"/>
          </p:cNvSpPr>
          <p:nvPr>
            <p:ph type="ctrTitle" hasCustomPrompt="1"/>
          </p:nvPr>
        </p:nvSpPr>
        <p:spPr>
          <a:xfrm>
            <a:off x="676273" y="1621418"/>
            <a:ext cx="6238877" cy="2387600"/>
          </a:xfrm>
        </p:spPr>
        <p:txBody>
          <a:bodyPr anchor="b">
            <a:noAutofit/>
          </a:bodyPr>
          <a:lstStyle>
            <a:lvl1pPr algn="l">
              <a:defRPr sz="4800" b="1">
                <a:solidFill>
                  <a:schemeClr val="bg1"/>
                </a:solidFill>
              </a:defRPr>
            </a:lvl1pPr>
          </a:lstStyle>
          <a:p>
            <a:r>
              <a:rPr lang="en-US" dirty="0"/>
              <a:t>Click to Enter Presentation Title</a:t>
            </a:r>
          </a:p>
        </p:txBody>
      </p:sp>
      <p:sp>
        <p:nvSpPr>
          <p:cNvPr id="3" name="Subtitle 2">
            <a:extLst>
              <a:ext uri="{FF2B5EF4-FFF2-40B4-BE49-F238E27FC236}">
                <a16:creationId xmlns:a16="http://schemas.microsoft.com/office/drawing/2014/main" id="{27FB9B0A-AE69-4155-86F0-C2FD36A289C6}"/>
              </a:ext>
            </a:extLst>
          </p:cNvPr>
          <p:cNvSpPr>
            <a:spLocks noGrp="1"/>
          </p:cNvSpPr>
          <p:nvPr>
            <p:ph type="subTitle" idx="1" hasCustomPrompt="1"/>
          </p:nvPr>
        </p:nvSpPr>
        <p:spPr>
          <a:xfrm>
            <a:off x="676273" y="4471857"/>
            <a:ext cx="6238877" cy="8840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sub-title, name, or department</a:t>
            </a:r>
          </a:p>
        </p:txBody>
      </p:sp>
      <p:sp>
        <p:nvSpPr>
          <p:cNvPr id="15" name="Date">
            <a:extLst>
              <a:ext uri="{FF2B5EF4-FFF2-40B4-BE49-F238E27FC236}">
                <a16:creationId xmlns:a16="http://schemas.microsoft.com/office/drawing/2014/main" id="{475B2ECC-9C74-4B4B-B3BA-4E1B338F2031}"/>
              </a:ext>
            </a:extLst>
          </p:cNvPr>
          <p:cNvSpPr>
            <a:spLocks noGrp="1"/>
          </p:cNvSpPr>
          <p:nvPr>
            <p:ph type="body" sz="quarter" idx="10" hasCustomPrompt="1"/>
          </p:nvPr>
        </p:nvSpPr>
        <p:spPr>
          <a:xfrm>
            <a:off x="676273" y="5667375"/>
            <a:ext cx="6238877" cy="557213"/>
          </a:xfrm>
        </p:spPr>
        <p:txBody>
          <a:bodyPr>
            <a:normAutofit/>
          </a:bodyPr>
          <a:lstStyle>
            <a:lvl1pPr marL="0" indent="0">
              <a:buNone/>
              <a:defRPr sz="16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date</a:t>
            </a:r>
          </a:p>
        </p:txBody>
      </p:sp>
      <p:pic>
        <p:nvPicPr>
          <p:cNvPr id="24" name="Picture Placeholder 16" descr="Various icons representing highway research and technology overlay a blurred street and traffic background. ">
            <a:extLst>
              <a:ext uri="{FF2B5EF4-FFF2-40B4-BE49-F238E27FC236}">
                <a16:creationId xmlns:a16="http://schemas.microsoft.com/office/drawing/2014/main" id="{BC264C99-4F34-49FB-9740-09BA1B94C1D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7350034" y="0"/>
            <a:ext cx="4841966" cy="6857999"/>
          </a:xfrm>
          <a:prstGeom prst="rect">
            <a:avLst/>
          </a:prstGeom>
        </p:spPr>
      </p:pic>
      <p:sp>
        <p:nvSpPr>
          <p:cNvPr id="4" name="Source">
            <a:extLst>
              <a:ext uri="{FF2B5EF4-FFF2-40B4-BE49-F238E27FC236}">
                <a16:creationId xmlns:a16="http://schemas.microsoft.com/office/drawing/2014/main" id="{BD92F259-19AA-4BD2-93B8-A8D06C342524}"/>
              </a:ext>
            </a:extLst>
          </p:cNvPr>
          <p:cNvSpPr txBox="1"/>
          <p:nvPr userDrawn="1"/>
        </p:nvSpPr>
        <p:spPr>
          <a:xfrm>
            <a:off x="4844803" y="6460912"/>
            <a:ext cx="2355012"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i="1" dirty="0">
                <a:solidFill>
                  <a:schemeClr val="bg1"/>
                </a:solidFill>
              </a:rPr>
              <a:t>© 2015 </a:t>
            </a:r>
            <a:r>
              <a:rPr lang="en-US" sz="900" i="1" dirty="0" err="1">
                <a:solidFill>
                  <a:schemeClr val="bg1"/>
                </a:solidFill>
              </a:rPr>
              <a:t>USchools</a:t>
            </a:r>
            <a:r>
              <a:rPr lang="en-US" sz="900" i="1" dirty="0">
                <a:solidFill>
                  <a:schemeClr val="bg1"/>
                </a:solidFill>
              </a:rPr>
              <a:t> / iStock.</a:t>
            </a:r>
          </a:p>
        </p:txBody>
      </p:sp>
    </p:spTree>
    <p:extLst>
      <p:ext uri="{BB962C8B-B14F-4D97-AF65-F5344CB8AC3E}">
        <p14:creationId xmlns:p14="http://schemas.microsoft.com/office/powerpoint/2010/main" val="27808424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 Static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59094B-6412-4D53-BF00-A5BFC78F5BD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1F3EEC-0615-4605-A192-B2785F3CE640}"/>
              </a:ext>
            </a:extLst>
          </p:cNvPr>
          <p:cNvSpPr>
            <a:spLocks noGrp="1"/>
          </p:cNvSpPr>
          <p:nvPr>
            <p:ph type="ctrTitle" hasCustomPrompt="1"/>
          </p:nvPr>
        </p:nvSpPr>
        <p:spPr>
          <a:xfrm>
            <a:off x="676273" y="1621418"/>
            <a:ext cx="6238877" cy="2387600"/>
          </a:xfrm>
        </p:spPr>
        <p:txBody>
          <a:bodyPr anchor="b">
            <a:noAutofit/>
          </a:bodyPr>
          <a:lstStyle>
            <a:lvl1pPr algn="l">
              <a:defRPr sz="4800" b="1">
                <a:solidFill>
                  <a:schemeClr val="bg1"/>
                </a:solidFill>
              </a:defRPr>
            </a:lvl1pPr>
          </a:lstStyle>
          <a:p>
            <a:r>
              <a:rPr lang="en-US" dirty="0"/>
              <a:t>Click to Enter Presentation Title</a:t>
            </a:r>
          </a:p>
        </p:txBody>
      </p:sp>
      <p:sp>
        <p:nvSpPr>
          <p:cNvPr id="3" name="Subtitle 2">
            <a:extLst>
              <a:ext uri="{FF2B5EF4-FFF2-40B4-BE49-F238E27FC236}">
                <a16:creationId xmlns:a16="http://schemas.microsoft.com/office/drawing/2014/main" id="{27FB9B0A-AE69-4155-86F0-C2FD36A289C6}"/>
              </a:ext>
            </a:extLst>
          </p:cNvPr>
          <p:cNvSpPr>
            <a:spLocks noGrp="1"/>
          </p:cNvSpPr>
          <p:nvPr>
            <p:ph type="subTitle" idx="1" hasCustomPrompt="1"/>
          </p:nvPr>
        </p:nvSpPr>
        <p:spPr>
          <a:xfrm>
            <a:off x="676273" y="4471857"/>
            <a:ext cx="6238877" cy="884000"/>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sub-title, name, or department</a:t>
            </a:r>
          </a:p>
        </p:txBody>
      </p:sp>
      <p:sp>
        <p:nvSpPr>
          <p:cNvPr id="15" name="Text Placeholder 14">
            <a:extLst>
              <a:ext uri="{FF2B5EF4-FFF2-40B4-BE49-F238E27FC236}">
                <a16:creationId xmlns:a16="http://schemas.microsoft.com/office/drawing/2014/main" id="{475B2ECC-9C74-4B4B-B3BA-4E1B338F2031}"/>
              </a:ext>
            </a:extLst>
          </p:cNvPr>
          <p:cNvSpPr>
            <a:spLocks noGrp="1"/>
          </p:cNvSpPr>
          <p:nvPr>
            <p:ph type="body" sz="quarter" idx="10" hasCustomPrompt="1"/>
          </p:nvPr>
        </p:nvSpPr>
        <p:spPr>
          <a:xfrm>
            <a:off x="676273" y="5667375"/>
            <a:ext cx="6238877" cy="557213"/>
          </a:xfrm>
        </p:spPr>
        <p:txBody>
          <a:bodyPr>
            <a:noAutofit/>
          </a:bodyPr>
          <a:lstStyle>
            <a:lvl1pPr marL="0" indent="0">
              <a:buNone/>
              <a:defRPr sz="16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date</a:t>
            </a:r>
          </a:p>
        </p:txBody>
      </p:sp>
      <p:pic>
        <p:nvPicPr>
          <p:cNvPr id="11" name="Picture Placeholder 16" descr="Various icons representing highway research and technology overlay a blurred street and traffic background. ">
            <a:extLst>
              <a:ext uri="{FF2B5EF4-FFF2-40B4-BE49-F238E27FC236}">
                <a16:creationId xmlns:a16="http://schemas.microsoft.com/office/drawing/2014/main" id="{C3EA10A4-8F0D-4FBC-B612-CC516DA41E1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7350034" y="0"/>
            <a:ext cx="4841966" cy="6857999"/>
          </a:xfrm>
          <a:prstGeom prst="rect">
            <a:avLst/>
          </a:prstGeom>
        </p:spPr>
      </p:pic>
      <p:sp>
        <p:nvSpPr>
          <p:cNvPr id="20" name="TextBox 19">
            <a:extLst>
              <a:ext uri="{FF2B5EF4-FFF2-40B4-BE49-F238E27FC236}">
                <a16:creationId xmlns:a16="http://schemas.microsoft.com/office/drawing/2014/main" id="{297C3522-1199-4F81-87AF-D355AC28288C}"/>
              </a:ext>
            </a:extLst>
          </p:cNvPr>
          <p:cNvSpPr txBox="1"/>
          <p:nvPr userDrawn="1"/>
        </p:nvSpPr>
        <p:spPr>
          <a:xfrm>
            <a:off x="4844803" y="6460912"/>
            <a:ext cx="2355012"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i="1" dirty="0">
                <a:solidFill>
                  <a:schemeClr val="bg1"/>
                </a:solidFill>
                <a:latin typeface="Arial" panose="020B0604020202020204" pitchFamily="34" charset="0"/>
                <a:cs typeface="Arial" panose="020B0604020202020204" pitchFamily="34" charset="0"/>
              </a:rPr>
              <a:t>© 2015 </a:t>
            </a:r>
            <a:r>
              <a:rPr lang="en-US" sz="900" i="1" dirty="0" err="1">
                <a:solidFill>
                  <a:schemeClr val="bg1"/>
                </a:solidFill>
                <a:latin typeface="Arial" panose="020B0604020202020204" pitchFamily="34" charset="0"/>
                <a:cs typeface="Arial" panose="020B0604020202020204" pitchFamily="34" charset="0"/>
              </a:rPr>
              <a:t>USchools</a:t>
            </a:r>
            <a:r>
              <a:rPr lang="en-US" sz="900" i="1" dirty="0">
                <a:solidFill>
                  <a:schemeClr val="bg1"/>
                </a:solidFill>
                <a:latin typeface="Arial" panose="020B0604020202020204" pitchFamily="34" charset="0"/>
                <a:cs typeface="Arial" panose="020B0604020202020204" pitchFamily="34" charset="0"/>
              </a:rPr>
              <a:t> / iStock.</a:t>
            </a:r>
          </a:p>
        </p:txBody>
      </p:sp>
      <p:grpSp>
        <p:nvGrpSpPr>
          <p:cNvPr id="13" name="Group 12">
            <a:extLst>
              <a:ext uri="{FF2B5EF4-FFF2-40B4-BE49-F238E27FC236}">
                <a16:creationId xmlns:a16="http://schemas.microsoft.com/office/drawing/2014/main" id="{C00A7685-5801-4F8E-847C-463C26E70667}"/>
              </a:ext>
              <a:ext uri="{C183D7F6-B498-43B3-948B-1728B52AA6E4}">
                <adec:decorative xmlns:adec="http://schemas.microsoft.com/office/drawing/2017/decorative" val="1"/>
              </a:ext>
            </a:extLst>
          </p:cNvPr>
          <p:cNvGrpSpPr/>
          <p:nvPr userDrawn="1"/>
        </p:nvGrpSpPr>
        <p:grpSpPr>
          <a:xfrm>
            <a:off x="-10274" y="4208190"/>
            <a:ext cx="7172961" cy="67184"/>
            <a:chOff x="-10274" y="4208190"/>
            <a:chExt cx="7172961" cy="67184"/>
          </a:xfrm>
        </p:grpSpPr>
        <p:pic>
          <p:nvPicPr>
            <p:cNvPr id="14" name="Graphic 13">
              <a:extLst>
                <a:ext uri="{FF2B5EF4-FFF2-40B4-BE49-F238E27FC236}">
                  <a16:creationId xmlns:a16="http://schemas.microsoft.com/office/drawing/2014/main" id="{32F71986-A74E-432A-B91F-0DB2655B8C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946535" y="4211366"/>
              <a:ext cx="1216152" cy="64008"/>
            </a:xfrm>
            <a:prstGeom prst="rect">
              <a:avLst/>
            </a:prstGeom>
          </p:spPr>
        </p:pic>
        <p:sp>
          <p:nvSpPr>
            <p:cNvPr id="16" name="Parallelogram 3">
              <a:extLst>
                <a:ext uri="{FF2B5EF4-FFF2-40B4-BE49-F238E27FC236}">
                  <a16:creationId xmlns:a16="http://schemas.microsoft.com/office/drawing/2014/main" id="{8942CCF4-34FC-4614-A46C-0B75905750E3}"/>
                </a:ext>
              </a:extLst>
            </p:cNvPr>
            <p:cNvSpPr/>
            <p:nvPr userDrawn="1"/>
          </p:nvSpPr>
          <p:spPr>
            <a:xfrm>
              <a:off x="-10274" y="4208190"/>
              <a:ext cx="58521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descr="US DOT logo. ">
            <a:extLst>
              <a:ext uri="{FF2B5EF4-FFF2-40B4-BE49-F238E27FC236}">
                <a16:creationId xmlns:a16="http://schemas.microsoft.com/office/drawing/2014/main" id="{2FC075F9-61EB-4541-B68B-B7711E44C3C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6628" y="226241"/>
            <a:ext cx="1456835" cy="578450"/>
          </a:xfrm>
          <a:prstGeom prst="rect">
            <a:avLst/>
          </a:prstGeom>
        </p:spPr>
      </p:pic>
      <p:pic>
        <p:nvPicPr>
          <p:cNvPr id="18" name="Picture 17" descr="Turner-Fairbank Highway Research Center logo. ">
            <a:extLst>
              <a:ext uri="{FF2B5EF4-FFF2-40B4-BE49-F238E27FC236}">
                <a16:creationId xmlns:a16="http://schemas.microsoft.com/office/drawing/2014/main" id="{393FEE42-C9E7-43F0-8A2E-CCBADDA43B37}"/>
              </a:ext>
            </a:extLst>
          </p:cNvPr>
          <p:cNvPicPr>
            <a:picLocks noChangeAspect="1"/>
          </p:cNvPicPr>
          <p:nvPr userDrawn="1"/>
        </p:nvPicPr>
        <p:blipFill rotWithShape="1">
          <a:blip r:embed="rId6" cstate="screen">
            <a:extLst>
              <a:ext uri="{28A0092B-C50C-407E-A947-70E740481C1C}">
                <a14:useLocalDpi xmlns:a14="http://schemas.microsoft.com/office/drawing/2010/main" val="0"/>
              </a:ext>
            </a:extLst>
          </a:blip>
          <a:srcRect l="-11725" r="-11725"/>
          <a:stretch/>
        </p:blipFill>
        <p:spPr>
          <a:xfrm>
            <a:off x="92297" y="877011"/>
            <a:ext cx="1920240" cy="396982"/>
          </a:xfrm>
          <a:prstGeom prst="rect">
            <a:avLst/>
          </a:prstGeom>
        </p:spPr>
      </p:pic>
    </p:spTree>
    <p:extLst>
      <p:ext uri="{BB962C8B-B14F-4D97-AF65-F5344CB8AC3E}">
        <p14:creationId xmlns:p14="http://schemas.microsoft.com/office/powerpoint/2010/main" val="38958955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24FD02E-15D1-4298-A473-B21335220E9E}"/>
              </a:ext>
            </a:extLst>
          </p:cNvPr>
          <p:cNvSpPr>
            <a:spLocks noGrp="1"/>
          </p:cNvSpPr>
          <p:nvPr>
            <p:ph type="pic" sz="quarter" idx="10"/>
          </p:nvPr>
        </p:nvSpPr>
        <p:spPr>
          <a:xfrm>
            <a:off x="0" y="0"/>
            <a:ext cx="12192000" cy="3457574"/>
          </a:xfrm>
        </p:spPr>
        <p:txBody>
          <a:bodyPr/>
          <a:lstStyle/>
          <a:p>
            <a:endParaRPr lang="en-US" dirty="0"/>
          </a:p>
        </p:txBody>
      </p:sp>
      <p:sp>
        <p:nvSpPr>
          <p:cNvPr id="11" name="Rectangle 10">
            <a:extLst>
              <a:ext uri="{FF2B5EF4-FFF2-40B4-BE49-F238E27FC236}">
                <a16:creationId xmlns:a16="http://schemas.microsoft.com/office/drawing/2014/main" id="{869CDF21-6DC9-458E-93F8-9D84DD7CD65E}"/>
              </a:ext>
              <a:ext uri="{C183D7F6-B498-43B3-948B-1728B52AA6E4}">
                <adec:decorative xmlns:adec="http://schemas.microsoft.com/office/drawing/2017/decorative" val="1"/>
              </a:ext>
            </a:extLst>
          </p:cNvPr>
          <p:cNvSpPr/>
          <p:nvPr userDrawn="1"/>
        </p:nvSpPr>
        <p:spPr>
          <a:xfrm>
            <a:off x="0" y="3457574"/>
            <a:ext cx="12192000" cy="34004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823F6B21-BEB9-4061-A6FD-0AB5A3AB9305}"/>
              </a:ext>
              <a:ext uri="{C183D7F6-B498-43B3-948B-1728B52AA6E4}">
                <adec:decorative xmlns:adec="http://schemas.microsoft.com/office/drawing/2017/decorative" val="1"/>
              </a:ext>
            </a:extLst>
          </p:cNvPr>
          <p:cNvGrpSpPr/>
          <p:nvPr userDrawn="1"/>
        </p:nvGrpSpPr>
        <p:grpSpPr>
          <a:xfrm>
            <a:off x="-9098" y="3466434"/>
            <a:ext cx="12210196" cy="64008"/>
            <a:chOff x="-9098" y="3444238"/>
            <a:chExt cx="12210196" cy="64008"/>
          </a:xfrm>
        </p:grpSpPr>
        <p:pic>
          <p:nvPicPr>
            <p:cNvPr id="9" name="Graphic 8">
              <a:extLst>
                <a:ext uri="{FF2B5EF4-FFF2-40B4-BE49-F238E27FC236}">
                  <a16:creationId xmlns:a16="http://schemas.microsoft.com/office/drawing/2014/main" id="{753D68BE-447F-42B3-97C5-95485717C9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984946" y="3444238"/>
              <a:ext cx="1216152" cy="64008"/>
            </a:xfrm>
            <a:prstGeom prst="rect">
              <a:avLst/>
            </a:prstGeom>
          </p:spPr>
        </p:pic>
        <p:sp>
          <p:nvSpPr>
            <p:cNvPr id="10" name="Parallelogram 3">
              <a:extLst>
                <a:ext uri="{FF2B5EF4-FFF2-40B4-BE49-F238E27FC236}">
                  <a16:creationId xmlns:a16="http://schemas.microsoft.com/office/drawing/2014/main" id="{8D0B4EE8-5E5E-400E-A658-C1CA975ABDCC}"/>
                </a:ext>
              </a:extLst>
            </p:cNvPr>
            <p:cNvSpPr/>
            <p:nvPr userDrawn="1"/>
          </p:nvSpPr>
          <p:spPr>
            <a:xfrm>
              <a:off x="-9098" y="3444238"/>
              <a:ext cx="108813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Placeholder 7">
            <a:extLst>
              <a:ext uri="{FF2B5EF4-FFF2-40B4-BE49-F238E27FC236}">
                <a16:creationId xmlns:a16="http://schemas.microsoft.com/office/drawing/2014/main" id="{902557FE-0896-4A2C-BC07-BA663C5071D4}"/>
              </a:ext>
            </a:extLst>
          </p:cNvPr>
          <p:cNvSpPr>
            <a:spLocks noGrp="1"/>
          </p:cNvSpPr>
          <p:nvPr>
            <p:ph type="body" sz="quarter" idx="12" hasCustomPrompt="1"/>
          </p:nvPr>
        </p:nvSpPr>
        <p:spPr>
          <a:xfrm>
            <a:off x="9489057" y="3617723"/>
            <a:ext cx="2515678" cy="233362"/>
          </a:xfrm>
        </p:spPr>
        <p:txBody>
          <a:bodyPr>
            <a:noAutofit/>
          </a:bodyPr>
          <a:lstStyle>
            <a:lvl1pPr marL="0" indent="0" algn="r">
              <a:buNone/>
              <a:defRPr sz="900" i="1">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sp>
        <p:nvSpPr>
          <p:cNvPr id="2" name="Title 1">
            <a:extLst>
              <a:ext uri="{FF2B5EF4-FFF2-40B4-BE49-F238E27FC236}">
                <a16:creationId xmlns:a16="http://schemas.microsoft.com/office/drawing/2014/main" id="{8A882C75-4BDE-46D5-A13C-DB994762DD71}"/>
              </a:ext>
            </a:extLst>
          </p:cNvPr>
          <p:cNvSpPr>
            <a:spLocks noGrp="1"/>
          </p:cNvSpPr>
          <p:nvPr>
            <p:ph type="title" hasCustomPrompt="1"/>
          </p:nvPr>
        </p:nvSpPr>
        <p:spPr>
          <a:xfrm>
            <a:off x="831850" y="4019550"/>
            <a:ext cx="10515600" cy="1171575"/>
          </a:xfrm>
        </p:spPr>
        <p:txBody>
          <a:bodyPr anchor="b">
            <a:noAutofit/>
          </a:bodyPr>
          <a:lstStyle>
            <a:lvl1pPr>
              <a:defRPr sz="4800">
                <a:solidFill>
                  <a:schemeClr val="bg1"/>
                </a:solidFill>
              </a:defRPr>
            </a:lvl1pPr>
          </a:lstStyle>
          <a:p>
            <a:r>
              <a:rPr lang="en-US" dirty="0"/>
              <a:t>Click to Enter Section Title</a:t>
            </a:r>
          </a:p>
        </p:txBody>
      </p:sp>
      <p:sp>
        <p:nvSpPr>
          <p:cNvPr id="3" name="Text Placeholder 2">
            <a:extLst>
              <a:ext uri="{FF2B5EF4-FFF2-40B4-BE49-F238E27FC236}">
                <a16:creationId xmlns:a16="http://schemas.microsoft.com/office/drawing/2014/main" id="{CE9B5D76-AE66-4469-9D16-9B138265C410}"/>
              </a:ext>
            </a:extLst>
          </p:cNvPr>
          <p:cNvSpPr>
            <a:spLocks noGrp="1"/>
          </p:cNvSpPr>
          <p:nvPr>
            <p:ph type="body" idx="1" hasCustomPrompt="1"/>
          </p:nvPr>
        </p:nvSpPr>
        <p:spPr>
          <a:xfrm>
            <a:off x="831850" y="5218114"/>
            <a:ext cx="9379231" cy="506412"/>
          </a:xfrm>
        </p:spPr>
        <p:txBody>
          <a:bodyPr>
            <a:noAutofit/>
          </a:bodyPr>
          <a:lstStyle>
            <a:lvl1pPr marL="0" indent="0">
              <a:buNone/>
              <a:defRPr sz="24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enter section subtitle</a:t>
            </a:r>
          </a:p>
        </p:txBody>
      </p:sp>
      <p:pic>
        <p:nvPicPr>
          <p:cNvPr id="18" name="Picture 17" descr="US DOT logo. ">
            <a:extLst>
              <a:ext uri="{FF2B5EF4-FFF2-40B4-BE49-F238E27FC236}">
                <a16:creationId xmlns:a16="http://schemas.microsoft.com/office/drawing/2014/main" id="{B93093DE-C06F-4E00-B3F2-ADBDFF40F4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45412" y="5629477"/>
            <a:ext cx="1456835" cy="578450"/>
          </a:xfrm>
          <a:prstGeom prst="rect">
            <a:avLst/>
          </a:prstGeom>
        </p:spPr>
      </p:pic>
      <p:pic>
        <p:nvPicPr>
          <p:cNvPr id="17" name="Picture 16" descr="Turner-Fairbank Highway Research Center logo. ">
            <a:extLst>
              <a:ext uri="{FF2B5EF4-FFF2-40B4-BE49-F238E27FC236}">
                <a16:creationId xmlns:a16="http://schemas.microsoft.com/office/drawing/2014/main" id="{FCD54940-71E3-4C26-B2DA-8ADBE268994C}"/>
              </a:ext>
            </a:extLst>
          </p:cNvPr>
          <p:cNvPicPr>
            <a:picLocks noChangeAspect="1"/>
          </p:cNvPicPr>
          <p:nvPr userDrawn="1"/>
        </p:nvPicPr>
        <p:blipFill rotWithShape="1">
          <a:blip r:embed="rId5" cstate="screen">
            <a:extLst>
              <a:ext uri="{28A0092B-C50C-407E-A947-70E740481C1C}">
                <a14:useLocalDpi xmlns:a14="http://schemas.microsoft.com/office/drawing/2010/main" val="0"/>
              </a:ext>
            </a:extLst>
          </a:blip>
          <a:srcRect l="-11725" r="-11725"/>
          <a:stretch/>
        </p:blipFill>
        <p:spPr>
          <a:xfrm>
            <a:off x="10211081" y="6280247"/>
            <a:ext cx="1920240" cy="396982"/>
          </a:xfrm>
          <a:prstGeom prst="rect">
            <a:avLst/>
          </a:prstGeom>
        </p:spPr>
      </p:pic>
    </p:spTree>
    <p:extLst>
      <p:ext uri="{BB962C8B-B14F-4D97-AF65-F5344CB8AC3E}">
        <p14:creationId xmlns:p14="http://schemas.microsoft.com/office/powerpoint/2010/main" val="14185994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Slide - Static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9CDF21-6DC9-458E-93F8-9D84DD7CD65E}"/>
              </a:ext>
              <a:ext uri="{C183D7F6-B498-43B3-948B-1728B52AA6E4}">
                <adec:decorative xmlns:adec="http://schemas.microsoft.com/office/drawing/2017/decorative" val="1"/>
              </a:ext>
            </a:extLst>
          </p:cNvPr>
          <p:cNvSpPr/>
          <p:nvPr userDrawn="1"/>
        </p:nvSpPr>
        <p:spPr>
          <a:xfrm>
            <a:off x="0" y="9525"/>
            <a:ext cx="12192000" cy="68484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1777B"/>
              </a:solidFill>
            </a:endParaRPr>
          </a:p>
        </p:txBody>
      </p:sp>
      <p:pic>
        <p:nvPicPr>
          <p:cNvPr id="10" name="Picture Placeholder 10" descr="Various icons representing highway research and technology overlay a blurred street and traffic background. ">
            <a:extLst>
              <a:ext uri="{FF2B5EF4-FFF2-40B4-BE49-F238E27FC236}">
                <a16:creationId xmlns:a16="http://schemas.microsoft.com/office/drawing/2014/main" id="{FAB1C8F9-274E-4695-A95D-A35442F0AB59}"/>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0"/>
            <a:ext cx="12192000" cy="3457574"/>
          </a:xfrm>
          <a:prstGeom prst="rect">
            <a:avLst/>
          </a:prstGeom>
        </p:spPr>
      </p:pic>
      <p:grpSp>
        <p:nvGrpSpPr>
          <p:cNvPr id="19" name="Group 18">
            <a:extLst>
              <a:ext uri="{FF2B5EF4-FFF2-40B4-BE49-F238E27FC236}">
                <a16:creationId xmlns:a16="http://schemas.microsoft.com/office/drawing/2014/main" id="{E22A044D-701D-4FFD-A683-DA6D5842D816}"/>
              </a:ext>
              <a:ext uri="{C183D7F6-B498-43B3-948B-1728B52AA6E4}">
                <adec:decorative xmlns:adec="http://schemas.microsoft.com/office/drawing/2017/decorative" val="1"/>
              </a:ext>
            </a:extLst>
          </p:cNvPr>
          <p:cNvGrpSpPr/>
          <p:nvPr userDrawn="1"/>
        </p:nvGrpSpPr>
        <p:grpSpPr>
          <a:xfrm>
            <a:off x="-9098" y="3444238"/>
            <a:ext cx="12210196" cy="64008"/>
            <a:chOff x="-9098" y="3444238"/>
            <a:chExt cx="12210196" cy="64008"/>
          </a:xfrm>
        </p:grpSpPr>
        <p:pic>
          <p:nvPicPr>
            <p:cNvPr id="17" name="Graphic 16">
              <a:extLst>
                <a:ext uri="{FF2B5EF4-FFF2-40B4-BE49-F238E27FC236}">
                  <a16:creationId xmlns:a16="http://schemas.microsoft.com/office/drawing/2014/main" id="{6DB8DE3B-2632-4CE3-9393-D59B93CE8C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984946" y="3444238"/>
              <a:ext cx="1216152" cy="64008"/>
            </a:xfrm>
            <a:prstGeom prst="rect">
              <a:avLst/>
            </a:prstGeom>
          </p:spPr>
        </p:pic>
        <p:sp>
          <p:nvSpPr>
            <p:cNvPr id="18" name="Parallelogram 3">
              <a:extLst>
                <a:ext uri="{FF2B5EF4-FFF2-40B4-BE49-F238E27FC236}">
                  <a16:creationId xmlns:a16="http://schemas.microsoft.com/office/drawing/2014/main" id="{31A68102-916A-4FAB-B5D6-E1B105A342B8}"/>
                </a:ext>
              </a:extLst>
            </p:cNvPr>
            <p:cNvSpPr/>
            <p:nvPr userDrawn="1"/>
          </p:nvSpPr>
          <p:spPr>
            <a:xfrm>
              <a:off x="-9098" y="3444238"/>
              <a:ext cx="108813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B375FE40-C72B-4663-927C-B2029A30F13A}"/>
              </a:ext>
            </a:extLst>
          </p:cNvPr>
          <p:cNvSpPr txBox="1"/>
          <p:nvPr userDrawn="1"/>
        </p:nvSpPr>
        <p:spPr>
          <a:xfrm>
            <a:off x="9553667" y="3540253"/>
            <a:ext cx="2355012"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i="1" dirty="0">
                <a:solidFill>
                  <a:schemeClr val="bg1"/>
                </a:solidFill>
                <a:latin typeface="Arial" panose="020B0604020202020204" pitchFamily="34" charset="0"/>
                <a:cs typeface="Arial" panose="020B0604020202020204" pitchFamily="34" charset="0"/>
              </a:rPr>
              <a:t>© 2021 </a:t>
            </a:r>
            <a:r>
              <a:rPr lang="en-US" sz="900" i="1" dirty="0" err="1">
                <a:solidFill>
                  <a:schemeClr val="bg1"/>
                </a:solidFill>
                <a:latin typeface="Arial" panose="020B0604020202020204" pitchFamily="34" charset="0"/>
                <a:cs typeface="Arial" panose="020B0604020202020204" pitchFamily="34" charset="0"/>
              </a:rPr>
              <a:t>USchools</a:t>
            </a:r>
            <a:r>
              <a:rPr lang="en-US" sz="900" i="1" dirty="0">
                <a:solidFill>
                  <a:schemeClr val="bg1"/>
                </a:solidFill>
                <a:latin typeface="Arial" panose="020B0604020202020204" pitchFamily="34" charset="0"/>
                <a:cs typeface="Arial" panose="020B0604020202020204" pitchFamily="34" charset="0"/>
              </a:rPr>
              <a:t> / iStock.</a:t>
            </a:r>
          </a:p>
        </p:txBody>
      </p:sp>
      <p:sp>
        <p:nvSpPr>
          <p:cNvPr id="2" name="Title 1">
            <a:extLst>
              <a:ext uri="{FF2B5EF4-FFF2-40B4-BE49-F238E27FC236}">
                <a16:creationId xmlns:a16="http://schemas.microsoft.com/office/drawing/2014/main" id="{8A882C75-4BDE-46D5-A13C-DB994762DD71}"/>
              </a:ext>
            </a:extLst>
          </p:cNvPr>
          <p:cNvSpPr>
            <a:spLocks noGrp="1"/>
          </p:cNvSpPr>
          <p:nvPr>
            <p:ph type="title" hasCustomPrompt="1"/>
          </p:nvPr>
        </p:nvSpPr>
        <p:spPr>
          <a:xfrm>
            <a:off x="831850" y="4019550"/>
            <a:ext cx="10515600" cy="1171575"/>
          </a:xfrm>
        </p:spPr>
        <p:txBody>
          <a:bodyPr anchor="b">
            <a:noAutofit/>
          </a:bodyPr>
          <a:lstStyle>
            <a:lvl1pPr>
              <a:defRPr sz="4800">
                <a:solidFill>
                  <a:schemeClr val="bg1"/>
                </a:solidFill>
              </a:defRPr>
            </a:lvl1pPr>
          </a:lstStyle>
          <a:p>
            <a:r>
              <a:rPr lang="en-US" dirty="0"/>
              <a:t>Click to Enter Section Title</a:t>
            </a:r>
          </a:p>
        </p:txBody>
      </p:sp>
      <p:sp>
        <p:nvSpPr>
          <p:cNvPr id="3" name="Text Placeholder 2">
            <a:extLst>
              <a:ext uri="{FF2B5EF4-FFF2-40B4-BE49-F238E27FC236}">
                <a16:creationId xmlns:a16="http://schemas.microsoft.com/office/drawing/2014/main" id="{CE9B5D76-AE66-4469-9D16-9B138265C410}"/>
              </a:ext>
            </a:extLst>
          </p:cNvPr>
          <p:cNvSpPr>
            <a:spLocks noGrp="1"/>
          </p:cNvSpPr>
          <p:nvPr>
            <p:ph type="body" idx="1" hasCustomPrompt="1"/>
          </p:nvPr>
        </p:nvSpPr>
        <p:spPr>
          <a:xfrm>
            <a:off x="831850" y="5218114"/>
            <a:ext cx="9379231" cy="506412"/>
          </a:xfrm>
        </p:spPr>
        <p:txBody>
          <a:bodyPr>
            <a:noAutofit/>
          </a:bodyPr>
          <a:lstStyle>
            <a:lvl1pPr marL="0" indent="0">
              <a:buNone/>
              <a:defRPr sz="24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enter section subtitle</a:t>
            </a:r>
          </a:p>
        </p:txBody>
      </p:sp>
      <p:pic>
        <p:nvPicPr>
          <p:cNvPr id="16" name="Picture 15" descr="US DOT logo. ">
            <a:extLst>
              <a:ext uri="{FF2B5EF4-FFF2-40B4-BE49-F238E27FC236}">
                <a16:creationId xmlns:a16="http://schemas.microsoft.com/office/drawing/2014/main" id="{645F8ACA-E222-40AB-A94E-3B372E2A5A9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45412" y="5629477"/>
            <a:ext cx="1456835" cy="578450"/>
          </a:xfrm>
          <a:prstGeom prst="rect">
            <a:avLst/>
          </a:prstGeom>
        </p:spPr>
      </p:pic>
      <p:pic>
        <p:nvPicPr>
          <p:cNvPr id="13" name="Picture 12" descr="Turner-Fairbank Highway Research Center logo. ">
            <a:extLst>
              <a:ext uri="{FF2B5EF4-FFF2-40B4-BE49-F238E27FC236}">
                <a16:creationId xmlns:a16="http://schemas.microsoft.com/office/drawing/2014/main" id="{A501FAE0-3C2D-4EA6-97E6-827715FCE5D9}"/>
              </a:ext>
            </a:extLst>
          </p:cNvPr>
          <p:cNvPicPr>
            <a:picLocks noChangeAspect="1"/>
          </p:cNvPicPr>
          <p:nvPr userDrawn="1"/>
        </p:nvPicPr>
        <p:blipFill rotWithShape="1">
          <a:blip r:embed="rId6" cstate="screen">
            <a:extLst>
              <a:ext uri="{28A0092B-C50C-407E-A947-70E740481C1C}">
                <a14:useLocalDpi xmlns:a14="http://schemas.microsoft.com/office/drawing/2010/main" val="0"/>
              </a:ext>
            </a:extLst>
          </a:blip>
          <a:srcRect l="-11725" r="-11725"/>
          <a:stretch/>
        </p:blipFill>
        <p:spPr>
          <a:xfrm>
            <a:off x="10211081" y="6280247"/>
            <a:ext cx="1920240" cy="396982"/>
          </a:xfrm>
          <a:prstGeom prst="rect">
            <a:avLst/>
          </a:prstGeom>
        </p:spPr>
      </p:pic>
    </p:spTree>
    <p:extLst>
      <p:ext uri="{BB962C8B-B14F-4D97-AF65-F5344CB8AC3E}">
        <p14:creationId xmlns:p14="http://schemas.microsoft.com/office/powerpoint/2010/main" val="40050052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571F1-B7E8-4777-AAEE-A59D6CFF9503}"/>
              </a:ext>
            </a:extLst>
          </p:cNvPr>
          <p:cNvSpPr>
            <a:spLocks noGrp="1"/>
          </p:cNvSpPr>
          <p:nvPr>
            <p:ph type="title"/>
          </p:nvPr>
        </p:nvSpPr>
        <p:spPr>
          <a:xfrm>
            <a:off x="838200" y="669924"/>
            <a:ext cx="10515600" cy="1020764"/>
          </a:xfrm>
        </p:spPr>
        <p:txBody>
          <a:bodyPr/>
          <a:lstStyle>
            <a:lvl1pPr>
              <a:defRPr>
                <a:solidFill>
                  <a:schemeClr val="accent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109766E-A471-4A34-AFF6-A8CF70BE7A03}"/>
              </a:ext>
            </a:extLst>
          </p:cNvPr>
          <p:cNvSpPr>
            <a:spLocks noGrp="1"/>
          </p:cNvSpPr>
          <p:nvPr>
            <p:ph idx="1"/>
          </p:nvPr>
        </p:nvSpPr>
        <p:spPr>
          <a:xfrm>
            <a:off x="838200" y="1825625"/>
            <a:ext cx="10515600" cy="4269167"/>
          </a:xfrm>
        </p:spPr>
        <p:txBody>
          <a:bodyPr/>
          <a:lstStyle>
            <a:lvl1pPr marL="404813" indent="-404813">
              <a:spcBef>
                <a:spcPts val="1800"/>
              </a:spcBef>
              <a:buClr>
                <a:srgbClr val="61777B"/>
              </a:buClr>
              <a:tabLst/>
              <a:defRPr>
                <a:latin typeface="Arial" panose="020B0604020202020204" pitchFamily="34" charset="0"/>
                <a:cs typeface="Arial" panose="020B0604020202020204" pitchFamily="34" charset="0"/>
              </a:defRPr>
            </a:lvl1pPr>
            <a:lvl2pPr marL="744538" indent="-287338">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CD2574F0-9A43-40AB-A557-7DF25893EAD6}"/>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17" name="Graphic 16">
              <a:extLst>
                <a:ext uri="{FF2B5EF4-FFF2-40B4-BE49-F238E27FC236}">
                  <a16:creationId xmlns:a16="http://schemas.microsoft.com/office/drawing/2014/main" id="{512365F4-9420-4E28-9FC8-056F3EE7C6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18" name="Parallelogram 3">
              <a:extLst>
                <a:ext uri="{FF2B5EF4-FFF2-40B4-BE49-F238E27FC236}">
                  <a16:creationId xmlns:a16="http://schemas.microsoft.com/office/drawing/2014/main" id="{525BE728-E95E-479E-A9EB-BF689AC8FB33}"/>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descr="U.S. Department of Transportation, Federal Highway Administration logo. ">
            <a:extLst>
              <a:ext uri="{FF2B5EF4-FFF2-40B4-BE49-F238E27FC236}">
                <a16:creationId xmlns:a16="http://schemas.microsoft.com/office/drawing/2014/main" id="{B00267FE-5DDF-47F5-BABA-819F559BDA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9560" y="6322877"/>
            <a:ext cx="1097280" cy="424278"/>
          </a:xfrm>
          <a:prstGeom prst="rect">
            <a:avLst/>
          </a:prstGeom>
        </p:spPr>
      </p:pic>
      <p:pic>
        <p:nvPicPr>
          <p:cNvPr id="12" name="Picture 11" descr="Turner-Fairbank Highway Research Center logo. ">
            <a:extLst>
              <a:ext uri="{FF2B5EF4-FFF2-40B4-BE49-F238E27FC236}">
                <a16:creationId xmlns:a16="http://schemas.microsoft.com/office/drawing/2014/main" id="{55889F4B-ABFE-4195-8C73-299EF7EC928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97374" y="6493561"/>
            <a:ext cx="1188720" cy="253594"/>
          </a:xfrm>
          <a:prstGeom prst="rect">
            <a:avLst/>
          </a:prstGeom>
        </p:spPr>
      </p:pic>
      <p:sp>
        <p:nvSpPr>
          <p:cNvPr id="11" name="Slide Number Placeholder 5">
            <a:extLst>
              <a:ext uri="{FF2B5EF4-FFF2-40B4-BE49-F238E27FC236}">
                <a16:creationId xmlns:a16="http://schemas.microsoft.com/office/drawing/2014/main" id="{42FE8BD3-CAA2-4CE3-83F4-2F2325852E3D}"/>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rgbClr val="757575"/>
                </a:solidFill>
              </a:defRPr>
            </a:lvl1pPr>
          </a:lstStyle>
          <a:p>
            <a:fld id="{29691912-3321-4F2D-A980-9CA5FE309265}" type="slidenum">
              <a:rPr lang="en-US" smtClean="0"/>
              <a:pPr/>
              <a:t>‹#›</a:t>
            </a:fld>
            <a:endParaRPr lang="en-US" dirty="0"/>
          </a:p>
        </p:txBody>
      </p:sp>
    </p:spTree>
    <p:extLst>
      <p:ext uri="{BB962C8B-B14F-4D97-AF65-F5344CB8AC3E}">
        <p14:creationId xmlns:p14="http://schemas.microsoft.com/office/powerpoint/2010/main" val="23480689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571F1-B7E8-4777-AAEE-A59D6CFF9503}"/>
              </a:ext>
            </a:extLst>
          </p:cNvPr>
          <p:cNvSpPr>
            <a:spLocks noGrp="1"/>
          </p:cNvSpPr>
          <p:nvPr>
            <p:ph type="title"/>
          </p:nvPr>
        </p:nvSpPr>
        <p:spPr>
          <a:xfrm>
            <a:off x="838200" y="669924"/>
            <a:ext cx="10515600" cy="1020764"/>
          </a:xfrm>
        </p:spPr>
        <p:txBody>
          <a:bodyPr/>
          <a:lstStyle>
            <a:lvl1pPr>
              <a:defRPr>
                <a:solidFill>
                  <a:schemeClr val="accent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109766E-A471-4A34-AFF6-A8CF70BE7A03}"/>
              </a:ext>
            </a:extLst>
          </p:cNvPr>
          <p:cNvSpPr>
            <a:spLocks noGrp="1"/>
          </p:cNvSpPr>
          <p:nvPr>
            <p:ph idx="1"/>
          </p:nvPr>
        </p:nvSpPr>
        <p:spPr>
          <a:xfrm>
            <a:off x="838200" y="1825625"/>
            <a:ext cx="5120640" cy="4269167"/>
          </a:xfrm>
        </p:spPr>
        <p:txBody>
          <a:bodyPr/>
          <a:lstStyle>
            <a:lvl1pPr marL="404813" indent="-404813">
              <a:spcBef>
                <a:spcPts val="1800"/>
              </a:spcBef>
              <a:buClr>
                <a:srgbClr val="61777B"/>
              </a:buClr>
              <a:tabLst/>
              <a:defRPr>
                <a:latin typeface="Arial" panose="020B0604020202020204" pitchFamily="34" charset="0"/>
                <a:cs typeface="Arial" panose="020B0604020202020204" pitchFamily="34" charset="0"/>
              </a:defRPr>
            </a:lvl1pPr>
            <a:lvl2pPr marL="744538" indent="-287338">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5FCFBC20-E33B-4154-A38B-6FA8DC8AA2C0}"/>
              </a:ext>
            </a:extLst>
          </p:cNvPr>
          <p:cNvSpPr>
            <a:spLocks noGrp="1"/>
          </p:cNvSpPr>
          <p:nvPr>
            <p:ph idx="11"/>
          </p:nvPr>
        </p:nvSpPr>
        <p:spPr>
          <a:xfrm>
            <a:off x="6233162" y="1825624"/>
            <a:ext cx="5120640" cy="4269167"/>
          </a:xfrm>
        </p:spPr>
        <p:txBody>
          <a:bodyPr/>
          <a:lstStyle>
            <a:lvl1pPr marL="404813" indent="-404813">
              <a:spcBef>
                <a:spcPts val="1800"/>
              </a:spcBef>
              <a:buClr>
                <a:srgbClr val="61777B"/>
              </a:buClr>
              <a:tabLst/>
              <a:defRPr>
                <a:latin typeface="Arial" panose="020B0604020202020204" pitchFamily="34" charset="0"/>
                <a:cs typeface="Arial" panose="020B0604020202020204" pitchFamily="34" charset="0"/>
              </a:defRPr>
            </a:lvl1pPr>
            <a:lvl2pPr marL="744538" indent="-287338">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CD2574F0-9A43-40AB-A557-7DF25893EAD6}"/>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17" name="Graphic 16">
              <a:extLst>
                <a:ext uri="{FF2B5EF4-FFF2-40B4-BE49-F238E27FC236}">
                  <a16:creationId xmlns:a16="http://schemas.microsoft.com/office/drawing/2014/main" id="{512365F4-9420-4E28-9FC8-056F3EE7C6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18" name="Parallelogram 3">
              <a:extLst>
                <a:ext uri="{FF2B5EF4-FFF2-40B4-BE49-F238E27FC236}">
                  <a16:creationId xmlns:a16="http://schemas.microsoft.com/office/drawing/2014/main" id="{525BE728-E95E-479E-A9EB-BF689AC8FB33}"/>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descr="U.S. Department of Transportation, Federal Highway Administration logo. ">
            <a:extLst>
              <a:ext uri="{FF2B5EF4-FFF2-40B4-BE49-F238E27FC236}">
                <a16:creationId xmlns:a16="http://schemas.microsoft.com/office/drawing/2014/main" id="{B00267FE-5DDF-47F5-BABA-819F559BDA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9560" y="6322877"/>
            <a:ext cx="1097280" cy="424278"/>
          </a:xfrm>
          <a:prstGeom prst="rect">
            <a:avLst/>
          </a:prstGeom>
        </p:spPr>
      </p:pic>
      <p:pic>
        <p:nvPicPr>
          <p:cNvPr id="12" name="Picture 11" descr="Turner-Fairbank Highway Research Center logo. ">
            <a:extLst>
              <a:ext uri="{FF2B5EF4-FFF2-40B4-BE49-F238E27FC236}">
                <a16:creationId xmlns:a16="http://schemas.microsoft.com/office/drawing/2014/main" id="{55889F4B-ABFE-4195-8C73-299EF7EC928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97374" y="6493561"/>
            <a:ext cx="1188720" cy="253594"/>
          </a:xfrm>
          <a:prstGeom prst="rect">
            <a:avLst/>
          </a:prstGeom>
        </p:spPr>
      </p:pic>
      <p:sp>
        <p:nvSpPr>
          <p:cNvPr id="11" name="Slide Number Placeholder 5">
            <a:extLst>
              <a:ext uri="{FF2B5EF4-FFF2-40B4-BE49-F238E27FC236}">
                <a16:creationId xmlns:a16="http://schemas.microsoft.com/office/drawing/2014/main" id="{42FE8BD3-CAA2-4CE3-83F4-2F2325852E3D}"/>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rgbClr val="757575"/>
                </a:solidFill>
              </a:defRPr>
            </a:lvl1pPr>
          </a:lstStyle>
          <a:p>
            <a:fld id="{29691912-3321-4F2D-A980-9CA5FE309265}" type="slidenum">
              <a:rPr lang="en-US" smtClean="0"/>
              <a:pPr/>
              <a:t>‹#›</a:t>
            </a:fld>
            <a:endParaRPr lang="en-US" dirty="0"/>
          </a:p>
        </p:txBody>
      </p:sp>
    </p:spTree>
    <p:extLst>
      <p:ext uri="{BB962C8B-B14F-4D97-AF65-F5344CB8AC3E}">
        <p14:creationId xmlns:p14="http://schemas.microsoft.com/office/powerpoint/2010/main" val="16676309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Content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571F1-B7E8-4777-AAEE-A59D6CFF9503}"/>
              </a:ext>
            </a:extLst>
          </p:cNvPr>
          <p:cNvSpPr>
            <a:spLocks noGrp="1"/>
          </p:cNvSpPr>
          <p:nvPr>
            <p:ph type="title"/>
          </p:nvPr>
        </p:nvSpPr>
        <p:spPr>
          <a:xfrm>
            <a:off x="838200" y="669924"/>
            <a:ext cx="5764619" cy="1020764"/>
          </a:xfrm>
        </p:spPr>
        <p:txBody>
          <a:bodyPr>
            <a:noAutofit/>
          </a:bodyPr>
          <a:lstStyle>
            <a:lvl1pPr>
              <a:defRPr>
                <a:solidFill>
                  <a:schemeClr val="accent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109766E-A471-4A34-AFF6-A8CF70BE7A03}"/>
              </a:ext>
            </a:extLst>
          </p:cNvPr>
          <p:cNvSpPr>
            <a:spLocks noGrp="1"/>
          </p:cNvSpPr>
          <p:nvPr>
            <p:ph idx="1"/>
          </p:nvPr>
        </p:nvSpPr>
        <p:spPr>
          <a:xfrm>
            <a:off x="838200" y="1825625"/>
            <a:ext cx="5764619" cy="3927903"/>
          </a:xfrm>
        </p:spPr>
        <p:txBody>
          <a:bodyPr>
            <a:noAutofit/>
          </a:bodyPr>
          <a:lstStyle>
            <a:lvl1pPr marL="404813" indent="-404813">
              <a:spcBef>
                <a:spcPts val="1800"/>
              </a:spcBef>
              <a:buClr>
                <a:srgbClr val="61777B"/>
              </a:buClr>
              <a:tabLst/>
              <a:defRPr>
                <a:latin typeface="Arial" panose="020B0604020202020204" pitchFamily="34" charset="0"/>
                <a:cs typeface="Arial" panose="020B0604020202020204" pitchFamily="34" charset="0"/>
              </a:defRPr>
            </a:lvl1pPr>
            <a:lvl2pPr marL="744538" indent="-287338">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115FBE4F-15E8-464B-AB50-D7E69333BCA9}"/>
              </a:ext>
            </a:extLst>
          </p:cNvPr>
          <p:cNvSpPr>
            <a:spLocks noGrp="1"/>
          </p:cNvSpPr>
          <p:nvPr>
            <p:ph type="pic" sz="quarter" idx="10"/>
          </p:nvPr>
        </p:nvSpPr>
        <p:spPr>
          <a:xfrm>
            <a:off x="7113588" y="0"/>
            <a:ext cx="5078412" cy="6858000"/>
          </a:xfrm>
        </p:spPr>
        <p:txBody>
          <a:bodyPr/>
          <a:lstStyle/>
          <a:p>
            <a:endParaRPr lang="en-US"/>
          </a:p>
        </p:txBody>
      </p:sp>
      <p:grpSp>
        <p:nvGrpSpPr>
          <p:cNvPr id="4" name="Group 3">
            <a:extLst>
              <a:ext uri="{FF2B5EF4-FFF2-40B4-BE49-F238E27FC236}">
                <a16:creationId xmlns:a16="http://schemas.microsoft.com/office/drawing/2014/main" id="{94A98486-E1B0-4305-B9B4-25E03A70B78A}"/>
              </a:ext>
              <a:ext uri="{C183D7F6-B498-43B3-948B-1728B52AA6E4}">
                <adec:decorative xmlns:adec="http://schemas.microsoft.com/office/drawing/2017/decorative" val="1"/>
              </a:ext>
            </a:extLst>
          </p:cNvPr>
          <p:cNvGrpSpPr/>
          <p:nvPr userDrawn="1"/>
        </p:nvGrpSpPr>
        <p:grpSpPr>
          <a:xfrm>
            <a:off x="-10274" y="6188682"/>
            <a:ext cx="7041241" cy="48895"/>
            <a:chOff x="-10274" y="6274942"/>
            <a:chExt cx="7041241" cy="48895"/>
          </a:xfrm>
        </p:grpSpPr>
        <p:pic>
          <p:nvPicPr>
            <p:cNvPr id="11" name="Graphic 10">
              <a:extLst>
                <a:ext uri="{FF2B5EF4-FFF2-40B4-BE49-F238E27FC236}">
                  <a16:creationId xmlns:a16="http://schemas.microsoft.com/office/drawing/2014/main" id="{007BB11B-2D74-471A-8BF7-E734C84633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162287" y="6278117"/>
              <a:ext cx="868680" cy="45720"/>
            </a:xfrm>
            <a:prstGeom prst="rect">
              <a:avLst/>
            </a:prstGeom>
          </p:spPr>
        </p:pic>
        <p:sp>
          <p:nvSpPr>
            <p:cNvPr id="14" name="Parallelogram 3">
              <a:extLst>
                <a:ext uri="{FF2B5EF4-FFF2-40B4-BE49-F238E27FC236}">
                  <a16:creationId xmlns:a16="http://schemas.microsoft.com/office/drawing/2014/main" id="{8160CE01-D327-4C2F-9E26-0CF03FACE2BB}"/>
                </a:ext>
              </a:extLst>
            </p:cNvPr>
            <p:cNvSpPr/>
            <p:nvPr userDrawn="1"/>
          </p:nvSpPr>
          <p:spPr>
            <a:xfrm>
              <a:off x="-10274" y="6274942"/>
              <a:ext cx="621792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
        <p:nvSpPr>
          <p:cNvPr id="15" name="Text Placeholder 7">
            <a:extLst>
              <a:ext uri="{FF2B5EF4-FFF2-40B4-BE49-F238E27FC236}">
                <a16:creationId xmlns:a16="http://schemas.microsoft.com/office/drawing/2014/main" id="{567FD77F-1873-454E-BD51-CF0A376ECAAA}"/>
              </a:ext>
            </a:extLst>
          </p:cNvPr>
          <p:cNvSpPr>
            <a:spLocks noGrp="1"/>
          </p:cNvSpPr>
          <p:nvPr>
            <p:ph type="body" sz="quarter" idx="12" hasCustomPrompt="1"/>
          </p:nvPr>
        </p:nvSpPr>
        <p:spPr>
          <a:xfrm>
            <a:off x="4515289" y="6503987"/>
            <a:ext cx="2515678" cy="233362"/>
          </a:xfrm>
        </p:spPr>
        <p:txBody>
          <a:bodyPr>
            <a:noAutofit/>
          </a:bodyPr>
          <a:lstStyle>
            <a:lvl1pPr marL="0" indent="0" algn="r">
              <a:buNone/>
              <a:defRPr sz="900" i="1">
                <a:solidFill>
                  <a:srgbClr val="757575"/>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pic>
        <p:nvPicPr>
          <p:cNvPr id="16" name="Picture 15" descr="U.S. Department of Transportation, Federal Highway Administration logo. ">
            <a:extLst>
              <a:ext uri="{FF2B5EF4-FFF2-40B4-BE49-F238E27FC236}">
                <a16:creationId xmlns:a16="http://schemas.microsoft.com/office/drawing/2014/main" id="{1662E933-F55F-426F-9774-62F7387E86F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9560" y="6322877"/>
            <a:ext cx="1097280" cy="424278"/>
          </a:xfrm>
          <a:prstGeom prst="rect">
            <a:avLst/>
          </a:prstGeom>
        </p:spPr>
      </p:pic>
      <p:pic>
        <p:nvPicPr>
          <p:cNvPr id="13" name="Picture 12" descr="Turner-Fairbank Highway Research Center logo. ">
            <a:extLst>
              <a:ext uri="{FF2B5EF4-FFF2-40B4-BE49-F238E27FC236}">
                <a16:creationId xmlns:a16="http://schemas.microsoft.com/office/drawing/2014/main" id="{A244E9ED-F0D0-423F-A076-DAFD070B389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97374" y="6493561"/>
            <a:ext cx="1188720" cy="253594"/>
          </a:xfrm>
          <a:prstGeom prst="rect">
            <a:avLst/>
          </a:prstGeom>
        </p:spPr>
      </p:pic>
    </p:spTree>
    <p:extLst>
      <p:ext uri="{BB962C8B-B14F-4D97-AF65-F5344CB8AC3E}">
        <p14:creationId xmlns:p14="http://schemas.microsoft.com/office/powerpoint/2010/main" val="41744733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62C4C-6A1A-4322-A39B-AC356DC5DE25}"/>
              </a:ext>
            </a:extLst>
          </p:cNvPr>
          <p:cNvSpPr>
            <a:spLocks noGrp="1"/>
          </p:cNvSpPr>
          <p:nvPr>
            <p:ph type="title"/>
          </p:nvPr>
        </p:nvSpPr>
        <p:spPr>
          <a:xfrm>
            <a:off x="839788" y="668337"/>
            <a:ext cx="10515600" cy="1022351"/>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62379B6-1E5F-46DA-8CE6-F79AFE936D50}"/>
              </a:ext>
            </a:extLst>
          </p:cNvPr>
          <p:cNvSpPr>
            <a:spLocks noGrp="1"/>
          </p:cNvSpPr>
          <p:nvPr>
            <p:ph type="body" idx="1"/>
          </p:nvPr>
        </p:nvSpPr>
        <p:spPr>
          <a:xfrm>
            <a:off x="839788" y="1690687"/>
            <a:ext cx="5157787" cy="814388"/>
          </a:xfrm>
        </p:spPr>
        <p:txBody>
          <a:bodyPr anchor="b"/>
          <a:lstStyle>
            <a:lvl1pPr marL="0" indent="0">
              <a:buNone/>
              <a:defRPr sz="2400" b="1">
                <a:solidFill>
                  <a:srgbClr val="6177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EC49734-0C3A-4F08-803A-7F32B1BD9C28}"/>
              </a:ext>
            </a:extLst>
          </p:cNvPr>
          <p:cNvSpPr>
            <a:spLocks noGrp="1"/>
          </p:cNvSpPr>
          <p:nvPr>
            <p:ph sz="half" idx="2"/>
          </p:nvPr>
        </p:nvSpPr>
        <p:spPr>
          <a:xfrm>
            <a:off x="839788" y="2505075"/>
            <a:ext cx="5157787" cy="35464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484062B-5555-4CC8-966F-2DB99223C090}"/>
              </a:ext>
            </a:extLst>
          </p:cNvPr>
          <p:cNvSpPr>
            <a:spLocks noGrp="1"/>
          </p:cNvSpPr>
          <p:nvPr>
            <p:ph type="body" sz="quarter" idx="3"/>
          </p:nvPr>
        </p:nvSpPr>
        <p:spPr>
          <a:xfrm>
            <a:off x="6172200" y="1690687"/>
            <a:ext cx="5183188" cy="814387"/>
          </a:xfrm>
        </p:spPr>
        <p:txBody>
          <a:bodyPr anchor="b"/>
          <a:lstStyle>
            <a:lvl1pPr marL="0" indent="0">
              <a:buNone/>
              <a:defRPr sz="2400" b="1">
                <a:solidFill>
                  <a:srgbClr val="6177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96EC528-BC1B-4A5D-A0C9-42A99459F411}"/>
              </a:ext>
            </a:extLst>
          </p:cNvPr>
          <p:cNvSpPr>
            <a:spLocks noGrp="1"/>
          </p:cNvSpPr>
          <p:nvPr>
            <p:ph sz="quarter" idx="4"/>
          </p:nvPr>
        </p:nvSpPr>
        <p:spPr>
          <a:xfrm>
            <a:off x="6172200" y="2505075"/>
            <a:ext cx="5183188" cy="35464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1" name="Group 20">
            <a:extLst>
              <a:ext uri="{FF2B5EF4-FFF2-40B4-BE49-F238E27FC236}">
                <a16:creationId xmlns:a16="http://schemas.microsoft.com/office/drawing/2014/main" id="{D11BBA33-91DC-443C-B770-08B6972E7061}"/>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22" name="Graphic 21">
              <a:extLst>
                <a:ext uri="{FF2B5EF4-FFF2-40B4-BE49-F238E27FC236}">
                  <a16:creationId xmlns:a16="http://schemas.microsoft.com/office/drawing/2014/main" id="{3FA10F9B-F5C7-4742-94B1-8C58D00C1E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23" name="Parallelogram 3">
              <a:extLst>
                <a:ext uri="{FF2B5EF4-FFF2-40B4-BE49-F238E27FC236}">
                  <a16:creationId xmlns:a16="http://schemas.microsoft.com/office/drawing/2014/main" id="{D7EBBA57-EED8-4D29-A0C9-EA0B36BEF6A1}"/>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descr="U.S. Department of Transportation, Federal Highway Administration logo. ">
            <a:extLst>
              <a:ext uri="{FF2B5EF4-FFF2-40B4-BE49-F238E27FC236}">
                <a16:creationId xmlns:a16="http://schemas.microsoft.com/office/drawing/2014/main" id="{E39A6FDA-EAB9-448F-8821-9EE09C32D9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9560" y="6322877"/>
            <a:ext cx="1097280" cy="424278"/>
          </a:xfrm>
          <a:prstGeom prst="rect">
            <a:avLst/>
          </a:prstGeom>
        </p:spPr>
      </p:pic>
      <p:pic>
        <p:nvPicPr>
          <p:cNvPr id="15" name="Picture 14" descr="Turner-Fairbank Highway Research Center logo. ">
            <a:extLst>
              <a:ext uri="{FF2B5EF4-FFF2-40B4-BE49-F238E27FC236}">
                <a16:creationId xmlns:a16="http://schemas.microsoft.com/office/drawing/2014/main" id="{0E6DFFFE-A600-449C-A269-64B346E9E93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97374" y="6493561"/>
            <a:ext cx="1188720" cy="253594"/>
          </a:xfrm>
          <a:prstGeom prst="rect">
            <a:avLst/>
          </a:prstGeom>
        </p:spPr>
      </p:pic>
      <p:sp>
        <p:nvSpPr>
          <p:cNvPr id="18" name="Slide Number Placeholder 5">
            <a:extLst>
              <a:ext uri="{FF2B5EF4-FFF2-40B4-BE49-F238E27FC236}">
                <a16:creationId xmlns:a16="http://schemas.microsoft.com/office/drawing/2014/main" id="{F91CF49A-4F87-43A3-B478-8FE6E664F4F7}"/>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rgbClr val="757575"/>
                </a:solidFill>
              </a:defRPr>
            </a:lvl1pPr>
          </a:lstStyle>
          <a:p>
            <a:fld id="{29691912-3321-4F2D-A980-9CA5FE309265}" type="slidenum">
              <a:rPr lang="en-US" smtClean="0"/>
              <a:pPr/>
              <a:t>‹#›</a:t>
            </a:fld>
            <a:endParaRPr lang="en-US" dirty="0"/>
          </a:p>
        </p:txBody>
      </p:sp>
    </p:spTree>
    <p:extLst>
      <p:ext uri="{BB962C8B-B14F-4D97-AF65-F5344CB8AC3E}">
        <p14:creationId xmlns:p14="http://schemas.microsoft.com/office/powerpoint/2010/main" val="24081558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enter photo">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60D905B-2BC0-4D93-B98A-138ACBD2D42B}"/>
              </a:ext>
            </a:extLst>
          </p:cNvPr>
          <p:cNvSpPr>
            <a:spLocks noGrp="1"/>
          </p:cNvSpPr>
          <p:nvPr>
            <p:ph type="title"/>
          </p:nvPr>
        </p:nvSpPr>
        <p:spPr>
          <a:xfrm>
            <a:off x="345678" y="256178"/>
            <a:ext cx="3664347" cy="555969"/>
          </a:xfrm>
        </p:spPr>
        <p:txBody>
          <a:bodyPr>
            <a:noAutofit/>
          </a:bodyPr>
          <a:lstStyle>
            <a:lvl1pPr>
              <a:defRPr sz="2000"/>
            </a:lvl1pPr>
          </a:lstStyle>
          <a:p>
            <a:r>
              <a:rPr lang="en-US" dirty="0"/>
              <a:t>Click to edit Master title style</a:t>
            </a:r>
          </a:p>
        </p:txBody>
      </p:sp>
      <p:sp>
        <p:nvSpPr>
          <p:cNvPr id="18" name="Text Placeholder 2">
            <a:extLst>
              <a:ext uri="{FF2B5EF4-FFF2-40B4-BE49-F238E27FC236}">
                <a16:creationId xmlns:a16="http://schemas.microsoft.com/office/drawing/2014/main" id="{FF2E1F86-B5C3-49DB-9B24-BBCDAEB8C563}"/>
              </a:ext>
            </a:extLst>
          </p:cNvPr>
          <p:cNvSpPr>
            <a:spLocks noGrp="1"/>
          </p:cNvSpPr>
          <p:nvPr>
            <p:ph type="body" idx="1"/>
          </p:nvPr>
        </p:nvSpPr>
        <p:spPr>
          <a:xfrm>
            <a:off x="345678" y="1349945"/>
            <a:ext cx="3657600" cy="823912"/>
          </a:xfrm>
        </p:spPr>
        <p:txBody>
          <a:bodyPr anchor="b">
            <a:noAutofit/>
          </a:bodyPr>
          <a:lstStyle>
            <a:lvl1pPr marL="0" indent="0">
              <a:buNone/>
              <a:defRPr sz="28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Content Placeholder 3">
            <a:extLst>
              <a:ext uri="{FF2B5EF4-FFF2-40B4-BE49-F238E27FC236}">
                <a16:creationId xmlns:a16="http://schemas.microsoft.com/office/drawing/2014/main" id="{CEB8FC75-84DE-46B7-83C1-B4078E148AE8}"/>
              </a:ext>
            </a:extLst>
          </p:cNvPr>
          <p:cNvSpPr>
            <a:spLocks noGrp="1"/>
          </p:cNvSpPr>
          <p:nvPr>
            <p:ph sz="half" idx="2"/>
          </p:nvPr>
        </p:nvSpPr>
        <p:spPr>
          <a:xfrm>
            <a:off x="345679" y="2173857"/>
            <a:ext cx="3657600" cy="361099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31418C83-BB26-4E11-93EC-A37F3E890750}"/>
              </a:ext>
            </a:extLst>
          </p:cNvPr>
          <p:cNvSpPr>
            <a:spLocks noGrp="1"/>
          </p:cNvSpPr>
          <p:nvPr>
            <p:ph type="pic" sz="quarter" idx="11"/>
          </p:nvPr>
        </p:nvSpPr>
        <p:spPr>
          <a:xfrm>
            <a:off x="4348956" y="0"/>
            <a:ext cx="3494088" cy="6858000"/>
          </a:xfrm>
        </p:spPr>
        <p:txBody>
          <a:bodyPr/>
          <a:lstStyle/>
          <a:p>
            <a:endParaRPr lang="en-US"/>
          </a:p>
        </p:txBody>
      </p:sp>
      <p:sp>
        <p:nvSpPr>
          <p:cNvPr id="25" name="Text Placeholder 7">
            <a:extLst>
              <a:ext uri="{FF2B5EF4-FFF2-40B4-BE49-F238E27FC236}">
                <a16:creationId xmlns:a16="http://schemas.microsoft.com/office/drawing/2014/main" id="{962D0C2E-9C89-46C8-BEC1-E6082E816EE4}"/>
              </a:ext>
            </a:extLst>
          </p:cNvPr>
          <p:cNvSpPr>
            <a:spLocks noGrp="1"/>
          </p:cNvSpPr>
          <p:nvPr>
            <p:ph type="body" sz="quarter" idx="12" hasCustomPrompt="1"/>
          </p:nvPr>
        </p:nvSpPr>
        <p:spPr>
          <a:xfrm>
            <a:off x="7971459" y="6503987"/>
            <a:ext cx="2515678" cy="233362"/>
          </a:xfrm>
        </p:spPr>
        <p:txBody>
          <a:bodyPr>
            <a:noAutofit/>
          </a:bodyPr>
          <a:lstStyle>
            <a:lvl1pPr marL="0" indent="0" algn="l">
              <a:buNone/>
              <a:defRPr sz="900" i="1">
                <a:solidFill>
                  <a:srgbClr val="757575"/>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sp>
        <p:nvSpPr>
          <p:cNvPr id="22" name="Text Placeholder 4">
            <a:extLst>
              <a:ext uri="{FF2B5EF4-FFF2-40B4-BE49-F238E27FC236}">
                <a16:creationId xmlns:a16="http://schemas.microsoft.com/office/drawing/2014/main" id="{C130781D-2CEA-4DFA-8A42-D8ED39999FE5}"/>
              </a:ext>
            </a:extLst>
          </p:cNvPr>
          <p:cNvSpPr>
            <a:spLocks noGrp="1"/>
          </p:cNvSpPr>
          <p:nvPr>
            <p:ph type="body" sz="quarter" idx="3"/>
          </p:nvPr>
        </p:nvSpPr>
        <p:spPr>
          <a:xfrm>
            <a:off x="8181975" y="1349945"/>
            <a:ext cx="3657600" cy="823912"/>
          </a:xfrm>
        </p:spPr>
        <p:txBody>
          <a:bodyPr anchor="b">
            <a:noAutofit/>
          </a:bodyPr>
          <a:lstStyle>
            <a:lvl1pPr marL="0" indent="0">
              <a:buNone/>
              <a:defRPr sz="28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5">
            <a:extLst>
              <a:ext uri="{FF2B5EF4-FFF2-40B4-BE49-F238E27FC236}">
                <a16:creationId xmlns:a16="http://schemas.microsoft.com/office/drawing/2014/main" id="{58D335EE-804F-4A78-9A85-D37D6E54DA87}"/>
              </a:ext>
            </a:extLst>
          </p:cNvPr>
          <p:cNvSpPr>
            <a:spLocks noGrp="1"/>
          </p:cNvSpPr>
          <p:nvPr>
            <p:ph sz="quarter" idx="4"/>
          </p:nvPr>
        </p:nvSpPr>
        <p:spPr>
          <a:xfrm>
            <a:off x="8181975" y="2173857"/>
            <a:ext cx="3657600" cy="3603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Parallelogram 3">
            <a:extLst>
              <a:ext uri="{FF2B5EF4-FFF2-40B4-BE49-F238E27FC236}">
                <a16:creationId xmlns:a16="http://schemas.microsoft.com/office/drawing/2014/main" id="{34F29B03-47C7-4D14-B777-4934E5B285A0}"/>
              </a:ext>
              <a:ext uri="{C183D7F6-B498-43B3-948B-1728B52AA6E4}">
                <adec:decorative xmlns:adec="http://schemas.microsoft.com/office/drawing/2017/decorative" val="1"/>
              </a:ext>
            </a:extLst>
          </p:cNvPr>
          <p:cNvSpPr/>
          <p:nvPr userDrawn="1"/>
        </p:nvSpPr>
        <p:spPr>
          <a:xfrm>
            <a:off x="-9098" y="6188682"/>
            <a:ext cx="429768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2" name="Group 1">
            <a:extLst>
              <a:ext uri="{FF2B5EF4-FFF2-40B4-BE49-F238E27FC236}">
                <a16:creationId xmlns:a16="http://schemas.microsoft.com/office/drawing/2014/main" id="{02044B57-E736-438D-8353-C3AAEDD0D48C}"/>
              </a:ext>
              <a:ext uri="{C183D7F6-B498-43B3-948B-1728B52AA6E4}">
                <adec:decorative xmlns:adec="http://schemas.microsoft.com/office/drawing/2017/decorative" val="1"/>
              </a:ext>
            </a:extLst>
          </p:cNvPr>
          <p:cNvGrpSpPr/>
          <p:nvPr userDrawn="1"/>
        </p:nvGrpSpPr>
        <p:grpSpPr>
          <a:xfrm>
            <a:off x="7903418" y="6188682"/>
            <a:ext cx="3627635" cy="48895"/>
            <a:chOff x="7903418" y="6274942"/>
            <a:chExt cx="3627635" cy="48895"/>
          </a:xfrm>
        </p:grpSpPr>
        <p:pic>
          <p:nvPicPr>
            <p:cNvPr id="16" name="Graphic 15">
              <a:extLst>
                <a:ext uri="{FF2B5EF4-FFF2-40B4-BE49-F238E27FC236}">
                  <a16:creationId xmlns:a16="http://schemas.microsoft.com/office/drawing/2014/main" id="{4101DE45-14BA-456C-808D-689CD2F8B8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21" name="Parallelogram 3">
              <a:extLst>
                <a:ext uri="{FF2B5EF4-FFF2-40B4-BE49-F238E27FC236}">
                  <a16:creationId xmlns:a16="http://schemas.microsoft.com/office/drawing/2014/main" id="{9D0E1CD0-AB58-47B3-9093-74E681AA3C11}"/>
                </a:ext>
              </a:extLst>
            </p:cNvPr>
            <p:cNvSpPr/>
            <p:nvPr userDrawn="1"/>
          </p:nvSpPr>
          <p:spPr>
            <a:xfrm>
              <a:off x="7903418" y="6274942"/>
              <a:ext cx="265176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pic>
        <p:nvPicPr>
          <p:cNvPr id="27" name="Picture 26" descr="U.S. Department of Transportation, Federal Highway Administration logo. ">
            <a:extLst>
              <a:ext uri="{FF2B5EF4-FFF2-40B4-BE49-F238E27FC236}">
                <a16:creationId xmlns:a16="http://schemas.microsoft.com/office/drawing/2014/main" id="{AA614987-EE6E-4B4B-8777-F74EA4E1EE9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9560" y="6322877"/>
            <a:ext cx="1097280" cy="424278"/>
          </a:xfrm>
          <a:prstGeom prst="rect">
            <a:avLst/>
          </a:prstGeom>
        </p:spPr>
      </p:pic>
      <p:pic>
        <p:nvPicPr>
          <p:cNvPr id="26" name="Picture 25" descr="Turner-Fairbank Highway Research Center logo. ">
            <a:extLst>
              <a:ext uri="{FF2B5EF4-FFF2-40B4-BE49-F238E27FC236}">
                <a16:creationId xmlns:a16="http://schemas.microsoft.com/office/drawing/2014/main" id="{B01C7988-C40B-4E9E-9616-E5FD7CD063A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97374" y="6493561"/>
            <a:ext cx="1188720" cy="253594"/>
          </a:xfrm>
          <a:prstGeom prst="rect">
            <a:avLst/>
          </a:prstGeom>
        </p:spPr>
      </p:pic>
      <p:sp>
        <p:nvSpPr>
          <p:cNvPr id="17" name="Slide Number Placeholder 5">
            <a:extLst>
              <a:ext uri="{FF2B5EF4-FFF2-40B4-BE49-F238E27FC236}">
                <a16:creationId xmlns:a16="http://schemas.microsoft.com/office/drawing/2014/main" id="{13FD9FEC-5E73-46D6-A3B0-71C9D18A0266}"/>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rgbClr val="757575"/>
                </a:solidFill>
              </a:defRPr>
            </a:lvl1pPr>
          </a:lstStyle>
          <a:p>
            <a:fld id="{29691912-3321-4F2D-A980-9CA5FE309265}" type="slidenum">
              <a:rPr lang="en-US" smtClean="0"/>
              <a:pPr/>
              <a:t>‹#›</a:t>
            </a:fld>
            <a:endParaRPr lang="en-US" dirty="0"/>
          </a:p>
        </p:txBody>
      </p:sp>
    </p:spTree>
    <p:extLst>
      <p:ext uri="{BB962C8B-B14F-4D97-AF65-F5344CB8AC3E}">
        <p14:creationId xmlns:p14="http://schemas.microsoft.com/office/powerpoint/2010/main" val="28729644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94C26-8770-4ACD-9F25-AACAF441C724}"/>
              </a:ext>
            </a:extLst>
          </p:cNvPr>
          <p:cNvSpPr>
            <a:spLocks noGrp="1"/>
          </p:cNvSpPr>
          <p:nvPr>
            <p:ph type="title"/>
          </p:nvPr>
        </p:nvSpPr>
        <p:spPr/>
        <p:txBody>
          <a:bodyPr/>
          <a:lstStyle/>
          <a:p>
            <a:r>
              <a:rPr lang="en-US"/>
              <a:t>Click to edit Master title style</a:t>
            </a:r>
          </a:p>
        </p:txBody>
      </p:sp>
      <p:grpSp>
        <p:nvGrpSpPr>
          <p:cNvPr id="17" name="Group 16">
            <a:extLst>
              <a:ext uri="{FF2B5EF4-FFF2-40B4-BE49-F238E27FC236}">
                <a16:creationId xmlns:a16="http://schemas.microsoft.com/office/drawing/2014/main" id="{808C02A2-5FC4-4C98-947E-6F12B69AC1E4}"/>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18" name="Graphic 17">
              <a:extLst>
                <a:ext uri="{FF2B5EF4-FFF2-40B4-BE49-F238E27FC236}">
                  <a16:creationId xmlns:a16="http://schemas.microsoft.com/office/drawing/2014/main" id="{7C137A00-9DD9-4CD6-A521-3EA858ECC6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19" name="Parallelogram 3">
              <a:extLst>
                <a:ext uri="{FF2B5EF4-FFF2-40B4-BE49-F238E27FC236}">
                  <a16:creationId xmlns:a16="http://schemas.microsoft.com/office/drawing/2014/main" id="{1683BA8E-9E17-4263-8103-0FCD02F2FF80}"/>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U.S. Department of Transportation, Federal Highway Administration logo. ">
            <a:extLst>
              <a:ext uri="{FF2B5EF4-FFF2-40B4-BE49-F238E27FC236}">
                <a16:creationId xmlns:a16="http://schemas.microsoft.com/office/drawing/2014/main" id="{DBAEBCA3-E81A-44A1-B976-0A969337015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9560" y="6322877"/>
            <a:ext cx="1097280" cy="424278"/>
          </a:xfrm>
          <a:prstGeom prst="rect">
            <a:avLst/>
          </a:prstGeom>
        </p:spPr>
      </p:pic>
      <p:pic>
        <p:nvPicPr>
          <p:cNvPr id="11" name="Picture 10" descr="Turner-Fairbank Highway Research Center logo. ">
            <a:extLst>
              <a:ext uri="{FF2B5EF4-FFF2-40B4-BE49-F238E27FC236}">
                <a16:creationId xmlns:a16="http://schemas.microsoft.com/office/drawing/2014/main" id="{7E910632-0D62-4927-A7B3-5EEDAE3A2CF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97374" y="6493561"/>
            <a:ext cx="1188720" cy="253594"/>
          </a:xfrm>
          <a:prstGeom prst="rect">
            <a:avLst/>
          </a:prstGeom>
        </p:spPr>
      </p:pic>
      <p:sp>
        <p:nvSpPr>
          <p:cNvPr id="15" name="Slide Number Placeholder 5">
            <a:extLst>
              <a:ext uri="{FF2B5EF4-FFF2-40B4-BE49-F238E27FC236}">
                <a16:creationId xmlns:a16="http://schemas.microsoft.com/office/drawing/2014/main" id="{61269F03-7854-4150-AA5F-CE607F1932BC}"/>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rgbClr val="757575"/>
                </a:solidFill>
              </a:defRPr>
            </a:lvl1pPr>
          </a:lstStyle>
          <a:p>
            <a:fld id="{29691912-3321-4F2D-A980-9CA5FE309265}" type="slidenum">
              <a:rPr lang="en-US" smtClean="0"/>
              <a:pPr/>
              <a:t>‹#›</a:t>
            </a:fld>
            <a:endParaRPr lang="en-US" dirty="0"/>
          </a:p>
        </p:txBody>
      </p:sp>
    </p:spTree>
    <p:extLst>
      <p:ext uri="{BB962C8B-B14F-4D97-AF65-F5344CB8AC3E}">
        <p14:creationId xmlns:p14="http://schemas.microsoft.com/office/powerpoint/2010/main" val="22137501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1BE4A-6C9F-48CD-AF1A-843091EACFEC}"/>
              </a:ext>
            </a:extLst>
          </p:cNvPr>
          <p:cNvSpPr>
            <a:spLocks noGrp="1"/>
          </p:cNvSpPr>
          <p:nvPr>
            <p:ph type="title"/>
          </p:nvPr>
        </p:nvSpPr>
        <p:spPr>
          <a:xfrm>
            <a:off x="838200" y="669924"/>
            <a:ext cx="10515600" cy="1020764"/>
          </a:xfrm>
        </p:spPr>
        <p:txBody>
          <a:bodyPr/>
          <a:lstStyle/>
          <a:p>
            <a:r>
              <a:rPr lang="en-US"/>
              <a:t>Click to edit Master title style</a:t>
            </a:r>
          </a:p>
        </p:txBody>
      </p:sp>
    </p:spTree>
    <p:extLst>
      <p:ext uri="{BB962C8B-B14F-4D97-AF65-F5344CB8AC3E}">
        <p14:creationId xmlns:p14="http://schemas.microsoft.com/office/powerpoint/2010/main" val="4267123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869CDF21-6DC9-458E-93F8-9D84DD7CD65E}"/>
              </a:ext>
              <a:ext uri="{C183D7F6-B498-43B3-948B-1728B52AA6E4}">
                <adec:decorative xmlns:adec="http://schemas.microsoft.com/office/drawing/2017/decorative" val="1"/>
              </a:ext>
            </a:extLst>
          </p:cNvPr>
          <p:cNvSpPr/>
          <p:nvPr userDrawn="1"/>
        </p:nvSpPr>
        <p:spPr>
          <a:xfrm>
            <a:off x="0" y="3457574"/>
            <a:ext cx="12192000" cy="3400425"/>
          </a:xfrm>
          <a:prstGeom prst="rect">
            <a:avLst/>
          </a:prstGeom>
          <a:solidFill>
            <a:srgbClr val="1D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C24FD02E-15D1-4298-A473-B21335220E9E}"/>
              </a:ext>
            </a:extLst>
          </p:cNvPr>
          <p:cNvSpPr>
            <a:spLocks noGrp="1"/>
          </p:cNvSpPr>
          <p:nvPr>
            <p:ph type="pic" sz="quarter" idx="10"/>
          </p:nvPr>
        </p:nvSpPr>
        <p:spPr>
          <a:xfrm>
            <a:off x="0" y="0"/>
            <a:ext cx="12192000" cy="3457574"/>
          </a:xfrm>
        </p:spPr>
        <p:txBody>
          <a:bodyPr/>
          <a:lstStyle/>
          <a:p>
            <a:r>
              <a:rPr lang="en-US"/>
              <a:t>Click icon to add picture</a:t>
            </a:r>
            <a:endParaRPr lang="en-US" dirty="0"/>
          </a:p>
        </p:txBody>
      </p:sp>
      <p:sp>
        <p:nvSpPr>
          <p:cNvPr id="14" name="Text Placeholder 7">
            <a:extLst>
              <a:ext uri="{FF2B5EF4-FFF2-40B4-BE49-F238E27FC236}">
                <a16:creationId xmlns:a16="http://schemas.microsoft.com/office/drawing/2014/main" id="{A8D1C52B-0DC5-48E0-8122-46704D684BCF}"/>
              </a:ext>
            </a:extLst>
          </p:cNvPr>
          <p:cNvSpPr>
            <a:spLocks noGrp="1"/>
          </p:cNvSpPr>
          <p:nvPr>
            <p:ph type="body" sz="quarter" idx="12" hasCustomPrompt="1"/>
          </p:nvPr>
        </p:nvSpPr>
        <p:spPr>
          <a:xfrm>
            <a:off x="9489057" y="3617723"/>
            <a:ext cx="2515678" cy="233362"/>
          </a:xfrm>
        </p:spPr>
        <p:txBody>
          <a:bodyPr>
            <a:noAutofit/>
          </a:bodyPr>
          <a:lstStyle>
            <a:lvl1pPr marL="0" indent="0" algn="r">
              <a:buNone/>
              <a:defRPr sz="900" i="1">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grpSp>
        <p:nvGrpSpPr>
          <p:cNvPr id="9" name="Group 8">
            <a:extLst>
              <a:ext uri="{FF2B5EF4-FFF2-40B4-BE49-F238E27FC236}">
                <a16:creationId xmlns:a16="http://schemas.microsoft.com/office/drawing/2014/main" id="{2ADF576F-F650-4C8A-A874-77F66E3D3CBD}"/>
              </a:ext>
              <a:ext uri="{C183D7F6-B498-43B3-948B-1728B52AA6E4}">
                <adec:decorative xmlns:adec="http://schemas.microsoft.com/office/drawing/2017/decorative" val="1"/>
              </a:ext>
            </a:extLst>
          </p:cNvPr>
          <p:cNvGrpSpPr/>
          <p:nvPr userDrawn="1"/>
        </p:nvGrpSpPr>
        <p:grpSpPr>
          <a:xfrm>
            <a:off x="-9098" y="3466434"/>
            <a:ext cx="12210196" cy="64008"/>
            <a:chOff x="-9098" y="3444238"/>
            <a:chExt cx="12210196" cy="64008"/>
          </a:xfrm>
        </p:grpSpPr>
        <p:pic>
          <p:nvPicPr>
            <p:cNvPr id="10" name="Graphic 9">
              <a:extLst>
                <a:ext uri="{FF2B5EF4-FFF2-40B4-BE49-F238E27FC236}">
                  <a16:creationId xmlns:a16="http://schemas.microsoft.com/office/drawing/2014/main" id="{F01243BA-6EE5-4226-B535-27F2F1BF50C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984946" y="3444238"/>
              <a:ext cx="1216152" cy="64008"/>
            </a:xfrm>
            <a:prstGeom prst="rect">
              <a:avLst/>
            </a:prstGeom>
          </p:spPr>
        </p:pic>
        <p:sp>
          <p:nvSpPr>
            <p:cNvPr id="12" name="Parallelogram 3">
              <a:extLst>
                <a:ext uri="{FF2B5EF4-FFF2-40B4-BE49-F238E27FC236}">
                  <a16:creationId xmlns:a16="http://schemas.microsoft.com/office/drawing/2014/main" id="{E7A65386-E687-4B2A-AC82-5A18555CFA92}"/>
                </a:ext>
                <a:ext uri="{C183D7F6-B498-43B3-948B-1728B52AA6E4}">
                  <adec:decorative xmlns:adec="http://schemas.microsoft.com/office/drawing/2017/decorative" val="1"/>
                </a:ext>
              </a:extLst>
            </p:cNvPr>
            <p:cNvSpPr/>
            <p:nvPr userDrawn="1"/>
          </p:nvSpPr>
          <p:spPr>
            <a:xfrm>
              <a:off x="-9098" y="3444238"/>
              <a:ext cx="108813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A882C75-4BDE-46D5-A13C-DB994762DD71}"/>
              </a:ext>
            </a:extLst>
          </p:cNvPr>
          <p:cNvSpPr>
            <a:spLocks noGrp="1"/>
          </p:cNvSpPr>
          <p:nvPr>
            <p:ph type="title" hasCustomPrompt="1"/>
          </p:nvPr>
        </p:nvSpPr>
        <p:spPr>
          <a:xfrm>
            <a:off x="831850" y="4019550"/>
            <a:ext cx="10515600" cy="1171575"/>
          </a:xfrm>
        </p:spPr>
        <p:txBody>
          <a:bodyPr anchor="b">
            <a:noAutofit/>
          </a:bodyPr>
          <a:lstStyle>
            <a:lvl1pPr>
              <a:defRPr sz="4800">
                <a:solidFill>
                  <a:schemeClr val="bg1"/>
                </a:solidFill>
              </a:defRPr>
            </a:lvl1pPr>
          </a:lstStyle>
          <a:p>
            <a:r>
              <a:rPr lang="en-US" dirty="0"/>
              <a:t>Click to Enter Section Title</a:t>
            </a:r>
          </a:p>
        </p:txBody>
      </p:sp>
      <p:sp>
        <p:nvSpPr>
          <p:cNvPr id="3" name="Sub title">
            <a:extLst>
              <a:ext uri="{FF2B5EF4-FFF2-40B4-BE49-F238E27FC236}">
                <a16:creationId xmlns:a16="http://schemas.microsoft.com/office/drawing/2014/main" id="{CE9B5D76-AE66-4469-9D16-9B138265C410}"/>
              </a:ext>
            </a:extLst>
          </p:cNvPr>
          <p:cNvSpPr>
            <a:spLocks noGrp="1"/>
          </p:cNvSpPr>
          <p:nvPr>
            <p:ph type="body" idx="1" hasCustomPrompt="1"/>
          </p:nvPr>
        </p:nvSpPr>
        <p:spPr>
          <a:xfrm>
            <a:off x="831850" y="5218114"/>
            <a:ext cx="9379231" cy="506412"/>
          </a:xfrm>
        </p:spPr>
        <p:txBody>
          <a:bodyPr>
            <a:noAutofit/>
          </a:bodyPr>
          <a:lstStyle>
            <a:lvl1pPr marL="0" indent="0">
              <a:buNone/>
              <a:defRPr sz="24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enter section subtitle</a:t>
            </a:r>
          </a:p>
        </p:txBody>
      </p:sp>
      <p:pic>
        <p:nvPicPr>
          <p:cNvPr id="19" name="DOT logo" descr="US DOT logo. ">
            <a:extLst>
              <a:ext uri="{FF2B5EF4-FFF2-40B4-BE49-F238E27FC236}">
                <a16:creationId xmlns:a16="http://schemas.microsoft.com/office/drawing/2014/main" id="{9C8AE4B2-DEDC-4E4F-A76F-5C69E2DDBA4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45412" y="5629477"/>
            <a:ext cx="1456835" cy="578450"/>
          </a:xfrm>
          <a:prstGeom prst="rect">
            <a:avLst/>
          </a:prstGeom>
        </p:spPr>
      </p:pic>
      <p:pic>
        <p:nvPicPr>
          <p:cNvPr id="18" name="TFHRC Logo" descr="Turner-Fairbank Highway Research Center logo. ">
            <a:extLst>
              <a:ext uri="{FF2B5EF4-FFF2-40B4-BE49-F238E27FC236}">
                <a16:creationId xmlns:a16="http://schemas.microsoft.com/office/drawing/2014/main" id="{A39298F2-AD59-427A-9F67-978C223941D2}"/>
              </a:ext>
            </a:extLst>
          </p:cNvPr>
          <p:cNvPicPr>
            <a:picLocks noChangeAspect="1"/>
          </p:cNvPicPr>
          <p:nvPr userDrawn="1"/>
        </p:nvPicPr>
        <p:blipFill rotWithShape="1">
          <a:blip r:embed="rId5" cstate="screen">
            <a:extLst>
              <a:ext uri="{28A0092B-C50C-407E-A947-70E740481C1C}">
                <a14:useLocalDpi xmlns:a14="http://schemas.microsoft.com/office/drawing/2010/main" val="0"/>
              </a:ext>
            </a:extLst>
          </a:blip>
          <a:srcRect l="-11725" r="-11725"/>
          <a:stretch/>
        </p:blipFill>
        <p:spPr>
          <a:xfrm>
            <a:off x="10211081" y="6280247"/>
            <a:ext cx="1920240" cy="396982"/>
          </a:xfrm>
          <a:prstGeom prst="rect">
            <a:avLst/>
          </a:prstGeom>
        </p:spPr>
      </p:pic>
    </p:spTree>
    <p:extLst>
      <p:ext uri="{BB962C8B-B14F-4D97-AF65-F5344CB8AC3E}">
        <p14:creationId xmlns:p14="http://schemas.microsoft.com/office/powerpoint/2010/main" val="7173213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5" name="Picture 4" descr="Question mark textured background. ">
            <a:extLst>
              <a:ext uri="{FF2B5EF4-FFF2-40B4-BE49-F238E27FC236}">
                <a16:creationId xmlns:a16="http://schemas.microsoft.com/office/drawing/2014/main" id="{EEA66419-E0D0-4A6B-A44E-153895EC072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1" y="-5187"/>
            <a:ext cx="12200645" cy="6863188"/>
          </a:xfrm>
          <a:prstGeom prst="rect">
            <a:avLst/>
          </a:prstGeom>
        </p:spPr>
      </p:pic>
      <p:sp>
        <p:nvSpPr>
          <p:cNvPr id="2" name="Title 1">
            <a:extLst>
              <a:ext uri="{FF2B5EF4-FFF2-40B4-BE49-F238E27FC236}">
                <a16:creationId xmlns:a16="http://schemas.microsoft.com/office/drawing/2014/main" id="{8A882C75-4BDE-46D5-A13C-DB994762DD71}"/>
              </a:ext>
            </a:extLst>
          </p:cNvPr>
          <p:cNvSpPr>
            <a:spLocks noGrp="1"/>
          </p:cNvSpPr>
          <p:nvPr>
            <p:ph type="title" hasCustomPrompt="1"/>
          </p:nvPr>
        </p:nvSpPr>
        <p:spPr>
          <a:xfrm>
            <a:off x="3561021" y="2820275"/>
            <a:ext cx="5069958" cy="720666"/>
          </a:xfrm>
        </p:spPr>
        <p:txBody>
          <a:bodyPr anchor="b">
            <a:normAutofit/>
          </a:bodyPr>
          <a:lstStyle>
            <a:lvl1pPr algn="ctr">
              <a:defRPr sz="4800">
                <a:solidFill>
                  <a:schemeClr val="accent5"/>
                </a:solidFill>
              </a:defRPr>
            </a:lvl1pPr>
          </a:lstStyle>
          <a:p>
            <a:r>
              <a:rPr lang="en-US" dirty="0"/>
              <a:t>Question?</a:t>
            </a:r>
          </a:p>
        </p:txBody>
      </p:sp>
      <p:grpSp>
        <p:nvGrpSpPr>
          <p:cNvPr id="7" name="Group 6">
            <a:extLst>
              <a:ext uri="{FF2B5EF4-FFF2-40B4-BE49-F238E27FC236}">
                <a16:creationId xmlns:a16="http://schemas.microsoft.com/office/drawing/2014/main" id="{FF1564C8-888A-43B9-B084-146C2AD9C976}"/>
              </a:ext>
              <a:ext uri="{C183D7F6-B498-43B3-948B-1728B52AA6E4}">
                <adec:decorative xmlns:adec="http://schemas.microsoft.com/office/drawing/2017/decorative" val="1"/>
              </a:ext>
            </a:extLst>
          </p:cNvPr>
          <p:cNvGrpSpPr/>
          <p:nvPr userDrawn="1"/>
        </p:nvGrpSpPr>
        <p:grpSpPr>
          <a:xfrm>
            <a:off x="4108447" y="3526388"/>
            <a:ext cx="3975107" cy="64008"/>
            <a:chOff x="4282183" y="3542528"/>
            <a:chExt cx="3975107" cy="64008"/>
          </a:xfrm>
        </p:grpSpPr>
        <p:pic>
          <p:nvPicPr>
            <p:cNvPr id="9" name="Graphic 8">
              <a:extLst>
                <a:ext uri="{FF2B5EF4-FFF2-40B4-BE49-F238E27FC236}">
                  <a16:creationId xmlns:a16="http://schemas.microsoft.com/office/drawing/2014/main" id="{F5EE9F09-7C4A-4E8A-9160-C52B185F04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041138" y="3542528"/>
              <a:ext cx="1216152" cy="64008"/>
            </a:xfrm>
            <a:prstGeom prst="rect">
              <a:avLst/>
            </a:prstGeom>
          </p:spPr>
        </p:pic>
        <p:sp>
          <p:nvSpPr>
            <p:cNvPr id="12" name="Parallelogram 3">
              <a:extLst>
                <a:ext uri="{FF2B5EF4-FFF2-40B4-BE49-F238E27FC236}">
                  <a16:creationId xmlns:a16="http://schemas.microsoft.com/office/drawing/2014/main" id="{363E547C-B6F9-487E-A7D0-931D8DEFF8DA}"/>
                </a:ext>
              </a:extLst>
            </p:cNvPr>
            <p:cNvSpPr/>
            <p:nvPr userDrawn="1"/>
          </p:nvSpPr>
          <p:spPr>
            <a:xfrm>
              <a:off x="4282183" y="3550085"/>
              <a:ext cx="265176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DDDD60E-FFE1-4BCE-B161-7FB5B58CC319}"/>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26" name="Graphic 25">
              <a:extLst>
                <a:ext uri="{FF2B5EF4-FFF2-40B4-BE49-F238E27FC236}">
                  <a16:creationId xmlns:a16="http://schemas.microsoft.com/office/drawing/2014/main" id="{673D3BFB-2371-4AF9-BE81-316D083CF4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662373" y="6278117"/>
              <a:ext cx="868680" cy="45720"/>
            </a:xfrm>
            <a:prstGeom prst="rect">
              <a:avLst/>
            </a:prstGeom>
          </p:spPr>
        </p:pic>
        <p:sp>
          <p:nvSpPr>
            <p:cNvPr id="27" name="Parallelogram 3">
              <a:extLst>
                <a:ext uri="{FF2B5EF4-FFF2-40B4-BE49-F238E27FC236}">
                  <a16:creationId xmlns:a16="http://schemas.microsoft.com/office/drawing/2014/main" id="{0F720AAA-635C-4AE5-9339-6697D24EB312}"/>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descr="U.S. Department of Transportation, Federal Highway Administration logo. ">
            <a:extLst>
              <a:ext uri="{FF2B5EF4-FFF2-40B4-BE49-F238E27FC236}">
                <a16:creationId xmlns:a16="http://schemas.microsoft.com/office/drawing/2014/main" id="{489AFFD6-A7FD-4E3F-A39B-5255999F200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89560" y="6322877"/>
            <a:ext cx="1097280" cy="424278"/>
          </a:xfrm>
          <a:prstGeom prst="rect">
            <a:avLst/>
          </a:prstGeom>
        </p:spPr>
      </p:pic>
      <p:pic>
        <p:nvPicPr>
          <p:cNvPr id="15" name="Picture 14" descr="Turner-Fairbank Highway Research Center logo. ">
            <a:extLst>
              <a:ext uri="{FF2B5EF4-FFF2-40B4-BE49-F238E27FC236}">
                <a16:creationId xmlns:a16="http://schemas.microsoft.com/office/drawing/2014/main" id="{785B09AE-80E5-4352-8A10-48DC9AF6952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713720" y="6493561"/>
            <a:ext cx="1188720" cy="253594"/>
          </a:xfrm>
          <a:prstGeom prst="rect">
            <a:avLst/>
          </a:prstGeom>
        </p:spPr>
      </p:pic>
      <p:sp>
        <p:nvSpPr>
          <p:cNvPr id="24" name="Slide Number Placeholder 5">
            <a:extLst>
              <a:ext uri="{FF2B5EF4-FFF2-40B4-BE49-F238E27FC236}">
                <a16:creationId xmlns:a16="http://schemas.microsoft.com/office/drawing/2014/main" id="{0660028F-B881-4264-8A78-4106487C288F}"/>
              </a:ext>
            </a:extLst>
          </p:cNvPr>
          <p:cNvSpPr>
            <a:spLocks noGrp="1"/>
          </p:cNvSpPr>
          <p:nvPr>
            <p:ph type="sldNum" sz="quarter" idx="4"/>
          </p:nvPr>
        </p:nvSpPr>
        <p:spPr>
          <a:xfrm>
            <a:off x="11145290" y="6095064"/>
            <a:ext cx="771525" cy="234234"/>
          </a:xfrm>
          <a:prstGeom prst="rect">
            <a:avLst/>
          </a:prstGeom>
        </p:spPr>
        <p:txBody>
          <a:bodyPr vert="horz" lIns="91440" tIns="45720" rIns="91440" bIns="45720" rtlCol="0" anchor="ctr"/>
          <a:lstStyle>
            <a:lvl1pPr algn="r">
              <a:defRPr sz="1200">
                <a:solidFill>
                  <a:srgbClr val="757575"/>
                </a:solidFill>
              </a:defRPr>
            </a:lvl1pPr>
          </a:lstStyle>
          <a:p>
            <a:fld id="{29691912-3321-4F2D-A980-9CA5FE309265}" type="slidenum">
              <a:rPr lang="en-US" smtClean="0"/>
              <a:pPr/>
              <a:t>‹#›</a:t>
            </a:fld>
            <a:endParaRPr lang="en-US" dirty="0"/>
          </a:p>
        </p:txBody>
      </p:sp>
    </p:spTree>
    <p:extLst>
      <p:ext uri="{BB962C8B-B14F-4D97-AF65-F5344CB8AC3E}">
        <p14:creationId xmlns:p14="http://schemas.microsoft.com/office/powerpoint/2010/main" val="33259870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9CDF21-6DC9-458E-93F8-9D84DD7CD65E}"/>
              </a:ext>
              <a:ext uri="{C183D7F6-B498-43B3-948B-1728B52AA6E4}">
                <adec:decorative xmlns:adec="http://schemas.microsoft.com/office/drawing/2017/decorative" val="1"/>
              </a:ext>
            </a:extLst>
          </p:cNvPr>
          <p:cNvSpPr/>
          <p:nvPr userDrawn="1"/>
        </p:nvSpPr>
        <p:spPr>
          <a:xfrm>
            <a:off x="0" y="3429000"/>
            <a:ext cx="12192000"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Multi-lane highway full of cars. ">
            <a:extLst>
              <a:ext uri="{FF2B5EF4-FFF2-40B4-BE49-F238E27FC236}">
                <a16:creationId xmlns:a16="http://schemas.microsoft.com/office/drawing/2014/main" id="{105F7969-75D5-47B4-B7B1-D7C7C34F700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11112"/>
            <a:ext cx="12192000" cy="3417888"/>
          </a:xfrm>
          <a:prstGeom prst="rect">
            <a:avLst/>
          </a:prstGeom>
        </p:spPr>
      </p:pic>
      <p:sp>
        <p:nvSpPr>
          <p:cNvPr id="23" name="TextBox 22">
            <a:extLst>
              <a:ext uri="{FF2B5EF4-FFF2-40B4-BE49-F238E27FC236}">
                <a16:creationId xmlns:a16="http://schemas.microsoft.com/office/drawing/2014/main" id="{EFFB055C-7EFB-4C80-BF72-D1C3D651508F}"/>
              </a:ext>
            </a:extLst>
          </p:cNvPr>
          <p:cNvSpPr txBox="1"/>
          <p:nvPr userDrawn="1"/>
        </p:nvSpPr>
        <p:spPr>
          <a:xfrm>
            <a:off x="793381" y="6363831"/>
            <a:ext cx="2355012" cy="230832"/>
          </a:xfrm>
          <a:prstGeom prst="rect">
            <a:avLst/>
          </a:prstGeom>
          <a:noFill/>
        </p:spPr>
        <p:txBody>
          <a:bodyPr wrap="square" rtlCol="0">
            <a:spAutoFit/>
          </a:bodyPr>
          <a:lstStyle/>
          <a:p>
            <a:pPr algn="l"/>
            <a:r>
              <a:rPr lang="en-US" sz="900" i="1" dirty="0">
                <a:solidFill>
                  <a:schemeClr val="bg1"/>
                </a:solidFill>
                <a:latin typeface="Arial" panose="020B0604020202020204" pitchFamily="34" charset="0"/>
                <a:cs typeface="Arial" panose="020B0604020202020204" pitchFamily="34" charset="0"/>
              </a:rPr>
              <a:t>© 2015 </a:t>
            </a:r>
            <a:r>
              <a:rPr lang="en-US" sz="900" i="1" dirty="0" err="1">
                <a:solidFill>
                  <a:schemeClr val="bg1"/>
                </a:solidFill>
                <a:latin typeface="Arial" panose="020B0604020202020204" pitchFamily="34" charset="0"/>
                <a:cs typeface="Arial" panose="020B0604020202020204" pitchFamily="34" charset="0"/>
              </a:rPr>
              <a:t>Peeterv</a:t>
            </a:r>
            <a:r>
              <a:rPr lang="en-US" sz="900" i="1" dirty="0">
                <a:solidFill>
                  <a:schemeClr val="bg1"/>
                </a:solidFill>
                <a:latin typeface="Arial" panose="020B0604020202020204" pitchFamily="34" charset="0"/>
                <a:cs typeface="Arial" panose="020B0604020202020204" pitchFamily="34" charset="0"/>
              </a:rPr>
              <a:t> / iStock.</a:t>
            </a:r>
          </a:p>
        </p:txBody>
      </p:sp>
      <p:sp>
        <p:nvSpPr>
          <p:cNvPr id="4" name="Rectangle 3">
            <a:extLst>
              <a:ext uri="{FF2B5EF4-FFF2-40B4-BE49-F238E27FC236}">
                <a16:creationId xmlns:a16="http://schemas.microsoft.com/office/drawing/2014/main" id="{4FC4AAD4-B1C3-4BB7-8169-4FB142EEA092}"/>
              </a:ext>
              <a:ext uri="{C183D7F6-B498-43B3-948B-1728B52AA6E4}">
                <adec:decorative xmlns:adec="http://schemas.microsoft.com/office/drawing/2017/decorative" val="1"/>
              </a:ext>
            </a:extLst>
          </p:cNvPr>
          <p:cNvSpPr/>
          <p:nvPr userDrawn="1"/>
        </p:nvSpPr>
        <p:spPr>
          <a:xfrm>
            <a:off x="793381" y="871876"/>
            <a:ext cx="10605238" cy="5114249"/>
          </a:xfrm>
          <a:prstGeom prst="rect">
            <a:avLst/>
          </a:prstGeom>
          <a:solidFill>
            <a:schemeClr val="bg1"/>
          </a:solidFill>
          <a:ln w="28575">
            <a:solidFill>
              <a:srgbClr val="FFCF0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882C75-4BDE-46D5-A13C-DB994762DD71}"/>
              </a:ext>
            </a:extLst>
          </p:cNvPr>
          <p:cNvSpPr>
            <a:spLocks noGrp="1"/>
          </p:cNvSpPr>
          <p:nvPr>
            <p:ph type="title" hasCustomPrompt="1"/>
          </p:nvPr>
        </p:nvSpPr>
        <p:spPr>
          <a:xfrm>
            <a:off x="3561021" y="1414130"/>
            <a:ext cx="5069958" cy="720666"/>
          </a:xfrm>
        </p:spPr>
        <p:txBody>
          <a:bodyPr anchor="b">
            <a:noAutofit/>
          </a:bodyPr>
          <a:lstStyle>
            <a:lvl1pPr algn="ctr">
              <a:defRPr sz="4800">
                <a:solidFill>
                  <a:schemeClr val="accent5"/>
                </a:solidFill>
              </a:defRPr>
            </a:lvl1pPr>
          </a:lstStyle>
          <a:p>
            <a:r>
              <a:rPr lang="en-US" dirty="0"/>
              <a:t>Contact</a:t>
            </a:r>
          </a:p>
        </p:txBody>
      </p:sp>
      <p:grpSp>
        <p:nvGrpSpPr>
          <p:cNvPr id="13" name="Group 12">
            <a:extLst>
              <a:ext uri="{FF2B5EF4-FFF2-40B4-BE49-F238E27FC236}">
                <a16:creationId xmlns:a16="http://schemas.microsoft.com/office/drawing/2014/main" id="{CD9F0A12-AF34-41CD-A122-4571A3183751}"/>
              </a:ext>
              <a:ext uri="{C183D7F6-B498-43B3-948B-1728B52AA6E4}">
                <adec:decorative xmlns:adec="http://schemas.microsoft.com/office/drawing/2017/decorative" val="1"/>
              </a:ext>
            </a:extLst>
          </p:cNvPr>
          <p:cNvGrpSpPr/>
          <p:nvPr userDrawn="1"/>
        </p:nvGrpSpPr>
        <p:grpSpPr>
          <a:xfrm>
            <a:off x="4108447" y="2111662"/>
            <a:ext cx="3975107" cy="64008"/>
            <a:chOff x="4282183" y="3542528"/>
            <a:chExt cx="3975107" cy="64008"/>
          </a:xfrm>
        </p:grpSpPr>
        <p:pic>
          <p:nvPicPr>
            <p:cNvPr id="15" name="Graphic 14">
              <a:extLst>
                <a:ext uri="{FF2B5EF4-FFF2-40B4-BE49-F238E27FC236}">
                  <a16:creationId xmlns:a16="http://schemas.microsoft.com/office/drawing/2014/main" id="{60895BE0-B04A-40B0-86FE-AD935A2742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041138" y="3542528"/>
              <a:ext cx="1216152" cy="64008"/>
            </a:xfrm>
            <a:prstGeom prst="rect">
              <a:avLst/>
            </a:prstGeom>
          </p:spPr>
        </p:pic>
        <p:sp>
          <p:nvSpPr>
            <p:cNvPr id="16" name="Parallelogram 3">
              <a:extLst>
                <a:ext uri="{FF2B5EF4-FFF2-40B4-BE49-F238E27FC236}">
                  <a16:creationId xmlns:a16="http://schemas.microsoft.com/office/drawing/2014/main" id="{6DADD25C-69FF-4178-AFF1-AAAD7B9BE48C}"/>
                </a:ext>
              </a:extLst>
            </p:cNvPr>
            <p:cNvSpPr/>
            <p:nvPr userDrawn="1"/>
          </p:nvSpPr>
          <p:spPr>
            <a:xfrm>
              <a:off x="4282183" y="3550085"/>
              <a:ext cx="265176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
        <p:nvSpPr>
          <p:cNvPr id="10" name="Text Placeholder 9">
            <a:extLst>
              <a:ext uri="{FF2B5EF4-FFF2-40B4-BE49-F238E27FC236}">
                <a16:creationId xmlns:a16="http://schemas.microsoft.com/office/drawing/2014/main" id="{38FAA9EA-C4F2-48A4-97CA-A893DCDF9D84}"/>
              </a:ext>
            </a:extLst>
          </p:cNvPr>
          <p:cNvSpPr>
            <a:spLocks noGrp="1"/>
          </p:cNvSpPr>
          <p:nvPr>
            <p:ph type="body" sz="quarter" idx="10" hasCustomPrompt="1"/>
          </p:nvPr>
        </p:nvSpPr>
        <p:spPr>
          <a:xfrm>
            <a:off x="2250532" y="2679701"/>
            <a:ext cx="3778250" cy="526266"/>
          </a:xfrm>
        </p:spPr>
        <p:txBody>
          <a:bodyPr>
            <a:noAutofit/>
          </a:bodyPr>
          <a:lstStyle>
            <a:lvl1pPr marL="0" indent="0" algn="ctr">
              <a:buNone/>
              <a:defRPr>
                <a:solidFill>
                  <a:srgbClr val="61777B"/>
                </a:solidFill>
              </a:defRPr>
            </a:lvl1pPr>
          </a:lstStyle>
          <a:p>
            <a:pPr lvl="0"/>
            <a:r>
              <a:rPr lang="en-US" dirty="0"/>
              <a:t>Click to Enter Name</a:t>
            </a:r>
          </a:p>
        </p:txBody>
      </p:sp>
      <p:sp>
        <p:nvSpPr>
          <p:cNvPr id="20" name="Text Placeholder 19">
            <a:extLst>
              <a:ext uri="{FF2B5EF4-FFF2-40B4-BE49-F238E27FC236}">
                <a16:creationId xmlns:a16="http://schemas.microsoft.com/office/drawing/2014/main" id="{AA3B83E6-9629-467D-8A6F-F67D21AF351E}"/>
              </a:ext>
            </a:extLst>
          </p:cNvPr>
          <p:cNvSpPr>
            <a:spLocks noGrp="1"/>
          </p:cNvSpPr>
          <p:nvPr>
            <p:ph type="body" sz="quarter" idx="11" hasCustomPrompt="1"/>
          </p:nvPr>
        </p:nvSpPr>
        <p:spPr>
          <a:xfrm>
            <a:off x="2250532" y="3206750"/>
            <a:ext cx="3778250" cy="1379011"/>
          </a:xfrm>
        </p:spPr>
        <p:txBody>
          <a:bodyPr>
            <a:noAutofit/>
          </a:bodyPr>
          <a:lstStyle>
            <a:lvl1pPr marL="0" indent="0" algn="ctr">
              <a:buNone/>
              <a:defRPr sz="2000"/>
            </a:lvl1pPr>
          </a:lstStyle>
          <a:p>
            <a:pPr lvl="0"/>
            <a:r>
              <a:rPr lang="en-US" dirty="0"/>
              <a:t>Phone</a:t>
            </a:r>
          </a:p>
          <a:p>
            <a:pPr lvl="0"/>
            <a:r>
              <a:rPr lang="en-US" dirty="0"/>
              <a:t>Email</a:t>
            </a:r>
          </a:p>
          <a:p>
            <a:pPr lvl="0"/>
            <a:r>
              <a:rPr lang="en-US" dirty="0"/>
              <a:t>Website</a:t>
            </a:r>
          </a:p>
        </p:txBody>
      </p:sp>
      <p:sp>
        <p:nvSpPr>
          <p:cNvPr id="24" name="Text Placeholder 23">
            <a:extLst>
              <a:ext uri="{FF2B5EF4-FFF2-40B4-BE49-F238E27FC236}">
                <a16:creationId xmlns:a16="http://schemas.microsoft.com/office/drawing/2014/main" id="{CE50E9BD-518D-4610-98D2-2703D1C9AE1C}"/>
              </a:ext>
            </a:extLst>
          </p:cNvPr>
          <p:cNvSpPr>
            <a:spLocks noGrp="1"/>
          </p:cNvSpPr>
          <p:nvPr>
            <p:ph type="body" sz="quarter" idx="12" hasCustomPrompt="1"/>
          </p:nvPr>
        </p:nvSpPr>
        <p:spPr>
          <a:xfrm>
            <a:off x="6149165" y="2693279"/>
            <a:ext cx="3778250" cy="515938"/>
          </a:xfrm>
        </p:spPr>
        <p:txBody>
          <a:bodyPr>
            <a:noAutofit/>
          </a:bodyPr>
          <a:lstStyle>
            <a:lvl1pPr marL="0" indent="0" algn="ctr">
              <a:buNone/>
              <a:defRPr>
                <a:solidFill>
                  <a:srgbClr val="61777B"/>
                </a:solidFill>
              </a:defRPr>
            </a:lvl1pPr>
          </a:lstStyle>
          <a:p>
            <a:pPr lvl="0"/>
            <a:r>
              <a:rPr lang="en-US" dirty="0"/>
              <a:t>Click to Enter Name</a:t>
            </a:r>
          </a:p>
          <a:p>
            <a:pPr lvl="4"/>
            <a:endParaRPr lang="en-US" dirty="0"/>
          </a:p>
        </p:txBody>
      </p:sp>
      <p:sp>
        <p:nvSpPr>
          <p:cNvPr id="26" name="Text Placeholder 25">
            <a:extLst>
              <a:ext uri="{FF2B5EF4-FFF2-40B4-BE49-F238E27FC236}">
                <a16:creationId xmlns:a16="http://schemas.microsoft.com/office/drawing/2014/main" id="{3D421807-F9B7-4445-AE7B-119273FF6005}"/>
              </a:ext>
            </a:extLst>
          </p:cNvPr>
          <p:cNvSpPr>
            <a:spLocks noGrp="1"/>
          </p:cNvSpPr>
          <p:nvPr>
            <p:ph type="body" sz="quarter" idx="13" hasCustomPrompt="1"/>
          </p:nvPr>
        </p:nvSpPr>
        <p:spPr>
          <a:xfrm>
            <a:off x="6149165" y="3206750"/>
            <a:ext cx="3778250" cy="1377950"/>
          </a:xfrm>
        </p:spPr>
        <p:txBody>
          <a:bodyPr>
            <a:noAutofit/>
          </a:bodyPr>
          <a:lstStyle>
            <a:lvl1pPr marL="0" indent="0" algn="ctr">
              <a:buNone/>
              <a:defRPr sz="2000"/>
            </a:lvl1pPr>
          </a:lstStyle>
          <a:p>
            <a:pPr lvl="0"/>
            <a:r>
              <a:rPr lang="en-US" dirty="0"/>
              <a:t>Phone</a:t>
            </a:r>
          </a:p>
          <a:p>
            <a:pPr lvl="0"/>
            <a:r>
              <a:rPr lang="en-US" dirty="0"/>
              <a:t>Email</a:t>
            </a:r>
          </a:p>
          <a:p>
            <a:pPr lvl="0"/>
            <a:r>
              <a:rPr lang="en-US" dirty="0"/>
              <a:t>Website</a:t>
            </a:r>
          </a:p>
        </p:txBody>
      </p:sp>
      <p:pic>
        <p:nvPicPr>
          <p:cNvPr id="27" name="Picture 26" descr="U.S. Department of Transportation, Federal Highway Administration logo. ">
            <a:extLst>
              <a:ext uri="{FF2B5EF4-FFF2-40B4-BE49-F238E27FC236}">
                <a16:creationId xmlns:a16="http://schemas.microsoft.com/office/drawing/2014/main" id="{DB029316-E77F-4C71-B84A-04C67D1A63D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4487" y="5350100"/>
            <a:ext cx="1097280" cy="424278"/>
          </a:xfrm>
          <a:prstGeom prst="rect">
            <a:avLst/>
          </a:prstGeom>
        </p:spPr>
      </p:pic>
      <p:pic>
        <p:nvPicPr>
          <p:cNvPr id="25" name="Picture 24" descr="Turner-Fairbank Highway Research Center logo. ">
            <a:extLst>
              <a:ext uri="{FF2B5EF4-FFF2-40B4-BE49-F238E27FC236}">
                <a16:creationId xmlns:a16="http://schemas.microsoft.com/office/drawing/2014/main" id="{D15CCE99-853D-4444-A960-23E84F8B3D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60328" y="5520784"/>
            <a:ext cx="1188720" cy="253594"/>
          </a:xfrm>
          <a:prstGeom prst="rect">
            <a:avLst/>
          </a:prstGeom>
        </p:spPr>
      </p:pic>
      <p:sp>
        <p:nvSpPr>
          <p:cNvPr id="22" name="Slide Number Placeholder 5">
            <a:extLst>
              <a:ext uri="{FF2B5EF4-FFF2-40B4-BE49-F238E27FC236}">
                <a16:creationId xmlns:a16="http://schemas.microsoft.com/office/drawing/2014/main" id="{7F035025-A3CB-4EB4-980F-C428B1985710}"/>
              </a:ext>
            </a:extLst>
          </p:cNvPr>
          <p:cNvSpPr>
            <a:spLocks noGrp="1"/>
          </p:cNvSpPr>
          <p:nvPr>
            <p:ph type="sldNum" sz="quarter" idx="15"/>
          </p:nvPr>
        </p:nvSpPr>
        <p:spPr>
          <a:xfrm>
            <a:off x="11149048" y="6382915"/>
            <a:ext cx="771525" cy="234234"/>
          </a:xfrm>
          <a:prstGeom prst="rect">
            <a:avLst/>
          </a:prstGeom>
        </p:spPr>
        <p:txBody>
          <a:bodyPr vert="horz" lIns="91440" tIns="45720" rIns="91440" bIns="45720" rtlCol="0" anchor="ctr"/>
          <a:lstStyle>
            <a:lvl1pPr algn="r">
              <a:defRPr sz="1200">
                <a:solidFill>
                  <a:schemeClr val="bg1"/>
                </a:solidFill>
              </a:defRPr>
            </a:lvl1pPr>
          </a:lstStyle>
          <a:p>
            <a:fld id="{29691912-3321-4F2D-A980-9CA5FE309265}" type="slidenum">
              <a:rPr lang="en-US" smtClean="0"/>
              <a:pPr/>
              <a:t>‹#›</a:t>
            </a:fld>
            <a:endParaRPr lang="en-US" dirty="0"/>
          </a:p>
        </p:txBody>
      </p:sp>
    </p:spTree>
    <p:extLst>
      <p:ext uri="{BB962C8B-B14F-4D97-AF65-F5344CB8AC3E}">
        <p14:creationId xmlns:p14="http://schemas.microsoft.com/office/powerpoint/2010/main" val="26193464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59094B-6412-4D53-BF00-A5BFC78F5BDB}"/>
              </a:ext>
              <a:ext uri="{C183D7F6-B498-43B3-948B-1728B52AA6E4}">
                <adec:decorative xmlns:adec="http://schemas.microsoft.com/office/drawing/2017/decorative" val="1"/>
              </a:ext>
            </a:extLst>
          </p:cNvPr>
          <p:cNvSpPr/>
          <p:nvPr userDrawn="1"/>
        </p:nvSpPr>
        <p:spPr>
          <a:xfrm>
            <a:off x="0" y="0"/>
            <a:ext cx="73533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1F3EEC-0615-4605-A192-B2785F3CE640}"/>
              </a:ext>
            </a:extLst>
          </p:cNvPr>
          <p:cNvSpPr>
            <a:spLocks noGrp="1"/>
          </p:cNvSpPr>
          <p:nvPr>
            <p:ph type="ctrTitle" hasCustomPrompt="1"/>
          </p:nvPr>
        </p:nvSpPr>
        <p:spPr>
          <a:xfrm>
            <a:off x="676273" y="1621418"/>
            <a:ext cx="6238877" cy="2387600"/>
          </a:xfrm>
        </p:spPr>
        <p:txBody>
          <a:bodyPr anchor="b">
            <a:noAutofit/>
          </a:bodyPr>
          <a:lstStyle>
            <a:lvl1pPr algn="l">
              <a:defRPr sz="4800" b="1">
                <a:solidFill>
                  <a:schemeClr val="bg1"/>
                </a:solidFill>
              </a:defRPr>
            </a:lvl1pPr>
          </a:lstStyle>
          <a:p>
            <a:r>
              <a:rPr lang="en-US" dirty="0"/>
              <a:t>Click to Enter Presentation Title</a:t>
            </a:r>
          </a:p>
        </p:txBody>
      </p:sp>
      <p:grpSp>
        <p:nvGrpSpPr>
          <p:cNvPr id="9" name="Group 8">
            <a:extLst>
              <a:ext uri="{FF2B5EF4-FFF2-40B4-BE49-F238E27FC236}">
                <a16:creationId xmlns:a16="http://schemas.microsoft.com/office/drawing/2014/main" id="{470C458D-943B-4EF2-80D4-603B6B668D59}"/>
              </a:ext>
              <a:ext uri="{C183D7F6-B498-43B3-948B-1728B52AA6E4}">
                <adec:decorative xmlns:adec="http://schemas.microsoft.com/office/drawing/2017/decorative" val="1"/>
              </a:ext>
            </a:extLst>
          </p:cNvPr>
          <p:cNvGrpSpPr/>
          <p:nvPr userDrawn="1"/>
        </p:nvGrpSpPr>
        <p:grpSpPr>
          <a:xfrm>
            <a:off x="-10274" y="4208190"/>
            <a:ext cx="7172961" cy="67184"/>
            <a:chOff x="-10274" y="4208190"/>
            <a:chExt cx="7172961" cy="67184"/>
          </a:xfrm>
        </p:grpSpPr>
        <p:pic>
          <p:nvPicPr>
            <p:cNvPr id="10" name="Graphic 9">
              <a:extLst>
                <a:ext uri="{FF2B5EF4-FFF2-40B4-BE49-F238E27FC236}">
                  <a16:creationId xmlns:a16="http://schemas.microsoft.com/office/drawing/2014/main" id="{B06182F7-D631-4A9B-9BB8-DD36979D38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946535" y="4211366"/>
              <a:ext cx="1216152" cy="64008"/>
            </a:xfrm>
            <a:prstGeom prst="rect">
              <a:avLst/>
            </a:prstGeom>
          </p:spPr>
        </p:pic>
        <p:sp>
          <p:nvSpPr>
            <p:cNvPr id="11" name="Parallelogram 3">
              <a:extLst>
                <a:ext uri="{FF2B5EF4-FFF2-40B4-BE49-F238E27FC236}">
                  <a16:creationId xmlns:a16="http://schemas.microsoft.com/office/drawing/2014/main" id="{57D76289-545D-4581-AC65-03A022895CF6}"/>
                </a:ext>
              </a:extLst>
            </p:cNvPr>
            <p:cNvSpPr/>
            <p:nvPr userDrawn="1"/>
          </p:nvSpPr>
          <p:spPr>
            <a:xfrm>
              <a:off x="-10274" y="4208190"/>
              <a:ext cx="58521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
        <p:nvSpPr>
          <p:cNvPr id="3" name="Subtitle 2">
            <a:extLst>
              <a:ext uri="{FF2B5EF4-FFF2-40B4-BE49-F238E27FC236}">
                <a16:creationId xmlns:a16="http://schemas.microsoft.com/office/drawing/2014/main" id="{27FB9B0A-AE69-4155-86F0-C2FD36A289C6}"/>
              </a:ext>
            </a:extLst>
          </p:cNvPr>
          <p:cNvSpPr>
            <a:spLocks noGrp="1"/>
          </p:cNvSpPr>
          <p:nvPr>
            <p:ph type="subTitle" idx="1" hasCustomPrompt="1"/>
          </p:nvPr>
        </p:nvSpPr>
        <p:spPr>
          <a:xfrm>
            <a:off x="676273" y="4471857"/>
            <a:ext cx="6238877" cy="884000"/>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sub-title, name, or department</a:t>
            </a:r>
          </a:p>
        </p:txBody>
      </p:sp>
      <p:sp>
        <p:nvSpPr>
          <p:cNvPr id="15" name="Text Placeholder 14">
            <a:extLst>
              <a:ext uri="{FF2B5EF4-FFF2-40B4-BE49-F238E27FC236}">
                <a16:creationId xmlns:a16="http://schemas.microsoft.com/office/drawing/2014/main" id="{475B2ECC-9C74-4B4B-B3BA-4E1B338F2031}"/>
              </a:ext>
            </a:extLst>
          </p:cNvPr>
          <p:cNvSpPr>
            <a:spLocks noGrp="1"/>
          </p:cNvSpPr>
          <p:nvPr>
            <p:ph type="body" sz="quarter" idx="10" hasCustomPrompt="1"/>
          </p:nvPr>
        </p:nvSpPr>
        <p:spPr>
          <a:xfrm>
            <a:off x="676273" y="5667375"/>
            <a:ext cx="6238877" cy="557213"/>
          </a:xfrm>
        </p:spPr>
        <p:txBody>
          <a:bodyPr>
            <a:noAutofit/>
          </a:bodyPr>
          <a:lstStyle>
            <a:lvl1pPr marL="0" indent="0">
              <a:buNone/>
              <a:defRPr sz="16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date</a:t>
            </a:r>
          </a:p>
        </p:txBody>
      </p:sp>
      <p:sp>
        <p:nvSpPr>
          <p:cNvPr id="5" name="Picture Placeholder 4">
            <a:extLst>
              <a:ext uri="{FF2B5EF4-FFF2-40B4-BE49-F238E27FC236}">
                <a16:creationId xmlns:a16="http://schemas.microsoft.com/office/drawing/2014/main" id="{FE2087F6-C6FA-425E-A3BD-A202D955A46D}"/>
              </a:ext>
            </a:extLst>
          </p:cNvPr>
          <p:cNvSpPr>
            <a:spLocks noGrp="1"/>
          </p:cNvSpPr>
          <p:nvPr>
            <p:ph type="pic" sz="quarter" idx="11"/>
          </p:nvPr>
        </p:nvSpPr>
        <p:spPr>
          <a:xfrm>
            <a:off x="7353301" y="0"/>
            <a:ext cx="4824412" cy="6857999"/>
          </a:xfrm>
        </p:spPr>
        <p:txBody>
          <a:bodyPr/>
          <a:lstStyle/>
          <a:p>
            <a:endParaRPr lang="en-US"/>
          </a:p>
        </p:txBody>
      </p:sp>
      <p:sp>
        <p:nvSpPr>
          <p:cNvPr id="14" name="Text Placeholder 7">
            <a:extLst>
              <a:ext uri="{FF2B5EF4-FFF2-40B4-BE49-F238E27FC236}">
                <a16:creationId xmlns:a16="http://schemas.microsoft.com/office/drawing/2014/main" id="{CDD93C29-D021-4695-A9D7-07B49012D222}"/>
              </a:ext>
            </a:extLst>
          </p:cNvPr>
          <p:cNvSpPr>
            <a:spLocks noGrp="1"/>
          </p:cNvSpPr>
          <p:nvPr>
            <p:ph type="body" sz="quarter" idx="12" hasCustomPrompt="1"/>
          </p:nvPr>
        </p:nvSpPr>
        <p:spPr>
          <a:xfrm>
            <a:off x="4684137" y="6473988"/>
            <a:ext cx="2515678" cy="233362"/>
          </a:xfrm>
        </p:spPr>
        <p:txBody>
          <a:bodyPr>
            <a:noAutofit/>
          </a:bodyPr>
          <a:lstStyle>
            <a:lvl1pPr marL="0" indent="0" algn="r">
              <a:buNone/>
              <a:defRPr sz="900" i="1">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pic>
        <p:nvPicPr>
          <p:cNvPr id="18" name="Picture 17" descr="US DOT logo. ">
            <a:extLst>
              <a:ext uri="{FF2B5EF4-FFF2-40B4-BE49-F238E27FC236}">
                <a16:creationId xmlns:a16="http://schemas.microsoft.com/office/drawing/2014/main" id="{EFEFFE6F-A637-4112-B6E4-50B3BE915F0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6628" y="226241"/>
            <a:ext cx="1456835" cy="578450"/>
          </a:xfrm>
          <a:prstGeom prst="rect">
            <a:avLst/>
          </a:prstGeom>
        </p:spPr>
      </p:pic>
      <p:pic>
        <p:nvPicPr>
          <p:cNvPr id="17" name="Picture 16" descr="Turner-Fairbank Highway Research Center logo. ">
            <a:extLst>
              <a:ext uri="{FF2B5EF4-FFF2-40B4-BE49-F238E27FC236}">
                <a16:creationId xmlns:a16="http://schemas.microsoft.com/office/drawing/2014/main" id="{1B6599B9-6D03-484B-ABA4-4FBAA5271438}"/>
              </a:ext>
            </a:extLst>
          </p:cNvPr>
          <p:cNvPicPr>
            <a:picLocks noChangeAspect="1"/>
          </p:cNvPicPr>
          <p:nvPr userDrawn="1"/>
        </p:nvPicPr>
        <p:blipFill rotWithShape="1">
          <a:blip r:embed="rId5" cstate="screen">
            <a:extLst>
              <a:ext uri="{28A0092B-C50C-407E-A947-70E740481C1C}">
                <a14:useLocalDpi xmlns:a14="http://schemas.microsoft.com/office/drawing/2010/main" val="0"/>
              </a:ext>
            </a:extLst>
          </a:blip>
          <a:srcRect l="-11725" r="-11725"/>
          <a:stretch/>
        </p:blipFill>
        <p:spPr>
          <a:xfrm>
            <a:off x="92297" y="877011"/>
            <a:ext cx="1920240" cy="396982"/>
          </a:xfrm>
          <a:prstGeom prst="rect">
            <a:avLst/>
          </a:prstGeom>
        </p:spPr>
      </p:pic>
    </p:spTree>
    <p:extLst>
      <p:ext uri="{BB962C8B-B14F-4D97-AF65-F5344CB8AC3E}">
        <p14:creationId xmlns:p14="http://schemas.microsoft.com/office/powerpoint/2010/main" val="9906393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 Static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59094B-6412-4D53-BF00-A5BFC78F5BD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1F3EEC-0615-4605-A192-B2785F3CE640}"/>
              </a:ext>
            </a:extLst>
          </p:cNvPr>
          <p:cNvSpPr>
            <a:spLocks noGrp="1"/>
          </p:cNvSpPr>
          <p:nvPr>
            <p:ph type="ctrTitle" hasCustomPrompt="1"/>
          </p:nvPr>
        </p:nvSpPr>
        <p:spPr>
          <a:xfrm>
            <a:off x="676273" y="1621418"/>
            <a:ext cx="6238877" cy="2387600"/>
          </a:xfrm>
        </p:spPr>
        <p:txBody>
          <a:bodyPr anchor="b">
            <a:noAutofit/>
          </a:bodyPr>
          <a:lstStyle>
            <a:lvl1pPr algn="l">
              <a:defRPr sz="4800" b="1">
                <a:solidFill>
                  <a:schemeClr val="bg1"/>
                </a:solidFill>
              </a:defRPr>
            </a:lvl1pPr>
          </a:lstStyle>
          <a:p>
            <a:r>
              <a:rPr lang="en-US" dirty="0"/>
              <a:t>Click to Enter Presentation Title</a:t>
            </a:r>
          </a:p>
        </p:txBody>
      </p:sp>
      <p:sp>
        <p:nvSpPr>
          <p:cNvPr id="3" name="Subtitle 2">
            <a:extLst>
              <a:ext uri="{FF2B5EF4-FFF2-40B4-BE49-F238E27FC236}">
                <a16:creationId xmlns:a16="http://schemas.microsoft.com/office/drawing/2014/main" id="{27FB9B0A-AE69-4155-86F0-C2FD36A289C6}"/>
              </a:ext>
            </a:extLst>
          </p:cNvPr>
          <p:cNvSpPr>
            <a:spLocks noGrp="1"/>
          </p:cNvSpPr>
          <p:nvPr>
            <p:ph type="subTitle" idx="1" hasCustomPrompt="1"/>
          </p:nvPr>
        </p:nvSpPr>
        <p:spPr>
          <a:xfrm>
            <a:off x="676273" y="4471857"/>
            <a:ext cx="6238877" cy="884000"/>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sub-title, name, or department</a:t>
            </a:r>
          </a:p>
        </p:txBody>
      </p:sp>
      <p:sp>
        <p:nvSpPr>
          <p:cNvPr id="15" name="Text Placeholder 14">
            <a:extLst>
              <a:ext uri="{FF2B5EF4-FFF2-40B4-BE49-F238E27FC236}">
                <a16:creationId xmlns:a16="http://schemas.microsoft.com/office/drawing/2014/main" id="{475B2ECC-9C74-4B4B-B3BA-4E1B338F2031}"/>
              </a:ext>
            </a:extLst>
          </p:cNvPr>
          <p:cNvSpPr>
            <a:spLocks noGrp="1"/>
          </p:cNvSpPr>
          <p:nvPr>
            <p:ph type="body" sz="quarter" idx="10" hasCustomPrompt="1"/>
          </p:nvPr>
        </p:nvSpPr>
        <p:spPr>
          <a:xfrm>
            <a:off x="676273" y="5667375"/>
            <a:ext cx="6238877" cy="557213"/>
          </a:xfrm>
        </p:spPr>
        <p:txBody>
          <a:bodyPr>
            <a:noAutofit/>
          </a:bodyPr>
          <a:lstStyle>
            <a:lvl1pPr marL="0" indent="0">
              <a:buNone/>
              <a:defRPr sz="16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date</a:t>
            </a:r>
          </a:p>
        </p:txBody>
      </p:sp>
      <p:pic>
        <p:nvPicPr>
          <p:cNvPr id="11" name="Picture Placeholder 16" descr="Various icons representing highway research and technology overlay a blurred street and traffic background. ">
            <a:extLst>
              <a:ext uri="{FF2B5EF4-FFF2-40B4-BE49-F238E27FC236}">
                <a16:creationId xmlns:a16="http://schemas.microsoft.com/office/drawing/2014/main" id="{C3EA10A4-8F0D-4FBC-B612-CC516DA41E1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7350034" y="0"/>
            <a:ext cx="4841966" cy="6857999"/>
          </a:xfrm>
          <a:prstGeom prst="rect">
            <a:avLst/>
          </a:prstGeom>
        </p:spPr>
      </p:pic>
      <p:grpSp>
        <p:nvGrpSpPr>
          <p:cNvPr id="13" name="Group 12">
            <a:extLst>
              <a:ext uri="{FF2B5EF4-FFF2-40B4-BE49-F238E27FC236}">
                <a16:creationId xmlns:a16="http://schemas.microsoft.com/office/drawing/2014/main" id="{3ACAE380-79AB-479D-8E06-AE463A235038}"/>
              </a:ext>
              <a:ext uri="{C183D7F6-B498-43B3-948B-1728B52AA6E4}">
                <adec:decorative xmlns:adec="http://schemas.microsoft.com/office/drawing/2017/decorative" val="1"/>
              </a:ext>
            </a:extLst>
          </p:cNvPr>
          <p:cNvGrpSpPr/>
          <p:nvPr userDrawn="1"/>
        </p:nvGrpSpPr>
        <p:grpSpPr>
          <a:xfrm>
            <a:off x="-10274" y="4208190"/>
            <a:ext cx="7172961" cy="67184"/>
            <a:chOff x="-10274" y="4208190"/>
            <a:chExt cx="7172961" cy="67184"/>
          </a:xfrm>
        </p:grpSpPr>
        <p:pic>
          <p:nvPicPr>
            <p:cNvPr id="14" name="Graphic 13">
              <a:extLst>
                <a:ext uri="{FF2B5EF4-FFF2-40B4-BE49-F238E27FC236}">
                  <a16:creationId xmlns:a16="http://schemas.microsoft.com/office/drawing/2014/main" id="{45975335-F9C8-4098-ABF4-67A1C0E08C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946535" y="4211366"/>
              <a:ext cx="1216152" cy="64008"/>
            </a:xfrm>
            <a:prstGeom prst="rect">
              <a:avLst/>
            </a:prstGeom>
          </p:spPr>
        </p:pic>
        <p:sp>
          <p:nvSpPr>
            <p:cNvPr id="16" name="Parallelogram 3">
              <a:extLst>
                <a:ext uri="{FF2B5EF4-FFF2-40B4-BE49-F238E27FC236}">
                  <a16:creationId xmlns:a16="http://schemas.microsoft.com/office/drawing/2014/main" id="{75E92997-D3F1-44B4-8EEC-BEF1800FA271}"/>
                </a:ext>
              </a:extLst>
            </p:cNvPr>
            <p:cNvSpPr/>
            <p:nvPr userDrawn="1"/>
          </p:nvSpPr>
          <p:spPr>
            <a:xfrm>
              <a:off x="-10274" y="4208190"/>
              <a:ext cx="58521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B97C6E8-7A99-4C7E-8338-544D4783FA0C}"/>
              </a:ext>
            </a:extLst>
          </p:cNvPr>
          <p:cNvSpPr txBox="1"/>
          <p:nvPr userDrawn="1"/>
        </p:nvSpPr>
        <p:spPr>
          <a:xfrm>
            <a:off x="4844803" y="6460912"/>
            <a:ext cx="2355012"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i="1" dirty="0">
                <a:solidFill>
                  <a:schemeClr val="bg1"/>
                </a:solidFill>
                <a:latin typeface="Arial" panose="020B0604020202020204" pitchFamily="34" charset="0"/>
                <a:cs typeface="Arial" panose="020B0604020202020204" pitchFamily="34" charset="0"/>
              </a:rPr>
              <a:t>© 2015 </a:t>
            </a:r>
            <a:r>
              <a:rPr lang="en-US" sz="900" i="1" dirty="0" err="1">
                <a:solidFill>
                  <a:schemeClr val="bg1"/>
                </a:solidFill>
                <a:latin typeface="Arial" panose="020B0604020202020204" pitchFamily="34" charset="0"/>
                <a:cs typeface="Arial" panose="020B0604020202020204" pitchFamily="34" charset="0"/>
              </a:rPr>
              <a:t>USchools</a:t>
            </a:r>
            <a:r>
              <a:rPr lang="en-US" sz="900" i="1" dirty="0">
                <a:solidFill>
                  <a:schemeClr val="bg1"/>
                </a:solidFill>
                <a:latin typeface="Arial" panose="020B0604020202020204" pitchFamily="34" charset="0"/>
                <a:cs typeface="Arial" panose="020B0604020202020204" pitchFamily="34" charset="0"/>
              </a:rPr>
              <a:t> / iStock.</a:t>
            </a:r>
          </a:p>
        </p:txBody>
      </p:sp>
      <p:pic>
        <p:nvPicPr>
          <p:cNvPr id="21" name="Picture 20" descr="US DOT logo. ">
            <a:extLst>
              <a:ext uri="{FF2B5EF4-FFF2-40B4-BE49-F238E27FC236}">
                <a16:creationId xmlns:a16="http://schemas.microsoft.com/office/drawing/2014/main" id="{F1E7CA77-0935-476B-93B2-3E219E52519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6628" y="226241"/>
            <a:ext cx="1456835" cy="578450"/>
          </a:xfrm>
          <a:prstGeom prst="rect">
            <a:avLst/>
          </a:prstGeom>
        </p:spPr>
      </p:pic>
      <p:pic>
        <p:nvPicPr>
          <p:cNvPr id="18" name="Picture 17" descr="Turner-Fairbank Highway Research Center logo. ">
            <a:extLst>
              <a:ext uri="{FF2B5EF4-FFF2-40B4-BE49-F238E27FC236}">
                <a16:creationId xmlns:a16="http://schemas.microsoft.com/office/drawing/2014/main" id="{0456E2A2-8AA8-4E6D-AADB-BECA118E6354}"/>
              </a:ext>
            </a:extLst>
          </p:cNvPr>
          <p:cNvPicPr>
            <a:picLocks noChangeAspect="1"/>
          </p:cNvPicPr>
          <p:nvPr userDrawn="1"/>
        </p:nvPicPr>
        <p:blipFill rotWithShape="1">
          <a:blip r:embed="rId6" cstate="screen">
            <a:extLst>
              <a:ext uri="{28A0092B-C50C-407E-A947-70E740481C1C}">
                <a14:useLocalDpi xmlns:a14="http://schemas.microsoft.com/office/drawing/2010/main" val="0"/>
              </a:ext>
            </a:extLst>
          </a:blip>
          <a:srcRect l="-11725" r="-11725"/>
          <a:stretch/>
        </p:blipFill>
        <p:spPr>
          <a:xfrm>
            <a:off x="92297" y="877011"/>
            <a:ext cx="1920240" cy="396982"/>
          </a:xfrm>
          <a:prstGeom prst="rect">
            <a:avLst/>
          </a:prstGeom>
        </p:spPr>
      </p:pic>
    </p:spTree>
    <p:extLst>
      <p:ext uri="{BB962C8B-B14F-4D97-AF65-F5344CB8AC3E}">
        <p14:creationId xmlns:p14="http://schemas.microsoft.com/office/powerpoint/2010/main" val="21266157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24FD02E-15D1-4298-A473-B21335220E9E}"/>
              </a:ext>
            </a:extLst>
          </p:cNvPr>
          <p:cNvSpPr>
            <a:spLocks noGrp="1"/>
          </p:cNvSpPr>
          <p:nvPr>
            <p:ph type="pic" sz="quarter" idx="10"/>
          </p:nvPr>
        </p:nvSpPr>
        <p:spPr>
          <a:xfrm>
            <a:off x="0" y="0"/>
            <a:ext cx="12192000" cy="3457574"/>
          </a:xfrm>
        </p:spPr>
        <p:txBody>
          <a:bodyPr/>
          <a:lstStyle/>
          <a:p>
            <a:endParaRPr lang="en-US" dirty="0"/>
          </a:p>
        </p:txBody>
      </p:sp>
      <p:sp>
        <p:nvSpPr>
          <p:cNvPr id="11" name="Rectangle 10">
            <a:extLst>
              <a:ext uri="{FF2B5EF4-FFF2-40B4-BE49-F238E27FC236}">
                <a16:creationId xmlns:a16="http://schemas.microsoft.com/office/drawing/2014/main" id="{869CDF21-6DC9-458E-93F8-9D84DD7CD65E}"/>
              </a:ext>
              <a:ext uri="{C183D7F6-B498-43B3-948B-1728B52AA6E4}">
                <adec:decorative xmlns:adec="http://schemas.microsoft.com/office/drawing/2017/decorative" val="1"/>
              </a:ext>
            </a:extLst>
          </p:cNvPr>
          <p:cNvSpPr/>
          <p:nvPr userDrawn="1"/>
        </p:nvSpPr>
        <p:spPr>
          <a:xfrm>
            <a:off x="0" y="3457574"/>
            <a:ext cx="12192000" cy="34004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823F6B21-BEB9-4061-A6FD-0AB5A3AB9305}"/>
              </a:ext>
              <a:ext uri="{C183D7F6-B498-43B3-948B-1728B52AA6E4}">
                <adec:decorative xmlns:adec="http://schemas.microsoft.com/office/drawing/2017/decorative" val="1"/>
              </a:ext>
            </a:extLst>
          </p:cNvPr>
          <p:cNvGrpSpPr/>
          <p:nvPr userDrawn="1"/>
        </p:nvGrpSpPr>
        <p:grpSpPr>
          <a:xfrm>
            <a:off x="-9098" y="3466434"/>
            <a:ext cx="12210196" cy="64008"/>
            <a:chOff x="-9098" y="3444238"/>
            <a:chExt cx="12210196" cy="64008"/>
          </a:xfrm>
        </p:grpSpPr>
        <p:pic>
          <p:nvPicPr>
            <p:cNvPr id="9" name="Graphic 8">
              <a:extLst>
                <a:ext uri="{FF2B5EF4-FFF2-40B4-BE49-F238E27FC236}">
                  <a16:creationId xmlns:a16="http://schemas.microsoft.com/office/drawing/2014/main" id="{753D68BE-447F-42B3-97C5-95485717C9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984946" y="3444238"/>
              <a:ext cx="1216152" cy="64008"/>
            </a:xfrm>
            <a:prstGeom prst="rect">
              <a:avLst/>
            </a:prstGeom>
          </p:spPr>
        </p:pic>
        <p:sp>
          <p:nvSpPr>
            <p:cNvPr id="10" name="Parallelogram 3">
              <a:extLst>
                <a:ext uri="{FF2B5EF4-FFF2-40B4-BE49-F238E27FC236}">
                  <a16:creationId xmlns:a16="http://schemas.microsoft.com/office/drawing/2014/main" id="{8D0B4EE8-5E5E-400E-A658-C1CA975ABDCC}"/>
                </a:ext>
              </a:extLst>
            </p:cNvPr>
            <p:cNvSpPr/>
            <p:nvPr userDrawn="1"/>
          </p:nvSpPr>
          <p:spPr>
            <a:xfrm>
              <a:off x="-9098" y="3444238"/>
              <a:ext cx="108813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Placeholder 7">
            <a:extLst>
              <a:ext uri="{FF2B5EF4-FFF2-40B4-BE49-F238E27FC236}">
                <a16:creationId xmlns:a16="http://schemas.microsoft.com/office/drawing/2014/main" id="{C3163D01-6226-4C87-A471-44905ABE4F18}"/>
              </a:ext>
            </a:extLst>
          </p:cNvPr>
          <p:cNvSpPr>
            <a:spLocks noGrp="1"/>
          </p:cNvSpPr>
          <p:nvPr>
            <p:ph type="body" sz="quarter" idx="12" hasCustomPrompt="1"/>
          </p:nvPr>
        </p:nvSpPr>
        <p:spPr>
          <a:xfrm>
            <a:off x="9489057" y="3617723"/>
            <a:ext cx="2515678" cy="233362"/>
          </a:xfrm>
        </p:spPr>
        <p:txBody>
          <a:bodyPr>
            <a:noAutofit/>
          </a:bodyPr>
          <a:lstStyle>
            <a:lvl1pPr marL="0" indent="0" algn="r">
              <a:buNone/>
              <a:defRPr sz="900" i="1">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sp>
        <p:nvSpPr>
          <p:cNvPr id="2" name="Title 1">
            <a:extLst>
              <a:ext uri="{FF2B5EF4-FFF2-40B4-BE49-F238E27FC236}">
                <a16:creationId xmlns:a16="http://schemas.microsoft.com/office/drawing/2014/main" id="{8A882C75-4BDE-46D5-A13C-DB994762DD71}"/>
              </a:ext>
            </a:extLst>
          </p:cNvPr>
          <p:cNvSpPr>
            <a:spLocks noGrp="1"/>
          </p:cNvSpPr>
          <p:nvPr>
            <p:ph type="title" hasCustomPrompt="1"/>
          </p:nvPr>
        </p:nvSpPr>
        <p:spPr>
          <a:xfrm>
            <a:off x="831850" y="4019550"/>
            <a:ext cx="10515600" cy="1171575"/>
          </a:xfrm>
        </p:spPr>
        <p:txBody>
          <a:bodyPr anchor="b">
            <a:noAutofit/>
          </a:bodyPr>
          <a:lstStyle>
            <a:lvl1pPr>
              <a:defRPr sz="4800">
                <a:solidFill>
                  <a:schemeClr val="bg1"/>
                </a:solidFill>
              </a:defRPr>
            </a:lvl1pPr>
          </a:lstStyle>
          <a:p>
            <a:r>
              <a:rPr lang="en-US" dirty="0"/>
              <a:t>Click to Enter Section Title</a:t>
            </a:r>
          </a:p>
        </p:txBody>
      </p:sp>
      <p:sp>
        <p:nvSpPr>
          <p:cNvPr id="3" name="Text Placeholder 2">
            <a:extLst>
              <a:ext uri="{FF2B5EF4-FFF2-40B4-BE49-F238E27FC236}">
                <a16:creationId xmlns:a16="http://schemas.microsoft.com/office/drawing/2014/main" id="{CE9B5D76-AE66-4469-9D16-9B138265C410}"/>
              </a:ext>
            </a:extLst>
          </p:cNvPr>
          <p:cNvSpPr>
            <a:spLocks noGrp="1"/>
          </p:cNvSpPr>
          <p:nvPr>
            <p:ph type="body" idx="1" hasCustomPrompt="1"/>
          </p:nvPr>
        </p:nvSpPr>
        <p:spPr>
          <a:xfrm>
            <a:off x="831850" y="5218114"/>
            <a:ext cx="9379231" cy="506412"/>
          </a:xfrm>
        </p:spPr>
        <p:txBody>
          <a:bodyPr>
            <a:noAutofit/>
          </a:bodyPr>
          <a:lstStyle>
            <a:lvl1pPr marL="0" indent="0">
              <a:buNone/>
              <a:defRPr sz="24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enter section subtitle</a:t>
            </a:r>
          </a:p>
        </p:txBody>
      </p:sp>
      <p:pic>
        <p:nvPicPr>
          <p:cNvPr id="16" name="Picture 15" descr="US DOT logo. ">
            <a:extLst>
              <a:ext uri="{FF2B5EF4-FFF2-40B4-BE49-F238E27FC236}">
                <a16:creationId xmlns:a16="http://schemas.microsoft.com/office/drawing/2014/main" id="{B06CC46D-00CF-4BA9-BC2B-0A8D070D8F7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45412" y="5629477"/>
            <a:ext cx="1456835" cy="578450"/>
          </a:xfrm>
          <a:prstGeom prst="rect">
            <a:avLst/>
          </a:prstGeom>
        </p:spPr>
      </p:pic>
      <p:pic>
        <p:nvPicPr>
          <p:cNvPr id="12" name="Picture 11" descr="Turner-Fairbank Highway Research Center logo. ">
            <a:extLst>
              <a:ext uri="{FF2B5EF4-FFF2-40B4-BE49-F238E27FC236}">
                <a16:creationId xmlns:a16="http://schemas.microsoft.com/office/drawing/2014/main" id="{DDC98ED3-E1CE-439A-BEE7-9980C50E048D}"/>
              </a:ext>
            </a:extLst>
          </p:cNvPr>
          <p:cNvPicPr>
            <a:picLocks noChangeAspect="1"/>
          </p:cNvPicPr>
          <p:nvPr userDrawn="1"/>
        </p:nvPicPr>
        <p:blipFill rotWithShape="1">
          <a:blip r:embed="rId5" cstate="screen">
            <a:extLst>
              <a:ext uri="{28A0092B-C50C-407E-A947-70E740481C1C}">
                <a14:useLocalDpi xmlns:a14="http://schemas.microsoft.com/office/drawing/2010/main" val="0"/>
              </a:ext>
            </a:extLst>
          </a:blip>
          <a:srcRect l="-11725" r="-11725"/>
          <a:stretch/>
        </p:blipFill>
        <p:spPr>
          <a:xfrm>
            <a:off x="10211081" y="6280247"/>
            <a:ext cx="1920240" cy="396982"/>
          </a:xfrm>
          <a:prstGeom prst="rect">
            <a:avLst/>
          </a:prstGeom>
        </p:spPr>
      </p:pic>
    </p:spTree>
    <p:extLst>
      <p:ext uri="{BB962C8B-B14F-4D97-AF65-F5344CB8AC3E}">
        <p14:creationId xmlns:p14="http://schemas.microsoft.com/office/powerpoint/2010/main" val="3499860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Slide - Static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9CDF21-6DC9-458E-93F8-9D84DD7CD65E}"/>
              </a:ext>
              <a:ext uri="{C183D7F6-B498-43B3-948B-1728B52AA6E4}">
                <adec:decorative xmlns:adec="http://schemas.microsoft.com/office/drawing/2017/decorative" val="1"/>
              </a:ext>
            </a:extLst>
          </p:cNvPr>
          <p:cNvSpPr/>
          <p:nvPr userDrawn="1"/>
        </p:nvSpPr>
        <p:spPr>
          <a:xfrm>
            <a:off x="0" y="9525"/>
            <a:ext cx="12192000" cy="68484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1777B"/>
              </a:solidFill>
            </a:endParaRPr>
          </a:p>
        </p:txBody>
      </p:sp>
      <p:pic>
        <p:nvPicPr>
          <p:cNvPr id="10" name="Picture Placeholder 10" descr="Various icons representing highway research and technology overlay a blurred street and traffic background. ">
            <a:extLst>
              <a:ext uri="{FF2B5EF4-FFF2-40B4-BE49-F238E27FC236}">
                <a16:creationId xmlns:a16="http://schemas.microsoft.com/office/drawing/2014/main" id="{FAB1C8F9-274E-4695-A95D-A35442F0AB59}"/>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0"/>
            <a:ext cx="12192000" cy="3457574"/>
          </a:xfrm>
          <a:prstGeom prst="rect">
            <a:avLst/>
          </a:prstGeom>
        </p:spPr>
      </p:pic>
      <p:grpSp>
        <p:nvGrpSpPr>
          <p:cNvPr id="19" name="Group 18">
            <a:extLst>
              <a:ext uri="{FF2B5EF4-FFF2-40B4-BE49-F238E27FC236}">
                <a16:creationId xmlns:a16="http://schemas.microsoft.com/office/drawing/2014/main" id="{E22A044D-701D-4FFD-A683-DA6D5842D816}"/>
              </a:ext>
              <a:ext uri="{C183D7F6-B498-43B3-948B-1728B52AA6E4}">
                <adec:decorative xmlns:adec="http://schemas.microsoft.com/office/drawing/2017/decorative" val="1"/>
              </a:ext>
            </a:extLst>
          </p:cNvPr>
          <p:cNvGrpSpPr/>
          <p:nvPr userDrawn="1"/>
        </p:nvGrpSpPr>
        <p:grpSpPr>
          <a:xfrm>
            <a:off x="-9098" y="3444238"/>
            <a:ext cx="12210196" cy="64008"/>
            <a:chOff x="-9098" y="3444238"/>
            <a:chExt cx="12210196" cy="64008"/>
          </a:xfrm>
        </p:grpSpPr>
        <p:pic>
          <p:nvPicPr>
            <p:cNvPr id="17" name="Graphic 16">
              <a:extLst>
                <a:ext uri="{FF2B5EF4-FFF2-40B4-BE49-F238E27FC236}">
                  <a16:creationId xmlns:a16="http://schemas.microsoft.com/office/drawing/2014/main" id="{6DB8DE3B-2632-4CE3-9393-D59B93CE8C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984946" y="3444238"/>
              <a:ext cx="1216152" cy="64008"/>
            </a:xfrm>
            <a:prstGeom prst="rect">
              <a:avLst/>
            </a:prstGeom>
          </p:spPr>
        </p:pic>
        <p:sp>
          <p:nvSpPr>
            <p:cNvPr id="18" name="Parallelogram 3">
              <a:extLst>
                <a:ext uri="{FF2B5EF4-FFF2-40B4-BE49-F238E27FC236}">
                  <a16:creationId xmlns:a16="http://schemas.microsoft.com/office/drawing/2014/main" id="{31A68102-916A-4FAB-B5D6-E1B105A342B8}"/>
                </a:ext>
              </a:extLst>
            </p:cNvPr>
            <p:cNvSpPr/>
            <p:nvPr userDrawn="1"/>
          </p:nvSpPr>
          <p:spPr>
            <a:xfrm>
              <a:off x="-9098" y="3444238"/>
              <a:ext cx="108813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E919C6AF-74BF-48E7-B094-BF7BE16BF9D6}"/>
              </a:ext>
            </a:extLst>
          </p:cNvPr>
          <p:cNvSpPr txBox="1"/>
          <p:nvPr userDrawn="1"/>
        </p:nvSpPr>
        <p:spPr>
          <a:xfrm>
            <a:off x="9553667" y="3540253"/>
            <a:ext cx="2355012"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i="1" dirty="0">
                <a:solidFill>
                  <a:schemeClr val="bg1"/>
                </a:solidFill>
                <a:latin typeface="Arial" panose="020B0604020202020204" pitchFamily="34" charset="0"/>
                <a:cs typeface="Arial" panose="020B0604020202020204" pitchFamily="34" charset="0"/>
              </a:rPr>
              <a:t>© 2015 </a:t>
            </a:r>
            <a:r>
              <a:rPr lang="en-US" sz="900" i="1" dirty="0" err="1">
                <a:solidFill>
                  <a:schemeClr val="bg1"/>
                </a:solidFill>
                <a:latin typeface="Arial" panose="020B0604020202020204" pitchFamily="34" charset="0"/>
                <a:cs typeface="Arial" panose="020B0604020202020204" pitchFamily="34" charset="0"/>
              </a:rPr>
              <a:t>USchools</a:t>
            </a:r>
            <a:r>
              <a:rPr lang="en-US" sz="900" i="1" dirty="0">
                <a:solidFill>
                  <a:schemeClr val="bg1"/>
                </a:solidFill>
                <a:latin typeface="Arial" panose="020B0604020202020204" pitchFamily="34" charset="0"/>
                <a:cs typeface="Arial" panose="020B0604020202020204" pitchFamily="34" charset="0"/>
              </a:rPr>
              <a:t> / iStock.</a:t>
            </a:r>
          </a:p>
        </p:txBody>
      </p:sp>
      <p:sp>
        <p:nvSpPr>
          <p:cNvPr id="2" name="Title 1">
            <a:extLst>
              <a:ext uri="{FF2B5EF4-FFF2-40B4-BE49-F238E27FC236}">
                <a16:creationId xmlns:a16="http://schemas.microsoft.com/office/drawing/2014/main" id="{8A882C75-4BDE-46D5-A13C-DB994762DD71}"/>
              </a:ext>
            </a:extLst>
          </p:cNvPr>
          <p:cNvSpPr>
            <a:spLocks noGrp="1"/>
          </p:cNvSpPr>
          <p:nvPr>
            <p:ph type="title" hasCustomPrompt="1"/>
          </p:nvPr>
        </p:nvSpPr>
        <p:spPr>
          <a:xfrm>
            <a:off x="831850" y="4019550"/>
            <a:ext cx="10515600" cy="1171575"/>
          </a:xfrm>
        </p:spPr>
        <p:txBody>
          <a:bodyPr anchor="b">
            <a:noAutofit/>
          </a:bodyPr>
          <a:lstStyle>
            <a:lvl1pPr>
              <a:defRPr sz="4800">
                <a:solidFill>
                  <a:schemeClr val="bg1"/>
                </a:solidFill>
              </a:defRPr>
            </a:lvl1pPr>
          </a:lstStyle>
          <a:p>
            <a:r>
              <a:rPr lang="en-US" dirty="0"/>
              <a:t>Click to Enter Section Title</a:t>
            </a:r>
          </a:p>
        </p:txBody>
      </p:sp>
      <p:sp>
        <p:nvSpPr>
          <p:cNvPr id="3" name="Text Placeholder 2">
            <a:extLst>
              <a:ext uri="{FF2B5EF4-FFF2-40B4-BE49-F238E27FC236}">
                <a16:creationId xmlns:a16="http://schemas.microsoft.com/office/drawing/2014/main" id="{CE9B5D76-AE66-4469-9D16-9B138265C410}"/>
              </a:ext>
            </a:extLst>
          </p:cNvPr>
          <p:cNvSpPr>
            <a:spLocks noGrp="1"/>
          </p:cNvSpPr>
          <p:nvPr>
            <p:ph type="body" idx="1" hasCustomPrompt="1"/>
          </p:nvPr>
        </p:nvSpPr>
        <p:spPr>
          <a:xfrm>
            <a:off x="831850" y="5218114"/>
            <a:ext cx="9379231" cy="506412"/>
          </a:xfrm>
        </p:spPr>
        <p:txBody>
          <a:bodyPr>
            <a:noAutofit/>
          </a:bodyPr>
          <a:lstStyle>
            <a:lvl1pPr marL="0" indent="0">
              <a:buNone/>
              <a:defRPr sz="24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enter section subtitle</a:t>
            </a:r>
          </a:p>
        </p:txBody>
      </p:sp>
      <p:pic>
        <p:nvPicPr>
          <p:cNvPr id="16" name="Picture 15" descr="US DOT logo. ">
            <a:extLst>
              <a:ext uri="{FF2B5EF4-FFF2-40B4-BE49-F238E27FC236}">
                <a16:creationId xmlns:a16="http://schemas.microsoft.com/office/drawing/2014/main" id="{0B0F7386-FABB-4B03-BEF6-EC951F9D620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45412" y="5629477"/>
            <a:ext cx="1456835" cy="578450"/>
          </a:xfrm>
          <a:prstGeom prst="rect">
            <a:avLst/>
          </a:prstGeom>
        </p:spPr>
      </p:pic>
      <p:pic>
        <p:nvPicPr>
          <p:cNvPr id="13" name="Picture 12" descr="Turner-Fairbank Highway Research Center logo. ">
            <a:extLst>
              <a:ext uri="{FF2B5EF4-FFF2-40B4-BE49-F238E27FC236}">
                <a16:creationId xmlns:a16="http://schemas.microsoft.com/office/drawing/2014/main" id="{3C46D30E-7145-4C8A-B24F-FB3B890AF40E}"/>
              </a:ext>
            </a:extLst>
          </p:cNvPr>
          <p:cNvPicPr>
            <a:picLocks noChangeAspect="1"/>
          </p:cNvPicPr>
          <p:nvPr userDrawn="1"/>
        </p:nvPicPr>
        <p:blipFill rotWithShape="1">
          <a:blip r:embed="rId6" cstate="screen">
            <a:extLst>
              <a:ext uri="{28A0092B-C50C-407E-A947-70E740481C1C}">
                <a14:useLocalDpi xmlns:a14="http://schemas.microsoft.com/office/drawing/2010/main" val="0"/>
              </a:ext>
            </a:extLst>
          </a:blip>
          <a:srcRect l="-11725" r="-11725"/>
          <a:stretch/>
        </p:blipFill>
        <p:spPr>
          <a:xfrm>
            <a:off x="10211081" y="6280247"/>
            <a:ext cx="1920240" cy="396982"/>
          </a:xfrm>
          <a:prstGeom prst="rect">
            <a:avLst/>
          </a:prstGeom>
        </p:spPr>
      </p:pic>
    </p:spTree>
    <p:extLst>
      <p:ext uri="{BB962C8B-B14F-4D97-AF65-F5344CB8AC3E}">
        <p14:creationId xmlns:p14="http://schemas.microsoft.com/office/powerpoint/2010/main" val="16096108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571F1-B7E8-4777-AAEE-A59D6CFF9503}"/>
              </a:ext>
            </a:extLst>
          </p:cNvPr>
          <p:cNvSpPr>
            <a:spLocks noGrp="1"/>
          </p:cNvSpPr>
          <p:nvPr>
            <p:ph type="title"/>
          </p:nvPr>
        </p:nvSpPr>
        <p:spPr>
          <a:xfrm>
            <a:off x="838200" y="669924"/>
            <a:ext cx="10515600" cy="1020764"/>
          </a:xfrm>
        </p:spPr>
        <p:txBody>
          <a:bodyPr/>
          <a:lstStyle>
            <a:lvl1pPr>
              <a:defRPr>
                <a:solidFill>
                  <a:schemeClr val="accent6"/>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109766E-A471-4A34-AFF6-A8CF70BE7A03}"/>
              </a:ext>
            </a:extLst>
          </p:cNvPr>
          <p:cNvSpPr>
            <a:spLocks noGrp="1"/>
          </p:cNvSpPr>
          <p:nvPr>
            <p:ph idx="1"/>
          </p:nvPr>
        </p:nvSpPr>
        <p:spPr>
          <a:xfrm>
            <a:off x="838200" y="1825625"/>
            <a:ext cx="10515600" cy="4269167"/>
          </a:xfrm>
        </p:spPr>
        <p:txBody>
          <a:bodyPr/>
          <a:lstStyle>
            <a:lvl1pPr marL="404813" indent="-404813">
              <a:spcBef>
                <a:spcPts val="1800"/>
              </a:spcBef>
              <a:buClr>
                <a:srgbClr val="30775F"/>
              </a:buClr>
              <a:tabLst/>
              <a:defRPr>
                <a:latin typeface="Arial" panose="020B0604020202020204" pitchFamily="34" charset="0"/>
                <a:cs typeface="Arial" panose="020B0604020202020204" pitchFamily="34" charset="0"/>
              </a:defRPr>
            </a:lvl1pPr>
            <a:lvl2pPr marL="744538" indent="-287338">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EE2D7728-5253-47A9-B7C3-3511855924F6}"/>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rgbClr val="757575"/>
                </a:solidFill>
              </a:defRPr>
            </a:lvl1pPr>
          </a:lstStyle>
          <a:p>
            <a:fld id="{29691912-3321-4F2D-A980-9CA5FE309265}" type="slidenum">
              <a:rPr lang="en-US" smtClean="0"/>
              <a:pPr/>
              <a:t>‹#›</a:t>
            </a:fld>
            <a:endParaRPr lang="en-US" dirty="0"/>
          </a:p>
        </p:txBody>
      </p:sp>
      <p:grpSp>
        <p:nvGrpSpPr>
          <p:cNvPr id="13" name="Group 12">
            <a:extLst>
              <a:ext uri="{FF2B5EF4-FFF2-40B4-BE49-F238E27FC236}">
                <a16:creationId xmlns:a16="http://schemas.microsoft.com/office/drawing/2014/main" id="{55FCE990-11DE-4994-8711-ECC9C8DE1044}"/>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17" name="Graphic 16">
              <a:extLst>
                <a:ext uri="{FF2B5EF4-FFF2-40B4-BE49-F238E27FC236}">
                  <a16:creationId xmlns:a16="http://schemas.microsoft.com/office/drawing/2014/main" id="{74E57C86-A67B-4B07-BE3E-5470585B96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18" name="Parallelogram 3">
              <a:extLst>
                <a:ext uri="{FF2B5EF4-FFF2-40B4-BE49-F238E27FC236}">
                  <a16:creationId xmlns:a16="http://schemas.microsoft.com/office/drawing/2014/main" id="{AEEDF950-4E91-4147-925F-C6E69BC389A4}"/>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descr="U.S. Department of Transportation, Federal Highway Administration logo. ">
            <a:extLst>
              <a:ext uri="{FF2B5EF4-FFF2-40B4-BE49-F238E27FC236}">
                <a16:creationId xmlns:a16="http://schemas.microsoft.com/office/drawing/2014/main" id="{AD5D5BE7-56A4-48BD-9360-B8B1A36CA46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9560" y="6322877"/>
            <a:ext cx="1097280" cy="424278"/>
          </a:xfrm>
          <a:prstGeom prst="rect">
            <a:avLst/>
          </a:prstGeom>
        </p:spPr>
      </p:pic>
      <p:pic>
        <p:nvPicPr>
          <p:cNvPr id="12" name="Picture 11" descr="Turner-Fairbank Highway Research Center logo. ">
            <a:extLst>
              <a:ext uri="{FF2B5EF4-FFF2-40B4-BE49-F238E27FC236}">
                <a16:creationId xmlns:a16="http://schemas.microsoft.com/office/drawing/2014/main" id="{D3E69AF4-DB6D-47C8-92C2-BE984E36D3E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97374" y="6493561"/>
            <a:ext cx="1188720" cy="253594"/>
          </a:xfrm>
          <a:prstGeom prst="rect">
            <a:avLst/>
          </a:prstGeom>
        </p:spPr>
      </p:pic>
    </p:spTree>
    <p:extLst>
      <p:ext uri="{BB962C8B-B14F-4D97-AF65-F5344CB8AC3E}">
        <p14:creationId xmlns:p14="http://schemas.microsoft.com/office/powerpoint/2010/main" val="17887690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571F1-B7E8-4777-AAEE-A59D6CFF9503}"/>
              </a:ext>
            </a:extLst>
          </p:cNvPr>
          <p:cNvSpPr>
            <a:spLocks noGrp="1"/>
          </p:cNvSpPr>
          <p:nvPr>
            <p:ph type="title"/>
          </p:nvPr>
        </p:nvSpPr>
        <p:spPr>
          <a:xfrm>
            <a:off x="838200" y="669924"/>
            <a:ext cx="10515600" cy="1020764"/>
          </a:xfrm>
        </p:spPr>
        <p:txBody>
          <a:bodyPr/>
          <a:lstStyle>
            <a:lvl1pPr>
              <a:defRPr>
                <a:solidFill>
                  <a:schemeClr val="accent6"/>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109766E-A471-4A34-AFF6-A8CF70BE7A03}"/>
              </a:ext>
            </a:extLst>
          </p:cNvPr>
          <p:cNvSpPr>
            <a:spLocks noGrp="1"/>
          </p:cNvSpPr>
          <p:nvPr>
            <p:ph idx="1"/>
          </p:nvPr>
        </p:nvSpPr>
        <p:spPr>
          <a:xfrm>
            <a:off x="838200" y="1825625"/>
            <a:ext cx="5120640" cy="4269167"/>
          </a:xfrm>
        </p:spPr>
        <p:txBody>
          <a:bodyPr/>
          <a:lstStyle>
            <a:lvl1pPr marL="404813" indent="-404813">
              <a:spcBef>
                <a:spcPts val="1800"/>
              </a:spcBef>
              <a:buClr>
                <a:srgbClr val="30775F"/>
              </a:buClr>
              <a:tabLst/>
              <a:defRPr>
                <a:latin typeface="Arial" panose="020B0604020202020204" pitchFamily="34" charset="0"/>
                <a:cs typeface="Arial" panose="020B0604020202020204" pitchFamily="34" charset="0"/>
              </a:defRPr>
            </a:lvl1pPr>
            <a:lvl2pPr marL="744538" indent="-287338">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E0BD9B0B-2511-41CA-835C-EFD1AF00F6D7}"/>
              </a:ext>
            </a:extLst>
          </p:cNvPr>
          <p:cNvSpPr>
            <a:spLocks noGrp="1"/>
          </p:cNvSpPr>
          <p:nvPr>
            <p:ph idx="11"/>
          </p:nvPr>
        </p:nvSpPr>
        <p:spPr>
          <a:xfrm>
            <a:off x="6233162" y="1825624"/>
            <a:ext cx="5120640" cy="4269167"/>
          </a:xfrm>
        </p:spPr>
        <p:txBody>
          <a:bodyPr/>
          <a:lstStyle>
            <a:lvl1pPr marL="404813" indent="-404813">
              <a:spcBef>
                <a:spcPts val="1800"/>
              </a:spcBef>
              <a:buClr>
                <a:srgbClr val="30775F"/>
              </a:buClr>
              <a:tabLst/>
              <a:defRPr>
                <a:latin typeface="Arial" panose="020B0604020202020204" pitchFamily="34" charset="0"/>
                <a:cs typeface="Arial" panose="020B0604020202020204" pitchFamily="34" charset="0"/>
              </a:defRPr>
            </a:lvl1pPr>
            <a:lvl2pPr marL="744538" indent="-287338">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EE2D7728-5253-47A9-B7C3-3511855924F6}"/>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rgbClr val="757575"/>
                </a:solidFill>
              </a:defRPr>
            </a:lvl1pPr>
          </a:lstStyle>
          <a:p>
            <a:fld id="{29691912-3321-4F2D-A980-9CA5FE309265}" type="slidenum">
              <a:rPr lang="en-US" smtClean="0"/>
              <a:pPr/>
              <a:t>‹#›</a:t>
            </a:fld>
            <a:endParaRPr lang="en-US" dirty="0"/>
          </a:p>
        </p:txBody>
      </p:sp>
      <p:grpSp>
        <p:nvGrpSpPr>
          <p:cNvPr id="13" name="Group 12">
            <a:extLst>
              <a:ext uri="{FF2B5EF4-FFF2-40B4-BE49-F238E27FC236}">
                <a16:creationId xmlns:a16="http://schemas.microsoft.com/office/drawing/2014/main" id="{55FCE990-11DE-4994-8711-ECC9C8DE1044}"/>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17" name="Graphic 16">
              <a:extLst>
                <a:ext uri="{FF2B5EF4-FFF2-40B4-BE49-F238E27FC236}">
                  <a16:creationId xmlns:a16="http://schemas.microsoft.com/office/drawing/2014/main" id="{74E57C86-A67B-4B07-BE3E-5470585B96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18" name="Parallelogram 3">
              <a:extLst>
                <a:ext uri="{FF2B5EF4-FFF2-40B4-BE49-F238E27FC236}">
                  <a16:creationId xmlns:a16="http://schemas.microsoft.com/office/drawing/2014/main" id="{AEEDF950-4E91-4147-925F-C6E69BC389A4}"/>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descr="U.S. Department of Transportation, Federal Highway Administration logo. ">
            <a:extLst>
              <a:ext uri="{FF2B5EF4-FFF2-40B4-BE49-F238E27FC236}">
                <a16:creationId xmlns:a16="http://schemas.microsoft.com/office/drawing/2014/main" id="{AD5D5BE7-56A4-48BD-9360-B8B1A36CA46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9560" y="6322877"/>
            <a:ext cx="1097280" cy="424278"/>
          </a:xfrm>
          <a:prstGeom prst="rect">
            <a:avLst/>
          </a:prstGeom>
        </p:spPr>
      </p:pic>
      <p:pic>
        <p:nvPicPr>
          <p:cNvPr id="12" name="Picture 11" descr="Turner-Fairbank Highway Research Center logo. ">
            <a:extLst>
              <a:ext uri="{FF2B5EF4-FFF2-40B4-BE49-F238E27FC236}">
                <a16:creationId xmlns:a16="http://schemas.microsoft.com/office/drawing/2014/main" id="{D3E69AF4-DB6D-47C8-92C2-BE984E36D3E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97374" y="6493561"/>
            <a:ext cx="1188720" cy="253594"/>
          </a:xfrm>
          <a:prstGeom prst="rect">
            <a:avLst/>
          </a:prstGeom>
        </p:spPr>
      </p:pic>
    </p:spTree>
    <p:extLst>
      <p:ext uri="{BB962C8B-B14F-4D97-AF65-F5344CB8AC3E}">
        <p14:creationId xmlns:p14="http://schemas.microsoft.com/office/powerpoint/2010/main" val="11523396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Content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571F1-B7E8-4777-AAEE-A59D6CFF9503}"/>
              </a:ext>
            </a:extLst>
          </p:cNvPr>
          <p:cNvSpPr>
            <a:spLocks noGrp="1"/>
          </p:cNvSpPr>
          <p:nvPr>
            <p:ph type="title"/>
          </p:nvPr>
        </p:nvSpPr>
        <p:spPr>
          <a:xfrm>
            <a:off x="838200" y="669924"/>
            <a:ext cx="5764619" cy="1020764"/>
          </a:xfrm>
        </p:spPr>
        <p:txBody>
          <a:bodyPr/>
          <a:lstStyle>
            <a:lvl1pPr>
              <a:defRPr>
                <a:solidFill>
                  <a:schemeClr val="accent6"/>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109766E-A471-4A34-AFF6-A8CF70BE7A03}"/>
              </a:ext>
            </a:extLst>
          </p:cNvPr>
          <p:cNvSpPr>
            <a:spLocks noGrp="1"/>
          </p:cNvSpPr>
          <p:nvPr>
            <p:ph idx="1"/>
          </p:nvPr>
        </p:nvSpPr>
        <p:spPr>
          <a:xfrm>
            <a:off x="838200" y="1825625"/>
            <a:ext cx="5764619" cy="3927903"/>
          </a:xfrm>
        </p:spPr>
        <p:txBody>
          <a:bodyPr/>
          <a:lstStyle>
            <a:lvl1pPr marL="404813" indent="-404813">
              <a:spcBef>
                <a:spcPts val="1800"/>
              </a:spcBef>
              <a:buClr>
                <a:srgbClr val="30775F"/>
              </a:buClr>
              <a:tabLst/>
              <a:defRPr>
                <a:latin typeface="Arial" panose="020B0604020202020204" pitchFamily="34" charset="0"/>
                <a:cs typeface="Arial" panose="020B0604020202020204" pitchFamily="34" charset="0"/>
              </a:defRPr>
            </a:lvl1pPr>
            <a:lvl2pPr marL="744538" indent="-287338">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115FBE4F-15E8-464B-AB50-D7E69333BCA9}"/>
              </a:ext>
            </a:extLst>
          </p:cNvPr>
          <p:cNvSpPr>
            <a:spLocks noGrp="1"/>
          </p:cNvSpPr>
          <p:nvPr>
            <p:ph type="pic" sz="quarter" idx="10"/>
          </p:nvPr>
        </p:nvSpPr>
        <p:spPr>
          <a:xfrm>
            <a:off x="7113588" y="0"/>
            <a:ext cx="5078412" cy="6858000"/>
          </a:xfrm>
        </p:spPr>
        <p:txBody>
          <a:bodyPr/>
          <a:lstStyle/>
          <a:p>
            <a:endParaRPr lang="en-US"/>
          </a:p>
        </p:txBody>
      </p:sp>
      <p:grpSp>
        <p:nvGrpSpPr>
          <p:cNvPr id="4" name="Group 3">
            <a:extLst>
              <a:ext uri="{FF2B5EF4-FFF2-40B4-BE49-F238E27FC236}">
                <a16:creationId xmlns:a16="http://schemas.microsoft.com/office/drawing/2014/main" id="{94A98486-E1B0-4305-B9B4-25E03A70B78A}"/>
              </a:ext>
              <a:ext uri="{C183D7F6-B498-43B3-948B-1728B52AA6E4}">
                <adec:decorative xmlns:adec="http://schemas.microsoft.com/office/drawing/2017/decorative" val="1"/>
              </a:ext>
            </a:extLst>
          </p:cNvPr>
          <p:cNvGrpSpPr/>
          <p:nvPr userDrawn="1"/>
        </p:nvGrpSpPr>
        <p:grpSpPr>
          <a:xfrm>
            <a:off x="-10274" y="6188682"/>
            <a:ext cx="7041241" cy="48895"/>
            <a:chOff x="-10274" y="6274942"/>
            <a:chExt cx="7041241" cy="48895"/>
          </a:xfrm>
        </p:grpSpPr>
        <p:pic>
          <p:nvPicPr>
            <p:cNvPr id="11" name="Graphic 10">
              <a:extLst>
                <a:ext uri="{FF2B5EF4-FFF2-40B4-BE49-F238E27FC236}">
                  <a16:creationId xmlns:a16="http://schemas.microsoft.com/office/drawing/2014/main" id="{007BB11B-2D74-471A-8BF7-E734C84633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162287" y="6278117"/>
              <a:ext cx="868680" cy="45720"/>
            </a:xfrm>
            <a:prstGeom prst="rect">
              <a:avLst/>
            </a:prstGeom>
          </p:spPr>
        </p:pic>
        <p:sp>
          <p:nvSpPr>
            <p:cNvPr id="14" name="Parallelogram 3">
              <a:extLst>
                <a:ext uri="{FF2B5EF4-FFF2-40B4-BE49-F238E27FC236}">
                  <a16:creationId xmlns:a16="http://schemas.microsoft.com/office/drawing/2014/main" id="{8160CE01-D327-4C2F-9E26-0CF03FACE2BB}"/>
                </a:ext>
              </a:extLst>
            </p:cNvPr>
            <p:cNvSpPr/>
            <p:nvPr userDrawn="1"/>
          </p:nvSpPr>
          <p:spPr>
            <a:xfrm>
              <a:off x="-10274" y="6274942"/>
              <a:ext cx="621792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Placeholder 7">
            <a:extLst>
              <a:ext uri="{FF2B5EF4-FFF2-40B4-BE49-F238E27FC236}">
                <a16:creationId xmlns:a16="http://schemas.microsoft.com/office/drawing/2014/main" id="{D8C3D274-8821-4613-8172-CE63008CB4BF}"/>
              </a:ext>
            </a:extLst>
          </p:cNvPr>
          <p:cNvSpPr>
            <a:spLocks noGrp="1"/>
          </p:cNvSpPr>
          <p:nvPr>
            <p:ph type="body" sz="quarter" idx="12" hasCustomPrompt="1"/>
          </p:nvPr>
        </p:nvSpPr>
        <p:spPr>
          <a:xfrm>
            <a:off x="4515289" y="6503987"/>
            <a:ext cx="2515678" cy="233362"/>
          </a:xfrm>
        </p:spPr>
        <p:txBody>
          <a:bodyPr>
            <a:noAutofit/>
          </a:bodyPr>
          <a:lstStyle>
            <a:lvl1pPr marL="0" indent="0" algn="r">
              <a:buNone/>
              <a:defRPr sz="900" i="1">
                <a:solidFill>
                  <a:srgbClr val="757575"/>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pic>
        <p:nvPicPr>
          <p:cNvPr id="16" name="Picture 15" descr="U.S. Department of Transportation, Federal Highway Administration logo. ">
            <a:extLst>
              <a:ext uri="{FF2B5EF4-FFF2-40B4-BE49-F238E27FC236}">
                <a16:creationId xmlns:a16="http://schemas.microsoft.com/office/drawing/2014/main" id="{69053C91-ED30-447A-8A42-901A96EFD54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9560" y="6322877"/>
            <a:ext cx="1097280" cy="424278"/>
          </a:xfrm>
          <a:prstGeom prst="rect">
            <a:avLst/>
          </a:prstGeom>
        </p:spPr>
      </p:pic>
      <p:pic>
        <p:nvPicPr>
          <p:cNvPr id="13" name="Picture 12" descr="Turner-Fairbank Highway Research Center logo. ">
            <a:extLst>
              <a:ext uri="{FF2B5EF4-FFF2-40B4-BE49-F238E27FC236}">
                <a16:creationId xmlns:a16="http://schemas.microsoft.com/office/drawing/2014/main" id="{7DE5005D-C16A-4C12-BEB6-87EF39964F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97374" y="6493561"/>
            <a:ext cx="1188720" cy="253594"/>
          </a:xfrm>
          <a:prstGeom prst="rect">
            <a:avLst/>
          </a:prstGeom>
        </p:spPr>
      </p:pic>
    </p:spTree>
    <p:extLst>
      <p:ext uri="{BB962C8B-B14F-4D97-AF65-F5344CB8AC3E}">
        <p14:creationId xmlns:p14="http://schemas.microsoft.com/office/powerpoint/2010/main" val="35610169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62C4C-6A1A-4322-A39B-AC356DC5DE25}"/>
              </a:ext>
            </a:extLst>
          </p:cNvPr>
          <p:cNvSpPr>
            <a:spLocks noGrp="1"/>
          </p:cNvSpPr>
          <p:nvPr>
            <p:ph type="title"/>
          </p:nvPr>
        </p:nvSpPr>
        <p:spPr>
          <a:xfrm>
            <a:off x="839788" y="668337"/>
            <a:ext cx="10515600" cy="1022351"/>
          </a:xfrm>
        </p:spPr>
        <p:txBody>
          <a:bodyPr/>
          <a:lstStyle>
            <a:lvl1pPr>
              <a:defRPr>
                <a:solidFill>
                  <a:schemeClr val="accent6"/>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62379B6-1E5F-46DA-8CE6-F79AFE936D50}"/>
              </a:ext>
            </a:extLst>
          </p:cNvPr>
          <p:cNvSpPr>
            <a:spLocks noGrp="1"/>
          </p:cNvSpPr>
          <p:nvPr>
            <p:ph type="body" idx="1"/>
          </p:nvPr>
        </p:nvSpPr>
        <p:spPr>
          <a:xfrm>
            <a:off x="839788" y="1690687"/>
            <a:ext cx="5157787" cy="814388"/>
          </a:xfrm>
        </p:spPr>
        <p:txBody>
          <a:bodyPr anchor="b"/>
          <a:lstStyle>
            <a:lvl1pPr marL="0" indent="0">
              <a:buNone/>
              <a:defRPr sz="2400" b="1">
                <a:solidFill>
                  <a:srgbClr val="30775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EC49734-0C3A-4F08-803A-7F32B1BD9C28}"/>
              </a:ext>
            </a:extLst>
          </p:cNvPr>
          <p:cNvSpPr>
            <a:spLocks noGrp="1"/>
          </p:cNvSpPr>
          <p:nvPr>
            <p:ph sz="half" idx="2"/>
          </p:nvPr>
        </p:nvSpPr>
        <p:spPr>
          <a:xfrm>
            <a:off x="839788" y="2505075"/>
            <a:ext cx="5157787" cy="35464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484062B-5555-4CC8-966F-2DB99223C090}"/>
              </a:ext>
            </a:extLst>
          </p:cNvPr>
          <p:cNvSpPr>
            <a:spLocks noGrp="1"/>
          </p:cNvSpPr>
          <p:nvPr>
            <p:ph type="body" sz="quarter" idx="3"/>
          </p:nvPr>
        </p:nvSpPr>
        <p:spPr>
          <a:xfrm>
            <a:off x="6172200" y="1690687"/>
            <a:ext cx="5183188" cy="814387"/>
          </a:xfrm>
        </p:spPr>
        <p:txBody>
          <a:bodyPr anchor="b"/>
          <a:lstStyle>
            <a:lvl1pPr marL="0" indent="0">
              <a:buNone/>
              <a:defRPr sz="2400" b="1">
                <a:solidFill>
                  <a:srgbClr val="30775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96EC528-BC1B-4A5D-A0C9-42A99459F411}"/>
              </a:ext>
            </a:extLst>
          </p:cNvPr>
          <p:cNvSpPr>
            <a:spLocks noGrp="1"/>
          </p:cNvSpPr>
          <p:nvPr>
            <p:ph sz="quarter" idx="4"/>
          </p:nvPr>
        </p:nvSpPr>
        <p:spPr>
          <a:xfrm>
            <a:off x="6172200" y="2505075"/>
            <a:ext cx="5183188" cy="35464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1" name="Group 20">
            <a:extLst>
              <a:ext uri="{FF2B5EF4-FFF2-40B4-BE49-F238E27FC236}">
                <a16:creationId xmlns:a16="http://schemas.microsoft.com/office/drawing/2014/main" id="{38D7DAF1-5B5C-495C-9469-EFE2F93DC93B}"/>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22" name="Graphic 21">
              <a:extLst>
                <a:ext uri="{FF2B5EF4-FFF2-40B4-BE49-F238E27FC236}">
                  <a16:creationId xmlns:a16="http://schemas.microsoft.com/office/drawing/2014/main" id="{0DEBBEB3-9B8E-4482-9F92-6623F37CF8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23" name="Parallelogram 3">
              <a:extLst>
                <a:ext uri="{FF2B5EF4-FFF2-40B4-BE49-F238E27FC236}">
                  <a16:creationId xmlns:a16="http://schemas.microsoft.com/office/drawing/2014/main" id="{9B799DE4-4B18-4270-B426-B2A874BBBC3C}"/>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descr="U.S. Department of Transportation, Federal Highway Administration logo. ">
            <a:extLst>
              <a:ext uri="{FF2B5EF4-FFF2-40B4-BE49-F238E27FC236}">
                <a16:creationId xmlns:a16="http://schemas.microsoft.com/office/drawing/2014/main" id="{EC385D51-AAE6-443B-A062-393D9A20E65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9560" y="6322877"/>
            <a:ext cx="1097280" cy="424278"/>
          </a:xfrm>
          <a:prstGeom prst="rect">
            <a:avLst/>
          </a:prstGeom>
        </p:spPr>
      </p:pic>
      <p:pic>
        <p:nvPicPr>
          <p:cNvPr id="15" name="Picture 14" descr="Turner-Fairbank Highway Research Center logo. ">
            <a:extLst>
              <a:ext uri="{FF2B5EF4-FFF2-40B4-BE49-F238E27FC236}">
                <a16:creationId xmlns:a16="http://schemas.microsoft.com/office/drawing/2014/main" id="{0D4EA1DE-0248-46B1-ACCE-700D7D3DE40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97374" y="6493561"/>
            <a:ext cx="1188720" cy="253594"/>
          </a:xfrm>
          <a:prstGeom prst="rect">
            <a:avLst/>
          </a:prstGeom>
        </p:spPr>
      </p:pic>
      <p:sp>
        <p:nvSpPr>
          <p:cNvPr id="18" name="Slide Number Placeholder 5">
            <a:extLst>
              <a:ext uri="{FF2B5EF4-FFF2-40B4-BE49-F238E27FC236}">
                <a16:creationId xmlns:a16="http://schemas.microsoft.com/office/drawing/2014/main" id="{69252078-813C-4A6C-956D-77291C8AA4AA}"/>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rgbClr val="757575"/>
                </a:solidFill>
              </a:defRPr>
            </a:lvl1pPr>
          </a:lstStyle>
          <a:p>
            <a:fld id="{29691912-3321-4F2D-A980-9CA5FE309265}" type="slidenum">
              <a:rPr lang="en-US" smtClean="0"/>
              <a:pPr/>
              <a:t>‹#›</a:t>
            </a:fld>
            <a:endParaRPr lang="en-US" dirty="0"/>
          </a:p>
        </p:txBody>
      </p:sp>
    </p:spTree>
    <p:extLst>
      <p:ext uri="{BB962C8B-B14F-4D97-AF65-F5344CB8AC3E}">
        <p14:creationId xmlns:p14="http://schemas.microsoft.com/office/powerpoint/2010/main" val="1884509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 Static Image">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869CDF21-6DC9-458E-93F8-9D84DD7CD65E}"/>
              </a:ext>
              <a:ext uri="{C183D7F6-B498-43B3-948B-1728B52AA6E4}">
                <adec:decorative xmlns:adec="http://schemas.microsoft.com/office/drawing/2017/decorative" val="1"/>
              </a:ext>
            </a:extLst>
          </p:cNvPr>
          <p:cNvSpPr/>
          <p:nvPr userDrawn="1"/>
        </p:nvSpPr>
        <p:spPr>
          <a:xfrm>
            <a:off x="0" y="9525"/>
            <a:ext cx="12192000" cy="6848475"/>
          </a:xfrm>
          <a:prstGeom prst="rect">
            <a:avLst/>
          </a:prstGeom>
          <a:solidFill>
            <a:srgbClr val="1D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Placeholder 10" descr="Various icons representing highway research and technology overlay a blurred street and traffic background. ">
            <a:extLst>
              <a:ext uri="{FF2B5EF4-FFF2-40B4-BE49-F238E27FC236}">
                <a16:creationId xmlns:a16="http://schemas.microsoft.com/office/drawing/2014/main" id="{F4BF55A3-4D20-4623-8615-64353D46D0FC}"/>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0"/>
            <a:ext cx="12192000" cy="3457574"/>
          </a:xfrm>
          <a:prstGeom prst="rect">
            <a:avLst/>
          </a:prstGeom>
        </p:spPr>
      </p:pic>
      <p:sp>
        <p:nvSpPr>
          <p:cNvPr id="14" name="Source">
            <a:extLst>
              <a:ext uri="{FF2B5EF4-FFF2-40B4-BE49-F238E27FC236}">
                <a16:creationId xmlns:a16="http://schemas.microsoft.com/office/drawing/2014/main" id="{0CB24D6A-0F5D-4693-B271-3BE20D1BC03C}"/>
              </a:ext>
            </a:extLst>
          </p:cNvPr>
          <p:cNvSpPr txBox="1"/>
          <p:nvPr userDrawn="1"/>
        </p:nvSpPr>
        <p:spPr>
          <a:xfrm>
            <a:off x="9553667" y="3540253"/>
            <a:ext cx="2355012"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i="1" dirty="0">
                <a:solidFill>
                  <a:schemeClr val="bg1"/>
                </a:solidFill>
              </a:rPr>
              <a:t>© 2015 </a:t>
            </a:r>
            <a:r>
              <a:rPr lang="en-US" sz="900" i="1" dirty="0" err="1">
                <a:solidFill>
                  <a:schemeClr val="bg1"/>
                </a:solidFill>
              </a:rPr>
              <a:t>USchools</a:t>
            </a:r>
            <a:r>
              <a:rPr lang="en-US" sz="900" i="1" dirty="0">
                <a:solidFill>
                  <a:schemeClr val="bg1"/>
                </a:solidFill>
              </a:rPr>
              <a:t> / iStock.</a:t>
            </a:r>
          </a:p>
        </p:txBody>
      </p:sp>
      <p:grpSp>
        <p:nvGrpSpPr>
          <p:cNvPr id="19" name="Group 18">
            <a:extLst>
              <a:ext uri="{FF2B5EF4-FFF2-40B4-BE49-F238E27FC236}">
                <a16:creationId xmlns:a16="http://schemas.microsoft.com/office/drawing/2014/main" id="{E22A044D-701D-4FFD-A683-DA6D5842D816}"/>
              </a:ext>
              <a:ext uri="{C183D7F6-B498-43B3-948B-1728B52AA6E4}">
                <adec:decorative xmlns:adec="http://schemas.microsoft.com/office/drawing/2017/decorative" val="1"/>
              </a:ext>
            </a:extLst>
          </p:cNvPr>
          <p:cNvGrpSpPr/>
          <p:nvPr userDrawn="1"/>
        </p:nvGrpSpPr>
        <p:grpSpPr>
          <a:xfrm>
            <a:off x="-9098" y="3444238"/>
            <a:ext cx="12210196" cy="64008"/>
            <a:chOff x="-9098" y="3444238"/>
            <a:chExt cx="12210196" cy="64008"/>
          </a:xfrm>
        </p:grpSpPr>
        <p:pic>
          <p:nvPicPr>
            <p:cNvPr id="17" name="Graphic 16">
              <a:extLst>
                <a:ext uri="{FF2B5EF4-FFF2-40B4-BE49-F238E27FC236}">
                  <a16:creationId xmlns:a16="http://schemas.microsoft.com/office/drawing/2014/main" id="{6DB8DE3B-2632-4CE3-9393-D59B93CE8C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984946" y="3444238"/>
              <a:ext cx="1216152" cy="64008"/>
            </a:xfrm>
            <a:prstGeom prst="rect">
              <a:avLst/>
            </a:prstGeom>
          </p:spPr>
        </p:pic>
        <p:sp>
          <p:nvSpPr>
            <p:cNvPr id="18" name="Parallelogram 3">
              <a:extLst>
                <a:ext uri="{FF2B5EF4-FFF2-40B4-BE49-F238E27FC236}">
                  <a16:creationId xmlns:a16="http://schemas.microsoft.com/office/drawing/2014/main" id="{31A68102-916A-4FAB-B5D6-E1B105A342B8}"/>
                </a:ext>
              </a:extLst>
            </p:cNvPr>
            <p:cNvSpPr/>
            <p:nvPr userDrawn="1"/>
          </p:nvSpPr>
          <p:spPr>
            <a:xfrm>
              <a:off x="-9098" y="3444238"/>
              <a:ext cx="108813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A882C75-4BDE-46D5-A13C-DB994762DD71}"/>
              </a:ext>
            </a:extLst>
          </p:cNvPr>
          <p:cNvSpPr>
            <a:spLocks noGrp="1"/>
          </p:cNvSpPr>
          <p:nvPr>
            <p:ph type="title" hasCustomPrompt="1"/>
          </p:nvPr>
        </p:nvSpPr>
        <p:spPr>
          <a:xfrm>
            <a:off x="831850" y="4019550"/>
            <a:ext cx="10515600" cy="1171575"/>
          </a:xfrm>
        </p:spPr>
        <p:txBody>
          <a:bodyPr anchor="b">
            <a:noAutofit/>
          </a:bodyPr>
          <a:lstStyle>
            <a:lvl1pPr>
              <a:defRPr sz="4800">
                <a:solidFill>
                  <a:schemeClr val="bg1"/>
                </a:solidFill>
              </a:defRPr>
            </a:lvl1pPr>
          </a:lstStyle>
          <a:p>
            <a:r>
              <a:rPr lang="en-US" dirty="0"/>
              <a:t>Click to Enter Section Title</a:t>
            </a:r>
          </a:p>
        </p:txBody>
      </p:sp>
      <p:sp>
        <p:nvSpPr>
          <p:cNvPr id="3" name="Subtitle">
            <a:extLst>
              <a:ext uri="{FF2B5EF4-FFF2-40B4-BE49-F238E27FC236}">
                <a16:creationId xmlns:a16="http://schemas.microsoft.com/office/drawing/2014/main" id="{CE9B5D76-AE66-4469-9D16-9B138265C410}"/>
              </a:ext>
            </a:extLst>
          </p:cNvPr>
          <p:cNvSpPr>
            <a:spLocks noGrp="1"/>
          </p:cNvSpPr>
          <p:nvPr>
            <p:ph type="body" idx="1" hasCustomPrompt="1"/>
          </p:nvPr>
        </p:nvSpPr>
        <p:spPr>
          <a:xfrm>
            <a:off x="831850" y="5218114"/>
            <a:ext cx="9476716" cy="506412"/>
          </a:xfrm>
        </p:spPr>
        <p:txBody>
          <a:bodyPr>
            <a:noAutofit/>
          </a:bodyPr>
          <a:lstStyle>
            <a:lvl1pPr marL="0" indent="0">
              <a:buNone/>
              <a:defRPr sz="24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enter section subtitle</a:t>
            </a:r>
          </a:p>
        </p:txBody>
      </p:sp>
      <p:pic>
        <p:nvPicPr>
          <p:cNvPr id="21" name="DOT logo" descr="US DOT logo. ">
            <a:extLst>
              <a:ext uri="{FF2B5EF4-FFF2-40B4-BE49-F238E27FC236}">
                <a16:creationId xmlns:a16="http://schemas.microsoft.com/office/drawing/2014/main" id="{9E3CFB4B-9F11-4D08-AF02-7949DD0B9BE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45412" y="6069091"/>
            <a:ext cx="1456835" cy="578450"/>
          </a:xfrm>
          <a:prstGeom prst="rect">
            <a:avLst/>
          </a:prstGeom>
        </p:spPr>
      </p:pic>
    </p:spTree>
    <p:extLst>
      <p:ext uri="{BB962C8B-B14F-4D97-AF65-F5344CB8AC3E}">
        <p14:creationId xmlns:p14="http://schemas.microsoft.com/office/powerpoint/2010/main" val="15390770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enter photo">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9A442912-2572-40D1-BC2F-D90675E7EFC3}"/>
              </a:ext>
            </a:extLst>
          </p:cNvPr>
          <p:cNvSpPr>
            <a:spLocks noGrp="1"/>
          </p:cNvSpPr>
          <p:nvPr>
            <p:ph type="title"/>
          </p:nvPr>
        </p:nvSpPr>
        <p:spPr>
          <a:xfrm>
            <a:off x="345678" y="256178"/>
            <a:ext cx="3664347" cy="555969"/>
          </a:xfrm>
        </p:spPr>
        <p:txBody>
          <a:bodyPr>
            <a:noAutofit/>
          </a:bodyPr>
          <a:lstStyle>
            <a:lvl1pPr>
              <a:defRPr sz="2000"/>
            </a:lvl1pPr>
          </a:lstStyle>
          <a:p>
            <a:r>
              <a:rPr lang="en-US" dirty="0"/>
              <a:t>Click to edit Master title style</a:t>
            </a:r>
          </a:p>
        </p:txBody>
      </p:sp>
      <p:sp>
        <p:nvSpPr>
          <p:cNvPr id="18" name="Text Placeholder 2">
            <a:extLst>
              <a:ext uri="{FF2B5EF4-FFF2-40B4-BE49-F238E27FC236}">
                <a16:creationId xmlns:a16="http://schemas.microsoft.com/office/drawing/2014/main" id="{8E316845-E9A0-4AED-AD08-069C7F589186}"/>
              </a:ext>
            </a:extLst>
          </p:cNvPr>
          <p:cNvSpPr>
            <a:spLocks noGrp="1"/>
          </p:cNvSpPr>
          <p:nvPr>
            <p:ph type="body" idx="1"/>
          </p:nvPr>
        </p:nvSpPr>
        <p:spPr>
          <a:xfrm>
            <a:off x="345678" y="1349945"/>
            <a:ext cx="3657600" cy="823912"/>
          </a:xfrm>
        </p:spPr>
        <p:txBody>
          <a:bodyPr anchor="b">
            <a:noAutofit/>
          </a:bodyPr>
          <a:lstStyle>
            <a:lvl1pPr marL="0" indent="0">
              <a:buNone/>
              <a:defRPr sz="28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Content Placeholder 3">
            <a:extLst>
              <a:ext uri="{FF2B5EF4-FFF2-40B4-BE49-F238E27FC236}">
                <a16:creationId xmlns:a16="http://schemas.microsoft.com/office/drawing/2014/main" id="{61BD7391-D9C0-47AA-9D11-8D7F128E9208}"/>
              </a:ext>
            </a:extLst>
          </p:cNvPr>
          <p:cNvSpPr>
            <a:spLocks noGrp="1"/>
          </p:cNvSpPr>
          <p:nvPr>
            <p:ph sz="half" idx="2"/>
          </p:nvPr>
        </p:nvSpPr>
        <p:spPr>
          <a:xfrm>
            <a:off x="345679" y="2173857"/>
            <a:ext cx="3657600" cy="361099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31418C83-BB26-4E11-93EC-A37F3E890750}"/>
              </a:ext>
            </a:extLst>
          </p:cNvPr>
          <p:cNvSpPr>
            <a:spLocks noGrp="1"/>
          </p:cNvSpPr>
          <p:nvPr>
            <p:ph type="pic" sz="quarter" idx="11"/>
          </p:nvPr>
        </p:nvSpPr>
        <p:spPr>
          <a:xfrm>
            <a:off x="4348956" y="0"/>
            <a:ext cx="3494088" cy="6858000"/>
          </a:xfrm>
        </p:spPr>
        <p:txBody>
          <a:bodyPr/>
          <a:lstStyle/>
          <a:p>
            <a:endParaRPr lang="en-US"/>
          </a:p>
        </p:txBody>
      </p:sp>
      <p:sp>
        <p:nvSpPr>
          <p:cNvPr id="25" name="Text Placeholder 7">
            <a:extLst>
              <a:ext uri="{FF2B5EF4-FFF2-40B4-BE49-F238E27FC236}">
                <a16:creationId xmlns:a16="http://schemas.microsoft.com/office/drawing/2014/main" id="{B67E2712-D6A5-4AFD-91DA-1780E440EBD9}"/>
              </a:ext>
            </a:extLst>
          </p:cNvPr>
          <p:cNvSpPr>
            <a:spLocks noGrp="1"/>
          </p:cNvSpPr>
          <p:nvPr>
            <p:ph type="body" sz="quarter" idx="12" hasCustomPrompt="1"/>
          </p:nvPr>
        </p:nvSpPr>
        <p:spPr>
          <a:xfrm>
            <a:off x="7971459" y="6503987"/>
            <a:ext cx="2515678" cy="233362"/>
          </a:xfrm>
        </p:spPr>
        <p:txBody>
          <a:bodyPr>
            <a:noAutofit/>
          </a:bodyPr>
          <a:lstStyle>
            <a:lvl1pPr marL="0" indent="0" algn="l">
              <a:buNone/>
              <a:defRPr sz="900" i="1">
                <a:solidFill>
                  <a:schemeClr val="bg1">
                    <a:lumMod val="50000"/>
                  </a:schemeClr>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sp>
        <p:nvSpPr>
          <p:cNvPr id="22" name="Text Placeholder 4">
            <a:extLst>
              <a:ext uri="{FF2B5EF4-FFF2-40B4-BE49-F238E27FC236}">
                <a16:creationId xmlns:a16="http://schemas.microsoft.com/office/drawing/2014/main" id="{EFEC8535-EC22-47CD-87FD-5A45C49A5D75}"/>
              </a:ext>
            </a:extLst>
          </p:cNvPr>
          <p:cNvSpPr>
            <a:spLocks noGrp="1"/>
          </p:cNvSpPr>
          <p:nvPr>
            <p:ph type="body" sz="quarter" idx="3"/>
          </p:nvPr>
        </p:nvSpPr>
        <p:spPr>
          <a:xfrm>
            <a:off x="8181975" y="1349945"/>
            <a:ext cx="3657600" cy="823912"/>
          </a:xfrm>
        </p:spPr>
        <p:txBody>
          <a:bodyPr anchor="b">
            <a:noAutofit/>
          </a:bodyPr>
          <a:lstStyle>
            <a:lvl1pPr marL="0" indent="0">
              <a:buNone/>
              <a:defRPr sz="28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5">
            <a:extLst>
              <a:ext uri="{FF2B5EF4-FFF2-40B4-BE49-F238E27FC236}">
                <a16:creationId xmlns:a16="http://schemas.microsoft.com/office/drawing/2014/main" id="{821CDD94-412E-4E6F-A2E0-DC65B114B4ED}"/>
              </a:ext>
            </a:extLst>
          </p:cNvPr>
          <p:cNvSpPr>
            <a:spLocks noGrp="1"/>
          </p:cNvSpPr>
          <p:nvPr>
            <p:ph sz="quarter" idx="4"/>
          </p:nvPr>
        </p:nvSpPr>
        <p:spPr>
          <a:xfrm>
            <a:off x="8181975" y="2173857"/>
            <a:ext cx="3657600" cy="3603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Parallelogram 3">
            <a:extLst>
              <a:ext uri="{FF2B5EF4-FFF2-40B4-BE49-F238E27FC236}">
                <a16:creationId xmlns:a16="http://schemas.microsoft.com/office/drawing/2014/main" id="{34F29B03-47C7-4D14-B777-4934E5B285A0}"/>
              </a:ext>
              <a:ext uri="{C183D7F6-B498-43B3-948B-1728B52AA6E4}">
                <adec:decorative xmlns:adec="http://schemas.microsoft.com/office/drawing/2017/decorative" val="1"/>
              </a:ext>
            </a:extLst>
          </p:cNvPr>
          <p:cNvSpPr/>
          <p:nvPr userDrawn="1"/>
        </p:nvSpPr>
        <p:spPr>
          <a:xfrm>
            <a:off x="-9098" y="6188682"/>
            <a:ext cx="429768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FFB06730-B5AB-4065-ACE1-75451BC383B8}"/>
              </a:ext>
              <a:ext uri="{C183D7F6-B498-43B3-948B-1728B52AA6E4}">
                <adec:decorative xmlns:adec="http://schemas.microsoft.com/office/drawing/2017/decorative" val="1"/>
              </a:ext>
            </a:extLst>
          </p:cNvPr>
          <p:cNvGrpSpPr/>
          <p:nvPr userDrawn="1"/>
        </p:nvGrpSpPr>
        <p:grpSpPr>
          <a:xfrm>
            <a:off x="7903418" y="6188682"/>
            <a:ext cx="3627635" cy="48895"/>
            <a:chOff x="7903418" y="6274942"/>
            <a:chExt cx="3627635" cy="48895"/>
          </a:xfrm>
        </p:grpSpPr>
        <p:pic>
          <p:nvPicPr>
            <p:cNvPr id="16" name="Graphic 15">
              <a:extLst>
                <a:ext uri="{FF2B5EF4-FFF2-40B4-BE49-F238E27FC236}">
                  <a16:creationId xmlns:a16="http://schemas.microsoft.com/office/drawing/2014/main" id="{4101DE45-14BA-456C-808D-689CD2F8B8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21" name="Parallelogram 3">
              <a:extLst>
                <a:ext uri="{FF2B5EF4-FFF2-40B4-BE49-F238E27FC236}">
                  <a16:creationId xmlns:a16="http://schemas.microsoft.com/office/drawing/2014/main" id="{9D0E1CD0-AB58-47B3-9093-74E681AA3C11}"/>
                </a:ext>
              </a:extLst>
            </p:cNvPr>
            <p:cNvSpPr/>
            <p:nvPr userDrawn="1"/>
          </p:nvSpPr>
          <p:spPr>
            <a:xfrm>
              <a:off x="7903418" y="6274942"/>
              <a:ext cx="265176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pic>
        <p:nvPicPr>
          <p:cNvPr id="27" name="Picture 26" descr="U.S. Department of Transportation, Federal Highway Administration logo. ">
            <a:extLst>
              <a:ext uri="{FF2B5EF4-FFF2-40B4-BE49-F238E27FC236}">
                <a16:creationId xmlns:a16="http://schemas.microsoft.com/office/drawing/2014/main" id="{FD899161-0C84-45DF-986F-F87D7230748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9560" y="6322877"/>
            <a:ext cx="1097280" cy="424278"/>
          </a:xfrm>
          <a:prstGeom prst="rect">
            <a:avLst/>
          </a:prstGeom>
        </p:spPr>
      </p:pic>
      <p:pic>
        <p:nvPicPr>
          <p:cNvPr id="26" name="Picture 25" descr="Turner-Fairbank Highway Research Center logo. ">
            <a:extLst>
              <a:ext uri="{FF2B5EF4-FFF2-40B4-BE49-F238E27FC236}">
                <a16:creationId xmlns:a16="http://schemas.microsoft.com/office/drawing/2014/main" id="{F840E36C-D5AA-4C18-A167-42DB0512053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97374" y="6493561"/>
            <a:ext cx="1188720" cy="253594"/>
          </a:xfrm>
          <a:prstGeom prst="rect">
            <a:avLst/>
          </a:prstGeom>
        </p:spPr>
      </p:pic>
      <p:sp>
        <p:nvSpPr>
          <p:cNvPr id="17" name="Slide Number Placeholder 5">
            <a:extLst>
              <a:ext uri="{FF2B5EF4-FFF2-40B4-BE49-F238E27FC236}">
                <a16:creationId xmlns:a16="http://schemas.microsoft.com/office/drawing/2014/main" id="{41542EA0-779B-4F1B-8DF6-1551E457269A}"/>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rgbClr val="757575"/>
                </a:solidFill>
              </a:defRPr>
            </a:lvl1pPr>
          </a:lstStyle>
          <a:p>
            <a:fld id="{29691912-3321-4F2D-A980-9CA5FE309265}" type="slidenum">
              <a:rPr lang="en-US" smtClean="0"/>
              <a:pPr/>
              <a:t>‹#›</a:t>
            </a:fld>
            <a:endParaRPr lang="en-US" dirty="0"/>
          </a:p>
        </p:txBody>
      </p:sp>
    </p:spTree>
    <p:extLst>
      <p:ext uri="{BB962C8B-B14F-4D97-AF65-F5344CB8AC3E}">
        <p14:creationId xmlns:p14="http://schemas.microsoft.com/office/powerpoint/2010/main" val="39650147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94C26-8770-4ACD-9F25-AACAF441C724}"/>
              </a:ext>
            </a:extLst>
          </p:cNvPr>
          <p:cNvSpPr>
            <a:spLocks noGrp="1"/>
          </p:cNvSpPr>
          <p:nvPr>
            <p:ph type="title"/>
          </p:nvPr>
        </p:nvSpPr>
        <p:spPr/>
        <p:txBody>
          <a:bodyPr/>
          <a:lstStyle>
            <a:lvl1pPr>
              <a:defRPr>
                <a:solidFill>
                  <a:schemeClr val="accent6"/>
                </a:solidFill>
              </a:defRPr>
            </a:lvl1pPr>
          </a:lstStyle>
          <a:p>
            <a:r>
              <a:rPr lang="en-US" dirty="0"/>
              <a:t>Click to edit Master title style</a:t>
            </a:r>
          </a:p>
        </p:txBody>
      </p:sp>
      <p:grpSp>
        <p:nvGrpSpPr>
          <p:cNvPr id="17" name="Group 16">
            <a:extLst>
              <a:ext uri="{FF2B5EF4-FFF2-40B4-BE49-F238E27FC236}">
                <a16:creationId xmlns:a16="http://schemas.microsoft.com/office/drawing/2014/main" id="{DCA93750-1E12-47CD-8A0B-B89BA8A57853}"/>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18" name="Graphic 17">
              <a:extLst>
                <a:ext uri="{FF2B5EF4-FFF2-40B4-BE49-F238E27FC236}">
                  <a16:creationId xmlns:a16="http://schemas.microsoft.com/office/drawing/2014/main" id="{70B97FF6-76BE-4C11-97EC-A0D32AA07E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19" name="Parallelogram 3">
              <a:extLst>
                <a:ext uri="{FF2B5EF4-FFF2-40B4-BE49-F238E27FC236}">
                  <a16:creationId xmlns:a16="http://schemas.microsoft.com/office/drawing/2014/main" id="{7F8656CF-D3DA-49EF-9E0D-D9662B25F585}"/>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U.S. Department of Transportation, Federal Highway Administration logo. ">
            <a:extLst>
              <a:ext uri="{FF2B5EF4-FFF2-40B4-BE49-F238E27FC236}">
                <a16:creationId xmlns:a16="http://schemas.microsoft.com/office/drawing/2014/main" id="{99F8775D-C9C4-434B-83D2-1CB800432B3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9560" y="6322877"/>
            <a:ext cx="1097280" cy="424278"/>
          </a:xfrm>
          <a:prstGeom prst="rect">
            <a:avLst/>
          </a:prstGeom>
        </p:spPr>
      </p:pic>
      <p:pic>
        <p:nvPicPr>
          <p:cNvPr id="11" name="Picture 10" descr="Turner-Fairbank Highway Research Center logo. ">
            <a:extLst>
              <a:ext uri="{FF2B5EF4-FFF2-40B4-BE49-F238E27FC236}">
                <a16:creationId xmlns:a16="http://schemas.microsoft.com/office/drawing/2014/main" id="{58C6FC8D-2F9C-4B2B-9861-CF4467AAFDA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97374" y="6493561"/>
            <a:ext cx="1188720" cy="253594"/>
          </a:xfrm>
          <a:prstGeom prst="rect">
            <a:avLst/>
          </a:prstGeom>
        </p:spPr>
      </p:pic>
      <p:sp>
        <p:nvSpPr>
          <p:cNvPr id="15" name="Slide Number Placeholder 5">
            <a:extLst>
              <a:ext uri="{FF2B5EF4-FFF2-40B4-BE49-F238E27FC236}">
                <a16:creationId xmlns:a16="http://schemas.microsoft.com/office/drawing/2014/main" id="{DD5FD9F2-654E-470A-ADB1-58CF1291E787}"/>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rgbClr val="757575"/>
                </a:solidFill>
              </a:defRPr>
            </a:lvl1pPr>
          </a:lstStyle>
          <a:p>
            <a:fld id="{29691912-3321-4F2D-A980-9CA5FE309265}" type="slidenum">
              <a:rPr lang="en-US" smtClean="0"/>
              <a:pPr/>
              <a:t>‹#›</a:t>
            </a:fld>
            <a:endParaRPr lang="en-US" dirty="0"/>
          </a:p>
        </p:txBody>
      </p:sp>
    </p:spTree>
    <p:extLst>
      <p:ext uri="{BB962C8B-B14F-4D97-AF65-F5344CB8AC3E}">
        <p14:creationId xmlns:p14="http://schemas.microsoft.com/office/powerpoint/2010/main" val="18704648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58475-907A-4422-9A2E-67A8DD07BB0D}"/>
              </a:ext>
            </a:extLst>
          </p:cNvPr>
          <p:cNvSpPr>
            <a:spLocks noGrp="1"/>
          </p:cNvSpPr>
          <p:nvPr>
            <p:ph type="title"/>
          </p:nvPr>
        </p:nvSpPr>
        <p:spPr>
          <a:xfrm>
            <a:off x="838200" y="669924"/>
            <a:ext cx="10515600" cy="1020764"/>
          </a:xfrm>
        </p:spPr>
        <p:txBody>
          <a:bodyPr/>
          <a:lstStyle>
            <a:lvl1pPr>
              <a:defRPr>
                <a:solidFill>
                  <a:schemeClr val="accent6"/>
                </a:solidFill>
              </a:defRPr>
            </a:lvl1pPr>
          </a:lstStyle>
          <a:p>
            <a:r>
              <a:rPr lang="en-US" dirty="0"/>
              <a:t>Click to edit Master title style</a:t>
            </a:r>
          </a:p>
        </p:txBody>
      </p:sp>
    </p:spTree>
    <p:extLst>
      <p:ext uri="{BB962C8B-B14F-4D97-AF65-F5344CB8AC3E}">
        <p14:creationId xmlns:p14="http://schemas.microsoft.com/office/powerpoint/2010/main" val="22811065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5" name="Picture 4" descr="Question mark textured background. ">
            <a:extLst>
              <a:ext uri="{FF2B5EF4-FFF2-40B4-BE49-F238E27FC236}">
                <a16:creationId xmlns:a16="http://schemas.microsoft.com/office/drawing/2014/main" id="{EEA66419-E0D0-4A6B-A44E-153895EC072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1" y="-5187"/>
            <a:ext cx="12200645" cy="6863188"/>
          </a:xfrm>
          <a:prstGeom prst="rect">
            <a:avLst/>
          </a:prstGeom>
        </p:spPr>
      </p:pic>
      <p:sp>
        <p:nvSpPr>
          <p:cNvPr id="2" name="Title 1">
            <a:extLst>
              <a:ext uri="{FF2B5EF4-FFF2-40B4-BE49-F238E27FC236}">
                <a16:creationId xmlns:a16="http://schemas.microsoft.com/office/drawing/2014/main" id="{8A882C75-4BDE-46D5-A13C-DB994762DD71}"/>
              </a:ext>
            </a:extLst>
          </p:cNvPr>
          <p:cNvSpPr>
            <a:spLocks noGrp="1"/>
          </p:cNvSpPr>
          <p:nvPr>
            <p:ph type="title" hasCustomPrompt="1"/>
          </p:nvPr>
        </p:nvSpPr>
        <p:spPr>
          <a:xfrm>
            <a:off x="3561021" y="2820275"/>
            <a:ext cx="5069958" cy="720666"/>
          </a:xfrm>
        </p:spPr>
        <p:txBody>
          <a:bodyPr anchor="b">
            <a:normAutofit/>
          </a:bodyPr>
          <a:lstStyle>
            <a:lvl1pPr algn="ctr">
              <a:defRPr sz="4800">
                <a:solidFill>
                  <a:schemeClr val="accent6"/>
                </a:solidFill>
              </a:defRPr>
            </a:lvl1pPr>
          </a:lstStyle>
          <a:p>
            <a:r>
              <a:rPr lang="en-US" dirty="0"/>
              <a:t>Question?</a:t>
            </a:r>
          </a:p>
        </p:txBody>
      </p:sp>
      <p:grpSp>
        <p:nvGrpSpPr>
          <p:cNvPr id="7" name="Group 6">
            <a:extLst>
              <a:ext uri="{FF2B5EF4-FFF2-40B4-BE49-F238E27FC236}">
                <a16:creationId xmlns:a16="http://schemas.microsoft.com/office/drawing/2014/main" id="{BB36C60A-2C5D-47D2-B8C8-ABB6312E5FA1}"/>
              </a:ext>
              <a:ext uri="{C183D7F6-B498-43B3-948B-1728B52AA6E4}">
                <adec:decorative xmlns:adec="http://schemas.microsoft.com/office/drawing/2017/decorative" val="1"/>
              </a:ext>
            </a:extLst>
          </p:cNvPr>
          <p:cNvGrpSpPr/>
          <p:nvPr userDrawn="1"/>
        </p:nvGrpSpPr>
        <p:grpSpPr>
          <a:xfrm>
            <a:off x="4108447" y="3526388"/>
            <a:ext cx="3975107" cy="64008"/>
            <a:chOff x="4282183" y="3542528"/>
            <a:chExt cx="3975107" cy="64008"/>
          </a:xfrm>
        </p:grpSpPr>
        <p:pic>
          <p:nvPicPr>
            <p:cNvPr id="9" name="Graphic 8">
              <a:extLst>
                <a:ext uri="{FF2B5EF4-FFF2-40B4-BE49-F238E27FC236}">
                  <a16:creationId xmlns:a16="http://schemas.microsoft.com/office/drawing/2014/main" id="{D1548DA4-0C57-44DB-9A2A-1C8DF7E067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041138" y="3542528"/>
              <a:ext cx="1216152" cy="64008"/>
            </a:xfrm>
            <a:prstGeom prst="rect">
              <a:avLst/>
            </a:prstGeom>
          </p:spPr>
        </p:pic>
        <p:sp>
          <p:nvSpPr>
            <p:cNvPr id="12" name="Parallelogram 3">
              <a:extLst>
                <a:ext uri="{FF2B5EF4-FFF2-40B4-BE49-F238E27FC236}">
                  <a16:creationId xmlns:a16="http://schemas.microsoft.com/office/drawing/2014/main" id="{8C3E9108-C3C9-4CCA-82A3-8E27D56DC331}"/>
                </a:ext>
              </a:extLst>
            </p:cNvPr>
            <p:cNvSpPr/>
            <p:nvPr userDrawn="1"/>
          </p:nvSpPr>
          <p:spPr>
            <a:xfrm>
              <a:off x="4282183" y="3550085"/>
              <a:ext cx="265176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9C4FC1FA-73D1-4D6D-8974-FC7DE43CF58B}"/>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18" name="Graphic 17">
              <a:extLst>
                <a:ext uri="{FF2B5EF4-FFF2-40B4-BE49-F238E27FC236}">
                  <a16:creationId xmlns:a16="http://schemas.microsoft.com/office/drawing/2014/main" id="{D553A641-3CBD-4D62-87F3-50B6C51589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662373" y="6278117"/>
              <a:ext cx="868680" cy="45720"/>
            </a:xfrm>
            <a:prstGeom prst="rect">
              <a:avLst/>
            </a:prstGeom>
          </p:spPr>
        </p:pic>
        <p:sp>
          <p:nvSpPr>
            <p:cNvPr id="19" name="Parallelogram 3">
              <a:extLst>
                <a:ext uri="{FF2B5EF4-FFF2-40B4-BE49-F238E27FC236}">
                  <a16:creationId xmlns:a16="http://schemas.microsoft.com/office/drawing/2014/main" id="{CBCC6A76-65A6-42C4-A0F2-811BA5B919F0}"/>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3" descr="U.S. Department of Transportation, Federal Highway Administration logo. ">
            <a:extLst>
              <a:ext uri="{FF2B5EF4-FFF2-40B4-BE49-F238E27FC236}">
                <a16:creationId xmlns:a16="http://schemas.microsoft.com/office/drawing/2014/main" id="{CE723743-DBA9-4863-8FD0-49B3B378ACF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89560" y="6322877"/>
            <a:ext cx="1097280" cy="424278"/>
          </a:xfrm>
          <a:prstGeom prst="rect">
            <a:avLst/>
          </a:prstGeom>
        </p:spPr>
      </p:pic>
      <p:pic>
        <p:nvPicPr>
          <p:cNvPr id="23" name="Picture 22" descr="Turner-Fairbank Highway Research Center logo. ">
            <a:extLst>
              <a:ext uri="{FF2B5EF4-FFF2-40B4-BE49-F238E27FC236}">
                <a16:creationId xmlns:a16="http://schemas.microsoft.com/office/drawing/2014/main" id="{E3B364DD-4B83-4065-A80A-D0529B78654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713720" y="6493561"/>
            <a:ext cx="1188720" cy="253594"/>
          </a:xfrm>
          <a:prstGeom prst="rect">
            <a:avLst/>
          </a:prstGeom>
        </p:spPr>
      </p:pic>
      <p:sp>
        <p:nvSpPr>
          <p:cNvPr id="16" name="Slide Number Placeholder 5">
            <a:extLst>
              <a:ext uri="{FF2B5EF4-FFF2-40B4-BE49-F238E27FC236}">
                <a16:creationId xmlns:a16="http://schemas.microsoft.com/office/drawing/2014/main" id="{6D3A1EFE-C81B-4C03-8F4D-80AE7A383D0F}"/>
              </a:ext>
            </a:extLst>
          </p:cNvPr>
          <p:cNvSpPr>
            <a:spLocks noGrp="1"/>
          </p:cNvSpPr>
          <p:nvPr>
            <p:ph type="sldNum" sz="quarter" idx="4"/>
          </p:nvPr>
        </p:nvSpPr>
        <p:spPr>
          <a:xfrm>
            <a:off x="11145290" y="6095064"/>
            <a:ext cx="771525" cy="234234"/>
          </a:xfrm>
          <a:prstGeom prst="rect">
            <a:avLst/>
          </a:prstGeom>
        </p:spPr>
        <p:txBody>
          <a:bodyPr vert="horz" lIns="91440" tIns="45720" rIns="91440" bIns="45720" rtlCol="0" anchor="ctr"/>
          <a:lstStyle>
            <a:lvl1pPr algn="r">
              <a:defRPr sz="1200">
                <a:solidFill>
                  <a:srgbClr val="757575"/>
                </a:solidFill>
              </a:defRPr>
            </a:lvl1pPr>
          </a:lstStyle>
          <a:p>
            <a:fld id="{29691912-3321-4F2D-A980-9CA5FE309265}" type="slidenum">
              <a:rPr lang="en-US" smtClean="0"/>
              <a:pPr/>
              <a:t>‹#›</a:t>
            </a:fld>
            <a:endParaRPr lang="en-US" dirty="0"/>
          </a:p>
        </p:txBody>
      </p:sp>
    </p:spTree>
    <p:extLst>
      <p:ext uri="{BB962C8B-B14F-4D97-AF65-F5344CB8AC3E}">
        <p14:creationId xmlns:p14="http://schemas.microsoft.com/office/powerpoint/2010/main" val="13712173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9CDF21-6DC9-458E-93F8-9D84DD7CD65E}"/>
              </a:ext>
              <a:ext uri="{C183D7F6-B498-43B3-948B-1728B52AA6E4}">
                <adec:decorative xmlns:adec="http://schemas.microsoft.com/office/drawing/2017/decorative" val="1"/>
              </a:ext>
            </a:extLst>
          </p:cNvPr>
          <p:cNvSpPr/>
          <p:nvPr userDrawn="1"/>
        </p:nvSpPr>
        <p:spPr>
          <a:xfrm>
            <a:off x="0" y="3429000"/>
            <a:ext cx="12192000" cy="342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Multi-lane highway full of cars. ">
            <a:extLst>
              <a:ext uri="{FF2B5EF4-FFF2-40B4-BE49-F238E27FC236}">
                <a16:creationId xmlns:a16="http://schemas.microsoft.com/office/drawing/2014/main" id="{105F7969-75D5-47B4-B7B1-D7C7C34F700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11112"/>
            <a:ext cx="12192000" cy="3417888"/>
          </a:xfrm>
          <a:prstGeom prst="rect">
            <a:avLst/>
          </a:prstGeom>
        </p:spPr>
      </p:pic>
      <p:sp>
        <p:nvSpPr>
          <p:cNvPr id="23" name="TextBox 22">
            <a:extLst>
              <a:ext uri="{FF2B5EF4-FFF2-40B4-BE49-F238E27FC236}">
                <a16:creationId xmlns:a16="http://schemas.microsoft.com/office/drawing/2014/main" id="{EA793FA8-D3ED-4F0D-BA5B-376E325282DA}"/>
              </a:ext>
            </a:extLst>
          </p:cNvPr>
          <p:cNvSpPr txBox="1"/>
          <p:nvPr userDrawn="1"/>
        </p:nvSpPr>
        <p:spPr>
          <a:xfrm>
            <a:off x="793381" y="6363831"/>
            <a:ext cx="2355012" cy="230832"/>
          </a:xfrm>
          <a:prstGeom prst="rect">
            <a:avLst/>
          </a:prstGeom>
          <a:noFill/>
        </p:spPr>
        <p:txBody>
          <a:bodyPr wrap="square" rtlCol="0">
            <a:spAutoFit/>
          </a:bodyPr>
          <a:lstStyle/>
          <a:p>
            <a:pPr algn="l"/>
            <a:r>
              <a:rPr lang="en-US" sz="900" i="1" dirty="0">
                <a:solidFill>
                  <a:schemeClr val="bg1"/>
                </a:solidFill>
                <a:latin typeface="Arial" panose="020B0604020202020204" pitchFamily="34" charset="0"/>
                <a:cs typeface="Arial" panose="020B0604020202020204" pitchFamily="34" charset="0"/>
              </a:rPr>
              <a:t>© 2021 </a:t>
            </a:r>
            <a:r>
              <a:rPr lang="en-US" sz="900" i="1" dirty="0" err="1">
                <a:solidFill>
                  <a:schemeClr val="bg1"/>
                </a:solidFill>
                <a:latin typeface="Arial" panose="020B0604020202020204" pitchFamily="34" charset="0"/>
                <a:cs typeface="Arial" panose="020B0604020202020204" pitchFamily="34" charset="0"/>
              </a:rPr>
              <a:t>Peeterv</a:t>
            </a:r>
            <a:r>
              <a:rPr lang="en-US" sz="900" i="1" dirty="0">
                <a:solidFill>
                  <a:schemeClr val="bg1"/>
                </a:solidFill>
                <a:latin typeface="Arial" panose="020B0604020202020204" pitchFamily="34" charset="0"/>
                <a:cs typeface="Arial" panose="020B0604020202020204" pitchFamily="34" charset="0"/>
              </a:rPr>
              <a:t> / iStock.</a:t>
            </a:r>
          </a:p>
        </p:txBody>
      </p:sp>
      <p:sp>
        <p:nvSpPr>
          <p:cNvPr id="4" name="Rectangle 3">
            <a:extLst>
              <a:ext uri="{FF2B5EF4-FFF2-40B4-BE49-F238E27FC236}">
                <a16:creationId xmlns:a16="http://schemas.microsoft.com/office/drawing/2014/main" id="{4FC4AAD4-B1C3-4BB7-8169-4FB142EEA092}"/>
              </a:ext>
              <a:ext uri="{C183D7F6-B498-43B3-948B-1728B52AA6E4}">
                <adec:decorative xmlns:adec="http://schemas.microsoft.com/office/drawing/2017/decorative" val="1"/>
              </a:ext>
            </a:extLst>
          </p:cNvPr>
          <p:cNvSpPr/>
          <p:nvPr userDrawn="1"/>
        </p:nvSpPr>
        <p:spPr>
          <a:xfrm>
            <a:off x="793381" y="871876"/>
            <a:ext cx="10605238" cy="5114249"/>
          </a:xfrm>
          <a:prstGeom prst="rect">
            <a:avLst/>
          </a:prstGeom>
          <a:solidFill>
            <a:schemeClr val="bg1"/>
          </a:solidFill>
          <a:ln w="28575">
            <a:solidFill>
              <a:srgbClr val="FFCF0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882C75-4BDE-46D5-A13C-DB994762DD71}"/>
              </a:ext>
            </a:extLst>
          </p:cNvPr>
          <p:cNvSpPr>
            <a:spLocks noGrp="1"/>
          </p:cNvSpPr>
          <p:nvPr>
            <p:ph type="title" hasCustomPrompt="1"/>
          </p:nvPr>
        </p:nvSpPr>
        <p:spPr>
          <a:xfrm>
            <a:off x="3561021" y="1414130"/>
            <a:ext cx="5069958" cy="720666"/>
          </a:xfrm>
        </p:spPr>
        <p:txBody>
          <a:bodyPr anchor="b">
            <a:noAutofit/>
          </a:bodyPr>
          <a:lstStyle>
            <a:lvl1pPr algn="ctr">
              <a:defRPr sz="4800">
                <a:solidFill>
                  <a:schemeClr val="accent6"/>
                </a:solidFill>
              </a:defRPr>
            </a:lvl1pPr>
          </a:lstStyle>
          <a:p>
            <a:r>
              <a:rPr lang="en-US" dirty="0"/>
              <a:t>Contact</a:t>
            </a:r>
          </a:p>
        </p:txBody>
      </p:sp>
      <p:grpSp>
        <p:nvGrpSpPr>
          <p:cNvPr id="13" name="Group 12">
            <a:extLst>
              <a:ext uri="{FF2B5EF4-FFF2-40B4-BE49-F238E27FC236}">
                <a16:creationId xmlns:a16="http://schemas.microsoft.com/office/drawing/2014/main" id="{3C28FABC-CBC7-44A6-81B3-34D4DFCAEB74}"/>
              </a:ext>
              <a:ext uri="{C183D7F6-B498-43B3-948B-1728B52AA6E4}">
                <adec:decorative xmlns:adec="http://schemas.microsoft.com/office/drawing/2017/decorative" val="1"/>
              </a:ext>
            </a:extLst>
          </p:cNvPr>
          <p:cNvGrpSpPr/>
          <p:nvPr userDrawn="1"/>
        </p:nvGrpSpPr>
        <p:grpSpPr>
          <a:xfrm>
            <a:off x="4108447" y="2111662"/>
            <a:ext cx="3975107" cy="64008"/>
            <a:chOff x="4282183" y="3542528"/>
            <a:chExt cx="3975107" cy="64008"/>
          </a:xfrm>
        </p:grpSpPr>
        <p:pic>
          <p:nvPicPr>
            <p:cNvPr id="15" name="Graphic 14">
              <a:extLst>
                <a:ext uri="{FF2B5EF4-FFF2-40B4-BE49-F238E27FC236}">
                  <a16:creationId xmlns:a16="http://schemas.microsoft.com/office/drawing/2014/main" id="{91890332-4FFE-4C98-9AB0-206FD8D8A1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041138" y="3542528"/>
              <a:ext cx="1216152" cy="64008"/>
            </a:xfrm>
            <a:prstGeom prst="rect">
              <a:avLst/>
            </a:prstGeom>
          </p:spPr>
        </p:pic>
        <p:sp>
          <p:nvSpPr>
            <p:cNvPr id="16" name="Parallelogram 3">
              <a:extLst>
                <a:ext uri="{FF2B5EF4-FFF2-40B4-BE49-F238E27FC236}">
                  <a16:creationId xmlns:a16="http://schemas.microsoft.com/office/drawing/2014/main" id="{40C8AF5B-B3A5-40A2-A384-CE2EA50A75D1}"/>
                </a:ext>
              </a:extLst>
            </p:cNvPr>
            <p:cNvSpPr/>
            <p:nvPr userDrawn="1"/>
          </p:nvSpPr>
          <p:spPr>
            <a:xfrm>
              <a:off x="4282183" y="3550085"/>
              <a:ext cx="265176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
        <p:nvSpPr>
          <p:cNvPr id="10" name="Text Placeholder 9">
            <a:extLst>
              <a:ext uri="{FF2B5EF4-FFF2-40B4-BE49-F238E27FC236}">
                <a16:creationId xmlns:a16="http://schemas.microsoft.com/office/drawing/2014/main" id="{38FAA9EA-C4F2-48A4-97CA-A893DCDF9D84}"/>
              </a:ext>
            </a:extLst>
          </p:cNvPr>
          <p:cNvSpPr>
            <a:spLocks noGrp="1"/>
          </p:cNvSpPr>
          <p:nvPr>
            <p:ph type="body" sz="quarter" idx="10" hasCustomPrompt="1"/>
          </p:nvPr>
        </p:nvSpPr>
        <p:spPr>
          <a:xfrm>
            <a:off x="2250532" y="2679701"/>
            <a:ext cx="3778250" cy="526266"/>
          </a:xfrm>
        </p:spPr>
        <p:txBody>
          <a:bodyPr>
            <a:noAutofit/>
          </a:bodyPr>
          <a:lstStyle>
            <a:lvl1pPr marL="0" indent="0" algn="ctr">
              <a:buNone/>
              <a:defRPr>
                <a:solidFill>
                  <a:srgbClr val="30775F"/>
                </a:solidFill>
              </a:defRPr>
            </a:lvl1pPr>
          </a:lstStyle>
          <a:p>
            <a:pPr lvl="0"/>
            <a:r>
              <a:rPr lang="en-US" dirty="0"/>
              <a:t>Click to Enter Name</a:t>
            </a:r>
          </a:p>
        </p:txBody>
      </p:sp>
      <p:sp>
        <p:nvSpPr>
          <p:cNvPr id="20" name="Text Placeholder 19">
            <a:extLst>
              <a:ext uri="{FF2B5EF4-FFF2-40B4-BE49-F238E27FC236}">
                <a16:creationId xmlns:a16="http://schemas.microsoft.com/office/drawing/2014/main" id="{AA3B83E6-9629-467D-8A6F-F67D21AF351E}"/>
              </a:ext>
            </a:extLst>
          </p:cNvPr>
          <p:cNvSpPr>
            <a:spLocks noGrp="1"/>
          </p:cNvSpPr>
          <p:nvPr>
            <p:ph type="body" sz="quarter" idx="11" hasCustomPrompt="1"/>
          </p:nvPr>
        </p:nvSpPr>
        <p:spPr>
          <a:xfrm>
            <a:off x="2250532" y="3206750"/>
            <a:ext cx="3778250" cy="1379011"/>
          </a:xfrm>
        </p:spPr>
        <p:txBody>
          <a:bodyPr>
            <a:noAutofit/>
          </a:bodyPr>
          <a:lstStyle>
            <a:lvl1pPr marL="0" indent="0" algn="ctr">
              <a:buNone/>
              <a:defRPr sz="2000"/>
            </a:lvl1pPr>
          </a:lstStyle>
          <a:p>
            <a:pPr lvl="0"/>
            <a:r>
              <a:rPr lang="en-US" dirty="0"/>
              <a:t>Phone</a:t>
            </a:r>
          </a:p>
          <a:p>
            <a:pPr lvl="0"/>
            <a:r>
              <a:rPr lang="en-US" dirty="0"/>
              <a:t>Email</a:t>
            </a:r>
          </a:p>
          <a:p>
            <a:pPr lvl="0"/>
            <a:r>
              <a:rPr lang="en-US" dirty="0"/>
              <a:t>Website</a:t>
            </a:r>
          </a:p>
        </p:txBody>
      </p:sp>
      <p:sp>
        <p:nvSpPr>
          <p:cNvPr id="24" name="Text Placeholder 23">
            <a:extLst>
              <a:ext uri="{FF2B5EF4-FFF2-40B4-BE49-F238E27FC236}">
                <a16:creationId xmlns:a16="http://schemas.microsoft.com/office/drawing/2014/main" id="{CE50E9BD-518D-4610-98D2-2703D1C9AE1C}"/>
              </a:ext>
            </a:extLst>
          </p:cNvPr>
          <p:cNvSpPr>
            <a:spLocks noGrp="1"/>
          </p:cNvSpPr>
          <p:nvPr>
            <p:ph type="body" sz="quarter" idx="12" hasCustomPrompt="1"/>
          </p:nvPr>
        </p:nvSpPr>
        <p:spPr>
          <a:xfrm>
            <a:off x="6149165" y="2693279"/>
            <a:ext cx="3778250" cy="515938"/>
          </a:xfrm>
        </p:spPr>
        <p:txBody>
          <a:bodyPr>
            <a:noAutofit/>
          </a:bodyPr>
          <a:lstStyle>
            <a:lvl1pPr marL="0" indent="0" algn="ctr">
              <a:buNone/>
              <a:defRPr>
                <a:solidFill>
                  <a:srgbClr val="30775F"/>
                </a:solidFill>
              </a:defRPr>
            </a:lvl1pPr>
          </a:lstStyle>
          <a:p>
            <a:pPr lvl="0"/>
            <a:r>
              <a:rPr lang="en-US" dirty="0"/>
              <a:t>Click to Enter Name</a:t>
            </a:r>
          </a:p>
          <a:p>
            <a:pPr lvl="4"/>
            <a:endParaRPr lang="en-US" dirty="0"/>
          </a:p>
        </p:txBody>
      </p:sp>
      <p:sp>
        <p:nvSpPr>
          <p:cNvPr id="26" name="Text Placeholder 25">
            <a:extLst>
              <a:ext uri="{FF2B5EF4-FFF2-40B4-BE49-F238E27FC236}">
                <a16:creationId xmlns:a16="http://schemas.microsoft.com/office/drawing/2014/main" id="{3D421807-F9B7-4445-AE7B-119273FF6005}"/>
              </a:ext>
            </a:extLst>
          </p:cNvPr>
          <p:cNvSpPr>
            <a:spLocks noGrp="1"/>
          </p:cNvSpPr>
          <p:nvPr>
            <p:ph type="body" sz="quarter" idx="13" hasCustomPrompt="1"/>
          </p:nvPr>
        </p:nvSpPr>
        <p:spPr>
          <a:xfrm>
            <a:off x="6149165" y="3206750"/>
            <a:ext cx="3778250" cy="1377950"/>
          </a:xfrm>
        </p:spPr>
        <p:txBody>
          <a:bodyPr>
            <a:noAutofit/>
          </a:bodyPr>
          <a:lstStyle>
            <a:lvl1pPr marL="0" indent="0" algn="ctr">
              <a:buNone/>
              <a:defRPr sz="2000"/>
            </a:lvl1pPr>
          </a:lstStyle>
          <a:p>
            <a:pPr lvl="0"/>
            <a:r>
              <a:rPr lang="en-US" dirty="0"/>
              <a:t>Phone</a:t>
            </a:r>
          </a:p>
          <a:p>
            <a:pPr lvl="0"/>
            <a:r>
              <a:rPr lang="en-US" dirty="0"/>
              <a:t>Email</a:t>
            </a:r>
          </a:p>
          <a:p>
            <a:pPr lvl="0"/>
            <a:r>
              <a:rPr lang="en-US" dirty="0"/>
              <a:t>Website</a:t>
            </a:r>
          </a:p>
        </p:txBody>
      </p:sp>
      <p:pic>
        <p:nvPicPr>
          <p:cNvPr id="27" name="Picture 26" descr="U.S. Department of Transportation, Federal Highway Administration logo. ">
            <a:extLst>
              <a:ext uri="{FF2B5EF4-FFF2-40B4-BE49-F238E27FC236}">
                <a16:creationId xmlns:a16="http://schemas.microsoft.com/office/drawing/2014/main" id="{2D30E920-9A95-482C-94D5-A8508F28F79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4487" y="5350100"/>
            <a:ext cx="1097280" cy="424278"/>
          </a:xfrm>
          <a:prstGeom prst="rect">
            <a:avLst/>
          </a:prstGeom>
        </p:spPr>
      </p:pic>
      <p:pic>
        <p:nvPicPr>
          <p:cNvPr id="25" name="Picture 24" descr="Turner-Fairbank Highway Research Center logo. ">
            <a:extLst>
              <a:ext uri="{FF2B5EF4-FFF2-40B4-BE49-F238E27FC236}">
                <a16:creationId xmlns:a16="http://schemas.microsoft.com/office/drawing/2014/main" id="{5B76F59C-FB61-4855-9FF0-FDA3B2E586A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60328" y="5520784"/>
            <a:ext cx="1188720" cy="253594"/>
          </a:xfrm>
          <a:prstGeom prst="rect">
            <a:avLst/>
          </a:prstGeom>
        </p:spPr>
      </p:pic>
      <p:sp>
        <p:nvSpPr>
          <p:cNvPr id="22" name="Slide Number Placeholder 5">
            <a:extLst>
              <a:ext uri="{FF2B5EF4-FFF2-40B4-BE49-F238E27FC236}">
                <a16:creationId xmlns:a16="http://schemas.microsoft.com/office/drawing/2014/main" id="{F69535C8-3E85-4D02-9C9A-581C079BCE9A}"/>
              </a:ext>
            </a:extLst>
          </p:cNvPr>
          <p:cNvSpPr>
            <a:spLocks noGrp="1"/>
          </p:cNvSpPr>
          <p:nvPr>
            <p:ph type="sldNum" sz="quarter" idx="15"/>
          </p:nvPr>
        </p:nvSpPr>
        <p:spPr>
          <a:xfrm>
            <a:off x="11145290" y="6382043"/>
            <a:ext cx="771525" cy="234234"/>
          </a:xfrm>
          <a:prstGeom prst="rect">
            <a:avLst/>
          </a:prstGeom>
        </p:spPr>
        <p:txBody>
          <a:bodyPr vert="horz" lIns="91440" tIns="45720" rIns="91440" bIns="45720" rtlCol="0" anchor="ctr"/>
          <a:lstStyle>
            <a:lvl1pPr algn="r">
              <a:defRPr sz="1200">
                <a:solidFill>
                  <a:schemeClr val="bg1"/>
                </a:solidFill>
              </a:defRPr>
            </a:lvl1pPr>
          </a:lstStyle>
          <a:p>
            <a:fld id="{29691912-3321-4F2D-A980-9CA5FE309265}" type="slidenum">
              <a:rPr lang="en-US" smtClean="0"/>
              <a:pPr/>
              <a:t>‹#›</a:t>
            </a:fld>
            <a:endParaRPr lang="en-US" dirty="0"/>
          </a:p>
        </p:txBody>
      </p:sp>
    </p:spTree>
    <p:extLst>
      <p:ext uri="{BB962C8B-B14F-4D97-AF65-F5344CB8AC3E}">
        <p14:creationId xmlns:p14="http://schemas.microsoft.com/office/powerpoint/2010/main" val="31426432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59094B-6412-4D53-BF00-A5BFC78F5BDB}"/>
              </a:ext>
              <a:ext uri="{C183D7F6-B498-43B3-948B-1728B52AA6E4}">
                <adec:decorative xmlns:adec="http://schemas.microsoft.com/office/drawing/2017/decorative" val="1"/>
              </a:ext>
            </a:extLst>
          </p:cNvPr>
          <p:cNvSpPr/>
          <p:nvPr userDrawn="1"/>
        </p:nvSpPr>
        <p:spPr>
          <a:xfrm>
            <a:off x="0" y="0"/>
            <a:ext cx="73533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1F3EEC-0615-4605-A192-B2785F3CE640}"/>
              </a:ext>
            </a:extLst>
          </p:cNvPr>
          <p:cNvSpPr>
            <a:spLocks noGrp="1"/>
          </p:cNvSpPr>
          <p:nvPr>
            <p:ph type="ctrTitle" hasCustomPrompt="1"/>
          </p:nvPr>
        </p:nvSpPr>
        <p:spPr>
          <a:xfrm>
            <a:off x="676273" y="1621418"/>
            <a:ext cx="6238877" cy="2387600"/>
          </a:xfrm>
        </p:spPr>
        <p:txBody>
          <a:bodyPr anchor="b">
            <a:noAutofit/>
          </a:bodyPr>
          <a:lstStyle>
            <a:lvl1pPr algn="l">
              <a:defRPr sz="4800" b="1">
                <a:solidFill>
                  <a:schemeClr val="bg1"/>
                </a:solidFill>
              </a:defRPr>
            </a:lvl1pPr>
          </a:lstStyle>
          <a:p>
            <a:r>
              <a:rPr lang="en-US" dirty="0"/>
              <a:t>Click to Enter Presentation Title</a:t>
            </a:r>
          </a:p>
        </p:txBody>
      </p:sp>
      <p:grpSp>
        <p:nvGrpSpPr>
          <p:cNvPr id="9" name="Group 8">
            <a:extLst>
              <a:ext uri="{FF2B5EF4-FFF2-40B4-BE49-F238E27FC236}">
                <a16:creationId xmlns:a16="http://schemas.microsoft.com/office/drawing/2014/main" id="{470C458D-943B-4EF2-80D4-603B6B668D59}"/>
              </a:ext>
              <a:ext uri="{C183D7F6-B498-43B3-948B-1728B52AA6E4}">
                <adec:decorative xmlns:adec="http://schemas.microsoft.com/office/drawing/2017/decorative" val="1"/>
              </a:ext>
            </a:extLst>
          </p:cNvPr>
          <p:cNvGrpSpPr/>
          <p:nvPr userDrawn="1"/>
        </p:nvGrpSpPr>
        <p:grpSpPr>
          <a:xfrm>
            <a:off x="-10274" y="4208190"/>
            <a:ext cx="7172961" cy="67184"/>
            <a:chOff x="-10274" y="4208190"/>
            <a:chExt cx="7172961" cy="67184"/>
          </a:xfrm>
        </p:grpSpPr>
        <p:pic>
          <p:nvPicPr>
            <p:cNvPr id="10" name="Graphic 9">
              <a:extLst>
                <a:ext uri="{FF2B5EF4-FFF2-40B4-BE49-F238E27FC236}">
                  <a16:creationId xmlns:a16="http://schemas.microsoft.com/office/drawing/2014/main" id="{B06182F7-D631-4A9B-9BB8-DD36979D38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946535" y="4211366"/>
              <a:ext cx="1216152" cy="64008"/>
            </a:xfrm>
            <a:prstGeom prst="rect">
              <a:avLst/>
            </a:prstGeom>
          </p:spPr>
        </p:pic>
        <p:sp>
          <p:nvSpPr>
            <p:cNvPr id="11" name="Parallelogram 3">
              <a:extLst>
                <a:ext uri="{FF2B5EF4-FFF2-40B4-BE49-F238E27FC236}">
                  <a16:creationId xmlns:a16="http://schemas.microsoft.com/office/drawing/2014/main" id="{57D76289-545D-4581-AC65-03A022895CF6}"/>
                </a:ext>
              </a:extLst>
            </p:cNvPr>
            <p:cNvSpPr/>
            <p:nvPr userDrawn="1"/>
          </p:nvSpPr>
          <p:spPr>
            <a:xfrm>
              <a:off x="-10274" y="4208190"/>
              <a:ext cx="58521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
        <p:nvSpPr>
          <p:cNvPr id="3" name="Subtitle 2">
            <a:extLst>
              <a:ext uri="{FF2B5EF4-FFF2-40B4-BE49-F238E27FC236}">
                <a16:creationId xmlns:a16="http://schemas.microsoft.com/office/drawing/2014/main" id="{27FB9B0A-AE69-4155-86F0-C2FD36A289C6}"/>
              </a:ext>
            </a:extLst>
          </p:cNvPr>
          <p:cNvSpPr>
            <a:spLocks noGrp="1"/>
          </p:cNvSpPr>
          <p:nvPr>
            <p:ph type="subTitle" idx="1" hasCustomPrompt="1"/>
          </p:nvPr>
        </p:nvSpPr>
        <p:spPr>
          <a:xfrm>
            <a:off x="676273" y="4471857"/>
            <a:ext cx="6238877" cy="884000"/>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sub-title, name, or department</a:t>
            </a:r>
          </a:p>
        </p:txBody>
      </p:sp>
      <p:sp>
        <p:nvSpPr>
          <p:cNvPr id="15" name="Text Placeholder 14">
            <a:extLst>
              <a:ext uri="{FF2B5EF4-FFF2-40B4-BE49-F238E27FC236}">
                <a16:creationId xmlns:a16="http://schemas.microsoft.com/office/drawing/2014/main" id="{475B2ECC-9C74-4B4B-B3BA-4E1B338F2031}"/>
              </a:ext>
            </a:extLst>
          </p:cNvPr>
          <p:cNvSpPr>
            <a:spLocks noGrp="1"/>
          </p:cNvSpPr>
          <p:nvPr>
            <p:ph type="body" sz="quarter" idx="10" hasCustomPrompt="1"/>
          </p:nvPr>
        </p:nvSpPr>
        <p:spPr>
          <a:xfrm>
            <a:off x="676273" y="5667375"/>
            <a:ext cx="6238877" cy="557213"/>
          </a:xfrm>
        </p:spPr>
        <p:txBody>
          <a:bodyPr>
            <a:noAutofit/>
          </a:bodyPr>
          <a:lstStyle>
            <a:lvl1pPr marL="0" indent="0">
              <a:buNone/>
              <a:defRPr sz="16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date</a:t>
            </a:r>
          </a:p>
        </p:txBody>
      </p:sp>
      <p:sp>
        <p:nvSpPr>
          <p:cNvPr id="5" name="Picture Placeholder 4">
            <a:extLst>
              <a:ext uri="{FF2B5EF4-FFF2-40B4-BE49-F238E27FC236}">
                <a16:creationId xmlns:a16="http://schemas.microsoft.com/office/drawing/2014/main" id="{FE2087F6-C6FA-425E-A3BD-A202D955A46D}"/>
              </a:ext>
            </a:extLst>
          </p:cNvPr>
          <p:cNvSpPr>
            <a:spLocks noGrp="1"/>
          </p:cNvSpPr>
          <p:nvPr>
            <p:ph type="pic" sz="quarter" idx="11"/>
          </p:nvPr>
        </p:nvSpPr>
        <p:spPr>
          <a:xfrm>
            <a:off x="7353301" y="0"/>
            <a:ext cx="4824412" cy="6857999"/>
          </a:xfrm>
        </p:spPr>
        <p:txBody>
          <a:bodyPr/>
          <a:lstStyle/>
          <a:p>
            <a:endParaRPr lang="en-US"/>
          </a:p>
        </p:txBody>
      </p:sp>
      <p:sp>
        <p:nvSpPr>
          <p:cNvPr id="14" name="Text Placeholder 7">
            <a:extLst>
              <a:ext uri="{FF2B5EF4-FFF2-40B4-BE49-F238E27FC236}">
                <a16:creationId xmlns:a16="http://schemas.microsoft.com/office/drawing/2014/main" id="{B84F69AC-6496-469E-91D1-868428653C1C}"/>
              </a:ext>
            </a:extLst>
          </p:cNvPr>
          <p:cNvSpPr>
            <a:spLocks noGrp="1"/>
          </p:cNvSpPr>
          <p:nvPr>
            <p:ph type="body" sz="quarter" idx="12" hasCustomPrompt="1"/>
          </p:nvPr>
        </p:nvSpPr>
        <p:spPr>
          <a:xfrm>
            <a:off x="4684137" y="6473988"/>
            <a:ext cx="2515678" cy="233362"/>
          </a:xfrm>
        </p:spPr>
        <p:txBody>
          <a:bodyPr>
            <a:noAutofit/>
          </a:bodyPr>
          <a:lstStyle>
            <a:lvl1pPr marL="0" indent="0" algn="r">
              <a:buNone/>
              <a:defRPr sz="900" i="1">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pic>
        <p:nvPicPr>
          <p:cNvPr id="18" name="Picture 17" descr="US DOT logo. ">
            <a:extLst>
              <a:ext uri="{FF2B5EF4-FFF2-40B4-BE49-F238E27FC236}">
                <a16:creationId xmlns:a16="http://schemas.microsoft.com/office/drawing/2014/main" id="{53DBD5F1-085B-4866-AFFC-241EEE55DA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6628" y="226241"/>
            <a:ext cx="1456835" cy="578450"/>
          </a:xfrm>
          <a:prstGeom prst="rect">
            <a:avLst/>
          </a:prstGeom>
        </p:spPr>
      </p:pic>
      <p:pic>
        <p:nvPicPr>
          <p:cNvPr id="17" name="Picture 16" descr="Turner-Fairbank Highway Research Center logo. ">
            <a:extLst>
              <a:ext uri="{FF2B5EF4-FFF2-40B4-BE49-F238E27FC236}">
                <a16:creationId xmlns:a16="http://schemas.microsoft.com/office/drawing/2014/main" id="{31EE4E00-DD1E-4367-9ABF-4E2FEBEB222F}"/>
              </a:ext>
            </a:extLst>
          </p:cNvPr>
          <p:cNvPicPr>
            <a:picLocks noChangeAspect="1"/>
          </p:cNvPicPr>
          <p:nvPr userDrawn="1"/>
        </p:nvPicPr>
        <p:blipFill rotWithShape="1">
          <a:blip r:embed="rId5" cstate="screen">
            <a:extLst>
              <a:ext uri="{28A0092B-C50C-407E-A947-70E740481C1C}">
                <a14:useLocalDpi xmlns:a14="http://schemas.microsoft.com/office/drawing/2010/main" val="0"/>
              </a:ext>
            </a:extLst>
          </a:blip>
          <a:srcRect l="-11725" r="-11725"/>
          <a:stretch/>
        </p:blipFill>
        <p:spPr>
          <a:xfrm>
            <a:off x="92297" y="877011"/>
            <a:ext cx="1920240" cy="396982"/>
          </a:xfrm>
          <a:prstGeom prst="rect">
            <a:avLst/>
          </a:prstGeom>
        </p:spPr>
      </p:pic>
    </p:spTree>
    <p:extLst>
      <p:ext uri="{BB962C8B-B14F-4D97-AF65-F5344CB8AC3E}">
        <p14:creationId xmlns:p14="http://schemas.microsoft.com/office/powerpoint/2010/main" val="5689008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 Static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59094B-6412-4D53-BF00-A5BFC78F5BD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1F3EEC-0615-4605-A192-B2785F3CE640}"/>
              </a:ext>
            </a:extLst>
          </p:cNvPr>
          <p:cNvSpPr>
            <a:spLocks noGrp="1"/>
          </p:cNvSpPr>
          <p:nvPr>
            <p:ph type="ctrTitle" hasCustomPrompt="1"/>
          </p:nvPr>
        </p:nvSpPr>
        <p:spPr>
          <a:xfrm>
            <a:off x="676273" y="1621418"/>
            <a:ext cx="6238877" cy="2387600"/>
          </a:xfrm>
        </p:spPr>
        <p:txBody>
          <a:bodyPr anchor="b">
            <a:noAutofit/>
          </a:bodyPr>
          <a:lstStyle>
            <a:lvl1pPr algn="l">
              <a:defRPr sz="4800" b="1">
                <a:solidFill>
                  <a:schemeClr val="bg1"/>
                </a:solidFill>
              </a:defRPr>
            </a:lvl1pPr>
          </a:lstStyle>
          <a:p>
            <a:r>
              <a:rPr lang="en-US" dirty="0"/>
              <a:t>Click to Enter Presentation Title</a:t>
            </a:r>
          </a:p>
        </p:txBody>
      </p:sp>
      <p:sp>
        <p:nvSpPr>
          <p:cNvPr id="3" name="Subtitle 2">
            <a:extLst>
              <a:ext uri="{FF2B5EF4-FFF2-40B4-BE49-F238E27FC236}">
                <a16:creationId xmlns:a16="http://schemas.microsoft.com/office/drawing/2014/main" id="{27FB9B0A-AE69-4155-86F0-C2FD36A289C6}"/>
              </a:ext>
            </a:extLst>
          </p:cNvPr>
          <p:cNvSpPr>
            <a:spLocks noGrp="1"/>
          </p:cNvSpPr>
          <p:nvPr>
            <p:ph type="subTitle" idx="1" hasCustomPrompt="1"/>
          </p:nvPr>
        </p:nvSpPr>
        <p:spPr>
          <a:xfrm>
            <a:off x="676273" y="4471857"/>
            <a:ext cx="6238877" cy="884000"/>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sub-title, name, or department</a:t>
            </a:r>
          </a:p>
        </p:txBody>
      </p:sp>
      <p:sp>
        <p:nvSpPr>
          <p:cNvPr id="15" name="Text Placeholder 14">
            <a:extLst>
              <a:ext uri="{FF2B5EF4-FFF2-40B4-BE49-F238E27FC236}">
                <a16:creationId xmlns:a16="http://schemas.microsoft.com/office/drawing/2014/main" id="{475B2ECC-9C74-4B4B-B3BA-4E1B338F2031}"/>
              </a:ext>
            </a:extLst>
          </p:cNvPr>
          <p:cNvSpPr>
            <a:spLocks noGrp="1"/>
          </p:cNvSpPr>
          <p:nvPr>
            <p:ph type="body" sz="quarter" idx="10" hasCustomPrompt="1"/>
          </p:nvPr>
        </p:nvSpPr>
        <p:spPr>
          <a:xfrm>
            <a:off x="676273" y="5667375"/>
            <a:ext cx="6238877" cy="557213"/>
          </a:xfrm>
        </p:spPr>
        <p:txBody>
          <a:bodyPr>
            <a:noAutofit/>
          </a:bodyPr>
          <a:lstStyle>
            <a:lvl1pPr marL="0" indent="0">
              <a:buNone/>
              <a:defRPr sz="16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date</a:t>
            </a:r>
          </a:p>
        </p:txBody>
      </p:sp>
      <p:pic>
        <p:nvPicPr>
          <p:cNvPr id="11" name="Picture Placeholder 16" descr="Various icons representing highway research and technology overlay a blurred street and traffic background. ">
            <a:extLst>
              <a:ext uri="{FF2B5EF4-FFF2-40B4-BE49-F238E27FC236}">
                <a16:creationId xmlns:a16="http://schemas.microsoft.com/office/drawing/2014/main" id="{C3EA10A4-8F0D-4FBC-B612-CC516DA41E1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7350034" y="0"/>
            <a:ext cx="4841966" cy="6857999"/>
          </a:xfrm>
          <a:prstGeom prst="rect">
            <a:avLst/>
          </a:prstGeom>
        </p:spPr>
      </p:pic>
      <p:sp>
        <p:nvSpPr>
          <p:cNvPr id="20" name="TextBox 19">
            <a:extLst>
              <a:ext uri="{FF2B5EF4-FFF2-40B4-BE49-F238E27FC236}">
                <a16:creationId xmlns:a16="http://schemas.microsoft.com/office/drawing/2014/main" id="{40B372EB-5228-4072-A7BF-A97AADE5FBAB}"/>
              </a:ext>
            </a:extLst>
          </p:cNvPr>
          <p:cNvSpPr txBox="1"/>
          <p:nvPr userDrawn="1"/>
        </p:nvSpPr>
        <p:spPr>
          <a:xfrm>
            <a:off x="4844803" y="6460912"/>
            <a:ext cx="2355012"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i="1" dirty="0">
                <a:solidFill>
                  <a:schemeClr val="bg1"/>
                </a:solidFill>
                <a:latin typeface="Arial" panose="020B0604020202020204" pitchFamily="34" charset="0"/>
                <a:cs typeface="Arial" panose="020B0604020202020204" pitchFamily="34" charset="0"/>
              </a:rPr>
              <a:t>© 2015 </a:t>
            </a:r>
            <a:r>
              <a:rPr lang="en-US" sz="900" i="1" dirty="0" err="1">
                <a:solidFill>
                  <a:schemeClr val="bg1"/>
                </a:solidFill>
                <a:latin typeface="Arial" panose="020B0604020202020204" pitchFamily="34" charset="0"/>
                <a:cs typeface="Arial" panose="020B0604020202020204" pitchFamily="34" charset="0"/>
              </a:rPr>
              <a:t>USchools</a:t>
            </a:r>
            <a:r>
              <a:rPr lang="en-US" sz="900" i="1" dirty="0">
                <a:solidFill>
                  <a:schemeClr val="bg1"/>
                </a:solidFill>
                <a:latin typeface="Arial" panose="020B0604020202020204" pitchFamily="34" charset="0"/>
                <a:cs typeface="Arial" panose="020B0604020202020204" pitchFamily="34" charset="0"/>
              </a:rPr>
              <a:t> / iStock.</a:t>
            </a:r>
          </a:p>
        </p:txBody>
      </p:sp>
      <p:grpSp>
        <p:nvGrpSpPr>
          <p:cNvPr id="13" name="Group 12">
            <a:extLst>
              <a:ext uri="{FF2B5EF4-FFF2-40B4-BE49-F238E27FC236}">
                <a16:creationId xmlns:a16="http://schemas.microsoft.com/office/drawing/2014/main" id="{BAD5B3C9-DC90-4E37-9DC3-8DC568B4FA4B}"/>
              </a:ext>
              <a:ext uri="{C183D7F6-B498-43B3-948B-1728B52AA6E4}">
                <adec:decorative xmlns:adec="http://schemas.microsoft.com/office/drawing/2017/decorative" val="1"/>
              </a:ext>
            </a:extLst>
          </p:cNvPr>
          <p:cNvGrpSpPr/>
          <p:nvPr userDrawn="1"/>
        </p:nvGrpSpPr>
        <p:grpSpPr>
          <a:xfrm>
            <a:off x="-10274" y="4208190"/>
            <a:ext cx="7172961" cy="67184"/>
            <a:chOff x="-10274" y="4208190"/>
            <a:chExt cx="7172961" cy="67184"/>
          </a:xfrm>
        </p:grpSpPr>
        <p:pic>
          <p:nvPicPr>
            <p:cNvPr id="14" name="Graphic 13">
              <a:extLst>
                <a:ext uri="{FF2B5EF4-FFF2-40B4-BE49-F238E27FC236}">
                  <a16:creationId xmlns:a16="http://schemas.microsoft.com/office/drawing/2014/main" id="{480FEA61-7DC0-4B75-A464-B6427B12EB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946535" y="4211366"/>
              <a:ext cx="1216152" cy="64008"/>
            </a:xfrm>
            <a:prstGeom prst="rect">
              <a:avLst/>
            </a:prstGeom>
          </p:spPr>
        </p:pic>
        <p:sp>
          <p:nvSpPr>
            <p:cNvPr id="16" name="Parallelogram 3">
              <a:extLst>
                <a:ext uri="{FF2B5EF4-FFF2-40B4-BE49-F238E27FC236}">
                  <a16:creationId xmlns:a16="http://schemas.microsoft.com/office/drawing/2014/main" id="{ED62C099-7313-4EF1-97D6-C5FCD65F0B73}"/>
                </a:ext>
              </a:extLst>
            </p:cNvPr>
            <p:cNvSpPr/>
            <p:nvPr userDrawn="1"/>
          </p:nvSpPr>
          <p:spPr>
            <a:xfrm>
              <a:off x="-10274" y="4208190"/>
              <a:ext cx="58521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descr="US DOT logo. ">
            <a:extLst>
              <a:ext uri="{FF2B5EF4-FFF2-40B4-BE49-F238E27FC236}">
                <a16:creationId xmlns:a16="http://schemas.microsoft.com/office/drawing/2014/main" id="{CF102073-0159-4A9E-BAD3-77E1E686C99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6628" y="226241"/>
            <a:ext cx="1456835" cy="578450"/>
          </a:xfrm>
          <a:prstGeom prst="rect">
            <a:avLst/>
          </a:prstGeom>
        </p:spPr>
      </p:pic>
      <p:pic>
        <p:nvPicPr>
          <p:cNvPr id="18" name="Picture 17" descr="Turner-Fairbank Highway Research Center logo. ">
            <a:extLst>
              <a:ext uri="{FF2B5EF4-FFF2-40B4-BE49-F238E27FC236}">
                <a16:creationId xmlns:a16="http://schemas.microsoft.com/office/drawing/2014/main" id="{E80D9127-DD18-4B42-8345-D0B48FE066CB}"/>
              </a:ext>
            </a:extLst>
          </p:cNvPr>
          <p:cNvPicPr>
            <a:picLocks noChangeAspect="1"/>
          </p:cNvPicPr>
          <p:nvPr userDrawn="1"/>
        </p:nvPicPr>
        <p:blipFill rotWithShape="1">
          <a:blip r:embed="rId6" cstate="screen">
            <a:extLst>
              <a:ext uri="{28A0092B-C50C-407E-A947-70E740481C1C}">
                <a14:useLocalDpi xmlns:a14="http://schemas.microsoft.com/office/drawing/2010/main" val="0"/>
              </a:ext>
            </a:extLst>
          </a:blip>
          <a:srcRect l="-11725" r="-11725"/>
          <a:stretch/>
        </p:blipFill>
        <p:spPr>
          <a:xfrm>
            <a:off x="92297" y="877011"/>
            <a:ext cx="1920240" cy="396982"/>
          </a:xfrm>
          <a:prstGeom prst="rect">
            <a:avLst/>
          </a:prstGeom>
        </p:spPr>
      </p:pic>
    </p:spTree>
    <p:extLst>
      <p:ext uri="{BB962C8B-B14F-4D97-AF65-F5344CB8AC3E}">
        <p14:creationId xmlns:p14="http://schemas.microsoft.com/office/powerpoint/2010/main" val="5138369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9CDF21-6DC9-458E-93F8-9D84DD7CD65E}"/>
              </a:ext>
              <a:ext uri="{C183D7F6-B498-43B3-948B-1728B52AA6E4}">
                <adec:decorative xmlns:adec="http://schemas.microsoft.com/office/drawing/2017/decorative" val="1"/>
              </a:ext>
            </a:extLst>
          </p:cNvPr>
          <p:cNvSpPr/>
          <p:nvPr userDrawn="1"/>
        </p:nvSpPr>
        <p:spPr>
          <a:xfrm>
            <a:off x="0" y="3457574"/>
            <a:ext cx="12192000" cy="34004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C24FD02E-15D1-4298-A473-B21335220E9E}"/>
              </a:ext>
            </a:extLst>
          </p:cNvPr>
          <p:cNvSpPr>
            <a:spLocks noGrp="1"/>
          </p:cNvSpPr>
          <p:nvPr>
            <p:ph type="pic" sz="quarter" idx="10"/>
          </p:nvPr>
        </p:nvSpPr>
        <p:spPr>
          <a:xfrm>
            <a:off x="0" y="0"/>
            <a:ext cx="12192000" cy="3457574"/>
          </a:xfrm>
        </p:spPr>
        <p:txBody>
          <a:bodyPr/>
          <a:lstStyle/>
          <a:p>
            <a:endParaRPr lang="en-US" dirty="0"/>
          </a:p>
        </p:txBody>
      </p:sp>
      <p:sp>
        <p:nvSpPr>
          <p:cNvPr id="13" name="Text Placeholder 7">
            <a:extLst>
              <a:ext uri="{FF2B5EF4-FFF2-40B4-BE49-F238E27FC236}">
                <a16:creationId xmlns:a16="http://schemas.microsoft.com/office/drawing/2014/main" id="{D5EF5A86-4650-4C4B-99D2-FBEA005E81AE}"/>
              </a:ext>
            </a:extLst>
          </p:cNvPr>
          <p:cNvSpPr>
            <a:spLocks noGrp="1"/>
          </p:cNvSpPr>
          <p:nvPr>
            <p:ph type="body" sz="quarter" idx="12" hasCustomPrompt="1"/>
          </p:nvPr>
        </p:nvSpPr>
        <p:spPr>
          <a:xfrm>
            <a:off x="9489057" y="3617723"/>
            <a:ext cx="2515678" cy="233362"/>
          </a:xfrm>
        </p:spPr>
        <p:txBody>
          <a:bodyPr>
            <a:noAutofit/>
          </a:bodyPr>
          <a:lstStyle>
            <a:lvl1pPr marL="0" indent="0" algn="r">
              <a:buNone/>
              <a:defRPr sz="900" i="1">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grpSp>
        <p:nvGrpSpPr>
          <p:cNvPr id="7" name="Group 6">
            <a:extLst>
              <a:ext uri="{FF2B5EF4-FFF2-40B4-BE49-F238E27FC236}">
                <a16:creationId xmlns:a16="http://schemas.microsoft.com/office/drawing/2014/main" id="{823F6B21-BEB9-4061-A6FD-0AB5A3AB9305}"/>
              </a:ext>
              <a:ext uri="{C183D7F6-B498-43B3-948B-1728B52AA6E4}">
                <adec:decorative xmlns:adec="http://schemas.microsoft.com/office/drawing/2017/decorative" val="1"/>
              </a:ext>
            </a:extLst>
          </p:cNvPr>
          <p:cNvGrpSpPr/>
          <p:nvPr userDrawn="1"/>
        </p:nvGrpSpPr>
        <p:grpSpPr>
          <a:xfrm>
            <a:off x="-9098" y="3466434"/>
            <a:ext cx="12210196" cy="64008"/>
            <a:chOff x="-9098" y="3444238"/>
            <a:chExt cx="12210196" cy="64008"/>
          </a:xfrm>
        </p:grpSpPr>
        <p:pic>
          <p:nvPicPr>
            <p:cNvPr id="9" name="Graphic 8">
              <a:extLst>
                <a:ext uri="{FF2B5EF4-FFF2-40B4-BE49-F238E27FC236}">
                  <a16:creationId xmlns:a16="http://schemas.microsoft.com/office/drawing/2014/main" id="{753D68BE-447F-42B3-97C5-95485717C9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984946" y="3444238"/>
              <a:ext cx="1216152" cy="64008"/>
            </a:xfrm>
            <a:prstGeom prst="rect">
              <a:avLst/>
            </a:prstGeom>
          </p:spPr>
        </p:pic>
        <p:sp>
          <p:nvSpPr>
            <p:cNvPr id="10" name="Parallelogram 3">
              <a:extLst>
                <a:ext uri="{FF2B5EF4-FFF2-40B4-BE49-F238E27FC236}">
                  <a16:creationId xmlns:a16="http://schemas.microsoft.com/office/drawing/2014/main" id="{8D0B4EE8-5E5E-400E-A658-C1CA975ABDCC}"/>
                </a:ext>
              </a:extLst>
            </p:cNvPr>
            <p:cNvSpPr/>
            <p:nvPr userDrawn="1"/>
          </p:nvSpPr>
          <p:spPr>
            <a:xfrm>
              <a:off x="-9098" y="3444238"/>
              <a:ext cx="108813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A882C75-4BDE-46D5-A13C-DB994762DD71}"/>
              </a:ext>
            </a:extLst>
          </p:cNvPr>
          <p:cNvSpPr>
            <a:spLocks noGrp="1"/>
          </p:cNvSpPr>
          <p:nvPr>
            <p:ph type="title" hasCustomPrompt="1"/>
          </p:nvPr>
        </p:nvSpPr>
        <p:spPr>
          <a:xfrm>
            <a:off x="831850" y="4019550"/>
            <a:ext cx="10515600" cy="1171575"/>
          </a:xfrm>
        </p:spPr>
        <p:txBody>
          <a:bodyPr anchor="b">
            <a:noAutofit/>
          </a:bodyPr>
          <a:lstStyle>
            <a:lvl1pPr>
              <a:defRPr sz="4800">
                <a:solidFill>
                  <a:schemeClr val="bg1"/>
                </a:solidFill>
              </a:defRPr>
            </a:lvl1pPr>
          </a:lstStyle>
          <a:p>
            <a:r>
              <a:rPr lang="en-US" dirty="0"/>
              <a:t>Click to Enter Section Title</a:t>
            </a:r>
          </a:p>
        </p:txBody>
      </p:sp>
      <p:sp>
        <p:nvSpPr>
          <p:cNvPr id="3" name="Text Placeholder 2">
            <a:extLst>
              <a:ext uri="{FF2B5EF4-FFF2-40B4-BE49-F238E27FC236}">
                <a16:creationId xmlns:a16="http://schemas.microsoft.com/office/drawing/2014/main" id="{CE9B5D76-AE66-4469-9D16-9B138265C410}"/>
              </a:ext>
            </a:extLst>
          </p:cNvPr>
          <p:cNvSpPr>
            <a:spLocks noGrp="1"/>
          </p:cNvSpPr>
          <p:nvPr>
            <p:ph type="body" idx="1" hasCustomPrompt="1"/>
          </p:nvPr>
        </p:nvSpPr>
        <p:spPr>
          <a:xfrm>
            <a:off x="831850" y="5218114"/>
            <a:ext cx="9379231" cy="506412"/>
          </a:xfrm>
        </p:spPr>
        <p:txBody>
          <a:bodyPr>
            <a:noAutofit/>
          </a:bodyPr>
          <a:lstStyle>
            <a:lvl1pPr marL="0" indent="0">
              <a:buNone/>
              <a:defRPr sz="24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enter section subtitle</a:t>
            </a:r>
          </a:p>
        </p:txBody>
      </p:sp>
      <p:pic>
        <p:nvPicPr>
          <p:cNvPr id="16" name="Picture 15" descr="US DOT logo. ">
            <a:extLst>
              <a:ext uri="{FF2B5EF4-FFF2-40B4-BE49-F238E27FC236}">
                <a16:creationId xmlns:a16="http://schemas.microsoft.com/office/drawing/2014/main" id="{C446FFD5-3639-4FB7-942D-BAB8457594E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45412" y="5629477"/>
            <a:ext cx="1456835" cy="578450"/>
          </a:xfrm>
          <a:prstGeom prst="rect">
            <a:avLst/>
          </a:prstGeom>
        </p:spPr>
      </p:pic>
      <p:pic>
        <p:nvPicPr>
          <p:cNvPr id="12" name="Picture 11" descr="Turner-Fairbank Highway Research Center logo. ">
            <a:extLst>
              <a:ext uri="{FF2B5EF4-FFF2-40B4-BE49-F238E27FC236}">
                <a16:creationId xmlns:a16="http://schemas.microsoft.com/office/drawing/2014/main" id="{4CE3FD54-7793-477D-A996-D03E2C6DF512}"/>
              </a:ext>
            </a:extLst>
          </p:cNvPr>
          <p:cNvPicPr>
            <a:picLocks noChangeAspect="1"/>
          </p:cNvPicPr>
          <p:nvPr userDrawn="1"/>
        </p:nvPicPr>
        <p:blipFill rotWithShape="1">
          <a:blip r:embed="rId5" cstate="screen">
            <a:extLst>
              <a:ext uri="{28A0092B-C50C-407E-A947-70E740481C1C}">
                <a14:useLocalDpi xmlns:a14="http://schemas.microsoft.com/office/drawing/2010/main" val="0"/>
              </a:ext>
            </a:extLst>
          </a:blip>
          <a:srcRect l="-11725" r="-11725"/>
          <a:stretch/>
        </p:blipFill>
        <p:spPr>
          <a:xfrm>
            <a:off x="10211081" y="6280247"/>
            <a:ext cx="1920240" cy="396982"/>
          </a:xfrm>
          <a:prstGeom prst="rect">
            <a:avLst/>
          </a:prstGeom>
        </p:spPr>
      </p:pic>
    </p:spTree>
    <p:extLst>
      <p:ext uri="{BB962C8B-B14F-4D97-AF65-F5344CB8AC3E}">
        <p14:creationId xmlns:p14="http://schemas.microsoft.com/office/powerpoint/2010/main" val="27238039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Slide - Static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9CDF21-6DC9-458E-93F8-9D84DD7CD65E}"/>
              </a:ext>
              <a:ext uri="{C183D7F6-B498-43B3-948B-1728B52AA6E4}">
                <adec:decorative xmlns:adec="http://schemas.microsoft.com/office/drawing/2017/decorative" val="1"/>
              </a:ext>
            </a:extLst>
          </p:cNvPr>
          <p:cNvSpPr/>
          <p:nvPr userDrawn="1"/>
        </p:nvSpPr>
        <p:spPr>
          <a:xfrm>
            <a:off x="0" y="9525"/>
            <a:ext cx="12192000" cy="6848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Placeholder 10" descr="Various icons representing highway research and technology overlay a blurred street and traffic background. ">
            <a:extLst>
              <a:ext uri="{FF2B5EF4-FFF2-40B4-BE49-F238E27FC236}">
                <a16:creationId xmlns:a16="http://schemas.microsoft.com/office/drawing/2014/main" id="{FAB1C8F9-274E-4695-A95D-A35442F0AB59}"/>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0"/>
            <a:ext cx="12192000" cy="3457574"/>
          </a:xfrm>
          <a:prstGeom prst="rect">
            <a:avLst/>
          </a:prstGeom>
        </p:spPr>
      </p:pic>
      <p:grpSp>
        <p:nvGrpSpPr>
          <p:cNvPr id="19" name="Group 18">
            <a:extLst>
              <a:ext uri="{FF2B5EF4-FFF2-40B4-BE49-F238E27FC236}">
                <a16:creationId xmlns:a16="http://schemas.microsoft.com/office/drawing/2014/main" id="{E22A044D-701D-4FFD-A683-DA6D5842D816}"/>
              </a:ext>
              <a:ext uri="{C183D7F6-B498-43B3-948B-1728B52AA6E4}">
                <adec:decorative xmlns:adec="http://schemas.microsoft.com/office/drawing/2017/decorative" val="1"/>
              </a:ext>
            </a:extLst>
          </p:cNvPr>
          <p:cNvGrpSpPr/>
          <p:nvPr userDrawn="1"/>
        </p:nvGrpSpPr>
        <p:grpSpPr>
          <a:xfrm>
            <a:off x="-9098" y="3444238"/>
            <a:ext cx="12210196" cy="64008"/>
            <a:chOff x="-9098" y="3444238"/>
            <a:chExt cx="12210196" cy="64008"/>
          </a:xfrm>
        </p:grpSpPr>
        <p:pic>
          <p:nvPicPr>
            <p:cNvPr id="17" name="Graphic 16">
              <a:extLst>
                <a:ext uri="{FF2B5EF4-FFF2-40B4-BE49-F238E27FC236}">
                  <a16:creationId xmlns:a16="http://schemas.microsoft.com/office/drawing/2014/main" id="{6DB8DE3B-2632-4CE3-9393-D59B93CE8C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984946" y="3444238"/>
              <a:ext cx="1216152" cy="64008"/>
            </a:xfrm>
            <a:prstGeom prst="rect">
              <a:avLst/>
            </a:prstGeom>
          </p:spPr>
        </p:pic>
        <p:sp>
          <p:nvSpPr>
            <p:cNvPr id="18" name="Parallelogram 3">
              <a:extLst>
                <a:ext uri="{FF2B5EF4-FFF2-40B4-BE49-F238E27FC236}">
                  <a16:creationId xmlns:a16="http://schemas.microsoft.com/office/drawing/2014/main" id="{31A68102-916A-4FAB-B5D6-E1B105A342B8}"/>
                </a:ext>
              </a:extLst>
            </p:cNvPr>
            <p:cNvSpPr/>
            <p:nvPr userDrawn="1"/>
          </p:nvSpPr>
          <p:spPr>
            <a:xfrm>
              <a:off x="-9098" y="3444238"/>
              <a:ext cx="108813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925CF220-E090-4616-9ACC-797CA555CC33}"/>
              </a:ext>
            </a:extLst>
          </p:cNvPr>
          <p:cNvSpPr txBox="1"/>
          <p:nvPr userDrawn="1"/>
        </p:nvSpPr>
        <p:spPr>
          <a:xfrm>
            <a:off x="9553667" y="3540253"/>
            <a:ext cx="2355012"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i="1" dirty="0">
                <a:solidFill>
                  <a:schemeClr val="bg1"/>
                </a:solidFill>
                <a:latin typeface="Arial" panose="020B0604020202020204" pitchFamily="34" charset="0"/>
                <a:cs typeface="Arial" panose="020B0604020202020204" pitchFamily="34" charset="0"/>
              </a:rPr>
              <a:t>© 2015 </a:t>
            </a:r>
            <a:r>
              <a:rPr lang="en-US" sz="900" i="1" dirty="0" err="1">
                <a:solidFill>
                  <a:schemeClr val="bg1"/>
                </a:solidFill>
                <a:latin typeface="Arial" panose="020B0604020202020204" pitchFamily="34" charset="0"/>
                <a:cs typeface="Arial" panose="020B0604020202020204" pitchFamily="34" charset="0"/>
              </a:rPr>
              <a:t>USchools</a:t>
            </a:r>
            <a:r>
              <a:rPr lang="en-US" sz="900" i="1" dirty="0">
                <a:solidFill>
                  <a:schemeClr val="bg1"/>
                </a:solidFill>
                <a:latin typeface="Arial" panose="020B0604020202020204" pitchFamily="34" charset="0"/>
                <a:cs typeface="Arial" panose="020B0604020202020204" pitchFamily="34" charset="0"/>
              </a:rPr>
              <a:t> / iStock.</a:t>
            </a:r>
          </a:p>
        </p:txBody>
      </p:sp>
      <p:sp>
        <p:nvSpPr>
          <p:cNvPr id="2" name="Title 1">
            <a:extLst>
              <a:ext uri="{FF2B5EF4-FFF2-40B4-BE49-F238E27FC236}">
                <a16:creationId xmlns:a16="http://schemas.microsoft.com/office/drawing/2014/main" id="{8A882C75-4BDE-46D5-A13C-DB994762DD71}"/>
              </a:ext>
            </a:extLst>
          </p:cNvPr>
          <p:cNvSpPr>
            <a:spLocks noGrp="1"/>
          </p:cNvSpPr>
          <p:nvPr>
            <p:ph type="title" hasCustomPrompt="1"/>
          </p:nvPr>
        </p:nvSpPr>
        <p:spPr>
          <a:xfrm>
            <a:off x="831850" y="4019550"/>
            <a:ext cx="10515600" cy="1171575"/>
          </a:xfrm>
        </p:spPr>
        <p:txBody>
          <a:bodyPr anchor="b">
            <a:noAutofit/>
          </a:bodyPr>
          <a:lstStyle>
            <a:lvl1pPr>
              <a:defRPr sz="4800">
                <a:solidFill>
                  <a:schemeClr val="bg1"/>
                </a:solidFill>
              </a:defRPr>
            </a:lvl1pPr>
          </a:lstStyle>
          <a:p>
            <a:r>
              <a:rPr lang="en-US" dirty="0"/>
              <a:t>Click to Enter Section Title</a:t>
            </a:r>
          </a:p>
        </p:txBody>
      </p:sp>
      <p:sp>
        <p:nvSpPr>
          <p:cNvPr id="3" name="Text Placeholder 2">
            <a:extLst>
              <a:ext uri="{FF2B5EF4-FFF2-40B4-BE49-F238E27FC236}">
                <a16:creationId xmlns:a16="http://schemas.microsoft.com/office/drawing/2014/main" id="{CE9B5D76-AE66-4469-9D16-9B138265C410}"/>
              </a:ext>
            </a:extLst>
          </p:cNvPr>
          <p:cNvSpPr>
            <a:spLocks noGrp="1"/>
          </p:cNvSpPr>
          <p:nvPr>
            <p:ph type="body" idx="1" hasCustomPrompt="1"/>
          </p:nvPr>
        </p:nvSpPr>
        <p:spPr>
          <a:xfrm>
            <a:off x="831850" y="5218114"/>
            <a:ext cx="9379231" cy="506412"/>
          </a:xfrm>
        </p:spPr>
        <p:txBody>
          <a:bodyPr>
            <a:noAutofit/>
          </a:bodyPr>
          <a:lstStyle>
            <a:lvl1pPr marL="0" indent="0">
              <a:buNone/>
              <a:defRPr sz="24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enter section subtitle</a:t>
            </a:r>
          </a:p>
        </p:txBody>
      </p:sp>
      <p:pic>
        <p:nvPicPr>
          <p:cNvPr id="16" name="Picture 15" descr="US DOT logo. ">
            <a:extLst>
              <a:ext uri="{FF2B5EF4-FFF2-40B4-BE49-F238E27FC236}">
                <a16:creationId xmlns:a16="http://schemas.microsoft.com/office/drawing/2014/main" id="{A9AA5062-D0CD-4AD5-86D9-B136CC70529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45412" y="5629477"/>
            <a:ext cx="1456835" cy="578450"/>
          </a:xfrm>
          <a:prstGeom prst="rect">
            <a:avLst/>
          </a:prstGeom>
        </p:spPr>
      </p:pic>
      <p:pic>
        <p:nvPicPr>
          <p:cNvPr id="13" name="Picture 12" descr="Turner-Fairbank Highway Research Center logo. ">
            <a:extLst>
              <a:ext uri="{FF2B5EF4-FFF2-40B4-BE49-F238E27FC236}">
                <a16:creationId xmlns:a16="http://schemas.microsoft.com/office/drawing/2014/main" id="{FE41CBCB-DD88-4A56-9B06-B6A1D04B3A2E}"/>
              </a:ext>
            </a:extLst>
          </p:cNvPr>
          <p:cNvPicPr>
            <a:picLocks noChangeAspect="1"/>
          </p:cNvPicPr>
          <p:nvPr userDrawn="1"/>
        </p:nvPicPr>
        <p:blipFill rotWithShape="1">
          <a:blip r:embed="rId6" cstate="screen">
            <a:extLst>
              <a:ext uri="{28A0092B-C50C-407E-A947-70E740481C1C}">
                <a14:useLocalDpi xmlns:a14="http://schemas.microsoft.com/office/drawing/2010/main" val="0"/>
              </a:ext>
            </a:extLst>
          </a:blip>
          <a:srcRect l="-11725" r="-11725"/>
          <a:stretch/>
        </p:blipFill>
        <p:spPr>
          <a:xfrm>
            <a:off x="10211081" y="6280247"/>
            <a:ext cx="1920240" cy="396982"/>
          </a:xfrm>
          <a:prstGeom prst="rect">
            <a:avLst/>
          </a:prstGeom>
        </p:spPr>
      </p:pic>
    </p:spTree>
    <p:extLst>
      <p:ext uri="{BB962C8B-B14F-4D97-AF65-F5344CB8AC3E}">
        <p14:creationId xmlns:p14="http://schemas.microsoft.com/office/powerpoint/2010/main" val="30372710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571F1-B7E8-4777-AAEE-A59D6CFF9503}"/>
              </a:ext>
            </a:extLst>
          </p:cNvPr>
          <p:cNvSpPr>
            <a:spLocks noGrp="1"/>
          </p:cNvSpPr>
          <p:nvPr>
            <p:ph type="title"/>
          </p:nvPr>
        </p:nvSpPr>
        <p:spPr>
          <a:xfrm>
            <a:off x="838200" y="669924"/>
            <a:ext cx="10515600" cy="1020764"/>
          </a:xfrm>
        </p:spPr>
        <p:txBody>
          <a:bodyPr/>
          <a:lstStyle>
            <a:lvl1pPr>
              <a:defRPr>
                <a:solidFill>
                  <a:schemeClr val="accent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109766E-A471-4A34-AFF6-A8CF70BE7A03}"/>
              </a:ext>
            </a:extLst>
          </p:cNvPr>
          <p:cNvSpPr>
            <a:spLocks noGrp="1"/>
          </p:cNvSpPr>
          <p:nvPr>
            <p:ph idx="1"/>
          </p:nvPr>
        </p:nvSpPr>
        <p:spPr>
          <a:xfrm>
            <a:off x="838200" y="1825625"/>
            <a:ext cx="10515600" cy="4269167"/>
          </a:xfrm>
        </p:spPr>
        <p:txBody>
          <a:bodyPr/>
          <a:lstStyle>
            <a:lvl1pPr marL="404813" indent="-404813">
              <a:spcBef>
                <a:spcPts val="1800"/>
              </a:spcBef>
              <a:buClr>
                <a:srgbClr val="797272"/>
              </a:buClr>
              <a:tabLst/>
              <a:defRPr>
                <a:latin typeface="Arial" panose="020B0604020202020204" pitchFamily="34" charset="0"/>
                <a:cs typeface="Arial" panose="020B0604020202020204" pitchFamily="34" charset="0"/>
              </a:defRPr>
            </a:lvl1pPr>
            <a:lvl2pPr marL="744538" indent="-287338">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47CA1F1B-DDA4-45AE-96C7-C699839C69E1}"/>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17" name="Graphic 16">
              <a:extLst>
                <a:ext uri="{FF2B5EF4-FFF2-40B4-BE49-F238E27FC236}">
                  <a16:creationId xmlns:a16="http://schemas.microsoft.com/office/drawing/2014/main" id="{AFD924E9-98ED-410C-B243-4F0DB5F5D1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18" name="Parallelogram 3">
              <a:extLst>
                <a:ext uri="{FF2B5EF4-FFF2-40B4-BE49-F238E27FC236}">
                  <a16:creationId xmlns:a16="http://schemas.microsoft.com/office/drawing/2014/main" id="{C12FF580-2980-43E0-9761-312CA969FCE2}"/>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descr="U.S. Department of Transportation, Federal Highway Administration logo. ">
            <a:extLst>
              <a:ext uri="{FF2B5EF4-FFF2-40B4-BE49-F238E27FC236}">
                <a16:creationId xmlns:a16="http://schemas.microsoft.com/office/drawing/2014/main" id="{272CEB07-54B3-4EA7-A514-8D6ECBC7AE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9560" y="6322877"/>
            <a:ext cx="1097280" cy="424278"/>
          </a:xfrm>
          <a:prstGeom prst="rect">
            <a:avLst/>
          </a:prstGeom>
        </p:spPr>
      </p:pic>
      <p:pic>
        <p:nvPicPr>
          <p:cNvPr id="12" name="Picture 11" descr="Turner-Fairbank Highway Research Center logo. ">
            <a:extLst>
              <a:ext uri="{FF2B5EF4-FFF2-40B4-BE49-F238E27FC236}">
                <a16:creationId xmlns:a16="http://schemas.microsoft.com/office/drawing/2014/main" id="{5A3046DA-BB5A-4E52-858E-3A68E28F507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97374" y="6493561"/>
            <a:ext cx="1188720" cy="253594"/>
          </a:xfrm>
          <a:prstGeom prst="rect">
            <a:avLst/>
          </a:prstGeom>
        </p:spPr>
      </p:pic>
      <p:sp>
        <p:nvSpPr>
          <p:cNvPr id="11" name="Slide Number Placeholder 5">
            <a:extLst>
              <a:ext uri="{FF2B5EF4-FFF2-40B4-BE49-F238E27FC236}">
                <a16:creationId xmlns:a16="http://schemas.microsoft.com/office/drawing/2014/main" id="{42C0AFE5-8F62-4B4F-92AA-5DED932AE983}"/>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rgbClr val="757575"/>
                </a:solidFill>
              </a:defRPr>
            </a:lvl1pPr>
          </a:lstStyle>
          <a:p>
            <a:fld id="{29691912-3321-4F2D-A980-9CA5FE309265}" type="slidenum">
              <a:rPr lang="en-US" smtClean="0"/>
              <a:pPr/>
              <a:t>‹#›</a:t>
            </a:fld>
            <a:endParaRPr lang="en-US" dirty="0"/>
          </a:p>
        </p:txBody>
      </p:sp>
    </p:spTree>
    <p:extLst>
      <p:ext uri="{BB962C8B-B14F-4D97-AF65-F5344CB8AC3E}">
        <p14:creationId xmlns:p14="http://schemas.microsoft.com/office/powerpoint/2010/main" val="2554413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571F1-B7E8-4777-AAEE-A59D6CFF9503}"/>
              </a:ext>
            </a:extLst>
          </p:cNvPr>
          <p:cNvSpPr>
            <a:spLocks noGrp="1"/>
          </p:cNvSpPr>
          <p:nvPr>
            <p:ph type="title"/>
          </p:nvPr>
        </p:nvSpPr>
        <p:spPr>
          <a:xfrm>
            <a:off x="838200" y="669924"/>
            <a:ext cx="10515600" cy="1020764"/>
          </a:xfrm>
        </p:spPr>
        <p:txBody>
          <a:bodyPr/>
          <a:lstStyle>
            <a:lvl1pPr>
              <a:defRPr>
                <a:solidFill>
                  <a:srgbClr val="1D3B6B"/>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109766E-A471-4A34-AFF6-A8CF70BE7A03}"/>
              </a:ext>
            </a:extLst>
          </p:cNvPr>
          <p:cNvSpPr>
            <a:spLocks noGrp="1"/>
          </p:cNvSpPr>
          <p:nvPr>
            <p:ph idx="1"/>
          </p:nvPr>
        </p:nvSpPr>
        <p:spPr>
          <a:xfrm>
            <a:off x="838200" y="1825625"/>
            <a:ext cx="10515600" cy="4269167"/>
          </a:xfrm>
        </p:spPr>
        <p:txBody>
          <a:bodyPr/>
          <a:lstStyle>
            <a:lvl1pPr marL="404813" indent="-404813">
              <a:spcBef>
                <a:spcPts val="1800"/>
              </a:spcBef>
              <a:buClr>
                <a:schemeClr val="bg2"/>
              </a:buClr>
              <a:tabLst/>
              <a:defRPr>
                <a:latin typeface="Arial" panose="020B0604020202020204" pitchFamily="34" charset="0"/>
                <a:cs typeface="Arial" panose="020B0604020202020204" pitchFamily="34" charset="0"/>
              </a:defRPr>
            </a:lvl1pPr>
            <a:lvl2pPr marL="744538" indent="-287338">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4" name="Group 13">
            <a:extLst>
              <a:ext uri="{FF2B5EF4-FFF2-40B4-BE49-F238E27FC236}">
                <a16:creationId xmlns:a16="http://schemas.microsoft.com/office/drawing/2014/main" id="{55F45FB2-17F1-4C4B-9F96-B092E24E334E}"/>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15" name="Graphic 14">
              <a:extLst>
                <a:ext uri="{FF2B5EF4-FFF2-40B4-BE49-F238E27FC236}">
                  <a16:creationId xmlns:a16="http://schemas.microsoft.com/office/drawing/2014/main" id="{F68D98FD-69CD-4C08-9A82-97B84D2A45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17" name="Parallelogram 3">
              <a:extLst>
                <a:ext uri="{FF2B5EF4-FFF2-40B4-BE49-F238E27FC236}">
                  <a16:creationId xmlns:a16="http://schemas.microsoft.com/office/drawing/2014/main" id="{BE14F5D6-F265-467D-983D-C9E491936F96}"/>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U.S. Department of Transportation, Federal Highway Administration logo. ">
            <a:extLst>
              <a:ext uri="{FF2B5EF4-FFF2-40B4-BE49-F238E27FC236}">
                <a16:creationId xmlns:a16="http://schemas.microsoft.com/office/drawing/2014/main" id="{60BB3863-DF3D-4967-B18A-9F77F34DA4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9560" y="6322877"/>
            <a:ext cx="1097280" cy="424278"/>
          </a:xfrm>
          <a:prstGeom prst="rect">
            <a:avLst/>
          </a:prstGeom>
        </p:spPr>
      </p:pic>
      <p:sp>
        <p:nvSpPr>
          <p:cNvPr id="10" name="Slide Number Placeholder 5">
            <a:extLst>
              <a:ext uri="{FF2B5EF4-FFF2-40B4-BE49-F238E27FC236}">
                <a16:creationId xmlns:a16="http://schemas.microsoft.com/office/drawing/2014/main" id="{D455D0F4-BBAC-42EB-BE77-EEA091D0386E}"/>
              </a:ext>
            </a:extLst>
          </p:cNvPr>
          <p:cNvSpPr>
            <a:spLocks noGrp="1"/>
          </p:cNvSpPr>
          <p:nvPr>
            <p:ph type="sldNum" sz="quarter" idx="4"/>
          </p:nvPr>
        </p:nvSpPr>
        <p:spPr>
          <a:xfrm>
            <a:off x="11145290" y="6095064"/>
            <a:ext cx="771525" cy="234234"/>
          </a:xfrm>
          <a:prstGeom prst="rect">
            <a:avLst/>
          </a:prstGeom>
        </p:spPr>
        <p:txBody>
          <a:bodyPr vert="horz" lIns="91440" tIns="45720" rIns="91440" bIns="45720" rtlCol="0" anchor="ctr"/>
          <a:lstStyle>
            <a:lvl1pPr algn="r">
              <a:defRPr sz="1200">
                <a:solidFill>
                  <a:srgbClr val="757575"/>
                </a:solidFill>
              </a:defRPr>
            </a:lvl1pPr>
          </a:lstStyle>
          <a:p>
            <a:fld id="{29691912-3321-4F2D-A980-9CA5FE309265}" type="slidenum">
              <a:rPr lang="en-US" smtClean="0"/>
              <a:pPr/>
              <a:t>‹#›</a:t>
            </a:fld>
            <a:endParaRPr lang="en-US" dirty="0"/>
          </a:p>
        </p:txBody>
      </p:sp>
    </p:spTree>
    <p:extLst>
      <p:ext uri="{BB962C8B-B14F-4D97-AF65-F5344CB8AC3E}">
        <p14:creationId xmlns:p14="http://schemas.microsoft.com/office/powerpoint/2010/main" val="35025897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571F1-B7E8-4777-AAEE-A59D6CFF9503}"/>
              </a:ext>
            </a:extLst>
          </p:cNvPr>
          <p:cNvSpPr>
            <a:spLocks noGrp="1"/>
          </p:cNvSpPr>
          <p:nvPr>
            <p:ph type="title"/>
          </p:nvPr>
        </p:nvSpPr>
        <p:spPr>
          <a:xfrm>
            <a:off x="838200" y="669924"/>
            <a:ext cx="10515600" cy="1020764"/>
          </a:xfrm>
        </p:spPr>
        <p:txBody>
          <a:bodyPr/>
          <a:lstStyle>
            <a:lvl1pPr>
              <a:defRPr>
                <a:solidFill>
                  <a:schemeClr val="accent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109766E-A471-4A34-AFF6-A8CF70BE7A03}"/>
              </a:ext>
            </a:extLst>
          </p:cNvPr>
          <p:cNvSpPr>
            <a:spLocks noGrp="1"/>
          </p:cNvSpPr>
          <p:nvPr>
            <p:ph idx="1"/>
          </p:nvPr>
        </p:nvSpPr>
        <p:spPr>
          <a:xfrm>
            <a:off x="838200" y="1825625"/>
            <a:ext cx="5120640" cy="4269167"/>
          </a:xfrm>
        </p:spPr>
        <p:txBody>
          <a:bodyPr/>
          <a:lstStyle>
            <a:lvl1pPr marL="404813" indent="-404813">
              <a:spcBef>
                <a:spcPts val="1800"/>
              </a:spcBef>
              <a:buClr>
                <a:srgbClr val="797272"/>
              </a:buClr>
              <a:tabLst/>
              <a:defRPr>
                <a:latin typeface="Arial" panose="020B0604020202020204" pitchFamily="34" charset="0"/>
                <a:cs typeface="Arial" panose="020B0604020202020204" pitchFamily="34" charset="0"/>
              </a:defRPr>
            </a:lvl1pPr>
            <a:lvl2pPr marL="744538" indent="-287338">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28605B99-43A9-4027-81B2-B91A87264B8B}"/>
              </a:ext>
            </a:extLst>
          </p:cNvPr>
          <p:cNvSpPr>
            <a:spLocks noGrp="1"/>
          </p:cNvSpPr>
          <p:nvPr>
            <p:ph idx="11"/>
          </p:nvPr>
        </p:nvSpPr>
        <p:spPr>
          <a:xfrm>
            <a:off x="6233162" y="1825624"/>
            <a:ext cx="5120640" cy="4269167"/>
          </a:xfrm>
        </p:spPr>
        <p:txBody>
          <a:bodyPr/>
          <a:lstStyle>
            <a:lvl1pPr marL="404813" indent="-404813">
              <a:spcBef>
                <a:spcPts val="1800"/>
              </a:spcBef>
              <a:buClr>
                <a:srgbClr val="797272"/>
              </a:buClr>
              <a:tabLst/>
              <a:defRPr>
                <a:latin typeface="Arial" panose="020B0604020202020204" pitchFamily="34" charset="0"/>
                <a:cs typeface="Arial" panose="020B0604020202020204" pitchFamily="34" charset="0"/>
              </a:defRPr>
            </a:lvl1pPr>
            <a:lvl2pPr marL="744538" indent="-287338">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47CA1F1B-DDA4-45AE-96C7-C699839C69E1}"/>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17" name="Graphic 16">
              <a:extLst>
                <a:ext uri="{FF2B5EF4-FFF2-40B4-BE49-F238E27FC236}">
                  <a16:creationId xmlns:a16="http://schemas.microsoft.com/office/drawing/2014/main" id="{AFD924E9-98ED-410C-B243-4F0DB5F5D1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18" name="Parallelogram 3">
              <a:extLst>
                <a:ext uri="{FF2B5EF4-FFF2-40B4-BE49-F238E27FC236}">
                  <a16:creationId xmlns:a16="http://schemas.microsoft.com/office/drawing/2014/main" id="{C12FF580-2980-43E0-9761-312CA969FCE2}"/>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descr="U.S. Department of Transportation, Federal Highway Administration logo. ">
            <a:extLst>
              <a:ext uri="{FF2B5EF4-FFF2-40B4-BE49-F238E27FC236}">
                <a16:creationId xmlns:a16="http://schemas.microsoft.com/office/drawing/2014/main" id="{272CEB07-54B3-4EA7-A514-8D6ECBC7AE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9560" y="6322877"/>
            <a:ext cx="1097280" cy="424278"/>
          </a:xfrm>
          <a:prstGeom prst="rect">
            <a:avLst/>
          </a:prstGeom>
        </p:spPr>
      </p:pic>
      <p:pic>
        <p:nvPicPr>
          <p:cNvPr id="12" name="Picture 11" descr="Turner-Fairbank Highway Research Center logo. ">
            <a:extLst>
              <a:ext uri="{FF2B5EF4-FFF2-40B4-BE49-F238E27FC236}">
                <a16:creationId xmlns:a16="http://schemas.microsoft.com/office/drawing/2014/main" id="{5A3046DA-BB5A-4E52-858E-3A68E28F507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97374" y="6493561"/>
            <a:ext cx="1188720" cy="253594"/>
          </a:xfrm>
          <a:prstGeom prst="rect">
            <a:avLst/>
          </a:prstGeom>
        </p:spPr>
      </p:pic>
      <p:sp>
        <p:nvSpPr>
          <p:cNvPr id="11" name="Slide Number Placeholder 5">
            <a:extLst>
              <a:ext uri="{FF2B5EF4-FFF2-40B4-BE49-F238E27FC236}">
                <a16:creationId xmlns:a16="http://schemas.microsoft.com/office/drawing/2014/main" id="{42C0AFE5-8F62-4B4F-92AA-5DED932AE983}"/>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rgbClr val="757575"/>
                </a:solidFill>
              </a:defRPr>
            </a:lvl1pPr>
          </a:lstStyle>
          <a:p>
            <a:fld id="{29691912-3321-4F2D-A980-9CA5FE309265}" type="slidenum">
              <a:rPr lang="en-US" smtClean="0"/>
              <a:pPr/>
              <a:t>‹#›</a:t>
            </a:fld>
            <a:endParaRPr lang="en-US" dirty="0"/>
          </a:p>
        </p:txBody>
      </p:sp>
    </p:spTree>
    <p:extLst>
      <p:ext uri="{BB962C8B-B14F-4D97-AF65-F5344CB8AC3E}">
        <p14:creationId xmlns:p14="http://schemas.microsoft.com/office/powerpoint/2010/main" val="25764974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Content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571F1-B7E8-4777-AAEE-A59D6CFF9503}"/>
              </a:ext>
            </a:extLst>
          </p:cNvPr>
          <p:cNvSpPr>
            <a:spLocks noGrp="1"/>
          </p:cNvSpPr>
          <p:nvPr>
            <p:ph type="title"/>
          </p:nvPr>
        </p:nvSpPr>
        <p:spPr>
          <a:xfrm>
            <a:off x="838200" y="669924"/>
            <a:ext cx="5764619" cy="1020764"/>
          </a:xfrm>
        </p:spPr>
        <p:txBody>
          <a:bodyPr>
            <a:noAutofit/>
          </a:bodyPr>
          <a:lstStyle>
            <a:lvl1pPr>
              <a:defRPr>
                <a:solidFill>
                  <a:schemeClr val="accent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109766E-A471-4A34-AFF6-A8CF70BE7A03}"/>
              </a:ext>
            </a:extLst>
          </p:cNvPr>
          <p:cNvSpPr>
            <a:spLocks noGrp="1"/>
          </p:cNvSpPr>
          <p:nvPr>
            <p:ph idx="1"/>
          </p:nvPr>
        </p:nvSpPr>
        <p:spPr>
          <a:xfrm>
            <a:off x="838200" y="1825625"/>
            <a:ext cx="5764619" cy="3927903"/>
          </a:xfrm>
        </p:spPr>
        <p:txBody>
          <a:bodyPr>
            <a:noAutofit/>
          </a:bodyPr>
          <a:lstStyle>
            <a:lvl1pPr marL="404813" indent="-404813">
              <a:spcBef>
                <a:spcPts val="1800"/>
              </a:spcBef>
              <a:buClr>
                <a:srgbClr val="797272"/>
              </a:buClr>
              <a:tabLst/>
              <a:defRPr>
                <a:latin typeface="Arial" panose="020B0604020202020204" pitchFamily="34" charset="0"/>
                <a:cs typeface="Arial" panose="020B0604020202020204" pitchFamily="34" charset="0"/>
              </a:defRPr>
            </a:lvl1pPr>
            <a:lvl2pPr marL="744538" indent="-287338">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115FBE4F-15E8-464B-AB50-D7E69333BCA9}"/>
              </a:ext>
            </a:extLst>
          </p:cNvPr>
          <p:cNvSpPr>
            <a:spLocks noGrp="1"/>
          </p:cNvSpPr>
          <p:nvPr>
            <p:ph type="pic" sz="quarter" idx="10"/>
          </p:nvPr>
        </p:nvSpPr>
        <p:spPr>
          <a:xfrm>
            <a:off x="7113588" y="0"/>
            <a:ext cx="5078412" cy="6858000"/>
          </a:xfrm>
        </p:spPr>
        <p:txBody>
          <a:bodyPr/>
          <a:lstStyle/>
          <a:p>
            <a:endParaRPr lang="en-US"/>
          </a:p>
        </p:txBody>
      </p:sp>
      <p:grpSp>
        <p:nvGrpSpPr>
          <p:cNvPr id="4" name="Group 3">
            <a:extLst>
              <a:ext uri="{FF2B5EF4-FFF2-40B4-BE49-F238E27FC236}">
                <a16:creationId xmlns:a16="http://schemas.microsoft.com/office/drawing/2014/main" id="{94A98486-E1B0-4305-B9B4-25E03A70B78A}"/>
              </a:ext>
              <a:ext uri="{C183D7F6-B498-43B3-948B-1728B52AA6E4}">
                <adec:decorative xmlns:adec="http://schemas.microsoft.com/office/drawing/2017/decorative" val="1"/>
              </a:ext>
            </a:extLst>
          </p:cNvPr>
          <p:cNvGrpSpPr/>
          <p:nvPr userDrawn="1"/>
        </p:nvGrpSpPr>
        <p:grpSpPr>
          <a:xfrm>
            <a:off x="-10274" y="6188682"/>
            <a:ext cx="7041241" cy="48895"/>
            <a:chOff x="-10274" y="6274942"/>
            <a:chExt cx="7041241" cy="48895"/>
          </a:xfrm>
        </p:grpSpPr>
        <p:pic>
          <p:nvPicPr>
            <p:cNvPr id="11" name="Graphic 10">
              <a:extLst>
                <a:ext uri="{FF2B5EF4-FFF2-40B4-BE49-F238E27FC236}">
                  <a16:creationId xmlns:a16="http://schemas.microsoft.com/office/drawing/2014/main" id="{007BB11B-2D74-471A-8BF7-E734C84633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162287" y="6278117"/>
              <a:ext cx="868680" cy="45720"/>
            </a:xfrm>
            <a:prstGeom prst="rect">
              <a:avLst/>
            </a:prstGeom>
          </p:spPr>
        </p:pic>
        <p:sp>
          <p:nvSpPr>
            <p:cNvPr id="14" name="Parallelogram 3">
              <a:extLst>
                <a:ext uri="{FF2B5EF4-FFF2-40B4-BE49-F238E27FC236}">
                  <a16:creationId xmlns:a16="http://schemas.microsoft.com/office/drawing/2014/main" id="{8160CE01-D327-4C2F-9E26-0CF03FACE2BB}"/>
                </a:ext>
              </a:extLst>
            </p:cNvPr>
            <p:cNvSpPr/>
            <p:nvPr userDrawn="1"/>
          </p:nvSpPr>
          <p:spPr>
            <a:xfrm>
              <a:off x="-10274" y="6274942"/>
              <a:ext cx="621792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
        <p:nvSpPr>
          <p:cNvPr id="15" name="Text Placeholder 7">
            <a:extLst>
              <a:ext uri="{FF2B5EF4-FFF2-40B4-BE49-F238E27FC236}">
                <a16:creationId xmlns:a16="http://schemas.microsoft.com/office/drawing/2014/main" id="{E1261B0B-9E0B-4642-AEE5-FFED347F7504}"/>
              </a:ext>
            </a:extLst>
          </p:cNvPr>
          <p:cNvSpPr>
            <a:spLocks noGrp="1"/>
          </p:cNvSpPr>
          <p:nvPr>
            <p:ph type="body" sz="quarter" idx="12" hasCustomPrompt="1"/>
          </p:nvPr>
        </p:nvSpPr>
        <p:spPr>
          <a:xfrm>
            <a:off x="4515289" y="6503987"/>
            <a:ext cx="2515678" cy="233362"/>
          </a:xfrm>
        </p:spPr>
        <p:txBody>
          <a:bodyPr>
            <a:noAutofit/>
          </a:bodyPr>
          <a:lstStyle>
            <a:lvl1pPr marL="0" indent="0" algn="r">
              <a:buNone/>
              <a:defRPr sz="900" i="1">
                <a:solidFill>
                  <a:srgbClr val="757575"/>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pic>
        <p:nvPicPr>
          <p:cNvPr id="16" name="Picture 15" descr="U.S. Department of Transportation, Federal Highway Administration logo. ">
            <a:extLst>
              <a:ext uri="{FF2B5EF4-FFF2-40B4-BE49-F238E27FC236}">
                <a16:creationId xmlns:a16="http://schemas.microsoft.com/office/drawing/2014/main" id="{F4B72D44-11F2-496B-AE25-61F160D4A95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9560" y="6322877"/>
            <a:ext cx="1097280" cy="424278"/>
          </a:xfrm>
          <a:prstGeom prst="rect">
            <a:avLst/>
          </a:prstGeom>
        </p:spPr>
      </p:pic>
      <p:pic>
        <p:nvPicPr>
          <p:cNvPr id="13" name="Picture 12" descr="Turner-Fairbank Highway Research Center logo. ">
            <a:extLst>
              <a:ext uri="{FF2B5EF4-FFF2-40B4-BE49-F238E27FC236}">
                <a16:creationId xmlns:a16="http://schemas.microsoft.com/office/drawing/2014/main" id="{BEF0D4D5-ECEA-4623-B750-18B17BA7F47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97374" y="6493561"/>
            <a:ext cx="1188720" cy="253594"/>
          </a:xfrm>
          <a:prstGeom prst="rect">
            <a:avLst/>
          </a:prstGeom>
        </p:spPr>
      </p:pic>
    </p:spTree>
    <p:extLst>
      <p:ext uri="{BB962C8B-B14F-4D97-AF65-F5344CB8AC3E}">
        <p14:creationId xmlns:p14="http://schemas.microsoft.com/office/powerpoint/2010/main" val="16099303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62C4C-6A1A-4322-A39B-AC356DC5DE25}"/>
              </a:ext>
            </a:extLst>
          </p:cNvPr>
          <p:cNvSpPr>
            <a:spLocks noGrp="1"/>
          </p:cNvSpPr>
          <p:nvPr>
            <p:ph type="title"/>
          </p:nvPr>
        </p:nvSpPr>
        <p:spPr>
          <a:xfrm>
            <a:off x="839788" y="668337"/>
            <a:ext cx="10515600" cy="1022351"/>
          </a:xfrm>
        </p:spPr>
        <p:txBody>
          <a:bodyPr>
            <a:noAutofit/>
          </a:bodyPr>
          <a:lstStyle/>
          <a:p>
            <a:r>
              <a:rPr lang="en-US" dirty="0"/>
              <a:t>Click to edit Master title style</a:t>
            </a:r>
          </a:p>
        </p:txBody>
      </p:sp>
      <p:sp>
        <p:nvSpPr>
          <p:cNvPr id="3" name="Text Placeholder 2">
            <a:extLst>
              <a:ext uri="{FF2B5EF4-FFF2-40B4-BE49-F238E27FC236}">
                <a16:creationId xmlns:a16="http://schemas.microsoft.com/office/drawing/2014/main" id="{662379B6-1E5F-46DA-8CE6-F79AFE936D50}"/>
              </a:ext>
            </a:extLst>
          </p:cNvPr>
          <p:cNvSpPr>
            <a:spLocks noGrp="1"/>
          </p:cNvSpPr>
          <p:nvPr>
            <p:ph type="body" idx="1"/>
          </p:nvPr>
        </p:nvSpPr>
        <p:spPr>
          <a:xfrm>
            <a:off x="839788" y="1690687"/>
            <a:ext cx="5157787" cy="814388"/>
          </a:xfrm>
        </p:spPr>
        <p:txBody>
          <a:bodyPr anchor="b">
            <a:noAutofit/>
          </a:bodyPr>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EC49734-0C3A-4F08-803A-7F32B1BD9C28}"/>
              </a:ext>
            </a:extLst>
          </p:cNvPr>
          <p:cNvSpPr>
            <a:spLocks noGrp="1"/>
          </p:cNvSpPr>
          <p:nvPr>
            <p:ph sz="half" idx="2"/>
          </p:nvPr>
        </p:nvSpPr>
        <p:spPr>
          <a:xfrm>
            <a:off x="839788" y="2505075"/>
            <a:ext cx="5157787" cy="354640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484062B-5555-4CC8-966F-2DB99223C090}"/>
              </a:ext>
            </a:extLst>
          </p:cNvPr>
          <p:cNvSpPr>
            <a:spLocks noGrp="1"/>
          </p:cNvSpPr>
          <p:nvPr>
            <p:ph type="body" sz="quarter" idx="3"/>
          </p:nvPr>
        </p:nvSpPr>
        <p:spPr>
          <a:xfrm>
            <a:off x="6172200" y="1690687"/>
            <a:ext cx="5183188" cy="814387"/>
          </a:xfrm>
        </p:spPr>
        <p:txBody>
          <a:bodyPr anchor="b">
            <a:noAutofit/>
          </a:bodyPr>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96EC528-BC1B-4A5D-A0C9-42A99459F411}"/>
              </a:ext>
            </a:extLst>
          </p:cNvPr>
          <p:cNvSpPr>
            <a:spLocks noGrp="1"/>
          </p:cNvSpPr>
          <p:nvPr>
            <p:ph sz="quarter" idx="4"/>
          </p:nvPr>
        </p:nvSpPr>
        <p:spPr>
          <a:xfrm>
            <a:off x="6172200" y="2505075"/>
            <a:ext cx="5183188" cy="354640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1" name="Group 20">
            <a:extLst>
              <a:ext uri="{FF2B5EF4-FFF2-40B4-BE49-F238E27FC236}">
                <a16:creationId xmlns:a16="http://schemas.microsoft.com/office/drawing/2014/main" id="{CD2B789E-2467-44BC-BAB7-DE6B0DB1D4C9}"/>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22" name="Graphic 21">
              <a:extLst>
                <a:ext uri="{FF2B5EF4-FFF2-40B4-BE49-F238E27FC236}">
                  <a16:creationId xmlns:a16="http://schemas.microsoft.com/office/drawing/2014/main" id="{0126E15A-C23C-4C76-87BB-0CECF1D279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23" name="Parallelogram 3">
              <a:extLst>
                <a:ext uri="{FF2B5EF4-FFF2-40B4-BE49-F238E27FC236}">
                  <a16:creationId xmlns:a16="http://schemas.microsoft.com/office/drawing/2014/main" id="{29CA6DB3-6DFD-4BF1-8B05-4C3C26675A30}"/>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descr="U.S. Department of Transportation, Federal Highway Administration logo. ">
            <a:extLst>
              <a:ext uri="{FF2B5EF4-FFF2-40B4-BE49-F238E27FC236}">
                <a16:creationId xmlns:a16="http://schemas.microsoft.com/office/drawing/2014/main" id="{01D76B49-C76E-434C-9CBC-87900224004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9560" y="6322877"/>
            <a:ext cx="1097280" cy="424278"/>
          </a:xfrm>
          <a:prstGeom prst="rect">
            <a:avLst/>
          </a:prstGeom>
        </p:spPr>
      </p:pic>
      <p:pic>
        <p:nvPicPr>
          <p:cNvPr id="15" name="Picture 14" descr="Turner-Fairbank Highway Research Center logo. ">
            <a:extLst>
              <a:ext uri="{FF2B5EF4-FFF2-40B4-BE49-F238E27FC236}">
                <a16:creationId xmlns:a16="http://schemas.microsoft.com/office/drawing/2014/main" id="{390A4817-1C3A-48D0-8B9B-024FDA48F74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97374" y="6493561"/>
            <a:ext cx="1188720" cy="253594"/>
          </a:xfrm>
          <a:prstGeom prst="rect">
            <a:avLst/>
          </a:prstGeom>
        </p:spPr>
      </p:pic>
      <p:sp>
        <p:nvSpPr>
          <p:cNvPr id="18" name="Slide Number Placeholder 5">
            <a:extLst>
              <a:ext uri="{FF2B5EF4-FFF2-40B4-BE49-F238E27FC236}">
                <a16:creationId xmlns:a16="http://schemas.microsoft.com/office/drawing/2014/main" id="{25C11F8B-0722-4810-9A17-6CB0A15077B4}"/>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rgbClr val="757575"/>
                </a:solidFill>
              </a:defRPr>
            </a:lvl1pPr>
          </a:lstStyle>
          <a:p>
            <a:fld id="{29691912-3321-4F2D-A980-9CA5FE309265}" type="slidenum">
              <a:rPr lang="en-US" smtClean="0"/>
              <a:pPr/>
              <a:t>‹#›</a:t>
            </a:fld>
            <a:endParaRPr lang="en-US" dirty="0"/>
          </a:p>
        </p:txBody>
      </p:sp>
    </p:spTree>
    <p:extLst>
      <p:ext uri="{BB962C8B-B14F-4D97-AF65-F5344CB8AC3E}">
        <p14:creationId xmlns:p14="http://schemas.microsoft.com/office/powerpoint/2010/main" val="42140340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enter photo">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D9A9E040-5551-4F47-8B12-DD660CCB0544}"/>
              </a:ext>
            </a:extLst>
          </p:cNvPr>
          <p:cNvSpPr>
            <a:spLocks noGrp="1"/>
          </p:cNvSpPr>
          <p:nvPr>
            <p:ph type="title"/>
          </p:nvPr>
        </p:nvSpPr>
        <p:spPr>
          <a:xfrm>
            <a:off x="345678" y="256178"/>
            <a:ext cx="3664347" cy="555969"/>
          </a:xfrm>
        </p:spPr>
        <p:txBody>
          <a:bodyPr>
            <a:noAutofit/>
          </a:bodyPr>
          <a:lstStyle>
            <a:lvl1pPr>
              <a:defRPr sz="2000"/>
            </a:lvl1pPr>
          </a:lstStyle>
          <a:p>
            <a:r>
              <a:rPr lang="en-US" dirty="0"/>
              <a:t>Click to edit Master title style</a:t>
            </a:r>
          </a:p>
        </p:txBody>
      </p:sp>
      <p:sp>
        <p:nvSpPr>
          <p:cNvPr id="18" name="Text Placeholder 2">
            <a:extLst>
              <a:ext uri="{FF2B5EF4-FFF2-40B4-BE49-F238E27FC236}">
                <a16:creationId xmlns:a16="http://schemas.microsoft.com/office/drawing/2014/main" id="{BD59A225-8AD7-492B-A3DD-179B7FE58009}"/>
              </a:ext>
            </a:extLst>
          </p:cNvPr>
          <p:cNvSpPr>
            <a:spLocks noGrp="1"/>
          </p:cNvSpPr>
          <p:nvPr>
            <p:ph type="body" idx="1"/>
          </p:nvPr>
        </p:nvSpPr>
        <p:spPr>
          <a:xfrm>
            <a:off x="345678" y="1349945"/>
            <a:ext cx="3657600" cy="823912"/>
          </a:xfrm>
        </p:spPr>
        <p:txBody>
          <a:bodyPr anchor="b">
            <a:noAutofit/>
          </a:bodyPr>
          <a:lstStyle>
            <a:lvl1pPr marL="0" indent="0">
              <a:buNone/>
              <a:defRPr sz="28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Content Placeholder 3">
            <a:extLst>
              <a:ext uri="{FF2B5EF4-FFF2-40B4-BE49-F238E27FC236}">
                <a16:creationId xmlns:a16="http://schemas.microsoft.com/office/drawing/2014/main" id="{407FA2B6-B5B2-40F2-AD2E-6C18B6707ADC}"/>
              </a:ext>
            </a:extLst>
          </p:cNvPr>
          <p:cNvSpPr>
            <a:spLocks noGrp="1"/>
          </p:cNvSpPr>
          <p:nvPr>
            <p:ph sz="half" idx="2"/>
          </p:nvPr>
        </p:nvSpPr>
        <p:spPr>
          <a:xfrm>
            <a:off x="345679" y="2173857"/>
            <a:ext cx="3657600" cy="361099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31418C83-BB26-4E11-93EC-A37F3E890750}"/>
              </a:ext>
            </a:extLst>
          </p:cNvPr>
          <p:cNvSpPr>
            <a:spLocks noGrp="1"/>
          </p:cNvSpPr>
          <p:nvPr>
            <p:ph type="pic" sz="quarter" idx="11"/>
          </p:nvPr>
        </p:nvSpPr>
        <p:spPr>
          <a:xfrm>
            <a:off x="4348956" y="0"/>
            <a:ext cx="3494088" cy="6858000"/>
          </a:xfrm>
        </p:spPr>
        <p:txBody>
          <a:bodyPr/>
          <a:lstStyle/>
          <a:p>
            <a:endParaRPr lang="en-US" dirty="0"/>
          </a:p>
        </p:txBody>
      </p:sp>
      <p:sp>
        <p:nvSpPr>
          <p:cNvPr id="25" name="Text Placeholder 7">
            <a:extLst>
              <a:ext uri="{FF2B5EF4-FFF2-40B4-BE49-F238E27FC236}">
                <a16:creationId xmlns:a16="http://schemas.microsoft.com/office/drawing/2014/main" id="{0E3FFAB3-4D2E-45E8-B2BA-AF28D28E0852}"/>
              </a:ext>
            </a:extLst>
          </p:cNvPr>
          <p:cNvSpPr>
            <a:spLocks noGrp="1"/>
          </p:cNvSpPr>
          <p:nvPr>
            <p:ph type="body" sz="quarter" idx="12" hasCustomPrompt="1"/>
          </p:nvPr>
        </p:nvSpPr>
        <p:spPr>
          <a:xfrm>
            <a:off x="7971459" y="6503987"/>
            <a:ext cx="2515678" cy="233362"/>
          </a:xfrm>
        </p:spPr>
        <p:txBody>
          <a:bodyPr>
            <a:noAutofit/>
          </a:bodyPr>
          <a:lstStyle>
            <a:lvl1pPr marL="0" indent="0" algn="l">
              <a:buNone/>
              <a:defRPr sz="900" i="1">
                <a:solidFill>
                  <a:schemeClr val="bg1">
                    <a:lumMod val="50000"/>
                  </a:schemeClr>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sp>
        <p:nvSpPr>
          <p:cNvPr id="22" name="Text Placeholder 4">
            <a:extLst>
              <a:ext uri="{FF2B5EF4-FFF2-40B4-BE49-F238E27FC236}">
                <a16:creationId xmlns:a16="http://schemas.microsoft.com/office/drawing/2014/main" id="{FE7CB274-4296-4D10-9D72-4C979ACC6BE7}"/>
              </a:ext>
            </a:extLst>
          </p:cNvPr>
          <p:cNvSpPr>
            <a:spLocks noGrp="1"/>
          </p:cNvSpPr>
          <p:nvPr>
            <p:ph type="body" sz="quarter" idx="3"/>
          </p:nvPr>
        </p:nvSpPr>
        <p:spPr>
          <a:xfrm>
            <a:off x="8181975" y="1349945"/>
            <a:ext cx="3657600" cy="823912"/>
          </a:xfrm>
        </p:spPr>
        <p:txBody>
          <a:bodyPr anchor="b">
            <a:noAutofit/>
          </a:bodyPr>
          <a:lstStyle>
            <a:lvl1pPr marL="0" indent="0">
              <a:buNone/>
              <a:defRPr sz="28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5">
            <a:extLst>
              <a:ext uri="{FF2B5EF4-FFF2-40B4-BE49-F238E27FC236}">
                <a16:creationId xmlns:a16="http://schemas.microsoft.com/office/drawing/2014/main" id="{F1155325-D298-4107-9E01-7DA3681CF8A7}"/>
              </a:ext>
            </a:extLst>
          </p:cNvPr>
          <p:cNvSpPr>
            <a:spLocks noGrp="1"/>
          </p:cNvSpPr>
          <p:nvPr>
            <p:ph sz="quarter" idx="4"/>
          </p:nvPr>
        </p:nvSpPr>
        <p:spPr>
          <a:xfrm>
            <a:off x="8181975" y="2173857"/>
            <a:ext cx="3657600" cy="3603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Parallelogram 3">
            <a:extLst>
              <a:ext uri="{FF2B5EF4-FFF2-40B4-BE49-F238E27FC236}">
                <a16:creationId xmlns:a16="http://schemas.microsoft.com/office/drawing/2014/main" id="{34F29B03-47C7-4D14-B777-4934E5B285A0}"/>
              </a:ext>
              <a:ext uri="{C183D7F6-B498-43B3-948B-1728B52AA6E4}">
                <adec:decorative xmlns:adec="http://schemas.microsoft.com/office/drawing/2017/decorative" val="1"/>
              </a:ext>
            </a:extLst>
          </p:cNvPr>
          <p:cNvSpPr/>
          <p:nvPr userDrawn="1"/>
        </p:nvSpPr>
        <p:spPr>
          <a:xfrm>
            <a:off x="-9098" y="6188682"/>
            <a:ext cx="429768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2" name="Group 1">
            <a:extLst>
              <a:ext uri="{FF2B5EF4-FFF2-40B4-BE49-F238E27FC236}">
                <a16:creationId xmlns:a16="http://schemas.microsoft.com/office/drawing/2014/main" id="{24F24EEF-4FA4-41F3-9BB9-7D199556E154}"/>
              </a:ext>
              <a:ext uri="{C183D7F6-B498-43B3-948B-1728B52AA6E4}">
                <adec:decorative xmlns:adec="http://schemas.microsoft.com/office/drawing/2017/decorative" val="1"/>
              </a:ext>
            </a:extLst>
          </p:cNvPr>
          <p:cNvGrpSpPr/>
          <p:nvPr userDrawn="1"/>
        </p:nvGrpSpPr>
        <p:grpSpPr>
          <a:xfrm>
            <a:off x="7903418" y="6188682"/>
            <a:ext cx="3627635" cy="48895"/>
            <a:chOff x="7903418" y="6274942"/>
            <a:chExt cx="3627635" cy="48895"/>
          </a:xfrm>
        </p:grpSpPr>
        <p:pic>
          <p:nvPicPr>
            <p:cNvPr id="16" name="Graphic 15">
              <a:extLst>
                <a:ext uri="{FF2B5EF4-FFF2-40B4-BE49-F238E27FC236}">
                  <a16:creationId xmlns:a16="http://schemas.microsoft.com/office/drawing/2014/main" id="{4101DE45-14BA-456C-808D-689CD2F8B8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21" name="Parallelogram 3">
              <a:extLst>
                <a:ext uri="{FF2B5EF4-FFF2-40B4-BE49-F238E27FC236}">
                  <a16:creationId xmlns:a16="http://schemas.microsoft.com/office/drawing/2014/main" id="{9D0E1CD0-AB58-47B3-9093-74E681AA3C11}"/>
                </a:ext>
              </a:extLst>
            </p:cNvPr>
            <p:cNvSpPr/>
            <p:nvPr userDrawn="1"/>
          </p:nvSpPr>
          <p:spPr>
            <a:xfrm>
              <a:off x="7903418" y="6274942"/>
              <a:ext cx="265176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pic>
        <p:nvPicPr>
          <p:cNvPr id="27" name="Picture 26" descr="U.S. Department of Transportation, Federal Highway Administration logo. ">
            <a:extLst>
              <a:ext uri="{FF2B5EF4-FFF2-40B4-BE49-F238E27FC236}">
                <a16:creationId xmlns:a16="http://schemas.microsoft.com/office/drawing/2014/main" id="{187451CC-BACC-406C-AD8F-465EAC59885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9560" y="6322877"/>
            <a:ext cx="1097280" cy="424278"/>
          </a:xfrm>
          <a:prstGeom prst="rect">
            <a:avLst/>
          </a:prstGeom>
        </p:spPr>
      </p:pic>
      <p:pic>
        <p:nvPicPr>
          <p:cNvPr id="26" name="Picture 25" descr="Turner-Fairbank Highway Research Center logo. ">
            <a:extLst>
              <a:ext uri="{FF2B5EF4-FFF2-40B4-BE49-F238E27FC236}">
                <a16:creationId xmlns:a16="http://schemas.microsoft.com/office/drawing/2014/main" id="{A81B31CA-7DDE-41DF-B6B8-EB40557A145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97374" y="6493561"/>
            <a:ext cx="1188720" cy="253594"/>
          </a:xfrm>
          <a:prstGeom prst="rect">
            <a:avLst/>
          </a:prstGeom>
        </p:spPr>
      </p:pic>
      <p:sp>
        <p:nvSpPr>
          <p:cNvPr id="17" name="Slide Number Placeholder 5">
            <a:extLst>
              <a:ext uri="{FF2B5EF4-FFF2-40B4-BE49-F238E27FC236}">
                <a16:creationId xmlns:a16="http://schemas.microsoft.com/office/drawing/2014/main" id="{5F58F14A-15A6-456A-A71F-E1BF2950DC10}"/>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rgbClr val="757575"/>
                </a:solidFill>
              </a:defRPr>
            </a:lvl1pPr>
          </a:lstStyle>
          <a:p>
            <a:fld id="{29691912-3321-4F2D-A980-9CA5FE309265}" type="slidenum">
              <a:rPr lang="en-US" smtClean="0"/>
              <a:pPr/>
              <a:t>‹#›</a:t>
            </a:fld>
            <a:endParaRPr lang="en-US" dirty="0"/>
          </a:p>
        </p:txBody>
      </p:sp>
    </p:spTree>
    <p:extLst>
      <p:ext uri="{BB962C8B-B14F-4D97-AF65-F5344CB8AC3E}">
        <p14:creationId xmlns:p14="http://schemas.microsoft.com/office/powerpoint/2010/main" val="10108111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94C26-8770-4ACD-9F25-AACAF441C724}"/>
              </a:ext>
            </a:extLst>
          </p:cNvPr>
          <p:cNvSpPr>
            <a:spLocks noGrp="1"/>
          </p:cNvSpPr>
          <p:nvPr>
            <p:ph type="title"/>
          </p:nvPr>
        </p:nvSpPr>
        <p:spPr/>
        <p:txBody>
          <a:bodyPr/>
          <a:lstStyle/>
          <a:p>
            <a:r>
              <a:rPr lang="en-US" dirty="0"/>
              <a:t>Click to edit Master title style</a:t>
            </a:r>
          </a:p>
        </p:txBody>
      </p:sp>
      <p:grpSp>
        <p:nvGrpSpPr>
          <p:cNvPr id="17" name="Group 16">
            <a:extLst>
              <a:ext uri="{FF2B5EF4-FFF2-40B4-BE49-F238E27FC236}">
                <a16:creationId xmlns:a16="http://schemas.microsoft.com/office/drawing/2014/main" id="{748A429A-5835-4231-9606-E4F4A33A3FC4}"/>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18" name="Graphic 17">
              <a:extLst>
                <a:ext uri="{FF2B5EF4-FFF2-40B4-BE49-F238E27FC236}">
                  <a16:creationId xmlns:a16="http://schemas.microsoft.com/office/drawing/2014/main" id="{4B7ADF1C-4EDB-41D8-9852-176D8152AA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19" name="Parallelogram 3">
              <a:extLst>
                <a:ext uri="{FF2B5EF4-FFF2-40B4-BE49-F238E27FC236}">
                  <a16:creationId xmlns:a16="http://schemas.microsoft.com/office/drawing/2014/main" id="{3259516C-C183-4079-B898-345FF8A980A7}"/>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U.S. Department of Transportation, Federal Highway Administration logo. ">
            <a:extLst>
              <a:ext uri="{FF2B5EF4-FFF2-40B4-BE49-F238E27FC236}">
                <a16:creationId xmlns:a16="http://schemas.microsoft.com/office/drawing/2014/main" id="{669054E7-F636-4CDC-B744-6BE710E3F12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9560" y="6322877"/>
            <a:ext cx="1097280" cy="424278"/>
          </a:xfrm>
          <a:prstGeom prst="rect">
            <a:avLst/>
          </a:prstGeom>
        </p:spPr>
      </p:pic>
      <p:pic>
        <p:nvPicPr>
          <p:cNvPr id="11" name="Picture 10" descr="Turner-Fairbank Highway Research Center logo. ">
            <a:extLst>
              <a:ext uri="{FF2B5EF4-FFF2-40B4-BE49-F238E27FC236}">
                <a16:creationId xmlns:a16="http://schemas.microsoft.com/office/drawing/2014/main" id="{6A313D23-6193-498B-891A-30DD4CDE96D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97374" y="6493561"/>
            <a:ext cx="1188720" cy="253594"/>
          </a:xfrm>
          <a:prstGeom prst="rect">
            <a:avLst/>
          </a:prstGeom>
        </p:spPr>
      </p:pic>
      <p:sp>
        <p:nvSpPr>
          <p:cNvPr id="15" name="Slide Number Placeholder 5">
            <a:extLst>
              <a:ext uri="{FF2B5EF4-FFF2-40B4-BE49-F238E27FC236}">
                <a16:creationId xmlns:a16="http://schemas.microsoft.com/office/drawing/2014/main" id="{014538E3-6F2C-49FD-8B49-11317497B86D}"/>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rgbClr val="757575"/>
                </a:solidFill>
              </a:defRPr>
            </a:lvl1pPr>
          </a:lstStyle>
          <a:p>
            <a:fld id="{29691912-3321-4F2D-A980-9CA5FE309265}" type="slidenum">
              <a:rPr lang="en-US" smtClean="0"/>
              <a:pPr/>
              <a:t>‹#›</a:t>
            </a:fld>
            <a:endParaRPr lang="en-US" dirty="0"/>
          </a:p>
        </p:txBody>
      </p:sp>
    </p:spTree>
    <p:extLst>
      <p:ext uri="{BB962C8B-B14F-4D97-AF65-F5344CB8AC3E}">
        <p14:creationId xmlns:p14="http://schemas.microsoft.com/office/powerpoint/2010/main" val="34167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CE8AC-DA64-4BFD-86FD-F5042AA8F4C5}"/>
              </a:ext>
            </a:extLst>
          </p:cNvPr>
          <p:cNvSpPr>
            <a:spLocks noGrp="1"/>
          </p:cNvSpPr>
          <p:nvPr>
            <p:ph type="title"/>
          </p:nvPr>
        </p:nvSpPr>
        <p:spPr>
          <a:xfrm>
            <a:off x="838200" y="669924"/>
            <a:ext cx="10515600" cy="1020764"/>
          </a:xfrm>
        </p:spPr>
        <p:txBody>
          <a:bodyPr/>
          <a:lstStyle/>
          <a:p>
            <a:r>
              <a:rPr lang="en-US"/>
              <a:t>Click to edit Master title style</a:t>
            </a:r>
          </a:p>
        </p:txBody>
      </p:sp>
    </p:spTree>
    <p:extLst>
      <p:ext uri="{BB962C8B-B14F-4D97-AF65-F5344CB8AC3E}">
        <p14:creationId xmlns:p14="http://schemas.microsoft.com/office/powerpoint/2010/main" val="2742692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5" name="Picture 4" descr="Question mark textured background. ">
            <a:extLst>
              <a:ext uri="{FF2B5EF4-FFF2-40B4-BE49-F238E27FC236}">
                <a16:creationId xmlns:a16="http://schemas.microsoft.com/office/drawing/2014/main" id="{EEA66419-E0D0-4A6B-A44E-153895EC072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1" y="-5187"/>
            <a:ext cx="12200645" cy="6863188"/>
          </a:xfrm>
          <a:prstGeom prst="rect">
            <a:avLst/>
          </a:prstGeom>
        </p:spPr>
      </p:pic>
      <p:sp>
        <p:nvSpPr>
          <p:cNvPr id="2" name="Title 1">
            <a:extLst>
              <a:ext uri="{FF2B5EF4-FFF2-40B4-BE49-F238E27FC236}">
                <a16:creationId xmlns:a16="http://schemas.microsoft.com/office/drawing/2014/main" id="{8A882C75-4BDE-46D5-A13C-DB994762DD71}"/>
              </a:ext>
            </a:extLst>
          </p:cNvPr>
          <p:cNvSpPr>
            <a:spLocks noGrp="1"/>
          </p:cNvSpPr>
          <p:nvPr>
            <p:ph type="title" hasCustomPrompt="1"/>
          </p:nvPr>
        </p:nvSpPr>
        <p:spPr>
          <a:xfrm>
            <a:off x="3561021" y="2820275"/>
            <a:ext cx="5069958" cy="720666"/>
          </a:xfrm>
        </p:spPr>
        <p:txBody>
          <a:bodyPr anchor="b">
            <a:normAutofit/>
          </a:bodyPr>
          <a:lstStyle>
            <a:lvl1pPr algn="ctr">
              <a:defRPr sz="4800">
                <a:solidFill>
                  <a:schemeClr val="accent4"/>
                </a:solidFill>
              </a:defRPr>
            </a:lvl1pPr>
          </a:lstStyle>
          <a:p>
            <a:r>
              <a:rPr lang="en-US" dirty="0"/>
              <a:t>Question?</a:t>
            </a:r>
          </a:p>
        </p:txBody>
      </p:sp>
      <p:grpSp>
        <p:nvGrpSpPr>
          <p:cNvPr id="7" name="Group 6">
            <a:extLst>
              <a:ext uri="{FF2B5EF4-FFF2-40B4-BE49-F238E27FC236}">
                <a16:creationId xmlns:a16="http://schemas.microsoft.com/office/drawing/2014/main" id="{DCC34A47-9A8A-4143-8A10-8F941C8D3610}"/>
              </a:ext>
              <a:ext uri="{C183D7F6-B498-43B3-948B-1728B52AA6E4}">
                <adec:decorative xmlns:adec="http://schemas.microsoft.com/office/drawing/2017/decorative" val="1"/>
              </a:ext>
            </a:extLst>
          </p:cNvPr>
          <p:cNvGrpSpPr/>
          <p:nvPr userDrawn="1"/>
        </p:nvGrpSpPr>
        <p:grpSpPr>
          <a:xfrm>
            <a:off x="4108447" y="3526388"/>
            <a:ext cx="3975107" cy="64008"/>
            <a:chOff x="4282183" y="3542528"/>
            <a:chExt cx="3975107" cy="64008"/>
          </a:xfrm>
        </p:grpSpPr>
        <p:pic>
          <p:nvPicPr>
            <p:cNvPr id="9" name="Graphic 8">
              <a:extLst>
                <a:ext uri="{FF2B5EF4-FFF2-40B4-BE49-F238E27FC236}">
                  <a16:creationId xmlns:a16="http://schemas.microsoft.com/office/drawing/2014/main" id="{AC5B7C18-0F87-4620-AF75-4C30FEBC8D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041138" y="3542528"/>
              <a:ext cx="1216152" cy="64008"/>
            </a:xfrm>
            <a:prstGeom prst="rect">
              <a:avLst/>
            </a:prstGeom>
          </p:spPr>
        </p:pic>
        <p:sp>
          <p:nvSpPr>
            <p:cNvPr id="12" name="Parallelogram 3">
              <a:extLst>
                <a:ext uri="{FF2B5EF4-FFF2-40B4-BE49-F238E27FC236}">
                  <a16:creationId xmlns:a16="http://schemas.microsoft.com/office/drawing/2014/main" id="{680AE8E1-E5F6-4D2C-84E6-EA5FA9784A84}"/>
                </a:ext>
              </a:extLst>
            </p:cNvPr>
            <p:cNvSpPr/>
            <p:nvPr userDrawn="1"/>
          </p:nvSpPr>
          <p:spPr>
            <a:xfrm>
              <a:off x="4282183" y="3550085"/>
              <a:ext cx="265176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931F6887-1EB2-4408-9B16-99A377DDFFC3}"/>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18" name="Graphic 17">
              <a:extLst>
                <a:ext uri="{FF2B5EF4-FFF2-40B4-BE49-F238E27FC236}">
                  <a16:creationId xmlns:a16="http://schemas.microsoft.com/office/drawing/2014/main" id="{F6D40A35-DB05-4056-B62B-34E85CB2F9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662373" y="6278117"/>
              <a:ext cx="868680" cy="45720"/>
            </a:xfrm>
            <a:prstGeom prst="rect">
              <a:avLst/>
            </a:prstGeom>
          </p:spPr>
        </p:pic>
        <p:sp>
          <p:nvSpPr>
            <p:cNvPr id="19" name="Parallelogram 3">
              <a:extLst>
                <a:ext uri="{FF2B5EF4-FFF2-40B4-BE49-F238E27FC236}">
                  <a16:creationId xmlns:a16="http://schemas.microsoft.com/office/drawing/2014/main" id="{63346959-8E6A-4C30-AEC7-45ADC708DF91}"/>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3" descr="U.S. Department of Transportation, Federal Highway Administration logo. ">
            <a:extLst>
              <a:ext uri="{FF2B5EF4-FFF2-40B4-BE49-F238E27FC236}">
                <a16:creationId xmlns:a16="http://schemas.microsoft.com/office/drawing/2014/main" id="{121E79EC-4181-4670-8B08-6672BDF464A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89560" y="6322877"/>
            <a:ext cx="1097280" cy="424278"/>
          </a:xfrm>
          <a:prstGeom prst="rect">
            <a:avLst/>
          </a:prstGeom>
        </p:spPr>
      </p:pic>
      <p:pic>
        <p:nvPicPr>
          <p:cNvPr id="23" name="Picture 22" descr="Turner-Fairbank Highway Research Center logo. ">
            <a:extLst>
              <a:ext uri="{FF2B5EF4-FFF2-40B4-BE49-F238E27FC236}">
                <a16:creationId xmlns:a16="http://schemas.microsoft.com/office/drawing/2014/main" id="{8DAB1761-C593-41AA-BF96-BA18BE4CF76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713720" y="6493561"/>
            <a:ext cx="1188720" cy="253594"/>
          </a:xfrm>
          <a:prstGeom prst="rect">
            <a:avLst/>
          </a:prstGeom>
        </p:spPr>
      </p:pic>
      <p:sp>
        <p:nvSpPr>
          <p:cNvPr id="16" name="Slide Number Placeholder 5">
            <a:extLst>
              <a:ext uri="{FF2B5EF4-FFF2-40B4-BE49-F238E27FC236}">
                <a16:creationId xmlns:a16="http://schemas.microsoft.com/office/drawing/2014/main" id="{1143C5A1-090C-4D96-B81D-1152E53FF877}"/>
              </a:ext>
            </a:extLst>
          </p:cNvPr>
          <p:cNvSpPr>
            <a:spLocks noGrp="1"/>
          </p:cNvSpPr>
          <p:nvPr>
            <p:ph type="sldNum" sz="quarter" idx="4"/>
          </p:nvPr>
        </p:nvSpPr>
        <p:spPr>
          <a:xfrm>
            <a:off x="11145290" y="6095064"/>
            <a:ext cx="771525" cy="234234"/>
          </a:xfrm>
          <a:prstGeom prst="rect">
            <a:avLst/>
          </a:prstGeom>
        </p:spPr>
        <p:txBody>
          <a:bodyPr vert="horz" lIns="91440" tIns="45720" rIns="91440" bIns="45720" rtlCol="0" anchor="ctr"/>
          <a:lstStyle>
            <a:lvl1pPr algn="r">
              <a:defRPr sz="1200">
                <a:solidFill>
                  <a:srgbClr val="757575"/>
                </a:solidFill>
              </a:defRPr>
            </a:lvl1pPr>
          </a:lstStyle>
          <a:p>
            <a:fld id="{29691912-3321-4F2D-A980-9CA5FE309265}" type="slidenum">
              <a:rPr lang="en-US" smtClean="0"/>
              <a:pPr/>
              <a:t>‹#›</a:t>
            </a:fld>
            <a:endParaRPr lang="en-US" dirty="0"/>
          </a:p>
        </p:txBody>
      </p:sp>
    </p:spTree>
    <p:extLst>
      <p:ext uri="{BB962C8B-B14F-4D97-AF65-F5344CB8AC3E}">
        <p14:creationId xmlns:p14="http://schemas.microsoft.com/office/powerpoint/2010/main" val="4779262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9CDF21-6DC9-458E-93F8-9D84DD7CD65E}"/>
              </a:ext>
              <a:ext uri="{C183D7F6-B498-43B3-948B-1728B52AA6E4}">
                <adec:decorative xmlns:adec="http://schemas.microsoft.com/office/drawing/2017/decorative" val="1"/>
              </a:ext>
            </a:extLst>
          </p:cNvPr>
          <p:cNvSpPr/>
          <p:nvPr userDrawn="1"/>
        </p:nvSpPr>
        <p:spPr>
          <a:xfrm>
            <a:off x="0" y="3429000"/>
            <a:ext cx="12192000"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pic>
        <p:nvPicPr>
          <p:cNvPr id="12" name="Picture 11" descr="Multi-lane highway full of cars. ">
            <a:extLst>
              <a:ext uri="{FF2B5EF4-FFF2-40B4-BE49-F238E27FC236}">
                <a16:creationId xmlns:a16="http://schemas.microsoft.com/office/drawing/2014/main" id="{105F7969-75D5-47B4-B7B1-D7C7C34F700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11112"/>
            <a:ext cx="12192000" cy="3417888"/>
          </a:xfrm>
          <a:prstGeom prst="rect">
            <a:avLst/>
          </a:prstGeom>
        </p:spPr>
      </p:pic>
      <p:sp>
        <p:nvSpPr>
          <p:cNvPr id="23" name="TextBox 22">
            <a:extLst>
              <a:ext uri="{FF2B5EF4-FFF2-40B4-BE49-F238E27FC236}">
                <a16:creationId xmlns:a16="http://schemas.microsoft.com/office/drawing/2014/main" id="{359852C4-0730-4B1B-98F2-136FA4061E59}"/>
              </a:ext>
            </a:extLst>
          </p:cNvPr>
          <p:cNvSpPr txBox="1"/>
          <p:nvPr userDrawn="1"/>
        </p:nvSpPr>
        <p:spPr>
          <a:xfrm>
            <a:off x="793381" y="6363831"/>
            <a:ext cx="2355012" cy="230832"/>
          </a:xfrm>
          <a:prstGeom prst="rect">
            <a:avLst/>
          </a:prstGeom>
          <a:noFill/>
        </p:spPr>
        <p:txBody>
          <a:bodyPr wrap="square" rtlCol="0">
            <a:spAutoFit/>
          </a:bodyPr>
          <a:lstStyle/>
          <a:p>
            <a:pPr algn="l"/>
            <a:r>
              <a:rPr lang="en-US" sz="900" i="1" dirty="0">
                <a:solidFill>
                  <a:schemeClr val="bg1"/>
                </a:solidFill>
                <a:latin typeface="Arial" panose="020B0604020202020204" pitchFamily="34" charset="0"/>
                <a:cs typeface="Arial" panose="020B0604020202020204" pitchFamily="34" charset="0"/>
              </a:rPr>
              <a:t>© 2021 </a:t>
            </a:r>
            <a:r>
              <a:rPr lang="en-US" sz="900" i="1" dirty="0" err="1">
                <a:solidFill>
                  <a:schemeClr val="bg1"/>
                </a:solidFill>
                <a:latin typeface="Arial" panose="020B0604020202020204" pitchFamily="34" charset="0"/>
                <a:cs typeface="Arial" panose="020B0604020202020204" pitchFamily="34" charset="0"/>
              </a:rPr>
              <a:t>Peeterv</a:t>
            </a:r>
            <a:r>
              <a:rPr lang="en-US" sz="900" i="1" dirty="0">
                <a:solidFill>
                  <a:schemeClr val="bg1"/>
                </a:solidFill>
                <a:latin typeface="Arial" panose="020B0604020202020204" pitchFamily="34" charset="0"/>
                <a:cs typeface="Arial" panose="020B0604020202020204" pitchFamily="34" charset="0"/>
              </a:rPr>
              <a:t> / iStock.</a:t>
            </a:r>
          </a:p>
        </p:txBody>
      </p:sp>
      <p:sp>
        <p:nvSpPr>
          <p:cNvPr id="4" name="Rectangle 3">
            <a:extLst>
              <a:ext uri="{FF2B5EF4-FFF2-40B4-BE49-F238E27FC236}">
                <a16:creationId xmlns:a16="http://schemas.microsoft.com/office/drawing/2014/main" id="{4FC4AAD4-B1C3-4BB7-8169-4FB142EEA092}"/>
              </a:ext>
              <a:ext uri="{C183D7F6-B498-43B3-948B-1728B52AA6E4}">
                <adec:decorative xmlns:adec="http://schemas.microsoft.com/office/drawing/2017/decorative" val="1"/>
              </a:ext>
            </a:extLst>
          </p:cNvPr>
          <p:cNvSpPr/>
          <p:nvPr userDrawn="1"/>
        </p:nvSpPr>
        <p:spPr>
          <a:xfrm>
            <a:off x="793381" y="871876"/>
            <a:ext cx="10605238" cy="5114249"/>
          </a:xfrm>
          <a:prstGeom prst="rect">
            <a:avLst/>
          </a:prstGeom>
          <a:solidFill>
            <a:schemeClr val="bg1"/>
          </a:solidFill>
          <a:ln w="28575">
            <a:solidFill>
              <a:srgbClr val="FFCF0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882C75-4BDE-46D5-A13C-DB994762DD71}"/>
              </a:ext>
            </a:extLst>
          </p:cNvPr>
          <p:cNvSpPr>
            <a:spLocks noGrp="1"/>
          </p:cNvSpPr>
          <p:nvPr>
            <p:ph type="title" hasCustomPrompt="1"/>
          </p:nvPr>
        </p:nvSpPr>
        <p:spPr>
          <a:xfrm>
            <a:off x="3561021" y="1414130"/>
            <a:ext cx="5069958" cy="720666"/>
          </a:xfrm>
        </p:spPr>
        <p:txBody>
          <a:bodyPr anchor="b">
            <a:noAutofit/>
          </a:bodyPr>
          <a:lstStyle>
            <a:lvl1pPr algn="ctr">
              <a:defRPr sz="4800">
                <a:solidFill>
                  <a:schemeClr val="accent4"/>
                </a:solidFill>
              </a:defRPr>
            </a:lvl1pPr>
          </a:lstStyle>
          <a:p>
            <a:r>
              <a:rPr lang="en-US" dirty="0"/>
              <a:t>Contact</a:t>
            </a:r>
          </a:p>
        </p:txBody>
      </p:sp>
      <p:grpSp>
        <p:nvGrpSpPr>
          <p:cNvPr id="13" name="Group 12">
            <a:extLst>
              <a:ext uri="{FF2B5EF4-FFF2-40B4-BE49-F238E27FC236}">
                <a16:creationId xmlns:a16="http://schemas.microsoft.com/office/drawing/2014/main" id="{B17B0E2F-6F40-49F1-8F6D-9A2666D739C0}"/>
              </a:ext>
              <a:ext uri="{C183D7F6-B498-43B3-948B-1728B52AA6E4}">
                <adec:decorative xmlns:adec="http://schemas.microsoft.com/office/drawing/2017/decorative" val="1"/>
              </a:ext>
            </a:extLst>
          </p:cNvPr>
          <p:cNvGrpSpPr/>
          <p:nvPr userDrawn="1"/>
        </p:nvGrpSpPr>
        <p:grpSpPr>
          <a:xfrm>
            <a:off x="4108447" y="2111662"/>
            <a:ext cx="3975107" cy="64008"/>
            <a:chOff x="4282183" y="3542528"/>
            <a:chExt cx="3975107" cy="64008"/>
          </a:xfrm>
        </p:grpSpPr>
        <p:pic>
          <p:nvPicPr>
            <p:cNvPr id="15" name="Graphic 14">
              <a:extLst>
                <a:ext uri="{FF2B5EF4-FFF2-40B4-BE49-F238E27FC236}">
                  <a16:creationId xmlns:a16="http://schemas.microsoft.com/office/drawing/2014/main" id="{42226AD1-01B8-48C7-A899-8ABE8E06F2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041138" y="3542528"/>
              <a:ext cx="1216152" cy="64008"/>
            </a:xfrm>
            <a:prstGeom prst="rect">
              <a:avLst/>
            </a:prstGeom>
          </p:spPr>
        </p:pic>
        <p:sp>
          <p:nvSpPr>
            <p:cNvPr id="16" name="Parallelogram 3">
              <a:extLst>
                <a:ext uri="{FF2B5EF4-FFF2-40B4-BE49-F238E27FC236}">
                  <a16:creationId xmlns:a16="http://schemas.microsoft.com/office/drawing/2014/main" id="{2E7DDC00-655E-43CA-890A-BAC2CCCEB02E}"/>
                </a:ext>
              </a:extLst>
            </p:cNvPr>
            <p:cNvSpPr/>
            <p:nvPr userDrawn="1"/>
          </p:nvSpPr>
          <p:spPr>
            <a:xfrm>
              <a:off x="4282183" y="3550085"/>
              <a:ext cx="265176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
        <p:nvSpPr>
          <p:cNvPr id="10" name="Text Placeholder 9">
            <a:extLst>
              <a:ext uri="{FF2B5EF4-FFF2-40B4-BE49-F238E27FC236}">
                <a16:creationId xmlns:a16="http://schemas.microsoft.com/office/drawing/2014/main" id="{38FAA9EA-C4F2-48A4-97CA-A893DCDF9D84}"/>
              </a:ext>
            </a:extLst>
          </p:cNvPr>
          <p:cNvSpPr>
            <a:spLocks noGrp="1"/>
          </p:cNvSpPr>
          <p:nvPr>
            <p:ph type="body" sz="quarter" idx="10" hasCustomPrompt="1"/>
          </p:nvPr>
        </p:nvSpPr>
        <p:spPr>
          <a:xfrm>
            <a:off x="2250532" y="2679701"/>
            <a:ext cx="3778250" cy="526266"/>
          </a:xfrm>
        </p:spPr>
        <p:txBody>
          <a:bodyPr>
            <a:noAutofit/>
          </a:bodyPr>
          <a:lstStyle>
            <a:lvl1pPr marL="0" indent="0" algn="ctr">
              <a:buNone/>
              <a:defRPr>
                <a:solidFill>
                  <a:schemeClr val="accent4"/>
                </a:solidFill>
              </a:defRPr>
            </a:lvl1pPr>
          </a:lstStyle>
          <a:p>
            <a:pPr lvl="0"/>
            <a:r>
              <a:rPr lang="en-US" dirty="0"/>
              <a:t>Click to Enter Name</a:t>
            </a:r>
          </a:p>
        </p:txBody>
      </p:sp>
      <p:sp>
        <p:nvSpPr>
          <p:cNvPr id="20" name="Text Placeholder 19">
            <a:extLst>
              <a:ext uri="{FF2B5EF4-FFF2-40B4-BE49-F238E27FC236}">
                <a16:creationId xmlns:a16="http://schemas.microsoft.com/office/drawing/2014/main" id="{AA3B83E6-9629-467D-8A6F-F67D21AF351E}"/>
              </a:ext>
            </a:extLst>
          </p:cNvPr>
          <p:cNvSpPr>
            <a:spLocks noGrp="1"/>
          </p:cNvSpPr>
          <p:nvPr>
            <p:ph type="body" sz="quarter" idx="11" hasCustomPrompt="1"/>
          </p:nvPr>
        </p:nvSpPr>
        <p:spPr>
          <a:xfrm>
            <a:off x="2250532" y="3206750"/>
            <a:ext cx="3778250" cy="1379011"/>
          </a:xfrm>
        </p:spPr>
        <p:txBody>
          <a:bodyPr>
            <a:noAutofit/>
          </a:bodyPr>
          <a:lstStyle>
            <a:lvl1pPr marL="0" indent="0" algn="ctr">
              <a:buNone/>
              <a:defRPr sz="2000"/>
            </a:lvl1pPr>
          </a:lstStyle>
          <a:p>
            <a:pPr lvl="0"/>
            <a:r>
              <a:rPr lang="en-US" dirty="0"/>
              <a:t>Phone</a:t>
            </a:r>
          </a:p>
          <a:p>
            <a:pPr lvl="0"/>
            <a:r>
              <a:rPr lang="en-US" dirty="0"/>
              <a:t>Email</a:t>
            </a:r>
          </a:p>
          <a:p>
            <a:pPr lvl="0"/>
            <a:r>
              <a:rPr lang="en-US" dirty="0"/>
              <a:t>Website</a:t>
            </a:r>
          </a:p>
        </p:txBody>
      </p:sp>
      <p:sp>
        <p:nvSpPr>
          <p:cNvPr id="24" name="Text Placeholder 23">
            <a:extLst>
              <a:ext uri="{FF2B5EF4-FFF2-40B4-BE49-F238E27FC236}">
                <a16:creationId xmlns:a16="http://schemas.microsoft.com/office/drawing/2014/main" id="{CE50E9BD-518D-4610-98D2-2703D1C9AE1C}"/>
              </a:ext>
            </a:extLst>
          </p:cNvPr>
          <p:cNvSpPr>
            <a:spLocks noGrp="1"/>
          </p:cNvSpPr>
          <p:nvPr>
            <p:ph type="body" sz="quarter" idx="12" hasCustomPrompt="1"/>
          </p:nvPr>
        </p:nvSpPr>
        <p:spPr>
          <a:xfrm>
            <a:off x="6149165" y="2693279"/>
            <a:ext cx="3778250" cy="515938"/>
          </a:xfrm>
        </p:spPr>
        <p:txBody>
          <a:bodyPr>
            <a:noAutofit/>
          </a:bodyPr>
          <a:lstStyle>
            <a:lvl1pPr marL="0" indent="0" algn="ctr">
              <a:buNone/>
              <a:defRPr>
                <a:solidFill>
                  <a:schemeClr val="accent4"/>
                </a:solidFill>
              </a:defRPr>
            </a:lvl1pPr>
          </a:lstStyle>
          <a:p>
            <a:pPr lvl="0"/>
            <a:r>
              <a:rPr lang="en-US" dirty="0"/>
              <a:t>Click to Enter Name</a:t>
            </a:r>
          </a:p>
          <a:p>
            <a:pPr lvl="4"/>
            <a:endParaRPr lang="en-US" dirty="0"/>
          </a:p>
        </p:txBody>
      </p:sp>
      <p:sp>
        <p:nvSpPr>
          <p:cNvPr id="26" name="Text Placeholder 25">
            <a:extLst>
              <a:ext uri="{FF2B5EF4-FFF2-40B4-BE49-F238E27FC236}">
                <a16:creationId xmlns:a16="http://schemas.microsoft.com/office/drawing/2014/main" id="{3D421807-F9B7-4445-AE7B-119273FF6005}"/>
              </a:ext>
            </a:extLst>
          </p:cNvPr>
          <p:cNvSpPr>
            <a:spLocks noGrp="1"/>
          </p:cNvSpPr>
          <p:nvPr>
            <p:ph type="body" sz="quarter" idx="13" hasCustomPrompt="1"/>
          </p:nvPr>
        </p:nvSpPr>
        <p:spPr>
          <a:xfrm>
            <a:off x="6149165" y="3206750"/>
            <a:ext cx="3778250" cy="1377950"/>
          </a:xfrm>
        </p:spPr>
        <p:txBody>
          <a:bodyPr>
            <a:noAutofit/>
          </a:bodyPr>
          <a:lstStyle>
            <a:lvl1pPr marL="0" indent="0" algn="ctr">
              <a:buNone/>
              <a:defRPr sz="2000"/>
            </a:lvl1pPr>
          </a:lstStyle>
          <a:p>
            <a:pPr lvl="0"/>
            <a:r>
              <a:rPr lang="en-US" dirty="0"/>
              <a:t>Phone</a:t>
            </a:r>
          </a:p>
          <a:p>
            <a:pPr lvl="0"/>
            <a:r>
              <a:rPr lang="en-US" dirty="0"/>
              <a:t>Email</a:t>
            </a:r>
          </a:p>
          <a:p>
            <a:pPr lvl="0"/>
            <a:r>
              <a:rPr lang="en-US" dirty="0"/>
              <a:t>Website</a:t>
            </a:r>
          </a:p>
        </p:txBody>
      </p:sp>
      <p:pic>
        <p:nvPicPr>
          <p:cNvPr id="27" name="Picture 26" descr="U.S. Department of Transportation, Federal Highway Administration logo. ">
            <a:extLst>
              <a:ext uri="{FF2B5EF4-FFF2-40B4-BE49-F238E27FC236}">
                <a16:creationId xmlns:a16="http://schemas.microsoft.com/office/drawing/2014/main" id="{8FA8AF4E-D654-4148-9249-E37C755E745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4487" y="5350100"/>
            <a:ext cx="1097280" cy="424278"/>
          </a:xfrm>
          <a:prstGeom prst="rect">
            <a:avLst/>
          </a:prstGeom>
        </p:spPr>
      </p:pic>
      <p:pic>
        <p:nvPicPr>
          <p:cNvPr id="25" name="Picture 24" descr="Turner-Fairbank Highway Research Center logo. ">
            <a:extLst>
              <a:ext uri="{FF2B5EF4-FFF2-40B4-BE49-F238E27FC236}">
                <a16:creationId xmlns:a16="http://schemas.microsoft.com/office/drawing/2014/main" id="{1618782F-CF63-44C1-8FF8-7DC04EE25BE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60328" y="5520784"/>
            <a:ext cx="1188720" cy="253594"/>
          </a:xfrm>
          <a:prstGeom prst="rect">
            <a:avLst/>
          </a:prstGeom>
        </p:spPr>
      </p:pic>
      <p:sp>
        <p:nvSpPr>
          <p:cNvPr id="22" name="Slide Number Placeholder 5">
            <a:extLst>
              <a:ext uri="{FF2B5EF4-FFF2-40B4-BE49-F238E27FC236}">
                <a16:creationId xmlns:a16="http://schemas.microsoft.com/office/drawing/2014/main" id="{D85A20CE-CE63-4500-A8B7-410976FC412C}"/>
              </a:ext>
            </a:extLst>
          </p:cNvPr>
          <p:cNvSpPr>
            <a:spLocks noGrp="1"/>
          </p:cNvSpPr>
          <p:nvPr>
            <p:ph type="sldNum" sz="quarter" idx="15"/>
          </p:nvPr>
        </p:nvSpPr>
        <p:spPr>
          <a:xfrm>
            <a:off x="11145290" y="6382915"/>
            <a:ext cx="771525" cy="234234"/>
          </a:xfrm>
          <a:prstGeom prst="rect">
            <a:avLst/>
          </a:prstGeom>
        </p:spPr>
        <p:txBody>
          <a:bodyPr vert="horz" lIns="91440" tIns="45720" rIns="91440" bIns="45720" rtlCol="0" anchor="ctr"/>
          <a:lstStyle>
            <a:lvl1pPr algn="r">
              <a:defRPr sz="1200">
                <a:solidFill>
                  <a:schemeClr val="bg1"/>
                </a:solidFill>
              </a:defRPr>
            </a:lvl1pPr>
          </a:lstStyle>
          <a:p>
            <a:fld id="{29691912-3321-4F2D-A980-9CA5FE309265}" type="slidenum">
              <a:rPr lang="en-US" smtClean="0"/>
              <a:pPr/>
              <a:t>‹#›</a:t>
            </a:fld>
            <a:endParaRPr lang="en-US" dirty="0"/>
          </a:p>
        </p:txBody>
      </p:sp>
    </p:spTree>
    <p:extLst>
      <p:ext uri="{BB962C8B-B14F-4D97-AF65-F5344CB8AC3E}">
        <p14:creationId xmlns:p14="http://schemas.microsoft.com/office/powerpoint/2010/main" val="208365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571F1-B7E8-4777-AAEE-A59D6CFF9503}"/>
              </a:ext>
            </a:extLst>
          </p:cNvPr>
          <p:cNvSpPr>
            <a:spLocks noGrp="1"/>
          </p:cNvSpPr>
          <p:nvPr>
            <p:ph type="title"/>
          </p:nvPr>
        </p:nvSpPr>
        <p:spPr>
          <a:xfrm>
            <a:off x="838200" y="669924"/>
            <a:ext cx="10515600" cy="1020764"/>
          </a:xfrm>
        </p:spPr>
        <p:txBody>
          <a:bodyPr/>
          <a:lstStyle>
            <a:lvl1pPr>
              <a:defRPr>
                <a:solidFill>
                  <a:srgbClr val="1D3B6B"/>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109766E-A471-4A34-AFF6-A8CF70BE7A03}"/>
              </a:ext>
            </a:extLst>
          </p:cNvPr>
          <p:cNvSpPr>
            <a:spLocks noGrp="1"/>
          </p:cNvSpPr>
          <p:nvPr>
            <p:ph idx="1"/>
          </p:nvPr>
        </p:nvSpPr>
        <p:spPr>
          <a:xfrm>
            <a:off x="838200" y="1825625"/>
            <a:ext cx="5120640" cy="4269167"/>
          </a:xfrm>
        </p:spPr>
        <p:txBody>
          <a:bodyPr/>
          <a:lstStyle>
            <a:lvl1pPr marL="404813" indent="-404813">
              <a:spcBef>
                <a:spcPts val="1800"/>
              </a:spcBef>
              <a:buClr>
                <a:schemeClr val="bg2"/>
              </a:buClr>
              <a:tabLst/>
              <a:defRPr>
                <a:latin typeface="Arial" panose="020B0604020202020204" pitchFamily="34" charset="0"/>
                <a:cs typeface="Arial" panose="020B0604020202020204" pitchFamily="34" charset="0"/>
              </a:defRPr>
            </a:lvl1pPr>
            <a:lvl2pPr marL="744538" indent="-287338">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71E50AFB-462C-4391-AC4A-E00A48F16300}"/>
              </a:ext>
            </a:extLst>
          </p:cNvPr>
          <p:cNvSpPr>
            <a:spLocks noGrp="1"/>
          </p:cNvSpPr>
          <p:nvPr>
            <p:ph idx="10"/>
          </p:nvPr>
        </p:nvSpPr>
        <p:spPr>
          <a:xfrm>
            <a:off x="6233160" y="1825624"/>
            <a:ext cx="5120640" cy="4269167"/>
          </a:xfrm>
        </p:spPr>
        <p:txBody>
          <a:bodyPr/>
          <a:lstStyle>
            <a:lvl1pPr marL="404813" indent="-404813">
              <a:spcBef>
                <a:spcPts val="1800"/>
              </a:spcBef>
              <a:buClr>
                <a:schemeClr val="bg2"/>
              </a:buClr>
              <a:tabLst/>
              <a:defRPr>
                <a:latin typeface="Arial" panose="020B0604020202020204" pitchFamily="34" charset="0"/>
                <a:cs typeface="Arial" panose="020B0604020202020204" pitchFamily="34" charset="0"/>
              </a:defRPr>
            </a:lvl1pPr>
            <a:lvl2pPr marL="744538" indent="-287338">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4" name="Group 13">
            <a:extLst>
              <a:ext uri="{FF2B5EF4-FFF2-40B4-BE49-F238E27FC236}">
                <a16:creationId xmlns:a16="http://schemas.microsoft.com/office/drawing/2014/main" id="{55F45FB2-17F1-4C4B-9F96-B092E24E334E}"/>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15" name="Graphic 14">
              <a:extLst>
                <a:ext uri="{FF2B5EF4-FFF2-40B4-BE49-F238E27FC236}">
                  <a16:creationId xmlns:a16="http://schemas.microsoft.com/office/drawing/2014/main" id="{F68D98FD-69CD-4C08-9A82-97B84D2A45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17" name="Parallelogram 3">
              <a:extLst>
                <a:ext uri="{FF2B5EF4-FFF2-40B4-BE49-F238E27FC236}">
                  <a16:creationId xmlns:a16="http://schemas.microsoft.com/office/drawing/2014/main" id="{BE14F5D6-F265-467D-983D-C9E491936F96}"/>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U.S. Department of Transportation, Federal Highway Administration logo. ">
            <a:extLst>
              <a:ext uri="{FF2B5EF4-FFF2-40B4-BE49-F238E27FC236}">
                <a16:creationId xmlns:a16="http://schemas.microsoft.com/office/drawing/2014/main" id="{60BB3863-DF3D-4967-B18A-9F77F34DA4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9560" y="6322877"/>
            <a:ext cx="1097280" cy="424278"/>
          </a:xfrm>
          <a:prstGeom prst="rect">
            <a:avLst/>
          </a:prstGeom>
        </p:spPr>
      </p:pic>
      <p:sp>
        <p:nvSpPr>
          <p:cNvPr id="10" name="Slide Number Placeholder 5">
            <a:extLst>
              <a:ext uri="{FF2B5EF4-FFF2-40B4-BE49-F238E27FC236}">
                <a16:creationId xmlns:a16="http://schemas.microsoft.com/office/drawing/2014/main" id="{D455D0F4-BBAC-42EB-BE77-EEA091D0386E}"/>
              </a:ext>
            </a:extLst>
          </p:cNvPr>
          <p:cNvSpPr>
            <a:spLocks noGrp="1"/>
          </p:cNvSpPr>
          <p:nvPr>
            <p:ph type="sldNum" sz="quarter" idx="4"/>
          </p:nvPr>
        </p:nvSpPr>
        <p:spPr>
          <a:xfrm>
            <a:off x="11145290" y="6095064"/>
            <a:ext cx="771525" cy="234234"/>
          </a:xfrm>
          <a:prstGeom prst="rect">
            <a:avLst/>
          </a:prstGeom>
        </p:spPr>
        <p:txBody>
          <a:bodyPr vert="horz" lIns="91440" tIns="45720" rIns="91440" bIns="45720" rtlCol="0" anchor="ctr"/>
          <a:lstStyle>
            <a:lvl1pPr algn="r">
              <a:defRPr sz="1200">
                <a:solidFill>
                  <a:srgbClr val="757575"/>
                </a:solidFill>
              </a:defRPr>
            </a:lvl1pPr>
          </a:lstStyle>
          <a:p>
            <a:fld id="{29691912-3321-4F2D-A980-9CA5FE309265}" type="slidenum">
              <a:rPr lang="en-US" smtClean="0"/>
              <a:pPr/>
              <a:t>‹#›</a:t>
            </a:fld>
            <a:endParaRPr lang="en-US" dirty="0"/>
          </a:p>
        </p:txBody>
      </p:sp>
    </p:spTree>
    <p:extLst>
      <p:ext uri="{BB962C8B-B14F-4D97-AF65-F5344CB8AC3E}">
        <p14:creationId xmlns:p14="http://schemas.microsoft.com/office/powerpoint/2010/main" val="3753881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571F1-B7E8-4777-AAEE-A59D6CFF9503}"/>
              </a:ext>
            </a:extLst>
          </p:cNvPr>
          <p:cNvSpPr>
            <a:spLocks noGrp="1"/>
          </p:cNvSpPr>
          <p:nvPr>
            <p:ph type="title"/>
          </p:nvPr>
        </p:nvSpPr>
        <p:spPr>
          <a:xfrm>
            <a:off x="838200" y="669924"/>
            <a:ext cx="5764619" cy="1020764"/>
          </a:xfrm>
        </p:spPr>
        <p:txBody>
          <a:bodyPr/>
          <a:lstStyle>
            <a:lvl1pPr>
              <a:defRPr>
                <a:solidFill>
                  <a:srgbClr val="1D3B6B"/>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109766E-A471-4A34-AFF6-A8CF70BE7A03}"/>
              </a:ext>
            </a:extLst>
          </p:cNvPr>
          <p:cNvSpPr>
            <a:spLocks noGrp="1"/>
          </p:cNvSpPr>
          <p:nvPr>
            <p:ph idx="1"/>
          </p:nvPr>
        </p:nvSpPr>
        <p:spPr>
          <a:xfrm>
            <a:off x="838200" y="1825625"/>
            <a:ext cx="5764619" cy="3927903"/>
          </a:xfrm>
        </p:spPr>
        <p:txBody>
          <a:bodyPr/>
          <a:lstStyle>
            <a:lvl1pPr marL="404813" indent="-404813">
              <a:spcBef>
                <a:spcPts val="1800"/>
              </a:spcBef>
              <a:buClr>
                <a:schemeClr val="bg2"/>
              </a:buClr>
              <a:tabLst/>
              <a:defRPr>
                <a:latin typeface="Arial" panose="020B0604020202020204" pitchFamily="34" charset="0"/>
                <a:cs typeface="Arial" panose="020B0604020202020204" pitchFamily="34" charset="0"/>
              </a:defRPr>
            </a:lvl1pPr>
            <a:lvl2pPr marL="744538" indent="-287338">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115FBE4F-15E8-464B-AB50-D7E69333BCA9}"/>
              </a:ext>
            </a:extLst>
          </p:cNvPr>
          <p:cNvSpPr>
            <a:spLocks noGrp="1"/>
          </p:cNvSpPr>
          <p:nvPr>
            <p:ph type="pic" sz="quarter" idx="10"/>
          </p:nvPr>
        </p:nvSpPr>
        <p:spPr>
          <a:xfrm>
            <a:off x="7113588" y="0"/>
            <a:ext cx="5078412" cy="6858000"/>
          </a:xfrm>
        </p:spPr>
        <p:txBody>
          <a:bodyPr/>
          <a:lstStyle/>
          <a:p>
            <a:r>
              <a:rPr lang="en-US"/>
              <a:t>Click icon to add picture</a:t>
            </a:r>
            <a:endParaRPr lang="en-US" dirty="0"/>
          </a:p>
        </p:txBody>
      </p:sp>
      <p:grpSp>
        <p:nvGrpSpPr>
          <p:cNvPr id="4" name="Group 3">
            <a:extLst>
              <a:ext uri="{FF2B5EF4-FFF2-40B4-BE49-F238E27FC236}">
                <a16:creationId xmlns:a16="http://schemas.microsoft.com/office/drawing/2014/main" id="{94A98486-E1B0-4305-B9B4-25E03A70B78A}"/>
              </a:ext>
              <a:ext uri="{C183D7F6-B498-43B3-948B-1728B52AA6E4}">
                <adec:decorative xmlns:adec="http://schemas.microsoft.com/office/drawing/2017/decorative" val="1"/>
              </a:ext>
            </a:extLst>
          </p:cNvPr>
          <p:cNvGrpSpPr/>
          <p:nvPr userDrawn="1"/>
        </p:nvGrpSpPr>
        <p:grpSpPr>
          <a:xfrm>
            <a:off x="-10274" y="6188682"/>
            <a:ext cx="7041241" cy="48895"/>
            <a:chOff x="-10274" y="6274942"/>
            <a:chExt cx="7041241" cy="48895"/>
          </a:xfrm>
        </p:grpSpPr>
        <p:pic>
          <p:nvPicPr>
            <p:cNvPr id="11" name="Graphic 10">
              <a:extLst>
                <a:ext uri="{FF2B5EF4-FFF2-40B4-BE49-F238E27FC236}">
                  <a16:creationId xmlns:a16="http://schemas.microsoft.com/office/drawing/2014/main" id="{007BB11B-2D74-471A-8BF7-E734C84633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162287" y="6278117"/>
              <a:ext cx="868680" cy="45720"/>
            </a:xfrm>
            <a:prstGeom prst="rect">
              <a:avLst/>
            </a:prstGeom>
          </p:spPr>
        </p:pic>
        <p:sp>
          <p:nvSpPr>
            <p:cNvPr id="14" name="Parallelogram 3">
              <a:extLst>
                <a:ext uri="{FF2B5EF4-FFF2-40B4-BE49-F238E27FC236}">
                  <a16:creationId xmlns:a16="http://schemas.microsoft.com/office/drawing/2014/main" id="{8160CE01-D327-4C2F-9E26-0CF03FACE2BB}"/>
                </a:ext>
              </a:extLst>
            </p:cNvPr>
            <p:cNvSpPr/>
            <p:nvPr userDrawn="1"/>
          </p:nvSpPr>
          <p:spPr>
            <a:xfrm>
              <a:off x="-10274" y="6274942"/>
              <a:ext cx="621792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7">
            <a:extLst>
              <a:ext uri="{FF2B5EF4-FFF2-40B4-BE49-F238E27FC236}">
                <a16:creationId xmlns:a16="http://schemas.microsoft.com/office/drawing/2014/main" id="{3BC72A6C-29AB-4ACB-90A2-F0DA2D495F8C}"/>
              </a:ext>
            </a:extLst>
          </p:cNvPr>
          <p:cNvSpPr>
            <a:spLocks noGrp="1"/>
          </p:cNvSpPr>
          <p:nvPr>
            <p:ph type="body" sz="quarter" idx="12" hasCustomPrompt="1"/>
          </p:nvPr>
        </p:nvSpPr>
        <p:spPr>
          <a:xfrm>
            <a:off x="4515289" y="6503987"/>
            <a:ext cx="2515678" cy="233362"/>
          </a:xfrm>
        </p:spPr>
        <p:txBody>
          <a:bodyPr>
            <a:noAutofit/>
          </a:bodyPr>
          <a:lstStyle>
            <a:lvl1pPr marL="0" indent="0" algn="r">
              <a:buNone/>
              <a:defRPr sz="900" i="1">
                <a:solidFill>
                  <a:srgbClr val="757575"/>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pic>
        <p:nvPicPr>
          <p:cNvPr id="16" name="Picture 15" descr="U.S. Department of Transportation, Federal Highway Administration logo. ">
            <a:extLst>
              <a:ext uri="{FF2B5EF4-FFF2-40B4-BE49-F238E27FC236}">
                <a16:creationId xmlns:a16="http://schemas.microsoft.com/office/drawing/2014/main" id="{157E5C2F-4DB7-4E49-A8A2-2B74386A34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9560" y="6322877"/>
            <a:ext cx="1097280" cy="424278"/>
          </a:xfrm>
          <a:prstGeom prst="rect">
            <a:avLst/>
          </a:prstGeom>
        </p:spPr>
      </p:pic>
    </p:spTree>
    <p:extLst>
      <p:ext uri="{BB962C8B-B14F-4D97-AF65-F5344CB8AC3E}">
        <p14:creationId xmlns:p14="http://schemas.microsoft.com/office/powerpoint/2010/main" val="96399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62C4C-6A1A-4322-A39B-AC356DC5DE25}"/>
              </a:ext>
            </a:extLst>
          </p:cNvPr>
          <p:cNvSpPr>
            <a:spLocks noGrp="1"/>
          </p:cNvSpPr>
          <p:nvPr>
            <p:ph type="title"/>
          </p:nvPr>
        </p:nvSpPr>
        <p:spPr>
          <a:xfrm>
            <a:off x="839788" y="668337"/>
            <a:ext cx="10515600" cy="10223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62379B6-1E5F-46DA-8CE6-F79AFE936D50}"/>
              </a:ext>
            </a:extLst>
          </p:cNvPr>
          <p:cNvSpPr>
            <a:spLocks noGrp="1"/>
          </p:cNvSpPr>
          <p:nvPr>
            <p:ph type="body" idx="1"/>
          </p:nvPr>
        </p:nvSpPr>
        <p:spPr>
          <a:xfrm>
            <a:off x="839788" y="1690687"/>
            <a:ext cx="5157787" cy="814388"/>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C49734-0C3A-4F08-803A-7F32B1BD9C28}"/>
              </a:ext>
            </a:extLst>
          </p:cNvPr>
          <p:cNvSpPr>
            <a:spLocks noGrp="1"/>
          </p:cNvSpPr>
          <p:nvPr>
            <p:ph sz="half" idx="2"/>
          </p:nvPr>
        </p:nvSpPr>
        <p:spPr>
          <a:xfrm>
            <a:off x="839788" y="2505075"/>
            <a:ext cx="5157787" cy="3546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484062B-5555-4CC8-966F-2DB99223C090}"/>
              </a:ext>
            </a:extLst>
          </p:cNvPr>
          <p:cNvSpPr>
            <a:spLocks noGrp="1"/>
          </p:cNvSpPr>
          <p:nvPr>
            <p:ph type="body" sz="quarter" idx="3"/>
          </p:nvPr>
        </p:nvSpPr>
        <p:spPr>
          <a:xfrm>
            <a:off x="6172200" y="1690687"/>
            <a:ext cx="5183188" cy="814387"/>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6EC528-BC1B-4A5D-A0C9-42A99459F411}"/>
              </a:ext>
            </a:extLst>
          </p:cNvPr>
          <p:cNvSpPr>
            <a:spLocks noGrp="1"/>
          </p:cNvSpPr>
          <p:nvPr>
            <p:ph sz="quarter" idx="4"/>
          </p:nvPr>
        </p:nvSpPr>
        <p:spPr>
          <a:xfrm>
            <a:off x="6172200" y="2505075"/>
            <a:ext cx="5183188" cy="3546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 name="Group 14">
            <a:extLst>
              <a:ext uri="{FF2B5EF4-FFF2-40B4-BE49-F238E27FC236}">
                <a16:creationId xmlns:a16="http://schemas.microsoft.com/office/drawing/2014/main" id="{36B6751F-EF6F-4B5D-93B9-E9D1D2EA4FFB}"/>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16" name="Graphic 15">
              <a:extLst>
                <a:ext uri="{FF2B5EF4-FFF2-40B4-BE49-F238E27FC236}">
                  <a16:creationId xmlns:a16="http://schemas.microsoft.com/office/drawing/2014/main" id="{D7BFAB4D-CEEC-4465-AD32-45F79FE4DE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17" name="Parallelogram 3">
              <a:extLst>
                <a:ext uri="{FF2B5EF4-FFF2-40B4-BE49-F238E27FC236}">
                  <a16:creationId xmlns:a16="http://schemas.microsoft.com/office/drawing/2014/main" id="{46089181-DD66-4BB8-B949-87D064111A96}"/>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descr="U.S. Department of Transportation, Federal Highway Administration logo. ">
            <a:extLst>
              <a:ext uri="{FF2B5EF4-FFF2-40B4-BE49-F238E27FC236}">
                <a16:creationId xmlns:a16="http://schemas.microsoft.com/office/drawing/2014/main" id="{4BEEFDAE-1078-488D-BB2A-003EFA7B54B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9560" y="6322877"/>
            <a:ext cx="1097280" cy="424278"/>
          </a:xfrm>
          <a:prstGeom prst="rect">
            <a:avLst/>
          </a:prstGeom>
        </p:spPr>
      </p:pic>
      <p:sp>
        <p:nvSpPr>
          <p:cNvPr id="18" name="Slide Number Placeholder 5">
            <a:extLst>
              <a:ext uri="{FF2B5EF4-FFF2-40B4-BE49-F238E27FC236}">
                <a16:creationId xmlns:a16="http://schemas.microsoft.com/office/drawing/2014/main" id="{4079D3D3-BA86-431C-ACF1-6A6A60AFC2A6}"/>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rgbClr val="757575"/>
                </a:solidFill>
              </a:defRPr>
            </a:lvl1pPr>
          </a:lstStyle>
          <a:p>
            <a:fld id="{29691912-3321-4F2D-A980-9CA5FE309265}" type="slidenum">
              <a:rPr lang="en-US" smtClean="0"/>
              <a:pPr/>
              <a:t>‹#›</a:t>
            </a:fld>
            <a:endParaRPr lang="en-US" dirty="0"/>
          </a:p>
        </p:txBody>
      </p:sp>
    </p:spTree>
    <p:extLst>
      <p:ext uri="{BB962C8B-B14F-4D97-AF65-F5344CB8AC3E}">
        <p14:creationId xmlns:p14="http://schemas.microsoft.com/office/powerpoint/2010/main" val="2753781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9EE92F-5033-472A-95F9-1C45E5606034}"/>
              </a:ext>
            </a:extLst>
          </p:cNvPr>
          <p:cNvSpPr>
            <a:spLocks noGrp="1"/>
          </p:cNvSpPr>
          <p:nvPr>
            <p:ph type="title"/>
          </p:nvPr>
        </p:nvSpPr>
        <p:spPr>
          <a:xfrm>
            <a:off x="838200" y="669924"/>
            <a:ext cx="10515600" cy="1020764"/>
          </a:xfrm>
          <a:prstGeom prst="rect">
            <a:avLst/>
          </a:prstGeom>
        </p:spPr>
        <p:txBody>
          <a:bodyPr vert="horz" lIns="91440" tIns="45720" rIns="91440" bIns="45720" rtlCol="0" anchor="ctr">
            <a:noAutofit/>
          </a:bodyPr>
          <a:lstStyle/>
          <a:p>
            <a:r>
              <a:rPr lang="en-US" dirty="0" err="1"/>
              <a:t>TFHRC</a:t>
            </a:r>
            <a:r>
              <a:rPr lang="en-US" dirty="0"/>
              <a:t> Main Master</a:t>
            </a:r>
          </a:p>
        </p:txBody>
      </p:sp>
      <p:sp>
        <p:nvSpPr>
          <p:cNvPr id="3" name="Text Placeholder 2">
            <a:extLst>
              <a:ext uri="{FF2B5EF4-FFF2-40B4-BE49-F238E27FC236}">
                <a16:creationId xmlns:a16="http://schemas.microsoft.com/office/drawing/2014/main" id="{FDA19936-284C-478E-86AA-A93A4A0D8223}"/>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a:extLst>
              <a:ext uri="{FF2B5EF4-FFF2-40B4-BE49-F238E27FC236}">
                <a16:creationId xmlns:a16="http://schemas.microsoft.com/office/drawing/2014/main" id="{3368D9EB-7B25-4C74-BC27-9281D82B0664}"/>
              </a:ext>
            </a:extLst>
          </p:cNvPr>
          <p:cNvSpPr>
            <a:spLocks noGrp="1"/>
          </p:cNvSpPr>
          <p:nvPr>
            <p:ph type="sldNum" sz="quarter" idx="4"/>
          </p:nvPr>
        </p:nvSpPr>
        <p:spPr>
          <a:xfrm>
            <a:off x="11291887" y="6138862"/>
            <a:ext cx="7715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91912-3321-4F2D-A980-9CA5FE309265}" type="slidenum">
              <a:rPr lang="en-US" smtClean="0"/>
              <a:t>‹#›</a:t>
            </a:fld>
            <a:endParaRPr lang="en-US"/>
          </a:p>
        </p:txBody>
      </p:sp>
    </p:spTree>
    <p:extLst>
      <p:ext uri="{BB962C8B-B14F-4D97-AF65-F5344CB8AC3E}">
        <p14:creationId xmlns:p14="http://schemas.microsoft.com/office/powerpoint/2010/main" val="424260860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791" r:id="rId3"/>
    <p:sldLayoutId id="2147483661" r:id="rId4"/>
    <p:sldLayoutId id="2147483651" r:id="rId5"/>
    <p:sldLayoutId id="2147483650" r:id="rId6"/>
    <p:sldLayoutId id="2147483733" r:id="rId7"/>
    <p:sldLayoutId id="2147483662" r:id="rId8"/>
    <p:sldLayoutId id="2147483653" r:id="rId9"/>
    <p:sldLayoutId id="2147483665" r:id="rId10"/>
    <p:sldLayoutId id="2147483654" r:id="rId11"/>
    <p:sldLayoutId id="2147483732" r:id="rId12"/>
    <p:sldLayoutId id="2147483664" r:id="rId13"/>
    <p:sldLayoutId id="2147483663" r:id="rId14"/>
    <p:sldLayoutId id="2147483790" r:id="rId15"/>
  </p:sldLayoutIdLst>
  <p:hf hdr="0" ftr="0" dt="0"/>
  <p:txStyles>
    <p:titleStyle>
      <a:lvl1pPr algn="l" defTabSz="914400" rtl="0" eaLnBrk="1" latinLnBrk="0" hangingPunct="1">
        <a:lnSpc>
          <a:spcPct val="90000"/>
        </a:lnSpc>
        <a:spcBef>
          <a:spcPct val="0"/>
        </a:spcBef>
        <a:buNone/>
        <a:defRPr sz="4400" kern="1200">
          <a:solidFill>
            <a:srgbClr val="1D3B6B"/>
          </a:solidFill>
          <a:latin typeface="Arial" panose="020B0604020202020204" pitchFamily="34" charset="0"/>
          <a:ea typeface="+mj-ea"/>
          <a:cs typeface="Arial" panose="020B0604020202020204" pitchFamily="34" charset="0"/>
        </a:defRPr>
      </a:lvl1pPr>
    </p:titleStyle>
    <p:bodyStyle>
      <a:lvl1pPr marL="339725" indent="-339725" algn="l" defTabSz="914400" rtl="0" eaLnBrk="1" latinLnBrk="0" hangingPunct="1">
        <a:lnSpc>
          <a:spcPct val="100000"/>
        </a:lnSpc>
        <a:spcBef>
          <a:spcPts val="1000"/>
        </a:spcBef>
        <a:buClr>
          <a:schemeClr val="bg2"/>
        </a:buClr>
        <a:buSzPct val="800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96925" indent="-339725" algn="l" defTabSz="914400" rtl="0" eaLnBrk="1" latinLnBrk="0" hangingPunct="1">
        <a:lnSpc>
          <a:spcPct val="100000"/>
        </a:lnSpc>
        <a:spcBef>
          <a:spcPts val="500"/>
        </a:spcBef>
        <a:buClr>
          <a:schemeClr val="bg2"/>
        </a:buClr>
        <a:buSzPct val="80000"/>
        <a:buFont typeface="Wingdings 3" panose="05040102010807070707" pitchFamily="18"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2"/>
        </a:buClr>
        <a:buSzPct val="125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2"/>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9EE92F-5033-472A-95F9-1C45E5606034}"/>
              </a:ext>
            </a:extLst>
          </p:cNvPr>
          <p:cNvSpPr>
            <a:spLocks noGrp="1"/>
          </p:cNvSpPr>
          <p:nvPr>
            <p:ph type="title"/>
          </p:nvPr>
        </p:nvSpPr>
        <p:spPr>
          <a:xfrm>
            <a:off x="838200" y="669924"/>
            <a:ext cx="10515600" cy="1020764"/>
          </a:xfrm>
          <a:prstGeom prst="rect">
            <a:avLst/>
          </a:prstGeom>
        </p:spPr>
        <p:txBody>
          <a:bodyPr vert="horz" lIns="91440" tIns="45720" rIns="91440" bIns="45720" rtlCol="0" anchor="ctr">
            <a:noAutofit/>
          </a:bodyPr>
          <a:lstStyle/>
          <a:p>
            <a:r>
              <a:rPr lang="en-US" dirty="0"/>
              <a:t>Office of Infrastructure Master</a:t>
            </a:r>
          </a:p>
        </p:txBody>
      </p:sp>
      <p:sp>
        <p:nvSpPr>
          <p:cNvPr id="3" name="Text Placeholder 2">
            <a:extLst>
              <a:ext uri="{FF2B5EF4-FFF2-40B4-BE49-F238E27FC236}">
                <a16:creationId xmlns:a16="http://schemas.microsoft.com/office/drawing/2014/main" id="{FDA19936-284C-478E-86AA-A93A4A0D8223}"/>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3368D9EB-7B25-4C74-BC27-9281D82B0664}"/>
              </a:ext>
            </a:extLst>
          </p:cNvPr>
          <p:cNvSpPr>
            <a:spLocks noGrp="1"/>
          </p:cNvSpPr>
          <p:nvPr>
            <p:ph type="sldNum" sz="quarter" idx="4"/>
          </p:nvPr>
        </p:nvSpPr>
        <p:spPr>
          <a:xfrm>
            <a:off x="11291887" y="6138862"/>
            <a:ext cx="771525" cy="365125"/>
          </a:xfrm>
          <a:prstGeom prst="rect">
            <a:avLst/>
          </a:prstGeom>
        </p:spPr>
        <p:txBody>
          <a:bodyPr vert="horz" lIns="91440" tIns="45720" rIns="91440" bIns="45720" rtlCol="0" anchor="ctr"/>
          <a:lstStyle>
            <a:lvl1pPr algn="r">
              <a:defRPr sz="1200">
                <a:solidFill>
                  <a:srgbClr val="757575"/>
                </a:solidFill>
              </a:defRPr>
            </a:lvl1pPr>
          </a:lstStyle>
          <a:p>
            <a:fld id="{29691912-3321-4F2D-A980-9CA5FE309265}" type="slidenum">
              <a:rPr lang="en-US" smtClean="0"/>
              <a:pPr/>
              <a:t>‹#›</a:t>
            </a:fld>
            <a:endParaRPr lang="en-US" dirty="0"/>
          </a:p>
        </p:txBody>
      </p:sp>
    </p:spTree>
    <p:extLst>
      <p:ext uri="{BB962C8B-B14F-4D97-AF65-F5344CB8AC3E}">
        <p14:creationId xmlns:p14="http://schemas.microsoft.com/office/powerpoint/2010/main" val="445423209"/>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86" r:id="rId6"/>
    <p:sldLayoutId id="2147483779" r:id="rId7"/>
    <p:sldLayoutId id="2147483780" r:id="rId8"/>
    <p:sldLayoutId id="2147483781" r:id="rId9"/>
    <p:sldLayoutId id="2147483782" r:id="rId10"/>
    <p:sldLayoutId id="2147483783" r:id="rId11"/>
    <p:sldLayoutId id="2147483784" r:id="rId12"/>
    <p:sldLayoutId id="2147483785" r:id="rId13"/>
  </p:sldLayoutIdLst>
  <p:hf hdr="0" ftr="0" dt="0"/>
  <p:txStyles>
    <p:titleStyle>
      <a:lvl1pPr algn="l" defTabSz="914400" rtl="0" eaLnBrk="1" latinLnBrk="0" hangingPunct="1">
        <a:lnSpc>
          <a:spcPct val="90000"/>
        </a:lnSpc>
        <a:spcBef>
          <a:spcPct val="0"/>
        </a:spcBef>
        <a:buNone/>
        <a:defRPr sz="4400" kern="1200">
          <a:solidFill>
            <a:schemeClr val="accent2"/>
          </a:solidFill>
          <a:latin typeface="Arial" panose="020B0604020202020204" pitchFamily="34" charset="0"/>
          <a:ea typeface="+mj-ea"/>
          <a:cs typeface="Arial" panose="020B0604020202020204" pitchFamily="34" charset="0"/>
        </a:defRPr>
      </a:lvl1pPr>
    </p:titleStyle>
    <p:bodyStyle>
      <a:lvl1pPr marL="339725" indent="-339725" algn="l" defTabSz="914400" rtl="0" eaLnBrk="1" latinLnBrk="0" hangingPunct="1">
        <a:lnSpc>
          <a:spcPct val="100000"/>
        </a:lnSpc>
        <a:spcBef>
          <a:spcPts val="1000"/>
        </a:spcBef>
        <a:buClr>
          <a:srgbClr val="04848C"/>
        </a:buClr>
        <a:buSzPct val="800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96925" indent="-339725" algn="l" defTabSz="914400" rtl="0" eaLnBrk="1" latinLnBrk="0" hangingPunct="1">
        <a:lnSpc>
          <a:spcPct val="100000"/>
        </a:lnSpc>
        <a:spcBef>
          <a:spcPts val="500"/>
        </a:spcBef>
        <a:buClr>
          <a:srgbClr val="04848C"/>
        </a:buClr>
        <a:buSzPct val="80000"/>
        <a:buFont typeface="Wingdings 3" panose="05040102010807070707" pitchFamily="18"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04848C"/>
        </a:buClr>
        <a:buSzPct val="125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04848C"/>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04848C"/>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9EE92F-5033-472A-95F9-1C45E5606034}"/>
              </a:ext>
            </a:extLst>
          </p:cNvPr>
          <p:cNvSpPr>
            <a:spLocks noGrp="1"/>
          </p:cNvSpPr>
          <p:nvPr>
            <p:ph type="title"/>
          </p:nvPr>
        </p:nvSpPr>
        <p:spPr>
          <a:xfrm>
            <a:off x="838200" y="669924"/>
            <a:ext cx="10515600" cy="1020764"/>
          </a:xfrm>
          <a:prstGeom prst="rect">
            <a:avLst/>
          </a:prstGeom>
        </p:spPr>
        <p:txBody>
          <a:bodyPr vert="horz" lIns="91440" tIns="45720" rIns="91440" bIns="45720" rtlCol="0" anchor="ctr">
            <a:noAutofit/>
          </a:bodyPr>
          <a:lstStyle/>
          <a:p>
            <a:r>
              <a:rPr lang="en-US" dirty="0"/>
              <a:t>Office of Corporate Research, Technology, and Innovation Management</a:t>
            </a:r>
          </a:p>
        </p:txBody>
      </p:sp>
      <p:sp>
        <p:nvSpPr>
          <p:cNvPr id="3" name="Text Placeholder 2">
            <a:extLst>
              <a:ext uri="{FF2B5EF4-FFF2-40B4-BE49-F238E27FC236}">
                <a16:creationId xmlns:a16="http://schemas.microsoft.com/office/drawing/2014/main" id="{FDA19936-284C-478E-86AA-A93A4A0D8223}"/>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3368D9EB-7B25-4C74-BC27-9281D82B0664}"/>
              </a:ext>
            </a:extLst>
          </p:cNvPr>
          <p:cNvSpPr>
            <a:spLocks noGrp="1"/>
          </p:cNvSpPr>
          <p:nvPr>
            <p:ph type="sldNum" sz="quarter" idx="4"/>
          </p:nvPr>
        </p:nvSpPr>
        <p:spPr>
          <a:xfrm>
            <a:off x="11291887" y="6138862"/>
            <a:ext cx="771525" cy="365125"/>
          </a:xfrm>
          <a:prstGeom prst="rect">
            <a:avLst/>
          </a:prstGeom>
        </p:spPr>
        <p:txBody>
          <a:bodyPr vert="horz" lIns="91440" tIns="45720" rIns="91440" bIns="45720" rtlCol="0" anchor="ctr"/>
          <a:lstStyle>
            <a:lvl1pPr algn="r">
              <a:defRPr sz="1200">
                <a:solidFill>
                  <a:srgbClr val="757575"/>
                </a:solidFill>
              </a:defRPr>
            </a:lvl1pPr>
          </a:lstStyle>
          <a:p>
            <a:fld id="{29691912-3321-4F2D-A980-9CA5FE309265}" type="slidenum">
              <a:rPr lang="en-US" smtClean="0"/>
              <a:pPr/>
              <a:t>‹#›</a:t>
            </a:fld>
            <a:endParaRPr lang="en-US" dirty="0"/>
          </a:p>
        </p:txBody>
      </p:sp>
    </p:spTree>
    <p:extLst>
      <p:ext uri="{BB962C8B-B14F-4D97-AF65-F5344CB8AC3E}">
        <p14:creationId xmlns:p14="http://schemas.microsoft.com/office/powerpoint/2010/main" val="1431803048"/>
      </p:ext>
    </p:extLst>
  </p:cSld>
  <p:clrMap bg1="lt1" tx1="dk1" bg2="lt2" tx2="dk2" accent1="accent1" accent2="accent2" accent3="accent3" accent4="accent4" accent5="accent5" accent6="accent6" hlink="hlink" folHlink="folHlink"/>
  <p:sldLayoutIdLst>
    <p:sldLayoutId id="2147483706" r:id="rId1"/>
    <p:sldLayoutId id="2147483705" r:id="rId2"/>
    <p:sldLayoutId id="2147483708" r:id="rId3"/>
    <p:sldLayoutId id="2147483707" r:id="rId4"/>
    <p:sldLayoutId id="2147483709" r:id="rId5"/>
    <p:sldLayoutId id="2147483787" r:id="rId6"/>
    <p:sldLayoutId id="2147483710" r:id="rId7"/>
    <p:sldLayoutId id="2147483711" r:id="rId8"/>
    <p:sldLayoutId id="2147483712" r:id="rId9"/>
    <p:sldLayoutId id="2147483713" r:id="rId10"/>
    <p:sldLayoutId id="2147483730" r:id="rId11"/>
    <p:sldLayoutId id="2147483714" r:id="rId12"/>
    <p:sldLayoutId id="2147483715" r:id="rId13"/>
  </p:sldLayoutIdLst>
  <p:hf hdr="0" ftr="0" dt="0"/>
  <p:txStyles>
    <p:titleStyle>
      <a:lvl1pPr algn="l" defTabSz="914400" rtl="0" eaLnBrk="1" latinLnBrk="0" hangingPunct="1">
        <a:lnSpc>
          <a:spcPct val="90000"/>
        </a:lnSpc>
        <a:spcBef>
          <a:spcPct val="0"/>
        </a:spcBef>
        <a:buNone/>
        <a:defRPr sz="4400" kern="1200">
          <a:solidFill>
            <a:schemeClr val="accent5"/>
          </a:solidFill>
          <a:latin typeface="Arial" panose="020B0604020202020204" pitchFamily="34" charset="0"/>
          <a:ea typeface="+mj-ea"/>
          <a:cs typeface="Arial" panose="020B0604020202020204" pitchFamily="34" charset="0"/>
        </a:defRPr>
      </a:lvl1pPr>
    </p:titleStyle>
    <p:bodyStyle>
      <a:lvl1pPr marL="339725" indent="-339725" algn="l" defTabSz="914400" rtl="0" eaLnBrk="1" latinLnBrk="0" hangingPunct="1">
        <a:lnSpc>
          <a:spcPct val="100000"/>
        </a:lnSpc>
        <a:spcBef>
          <a:spcPts val="1000"/>
        </a:spcBef>
        <a:buClr>
          <a:srgbClr val="61777B"/>
        </a:buClr>
        <a:buSzPct val="800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96925" indent="-339725" algn="l" defTabSz="914400" rtl="0" eaLnBrk="1" latinLnBrk="0" hangingPunct="1">
        <a:lnSpc>
          <a:spcPct val="100000"/>
        </a:lnSpc>
        <a:spcBef>
          <a:spcPts val="500"/>
        </a:spcBef>
        <a:buClr>
          <a:srgbClr val="61777B"/>
        </a:buClr>
        <a:buSzPct val="80000"/>
        <a:buFont typeface="Wingdings 3" panose="05040102010807070707" pitchFamily="18"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61777B"/>
        </a:buClr>
        <a:buSzPct val="125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61777B"/>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61777B"/>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9EE92F-5033-472A-95F9-1C45E5606034}"/>
              </a:ext>
            </a:extLst>
          </p:cNvPr>
          <p:cNvSpPr>
            <a:spLocks noGrp="1"/>
          </p:cNvSpPr>
          <p:nvPr>
            <p:ph type="title"/>
          </p:nvPr>
        </p:nvSpPr>
        <p:spPr>
          <a:xfrm>
            <a:off x="838200" y="669924"/>
            <a:ext cx="10515600" cy="1020764"/>
          </a:xfrm>
          <a:prstGeom prst="rect">
            <a:avLst/>
          </a:prstGeom>
        </p:spPr>
        <p:txBody>
          <a:bodyPr vert="horz" lIns="91440" tIns="45720" rIns="91440" bIns="45720" rtlCol="0" anchor="ctr">
            <a:noAutofit/>
          </a:bodyPr>
          <a:lstStyle/>
          <a:p>
            <a:r>
              <a:rPr lang="en-US" dirty="0"/>
              <a:t>Office of Resource Management</a:t>
            </a:r>
          </a:p>
        </p:txBody>
      </p:sp>
      <p:sp>
        <p:nvSpPr>
          <p:cNvPr id="3" name="Text Placeholder 2">
            <a:extLst>
              <a:ext uri="{FF2B5EF4-FFF2-40B4-BE49-F238E27FC236}">
                <a16:creationId xmlns:a16="http://schemas.microsoft.com/office/drawing/2014/main" id="{FDA19936-284C-478E-86AA-A93A4A0D8223}"/>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3368D9EB-7B25-4C74-BC27-9281D82B0664}"/>
              </a:ext>
            </a:extLst>
          </p:cNvPr>
          <p:cNvSpPr>
            <a:spLocks noGrp="1"/>
          </p:cNvSpPr>
          <p:nvPr>
            <p:ph type="sldNum" sz="quarter" idx="4"/>
          </p:nvPr>
        </p:nvSpPr>
        <p:spPr>
          <a:xfrm>
            <a:off x="11291887" y="6138862"/>
            <a:ext cx="771525" cy="365125"/>
          </a:xfrm>
          <a:prstGeom prst="rect">
            <a:avLst/>
          </a:prstGeom>
        </p:spPr>
        <p:txBody>
          <a:bodyPr vert="horz" lIns="91440" tIns="45720" rIns="91440" bIns="45720" rtlCol="0" anchor="ctr"/>
          <a:lstStyle>
            <a:lvl1pPr algn="r">
              <a:defRPr sz="1200">
                <a:solidFill>
                  <a:srgbClr val="757575"/>
                </a:solidFill>
              </a:defRPr>
            </a:lvl1pPr>
          </a:lstStyle>
          <a:p>
            <a:fld id="{29691912-3321-4F2D-A980-9CA5FE309265}" type="slidenum">
              <a:rPr lang="en-US" smtClean="0"/>
              <a:pPr/>
              <a:t>‹#›</a:t>
            </a:fld>
            <a:endParaRPr lang="en-US" dirty="0"/>
          </a:p>
        </p:txBody>
      </p:sp>
    </p:spTree>
    <p:extLst>
      <p:ext uri="{BB962C8B-B14F-4D97-AF65-F5344CB8AC3E}">
        <p14:creationId xmlns:p14="http://schemas.microsoft.com/office/powerpoint/2010/main" val="2965106447"/>
      </p:ext>
    </p:extLst>
  </p:cSld>
  <p:clrMap bg1="lt1" tx1="dk1" bg2="lt2" tx2="dk2" accent1="accent1" accent2="accent2" accent3="accent3" accent4="accent4" accent5="accent5" accent6="accent6" hlink="hlink" folHlink="folHlink"/>
  <p:sldLayoutIdLst>
    <p:sldLayoutId id="2147483718" r:id="rId1"/>
    <p:sldLayoutId id="2147483717" r:id="rId2"/>
    <p:sldLayoutId id="2147483720" r:id="rId3"/>
    <p:sldLayoutId id="2147483719" r:id="rId4"/>
    <p:sldLayoutId id="2147483721" r:id="rId5"/>
    <p:sldLayoutId id="2147483788" r:id="rId6"/>
    <p:sldLayoutId id="2147483722" r:id="rId7"/>
    <p:sldLayoutId id="2147483723" r:id="rId8"/>
    <p:sldLayoutId id="2147483724" r:id="rId9"/>
    <p:sldLayoutId id="2147483725" r:id="rId10"/>
    <p:sldLayoutId id="2147483731" r:id="rId11"/>
    <p:sldLayoutId id="2147483726" r:id="rId12"/>
    <p:sldLayoutId id="2147483727" r:id="rId13"/>
  </p:sldLayoutIdLst>
  <p:hf hdr="0" ftr="0" dt="0"/>
  <p:txStyles>
    <p:titleStyle>
      <a:lvl1pPr algn="l" defTabSz="914400" rtl="0" eaLnBrk="1" latinLnBrk="0" hangingPunct="1">
        <a:lnSpc>
          <a:spcPct val="90000"/>
        </a:lnSpc>
        <a:spcBef>
          <a:spcPct val="0"/>
        </a:spcBef>
        <a:buNone/>
        <a:defRPr sz="4400" kern="1200">
          <a:solidFill>
            <a:schemeClr val="accent6"/>
          </a:solidFill>
          <a:latin typeface="Arial" panose="020B0604020202020204" pitchFamily="34" charset="0"/>
          <a:ea typeface="+mj-ea"/>
          <a:cs typeface="Arial" panose="020B0604020202020204" pitchFamily="34" charset="0"/>
        </a:defRPr>
      </a:lvl1pPr>
    </p:titleStyle>
    <p:bodyStyle>
      <a:lvl1pPr marL="339725" indent="-339725" algn="l" defTabSz="914400" rtl="0" eaLnBrk="1" latinLnBrk="0" hangingPunct="1">
        <a:lnSpc>
          <a:spcPct val="100000"/>
        </a:lnSpc>
        <a:spcBef>
          <a:spcPts val="1000"/>
        </a:spcBef>
        <a:buClr>
          <a:srgbClr val="30775F"/>
        </a:buClr>
        <a:buSzPct val="800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96925" indent="-339725" algn="l" defTabSz="914400" rtl="0" eaLnBrk="1" latinLnBrk="0" hangingPunct="1">
        <a:lnSpc>
          <a:spcPct val="100000"/>
        </a:lnSpc>
        <a:spcBef>
          <a:spcPts val="500"/>
        </a:spcBef>
        <a:buClr>
          <a:srgbClr val="30775F"/>
        </a:buClr>
        <a:buSzPct val="80000"/>
        <a:buFont typeface="Wingdings 3" panose="05040102010807070707" pitchFamily="18"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30775F"/>
        </a:buClr>
        <a:buSzPct val="125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30775F"/>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30775F"/>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9EE92F-5033-472A-95F9-1C45E5606034}"/>
              </a:ext>
            </a:extLst>
          </p:cNvPr>
          <p:cNvSpPr>
            <a:spLocks noGrp="1"/>
          </p:cNvSpPr>
          <p:nvPr>
            <p:ph type="title"/>
          </p:nvPr>
        </p:nvSpPr>
        <p:spPr>
          <a:xfrm>
            <a:off x="838200" y="669924"/>
            <a:ext cx="10515600" cy="1020764"/>
          </a:xfrm>
          <a:prstGeom prst="rect">
            <a:avLst/>
          </a:prstGeom>
        </p:spPr>
        <p:txBody>
          <a:bodyPr vert="horz" lIns="91440" tIns="45720" rIns="91440" bIns="45720" rtlCol="0" anchor="ctr">
            <a:noAutofit/>
          </a:bodyPr>
          <a:lstStyle/>
          <a:p>
            <a:r>
              <a:rPr lang="en-US" dirty="0"/>
              <a:t>Office of Safety and Operations</a:t>
            </a:r>
          </a:p>
        </p:txBody>
      </p:sp>
      <p:sp>
        <p:nvSpPr>
          <p:cNvPr id="3" name="Text Placeholder 2">
            <a:extLst>
              <a:ext uri="{FF2B5EF4-FFF2-40B4-BE49-F238E27FC236}">
                <a16:creationId xmlns:a16="http://schemas.microsoft.com/office/drawing/2014/main" id="{FDA19936-284C-478E-86AA-A93A4A0D8223}"/>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3368D9EB-7B25-4C74-BC27-9281D82B0664}"/>
              </a:ext>
            </a:extLst>
          </p:cNvPr>
          <p:cNvSpPr>
            <a:spLocks noGrp="1"/>
          </p:cNvSpPr>
          <p:nvPr>
            <p:ph type="sldNum" sz="quarter" idx="4"/>
          </p:nvPr>
        </p:nvSpPr>
        <p:spPr>
          <a:xfrm>
            <a:off x="11291887" y="6138862"/>
            <a:ext cx="771525" cy="365125"/>
          </a:xfrm>
          <a:prstGeom prst="rect">
            <a:avLst/>
          </a:prstGeom>
        </p:spPr>
        <p:txBody>
          <a:bodyPr vert="horz" lIns="91440" tIns="45720" rIns="91440" bIns="45720" rtlCol="0" anchor="ctr"/>
          <a:lstStyle>
            <a:lvl1pPr algn="r">
              <a:defRPr sz="1200">
                <a:solidFill>
                  <a:srgbClr val="757575"/>
                </a:solidFill>
              </a:defRPr>
            </a:lvl1pPr>
          </a:lstStyle>
          <a:p>
            <a:fld id="{29691912-3321-4F2D-A980-9CA5FE309265}" type="slidenum">
              <a:rPr lang="en-US" smtClean="0"/>
              <a:pPr/>
              <a:t>‹#›</a:t>
            </a:fld>
            <a:endParaRPr lang="en-US" dirty="0"/>
          </a:p>
        </p:txBody>
      </p:sp>
    </p:spTree>
    <p:extLst>
      <p:ext uri="{BB962C8B-B14F-4D97-AF65-F5344CB8AC3E}">
        <p14:creationId xmlns:p14="http://schemas.microsoft.com/office/powerpoint/2010/main" val="426278254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89" r:id="rId6"/>
    <p:sldLayoutId id="2147483766" r:id="rId7"/>
    <p:sldLayoutId id="2147483767" r:id="rId8"/>
    <p:sldLayoutId id="2147483768" r:id="rId9"/>
    <p:sldLayoutId id="2147483769" r:id="rId10"/>
    <p:sldLayoutId id="2147483770" r:id="rId11"/>
    <p:sldLayoutId id="2147483771" r:id="rId12"/>
    <p:sldLayoutId id="2147483772" r:id="rId13"/>
  </p:sldLayoutIdLst>
  <p:hf hdr="0" ftr="0" dt="0"/>
  <p:txStyles>
    <p:titleStyle>
      <a:lvl1pPr algn="l" defTabSz="914400" rtl="0" eaLnBrk="1" latinLnBrk="0" hangingPunct="1">
        <a:lnSpc>
          <a:spcPct val="90000"/>
        </a:lnSpc>
        <a:spcBef>
          <a:spcPct val="0"/>
        </a:spcBef>
        <a:buNone/>
        <a:defRPr sz="4400" kern="1200">
          <a:solidFill>
            <a:schemeClr val="accent4"/>
          </a:solidFill>
          <a:latin typeface="Arial" panose="020B0604020202020204" pitchFamily="34" charset="0"/>
          <a:ea typeface="+mj-ea"/>
          <a:cs typeface="Arial" panose="020B0604020202020204" pitchFamily="34" charset="0"/>
        </a:defRPr>
      </a:lvl1pPr>
    </p:titleStyle>
    <p:bodyStyle>
      <a:lvl1pPr marL="339725" indent="-339725" algn="l" defTabSz="914400" rtl="0" eaLnBrk="1" latinLnBrk="0" hangingPunct="1">
        <a:lnSpc>
          <a:spcPct val="100000"/>
        </a:lnSpc>
        <a:spcBef>
          <a:spcPts val="1000"/>
        </a:spcBef>
        <a:buClr>
          <a:srgbClr val="797272"/>
        </a:buClr>
        <a:buSzPct val="800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96925" indent="-339725" algn="l" defTabSz="914400" rtl="0" eaLnBrk="1" latinLnBrk="0" hangingPunct="1">
        <a:lnSpc>
          <a:spcPct val="100000"/>
        </a:lnSpc>
        <a:spcBef>
          <a:spcPts val="500"/>
        </a:spcBef>
        <a:buClr>
          <a:srgbClr val="797272"/>
        </a:buClr>
        <a:buSzPct val="80000"/>
        <a:buFont typeface="Wingdings 3" panose="05040102010807070707" pitchFamily="18"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797272"/>
        </a:buClr>
        <a:buSzPct val="125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797272"/>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79727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35.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mailto:paul.lafleur@dot.gov"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6563387-82BB-44AB-8E3F-251FC9689488}"/>
              </a:ext>
            </a:extLst>
          </p:cNvPr>
          <p:cNvSpPr>
            <a:spLocks noGrp="1"/>
          </p:cNvSpPr>
          <p:nvPr>
            <p:ph type="ctrTitle"/>
          </p:nvPr>
        </p:nvSpPr>
        <p:spPr>
          <a:xfrm>
            <a:off x="676273" y="1621418"/>
            <a:ext cx="6468239" cy="2387600"/>
          </a:xfrm>
        </p:spPr>
        <p:txBody>
          <a:bodyPr/>
          <a:lstStyle/>
          <a:p>
            <a:r>
              <a:rPr lang="en-US" sz="3200" dirty="0"/>
              <a:t>Development of a Spreadsheet-Based Tool for the Application of the Safe System Approach (SSA) Framework to Roadway Departure (</a:t>
            </a:r>
            <a:r>
              <a:rPr lang="en-US" sz="3200" dirty="0" err="1"/>
              <a:t>RwD</a:t>
            </a:r>
            <a:r>
              <a:rPr lang="en-US" sz="3200" dirty="0"/>
              <a:t>)</a:t>
            </a:r>
          </a:p>
        </p:txBody>
      </p:sp>
      <p:sp>
        <p:nvSpPr>
          <p:cNvPr id="11" name="Subtitle 10">
            <a:extLst>
              <a:ext uri="{FF2B5EF4-FFF2-40B4-BE49-F238E27FC236}">
                <a16:creationId xmlns:a16="http://schemas.microsoft.com/office/drawing/2014/main" id="{2C56BB04-4796-48AB-8ED3-03C540FC94EE}"/>
              </a:ext>
            </a:extLst>
          </p:cNvPr>
          <p:cNvSpPr>
            <a:spLocks noGrp="1"/>
          </p:cNvSpPr>
          <p:nvPr>
            <p:ph type="subTitle" idx="1"/>
          </p:nvPr>
        </p:nvSpPr>
        <p:spPr/>
        <p:txBody>
          <a:bodyPr/>
          <a:lstStyle/>
          <a:p>
            <a:br>
              <a:rPr lang="en-US" dirty="0"/>
            </a:br>
            <a:r>
              <a:rPr lang="en-US" dirty="0"/>
              <a:t>Paul LaFleur, FHWA</a:t>
            </a:r>
          </a:p>
        </p:txBody>
      </p:sp>
      <p:sp>
        <p:nvSpPr>
          <p:cNvPr id="5" name="Text Placeholder 4">
            <a:extLst>
              <a:ext uri="{FF2B5EF4-FFF2-40B4-BE49-F238E27FC236}">
                <a16:creationId xmlns:a16="http://schemas.microsoft.com/office/drawing/2014/main" id="{F85ACB0E-8A49-4511-BB98-65AAF4D37A4C}"/>
              </a:ext>
            </a:extLst>
          </p:cNvPr>
          <p:cNvSpPr>
            <a:spLocks noGrp="1"/>
          </p:cNvSpPr>
          <p:nvPr>
            <p:ph type="body" sz="quarter" idx="10"/>
          </p:nvPr>
        </p:nvSpPr>
        <p:spPr/>
        <p:txBody>
          <a:bodyPr/>
          <a:lstStyle/>
          <a:p>
            <a:r>
              <a:rPr lang="en-US" dirty="0"/>
              <a:t>July 2025</a:t>
            </a:r>
          </a:p>
          <a:p>
            <a:endParaRPr lang="en-US" dirty="0"/>
          </a:p>
        </p:txBody>
      </p:sp>
      <p:pic>
        <p:nvPicPr>
          <p:cNvPr id="7" name="Picture 6">
            <a:extLst>
              <a:ext uri="{FF2B5EF4-FFF2-40B4-BE49-F238E27FC236}">
                <a16:creationId xmlns:a16="http://schemas.microsoft.com/office/drawing/2014/main" id="{EA38EA22-2C49-48CD-4DFB-431E7D9E30E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2271" y="0"/>
            <a:ext cx="5943600" cy="6858000"/>
          </a:xfrm>
          <a:prstGeom prst="rect">
            <a:avLst/>
          </a:prstGeom>
        </p:spPr>
      </p:pic>
    </p:spTree>
    <p:extLst>
      <p:ext uri="{BB962C8B-B14F-4D97-AF65-F5344CB8AC3E}">
        <p14:creationId xmlns:p14="http://schemas.microsoft.com/office/powerpoint/2010/main" val="440829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46397-A4E4-DBB3-6B8C-190F719BE4FD}"/>
              </a:ext>
            </a:extLst>
          </p:cNvPr>
          <p:cNvSpPr txBox="1">
            <a:spLocks/>
          </p:cNvSpPr>
          <p:nvPr/>
        </p:nvSpPr>
        <p:spPr>
          <a:xfrm>
            <a:off x="398352" y="2183270"/>
            <a:ext cx="11628548" cy="50323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7000"/>
              </a:lnSpc>
              <a:spcBef>
                <a:spcPts val="600"/>
              </a:spcBef>
              <a:buFont typeface="Symbol" panose="05050102010706020507" pitchFamily="18" charset="2"/>
              <a:buChar char=""/>
            </a:pPr>
            <a:r>
              <a:rPr lang="en-US" sz="2200" dirty="0">
                <a:solidFill>
                  <a:schemeClr val="tx1">
                    <a:lumMod val="95000"/>
                    <a:lumOff val="5000"/>
                  </a:schemeClr>
                </a:solidFill>
                <a:latin typeface="Segoe UI" panose="020B0502040204020203" pitchFamily="34" charset="0"/>
                <a:cs typeface="Segoe UI" panose="020B0502040204020203" pitchFamily="34" charset="0"/>
              </a:rPr>
              <a:t>The features designated by j include the following:</a:t>
            </a:r>
          </a:p>
          <a:p>
            <a:pPr marL="800100" lvl="1" indent="-342900">
              <a:lnSpc>
                <a:spcPct val="107000"/>
              </a:lnSpc>
              <a:spcBef>
                <a:spcPts val="600"/>
              </a:spcBef>
              <a:buFont typeface="Symbol" panose="05050102010706020507" pitchFamily="18" charset="2"/>
              <a:buChar char=""/>
            </a:pPr>
            <a:r>
              <a:rPr lang="en-US" sz="1900" dirty="0">
                <a:solidFill>
                  <a:schemeClr val="tx1">
                    <a:lumMod val="95000"/>
                    <a:lumOff val="5000"/>
                  </a:schemeClr>
                </a:solidFill>
                <a:latin typeface="Segoe UI" panose="020B0502040204020203" pitchFamily="34" charset="0"/>
                <a:cs typeface="Segoe UI" panose="020B0502040204020203" pitchFamily="34" charset="0"/>
              </a:rPr>
              <a:t>Speed.</a:t>
            </a:r>
          </a:p>
          <a:p>
            <a:pPr marL="800100" lvl="1" indent="-342900">
              <a:lnSpc>
                <a:spcPct val="107000"/>
              </a:lnSpc>
              <a:spcBef>
                <a:spcPts val="600"/>
              </a:spcBef>
              <a:buFont typeface="Symbol" panose="05050102010706020507" pitchFamily="18" charset="2"/>
              <a:buChar char=""/>
            </a:pPr>
            <a:r>
              <a:rPr lang="en-US" sz="1900" dirty="0">
                <a:solidFill>
                  <a:schemeClr val="tx1">
                    <a:lumMod val="95000"/>
                    <a:lumOff val="5000"/>
                  </a:schemeClr>
                </a:solidFill>
                <a:latin typeface="Segoe UI" panose="020B0502040204020203" pitchFamily="34" charset="0"/>
                <a:cs typeface="Segoe UI" panose="020B0502040204020203" pitchFamily="34" charset="0"/>
              </a:rPr>
              <a:t>Horizontal curvature (presence of high friction surface treatment (HFST) and enhanced curve delineation). </a:t>
            </a:r>
          </a:p>
          <a:p>
            <a:pPr marL="800100" lvl="1" indent="-342900">
              <a:lnSpc>
                <a:spcPct val="107000"/>
              </a:lnSpc>
              <a:spcBef>
                <a:spcPts val="600"/>
              </a:spcBef>
              <a:buFont typeface="Symbol" panose="05050102010706020507" pitchFamily="18" charset="2"/>
              <a:buChar char=""/>
            </a:pPr>
            <a:r>
              <a:rPr lang="en-US" sz="1900" dirty="0">
                <a:solidFill>
                  <a:schemeClr val="tx1">
                    <a:lumMod val="95000"/>
                    <a:lumOff val="5000"/>
                  </a:schemeClr>
                </a:solidFill>
                <a:latin typeface="Segoe UI" panose="020B0502040204020203" pitchFamily="34" charset="0"/>
                <a:cs typeface="Segoe UI" panose="020B0502040204020203" pitchFamily="34" charset="0"/>
              </a:rPr>
              <a:t>Vertical grade.</a:t>
            </a:r>
          </a:p>
          <a:p>
            <a:pPr marL="800100" lvl="1" indent="-342900">
              <a:lnSpc>
                <a:spcPct val="107000"/>
              </a:lnSpc>
              <a:spcBef>
                <a:spcPts val="600"/>
              </a:spcBef>
              <a:buFont typeface="Symbol" panose="05050102010706020507" pitchFamily="18" charset="2"/>
              <a:buChar char=""/>
            </a:pPr>
            <a:r>
              <a:rPr lang="en-US" sz="1900" dirty="0">
                <a:solidFill>
                  <a:schemeClr val="tx1">
                    <a:lumMod val="95000"/>
                    <a:lumOff val="5000"/>
                  </a:schemeClr>
                </a:solidFill>
                <a:latin typeface="Segoe UI" panose="020B0502040204020203" pitchFamily="34" charset="0"/>
                <a:cs typeface="Segoe UI" panose="020B0502040204020203" pitchFamily="34" charset="0"/>
              </a:rPr>
              <a:t>Access density.</a:t>
            </a:r>
          </a:p>
          <a:p>
            <a:pPr marL="800100" lvl="1" indent="-342900">
              <a:lnSpc>
                <a:spcPct val="107000"/>
              </a:lnSpc>
              <a:spcBef>
                <a:spcPts val="600"/>
              </a:spcBef>
              <a:buFont typeface="Symbol" panose="05050102010706020507" pitchFamily="18" charset="2"/>
              <a:buChar char=""/>
            </a:pPr>
            <a:r>
              <a:rPr lang="en-US" sz="1900" dirty="0">
                <a:solidFill>
                  <a:schemeClr val="tx1">
                    <a:lumMod val="95000"/>
                    <a:lumOff val="5000"/>
                  </a:schemeClr>
                </a:solidFill>
                <a:latin typeface="Segoe UI" panose="020B0502040204020203" pitchFamily="34" charset="0"/>
                <a:cs typeface="Segoe UI" panose="020B0502040204020203" pitchFamily="34" charset="0"/>
              </a:rPr>
              <a:t>Selected proven safety countermeasures:</a:t>
            </a:r>
          </a:p>
          <a:p>
            <a:pPr marL="1257300" lvl="2" indent="-342900">
              <a:lnSpc>
                <a:spcPct val="107000"/>
              </a:lnSpc>
              <a:spcBef>
                <a:spcPts val="600"/>
              </a:spcBef>
              <a:buFont typeface="Symbol" panose="05050102010706020507" pitchFamily="18" charset="2"/>
              <a:buChar char=""/>
            </a:pPr>
            <a:endParaRPr lang="en-US" sz="1700" dirty="0">
              <a:solidFill>
                <a:schemeClr val="tx1">
                  <a:lumMod val="95000"/>
                  <a:lumOff val="5000"/>
                </a:schemeClr>
              </a:solidFill>
              <a:cs typeface="Times New Roman" panose="02020603050405020304" pitchFamily="18" charset="0"/>
            </a:endParaRPr>
          </a:p>
          <a:p>
            <a:pPr marL="1257300" lvl="2" indent="-342900">
              <a:lnSpc>
                <a:spcPct val="107000"/>
              </a:lnSpc>
              <a:spcBef>
                <a:spcPts val="600"/>
              </a:spcBef>
              <a:buFont typeface="Symbol" panose="05050102010706020507" pitchFamily="18" charset="2"/>
              <a:buChar char=""/>
            </a:pPr>
            <a:endParaRPr lang="en-US" sz="1700" dirty="0">
              <a:solidFill>
                <a:schemeClr val="tx1">
                  <a:lumMod val="95000"/>
                  <a:lumOff val="5000"/>
                </a:schemeClr>
              </a:solidFill>
              <a:cs typeface="Times New Roman" panose="02020603050405020304" pitchFamily="18" charset="0"/>
            </a:endParaRPr>
          </a:p>
        </p:txBody>
      </p:sp>
      <p:sp>
        <p:nvSpPr>
          <p:cNvPr id="7" name="Title 1">
            <a:extLst>
              <a:ext uri="{FF2B5EF4-FFF2-40B4-BE49-F238E27FC236}">
                <a16:creationId xmlns:a16="http://schemas.microsoft.com/office/drawing/2014/main" id="{3044508D-959E-E97F-D512-06AAA1AE7286}"/>
              </a:ext>
            </a:extLst>
          </p:cNvPr>
          <p:cNvSpPr>
            <a:spLocks noGrp="1"/>
          </p:cNvSpPr>
          <p:nvPr>
            <p:ph type="title"/>
          </p:nvPr>
        </p:nvSpPr>
        <p:spPr>
          <a:xfrm>
            <a:off x="1905000" y="722771"/>
            <a:ext cx="10515600" cy="1325563"/>
          </a:xfrm>
        </p:spPr>
        <p:txBody>
          <a:bodyPr/>
          <a:lstStyle/>
          <a:p>
            <a:r>
              <a:rPr lang="en-US" dirty="0"/>
              <a:t>Features that Could that Affect the Chances of Encroachments Occurring</a:t>
            </a:r>
          </a:p>
        </p:txBody>
      </p:sp>
      <p:grpSp>
        <p:nvGrpSpPr>
          <p:cNvPr id="2" name="Group 1">
            <a:extLst>
              <a:ext uri="{FF2B5EF4-FFF2-40B4-BE49-F238E27FC236}">
                <a16:creationId xmlns:a16="http://schemas.microsoft.com/office/drawing/2014/main" id="{179BE202-7D8B-D0DC-998A-B5BE90B5A360}"/>
              </a:ext>
            </a:extLst>
          </p:cNvPr>
          <p:cNvGrpSpPr/>
          <p:nvPr/>
        </p:nvGrpSpPr>
        <p:grpSpPr>
          <a:xfrm>
            <a:off x="297180" y="532044"/>
            <a:ext cx="1524000" cy="1516290"/>
            <a:chOff x="2062480" y="2317245"/>
            <a:chExt cx="1524000" cy="1516290"/>
          </a:xfrm>
        </p:grpSpPr>
        <p:sp>
          <p:nvSpPr>
            <p:cNvPr id="4" name="Oval 3">
              <a:extLst>
                <a:ext uri="{FF2B5EF4-FFF2-40B4-BE49-F238E27FC236}">
                  <a16:creationId xmlns:a16="http://schemas.microsoft.com/office/drawing/2014/main" id="{F4584627-CF1D-50E7-BBE1-098FE6EF0724}"/>
                </a:ext>
              </a:extLst>
            </p:cNvPr>
            <p:cNvSpPr/>
            <p:nvPr/>
          </p:nvSpPr>
          <p:spPr>
            <a:xfrm>
              <a:off x="2062480" y="2317245"/>
              <a:ext cx="1516290" cy="1516290"/>
            </a:xfrm>
            <a:prstGeom prst="ellipse">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9BCC7E2-7B39-FFE9-A28D-86843E7FC81C}"/>
                </a:ext>
              </a:extLst>
            </p:cNvPr>
            <p:cNvSpPr txBox="1"/>
            <p:nvPr/>
          </p:nvSpPr>
          <p:spPr>
            <a:xfrm>
              <a:off x="2062480" y="2452047"/>
              <a:ext cx="1524000" cy="1200329"/>
            </a:xfrm>
            <a:prstGeom prst="rect">
              <a:avLst/>
            </a:prstGeom>
            <a:noFill/>
          </p:spPr>
          <p:txBody>
            <a:bodyPr wrap="square" rtlCol="0">
              <a:spAutoFit/>
            </a:bodyPr>
            <a:lstStyle/>
            <a:p>
              <a:pPr algn="ctr"/>
              <a:r>
                <a:rPr lang="en-US" sz="7200" dirty="0">
                  <a:solidFill>
                    <a:schemeClr val="bg1"/>
                  </a:solidFill>
                  <a:effectLst/>
                  <a:ea typeface="Calibri" panose="020F0502020204030204" pitchFamily="34" charset="0"/>
                  <a:cs typeface="Times New Roman" panose="02020603050405020304" pitchFamily="18" charset="0"/>
                </a:rPr>
                <a:t>j</a:t>
              </a:r>
              <a:endParaRPr lang="en-US" sz="7200" dirty="0">
                <a:solidFill>
                  <a:schemeClr val="bg1"/>
                </a:solidFill>
              </a:endParaRPr>
            </a:p>
          </p:txBody>
        </p:sp>
      </p:grpSp>
      <p:grpSp>
        <p:nvGrpSpPr>
          <p:cNvPr id="19" name="Group 18">
            <a:extLst>
              <a:ext uri="{FF2B5EF4-FFF2-40B4-BE49-F238E27FC236}">
                <a16:creationId xmlns:a16="http://schemas.microsoft.com/office/drawing/2014/main" id="{D42A256D-6689-34C5-E46D-12B270278988}"/>
              </a:ext>
            </a:extLst>
          </p:cNvPr>
          <p:cNvGrpSpPr/>
          <p:nvPr/>
        </p:nvGrpSpPr>
        <p:grpSpPr>
          <a:xfrm>
            <a:off x="9149949" y="4673976"/>
            <a:ext cx="2657199" cy="1371600"/>
            <a:chOff x="6543750" y="5610096"/>
            <a:chExt cx="2657199" cy="1371600"/>
          </a:xfrm>
        </p:grpSpPr>
        <p:sp>
          <p:nvSpPr>
            <p:cNvPr id="12" name="TextBox 11">
              <a:extLst>
                <a:ext uri="{FF2B5EF4-FFF2-40B4-BE49-F238E27FC236}">
                  <a16:creationId xmlns:a16="http://schemas.microsoft.com/office/drawing/2014/main" id="{8436BCCF-4C97-BA0F-1D4C-A8DB73D73B12}"/>
                </a:ext>
              </a:extLst>
            </p:cNvPr>
            <p:cNvSpPr txBox="1"/>
            <p:nvPr/>
          </p:nvSpPr>
          <p:spPr>
            <a:xfrm>
              <a:off x="7625646" y="5941064"/>
              <a:ext cx="1575303"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latin typeface="Segoe UI" panose="020B0502040204020203" pitchFamily="34" charset="0"/>
                  <a:cs typeface="Segoe UI" panose="020B0502040204020203" pitchFamily="34" charset="0"/>
                </a:rPr>
                <a:t>Wider edge </a:t>
              </a:r>
              <a:br>
                <a:rPr lang="en-US" sz="1900" dirty="0">
                  <a:latin typeface="Segoe UI" panose="020B0502040204020203" pitchFamily="34" charset="0"/>
                  <a:cs typeface="Segoe UI" panose="020B0502040204020203" pitchFamily="34" charset="0"/>
                </a:rPr>
              </a:br>
              <a:r>
                <a:rPr lang="en-US" sz="1900" dirty="0">
                  <a:latin typeface="Segoe UI" panose="020B0502040204020203" pitchFamily="34" charset="0"/>
                  <a:cs typeface="Segoe UI" panose="020B0502040204020203" pitchFamily="34" charset="0"/>
                </a:rPr>
                <a:t>lines</a:t>
              </a:r>
            </a:p>
          </p:txBody>
        </p:sp>
        <p:pic>
          <p:nvPicPr>
            <p:cNvPr id="14" name="Picture 13" descr="A blue circle with white lines&#10;&#10;Description automatically generated">
              <a:extLst>
                <a:ext uri="{FF2B5EF4-FFF2-40B4-BE49-F238E27FC236}">
                  <a16:creationId xmlns:a16="http://schemas.microsoft.com/office/drawing/2014/main" id="{41BB64DF-CC3A-285A-0038-3BA8C82AC2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3750" y="5610096"/>
              <a:ext cx="1371600" cy="1371600"/>
            </a:xfrm>
            <a:prstGeom prst="rect">
              <a:avLst/>
            </a:prstGeom>
          </p:spPr>
        </p:pic>
      </p:grpSp>
      <p:grpSp>
        <p:nvGrpSpPr>
          <p:cNvPr id="25" name="Group 24">
            <a:extLst>
              <a:ext uri="{FF2B5EF4-FFF2-40B4-BE49-F238E27FC236}">
                <a16:creationId xmlns:a16="http://schemas.microsoft.com/office/drawing/2014/main" id="{88B0DD19-CAED-FA76-91F1-3C218D6102DE}"/>
              </a:ext>
            </a:extLst>
          </p:cNvPr>
          <p:cNvGrpSpPr/>
          <p:nvPr/>
        </p:nvGrpSpPr>
        <p:grpSpPr>
          <a:xfrm>
            <a:off x="398352" y="4650967"/>
            <a:ext cx="6772652" cy="1371600"/>
            <a:chOff x="614773" y="5602177"/>
            <a:chExt cx="6772652" cy="1371600"/>
          </a:xfrm>
        </p:grpSpPr>
        <p:sp>
          <p:nvSpPr>
            <p:cNvPr id="10" name="TextBox 9">
              <a:extLst>
                <a:ext uri="{FF2B5EF4-FFF2-40B4-BE49-F238E27FC236}">
                  <a16:creationId xmlns:a16="http://schemas.microsoft.com/office/drawing/2014/main" id="{2483C521-6754-2100-6FE3-B09A8DF29188}"/>
                </a:ext>
              </a:extLst>
            </p:cNvPr>
            <p:cNvSpPr txBox="1"/>
            <p:nvPr/>
          </p:nvSpPr>
          <p:spPr>
            <a:xfrm>
              <a:off x="4826010" y="5941064"/>
              <a:ext cx="2561415" cy="677108"/>
            </a:xfrm>
            <a:prstGeom prst="rect">
              <a:avLst/>
            </a:prstGeom>
            <a:noFill/>
          </p:spPr>
          <p:txBody>
            <a:bodyPr wrap="square" rtlCol="0">
              <a:spAutoFit/>
            </a:bodyPr>
            <a:lstStyle/>
            <a:p>
              <a:r>
                <a:rPr lang="en-US" sz="1900" dirty="0">
                  <a:latin typeface="Segoe UI" panose="020B0502040204020203" pitchFamily="34" charset="0"/>
                  <a:ea typeface="Calibri" panose="020F0502020204030204" pitchFamily="34" charset="0"/>
                  <a:cs typeface="Segoe UI" panose="020B0502040204020203" pitchFamily="34" charset="0"/>
                </a:rPr>
                <a:t>Edge and centerline rumble strip </a:t>
              </a:r>
            </a:p>
          </p:txBody>
        </p:sp>
        <p:pic>
          <p:nvPicPr>
            <p:cNvPr id="16" name="Picture 15">
              <a:extLst>
                <a:ext uri="{FF2B5EF4-FFF2-40B4-BE49-F238E27FC236}">
                  <a16:creationId xmlns:a16="http://schemas.microsoft.com/office/drawing/2014/main" id="{81315F9F-353B-C974-D61E-D5F43835FE1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4773" y="5602177"/>
              <a:ext cx="1371600" cy="1371600"/>
            </a:xfrm>
            <a:prstGeom prst="rect">
              <a:avLst/>
            </a:prstGeom>
          </p:spPr>
        </p:pic>
        <p:sp>
          <p:nvSpPr>
            <p:cNvPr id="20" name="TextBox 19">
              <a:extLst>
                <a:ext uri="{FF2B5EF4-FFF2-40B4-BE49-F238E27FC236}">
                  <a16:creationId xmlns:a16="http://schemas.microsoft.com/office/drawing/2014/main" id="{1BBBEB0B-A153-535A-A20A-962CC55F5968}"/>
                </a:ext>
              </a:extLst>
            </p:cNvPr>
            <p:cNvSpPr txBox="1"/>
            <p:nvPr/>
          </p:nvSpPr>
          <p:spPr>
            <a:xfrm>
              <a:off x="1753071" y="5910882"/>
              <a:ext cx="1485784" cy="677108"/>
            </a:xfrm>
            <a:prstGeom prst="rect">
              <a:avLst/>
            </a:prstGeom>
            <a:noFill/>
          </p:spPr>
          <p:txBody>
            <a:bodyPr wrap="square" rtlCol="0">
              <a:spAutoFit/>
            </a:bodyPr>
            <a:lstStyle/>
            <a:p>
              <a:r>
                <a:rPr lang="en-US" sz="1900" dirty="0">
                  <a:latin typeface="Segoe UI" panose="020B0502040204020203" pitchFamily="34" charset="0"/>
                  <a:ea typeface="Calibri" panose="020F0502020204030204" pitchFamily="34" charset="0"/>
                  <a:cs typeface="Segoe UI" panose="020B0502040204020203" pitchFamily="34" charset="0"/>
                </a:rPr>
                <a:t>Edge</a:t>
              </a:r>
              <a:br>
                <a:rPr lang="en-US" sz="1900" dirty="0">
                  <a:latin typeface="Segoe UI" panose="020B0502040204020203" pitchFamily="34" charset="0"/>
                  <a:ea typeface="Calibri" panose="020F0502020204030204" pitchFamily="34" charset="0"/>
                  <a:cs typeface="Segoe UI" panose="020B0502040204020203" pitchFamily="34" charset="0"/>
                </a:rPr>
              </a:br>
              <a:r>
                <a:rPr lang="en-US" sz="1900" dirty="0">
                  <a:latin typeface="Segoe UI" panose="020B0502040204020203" pitchFamily="34" charset="0"/>
                  <a:ea typeface="Calibri" panose="020F0502020204030204" pitchFamily="34" charset="0"/>
                  <a:cs typeface="Segoe UI" panose="020B0502040204020203" pitchFamily="34" charset="0"/>
                </a:rPr>
                <a:t>rumble strip </a:t>
              </a:r>
            </a:p>
          </p:txBody>
        </p:sp>
        <p:sp>
          <p:nvSpPr>
            <p:cNvPr id="21" name="TextBox 20">
              <a:extLst>
                <a:ext uri="{FF2B5EF4-FFF2-40B4-BE49-F238E27FC236}">
                  <a16:creationId xmlns:a16="http://schemas.microsoft.com/office/drawing/2014/main" id="{397C9900-C90C-0D95-B2BD-6AB464A07431}"/>
                </a:ext>
              </a:extLst>
            </p:cNvPr>
            <p:cNvSpPr txBox="1"/>
            <p:nvPr/>
          </p:nvSpPr>
          <p:spPr>
            <a:xfrm>
              <a:off x="3313714" y="5916350"/>
              <a:ext cx="1485785" cy="677108"/>
            </a:xfrm>
            <a:prstGeom prst="rect">
              <a:avLst/>
            </a:prstGeom>
            <a:noFill/>
          </p:spPr>
          <p:txBody>
            <a:bodyPr wrap="square" rtlCol="0">
              <a:spAutoFit/>
            </a:bodyPr>
            <a:lstStyle/>
            <a:p>
              <a:r>
                <a:rPr lang="en-US" sz="1900" dirty="0">
                  <a:latin typeface="Segoe UI" panose="020B0502040204020203" pitchFamily="34" charset="0"/>
                  <a:ea typeface="Calibri" panose="020F0502020204030204" pitchFamily="34" charset="0"/>
                  <a:cs typeface="Segoe UI" panose="020B0502040204020203" pitchFamily="34" charset="0"/>
                </a:rPr>
                <a:t>Centerline </a:t>
              </a:r>
              <a:br>
                <a:rPr lang="en-US" sz="1900" dirty="0">
                  <a:latin typeface="Segoe UI" panose="020B0502040204020203" pitchFamily="34" charset="0"/>
                  <a:ea typeface="Calibri" panose="020F0502020204030204" pitchFamily="34" charset="0"/>
                  <a:cs typeface="Segoe UI" panose="020B0502040204020203" pitchFamily="34" charset="0"/>
                </a:rPr>
              </a:br>
              <a:r>
                <a:rPr lang="en-US" sz="1900" dirty="0">
                  <a:latin typeface="Segoe UI" panose="020B0502040204020203" pitchFamily="34" charset="0"/>
                  <a:ea typeface="Calibri" panose="020F0502020204030204" pitchFamily="34" charset="0"/>
                  <a:cs typeface="Segoe UI" panose="020B0502040204020203" pitchFamily="34" charset="0"/>
                </a:rPr>
                <a:t>rumble strip </a:t>
              </a:r>
            </a:p>
          </p:txBody>
        </p:sp>
        <p:cxnSp>
          <p:nvCxnSpPr>
            <p:cNvPr id="23" name="Straight Connector 22">
              <a:extLst>
                <a:ext uri="{FF2B5EF4-FFF2-40B4-BE49-F238E27FC236}">
                  <a16:creationId xmlns:a16="http://schemas.microsoft.com/office/drawing/2014/main" id="{808AFD1C-73CE-3E13-374D-9F42B81D7852}"/>
                </a:ext>
              </a:extLst>
            </p:cNvPr>
            <p:cNvCxnSpPr/>
            <p:nvPr/>
          </p:nvCxnSpPr>
          <p:spPr>
            <a:xfrm>
              <a:off x="3201784" y="5941064"/>
              <a:ext cx="0" cy="616149"/>
            </a:xfrm>
            <a:prstGeom prst="line">
              <a:avLst/>
            </a:prstGeom>
            <a:ln w="22225"/>
          </p:spPr>
          <p:style>
            <a:lnRef idx="1">
              <a:schemeClr val="accent3"/>
            </a:lnRef>
            <a:fillRef idx="0">
              <a:schemeClr val="accent3"/>
            </a:fillRef>
            <a:effectRef idx="0">
              <a:schemeClr val="accent3"/>
            </a:effectRef>
            <a:fontRef idx="minor">
              <a:schemeClr val="tx1"/>
            </a:fontRef>
          </p:style>
        </p:cxnSp>
        <p:cxnSp>
          <p:nvCxnSpPr>
            <p:cNvPr id="24" name="Straight Connector 23">
              <a:extLst>
                <a:ext uri="{FF2B5EF4-FFF2-40B4-BE49-F238E27FC236}">
                  <a16:creationId xmlns:a16="http://schemas.microsoft.com/office/drawing/2014/main" id="{2D667ED6-4362-0733-3AE0-AE08D2BC5C77}"/>
                </a:ext>
              </a:extLst>
            </p:cNvPr>
            <p:cNvCxnSpPr/>
            <p:nvPr/>
          </p:nvCxnSpPr>
          <p:spPr>
            <a:xfrm>
              <a:off x="4743217" y="5946532"/>
              <a:ext cx="0" cy="616149"/>
            </a:xfrm>
            <a:prstGeom prst="line">
              <a:avLst/>
            </a:prstGeom>
            <a:ln w="22225"/>
          </p:spPr>
          <p:style>
            <a:lnRef idx="1">
              <a:schemeClr val="accent3"/>
            </a:lnRef>
            <a:fillRef idx="0">
              <a:schemeClr val="accent3"/>
            </a:fillRef>
            <a:effectRef idx="0">
              <a:schemeClr val="accent3"/>
            </a:effectRef>
            <a:fontRef idx="minor">
              <a:schemeClr val="tx1"/>
            </a:fontRef>
          </p:style>
        </p:cxnSp>
      </p:grpSp>
      <p:grpSp>
        <p:nvGrpSpPr>
          <p:cNvPr id="6" name="Group 5">
            <a:extLst>
              <a:ext uri="{FF2B5EF4-FFF2-40B4-BE49-F238E27FC236}">
                <a16:creationId xmlns:a16="http://schemas.microsoft.com/office/drawing/2014/main" id="{B81B2505-00A6-8BA0-C460-856B4FAE2157}"/>
              </a:ext>
            </a:extLst>
          </p:cNvPr>
          <p:cNvGrpSpPr/>
          <p:nvPr/>
        </p:nvGrpSpPr>
        <p:grpSpPr>
          <a:xfrm>
            <a:off x="7029955" y="4689067"/>
            <a:ext cx="2644906" cy="1371600"/>
            <a:chOff x="3898844" y="5640277"/>
            <a:chExt cx="2644906" cy="1371600"/>
          </a:xfrm>
        </p:grpSpPr>
        <p:sp>
          <p:nvSpPr>
            <p:cNvPr id="8" name="TextBox 7">
              <a:extLst>
                <a:ext uri="{FF2B5EF4-FFF2-40B4-BE49-F238E27FC236}">
                  <a16:creationId xmlns:a16="http://schemas.microsoft.com/office/drawing/2014/main" id="{848E3A18-EB2A-8CDE-B837-B73AE3393423}"/>
                </a:ext>
              </a:extLst>
            </p:cNvPr>
            <p:cNvSpPr txBox="1"/>
            <p:nvPr/>
          </p:nvSpPr>
          <p:spPr>
            <a:xfrm>
              <a:off x="4968447" y="5941064"/>
              <a:ext cx="1575303"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latin typeface="Segoe UI" panose="020B0502040204020203" pitchFamily="34" charset="0"/>
                  <a:cs typeface="Segoe UI" panose="020B0502040204020203" pitchFamily="34" charset="0"/>
                </a:rPr>
                <a:t>Roadway </a:t>
              </a:r>
              <a:br>
                <a:rPr lang="en-US" sz="1900" dirty="0">
                  <a:latin typeface="Segoe UI" panose="020B0502040204020203" pitchFamily="34" charset="0"/>
                  <a:cs typeface="Segoe UI" panose="020B0502040204020203" pitchFamily="34" charset="0"/>
                </a:rPr>
              </a:br>
              <a:r>
                <a:rPr lang="en-US" sz="1900" dirty="0">
                  <a:latin typeface="Segoe UI" panose="020B0502040204020203" pitchFamily="34" charset="0"/>
                  <a:cs typeface="Segoe UI" panose="020B0502040204020203" pitchFamily="34" charset="0"/>
                </a:rPr>
                <a:t>lighting </a:t>
              </a:r>
            </a:p>
          </p:txBody>
        </p:sp>
        <p:pic>
          <p:nvPicPr>
            <p:cNvPr id="9" name="Picture 8">
              <a:extLst>
                <a:ext uri="{FF2B5EF4-FFF2-40B4-BE49-F238E27FC236}">
                  <a16:creationId xmlns:a16="http://schemas.microsoft.com/office/drawing/2014/main" id="{26C9F357-B7EE-BD31-3F20-F00CBDE2C80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98844" y="5640277"/>
              <a:ext cx="1371600" cy="1371600"/>
            </a:xfrm>
            <a:prstGeom prst="rect">
              <a:avLst/>
            </a:prstGeom>
          </p:spPr>
        </p:pic>
      </p:grpSp>
    </p:spTree>
    <p:extLst>
      <p:ext uri="{BB962C8B-B14F-4D97-AF65-F5344CB8AC3E}">
        <p14:creationId xmlns:p14="http://schemas.microsoft.com/office/powerpoint/2010/main" val="243379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DE2B3-2F1B-493B-F79D-647CEF8279E0}"/>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AAFAADDE-42F7-BBD7-C20E-4F4C9372C3D9}"/>
              </a:ext>
            </a:extLst>
          </p:cNvPr>
          <p:cNvSpPr>
            <a:spLocks noGrp="1"/>
          </p:cNvSpPr>
          <p:nvPr>
            <p:ph type="title"/>
          </p:nvPr>
        </p:nvSpPr>
        <p:spPr/>
        <p:txBody>
          <a:bodyPr/>
          <a:lstStyle/>
          <a:p>
            <a:r>
              <a:rPr lang="en-US" dirty="0"/>
              <a:t>SSA-</a:t>
            </a:r>
            <a:r>
              <a:rPr lang="en-US" dirty="0" err="1"/>
              <a:t>RwD</a:t>
            </a:r>
            <a:r>
              <a:rPr lang="en-US" dirty="0"/>
              <a:t> Tool</a:t>
            </a:r>
          </a:p>
        </p:txBody>
      </p:sp>
      <p:pic>
        <p:nvPicPr>
          <p:cNvPr id="4" name="Picture Placeholder 3" descr="Various icons representing highway research and technology overlay a blurred street and traffic background. ">
            <a:extLst>
              <a:ext uri="{FF2B5EF4-FFF2-40B4-BE49-F238E27FC236}">
                <a16:creationId xmlns:a16="http://schemas.microsoft.com/office/drawing/2014/main" id="{E08A4638-5ECA-5DB6-80A4-48E989F9F5BE}"/>
              </a:ext>
            </a:extLst>
          </p:cNvPr>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Lst>
          </a:blip>
          <a:srcRect/>
          <a:stretch/>
        </p:blipFill>
        <p:spPr>
          <a:xfrm>
            <a:off x="0" y="0"/>
            <a:ext cx="12192000" cy="3457575"/>
          </a:xfrm>
        </p:spPr>
      </p:pic>
      <p:pic>
        <p:nvPicPr>
          <p:cNvPr id="2" name="Picture 1">
            <a:extLst>
              <a:ext uri="{FF2B5EF4-FFF2-40B4-BE49-F238E27FC236}">
                <a16:creationId xmlns:a16="http://schemas.microsoft.com/office/drawing/2014/main" id="{D5C657FB-8A4F-DBE3-D104-ABDDEDF690A4}"/>
              </a:ext>
            </a:extLst>
          </p:cNvPr>
          <p:cNvPicPr>
            <a:picLocks noChangeAspect="1"/>
          </p:cNvPicPr>
          <p:nvPr/>
        </p:nvPicPr>
        <p:blipFill>
          <a:blip r:embed="rId4">
            <a:extLst>
              <a:ext uri="{28A0092B-C50C-407E-A947-70E740481C1C}">
                <a14:useLocalDpi xmlns:a14="http://schemas.microsoft.com/office/drawing/2010/main" val="0"/>
              </a:ext>
            </a:extLst>
          </a:blip>
          <a:srcRect t="3558" b="36712"/>
          <a:stretch/>
        </p:blipFill>
        <p:spPr>
          <a:xfrm>
            <a:off x="0" y="-638690"/>
            <a:ext cx="12192000" cy="4096265"/>
          </a:xfrm>
          <a:prstGeom prst="rect">
            <a:avLst/>
          </a:prstGeom>
        </p:spPr>
      </p:pic>
    </p:spTree>
    <p:extLst>
      <p:ext uri="{BB962C8B-B14F-4D97-AF65-F5344CB8AC3E}">
        <p14:creationId xmlns:p14="http://schemas.microsoft.com/office/powerpoint/2010/main" val="805653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22C2D-57C0-1886-E57C-5BF95FFC7EE0}"/>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4A6A87E6-E22E-AD91-0F8E-CF68C75538CC}"/>
              </a:ext>
            </a:extLst>
          </p:cNvPr>
          <p:cNvSpPr>
            <a:spLocks noGrp="1"/>
          </p:cNvSpPr>
          <p:nvPr>
            <p:ph type="title"/>
          </p:nvPr>
        </p:nvSpPr>
        <p:spPr>
          <a:xfrm>
            <a:off x="430427" y="323935"/>
            <a:ext cx="10515600" cy="1020764"/>
          </a:xfrm>
        </p:spPr>
        <p:txBody>
          <a:bodyPr/>
          <a:lstStyle/>
          <a:p>
            <a:r>
              <a:rPr lang="en-US" dirty="0"/>
              <a:t>Data Input Sections</a:t>
            </a:r>
          </a:p>
        </p:txBody>
      </p:sp>
      <p:sp>
        <p:nvSpPr>
          <p:cNvPr id="6" name="Slide Number Placeholder 5">
            <a:extLst>
              <a:ext uri="{FF2B5EF4-FFF2-40B4-BE49-F238E27FC236}">
                <a16:creationId xmlns:a16="http://schemas.microsoft.com/office/drawing/2014/main" id="{CBB61FD0-BA04-EB66-4CCE-7CBD85BE9827}"/>
              </a:ext>
            </a:extLst>
          </p:cNvPr>
          <p:cNvSpPr>
            <a:spLocks noGrp="1"/>
          </p:cNvSpPr>
          <p:nvPr>
            <p:ph type="sldNum" sz="quarter" idx="4"/>
          </p:nvPr>
        </p:nvSpPr>
        <p:spPr/>
        <p:txBody>
          <a:bodyPr/>
          <a:lstStyle/>
          <a:p>
            <a:fld id="{29691912-3321-4F2D-A980-9CA5FE309265}" type="slidenum">
              <a:rPr lang="en-US" smtClean="0"/>
              <a:t>12</a:t>
            </a:fld>
            <a:endParaRPr lang="en-US" dirty="0"/>
          </a:p>
        </p:txBody>
      </p:sp>
      <p:sp>
        <p:nvSpPr>
          <p:cNvPr id="3" name="Content Placeholder 2">
            <a:extLst>
              <a:ext uri="{FF2B5EF4-FFF2-40B4-BE49-F238E27FC236}">
                <a16:creationId xmlns:a16="http://schemas.microsoft.com/office/drawing/2014/main" id="{51FBDD7C-B7E9-C687-DEC3-681C2CCDE4EB}"/>
              </a:ext>
            </a:extLst>
          </p:cNvPr>
          <p:cNvSpPr>
            <a:spLocks noGrp="1"/>
          </p:cNvSpPr>
          <p:nvPr>
            <p:ph idx="1"/>
          </p:nvPr>
        </p:nvSpPr>
        <p:spPr>
          <a:xfrm>
            <a:off x="430427" y="1479637"/>
            <a:ext cx="5534025" cy="4503672"/>
          </a:xfrm>
        </p:spPr>
        <p:txBody>
          <a:bodyPr/>
          <a:lstStyle/>
          <a:p>
            <a:r>
              <a:rPr lang="en-US" sz="1800" dirty="0"/>
              <a:t>Project Details.</a:t>
            </a:r>
          </a:p>
          <a:p>
            <a:r>
              <a:rPr lang="en-US" sz="1800" dirty="0"/>
              <a:t>Basic Information.</a:t>
            </a:r>
          </a:p>
          <a:p>
            <a:r>
              <a:rPr lang="en-US" sz="1800" dirty="0"/>
              <a:t>Horizontal Curve Groups.</a:t>
            </a:r>
          </a:p>
          <a:p>
            <a:r>
              <a:rPr lang="en-US" sz="1800" dirty="0"/>
              <a:t>Roadside Objects.</a:t>
            </a:r>
          </a:p>
          <a:p>
            <a:r>
              <a:rPr lang="en-US" sz="1800" dirty="0"/>
              <a:t>Median Objects.</a:t>
            </a:r>
          </a:p>
          <a:p>
            <a:r>
              <a:rPr lang="en-US" sz="1800" dirty="0"/>
              <a:t>Opposing Vehicles.</a:t>
            </a:r>
          </a:p>
          <a:p>
            <a:r>
              <a:rPr lang="en-US" sz="1800" dirty="0"/>
              <a:t>Roadway Treatment Coverage Length.</a:t>
            </a:r>
          </a:p>
          <a:p>
            <a:r>
              <a:rPr lang="en-US" sz="1800" dirty="0"/>
              <a:t>System Multipliers (optional).</a:t>
            </a:r>
          </a:p>
          <a:p>
            <a:r>
              <a:rPr lang="en-US" sz="1800" dirty="0"/>
              <a:t>Analysis Results. </a:t>
            </a:r>
          </a:p>
        </p:txBody>
      </p:sp>
      <p:graphicFrame>
        <p:nvGraphicFramePr>
          <p:cNvPr id="2" name="Table 1">
            <a:extLst>
              <a:ext uri="{FF2B5EF4-FFF2-40B4-BE49-F238E27FC236}">
                <a16:creationId xmlns:a16="http://schemas.microsoft.com/office/drawing/2014/main" id="{7763698C-10C7-4CC5-ED27-52FDEB79799D}"/>
              </a:ext>
            </a:extLst>
          </p:cNvPr>
          <p:cNvGraphicFramePr>
            <a:graphicFrameLocks noGrp="1"/>
          </p:cNvGraphicFramePr>
          <p:nvPr>
            <p:extLst>
              <p:ext uri="{D42A27DB-BD31-4B8C-83A1-F6EECF244321}">
                <p14:modId xmlns:p14="http://schemas.microsoft.com/office/powerpoint/2010/main" val="461173191"/>
              </p:ext>
            </p:extLst>
          </p:nvPr>
        </p:nvGraphicFramePr>
        <p:xfrm>
          <a:off x="5607455" y="195731"/>
          <a:ext cx="6309360" cy="6338334"/>
        </p:xfrm>
        <a:graphic>
          <a:graphicData uri="http://schemas.openxmlformats.org/drawingml/2006/table">
            <a:tbl>
              <a:tblPr/>
              <a:tblGrid>
                <a:gridCol w="2487058">
                  <a:extLst>
                    <a:ext uri="{9D8B030D-6E8A-4147-A177-3AD203B41FA5}">
                      <a16:colId xmlns:a16="http://schemas.microsoft.com/office/drawing/2014/main" val="433163366"/>
                    </a:ext>
                  </a:extLst>
                </a:gridCol>
                <a:gridCol w="586916">
                  <a:extLst>
                    <a:ext uri="{9D8B030D-6E8A-4147-A177-3AD203B41FA5}">
                      <a16:colId xmlns:a16="http://schemas.microsoft.com/office/drawing/2014/main" val="325838377"/>
                    </a:ext>
                  </a:extLst>
                </a:gridCol>
                <a:gridCol w="1078462">
                  <a:extLst>
                    <a:ext uri="{9D8B030D-6E8A-4147-A177-3AD203B41FA5}">
                      <a16:colId xmlns:a16="http://schemas.microsoft.com/office/drawing/2014/main" val="255766299"/>
                    </a:ext>
                  </a:extLst>
                </a:gridCol>
                <a:gridCol w="1078462">
                  <a:extLst>
                    <a:ext uri="{9D8B030D-6E8A-4147-A177-3AD203B41FA5}">
                      <a16:colId xmlns:a16="http://schemas.microsoft.com/office/drawing/2014/main" val="2442120994"/>
                    </a:ext>
                  </a:extLst>
                </a:gridCol>
                <a:gridCol w="1078462">
                  <a:extLst>
                    <a:ext uri="{9D8B030D-6E8A-4147-A177-3AD203B41FA5}">
                      <a16:colId xmlns:a16="http://schemas.microsoft.com/office/drawing/2014/main" val="1494923783"/>
                    </a:ext>
                  </a:extLst>
                </a:gridCol>
              </a:tblGrid>
              <a:tr h="104933">
                <a:tc>
                  <a:txBody>
                    <a:bodyPr/>
                    <a:lstStyle/>
                    <a:p>
                      <a:pPr algn="l" fontAlgn="t"/>
                      <a:r>
                        <a:rPr lang="en-US" sz="600" b="1" i="0" u="none" strike="noStrike" dirty="0">
                          <a:solidFill>
                            <a:srgbClr val="0E2841"/>
                          </a:solidFill>
                          <a:effectLst/>
                          <a:latin typeface="Aptos Narrow" panose="020B0004020202020204" pitchFamily="34" charset="0"/>
                        </a:rPr>
                        <a:t>Project Details</a:t>
                      </a:r>
                    </a:p>
                  </a:txBody>
                  <a:tcPr marL="18288" marR="18288" marT="0" marB="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ADAD"/>
                    </a:solidFill>
                  </a:tcPr>
                </a:tc>
                <a:tc>
                  <a:txBody>
                    <a:bodyPr/>
                    <a:lstStyle/>
                    <a:p>
                      <a:pPr algn="l" fontAlgn="b"/>
                      <a:r>
                        <a:rPr lang="en-US" sz="600" b="1" i="0" u="none" strike="noStrike" dirty="0">
                          <a:solidFill>
                            <a:srgbClr val="000000"/>
                          </a:solidFill>
                          <a:effectLst/>
                          <a:latin typeface="Aptos Narrow" panose="020B0004020202020204" pitchFamily="34" charset="0"/>
                        </a:rPr>
                        <a:t>Unit</a:t>
                      </a:r>
                    </a:p>
                  </a:txBody>
                  <a:tcPr marL="18288" marR="18288"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ADAD"/>
                    </a:solidFill>
                  </a:tcPr>
                </a:tc>
                <a:tc>
                  <a:txBody>
                    <a:bodyPr/>
                    <a:lstStyle/>
                    <a:p>
                      <a:pPr algn="l" fontAlgn="t"/>
                      <a:r>
                        <a:rPr lang="en-US" sz="600" b="1" i="0" u="none" strike="noStrike" dirty="0">
                          <a:solidFill>
                            <a:schemeClr val="tx2"/>
                          </a:solidFill>
                          <a:effectLst/>
                          <a:latin typeface="Aptos Narrow" panose="020B0004020202020204" pitchFamily="34" charset="0"/>
                        </a:rPr>
                        <a:t>Column2</a:t>
                      </a:r>
                    </a:p>
                  </a:txBody>
                  <a:tcPr marL="18288" marR="18288" marT="0" marB="0">
                    <a:lnL w="6350" cap="flat" cmpd="sng" algn="ctr">
                      <a:solidFill>
                        <a:srgbClr val="000000"/>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l" fontAlgn="t"/>
                      <a:r>
                        <a:rPr lang="en-US" sz="600" b="1" i="0" u="none" strike="noStrike" dirty="0">
                          <a:solidFill>
                            <a:schemeClr val="tx2"/>
                          </a:solidFill>
                          <a:effectLst/>
                          <a:latin typeface="Aptos Narrow" panose="020B0004020202020204" pitchFamily="34" charset="0"/>
                        </a:rPr>
                        <a:t>Column3</a:t>
                      </a:r>
                    </a:p>
                  </a:txBody>
                  <a:tcPr marL="18288" marR="18288" marT="0" marB="0">
                    <a:lnL>
                      <a:noFill/>
                    </a:lnL>
                    <a:lnR>
                      <a:noFill/>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l" fontAlgn="t"/>
                      <a:r>
                        <a:rPr lang="en-US" sz="600" b="1" i="0" u="none" strike="noStrike" dirty="0">
                          <a:solidFill>
                            <a:schemeClr val="tx2"/>
                          </a:solidFill>
                          <a:effectLst/>
                          <a:latin typeface="Aptos Narrow" panose="020B0004020202020204" pitchFamily="34" charset="0"/>
                        </a:rPr>
                        <a:t>Column4</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264957683"/>
                  </a:ext>
                </a:extLst>
              </a:tr>
              <a:tr h="95270">
                <a:tc>
                  <a:txBody>
                    <a:bodyPr/>
                    <a:lstStyle/>
                    <a:p>
                      <a:pPr algn="l" fontAlgn="t"/>
                      <a:r>
                        <a:rPr lang="en-US" sz="600" b="1" i="0" u="none" strike="noStrike" dirty="0">
                          <a:solidFill>
                            <a:srgbClr val="000000"/>
                          </a:solidFill>
                          <a:effectLst/>
                          <a:latin typeface="Aptos Narrow" panose="020B0004020202020204" pitchFamily="34" charset="0"/>
                        </a:rPr>
                        <a:t>Description</a:t>
                      </a:r>
                    </a:p>
                  </a:txBody>
                  <a:tcPr marL="18288" marR="18288" marT="0" marB="0">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chemeClr val="bg1"/>
                          </a:solidFill>
                          <a:effectLst/>
                          <a:latin typeface="Aptos Narrow" panose="020B0004020202020204" pitchFamily="34" charset="0"/>
                        </a:rPr>
                        <a:t> </a:t>
                      </a:r>
                    </a:p>
                  </a:txBody>
                  <a:tcPr marL="18288" marR="18288"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r>
                        <a:rPr lang="en-US" sz="600" b="0" i="0" u="none" strike="noStrike">
                          <a:solidFill>
                            <a:srgbClr val="000000"/>
                          </a:solidFill>
                          <a:effectLst/>
                          <a:latin typeface="Aptos Narrow" panose="020B0004020202020204" pitchFamily="34" charset="0"/>
                        </a:rPr>
                        <a:t>Example Segment</a:t>
                      </a:r>
                    </a:p>
                  </a:txBody>
                  <a:tcPr marL="18288" marR="18288"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600" b="0" i="0" u="none" strike="noStrike">
                          <a:solidFill>
                            <a:srgbClr val="000000"/>
                          </a:solidFill>
                          <a:effectLst/>
                          <a:latin typeface="Aptos Narrow" panose="020B0004020202020204" pitchFamily="34" charset="0"/>
                        </a:rPr>
                        <a:t>Example Segment</a:t>
                      </a:r>
                    </a:p>
                  </a:txBody>
                  <a:tcPr marL="18288" marR="18288"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600" b="0" i="0" u="none" strike="noStrike">
                          <a:solidFill>
                            <a:srgbClr val="000000"/>
                          </a:solidFill>
                          <a:effectLst/>
                          <a:latin typeface="Aptos Narrow" panose="020B0004020202020204" pitchFamily="34" charset="0"/>
                        </a:rPr>
                        <a:t>Example Segment</a:t>
                      </a:r>
                    </a:p>
                  </a:txBody>
                  <a:tcPr marL="18288" marR="18288" marT="0" marB="0">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5291394"/>
                  </a:ext>
                </a:extLst>
              </a:tr>
              <a:tr h="95270">
                <a:tc>
                  <a:txBody>
                    <a:bodyPr/>
                    <a:lstStyle/>
                    <a:p>
                      <a:pPr algn="l" fontAlgn="t"/>
                      <a:r>
                        <a:rPr lang="en-US" sz="600" b="1" i="0" u="none" strike="noStrike" dirty="0">
                          <a:solidFill>
                            <a:srgbClr val="000000"/>
                          </a:solidFill>
                          <a:effectLst/>
                          <a:latin typeface="Aptos Narrow" panose="020B0004020202020204" pitchFamily="34" charset="0"/>
                        </a:rPr>
                        <a:t>Project ID</a:t>
                      </a:r>
                    </a:p>
                  </a:txBody>
                  <a:tcPr marL="18288" marR="18288" marT="0" marB="0">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chemeClr val="bg1"/>
                          </a:solidFill>
                          <a:effectLst/>
                          <a:latin typeface="Aptos Narrow" panose="020B0004020202020204" pitchFamily="34" charset="0"/>
                        </a:rPr>
                        <a:t> </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r>
                        <a:rPr lang="en-US" sz="600" b="0" i="0" u="none" strike="noStrike">
                          <a:solidFill>
                            <a:srgbClr val="000000"/>
                          </a:solidFill>
                          <a:effectLst/>
                          <a:latin typeface="Aptos Narrow" panose="020B0004020202020204" pitchFamily="34" charset="0"/>
                        </a:rPr>
                        <a:t>Test</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600" b="0" i="0" u="none" strike="noStrike">
                          <a:solidFill>
                            <a:srgbClr val="000000"/>
                          </a:solidFill>
                          <a:effectLst/>
                          <a:latin typeface="Aptos Narrow" panose="020B0004020202020204" pitchFamily="34" charset="0"/>
                        </a:rPr>
                        <a:t>Test</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600" b="0" i="0" u="none" strike="noStrike">
                          <a:solidFill>
                            <a:srgbClr val="000000"/>
                          </a:solidFill>
                          <a:effectLst/>
                          <a:latin typeface="Aptos Narrow" panose="020B0004020202020204" pitchFamily="34" charset="0"/>
                        </a:rPr>
                        <a:t>Test</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908432"/>
                  </a:ext>
                </a:extLst>
              </a:tr>
              <a:tr h="95270">
                <a:tc>
                  <a:txBody>
                    <a:bodyPr/>
                    <a:lstStyle/>
                    <a:p>
                      <a:pPr algn="l" fontAlgn="t"/>
                      <a:r>
                        <a:rPr lang="en-US" sz="600" b="1" i="0" u="none" strike="noStrike" dirty="0">
                          <a:solidFill>
                            <a:srgbClr val="000000"/>
                          </a:solidFill>
                          <a:effectLst/>
                          <a:latin typeface="Aptos Narrow" panose="020B0004020202020204" pitchFamily="34" charset="0"/>
                        </a:rPr>
                        <a:t>Segment ID</a:t>
                      </a:r>
                    </a:p>
                  </a:txBody>
                  <a:tcPr marL="18288" marR="18288" marT="0" marB="0">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chemeClr val="bg1"/>
                          </a:solidFill>
                          <a:effectLst/>
                          <a:latin typeface="Aptos Narrow" panose="020B0004020202020204" pitchFamily="34" charset="0"/>
                        </a:rPr>
                        <a:t> </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r>
                        <a:rPr lang="en-US" sz="600" b="0" i="0" u="none" strike="noStrike">
                          <a:solidFill>
                            <a:srgbClr val="000000"/>
                          </a:solidFill>
                          <a:effectLst/>
                          <a:latin typeface="Aptos Narrow" panose="020B0004020202020204" pitchFamily="34" charset="0"/>
                        </a:rPr>
                        <a:t>MP 10.0 - MP 10.5</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600" b="0" i="0" u="none" strike="noStrike">
                          <a:solidFill>
                            <a:srgbClr val="000000"/>
                          </a:solidFill>
                          <a:effectLst/>
                          <a:latin typeface="Aptos Narrow" panose="020B0004020202020204" pitchFamily="34" charset="0"/>
                        </a:rPr>
                        <a:t>MP 10.0 - MP 10.5</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600" b="0" i="0" u="none" strike="noStrike">
                          <a:solidFill>
                            <a:srgbClr val="000000"/>
                          </a:solidFill>
                          <a:effectLst/>
                          <a:latin typeface="Aptos Narrow" panose="020B0004020202020204" pitchFamily="34" charset="0"/>
                        </a:rPr>
                        <a:t>MP 10.0 - MP 10.5</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8636959"/>
                  </a:ext>
                </a:extLst>
              </a:tr>
              <a:tr h="95270">
                <a:tc>
                  <a:txBody>
                    <a:bodyPr/>
                    <a:lstStyle/>
                    <a:p>
                      <a:pPr algn="l" fontAlgn="t"/>
                      <a:r>
                        <a:rPr lang="en-US" sz="600" b="1" i="0" u="none" strike="noStrike" dirty="0">
                          <a:solidFill>
                            <a:srgbClr val="000000"/>
                          </a:solidFill>
                          <a:effectLst/>
                          <a:latin typeface="Aptos Narrow" panose="020B0004020202020204" pitchFamily="34" charset="0"/>
                        </a:rPr>
                        <a:t>Project Alternative</a:t>
                      </a:r>
                    </a:p>
                  </a:txBody>
                  <a:tcPr marL="18288" marR="18288" marT="0" marB="0">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chemeClr val="bg1"/>
                          </a:solidFill>
                          <a:effectLst/>
                          <a:latin typeface="Aptos Narrow" panose="020B0004020202020204" pitchFamily="34" charset="0"/>
                        </a:rPr>
                        <a:t> </a:t>
                      </a:r>
                    </a:p>
                  </a:txBody>
                  <a:tcPr marL="18288" marR="18288" marT="0"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r" fontAlgn="t"/>
                      <a:r>
                        <a:rPr lang="en-US" sz="600" b="0" i="0" u="none" strike="noStrike">
                          <a:solidFill>
                            <a:srgbClr val="000000"/>
                          </a:solidFill>
                          <a:effectLst/>
                          <a:latin typeface="Aptos Narrow" panose="020B0004020202020204" pitchFamily="34" charset="0"/>
                        </a:rPr>
                        <a:t>Existing-Current</a:t>
                      </a:r>
                    </a:p>
                  </a:txBody>
                  <a:tcPr marL="18288" marR="18288" marT="0"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t"/>
                      <a:r>
                        <a:rPr lang="en-US" sz="600" b="0" i="0" u="none" strike="noStrike">
                          <a:solidFill>
                            <a:srgbClr val="000000"/>
                          </a:solidFill>
                          <a:effectLst/>
                          <a:latin typeface="Aptos Narrow" panose="020B0004020202020204" pitchFamily="34" charset="0"/>
                        </a:rPr>
                        <a:t>Alternative 1</a:t>
                      </a:r>
                    </a:p>
                  </a:txBody>
                  <a:tcPr marL="18288" marR="18288" marT="0"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t"/>
                      <a:r>
                        <a:rPr lang="en-US" sz="600" b="0" i="0" u="none" strike="noStrike">
                          <a:solidFill>
                            <a:srgbClr val="000000"/>
                          </a:solidFill>
                          <a:effectLst/>
                          <a:latin typeface="Aptos Narrow" panose="020B0004020202020204" pitchFamily="34" charset="0"/>
                        </a:rPr>
                        <a:t>Alternative 2</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9144344"/>
                  </a:ext>
                </a:extLst>
              </a:tr>
              <a:tr h="100560">
                <a:tc>
                  <a:txBody>
                    <a:bodyPr/>
                    <a:lstStyle/>
                    <a:p>
                      <a:pPr algn="l" fontAlgn="t"/>
                      <a:r>
                        <a:rPr lang="en-US" sz="600" b="1" i="0" u="none" strike="noStrike" dirty="0">
                          <a:solidFill>
                            <a:srgbClr val="0E2841"/>
                          </a:solidFill>
                          <a:effectLst/>
                          <a:latin typeface="Aptos Narrow" panose="020B0004020202020204" pitchFamily="34" charset="0"/>
                        </a:rPr>
                        <a:t>Basic Information</a:t>
                      </a:r>
                    </a:p>
                  </a:txBody>
                  <a:tcPr marL="18288" marR="18288" marT="0" marB="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ADAD"/>
                    </a:solidFill>
                  </a:tcPr>
                </a:tc>
                <a:tc>
                  <a:txBody>
                    <a:bodyPr/>
                    <a:lstStyle/>
                    <a:p>
                      <a:pPr algn="l" fontAlgn="ctr"/>
                      <a:r>
                        <a:rPr lang="en-US" sz="600" b="1" i="0" u="none" strike="noStrike" dirty="0">
                          <a:solidFill>
                            <a:srgbClr val="000000"/>
                          </a:solidFill>
                          <a:effectLst/>
                          <a:latin typeface="Aptos Narrow" panose="020B0004020202020204" pitchFamily="34" charset="0"/>
                        </a:rPr>
                        <a:t>Unit</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ADAD"/>
                    </a:solidFill>
                  </a:tcPr>
                </a:tc>
                <a:tc>
                  <a:txBody>
                    <a:bodyPr/>
                    <a:lstStyle/>
                    <a:p>
                      <a:pPr algn="l" fontAlgn="t"/>
                      <a:r>
                        <a:rPr lang="en-US" sz="600" b="1" i="0" u="none" strike="noStrike" dirty="0">
                          <a:solidFill>
                            <a:schemeClr val="tx2"/>
                          </a:solidFill>
                          <a:effectLst/>
                          <a:latin typeface="Aptos Narrow" panose="020B0004020202020204" pitchFamily="34" charset="0"/>
                        </a:rPr>
                        <a:t>Column1</a:t>
                      </a:r>
                    </a:p>
                  </a:txBody>
                  <a:tcPr marL="18288" marR="18288" marT="0" marB="0">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l" fontAlgn="t"/>
                      <a:r>
                        <a:rPr lang="en-US" sz="600" b="1" i="0" u="none" strike="noStrike" dirty="0">
                          <a:solidFill>
                            <a:schemeClr val="tx2"/>
                          </a:solidFill>
                          <a:effectLst/>
                          <a:latin typeface="Aptos Narrow" panose="020B0004020202020204" pitchFamily="34" charset="0"/>
                        </a:rPr>
                        <a:t>Column2</a:t>
                      </a:r>
                    </a:p>
                  </a:txBody>
                  <a:tcPr marL="18288" marR="18288" marT="0"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l" fontAlgn="t"/>
                      <a:r>
                        <a:rPr lang="en-US" sz="600" b="1" i="0" u="none" strike="noStrike" dirty="0">
                          <a:solidFill>
                            <a:schemeClr val="tx2"/>
                          </a:solidFill>
                          <a:effectLst/>
                          <a:latin typeface="Aptos Narrow" panose="020B0004020202020204" pitchFamily="34" charset="0"/>
                        </a:rPr>
                        <a:t>Column3</a:t>
                      </a:r>
                    </a:p>
                  </a:txBody>
                  <a:tcPr marL="18288" marR="18288" marT="0" marB="0">
                    <a:lnL>
                      <a:noFill/>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575175982"/>
                  </a:ext>
                </a:extLst>
              </a:tr>
              <a:tr h="104933">
                <a:tc>
                  <a:txBody>
                    <a:bodyPr/>
                    <a:lstStyle/>
                    <a:p>
                      <a:pPr algn="l" fontAlgn="b"/>
                      <a:r>
                        <a:rPr lang="en-US" sz="600" b="0" i="0" u="none" strike="noStrike" dirty="0">
                          <a:solidFill>
                            <a:srgbClr val="000000"/>
                          </a:solidFill>
                          <a:effectLst/>
                          <a:latin typeface="Aptos Narrow" panose="020B0004020202020204" pitchFamily="34" charset="0"/>
                        </a:rPr>
                        <a:t>Segment Length, L</a:t>
                      </a:r>
                      <a:r>
                        <a:rPr lang="en-US" sz="600" b="0" i="0" u="none" strike="noStrike" baseline="-25000" dirty="0">
                          <a:solidFill>
                            <a:srgbClr val="000000"/>
                          </a:solidFill>
                          <a:effectLst/>
                          <a:latin typeface="Aptos Narrow" panose="020B0004020202020204" pitchFamily="34" charset="0"/>
                        </a:rPr>
                        <a:t>S</a:t>
                      </a:r>
                      <a:endParaRPr lang="en-US" sz="600" b="0" i="0" u="none" strike="noStrike" dirty="0">
                        <a:solidFill>
                          <a:srgbClr val="000000"/>
                        </a:solidFill>
                        <a:effectLst/>
                        <a:latin typeface="Aptos Narrow" panose="020B0004020202020204" pitchFamily="34" charset="0"/>
                      </a:endParaRPr>
                    </a:p>
                  </a:txBody>
                  <a:tcPr marL="18288" marR="18288" marT="0" marB="0" anchor="b">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rgbClr val="FFFFFF"/>
                          </a:solidFill>
                          <a:effectLst/>
                          <a:latin typeface="Aptos Narrow" panose="020B0004020202020204" pitchFamily="34" charset="0"/>
                        </a:rPr>
                        <a:t>ft</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r>
                        <a:rPr lang="en-US" sz="600" b="0" i="0" u="none" strike="noStrike">
                          <a:solidFill>
                            <a:srgbClr val="000000"/>
                          </a:solidFill>
                          <a:effectLst/>
                          <a:latin typeface="Aptos Narrow" panose="020B0004020202020204" pitchFamily="34" charset="0"/>
                        </a:rPr>
                        <a:t>2650</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600" b="0" i="0" u="none" strike="noStrike">
                          <a:solidFill>
                            <a:srgbClr val="000000"/>
                          </a:solidFill>
                          <a:effectLst/>
                          <a:latin typeface="Aptos Narrow" panose="020B0004020202020204" pitchFamily="34" charset="0"/>
                        </a:rPr>
                        <a:t>2650</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600" b="0" i="0" u="none" strike="noStrike">
                          <a:solidFill>
                            <a:srgbClr val="000000"/>
                          </a:solidFill>
                          <a:effectLst/>
                          <a:latin typeface="Aptos Narrow" panose="020B0004020202020204" pitchFamily="34" charset="0"/>
                        </a:rPr>
                        <a:t>2650</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3053666"/>
                  </a:ext>
                </a:extLst>
              </a:tr>
              <a:tr h="95270">
                <a:tc>
                  <a:txBody>
                    <a:bodyPr/>
                    <a:lstStyle/>
                    <a:p>
                      <a:pPr algn="l" fontAlgn="b"/>
                      <a:r>
                        <a:rPr lang="en-US" sz="600" b="0" i="0" u="none" strike="noStrike" dirty="0">
                          <a:solidFill>
                            <a:srgbClr val="000000"/>
                          </a:solidFill>
                          <a:effectLst/>
                          <a:latin typeface="Aptos Narrow" panose="020B0004020202020204" pitchFamily="34" charset="0"/>
                        </a:rPr>
                        <a:t>Annual Average Daily Traffic (AADT)</a:t>
                      </a:r>
                    </a:p>
                  </a:txBody>
                  <a:tcPr marL="18288" marR="18288" marT="0" marB="0" anchor="b">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err="1">
                          <a:solidFill>
                            <a:srgbClr val="FFFFFF"/>
                          </a:solidFill>
                          <a:effectLst/>
                          <a:latin typeface="Aptos Narrow" panose="020B0004020202020204" pitchFamily="34" charset="0"/>
                        </a:rPr>
                        <a:t>vpd</a:t>
                      </a:r>
                      <a:endParaRPr lang="en-US" sz="600" b="0" i="0" u="none" strike="noStrike" dirty="0">
                        <a:solidFill>
                          <a:srgbClr val="FFFFFF"/>
                        </a:solidFill>
                        <a:effectLst/>
                        <a:latin typeface="Aptos Narrow" panose="020B0004020202020204" pitchFamily="34" charset="0"/>
                      </a:endParaRP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r>
                        <a:rPr lang="en-US" sz="600" b="0" i="0" u="none" strike="noStrike">
                          <a:solidFill>
                            <a:srgbClr val="000000"/>
                          </a:solidFill>
                          <a:effectLst/>
                          <a:latin typeface="Aptos Narrow" panose="020B0004020202020204" pitchFamily="34" charset="0"/>
                        </a:rPr>
                        <a:t>8000</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600" b="0" i="0" u="none" strike="noStrike">
                          <a:solidFill>
                            <a:srgbClr val="000000"/>
                          </a:solidFill>
                          <a:effectLst/>
                          <a:latin typeface="Aptos Narrow" panose="020B0004020202020204" pitchFamily="34" charset="0"/>
                        </a:rPr>
                        <a:t>8000</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600" b="0" i="0" u="none" strike="noStrike">
                          <a:solidFill>
                            <a:srgbClr val="000000"/>
                          </a:solidFill>
                          <a:effectLst/>
                          <a:latin typeface="Aptos Narrow" panose="020B0004020202020204" pitchFamily="34" charset="0"/>
                        </a:rPr>
                        <a:t>8000</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1450674"/>
                  </a:ext>
                </a:extLst>
              </a:tr>
              <a:tr h="104933">
                <a:tc>
                  <a:txBody>
                    <a:bodyPr/>
                    <a:lstStyle/>
                    <a:p>
                      <a:pPr algn="l" fontAlgn="b"/>
                      <a:r>
                        <a:rPr lang="en-US" sz="600" b="0" i="0" u="none" strike="noStrike">
                          <a:solidFill>
                            <a:srgbClr val="000000"/>
                          </a:solidFill>
                          <a:effectLst/>
                          <a:latin typeface="Aptos Narrow" panose="020B0004020202020204" pitchFamily="34" charset="0"/>
                        </a:rPr>
                        <a:t>Directional Factor, D</a:t>
                      </a:r>
                      <a:r>
                        <a:rPr lang="en-US" sz="600" b="0" i="0" u="none" strike="noStrike" baseline="-25000">
                          <a:solidFill>
                            <a:srgbClr val="000000"/>
                          </a:solidFill>
                          <a:effectLst/>
                          <a:latin typeface="Aptos Narrow" panose="020B0004020202020204" pitchFamily="34" charset="0"/>
                        </a:rPr>
                        <a:t>P</a:t>
                      </a:r>
                      <a:r>
                        <a:rPr lang="en-US" sz="600" b="0" i="0" u="none" strike="noStrike">
                          <a:solidFill>
                            <a:srgbClr val="000000"/>
                          </a:solidFill>
                          <a:effectLst/>
                          <a:latin typeface="Aptos Narrow" panose="020B0004020202020204" pitchFamily="34" charset="0"/>
                        </a:rPr>
                        <a:t> (Primary Direction)</a:t>
                      </a:r>
                    </a:p>
                  </a:txBody>
                  <a:tcPr marL="18288" marR="18288" marT="0" marB="0" anchor="b">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rgbClr val="FFFFFF"/>
                          </a:solidFill>
                          <a:effectLst/>
                          <a:latin typeface="Aptos Narrow" panose="020B0004020202020204" pitchFamily="34" charset="0"/>
                        </a:rPr>
                        <a:t> </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r>
                        <a:rPr lang="en-US" sz="600" b="0" i="0" u="none" strike="noStrike">
                          <a:solidFill>
                            <a:srgbClr val="000000"/>
                          </a:solidFill>
                          <a:effectLst/>
                          <a:latin typeface="Aptos Narrow" panose="020B0004020202020204" pitchFamily="34" charset="0"/>
                        </a:rPr>
                        <a:t>0.55</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600" b="0" i="0" u="none" strike="noStrike">
                          <a:solidFill>
                            <a:srgbClr val="000000"/>
                          </a:solidFill>
                          <a:effectLst/>
                          <a:latin typeface="Aptos Narrow" panose="020B0004020202020204" pitchFamily="34" charset="0"/>
                        </a:rPr>
                        <a:t>0.55</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600" b="0" i="0" u="none" strike="noStrike">
                          <a:solidFill>
                            <a:srgbClr val="000000"/>
                          </a:solidFill>
                          <a:effectLst/>
                          <a:latin typeface="Aptos Narrow" panose="020B0004020202020204" pitchFamily="34" charset="0"/>
                        </a:rPr>
                        <a:t>0.55</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1428663"/>
                  </a:ext>
                </a:extLst>
              </a:tr>
              <a:tr h="95270">
                <a:tc>
                  <a:txBody>
                    <a:bodyPr/>
                    <a:lstStyle/>
                    <a:p>
                      <a:pPr algn="l" fontAlgn="b"/>
                      <a:r>
                        <a:rPr lang="en-US" sz="600" b="0" i="0" u="none" strike="noStrike">
                          <a:solidFill>
                            <a:srgbClr val="000000"/>
                          </a:solidFill>
                          <a:effectLst/>
                          <a:latin typeface="Aptos Narrow" panose="020B0004020202020204" pitchFamily="34" charset="0"/>
                        </a:rPr>
                        <a:t>Number of Lanes in Primary Direction</a:t>
                      </a:r>
                    </a:p>
                  </a:txBody>
                  <a:tcPr marL="18288" marR="18288" marT="0" marB="0" anchor="b">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rgbClr val="FFFFFF"/>
                          </a:solidFill>
                          <a:effectLst/>
                          <a:latin typeface="Aptos Narrow" panose="020B0004020202020204" pitchFamily="34" charset="0"/>
                        </a:rPr>
                        <a:t>nos.</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r>
                        <a:rPr lang="en-US" sz="600" b="0" i="0" u="none" strike="noStrike">
                          <a:solidFill>
                            <a:srgbClr val="000000"/>
                          </a:solidFill>
                          <a:effectLst/>
                          <a:latin typeface="Aptos Narrow" panose="020B0004020202020204" pitchFamily="34" charset="0"/>
                        </a:rPr>
                        <a:t>1</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600" b="0" i="0" u="none" strike="noStrike">
                          <a:solidFill>
                            <a:srgbClr val="000000"/>
                          </a:solidFill>
                          <a:effectLst/>
                          <a:latin typeface="Aptos Narrow" panose="020B0004020202020204" pitchFamily="34" charset="0"/>
                        </a:rPr>
                        <a:t>1</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600" b="0" i="0" u="none" strike="noStrike">
                          <a:solidFill>
                            <a:srgbClr val="000000"/>
                          </a:solidFill>
                          <a:effectLst/>
                          <a:latin typeface="Aptos Narrow" panose="020B0004020202020204" pitchFamily="34" charset="0"/>
                        </a:rPr>
                        <a:t>1</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2811211"/>
                  </a:ext>
                </a:extLst>
              </a:tr>
              <a:tr h="95270">
                <a:tc>
                  <a:txBody>
                    <a:bodyPr/>
                    <a:lstStyle/>
                    <a:p>
                      <a:pPr algn="l" fontAlgn="b"/>
                      <a:r>
                        <a:rPr lang="en-US" sz="600" b="0" i="0" u="none" strike="noStrike" dirty="0">
                          <a:solidFill>
                            <a:srgbClr val="000000"/>
                          </a:solidFill>
                          <a:effectLst/>
                          <a:latin typeface="Aptos Narrow" panose="020B0004020202020204" pitchFamily="34" charset="0"/>
                        </a:rPr>
                        <a:t>Number of Lanes in Secondary Direction</a:t>
                      </a:r>
                    </a:p>
                  </a:txBody>
                  <a:tcPr marL="18288" marR="18288" marT="0" marB="0" anchor="b">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rgbClr val="FFFFFF"/>
                          </a:solidFill>
                          <a:effectLst/>
                          <a:latin typeface="Aptos Narrow" panose="020B0004020202020204" pitchFamily="34" charset="0"/>
                        </a:rPr>
                        <a:t>nos.</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r>
                        <a:rPr lang="en-US" sz="600" b="0" i="0" u="none" strike="noStrike">
                          <a:solidFill>
                            <a:srgbClr val="000000"/>
                          </a:solidFill>
                          <a:effectLst/>
                          <a:latin typeface="Aptos Narrow" panose="020B0004020202020204" pitchFamily="34" charset="0"/>
                        </a:rPr>
                        <a:t>1</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600" b="0" i="0" u="none" strike="noStrike">
                          <a:solidFill>
                            <a:srgbClr val="000000"/>
                          </a:solidFill>
                          <a:effectLst/>
                          <a:latin typeface="Aptos Narrow" panose="020B0004020202020204" pitchFamily="34" charset="0"/>
                        </a:rPr>
                        <a:t>1</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600" b="0" i="0" u="none" strike="noStrike">
                          <a:solidFill>
                            <a:srgbClr val="000000"/>
                          </a:solidFill>
                          <a:effectLst/>
                          <a:latin typeface="Aptos Narrow" panose="020B0004020202020204" pitchFamily="34" charset="0"/>
                        </a:rPr>
                        <a:t>1</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3009014"/>
                  </a:ext>
                </a:extLst>
              </a:tr>
              <a:tr h="104933">
                <a:tc>
                  <a:txBody>
                    <a:bodyPr/>
                    <a:lstStyle/>
                    <a:p>
                      <a:pPr algn="l" fontAlgn="b"/>
                      <a:r>
                        <a:rPr lang="en-US" sz="600" b="0" i="0" u="none" strike="noStrike">
                          <a:solidFill>
                            <a:srgbClr val="000000"/>
                          </a:solidFill>
                          <a:effectLst/>
                          <a:latin typeface="Aptos Narrow" panose="020B0004020202020204" pitchFamily="34" charset="0"/>
                        </a:rPr>
                        <a:t>Average Lane Width, W</a:t>
                      </a:r>
                      <a:r>
                        <a:rPr lang="en-US" sz="600" b="0" i="0" u="none" strike="noStrike" baseline="-25000">
                          <a:solidFill>
                            <a:srgbClr val="000000"/>
                          </a:solidFill>
                          <a:effectLst/>
                          <a:latin typeface="Aptos Narrow" panose="020B0004020202020204" pitchFamily="34" charset="0"/>
                        </a:rPr>
                        <a:t>L</a:t>
                      </a:r>
                      <a:endParaRPr lang="en-US" sz="600" b="0" i="0" u="none" strike="noStrike">
                        <a:solidFill>
                          <a:srgbClr val="000000"/>
                        </a:solidFill>
                        <a:effectLst/>
                        <a:latin typeface="Aptos Narrow" panose="020B0004020202020204" pitchFamily="34" charset="0"/>
                      </a:endParaRPr>
                    </a:p>
                  </a:txBody>
                  <a:tcPr marL="18288" marR="18288" marT="0" marB="0" anchor="b">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rgbClr val="FFFFFF"/>
                          </a:solidFill>
                          <a:effectLst/>
                          <a:latin typeface="Aptos Narrow" panose="020B0004020202020204" pitchFamily="34" charset="0"/>
                        </a:rPr>
                        <a:t>ft</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r>
                        <a:rPr lang="en-US" sz="600" b="0" i="0" u="none" strike="noStrike">
                          <a:solidFill>
                            <a:srgbClr val="000000"/>
                          </a:solidFill>
                          <a:effectLst/>
                          <a:latin typeface="Aptos Narrow" panose="020B0004020202020204" pitchFamily="34" charset="0"/>
                        </a:rPr>
                        <a:t>12</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600" b="0" i="0" u="none" strike="noStrike">
                          <a:solidFill>
                            <a:srgbClr val="000000"/>
                          </a:solidFill>
                          <a:effectLst/>
                          <a:latin typeface="Aptos Narrow" panose="020B0004020202020204" pitchFamily="34" charset="0"/>
                        </a:rPr>
                        <a:t>12</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600" b="0" i="0" u="none" strike="noStrike">
                          <a:solidFill>
                            <a:srgbClr val="000000"/>
                          </a:solidFill>
                          <a:effectLst/>
                          <a:latin typeface="Aptos Narrow" panose="020B0004020202020204" pitchFamily="34" charset="0"/>
                        </a:rPr>
                        <a:t>12</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2794304"/>
                  </a:ext>
                </a:extLst>
              </a:tr>
              <a:tr h="104933">
                <a:tc>
                  <a:txBody>
                    <a:bodyPr/>
                    <a:lstStyle/>
                    <a:p>
                      <a:pPr algn="l" fontAlgn="b"/>
                      <a:r>
                        <a:rPr lang="en-US" sz="600" b="0" i="0" u="none" strike="noStrike">
                          <a:solidFill>
                            <a:srgbClr val="000000"/>
                          </a:solidFill>
                          <a:effectLst/>
                          <a:latin typeface="Aptos Narrow" panose="020B0004020202020204" pitchFamily="34" charset="0"/>
                        </a:rPr>
                        <a:t>Median Width, W</a:t>
                      </a:r>
                      <a:r>
                        <a:rPr lang="en-US" sz="600" b="0" i="0" u="none" strike="noStrike" baseline="-25000">
                          <a:solidFill>
                            <a:srgbClr val="000000"/>
                          </a:solidFill>
                          <a:effectLst/>
                          <a:latin typeface="Aptos Narrow" panose="020B0004020202020204" pitchFamily="34" charset="0"/>
                        </a:rPr>
                        <a:t>M</a:t>
                      </a:r>
                      <a:endParaRPr lang="en-US" sz="600" b="0" i="0" u="none" strike="noStrike">
                        <a:solidFill>
                          <a:srgbClr val="000000"/>
                        </a:solidFill>
                        <a:effectLst/>
                        <a:latin typeface="Aptos Narrow" panose="020B0004020202020204" pitchFamily="34" charset="0"/>
                      </a:endParaRPr>
                    </a:p>
                  </a:txBody>
                  <a:tcPr marL="18288" marR="18288" marT="0" marB="0" anchor="b">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rgbClr val="FFFFFF"/>
                          </a:solidFill>
                          <a:effectLst/>
                          <a:latin typeface="Aptos Narrow" panose="020B0004020202020204" pitchFamily="34" charset="0"/>
                        </a:rPr>
                        <a:t>ft</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r>
                        <a:rPr lang="en-US" sz="600" b="0" i="0" u="none" strike="noStrike">
                          <a:solidFill>
                            <a:srgbClr val="000000"/>
                          </a:solidFill>
                          <a:effectLst/>
                          <a:latin typeface="Aptos Narrow" panose="020B0004020202020204" pitchFamily="34" charset="0"/>
                        </a:rPr>
                        <a:t>0</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600" b="0" i="0" u="none" strike="noStrike">
                          <a:solidFill>
                            <a:srgbClr val="000000"/>
                          </a:solidFill>
                          <a:effectLst/>
                          <a:latin typeface="Aptos Narrow" panose="020B0004020202020204" pitchFamily="34" charset="0"/>
                        </a:rPr>
                        <a:t>0</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600" b="0" i="0" u="none" strike="noStrike">
                          <a:solidFill>
                            <a:srgbClr val="000000"/>
                          </a:solidFill>
                          <a:effectLst/>
                          <a:latin typeface="Aptos Narrow" panose="020B0004020202020204" pitchFamily="34" charset="0"/>
                        </a:rPr>
                        <a:t>0</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1402619"/>
                  </a:ext>
                </a:extLst>
              </a:tr>
              <a:tr h="95270">
                <a:tc>
                  <a:txBody>
                    <a:bodyPr/>
                    <a:lstStyle/>
                    <a:p>
                      <a:pPr algn="l" fontAlgn="b"/>
                      <a:r>
                        <a:rPr lang="en-US" sz="600" b="0" i="0" u="none" strike="noStrike" dirty="0">
                          <a:solidFill>
                            <a:srgbClr val="000000"/>
                          </a:solidFill>
                          <a:effectLst/>
                          <a:latin typeface="Aptos Narrow" panose="020B0004020202020204" pitchFamily="34" charset="0"/>
                        </a:rPr>
                        <a:t>Speed Limit, V</a:t>
                      </a:r>
                    </a:p>
                  </a:txBody>
                  <a:tcPr marL="18288" marR="18288" marT="0" marB="0" anchor="b">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a:solidFill>
                            <a:srgbClr val="FFFFFF"/>
                          </a:solidFill>
                          <a:effectLst/>
                          <a:latin typeface="Aptos Narrow" panose="020B0004020202020204" pitchFamily="34" charset="0"/>
                        </a:rPr>
                        <a:t>mph</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r>
                        <a:rPr lang="en-US" sz="600" b="0" i="0" u="none" strike="noStrike">
                          <a:solidFill>
                            <a:srgbClr val="000000"/>
                          </a:solidFill>
                          <a:effectLst/>
                          <a:latin typeface="Aptos Narrow" panose="020B0004020202020204" pitchFamily="34" charset="0"/>
                        </a:rPr>
                        <a:t>45</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600" b="0" i="0" u="none" strike="noStrike">
                          <a:solidFill>
                            <a:srgbClr val="000000"/>
                          </a:solidFill>
                          <a:effectLst/>
                          <a:latin typeface="Aptos Narrow" panose="020B0004020202020204" pitchFamily="34" charset="0"/>
                        </a:rPr>
                        <a:t>45</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600" b="0" i="0" u="none" strike="noStrike">
                          <a:solidFill>
                            <a:srgbClr val="000000"/>
                          </a:solidFill>
                          <a:effectLst/>
                          <a:latin typeface="Aptos Narrow" panose="020B0004020202020204" pitchFamily="34" charset="0"/>
                        </a:rPr>
                        <a:t>45</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8152211"/>
                  </a:ext>
                </a:extLst>
              </a:tr>
              <a:tr h="95270">
                <a:tc>
                  <a:txBody>
                    <a:bodyPr/>
                    <a:lstStyle/>
                    <a:p>
                      <a:pPr algn="l" fontAlgn="b"/>
                      <a:r>
                        <a:rPr lang="en-US" sz="600" b="0" i="0" u="none" strike="noStrike">
                          <a:solidFill>
                            <a:srgbClr val="000000"/>
                          </a:solidFill>
                          <a:effectLst/>
                          <a:latin typeface="Aptos Narrow" panose="020B0004020202020204" pitchFamily="34" charset="0"/>
                        </a:rPr>
                        <a:t>Number of driveways</a:t>
                      </a:r>
                    </a:p>
                  </a:txBody>
                  <a:tcPr marL="18288" marR="18288" marT="0" marB="0" anchor="b">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rgbClr val="FFFFFF"/>
                          </a:solidFill>
                          <a:effectLst/>
                          <a:latin typeface="Aptos Narrow" panose="020B0004020202020204" pitchFamily="34" charset="0"/>
                        </a:rPr>
                        <a:t>nos.</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r>
                        <a:rPr lang="en-US" sz="600" b="0" i="0" u="none" strike="noStrike">
                          <a:solidFill>
                            <a:srgbClr val="000000"/>
                          </a:solidFill>
                          <a:effectLst/>
                          <a:latin typeface="Aptos Narrow" panose="020B0004020202020204" pitchFamily="34" charset="0"/>
                        </a:rPr>
                        <a:t>5</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600" b="0" i="0" u="none" strike="noStrike">
                          <a:solidFill>
                            <a:srgbClr val="000000"/>
                          </a:solidFill>
                          <a:effectLst/>
                          <a:latin typeface="Aptos Narrow" panose="020B0004020202020204" pitchFamily="34" charset="0"/>
                        </a:rPr>
                        <a:t>5</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600" b="0" i="0" u="none" strike="noStrike">
                          <a:solidFill>
                            <a:srgbClr val="000000"/>
                          </a:solidFill>
                          <a:effectLst/>
                          <a:latin typeface="Aptos Narrow" panose="020B0004020202020204" pitchFamily="34" charset="0"/>
                        </a:rPr>
                        <a:t>5</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8161035"/>
                  </a:ext>
                </a:extLst>
              </a:tr>
              <a:tr h="95270">
                <a:tc>
                  <a:txBody>
                    <a:bodyPr/>
                    <a:lstStyle/>
                    <a:p>
                      <a:pPr algn="l" fontAlgn="b"/>
                      <a:r>
                        <a:rPr lang="en-US" sz="600" b="0" i="0" u="none" strike="noStrike">
                          <a:solidFill>
                            <a:srgbClr val="000000"/>
                          </a:solidFill>
                          <a:effectLst/>
                          <a:latin typeface="Aptos Narrow" panose="020B0004020202020204" pitchFamily="34" charset="0"/>
                        </a:rPr>
                        <a:t>Vertical Grade</a:t>
                      </a:r>
                    </a:p>
                  </a:txBody>
                  <a:tcPr marL="18288" marR="18288" marT="0" marB="0" anchor="b">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rgbClr val="FFFFFF"/>
                          </a:solidFill>
                          <a:effectLst/>
                          <a:latin typeface="Aptos Narrow" panose="020B0004020202020204" pitchFamily="34" charset="0"/>
                        </a:rPr>
                        <a:t> </a:t>
                      </a:r>
                    </a:p>
                  </a:txBody>
                  <a:tcPr marL="18288" marR="18288" marT="0"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r" fontAlgn="t"/>
                      <a:r>
                        <a:rPr lang="en-US" sz="600" b="0" i="0" u="none" strike="noStrike">
                          <a:solidFill>
                            <a:srgbClr val="000000"/>
                          </a:solidFill>
                          <a:effectLst/>
                          <a:latin typeface="Aptos Narrow" panose="020B0004020202020204" pitchFamily="34" charset="0"/>
                        </a:rPr>
                        <a:t>Level Terrain (≤3%)</a:t>
                      </a:r>
                    </a:p>
                  </a:txBody>
                  <a:tcPr marL="18288" marR="18288" marT="0"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t"/>
                      <a:r>
                        <a:rPr lang="en-US" sz="600" b="0" i="0" u="none" strike="noStrike">
                          <a:solidFill>
                            <a:srgbClr val="000000"/>
                          </a:solidFill>
                          <a:effectLst/>
                          <a:latin typeface="Aptos Narrow" panose="020B0004020202020204" pitchFamily="34" charset="0"/>
                        </a:rPr>
                        <a:t>Level Terrain (≤3%)</a:t>
                      </a:r>
                    </a:p>
                  </a:txBody>
                  <a:tcPr marL="18288" marR="18288" marT="0"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t"/>
                      <a:r>
                        <a:rPr lang="en-US" sz="600" b="0" i="0" u="none" strike="noStrike">
                          <a:solidFill>
                            <a:srgbClr val="000000"/>
                          </a:solidFill>
                          <a:effectLst/>
                          <a:latin typeface="Aptos Narrow" panose="020B0004020202020204" pitchFamily="34" charset="0"/>
                        </a:rPr>
                        <a:t>Level Terrain (≤3%)</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036618"/>
                  </a:ext>
                </a:extLst>
              </a:tr>
              <a:tr h="100560">
                <a:tc>
                  <a:txBody>
                    <a:bodyPr/>
                    <a:lstStyle/>
                    <a:p>
                      <a:pPr algn="l" fontAlgn="t"/>
                      <a:r>
                        <a:rPr lang="en-US" sz="600" b="1" i="0" u="none" strike="noStrike">
                          <a:solidFill>
                            <a:srgbClr val="0E2841"/>
                          </a:solidFill>
                          <a:effectLst/>
                          <a:latin typeface="Aptos Narrow" panose="020B0004020202020204" pitchFamily="34" charset="0"/>
                        </a:rPr>
                        <a:t>Horizontal Curve Groups</a:t>
                      </a:r>
                    </a:p>
                  </a:txBody>
                  <a:tcPr marL="18288" marR="18288" marT="0" marB="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ADAD"/>
                    </a:solidFill>
                  </a:tcPr>
                </a:tc>
                <a:tc>
                  <a:txBody>
                    <a:bodyPr/>
                    <a:lstStyle/>
                    <a:p>
                      <a:pPr algn="l" fontAlgn="ctr"/>
                      <a:r>
                        <a:rPr lang="en-US" sz="600" b="1" i="0" u="none" strike="noStrike" dirty="0">
                          <a:solidFill>
                            <a:srgbClr val="000000"/>
                          </a:solidFill>
                          <a:effectLst/>
                          <a:latin typeface="Aptos Narrow" panose="020B0004020202020204" pitchFamily="34" charset="0"/>
                        </a:rPr>
                        <a:t>Unit</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ADAD"/>
                    </a:solidFill>
                  </a:tcPr>
                </a:tc>
                <a:tc>
                  <a:txBody>
                    <a:bodyPr/>
                    <a:lstStyle/>
                    <a:p>
                      <a:pPr algn="l" fontAlgn="t"/>
                      <a:r>
                        <a:rPr lang="en-US" sz="600" b="1" i="0" u="none" strike="noStrike" dirty="0">
                          <a:solidFill>
                            <a:schemeClr val="tx2"/>
                          </a:solidFill>
                          <a:effectLst/>
                          <a:latin typeface="Aptos Narrow" panose="020B0004020202020204" pitchFamily="34" charset="0"/>
                        </a:rPr>
                        <a:t>Column1</a:t>
                      </a:r>
                    </a:p>
                  </a:txBody>
                  <a:tcPr marL="18288" marR="18288" marT="0" marB="0">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l" fontAlgn="t"/>
                      <a:r>
                        <a:rPr lang="en-US" sz="600" b="1" i="0" u="none" strike="noStrike" dirty="0">
                          <a:solidFill>
                            <a:schemeClr val="tx2"/>
                          </a:solidFill>
                          <a:effectLst/>
                          <a:latin typeface="Aptos Narrow" panose="020B0004020202020204" pitchFamily="34" charset="0"/>
                        </a:rPr>
                        <a:t>Column2</a:t>
                      </a:r>
                    </a:p>
                  </a:txBody>
                  <a:tcPr marL="18288" marR="18288" marT="0"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l" fontAlgn="t"/>
                      <a:r>
                        <a:rPr lang="en-US" sz="600" b="1" i="0" u="none" strike="noStrike" dirty="0">
                          <a:solidFill>
                            <a:schemeClr val="tx2"/>
                          </a:solidFill>
                          <a:effectLst/>
                          <a:latin typeface="Aptos Narrow" panose="020B0004020202020204" pitchFamily="34" charset="0"/>
                        </a:rPr>
                        <a:t>Column3</a:t>
                      </a:r>
                    </a:p>
                  </a:txBody>
                  <a:tcPr marL="18288" marR="18288" marT="0" marB="0">
                    <a:lnL>
                      <a:noFill/>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423829975"/>
                  </a:ext>
                </a:extLst>
              </a:tr>
              <a:tr h="190540">
                <a:tc>
                  <a:txBody>
                    <a:bodyPr/>
                    <a:lstStyle/>
                    <a:p>
                      <a:pPr algn="l" fontAlgn="b"/>
                      <a:r>
                        <a:rPr lang="en-US" sz="600" b="0" i="0" u="none" strike="noStrike" dirty="0">
                          <a:solidFill>
                            <a:srgbClr val="000000"/>
                          </a:solidFill>
                          <a:effectLst/>
                          <a:latin typeface="Aptos Narrow" panose="020B0004020202020204" pitchFamily="34" charset="0"/>
                        </a:rPr>
                        <a:t>Number of Horizontal Curve Groups (groups of curves with similar characteristics)</a:t>
                      </a:r>
                    </a:p>
                  </a:txBody>
                  <a:tcPr marL="18288" marR="18288" marT="0" marB="0" anchor="b">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rgbClr val="FFFFFF"/>
                          </a:solidFill>
                          <a:effectLst/>
                          <a:latin typeface="Aptos Narrow" panose="020B0004020202020204" pitchFamily="34" charset="0"/>
                        </a:rPr>
                        <a:t>nos.</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r>
                        <a:rPr lang="en-US" sz="600" b="0" i="0" u="none" strike="noStrike" dirty="0">
                          <a:solidFill>
                            <a:srgbClr val="000000"/>
                          </a:solidFill>
                          <a:effectLst/>
                          <a:latin typeface="Aptos Narrow" panose="020B0004020202020204" pitchFamily="34" charset="0"/>
                        </a:rPr>
                        <a:t>1</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t"/>
                      <a:r>
                        <a:rPr lang="en-US" sz="600" b="0" i="0" u="none" strike="noStrike" dirty="0">
                          <a:solidFill>
                            <a:srgbClr val="000000"/>
                          </a:solidFill>
                          <a:effectLst/>
                          <a:latin typeface="Aptos Narrow" panose="020B0004020202020204" pitchFamily="34" charset="0"/>
                        </a:rPr>
                        <a:t>1</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t"/>
                      <a:r>
                        <a:rPr lang="en-US" sz="600" b="0" i="0" u="none" strike="noStrike" dirty="0">
                          <a:solidFill>
                            <a:srgbClr val="000000"/>
                          </a:solidFill>
                          <a:effectLst/>
                          <a:latin typeface="Aptos Narrow" panose="020B0004020202020204" pitchFamily="34" charset="0"/>
                        </a:rPr>
                        <a:t>1</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226608600"/>
                  </a:ext>
                </a:extLst>
              </a:tr>
              <a:tr h="95270">
                <a:tc>
                  <a:txBody>
                    <a:bodyPr/>
                    <a:lstStyle/>
                    <a:p>
                      <a:pPr algn="l" fontAlgn="b"/>
                      <a:r>
                        <a:rPr lang="en-US" sz="600" b="0" i="0" u="none" strike="noStrike" dirty="0">
                          <a:solidFill>
                            <a:srgbClr val="000000"/>
                          </a:solidFill>
                          <a:effectLst/>
                          <a:latin typeface="Aptos Narrow" panose="020B0004020202020204" pitchFamily="34" charset="0"/>
                        </a:rPr>
                        <a:t>Curve Group No</a:t>
                      </a:r>
                    </a:p>
                  </a:txBody>
                  <a:tcPr marL="18288" marR="18288" marT="0" marB="0" anchor="b">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a:solidFill>
                            <a:srgbClr val="FFFFFF"/>
                          </a:solidFill>
                          <a:effectLst/>
                          <a:latin typeface="Aptos Narrow" panose="020B0004020202020204" pitchFamily="34" charset="0"/>
                        </a:rPr>
                        <a:t> </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ctr"/>
                      <a:r>
                        <a:rPr lang="en-US" sz="600" b="0" i="0" u="none" strike="noStrike">
                          <a:solidFill>
                            <a:srgbClr val="000000"/>
                          </a:solidFill>
                          <a:effectLst/>
                          <a:latin typeface="Aptos Narrow" panose="020B0004020202020204" pitchFamily="34" charset="0"/>
                        </a:rPr>
                        <a:t>Curve Group 1</a:t>
                      </a:r>
                    </a:p>
                  </a:txBody>
                  <a:tcPr marL="18288" marR="18288"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600" b="0" i="0" u="none" strike="noStrike">
                          <a:solidFill>
                            <a:srgbClr val="000000"/>
                          </a:solidFill>
                          <a:effectLst/>
                          <a:latin typeface="Aptos Narrow" panose="020B0004020202020204" pitchFamily="34" charset="0"/>
                        </a:rPr>
                        <a:t>Curve Group 1</a:t>
                      </a:r>
                    </a:p>
                  </a:txBody>
                  <a:tcPr marL="18288" marR="18288"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600" b="0" i="0" u="none" strike="noStrike">
                          <a:solidFill>
                            <a:srgbClr val="000000"/>
                          </a:solidFill>
                          <a:effectLst/>
                          <a:latin typeface="Aptos Narrow" panose="020B0004020202020204" pitchFamily="34" charset="0"/>
                        </a:rPr>
                        <a:t>Curve Group 1</a:t>
                      </a:r>
                    </a:p>
                  </a:txBody>
                  <a:tcPr marL="18288" marR="18288" marT="0" marB="0" anchor="ctr">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12046126"/>
                  </a:ext>
                </a:extLst>
              </a:tr>
              <a:tr h="104933">
                <a:tc>
                  <a:txBody>
                    <a:bodyPr/>
                    <a:lstStyle/>
                    <a:p>
                      <a:pPr algn="l" fontAlgn="b"/>
                      <a:r>
                        <a:rPr lang="en-US" sz="600" b="0" i="0" u="none" strike="noStrike" dirty="0">
                          <a:solidFill>
                            <a:srgbClr val="000000"/>
                          </a:solidFill>
                          <a:effectLst/>
                          <a:latin typeface="Aptos Narrow" panose="020B0004020202020204" pitchFamily="34" charset="0"/>
                        </a:rPr>
                        <a:t>Horizontal Curve Radius, R</a:t>
                      </a:r>
                      <a:r>
                        <a:rPr lang="en-US" sz="600" b="0" i="0" u="none" strike="noStrike" baseline="-25000" dirty="0">
                          <a:solidFill>
                            <a:srgbClr val="000000"/>
                          </a:solidFill>
                          <a:effectLst/>
                          <a:latin typeface="Aptos Narrow" panose="020B0004020202020204" pitchFamily="34" charset="0"/>
                        </a:rPr>
                        <a:t>HC</a:t>
                      </a:r>
                      <a:endParaRPr lang="en-US" sz="600" b="0" i="0" u="none" strike="noStrike" dirty="0">
                        <a:solidFill>
                          <a:srgbClr val="000000"/>
                        </a:solidFill>
                        <a:effectLst/>
                        <a:latin typeface="Aptos Narrow" panose="020B0004020202020204" pitchFamily="34" charset="0"/>
                      </a:endParaRPr>
                    </a:p>
                  </a:txBody>
                  <a:tcPr marL="18288" marR="18288" marT="0" marB="0" anchor="b">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rgbClr val="FFFFFF"/>
                          </a:solidFill>
                          <a:effectLst/>
                          <a:latin typeface="Aptos Narrow" panose="020B0004020202020204" pitchFamily="34" charset="0"/>
                        </a:rPr>
                        <a:t>ft</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r>
                        <a:rPr lang="en-US" sz="600" b="0" i="0" u="none" strike="noStrike">
                          <a:solidFill>
                            <a:srgbClr val="000000"/>
                          </a:solidFill>
                          <a:effectLst/>
                          <a:latin typeface="Aptos Narrow" panose="020B0004020202020204" pitchFamily="34" charset="0"/>
                        </a:rPr>
                        <a:t>1200</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600" b="0" i="0" u="none" strike="noStrike">
                          <a:solidFill>
                            <a:srgbClr val="000000"/>
                          </a:solidFill>
                          <a:effectLst/>
                          <a:latin typeface="Aptos Narrow" panose="020B0004020202020204" pitchFamily="34" charset="0"/>
                        </a:rPr>
                        <a:t>1200</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600" b="0" i="0" u="none" strike="noStrike">
                          <a:solidFill>
                            <a:srgbClr val="000000"/>
                          </a:solidFill>
                          <a:effectLst/>
                          <a:latin typeface="Aptos Narrow" panose="020B0004020202020204" pitchFamily="34" charset="0"/>
                        </a:rPr>
                        <a:t>1200</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0254195"/>
                  </a:ext>
                </a:extLst>
              </a:tr>
              <a:tr h="95270">
                <a:tc>
                  <a:txBody>
                    <a:bodyPr/>
                    <a:lstStyle/>
                    <a:p>
                      <a:pPr algn="l" fontAlgn="b"/>
                      <a:r>
                        <a:rPr lang="en-US" sz="600" b="0" i="0" u="none" strike="noStrike">
                          <a:solidFill>
                            <a:srgbClr val="000000"/>
                          </a:solidFill>
                          <a:effectLst/>
                          <a:latin typeface="Aptos Narrow" panose="020B0004020202020204" pitchFamily="34" charset="0"/>
                        </a:rPr>
                        <a:t>Deflection Angle</a:t>
                      </a:r>
                    </a:p>
                  </a:txBody>
                  <a:tcPr marL="18288" marR="18288" marT="0" marB="0" anchor="b">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a:solidFill>
                            <a:srgbClr val="FFFFFF"/>
                          </a:solidFill>
                          <a:effectLst/>
                          <a:latin typeface="Aptos Narrow" panose="020B0004020202020204" pitchFamily="34" charset="0"/>
                        </a:rPr>
                        <a:t>degrees</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r>
                        <a:rPr lang="en-US" sz="600" b="0" i="0" u="none" strike="noStrike">
                          <a:solidFill>
                            <a:srgbClr val="000000"/>
                          </a:solidFill>
                          <a:effectLst/>
                          <a:latin typeface="Aptos Narrow" panose="020B0004020202020204" pitchFamily="34" charset="0"/>
                        </a:rPr>
                        <a:t>40</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600" b="0" i="0" u="none" strike="noStrike">
                          <a:solidFill>
                            <a:srgbClr val="000000"/>
                          </a:solidFill>
                          <a:effectLst/>
                          <a:latin typeface="Aptos Narrow" panose="020B0004020202020204" pitchFamily="34" charset="0"/>
                        </a:rPr>
                        <a:t>40</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600" b="0" i="0" u="none" strike="noStrike">
                          <a:solidFill>
                            <a:srgbClr val="000000"/>
                          </a:solidFill>
                          <a:effectLst/>
                          <a:latin typeface="Aptos Narrow" panose="020B0004020202020204" pitchFamily="34" charset="0"/>
                        </a:rPr>
                        <a:t>40</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76602157"/>
                  </a:ext>
                </a:extLst>
              </a:tr>
              <a:tr h="95270">
                <a:tc>
                  <a:txBody>
                    <a:bodyPr/>
                    <a:lstStyle/>
                    <a:p>
                      <a:pPr algn="l" fontAlgn="b"/>
                      <a:r>
                        <a:rPr lang="en-US" sz="600" b="0" i="0" u="none" strike="noStrike">
                          <a:solidFill>
                            <a:srgbClr val="000000"/>
                          </a:solidFill>
                          <a:effectLst/>
                          <a:latin typeface="Aptos Narrow" panose="020B0004020202020204" pitchFamily="34" charset="0"/>
                        </a:rPr>
                        <a:t>High Friction Surface Treatment (HFST) Present?</a:t>
                      </a:r>
                    </a:p>
                  </a:txBody>
                  <a:tcPr marL="18288" marR="18288" marT="0" marB="0" anchor="b">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rgbClr val="FFFFFF"/>
                          </a:solidFill>
                          <a:effectLst/>
                          <a:latin typeface="Aptos Narrow" panose="020B0004020202020204" pitchFamily="34" charset="0"/>
                        </a:rPr>
                        <a:t> </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r>
                        <a:rPr lang="en-US" sz="600" b="0" i="0" u="none" strike="noStrike">
                          <a:solidFill>
                            <a:srgbClr val="000000"/>
                          </a:solidFill>
                          <a:effectLst/>
                          <a:latin typeface="Aptos Narrow" panose="020B0004020202020204" pitchFamily="34" charset="0"/>
                        </a:rPr>
                        <a:t>No</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600" b="0" i="0" u="none" strike="noStrike">
                          <a:solidFill>
                            <a:srgbClr val="000000"/>
                          </a:solidFill>
                          <a:effectLst/>
                          <a:latin typeface="Aptos Narrow" panose="020B0004020202020204" pitchFamily="34" charset="0"/>
                        </a:rPr>
                        <a:t>No</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600" b="0" i="0" u="none" strike="noStrike">
                          <a:solidFill>
                            <a:srgbClr val="000000"/>
                          </a:solidFill>
                          <a:effectLst/>
                          <a:latin typeface="Aptos Narrow" panose="020B0004020202020204" pitchFamily="34" charset="0"/>
                        </a:rPr>
                        <a:t>Yes</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4471749"/>
                  </a:ext>
                </a:extLst>
              </a:tr>
              <a:tr h="95270">
                <a:tc>
                  <a:txBody>
                    <a:bodyPr/>
                    <a:lstStyle/>
                    <a:p>
                      <a:pPr algn="l" fontAlgn="b"/>
                      <a:r>
                        <a:rPr lang="en-US" sz="600" b="0" i="0" u="none" strike="noStrike">
                          <a:solidFill>
                            <a:srgbClr val="000000"/>
                          </a:solidFill>
                          <a:effectLst/>
                          <a:latin typeface="Aptos Narrow" panose="020B0004020202020204" pitchFamily="34" charset="0"/>
                        </a:rPr>
                        <a:t>Enhanced Curve Delineation (EHCD) Present?</a:t>
                      </a:r>
                    </a:p>
                  </a:txBody>
                  <a:tcPr marL="18288" marR="18288" marT="0" marB="0" anchor="b">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a:solidFill>
                            <a:srgbClr val="FFFFFF"/>
                          </a:solidFill>
                          <a:effectLst/>
                          <a:latin typeface="Aptos Narrow" panose="020B0004020202020204" pitchFamily="34" charset="0"/>
                        </a:rPr>
                        <a:t> </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r>
                        <a:rPr lang="en-US" sz="600" b="0" i="0" u="none" strike="noStrike">
                          <a:solidFill>
                            <a:srgbClr val="000000"/>
                          </a:solidFill>
                          <a:effectLst/>
                          <a:latin typeface="Aptos Narrow" panose="020B0004020202020204" pitchFamily="34" charset="0"/>
                        </a:rPr>
                        <a:t>No</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600" b="0" i="0" u="none" strike="noStrike">
                          <a:solidFill>
                            <a:srgbClr val="000000"/>
                          </a:solidFill>
                          <a:effectLst/>
                          <a:latin typeface="Aptos Narrow" panose="020B0004020202020204" pitchFamily="34" charset="0"/>
                        </a:rPr>
                        <a:t>Yes</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600" b="0" i="0" u="none" strike="noStrike">
                          <a:solidFill>
                            <a:srgbClr val="000000"/>
                          </a:solidFill>
                          <a:effectLst/>
                          <a:latin typeface="Aptos Narrow" panose="020B0004020202020204" pitchFamily="34" charset="0"/>
                        </a:rPr>
                        <a:t>Yes</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38409182"/>
                  </a:ext>
                </a:extLst>
              </a:tr>
              <a:tr h="95270">
                <a:tc>
                  <a:txBody>
                    <a:bodyPr/>
                    <a:lstStyle/>
                    <a:p>
                      <a:pPr algn="l" fontAlgn="b"/>
                      <a:r>
                        <a:rPr lang="en-US" sz="600" b="0" i="0" u="none" strike="noStrike" dirty="0">
                          <a:solidFill>
                            <a:srgbClr val="000000"/>
                          </a:solidFill>
                          <a:effectLst/>
                          <a:latin typeface="Aptos Narrow" panose="020B0004020202020204" pitchFamily="34" charset="0"/>
                        </a:rPr>
                        <a:t>Number of Curves</a:t>
                      </a:r>
                    </a:p>
                  </a:txBody>
                  <a:tcPr marL="18288" marR="18288" marT="0" marB="0" anchor="b">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rgbClr val="FFFFFF"/>
                          </a:solidFill>
                          <a:effectLst/>
                          <a:latin typeface="Aptos Narrow" panose="020B0004020202020204" pitchFamily="34" charset="0"/>
                        </a:rPr>
                        <a:t>nos.</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r>
                        <a:rPr lang="en-US" sz="600" b="0" i="0" u="none" strike="noStrike">
                          <a:solidFill>
                            <a:srgbClr val="000000"/>
                          </a:solidFill>
                          <a:effectLst/>
                          <a:latin typeface="Aptos Narrow" panose="020B0004020202020204" pitchFamily="34" charset="0"/>
                        </a:rPr>
                        <a:t>1</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600" b="0" i="0" u="none" strike="noStrike">
                          <a:solidFill>
                            <a:srgbClr val="000000"/>
                          </a:solidFill>
                          <a:effectLst/>
                          <a:latin typeface="Aptos Narrow" panose="020B0004020202020204" pitchFamily="34" charset="0"/>
                        </a:rPr>
                        <a:t>1</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600" b="0" i="0" u="none" strike="noStrike">
                          <a:solidFill>
                            <a:srgbClr val="000000"/>
                          </a:solidFill>
                          <a:effectLst/>
                          <a:latin typeface="Aptos Narrow" panose="020B0004020202020204" pitchFamily="34" charset="0"/>
                        </a:rPr>
                        <a:t>1</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07340449"/>
                  </a:ext>
                </a:extLst>
              </a:tr>
              <a:tr h="100560">
                <a:tc>
                  <a:txBody>
                    <a:bodyPr/>
                    <a:lstStyle/>
                    <a:p>
                      <a:pPr algn="l" fontAlgn="t"/>
                      <a:r>
                        <a:rPr lang="en-US" sz="600" b="1" i="0" u="none" strike="noStrike">
                          <a:solidFill>
                            <a:srgbClr val="0E2841"/>
                          </a:solidFill>
                          <a:effectLst/>
                          <a:latin typeface="Aptos Narrow" panose="020B0004020202020204" pitchFamily="34" charset="0"/>
                        </a:rPr>
                        <a:t>Roadside Objects (</a:t>
                      </a:r>
                      <a:r>
                        <a:rPr lang="en-US" sz="600" b="1" i="1" u="none" strike="noStrike">
                          <a:solidFill>
                            <a:srgbClr val="000000"/>
                          </a:solidFill>
                          <a:effectLst/>
                          <a:latin typeface="Aptos Narrow" panose="020B0004020202020204" pitchFamily="34" charset="0"/>
                        </a:rPr>
                        <a:t>Combine similar objects)</a:t>
                      </a:r>
                      <a:endParaRPr lang="en-US" sz="600" b="1" i="0" u="none" strike="noStrike">
                        <a:solidFill>
                          <a:srgbClr val="0E2841"/>
                        </a:solidFill>
                        <a:effectLst/>
                        <a:latin typeface="Aptos Narrow" panose="020B0004020202020204" pitchFamily="34" charset="0"/>
                      </a:endParaRPr>
                    </a:p>
                  </a:txBody>
                  <a:tcPr marL="18288" marR="18288" marT="0" marB="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ADAD"/>
                    </a:solidFill>
                  </a:tcPr>
                </a:tc>
                <a:tc>
                  <a:txBody>
                    <a:bodyPr/>
                    <a:lstStyle/>
                    <a:p>
                      <a:pPr algn="l" fontAlgn="b"/>
                      <a:r>
                        <a:rPr lang="en-US" sz="600" b="1" i="0" u="none" strike="noStrike" dirty="0">
                          <a:solidFill>
                            <a:srgbClr val="000000"/>
                          </a:solidFill>
                          <a:effectLst/>
                          <a:latin typeface="Aptos Narrow" panose="020B0004020202020204" pitchFamily="34" charset="0"/>
                        </a:rPr>
                        <a:t>Unit</a:t>
                      </a:r>
                    </a:p>
                  </a:txBody>
                  <a:tcPr marL="18288" marR="18288"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ADAD"/>
                    </a:solidFill>
                  </a:tcPr>
                </a:tc>
                <a:tc>
                  <a:txBody>
                    <a:bodyPr/>
                    <a:lstStyle/>
                    <a:p>
                      <a:pPr algn="l" fontAlgn="t"/>
                      <a:r>
                        <a:rPr lang="en-US" sz="600" b="1" i="0" u="none" strike="noStrike" dirty="0">
                          <a:solidFill>
                            <a:schemeClr val="tx2"/>
                          </a:solidFill>
                          <a:effectLst/>
                          <a:latin typeface="Aptos Narrow" panose="020B0004020202020204" pitchFamily="34" charset="0"/>
                        </a:rPr>
                        <a:t>Column1</a:t>
                      </a:r>
                    </a:p>
                  </a:txBody>
                  <a:tcPr marL="18288" marR="18288"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l" fontAlgn="t"/>
                      <a:r>
                        <a:rPr lang="en-US" sz="600" b="1" i="0" u="none" strike="noStrike" dirty="0">
                          <a:solidFill>
                            <a:schemeClr val="tx2"/>
                          </a:solidFill>
                          <a:effectLst/>
                          <a:latin typeface="Aptos Narrow" panose="020B0004020202020204" pitchFamily="34" charset="0"/>
                        </a:rPr>
                        <a:t>Column2</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l" fontAlgn="t"/>
                      <a:r>
                        <a:rPr lang="en-US" sz="600" b="1" i="0" u="none" strike="noStrike" dirty="0">
                          <a:solidFill>
                            <a:schemeClr val="tx2"/>
                          </a:solidFill>
                          <a:effectLst/>
                          <a:latin typeface="Aptos Narrow" panose="020B0004020202020204" pitchFamily="34" charset="0"/>
                        </a:rPr>
                        <a:t>Column3</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2306471100"/>
                  </a:ext>
                </a:extLst>
              </a:tr>
              <a:tr h="95270">
                <a:tc>
                  <a:txBody>
                    <a:bodyPr/>
                    <a:lstStyle/>
                    <a:p>
                      <a:pPr algn="l" fontAlgn="b"/>
                      <a:r>
                        <a:rPr lang="en-US" sz="600" b="0" i="0" u="none" strike="noStrike">
                          <a:solidFill>
                            <a:srgbClr val="000000"/>
                          </a:solidFill>
                          <a:effectLst/>
                          <a:latin typeface="Aptos Narrow" panose="020B0004020202020204" pitchFamily="34" charset="0"/>
                        </a:rPr>
                        <a:t>Number of Different Roadside Object Types</a:t>
                      </a:r>
                    </a:p>
                  </a:txBody>
                  <a:tcPr marL="18288" marR="18288" marT="0" marB="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rgbClr val="FFFFFF"/>
                          </a:solidFill>
                          <a:effectLst/>
                          <a:latin typeface="Aptos Narrow" panose="020B0004020202020204" pitchFamily="34" charset="0"/>
                        </a:rPr>
                        <a:t>nos.</a:t>
                      </a:r>
                    </a:p>
                  </a:txBody>
                  <a:tcPr marL="18288" marR="18288"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r>
                        <a:rPr lang="en-US" sz="600" b="0" i="0" u="none" strike="noStrike" dirty="0">
                          <a:solidFill>
                            <a:srgbClr val="000000"/>
                          </a:solidFill>
                          <a:effectLst/>
                          <a:latin typeface="Aptos Narrow" panose="020B0004020202020204" pitchFamily="34" charset="0"/>
                        </a:rPr>
                        <a:t>2</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t"/>
                      <a:r>
                        <a:rPr lang="en-US" sz="600" b="0" i="0" u="none" strike="noStrike" dirty="0">
                          <a:solidFill>
                            <a:srgbClr val="000000"/>
                          </a:solidFill>
                          <a:effectLst/>
                          <a:latin typeface="Aptos Narrow" panose="020B0004020202020204" pitchFamily="34" charset="0"/>
                        </a:rPr>
                        <a:t>2</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t"/>
                      <a:r>
                        <a:rPr lang="en-US" sz="600" b="0" i="0" u="none" strike="noStrike" dirty="0">
                          <a:solidFill>
                            <a:srgbClr val="000000"/>
                          </a:solidFill>
                          <a:effectLst/>
                          <a:latin typeface="Aptos Narrow" panose="020B0004020202020204" pitchFamily="34" charset="0"/>
                        </a:rPr>
                        <a:t>2</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092662321"/>
                  </a:ext>
                </a:extLst>
              </a:tr>
              <a:tr h="95270">
                <a:tc>
                  <a:txBody>
                    <a:bodyPr/>
                    <a:lstStyle/>
                    <a:p>
                      <a:pPr algn="l" fontAlgn="b"/>
                      <a:r>
                        <a:rPr lang="en-US" sz="600" b="0" i="0" u="none" strike="noStrike" dirty="0">
                          <a:solidFill>
                            <a:srgbClr val="000000"/>
                          </a:solidFill>
                          <a:effectLst/>
                          <a:latin typeface="Aptos Narrow" panose="020B0004020202020204" pitchFamily="34" charset="0"/>
                        </a:rPr>
                        <a:t>Object Side</a:t>
                      </a:r>
                    </a:p>
                  </a:txBody>
                  <a:tcPr marL="18288" marR="18288" marT="0" marB="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rgbClr val="FFFFFF"/>
                          </a:solidFill>
                          <a:effectLst/>
                          <a:latin typeface="Aptos Narrow" panose="020B0004020202020204" pitchFamily="34" charset="0"/>
                        </a:rPr>
                        <a:t> </a:t>
                      </a:r>
                    </a:p>
                  </a:txBody>
                  <a:tcPr marL="18288" marR="18288"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r>
                        <a:rPr lang="en-US" sz="600" b="0" i="0" u="none" strike="noStrike">
                          <a:solidFill>
                            <a:srgbClr val="000000"/>
                          </a:solidFill>
                          <a:effectLst/>
                          <a:latin typeface="Aptos Narrow" panose="020B0004020202020204" pitchFamily="34" charset="0"/>
                        </a:rPr>
                        <a:t>Primary</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600" b="0" i="0" u="none" strike="noStrike">
                          <a:solidFill>
                            <a:srgbClr val="000000"/>
                          </a:solidFill>
                          <a:effectLst/>
                          <a:latin typeface="Aptos Narrow" panose="020B0004020202020204" pitchFamily="34" charset="0"/>
                        </a:rPr>
                        <a:t>Primary</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600" b="0" i="0" u="none" strike="noStrike">
                          <a:solidFill>
                            <a:srgbClr val="000000"/>
                          </a:solidFill>
                          <a:effectLst/>
                          <a:latin typeface="Aptos Narrow" panose="020B0004020202020204" pitchFamily="34" charset="0"/>
                        </a:rPr>
                        <a:t>Primary</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91722040"/>
                  </a:ext>
                </a:extLst>
              </a:tr>
              <a:tr h="95270">
                <a:tc>
                  <a:txBody>
                    <a:bodyPr/>
                    <a:lstStyle/>
                    <a:p>
                      <a:pPr algn="l" fontAlgn="b"/>
                      <a:r>
                        <a:rPr lang="en-US" sz="600" b="0" i="0" u="none" strike="noStrike" dirty="0">
                          <a:solidFill>
                            <a:srgbClr val="000000"/>
                          </a:solidFill>
                          <a:effectLst/>
                          <a:latin typeface="Aptos Narrow" panose="020B0004020202020204" pitchFamily="34" charset="0"/>
                        </a:rPr>
                        <a:t>Object Type</a:t>
                      </a:r>
                    </a:p>
                  </a:txBody>
                  <a:tcPr marL="18288" marR="18288" marT="0" marB="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rgbClr val="FFFFFF"/>
                          </a:solidFill>
                          <a:effectLst/>
                          <a:latin typeface="Aptos Narrow" panose="020B0004020202020204" pitchFamily="34" charset="0"/>
                        </a:rPr>
                        <a:t> </a:t>
                      </a:r>
                    </a:p>
                  </a:txBody>
                  <a:tcPr marL="18288" marR="18288"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r>
                        <a:rPr lang="en-US" sz="600" b="0" i="0" u="none" strike="noStrike">
                          <a:solidFill>
                            <a:srgbClr val="000000"/>
                          </a:solidFill>
                          <a:effectLst/>
                          <a:latin typeface="Aptos Narrow" panose="020B0004020202020204" pitchFamily="34" charset="0"/>
                        </a:rPr>
                        <a:t>NDRF (e.g. trees; poles)</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600" b="0" i="0" u="none" strike="noStrike">
                          <a:solidFill>
                            <a:srgbClr val="000000"/>
                          </a:solidFill>
                          <a:effectLst/>
                          <a:latin typeface="Aptos Narrow" panose="020B0004020202020204" pitchFamily="34" charset="0"/>
                        </a:rPr>
                        <a:t>NDRF (e.g. trees; poles)</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600" b="0" i="0" u="none" strike="noStrike">
                          <a:solidFill>
                            <a:srgbClr val="000000"/>
                          </a:solidFill>
                          <a:effectLst/>
                          <a:latin typeface="Aptos Narrow" panose="020B0004020202020204" pitchFamily="34" charset="0"/>
                        </a:rPr>
                        <a:t>NDRF (e.g. trees; poles)</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08618820"/>
                  </a:ext>
                </a:extLst>
              </a:tr>
              <a:tr h="95270">
                <a:tc>
                  <a:txBody>
                    <a:bodyPr/>
                    <a:lstStyle/>
                    <a:p>
                      <a:pPr algn="l" fontAlgn="b"/>
                      <a:r>
                        <a:rPr lang="en-US" sz="600" b="0" i="0" u="none" strike="noStrike">
                          <a:solidFill>
                            <a:srgbClr val="000000"/>
                          </a:solidFill>
                          <a:effectLst/>
                          <a:latin typeface="Aptos Narrow" panose="020B0004020202020204" pitchFamily="34" charset="0"/>
                        </a:rPr>
                        <a:t>Length, Lt</a:t>
                      </a:r>
                    </a:p>
                  </a:txBody>
                  <a:tcPr marL="18288" marR="18288" marT="0" marB="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rgbClr val="FFFFFF"/>
                          </a:solidFill>
                          <a:effectLst/>
                          <a:latin typeface="Aptos Narrow" panose="020B0004020202020204" pitchFamily="34" charset="0"/>
                        </a:rPr>
                        <a:t>ft</a:t>
                      </a:r>
                    </a:p>
                  </a:txBody>
                  <a:tcPr marL="18288" marR="18288"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r>
                        <a:rPr lang="en-US" sz="600" b="0" i="0" u="none" strike="noStrike" dirty="0">
                          <a:solidFill>
                            <a:srgbClr val="000000"/>
                          </a:solidFill>
                          <a:effectLst/>
                          <a:latin typeface="Aptos Narrow" panose="020B0004020202020204" pitchFamily="34" charset="0"/>
                        </a:rPr>
                        <a:t>800</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600" b="0" i="0" u="none" strike="noStrike">
                          <a:solidFill>
                            <a:srgbClr val="000000"/>
                          </a:solidFill>
                          <a:effectLst/>
                          <a:latin typeface="Aptos Narrow" panose="020B0004020202020204" pitchFamily="34" charset="0"/>
                        </a:rPr>
                        <a:t>800</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600" b="0" i="0" u="none" strike="noStrike">
                          <a:solidFill>
                            <a:srgbClr val="000000"/>
                          </a:solidFill>
                          <a:effectLst/>
                          <a:latin typeface="Aptos Narrow" panose="020B0004020202020204" pitchFamily="34" charset="0"/>
                        </a:rPr>
                        <a:t>800</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54251272"/>
                  </a:ext>
                </a:extLst>
              </a:tr>
              <a:tr h="95270">
                <a:tc>
                  <a:txBody>
                    <a:bodyPr/>
                    <a:lstStyle/>
                    <a:p>
                      <a:pPr algn="l" fontAlgn="b"/>
                      <a:r>
                        <a:rPr lang="en-US" sz="600" b="0" i="0" u="none" strike="noStrike">
                          <a:solidFill>
                            <a:srgbClr val="000000"/>
                          </a:solidFill>
                          <a:effectLst/>
                          <a:latin typeface="Aptos Narrow" panose="020B0004020202020204" pitchFamily="34" charset="0"/>
                        </a:rPr>
                        <a:t>Width, W</a:t>
                      </a:r>
                    </a:p>
                  </a:txBody>
                  <a:tcPr marL="18288" marR="18288" marT="0" marB="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rgbClr val="FFFFFF"/>
                          </a:solidFill>
                          <a:effectLst/>
                          <a:latin typeface="Aptos Narrow" panose="020B0004020202020204" pitchFamily="34" charset="0"/>
                        </a:rPr>
                        <a:t>ft</a:t>
                      </a:r>
                    </a:p>
                  </a:txBody>
                  <a:tcPr marL="18288" marR="18288"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r>
                        <a:rPr lang="en-US" sz="600" b="0" i="0" u="none" strike="noStrike">
                          <a:solidFill>
                            <a:srgbClr val="000000"/>
                          </a:solidFill>
                          <a:effectLst/>
                          <a:latin typeface="Aptos Narrow" panose="020B0004020202020204" pitchFamily="34" charset="0"/>
                        </a:rPr>
                        <a:t>50</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600" b="0" i="0" u="none" strike="noStrike">
                          <a:solidFill>
                            <a:srgbClr val="000000"/>
                          </a:solidFill>
                          <a:effectLst/>
                          <a:latin typeface="Aptos Narrow" panose="020B0004020202020204" pitchFamily="34" charset="0"/>
                        </a:rPr>
                        <a:t>50</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600" b="0" i="0" u="none" strike="noStrike" dirty="0">
                          <a:solidFill>
                            <a:srgbClr val="000000"/>
                          </a:solidFill>
                          <a:effectLst/>
                          <a:latin typeface="Aptos Narrow" panose="020B0004020202020204" pitchFamily="34" charset="0"/>
                        </a:rPr>
                        <a:t>50</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62263282"/>
                  </a:ext>
                </a:extLst>
              </a:tr>
              <a:tr h="95270">
                <a:tc>
                  <a:txBody>
                    <a:bodyPr/>
                    <a:lstStyle/>
                    <a:p>
                      <a:pPr algn="l" fontAlgn="b"/>
                      <a:r>
                        <a:rPr lang="en-US" sz="600" b="0" i="0" u="none" strike="noStrike">
                          <a:solidFill>
                            <a:srgbClr val="000000"/>
                          </a:solidFill>
                          <a:effectLst/>
                          <a:latin typeface="Aptos Narrow" panose="020B0004020202020204" pitchFamily="34" charset="0"/>
                        </a:rPr>
                        <a:t>Lateral Offset from Edge of the Right Lane</a:t>
                      </a:r>
                    </a:p>
                  </a:txBody>
                  <a:tcPr marL="18288" marR="18288" marT="0" marB="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rgbClr val="FFFFFF"/>
                          </a:solidFill>
                          <a:effectLst/>
                          <a:latin typeface="Aptos Narrow" panose="020B0004020202020204" pitchFamily="34" charset="0"/>
                        </a:rPr>
                        <a:t>ft</a:t>
                      </a:r>
                    </a:p>
                  </a:txBody>
                  <a:tcPr marL="18288" marR="18288"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r>
                        <a:rPr lang="en-US" sz="600" b="0" i="0" u="none" strike="noStrike">
                          <a:solidFill>
                            <a:srgbClr val="000000"/>
                          </a:solidFill>
                          <a:effectLst/>
                          <a:latin typeface="Aptos Narrow" panose="020B0004020202020204" pitchFamily="34" charset="0"/>
                        </a:rPr>
                        <a:t>15</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600" b="0" i="0" u="none" strike="noStrike">
                          <a:solidFill>
                            <a:srgbClr val="000000"/>
                          </a:solidFill>
                          <a:effectLst/>
                          <a:latin typeface="Aptos Narrow" panose="020B0004020202020204" pitchFamily="34" charset="0"/>
                        </a:rPr>
                        <a:t>15</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600" b="0" i="0" u="none" strike="noStrike">
                          <a:solidFill>
                            <a:srgbClr val="000000"/>
                          </a:solidFill>
                          <a:effectLst/>
                          <a:latin typeface="Aptos Narrow" panose="020B0004020202020204" pitchFamily="34" charset="0"/>
                        </a:rPr>
                        <a:t>15</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08695235"/>
                  </a:ext>
                </a:extLst>
              </a:tr>
              <a:tr h="95270">
                <a:tc>
                  <a:txBody>
                    <a:bodyPr/>
                    <a:lstStyle/>
                    <a:p>
                      <a:pPr algn="l" fontAlgn="b"/>
                      <a:r>
                        <a:rPr lang="en-US" sz="600" b="0" i="0" u="none" strike="noStrike">
                          <a:solidFill>
                            <a:srgbClr val="000000"/>
                          </a:solidFill>
                          <a:effectLst/>
                          <a:latin typeface="Aptos Narrow" panose="020B0004020202020204" pitchFamily="34" charset="0"/>
                        </a:rPr>
                        <a:t>Number of Objects, m</a:t>
                      </a:r>
                    </a:p>
                  </a:txBody>
                  <a:tcPr marL="18288" marR="18288" marT="0" marB="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rgbClr val="FFFFFF"/>
                          </a:solidFill>
                          <a:effectLst/>
                          <a:latin typeface="Aptos Narrow" panose="020B0004020202020204" pitchFamily="34" charset="0"/>
                        </a:rPr>
                        <a:t>nos.</a:t>
                      </a:r>
                    </a:p>
                  </a:txBody>
                  <a:tcPr marL="18288" marR="18288"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r>
                        <a:rPr lang="en-US" sz="600" b="0" i="0" u="none" strike="noStrike">
                          <a:solidFill>
                            <a:srgbClr val="000000"/>
                          </a:solidFill>
                          <a:effectLst/>
                          <a:latin typeface="Aptos Narrow" panose="020B0004020202020204" pitchFamily="34" charset="0"/>
                        </a:rPr>
                        <a:t>1</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600" b="0" i="0" u="none" strike="noStrike">
                          <a:solidFill>
                            <a:srgbClr val="000000"/>
                          </a:solidFill>
                          <a:effectLst/>
                          <a:latin typeface="Aptos Narrow" panose="020B0004020202020204" pitchFamily="34" charset="0"/>
                        </a:rPr>
                        <a:t>1</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600" b="0" i="0" u="none" strike="noStrike">
                          <a:solidFill>
                            <a:srgbClr val="000000"/>
                          </a:solidFill>
                          <a:effectLst/>
                          <a:latin typeface="Aptos Narrow" panose="020B0004020202020204" pitchFamily="34" charset="0"/>
                        </a:rPr>
                        <a:t>1</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7213218"/>
                  </a:ext>
                </a:extLst>
              </a:tr>
              <a:tr h="95270">
                <a:tc>
                  <a:txBody>
                    <a:bodyPr/>
                    <a:lstStyle/>
                    <a:p>
                      <a:pPr algn="l" fontAlgn="b"/>
                      <a:r>
                        <a:rPr lang="en-US" sz="600" b="0" i="0" u="none" strike="noStrike">
                          <a:solidFill>
                            <a:srgbClr val="000000"/>
                          </a:solidFill>
                          <a:effectLst/>
                          <a:latin typeface="Aptos Narrow" panose="020B0004020202020204" pitchFamily="34" charset="0"/>
                        </a:rPr>
                        <a:t>Object Side</a:t>
                      </a:r>
                    </a:p>
                  </a:txBody>
                  <a:tcPr marL="18288" marR="18288" marT="0" marB="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rgbClr val="FFFFFF"/>
                          </a:solidFill>
                          <a:effectLst/>
                          <a:latin typeface="Aptos Narrow" panose="020B0004020202020204" pitchFamily="34" charset="0"/>
                        </a:rPr>
                        <a:t> </a:t>
                      </a:r>
                    </a:p>
                  </a:txBody>
                  <a:tcPr marL="18288" marR="18288"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r>
                        <a:rPr lang="en-US" sz="600" b="0" i="0" u="none" strike="noStrike">
                          <a:solidFill>
                            <a:srgbClr val="000000"/>
                          </a:solidFill>
                          <a:effectLst/>
                          <a:latin typeface="Aptos Narrow" panose="020B0004020202020204" pitchFamily="34" charset="0"/>
                        </a:rPr>
                        <a:t>Primary</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600" b="0" i="0" u="none" strike="noStrike">
                          <a:solidFill>
                            <a:srgbClr val="000000"/>
                          </a:solidFill>
                          <a:effectLst/>
                          <a:latin typeface="Aptos Narrow" panose="020B0004020202020204" pitchFamily="34" charset="0"/>
                        </a:rPr>
                        <a:t>Primary</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600" b="0" i="0" u="none" strike="noStrike">
                          <a:solidFill>
                            <a:srgbClr val="000000"/>
                          </a:solidFill>
                          <a:effectLst/>
                          <a:latin typeface="Aptos Narrow" panose="020B0004020202020204" pitchFamily="34" charset="0"/>
                        </a:rPr>
                        <a:t>Primary</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39511701"/>
                  </a:ext>
                </a:extLst>
              </a:tr>
              <a:tr h="95270">
                <a:tc>
                  <a:txBody>
                    <a:bodyPr/>
                    <a:lstStyle/>
                    <a:p>
                      <a:pPr algn="l" fontAlgn="b"/>
                      <a:r>
                        <a:rPr lang="en-US" sz="600" b="0" i="0" u="none" strike="noStrike">
                          <a:solidFill>
                            <a:srgbClr val="000000"/>
                          </a:solidFill>
                          <a:effectLst/>
                          <a:latin typeface="Aptos Narrow" panose="020B0004020202020204" pitchFamily="34" charset="0"/>
                        </a:rPr>
                        <a:t>Object Type</a:t>
                      </a:r>
                    </a:p>
                  </a:txBody>
                  <a:tcPr marL="18288" marR="18288" marT="0" marB="0" anchor="b">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rgbClr val="FFFFFF"/>
                          </a:solidFill>
                          <a:effectLst/>
                          <a:latin typeface="Aptos Narrow" panose="020B0004020202020204" pitchFamily="34" charset="0"/>
                        </a:rPr>
                        <a:t> </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r>
                        <a:rPr lang="en-US" sz="600" b="0" i="0" u="none" strike="noStrike">
                          <a:solidFill>
                            <a:srgbClr val="000000"/>
                          </a:solidFill>
                          <a:effectLst/>
                          <a:latin typeface="Aptos Narrow" panose="020B0004020202020204" pitchFamily="34" charset="0"/>
                        </a:rPr>
                        <a:t>NDRF (e.g. trees; poles)</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600" b="0" i="0" u="none" strike="noStrike">
                          <a:solidFill>
                            <a:srgbClr val="000000"/>
                          </a:solidFill>
                          <a:effectLst/>
                          <a:latin typeface="Aptos Narrow" panose="020B0004020202020204" pitchFamily="34" charset="0"/>
                        </a:rPr>
                        <a:t>NDRF (e.g. trees; poles)</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600" b="0" i="0" u="none" strike="noStrike">
                          <a:solidFill>
                            <a:srgbClr val="000000"/>
                          </a:solidFill>
                          <a:effectLst/>
                          <a:latin typeface="Aptos Narrow" panose="020B0004020202020204" pitchFamily="34" charset="0"/>
                        </a:rPr>
                        <a:t>NDRF (e.g. trees; poles)</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81607787"/>
                  </a:ext>
                </a:extLst>
              </a:tr>
              <a:tr h="95270">
                <a:tc>
                  <a:txBody>
                    <a:bodyPr/>
                    <a:lstStyle/>
                    <a:p>
                      <a:pPr algn="l" fontAlgn="b"/>
                      <a:r>
                        <a:rPr lang="en-US" sz="600" b="0" i="0" u="none" strike="noStrike" dirty="0">
                          <a:solidFill>
                            <a:srgbClr val="000000"/>
                          </a:solidFill>
                          <a:effectLst/>
                          <a:latin typeface="Aptos Narrow" panose="020B0004020202020204" pitchFamily="34" charset="0"/>
                        </a:rPr>
                        <a:t>Length, Lt</a:t>
                      </a:r>
                    </a:p>
                  </a:txBody>
                  <a:tcPr marL="18288" marR="18288" marT="0" marB="0" anchor="b">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rgbClr val="FFFFFF"/>
                          </a:solidFill>
                          <a:effectLst/>
                          <a:latin typeface="Aptos Narrow" panose="020B0004020202020204" pitchFamily="34" charset="0"/>
                        </a:rPr>
                        <a:t>ft</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r>
                        <a:rPr lang="en-US" sz="600" b="0" i="0" u="none" strike="noStrike">
                          <a:solidFill>
                            <a:srgbClr val="000000"/>
                          </a:solidFill>
                          <a:effectLst/>
                          <a:latin typeface="Aptos Narrow" panose="020B0004020202020204" pitchFamily="34" charset="0"/>
                        </a:rPr>
                        <a:t>2</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600" b="0" i="0" u="none" strike="noStrike">
                          <a:solidFill>
                            <a:srgbClr val="000000"/>
                          </a:solidFill>
                          <a:effectLst/>
                          <a:latin typeface="Aptos Narrow" panose="020B0004020202020204" pitchFamily="34" charset="0"/>
                        </a:rPr>
                        <a:t>2</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600" b="0" i="0" u="none" strike="noStrike">
                          <a:solidFill>
                            <a:srgbClr val="000000"/>
                          </a:solidFill>
                          <a:effectLst/>
                          <a:latin typeface="Aptos Narrow" panose="020B0004020202020204" pitchFamily="34" charset="0"/>
                        </a:rPr>
                        <a:t>2</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52918414"/>
                  </a:ext>
                </a:extLst>
              </a:tr>
              <a:tr h="95270">
                <a:tc>
                  <a:txBody>
                    <a:bodyPr/>
                    <a:lstStyle/>
                    <a:p>
                      <a:pPr algn="l" fontAlgn="b"/>
                      <a:r>
                        <a:rPr lang="en-US" sz="600" b="0" i="0" u="none" strike="noStrike" dirty="0">
                          <a:solidFill>
                            <a:srgbClr val="000000"/>
                          </a:solidFill>
                          <a:effectLst/>
                          <a:latin typeface="Aptos Narrow" panose="020B0004020202020204" pitchFamily="34" charset="0"/>
                        </a:rPr>
                        <a:t>Width, W</a:t>
                      </a:r>
                    </a:p>
                  </a:txBody>
                  <a:tcPr marL="18288" marR="18288" marT="0" marB="0" anchor="b">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rgbClr val="FFFFFF"/>
                          </a:solidFill>
                          <a:effectLst/>
                          <a:latin typeface="Aptos Narrow" panose="020B0004020202020204" pitchFamily="34" charset="0"/>
                        </a:rPr>
                        <a:t>ft</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r>
                        <a:rPr lang="en-US" sz="600" b="0" i="0" u="none" strike="noStrike">
                          <a:solidFill>
                            <a:srgbClr val="000000"/>
                          </a:solidFill>
                          <a:effectLst/>
                          <a:latin typeface="Aptos Narrow" panose="020B0004020202020204" pitchFamily="34" charset="0"/>
                        </a:rPr>
                        <a:t>2</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600" b="0" i="0" u="none" strike="noStrike">
                          <a:solidFill>
                            <a:srgbClr val="000000"/>
                          </a:solidFill>
                          <a:effectLst/>
                          <a:latin typeface="Aptos Narrow" panose="020B0004020202020204" pitchFamily="34" charset="0"/>
                        </a:rPr>
                        <a:t>2</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600" b="0" i="0" u="none" strike="noStrike">
                          <a:solidFill>
                            <a:srgbClr val="000000"/>
                          </a:solidFill>
                          <a:effectLst/>
                          <a:latin typeface="Aptos Narrow" panose="020B0004020202020204" pitchFamily="34" charset="0"/>
                        </a:rPr>
                        <a:t>2</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64172135"/>
                  </a:ext>
                </a:extLst>
              </a:tr>
              <a:tr h="95270">
                <a:tc>
                  <a:txBody>
                    <a:bodyPr/>
                    <a:lstStyle/>
                    <a:p>
                      <a:pPr algn="l" fontAlgn="b"/>
                      <a:r>
                        <a:rPr lang="en-US" sz="600" b="0" i="0" u="none" strike="noStrike" dirty="0">
                          <a:solidFill>
                            <a:srgbClr val="000000"/>
                          </a:solidFill>
                          <a:effectLst/>
                          <a:latin typeface="Aptos Narrow" panose="020B0004020202020204" pitchFamily="34" charset="0"/>
                        </a:rPr>
                        <a:t>Lateral Offset from Edge of the Right Lane</a:t>
                      </a:r>
                    </a:p>
                  </a:txBody>
                  <a:tcPr marL="18288" marR="18288" marT="0" marB="0" anchor="b">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rgbClr val="FFFFFF"/>
                          </a:solidFill>
                          <a:effectLst/>
                          <a:latin typeface="Aptos Narrow" panose="020B0004020202020204" pitchFamily="34" charset="0"/>
                        </a:rPr>
                        <a:t>ft</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r>
                        <a:rPr lang="en-US" sz="600" b="0" i="0" u="none" strike="noStrike">
                          <a:solidFill>
                            <a:srgbClr val="000000"/>
                          </a:solidFill>
                          <a:effectLst/>
                          <a:latin typeface="Aptos Narrow" panose="020B0004020202020204" pitchFamily="34" charset="0"/>
                        </a:rPr>
                        <a:t>20</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600" b="0" i="0" u="none" strike="noStrike">
                          <a:solidFill>
                            <a:srgbClr val="000000"/>
                          </a:solidFill>
                          <a:effectLst/>
                          <a:latin typeface="Aptos Narrow" panose="020B0004020202020204" pitchFamily="34" charset="0"/>
                        </a:rPr>
                        <a:t>20</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600" b="0" i="0" u="none" strike="noStrike">
                          <a:solidFill>
                            <a:srgbClr val="000000"/>
                          </a:solidFill>
                          <a:effectLst/>
                          <a:latin typeface="Aptos Narrow" panose="020B0004020202020204" pitchFamily="34" charset="0"/>
                        </a:rPr>
                        <a:t>20</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0746342"/>
                  </a:ext>
                </a:extLst>
              </a:tr>
              <a:tr h="95270">
                <a:tc>
                  <a:txBody>
                    <a:bodyPr/>
                    <a:lstStyle/>
                    <a:p>
                      <a:pPr algn="l" fontAlgn="b"/>
                      <a:r>
                        <a:rPr lang="en-US" sz="600" b="0" i="0" u="none" strike="noStrike">
                          <a:solidFill>
                            <a:srgbClr val="000000"/>
                          </a:solidFill>
                          <a:effectLst/>
                          <a:latin typeface="Aptos Narrow" panose="020B0004020202020204" pitchFamily="34" charset="0"/>
                        </a:rPr>
                        <a:t>Number of Objects, m</a:t>
                      </a:r>
                    </a:p>
                  </a:txBody>
                  <a:tcPr marL="18288" marR="18288" marT="0" marB="0" anchor="b">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rgbClr val="FFFFFF"/>
                          </a:solidFill>
                          <a:effectLst/>
                          <a:latin typeface="Aptos Narrow" panose="020B0004020202020204" pitchFamily="34" charset="0"/>
                        </a:rPr>
                        <a:t>nos.</a:t>
                      </a:r>
                    </a:p>
                  </a:txBody>
                  <a:tcPr marL="18288" marR="18288" marT="0"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r" fontAlgn="t"/>
                      <a:r>
                        <a:rPr lang="en-US" sz="600" b="0" i="0" u="none" strike="noStrike">
                          <a:solidFill>
                            <a:srgbClr val="000000"/>
                          </a:solidFill>
                          <a:effectLst/>
                          <a:latin typeface="Aptos Narrow" panose="020B0004020202020204" pitchFamily="34" charset="0"/>
                        </a:rPr>
                        <a:t>50</a:t>
                      </a:r>
                    </a:p>
                  </a:txBody>
                  <a:tcPr marL="18288" marR="18288" marT="0"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600" b="0" i="0" u="none" strike="noStrike">
                          <a:solidFill>
                            <a:srgbClr val="000000"/>
                          </a:solidFill>
                          <a:effectLst/>
                          <a:latin typeface="Aptos Narrow" panose="020B0004020202020204" pitchFamily="34" charset="0"/>
                        </a:rPr>
                        <a:t>50</a:t>
                      </a:r>
                    </a:p>
                  </a:txBody>
                  <a:tcPr marL="18288" marR="18288" marT="0"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600" b="0" i="0" u="none" strike="noStrike">
                          <a:solidFill>
                            <a:srgbClr val="000000"/>
                          </a:solidFill>
                          <a:effectLst/>
                          <a:latin typeface="Aptos Narrow" panose="020B0004020202020204" pitchFamily="34" charset="0"/>
                        </a:rPr>
                        <a:t>50</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33637908"/>
                  </a:ext>
                </a:extLst>
              </a:tr>
              <a:tr h="100560">
                <a:tc>
                  <a:txBody>
                    <a:bodyPr/>
                    <a:lstStyle/>
                    <a:p>
                      <a:pPr algn="l" fontAlgn="t"/>
                      <a:r>
                        <a:rPr lang="en-US" sz="600" b="1" i="0" u="none" strike="noStrike" dirty="0">
                          <a:solidFill>
                            <a:srgbClr val="0E2841"/>
                          </a:solidFill>
                          <a:effectLst/>
                          <a:latin typeface="Aptos Narrow" panose="020B0004020202020204" pitchFamily="34" charset="0"/>
                        </a:rPr>
                        <a:t>Median Objects </a:t>
                      </a:r>
                      <a:r>
                        <a:rPr lang="en-US" sz="600" b="1" i="1" u="none" strike="noStrike" dirty="0">
                          <a:solidFill>
                            <a:srgbClr val="000000"/>
                          </a:solidFill>
                          <a:effectLst/>
                          <a:latin typeface="Aptos Narrow" panose="020B0004020202020204" pitchFamily="34" charset="0"/>
                        </a:rPr>
                        <a:t>(Combine similar objects)</a:t>
                      </a:r>
                      <a:endParaRPr lang="en-US" sz="600" b="1" i="0" u="none" strike="noStrike" dirty="0">
                        <a:solidFill>
                          <a:srgbClr val="0E2841"/>
                        </a:solidFill>
                        <a:effectLst/>
                        <a:latin typeface="Aptos Narrow" panose="020B0004020202020204" pitchFamily="34" charset="0"/>
                      </a:endParaRPr>
                    </a:p>
                  </a:txBody>
                  <a:tcPr marL="18288" marR="18288" marT="0" marB="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ADAD"/>
                    </a:solidFill>
                  </a:tcPr>
                </a:tc>
                <a:tc>
                  <a:txBody>
                    <a:bodyPr/>
                    <a:lstStyle/>
                    <a:p>
                      <a:pPr algn="l" fontAlgn="ctr"/>
                      <a:r>
                        <a:rPr lang="en-US" sz="600" b="1" i="0" u="none" strike="noStrike" dirty="0">
                          <a:solidFill>
                            <a:srgbClr val="000000"/>
                          </a:solidFill>
                          <a:effectLst/>
                          <a:latin typeface="Aptos Narrow" panose="020B0004020202020204" pitchFamily="34" charset="0"/>
                        </a:rPr>
                        <a:t>Unit</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ADAD"/>
                    </a:solidFill>
                  </a:tcPr>
                </a:tc>
                <a:tc>
                  <a:txBody>
                    <a:bodyPr/>
                    <a:lstStyle/>
                    <a:p>
                      <a:pPr algn="l" fontAlgn="t"/>
                      <a:r>
                        <a:rPr lang="en-US" sz="600" b="1" i="0" u="none" strike="noStrike" dirty="0">
                          <a:solidFill>
                            <a:schemeClr val="tx2"/>
                          </a:solidFill>
                          <a:effectLst/>
                          <a:latin typeface="Aptos Narrow" panose="020B0004020202020204" pitchFamily="34" charset="0"/>
                        </a:rPr>
                        <a:t>Column1</a:t>
                      </a:r>
                    </a:p>
                  </a:txBody>
                  <a:tcPr marL="18288" marR="18288" marT="0" marB="0">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l" fontAlgn="t"/>
                      <a:r>
                        <a:rPr lang="en-US" sz="600" b="1" i="0" u="none" strike="noStrike" dirty="0">
                          <a:solidFill>
                            <a:schemeClr val="tx2"/>
                          </a:solidFill>
                          <a:effectLst/>
                          <a:latin typeface="Aptos Narrow" panose="020B0004020202020204" pitchFamily="34" charset="0"/>
                        </a:rPr>
                        <a:t>Alt 1</a:t>
                      </a:r>
                    </a:p>
                  </a:txBody>
                  <a:tcPr marL="18288" marR="18288" marT="0"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l" fontAlgn="t"/>
                      <a:r>
                        <a:rPr lang="en-US" sz="600" b="1" i="0" u="none" strike="noStrike" dirty="0">
                          <a:solidFill>
                            <a:schemeClr val="tx2"/>
                          </a:solidFill>
                          <a:effectLst/>
                          <a:latin typeface="Aptos Narrow" panose="020B0004020202020204" pitchFamily="34" charset="0"/>
                        </a:rPr>
                        <a:t>Alt 2</a:t>
                      </a:r>
                    </a:p>
                  </a:txBody>
                  <a:tcPr marL="18288" marR="18288" marT="0" marB="0">
                    <a:lnL>
                      <a:noFill/>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3369844802"/>
                  </a:ext>
                </a:extLst>
              </a:tr>
              <a:tr h="95270">
                <a:tc>
                  <a:txBody>
                    <a:bodyPr/>
                    <a:lstStyle/>
                    <a:p>
                      <a:pPr algn="l" fontAlgn="b"/>
                      <a:r>
                        <a:rPr lang="en-US" sz="600" b="0" i="0" u="none" strike="noStrike">
                          <a:solidFill>
                            <a:srgbClr val="000000"/>
                          </a:solidFill>
                          <a:effectLst/>
                          <a:latin typeface="Aptos Narrow" panose="020B0004020202020204" pitchFamily="34" charset="0"/>
                        </a:rPr>
                        <a:t>Number of Different Median Object Types</a:t>
                      </a:r>
                    </a:p>
                  </a:txBody>
                  <a:tcPr marL="18288" marR="18288" marT="0" marB="0" anchor="b">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rgbClr val="FFFFFF"/>
                          </a:solidFill>
                          <a:effectLst/>
                          <a:latin typeface="Aptos Narrow" panose="020B0004020202020204" pitchFamily="34" charset="0"/>
                        </a:rPr>
                        <a:t>nos.</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r>
                        <a:rPr lang="en-US" sz="600" b="0" i="0" u="none" strike="noStrike" dirty="0">
                          <a:solidFill>
                            <a:srgbClr val="000000"/>
                          </a:solidFill>
                          <a:effectLst/>
                          <a:latin typeface="Aptos Narrow" panose="020B0004020202020204" pitchFamily="34" charset="0"/>
                        </a:rPr>
                        <a:t>0</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t"/>
                      <a:r>
                        <a:rPr lang="en-US" sz="600" b="0" i="0" u="none" strike="noStrike" dirty="0">
                          <a:solidFill>
                            <a:srgbClr val="000000"/>
                          </a:solidFill>
                          <a:effectLst/>
                          <a:latin typeface="Aptos Narrow" panose="020B0004020202020204" pitchFamily="34" charset="0"/>
                        </a:rPr>
                        <a:t>0</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t"/>
                      <a:r>
                        <a:rPr lang="en-US" sz="600" b="0" i="0" u="none" strike="noStrike" dirty="0">
                          <a:solidFill>
                            <a:srgbClr val="000000"/>
                          </a:solidFill>
                          <a:effectLst/>
                          <a:latin typeface="Aptos Narrow" panose="020B0004020202020204" pitchFamily="34" charset="0"/>
                        </a:rPr>
                        <a:t>0</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5982158"/>
                  </a:ext>
                </a:extLst>
              </a:tr>
              <a:tr h="95270">
                <a:tc>
                  <a:txBody>
                    <a:bodyPr/>
                    <a:lstStyle/>
                    <a:p>
                      <a:pPr algn="l" fontAlgn="b"/>
                      <a:r>
                        <a:rPr lang="en-US" sz="600" b="0" i="0" u="none" strike="noStrike" dirty="0">
                          <a:solidFill>
                            <a:srgbClr val="000000"/>
                          </a:solidFill>
                          <a:effectLst/>
                          <a:latin typeface="Aptos Narrow" panose="020B0004020202020204" pitchFamily="34" charset="0"/>
                        </a:rPr>
                        <a:t>Object Type</a:t>
                      </a:r>
                    </a:p>
                  </a:txBody>
                  <a:tcPr marL="18288" marR="18288" marT="0" marB="0" anchor="b">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rgbClr val="FFFFFF"/>
                          </a:solidFill>
                          <a:effectLst/>
                          <a:latin typeface="Aptos Narrow" panose="020B0004020202020204" pitchFamily="34" charset="0"/>
                        </a:rPr>
                        <a:t> </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r>
                        <a:rPr lang="en-US" sz="600" b="0" i="0" u="none" strike="noStrike">
                          <a:solidFill>
                            <a:srgbClr val="000000"/>
                          </a:solidFill>
                          <a:effectLst/>
                          <a:latin typeface="Aptos Narrow" panose="020B0004020202020204" pitchFamily="34" charset="0"/>
                        </a:rPr>
                        <a:t> </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600" b="0" i="0" u="none" strike="noStrike">
                          <a:solidFill>
                            <a:srgbClr val="000000"/>
                          </a:solidFill>
                          <a:effectLst/>
                          <a:latin typeface="Aptos Narrow" panose="020B0004020202020204" pitchFamily="34" charset="0"/>
                        </a:rPr>
                        <a:t> </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600" b="0" i="0" u="none" strike="noStrike">
                          <a:solidFill>
                            <a:srgbClr val="000000"/>
                          </a:solidFill>
                          <a:effectLst/>
                          <a:latin typeface="Aptos Narrow" panose="020B0004020202020204" pitchFamily="34" charset="0"/>
                        </a:rPr>
                        <a:t> </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9598767"/>
                  </a:ext>
                </a:extLst>
              </a:tr>
              <a:tr h="95270">
                <a:tc>
                  <a:txBody>
                    <a:bodyPr/>
                    <a:lstStyle/>
                    <a:p>
                      <a:pPr algn="l" fontAlgn="b"/>
                      <a:r>
                        <a:rPr lang="en-US" sz="600" b="0" i="0" u="none" strike="noStrike">
                          <a:solidFill>
                            <a:srgbClr val="000000"/>
                          </a:solidFill>
                          <a:effectLst/>
                          <a:latin typeface="Aptos Narrow" panose="020B0004020202020204" pitchFamily="34" charset="0"/>
                        </a:rPr>
                        <a:t>Length, Lt</a:t>
                      </a:r>
                    </a:p>
                  </a:txBody>
                  <a:tcPr marL="18288" marR="18288" marT="0" marB="0" anchor="b">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rgbClr val="FFFFFF"/>
                          </a:solidFill>
                          <a:effectLst/>
                          <a:latin typeface="Aptos Narrow" panose="020B0004020202020204" pitchFamily="34" charset="0"/>
                        </a:rPr>
                        <a:t>ft</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r>
                        <a:rPr lang="en-US" sz="600" b="0" i="0" u="none" strike="noStrike">
                          <a:solidFill>
                            <a:srgbClr val="000000"/>
                          </a:solidFill>
                          <a:effectLst/>
                          <a:latin typeface="Aptos Narrow" panose="020B0004020202020204" pitchFamily="34" charset="0"/>
                        </a:rPr>
                        <a:t> </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600" b="0" i="0" u="none" strike="noStrike">
                          <a:solidFill>
                            <a:srgbClr val="000000"/>
                          </a:solidFill>
                          <a:effectLst/>
                          <a:latin typeface="Aptos Narrow" panose="020B0004020202020204" pitchFamily="34" charset="0"/>
                        </a:rPr>
                        <a:t> </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600" b="0" i="0" u="none" strike="noStrike">
                          <a:solidFill>
                            <a:srgbClr val="000000"/>
                          </a:solidFill>
                          <a:effectLst/>
                          <a:latin typeface="Aptos Narrow" panose="020B0004020202020204" pitchFamily="34" charset="0"/>
                        </a:rPr>
                        <a:t> </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53981408"/>
                  </a:ext>
                </a:extLst>
              </a:tr>
              <a:tr h="95270">
                <a:tc>
                  <a:txBody>
                    <a:bodyPr/>
                    <a:lstStyle/>
                    <a:p>
                      <a:pPr algn="l" fontAlgn="b"/>
                      <a:r>
                        <a:rPr lang="en-US" sz="600" b="0" i="0" u="none" strike="noStrike">
                          <a:solidFill>
                            <a:srgbClr val="000000"/>
                          </a:solidFill>
                          <a:effectLst/>
                          <a:latin typeface="Aptos Narrow" panose="020B0004020202020204" pitchFamily="34" charset="0"/>
                        </a:rPr>
                        <a:t>Width, W</a:t>
                      </a:r>
                    </a:p>
                  </a:txBody>
                  <a:tcPr marL="18288" marR="18288" marT="0" marB="0" anchor="b">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rgbClr val="FFFFFF"/>
                          </a:solidFill>
                          <a:effectLst/>
                          <a:latin typeface="Aptos Narrow" panose="020B0004020202020204" pitchFamily="34" charset="0"/>
                        </a:rPr>
                        <a:t>ft</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r>
                        <a:rPr lang="en-US" sz="600" b="0" i="0" u="none" strike="noStrike">
                          <a:solidFill>
                            <a:srgbClr val="000000"/>
                          </a:solidFill>
                          <a:effectLst/>
                          <a:latin typeface="Aptos Narrow" panose="020B0004020202020204" pitchFamily="34" charset="0"/>
                        </a:rPr>
                        <a:t> </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600" b="0" i="0" u="none" strike="noStrike">
                          <a:solidFill>
                            <a:srgbClr val="000000"/>
                          </a:solidFill>
                          <a:effectLst/>
                          <a:latin typeface="Aptos Narrow" panose="020B0004020202020204" pitchFamily="34" charset="0"/>
                        </a:rPr>
                        <a:t> </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600" b="0" i="0" u="none" strike="noStrike">
                          <a:solidFill>
                            <a:srgbClr val="000000"/>
                          </a:solidFill>
                          <a:effectLst/>
                          <a:latin typeface="Aptos Narrow" panose="020B0004020202020204" pitchFamily="34" charset="0"/>
                        </a:rPr>
                        <a:t> </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7560757"/>
                  </a:ext>
                </a:extLst>
              </a:tr>
              <a:tr h="95270">
                <a:tc>
                  <a:txBody>
                    <a:bodyPr/>
                    <a:lstStyle/>
                    <a:p>
                      <a:pPr algn="l" fontAlgn="b"/>
                      <a:r>
                        <a:rPr lang="en-US" sz="600" b="0" i="0" u="none" strike="noStrike">
                          <a:solidFill>
                            <a:srgbClr val="000000"/>
                          </a:solidFill>
                          <a:effectLst/>
                          <a:latin typeface="Aptos Narrow" panose="020B0004020202020204" pitchFamily="34" charset="0"/>
                        </a:rPr>
                        <a:t>Lateral Offset from Edge of the Left Lane</a:t>
                      </a:r>
                    </a:p>
                  </a:txBody>
                  <a:tcPr marL="18288" marR="18288" marT="0" marB="0" anchor="b">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rgbClr val="FFFFFF"/>
                          </a:solidFill>
                          <a:effectLst/>
                          <a:latin typeface="Aptos Narrow" panose="020B0004020202020204" pitchFamily="34" charset="0"/>
                        </a:rPr>
                        <a:t>ft</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r>
                        <a:rPr lang="en-US" sz="600" b="0" i="0" u="none" strike="noStrike">
                          <a:solidFill>
                            <a:srgbClr val="000000"/>
                          </a:solidFill>
                          <a:effectLst/>
                          <a:latin typeface="Aptos Narrow" panose="020B0004020202020204" pitchFamily="34" charset="0"/>
                        </a:rPr>
                        <a:t> </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600" b="0" i="0" u="none" strike="noStrike">
                          <a:solidFill>
                            <a:srgbClr val="000000"/>
                          </a:solidFill>
                          <a:effectLst/>
                          <a:latin typeface="Aptos Narrow" panose="020B0004020202020204" pitchFamily="34" charset="0"/>
                        </a:rPr>
                        <a:t> </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600" b="0" i="0" u="none" strike="noStrike">
                          <a:solidFill>
                            <a:srgbClr val="000000"/>
                          </a:solidFill>
                          <a:effectLst/>
                          <a:latin typeface="Aptos Narrow" panose="020B0004020202020204" pitchFamily="34" charset="0"/>
                        </a:rPr>
                        <a:t> </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54663152"/>
                  </a:ext>
                </a:extLst>
              </a:tr>
              <a:tr h="95270">
                <a:tc>
                  <a:txBody>
                    <a:bodyPr/>
                    <a:lstStyle/>
                    <a:p>
                      <a:pPr algn="l" fontAlgn="b"/>
                      <a:r>
                        <a:rPr lang="en-US" sz="600" b="0" i="0" u="none" strike="noStrike" dirty="0">
                          <a:solidFill>
                            <a:srgbClr val="000000"/>
                          </a:solidFill>
                          <a:effectLst/>
                          <a:latin typeface="Aptos Narrow" panose="020B0004020202020204" pitchFamily="34" charset="0"/>
                        </a:rPr>
                        <a:t>Number of Objects, m</a:t>
                      </a:r>
                    </a:p>
                  </a:txBody>
                  <a:tcPr marL="18288" marR="18288" marT="0" marB="0" anchor="b">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rgbClr val="FFFFFF"/>
                          </a:solidFill>
                          <a:effectLst/>
                          <a:latin typeface="Aptos Narrow" panose="020B0004020202020204" pitchFamily="34" charset="0"/>
                        </a:rPr>
                        <a:t>nos.</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r>
                        <a:rPr lang="en-US" sz="600" b="0" i="0" u="none" strike="noStrike">
                          <a:solidFill>
                            <a:srgbClr val="000000"/>
                          </a:solidFill>
                          <a:effectLst/>
                          <a:latin typeface="Aptos Narrow" panose="020B0004020202020204" pitchFamily="34" charset="0"/>
                        </a:rPr>
                        <a:t> </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600" b="0" i="0" u="none" strike="noStrike">
                          <a:solidFill>
                            <a:srgbClr val="000000"/>
                          </a:solidFill>
                          <a:effectLst/>
                          <a:latin typeface="Aptos Narrow" panose="020B0004020202020204" pitchFamily="34" charset="0"/>
                        </a:rPr>
                        <a:t> </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600" b="0" i="0" u="none" strike="noStrike">
                          <a:solidFill>
                            <a:srgbClr val="000000"/>
                          </a:solidFill>
                          <a:effectLst/>
                          <a:latin typeface="Aptos Narrow" panose="020B0004020202020204" pitchFamily="34" charset="0"/>
                        </a:rPr>
                        <a:t> </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6158702"/>
                  </a:ext>
                </a:extLst>
              </a:tr>
              <a:tr h="100560">
                <a:tc>
                  <a:txBody>
                    <a:bodyPr/>
                    <a:lstStyle/>
                    <a:p>
                      <a:pPr algn="l" fontAlgn="t"/>
                      <a:r>
                        <a:rPr lang="en-US" sz="600" b="1" i="0" u="none" strike="noStrike" dirty="0">
                          <a:solidFill>
                            <a:srgbClr val="0E2841"/>
                          </a:solidFill>
                          <a:effectLst/>
                          <a:latin typeface="Aptos Narrow" panose="020B0004020202020204" pitchFamily="34" charset="0"/>
                        </a:rPr>
                        <a:t>Opposing Vehicles</a:t>
                      </a:r>
                    </a:p>
                  </a:txBody>
                  <a:tcPr marL="18288" marR="18288" marT="0" marB="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ADAD"/>
                    </a:solidFill>
                  </a:tcPr>
                </a:tc>
                <a:tc>
                  <a:txBody>
                    <a:bodyPr/>
                    <a:lstStyle/>
                    <a:p>
                      <a:pPr algn="l" fontAlgn="ctr"/>
                      <a:r>
                        <a:rPr lang="en-US" sz="600" b="1" i="0" u="none" strike="noStrike" dirty="0">
                          <a:solidFill>
                            <a:srgbClr val="000000"/>
                          </a:solidFill>
                          <a:effectLst/>
                          <a:latin typeface="Aptos Narrow" panose="020B0004020202020204" pitchFamily="34" charset="0"/>
                        </a:rPr>
                        <a:t>Unit</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ADAD"/>
                    </a:solidFill>
                  </a:tcPr>
                </a:tc>
                <a:tc>
                  <a:txBody>
                    <a:bodyPr/>
                    <a:lstStyle/>
                    <a:p>
                      <a:pPr algn="l" fontAlgn="t"/>
                      <a:r>
                        <a:rPr lang="en-US" sz="600" b="1" i="0" u="none" strike="noStrike" dirty="0">
                          <a:solidFill>
                            <a:schemeClr val="tx2"/>
                          </a:solidFill>
                          <a:effectLst/>
                          <a:latin typeface="Aptos Narrow" panose="020B0004020202020204" pitchFamily="34" charset="0"/>
                        </a:rPr>
                        <a:t>Existing</a:t>
                      </a:r>
                    </a:p>
                  </a:txBody>
                  <a:tcPr marL="18288" marR="18288"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l" fontAlgn="t"/>
                      <a:r>
                        <a:rPr lang="en-US" sz="600" b="1" i="0" u="none" strike="noStrike" dirty="0">
                          <a:solidFill>
                            <a:schemeClr val="tx2"/>
                          </a:solidFill>
                          <a:effectLst/>
                          <a:latin typeface="Aptos Narrow" panose="020B0004020202020204" pitchFamily="34" charset="0"/>
                        </a:rPr>
                        <a:t>Alt 1</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l" fontAlgn="t"/>
                      <a:r>
                        <a:rPr lang="en-US" sz="600" b="1" i="0" u="none" strike="noStrike" dirty="0">
                          <a:solidFill>
                            <a:schemeClr val="tx2"/>
                          </a:solidFill>
                          <a:effectLst/>
                          <a:latin typeface="Aptos Narrow" panose="020B0004020202020204" pitchFamily="34" charset="0"/>
                        </a:rPr>
                        <a:t>Alt 2</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3555643246"/>
                  </a:ext>
                </a:extLst>
              </a:tr>
              <a:tr h="114384">
                <a:tc>
                  <a:txBody>
                    <a:bodyPr/>
                    <a:lstStyle/>
                    <a:p>
                      <a:pPr algn="l" fontAlgn="ctr"/>
                      <a:r>
                        <a:rPr lang="en-US" sz="600" b="0" i="0" u="none" strike="noStrike" dirty="0">
                          <a:solidFill>
                            <a:srgbClr val="000000"/>
                          </a:solidFill>
                          <a:effectLst/>
                          <a:latin typeface="Aptos Narrow" panose="020B0004020202020204" pitchFamily="34" charset="0"/>
                        </a:rPr>
                        <a:t>Length Over Which Nothing Impedes Path Between Opposing Vehicles, L</a:t>
                      </a:r>
                      <a:r>
                        <a:rPr lang="en-US" sz="600" b="0" i="0" u="none" strike="noStrike" baseline="-25000" dirty="0">
                          <a:solidFill>
                            <a:srgbClr val="000000"/>
                          </a:solidFill>
                          <a:effectLst/>
                          <a:latin typeface="Aptos Narrow" panose="020B0004020202020204" pitchFamily="34" charset="0"/>
                        </a:rPr>
                        <a:t>OV</a:t>
                      </a:r>
                      <a:endParaRPr lang="en-US" sz="600" b="0" i="0" u="none" strike="noStrike" dirty="0">
                        <a:solidFill>
                          <a:srgbClr val="000000"/>
                        </a:solidFill>
                        <a:effectLst/>
                        <a:latin typeface="Aptos Narrow" panose="020B0004020202020204" pitchFamily="34" charset="0"/>
                      </a:endParaRPr>
                    </a:p>
                  </a:txBody>
                  <a:tcPr marL="18288" marR="18288" marT="0" marB="0" anchor="ctr">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rgbClr val="FFFFFF"/>
                          </a:solidFill>
                          <a:effectLst/>
                          <a:latin typeface="Aptos Narrow" panose="020B0004020202020204" pitchFamily="34" charset="0"/>
                        </a:rPr>
                        <a:t>ft</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r>
                        <a:rPr lang="en-US" sz="600" b="0" i="0" u="none" strike="noStrike">
                          <a:solidFill>
                            <a:srgbClr val="000000"/>
                          </a:solidFill>
                          <a:effectLst/>
                          <a:latin typeface="Aptos Narrow" panose="020B0004020202020204" pitchFamily="34" charset="0"/>
                        </a:rPr>
                        <a:t>2650</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600" b="0" i="0" u="none" strike="noStrike">
                          <a:solidFill>
                            <a:srgbClr val="000000"/>
                          </a:solidFill>
                          <a:effectLst/>
                          <a:latin typeface="Aptos Narrow" panose="020B0004020202020204" pitchFamily="34" charset="0"/>
                        </a:rPr>
                        <a:t>2650</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600" b="0" i="0" u="none" strike="noStrike">
                          <a:solidFill>
                            <a:srgbClr val="000000"/>
                          </a:solidFill>
                          <a:effectLst/>
                          <a:latin typeface="Aptos Narrow" panose="020B0004020202020204" pitchFamily="34" charset="0"/>
                        </a:rPr>
                        <a:t>2650</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3457268"/>
                  </a:ext>
                </a:extLst>
              </a:tr>
              <a:tr h="112899">
                <a:tc>
                  <a:txBody>
                    <a:bodyPr/>
                    <a:lstStyle/>
                    <a:p>
                      <a:pPr algn="l" fontAlgn="t"/>
                      <a:r>
                        <a:rPr lang="en-US" sz="600" b="1" i="0" u="none" strike="noStrike" dirty="0">
                          <a:solidFill>
                            <a:srgbClr val="0E2841"/>
                          </a:solidFill>
                          <a:effectLst/>
                          <a:latin typeface="Aptos Narrow" panose="020B0004020202020204" pitchFamily="34" charset="0"/>
                        </a:rPr>
                        <a:t>Roadway Treatment Coverage Length (max 2)</a:t>
                      </a:r>
                    </a:p>
                  </a:txBody>
                  <a:tcPr marL="18288" marR="18288" marT="0" marB="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ADAD"/>
                    </a:solidFill>
                  </a:tcPr>
                </a:tc>
                <a:tc>
                  <a:txBody>
                    <a:bodyPr/>
                    <a:lstStyle/>
                    <a:p>
                      <a:pPr algn="l" fontAlgn="t"/>
                      <a:r>
                        <a:rPr lang="en-US" sz="600" b="1" i="0" u="none" strike="noStrike" dirty="0">
                          <a:solidFill>
                            <a:srgbClr val="000000"/>
                          </a:solidFill>
                          <a:effectLst/>
                          <a:latin typeface="Aptos Narrow" panose="020B0004020202020204" pitchFamily="34" charset="0"/>
                        </a:rPr>
                        <a:t>AFs</a:t>
                      </a:r>
                    </a:p>
                  </a:txBody>
                  <a:tcPr marL="18288" marR="18288"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ADAD"/>
                    </a:solidFill>
                  </a:tcPr>
                </a:tc>
                <a:tc>
                  <a:txBody>
                    <a:bodyPr/>
                    <a:lstStyle/>
                    <a:p>
                      <a:pPr algn="l" fontAlgn="t"/>
                      <a:r>
                        <a:rPr lang="en-US" sz="600" b="1" i="0" u="none" strike="noStrike" dirty="0">
                          <a:solidFill>
                            <a:schemeClr val="tx2"/>
                          </a:solidFill>
                          <a:effectLst/>
                          <a:latin typeface="Aptos Narrow" panose="020B0004020202020204" pitchFamily="34" charset="0"/>
                        </a:rPr>
                        <a:t>Existing</a:t>
                      </a:r>
                    </a:p>
                  </a:txBody>
                  <a:tcPr marL="18288" marR="18288"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l" fontAlgn="t"/>
                      <a:r>
                        <a:rPr lang="en-US" sz="600" b="1" i="0" u="none" strike="noStrike" dirty="0">
                          <a:solidFill>
                            <a:schemeClr val="tx2"/>
                          </a:solidFill>
                          <a:effectLst/>
                          <a:latin typeface="Aptos Narrow" panose="020B0004020202020204" pitchFamily="34" charset="0"/>
                        </a:rPr>
                        <a:t>Alt 1</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l" fontAlgn="t"/>
                      <a:r>
                        <a:rPr lang="en-US" sz="600" b="1" i="0" u="none" strike="noStrike" dirty="0">
                          <a:solidFill>
                            <a:schemeClr val="tx2"/>
                          </a:solidFill>
                          <a:effectLst/>
                          <a:latin typeface="Aptos Narrow" panose="020B0004020202020204" pitchFamily="34" charset="0"/>
                        </a:rPr>
                        <a:t>Column1</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821676470"/>
                  </a:ext>
                </a:extLst>
              </a:tr>
              <a:tr h="95270">
                <a:tc>
                  <a:txBody>
                    <a:bodyPr/>
                    <a:lstStyle/>
                    <a:p>
                      <a:pPr algn="l" fontAlgn="b"/>
                      <a:r>
                        <a:rPr lang="en-US" sz="600" b="0" i="0" u="none" strike="noStrike" dirty="0">
                          <a:solidFill>
                            <a:srgbClr val="000000"/>
                          </a:solidFill>
                          <a:effectLst/>
                          <a:latin typeface="Aptos Narrow" panose="020B0004020202020204" pitchFamily="34" charset="0"/>
                        </a:rPr>
                        <a:t>Edge Rumble Strip Coverage Length, ft</a:t>
                      </a:r>
                    </a:p>
                  </a:txBody>
                  <a:tcPr marL="18288" marR="18288" marT="0" marB="0" anchor="b">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chemeClr val="bg1"/>
                          </a:solidFill>
                          <a:effectLst/>
                          <a:latin typeface="Aptos Narrow" panose="020B0004020202020204" pitchFamily="34" charset="0"/>
                        </a:rPr>
                        <a:t>0.84</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endParaRPr lang="en-US" sz="600" b="0" i="0" u="none" strike="noStrike">
                        <a:solidFill>
                          <a:srgbClr val="000000"/>
                        </a:solidFill>
                        <a:effectLst/>
                        <a:latin typeface="Aptos Narrow" panose="020B0004020202020204" pitchFamily="34" charset="0"/>
                      </a:endParaRP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600" b="0" i="0" u="none" strike="noStrike">
                          <a:solidFill>
                            <a:srgbClr val="000000"/>
                          </a:solidFill>
                          <a:effectLst/>
                          <a:latin typeface="Aptos Narrow" panose="020B0004020202020204" pitchFamily="34" charset="0"/>
                        </a:rPr>
                        <a:t>1500</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endParaRPr lang="en-US" sz="600" b="0" i="0" u="none" strike="noStrike">
                        <a:solidFill>
                          <a:srgbClr val="000000"/>
                        </a:solidFill>
                        <a:effectLst/>
                        <a:latin typeface="Aptos Narrow" panose="020B0004020202020204" pitchFamily="34" charset="0"/>
                      </a:endParaRP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5949661"/>
                  </a:ext>
                </a:extLst>
              </a:tr>
              <a:tr h="95270">
                <a:tc>
                  <a:txBody>
                    <a:bodyPr/>
                    <a:lstStyle/>
                    <a:p>
                      <a:pPr algn="l" fontAlgn="b"/>
                      <a:r>
                        <a:rPr lang="en-US" sz="600" b="0" i="0" u="none" strike="noStrike" dirty="0">
                          <a:solidFill>
                            <a:srgbClr val="000000"/>
                          </a:solidFill>
                          <a:effectLst/>
                          <a:latin typeface="Aptos Narrow" panose="020B0004020202020204" pitchFamily="34" charset="0"/>
                        </a:rPr>
                        <a:t>Centerline Rumble Strip Coverage Length, ft</a:t>
                      </a:r>
                    </a:p>
                  </a:txBody>
                  <a:tcPr marL="18288" marR="18288" marT="0" marB="0" anchor="b">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a:solidFill>
                            <a:schemeClr val="bg1"/>
                          </a:solidFill>
                          <a:effectLst/>
                          <a:latin typeface="Aptos Narrow" panose="020B0004020202020204" pitchFamily="34" charset="0"/>
                        </a:rPr>
                        <a:t>0.92</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endParaRPr lang="en-US" sz="600" b="0" i="0" u="none" strike="noStrike">
                        <a:solidFill>
                          <a:srgbClr val="000000"/>
                        </a:solidFill>
                        <a:effectLst/>
                        <a:latin typeface="Aptos Narrow" panose="020B0004020202020204" pitchFamily="34" charset="0"/>
                      </a:endParaRP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endParaRPr lang="en-US" sz="600" b="0" i="0" u="none" strike="noStrike">
                        <a:solidFill>
                          <a:srgbClr val="000000"/>
                        </a:solidFill>
                        <a:effectLst/>
                        <a:latin typeface="Aptos Narrow" panose="020B0004020202020204" pitchFamily="34" charset="0"/>
                      </a:endParaRP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endParaRPr lang="en-US" sz="600" b="0" i="0" u="none" strike="noStrike">
                        <a:solidFill>
                          <a:srgbClr val="000000"/>
                        </a:solidFill>
                        <a:effectLst/>
                        <a:latin typeface="Aptos Narrow" panose="020B0004020202020204" pitchFamily="34" charset="0"/>
                      </a:endParaRP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155408"/>
                  </a:ext>
                </a:extLst>
              </a:tr>
              <a:tr h="95270">
                <a:tc>
                  <a:txBody>
                    <a:bodyPr/>
                    <a:lstStyle/>
                    <a:p>
                      <a:pPr algn="l" fontAlgn="b"/>
                      <a:r>
                        <a:rPr lang="en-US" sz="600" b="0" i="0" u="none" strike="noStrike" dirty="0">
                          <a:solidFill>
                            <a:srgbClr val="000000"/>
                          </a:solidFill>
                          <a:effectLst/>
                          <a:latin typeface="Aptos Narrow" panose="020B0004020202020204" pitchFamily="34" charset="0"/>
                        </a:rPr>
                        <a:t>Edge and Centerline Rumble Strips Coverage Length, ft</a:t>
                      </a:r>
                    </a:p>
                  </a:txBody>
                  <a:tcPr marL="18288" marR="18288" marT="0" marB="0" anchor="b">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chemeClr val="bg1"/>
                          </a:solidFill>
                          <a:effectLst/>
                          <a:latin typeface="Aptos Narrow" panose="020B0004020202020204" pitchFamily="34" charset="0"/>
                        </a:rPr>
                        <a:t>0.758</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endParaRPr lang="en-US" sz="600" b="0" i="0" u="none" strike="noStrike">
                        <a:solidFill>
                          <a:srgbClr val="000000"/>
                        </a:solidFill>
                        <a:effectLst/>
                        <a:latin typeface="Aptos Narrow" panose="020B0004020202020204" pitchFamily="34" charset="0"/>
                      </a:endParaRP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endParaRPr lang="en-US" sz="600" b="0" i="0" u="none" strike="noStrike">
                        <a:solidFill>
                          <a:srgbClr val="000000"/>
                        </a:solidFill>
                        <a:effectLst/>
                        <a:latin typeface="Aptos Narrow" panose="020B0004020202020204" pitchFamily="34" charset="0"/>
                      </a:endParaRP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600" b="0" i="0" u="none" strike="noStrike">
                          <a:solidFill>
                            <a:srgbClr val="000000"/>
                          </a:solidFill>
                          <a:effectLst/>
                          <a:latin typeface="Aptos Narrow" panose="020B0004020202020204" pitchFamily="34" charset="0"/>
                        </a:rPr>
                        <a:t>1500</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9311517"/>
                  </a:ext>
                </a:extLst>
              </a:tr>
              <a:tr h="95270">
                <a:tc>
                  <a:txBody>
                    <a:bodyPr/>
                    <a:lstStyle/>
                    <a:p>
                      <a:pPr algn="l" fontAlgn="b"/>
                      <a:r>
                        <a:rPr lang="en-US" sz="600" b="0" i="0" u="none" strike="noStrike" dirty="0">
                          <a:solidFill>
                            <a:srgbClr val="000000"/>
                          </a:solidFill>
                          <a:effectLst/>
                          <a:latin typeface="Aptos Narrow" panose="020B0004020202020204" pitchFamily="34" charset="0"/>
                        </a:rPr>
                        <a:t>Roadway Lighting Coverage Length, ft</a:t>
                      </a:r>
                    </a:p>
                  </a:txBody>
                  <a:tcPr marL="18288" marR="18288" marT="0" marB="0" anchor="b">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chemeClr val="bg1"/>
                          </a:solidFill>
                          <a:effectLst/>
                          <a:latin typeface="Aptos Narrow" panose="020B0004020202020204" pitchFamily="34" charset="0"/>
                        </a:rPr>
                        <a:t>0.72</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endParaRPr lang="en-US" sz="600" b="0" i="0" u="none" strike="noStrike">
                        <a:solidFill>
                          <a:srgbClr val="000000"/>
                        </a:solidFill>
                        <a:effectLst/>
                        <a:latin typeface="Aptos Narrow" panose="020B0004020202020204" pitchFamily="34" charset="0"/>
                      </a:endParaRP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endParaRPr lang="en-US" sz="600" b="0" i="0" u="none" strike="noStrike">
                        <a:solidFill>
                          <a:srgbClr val="000000"/>
                        </a:solidFill>
                        <a:effectLst/>
                        <a:latin typeface="Aptos Narrow" panose="020B0004020202020204" pitchFamily="34" charset="0"/>
                      </a:endParaRP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endParaRPr lang="en-US" sz="600" b="0" i="0" u="none" strike="noStrike">
                        <a:solidFill>
                          <a:srgbClr val="000000"/>
                        </a:solidFill>
                        <a:effectLst/>
                        <a:latin typeface="Aptos Narrow" panose="020B0004020202020204" pitchFamily="34" charset="0"/>
                      </a:endParaRP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0431105"/>
                  </a:ext>
                </a:extLst>
              </a:tr>
              <a:tr h="95270">
                <a:tc>
                  <a:txBody>
                    <a:bodyPr/>
                    <a:lstStyle/>
                    <a:p>
                      <a:pPr algn="l" fontAlgn="b"/>
                      <a:r>
                        <a:rPr lang="en-US" sz="600" b="0" i="0" u="none" strike="noStrike">
                          <a:solidFill>
                            <a:srgbClr val="000000"/>
                          </a:solidFill>
                          <a:effectLst/>
                          <a:latin typeface="Aptos Narrow" panose="020B0004020202020204" pitchFamily="34" charset="0"/>
                        </a:rPr>
                        <a:t>Wider Edge Line Coverage Length, ft</a:t>
                      </a:r>
                    </a:p>
                  </a:txBody>
                  <a:tcPr marL="18288" marR="18288" marT="0" marB="0" anchor="b">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chemeClr val="bg1"/>
                          </a:solidFill>
                          <a:effectLst/>
                          <a:latin typeface="Aptos Narrow" panose="020B0004020202020204" pitchFamily="34" charset="0"/>
                        </a:rPr>
                        <a:t>0.81</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r>
                        <a:rPr lang="en-US" sz="600" b="0" i="0" u="none" strike="noStrike">
                          <a:solidFill>
                            <a:srgbClr val="000000"/>
                          </a:solidFill>
                          <a:effectLst/>
                          <a:latin typeface="Aptos Narrow" panose="020B0004020202020204" pitchFamily="34" charset="0"/>
                        </a:rPr>
                        <a:t> </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600" b="0" i="0" u="none" strike="noStrike">
                          <a:solidFill>
                            <a:srgbClr val="000000"/>
                          </a:solidFill>
                          <a:effectLst/>
                          <a:latin typeface="Aptos Narrow" panose="020B0004020202020204" pitchFamily="34" charset="0"/>
                        </a:rPr>
                        <a:t> </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600" b="0" i="0" u="none" strike="noStrike">
                          <a:solidFill>
                            <a:srgbClr val="000000"/>
                          </a:solidFill>
                          <a:effectLst/>
                          <a:latin typeface="Aptos Narrow" panose="020B0004020202020204" pitchFamily="34" charset="0"/>
                        </a:rPr>
                        <a:t> </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5467326"/>
                  </a:ext>
                </a:extLst>
              </a:tr>
              <a:tr h="95270">
                <a:tc>
                  <a:txBody>
                    <a:bodyPr/>
                    <a:lstStyle/>
                    <a:p>
                      <a:pPr algn="l" fontAlgn="b"/>
                      <a:r>
                        <a:rPr lang="en-US" sz="600" b="0" i="0" u="none" strike="noStrike" dirty="0">
                          <a:solidFill>
                            <a:srgbClr val="000000"/>
                          </a:solidFill>
                          <a:effectLst/>
                          <a:latin typeface="Aptos Narrow" panose="020B0004020202020204" pitchFamily="34" charset="0"/>
                        </a:rPr>
                        <a:t>---</a:t>
                      </a:r>
                    </a:p>
                  </a:txBody>
                  <a:tcPr marL="18288" marR="18288" marT="0" marB="0" anchor="b">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rgbClr val="FFFFFF"/>
                          </a:solidFill>
                          <a:effectLst/>
                          <a:latin typeface="Aptos Narrow" panose="020B0004020202020204" pitchFamily="34" charset="0"/>
                        </a:rPr>
                        <a:t> </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endParaRPr lang="en-US" sz="600" b="0" i="0" u="none" strike="noStrike">
                        <a:solidFill>
                          <a:srgbClr val="000000"/>
                        </a:solidFill>
                        <a:effectLst/>
                        <a:latin typeface="Aptos Narrow" panose="020B0004020202020204" pitchFamily="34" charset="0"/>
                      </a:endParaRP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endParaRPr lang="en-US" sz="600" b="0" i="0" u="none" strike="noStrike">
                        <a:solidFill>
                          <a:srgbClr val="000000"/>
                        </a:solidFill>
                        <a:effectLst/>
                        <a:latin typeface="Aptos Narrow" panose="020B0004020202020204" pitchFamily="34" charset="0"/>
                      </a:endParaRP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endParaRPr lang="en-US" sz="600" b="0" i="0" u="none" strike="noStrike">
                        <a:solidFill>
                          <a:srgbClr val="000000"/>
                        </a:solidFill>
                        <a:effectLst/>
                        <a:latin typeface="Aptos Narrow" panose="020B0004020202020204" pitchFamily="34" charset="0"/>
                      </a:endParaRP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9703397"/>
                  </a:ext>
                </a:extLst>
              </a:tr>
              <a:tr h="95270">
                <a:tc>
                  <a:txBody>
                    <a:bodyPr/>
                    <a:lstStyle/>
                    <a:p>
                      <a:pPr algn="l" fontAlgn="b"/>
                      <a:r>
                        <a:rPr lang="en-US" sz="600" b="0" i="0" u="none" strike="noStrike" dirty="0">
                          <a:solidFill>
                            <a:srgbClr val="000000"/>
                          </a:solidFill>
                          <a:effectLst/>
                          <a:latin typeface="Aptos Narrow" panose="020B0004020202020204" pitchFamily="34" charset="0"/>
                        </a:rPr>
                        <a:t>---</a:t>
                      </a:r>
                    </a:p>
                  </a:txBody>
                  <a:tcPr marL="18288" marR="18288" marT="0" marB="0" anchor="b">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rgbClr val="FFFFFF"/>
                          </a:solidFill>
                          <a:effectLst/>
                          <a:latin typeface="Aptos Narrow" panose="020B0004020202020204" pitchFamily="34" charset="0"/>
                        </a:rPr>
                        <a:t> </a:t>
                      </a:r>
                    </a:p>
                  </a:txBody>
                  <a:tcPr marL="18288" marR="18288" marT="0"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r" fontAlgn="t"/>
                      <a:r>
                        <a:rPr lang="en-US" sz="600" b="0" i="0" u="none" strike="noStrike" dirty="0">
                          <a:solidFill>
                            <a:srgbClr val="000000"/>
                          </a:solidFill>
                          <a:effectLst/>
                          <a:latin typeface="Aptos Narrow" panose="020B0004020202020204" pitchFamily="34" charset="0"/>
                        </a:rPr>
                        <a:t> </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600" b="0" i="0" u="none" strike="noStrike">
                          <a:solidFill>
                            <a:srgbClr val="000000"/>
                          </a:solidFill>
                          <a:effectLst/>
                          <a:latin typeface="Aptos Narrow" panose="020B0004020202020204" pitchFamily="34" charset="0"/>
                        </a:rPr>
                        <a:t> </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600" b="0" i="0" u="none" strike="noStrike">
                          <a:solidFill>
                            <a:srgbClr val="000000"/>
                          </a:solidFill>
                          <a:effectLst/>
                          <a:latin typeface="Aptos Narrow" panose="020B0004020202020204" pitchFamily="34" charset="0"/>
                        </a:rPr>
                        <a:t> </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6589307"/>
                  </a:ext>
                </a:extLst>
              </a:tr>
              <a:tr h="100560">
                <a:tc>
                  <a:txBody>
                    <a:bodyPr/>
                    <a:lstStyle/>
                    <a:p>
                      <a:pPr algn="l" fontAlgn="t"/>
                      <a:r>
                        <a:rPr lang="en-US" sz="600" b="1" i="0" u="none" strike="noStrike">
                          <a:solidFill>
                            <a:srgbClr val="0E2841"/>
                          </a:solidFill>
                          <a:effectLst/>
                          <a:latin typeface="Aptos Narrow" panose="020B0004020202020204" pitchFamily="34" charset="0"/>
                        </a:rPr>
                        <a:t>System Multipliers (optional)</a:t>
                      </a:r>
                    </a:p>
                  </a:txBody>
                  <a:tcPr marL="18288" marR="18288" marT="0" marB="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ADAD"/>
                    </a:solidFill>
                  </a:tcPr>
                </a:tc>
                <a:tc>
                  <a:txBody>
                    <a:bodyPr/>
                    <a:lstStyle/>
                    <a:p>
                      <a:pPr algn="l" fontAlgn="ctr"/>
                      <a:r>
                        <a:rPr lang="en-US" sz="600" b="1" i="0" u="none" strike="noStrike" dirty="0">
                          <a:solidFill>
                            <a:srgbClr val="000000"/>
                          </a:solidFill>
                          <a:effectLst/>
                          <a:latin typeface="Aptos Narrow" panose="020B0004020202020204" pitchFamily="34" charset="0"/>
                        </a:rPr>
                        <a:t>Unit</a:t>
                      </a:r>
                    </a:p>
                  </a:txBody>
                  <a:tcPr marL="18288" marR="1828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ADAD"/>
                    </a:solidFill>
                  </a:tcPr>
                </a:tc>
                <a:tc>
                  <a:txBody>
                    <a:bodyPr/>
                    <a:lstStyle/>
                    <a:p>
                      <a:pPr algn="l" fontAlgn="t"/>
                      <a:r>
                        <a:rPr lang="en-US" sz="600" b="1" i="0" u="none" strike="noStrike" dirty="0">
                          <a:solidFill>
                            <a:schemeClr val="tx2"/>
                          </a:solidFill>
                          <a:effectLst/>
                          <a:latin typeface="Aptos Narrow" panose="020B0004020202020204" pitchFamily="34" charset="0"/>
                        </a:rPr>
                        <a:t>Existing</a:t>
                      </a:r>
                    </a:p>
                  </a:txBody>
                  <a:tcPr marL="18288" marR="18288"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l" fontAlgn="t"/>
                      <a:r>
                        <a:rPr lang="en-US" sz="600" b="1" i="0" u="none" strike="noStrike" dirty="0">
                          <a:solidFill>
                            <a:schemeClr val="tx2"/>
                          </a:solidFill>
                          <a:effectLst/>
                          <a:latin typeface="Aptos Narrow" panose="020B0004020202020204" pitchFamily="34" charset="0"/>
                        </a:rPr>
                        <a:t>Alt 1</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l" fontAlgn="t"/>
                      <a:r>
                        <a:rPr lang="en-US" sz="600" b="1" i="0" u="none" strike="noStrike" dirty="0">
                          <a:solidFill>
                            <a:schemeClr val="tx2"/>
                          </a:solidFill>
                          <a:effectLst/>
                          <a:latin typeface="Aptos Narrow" panose="020B0004020202020204" pitchFamily="34" charset="0"/>
                        </a:rPr>
                        <a:t>Alt 2</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966342788"/>
                  </a:ext>
                </a:extLst>
              </a:tr>
              <a:tr h="95270">
                <a:tc>
                  <a:txBody>
                    <a:bodyPr/>
                    <a:lstStyle/>
                    <a:p>
                      <a:pPr algn="l" fontAlgn="b"/>
                      <a:r>
                        <a:rPr lang="en-US" sz="600" b="0" i="0" u="none" strike="noStrike" dirty="0">
                          <a:solidFill>
                            <a:srgbClr val="000000"/>
                          </a:solidFill>
                          <a:effectLst/>
                          <a:latin typeface="Aptos Narrow" panose="020B0004020202020204" pitchFamily="34" charset="0"/>
                        </a:rPr>
                        <a:t>Seat Belt Use Rate</a:t>
                      </a:r>
                    </a:p>
                  </a:txBody>
                  <a:tcPr marL="18288" marR="18288" marT="0" marB="0" anchor="b">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rgbClr val="FFFFFF"/>
                          </a:solidFill>
                          <a:effectLst/>
                          <a:latin typeface="Aptos Narrow" panose="020B0004020202020204" pitchFamily="34" charset="0"/>
                        </a:rPr>
                        <a:t>proportion</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endParaRPr lang="en-US" sz="600" b="0" i="0" u="none" strike="noStrike">
                        <a:solidFill>
                          <a:srgbClr val="000000"/>
                        </a:solidFill>
                        <a:effectLst/>
                        <a:latin typeface="Aptos Narrow" panose="020B0004020202020204" pitchFamily="34" charset="0"/>
                      </a:endParaRP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endParaRPr lang="en-US" sz="600" b="0" i="0" u="none" strike="noStrike">
                        <a:solidFill>
                          <a:srgbClr val="000000"/>
                        </a:solidFill>
                        <a:effectLst/>
                        <a:latin typeface="Aptos Narrow" panose="020B0004020202020204" pitchFamily="34" charset="0"/>
                      </a:endParaRP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endParaRPr lang="en-US" sz="600" b="0" i="0" u="none" strike="noStrike">
                        <a:solidFill>
                          <a:srgbClr val="000000"/>
                        </a:solidFill>
                        <a:effectLst/>
                        <a:latin typeface="Aptos Narrow" panose="020B0004020202020204" pitchFamily="34" charset="0"/>
                      </a:endParaRP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1611410"/>
                  </a:ext>
                </a:extLst>
              </a:tr>
              <a:tr h="95270">
                <a:tc>
                  <a:txBody>
                    <a:bodyPr/>
                    <a:lstStyle/>
                    <a:p>
                      <a:pPr algn="l" fontAlgn="b"/>
                      <a:r>
                        <a:rPr lang="en-US" sz="600" b="0" i="0" u="none" strike="noStrike">
                          <a:solidFill>
                            <a:srgbClr val="000000"/>
                          </a:solidFill>
                          <a:effectLst/>
                          <a:latin typeface="Aptos Narrow" panose="020B0004020202020204" pitchFamily="34" charset="0"/>
                        </a:rPr>
                        <a:t>Presence of Emergency Medical Services within 10 mins</a:t>
                      </a:r>
                    </a:p>
                  </a:txBody>
                  <a:tcPr marL="18288" marR="18288" marT="0" marB="0" anchor="b">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rgbClr val="FFFFFF"/>
                          </a:solidFill>
                          <a:effectLst/>
                          <a:latin typeface="Aptos Narrow" panose="020B0004020202020204" pitchFamily="34" charset="0"/>
                        </a:rPr>
                        <a:t> </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endParaRPr lang="en-US" sz="600" b="0" i="0" u="none" strike="noStrike">
                        <a:solidFill>
                          <a:srgbClr val="000000"/>
                        </a:solidFill>
                        <a:effectLst/>
                        <a:latin typeface="Aptos Narrow" panose="020B0004020202020204" pitchFamily="34" charset="0"/>
                      </a:endParaRP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endParaRPr lang="en-US" sz="600" b="0" i="0" u="none" strike="noStrike">
                        <a:solidFill>
                          <a:srgbClr val="000000"/>
                        </a:solidFill>
                        <a:effectLst/>
                        <a:latin typeface="Aptos Narrow" panose="020B0004020202020204" pitchFamily="34" charset="0"/>
                      </a:endParaRP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endParaRPr lang="en-US" sz="600" b="0" i="0" u="none" strike="noStrike">
                        <a:solidFill>
                          <a:srgbClr val="000000"/>
                        </a:solidFill>
                        <a:effectLst/>
                        <a:latin typeface="Aptos Narrow" panose="020B0004020202020204" pitchFamily="34" charset="0"/>
                      </a:endParaRP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2796068"/>
                  </a:ext>
                </a:extLst>
              </a:tr>
              <a:tr h="95270">
                <a:tc>
                  <a:txBody>
                    <a:bodyPr/>
                    <a:lstStyle/>
                    <a:p>
                      <a:pPr algn="l" fontAlgn="b"/>
                      <a:r>
                        <a:rPr lang="en-US" sz="600" b="0" i="0" u="none" strike="noStrike" dirty="0">
                          <a:solidFill>
                            <a:srgbClr val="000000"/>
                          </a:solidFill>
                          <a:effectLst/>
                          <a:latin typeface="Aptos Narrow" panose="020B0004020202020204" pitchFamily="34" charset="0"/>
                        </a:rPr>
                        <a:t>Older Vehicles in the Fleet</a:t>
                      </a:r>
                    </a:p>
                  </a:txBody>
                  <a:tcPr marL="18288" marR="18288" marT="0" marB="0" anchor="b">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600" b="0" i="0" u="none" strike="noStrike" dirty="0">
                          <a:solidFill>
                            <a:srgbClr val="FFFFFF"/>
                          </a:solidFill>
                          <a:effectLst/>
                          <a:latin typeface="Aptos Narrow" panose="020B0004020202020204" pitchFamily="34" charset="0"/>
                        </a:rPr>
                        <a:t>proportion</a:t>
                      </a:r>
                    </a:p>
                  </a:txBody>
                  <a:tcPr marL="18288" marR="18288" marT="0"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r" fontAlgn="t"/>
                      <a:r>
                        <a:rPr lang="en-US" sz="600" b="0" i="0" u="none" strike="noStrike">
                          <a:solidFill>
                            <a:srgbClr val="000000"/>
                          </a:solidFill>
                          <a:effectLst/>
                          <a:latin typeface="Aptos Narrow" panose="020B0004020202020204" pitchFamily="34" charset="0"/>
                        </a:rPr>
                        <a:t> </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600" b="0" i="0" u="none" strike="noStrike">
                          <a:solidFill>
                            <a:srgbClr val="000000"/>
                          </a:solidFill>
                          <a:effectLst/>
                          <a:latin typeface="Aptos Narrow" panose="020B0004020202020204" pitchFamily="34" charset="0"/>
                        </a:rPr>
                        <a:t> </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600" b="0" i="0" u="none" strike="noStrike">
                          <a:solidFill>
                            <a:srgbClr val="000000"/>
                          </a:solidFill>
                          <a:effectLst/>
                          <a:latin typeface="Aptos Narrow" panose="020B0004020202020204" pitchFamily="34" charset="0"/>
                        </a:rPr>
                        <a:t> </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7232157"/>
                  </a:ext>
                </a:extLst>
              </a:tr>
              <a:tr h="100560">
                <a:tc>
                  <a:txBody>
                    <a:bodyPr/>
                    <a:lstStyle/>
                    <a:p>
                      <a:pPr algn="l" fontAlgn="t"/>
                      <a:r>
                        <a:rPr lang="en-US" sz="600" b="1" i="0" u="none" strike="noStrike" dirty="0">
                          <a:solidFill>
                            <a:srgbClr val="0E2841"/>
                          </a:solidFill>
                          <a:effectLst/>
                          <a:latin typeface="Aptos Narrow" panose="020B0004020202020204" pitchFamily="34" charset="0"/>
                        </a:rPr>
                        <a:t>Analysis Results</a:t>
                      </a:r>
                    </a:p>
                  </a:txBody>
                  <a:tcPr marL="18288" marR="18288" marT="0" marB="0">
                    <a:lnL w="63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ADAD"/>
                    </a:solidFill>
                  </a:tcPr>
                </a:tc>
                <a:tc>
                  <a:txBody>
                    <a:bodyPr/>
                    <a:lstStyle/>
                    <a:p>
                      <a:pPr algn="ctr" fontAlgn="b"/>
                      <a:r>
                        <a:rPr lang="en-US" sz="600" b="1" i="0" u="none" strike="noStrike" dirty="0">
                          <a:solidFill>
                            <a:srgbClr val="ADADAD"/>
                          </a:solidFill>
                          <a:effectLst/>
                          <a:latin typeface="Aptos Narrow" panose="020B0004020202020204" pitchFamily="34" charset="0"/>
                        </a:rPr>
                        <a:t>Column1</a:t>
                      </a:r>
                    </a:p>
                  </a:txBody>
                  <a:tcPr marL="18288" marR="18288"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ADAD"/>
                    </a:solidFill>
                  </a:tcPr>
                </a:tc>
                <a:tc>
                  <a:txBody>
                    <a:bodyPr/>
                    <a:lstStyle/>
                    <a:p>
                      <a:pPr algn="l" fontAlgn="t"/>
                      <a:r>
                        <a:rPr lang="en-US" sz="600" b="1" i="0" u="none" strike="noStrike" dirty="0">
                          <a:solidFill>
                            <a:schemeClr val="tx2"/>
                          </a:solidFill>
                          <a:effectLst/>
                          <a:latin typeface="Aptos Narrow" panose="020B0004020202020204" pitchFamily="34" charset="0"/>
                        </a:rPr>
                        <a:t>Existing</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l" fontAlgn="t"/>
                      <a:r>
                        <a:rPr lang="en-US" sz="600" b="1" i="0" u="none" strike="noStrike" dirty="0">
                          <a:solidFill>
                            <a:schemeClr val="tx2"/>
                          </a:solidFill>
                          <a:effectLst/>
                          <a:latin typeface="Aptos Narrow" panose="020B0004020202020204" pitchFamily="34" charset="0"/>
                        </a:rPr>
                        <a:t>Alt 1</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l" fontAlgn="t"/>
                      <a:r>
                        <a:rPr lang="en-US" sz="600" b="1" i="0" u="none" strike="noStrike" dirty="0">
                          <a:solidFill>
                            <a:schemeClr val="tx2"/>
                          </a:solidFill>
                          <a:effectLst/>
                          <a:latin typeface="Aptos Narrow" panose="020B0004020202020204" pitchFamily="34" charset="0"/>
                        </a:rPr>
                        <a:t>Alt 2</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523479696"/>
                  </a:ext>
                </a:extLst>
              </a:tr>
              <a:tr h="95270">
                <a:tc>
                  <a:txBody>
                    <a:bodyPr/>
                    <a:lstStyle/>
                    <a:p>
                      <a:pPr algn="l" fontAlgn="t"/>
                      <a:r>
                        <a:rPr lang="en-US" sz="600" b="1" i="0" u="none" strike="noStrike" dirty="0">
                          <a:solidFill>
                            <a:srgbClr val="000000"/>
                          </a:solidFill>
                          <a:effectLst/>
                          <a:latin typeface="Aptos Narrow" panose="020B0004020202020204" pitchFamily="34" charset="0"/>
                        </a:rPr>
                        <a:t>Exposure</a:t>
                      </a:r>
                    </a:p>
                  </a:txBody>
                  <a:tcPr marL="18288" marR="18288" marT="0" marB="0">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r" fontAlgn="t"/>
                      <a:r>
                        <a:rPr lang="en-US" sz="600" b="1" i="0" u="none" strike="noStrike">
                          <a:solidFill>
                            <a:srgbClr val="000000"/>
                          </a:solidFill>
                          <a:effectLst/>
                          <a:latin typeface="Aptos Narrow" panose="020B0004020202020204" pitchFamily="34" charset="0"/>
                        </a:rPr>
                        <a:t> </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r" fontAlgn="t"/>
                      <a:r>
                        <a:rPr lang="en-US" sz="600" b="1" i="0" u="none" strike="noStrike">
                          <a:solidFill>
                            <a:srgbClr val="000000"/>
                          </a:solidFill>
                          <a:effectLst/>
                          <a:latin typeface="Aptos Narrow" panose="020B0004020202020204" pitchFamily="34" charset="0"/>
                        </a:rPr>
                        <a:t>414107</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r" fontAlgn="t"/>
                      <a:r>
                        <a:rPr lang="en-US" sz="600" b="1" i="0" u="none" strike="noStrike">
                          <a:solidFill>
                            <a:srgbClr val="000000"/>
                          </a:solidFill>
                          <a:effectLst/>
                          <a:latin typeface="Aptos Narrow" panose="020B0004020202020204" pitchFamily="34" charset="0"/>
                        </a:rPr>
                        <a:t>414107</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r" fontAlgn="t"/>
                      <a:r>
                        <a:rPr lang="en-US" sz="600" b="1" i="0" u="none" strike="noStrike">
                          <a:solidFill>
                            <a:srgbClr val="000000"/>
                          </a:solidFill>
                          <a:effectLst/>
                          <a:latin typeface="Aptos Narrow" panose="020B0004020202020204" pitchFamily="34" charset="0"/>
                        </a:rPr>
                        <a:t>414107</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4121746128"/>
                  </a:ext>
                </a:extLst>
              </a:tr>
              <a:tr h="95270">
                <a:tc>
                  <a:txBody>
                    <a:bodyPr/>
                    <a:lstStyle/>
                    <a:p>
                      <a:pPr algn="l" fontAlgn="b"/>
                      <a:r>
                        <a:rPr lang="en-US" sz="600" b="1" i="0" u="none" strike="noStrike" dirty="0">
                          <a:solidFill>
                            <a:srgbClr val="000000"/>
                          </a:solidFill>
                          <a:effectLst/>
                          <a:latin typeface="Aptos Narrow" panose="020B0004020202020204" pitchFamily="34" charset="0"/>
                        </a:rPr>
                        <a:t>Exposure-Severity</a:t>
                      </a:r>
                    </a:p>
                  </a:txBody>
                  <a:tcPr marL="18288" marR="18288" marT="0" marB="0" anchor="b">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r" fontAlgn="t"/>
                      <a:r>
                        <a:rPr lang="en-US" sz="600" b="1" i="0" u="none" strike="noStrike">
                          <a:solidFill>
                            <a:srgbClr val="000000"/>
                          </a:solidFill>
                          <a:effectLst/>
                          <a:latin typeface="Aptos Narrow" panose="020B0004020202020204" pitchFamily="34" charset="0"/>
                        </a:rPr>
                        <a:t> </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r" fontAlgn="t"/>
                      <a:r>
                        <a:rPr lang="en-US" sz="600" b="1" i="0" u="none" strike="noStrike">
                          <a:solidFill>
                            <a:srgbClr val="000000"/>
                          </a:solidFill>
                          <a:effectLst/>
                          <a:latin typeface="Aptos Narrow" panose="020B0004020202020204" pitchFamily="34" charset="0"/>
                        </a:rPr>
                        <a:t>7375</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r" fontAlgn="t"/>
                      <a:r>
                        <a:rPr lang="en-US" sz="600" b="1" i="0" u="none" strike="noStrike">
                          <a:solidFill>
                            <a:srgbClr val="000000"/>
                          </a:solidFill>
                          <a:effectLst/>
                          <a:latin typeface="Aptos Narrow" panose="020B0004020202020204" pitchFamily="34" charset="0"/>
                        </a:rPr>
                        <a:t>7375</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r" fontAlgn="t"/>
                      <a:r>
                        <a:rPr lang="en-US" sz="600" b="1" i="0" u="none" strike="noStrike">
                          <a:solidFill>
                            <a:srgbClr val="000000"/>
                          </a:solidFill>
                          <a:effectLst/>
                          <a:latin typeface="Aptos Narrow" panose="020B0004020202020204" pitchFamily="34" charset="0"/>
                        </a:rPr>
                        <a:t>7375</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2301894866"/>
                  </a:ext>
                </a:extLst>
              </a:tr>
              <a:tr h="95270">
                <a:tc>
                  <a:txBody>
                    <a:bodyPr/>
                    <a:lstStyle/>
                    <a:p>
                      <a:pPr algn="l" fontAlgn="b"/>
                      <a:r>
                        <a:rPr lang="en-US" sz="600" b="1" i="0" u="none" strike="noStrike" dirty="0">
                          <a:solidFill>
                            <a:srgbClr val="000000"/>
                          </a:solidFill>
                          <a:effectLst/>
                          <a:latin typeface="Aptos Narrow" panose="020B0004020202020204" pitchFamily="34" charset="0"/>
                        </a:rPr>
                        <a:t>Encroachment Multipliers</a:t>
                      </a:r>
                    </a:p>
                  </a:txBody>
                  <a:tcPr marL="18288" marR="18288" marT="0" marB="0" anchor="b">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r" fontAlgn="t"/>
                      <a:r>
                        <a:rPr lang="en-US" sz="600" b="1" i="0" u="none" strike="noStrike">
                          <a:solidFill>
                            <a:srgbClr val="000000"/>
                          </a:solidFill>
                          <a:effectLst/>
                          <a:latin typeface="Aptos Narrow" panose="020B0004020202020204" pitchFamily="34" charset="0"/>
                        </a:rPr>
                        <a:t> </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r" fontAlgn="t"/>
                      <a:r>
                        <a:rPr lang="en-US" sz="600" b="1" i="0" u="none" strike="noStrike">
                          <a:solidFill>
                            <a:srgbClr val="000000"/>
                          </a:solidFill>
                          <a:effectLst/>
                          <a:latin typeface="Aptos Narrow" panose="020B0004020202020204" pitchFamily="34" charset="0"/>
                        </a:rPr>
                        <a:t>0.99</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r" fontAlgn="t"/>
                      <a:r>
                        <a:rPr lang="en-US" sz="600" b="1" i="0" u="none" strike="noStrike">
                          <a:solidFill>
                            <a:srgbClr val="000000"/>
                          </a:solidFill>
                          <a:effectLst/>
                          <a:latin typeface="Aptos Narrow" panose="020B0004020202020204" pitchFamily="34" charset="0"/>
                        </a:rPr>
                        <a:t>0.87</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r" fontAlgn="t"/>
                      <a:r>
                        <a:rPr lang="en-US" sz="600" b="1" i="0" u="none" strike="noStrike">
                          <a:solidFill>
                            <a:srgbClr val="000000"/>
                          </a:solidFill>
                          <a:effectLst/>
                          <a:latin typeface="Aptos Narrow" panose="020B0004020202020204" pitchFamily="34" charset="0"/>
                        </a:rPr>
                        <a:t>0.63</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1853266092"/>
                  </a:ext>
                </a:extLst>
              </a:tr>
              <a:tr h="109303">
                <a:tc>
                  <a:txBody>
                    <a:bodyPr/>
                    <a:lstStyle/>
                    <a:p>
                      <a:pPr algn="l" fontAlgn="b"/>
                      <a:r>
                        <a:rPr lang="en-US" sz="600" b="1" i="0" u="none" strike="noStrike" dirty="0">
                          <a:solidFill>
                            <a:srgbClr val="000000"/>
                          </a:solidFill>
                          <a:effectLst/>
                          <a:latin typeface="Aptos Narrow" panose="020B0004020202020204" pitchFamily="34" charset="0"/>
                        </a:rPr>
                        <a:t>Roadway Departure Risk, </a:t>
                      </a:r>
                      <a:r>
                        <a:rPr lang="en-US" sz="600" b="1" i="1" u="none" strike="noStrike" dirty="0">
                          <a:solidFill>
                            <a:srgbClr val="000000"/>
                          </a:solidFill>
                          <a:effectLst/>
                          <a:latin typeface="Aptos Narrow" panose="020B0004020202020204" pitchFamily="34" charset="0"/>
                        </a:rPr>
                        <a:t>R</a:t>
                      </a:r>
                      <a:r>
                        <a:rPr lang="en-US" sz="600" b="1" i="1" u="none" strike="noStrike" baseline="-25000" dirty="0">
                          <a:solidFill>
                            <a:srgbClr val="000000"/>
                          </a:solidFill>
                          <a:effectLst/>
                          <a:latin typeface="Aptos Narrow" panose="020B0004020202020204" pitchFamily="34" charset="0"/>
                        </a:rPr>
                        <a:t>S</a:t>
                      </a:r>
                      <a:endParaRPr lang="en-US" sz="600" b="1" i="0" u="none" strike="noStrike" dirty="0">
                        <a:solidFill>
                          <a:srgbClr val="000000"/>
                        </a:solidFill>
                        <a:effectLst/>
                        <a:latin typeface="Aptos Narrow" panose="020B0004020202020204" pitchFamily="34" charset="0"/>
                      </a:endParaRPr>
                    </a:p>
                  </a:txBody>
                  <a:tcPr marL="18288" marR="18288" marT="0" marB="0" anchor="b">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AE9F8"/>
                    </a:solidFill>
                  </a:tcPr>
                </a:tc>
                <a:tc>
                  <a:txBody>
                    <a:bodyPr/>
                    <a:lstStyle/>
                    <a:p>
                      <a:pPr algn="r" fontAlgn="t"/>
                      <a:r>
                        <a:rPr lang="en-US" sz="600" b="1" i="0" u="none" strike="noStrike">
                          <a:solidFill>
                            <a:srgbClr val="000000"/>
                          </a:solidFill>
                          <a:effectLst/>
                          <a:latin typeface="Aptos Narrow" panose="020B0004020202020204" pitchFamily="34" charset="0"/>
                        </a:rPr>
                        <a:t> </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AE9F8"/>
                    </a:solidFill>
                  </a:tcPr>
                </a:tc>
                <a:tc>
                  <a:txBody>
                    <a:bodyPr/>
                    <a:lstStyle/>
                    <a:p>
                      <a:pPr algn="r" fontAlgn="t"/>
                      <a:r>
                        <a:rPr lang="en-US" sz="600" b="1" i="0" u="none" strike="noStrike">
                          <a:solidFill>
                            <a:srgbClr val="000000"/>
                          </a:solidFill>
                          <a:effectLst/>
                          <a:latin typeface="Aptos Narrow" panose="020B0004020202020204" pitchFamily="34" charset="0"/>
                        </a:rPr>
                        <a:t>14556</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AE9F8"/>
                    </a:solidFill>
                  </a:tcPr>
                </a:tc>
                <a:tc>
                  <a:txBody>
                    <a:bodyPr/>
                    <a:lstStyle/>
                    <a:p>
                      <a:pPr algn="r" fontAlgn="t"/>
                      <a:r>
                        <a:rPr lang="en-US" sz="600" b="1" i="0" u="none" strike="noStrike">
                          <a:solidFill>
                            <a:srgbClr val="000000"/>
                          </a:solidFill>
                          <a:effectLst/>
                          <a:latin typeface="Aptos Narrow" panose="020B0004020202020204" pitchFamily="34" charset="0"/>
                        </a:rPr>
                        <a:t>12844</a:t>
                      </a:r>
                    </a:p>
                  </a:txBody>
                  <a:tcPr marL="18288" marR="18288" marT="0" marB="0">
                    <a:lnL>
                      <a:noFill/>
                    </a:lnL>
                    <a:lnR>
                      <a:noFill/>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AE9F8"/>
                    </a:solidFill>
                  </a:tcPr>
                </a:tc>
                <a:tc>
                  <a:txBody>
                    <a:bodyPr/>
                    <a:lstStyle/>
                    <a:p>
                      <a:pPr algn="r" fontAlgn="t"/>
                      <a:r>
                        <a:rPr lang="en-US" sz="600" b="1" i="0" u="none" strike="noStrike" dirty="0">
                          <a:solidFill>
                            <a:srgbClr val="000000"/>
                          </a:solidFill>
                          <a:effectLst/>
                          <a:latin typeface="Aptos Narrow" panose="020B0004020202020204" pitchFamily="34" charset="0"/>
                        </a:rPr>
                        <a:t>9327</a:t>
                      </a:r>
                    </a:p>
                  </a:txBody>
                  <a:tcPr marL="18288" marR="18288" marT="0" marB="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795589142"/>
                  </a:ext>
                </a:extLst>
              </a:tr>
            </a:tbl>
          </a:graphicData>
        </a:graphic>
      </p:graphicFrame>
    </p:spTree>
    <p:extLst>
      <p:ext uri="{BB962C8B-B14F-4D97-AF65-F5344CB8AC3E}">
        <p14:creationId xmlns:p14="http://schemas.microsoft.com/office/powerpoint/2010/main" val="1500095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64BC7-3B42-D2E2-8158-9136AE8D3CC5}"/>
              </a:ext>
            </a:extLst>
          </p:cNvPr>
          <p:cNvSpPr>
            <a:spLocks noGrp="1"/>
          </p:cNvSpPr>
          <p:nvPr>
            <p:ph type="title"/>
          </p:nvPr>
        </p:nvSpPr>
        <p:spPr>
          <a:xfrm>
            <a:off x="629690" y="207378"/>
            <a:ext cx="10515600" cy="1020764"/>
          </a:xfrm>
        </p:spPr>
        <p:txBody>
          <a:bodyPr/>
          <a:lstStyle/>
          <a:p>
            <a:r>
              <a:rPr lang="en-US" dirty="0"/>
              <a:t>Project Details</a:t>
            </a:r>
          </a:p>
        </p:txBody>
      </p:sp>
      <p:sp>
        <p:nvSpPr>
          <p:cNvPr id="4" name="Slide Number Placeholder 3">
            <a:extLst>
              <a:ext uri="{FF2B5EF4-FFF2-40B4-BE49-F238E27FC236}">
                <a16:creationId xmlns:a16="http://schemas.microsoft.com/office/drawing/2014/main" id="{DBCF0994-1405-16E1-1EA8-9810CC0F0F0A}"/>
              </a:ext>
            </a:extLst>
          </p:cNvPr>
          <p:cNvSpPr>
            <a:spLocks noGrp="1"/>
          </p:cNvSpPr>
          <p:nvPr>
            <p:ph type="sldNum" sz="quarter" idx="4"/>
          </p:nvPr>
        </p:nvSpPr>
        <p:spPr/>
        <p:txBody>
          <a:bodyPr/>
          <a:lstStyle/>
          <a:p>
            <a:fld id="{29691912-3321-4F2D-A980-9CA5FE309265}" type="slidenum">
              <a:rPr lang="en-US" smtClean="0"/>
              <a:pPr/>
              <a:t>13</a:t>
            </a:fld>
            <a:endParaRPr lang="en-US" dirty="0"/>
          </a:p>
        </p:txBody>
      </p:sp>
      <p:sp>
        <p:nvSpPr>
          <p:cNvPr id="7" name="Content Placeholder 2">
            <a:extLst>
              <a:ext uri="{FF2B5EF4-FFF2-40B4-BE49-F238E27FC236}">
                <a16:creationId xmlns:a16="http://schemas.microsoft.com/office/drawing/2014/main" id="{7696684C-A706-A64E-A311-803E29FBE2CA}"/>
              </a:ext>
            </a:extLst>
          </p:cNvPr>
          <p:cNvSpPr>
            <a:spLocks noGrp="1"/>
          </p:cNvSpPr>
          <p:nvPr>
            <p:ph idx="1"/>
          </p:nvPr>
        </p:nvSpPr>
        <p:spPr>
          <a:xfrm>
            <a:off x="629690" y="3062770"/>
            <a:ext cx="11202440" cy="2688620"/>
          </a:xfrm>
        </p:spPr>
        <p:txBody>
          <a:bodyPr/>
          <a:lstStyle/>
          <a:p>
            <a:r>
              <a:rPr lang="en-US" sz="2000" b="1" dirty="0"/>
              <a:t>Description: </a:t>
            </a:r>
            <a:r>
              <a:rPr lang="en-US" sz="2000" dirty="0"/>
              <a:t>Short description of the project/alternative.</a:t>
            </a:r>
          </a:p>
          <a:p>
            <a:r>
              <a:rPr lang="en-US" sz="2000" b="1" dirty="0"/>
              <a:t>Project ID: </a:t>
            </a:r>
            <a:r>
              <a:rPr lang="en-US" sz="2000" dirty="0"/>
              <a:t>Unique project identification code.</a:t>
            </a:r>
          </a:p>
          <a:p>
            <a:r>
              <a:rPr lang="en-US" sz="2000" b="1" dirty="0"/>
              <a:t>Segment ID: </a:t>
            </a:r>
            <a:r>
              <a:rPr lang="en-US" sz="2000" dirty="0"/>
              <a:t>Unique segment identification code.</a:t>
            </a:r>
          </a:p>
          <a:p>
            <a:r>
              <a:rPr lang="en-US" sz="2000" b="1" dirty="0"/>
              <a:t>Project Alternative: </a:t>
            </a:r>
            <a:r>
              <a:rPr lang="en-US" sz="2000" dirty="0"/>
              <a:t>Select an option from the dropdown, such as "Existing-Current," "Existing-Future," "Alternative 1," or "Alternative 2."</a:t>
            </a:r>
          </a:p>
        </p:txBody>
      </p:sp>
      <p:graphicFrame>
        <p:nvGraphicFramePr>
          <p:cNvPr id="3" name="Table 2">
            <a:extLst>
              <a:ext uri="{FF2B5EF4-FFF2-40B4-BE49-F238E27FC236}">
                <a16:creationId xmlns:a16="http://schemas.microsoft.com/office/drawing/2014/main" id="{0C5714CC-A033-8074-C681-BA403F9855BA}"/>
              </a:ext>
            </a:extLst>
          </p:cNvPr>
          <p:cNvGraphicFramePr>
            <a:graphicFrameLocks noGrp="1"/>
          </p:cNvGraphicFramePr>
          <p:nvPr/>
        </p:nvGraphicFramePr>
        <p:xfrm>
          <a:off x="608076" y="1303874"/>
          <a:ext cx="10975848" cy="1415222"/>
        </p:xfrm>
        <a:graphic>
          <a:graphicData uri="http://schemas.openxmlformats.org/drawingml/2006/table">
            <a:tbl>
              <a:tblPr/>
              <a:tblGrid>
                <a:gridCol w="4326526">
                  <a:extLst>
                    <a:ext uri="{9D8B030D-6E8A-4147-A177-3AD203B41FA5}">
                      <a16:colId xmlns:a16="http://schemas.microsoft.com/office/drawing/2014/main" val="3155923133"/>
                    </a:ext>
                  </a:extLst>
                </a:gridCol>
                <a:gridCol w="1021010">
                  <a:extLst>
                    <a:ext uri="{9D8B030D-6E8A-4147-A177-3AD203B41FA5}">
                      <a16:colId xmlns:a16="http://schemas.microsoft.com/office/drawing/2014/main" val="2157027691"/>
                    </a:ext>
                  </a:extLst>
                </a:gridCol>
                <a:gridCol w="1876104">
                  <a:extLst>
                    <a:ext uri="{9D8B030D-6E8A-4147-A177-3AD203B41FA5}">
                      <a16:colId xmlns:a16="http://schemas.microsoft.com/office/drawing/2014/main" val="276692589"/>
                    </a:ext>
                  </a:extLst>
                </a:gridCol>
                <a:gridCol w="1876104">
                  <a:extLst>
                    <a:ext uri="{9D8B030D-6E8A-4147-A177-3AD203B41FA5}">
                      <a16:colId xmlns:a16="http://schemas.microsoft.com/office/drawing/2014/main" val="116844903"/>
                    </a:ext>
                  </a:extLst>
                </a:gridCol>
                <a:gridCol w="1876104">
                  <a:extLst>
                    <a:ext uri="{9D8B030D-6E8A-4147-A177-3AD203B41FA5}">
                      <a16:colId xmlns:a16="http://schemas.microsoft.com/office/drawing/2014/main" val="2775270374"/>
                    </a:ext>
                  </a:extLst>
                </a:gridCol>
              </a:tblGrid>
              <a:tr h="326590">
                <a:tc>
                  <a:txBody>
                    <a:bodyPr/>
                    <a:lstStyle/>
                    <a:p>
                      <a:pPr algn="l" fontAlgn="t"/>
                      <a:r>
                        <a:rPr lang="en-US" sz="1600" b="1" i="0" u="none" strike="noStrike" dirty="0">
                          <a:solidFill>
                            <a:schemeClr val="bg1"/>
                          </a:solidFill>
                          <a:effectLst/>
                          <a:latin typeface="Aptos Narrow" panose="020B0004020202020204" pitchFamily="34" charset="0"/>
                        </a:rPr>
                        <a:t>Project Details</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b"/>
                      <a:r>
                        <a:rPr lang="en-US" sz="1600" b="1" i="0" u="none" strike="noStrike" dirty="0">
                          <a:solidFill>
                            <a:schemeClr val="bg1"/>
                          </a:solidFill>
                          <a:effectLst/>
                          <a:latin typeface="Aptos Narrow" panose="020B0004020202020204" pitchFamily="34" charset="0"/>
                        </a:rPr>
                        <a:t>Unit</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t"/>
                      <a:r>
                        <a:rPr lang="en-US" sz="1600" b="1" i="0" u="none" strike="noStrike">
                          <a:solidFill>
                            <a:srgbClr val="646464"/>
                          </a:solidFill>
                          <a:effectLst/>
                          <a:latin typeface="Aptos Narrow" panose="020B0004020202020204" pitchFamily="34" charset="0"/>
                        </a:rPr>
                        <a:t>Column2</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46464"/>
                    </a:solidFill>
                  </a:tcPr>
                </a:tc>
                <a:tc>
                  <a:txBody>
                    <a:bodyPr/>
                    <a:lstStyle/>
                    <a:p>
                      <a:pPr algn="l" fontAlgn="t"/>
                      <a:r>
                        <a:rPr lang="en-US" sz="1600" b="1" i="0" u="none" strike="noStrike">
                          <a:solidFill>
                            <a:srgbClr val="646464"/>
                          </a:solidFill>
                          <a:effectLst/>
                          <a:latin typeface="Aptos Narrow" panose="020B0004020202020204" pitchFamily="34" charset="0"/>
                        </a:rPr>
                        <a:t>Column3</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46464"/>
                    </a:solidFill>
                  </a:tcPr>
                </a:tc>
                <a:tc>
                  <a:txBody>
                    <a:bodyPr/>
                    <a:lstStyle/>
                    <a:p>
                      <a:pPr algn="l" fontAlgn="t"/>
                      <a:r>
                        <a:rPr lang="en-US" sz="1600" b="1" i="0" u="none" strike="noStrike" dirty="0">
                          <a:solidFill>
                            <a:srgbClr val="646464"/>
                          </a:solidFill>
                          <a:effectLst/>
                          <a:latin typeface="Aptos Narrow" panose="020B0004020202020204" pitchFamily="34" charset="0"/>
                        </a:rPr>
                        <a:t>Column4</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46464"/>
                    </a:solidFill>
                  </a:tcPr>
                </a:tc>
                <a:extLst>
                  <a:ext uri="{0D108BD9-81ED-4DB2-BD59-A6C34878D82A}">
                    <a16:rowId xmlns:a16="http://schemas.microsoft.com/office/drawing/2014/main" val="97784068"/>
                  </a:ext>
                </a:extLst>
              </a:tr>
              <a:tr h="272158">
                <a:tc>
                  <a:txBody>
                    <a:bodyPr/>
                    <a:lstStyle/>
                    <a:p>
                      <a:pPr algn="l" fontAlgn="t"/>
                      <a:r>
                        <a:rPr lang="en-US" sz="1600" b="1" i="0" u="none" strike="noStrike" dirty="0">
                          <a:solidFill>
                            <a:srgbClr val="000000"/>
                          </a:solidFill>
                          <a:effectLst/>
                          <a:latin typeface="Aptos Narrow" panose="020B0004020202020204" pitchFamily="34" charset="0"/>
                        </a:rPr>
                        <a:t>Description</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FFFFFF"/>
                          </a:solidFill>
                          <a:effectLst/>
                          <a:latin typeface="Aptos Narrow" panose="020B0004020202020204" pitchFamily="34" charset="0"/>
                        </a:rPr>
                        <a:t> </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dirty="0">
                          <a:solidFill>
                            <a:srgbClr val="000000"/>
                          </a:solidFill>
                          <a:effectLst/>
                          <a:latin typeface="Aptos Narrow" panose="020B0004020202020204" pitchFamily="34" charset="0"/>
                        </a:rPr>
                        <a:t>Example Segment</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sz="1600" b="0" i="0" u="none" strike="noStrike">
                          <a:solidFill>
                            <a:srgbClr val="000000"/>
                          </a:solidFill>
                          <a:effectLst/>
                          <a:latin typeface="Aptos Narrow" panose="020B0004020202020204" pitchFamily="34" charset="0"/>
                        </a:rPr>
                        <a:t>Example Segment</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sz="1600" b="0" i="0" u="none" strike="noStrike">
                          <a:solidFill>
                            <a:srgbClr val="000000"/>
                          </a:solidFill>
                          <a:effectLst/>
                          <a:latin typeface="Aptos Narrow" panose="020B0004020202020204" pitchFamily="34" charset="0"/>
                        </a:rPr>
                        <a:t>Example Segment</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3889032"/>
                  </a:ext>
                </a:extLst>
              </a:tr>
              <a:tr h="272158">
                <a:tc>
                  <a:txBody>
                    <a:bodyPr/>
                    <a:lstStyle/>
                    <a:p>
                      <a:pPr algn="l" fontAlgn="t"/>
                      <a:r>
                        <a:rPr lang="en-US" sz="1600" b="1" i="0" u="none" strike="noStrike" dirty="0">
                          <a:solidFill>
                            <a:srgbClr val="000000"/>
                          </a:solidFill>
                          <a:effectLst/>
                          <a:latin typeface="Aptos Narrow" panose="020B0004020202020204" pitchFamily="34" charset="0"/>
                        </a:rPr>
                        <a:t>Project ID</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b="0" i="0" u="none" strike="noStrike" dirty="0">
                          <a:solidFill>
                            <a:srgbClr val="FFFFFF"/>
                          </a:solidFill>
                          <a:effectLst/>
                          <a:latin typeface="Aptos Narrow" panose="020B0004020202020204" pitchFamily="34" charset="0"/>
                        </a:rPr>
                        <a:t> </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dirty="0">
                          <a:solidFill>
                            <a:srgbClr val="000000"/>
                          </a:solidFill>
                          <a:effectLst/>
                          <a:latin typeface="Aptos Narrow" panose="020B0004020202020204" pitchFamily="34" charset="0"/>
                        </a:rPr>
                        <a:t>Test</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sz="1600" b="0" i="0" u="none" strike="noStrike" dirty="0">
                          <a:solidFill>
                            <a:srgbClr val="000000"/>
                          </a:solidFill>
                          <a:effectLst/>
                          <a:latin typeface="Aptos Narrow" panose="020B0004020202020204" pitchFamily="34" charset="0"/>
                        </a:rPr>
                        <a:t>Test</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sz="1600" b="0" i="0" u="none" strike="noStrike" dirty="0">
                          <a:solidFill>
                            <a:srgbClr val="000000"/>
                          </a:solidFill>
                          <a:effectLst/>
                          <a:latin typeface="Aptos Narrow" panose="020B0004020202020204" pitchFamily="34" charset="0"/>
                        </a:rPr>
                        <a:t>Test</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3893349"/>
                  </a:ext>
                </a:extLst>
              </a:tr>
              <a:tr h="272158">
                <a:tc>
                  <a:txBody>
                    <a:bodyPr/>
                    <a:lstStyle/>
                    <a:p>
                      <a:pPr algn="l" fontAlgn="t"/>
                      <a:r>
                        <a:rPr lang="en-US" sz="1600" b="1" i="0" u="none" strike="noStrike" dirty="0">
                          <a:solidFill>
                            <a:srgbClr val="000000"/>
                          </a:solidFill>
                          <a:effectLst/>
                          <a:latin typeface="Aptos Narrow" panose="020B0004020202020204" pitchFamily="34" charset="0"/>
                        </a:rPr>
                        <a:t>Segment ID</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FFFFFF"/>
                          </a:solidFill>
                          <a:effectLst/>
                          <a:latin typeface="Aptos Narrow" panose="020B0004020202020204" pitchFamily="34" charset="0"/>
                        </a:rPr>
                        <a:t> </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a:solidFill>
                            <a:srgbClr val="000000"/>
                          </a:solidFill>
                          <a:effectLst/>
                          <a:latin typeface="Aptos Narrow" panose="020B0004020202020204" pitchFamily="34" charset="0"/>
                        </a:rPr>
                        <a:t>MP 10.0 - MP 10.5</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sz="1600" b="0" i="0" u="none" strike="noStrike" dirty="0">
                          <a:solidFill>
                            <a:srgbClr val="000000"/>
                          </a:solidFill>
                          <a:effectLst/>
                          <a:latin typeface="Aptos Narrow" panose="020B0004020202020204" pitchFamily="34" charset="0"/>
                        </a:rPr>
                        <a:t>MP 10.0 - MP 10.5</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sz="1600" b="0" i="0" u="none" strike="noStrike" dirty="0">
                          <a:solidFill>
                            <a:srgbClr val="000000"/>
                          </a:solidFill>
                          <a:effectLst/>
                          <a:latin typeface="Aptos Narrow" panose="020B0004020202020204" pitchFamily="34" charset="0"/>
                        </a:rPr>
                        <a:t>MP 10.0 - MP 10.5</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3067280"/>
                  </a:ext>
                </a:extLst>
              </a:tr>
              <a:tr h="272158">
                <a:tc>
                  <a:txBody>
                    <a:bodyPr/>
                    <a:lstStyle/>
                    <a:p>
                      <a:pPr algn="l" fontAlgn="t"/>
                      <a:r>
                        <a:rPr lang="en-US" sz="1600" b="1" i="0" u="none" strike="noStrike" dirty="0">
                          <a:solidFill>
                            <a:srgbClr val="000000"/>
                          </a:solidFill>
                          <a:effectLst/>
                          <a:latin typeface="Aptos Narrow" panose="020B0004020202020204" pitchFamily="34" charset="0"/>
                        </a:rPr>
                        <a:t>Project Alternative</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FFFFFF"/>
                          </a:solidFill>
                          <a:effectLst/>
                          <a:latin typeface="Aptos Narrow" panose="020B0004020202020204" pitchFamily="34" charset="0"/>
                        </a:rPr>
                        <a:t> </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a:solidFill>
                            <a:srgbClr val="000000"/>
                          </a:solidFill>
                          <a:effectLst/>
                          <a:latin typeface="Aptos Narrow" panose="020B0004020202020204" pitchFamily="34" charset="0"/>
                        </a:rPr>
                        <a:t>Existing-Current</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sz="1600" b="0" i="0" u="none" strike="noStrike">
                          <a:solidFill>
                            <a:srgbClr val="000000"/>
                          </a:solidFill>
                          <a:effectLst/>
                          <a:latin typeface="Aptos Narrow" panose="020B0004020202020204" pitchFamily="34" charset="0"/>
                        </a:rPr>
                        <a:t>Alternative 1</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sz="1600" b="0" i="0" u="none" strike="noStrike" dirty="0">
                          <a:solidFill>
                            <a:srgbClr val="000000"/>
                          </a:solidFill>
                          <a:effectLst/>
                          <a:latin typeface="Aptos Narrow" panose="020B0004020202020204" pitchFamily="34" charset="0"/>
                        </a:rPr>
                        <a:t>Alternative 2</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0738524"/>
                  </a:ext>
                </a:extLst>
              </a:tr>
            </a:tbl>
          </a:graphicData>
        </a:graphic>
      </p:graphicFrame>
    </p:spTree>
    <p:extLst>
      <p:ext uri="{BB962C8B-B14F-4D97-AF65-F5344CB8AC3E}">
        <p14:creationId xmlns:p14="http://schemas.microsoft.com/office/powerpoint/2010/main" val="2211777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73958-8C0F-E81B-E774-AF0B34CD7B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20C666-AA45-F74E-F4D3-A3BDB41E92C1}"/>
              </a:ext>
            </a:extLst>
          </p:cNvPr>
          <p:cNvSpPr>
            <a:spLocks noGrp="1"/>
          </p:cNvSpPr>
          <p:nvPr>
            <p:ph type="title"/>
          </p:nvPr>
        </p:nvSpPr>
        <p:spPr>
          <a:xfrm>
            <a:off x="538250" y="167004"/>
            <a:ext cx="10515600" cy="1020764"/>
          </a:xfrm>
        </p:spPr>
        <p:txBody>
          <a:bodyPr/>
          <a:lstStyle/>
          <a:p>
            <a:r>
              <a:rPr lang="en-US" dirty="0"/>
              <a:t>Basic Information</a:t>
            </a:r>
          </a:p>
        </p:txBody>
      </p:sp>
      <p:sp>
        <p:nvSpPr>
          <p:cNvPr id="4" name="Slide Number Placeholder 3">
            <a:extLst>
              <a:ext uri="{FF2B5EF4-FFF2-40B4-BE49-F238E27FC236}">
                <a16:creationId xmlns:a16="http://schemas.microsoft.com/office/drawing/2014/main" id="{27F94900-FE37-9BF0-2A40-7278E3EE6F0D}"/>
              </a:ext>
            </a:extLst>
          </p:cNvPr>
          <p:cNvSpPr>
            <a:spLocks noGrp="1"/>
          </p:cNvSpPr>
          <p:nvPr>
            <p:ph type="sldNum" sz="quarter" idx="4"/>
          </p:nvPr>
        </p:nvSpPr>
        <p:spPr/>
        <p:txBody>
          <a:bodyPr/>
          <a:lstStyle/>
          <a:p>
            <a:fld id="{29691912-3321-4F2D-A980-9CA5FE309265}" type="slidenum">
              <a:rPr lang="en-US" smtClean="0"/>
              <a:pPr/>
              <a:t>14</a:t>
            </a:fld>
            <a:endParaRPr lang="en-US" dirty="0"/>
          </a:p>
        </p:txBody>
      </p:sp>
      <p:graphicFrame>
        <p:nvGraphicFramePr>
          <p:cNvPr id="3" name="Table 2">
            <a:extLst>
              <a:ext uri="{FF2B5EF4-FFF2-40B4-BE49-F238E27FC236}">
                <a16:creationId xmlns:a16="http://schemas.microsoft.com/office/drawing/2014/main" id="{DB73A6D2-933D-AD57-079F-ADD664E880C7}"/>
              </a:ext>
            </a:extLst>
          </p:cNvPr>
          <p:cNvGraphicFramePr>
            <a:graphicFrameLocks noGrp="1"/>
          </p:cNvGraphicFramePr>
          <p:nvPr/>
        </p:nvGraphicFramePr>
        <p:xfrm>
          <a:off x="655319" y="1268584"/>
          <a:ext cx="10607041" cy="3237708"/>
        </p:xfrm>
        <a:graphic>
          <a:graphicData uri="http://schemas.openxmlformats.org/drawingml/2006/table">
            <a:tbl>
              <a:tblPr/>
              <a:tblGrid>
                <a:gridCol w="4181147">
                  <a:extLst>
                    <a:ext uri="{9D8B030D-6E8A-4147-A177-3AD203B41FA5}">
                      <a16:colId xmlns:a16="http://schemas.microsoft.com/office/drawing/2014/main" val="1985093052"/>
                    </a:ext>
                  </a:extLst>
                </a:gridCol>
                <a:gridCol w="986702">
                  <a:extLst>
                    <a:ext uri="{9D8B030D-6E8A-4147-A177-3AD203B41FA5}">
                      <a16:colId xmlns:a16="http://schemas.microsoft.com/office/drawing/2014/main" val="584264746"/>
                    </a:ext>
                  </a:extLst>
                </a:gridCol>
                <a:gridCol w="1813064">
                  <a:extLst>
                    <a:ext uri="{9D8B030D-6E8A-4147-A177-3AD203B41FA5}">
                      <a16:colId xmlns:a16="http://schemas.microsoft.com/office/drawing/2014/main" val="2549489458"/>
                    </a:ext>
                  </a:extLst>
                </a:gridCol>
                <a:gridCol w="1813064">
                  <a:extLst>
                    <a:ext uri="{9D8B030D-6E8A-4147-A177-3AD203B41FA5}">
                      <a16:colId xmlns:a16="http://schemas.microsoft.com/office/drawing/2014/main" val="3616391157"/>
                    </a:ext>
                  </a:extLst>
                </a:gridCol>
                <a:gridCol w="1813064">
                  <a:extLst>
                    <a:ext uri="{9D8B030D-6E8A-4147-A177-3AD203B41FA5}">
                      <a16:colId xmlns:a16="http://schemas.microsoft.com/office/drawing/2014/main" val="2767162117"/>
                    </a:ext>
                  </a:extLst>
                </a:gridCol>
              </a:tblGrid>
              <a:tr h="310280">
                <a:tc>
                  <a:txBody>
                    <a:bodyPr/>
                    <a:lstStyle/>
                    <a:p>
                      <a:pPr algn="l" fontAlgn="t"/>
                      <a:r>
                        <a:rPr lang="en-US" sz="1600" b="1" i="0" u="none" strike="noStrike" dirty="0">
                          <a:solidFill>
                            <a:schemeClr val="bg1"/>
                          </a:solidFill>
                          <a:effectLst/>
                          <a:latin typeface="Aptos Narrow" panose="020B0004020202020204" pitchFamily="34" charset="0"/>
                        </a:rPr>
                        <a:t>Basic Information</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solidFill>
                  </a:tcPr>
                </a:tc>
                <a:tc>
                  <a:txBody>
                    <a:bodyPr/>
                    <a:lstStyle/>
                    <a:p>
                      <a:pPr algn="l" fontAlgn="ctr"/>
                      <a:r>
                        <a:rPr lang="en-US" sz="1600" b="1" i="0" u="none" strike="noStrike" dirty="0">
                          <a:solidFill>
                            <a:schemeClr val="bg1"/>
                          </a:solidFill>
                          <a:effectLst/>
                          <a:latin typeface="Aptos Narrow" panose="020B0004020202020204" pitchFamily="34" charset="0"/>
                        </a:rPr>
                        <a:t>Unit</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solidFill>
                  </a:tcPr>
                </a:tc>
                <a:tc>
                  <a:txBody>
                    <a:bodyPr/>
                    <a:lstStyle/>
                    <a:p>
                      <a:pPr algn="l" fontAlgn="t"/>
                      <a:r>
                        <a:rPr lang="en-US" sz="1600" b="1" i="0" u="none" strike="noStrike">
                          <a:solidFill>
                            <a:srgbClr val="646464"/>
                          </a:solidFill>
                          <a:effectLst/>
                          <a:latin typeface="Aptos Narrow" panose="020B0004020202020204" pitchFamily="34" charset="0"/>
                        </a:rPr>
                        <a:t>Column1</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l" fontAlgn="t"/>
                      <a:r>
                        <a:rPr lang="en-US" sz="1600" b="1" i="0" u="none" strike="noStrike">
                          <a:solidFill>
                            <a:srgbClr val="646464"/>
                          </a:solidFill>
                          <a:effectLst/>
                          <a:latin typeface="Aptos Narrow" panose="020B0004020202020204" pitchFamily="34" charset="0"/>
                        </a:rPr>
                        <a:t>Column2</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l" fontAlgn="t"/>
                      <a:r>
                        <a:rPr lang="en-US" sz="1600" b="1" i="0" u="none" strike="noStrike">
                          <a:solidFill>
                            <a:srgbClr val="646464"/>
                          </a:solidFill>
                          <a:effectLst/>
                          <a:latin typeface="Aptos Narrow" panose="020B0004020202020204" pitchFamily="34" charset="0"/>
                        </a:rPr>
                        <a:t>Column3</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extLst>
                  <a:ext uri="{0D108BD9-81ED-4DB2-BD59-A6C34878D82A}">
                    <a16:rowId xmlns:a16="http://schemas.microsoft.com/office/drawing/2014/main" val="2537066292"/>
                  </a:ext>
                </a:extLst>
              </a:tr>
              <a:tr h="323771">
                <a:tc>
                  <a:txBody>
                    <a:bodyPr/>
                    <a:lstStyle/>
                    <a:p>
                      <a:pPr algn="l" fontAlgn="b"/>
                      <a:r>
                        <a:rPr lang="en-US" sz="1600" b="0" i="0" u="none" strike="noStrike" dirty="0">
                          <a:solidFill>
                            <a:srgbClr val="000000"/>
                          </a:solidFill>
                          <a:effectLst/>
                          <a:latin typeface="Aptos Narrow" panose="020B0004020202020204" pitchFamily="34" charset="0"/>
                        </a:rPr>
                        <a:t>Segment Length, L</a:t>
                      </a:r>
                      <a:r>
                        <a:rPr lang="en-US" sz="1600" b="0" i="0" u="none" strike="noStrike" baseline="-25000" dirty="0">
                          <a:solidFill>
                            <a:srgbClr val="000000"/>
                          </a:solidFill>
                          <a:effectLst/>
                          <a:latin typeface="Aptos Narrow" panose="020B0004020202020204" pitchFamily="34" charset="0"/>
                        </a:rPr>
                        <a:t>S</a:t>
                      </a:r>
                      <a:endParaRPr lang="en-US" sz="1600" b="0" i="0" u="none" strike="noStrike" dirty="0">
                        <a:solidFill>
                          <a:srgbClr val="000000"/>
                        </a:solidFill>
                        <a:effectLst/>
                        <a:latin typeface="Aptos Narrow" panose="020B0004020202020204" pitchFamily="34" charset="0"/>
                      </a:endParaRP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FFFFFF"/>
                          </a:solidFill>
                          <a:effectLst/>
                          <a:latin typeface="Aptos Narrow" panose="020B0004020202020204" pitchFamily="34" charset="0"/>
                        </a:rPr>
                        <a:t>ft</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dirty="0">
                          <a:solidFill>
                            <a:srgbClr val="000000"/>
                          </a:solidFill>
                          <a:effectLst/>
                          <a:latin typeface="Aptos Narrow" panose="020B0004020202020204" pitchFamily="34" charset="0"/>
                        </a:rPr>
                        <a:t>2,650</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US" sz="1600" b="0" i="0" u="none" strike="noStrike" dirty="0">
                          <a:solidFill>
                            <a:srgbClr val="000000"/>
                          </a:solidFill>
                          <a:effectLst/>
                          <a:latin typeface="Aptos Narrow" panose="020B0004020202020204" pitchFamily="34" charset="0"/>
                        </a:rPr>
                        <a:t>2,650</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US" sz="1600" b="0" i="0" u="none" strike="noStrike" dirty="0">
                          <a:solidFill>
                            <a:srgbClr val="000000"/>
                          </a:solidFill>
                          <a:effectLst/>
                          <a:latin typeface="Aptos Narrow" panose="020B0004020202020204" pitchFamily="34" charset="0"/>
                        </a:rPr>
                        <a:t>2,650</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8025834"/>
                  </a:ext>
                </a:extLst>
              </a:tr>
              <a:tr h="269809">
                <a:tc>
                  <a:txBody>
                    <a:bodyPr/>
                    <a:lstStyle/>
                    <a:p>
                      <a:pPr algn="l" fontAlgn="b"/>
                      <a:r>
                        <a:rPr lang="en-US" sz="1600" b="0" i="0" u="none" strike="noStrike">
                          <a:solidFill>
                            <a:srgbClr val="000000"/>
                          </a:solidFill>
                          <a:effectLst/>
                          <a:latin typeface="Aptos Narrow" panose="020B0004020202020204" pitchFamily="34" charset="0"/>
                        </a:rPr>
                        <a:t>Annual Average Daily Traffic (AADT)</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FFFFFF"/>
                          </a:solidFill>
                          <a:effectLst/>
                          <a:latin typeface="Aptos Narrow" panose="020B0004020202020204" pitchFamily="34" charset="0"/>
                        </a:rPr>
                        <a:t>vpd</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dirty="0">
                          <a:solidFill>
                            <a:srgbClr val="000000"/>
                          </a:solidFill>
                          <a:effectLst/>
                          <a:latin typeface="Aptos Narrow" panose="020B0004020202020204" pitchFamily="34" charset="0"/>
                        </a:rPr>
                        <a:t>8,000</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US" sz="1600" b="0" i="0" u="none" strike="noStrike" dirty="0">
                          <a:solidFill>
                            <a:srgbClr val="000000"/>
                          </a:solidFill>
                          <a:effectLst/>
                          <a:latin typeface="Aptos Narrow" panose="020B0004020202020204" pitchFamily="34" charset="0"/>
                        </a:rPr>
                        <a:t>8,000</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US" sz="1600" b="0" i="0" u="none" strike="noStrike" dirty="0">
                          <a:solidFill>
                            <a:srgbClr val="000000"/>
                          </a:solidFill>
                          <a:effectLst/>
                          <a:latin typeface="Aptos Narrow" panose="020B0004020202020204" pitchFamily="34" charset="0"/>
                        </a:rPr>
                        <a:t>8,000</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6466355"/>
                  </a:ext>
                </a:extLst>
              </a:tr>
              <a:tr h="323771">
                <a:tc>
                  <a:txBody>
                    <a:bodyPr/>
                    <a:lstStyle/>
                    <a:p>
                      <a:pPr algn="l" fontAlgn="b"/>
                      <a:r>
                        <a:rPr lang="en-US" sz="1600" b="0" i="0" u="none" strike="noStrike" dirty="0">
                          <a:solidFill>
                            <a:srgbClr val="000000"/>
                          </a:solidFill>
                          <a:effectLst/>
                          <a:latin typeface="Aptos Narrow" panose="020B0004020202020204" pitchFamily="34" charset="0"/>
                        </a:rPr>
                        <a:t>Directional Factor, D</a:t>
                      </a:r>
                      <a:r>
                        <a:rPr lang="en-US" sz="1600" b="0" i="0" u="none" strike="noStrike" baseline="-25000" dirty="0">
                          <a:solidFill>
                            <a:srgbClr val="000000"/>
                          </a:solidFill>
                          <a:effectLst/>
                          <a:latin typeface="Aptos Narrow" panose="020B0004020202020204" pitchFamily="34" charset="0"/>
                        </a:rPr>
                        <a:t>P</a:t>
                      </a:r>
                      <a:r>
                        <a:rPr lang="en-US" sz="1600" b="0" i="0" u="none" strike="noStrike" dirty="0">
                          <a:solidFill>
                            <a:srgbClr val="000000"/>
                          </a:solidFill>
                          <a:effectLst/>
                          <a:latin typeface="Aptos Narrow" panose="020B0004020202020204" pitchFamily="34" charset="0"/>
                        </a:rPr>
                        <a:t> (Primary Direction)</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FFFFFF"/>
                          </a:solidFill>
                          <a:effectLst/>
                          <a:latin typeface="Aptos Narrow" panose="020B0004020202020204" pitchFamily="34" charset="0"/>
                        </a:rPr>
                        <a:t> </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a:solidFill>
                            <a:srgbClr val="000000"/>
                          </a:solidFill>
                          <a:effectLst/>
                          <a:latin typeface="Aptos Narrow" panose="020B0004020202020204" pitchFamily="34" charset="0"/>
                        </a:rPr>
                        <a:t>0.55</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US" sz="1600" b="0" i="0" u="none" strike="noStrike">
                          <a:solidFill>
                            <a:srgbClr val="000000"/>
                          </a:solidFill>
                          <a:effectLst/>
                          <a:latin typeface="Aptos Narrow" panose="020B0004020202020204" pitchFamily="34" charset="0"/>
                        </a:rPr>
                        <a:t>0.55</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US" sz="1600" b="0" i="0" u="none" strike="noStrike">
                          <a:solidFill>
                            <a:srgbClr val="000000"/>
                          </a:solidFill>
                          <a:effectLst/>
                          <a:latin typeface="Aptos Narrow" panose="020B0004020202020204" pitchFamily="34" charset="0"/>
                        </a:rPr>
                        <a:t>0.55</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6577408"/>
                  </a:ext>
                </a:extLst>
              </a:tr>
              <a:tr h="269809">
                <a:tc>
                  <a:txBody>
                    <a:bodyPr/>
                    <a:lstStyle/>
                    <a:p>
                      <a:pPr algn="l" fontAlgn="b"/>
                      <a:r>
                        <a:rPr lang="en-US" sz="1600" b="0" i="0" u="none" strike="noStrike" dirty="0">
                          <a:solidFill>
                            <a:srgbClr val="000000"/>
                          </a:solidFill>
                          <a:effectLst/>
                          <a:latin typeface="Aptos Narrow" panose="020B0004020202020204" pitchFamily="34" charset="0"/>
                        </a:rPr>
                        <a:t>Number of Lanes in Primary Direction</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FFFFFF"/>
                          </a:solidFill>
                          <a:effectLst/>
                          <a:latin typeface="Aptos Narrow" panose="020B0004020202020204" pitchFamily="34" charset="0"/>
                        </a:rPr>
                        <a:t>nos.</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a:solidFill>
                            <a:srgbClr val="000000"/>
                          </a:solidFill>
                          <a:effectLst/>
                          <a:latin typeface="Aptos Narrow" panose="020B0004020202020204" pitchFamily="34" charset="0"/>
                        </a:rPr>
                        <a:t>1</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US" sz="1600" b="0" i="0" u="none" strike="noStrike" dirty="0">
                          <a:solidFill>
                            <a:srgbClr val="000000"/>
                          </a:solidFill>
                          <a:effectLst/>
                          <a:latin typeface="Aptos Narrow" panose="020B0004020202020204" pitchFamily="34" charset="0"/>
                        </a:rPr>
                        <a:t>1</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US" sz="1600" b="0" i="0" u="none" strike="noStrike">
                          <a:solidFill>
                            <a:srgbClr val="000000"/>
                          </a:solidFill>
                          <a:effectLst/>
                          <a:latin typeface="Aptos Narrow" panose="020B0004020202020204" pitchFamily="34" charset="0"/>
                        </a:rPr>
                        <a:t>1</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5215056"/>
                  </a:ext>
                </a:extLst>
              </a:tr>
              <a:tr h="269809">
                <a:tc>
                  <a:txBody>
                    <a:bodyPr/>
                    <a:lstStyle/>
                    <a:p>
                      <a:pPr algn="l" fontAlgn="b"/>
                      <a:r>
                        <a:rPr lang="en-US" sz="1600" b="0" i="0" u="none" strike="noStrike" dirty="0">
                          <a:solidFill>
                            <a:srgbClr val="000000"/>
                          </a:solidFill>
                          <a:effectLst/>
                          <a:latin typeface="Aptos Narrow" panose="020B0004020202020204" pitchFamily="34" charset="0"/>
                        </a:rPr>
                        <a:t>Number of Lanes in Secondary Direction</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FFFFFF"/>
                          </a:solidFill>
                          <a:effectLst/>
                          <a:latin typeface="Aptos Narrow" panose="020B0004020202020204" pitchFamily="34" charset="0"/>
                        </a:rPr>
                        <a:t>nos.</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a:solidFill>
                            <a:srgbClr val="000000"/>
                          </a:solidFill>
                          <a:effectLst/>
                          <a:latin typeface="Aptos Narrow" panose="020B0004020202020204" pitchFamily="34" charset="0"/>
                        </a:rPr>
                        <a:t>1</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US" sz="1600" b="0" i="0" u="none" strike="noStrike" dirty="0">
                          <a:solidFill>
                            <a:srgbClr val="000000"/>
                          </a:solidFill>
                          <a:effectLst/>
                          <a:latin typeface="Aptos Narrow" panose="020B0004020202020204" pitchFamily="34" charset="0"/>
                        </a:rPr>
                        <a:t>1</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US" sz="1600" b="0" i="0" u="none" strike="noStrike">
                          <a:solidFill>
                            <a:srgbClr val="000000"/>
                          </a:solidFill>
                          <a:effectLst/>
                          <a:latin typeface="Aptos Narrow" panose="020B0004020202020204" pitchFamily="34" charset="0"/>
                        </a:rPr>
                        <a:t>1</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1349638"/>
                  </a:ext>
                </a:extLst>
              </a:tr>
              <a:tr h="323771">
                <a:tc>
                  <a:txBody>
                    <a:bodyPr/>
                    <a:lstStyle/>
                    <a:p>
                      <a:pPr algn="l" fontAlgn="b"/>
                      <a:r>
                        <a:rPr lang="en-US" sz="1600" b="0" i="0" u="none" strike="noStrike" dirty="0">
                          <a:solidFill>
                            <a:srgbClr val="000000"/>
                          </a:solidFill>
                          <a:effectLst/>
                          <a:latin typeface="Aptos Narrow" panose="020B0004020202020204" pitchFamily="34" charset="0"/>
                        </a:rPr>
                        <a:t>Average Lane Width, W</a:t>
                      </a:r>
                      <a:r>
                        <a:rPr lang="en-US" sz="1600" b="0" i="0" u="none" strike="noStrike" baseline="-25000" dirty="0">
                          <a:solidFill>
                            <a:srgbClr val="000000"/>
                          </a:solidFill>
                          <a:effectLst/>
                          <a:latin typeface="Aptos Narrow" panose="020B0004020202020204" pitchFamily="34" charset="0"/>
                        </a:rPr>
                        <a:t>L</a:t>
                      </a:r>
                      <a:endParaRPr lang="en-US" sz="1600" b="0" i="0" u="none" strike="noStrike" dirty="0">
                        <a:solidFill>
                          <a:srgbClr val="000000"/>
                        </a:solidFill>
                        <a:effectLst/>
                        <a:latin typeface="Aptos Narrow" panose="020B0004020202020204" pitchFamily="34" charset="0"/>
                      </a:endParaRP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FFFFFF"/>
                          </a:solidFill>
                          <a:effectLst/>
                          <a:latin typeface="Aptos Narrow" panose="020B0004020202020204" pitchFamily="34" charset="0"/>
                        </a:rPr>
                        <a:t>ft</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a:solidFill>
                            <a:srgbClr val="000000"/>
                          </a:solidFill>
                          <a:effectLst/>
                          <a:latin typeface="Aptos Narrow" panose="020B0004020202020204" pitchFamily="34" charset="0"/>
                        </a:rPr>
                        <a:t>12</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US" sz="1600" b="0" i="0" u="none" strike="noStrike" dirty="0">
                          <a:solidFill>
                            <a:srgbClr val="000000"/>
                          </a:solidFill>
                          <a:effectLst/>
                          <a:latin typeface="Aptos Narrow" panose="020B0004020202020204" pitchFamily="34" charset="0"/>
                        </a:rPr>
                        <a:t>12</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US" sz="1600" b="0" i="0" u="none" strike="noStrike">
                          <a:solidFill>
                            <a:srgbClr val="000000"/>
                          </a:solidFill>
                          <a:effectLst/>
                          <a:latin typeface="Aptos Narrow" panose="020B0004020202020204" pitchFamily="34" charset="0"/>
                        </a:rPr>
                        <a:t>12</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8423092"/>
                  </a:ext>
                </a:extLst>
              </a:tr>
              <a:tr h="323771">
                <a:tc>
                  <a:txBody>
                    <a:bodyPr/>
                    <a:lstStyle/>
                    <a:p>
                      <a:pPr algn="l" fontAlgn="b"/>
                      <a:r>
                        <a:rPr lang="en-US" sz="1600" b="0" i="0" u="none" strike="noStrike" dirty="0">
                          <a:solidFill>
                            <a:srgbClr val="000000"/>
                          </a:solidFill>
                          <a:effectLst/>
                          <a:latin typeface="Aptos Narrow" panose="020B0004020202020204" pitchFamily="34" charset="0"/>
                        </a:rPr>
                        <a:t>Median Width, W</a:t>
                      </a:r>
                      <a:r>
                        <a:rPr lang="en-US" sz="1600" b="0" i="0" u="none" strike="noStrike" baseline="-25000" dirty="0">
                          <a:solidFill>
                            <a:srgbClr val="000000"/>
                          </a:solidFill>
                          <a:effectLst/>
                          <a:latin typeface="Aptos Narrow" panose="020B0004020202020204" pitchFamily="34" charset="0"/>
                        </a:rPr>
                        <a:t>M</a:t>
                      </a:r>
                      <a:endParaRPr lang="en-US" sz="1600" b="0" i="0" u="none" strike="noStrike" dirty="0">
                        <a:solidFill>
                          <a:srgbClr val="000000"/>
                        </a:solidFill>
                        <a:effectLst/>
                        <a:latin typeface="Aptos Narrow" panose="020B0004020202020204" pitchFamily="34" charset="0"/>
                      </a:endParaRP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FFFFFF"/>
                          </a:solidFill>
                          <a:effectLst/>
                          <a:latin typeface="Aptos Narrow" panose="020B0004020202020204" pitchFamily="34" charset="0"/>
                        </a:rPr>
                        <a:t>ft</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a:solidFill>
                            <a:srgbClr val="000000"/>
                          </a:solidFill>
                          <a:effectLst/>
                          <a:latin typeface="Aptos Narrow" panose="020B0004020202020204" pitchFamily="34" charset="0"/>
                        </a:rPr>
                        <a:t>0</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US" sz="1600" b="0" i="0" u="none" strike="noStrike" dirty="0">
                          <a:solidFill>
                            <a:srgbClr val="000000"/>
                          </a:solidFill>
                          <a:effectLst/>
                          <a:latin typeface="Aptos Narrow" panose="020B0004020202020204" pitchFamily="34" charset="0"/>
                        </a:rPr>
                        <a:t>0</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US" sz="1600" b="0" i="0" u="none" strike="noStrike">
                          <a:solidFill>
                            <a:srgbClr val="000000"/>
                          </a:solidFill>
                          <a:effectLst/>
                          <a:latin typeface="Aptos Narrow" panose="020B0004020202020204" pitchFamily="34" charset="0"/>
                        </a:rPr>
                        <a:t>0</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0436669"/>
                  </a:ext>
                </a:extLst>
              </a:tr>
              <a:tr h="269809">
                <a:tc>
                  <a:txBody>
                    <a:bodyPr/>
                    <a:lstStyle/>
                    <a:p>
                      <a:pPr algn="l" fontAlgn="b"/>
                      <a:r>
                        <a:rPr lang="en-US" sz="1600" b="0" i="0" u="none" strike="noStrike" dirty="0">
                          <a:solidFill>
                            <a:srgbClr val="000000"/>
                          </a:solidFill>
                          <a:effectLst/>
                          <a:latin typeface="Aptos Narrow" panose="020B0004020202020204" pitchFamily="34" charset="0"/>
                        </a:rPr>
                        <a:t>Speed Limit, V</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FFFFFF"/>
                          </a:solidFill>
                          <a:effectLst/>
                          <a:latin typeface="Aptos Narrow" panose="020B0004020202020204" pitchFamily="34" charset="0"/>
                        </a:rPr>
                        <a:t>mph</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a:solidFill>
                            <a:srgbClr val="000000"/>
                          </a:solidFill>
                          <a:effectLst/>
                          <a:latin typeface="Aptos Narrow" panose="020B0004020202020204" pitchFamily="34" charset="0"/>
                        </a:rPr>
                        <a:t>45</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US" sz="1600" b="0" i="0" u="none" strike="noStrike">
                          <a:solidFill>
                            <a:srgbClr val="000000"/>
                          </a:solidFill>
                          <a:effectLst/>
                          <a:latin typeface="Aptos Narrow" panose="020B0004020202020204" pitchFamily="34" charset="0"/>
                        </a:rPr>
                        <a:t>45</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US" sz="1600" b="0" i="0" u="none" strike="noStrike" dirty="0">
                          <a:solidFill>
                            <a:srgbClr val="000000"/>
                          </a:solidFill>
                          <a:effectLst/>
                          <a:latin typeface="Aptos Narrow" panose="020B0004020202020204" pitchFamily="34" charset="0"/>
                        </a:rPr>
                        <a:t>45</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0524978"/>
                  </a:ext>
                </a:extLst>
              </a:tr>
              <a:tr h="269809">
                <a:tc>
                  <a:txBody>
                    <a:bodyPr/>
                    <a:lstStyle/>
                    <a:p>
                      <a:pPr algn="l" fontAlgn="b"/>
                      <a:r>
                        <a:rPr lang="en-US" sz="1600" b="0" i="0" u="none" strike="noStrike" dirty="0">
                          <a:solidFill>
                            <a:srgbClr val="000000"/>
                          </a:solidFill>
                          <a:effectLst/>
                          <a:latin typeface="Aptos Narrow" panose="020B0004020202020204" pitchFamily="34" charset="0"/>
                        </a:rPr>
                        <a:t>Number of driveways</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FFFFFF"/>
                          </a:solidFill>
                          <a:effectLst/>
                          <a:latin typeface="Aptos Narrow" panose="020B0004020202020204" pitchFamily="34" charset="0"/>
                        </a:rPr>
                        <a:t>nos.</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a:solidFill>
                            <a:srgbClr val="000000"/>
                          </a:solidFill>
                          <a:effectLst/>
                          <a:latin typeface="Aptos Narrow" panose="020B0004020202020204" pitchFamily="34" charset="0"/>
                        </a:rPr>
                        <a:t>5</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US" sz="1600" b="0" i="0" u="none" strike="noStrike">
                          <a:solidFill>
                            <a:srgbClr val="000000"/>
                          </a:solidFill>
                          <a:effectLst/>
                          <a:latin typeface="Aptos Narrow" panose="020B0004020202020204" pitchFamily="34" charset="0"/>
                        </a:rPr>
                        <a:t>5</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US" sz="1600" b="0" i="0" u="none" strike="noStrike" dirty="0">
                          <a:solidFill>
                            <a:srgbClr val="000000"/>
                          </a:solidFill>
                          <a:effectLst/>
                          <a:latin typeface="Aptos Narrow" panose="020B0004020202020204" pitchFamily="34" charset="0"/>
                        </a:rPr>
                        <a:t>5</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6340775"/>
                  </a:ext>
                </a:extLst>
              </a:tr>
              <a:tr h="283299">
                <a:tc>
                  <a:txBody>
                    <a:bodyPr/>
                    <a:lstStyle/>
                    <a:p>
                      <a:pPr algn="l" fontAlgn="b"/>
                      <a:r>
                        <a:rPr lang="en-US" sz="1600" b="0" i="0" u="none" strike="noStrike" dirty="0">
                          <a:solidFill>
                            <a:srgbClr val="000000"/>
                          </a:solidFill>
                          <a:effectLst/>
                          <a:latin typeface="Aptos Narrow" panose="020B0004020202020204" pitchFamily="34" charset="0"/>
                        </a:rPr>
                        <a:t>Vertical Grade</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dirty="0">
                          <a:solidFill>
                            <a:srgbClr val="FFFFFF"/>
                          </a:solidFill>
                          <a:effectLst/>
                          <a:latin typeface="Aptos Narrow" panose="020B0004020202020204" pitchFamily="34" charset="0"/>
                        </a:rPr>
                        <a:t> </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a:solidFill>
                            <a:srgbClr val="000000"/>
                          </a:solidFill>
                          <a:effectLst/>
                          <a:latin typeface="Aptos Narrow" panose="020B0004020202020204" pitchFamily="34" charset="0"/>
                        </a:rPr>
                        <a:t>Level Terrain (≤3%)</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US" sz="1600" b="0" i="0" u="none" strike="noStrike">
                          <a:solidFill>
                            <a:srgbClr val="000000"/>
                          </a:solidFill>
                          <a:effectLst/>
                          <a:latin typeface="Aptos Narrow" panose="020B0004020202020204" pitchFamily="34" charset="0"/>
                        </a:rPr>
                        <a:t>Level Terrain (≤3%)</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US" sz="1600" b="0" i="0" u="none" strike="noStrike" dirty="0">
                          <a:solidFill>
                            <a:srgbClr val="000000"/>
                          </a:solidFill>
                          <a:effectLst/>
                          <a:latin typeface="Aptos Narrow" panose="020B0004020202020204" pitchFamily="34" charset="0"/>
                        </a:rPr>
                        <a:t>Level Terrain (≤3%)</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1168187"/>
                  </a:ext>
                </a:extLst>
              </a:tr>
            </a:tbl>
          </a:graphicData>
        </a:graphic>
      </p:graphicFrame>
    </p:spTree>
    <p:extLst>
      <p:ext uri="{BB962C8B-B14F-4D97-AF65-F5344CB8AC3E}">
        <p14:creationId xmlns:p14="http://schemas.microsoft.com/office/powerpoint/2010/main" val="1520484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B5F3E-659A-7ADD-2D3D-1C14F45F5A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82E9B9-2E2A-1E46-575F-E1F33B58BFE9}"/>
              </a:ext>
            </a:extLst>
          </p:cNvPr>
          <p:cNvSpPr>
            <a:spLocks noGrp="1"/>
          </p:cNvSpPr>
          <p:nvPr>
            <p:ph type="title"/>
          </p:nvPr>
        </p:nvSpPr>
        <p:spPr>
          <a:xfrm>
            <a:off x="527304" y="258444"/>
            <a:ext cx="10515600" cy="1020764"/>
          </a:xfrm>
        </p:spPr>
        <p:txBody>
          <a:bodyPr/>
          <a:lstStyle/>
          <a:p>
            <a:r>
              <a:rPr lang="en-US" dirty="0"/>
              <a:t>Horizontal Curve Groups</a:t>
            </a:r>
          </a:p>
        </p:txBody>
      </p:sp>
      <p:sp>
        <p:nvSpPr>
          <p:cNvPr id="4" name="Slide Number Placeholder 3">
            <a:extLst>
              <a:ext uri="{FF2B5EF4-FFF2-40B4-BE49-F238E27FC236}">
                <a16:creationId xmlns:a16="http://schemas.microsoft.com/office/drawing/2014/main" id="{65131A00-C442-71C4-7121-E8441E5F1A98}"/>
              </a:ext>
            </a:extLst>
          </p:cNvPr>
          <p:cNvSpPr>
            <a:spLocks noGrp="1"/>
          </p:cNvSpPr>
          <p:nvPr>
            <p:ph type="sldNum" sz="quarter" idx="4"/>
          </p:nvPr>
        </p:nvSpPr>
        <p:spPr/>
        <p:txBody>
          <a:bodyPr/>
          <a:lstStyle/>
          <a:p>
            <a:fld id="{29691912-3321-4F2D-A980-9CA5FE309265}" type="slidenum">
              <a:rPr lang="en-US" smtClean="0"/>
              <a:pPr/>
              <a:t>15</a:t>
            </a:fld>
            <a:endParaRPr lang="en-US" dirty="0"/>
          </a:p>
        </p:txBody>
      </p:sp>
      <p:sp>
        <p:nvSpPr>
          <p:cNvPr id="6" name="Content Placeholder 2">
            <a:extLst>
              <a:ext uri="{FF2B5EF4-FFF2-40B4-BE49-F238E27FC236}">
                <a16:creationId xmlns:a16="http://schemas.microsoft.com/office/drawing/2014/main" id="{5D45CD54-C91B-2282-3E80-F1786E1BCB6F}"/>
              </a:ext>
            </a:extLst>
          </p:cNvPr>
          <p:cNvSpPr>
            <a:spLocks noGrp="1"/>
          </p:cNvSpPr>
          <p:nvPr>
            <p:ph idx="1"/>
          </p:nvPr>
        </p:nvSpPr>
        <p:spPr>
          <a:xfrm>
            <a:off x="285749" y="5717510"/>
            <a:ext cx="11202440" cy="462594"/>
          </a:xfrm>
        </p:spPr>
        <p:txBody>
          <a:bodyPr/>
          <a:lstStyle/>
          <a:p>
            <a:pPr marL="0" indent="0">
              <a:buNone/>
            </a:pPr>
            <a:r>
              <a:rPr lang="en-US" sz="1800" b="1" dirty="0"/>
              <a:t>Note: Users can enter information on up to 10 curve groups</a:t>
            </a:r>
            <a:r>
              <a:rPr lang="en-US" sz="1800" dirty="0"/>
              <a:t>.</a:t>
            </a:r>
          </a:p>
        </p:txBody>
      </p:sp>
      <p:graphicFrame>
        <p:nvGraphicFramePr>
          <p:cNvPr id="3" name="Table 2">
            <a:extLst>
              <a:ext uri="{FF2B5EF4-FFF2-40B4-BE49-F238E27FC236}">
                <a16:creationId xmlns:a16="http://schemas.microsoft.com/office/drawing/2014/main" id="{A7B73F0A-AC81-946A-3287-43892BAEFF3A}"/>
              </a:ext>
            </a:extLst>
          </p:cNvPr>
          <p:cNvGraphicFramePr>
            <a:graphicFrameLocks noGrp="1"/>
          </p:cNvGraphicFramePr>
          <p:nvPr/>
        </p:nvGraphicFramePr>
        <p:xfrm>
          <a:off x="655319" y="1279208"/>
          <a:ext cx="10649989" cy="3782331"/>
        </p:xfrm>
        <a:graphic>
          <a:graphicData uri="http://schemas.openxmlformats.org/drawingml/2006/table">
            <a:tbl>
              <a:tblPr/>
              <a:tblGrid>
                <a:gridCol w="4198077">
                  <a:extLst>
                    <a:ext uri="{9D8B030D-6E8A-4147-A177-3AD203B41FA5}">
                      <a16:colId xmlns:a16="http://schemas.microsoft.com/office/drawing/2014/main" val="3398800857"/>
                    </a:ext>
                  </a:extLst>
                </a:gridCol>
                <a:gridCol w="990697">
                  <a:extLst>
                    <a:ext uri="{9D8B030D-6E8A-4147-A177-3AD203B41FA5}">
                      <a16:colId xmlns:a16="http://schemas.microsoft.com/office/drawing/2014/main" val="3115482187"/>
                    </a:ext>
                  </a:extLst>
                </a:gridCol>
                <a:gridCol w="1820405">
                  <a:extLst>
                    <a:ext uri="{9D8B030D-6E8A-4147-A177-3AD203B41FA5}">
                      <a16:colId xmlns:a16="http://schemas.microsoft.com/office/drawing/2014/main" val="1316586887"/>
                    </a:ext>
                  </a:extLst>
                </a:gridCol>
                <a:gridCol w="1820405">
                  <a:extLst>
                    <a:ext uri="{9D8B030D-6E8A-4147-A177-3AD203B41FA5}">
                      <a16:colId xmlns:a16="http://schemas.microsoft.com/office/drawing/2014/main" val="2351986318"/>
                    </a:ext>
                  </a:extLst>
                </a:gridCol>
                <a:gridCol w="1820405">
                  <a:extLst>
                    <a:ext uri="{9D8B030D-6E8A-4147-A177-3AD203B41FA5}">
                      <a16:colId xmlns:a16="http://schemas.microsoft.com/office/drawing/2014/main" val="3359606317"/>
                    </a:ext>
                  </a:extLst>
                </a:gridCol>
              </a:tblGrid>
              <a:tr h="273543">
                <a:tc>
                  <a:txBody>
                    <a:bodyPr/>
                    <a:lstStyle/>
                    <a:p>
                      <a:pPr algn="l" fontAlgn="t"/>
                      <a:r>
                        <a:rPr lang="en-US" sz="1600" b="1" i="0" u="none" strike="noStrike" dirty="0">
                          <a:solidFill>
                            <a:schemeClr val="bg1"/>
                          </a:solidFill>
                          <a:effectLst/>
                          <a:latin typeface="Aptos Narrow" panose="020B0004020202020204" pitchFamily="34" charset="0"/>
                        </a:rPr>
                        <a:t>Horizontal Curve Groups</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solidFill>
                  </a:tcPr>
                </a:tc>
                <a:tc>
                  <a:txBody>
                    <a:bodyPr/>
                    <a:lstStyle/>
                    <a:p>
                      <a:pPr algn="l" fontAlgn="ctr"/>
                      <a:r>
                        <a:rPr lang="en-US" sz="1600" b="1" i="0" u="none" strike="noStrike" dirty="0">
                          <a:solidFill>
                            <a:schemeClr val="bg1"/>
                          </a:solidFill>
                          <a:effectLst/>
                          <a:latin typeface="Aptos Narrow" panose="020B0004020202020204" pitchFamily="34" charset="0"/>
                        </a:rPr>
                        <a:t>Unit</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solidFill>
                  </a:tcPr>
                </a:tc>
                <a:tc>
                  <a:txBody>
                    <a:bodyPr/>
                    <a:lstStyle/>
                    <a:p>
                      <a:pPr algn="l" fontAlgn="t"/>
                      <a:r>
                        <a:rPr lang="en-US" sz="1600" b="1" i="0" u="none" strike="noStrike">
                          <a:solidFill>
                            <a:srgbClr val="646464"/>
                          </a:solidFill>
                          <a:effectLst/>
                          <a:latin typeface="Aptos Narrow" panose="020B0004020202020204" pitchFamily="34" charset="0"/>
                        </a:rPr>
                        <a:t>Column1</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l" fontAlgn="t"/>
                      <a:r>
                        <a:rPr lang="en-US" sz="1600" b="1" i="0" u="none" strike="noStrike">
                          <a:solidFill>
                            <a:srgbClr val="646464"/>
                          </a:solidFill>
                          <a:effectLst/>
                          <a:latin typeface="Aptos Narrow" panose="020B0004020202020204" pitchFamily="34" charset="0"/>
                        </a:rPr>
                        <a:t>Column2</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l" fontAlgn="t"/>
                      <a:r>
                        <a:rPr lang="en-US" sz="1600" b="1" i="0" u="none" strike="noStrike">
                          <a:solidFill>
                            <a:srgbClr val="646464"/>
                          </a:solidFill>
                          <a:effectLst/>
                          <a:latin typeface="Aptos Narrow" panose="020B0004020202020204" pitchFamily="34" charset="0"/>
                        </a:rPr>
                        <a:t>Column3</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extLst>
                  <a:ext uri="{0D108BD9-81ED-4DB2-BD59-A6C34878D82A}">
                    <a16:rowId xmlns:a16="http://schemas.microsoft.com/office/drawing/2014/main" val="3359373619"/>
                  </a:ext>
                </a:extLst>
              </a:tr>
              <a:tr h="475727">
                <a:tc>
                  <a:txBody>
                    <a:bodyPr/>
                    <a:lstStyle/>
                    <a:p>
                      <a:pPr algn="l" fontAlgn="b"/>
                      <a:r>
                        <a:rPr lang="en-US" sz="1600" b="0" i="0" u="none" strike="noStrike" dirty="0">
                          <a:solidFill>
                            <a:srgbClr val="000000"/>
                          </a:solidFill>
                          <a:effectLst/>
                          <a:latin typeface="Aptos Narrow" panose="020B0004020202020204" pitchFamily="34" charset="0"/>
                        </a:rPr>
                        <a:t>Number of Horizontal Curve Groups (groups of curves with similar characteristics)</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FFFFFF"/>
                          </a:solidFill>
                          <a:effectLst/>
                          <a:latin typeface="Aptos Narrow" panose="020B0004020202020204" pitchFamily="34" charset="0"/>
                        </a:rPr>
                        <a:t>nos.</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dirty="0">
                          <a:solidFill>
                            <a:srgbClr val="000000"/>
                          </a:solidFill>
                          <a:effectLst/>
                          <a:latin typeface="Aptos Narrow" panose="020B0004020202020204" pitchFamily="34" charset="0"/>
                        </a:rPr>
                        <a:t>2</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t"/>
                      <a:r>
                        <a:rPr lang="en-US" sz="1600" b="0" i="0" u="none" strike="noStrike" dirty="0">
                          <a:solidFill>
                            <a:srgbClr val="000000"/>
                          </a:solidFill>
                          <a:effectLst/>
                          <a:latin typeface="Aptos Narrow" panose="020B0004020202020204" pitchFamily="34" charset="0"/>
                        </a:rPr>
                        <a:t>2</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t"/>
                      <a:r>
                        <a:rPr lang="en-US" sz="1600" b="0" i="0" u="none" strike="noStrike" dirty="0">
                          <a:solidFill>
                            <a:srgbClr val="000000"/>
                          </a:solidFill>
                          <a:effectLst/>
                          <a:latin typeface="Aptos Narrow" panose="020B0004020202020204" pitchFamily="34" charset="0"/>
                        </a:rPr>
                        <a:t>2</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725273497"/>
                  </a:ext>
                </a:extLst>
              </a:tr>
              <a:tr h="251759">
                <a:tc>
                  <a:txBody>
                    <a:bodyPr/>
                    <a:lstStyle/>
                    <a:p>
                      <a:pPr algn="l" fontAlgn="b"/>
                      <a:r>
                        <a:rPr lang="en-US" sz="1600" b="0" i="0" u="none" strike="noStrike" dirty="0">
                          <a:solidFill>
                            <a:srgbClr val="000000"/>
                          </a:solidFill>
                          <a:effectLst/>
                          <a:latin typeface="Aptos Narrow" panose="020B0004020202020204" pitchFamily="34" charset="0"/>
                        </a:rPr>
                        <a:t>Curve Group No</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FFFFFF"/>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ctr"/>
                      <a:r>
                        <a:rPr lang="en-US" sz="1600" b="0" i="0" u="none" strike="noStrike" dirty="0">
                          <a:solidFill>
                            <a:srgbClr val="000000"/>
                          </a:solidFill>
                          <a:effectLst/>
                          <a:latin typeface="Aptos Narrow" panose="020B0004020202020204" pitchFamily="34" charset="0"/>
                        </a:rPr>
                        <a:t>Curve Group 1</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ctr"/>
                      <a:r>
                        <a:rPr lang="en-US" sz="1600" b="0" i="0" u="none" strike="noStrike">
                          <a:solidFill>
                            <a:srgbClr val="000000"/>
                          </a:solidFill>
                          <a:effectLst/>
                          <a:latin typeface="Aptos Narrow" panose="020B0004020202020204" pitchFamily="34" charset="0"/>
                        </a:rPr>
                        <a:t>Curve Group 1</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ctr"/>
                      <a:r>
                        <a:rPr lang="en-US" sz="1600" b="0" i="0" u="none" strike="noStrike">
                          <a:solidFill>
                            <a:srgbClr val="000000"/>
                          </a:solidFill>
                          <a:effectLst/>
                          <a:latin typeface="Aptos Narrow" panose="020B0004020202020204" pitchFamily="34" charset="0"/>
                        </a:rPr>
                        <a:t>Curve Group 1</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73195160"/>
                  </a:ext>
                </a:extLst>
              </a:tr>
              <a:tr h="251759">
                <a:tc>
                  <a:txBody>
                    <a:bodyPr/>
                    <a:lstStyle/>
                    <a:p>
                      <a:pPr algn="l" fontAlgn="b"/>
                      <a:r>
                        <a:rPr lang="en-US" sz="1600" b="0" i="0" u="none" strike="noStrike" dirty="0">
                          <a:solidFill>
                            <a:srgbClr val="000000"/>
                          </a:solidFill>
                          <a:effectLst/>
                          <a:latin typeface="Aptos Narrow" panose="020B0004020202020204" pitchFamily="34" charset="0"/>
                        </a:rPr>
                        <a:t>Horizontal Curve Radius, R</a:t>
                      </a:r>
                      <a:r>
                        <a:rPr lang="en-US" sz="1600" b="0" i="0" u="none" strike="noStrike" baseline="-25000" dirty="0">
                          <a:solidFill>
                            <a:srgbClr val="000000"/>
                          </a:solidFill>
                          <a:effectLst/>
                          <a:latin typeface="Aptos Narrow" panose="020B0004020202020204" pitchFamily="34" charset="0"/>
                        </a:rPr>
                        <a:t>HC</a:t>
                      </a:r>
                      <a:endParaRPr lang="en-US" sz="1600" b="0" i="0" u="none" strike="noStrike" dirty="0">
                        <a:solidFill>
                          <a:srgbClr val="000000"/>
                        </a:solidFill>
                        <a:effectLst/>
                        <a:latin typeface="Aptos Narrow" panose="020B0004020202020204" pitchFamily="34" charset="0"/>
                      </a:endParaRP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FFFFFF"/>
                          </a:solidFill>
                          <a:effectLst/>
                          <a:latin typeface="Aptos Narrow" panose="020B0004020202020204" pitchFamily="34" charset="0"/>
                        </a:rPr>
                        <a:t>ft</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dirty="0">
                          <a:solidFill>
                            <a:srgbClr val="000000"/>
                          </a:solidFill>
                          <a:effectLst/>
                          <a:latin typeface="Aptos Narrow" panose="020B0004020202020204" pitchFamily="34" charset="0"/>
                        </a:rPr>
                        <a:t>1,200</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ptos Narrow" panose="020B0004020202020204" pitchFamily="34" charset="0"/>
                        </a:rPr>
                        <a:t>1,200</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ptos Narrow" panose="020B0004020202020204" pitchFamily="34" charset="0"/>
                        </a:rPr>
                        <a:t>1,200</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81071437"/>
                  </a:ext>
                </a:extLst>
              </a:tr>
              <a:tr h="251759">
                <a:tc>
                  <a:txBody>
                    <a:bodyPr/>
                    <a:lstStyle/>
                    <a:p>
                      <a:pPr algn="l" fontAlgn="b"/>
                      <a:r>
                        <a:rPr lang="en-US" sz="1600" b="0" i="0" u="none" strike="noStrike">
                          <a:solidFill>
                            <a:srgbClr val="000000"/>
                          </a:solidFill>
                          <a:effectLst/>
                          <a:latin typeface="Aptos Narrow" panose="020B0004020202020204" pitchFamily="34" charset="0"/>
                        </a:rPr>
                        <a:t>Deflection Angle</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FFFFFF"/>
                          </a:solidFill>
                          <a:effectLst/>
                          <a:latin typeface="Aptos Narrow" panose="020B0004020202020204" pitchFamily="34" charset="0"/>
                        </a:rPr>
                        <a:t>degrees</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a:solidFill>
                            <a:srgbClr val="000000"/>
                          </a:solidFill>
                          <a:effectLst/>
                          <a:latin typeface="Aptos Narrow" panose="020B0004020202020204" pitchFamily="34" charset="0"/>
                        </a:rPr>
                        <a:t>40</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ptos Narrow" panose="020B0004020202020204" pitchFamily="34" charset="0"/>
                        </a:rPr>
                        <a:t>40</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ptos Narrow" panose="020B0004020202020204" pitchFamily="34" charset="0"/>
                        </a:rPr>
                        <a:t>40</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753951362"/>
                  </a:ext>
                </a:extLst>
              </a:tr>
              <a:tr h="251759">
                <a:tc>
                  <a:txBody>
                    <a:bodyPr/>
                    <a:lstStyle/>
                    <a:p>
                      <a:pPr algn="l" fontAlgn="b"/>
                      <a:r>
                        <a:rPr lang="en-US" sz="1600" b="0" i="0" u="none" strike="noStrike" dirty="0">
                          <a:solidFill>
                            <a:srgbClr val="000000"/>
                          </a:solidFill>
                          <a:effectLst/>
                          <a:latin typeface="Aptos Narrow" panose="020B0004020202020204" pitchFamily="34" charset="0"/>
                        </a:rPr>
                        <a:t>High Friction Surface Treatment (HFST) Present?</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FFFFFF"/>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dirty="0">
                          <a:solidFill>
                            <a:srgbClr val="000000"/>
                          </a:solidFill>
                          <a:effectLst/>
                          <a:latin typeface="Aptos Narrow" panose="020B0004020202020204" pitchFamily="34" charset="0"/>
                        </a:rPr>
                        <a:t>No</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ptos Narrow" panose="020B0004020202020204" pitchFamily="34" charset="0"/>
                        </a:rPr>
                        <a:t>No</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ptos Narrow" panose="020B0004020202020204" pitchFamily="34" charset="0"/>
                        </a:rPr>
                        <a:t>Yes</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47135507"/>
                  </a:ext>
                </a:extLst>
              </a:tr>
              <a:tr h="251759">
                <a:tc>
                  <a:txBody>
                    <a:bodyPr/>
                    <a:lstStyle/>
                    <a:p>
                      <a:pPr algn="l" fontAlgn="b"/>
                      <a:r>
                        <a:rPr lang="en-US" sz="1600" b="0" i="0" u="none" strike="noStrike" dirty="0">
                          <a:solidFill>
                            <a:srgbClr val="000000"/>
                          </a:solidFill>
                          <a:effectLst/>
                          <a:latin typeface="Aptos Narrow" panose="020B0004020202020204" pitchFamily="34" charset="0"/>
                        </a:rPr>
                        <a:t>Enhanced Curve Delineation (EHCD) Present?</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FFFFFF"/>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a:solidFill>
                            <a:srgbClr val="000000"/>
                          </a:solidFill>
                          <a:effectLst/>
                          <a:latin typeface="Aptos Narrow" panose="020B0004020202020204" pitchFamily="34" charset="0"/>
                        </a:rPr>
                        <a:t>No</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ptos Narrow" panose="020B0004020202020204" pitchFamily="34" charset="0"/>
                        </a:rPr>
                        <a:t>Yes</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ptos Narrow" panose="020B0004020202020204" pitchFamily="34" charset="0"/>
                        </a:rPr>
                        <a:t>Yes</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70917121"/>
                  </a:ext>
                </a:extLst>
              </a:tr>
              <a:tr h="251759">
                <a:tc>
                  <a:txBody>
                    <a:bodyPr/>
                    <a:lstStyle/>
                    <a:p>
                      <a:pPr algn="l" fontAlgn="b"/>
                      <a:r>
                        <a:rPr lang="en-US" sz="1600" b="0" i="0" u="none" strike="noStrike" dirty="0">
                          <a:solidFill>
                            <a:srgbClr val="000000"/>
                          </a:solidFill>
                          <a:effectLst/>
                          <a:latin typeface="Aptos Narrow" panose="020B0004020202020204" pitchFamily="34" charset="0"/>
                        </a:rPr>
                        <a:t>Number of Curves</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b="0" i="0" u="none" strike="noStrike" dirty="0">
                          <a:solidFill>
                            <a:srgbClr val="FFFFFF"/>
                          </a:solidFill>
                          <a:effectLst/>
                          <a:latin typeface="Aptos Narrow" panose="020B0004020202020204" pitchFamily="34" charset="0"/>
                        </a:rPr>
                        <a:t>nos.</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dirty="0">
                          <a:solidFill>
                            <a:srgbClr val="000000"/>
                          </a:solidFill>
                          <a:effectLst/>
                          <a:latin typeface="Aptos Narrow" panose="020B0004020202020204" pitchFamily="34" charset="0"/>
                        </a:rPr>
                        <a:t>1</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ptos Narrow" panose="020B0004020202020204" pitchFamily="34" charset="0"/>
                        </a:rPr>
                        <a:t>1</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ptos Narrow" panose="020B0004020202020204" pitchFamily="34" charset="0"/>
                        </a:rPr>
                        <a:t>1</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85314730"/>
                  </a:ext>
                </a:extLst>
              </a:tr>
              <a:tr h="251759">
                <a:tc>
                  <a:txBody>
                    <a:bodyPr/>
                    <a:lstStyle/>
                    <a:p>
                      <a:pPr algn="l" fontAlgn="b"/>
                      <a:r>
                        <a:rPr lang="en-US" sz="1600" b="0" i="0" u="none" strike="noStrike">
                          <a:solidFill>
                            <a:srgbClr val="000000"/>
                          </a:solidFill>
                          <a:effectLst/>
                          <a:latin typeface="Aptos Narrow" panose="020B0004020202020204" pitchFamily="34" charset="0"/>
                        </a:rPr>
                        <a:t>Curve Group No</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dirty="0">
                          <a:solidFill>
                            <a:srgbClr val="FFFFFF"/>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ctr"/>
                      <a:r>
                        <a:rPr lang="en-US" sz="1600" b="0" i="0" u="none" strike="noStrike">
                          <a:solidFill>
                            <a:srgbClr val="000000"/>
                          </a:solidFill>
                          <a:effectLst/>
                          <a:latin typeface="Aptos Narrow" panose="020B0004020202020204" pitchFamily="34" charset="0"/>
                        </a:rPr>
                        <a:t> </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ctr"/>
                      <a:r>
                        <a:rPr lang="en-US" sz="1600" b="0" i="0" u="none" strike="noStrike">
                          <a:solidFill>
                            <a:srgbClr val="000000"/>
                          </a:solidFill>
                          <a:effectLst/>
                          <a:latin typeface="Aptos Narrow" panose="020B0004020202020204" pitchFamily="34" charset="0"/>
                        </a:rPr>
                        <a:t> </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ctr"/>
                      <a:r>
                        <a:rPr lang="en-US" sz="1600" b="0" i="0" u="none" strike="noStrike" dirty="0">
                          <a:solidFill>
                            <a:srgbClr val="000000"/>
                          </a:solidFill>
                          <a:effectLst/>
                          <a:latin typeface="Aptos Narrow" panose="020B0004020202020204" pitchFamily="34" charset="0"/>
                        </a:rPr>
                        <a:t> </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65120741"/>
                  </a:ext>
                </a:extLst>
              </a:tr>
              <a:tr h="251759">
                <a:tc>
                  <a:txBody>
                    <a:bodyPr/>
                    <a:lstStyle/>
                    <a:p>
                      <a:pPr algn="l" fontAlgn="b"/>
                      <a:r>
                        <a:rPr lang="en-US" sz="1600" b="0" i="0" u="none" strike="noStrike" dirty="0">
                          <a:solidFill>
                            <a:srgbClr val="000000"/>
                          </a:solidFill>
                          <a:effectLst/>
                          <a:latin typeface="Aptos Narrow" panose="020B0004020202020204" pitchFamily="34" charset="0"/>
                        </a:rPr>
                        <a:t>Horizontal Curve Radius, R</a:t>
                      </a:r>
                      <a:r>
                        <a:rPr lang="en-US" sz="1600" b="0" i="0" u="none" strike="noStrike" baseline="-25000" dirty="0">
                          <a:solidFill>
                            <a:srgbClr val="000000"/>
                          </a:solidFill>
                          <a:effectLst/>
                          <a:latin typeface="Aptos Narrow" panose="020B0004020202020204" pitchFamily="34" charset="0"/>
                        </a:rPr>
                        <a:t>HC</a:t>
                      </a:r>
                      <a:endParaRPr lang="en-US" sz="1600" b="0" i="0" u="none" strike="noStrike" dirty="0">
                        <a:solidFill>
                          <a:srgbClr val="000000"/>
                        </a:solidFill>
                        <a:effectLst/>
                        <a:latin typeface="Aptos Narrow" panose="020B0004020202020204" pitchFamily="34" charset="0"/>
                      </a:endParaRP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FFFFFF"/>
                          </a:solidFill>
                          <a:effectLst/>
                          <a:latin typeface="Aptos Narrow" panose="020B0004020202020204" pitchFamily="34" charset="0"/>
                        </a:rPr>
                        <a:t>ft</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dirty="0">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39626374"/>
                  </a:ext>
                </a:extLst>
              </a:tr>
              <a:tr h="251759">
                <a:tc>
                  <a:txBody>
                    <a:bodyPr/>
                    <a:lstStyle/>
                    <a:p>
                      <a:pPr algn="l" fontAlgn="b"/>
                      <a:r>
                        <a:rPr lang="en-US" sz="1600" b="0" i="0" u="none" strike="noStrike" dirty="0">
                          <a:solidFill>
                            <a:srgbClr val="000000"/>
                          </a:solidFill>
                          <a:effectLst/>
                          <a:latin typeface="Aptos Narrow" panose="020B0004020202020204" pitchFamily="34" charset="0"/>
                        </a:rPr>
                        <a:t>Deflection Angle</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FFFFFF"/>
                          </a:solidFill>
                          <a:effectLst/>
                          <a:latin typeface="Aptos Narrow" panose="020B0004020202020204" pitchFamily="34" charset="0"/>
                        </a:rPr>
                        <a:t>degrees</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dirty="0">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902225675"/>
                  </a:ext>
                </a:extLst>
              </a:tr>
              <a:tr h="251759">
                <a:tc>
                  <a:txBody>
                    <a:bodyPr/>
                    <a:lstStyle/>
                    <a:p>
                      <a:pPr algn="l" fontAlgn="b"/>
                      <a:r>
                        <a:rPr lang="en-US" sz="1600" b="0" i="0" u="none" strike="noStrike" dirty="0">
                          <a:solidFill>
                            <a:srgbClr val="000000"/>
                          </a:solidFill>
                          <a:effectLst/>
                          <a:latin typeface="Aptos Narrow" panose="020B0004020202020204" pitchFamily="34" charset="0"/>
                        </a:rPr>
                        <a:t>High Friction Surface Treatment Present?</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FFFFFF"/>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293674653"/>
                  </a:ext>
                </a:extLst>
              </a:tr>
              <a:tr h="251759">
                <a:tc>
                  <a:txBody>
                    <a:bodyPr/>
                    <a:lstStyle/>
                    <a:p>
                      <a:pPr algn="l" fontAlgn="b"/>
                      <a:r>
                        <a:rPr lang="en-US" sz="1600" b="0" i="0" u="none" strike="noStrike" dirty="0">
                          <a:solidFill>
                            <a:srgbClr val="000000"/>
                          </a:solidFill>
                          <a:effectLst/>
                          <a:latin typeface="Aptos Narrow" panose="020B0004020202020204" pitchFamily="34" charset="0"/>
                        </a:rPr>
                        <a:t>Enhanced Curve Delineation (EHCD) Present?</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FFFFFF"/>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54912780"/>
                  </a:ext>
                </a:extLst>
              </a:tr>
              <a:tr h="251759">
                <a:tc>
                  <a:txBody>
                    <a:bodyPr/>
                    <a:lstStyle/>
                    <a:p>
                      <a:pPr algn="l" fontAlgn="b"/>
                      <a:r>
                        <a:rPr lang="en-US" sz="1600" b="0" i="0" u="none" strike="noStrike" dirty="0">
                          <a:solidFill>
                            <a:srgbClr val="000000"/>
                          </a:solidFill>
                          <a:effectLst/>
                          <a:latin typeface="Aptos Narrow" panose="020B0004020202020204" pitchFamily="34" charset="0"/>
                        </a:rPr>
                        <a:t>Number of Curves</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FFFFFF"/>
                          </a:solidFill>
                          <a:effectLst/>
                          <a:latin typeface="Aptos Narrow" panose="020B0004020202020204" pitchFamily="34" charset="0"/>
                        </a:rPr>
                        <a:t>nos.</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dirty="0">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12632869"/>
                  </a:ext>
                </a:extLst>
              </a:tr>
            </a:tbl>
          </a:graphicData>
        </a:graphic>
      </p:graphicFrame>
    </p:spTree>
    <p:extLst>
      <p:ext uri="{BB962C8B-B14F-4D97-AF65-F5344CB8AC3E}">
        <p14:creationId xmlns:p14="http://schemas.microsoft.com/office/powerpoint/2010/main" val="3466161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7DA81-7ADD-7D5C-13E0-43610F9311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84493D-F39D-0F05-ECFF-AB706B7A6909}"/>
              </a:ext>
            </a:extLst>
          </p:cNvPr>
          <p:cNvSpPr>
            <a:spLocks noGrp="1"/>
          </p:cNvSpPr>
          <p:nvPr>
            <p:ph type="title"/>
          </p:nvPr>
        </p:nvSpPr>
        <p:spPr>
          <a:xfrm>
            <a:off x="509016" y="159542"/>
            <a:ext cx="10515600" cy="1020764"/>
          </a:xfrm>
        </p:spPr>
        <p:txBody>
          <a:bodyPr/>
          <a:lstStyle/>
          <a:p>
            <a:r>
              <a:rPr lang="en-US" dirty="0"/>
              <a:t>Roadside Objects</a:t>
            </a:r>
          </a:p>
        </p:txBody>
      </p:sp>
      <p:sp>
        <p:nvSpPr>
          <p:cNvPr id="4" name="Slide Number Placeholder 3">
            <a:extLst>
              <a:ext uri="{FF2B5EF4-FFF2-40B4-BE49-F238E27FC236}">
                <a16:creationId xmlns:a16="http://schemas.microsoft.com/office/drawing/2014/main" id="{F6E44946-FC78-653A-471E-D189D1DAE95F}"/>
              </a:ext>
            </a:extLst>
          </p:cNvPr>
          <p:cNvSpPr>
            <a:spLocks noGrp="1"/>
          </p:cNvSpPr>
          <p:nvPr>
            <p:ph type="sldNum" sz="quarter" idx="4"/>
          </p:nvPr>
        </p:nvSpPr>
        <p:spPr/>
        <p:txBody>
          <a:bodyPr/>
          <a:lstStyle/>
          <a:p>
            <a:fld id="{29691912-3321-4F2D-A980-9CA5FE309265}" type="slidenum">
              <a:rPr lang="en-US" smtClean="0"/>
              <a:pPr/>
              <a:t>16</a:t>
            </a:fld>
            <a:endParaRPr lang="en-US" dirty="0"/>
          </a:p>
        </p:txBody>
      </p:sp>
      <p:sp>
        <p:nvSpPr>
          <p:cNvPr id="7" name="Content Placeholder 2">
            <a:extLst>
              <a:ext uri="{FF2B5EF4-FFF2-40B4-BE49-F238E27FC236}">
                <a16:creationId xmlns:a16="http://schemas.microsoft.com/office/drawing/2014/main" id="{78EBAE27-E458-A28B-CFD1-E7541F420AC0}"/>
              </a:ext>
            </a:extLst>
          </p:cNvPr>
          <p:cNvSpPr>
            <a:spLocks noGrp="1"/>
          </p:cNvSpPr>
          <p:nvPr>
            <p:ph idx="1"/>
          </p:nvPr>
        </p:nvSpPr>
        <p:spPr>
          <a:xfrm>
            <a:off x="509016" y="5155335"/>
            <a:ext cx="10907269" cy="611788"/>
          </a:xfrm>
        </p:spPr>
        <p:txBody>
          <a:bodyPr/>
          <a:lstStyle/>
          <a:p>
            <a:pPr marL="0" indent="0">
              <a:buNone/>
            </a:pPr>
            <a:r>
              <a:rPr lang="en-US" sz="1800" b="1" dirty="0"/>
              <a:t>Note: Users can enter information on up to 15 roadside objects. Simplified data entry is available for roadside objects by selecting low-, medium, or high-risk environment.</a:t>
            </a:r>
          </a:p>
          <a:p>
            <a:pPr marL="0" indent="0">
              <a:buNone/>
            </a:pPr>
            <a:endParaRPr lang="en-US" sz="1800" dirty="0"/>
          </a:p>
        </p:txBody>
      </p:sp>
      <p:graphicFrame>
        <p:nvGraphicFramePr>
          <p:cNvPr id="5" name="Table 4">
            <a:extLst>
              <a:ext uri="{FF2B5EF4-FFF2-40B4-BE49-F238E27FC236}">
                <a16:creationId xmlns:a16="http://schemas.microsoft.com/office/drawing/2014/main" id="{D2E7F953-9161-4A14-D54C-04367F603CA2}"/>
              </a:ext>
            </a:extLst>
          </p:cNvPr>
          <p:cNvGraphicFramePr>
            <a:graphicFrameLocks noGrp="1"/>
          </p:cNvGraphicFramePr>
          <p:nvPr/>
        </p:nvGraphicFramePr>
        <p:xfrm>
          <a:off x="563880" y="1180306"/>
          <a:ext cx="11064239" cy="3647089"/>
        </p:xfrm>
        <a:graphic>
          <a:graphicData uri="http://schemas.openxmlformats.org/drawingml/2006/table">
            <a:tbl>
              <a:tblPr/>
              <a:tblGrid>
                <a:gridCol w="3840858">
                  <a:extLst>
                    <a:ext uri="{9D8B030D-6E8A-4147-A177-3AD203B41FA5}">
                      <a16:colId xmlns:a16="http://schemas.microsoft.com/office/drawing/2014/main" val="1145052697"/>
                    </a:ext>
                  </a:extLst>
                </a:gridCol>
                <a:gridCol w="675041">
                  <a:extLst>
                    <a:ext uri="{9D8B030D-6E8A-4147-A177-3AD203B41FA5}">
                      <a16:colId xmlns:a16="http://schemas.microsoft.com/office/drawing/2014/main" val="646290437"/>
                    </a:ext>
                  </a:extLst>
                </a:gridCol>
                <a:gridCol w="2182780">
                  <a:extLst>
                    <a:ext uri="{9D8B030D-6E8A-4147-A177-3AD203B41FA5}">
                      <a16:colId xmlns:a16="http://schemas.microsoft.com/office/drawing/2014/main" val="3329904396"/>
                    </a:ext>
                  </a:extLst>
                </a:gridCol>
                <a:gridCol w="2182780">
                  <a:extLst>
                    <a:ext uri="{9D8B030D-6E8A-4147-A177-3AD203B41FA5}">
                      <a16:colId xmlns:a16="http://schemas.microsoft.com/office/drawing/2014/main" val="541527888"/>
                    </a:ext>
                  </a:extLst>
                </a:gridCol>
                <a:gridCol w="2182780">
                  <a:extLst>
                    <a:ext uri="{9D8B030D-6E8A-4147-A177-3AD203B41FA5}">
                      <a16:colId xmlns:a16="http://schemas.microsoft.com/office/drawing/2014/main" val="3411293816"/>
                    </a:ext>
                  </a:extLst>
                </a:gridCol>
              </a:tblGrid>
              <a:tr h="294327">
                <a:tc>
                  <a:txBody>
                    <a:bodyPr/>
                    <a:lstStyle/>
                    <a:p>
                      <a:pPr algn="l" fontAlgn="t"/>
                      <a:r>
                        <a:rPr lang="en-US" sz="1600" b="1" i="0" u="none" strike="noStrike" dirty="0">
                          <a:solidFill>
                            <a:schemeClr val="bg1"/>
                          </a:solidFill>
                          <a:effectLst/>
                          <a:latin typeface="Aptos Narrow" panose="020B0004020202020204" pitchFamily="34" charset="0"/>
                        </a:rPr>
                        <a:t>Roadside Objects (</a:t>
                      </a:r>
                      <a:r>
                        <a:rPr lang="en-US" sz="1600" b="1" i="1" u="none" strike="noStrike" dirty="0">
                          <a:solidFill>
                            <a:schemeClr val="bg1"/>
                          </a:solidFill>
                          <a:effectLst/>
                          <a:latin typeface="Aptos Narrow" panose="020B0004020202020204" pitchFamily="34" charset="0"/>
                        </a:rPr>
                        <a:t>Combine Similar Objects)</a:t>
                      </a:r>
                      <a:endParaRPr lang="en-US" sz="1600" b="1" i="0" u="none" strike="noStrike" dirty="0">
                        <a:solidFill>
                          <a:schemeClr val="bg1"/>
                        </a:solidFill>
                        <a:effectLst/>
                        <a:latin typeface="Aptos Narrow" panose="020B0004020202020204" pitchFamily="34" charset="0"/>
                      </a:endParaRP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solidFill>
                  </a:tcPr>
                </a:tc>
                <a:tc>
                  <a:txBody>
                    <a:bodyPr/>
                    <a:lstStyle/>
                    <a:p>
                      <a:pPr algn="l" fontAlgn="b"/>
                      <a:r>
                        <a:rPr lang="en-US" sz="1600" b="1" i="0" u="none" strike="noStrike" dirty="0">
                          <a:solidFill>
                            <a:schemeClr val="bg1"/>
                          </a:solidFill>
                          <a:effectLst/>
                          <a:latin typeface="Aptos Narrow" panose="020B0004020202020204" pitchFamily="34" charset="0"/>
                        </a:rPr>
                        <a:t>Unit</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solidFill>
                  </a:tcPr>
                </a:tc>
                <a:tc>
                  <a:txBody>
                    <a:bodyPr/>
                    <a:lstStyle/>
                    <a:p>
                      <a:pPr algn="l" fontAlgn="t"/>
                      <a:r>
                        <a:rPr lang="en-US" sz="1600" b="1" i="0" u="none" strike="noStrike" dirty="0">
                          <a:solidFill>
                            <a:srgbClr val="646464"/>
                          </a:solidFill>
                          <a:effectLst/>
                          <a:latin typeface="Aptos Narrow" panose="020B0004020202020204" pitchFamily="34" charset="0"/>
                        </a:rPr>
                        <a:t>Column1</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l" fontAlgn="t"/>
                      <a:r>
                        <a:rPr lang="en-US" sz="1600" b="1" i="0" u="none" strike="noStrike">
                          <a:solidFill>
                            <a:srgbClr val="646464"/>
                          </a:solidFill>
                          <a:effectLst/>
                          <a:latin typeface="Aptos Narrow" panose="020B0004020202020204" pitchFamily="34" charset="0"/>
                        </a:rPr>
                        <a:t>Column2</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l" fontAlgn="t"/>
                      <a:r>
                        <a:rPr lang="en-US" sz="1600" b="1" i="0" u="none" strike="noStrike">
                          <a:solidFill>
                            <a:srgbClr val="646464"/>
                          </a:solidFill>
                          <a:effectLst/>
                          <a:latin typeface="Aptos Narrow" panose="020B0004020202020204" pitchFamily="34" charset="0"/>
                        </a:rPr>
                        <a:t>Column3</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extLst>
                  <a:ext uri="{0D108BD9-81ED-4DB2-BD59-A6C34878D82A}">
                    <a16:rowId xmlns:a16="http://schemas.microsoft.com/office/drawing/2014/main" val="264126854"/>
                  </a:ext>
                </a:extLst>
              </a:tr>
              <a:tr h="255936">
                <a:tc>
                  <a:txBody>
                    <a:bodyPr/>
                    <a:lstStyle/>
                    <a:p>
                      <a:pPr algn="l" fontAlgn="b"/>
                      <a:r>
                        <a:rPr lang="en-US" sz="1600" b="0" i="0" u="none" strike="noStrike" dirty="0">
                          <a:solidFill>
                            <a:srgbClr val="000000"/>
                          </a:solidFill>
                          <a:effectLst/>
                          <a:latin typeface="Aptos Narrow" panose="020B0004020202020204" pitchFamily="34" charset="0"/>
                        </a:rPr>
                        <a:t>Number of Different Roadside Object Types</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FFFFFF"/>
                          </a:solidFill>
                          <a:effectLst/>
                          <a:latin typeface="Aptos Narrow" panose="020B0004020202020204" pitchFamily="34" charset="0"/>
                        </a:rPr>
                        <a:t>nos.</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dirty="0">
                          <a:solidFill>
                            <a:srgbClr val="000000"/>
                          </a:solidFill>
                          <a:effectLst/>
                          <a:latin typeface="Aptos Narrow" panose="020B0004020202020204" pitchFamily="34" charset="0"/>
                        </a:rPr>
                        <a:t>2</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t"/>
                      <a:r>
                        <a:rPr lang="en-US" sz="1600" b="0" i="0" u="none" strike="noStrike" dirty="0">
                          <a:solidFill>
                            <a:srgbClr val="000000"/>
                          </a:solidFill>
                          <a:effectLst/>
                          <a:latin typeface="Aptos Narrow" panose="020B0004020202020204" pitchFamily="34" charset="0"/>
                        </a:rPr>
                        <a:t>2</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t"/>
                      <a:r>
                        <a:rPr lang="en-US" sz="1600" b="0" i="0" u="none" strike="noStrike" dirty="0">
                          <a:solidFill>
                            <a:srgbClr val="000000"/>
                          </a:solidFill>
                          <a:effectLst/>
                          <a:latin typeface="Aptos Narrow" panose="020B0004020202020204" pitchFamily="34" charset="0"/>
                        </a:rPr>
                        <a:t>2</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81872321"/>
                  </a:ext>
                </a:extLst>
              </a:tr>
              <a:tr h="255936">
                <a:tc>
                  <a:txBody>
                    <a:bodyPr/>
                    <a:lstStyle/>
                    <a:p>
                      <a:pPr algn="l" fontAlgn="b"/>
                      <a:r>
                        <a:rPr lang="en-US" sz="1600" b="0" i="0" u="none" strike="noStrike" dirty="0">
                          <a:solidFill>
                            <a:srgbClr val="000000"/>
                          </a:solidFill>
                          <a:effectLst/>
                          <a:latin typeface="Aptos Narrow" panose="020B0004020202020204" pitchFamily="34" charset="0"/>
                        </a:rPr>
                        <a:t>Object Side</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FFFFFF"/>
                          </a:solidFill>
                          <a:effectLst/>
                          <a:latin typeface="Aptos Narrow" panose="020B0004020202020204" pitchFamily="34" charset="0"/>
                        </a:rPr>
                        <a:t> </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dirty="0">
                          <a:solidFill>
                            <a:srgbClr val="000000"/>
                          </a:solidFill>
                          <a:effectLst/>
                          <a:latin typeface="Aptos Narrow" panose="020B0004020202020204" pitchFamily="34" charset="0"/>
                        </a:rPr>
                        <a:t>Primary</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a:solidFill>
                            <a:srgbClr val="000000"/>
                          </a:solidFill>
                          <a:effectLst/>
                          <a:latin typeface="Aptos Narrow" panose="020B0004020202020204" pitchFamily="34" charset="0"/>
                        </a:rPr>
                        <a:t>Primary</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a:solidFill>
                            <a:srgbClr val="000000"/>
                          </a:solidFill>
                          <a:effectLst/>
                          <a:latin typeface="Aptos Narrow" panose="020B0004020202020204" pitchFamily="34" charset="0"/>
                        </a:rPr>
                        <a:t>Primary</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00945044"/>
                  </a:ext>
                </a:extLst>
              </a:tr>
              <a:tr h="255936">
                <a:tc>
                  <a:txBody>
                    <a:bodyPr/>
                    <a:lstStyle/>
                    <a:p>
                      <a:pPr algn="l" fontAlgn="b"/>
                      <a:r>
                        <a:rPr lang="en-US" sz="1600" b="0" i="0" u="none" strike="noStrike" dirty="0">
                          <a:solidFill>
                            <a:srgbClr val="000000"/>
                          </a:solidFill>
                          <a:effectLst/>
                          <a:latin typeface="Aptos Narrow" panose="020B0004020202020204" pitchFamily="34" charset="0"/>
                        </a:rPr>
                        <a:t>Object Type</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FFFFFF"/>
                          </a:solidFill>
                          <a:effectLst/>
                          <a:latin typeface="Aptos Narrow" panose="020B0004020202020204" pitchFamily="34" charset="0"/>
                        </a:rPr>
                        <a:t> </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dirty="0">
                          <a:solidFill>
                            <a:srgbClr val="000000"/>
                          </a:solidFill>
                          <a:effectLst/>
                          <a:latin typeface="Aptos Narrow" panose="020B0004020202020204" pitchFamily="34" charset="0"/>
                        </a:rPr>
                        <a:t>NDRF (e.g., trees; poles)</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ptos Narrow" panose="020B0004020202020204" pitchFamily="34" charset="0"/>
                        </a:rPr>
                        <a:t>NDRF (e.g., trees; poles)</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ptos Narrow" panose="020B0004020202020204" pitchFamily="34" charset="0"/>
                        </a:rPr>
                        <a:t>NDRF (e.g., trees; poles)</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101307427"/>
                  </a:ext>
                </a:extLst>
              </a:tr>
              <a:tr h="255936">
                <a:tc>
                  <a:txBody>
                    <a:bodyPr/>
                    <a:lstStyle/>
                    <a:p>
                      <a:pPr algn="l" fontAlgn="b"/>
                      <a:r>
                        <a:rPr lang="en-US" sz="1600" b="0" i="0" u="none" strike="noStrike" dirty="0">
                          <a:solidFill>
                            <a:srgbClr val="000000"/>
                          </a:solidFill>
                          <a:effectLst/>
                          <a:latin typeface="Aptos Narrow" panose="020B0004020202020204" pitchFamily="34" charset="0"/>
                        </a:rPr>
                        <a:t>Length, Lt</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FFFFFF"/>
                          </a:solidFill>
                          <a:effectLst/>
                          <a:latin typeface="Aptos Narrow" panose="020B0004020202020204" pitchFamily="34" charset="0"/>
                        </a:rPr>
                        <a:t>ft</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dirty="0">
                          <a:solidFill>
                            <a:srgbClr val="000000"/>
                          </a:solidFill>
                          <a:effectLst/>
                          <a:latin typeface="Aptos Narrow" panose="020B0004020202020204" pitchFamily="34" charset="0"/>
                        </a:rPr>
                        <a:t>800</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ptos Narrow" panose="020B0004020202020204" pitchFamily="34" charset="0"/>
                        </a:rPr>
                        <a:t>800</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a:solidFill>
                            <a:srgbClr val="000000"/>
                          </a:solidFill>
                          <a:effectLst/>
                          <a:latin typeface="Aptos Narrow" panose="020B0004020202020204" pitchFamily="34" charset="0"/>
                        </a:rPr>
                        <a:t>800</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70963081"/>
                  </a:ext>
                </a:extLst>
              </a:tr>
              <a:tr h="255936">
                <a:tc>
                  <a:txBody>
                    <a:bodyPr/>
                    <a:lstStyle/>
                    <a:p>
                      <a:pPr algn="l" fontAlgn="b"/>
                      <a:r>
                        <a:rPr lang="en-US" sz="1600" b="0" i="0" u="none" strike="noStrike" dirty="0">
                          <a:solidFill>
                            <a:srgbClr val="000000"/>
                          </a:solidFill>
                          <a:effectLst/>
                          <a:latin typeface="Aptos Narrow" panose="020B0004020202020204" pitchFamily="34" charset="0"/>
                        </a:rPr>
                        <a:t>Width, W</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FFFFFF"/>
                          </a:solidFill>
                          <a:effectLst/>
                          <a:latin typeface="Aptos Narrow" panose="020B0004020202020204" pitchFamily="34" charset="0"/>
                        </a:rPr>
                        <a:t>ft</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a:solidFill>
                            <a:srgbClr val="000000"/>
                          </a:solidFill>
                          <a:effectLst/>
                          <a:latin typeface="Aptos Narrow" panose="020B0004020202020204" pitchFamily="34" charset="0"/>
                        </a:rPr>
                        <a:t>50</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ptos Narrow" panose="020B0004020202020204" pitchFamily="34" charset="0"/>
                        </a:rPr>
                        <a:t>50</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a:solidFill>
                            <a:srgbClr val="000000"/>
                          </a:solidFill>
                          <a:effectLst/>
                          <a:latin typeface="Aptos Narrow" panose="020B0004020202020204" pitchFamily="34" charset="0"/>
                        </a:rPr>
                        <a:t>50</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26767197"/>
                  </a:ext>
                </a:extLst>
              </a:tr>
              <a:tr h="255936">
                <a:tc>
                  <a:txBody>
                    <a:bodyPr/>
                    <a:lstStyle/>
                    <a:p>
                      <a:pPr algn="l" fontAlgn="b"/>
                      <a:r>
                        <a:rPr lang="en-US" sz="1600" b="0" i="0" u="none" strike="noStrike" dirty="0">
                          <a:solidFill>
                            <a:srgbClr val="000000"/>
                          </a:solidFill>
                          <a:effectLst/>
                          <a:latin typeface="Aptos Narrow" panose="020B0004020202020204" pitchFamily="34" charset="0"/>
                        </a:rPr>
                        <a:t>Lateral Offset from Edge of the Right Lane</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FFFFFF"/>
                          </a:solidFill>
                          <a:effectLst/>
                          <a:latin typeface="Aptos Narrow" panose="020B0004020202020204" pitchFamily="34" charset="0"/>
                        </a:rPr>
                        <a:t>ft</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a:solidFill>
                            <a:srgbClr val="000000"/>
                          </a:solidFill>
                          <a:effectLst/>
                          <a:latin typeface="Aptos Narrow" panose="020B0004020202020204" pitchFamily="34" charset="0"/>
                        </a:rPr>
                        <a:t>15</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ptos Narrow" panose="020B0004020202020204" pitchFamily="34" charset="0"/>
                        </a:rPr>
                        <a:t>15</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a:solidFill>
                            <a:srgbClr val="000000"/>
                          </a:solidFill>
                          <a:effectLst/>
                          <a:latin typeface="Aptos Narrow" panose="020B0004020202020204" pitchFamily="34" charset="0"/>
                        </a:rPr>
                        <a:t>15</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23442091"/>
                  </a:ext>
                </a:extLst>
              </a:tr>
              <a:tr h="268733">
                <a:tc>
                  <a:txBody>
                    <a:bodyPr/>
                    <a:lstStyle/>
                    <a:p>
                      <a:pPr algn="l" fontAlgn="b"/>
                      <a:r>
                        <a:rPr lang="en-US" sz="1600" b="0" i="0" u="none" strike="noStrike" dirty="0">
                          <a:solidFill>
                            <a:srgbClr val="000000"/>
                          </a:solidFill>
                          <a:effectLst/>
                          <a:latin typeface="Aptos Narrow" panose="020B0004020202020204" pitchFamily="34" charset="0"/>
                        </a:rPr>
                        <a:t>Number of Objects, m</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b="0" i="0" u="none" strike="noStrike" dirty="0">
                          <a:solidFill>
                            <a:srgbClr val="FFFFFF"/>
                          </a:solidFill>
                          <a:effectLst/>
                          <a:latin typeface="Aptos Narrow" panose="020B0004020202020204" pitchFamily="34" charset="0"/>
                        </a:rPr>
                        <a:t>nos.</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dirty="0">
                          <a:solidFill>
                            <a:srgbClr val="000000"/>
                          </a:solidFill>
                          <a:effectLst/>
                          <a:latin typeface="Aptos Narrow" panose="020B0004020202020204" pitchFamily="34" charset="0"/>
                        </a:rPr>
                        <a:t>1</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ptos Narrow" panose="020B0004020202020204" pitchFamily="34" charset="0"/>
                        </a:rPr>
                        <a:t>1</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ptos Narrow" panose="020B0004020202020204" pitchFamily="34" charset="0"/>
                        </a:rPr>
                        <a:t>1</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60240410"/>
                  </a:ext>
                </a:extLst>
              </a:tr>
              <a:tr h="255936">
                <a:tc>
                  <a:txBody>
                    <a:bodyPr/>
                    <a:lstStyle/>
                    <a:p>
                      <a:pPr algn="l" fontAlgn="b"/>
                      <a:r>
                        <a:rPr lang="en-US" sz="1600" b="0" i="0" u="none" strike="noStrike" dirty="0">
                          <a:solidFill>
                            <a:srgbClr val="000000"/>
                          </a:solidFill>
                          <a:effectLst/>
                          <a:latin typeface="Aptos Narrow" panose="020B0004020202020204" pitchFamily="34" charset="0"/>
                        </a:rPr>
                        <a:t>Object Side</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FFFFFF"/>
                          </a:solidFill>
                          <a:effectLst/>
                          <a:latin typeface="Aptos Narrow" panose="020B0004020202020204" pitchFamily="34" charset="0"/>
                        </a:rPr>
                        <a:t> </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dirty="0">
                          <a:solidFill>
                            <a:srgbClr val="000000"/>
                          </a:solidFill>
                          <a:effectLst/>
                          <a:latin typeface="Aptos Narrow" panose="020B0004020202020204" pitchFamily="34" charset="0"/>
                        </a:rPr>
                        <a:t>Primary</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ptos Narrow" panose="020B0004020202020204" pitchFamily="34" charset="0"/>
                        </a:rPr>
                        <a:t>Primary</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ptos Narrow" panose="020B0004020202020204" pitchFamily="34" charset="0"/>
                        </a:rPr>
                        <a:t>Primary</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366810635"/>
                  </a:ext>
                </a:extLst>
              </a:tr>
              <a:tr h="255936">
                <a:tc>
                  <a:txBody>
                    <a:bodyPr/>
                    <a:lstStyle/>
                    <a:p>
                      <a:pPr algn="l" fontAlgn="b"/>
                      <a:r>
                        <a:rPr lang="en-US" sz="1600" b="0" i="0" u="none" strike="noStrike" dirty="0">
                          <a:solidFill>
                            <a:srgbClr val="000000"/>
                          </a:solidFill>
                          <a:effectLst/>
                          <a:latin typeface="Aptos Narrow" panose="020B0004020202020204" pitchFamily="34" charset="0"/>
                        </a:rPr>
                        <a:t>Object Type</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FFFFFF"/>
                          </a:solidFill>
                          <a:effectLst/>
                          <a:latin typeface="Aptos Narrow" panose="020B0004020202020204" pitchFamily="34" charset="0"/>
                        </a:rPr>
                        <a:t> </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dirty="0">
                          <a:solidFill>
                            <a:srgbClr val="000000"/>
                          </a:solidFill>
                          <a:effectLst/>
                          <a:latin typeface="Aptos Narrow" panose="020B0004020202020204" pitchFamily="34" charset="0"/>
                        </a:rPr>
                        <a:t>NDRF (e.g., trees; poles)</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ptos Narrow" panose="020B0004020202020204" pitchFamily="34" charset="0"/>
                        </a:rPr>
                        <a:t>NDRF (e.g., trees; poles)</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ptos Narrow" panose="020B0004020202020204" pitchFamily="34" charset="0"/>
                        </a:rPr>
                        <a:t>NDRF (e.g., trees; poles)</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1099465"/>
                  </a:ext>
                </a:extLst>
              </a:tr>
              <a:tr h="255936">
                <a:tc>
                  <a:txBody>
                    <a:bodyPr/>
                    <a:lstStyle/>
                    <a:p>
                      <a:pPr algn="l" fontAlgn="b"/>
                      <a:r>
                        <a:rPr lang="en-US" sz="1600" b="0" i="0" u="none" strike="noStrike" dirty="0">
                          <a:solidFill>
                            <a:srgbClr val="000000"/>
                          </a:solidFill>
                          <a:effectLst/>
                          <a:latin typeface="Aptos Narrow" panose="020B0004020202020204" pitchFamily="34" charset="0"/>
                        </a:rPr>
                        <a:t>Length, Lt</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FFFFFF"/>
                          </a:solidFill>
                          <a:effectLst/>
                          <a:latin typeface="Aptos Narrow" panose="020B0004020202020204" pitchFamily="34" charset="0"/>
                        </a:rPr>
                        <a:t>ft</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dirty="0">
                          <a:solidFill>
                            <a:srgbClr val="000000"/>
                          </a:solidFill>
                          <a:effectLst/>
                          <a:latin typeface="Aptos Narrow" panose="020B0004020202020204" pitchFamily="34" charset="0"/>
                        </a:rPr>
                        <a:t>2</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a:solidFill>
                            <a:srgbClr val="000000"/>
                          </a:solidFill>
                          <a:effectLst/>
                          <a:latin typeface="Aptos Narrow" panose="020B0004020202020204" pitchFamily="34" charset="0"/>
                        </a:rPr>
                        <a:t>2</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ptos Narrow" panose="020B0004020202020204" pitchFamily="34" charset="0"/>
                        </a:rPr>
                        <a:t>2</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544112261"/>
                  </a:ext>
                </a:extLst>
              </a:tr>
              <a:tr h="255936">
                <a:tc>
                  <a:txBody>
                    <a:bodyPr/>
                    <a:lstStyle/>
                    <a:p>
                      <a:pPr algn="l" fontAlgn="b"/>
                      <a:r>
                        <a:rPr lang="en-US" sz="1600" b="0" i="0" u="none" strike="noStrike" dirty="0">
                          <a:solidFill>
                            <a:srgbClr val="000000"/>
                          </a:solidFill>
                          <a:effectLst/>
                          <a:latin typeface="Aptos Narrow" panose="020B0004020202020204" pitchFamily="34" charset="0"/>
                        </a:rPr>
                        <a:t>Width, W</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FFFFFF"/>
                          </a:solidFill>
                          <a:effectLst/>
                          <a:latin typeface="Aptos Narrow" panose="020B0004020202020204" pitchFamily="34" charset="0"/>
                        </a:rPr>
                        <a:t>ft</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a:solidFill>
                            <a:srgbClr val="000000"/>
                          </a:solidFill>
                          <a:effectLst/>
                          <a:latin typeface="Aptos Narrow" panose="020B0004020202020204" pitchFamily="34" charset="0"/>
                        </a:rPr>
                        <a:t>2</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ptos Narrow" panose="020B0004020202020204" pitchFamily="34" charset="0"/>
                        </a:rPr>
                        <a:t>2</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ptos Narrow" panose="020B0004020202020204" pitchFamily="34" charset="0"/>
                        </a:rPr>
                        <a:t>2</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31157455"/>
                  </a:ext>
                </a:extLst>
              </a:tr>
              <a:tr h="255936">
                <a:tc>
                  <a:txBody>
                    <a:bodyPr/>
                    <a:lstStyle/>
                    <a:p>
                      <a:pPr algn="l" fontAlgn="b"/>
                      <a:r>
                        <a:rPr lang="en-US" sz="1600" b="0" i="0" u="none" strike="noStrike" dirty="0">
                          <a:solidFill>
                            <a:srgbClr val="000000"/>
                          </a:solidFill>
                          <a:effectLst/>
                          <a:latin typeface="Aptos Narrow" panose="020B0004020202020204" pitchFamily="34" charset="0"/>
                        </a:rPr>
                        <a:t>Lateral Offset from Edge of the Right Lane</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FFFFFF"/>
                          </a:solidFill>
                          <a:effectLst/>
                          <a:latin typeface="Aptos Narrow" panose="020B0004020202020204" pitchFamily="34" charset="0"/>
                        </a:rPr>
                        <a:t>ft</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a:solidFill>
                            <a:srgbClr val="000000"/>
                          </a:solidFill>
                          <a:effectLst/>
                          <a:latin typeface="Aptos Narrow" panose="020B0004020202020204" pitchFamily="34" charset="0"/>
                        </a:rPr>
                        <a:t>20</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a:solidFill>
                            <a:srgbClr val="000000"/>
                          </a:solidFill>
                          <a:effectLst/>
                          <a:latin typeface="Aptos Narrow" panose="020B0004020202020204" pitchFamily="34" charset="0"/>
                        </a:rPr>
                        <a:t>20</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ptos Narrow" panose="020B0004020202020204" pitchFamily="34" charset="0"/>
                        </a:rPr>
                        <a:t>20</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3057680"/>
                  </a:ext>
                </a:extLst>
              </a:tr>
              <a:tr h="268733">
                <a:tc>
                  <a:txBody>
                    <a:bodyPr/>
                    <a:lstStyle/>
                    <a:p>
                      <a:pPr algn="l" fontAlgn="b"/>
                      <a:r>
                        <a:rPr lang="en-US" sz="1600" b="0" i="0" u="none" strike="noStrike" dirty="0">
                          <a:solidFill>
                            <a:srgbClr val="000000"/>
                          </a:solidFill>
                          <a:effectLst/>
                          <a:latin typeface="Aptos Narrow" panose="020B0004020202020204" pitchFamily="34" charset="0"/>
                        </a:rPr>
                        <a:t>Number of Objects, m</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b="0" i="0" u="none" strike="noStrike" dirty="0">
                          <a:solidFill>
                            <a:srgbClr val="FFFFFF"/>
                          </a:solidFill>
                          <a:effectLst/>
                          <a:latin typeface="Aptos Narrow" panose="020B0004020202020204" pitchFamily="34" charset="0"/>
                        </a:rPr>
                        <a:t>nos.</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dirty="0">
                          <a:solidFill>
                            <a:srgbClr val="000000"/>
                          </a:solidFill>
                          <a:effectLst/>
                          <a:latin typeface="Aptos Narrow" panose="020B0004020202020204" pitchFamily="34" charset="0"/>
                        </a:rPr>
                        <a:t>50</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ptos Narrow" panose="020B0004020202020204" pitchFamily="34" charset="0"/>
                        </a:rPr>
                        <a:t>50</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ptos Narrow" panose="020B0004020202020204" pitchFamily="34" charset="0"/>
                        </a:rPr>
                        <a:t>50</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73659280"/>
                  </a:ext>
                </a:extLst>
              </a:tr>
            </a:tbl>
          </a:graphicData>
        </a:graphic>
      </p:graphicFrame>
    </p:spTree>
    <p:extLst>
      <p:ext uri="{BB962C8B-B14F-4D97-AF65-F5344CB8AC3E}">
        <p14:creationId xmlns:p14="http://schemas.microsoft.com/office/powerpoint/2010/main" val="3750052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57D39-118D-50D9-0B81-55872AB223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DD9617-D044-38A4-BD42-4BD73D18A0AE}"/>
              </a:ext>
            </a:extLst>
          </p:cNvPr>
          <p:cNvSpPr>
            <a:spLocks noGrp="1"/>
          </p:cNvSpPr>
          <p:nvPr>
            <p:ph type="title"/>
          </p:nvPr>
        </p:nvSpPr>
        <p:spPr>
          <a:xfrm>
            <a:off x="536448" y="304164"/>
            <a:ext cx="10515600" cy="1020764"/>
          </a:xfrm>
        </p:spPr>
        <p:txBody>
          <a:bodyPr/>
          <a:lstStyle/>
          <a:p>
            <a:r>
              <a:rPr lang="en-US" dirty="0"/>
              <a:t>Median Objects</a:t>
            </a:r>
          </a:p>
        </p:txBody>
      </p:sp>
      <p:sp>
        <p:nvSpPr>
          <p:cNvPr id="4" name="Slide Number Placeholder 3">
            <a:extLst>
              <a:ext uri="{FF2B5EF4-FFF2-40B4-BE49-F238E27FC236}">
                <a16:creationId xmlns:a16="http://schemas.microsoft.com/office/drawing/2014/main" id="{8BB53A6C-395E-C5E4-8F12-5C7EF71CAD75}"/>
              </a:ext>
            </a:extLst>
          </p:cNvPr>
          <p:cNvSpPr>
            <a:spLocks noGrp="1"/>
          </p:cNvSpPr>
          <p:nvPr>
            <p:ph type="sldNum" sz="quarter" idx="4"/>
          </p:nvPr>
        </p:nvSpPr>
        <p:spPr/>
        <p:txBody>
          <a:bodyPr/>
          <a:lstStyle/>
          <a:p>
            <a:fld id="{29691912-3321-4F2D-A980-9CA5FE309265}" type="slidenum">
              <a:rPr lang="en-US" smtClean="0"/>
              <a:pPr/>
              <a:t>17</a:t>
            </a:fld>
            <a:endParaRPr lang="en-US" dirty="0"/>
          </a:p>
        </p:txBody>
      </p:sp>
      <p:sp>
        <p:nvSpPr>
          <p:cNvPr id="6" name="Content Placeholder 2">
            <a:extLst>
              <a:ext uri="{FF2B5EF4-FFF2-40B4-BE49-F238E27FC236}">
                <a16:creationId xmlns:a16="http://schemas.microsoft.com/office/drawing/2014/main" id="{0E9ABBCE-8414-6AAF-D5CB-81F8906A23EF}"/>
              </a:ext>
            </a:extLst>
          </p:cNvPr>
          <p:cNvSpPr>
            <a:spLocks noGrp="1"/>
          </p:cNvSpPr>
          <p:nvPr>
            <p:ph idx="1"/>
          </p:nvPr>
        </p:nvSpPr>
        <p:spPr>
          <a:xfrm>
            <a:off x="328612" y="5167312"/>
            <a:ext cx="11202440" cy="462594"/>
          </a:xfrm>
        </p:spPr>
        <p:txBody>
          <a:bodyPr/>
          <a:lstStyle/>
          <a:p>
            <a:pPr marL="0" indent="0">
              <a:buNone/>
            </a:pPr>
            <a:r>
              <a:rPr lang="en-US" sz="1800" b="1" dirty="0"/>
              <a:t>Note: Users can enter information on up to 10 median objects. Simplified data entry is available for roadside objects by selecting low-, medium, or high-risk environment. </a:t>
            </a:r>
          </a:p>
        </p:txBody>
      </p:sp>
      <p:graphicFrame>
        <p:nvGraphicFramePr>
          <p:cNvPr id="3" name="Table 2">
            <a:extLst>
              <a:ext uri="{FF2B5EF4-FFF2-40B4-BE49-F238E27FC236}">
                <a16:creationId xmlns:a16="http://schemas.microsoft.com/office/drawing/2014/main" id="{803BDC77-C91A-4E87-A3A3-44C747A0EAC3}"/>
              </a:ext>
            </a:extLst>
          </p:cNvPr>
          <p:cNvGraphicFramePr>
            <a:graphicFrameLocks noGrp="1"/>
          </p:cNvGraphicFramePr>
          <p:nvPr/>
        </p:nvGraphicFramePr>
        <p:xfrm>
          <a:off x="655320" y="1324928"/>
          <a:ext cx="10692850" cy="3198303"/>
        </p:xfrm>
        <a:graphic>
          <a:graphicData uri="http://schemas.openxmlformats.org/drawingml/2006/table">
            <a:tbl>
              <a:tblPr/>
              <a:tblGrid>
                <a:gridCol w="4214973">
                  <a:extLst>
                    <a:ext uri="{9D8B030D-6E8A-4147-A177-3AD203B41FA5}">
                      <a16:colId xmlns:a16="http://schemas.microsoft.com/office/drawing/2014/main" val="2549415034"/>
                    </a:ext>
                  </a:extLst>
                </a:gridCol>
                <a:gridCol w="994684">
                  <a:extLst>
                    <a:ext uri="{9D8B030D-6E8A-4147-A177-3AD203B41FA5}">
                      <a16:colId xmlns:a16="http://schemas.microsoft.com/office/drawing/2014/main" val="546341227"/>
                    </a:ext>
                  </a:extLst>
                </a:gridCol>
                <a:gridCol w="1827731">
                  <a:extLst>
                    <a:ext uri="{9D8B030D-6E8A-4147-A177-3AD203B41FA5}">
                      <a16:colId xmlns:a16="http://schemas.microsoft.com/office/drawing/2014/main" val="3135127216"/>
                    </a:ext>
                  </a:extLst>
                </a:gridCol>
                <a:gridCol w="1827731">
                  <a:extLst>
                    <a:ext uri="{9D8B030D-6E8A-4147-A177-3AD203B41FA5}">
                      <a16:colId xmlns:a16="http://schemas.microsoft.com/office/drawing/2014/main" val="981631597"/>
                    </a:ext>
                  </a:extLst>
                </a:gridCol>
                <a:gridCol w="1827731">
                  <a:extLst>
                    <a:ext uri="{9D8B030D-6E8A-4147-A177-3AD203B41FA5}">
                      <a16:colId xmlns:a16="http://schemas.microsoft.com/office/drawing/2014/main" val="4251432651"/>
                    </a:ext>
                  </a:extLst>
                </a:gridCol>
              </a:tblGrid>
              <a:tr h="300249">
                <a:tc>
                  <a:txBody>
                    <a:bodyPr/>
                    <a:lstStyle/>
                    <a:p>
                      <a:pPr algn="l" fontAlgn="t"/>
                      <a:r>
                        <a:rPr lang="en-US" sz="1600" b="1" i="0" u="none" strike="noStrike" dirty="0">
                          <a:solidFill>
                            <a:schemeClr val="bg1"/>
                          </a:solidFill>
                          <a:effectLst/>
                          <a:latin typeface="Aptos Narrow" panose="020B0004020202020204" pitchFamily="34" charset="0"/>
                        </a:rPr>
                        <a:t>Median Objects </a:t>
                      </a:r>
                      <a:r>
                        <a:rPr lang="en-US" sz="1600" b="1" i="1" u="none" strike="noStrike" dirty="0">
                          <a:solidFill>
                            <a:schemeClr val="bg1"/>
                          </a:solidFill>
                          <a:effectLst/>
                          <a:latin typeface="Aptos Narrow" panose="020B0004020202020204" pitchFamily="34" charset="0"/>
                        </a:rPr>
                        <a:t>(Combine Similar Objects)</a:t>
                      </a:r>
                      <a:endParaRPr lang="en-US" sz="1600" b="1" i="0" u="none" strike="noStrike" dirty="0">
                        <a:solidFill>
                          <a:schemeClr val="bg1"/>
                        </a:solidFill>
                        <a:effectLst/>
                        <a:latin typeface="Aptos Narrow" panose="020B0004020202020204" pitchFamily="34" charset="0"/>
                      </a:endParaRP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solidFill>
                  </a:tcPr>
                </a:tc>
                <a:tc>
                  <a:txBody>
                    <a:bodyPr/>
                    <a:lstStyle/>
                    <a:p>
                      <a:pPr algn="l" fontAlgn="ctr"/>
                      <a:r>
                        <a:rPr lang="en-US" sz="1600" b="1" i="0" u="none" strike="noStrike" dirty="0">
                          <a:solidFill>
                            <a:schemeClr val="bg1"/>
                          </a:solidFill>
                          <a:effectLst/>
                          <a:latin typeface="Aptos Narrow" panose="020B0004020202020204" pitchFamily="34" charset="0"/>
                        </a:rPr>
                        <a:t>Unit</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solidFill>
                  </a:tcPr>
                </a:tc>
                <a:tc>
                  <a:txBody>
                    <a:bodyPr/>
                    <a:lstStyle/>
                    <a:p>
                      <a:pPr algn="l" fontAlgn="t"/>
                      <a:r>
                        <a:rPr lang="en-US" sz="1600" b="1" i="0" u="none" strike="noStrike">
                          <a:solidFill>
                            <a:srgbClr val="646464"/>
                          </a:solidFill>
                          <a:effectLst/>
                          <a:latin typeface="Aptos Narrow" panose="020B0004020202020204" pitchFamily="34" charset="0"/>
                        </a:rPr>
                        <a:t>Column1</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l" fontAlgn="t"/>
                      <a:r>
                        <a:rPr lang="en-US" sz="1600" b="1" i="0" u="none" strike="noStrike">
                          <a:solidFill>
                            <a:srgbClr val="646464"/>
                          </a:solidFill>
                          <a:effectLst/>
                          <a:latin typeface="Aptos Narrow" panose="020B0004020202020204" pitchFamily="34" charset="0"/>
                        </a:rPr>
                        <a:t>Alt 1</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l" fontAlgn="t"/>
                      <a:r>
                        <a:rPr lang="en-US" sz="1600" b="1" i="0" u="none" strike="noStrike">
                          <a:solidFill>
                            <a:srgbClr val="646464"/>
                          </a:solidFill>
                          <a:effectLst/>
                          <a:latin typeface="Aptos Narrow" panose="020B0004020202020204" pitchFamily="34" charset="0"/>
                        </a:rPr>
                        <a:t>Alt 2</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extLst>
                  <a:ext uri="{0D108BD9-81ED-4DB2-BD59-A6C34878D82A}">
                    <a16:rowId xmlns:a16="http://schemas.microsoft.com/office/drawing/2014/main" val="4175788754"/>
                  </a:ext>
                </a:extLst>
              </a:tr>
              <a:tr h="261086">
                <a:tc>
                  <a:txBody>
                    <a:bodyPr/>
                    <a:lstStyle/>
                    <a:p>
                      <a:pPr algn="l" fontAlgn="b"/>
                      <a:r>
                        <a:rPr lang="en-US" sz="1600" b="0" i="0" u="none" strike="noStrike" dirty="0">
                          <a:solidFill>
                            <a:srgbClr val="000000"/>
                          </a:solidFill>
                          <a:effectLst/>
                          <a:latin typeface="Aptos Narrow" panose="020B0004020202020204" pitchFamily="34" charset="0"/>
                        </a:rPr>
                        <a:t>Number of Different Median Object Types</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b="0" i="0" u="none" strike="noStrike" dirty="0">
                          <a:solidFill>
                            <a:srgbClr val="FFFFFF"/>
                          </a:solidFill>
                          <a:effectLst/>
                          <a:latin typeface="Aptos Narrow" panose="020B0004020202020204" pitchFamily="34" charset="0"/>
                        </a:rPr>
                        <a:t>nos.</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dirty="0">
                          <a:solidFill>
                            <a:srgbClr val="000000"/>
                          </a:solidFill>
                          <a:effectLst/>
                          <a:latin typeface="Aptos Narrow" panose="020B0004020202020204" pitchFamily="34" charset="0"/>
                        </a:rPr>
                        <a:t>2</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t"/>
                      <a:r>
                        <a:rPr lang="en-US" sz="1600" b="0" i="0" u="none" strike="noStrike" dirty="0">
                          <a:solidFill>
                            <a:srgbClr val="000000"/>
                          </a:solidFill>
                          <a:effectLst/>
                          <a:latin typeface="Aptos Narrow" panose="020B0004020202020204" pitchFamily="34" charset="0"/>
                        </a:rPr>
                        <a:t>2</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t"/>
                      <a:r>
                        <a:rPr lang="en-US" sz="1600" b="0" i="0" u="none" strike="noStrike" dirty="0">
                          <a:solidFill>
                            <a:srgbClr val="000000"/>
                          </a:solidFill>
                          <a:effectLst/>
                          <a:latin typeface="Aptos Narrow" panose="020B0004020202020204" pitchFamily="34" charset="0"/>
                        </a:rPr>
                        <a:t>2</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777501570"/>
                  </a:ext>
                </a:extLst>
              </a:tr>
              <a:tr h="261086">
                <a:tc>
                  <a:txBody>
                    <a:bodyPr/>
                    <a:lstStyle/>
                    <a:p>
                      <a:pPr algn="l" fontAlgn="b"/>
                      <a:r>
                        <a:rPr lang="en-US" sz="1600" b="0" i="0" u="none" strike="noStrike" dirty="0">
                          <a:solidFill>
                            <a:srgbClr val="000000"/>
                          </a:solidFill>
                          <a:effectLst/>
                          <a:latin typeface="Aptos Narrow" panose="020B0004020202020204" pitchFamily="34" charset="0"/>
                        </a:rPr>
                        <a:t>Object Type</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FFFFFF"/>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38453914"/>
                  </a:ext>
                </a:extLst>
              </a:tr>
              <a:tr h="261086">
                <a:tc>
                  <a:txBody>
                    <a:bodyPr/>
                    <a:lstStyle/>
                    <a:p>
                      <a:pPr algn="l" fontAlgn="b"/>
                      <a:r>
                        <a:rPr lang="en-US" sz="1600" b="0" i="0" u="none" strike="noStrike">
                          <a:solidFill>
                            <a:srgbClr val="000000"/>
                          </a:solidFill>
                          <a:effectLst/>
                          <a:latin typeface="Aptos Narrow" panose="020B0004020202020204" pitchFamily="34" charset="0"/>
                        </a:rPr>
                        <a:t>Length, Lt</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FFFFFF"/>
                          </a:solidFill>
                          <a:effectLst/>
                          <a:latin typeface="Aptos Narrow" panose="020B0004020202020204" pitchFamily="34" charset="0"/>
                        </a:rPr>
                        <a:t>ft</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579185658"/>
                  </a:ext>
                </a:extLst>
              </a:tr>
              <a:tr h="261086">
                <a:tc>
                  <a:txBody>
                    <a:bodyPr/>
                    <a:lstStyle/>
                    <a:p>
                      <a:pPr algn="l" fontAlgn="b"/>
                      <a:r>
                        <a:rPr lang="en-US" sz="1600" b="0" i="0" u="none" strike="noStrike" dirty="0">
                          <a:solidFill>
                            <a:srgbClr val="000000"/>
                          </a:solidFill>
                          <a:effectLst/>
                          <a:latin typeface="Aptos Narrow" panose="020B0004020202020204" pitchFamily="34" charset="0"/>
                        </a:rPr>
                        <a:t>Width, W</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FFFFFF"/>
                          </a:solidFill>
                          <a:effectLst/>
                          <a:latin typeface="Aptos Narrow" panose="020B0004020202020204" pitchFamily="34" charset="0"/>
                        </a:rPr>
                        <a:t>ft</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60068352"/>
                  </a:ext>
                </a:extLst>
              </a:tr>
              <a:tr h="261086">
                <a:tc>
                  <a:txBody>
                    <a:bodyPr/>
                    <a:lstStyle/>
                    <a:p>
                      <a:pPr algn="l" fontAlgn="b"/>
                      <a:r>
                        <a:rPr lang="en-US" sz="1600" b="0" i="0" u="none" strike="noStrike" dirty="0">
                          <a:solidFill>
                            <a:srgbClr val="000000"/>
                          </a:solidFill>
                          <a:effectLst/>
                          <a:latin typeface="Aptos Narrow" panose="020B0004020202020204" pitchFamily="34" charset="0"/>
                        </a:rPr>
                        <a:t>Lateral Offset from Edge of the Left Lane</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FFFFFF"/>
                          </a:solidFill>
                          <a:effectLst/>
                          <a:latin typeface="Aptos Narrow" panose="020B0004020202020204" pitchFamily="34" charset="0"/>
                        </a:rPr>
                        <a:t>ft</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69753789"/>
                  </a:ext>
                </a:extLst>
              </a:tr>
              <a:tr h="274140">
                <a:tc>
                  <a:txBody>
                    <a:bodyPr/>
                    <a:lstStyle/>
                    <a:p>
                      <a:pPr algn="l" fontAlgn="b"/>
                      <a:r>
                        <a:rPr lang="en-US" sz="1600" b="0" i="0" u="none" strike="noStrike" dirty="0">
                          <a:solidFill>
                            <a:srgbClr val="000000"/>
                          </a:solidFill>
                          <a:effectLst/>
                          <a:latin typeface="Aptos Narrow" panose="020B0004020202020204" pitchFamily="34" charset="0"/>
                        </a:rPr>
                        <a:t>Number of Objects, m</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FFFFFF"/>
                          </a:solidFill>
                          <a:effectLst/>
                          <a:latin typeface="Aptos Narrow" panose="020B0004020202020204" pitchFamily="34" charset="0"/>
                        </a:rPr>
                        <a:t>nos.</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dirty="0">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68654013"/>
                  </a:ext>
                </a:extLst>
              </a:tr>
              <a:tr h="261086">
                <a:tc>
                  <a:txBody>
                    <a:bodyPr/>
                    <a:lstStyle/>
                    <a:p>
                      <a:pPr algn="l" fontAlgn="b"/>
                      <a:r>
                        <a:rPr lang="en-US" sz="1600" b="0" i="0" u="none" strike="noStrike" dirty="0">
                          <a:solidFill>
                            <a:srgbClr val="000000"/>
                          </a:solidFill>
                          <a:effectLst/>
                          <a:latin typeface="Aptos Narrow" panose="020B0004020202020204" pitchFamily="34" charset="0"/>
                        </a:rPr>
                        <a:t>Object Type</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FFFFFF"/>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917965318"/>
                  </a:ext>
                </a:extLst>
              </a:tr>
              <a:tr h="261086">
                <a:tc>
                  <a:txBody>
                    <a:bodyPr/>
                    <a:lstStyle/>
                    <a:p>
                      <a:pPr algn="l" fontAlgn="b"/>
                      <a:r>
                        <a:rPr lang="en-US" sz="1600" b="0" i="0" u="none" strike="noStrike" dirty="0">
                          <a:solidFill>
                            <a:srgbClr val="000000"/>
                          </a:solidFill>
                          <a:effectLst/>
                          <a:latin typeface="Aptos Narrow" panose="020B0004020202020204" pitchFamily="34" charset="0"/>
                        </a:rPr>
                        <a:t>Length, Lt</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dirty="0">
                          <a:solidFill>
                            <a:srgbClr val="FFFFFF"/>
                          </a:solidFill>
                          <a:effectLst/>
                          <a:latin typeface="Aptos Narrow" panose="020B0004020202020204" pitchFamily="34" charset="0"/>
                        </a:rPr>
                        <a:t>ft</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790332159"/>
                  </a:ext>
                </a:extLst>
              </a:tr>
              <a:tr h="261086">
                <a:tc>
                  <a:txBody>
                    <a:bodyPr/>
                    <a:lstStyle/>
                    <a:p>
                      <a:pPr algn="l" fontAlgn="b"/>
                      <a:r>
                        <a:rPr lang="en-US" sz="1600" b="0" i="0" u="none" strike="noStrike" dirty="0">
                          <a:solidFill>
                            <a:srgbClr val="000000"/>
                          </a:solidFill>
                          <a:effectLst/>
                          <a:latin typeface="Aptos Narrow" panose="020B0004020202020204" pitchFamily="34" charset="0"/>
                        </a:rPr>
                        <a:t>Width, W</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dirty="0">
                          <a:solidFill>
                            <a:srgbClr val="FFFFFF"/>
                          </a:solidFill>
                          <a:effectLst/>
                          <a:latin typeface="Aptos Narrow" panose="020B0004020202020204" pitchFamily="34" charset="0"/>
                        </a:rPr>
                        <a:t>ft</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77960728"/>
                  </a:ext>
                </a:extLst>
              </a:tr>
              <a:tr h="261086">
                <a:tc>
                  <a:txBody>
                    <a:bodyPr/>
                    <a:lstStyle/>
                    <a:p>
                      <a:pPr algn="l" fontAlgn="b"/>
                      <a:r>
                        <a:rPr lang="en-US" sz="1600" b="0" i="0" u="none" strike="noStrike" dirty="0">
                          <a:solidFill>
                            <a:srgbClr val="000000"/>
                          </a:solidFill>
                          <a:effectLst/>
                          <a:latin typeface="Aptos Narrow" panose="020B0004020202020204" pitchFamily="34" charset="0"/>
                        </a:rPr>
                        <a:t>Lateral Offset from Edge of the Left Lane</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dirty="0">
                          <a:solidFill>
                            <a:srgbClr val="FFFFFF"/>
                          </a:solidFill>
                          <a:effectLst/>
                          <a:latin typeface="Aptos Narrow" panose="020B0004020202020204" pitchFamily="34" charset="0"/>
                        </a:rPr>
                        <a:t>ft</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588502163"/>
                  </a:ext>
                </a:extLst>
              </a:tr>
              <a:tr h="274140">
                <a:tc>
                  <a:txBody>
                    <a:bodyPr/>
                    <a:lstStyle/>
                    <a:p>
                      <a:pPr algn="l" fontAlgn="b"/>
                      <a:r>
                        <a:rPr lang="en-US" sz="1600" b="0" i="0" u="none" strike="noStrike" dirty="0">
                          <a:solidFill>
                            <a:srgbClr val="000000"/>
                          </a:solidFill>
                          <a:effectLst/>
                          <a:latin typeface="Aptos Narrow" panose="020B0004020202020204" pitchFamily="34" charset="0"/>
                        </a:rPr>
                        <a:t>Number of Objects, m</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b="0" i="0" u="none" strike="noStrike" dirty="0">
                          <a:solidFill>
                            <a:srgbClr val="FFFFFF"/>
                          </a:solidFill>
                          <a:effectLst/>
                          <a:latin typeface="Aptos Narrow" panose="020B0004020202020204" pitchFamily="34" charset="0"/>
                        </a:rPr>
                        <a:t>nos.</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dirty="0">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153394099"/>
                  </a:ext>
                </a:extLst>
              </a:tr>
            </a:tbl>
          </a:graphicData>
        </a:graphic>
      </p:graphicFrame>
    </p:spTree>
    <p:extLst>
      <p:ext uri="{BB962C8B-B14F-4D97-AF65-F5344CB8AC3E}">
        <p14:creationId xmlns:p14="http://schemas.microsoft.com/office/powerpoint/2010/main" val="4242539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2642A-5CA0-9497-E601-4129C310A3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29DF0A-6B0A-24F4-D491-F9A747B1B3AA}"/>
              </a:ext>
            </a:extLst>
          </p:cNvPr>
          <p:cNvSpPr>
            <a:spLocks noGrp="1"/>
          </p:cNvSpPr>
          <p:nvPr>
            <p:ph type="title"/>
          </p:nvPr>
        </p:nvSpPr>
        <p:spPr>
          <a:xfrm>
            <a:off x="519962" y="377316"/>
            <a:ext cx="10515600" cy="1020764"/>
          </a:xfrm>
        </p:spPr>
        <p:txBody>
          <a:bodyPr/>
          <a:lstStyle/>
          <a:p>
            <a:r>
              <a:rPr lang="en-US" dirty="0"/>
              <a:t>Opposing Vehicles and Roadway Treatments</a:t>
            </a:r>
          </a:p>
        </p:txBody>
      </p:sp>
      <p:sp>
        <p:nvSpPr>
          <p:cNvPr id="4" name="Slide Number Placeholder 3">
            <a:extLst>
              <a:ext uri="{FF2B5EF4-FFF2-40B4-BE49-F238E27FC236}">
                <a16:creationId xmlns:a16="http://schemas.microsoft.com/office/drawing/2014/main" id="{400B239A-C3A8-B1FA-2527-D6F87986ECD6}"/>
              </a:ext>
            </a:extLst>
          </p:cNvPr>
          <p:cNvSpPr>
            <a:spLocks noGrp="1"/>
          </p:cNvSpPr>
          <p:nvPr>
            <p:ph type="sldNum" sz="quarter" idx="4"/>
          </p:nvPr>
        </p:nvSpPr>
        <p:spPr/>
        <p:txBody>
          <a:bodyPr/>
          <a:lstStyle/>
          <a:p>
            <a:fld id="{29691912-3321-4F2D-A980-9CA5FE309265}" type="slidenum">
              <a:rPr lang="en-US" smtClean="0"/>
              <a:pPr/>
              <a:t>18</a:t>
            </a:fld>
            <a:endParaRPr lang="en-US" dirty="0"/>
          </a:p>
        </p:txBody>
      </p:sp>
      <p:graphicFrame>
        <p:nvGraphicFramePr>
          <p:cNvPr id="3" name="Table 2">
            <a:extLst>
              <a:ext uri="{FF2B5EF4-FFF2-40B4-BE49-F238E27FC236}">
                <a16:creationId xmlns:a16="http://schemas.microsoft.com/office/drawing/2014/main" id="{D2542830-4019-A9BF-AE51-03E7DCCCEB68}"/>
              </a:ext>
            </a:extLst>
          </p:cNvPr>
          <p:cNvGraphicFramePr>
            <a:graphicFrameLocks noGrp="1"/>
          </p:cNvGraphicFramePr>
          <p:nvPr/>
        </p:nvGraphicFramePr>
        <p:xfrm>
          <a:off x="629690" y="1841786"/>
          <a:ext cx="10515600" cy="3406871"/>
        </p:xfrm>
        <a:graphic>
          <a:graphicData uri="http://schemas.openxmlformats.org/drawingml/2006/table">
            <a:tbl>
              <a:tblPr/>
              <a:tblGrid>
                <a:gridCol w="4733544">
                  <a:extLst>
                    <a:ext uri="{9D8B030D-6E8A-4147-A177-3AD203B41FA5}">
                      <a16:colId xmlns:a16="http://schemas.microsoft.com/office/drawing/2014/main" val="2849217541"/>
                    </a:ext>
                  </a:extLst>
                </a:gridCol>
                <a:gridCol w="865632">
                  <a:extLst>
                    <a:ext uri="{9D8B030D-6E8A-4147-A177-3AD203B41FA5}">
                      <a16:colId xmlns:a16="http://schemas.microsoft.com/office/drawing/2014/main" val="655272986"/>
                    </a:ext>
                  </a:extLst>
                </a:gridCol>
                <a:gridCol w="1638808">
                  <a:extLst>
                    <a:ext uri="{9D8B030D-6E8A-4147-A177-3AD203B41FA5}">
                      <a16:colId xmlns:a16="http://schemas.microsoft.com/office/drawing/2014/main" val="9390310"/>
                    </a:ext>
                  </a:extLst>
                </a:gridCol>
                <a:gridCol w="1638808">
                  <a:extLst>
                    <a:ext uri="{9D8B030D-6E8A-4147-A177-3AD203B41FA5}">
                      <a16:colId xmlns:a16="http://schemas.microsoft.com/office/drawing/2014/main" val="958567787"/>
                    </a:ext>
                  </a:extLst>
                </a:gridCol>
                <a:gridCol w="1638808">
                  <a:extLst>
                    <a:ext uri="{9D8B030D-6E8A-4147-A177-3AD203B41FA5}">
                      <a16:colId xmlns:a16="http://schemas.microsoft.com/office/drawing/2014/main" val="950462403"/>
                    </a:ext>
                  </a:extLst>
                </a:gridCol>
              </a:tblGrid>
              <a:tr h="337750">
                <a:tc>
                  <a:txBody>
                    <a:bodyPr/>
                    <a:lstStyle/>
                    <a:p>
                      <a:pPr algn="l" fontAlgn="t"/>
                      <a:r>
                        <a:rPr lang="en-US" sz="1600" b="1" i="0" u="none" strike="noStrike" dirty="0">
                          <a:solidFill>
                            <a:schemeClr val="bg1"/>
                          </a:solidFill>
                          <a:effectLst/>
                          <a:latin typeface="Aptos Narrow" panose="020B0004020202020204" pitchFamily="34" charset="0"/>
                        </a:rPr>
                        <a:t>Opposing Vehicles</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solidFill>
                  </a:tcPr>
                </a:tc>
                <a:tc>
                  <a:txBody>
                    <a:bodyPr/>
                    <a:lstStyle/>
                    <a:p>
                      <a:pPr algn="l" fontAlgn="ctr"/>
                      <a:r>
                        <a:rPr lang="en-US" sz="1600" b="1" i="0" u="none" strike="noStrike" dirty="0">
                          <a:solidFill>
                            <a:schemeClr val="bg1"/>
                          </a:solidFill>
                          <a:effectLst/>
                          <a:latin typeface="Aptos Narrow" panose="020B0004020202020204" pitchFamily="34" charset="0"/>
                        </a:rPr>
                        <a:t>Unit</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solidFill>
                  </a:tcPr>
                </a:tc>
                <a:tc>
                  <a:txBody>
                    <a:bodyPr/>
                    <a:lstStyle/>
                    <a:p>
                      <a:pPr algn="l" fontAlgn="t"/>
                      <a:r>
                        <a:rPr lang="en-US" sz="1600" b="1" i="0" u="none" strike="noStrike" dirty="0">
                          <a:solidFill>
                            <a:srgbClr val="646464"/>
                          </a:solidFill>
                          <a:effectLst/>
                          <a:latin typeface="Aptos Narrow" panose="020B0004020202020204" pitchFamily="34" charset="0"/>
                        </a:rPr>
                        <a:t>Existing</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l" fontAlgn="t"/>
                      <a:r>
                        <a:rPr lang="en-US" sz="1600" b="1" i="0" u="none" strike="noStrike">
                          <a:solidFill>
                            <a:srgbClr val="646464"/>
                          </a:solidFill>
                          <a:effectLst/>
                          <a:latin typeface="Aptos Narrow" panose="020B0004020202020204" pitchFamily="34" charset="0"/>
                        </a:rPr>
                        <a:t>Alt 1</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l" fontAlgn="t"/>
                      <a:r>
                        <a:rPr lang="en-US" sz="1600" b="1" i="0" u="none" strike="noStrike">
                          <a:solidFill>
                            <a:srgbClr val="646464"/>
                          </a:solidFill>
                          <a:effectLst/>
                          <a:latin typeface="Aptos Narrow" panose="020B0004020202020204" pitchFamily="34" charset="0"/>
                        </a:rPr>
                        <a:t>Alt 2</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extLst>
                  <a:ext uri="{0D108BD9-81ED-4DB2-BD59-A6C34878D82A}">
                    <a16:rowId xmlns:a16="http://schemas.microsoft.com/office/drawing/2014/main" val="677035551"/>
                  </a:ext>
                </a:extLst>
              </a:tr>
              <a:tr h="660815">
                <a:tc>
                  <a:txBody>
                    <a:bodyPr/>
                    <a:lstStyle/>
                    <a:p>
                      <a:pPr algn="l" fontAlgn="ctr"/>
                      <a:r>
                        <a:rPr lang="en-US" sz="1600" b="0" i="0" u="none" strike="noStrike" dirty="0">
                          <a:solidFill>
                            <a:srgbClr val="000000"/>
                          </a:solidFill>
                          <a:effectLst/>
                          <a:latin typeface="Aptos Narrow" panose="020B0004020202020204" pitchFamily="34" charset="0"/>
                        </a:rPr>
                        <a:t>Length Over Which Nothing Impedes Path Between Opposing Vehicles, L</a:t>
                      </a:r>
                      <a:r>
                        <a:rPr lang="en-US" sz="1600" b="0" i="0" u="none" strike="noStrike" baseline="-25000" dirty="0">
                          <a:solidFill>
                            <a:srgbClr val="000000"/>
                          </a:solidFill>
                          <a:effectLst/>
                          <a:latin typeface="Aptos Narrow" panose="020B0004020202020204" pitchFamily="34" charset="0"/>
                        </a:rPr>
                        <a:t>OV</a:t>
                      </a:r>
                      <a:endParaRPr lang="en-US" sz="1600" b="0" i="0" u="none" strike="noStrike" dirty="0">
                        <a:solidFill>
                          <a:srgbClr val="000000"/>
                        </a:solidFill>
                        <a:effectLst/>
                        <a:latin typeface="Aptos Narrow" panose="020B0004020202020204" pitchFamily="34" charset="0"/>
                      </a:endParaRP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dirty="0">
                          <a:solidFill>
                            <a:srgbClr val="FFFFFF"/>
                          </a:solidFill>
                          <a:effectLst/>
                          <a:latin typeface="Aptos Narrow" panose="020B0004020202020204" pitchFamily="34" charset="0"/>
                        </a:rPr>
                        <a:t>ft</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dirty="0">
                          <a:solidFill>
                            <a:srgbClr val="000000"/>
                          </a:solidFill>
                          <a:effectLst/>
                          <a:latin typeface="Aptos Narrow" panose="020B0004020202020204" pitchFamily="34" charset="0"/>
                        </a:rPr>
                        <a:t>2,650</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US" sz="1600" b="0" i="0" u="none" strike="noStrike" dirty="0">
                          <a:solidFill>
                            <a:srgbClr val="000000"/>
                          </a:solidFill>
                          <a:effectLst/>
                          <a:latin typeface="Aptos Narrow" panose="020B0004020202020204" pitchFamily="34" charset="0"/>
                        </a:rPr>
                        <a:t>2,650</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US" sz="1600" b="0" i="0" u="none" strike="noStrike" dirty="0">
                          <a:solidFill>
                            <a:srgbClr val="000000"/>
                          </a:solidFill>
                          <a:effectLst/>
                          <a:latin typeface="Aptos Narrow" panose="020B0004020202020204" pitchFamily="34" charset="0"/>
                        </a:rPr>
                        <a:t>2,650</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9398963"/>
                  </a:ext>
                </a:extLst>
              </a:tr>
              <a:tr h="337750">
                <a:tc>
                  <a:txBody>
                    <a:bodyPr/>
                    <a:lstStyle/>
                    <a:p>
                      <a:pPr algn="l" fontAlgn="t"/>
                      <a:r>
                        <a:rPr lang="en-US" sz="1600" b="1" i="0" u="none" strike="noStrike" dirty="0">
                          <a:solidFill>
                            <a:schemeClr val="bg1"/>
                          </a:solidFill>
                          <a:effectLst/>
                          <a:latin typeface="Aptos Narrow" panose="020B0004020202020204" pitchFamily="34" charset="0"/>
                        </a:rPr>
                        <a:t>Roadway Treatment Coverage Length (max 2)</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solidFill>
                  </a:tcPr>
                </a:tc>
                <a:tc>
                  <a:txBody>
                    <a:bodyPr/>
                    <a:lstStyle/>
                    <a:p>
                      <a:pPr algn="l" fontAlgn="t"/>
                      <a:r>
                        <a:rPr lang="en-US" sz="1600" b="1" i="0" u="none" strike="noStrike" dirty="0">
                          <a:solidFill>
                            <a:schemeClr val="bg1"/>
                          </a:solidFill>
                          <a:effectLst/>
                          <a:latin typeface="Aptos Narrow" panose="020B0004020202020204" pitchFamily="34" charset="0"/>
                        </a:rPr>
                        <a:t>AFs</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solidFill>
                  </a:tcPr>
                </a:tc>
                <a:tc>
                  <a:txBody>
                    <a:bodyPr/>
                    <a:lstStyle/>
                    <a:p>
                      <a:pPr algn="l" fontAlgn="t"/>
                      <a:r>
                        <a:rPr lang="en-US" sz="1600" b="1" i="0" u="none" strike="noStrike" dirty="0">
                          <a:solidFill>
                            <a:srgbClr val="646464"/>
                          </a:solidFill>
                          <a:effectLst/>
                          <a:latin typeface="Aptos Narrow" panose="020B0004020202020204" pitchFamily="34" charset="0"/>
                        </a:rPr>
                        <a:t>Existing</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l" fontAlgn="t"/>
                      <a:r>
                        <a:rPr lang="en-US" sz="1600" b="1" i="0" u="none" strike="noStrike">
                          <a:solidFill>
                            <a:srgbClr val="646464"/>
                          </a:solidFill>
                          <a:effectLst/>
                          <a:latin typeface="Aptos Narrow" panose="020B0004020202020204" pitchFamily="34" charset="0"/>
                        </a:rPr>
                        <a:t>Alt 1</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l" fontAlgn="t"/>
                      <a:r>
                        <a:rPr lang="en-US" sz="1600" b="1" i="0" u="none" strike="noStrike">
                          <a:solidFill>
                            <a:srgbClr val="646464"/>
                          </a:solidFill>
                          <a:effectLst/>
                          <a:latin typeface="Aptos Narrow" panose="020B0004020202020204" pitchFamily="34" charset="0"/>
                        </a:rPr>
                        <a:t>Column1</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extLst>
                  <a:ext uri="{0D108BD9-81ED-4DB2-BD59-A6C34878D82A}">
                    <a16:rowId xmlns:a16="http://schemas.microsoft.com/office/drawing/2014/main" val="613832790"/>
                  </a:ext>
                </a:extLst>
              </a:tr>
              <a:tr h="293696">
                <a:tc>
                  <a:txBody>
                    <a:bodyPr/>
                    <a:lstStyle/>
                    <a:p>
                      <a:pPr algn="l" fontAlgn="b"/>
                      <a:r>
                        <a:rPr lang="en-US" sz="1600" b="0" i="0" u="none" strike="noStrike">
                          <a:solidFill>
                            <a:srgbClr val="000000"/>
                          </a:solidFill>
                          <a:effectLst/>
                          <a:latin typeface="Aptos Narrow" panose="020B0004020202020204" pitchFamily="34" charset="0"/>
                        </a:rPr>
                        <a:t>Edge Rumble Strip Coverage Length, ft</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dirty="0">
                          <a:solidFill>
                            <a:schemeClr val="bg1"/>
                          </a:solidFill>
                          <a:effectLst/>
                          <a:latin typeface="Aptos Narrow" panose="020B0004020202020204" pitchFamily="34" charset="0"/>
                        </a:rPr>
                        <a:t>0.84</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endParaRPr lang="en-US" sz="1600" b="0" i="0" u="none" strike="noStrike">
                        <a:solidFill>
                          <a:srgbClr val="000000"/>
                        </a:solidFill>
                        <a:effectLst/>
                        <a:latin typeface="Aptos Narrow" panose="020B0004020202020204" pitchFamily="34" charset="0"/>
                      </a:endParaRP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US" sz="1600" b="0" i="0" u="none" strike="noStrike" dirty="0">
                          <a:solidFill>
                            <a:srgbClr val="000000"/>
                          </a:solidFill>
                          <a:effectLst/>
                          <a:latin typeface="Aptos Narrow" panose="020B0004020202020204" pitchFamily="34" charset="0"/>
                        </a:rPr>
                        <a:t>1,500</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endParaRPr lang="en-US" sz="1600" b="0" i="0" u="none" strike="noStrike">
                        <a:solidFill>
                          <a:srgbClr val="000000"/>
                        </a:solidFill>
                        <a:effectLst/>
                        <a:latin typeface="Aptos Narrow" panose="020B0004020202020204" pitchFamily="34" charset="0"/>
                      </a:endParaRP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1780732"/>
                  </a:ext>
                </a:extLst>
              </a:tr>
              <a:tr h="293696">
                <a:tc>
                  <a:txBody>
                    <a:bodyPr/>
                    <a:lstStyle/>
                    <a:p>
                      <a:pPr algn="l" fontAlgn="b"/>
                      <a:r>
                        <a:rPr lang="en-US" sz="1600" b="0" i="0" u="none" strike="noStrike" dirty="0">
                          <a:solidFill>
                            <a:srgbClr val="000000"/>
                          </a:solidFill>
                          <a:effectLst/>
                          <a:latin typeface="Aptos Narrow" panose="020B0004020202020204" pitchFamily="34" charset="0"/>
                        </a:rPr>
                        <a:t>Centerline Rumble Strip Coverage Length, ft</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dirty="0">
                          <a:solidFill>
                            <a:schemeClr val="bg1"/>
                          </a:solidFill>
                          <a:effectLst/>
                          <a:latin typeface="Aptos Narrow" panose="020B0004020202020204" pitchFamily="34" charset="0"/>
                        </a:rPr>
                        <a:t>0.92</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endParaRPr lang="en-US" sz="1600" b="0" i="0" u="none" strike="noStrike">
                        <a:solidFill>
                          <a:srgbClr val="000000"/>
                        </a:solidFill>
                        <a:effectLst/>
                        <a:latin typeface="Aptos Narrow" panose="020B0004020202020204" pitchFamily="34" charset="0"/>
                      </a:endParaRP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endParaRPr lang="en-US" sz="1600" b="0" i="0" u="none" strike="noStrike" dirty="0">
                        <a:solidFill>
                          <a:srgbClr val="000000"/>
                        </a:solidFill>
                        <a:effectLst/>
                        <a:latin typeface="Aptos Narrow" panose="020B0004020202020204" pitchFamily="34" charset="0"/>
                      </a:endParaRP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endParaRPr lang="en-US" sz="1600" b="0" i="0" u="none" strike="noStrike">
                        <a:solidFill>
                          <a:srgbClr val="000000"/>
                        </a:solidFill>
                        <a:effectLst/>
                        <a:latin typeface="Aptos Narrow" panose="020B0004020202020204" pitchFamily="34" charset="0"/>
                      </a:endParaRP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1249915"/>
                  </a:ext>
                </a:extLst>
              </a:tr>
              <a:tr h="293696">
                <a:tc>
                  <a:txBody>
                    <a:bodyPr/>
                    <a:lstStyle/>
                    <a:p>
                      <a:pPr algn="l" fontAlgn="b"/>
                      <a:r>
                        <a:rPr lang="en-US" sz="1600" b="0" i="0" u="none" strike="noStrike" dirty="0">
                          <a:solidFill>
                            <a:srgbClr val="000000"/>
                          </a:solidFill>
                          <a:effectLst/>
                          <a:latin typeface="Aptos Narrow" panose="020B0004020202020204" pitchFamily="34" charset="0"/>
                        </a:rPr>
                        <a:t>Edge and Centerline Rumble Strips Coverage Length, ft</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chemeClr val="bg1"/>
                          </a:solidFill>
                          <a:effectLst/>
                          <a:latin typeface="Aptos Narrow" panose="020B0004020202020204" pitchFamily="34" charset="0"/>
                        </a:rPr>
                        <a:t>0.758</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endParaRPr lang="en-US" sz="1600" b="0" i="0" u="none" strike="noStrike">
                        <a:solidFill>
                          <a:srgbClr val="000000"/>
                        </a:solidFill>
                        <a:effectLst/>
                        <a:latin typeface="Aptos Narrow" panose="020B0004020202020204" pitchFamily="34" charset="0"/>
                      </a:endParaRP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endParaRPr lang="en-US" sz="1600" b="0" i="0" u="none" strike="noStrike" dirty="0">
                        <a:solidFill>
                          <a:srgbClr val="000000"/>
                        </a:solidFill>
                        <a:effectLst/>
                        <a:latin typeface="Aptos Narrow" panose="020B0004020202020204" pitchFamily="34" charset="0"/>
                      </a:endParaRP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US" sz="1600" b="0" i="0" u="none" strike="noStrike" dirty="0">
                          <a:solidFill>
                            <a:srgbClr val="000000"/>
                          </a:solidFill>
                          <a:effectLst/>
                          <a:latin typeface="Aptos Narrow" panose="020B0004020202020204" pitchFamily="34" charset="0"/>
                        </a:rPr>
                        <a:t>1,500</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5959900"/>
                  </a:ext>
                </a:extLst>
              </a:tr>
              <a:tr h="293696">
                <a:tc>
                  <a:txBody>
                    <a:bodyPr/>
                    <a:lstStyle/>
                    <a:p>
                      <a:pPr algn="l" fontAlgn="b"/>
                      <a:r>
                        <a:rPr lang="en-US" sz="1600" b="0" i="0" u="none" strike="noStrike" dirty="0">
                          <a:solidFill>
                            <a:srgbClr val="000000"/>
                          </a:solidFill>
                          <a:effectLst/>
                          <a:latin typeface="Aptos Narrow" panose="020B0004020202020204" pitchFamily="34" charset="0"/>
                        </a:rPr>
                        <a:t>Roadway Lighting Coverage Length, ft</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dirty="0">
                          <a:solidFill>
                            <a:schemeClr val="bg1"/>
                          </a:solidFill>
                          <a:effectLst/>
                          <a:latin typeface="Aptos Narrow" panose="020B0004020202020204" pitchFamily="34" charset="0"/>
                        </a:rPr>
                        <a:t>0.72</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endParaRPr lang="en-US" sz="1600" b="0" i="0" u="none" strike="noStrike">
                        <a:solidFill>
                          <a:srgbClr val="000000"/>
                        </a:solidFill>
                        <a:effectLst/>
                        <a:latin typeface="Aptos Narrow" panose="020B0004020202020204" pitchFamily="34" charset="0"/>
                      </a:endParaRP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endParaRPr lang="en-US" sz="1600" b="0" i="0" u="none" strike="noStrike" dirty="0">
                        <a:solidFill>
                          <a:srgbClr val="000000"/>
                        </a:solidFill>
                        <a:effectLst/>
                        <a:latin typeface="Aptos Narrow" panose="020B0004020202020204" pitchFamily="34" charset="0"/>
                      </a:endParaRP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endParaRPr lang="en-US" sz="1600" b="0" i="0" u="none" strike="noStrike" dirty="0">
                        <a:solidFill>
                          <a:srgbClr val="000000"/>
                        </a:solidFill>
                        <a:effectLst/>
                        <a:latin typeface="Aptos Narrow" panose="020B0004020202020204" pitchFamily="34" charset="0"/>
                      </a:endParaRP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5902171"/>
                  </a:ext>
                </a:extLst>
              </a:tr>
              <a:tr h="293696">
                <a:tc>
                  <a:txBody>
                    <a:bodyPr/>
                    <a:lstStyle/>
                    <a:p>
                      <a:pPr algn="l" fontAlgn="b"/>
                      <a:r>
                        <a:rPr lang="en-US" sz="1600" b="0" i="0" u="none" strike="noStrike" dirty="0">
                          <a:solidFill>
                            <a:srgbClr val="000000"/>
                          </a:solidFill>
                          <a:effectLst/>
                          <a:latin typeface="Aptos Narrow" panose="020B0004020202020204" pitchFamily="34" charset="0"/>
                        </a:rPr>
                        <a:t>Wider Edge Line Coverage Length, ft</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dirty="0">
                          <a:solidFill>
                            <a:schemeClr val="bg1"/>
                          </a:solidFill>
                          <a:effectLst/>
                          <a:latin typeface="Aptos Narrow" panose="020B0004020202020204" pitchFamily="34" charset="0"/>
                        </a:rPr>
                        <a:t>0.81</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US" sz="1600" b="0" i="0" u="none" strike="noStrike">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US" sz="1600" b="0" i="0" u="none" strike="noStrike" dirty="0">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73673"/>
                  </a:ext>
                </a:extLst>
              </a:tr>
              <a:tr h="293696">
                <a:tc>
                  <a:txBody>
                    <a:bodyPr/>
                    <a:lstStyle/>
                    <a:p>
                      <a:pPr algn="l" fontAlgn="b"/>
                      <a:r>
                        <a:rPr lang="en-US" sz="1600" b="0" i="0" u="none" strike="noStrike" dirty="0">
                          <a:solidFill>
                            <a:srgbClr val="000000"/>
                          </a:solidFill>
                          <a:effectLst/>
                          <a:latin typeface="Aptos Narrow" panose="020B0004020202020204" pitchFamily="34" charset="0"/>
                        </a:rPr>
                        <a:t>---</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dirty="0">
                          <a:solidFill>
                            <a:schemeClr val="bg1"/>
                          </a:solidFill>
                          <a:effectLst/>
                          <a:latin typeface="Aptos Narrow" panose="020B0004020202020204" pitchFamily="34" charset="0"/>
                        </a:rPr>
                        <a:t> </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endParaRPr lang="en-US" sz="1600" b="0" i="0" u="none" strike="noStrike">
                        <a:solidFill>
                          <a:srgbClr val="000000"/>
                        </a:solidFill>
                        <a:effectLst/>
                        <a:latin typeface="Aptos Narrow" panose="020B0004020202020204" pitchFamily="34" charset="0"/>
                      </a:endParaRP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endParaRPr lang="en-US" sz="1600" b="0" i="0" u="none" strike="noStrike">
                        <a:solidFill>
                          <a:srgbClr val="000000"/>
                        </a:solidFill>
                        <a:effectLst/>
                        <a:latin typeface="Aptos Narrow" panose="020B0004020202020204" pitchFamily="34" charset="0"/>
                      </a:endParaRP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endParaRPr lang="en-US" sz="1600" b="0" i="0" u="none" strike="noStrike" dirty="0">
                        <a:solidFill>
                          <a:srgbClr val="000000"/>
                        </a:solidFill>
                        <a:effectLst/>
                        <a:latin typeface="Aptos Narrow" panose="020B0004020202020204" pitchFamily="34" charset="0"/>
                      </a:endParaRP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5991602"/>
                  </a:ext>
                </a:extLst>
              </a:tr>
              <a:tr h="308380">
                <a:tc>
                  <a:txBody>
                    <a:bodyPr/>
                    <a:lstStyle/>
                    <a:p>
                      <a:pPr algn="l" fontAlgn="b"/>
                      <a:r>
                        <a:rPr lang="en-US" sz="1600" b="0" i="0" u="none" strike="noStrike" dirty="0">
                          <a:solidFill>
                            <a:srgbClr val="000000"/>
                          </a:solidFill>
                          <a:effectLst/>
                          <a:latin typeface="Aptos Narrow" panose="020B0004020202020204" pitchFamily="34" charset="0"/>
                        </a:rPr>
                        <a:t>---</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dirty="0">
                          <a:solidFill>
                            <a:schemeClr val="bg1"/>
                          </a:solidFill>
                          <a:effectLst/>
                          <a:latin typeface="Aptos Narrow" panose="020B0004020202020204" pitchFamily="34" charset="0"/>
                        </a:rPr>
                        <a:t> </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US" sz="1600" b="0" i="0" u="none" strike="noStrike">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US" sz="1600" b="0" i="0" u="none" strike="noStrike" dirty="0">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0270443"/>
                  </a:ext>
                </a:extLst>
              </a:tr>
            </a:tbl>
          </a:graphicData>
        </a:graphic>
      </p:graphicFrame>
    </p:spTree>
    <p:extLst>
      <p:ext uri="{BB962C8B-B14F-4D97-AF65-F5344CB8AC3E}">
        <p14:creationId xmlns:p14="http://schemas.microsoft.com/office/powerpoint/2010/main" val="940009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18C97-1280-6E3B-E73F-1E786039FD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16CC36-71F2-D56B-4B91-FF1BC409D9D4}"/>
              </a:ext>
            </a:extLst>
          </p:cNvPr>
          <p:cNvSpPr>
            <a:spLocks noGrp="1"/>
          </p:cNvSpPr>
          <p:nvPr>
            <p:ph type="title"/>
          </p:nvPr>
        </p:nvSpPr>
        <p:spPr>
          <a:xfrm>
            <a:off x="509016" y="322452"/>
            <a:ext cx="10515600" cy="1020764"/>
          </a:xfrm>
        </p:spPr>
        <p:txBody>
          <a:bodyPr/>
          <a:lstStyle/>
          <a:p>
            <a:r>
              <a:rPr lang="en-US" dirty="0"/>
              <a:t>System Multipliers (optional)</a:t>
            </a:r>
          </a:p>
        </p:txBody>
      </p:sp>
      <p:sp>
        <p:nvSpPr>
          <p:cNvPr id="4" name="Slide Number Placeholder 3">
            <a:extLst>
              <a:ext uri="{FF2B5EF4-FFF2-40B4-BE49-F238E27FC236}">
                <a16:creationId xmlns:a16="http://schemas.microsoft.com/office/drawing/2014/main" id="{D3CAEB5C-A37B-AB27-70FD-1B157353069A}"/>
              </a:ext>
            </a:extLst>
          </p:cNvPr>
          <p:cNvSpPr>
            <a:spLocks noGrp="1"/>
          </p:cNvSpPr>
          <p:nvPr>
            <p:ph type="sldNum" sz="quarter" idx="4"/>
          </p:nvPr>
        </p:nvSpPr>
        <p:spPr/>
        <p:txBody>
          <a:bodyPr/>
          <a:lstStyle/>
          <a:p>
            <a:fld id="{29691912-3321-4F2D-A980-9CA5FE309265}" type="slidenum">
              <a:rPr lang="en-US" smtClean="0"/>
              <a:pPr/>
              <a:t>19</a:t>
            </a:fld>
            <a:endParaRPr lang="en-US" dirty="0"/>
          </a:p>
        </p:txBody>
      </p:sp>
      <p:graphicFrame>
        <p:nvGraphicFramePr>
          <p:cNvPr id="3" name="Table 2">
            <a:extLst>
              <a:ext uri="{FF2B5EF4-FFF2-40B4-BE49-F238E27FC236}">
                <a16:creationId xmlns:a16="http://schemas.microsoft.com/office/drawing/2014/main" id="{B059A9B4-A5A3-C0A2-1269-DA0E9B9515D5}"/>
              </a:ext>
            </a:extLst>
          </p:cNvPr>
          <p:cNvGraphicFramePr>
            <a:graphicFrameLocks noGrp="1"/>
          </p:cNvGraphicFramePr>
          <p:nvPr/>
        </p:nvGraphicFramePr>
        <p:xfrm>
          <a:off x="629690" y="1515078"/>
          <a:ext cx="10515600" cy="1392714"/>
        </p:xfrm>
        <a:graphic>
          <a:graphicData uri="http://schemas.openxmlformats.org/drawingml/2006/table">
            <a:tbl>
              <a:tblPr/>
              <a:tblGrid>
                <a:gridCol w="4782312">
                  <a:extLst>
                    <a:ext uri="{9D8B030D-6E8A-4147-A177-3AD203B41FA5}">
                      <a16:colId xmlns:a16="http://schemas.microsoft.com/office/drawing/2014/main" val="754456437"/>
                    </a:ext>
                  </a:extLst>
                </a:gridCol>
                <a:gridCol w="1243584">
                  <a:extLst>
                    <a:ext uri="{9D8B030D-6E8A-4147-A177-3AD203B41FA5}">
                      <a16:colId xmlns:a16="http://schemas.microsoft.com/office/drawing/2014/main" val="2546464409"/>
                    </a:ext>
                  </a:extLst>
                </a:gridCol>
                <a:gridCol w="1496568">
                  <a:extLst>
                    <a:ext uri="{9D8B030D-6E8A-4147-A177-3AD203B41FA5}">
                      <a16:colId xmlns:a16="http://schemas.microsoft.com/office/drawing/2014/main" val="626464782"/>
                    </a:ext>
                  </a:extLst>
                </a:gridCol>
                <a:gridCol w="1496568">
                  <a:extLst>
                    <a:ext uri="{9D8B030D-6E8A-4147-A177-3AD203B41FA5}">
                      <a16:colId xmlns:a16="http://schemas.microsoft.com/office/drawing/2014/main" val="3184535772"/>
                    </a:ext>
                  </a:extLst>
                </a:gridCol>
                <a:gridCol w="1496568">
                  <a:extLst>
                    <a:ext uri="{9D8B030D-6E8A-4147-A177-3AD203B41FA5}">
                      <a16:colId xmlns:a16="http://schemas.microsoft.com/office/drawing/2014/main" val="1187694824"/>
                    </a:ext>
                  </a:extLst>
                </a:gridCol>
              </a:tblGrid>
              <a:tr h="385933">
                <a:tc>
                  <a:txBody>
                    <a:bodyPr/>
                    <a:lstStyle/>
                    <a:p>
                      <a:pPr algn="l" fontAlgn="t"/>
                      <a:r>
                        <a:rPr lang="en-US" sz="1600" b="1" i="0" u="none" strike="noStrike" dirty="0">
                          <a:solidFill>
                            <a:schemeClr val="bg1"/>
                          </a:solidFill>
                          <a:effectLst/>
                          <a:latin typeface="Aptos Narrow" panose="020B0004020202020204" pitchFamily="34" charset="0"/>
                        </a:rPr>
                        <a:t>System Multipliers (Optional)</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solidFill>
                  </a:tcPr>
                </a:tc>
                <a:tc>
                  <a:txBody>
                    <a:bodyPr/>
                    <a:lstStyle/>
                    <a:p>
                      <a:pPr algn="l" fontAlgn="ctr"/>
                      <a:r>
                        <a:rPr lang="en-US" sz="1600" b="1" i="0" u="none" strike="noStrike" dirty="0">
                          <a:solidFill>
                            <a:schemeClr val="bg1"/>
                          </a:solidFill>
                          <a:effectLst/>
                          <a:latin typeface="Aptos Narrow" panose="020B0004020202020204" pitchFamily="34" charset="0"/>
                        </a:rPr>
                        <a:t>Unit</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solidFill>
                  </a:tcPr>
                </a:tc>
                <a:tc>
                  <a:txBody>
                    <a:bodyPr/>
                    <a:lstStyle/>
                    <a:p>
                      <a:pPr algn="l" fontAlgn="t"/>
                      <a:r>
                        <a:rPr lang="en-US" sz="1600" b="1" i="0" u="none" strike="noStrike" dirty="0">
                          <a:solidFill>
                            <a:srgbClr val="646464"/>
                          </a:solidFill>
                          <a:effectLst/>
                          <a:latin typeface="Aptos Narrow" panose="020B0004020202020204" pitchFamily="34" charset="0"/>
                        </a:rPr>
                        <a:t>Existing</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l" fontAlgn="t"/>
                      <a:r>
                        <a:rPr lang="en-US" sz="1600" b="1" i="0" u="none" strike="noStrike">
                          <a:solidFill>
                            <a:srgbClr val="646464"/>
                          </a:solidFill>
                          <a:effectLst/>
                          <a:latin typeface="Aptos Narrow" panose="020B0004020202020204" pitchFamily="34" charset="0"/>
                        </a:rPr>
                        <a:t>Alt 1</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l" fontAlgn="t"/>
                      <a:r>
                        <a:rPr lang="en-US" sz="1600" b="1" i="0" u="none" strike="noStrike">
                          <a:solidFill>
                            <a:srgbClr val="646464"/>
                          </a:solidFill>
                          <a:effectLst/>
                          <a:latin typeface="Aptos Narrow" panose="020B0004020202020204" pitchFamily="34" charset="0"/>
                        </a:rPr>
                        <a:t>Alt 2</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extLst>
                  <a:ext uri="{0D108BD9-81ED-4DB2-BD59-A6C34878D82A}">
                    <a16:rowId xmlns:a16="http://schemas.microsoft.com/office/drawing/2014/main" val="3217447336"/>
                  </a:ext>
                </a:extLst>
              </a:tr>
              <a:tr h="335594">
                <a:tc>
                  <a:txBody>
                    <a:bodyPr/>
                    <a:lstStyle/>
                    <a:p>
                      <a:pPr algn="l" fontAlgn="b"/>
                      <a:r>
                        <a:rPr lang="en-US" sz="1600" b="0" i="0" u="none" strike="noStrike" dirty="0">
                          <a:solidFill>
                            <a:srgbClr val="000000"/>
                          </a:solidFill>
                          <a:effectLst/>
                          <a:latin typeface="Aptos Narrow" panose="020B0004020202020204" pitchFamily="34" charset="0"/>
                        </a:rPr>
                        <a:t>Seat Belt Use Rate</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FFFFFF"/>
                          </a:solidFill>
                          <a:effectLst/>
                          <a:latin typeface="Aptos Narrow" panose="020B0004020202020204" pitchFamily="34" charset="0"/>
                        </a:rPr>
                        <a:t>proportion</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endParaRPr lang="en-US" sz="1600" b="0" i="0" u="none" strike="noStrike" dirty="0">
                        <a:solidFill>
                          <a:srgbClr val="000000"/>
                        </a:solidFill>
                        <a:effectLst/>
                        <a:latin typeface="Aptos Narrow" panose="020B0004020202020204" pitchFamily="34" charset="0"/>
                      </a:endParaRP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endParaRPr lang="en-US" sz="1600" b="0" i="0" u="none" strike="noStrike" dirty="0">
                        <a:solidFill>
                          <a:srgbClr val="000000"/>
                        </a:solidFill>
                        <a:effectLst/>
                        <a:latin typeface="Aptos Narrow" panose="020B0004020202020204" pitchFamily="34" charset="0"/>
                      </a:endParaRP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endParaRPr lang="en-US" sz="1600" b="0" i="0" u="none" strike="noStrike">
                        <a:solidFill>
                          <a:srgbClr val="000000"/>
                        </a:solidFill>
                        <a:effectLst/>
                        <a:latin typeface="Aptos Narrow" panose="020B0004020202020204" pitchFamily="34" charset="0"/>
                      </a:endParaRP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4289096"/>
                  </a:ext>
                </a:extLst>
              </a:tr>
              <a:tr h="318814">
                <a:tc>
                  <a:txBody>
                    <a:bodyPr/>
                    <a:lstStyle/>
                    <a:p>
                      <a:pPr algn="l" fontAlgn="b"/>
                      <a:r>
                        <a:rPr lang="en-US" sz="1600" b="0" i="0" u="none" strike="noStrike" dirty="0">
                          <a:solidFill>
                            <a:srgbClr val="000000"/>
                          </a:solidFill>
                          <a:effectLst/>
                          <a:latin typeface="Aptos Narrow" panose="020B0004020202020204" pitchFamily="34" charset="0"/>
                        </a:rPr>
                        <a:t>Presence of Emergency Medical Services within 10 mins</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a:solidFill>
                            <a:srgbClr val="FFFFFF"/>
                          </a:solidFill>
                          <a:effectLst/>
                          <a:latin typeface="Aptos Narrow" panose="020B0004020202020204" pitchFamily="34" charset="0"/>
                        </a:rPr>
                        <a:t> </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endParaRPr lang="en-US" sz="1600" b="0" i="0" u="none" strike="noStrike">
                        <a:solidFill>
                          <a:srgbClr val="000000"/>
                        </a:solidFill>
                        <a:effectLst/>
                        <a:latin typeface="Aptos Narrow" panose="020B0004020202020204" pitchFamily="34" charset="0"/>
                      </a:endParaRP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endParaRPr lang="en-US" sz="1600" b="0" i="0" u="none" strike="noStrike" dirty="0">
                        <a:solidFill>
                          <a:srgbClr val="000000"/>
                        </a:solidFill>
                        <a:effectLst/>
                        <a:latin typeface="Aptos Narrow" panose="020B0004020202020204" pitchFamily="34" charset="0"/>
                      </a:endParaRP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endParaRPr lang="en-US" sz="1600" b="0" i="0" u="none" strike="noStrike" dirty="0">
                        <a:solidFill>
                          <a:srgbClr val="000000"/>
                        </a:solidFill>
                        <a:effectLst/>
                        <a:latin typeface="Aptos Narrow" panose="020B0004020202020204" pitchFamily="34" charset="0"/>
                      </a:endParaRP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6808011"/>
                  </a:ext>
                </a:extLst>
              </a:tr>
              <a:tr h="352373">
                <a:tc>
                  <a:txBody>
                    <a:bodyPr/>
                    <a:lstStyle/>
                    <a:p>
                      <a:pPr algn="l" fontAlgn="b"/>
                      <a:r>
                        <a:rPr lang="en-US" sz="1600" b="0" i="0" u="none" strike="noStrike" dirty="0">
                          <a:solidFill>
                            <a:srgbClr val="000000"/>
                          </a:solidFill>
                          <a:effectLst/>
                          <a:latin typeface="Aptos Narrow" panose="020B0004020202020204" pitchFamily="34" charset="0"/>
                        </a:rPr>
                        <a:t>Older Vehicles in the Fleet</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US" sz="1600" b="0" i="0" u="none" strike="noStrike" dirty="0">
                          <a:solidFill>
                            <a:srgbClr val="FFFFFF"/>
                          </a:solidFill>
                          <a:effectLst/>
                          <a:latin typeface="Aptos Narrow" panose="020B0004020202020204" pitchFamily="34" charset="0"/>
                        </a:rPr>
                        <a:t>proportion</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r" fontAlgn="t"/>
                      <a:r>
                        <a:rPr lang="en-US" sz="1600" b="0" i="0" u="none" strike="noStrike">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US" sz="1600" b="0" i="0" u="none" strike="noStrike">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t"/>
                      <a:r>
                        <a:rPr lang="en-US" sz="1600" b="0" i="0" u="none" strike="noStrike" dirty="0">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5877527"/>
                  </a:ext>
                </a:extLst>
              </a:tr>
            </a:tbl>
          </a:graphicData>
        </a:graphic>
      </p:graphicFrame>
    </p:spTree>
    <p:extLst>
      <p:ext uri="{BB962C8B-B14F-4D97-AF65-F5344CB8AC3E}">
        <p14:creationId xmlns:p14="http://schemas.microsoft.com/office/powerpoint/2010/main" val="1386864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AE40BB-1A39-42A4-9D27-58CEAC3E59F8}"/>
              </a:ext>
            </a:extLst>
          </p:cNvPr>
          <p:cNvSpPr>
            <a:spLocks noGrp="1"/>
          </p:cNvSpPr>
          <p:nvPr>
            <p:ph type="title"/>
          </p:nvPr>
        </p:nvSpPr>
        <p:spPr>
          <a:xfrm>
            <a:off x="838200" y="341450"/>
            <a:ext cx="10515600" cy="1020764"/>
          </a:xfrm>
        </p:spPr>
        <p:txBody>
          <a:bodyPr>
            <a:normAutofit/>
          </a:bodyPr>
          <a:lstStyle/>
          <a:p>
            <a:r>
              <a:rPr lang="en-US" dirty="0"/>
              <a:t>Disclaimer</a:t>
            </a:r>
          </a:p>
        </p:txBody>
      </p:sp>
      <p:sp>
        <p:nvSpPr>
          <p:cNvPr id="6" name="Content Placeholder 5">
            <a:extLst>
              <a:ext uri="{FF2B5EF4-FFF2-40B4-BE49-F238E27FC236}">
                <a16:creationId xmlns:a16="http://schemas.microsoft.com/office/drawing/2014/main" id="{C6566B6D-D4A1-4E53-BC84-8FF8BB15AB7B}"/>
              </a:ext>
            </a:extLst>
          </p:cNvPr>
          <p:cNvSpPr>
            <a:spLocks noGrp="1"/>
          </p:cNvSpPr>
          <p:nvPr>
            <p:ph idx="1"/>
          </p:nvPr>
        </p:nvSpPr>
        <p:spPr>
          <a:xfrm>
            <a:off x="838200" y="1497151"/>
            <a:ext cx="10515600" cy="4021147"/>
          </a:xfrm>
          <a:ln w="19050">
            <a:solidFill>
              <a:schemeClr val="accent5"/>
            </a:solidFill>
          </a:ln>
        </p:spPr>
        <p:txBody>
          <a:bodyPr lIns="182880" tIns="182880" rIns="182880" bIns="182880">
            <a:noAutofit/>
          </a:bodyPr>
          <a:lstStyle/>
          <a:p>
            <a:pPr marL="0" indent="0">
              <a:buNone/>
            </a:pPr>
            <a:r>
              <a:rPr lang="en-US" sz="2000" dirty="0">
                <a:effectLst/>
                <a:latin typeface="+mn-lt"/>
              </a:rPr>
              <a:t>Except for any statutes or regulations cited, the contents of this presentation do not have the force and effect of law and are not meant to bind the States or the public in any way. This presentation is intended only to provide information regarding existing requirements under the law or agency policies. </a:t>
            </a:r>
            <a:br>
              <a:rPr lang="en-US" sz="2000" dirty="0">
                <a:effectLst/>
                <a:latin typeface="+mn-lt"/>
              </a:rPr>
            </a:br>
            <a:br>
              <a:rPr lang="en-US" sz="2000" dirty="0">
                <a:effectLst/>
                <a:latin typeface="+mn-lt"/>
              </a:rPr>
            </a:br>
            <a:r>
              <a:rPr lang="en-US" sz="2000" dirty="0">
                <a:effectLst/>
                <a:latin typeface="+mn-lt"/>
              </a:rPr>
              <a:t>The U.S. Government does not endorse products or manufacturers. Trademarks or manufacturers’ names appear in this presentation only because they are considered essential to the objective of the presentation. They are included for informational purposes only and are not intended to reflect a preference, approval, or endorsement of any one product or entity. </a:t>
            </a:r>
            <a:br>
              <a:rPr lang="en-US" sz="2000" dirty="0">
                <a:effectLst/>
                <a:latin typeface="+mn-lt"/>
              </a:rPr>
            </a:br>
            <a:br>
              <a:rPr lang="en-US" sz="2000" dirty="0">
                <a:effectLst/>
                <a:latin typeface="+mn-lt"/>
              </a:rPr>
            </a:br>
            <a:r>
              <a:rPr lang="en-US" sz="2000" dirty="0">
                <a:effectLst/>
                <a:latin typeface="+mn-lt"/>
              </a:rPr>
              <a:t>Unless otherwise indicated, FHWA is the source for all images in this presentation. </a:t>
            </a:r>
          </a:p>
        </p:txBody>
      </p:sp>
      <p:sp>
        <p:nvSpPr>
          <p:cNvPr id="7" name="Slide Number Placeholder 6">
            <a:extLst>
              <a:ext uri="{FF2B5EF4-FFF2-40B4-BE49-F238E27FC236}">
                <a16:creationId xmlns:a16="http://schemas.microsoft.com/office/drawing/2014/main" id="{80811139-B841-4FCF-BD00-17A494B0864C}"/>
              </a:ext>
            </a:extLst>
          </p:cNvPr>
          <p:cNvSpPr>
            <a:spLocks noGrp="1"/>
          </p:cNvSpPr>
          <p:nvPr>
            <p:ph type="sldNum" sz="quarter" idx="4"/>
          </p:nvPr>
        </p:nvSpPr>
        <p:spPr>
          <a:xfrm>
            <a:off x="11122554" y="6030188"/>
            <a:ext cx="771525" cy="365125"/>
          </a:xfrm>
        </p:spPr>
        <p:txBody>
          <a:bodyPr/>
          <a:lstStyle/>
          <a:p>
            <a:fld id="{29691912-3321-4F2D-A980-9CA5FE309265}" type="slidenum">
              <a:rPr lang="en-US" smtClean="0"/>
              <a:t>2</a:t>
            </a:fld>
            <a:endParaRPr lang="en-US" dirty="0"/>
          </a:p>
        </p:txBody>
      </p:sp>
    </p:spTree>
    <p:extLst>
      <p:ext uri="{BB962C8B-B14F-4D97-AF65-F5344CB8AC3E}">
        <p14:creationId xmlns:p14="http://schemas.microsoft.com/office/powerpoint/2010/main" val="1236253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DD021-02A4-4949-3B8D-A5F40F8680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4F41A8-CCA4-4A9D-776F-109797E37C53}"/>
              </a:ext>
            </a:extLst>
          </p:cNvPr>
          <p:cNvSpPr>
            <a:spLocks noGrp="1"/>
          </p:cNvSpPr>
          <p:nvPr>
            <p:ph type="title"/>
          </p:nvPr>
        </p:nvSpPr>
        <p:spPr>
          <a:xfrm>
            <a:off x="629690" y="258257"/>
            <a:ext cx="10515600" cy="1020764"/>
          </a:xfrm>
        </p:spPr>
        <p:txBody>
          <a:bodyPr/>
          <a:lstStyle/>
          <a:p>
            <a:r>
              <a:rPr lang="en-US" dirty="0"/>
              <a:t>Analysis Results </a:t>
            </a:r>
          </a:p>
        </p:txBody>
      </p:sp>
      <p:sp>
        <p:nvSpPr>
          <p:cNvPr id="4" name="Slide Number Placeholder 3">
            <a:extLst>
              <a:ext uri="{FF2B5EF4-FFF2-40B4-BE49-F238E27FC236}">
                <a16:creationId xmlns:a16="http://schemas.microsoft.com/office/drawing/2014/main" id="{61E2E428-D779-BB69-48E6-C01D3998AB2D}"/>
              </a:ext>
            </a:extLst>
          </p:cNvPr>
          <p:cNvSpPr>
            <a:spLocks noGrp="1"/>
          </p:cNvSpPr>
          <p:nvPr>
            <p:ph type="sldNum" sz="quarter" idx="4"/>
          </p:nvPr>
        </p:nvSpPr>
        <p:spPr/>
        <p:txBody>
          <a:bodyPr/>
          <a:lstStyle/>
          <a:p>
            <a:fld id="{29691912-3321-4F2D-A980-9CA5FE309265}" type="slidenum">
              <a:rPr lang="en-US" smtClean="0"/>
              <a:pPr/>
              <a:t>20</a:t>
            </a:fld>
            <a:endParaRPr lang="en-US" dirty="0"/>
          </a:p>
        </p:txBody>
      </p:sp>
      <p:graphicFrame>
        <p:nvGraphicFramePr>
          <p:cNvPr id="5" name="Table 4">
            <a:extLst>
              <a:ext uri="{FF2B5EF4-FFF2-40B4-BE49-F238E27FC236}">
                <a16:creationId xmlns:a16="http://schemas.microsoft.com/office/drawing/2014/main" id="{E2B6B1C6-89EE-51D8-B10B-36E116E1FE75}"/>
              </a:ext>
            </a:extLst>
          </p:cNvPr>
          <p:cNvGraphicFramePr>
            <a:graphicFrameLocks noGrp="1"/>
          </p:cNvGraphicFramePr>
          <p:nvPr/>
        </p:nvGraphicFramePr>
        <p:xfrm>
          <a:off x="629690" y="1279462"/>
          <a:ext cx="10402824" cy="1889730"/>
        </p:xfrm>
        <a:graphic>
          <a:graphicData uri="http://schemas.openxmlformats.org/drawingml/2006/table">
            <a:tbl>
              <a:tblPr/>
              <a:tblGrid>
                <a:gridCol w="4100648">
                  <a:extLst>
                    <a:ext uri="{9D8B030D-6E8A-4147-A177-3AD203B41FA5}">
                      <a16:colId xmlns:a16="http://schemas.microsoft.com/office/drawing/2014/main" val="1868271816"/>
                    </a:ext>
                  </a:extLst>
                </a:gridCol>
                <a:gridCol w="967705">
                  <a:extLst>
                    <a:ext uri="{9D8B030D-6E8A-4147-A177-3AD203B41FA5}">
                      <a16:colId xmlns:a16="http://schemas.microsoft.com/office/drawing/2014/main" val="698846113"/>
                    </a:ext>
                  </a:extLst>
                </a:gridCol>
                <a:gridCol w="1778157">
                  <a:extLst>
                    <a:ext uri="{9D8B030D-6E8A-4147-A177-3AD203B41FA5}">
                      <a16:colId xmlns:a16="http://schemas.microsoft.com/office/drawing/2014/main" val="451639697"/>
                    </a:ext>
                  </a:extLst>
                </a:gridCol>
                <a:gridCol w="1778157">
                  <a:extLst>
                    <a:ext uri="{9D8B030D-6E8A-4147-A177-3AD203B41FA5}">
                      <a16:colId xmlns:a16="http://schemas.microsoft.com/office/drawing/2014/main" val="661970003"/>
                    </a:ext>
                  </a:extLst>
                </a:gridCol>
                <a:gridCol w="1778157">
                  <a:extLst>
                    <a:ext uri="{9D8B030D-6E8A-4147-A177-3AD203B41FA5}">
                      <a16:colId xmlns:a16="http://schemas.microsoft.com/office/drawing/2014/main" val="4277716568"/>
                    </a:ext>
                  </a:extLst>
                </a:gridCol>
              </a:tblGrid>
              <a:tr h="402443">
                <a:tc>
                  <a:txBody>
                    <a:bodyPr/>
                    <a:lstStyle/>
                    <a:p>
                      <a:pPr algn="l" fontAlgn="t"/>
                      <a:r>
                        <a:rPr lang="en-US" sz="1800" b="1" i="0" u="none" strike="noStrike" dirty="0">
                          <a:solidFill>
                            <a:schemeClr val="bg1"/>
                          </a:solidFill>
                          <a:effectLst/>
                          <a:latin typeface="Aptos Narrow" panose="020B0004020202020204" pitchFamily="34" charset="0"/>
                        </a:rPr>
                        <a:t>Analysis Results</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solidFill>
                  </a:tcPr>
                </a:tc>
                <a:tc>
                  <a:txBody>
                    <a:bodyPr/>
                    <a:lstStyle/>
                    <a:p>
                      <a:pPr algn="ctr" fontAlgn="b"/>
                      <a:endParaRPr lang="en-US" sz="1800" b="1" i="0" u="none" strike="noStrike" dirty="0">
                        <a:solidFill>
                          <a:schemeClr val="bg1"/>
                        </a:solidFill>
                        <a:effectLst/>
                        <a:latin typeface="Aptos Narrow" panose="020B0004020202020204" pitchFamily="34" charset="0"/>
                      </a:endParaRPr>
                    </a:p>
                  </a:txBody>
                  <a:tcPr marL="45720" marR="4572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solidFill>
                  </a:tcPr>
                </a:tc>
                <a:tc>
                  <a:txBody>
                    <a:bodyPr/>
                    <a:lstStyle/>
                    <a:p>
                      <a:pPr algn="l" fontAlgn="t"/>
                      <a:endParaRPr lang="en-US" sz="1800" b="1" i="0" u="none" strike="noStrike" dirty="0">
                        <a:solidFill>
                          <a:srgbClr val="646464"/>
                        </a:solidFill>
                        <a:effectLst/>
                        <a:latin typeface="Aptos Narrow" panose="020B0004020202020204" pitchFamily="34" charset="0"/>
                      </a:endParaRP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l" fontAlgn="t"/>
                      <a:r>
                        <a:rPr lang="en-US" sz="1800" b="1" i="0" u="none" strike="noStrike">
                          <a:solidFill>
                            <a:srgbClr val="646464"/>
                          </a:solidFill>
                          <a:effectLst/>
                          <a:latin typeface="Aptos Narrow" panose="020B0004020202020204" pitchFamily="34" charset="0"/>
                        </a:rPr>
                        <a:t>Alt 1</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tc>
                  <a:txBody>
                    <a:bodyPr/>
                    <a:lstStyle/>
                    <a:p>
                      <a:pPr algn="l" fontAlgn="t"/>
                      <a:r>
                        <a:rPr lang="en-US" sz="1800" b="1" i="0" u="none" strike="noStrike">
                          <a:solidFill>
                            <a:srgbClr val="646464"/>
                          </a:solidFill>
                          <a:effectLst/>
                          <a:latin typeface="Aptos Narrow" panose="020B0004020202020204" pitchFamily="34" charset="0"/>
                        </a:rPr>
                        <a:t>Alt 2</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46464"/>
                    </a:solidFill>
                  </a:tcPr>
                </a:tc>
                <a:extLst>
                  <a:ext uri="{0D108BD9-81ED-4DB2-BD59-A6C34878D82A}">
                    <a16:rowId xmlns:a16="http://schemas.microsoft.com/office/drawing/2014/main" val="200499234"/>
                  </a:ext>
                </a:extLst>
              </a:tr>
              <a:tr h="349950">
                <a:tc>
                  <a:txBody>
                    <a:bodyPr/>
                    <a:lstStyle/>
                    <a:p>
                      <a:pPr algn="l" fontAlgn="t"/>
                      <a:r>
                        <a:rPr lang="en-US" sz="1800" b="1" i="0" u="none" strike="noStrike" dirty="0">
                          <a:solidFill>
                            <a:srgbClr val="000000"/>
                          </a:solidFill>
                          <a:effectLst/>
                          <a:latin typeface="Aptos Narrow" panose="020B0004020202020204" pitchFamily="34" charset="0"/>
                        </a:rPr>
                        <a:t>Exposure</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t"/>
                      <a:r>
                        <a:rPr lang="en-US" sz="1800" b="1" i="0" u="none" strike="noStrike">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800" b="1" i="0" u="none" strike="noStrike" dirty="0">
                          <a:solidFill>
                            <a:srgbClr val="000000"/>
                          </a:solidFill>
                          <a:effectLst/>
                          <a:latin typeface="Aptos Narrow" panose="020B0004020202020204" pitchFamily="34" charset="0"/>
                        </a:rPr>
                        <a:t>414107</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800" b="1" i="0" u="none" strike="noStrike">
                          <a:solidFill>
                            <a:srgbClr val="000000"/>
                          </a:solidFill>
                          <a:effectLst/>
                          <a:latin typeface="Aptos Narrow" panose="020B0004020202020204" pitchFamily="34" charset="0"/>
                        </a:rPr>
                        <a:t>414107</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800" b="1" i="0" u="none" strike="noStrike">
                          <a:solidFill>
                            <a:srgbClr val="000000"/>
                          </a:solidFill>
                          <a:effectLst/>
                          <a:latin typeface="Aptos Narrow" panose="020B0004020202020204" pitchFamily="34" charset="0"/>
                        </a:rPr>
                        <a:t>414107</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2248793"/>
                  </a:ext>
                </a:extLst>
              </a:tr>
              <a:tr h="349950">
                <a:tc>
                  <a:txBody>
                    <a:bodyPr/>
                    <a:lstStyle/>
                    <a:p>
                      <a:pPr algn="l" fontAlgn="b"/>
                      <a:r>
                        <a:rPr lang="en-US" sz="1800" b="1" i="0" u="none" strike="noStrike" dirty="0">
                          <a:solidFill>
                            <a:srgbClr val="000000"/>
                          </a:solidFill>
                          <a:effectLst/>
                          <a:latin typeface="Aptos Narrow" panose="020B0004020202020204" pitchFamily="34" charset="0"/>
                        </a:rPr>
                        <a:t>Exposure-Severity</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t"/>
                      <a:r>
                        <a:rPr lang="en-US" sz="1800" b="1" i="0" u="none" strike="noStrike">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800" b="1" i="0" u="none" strike="noStrike" dirty="0">
                          <a:solidFill>
                            <a:srgbClr val="000000"/>
                          </a:solidFill>
                          <a:effectLst/>
                          <a:latin typeface="Aptos Narrow" panose="020B0004020202020204" pitchFamily="34" charset="0"/>
                        </a:rPr>
                        <a:t>7375</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800" b="1" i="0" u="none" strike="noStrike" dirty="0">
                          <a:solidFill>
                            <a:srgbClr val="000000"/>
                          </a:solidFill>
                          <a:effectLst/>
                          <a:latin typeface="Aptos Narrow" panose="020B0004020202020204" pitchFamily="34" charset="0"/>
                        </a:rPr>
                        <a:t>7375</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800" b="1" i="0" u="none" strike="noStrike">
                          <a:solidFill>
                            <a:srgbClr val="000000"/>
                          </a:solidFill>
                          <a:effectLst/>
                          <a:latin typeface="Aptos Narrow" panose="020B0004020202020204" pitchFamily="34" charset="0"/>
                        </a:rPr>
                        <a:t>7375</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3623957"/>
                  </a:ext>
                </a:extLst>
              </a:tr>
              <a:tr h="349950">
                <a:tc>
                  <a:txBody>
                    <a:bodyPr/>
                    <a:lstStyle/>
                    <a:p>
                      <a:pPr algn="l" fontAlgn="b"/>
                      <a:r>
                        <a:rPr lang="en-US" sz="1800" b="1" i="0" u="none" strike="noStrike" dirty="0">
                          <a:solidFill>
                            <a:srgbClr val="000000"/>
                          </a:solidFill>
                          <a:effectLst/>
                          <a:latin typeface="Aptos Narrow" panose="020B0004020202020204" pitchFamily="34" charset="0"/>
                        </a:rPr>
                        <a:t>Encroachment Multipliers</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t"/>
                      <a:r>
                        <a:rPr lang="en-US" sz="1800" b="1" i="0" u="none" strike="noStrike">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800" b="1" i="0" u="none" strike="noStrike" dirty="0">
                          <a:solidFill>
                            <a:srgbClr val="000000"/>
                          </a:solidFill>
                          <a:effectLst/>
                          <a:latin typeface="Aptos Narrow" panose="020B0004020202020204" pitchFamily="34" charset="0"/>
                        </a:rPr>
                        <a:t>0.99</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800" b="1" i="0" u="none" strike="noStrike" dirty="0">
                          <a:solidFill>
                            <a:srgbClr val="000000"/>
                          </a:solidFill>
                          <a:effectLst/>
                          <a:latin typeface="Aptos Narrow" panose="020B0004020202020204" pitchFamily="34" charset="0"/>
                        </a:rPr>
                        <a:t>0.87</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800" b="1" i="0" u="none" strike="noStrike" dirty="0">
                          <a:solidFill>
                            <a:srgbClr val="000000"/>
                          </a:solidFill>
                          <a:effectLst/>
                          <a:latin typeface="Aptos Narrow" panose="020B0004020202020204" pitchFamily="34" charset="0"/>
                        </a:rPr>
                        <a:t>0.63</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3416819"/>
                  </a:ext>
                </a:extLst>
              </a:tr>
              <a:tr h="437437">
                <a:tc>
                  <a:txBody>
                    <a:bodyPr/>
                    <a:lstStyle/>
                    <a:p>
                      <a:pPr algn="l" fontAlgn="b"/>
                      <a:r>
                        <a:rPr lang="en-US" sz="1800" b="1" i="0" u="none" strike="noStrike" dirty="0">
                          <a:solidFill>
                            <a:srgbClr val="000000"/>
                          </a:solidFill>
                          <a:effectLst/>
                          <a:latin typeface="Aptos Narrow" panose="020B0004020202020204" pitchFamily="34" charset="0"/>
                        </a:rPr>
                        <a:t>Roadway Departure Risk, </a:t>
                      </a:r>
                      <a:r>
                        <a:rPr lang="en-US" sz="1800" b="1" i="1" u="none" strike="noStrike" dirty="0">
                          <a:solidFill>
                            <a:srgbClr val="000000"/>
                          </a:solidFill>
                          <a:effectLst/>
                          <a:latin typeface="Aptos Narrow" panose="020B0004020202020204" pitchFamily="34" charset="0"/>
                        </a:rPr>
                        <a:t>R</a:t>
                      </a:r>
                      <a:r>
                        <a:rPr lang="en-US" sz="1800" b="1" i="1" u="none" strike="noStrike" baseline="-25000" dirty="0">
                          <a:solidFill>
                            <a:srgbClr val="000000"/>
                          </a:solidFill>
                          <a:effectLst/>
                          <a:latin typeface="Aptos Narrow" panose="020B0004020202020204" pitchFamily="34" charset="0"/>
                        </a:rPr>
                        <a:t>S</a:t>
                      </a:r>
                      <a:endParaRPr lang="en-US" sz="1800" b="1" i="0" u="none" strike="noStrike" dirty="0">
                        <a:solidFill>
                          <a:srgbClr val="000000"/>
                        </a:solidFill>
                        <a:effectLst/>
                        <a:latin typeface="Aptos Narrow" panose="020B0004020202020204" pitchFamily="34" charset="0"/>
                      </a:endParaRP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t"/>
                      <a:r>
                        <a:rPr lang="en-US" sz="1800" b="1" i="0" u="none" strike="noStrike">
                          <a:solidFill>
                            <a:srgbClr val="000000"/>
                          </a:solidFill>
                          <a:effectLst/>
                          <a:latin typeface="Aptos Narrow" panose="020B0004020202020204" pitchFamily="34" charset="0"/>
                        </a:rPr>
                        <a:t> </a:t>
                      </a: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800" b="1" i="0" u="none" strike="noStrike">
                          <a:solidFill>
                            <a:srgbClr val="000000"/>
                          </a:solidFill>
                          <a:effectLst/>
                          <a:latin typeface="Aptos Narrow" panose="020B0004020202020204" pitchFamily="34" charset="0"/>
                        </a:rPr>
                        <a:t>14556</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800" b="1" i="0" u="none" strike="noStrike" dirty="0">
                          <a:solidFill>
                            <a:srgbClr val="000000"/>
                          </a:solidFill>
                          <a:effectLst/>
                          <a:latin typeface="Aptos Narrow" panose="020B0004020202020204" pitchFamily="34" charset="0"/>
                        </a:rPr>
                        <a:t>12844</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800" b="1" i="0" u="none" strike="noStrike" dirty="0">
                          <a:solidFill>
                            <a:srgbClr val="000000"/>
                          </a:solidFill>
                          <a:effectLst/>
                          <a:latin typeface="Aptos Narrow" panose="020B0004020202020204" pitchFamily="34" charset="0"/>
                        </a:rPr>
                        <a:t>9327</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7887168"/>
                  </a:ext>
                </a:extLst>
              </a:tr>
            </a:tbl>
          </a:graphicData>
        </a:graphic>
      </p:graphicFrame>
      <p:sp>
        <p:nvSpPr>
          <p:cNvPr id="6" name="TextBox 5">
            <a:extLst>
              <a:ext uri="{FF2B5EF4-FFF2-40B4-BE49-F238E27FC236}">
                <a16:creationId xmlns:a16="http://schemas.microsoft.com/office/drawing/2014/main" id="{E4F77DEC-3EC9-ECA1-0F11-F13866265079}"/>
              </a:ext>
            </a:extLst>
          </p:cNvPr>
          <p:cNvSpPr txBox="1"/>
          <p:nvPr/>
        </p:nvSpPr>
        <p:spPr>
          <a:xfrm>
            <a:off x="558062" y="3429000"/>
            <a:ext cx="10658856" cy="2308324"/>
          </a:xfrm>
          <a:prstGeom prst="rect">
            <a:avLst/>
          </a:prstGeom>
          <a:noFill/>
        </p:spPr>
        <p:txBody>
          <a:bodyPr wrap="square" rtlCol="0">
            <a:spAutoFit/>
          </a:bodyPr>
          <a:lstStyle/>
          <a:p>
            <a:pPr marL="285750" indent="-285750">
              <a:buFont typeface="Arial" panose="020B0604020202020204" pitchFamily="34" charset="0"/>
              <a:buChar char="•"/>
            </a:pPr>
            <a:r>
              <a:rPr lang="en-US" b="1" dirty="0"/>
              <a:t>Exposure: </a:t>
            </a:r>
            <a:r>
              <a:rPr lang="en-US" dirty="0"/>
              <a:t>Represents the level of opportunity for vehicles to interact with different features on a road segment. </a:t>
            </a:r>
          </a:p>
          <a:p>
            <a:pPr marL="285750" indent="-285750">
              <a:buFont typeface="Arial" panose="020B0604020202020204" pitchFamily="34" charset="0"/>
              <a:buChar char="•"/>
            </a:pPr>
            <a:r>
              <a:rPr lang="en-US" b="1" dirty="0"/>
              <a:t>Severity: </a:t>
            </a:r>
            <a:r>
              <a:rPr lang="en-US" dirty="0"/>
              <a:t>Represents the probability of a fatal or suspected serious injury crash given an interaction with any feature included in the Exposure term. </a:t>
            </a:r>
          </a:p>
          <a:p>
            <a:pPr marL="285750" indent="-285750">
              <a:buFont typeface="Arial" panose="020B0604020202020204" pitchFamily="34" charset="0"/>
              <a:buChar char="•"/>
            </a:pPr>
            <a:r>
              <a:rPr lang="en-US" b="1" dirty="0"/>
              <a:t>Exposure-Severity: </a:t>
            </a:r>
            <a:r>
              <a:rPr lang="en-US" dirty="0"/>
              <a:t>Product of exposure and severity. </a:t>
            </a:r>
          </a:p>
          <a:p>
            <a:pPr marL="285750" indent="-285750">
              <a:buFont typeface="Arial" panose="020B0604020202020204" pitchFamily="34" charset="0"/>
              <a:buChar char="•"/>
            </a:pPr>
            <a:r>
              <a:rPr lang="en-US" b="1" dirty="0"/>
              <a:t>Encroachment Multipliers: </a:t>
            </a:r>
            <a:r>
              <a:rPr lang="en-US" dirty="0"/>
              <a:t>Represents the estimated effect of a different roadway characteristic on the relative number of roadway departures for a segment compared to another segment. </a:t>
            </a:r>
          </a:p>
          <a:p>
            <a:pPr marL="285750" indent="-285750">
              <a:buFont typeface="Arial" panose="020B0604020202020204" pitchFamily="34" charset="0"/>
              <a:buChar char="•"/>
            </a:pPr>
            <a:r>
              <a:rPr lang="en-US" b="1" dirty="0"/>
              <a:t>Roadway Departure Risk, RS: </a:t>
            </a:r>
            <a:r>
              <a:rPr lang="en-US" dirty="0"/>
              <a:t>Product of exposure, severity, and encroachment multipliers.</a:t>
            </a:r>
          </a:p>
        </p:txBody>
      </p:sp>
    </p:spTree>
    <p:extLst>
      <p:ext uri="{BB962C8B-B14F-4D97-AF65-F5344CB8AC3E}">
        <p14:creationId xmlns:p14="http://schemas.microsoft.com/office/powerpoint/2010/main" val="3891506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75E6E-D891-992F-C7CA-5DF318ED76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D0E2D8-2EDF-A36E-B977-4ED1A2AB4AEF}"/>
              </a:ext>
            </a:extLst>
          </p:cNvPr>
          <p:cNvSpPr>
            <a:spLocks noGrp="1"/>
          </p:cNvSpPr>
          <p:nvPr>
            <p:ph type="title"/>
          </p:nvPr>
        </p:nvSpPr>
        <p:spPr>
          <a:xfrm>
            <a:off x="629690" y="201487"/>
            <a:ext cx="10515600" cy="1020764"/>
          </a:xfrm>
        </p:spPr>
        <p:txBody>
          <a:bodyPr/>
          <a:lstStyle/>
          <a:p>
            <a:r>
              <a:rPr lang="en-US"/>
              <a:t>Summary Output</a:t>
            </a:r>
            <a:endParaRPr lang="en-US" dirty="0"/>
          </a:p>
        </p:txBody>
      </p:sp>
      <p:sp>
        <p:nvSpPr>
          <p:cNvPr id="4" name="Slide Number Placeholder 3">
            <a:extLst>
              <a:ext uri="{FF2B5EF4-FFF2-40B4-BE49-F238E27FC236}">
                <a16:creationId xmlns:a16="http://schemas.microsoft.com/office/drawing/2014/main" id="{C783E4F6-E08C-4BA7-7AEC-D8839EB0FC47}"/>
              </a:ext>
            </a:extLst>
          </p:cNvPr>
          <p:cNvSpPr>
            <a:spLocks noGrp="1"/>
          </p:cNvSpPr>
          <p:nvPr>
            <p:ph type="sldNum" sz="quarter" idx="4"/>
          </p:nvPr>
        </p:nvSpPr>
        <p:spPr/>
        <p:txBody>
          <a:bodyPr/>
          <a:lstStyle/>
          <a:p>
            <a:fld id="{29691912-3321-4F2D-A980-9CA5FE309265}" type="slidenum">
              <a:rPr lang="en-US" smtClean="0"/>
              <a:pPr/>
              <a:t>21</a:t>
            </a:fld>
            <a:endParaRPr lang="en-US" dirty="0"/>
          </a:p>
        </p:txBody>
      </p:sp>
      <p:sp>
        <p:nvSpPr>
          <p:cNvPr id="3" name="TextBox 2">
            <a:extLst>
              <a:ext uri="{FF2B5EF4-FFF2-40B4-BE49-F238E27FC236}">
                <a16:creationId xmlns:a16="http://schemas.microsoft.com/office/drawing/2014/main" id="{431128BE-4C94-3406-033D-47F8641A6206}"/>
              </a:ext>
            </a:extLst>
          </p:cNvPr>
          <p:cNvSpPr txBox="1"/>
          <p:nvPr/>
        </p:nvSpPr>
        <p:spPr>
          <a:xfrm>
            <a:off x="683465" y="4049387"/>
            <a:ext cx="10515600"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t>Existing-Current: </a:t>
            </a:r>
            <a:r>
              <a:rPr lang="en-US" dirty="0"/>
              <a:t>Existing roadway conditions.</a:t>
            </a:r>
          </a:p>
          <a:p>
            <a:pPr marL="285750" indent="-285750">
              <a:buFont typeface="Arial" panose="020B0604020202020204" pitchFamily="34" charset="0"/>
              <a:buChar char="•"/>
            </a:pPr>
            <a:r>
              <a:rPr lang="en-US" b="1" dirty="0"/>
              <a:t>Alternative 1: </a:t>
            </a:r>
            <a:r>
              <a:rPr lang="en-US" dirty="0"/>
              <a:t>Installation of enhanced curve delineation and centerline rumble strips.</a:t>
            </a:r>
          </a:p>
          <a:p>
            <a:pPr marL="285750" indent="-285750">
              <a:buFont typeface="Arial" panose="020B0604020202020204" pitchFamily="34" charset="0"/>
              <a:buChar char="•"/>
            </a:pPr>
            <a:r>
              <a:rPr lang="en-US" b="1" dirty="0"/>
              <a:t>Alternative 2: </a:t>
            </a:r>
            <a:r>
              <a:rPr lang="en-US" dirty="0"/>
              <a:t>Installation of enhanced curve delineation, HFST, and centerline and edgeline rumble strips.</a:t>
            </a:r>
          </a:p>
        </p:txBody>
      </p:sp>
      <p:graphicFrame>
        <p:nvGraphicFramePr>
          <p:cNvPr id="5" name="Table 4">
            <a:extLst>
              <a:ext uri="{FF2B5EF4-FFF2-40B4-BE49-F238E27FC236}">
                <a16:creationId xmlns:a16="http://schemas.microsoft.com/office/drawing/2014/main" id="{807B0468-9D5F-2B59-6903-D442625BE480}"/>
              </a:ext>
            </a:extLst>
          </p:cNvPr>
          <p:cNvGraphicFramePr>
            <a:graphicFrameLocks noGrp="1"/>
          </p:cNvGraphicFramePr>
          <p:nvPr>
            <p:extLst>
              <p:ext uri="{D42A27DB-BD31-4B8C-83A1-F6EECF244321}">
                <p14:modId xmlns:p14="http://schemas.microsoft.com/office/powerpoint/2010/main" val="2090224864"/>
              </p:ext>
            </p:extLst>
          </p:nvPr>
        </p:nvGraphicFramePr>
        <p:xfrm>
          <a:off x="763128" y="1151062"/>
          <a:ext cx="10595263" cy="2759927"/>
        </p:xfrm>
        <a:graphic>
          <a:graphicData uri="http://schemas.openxmlformats.org/drawingml/2006/table">
            <a:tbl>
              <a:tblPr/>
              <a:tblGrid>
                <a:gridCol w="1345166">
                  <a:extLst>
                    <a:ext uri="{9D8B030D-6E8A-4147-A177-3AD203B41FA5}">
                      <a16:colId xmlns:a16="http://schemas.microsoft.com/office/drawing/2014/main" val="3849123650"/>
                    </a:ext>
                  </a:extLst>
                </a:gridCol>
                <a:gridCol w="1527843">
                  <a:extLst>
                    <a:ext uri="{9D8B030D-6E8A-4147-A177-3AD203B41FA5}">
                      <a16:colId xmlns:a16="http://schemas.microsoft.com/office/drawing/2014/main" val="3031154615"/>
                    </a:ext>
                  </a:extLst>
                </a:gridCol>
                <a:gridCol w="1461416">
                  <a:extLst>
                    <a:ext uri="{9D8B030D-6E8A-4147-A177-3AD203B41FA5}">
                      <a16:colId xmlns:a16="http://schemas.microsoft.com/office/drawing/2014/main" val="797293613"/>
                    </a:ext>
                  </a:extLst>
                </a:gridCol>
                <a:gridCol w="1644092">
                  <a:extLst>
                    <a:ext uri="{9D8B030D-6E8A-4147-A177-3AD203B41FA5}">
                      <a16:colId xmlns:a16="http://schemas.microsoft.com/office/drawing/2014/main" val="2311309552"/>
                    </a:ext>
                  </a:extLst>
                </a:gridCol>
                <a:gridCol w="1943019">
                  <a:extLst>
                    <a:ext uri="{9D8B030D-6E8A-4147-A177-3AD203B41FA5}">
                      <a16:colId xmlns:a16="http://schemas.microsoft.com/office/drawing/2014/main" val="1624914429"/>
                    </a:ext>
                  </a:extLst>
                </a:gridCol>
                <a:gridCol w="1212311">
                  <a:extLst>
                    <a:ext uri="{9D8B030D-6E8A-4147-A177-3AD203B41FA5}">
                      <a16:colId xmlns:a16="http://schemas.microsoft.com/office/drawing/2014/main" val="826471222"/>
                    </a:ext>
                  </a:extLst>
                </a:gridCol>
                <a:gridCol w="1461416">
                  <a:extLst>
                    <a:ext uri="{9D8B030D-6E8A-4147-A177-3AD203B41FA5}">
                      <a16:colId xmlns:a16="http://schemas.microsoft.com/office/drawing/2014/main" val="3460072095"/>
                    </a:ext>
                  </a:extLst>
                </a:gridCol>
              </a:tblGrid>
              <a:tr h="402557">
                <a:tc>
                  <a:txBody>
                    <a:bodyPr/>
                    <a:lstStyle/>
                    <a:p>
                      <a:pPr algn="l" fontAlgn="b"/>
                      <a:endParaRPr lang="en-US" sz="1100" b="0" i="0" u="none" strike="noStrike">
                        <a:solidFill>
                          <a:srgbClr val="000000"/>
                        </a:solidFill>
                        <a:effectLst/>
                        <a:latin typeface="Aptos Narrow" panose="020B0004020202020204" pitchFamily="34" charset="0"/>
                      </a:endParaRPr>
                    </a:p>
                  </a:txBody>
                  <a:tcPr marL="45720" marR="457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5720" marR="4572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5720" marR="4572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5720" marR="4572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5720" marR="4572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5720" marR="4572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5720" marR="4572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9415142"/>
                  </a:ext>
                </a:extLst>
              </a:tr>
              <a:tr h="402557">
                <a:tc>
                  <a:txBody>
                    <a:bodyPr/>
                    <a:lstStyle/>
                    <a:p>
                      <a:pPr algn="l" fontAlgn="b"/>
                      <a:endParaRPr lang="en-US" sz="1100" b="0" i="0" u="none" strike="noStrike">
                        <a:solidFill>
                          <a:srgbClr val="000000"/>
                        </a:solidFill>
                        <a:effectLst/>
                        <a:latin typeface="Aptos Narrow" panose="020B0004020202020204" pitchFamily="34" charset="0"/>
                      </a:endParaRPr>
                    </a:p>
                  </a:txBody>
                  <a:tcPr marL="45720" marR="4572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5720" marR="4572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5720" marR="4572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5720" marR="4572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45720" marR="4572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5720" marR="4572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5720" marR="4572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0594373"/>
                  </a:ext>
                </a:extLst>
              </a:tr>
              <a:tr h="747142">
                <a:tc>
                  <a:txBody>
                    <a:bodyPr/>
                    <a:lstStyle/>
                    <a:p>
                      <a:pPr algn="l" fontAlgn="b"/>
                      <a:r>
                        <a:rPr lang="en-US" sz="1600" b="1" i="0" u="none" strike="noStrike" dirty="0">
                          <a:solidFill>
                            <a:srgbClr val="FFFFFF"/>
                          </a:solidFill>
                          <a:effectLst/>
                          <a:latin typeface="Aptos Narrow" panose="020B0004020202020204" pitchFamily="34" charset="0"/>
                        </a:rPr>
                        <a:t>Project ID</a:t>
                      </a:r>
                    </a:p>
                  </a:txBody>
                  <a:tcPr marL="45720" marR="4572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b"/>
                      <a:r>
                        <a:rPr lang="en-US" sz="1600" b="1" i="0" u="none" strike="noStrike" dirty="0">
                          <a:solidFill>
                            <a:srgbClr val="FFFFFF"/>
                          </a:solidFill>
                          <a:effectLst/>
                          <a:latin typeface="Aptos Narrow" panose="020B0004020202020204" pitchFamily="34" charset="0"/>
                        </a:rPr>
                        <a:t>Project Alternatives</a:t>
                      </a:r>
                    </a:p>
                  </a:txBody>
                  <a:tcPr marL="45720" marR="4572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b"/>
                      <a:r>
                        <a:rPr lang="en-US" sz="1600" b="1" i="0" u="none" strike="noStrike" dirty="0">
                          <a:solidFill>
                            <a:srgbClr val="FFFFFF"/>
                          </a:solidFill>
                          <a:effectLst/>
                          <a:latin typeface="Aptos Narrow" panose="020B0004020202020204" pitchFamily="34" charset="0"/>
                        </a:rPr>
                        <a:t>Exposure</a:t>
                      </a:r>
                    </a:p>
                  </a:txBody>
                  <a:tcPr marL="45720" marR="4572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b"/>
                      <a:r>
                        <a:rPr lang="en-US" sz="1600" b="1" i="0" u="none" strike="noStrike" dirty="0">
                          <a:solidFill>
                            <a:srgbClr val="FFFFFF"/>
                          </a:solidFill>
                          <a:effectLst/>
                          <a:latin typeface="Aptos Narrow" panose="020B0004020202020204" pitchFamily="34" charset="0"/>
                        </a:rPr>
                        <a:t>Exposure-Severity</a:t>
                      </a:r>
                    </a:p>
                  </a:txBody>
                  <a:tcPr marL="45720" marR="4572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b"/>
                      <a:r>
                        <a:rPr lang="en-US" sz="1600" b="1" i="0" u="none" strike="noStrike" dirty="0">
                          <a:solidFill>
                            <a:srgbClr val="FFFFFF"/>
                          </a:solidFill>
                          <a:effectLst/>
                          <a:latin typeface="Aptos Narrow" panose="020B0004020202020204" pitchFamily="34" charset="0"/>
                        </a:rPr>
                        <a:t>Encroachment Multipliers</a:t>
                      </a:r>
                    </a:p>
                  </a:txBody>
                  <a:tcPr marL="45720" marR="4572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b"/>
                      <a:r>
                        <a:rPr lang="en-US" sz="1600" b="1" i="0" u="none" strike="noStrike" dirty="0">
                          <a:solidFill>
                            <a:srgbClr val="FFFFFF"/>
                          </a:solidFill>
                          <a:effectLst/>
                          <a:latin typeface="Aptos Narrow" panose="020B0004020202020204" pitchFamily="34" charset="0"/>
                        </a:rPr>
                        <a:t>RwD Risk, Rs</a:t>
                      </a:r>
                    </a:p>
                  </a:txBody>
                  <a:tcPr marL="45720" marR="4572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b"/>
                      <a:r>
                        <a:rPr lang="en-US" sz="1600" b="1" i="0" u="none" strike="noStrike" dirty="0">
                          <a:solidFill>
                            <a:srgbClr val="FFFFFF"/>
                          </a:solidFill>
                          <a:effectLst/>
                          <a:latin typeface="Aptos Narrow" panose="020B0004020202020204" pitchFamily="34" charset="0"/>
                        </a:rPr>
                        <a:t>Relative Risk</a:t>
                      </a:r>
                    </a:p>
                  </a:txBody>
                  <a:tcPr marL="45720" marR="4572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398683767"/>
                  </a:ext>
                </a:extLst>
              </a:tr>
              <a:tr h="402557">
                <a:tc>
                  <a:txBody>
                    <a:bodyPr/>
                    <a:lstStyle/>
                    <a:p>
                      <a:pPr algn="l" fontAlgn="b"/>
                      <a:r>
                        <a:rPr lang="en-US" sz="1600" b="0" i="0" u="none" strike="noStrike" dirty="0">
                          <a:solidFill>
                            <a:srgbClr val="000000"/>
                          </a:solidFill>
                          <a:effectLst/>
                          <a:latin typeface="Aptos Narrow" panose="020B0004020202020204" pitchFamily="34" charset="0"/>
                        </a:rPr>
                        <a:t>Test</a:t>
                      </a:r>
                    </a:p>
                  </a:txBody>
                  <a:tcPr marL="45720" marR="4572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600" b="0" i="0" u="none" strike="noStrike" dirty="0">
                          <a:solidFill>
                            <a:srgbClr val="000000"/>
                          </a:solidFill>
                          <a:effectLst/>
                          <a:latin typeface="Aptos Narrow" panose="020B0004020202020204" pitchFamily="34" charset="0"/>
                        </a:rPr>
                        <a:t>Existing-Current</a:t>
                      </a:r>
                    </a:p>
                  </a:txBody>
                  <a:tcPr marL="45720" marR="4572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Aptos Narrow" panose="020B0004020202020204" pitchFamily="34" charset="0"/>
                        </a:rPr>
                        <a:t>414107</a:t>
                      </a:r>
                    </a:p>
                  </a:txBody>
                  <a:tcPr marL="45720" marR="4572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Aptos Narrow" panose="020B0004020202020204" pitchFamily="34" charset="0"/>
                        </a:rPr>
                        <a:t>7375</a:t>
                      </a:r>
                    </a:p>
                  </a:txBody>
                  <a:tcPr marL="45720" marR="4572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Aptos Narrow" panose="020B0004020202020204" pitchFamily="34" charset="0"/>
                        </a:rPr>
                        <a:t>1.97</a:t>
                      </a:r>
                    </a:p>
                  </a:txBody>
                  <a:tcPr marL="45720" marR="4572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Aptos Narrow" panose="020B0004020202020204" pitchFamily="34" charset="0"/>
                        </a:rPr>
                        <a:t>14556</a:t>
                      </a:r>
                    </a:p>
                  </a:txBody>
                  <a:tcPr marL="45720" marR="4572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Aptos Narrow" panose="020B0004020202020204" pitchFamily="34" charset="0"/>
                        </a:rPr>
                        <a:t>1</a:t>
                      </a:r>
                    </a:p>
                  </a:txBody>
                  <a:tcPr marL="45720" marR="4572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6334591"/>
                  </a:ext>
                </a:extLst>
              </a:tr>
              <a:tr h="402557">
                <a:tc>
                  <a:txBody>
                    <a:bodyPr/>
                    <a:lstStyle/>
                    <a:p>
                      <a:pPr algn="l" fontAlgn="b"/>
                      <a:r>
                        <a:rPr lang="en-US" sz="1600" b="0" i="0" u="none" strike="noStrike">
                          <a:solidFill>
                            <a:srgbClr val="000000"/>
                          </a:solidFill>
                          <a:effectLst/>
                          <a:latin typeface="Aptos Narrow" panose="020B0004020202020204" pitchFamily="34" charset="0"/>
                        </a:rPr>
                        <a:t>Test</a:t>
                      </a:r>
                    </a:p>
                  </a:txBody>
                  <a:tcPr marL="45720" marR="4572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600" b="0" i="0" u="none" strike="noStrike" dirty="0">
                          <a:solidFill>
                            <a:srgbClr val="000000"/>
                          </a:solidFill>
                          <a:effectLst/>
                          <a:latin typeface="Aptos Narrow" panose="020B0004020202020204" pitchFamily="34" charset="0"/>
                        </a:rPr>
                        <a:t>Alternative 1</a:t>
                      </a:r>
                    </a:p>
                  </a:txBody>
                  <a:tcPr marL="45720" marR="4572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Aptos Narrow" panose="020B0004020202020204" pitchFamily="34" charset="0"/>
                        </a:rPr>
                        <a:t>414107</a:t>
                      </a:r>
                    </a:p>
                  </a:txBody>
                  <a:tcPr marL="45720" marR="4572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Aptos Narrow" panose="020B0004020202020204" pitchFamily="34" charset="0"/>
                        </a:rPr>
                        <a:t>7375</a:t>
                      </a:r>
                    </a:p>
                  </a:txBody>
                  <a:tcPr marL="45720" marR="4572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Aptos Narrow" panose="020B0004020202020204" pitchFamily="34" charset="0"/>
                        </a:rPr>
                        <a:t>1.74</a:t>
                      </a:r>
                    </a:p>
                  </a:txBody>
                  <a:tcPr marL="45720" marR="4572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Aptos Narrow" panose="020B0004020202020204" pitchFamily="34" charset="0"/>
                        </a:rPr>
                        <a:t>12844</a:t>
                      </a:r>
                    </a:p>
                  </a:txBody>
                  <a:tcPr marL="45720" marR="4572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Aptos Narrow" panose="020B0004020202020204" pitchFamily="34" charset="0"/>
                        </a:rPr>
                        <a:t>0.88</a:t>
                      </a:r>
                    </a:p>
                  </a:txBody>
                  <a:tcPr marL="45720" marR="4572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9302412"/>
                  </a:ext>
                </a:extLst>
              </a:tr>
              <a:tr h="402557">
                <a:tc>
                  <a:txBody>
                    <a:bodyPr/>
                    <a:lstStyle/>
                    <a:p>
                      <a:pPr algn="l" fontAlgn="b"/>
                      <a:r>
                        <a:rPr lang="en-US" sz="1600" b="0" i="0" u="none" strike="noStrike">
                          <a:solidFill>
                            <a:srgbClr val="000000"/>
                          </a:solidFill>
                          <a:effectLst/>
                          <a:latin typeface="Aptos Narrow" panose="020B0004020202020204" pitchFamily="34" charset="0"/>
                        </a:rPr>
                        <a:t>Test</a:t>
                      </a:r>
                    </a:p>
                  </a:txBody>
                  <a:tcPr marL="45720" marR="4572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600" b="0" i="0" u="none" strike="noStrike" dirty="0">
                          <a:solidFill>
                            <a:srgbClr val="000000"/>
                          </a:solidFill>
                          <a:effectLst/>
                          <a:latin typeface="Aptos Narrow" panose="020B0004020202020204" pitchFamily="34" charset="0"/>
                        </a:rPr>
                        <a:t>Alternative 2</a:t>
                      </a:r>
                    </a:p>
                  </a:txBody>
                  <a:tcPr marL="45720" marR="4572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Aptos Narrow" panose="020B0004020202020204" pitchFamily="34" charset="0"/>
                        </a:rPr>
                        <a:t>414107</a:t>
                      </a:r>
                    </a:p>
                  </a:txBody>
                  <a:tcPr marL="45720" marR="4572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Aptos Narrow" panose="020B0004020202020204" pitchFamily="34" charset="0"/>
                        </a:rPr>
                        <a:t>7375</a:t>
                      </a:r>
                    </a:p>
                  </a:txBody>
                  <a:tcPr marL="45720" marR="4572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Aptos Narrow" panose="020B0004020202020204" pitchFamily="34" charset="0"/>
                        </a:rPr>
                        <a:t>1.26</a:t>
                      </a:r>
                    </a:p>
                  </a:txBody>
                  <a:tcPr marL="45720" marR="4572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Aptos Narrow" panose="020B0004020202020204" pitchFamily="34" charset="0"/>
                        </a:rPr>
                        <a:t>9327</a:t>
                      </a:r>
                    </a:p>
                  </a:txBody>
                  <a:tcPr marL="45720" marR="4572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Aptos Narrow" panose="020B0004020202020204" pitchFamily="34" charset="0"/>
                        </a:rPr>
                        <a:t>0.64</a:t>
                      </a:r>
                    </a:p>
                  </a:txBody>
                  <a:tcPr marL="45720" marR="4572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9752896"/>
                  </a:ext>
                </a:extLst>
              </a:tr>
            </a:tbl>
          </a:graphicData>
        </a:graphic>
      </p:graphicFrame>
      <p:pic>
        <p:nvPicPr>
          <p:cNvPr id="7" name="Button 1">
            <a:extLst>
              <a:ext uri="{63B3BB69-23CF-44E3-9099-C40C66FF867C}">
                <a14:compatExt xmlns:a14="http://schemas.microsoft.com/office/drawing/2010/main" spid="_x0000_s1025"/>
              </a:ext>
              <a:ext uri="{FF2B5EF4-FFF2-40B4-BE49-F238E27FC236}">
                <a16:creationId xmlns:a16="http://schemas.microsoft.com/office/drawing/2014/main" id="{00000000-0008-0000-0200-000001040000}"/>
              </a:ext>
            </a:extLst>
          </p:cNvPr>
          <p:cNvPicPr>
            <a:picLocks noChangeAspect="1"/>
          </p:cNvPicPr>
          <p:nvPr/>
        </p:nvPicPr>
        <p:blipFill>
          <a:blip r:embed="rId3"/>
          <a:stretch>
            <a:fillRect/>
          </a:stretch>
        </p:blipFill>
        <p:spPr>
          <a:xfrm>
            <a:off x="913271" y="1281980"/>
            <a:ext cx="5360304" cy="315312"/>
          </a:xfrm>
          <a:prstGeom prst="rect">
            <a:avLst/>
          </a:prstGeom>
        </p:spPr>
      </p:pic>
      <p:sp>
        <p:nvSpPr>
          <p:cNvPr id="6" name="Rectangle 5">
            <a:extLst>
              <a:ext uri="{FF2B5EF4-FFF2-40B4-BE49-F238E27FC236}">
                <a16:creationId xmlns:a16="http://schemas.microsoft.com/office/drawing/2014/main" id="{233E819C-8E3C-86CF-FC29-902CF7FB0EBD}"/>
              </a:ext>
            </a:extLst>
          </p:cNvPr>
          <p:cNvSpPr/>
          <p:nvPr/>
        </p:nvSpPr>
        <p:spPr>
          <a:xfrm>
            <a:off x="629689" y="3592187"/>
            <a:ext cx="10878845" cy="457200"/>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0E93781-832A-B4A3-056F-C182B2B80BEA}"/>
              </a:ext>
            </a:extLst>
          </p:cNvPr>
          <p:cNvSpPr txBox="1"/>
          <p:nvPr/>
        </p:nvSpPr>
        <p:spPr>
          <a:xfrm>
            <a:off x="509374" y="5441557"/>
            <a:ext cx="11173252" cy="461665"/>
          </a:xfrm>
          <a:prstGeom prst="rect">
            <a:avLst/>
          </a:prstGeom>
          <a:noFill/>
        </p:spPr>
        <p:txBody>
          <a:bodyPr wrap="none" rtlCol="0">
            <a:spAutoFit/>
          </a:bodyPr>
          <a:lstStyle/>
          <a:p>
            <a:r>
              <a:rPr lang="en-US" sz="2400" dirty="0">
                <a:solidFill>
                  <a:srgbClr val="FF0000"/>
                </a:solidFill>
              </a:rPr>
              <a:t>The lower the Relative Risk value, the lower the calculated risk of the alternative.</a:t>
            </a:r>
          </a:p>
        </p:txBody>
      </p:sp>
    </p:spTree>
    <p:extLst>
      <p:ext uri="{BB962C8B-B14F-4D97-AF65-F5344CB8AC3E}">
        <p14:creationId xmlns:p14="http://schemas.microsoft.com/office/powerpoint/2010/main" val="15709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63E679-E551-30C3-D3CA-CD779CDDB0E5}"/>
              </a:ext>
            </a:extLst>
          </p:cNvPr>
          <p:cNvSpPr/>
          <p:nvPr/>
        </p:nvSpPr>
        <p:spPr>
          <a:xfrm>
            <a:off x="566351" y="1612900"/>
            <a:ext cx="2976949" cy="19558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24DCA8A-A6D3-74C7-1F9F-1FD79058D20D}"/>
              </a:ext>
            </a:extLst>
          </p:cNvPr>
          <p:cNvSpPr/>
          <p:nvPr/>
        </p:nvSpPr>
        <p:spPr>
          <a:xfrm>
            <a:off x="1829299" y="2977746"/>
            <a:ext cx="425652" cy="425652"/>
          </a:xfrm>
          <a:prstGeom prst="ellipse">
            <a:avLst/>
          </a:prstGeom>
          <a:solidFill>
            <a:schemeClr val="accent5"/>
          </a:solidFill>
          <a:ln w="28575">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D9FBF6F-3FCD-436A-E195-A892B620949F}"/>
              </a:ext>
            </a:extLst>
          </p:cNvPr>
          <p:cNvSpPr/>
          <p:nvPr/>
        </p:nvSpPr>
        <p:spPr>
          <a:xfrm>
            <a:off x="4354328" y="1612900"/>
            <a:ext cx="2976949" cy="19558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4CA0A4-7B8D-CE5E-BABE-AB05B86BBF06}"/>
              </a:ext>
            </a:extLst>
          </p:cNvPr>
          <p:cNvSpPr/>
          <p:nvPr/>
        </p:nvSpPr>
        <p:spPr>
          <a:xfrm>
            <a:off x="4383936" y="2977746"/>
            <a:ext cx="2976949" cy="451254"/>
          </a:xfrm>
          <a:prstGeom prst="rect">
            <a:avLst/>
          </a:prstGeom>
          <a:solidFill>
            <a:schemeClr val="accent5"/>
          </a:solidFill>
          <a:ln w="28575">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B93AB2-93EA-19B6-26EC-B069505465FB}"/>
              </a:ext>
            </a:extLst>
          </p:cNvPr>
          <p:cNvSpPr>
            <a:spLocks noGrp="1"/>
          </p:cNvSpPr>
          <p:nvPr>
            <p:ph type="title"/>
          </p:nvPr>
        </p:nvSpPr>
        <p:spPr>
          <a:xfrm>
            <a:off x="566351" y="348648"/>
            <a:ext cx="10515600" cy="1020764"/>
          </a:xfrm>
        </p:spPr>
        <p:txBody>
          <a:bodyPr>
            <a:normAutofit fontScale="90000"/>
          </a:bodyPr>
          <a:lstStyle/>
          <a:p>
            <a:r>
              <a:rPr lang="en-US" dirty="0"/>
              <a:t>Tool can be used in Project/Program Decision-Making</a:t>
            </a:r>
          </a:p>
        </p:txBody>
      </p:sp>
      <p:sp>
        <p:nvSpPr>
          <p:cNvPr id="3" name="Content Placeholder 2">
            <a:extLst>
              <a:ext uri="{FF2B5EF4-FFF2-40B4-BE49-F238E27FC236}">
                <a16:creationId xmlns:a16="http://schemas.microsoft.com/office/drawing/2014/main" id="{3E36306F-8796-8D5A-CCCC-34A905CA4045}"/>
              </a:ext>
            </a:extLst>
          </p:cNvPr>
          <p:cNvSpPr txBox="1">
            <a:spLocks/>
          </p:cNvSpPr>
          <p:nvPr/>
        </p:nvSpPr>
        <p:spPr>
          <a:xfrm>
            <a:off x="458576" y="3698895"/>
            <a:ext cx="3336944" cy="24488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latin typeface="Segoe UI" panose="020B0502040204020203" pitchFamily="34" charset="0"/>
                <a:cs typeface="Segoe UI" panose="020B0502040204020203" pitchFamily="34" charset="0"/>
              </a:rPr>
              <a:t>Segment alternatives: </a:t>
            </a:r>
            <a:r>
              <a:rPr lang="en-US" sz="2200" dirty="0">
                <a:latin typeface="Segoe UI" panose="020B0502040204020203" pitchFamily="34" charset="0"/>
                <a:cs typeface="Segoe UI" panose="020B0502040204020203" pitchFamily="34" charset="0"/>
              </a:rPr>
              <a:t>decisions at the segment level to identify segments/corridors with a higher risk.</a:t>
            </a:r>
          </a:p>
        </p:txBody>
      </p:sp>
      <p:sp>
        <p:nvSpPr>
          <p:cNvPr id="4" name="Content Placeholder 2">
            <a:extLst>
              <a:ext uri="{FF2B5EF4-FFF2-40B4-BE49-F238E27FC236}">
                <a16:creationId xmlns:a16="http://schemas.microsoft.com/office/drawing/2014/main" id="{1D202FF8-FFD0-562E-EEB0-927C944D3704}"/>
              </a:ext>
            </a:extLst>
          </p:cNvPr>
          <p:cNvSpPr txBox="1">
            <a:spLocks/>
          </p:cNvSpPr>
          <p:nvPr/>
        </p:nvSpPr>
        <p:spPr>
          <a:xfrm>
            <a:off x="4215915" y="3698895"/>
            <a:ext cx="3466694" cy="2059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latin typeface="Segoe UI" panose="020B0502040204020203" pitchFamily="34" charset="0"/>
                <a:cs typeface="Segoe UI" panose="020B0502040204020203" pitchFamily="34" charset="0"/>
              </a:rPr>
              <a:t>Project alternatives:</a:t>
            </a:r>
            <a:r>
              <a:rPr lang="en-US" sz="2200" dirty="0">
                <a:latin typeface="Segoe UI" panose="020B0502040204020203" pitchFamily="34" charset="0"/>
                <a:cs typeface="Segoe UI" panose="020B0502040204020203" pitchFamily="34" charset="0"/>
              </a:rPr>
              <a:t> decisions at the project level where there are multiple feasible alternatives funds. </a:t>
            </a:r>
          </a:p>
        </p:txBody>
      </p:sp>
      <p:sp>
        <p:nvSpPr>
          <p:cNvPr id="5" name="Content Placeholder 2">
            <a:extLst>
              <a:ext uri="{FF2B5EF4-FFF2-40B4-BE49-F238E27FC236}">
                <a16:creationId xmlns:a16="http://schemas.microsoft.com/office/drawing/2014/main" id="{15098901-8444-0E5B-0624-78EE33F64B67}"/>
              </a:ext>
            </a:extLst>
          </p:cNvPr>
          <p:cNvSpPr txBox="1">
            <a:spLocks/>
          </p:cNvSpPr>
          <p:nvPr/>
        </p:nvSpPr>
        <p:spPr>
          <a:xfrm>
            <a:off x="8103004" y="3698895"/>
            <a:ext cx="3466694" cy="21996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latin typeface="Segoe UI" panose="020B0502040204020203" pitchFamily="34" charset="0"/>
                <a:cs typeface="Segoe UI" panose="020B0502040204020203" pitchFamily="34" charset="0"/>
              </a:rPr>
              <a:t>Program alternatives:</a:t>
            </a:r>
            <a:r>
              <a:rPr lang="en-US" sz="2200" dirty="0">
                <a:latin typeface="Segoe UI" panose="020B0502040204020203" pitchFamily="34" charset="0"/>
                <a:cs typeface="Segoe UI" panose="020B0502040204020203" pitchFamily="34" charset="0"/>
              </a:rPr>
              <a:t> decisions at the program level where there are multiple feasible projects competing for the same program funds. </a:t>
            </a:r>
          </a:p>
        </p:txBody>
      </p:sp>
      <p:sp>
        <p:nvSpPr>
          <p:cNvPr id="10" name="Rectangle 9">
            <a:extLst>
              <a:ext uri="{FF2B5EF4-FFF2-40B4-BE49-F238E27FC236}">
                <a16:creationId xmlns:a16="http://schemas.microsoft.com/office/drawing/2014/main" id="{AA494A4C-9F81-26D4-1B7B-B29D1A82EB69}"/>
              </a:ext>
            </a:extLst>
          </p:cNvPr>
          <p:cNvSpPr/>
          <p:nvPr/>
        </p:nvSpPr>
        <p:spPr>
          <a:xfrm>
            <a:off x="8142304" y="1612900"/>
            <a:ext cx="2976949" cy="1955800"/>
          </a:xfrm>
          <a:prstGeom prst="rect">
            <a:avLst/>
          </a:prstGeom>
          <a:solidFill>
            <a:schemeClr val="accent5"/>
          </a:solidFill>
          <a:ln w="28575">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EC64250A-D9A6-75EC-F66F-96C0AC80B8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6054" y="1612900"/>
            <a:ext cx="2984500" cy="1955800"/>
          </a:xfrm>
          <a:prstGeom prst="rect">
            <a:avLst/>
          </a:prstGeom>
        </p:spPr>
      </p:pic>
      <p:pic>
        <p:nvPicPr>
          <p:cNvPr id="16" name="Graphic 15">
            <a:extLst>
              <a:ext uri="{FF2B5EF4-FFF2-40B4-BE49-F238E27FC236}">
                <a16:creationId xmlns:a16="http://schemas.microsoft.com/office/drawing/2014/main" id="{F9FA1055-DDC8-5C4C-00BB-79D646AA88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61581" y="1620836"/>
            <a:ext cx="2984500" cy="1955800"/>
          </a:xfrm>
          <a:prstGeom prst="rect">
            <a:avLst/>
          </a:prstGeom>
        </p:spPr>
      </p:pic>
      <p:pic>
        <p:nvPicPr>
          <p:cNvPr id="17" name="Graphic 16">
            <a:extLst>
              <a:ext uri="{FF2B5EF4-FFF2-40B4-BE49-F238E27FC236}">
                <a16:creationId xmlns:a16="http://schemas.microsoft.com/office/drawing/2014/main" id="{D64D78C1-EF34-4D2A-27E5-0984AA75B4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4362" y="1620836"/>
            <a:ext cx="2984500" cy="1955800"/>
          </a:xfrm>
          <a:prstGeom prst="rect">
            <a:avLst/>
          </a:prstGeom>
        </p:spPr>
      </p:pic>
    </p:spTree>
    <p:extLst>
      <p:ext uri="{BB962C8B-B14F-4D97-AF65-F5344CB8AC3E}">
        <p14:creationId xmlns:p14="http://schemas.microsoft.com/office/powerpoint/2010/main" val="2541917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232916C-24C6-4C31-9697-4A692F51BD54}"/>
              </a:ext>
            </a:extLst>
          </p:cNvPr>
          <p:cNvSpPr>
            <a:spLocks noGrp="1"/>
          </p:cNvSpPr>
          <p:nvPr>
            <p:ph type="title"/>
          </p:nvPr>
        </p:nvSpPr>
        <p:spPr/>
        <p:txBody>
          <a:bodyPr>
            <a:normAutofit fontScale="90000"/>
          </a:bodyPr>
          <a:lstStyle/>
          <a:p>
            <a:r>
              <a:rPr lang="en-US" dirty="0"/>
              <a:t>Questions?</a:t>
            </a:r>
          </a:p>
        </p:txBody>
      </p:sp>
      <p:sp>
        <p:nvSpPr>
          <p:cNvPr id="2" name="Slide Number Placeholder 1">
            <a:extLst>
              <a:ext uri="{FF2B5EF4-FFF2-40B4-BE49-F238E27FC236}">
                <a16:creationId xmlns:a16="http://schemas.microsoft.com/office/drawing/2014/main" id="{33145B62-8946-49D7-9495-2D9D78DD9BC9}"/>
              </a:ext>
            </a:extLst>
          </p:cNvPr>
          <p:cNvSpPr>
            <a:spLocks noGrp="1"/>
          </p:cNvSpPr>
          <p:nvPr>
            <p:ph type="sldNum" sz="quarter" idx="4"/>
          </p:nvPr>
        </p:nvSpPr>
        <p:spPr/>
        <p:txBody>
          <a:bodyPr/>
          <a:lstStyle/>
          <a:p>
            <a:fld id="{29691912-3321-4F2D-A980-9CA5FE309265}" type="slidenum">
              <a:rPr lang="en-US" smtClean="0"/>
              <a:t>23</a:t>
            </a:fld>
            <a:endParaRPr lang="en-US"/>
          </a:p>
        </p:txBody>
      </p:sp>
    </p:spTree>
    <p:extLst>
      <p:ext uri="{BB962C8B-B14F-4D97-AF65-F5344CB8AC3E}">
        <p14:creationId xmlns:p14="http://schemas.microsoft.com/office/powerpoint/2010/main" val="851582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D1393F-DC39-4F73-9BE7-3D00002053DE}"/>
              </a:ext>
            </a:extLst>
          </p:cNvPr>
          <p:cNvSpPr>
            <a:spLocks noGrp="1"/>
          </p:cNvSpPr>
          <p:nvPr>
            <p:ph type="title"/>
          </p:nvPr>
        </p:nvSpPr>
        <p:spPr/>
        <p:txBody>
          <a:bodyPr>
            <a:normAutofit fontScale="90000"/>
          </a:bodyPr>
          <a:lstStyle/>
          <a:p>
            <a:r>
              <a:rPr lang="en-US" dirty="0"/>
              <a:t>Contact</a:t>
            </a:r>
          </a:p>
        </p:txBody>
      </p:sp>
      <p:sp>
        <p:nvSpPr>
          <p:cNvPr id="7" name="Text Placeholder 6">
            <a:extLst>
              <a:ext uri="{FF2B5EF4-FFF2-40B4-BE49-F238E27FC236}">
                <a16:creationId xmlns:a16="http://schemas.microsoft.com/office/drawing/2014/main" id="{E3025636-CA4A-45F6-8376-6F8190735899}"/>
              </a:ext>
            </a:extLst>
          </p:cNvPr>
          <p:cNvSpPr>
            <a:spLocks noGrp="1"/>
          </p:cNvSpPr>
          <p:nvPr>
            <p:ph type="body" sz="quarter" idx="10"/>
          </p:nvPr>
        </p:nvSpPr>
        <p:spPr>
          <a:xfrm>
            <a:off x="4206875" y="2508879"/>
            <a:ext cx="3778250" cy="526266"/>
          </a:xfrm>
        </p:spPr>
        <p:txBody>
          <a:bodyPr/>
          <a:lstStyle/>
          <a:p>
            <a:r>
              <a:rPr lang="en-US" dirty="0"/>
              <a:t>Paul LaFleur</a:t>
            </a:r>
          </a:p>
        </p:txBody>
      </p:sp>
      <p:sp>
        <p:nvSpPr>
          <p:cNvPr id="8" name="Text Placeholder 7">
            <a:extLst>
              <a:ext uri="{FF2B5EF4-FFF2-40B4-BE49-F238E27FC236}">
                <a16:creationId xmlns:a16="http://schemas.microsoft.com/office/drawing/2014/main" id="{55D6397E-3BDF-4C0C-8BF1-1145F792400D}"/>
              </a:ext>
            </a:extLst>
          </p:cNvPr>
          <p:cNvSpPr>
            <a:spLocks noGrp="1"/>
          </p:cNvSpPr>
          <p:nvPr>
            <p:ph type="body" sz="quarter" idx="11"/>
          </p:nvPr>
        </p:nvSpPr>
        <p:spPr>
          <a:xfrm>
            <a:off x="4206875" y="3035928"/>
            <a:ext cx="3778250" cy="1379011"/>
          </a:xfrm>
        </p:spPr>
        <p:txBody>
          <a:bodyPr/>
          <a:lstStyle/>
          <a:p>
            <a:r>
              <a:rPr lang="en-US" dirty="0">
                <a:hlinkClick r:id="rId3"/>
              </a:rPr>
              <a:t>paul.lafleur@dot.gov</a:t>
            </a:r>
            <a:endParaRPr lang="en-US" dirty="0"/>
          </a:p>
        </p:txBody>
      </p:sp>
      <p:sp>
        <p:nvSpPr>
          <p:cNvPr id="13" name="Slide Number Placeholder 5">
            <a:extLst>
              <a:ext uri="{FF2B5EF4-FFF2-40B4-BE49-F238E27FC236}">
                <a16:creationId xmlns:a16="http://schemas.microsoft.com/office/drawing/2014/main" id="{47EBC7AB-5E3B-422C-A1EF-2060B410651B}"/>
              </a:ext>
            </a:extLst>
          </p:cNvPr>
          <p:cNvSpPr txBox="1">
            <a:spLocks/>
          </p:cNvSpPr>
          <p:nvPr/>
        </p:nvSpPr>
        <p:spPr>
          <a:xfrm>
            <a:off x="11145290" y="6382043"/>
            <a:ext cx="771525" cy="234234"/>
          </a:xfrm>
          <a:prstGeom prst="rect">
            <a:avLst/>
          </a:prstGeom>
        </p:spPr>
        <p:txBody>
          <a:bodyPr vert="horz" lIns="91440" tIns="45720" rIns="91440" bIns="45720" rtlCol="0" anchor="ctr">
            <a:noAutofit/>
          </a:bodyPr>
          <a:lstStyle>
            <a:lvl1pPr marL="0" indent="0" algn="r" defTabSz="914400" rtl="0" eaLnBrk="1" latinLnBrk="0" hangingPunct="1">
              <a:lnSpc>
                <a:spcPct val="90000"/>
              </a:lnSpc>
              <a:spcBef>
                <a:spcPts val="1000"/>
              </a:spcBef>
              <a:buClr>
                <a:schemeClr val="bg2"/>
              </a:buClr>
              <a:buSzPct val="80000"/>
              <a:buFont typeface="Arial" panose="020B0604020202020204" pitchFamily="34" charset="0"/>
              <a:buNone/>
              <a:defRPr sz="1200" kern="1200">
                <a:solidFill>
                  <a:schemeClr val="tx1">
                    <a:tint val="75000"/>
                  </a:schemeClr>
                </a:solidFill>
                <a:latin typeface="Arial" panose="020B0604020202020204" pitchFamily="34" charset="0"/>
                <a:ea typeface="+mn-ea"/>
                <a:cs typeface="Arial" panose="020B0604020202020204" pitchFamily="34" charset="0"/>
              </a:defRPr>
            </a:lvl1pPr>
            <a:lvl2pPr marL="796925" indent="-339725" algn="l" defTabSz="914400" rtl="0" eaLnBrk="1" latinLnBrk="0" hangingPunct="1">
              <a:lnSpc>
                <a:spcPct val="90000"/>
              </a:lnSpc>
              <a:spcBef>
                <a:spcPts val="500"/>
              </a:spcBef>
              <a:buClr>
                <a:schemeClr val="bg2"/>
              </a:buClr>
              <a:buSzPct val="80000"/>
              <a:buFont typeface="Wingdings 3" panose="05040102010807070707" pitchFamily="18"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SzPct val="125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9691912-3321-4F2D-A980-9CA5FE309265}" type="slidenum">
              <a:rPr lang="en-US" smtClean="0">
                <a:solidFill>
                  <a:schemeClr val="bg1"/>
                </a:solidFill>
              </a:rPr>
              <a:pPr/>
              <a:t>24</a:t>
            </a:fld>
            <a:endParaRPr lang="en-US" dirty="0">
              <a:solidFill>
                <a:schemeClr val="bg1"/>
              </a:solidFill>
            </a:endParaRPr>
          </a:p>
        </p:txBody>
      </p:sp>
    </p:spTree>
    <p:extLst>
      <p:ext uri="{BB962C8B-B14F-4D97-AF65-F5344CB8AC3E}">
        <p14:creationId xmlns:p14="http://schemas.microsoft.com/office/powerpoint/2010/main" val="3388137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EAD5D3-126A-AE8D-A864-177610C78715}"/>
              </a:ext>
            </a:extLst>
          </p:cNvPr>
          <p:cNvSpPr>
            <a:spLocks noGrp="1"/>
          </p:cNvSpPr>
          <p:nvPr>
            <p:ph type="sldNum" sz="quarter" idx="4"/>
          </p:nvPr>
        </p:nvSpPr>
        <p:spPr/>
        <p:txBody>
          <a:bodyPr/>
          <a:lstStyle/>
          <a:p>
            <a:fld id="{29691912-3321-4F2D-A980-9CA5FE309265}" type="slidenum">
              <a:rPr lang="en-US" smtClean="0"/>
              <a:pPr/>
              <a:t>3</a:t>
            </a:fld>
            <a:endParaRPr lang="en-US" dirty="0"/>
          </a:p>
        </p:txBody>
      </p:sp>
      <p:sp>
        <p:nvSpPr>
          <p:cNvPr id="5" name="TextBox 4">
            <a:extLst>
              <a:ext uri="{FF2B5EF4-FFF2-40B4-BE49-F238E27FC236}">
                <a16:creationId xmlns:a16="http://schemas.microsoft.com/office/drawing/2014/main" id="{F2FAD622-C548-DAC3-6FE8-ADA4AB0209E9}"/>
              </a:ext>
            </a:extLst>
          </p:cNvPr>
          <p:cNvSpPr txBox="1"/>
          <p:nvPr/>
        </p:nvSpPr>
        <p:spPr>
          <a:xfrm>
            <a:off x="1903650" y="148292"/>
            <a:ext cx="6096000" cy="1354217"/>
          </a:xfrm>
          <a:prstGeom prst="rect">
            <a:avLst/>
          </a:prstGeom>
          <a:noFill/>
        </p:spPr>
        <p:txBody>
          <a:bodyPr wrap="square">
            <a:spAutoFit/>
          </a:bodyPr>
          <a:lstStyle/>
          <a:p>
            <a:pPr marL="0" algn="ctr" rtl="0" eaLnBrk="1" fontAlgn="b" latinLnBrk="0" hangingPunct="1">
              <a:spcBef>
                <a:spcPts val="0"/>
              </a:spcBef>
              <a:spcAft>
                <a:spcPts val="0"/>
              </a:spcAft>
            </a:pPr>
            <a:r>
              <a:rPr lang="en-US" sz="2400" b="0" i="0" u="none" strike="noStrike" dirty="0">
                <a:solidFill>
                  <a:srgbClr val="000000"/>
                </a:solidFill>
                <a:effectLst/>
                <a:latin typeface="Aharoni" panose="02010803020104030203" pitchFamily="2" charset="-79"/>
                <a:cs typeface="Aharoni" panose="02010803020104030203" pitchFamily="2" charset="-79"/>
              </a:rPr>
              <a:t>United States</a:t>
            </a:r>
          </a:p>
          <a:p>
            <a:pPr marL="0" algn="ctr" rtl="0" eaLnBrk="1" fontAlgn="b" latinLnBrk="0" hangingPunct="1">
              <a:spcBef>
                <a:spcPts val="0"/>
              </a:spcBef>
              <a:spcAft>
                <a:spcPts val="0"/>
              </a:spcAft>
            </a:pPr>
            <a:r>
              <a:rPr lang="en-US" sz="2400" b="1" i="0" u="none" strike="noStrike" kern="1200" dirty="0">
                <a:solidFill>
                  <a:srgbClr val="000000"/>
                </a:solidFill>
                <a:effectLst/>
                <a:latin typeface="Calibri" panose="020F0502020204030204" pitchFamily="34" charset="0"/>
              </a:rPr>
              <a:t>Fatalities by FHWA Focus Area</a:t>
            </a:r>
            <a:endParaRPr lang="en-US" sz="2400" b="1" i="0" u="none" strike="noStrike" dirty="0">
              <a:effectLst/>
              <a:latin typeface="Arial" panose="020B0604020202020204" pitchFamily="34" charset="0"/>
            </a:endParaRPr>
          </a:p>
          <a:p>
            <a:pPr marL="0" algn="ctr" rtl="0" eaLnBrk="1" fontAlgn="b"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Average 2021-2023</a:t>
            </a:r>
            <a:endParaRPr lang="en-US" sz="1600" b="0" i="0" u="none" strike="noStrike" dirty="0">
              <a:effectLst/>
              <a:latin typeface="Arial" panose="020B0604020202020204" pitchFamily="34" charset="0"/>
            </a:endParaRPr>
          </a:p>
          <a:p>
            <a:r>
              <a:rPr lang="en-US" dirty="0"/>
              <a:t> </a:t>
            </a:r>
          </a:p>
        </p:txBody>
      </p:sp>
      <p:sp>
        <p:nvSpPr>
          <p:cNvPr id="6" name="Right Arrow 3">
            <a:extLst>
              <a:ext uri="{FF2B5EF4-FFF2-40B4-BE49-F238E27FC236}">
                <a16:creationId xmlns:a16="http://schemas.microsoft.com/office/drawing/2014/main" id="{06439054-F80F-0D3D-C8BF-EFEAF8F9FDEB}"/>
              </a:ext>
            </a:extLst>
          </p:cNvPr>
          <p:cNvSpPr/>
          <p:nvPr/>
        </p:nvSpPr>
        <p:spPr>
          <a:xfrm>
            <a:off x="5492009" y="2363364"/>
            <a:ext cx="703456" cy="321294"/>
          </a:xfrm>
          <a:prstGeom prst="rightArrow">
            <a:avLst/>
          </a:prstGeom>
          <a:solidFill>
            <a:sysClr val="windowText" lastClr="000000"/>
          </a:solidFill>
          <a:ln w="25400" cap="flat" cmpd="sng" algn="ctr">
            <a:solidFill>
              <a:sysClr val="windowText" lastClr="000000">
                <a:shade val="50000"/>
              </a:sysClr>
            </a:solid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9" name="Text Box 6">
            <a:extLst>
              <a:ext uri="{FF2B5EF4-FFF2-40B4-BE49-F238E27FC236}">
                <a16:creationId xmlns:a16="http://schemas.microsoft.com/office/drawing/2014/main" id="{10EC68BB-D49E-A3DF-470C-5F5313D17A4E}"/>
              </a:ext>
            </a:extLst>
          </p:cNvPr>
          <p:cNvSpPr txBox="1">
            <a:spLocks noChangeArrowheads="1"/>
          </p:cNvSpPr>
          <p:nvPr/>
        </p:nvSpPr>
        <p:spPr bwMode="auto">
          <a:xfrm>
            <a:off x="9795794" y="688214"/>
            <a:ext cx="2222500" cy="1477328"/>
          </a:xfrm>
          <a:prstGeom prst="rect">
            <a:avLst/>
          </a:prstGeom>
          <a:noFill/>
          <a:ln w="9525">
            <a:noFill/>
            <a:miter lim="800000"/>
            <a:headEnd/>
            <a:tailEnd/>
          </a:ln>
        </p:spPr>
        <p:txBody>
          <a:bodyPr wrap="square" lIns="0" rIns="0">
            <a:spAutoFit/>
          </a:bodyPr>
          <a:lstStyle/>
          <a:p>
            <a:pPr algn="ctr" fontAlgn="base">
              <a:spcBef>
                <a:spcPct val="50000"/>
              </a:spcBef>
              <a:spcAft>
                <a:spcPct val="0"/>
              </a:spcAft>
            </a:pPr>
            <a:r>
              <a:rPr lang="en-US" sz="2400" b="1" dirty="0">
                <a:solidFill>
                  <a:srgbClr val="002064"/>
                </a:solidFill>
                <a:latin typeface="Arial" charset="0"/>
              </a:rPr>
              <a:t>National Fatalities 42,284/Year</a:t>
            </a:r>
          </a:p>
          <a:p>
            <a:pPr algn="ctr" fontAlgn="base">
              <a:spcBef>
                <a:spcPct val="0"/>
              </a:spcBef>
              <a:spcAft>
                <a:spcPct val="0"/>
              </a:spcAft>
            </a:pPr>
            <a:endParaRPr lang="en-US" b="1" dirty="0">
              <a:solidFill>
                <a:srgbClr val="002064"/>
              </a:solidFill>
              <a:latin typeface="Arial" charset="0"/>
            </a:endParaRPr>
          </a:p>
        </p:txBody>
      </p:sp>
      <p:sp>
        <p:nvSpPr>
          <p:cNvPr id="10" name="Text Box 6">
            <a:extLst>
              <a:ext uri="{FF2B5EF4-FFF2-40B4-BE49-F238E27FC236}">
                <a16:creationId xmlns:a16="http://schemas.microsoft.com/office/drawing/2014/main" id="{07649A3B-98C5-F390-4A5F-25D41193AFAF}"/>
              </a:ext>
            </a:extLst>
          </p:cNvPr>
          <p:cNvSpPr txBox="1">
            <a:spLocks noChangeArrowheads="1"/>
          </p:cNvSpPr>
          <p:nvPr/>
        </p:nvSpPr>
        <p:spPr bwMode="auto">
          <a:xfrm>
            <a:off x="9757694" y="2072031"/>
            <a:ext cx="2298700" cy="830997"/>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2400" b="1" dirty="0">
                <a:solidFill>
                  <a:srgbClr val="000066"/>
                </a:solidFill>
                <a:latin typeface="Arial" charset="0"/>
              </a:rPr>
              <a:t>RwD Fatalities 20,398/Year</a:t>
            </a:r>
          </a:p>
        </p:txBody>
      </p:sp>
      <p:sp>
        <p:nvSpPr>
          <p:cNvPr id="11" name="Rectangle 10">
            <a:extLst>
              <a:ext uri="{FF2B5EF4-FFF2-40B4-BE49-F238E27FC236}">
                <a16:creationId xmlns:a16="http://schemas.microsoft.com/office/drawing/2014/main" id="{24EBD77B-BE2B-42DA-CB5B-B0C3AB67416F}"/>
              </a:ext>
            </a:extLst>
          </p:cNvPr>
          <p:cNvSpPr/>
          <p:nvPr/>
        </p:nvSpPr>
        <p:spPr>
          <a:xfrm>
            <a:off x="8599659" y="6530477"/>
            <a:ext cx="1911805" cy="292388"/>
          </a:xfrm>
          <a:prstGeom prst="rect">
            <a:avLst/>
          </a:prstGeom>
        </p:spPr>
        <p:txBody>
          <a:bodyPr wrap="none">
            <a:spAutoFit/>
          </a:bodyPr>
          <a:lstStyle/>
          <a:p>
            <a:pPr fontAlgn="base">
              <a:spcBef>
                <a:spcPct val="0"/>
              </a:spcBef>
              <a:spcAft>
                <a:spcPct val="0"/>
              </a:spcAft>
            </a:pPr>
            <a:r>
              <a:rPr lang="en-US" sz="1300" b="1" dirty="0">
                <a:solidFill>
                  <a:srgbClr val="000000"/>
                </a:solidFill>
                <a:latin typeface="Arial" charset="0"/>
              </a:rPr>
              <a:t>Source: NHTSA FARS</a:t>
            </a:r>
          </a:p>
        </p:txBody>
      </p:sp>
      <p:sp>
        <p:nvSpPr>
          <p:cNvPr id="13" name="Text Box 6">
            <a:extLst>
              <a:ext uri="{FF2B5EF4-FFF2-40B4-BE49-F238E27FC236}">
                <a16:creationId xmlns:a16="http://schemas.microsoft.com/office/drawing/2014/main" id="{2A98A513-1E60-6B93-8E6A-7F6F2C15037B}"/>
              </a:ext>
            </a:extLst>
          </p:cNvPr>
          <p:cNvSpPr txBox="1">
            <a:spLocks noChangeArrowheads="1"/>
          </p:cNvSpPr>
          <p:nvPr/>
        </p:nvSpPr>
        <p:spPr bwMode="auto">
          <a:xfrm>
            <a:off x="9719594" y="3229468"/>
            <a:ext cx="2298700" cy="156966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3200" b="1" dirty="0">
                <a:solidFill>
                  <a:srgbClr val="FF0000"/>
                </a:solidFill>
                <a:latin typeface="Arial" charset="0"/>
              </a:rPr>
              <a:t>48% of total Fatalities</a:t>
            </a:r>
          </a:p>
        </p:txBody>
      </p:sp>
      <p:sp>
        <p:nvSpPr>
          <p:cNvPr id="17" name="TextBox 16">
            <a:extLst>
              <a:ext uri="{FF2B5EF4-FFF2-40B4-BE49-F238E27FC236}">
                <a16:creationId xmlns:a16="http://schemas.microsoft.com/office/drawing/2014/main" id="{B94973DA-9AD5-0532-0269-05B9945A26DB}"/>
              </a:ext>
            </a:extLst>
          </p:cNvPr>
          <p:cNvSpPr txBox="1"/>
          <p:nvPr/>
        </p:nvSpPr>
        <p:spPr>
          <a:xfrm>
            <a:off x="1568113" y="5392050"/>
            <a:ext cx="7747001"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91F5B"/>
                </a:solidFill>
                <a:effectLst/>
                <a:uLnTx/>
                <a:uFillTx/>
                <a:latin typeface="Arial" charset="0"/>
                <a:ea typeface="+mn-ea"/>
                <a:cs typeface="+mn-cs"/>
              </a:rPr>
              <a:t>Roadway Departure Crash: A crash in which a vehicle crosses an edge line, a center line, or otherwise leaves the traveled way.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91F5B"/>
              </a:solidFill>
              <a:effectLst/>
              <a:uLnTx/>
              <a:uFillTx/>
              <a:latin typeface="Arial" charset="0"/>
              <a:ea typeface="+mn-ea"/>
              <a:cs typeface="+mn-cs"/>
            </a:endParaRPr>
          </a:p>
        </p:txBody>
      </p:sp>
      <p:graphicFrame>
        <p:nvGraphicFramePr>
          <p:cNvPr id="2" name="Chart 1">
            <a:extLst>
              <a:ext uri="{FF2B5EF4-FFF2-40B4-BE49-F238E27FC236}">
                <a16:creationId xmlns:a16="http://schemas.microsoft.com/office/drawing/2014/main" id="{1AB32510-6A80-47A6-8CD0-7E35B6C0B472}"/>
              </a:ext>
            </a:extLst>
          </p:cNvPr>
          <p:cNvGraphicFramePr>
            <a:graphicFrameLocks/>
          </p:cNvGraphicFramePr>
          <p:nvPr>
            <p:extLst>
              <p:ext uri="{D42A27DB-BD31-4B8C-83A1-F6EECF244321}">
                <p14:modId xmlns:p14="http://schemas.microsoft.com/office/powerpoint/2010/main" val="1814317826"/>
              </p:ext>
            </p:extLst>
          </p:nvPr>
        </p:nvGraphicFramePr>
        <p:xfrm>
          <a:off x="-77941" y="1138036"/>
          <a:ext cx="5394182" cy="32837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Table 14">
            <a:extLst>
              <a:ext uri="{FF2B5EF4-FFF2-40B4-BE49-F238E27FC236}">
                <a16:creationId xmlns:a16="http://schemas.microsoft.com/office/drawing/2014/main" id="{FFB2F906-3E7E-B5AF-E5ED-CE98AA9F4074}"/>
              </a:ext>
            </a:extLst>
          </p:cNvPr>
          <p:cNvGraphicFramePr>
            <a:graphicFrameLocks noGrp="1"/>
          </p:cNvGraphicFramePr>
          <p:nvPr>
            <p:extLst>
              <p:ext uri="{D42A27DB-BD31-4B8C-83A1-F6EECF244321}">
                <p14:modId xmlns:p14="http://schemas.microsoft.com/office/powerpoint/2010/main" val="2070481395"/>
              </p:ext>
            </p:extLst>
          </p:nvPr>
        </p:nvGraphicFramePr>
        <p:xfrm>
          <a:off x="1312403" y="4327640"/>
          <a:ext cx="3048000" cy="942975"/>
        </p:xfrm>
        <a:graphic>
          <a:graphicData uri="http://schemas.openxmlformats.org/drawingml/2006/table">
            <a:tbl>
              <a:tblPr/>
              <a:tblGrid>
                <a:gridCol w="609600">
                  <a:extLst>
                    <a:ext uri="{9D8B030D-6E8A-4147-A177-3AD203B41FA5}">
                      <a16:colId xmlns:a16="http://schemas.microsoft.com/office/drawing/2014/main" val="4224213827"/>
                    </a:ext>
                  </a:extLst>
                </a:gridCol>
                <a:gridCol w="1219200">
                  <a:extLst>
                    <a:ext uri="{9D8B030D-6E8A-4147-A177-3AD203B41FA5}">
                      <a16:colId xmlns:a16="http://schemas.microsoft.com/office/drawing/2014/main" val="2727494980"/>
                    </a:ext>
                  </a:extLst>
                </a:gridCol>
                <a:gridCol w="609600">
                  <a:extLst>
                    <a:ext uri="{9D8B030D-6E8A-4147-A177-3AD203B41FA5}">
                      <a16:colId xmlns:a16="http://schemas.microsoft.com/office/drawing/2014/main" val="3384474401"/>
                    </a:ext>
                  </a:extLst>
                </a:gridCol>
                <a:gridCol w="609600">
                  <a:extLst>
                    <a:ext uri="{9D8B030D-6E8A-4147-A177-3AD203B41FA5}">
                      <a16:colId xmlns:a16="http://schemas.microsoft.com/office/drawing/2014/main" val="3204784133"/>
                    </a:ext>
                  </a:extLst>
                </a:gridCol>
              </a:tblGrid>
              <a:tr h="190500">
                <a:tc>
                  <a:txBody>
                    <a:bodyPr/>
                    <a:lstStyle/>
                    <a:p>
                      <a:pPr algn="r" fontAlgn="b"/>
                      <a:r>
                        <a:rPr lang="en-US" sz="1100" b="1" i="0" u="none" strike="noStrike">
                          <a:solidFill>
                            <a:srgbClr val="FFFFFF"/>
                          </a:solidFill>
                          <a:effectLst/>
                          <a:latin typeface="Calibri" panose="020F0502020204030204" pitchFamily="34" charset="0"/>
                        </a:rPr>
                        <a:t>43%</a:t>
                      </a:r>
                    </a:p>
                  </a:txBody>
                  <a:tcPr marL="0" marR="0" marT="0" marB="0" anchor="b">
                    <a:lnL>
                      <a:noFill/>
                    </a:lnL>
                    <a:lnR>
                      <a:noFill/>
                    </a:lnR>
                    <a:lnT>
                      <a:noFill/>
                    </a:lnT>
                    <a:lnB>
                      <a:noFill/>
                    </a:lnB>
                    <a:solidFill>
                      <a:srgbClr val="006600"/>
                    </a:solidFill>
                  </a:tcPr>
                </a:tc>
                <a:tc gridSpan="2">
                  <a:txBody>
                    <a:bodyPr/>
                    <a:lstStyle/>
                    <a:p>
                      <a:pPr algn="l" fontAlgn="b"/>
                      <a:r>
                        <a:rPr lang="en-US" sz="1100" b="1" i="0" u="none" strike="noStrike">
                          <a:solidFill>
                            <a:srgbClr val="FFFFFF"/>
                          </a:solidFill>
                          <a:effectLst/>
                          <a:latin typeface="Calibri" panose="020F0502020204030204" pitchFamily="34" charset="0"/>
                        </a:rPr>
                        <a:t>Roadway Departure Only</a:t>
                      </a:r>
                    </a:p>
                  </a:txBody>
                  <a:tcPr marL="0" marR="0" marT="0" marB="0" anchor="b">
                    <a:lnL>
                      <a:noFill/>
                    </a:lnL>
                    <a:lnR>
                      <a:noFill/>
                    </a:lnR>
                    <a:lnT>
                      <a:noFill/>
                    </a:lnT>
                    <a:lnB>
                      <a:noFill/>
                    </a:lnB>
                    <a:solidFill>
                      <a:srgbClr val="006600"/>
                    </a:solidFill>
                  </a:tcPr>
                </a:tc>
                <a:tc hMerge="1">
                  <a:txBody>
                    <a:bodyPr/>
                    <a:lstStyle/>
                    <a:p>
                      <a:endParaRPr lang="en-US"/>
                    </a:p>
                  </a:txBody>
                  <a:tcPr/>
                </a:tc>
                <a:tc>
                  <a:txBody>
                    <a:bodyPr/>
                    <a:lstStyle/>
                    <a:p>
                      <a:pPr algn="l" fontAlgn="b"/>
                      <a:r>
                        <a:rPr lang="en-US" sz="1100" b="0"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006600"/>
                    </a:solidFill>
                  </a:tcPr>
                </a:tc>
                <a:extLst>
                  <a:ext uri="{0D108BD9-81ED-4DB2-BD59-A6C34878D82A}">
                    <a16:rowId xmlns:a16="http://schemas.microsoft.com/office/drawing/2014/main" val="2487066238"/>
                  </a:ext>
                </a:extLst>
              </a:tr>
              <a:tr h="190500">
                <a:tc>
                  <a:txBody>
                    <a:bodyPr/>
                    <a:lstStyle/>
                    <a:p>
                      <a:pPr algn="r" fontAlgn="b"/>
                      <a:r>
                        <a:rPr lang="en-US" sz="1100" b="1" i="0" u="none" strike="noStrike">
                          <a:solidFill>
                            <a:srgbClr val="FFFFFF"/>
                          </a:solidFill>
                          <a:effectLst/>
                          <a:latin typeface="Calibri" panose="020F0502020204030204" pitchFamily="34" charset="0"/>
                        </a:rPr>
                        <a:t>19%</a:t>
                      </a:r>
                    </a:p>
                  </a:txBody>
                  <a:tcPr marL="0" marR="0" marT="0" marB="0" anchor="b">
                    <a:lnL>
                      <a:noFill/>
                    </a:lnL>
                    <a:lnR>
                      <a:noFill/>
                    </a:lnR>
                    <a:lnT>
                      <a:noFill/>
                    </a:lnT>
                    <a:lnB>
                      <a:noFill/>
                    </a:lnB>
                    <a:solidFill>
                      <a:srgbClr val="C10F1C"/>
                    </a:solidFill>
                  </a:tcPr>
                </a:tc>
                <a:tc>
                  <a:txBody>
                    <a:bodyPr/>
                    <a:lstStyle/>
                    <a:p>
                      <a:pPr algn="l" fontAlgn="b"/>
                      <a:r>
                        <a:rPr lang="en-US" sz="1100" b="1" i="0" u="none" strike="noStrike">
                          <a:solidFill>
                            <a:srgbClr val="FFFFFF"/>
                          </a:solidFill>
                          <a:effectLst/>
                          <a:latin typeface="Calibri" panose="020F0502020204030204" pitchFamily="34" charset="0"/>
                        </a:rPr>
                        <a:t>Intersection Only</a:t>
                      </a:r>
                    </a:p>
                  </a:txBody>
                  <a:tcPr marL="0" marR="0" marT="0" marB="0" anchor="b">
                    <a:lnL>
                      <a:noFill/>
                    </a:lnL>
                    <a:lnR>
                      <a:noFill/>
                    </a:lnR>
                    <a:lnT>
                      <a:noFill/>
                    </a:lnT>
                    <a:lnB>
                      <a:noFill/>
                    </a:lnB>
                    <a:solidFill>
                      <a:srgbClr val="C10F1C"/>
                    </a:solidFill>
                  </a:tcPr>
                </a:tc>
                <a:tc>
                  <a:txBody>
                    <a:bodyPr/>
                    <a:lstStyle/>
                    <a:p>
                      <a:pPr algn="l" fontAlgn="b"/>
                      <a:r>
                        <a:rPr lang="en-US" sz="1100" b="0"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C10F1C"/>
                    </a:solidFill>
                  </a:tcPr>
                </a:tc>
                <a:tc>
                  <a:txBody>
                    <a:bodyPr/>
                    <a:lstStyle/>
                    <a:p>
                      <a:pPr algn="l" fontAlgn="b"/>
                      <a:r>
                        <a:rPr lang="en-US" sz="1100" b="0"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C10F1C"/>
                    </a:solidFill>
                  </a:tcPr>
                </a:tc>
                <a:extLst>
                  <a:ext uri="{0D108BD9-81ED-4DB2-BD59-A6C34878D82A}">
                    <a16:rowId xmlns:a16="http://schemas.microsoft.com/office/drawing/2014/main" val="156791782"/>
                  </a:ext>
                </a:extLst>
              </a:tr>
              <a:tr h="180975">
                <a:tc>
                  <a:txBody>
                    <a:bodyPr/>
                    <a:lstStyle/>
                    <a:p>
                      <a:pPr algn="r" fontAlgn="b"/>
                      <a:r>
                        <a:rPr lang="en-US" sz="1100" b="1" i="0" u="none" strike="noStrike">
                          <a:solidFill>
                            <a:srgbClr val="FFFFFF"/>
                          </a:solidFill>
                          <a:effectLst/>
                          <a:latin typeface="Calibri" panose="020F0502020204030204" pitchFamily="34" charset="0"/>
                        </a:rPr>
                        <a:t>14%</a:t>
                      </a:r>
                    </a:p>
                  </a:txBody>
                  <a:tcPr marL="0" marR="0" marT="0" marB="0" anchor="b">
                    <a:lnL>
                      <a:noFill/>
                    </a:lnL>
                    <a:lnR>
                      <a:noFill/>
                    </a:lnR>
                    <a:lnT>
                      <a:noFill/>
                    </a:lnT>
                    <a:lnB>
                      <a:noFill/>
                    </a:lnB>
                    <a:solidFill>
                      <a:srgbClr val="1963A1"/>
                    </a:solidFill>
                  </a:tcPr>
                </a:tc>
                <a:tc gridSpan="2">
                  <a:txBody>
                    <a:bodyPr/>
                    <a:lstStyle/>
                    <a:p>
                      <a:pPr algn="l" fontAlgn="b"/>
                      <a:r>
                        <a:rPr lang="en-US" sz="1100" b="1" i="0" u="none" strike="noStrike">
                          <a:solidFill>
                            <a:srgbClr val="FFFFFF"/>
                          </a:solidFill>
                          <a:effectLst/>
                          <a:latin typeface="Calibri" panose="020F0502020204030204" pitchFamily="34" charset="0"/>
                        </a:rPr>
                        <a:t>Pedestrian/Bicycle Only</a:t>
                      </a:r>
                    </a:p>
                  </a:txBody>
                  <a:tcPr marL="0" marR="0" marT="0" marB="0" anchor="b">
                    <a:lnL>
                      <a:noFill/>
                    </a:lnL>
                    <a:lnR>
                      <a:noFill/>
                    </a:lnR>
                    <a:lnT>
                      <a:noFill/>
                    </a:lnT>
                    <a:lnB>
                      <a:noFill/>
                    </a:lnB>
                    <a:solidFill>
                      <a:srgbClr val="1963A1"/>
                    </a:solidFill>
                  </a:tcPr>
                </a:tc>
                <a:tc hMerge="1">
                  <a:txBody>
                    <a:bodyPr/>
                    <a:lstStyle/>
                    <a:p>
                      <a:endParaRPr lang="en-US"/>
                    </a:p>
                  </a:txBody>
                  <a:tcPr/>
                </a:tc>
                <a:tc>
                  <a:txBody>
                    <a:bodyPr/>
                    <a:lstStyle/>
                    <a:p>
                      <a:pPr algn="l" fontAlgn="b"/>
                      <a:r>
                        <a:rPr lang="en-US" sz="1100" b="0"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1963A1"/>
                    </a:solidFill>
                  </a:tcPr>
                </a:tc>
                <a:extLst>
                  <a:ext uri="{0D108BD9-81ED-4DB2-BD59-A6C34878D82A}">
                    <a16:rowId xmlns:a16="http://schemas.microsoft.com/office/drawing/2014/main" val="943780319"/>
                  </a:ext>
                </a:extLst>
              </a:tr>
              <a:tr h="190500">
                <a:tc>
                  <a:txBody>
                    <a:bodyPr/>
                    <a:lstStyle/>
                    <a:p>
                      <a:pPr algn="r" fontAlgn="b"/>
                      <a:r>
                        <a:rPr lang="en-US" sz="1100" b="1" i="0" u="none" strike="noStrike">
                          <a:solidFill>
                            <a:srgbClr val="FFFFFF"/>
                          </a:solidFill>
                          <a:effectLst/>
                          <a:latin typeface="Calibri" panose="020F0502020204030204" pitchFamily="34" charset="0"/>
                        </a:rPr>
                        <a:t>11%</a:t>
                      </a:r>
                    </a:p>
                  </a:txBody>
                  <a:tcPr marL="0" marR="0" marT="0" marB="0" anchor="b">
                    <a:lnL>
                      <a:noFill/>
                    </a:lnL>
                    <a:lnR>
                      <a:noFill/>
                    </a:lnR>
                    <a:lnT>
                      <a:noFill/>
                    </a:lnT>
                    <a:lnB>
                      <a:noFill/>
                    </a:lnB>
                    <a:solidFill>
                      <a:srgbClr val="7A2C80"/>
                    </a:solidFill>
                  </a:tcPr>
                </a:tc>
                <a:tc gridSpan="2">
                  <a:txBody>
                    <a:bodyPr/>
                    <a:lstStyle/>
                    <a:p>
                      <a:pPr algn="l" fontAlgn="b"/>
                      <a:r>
                        <a:rPr lang="en-US" sz="1100" b="1" i="0" u="none" strike="noStrike">
                          <a:solidFill>
                            <a:srgbClr val="FFFFFF"/>
                          </a:solidFill>
                          <a:effectLst/>
                          <a:latin typeface="Calibri" panose="020F0502020204030204" pitchFamily="34" charset="0"/>
                        </a:rPr>
                        <a:t>Multiple Focus Areas</a:t>
                      </a:r>
                    </a:p>
                  </a:txBody>
                  <a:tcPr marL="0" marR="0" marT="0" marB="0" anchor="b">
                    <a:lnL>
                      <a:noFill/>
                    </a:lnL>
                    <a:lnR>
                      <a:noFill/>
                    </a:lnR>
                    <a:lnT>
                      <a:noFill/>
                    </a:lnT>
                    <a:lnB>
                      <a:noFill/>
                    </a:lnB>
                    <a:solidFill>
                      <a:srgbClr val="7A2C80"/>
                    </a:solidFill>
                  </a:tcPr>
                </a:tc>
                <a:tc hMerge="1">
                  <a:txBody>
                    <a:bodyPr/>
                    <a:lstStyle/>
                    <a:p>
                      <a:endParaRPr lang="en-US"/>
                    </a:p>
                  </a:txBody>
                  <a:tcPr/>
                </a:tc>
                <a:tc>
                  <a:txBody>
                    <a:bodyPr/>
                    <a:lstStyle/>
                    <a:p>
                      <a:pPr algn="l" fontAlgn="b"/>
                      <a:r>
                        <a:rPr lang="en-US" sz="1100" b="0"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7A2C80"/>
                    </a:solidFill>
                  </a:tcPr>
                </a:tc>
                <a:extLst>
                  <a:ext uri="{0D108BD9-81ED-4DB2-BD59-A6C34878D82A}">
                    <a16:rowId xmlns:a16="http://schemas.microsoft.com/office/drawing/2014/main" val="2697913134"/>
                  </a:ext>
                </a:extLst>
              </a:tr>
              <a:tr h="190500">
                <a:tc>
                  <a:txBody>
                    <a:bodyPr/>
                    <a:lstStyle/>
                    <a:p>
                      <a:pPr algn="r" fontAlgn="b"/>
                      <a:r>
                        <a:rPr lang="en-US" sz="1100" b="1" i="0" u="none" strike="noStrike">
                          <a:solidFill>
                            <a:srgbClr val="FFFFFF"/>
                          </a:solidFill>
                          <a:effectLst/>
                          <a:latin typeface="Calibri" panose="020F0502020204030204" pitchFamily="34" charset="0"/>
                        </a:rPr>
                        <a:t>14%</a:t>
                      </a:r>
                    </a:p>
                  </a:txBody>
                  <a:tcPr marL="0" marR="0" marT="0" marB="0" anchor="b">
                    <a:lnL>
                      <a:noFill/>
                    </a:lnL>
                    <a:lnR>
                      <a:noFill/>
                    </a:lnR>
                    <a:lnT>
                      <a:noFill/>
                    </a:lnT>
                    <a:lnB>
                      <a:noFill/>
                    </a:lnB>
                    <a:solidFill>
                      <a:srgbClr val="A6A6A6"/>
                    </a:solidFill>
                  </a:tcPr>
                </a:tc>
                <a:tc gridSpan="3">
                  <a:txBody>
                    <a:bodyPr/>
                    <a:lstStyle/>
                    <a:p>
                      <a:pPr algn="l" fontAlgn="b"/>
                      <a:r>
                        <a:rPr lang="en-US" sz="1100" b="1" i="0" u="none" strike="noStrike" dirty="0">
                          <a:solidFill>
                            <a:srgbClr val="FFFFFF"/>
                          </a:solidFill>
                          <a:effectLst/>
                          <a:latin typeface="Calibri" panose="020F0502020204030204" pitchFamily="34" charset="0"/>
                        </a:rPr>
                        <a:t>Crashes not involving a Focus Area</a:t>
                      </a:r>
                    </a:p>
                  </a:txBody>
                  <a:tcPr marL="0" marR="0" marT="0" marB="0" anchor="b">
                    <a:lnL>
                      <a:noFill/>
                    </a:lnL>
                    <a:lnR>
                      <a:noFill/>
                    </a:lnR>
                    <a:lnT>
                      <a:noFill/>
                    </a:lnT>
                    <a:lnB>
                      <a:noFill/>
                    </a:lnB>
                    <a:solidFill>
                      <a:srgbClr val="A6A6A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34518227"/>
                  </a:ext>
                </a:extLst>
              </a:tr>
            </a:tbl>
          </a:graphicData>
        </a:graphic>
      </p:graphicFrame>
      <p:graphicFrame>
        <p:nvGraphicFramePr>
          <p:cNvPr id="16" name="Table 15">
            <a:extLst>
              <a:ext uri="{FF2B5EF4-FFF2-40B4-BE49-F238E27FC236}">
                <a16:creationId xmlns:a16="http://schemas.microsoft.com/office/drawing/2014/main" id="{7FD60502-8235-52AA-D48B-E9290021F46D}"/>
              </a:ext>
            </a:extLst>
          </p:cNvPr>
          <p:cNvGraphicFramePr>
            <a:graphicFrameLocks noGrp="1"/>
          </p:cNvGraphicFramePr>
          <p:nvPr>
            <p:extLst>
              <p:ext uri="{D42A27DB-BD31-4B8C-83A1-F6EECF244321}">
                <p14:modId xmlns:p14="http://schemas.microsoft.com/office/powerpoint/2010/main" val="1839572159"/>
              </p:ext>
            </p:extLst>
          </p:nvPr>
        </p:nvGraphicFramePr>
        <p:xfrm>
          <a:off x="5943600" y="4307098"/>
          <a:ext cx="3657600" cy="752475"/>
        </p:xfrm>
        <a:graphic>
          <a:graphicData uri="http://schemas.openxmlformats.org/drawingml/2006/table">
            <a:tbl>
              <a:tblPr/>
              <a:tblGrid>
                <a:gridCol w="609600">
                  <a:extLst>
                    <a:ext uri="{9D8B030D-6E8A-4147-A177-3AD203B41FA5}">
                      <a16:colId xmlns:a16="http://schemas.microsoft.com/office/drawing/2014/main" val="3257721013"/>
                    </a:ext>
                  </a:extLst>
                </a:gridCol>
                <a:gridCol w="1219200">
                  <a:extLst>
                    <a:ext uri="{9D8B030D-6E8A-4147-A177-3AD203B41FA5}">
                      <a16:colId xmlns:a16="http://schemas.microsoft.com/office/drawing/2014/main" val="297088664"/>
                    </a:ext>
                  </a:extLst>
                </a:gridCol>
                <a:gridCol w="609600">
                  <a:extLst>
                    <a:ext uri="{9D8B030D-6E8A-4147-A177-3AD203B41FA5}">
                      <a16:colId xmlns:a16="http://schemas.microsoft.com/office/drawing/2014/main" val="714255464"/>
                    </a:ext>
                  </a:extLst>
                </a:gridCol>
                <a:gridCol w="609600">
                  <a:extLst>
                    <a:ext uri="{9D8B030D-6E8A-4147-A177-3AD203B41FA5}">
                      <a16:colId xmlns:a16="http://schemas.microsoft.com/office/drawing/2014/main" val="2242204716"/>
                    </a:ext>
                  </a:extLst>
                </a:gridCol>
                <a:gridCol w="609600">
                  <a:extLst>
                    <a:ext uri="{9D8B030D-6E8A-4147-A177-3AD203B41FA5}">
                      <a16:colId xmlns:a16="http://schemas.microsoft.com/office/drawing/2014/main" val="3097479728"/>
                    </a:ext>
                  </a:extLst>
                </a:gridCol>
              </a:tblGrid>
              <a:tr h="190500">
                <a:tc>
                  <a:txBody>
                    <a:bodyPr/>
                    <a:lstStyle/>
                    <a:p>
                      <a:pPr algn="r" fontAlgn="b"/>
                      <a:r>
                        <a:rPr lang="en-US" sz="1100" b="1" i="0" u="none" strike="noStrike">
                          <a:solidFill>
                            <a:srgbClr val="FFFFFF"/>
                          </a:solidFill>
                          <a:effectLst/>
                          <a:latin typeface="Calibri" panose="020F0502020204030204" pitchFamily="34" charset="0"/>
                        </a:rPr>
                        <a:t>5.6%</a:t>
                      </a:r>
                    </a:p>
                  </a:txBody>
                  <a:tcPr marL="0" marR="0" marT="0" marB="0" anchor="b">
                    <a:lnL>
                      <a:noFill/>
                    </a:lnL>
                    <a:lnR>
                      <a:noFill/>
                    </a:lnR>
                    <a:lnT>
                      <a:noFill/>
                    </a:lnT>
                    <a:lnB>
                      <a:noFill/>
                    </a:lnB>
                    <a:solidFill>
                      <a:srgbClr val="60497A"/>
                    </a:solidFill>
                  </a:tcPr>
                </a:tc>
                <a:tc gridSpan="3">
                  <a:txBody>
                    <a:bodyPr/>
                    <a:lstStyle/>
                    <a:p>
                      <a:pPr algn="l" fontAlgn="b"/>
                      <a:r>
                        <a:rPr lang="en-US" sz="1100" b="1" i="0" u="none" strike="noStrike">
                          <a:solidFill>
                            <a:srgbClr val="FFFFFF"/>
                          </a:solidFill>
                          <a:effectLst/>
                          <a:latin typeface="Calibri" panose="020F0502020204030204" pitchFamily="34" charset="0"/>
                        </a:rPr>
                        <a:t>Intersection and Pedestrian/Bicycle</a:t>
                      </a:r>
                    </a:p>
                  </a:txBody>
                  <a:tcPr marL="0" marR="0" marT="0" marB="0" anchor="b">
                    <a:lnL>
                      <a:noFill/>
                    </a:lnL>
                    <a:lnR>
                      <a:noFill/>
                    </a:lnR>
                    <a:lnT>
                      <a:noFill/>
                    </a:lnT>
                    <a:lnB>
                      <a:noFill/>
                    </a:lnB>
                    <a:solidFill>
                      <a:srgbClr val="60497A"/>
                    </a:solidFill>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60497A"/>
                    </a:solidFill>
                  </a:tcPr>
                </a:tc>
                <a:extLst>
                  <a:ext uri="{0D108BD9-81ED-4DB2-BD59-A6C34878D82A}">
                    <a16:rowId xmlns:a16="http://schemas.microsoft.com/office/drawing/2014/main" val="1342260764"/>
                  </a:ext>
                </a:extLst>
              </a:tr>
              <a:tr h="190500">
                <a:tc>
                  <a:txBody>
                    <a:bodyPr/>
                    <a:lstStyle/>
                    <a:p>
                      <a:pPr algn="r" fontAlgn="b"/>
                      <a:r>
                        <a:rPr lang="en-US" sz="1100" b="1" i="0" u="none" strike="noStrike">
                          <a:solidFill>
                            <a:srgbClr val="FFFFFF"/>
                          </a:solidFill>
                          <a:effectLst/>
                          <a:latin typeface="Calibri" panose="020F0502020204030204" pitchFamily="34" charset="0"/>
                        </a:rPr>
                        <a:t>3.8%</a:t>
                      </a:r>
                    </a:p>
                  </a:txBody>
                  <a:tcPr marL="0" marR="0" marT="0" marB="0" anchor="b">
                    <a:lnL>
                      <a:noFill/>
                    </a:lnL>
                    <a:lnR>
                      <a:noFill/>
                    </a:lnR>
                    <a:lnT>
                      <a:noFill/>
                    </a:lnT>
                    <a:lnB>
                      <a:noFill/>
                    </a:lnB>
                    <a:solidFill>
                      <a:srgbClr val="8064A2"/>
                    </a:solidFill>
                  </a:tcPr>
                </a:tc>
                <a:tc gridSpan="3">
                  <a:txBody>
                    <a:bodyPr/>
                    <a:lstStyle/>
                    <a:p>
                      <a:pPr algn="l" fontAlgn="b"/>
                      <a:r>
                        <a:rPr lang="en-US" sz="1100" b="1" i="0" u="none" strike="noStrike">
                          <a:solidFill>
                            <a:srgbClr val="FFFFFF"/>
                          </a:solidFill>
                          <a:effectLst/>
                          <a:latin typeface="Calibri" panose="020F0502020204030204" pitchFamily="34" charset="0"/>
                        </a:rPr>
                        <a:t>Intersection and Roadway Departure</a:t>
                      </a:r>
                    </a:p>
                  </a:txBody>
                  <a:tcPr marL="0" marR="0" marT="0" marB="0" anchor="b">
                    <a:lnL>
                      <a:noFill/>
                    </a:lnL>
                    <a:lnR>
                      <a:noFill/>
                    </a:lnR>
                    <a:lnT>
                      <a:noFill/>
                    </a:lnT>
                    <a:lnB>
                      <a:noFill/>
                    </a:lnB>
                    <a:solidFill>
                      <a:srgbClr val="8064A2"/>
                    </a:solidFill>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8064A2"/>
                    </a:solidFill>
                  </a:tcPr>
                </a:tc>
                <a:extLst>
                  <a:ext uri="{0D108BD9-81ED-4DB2-BD59-A6C34878D82A}">
                    <a16:rowId xmlns:a16="http://schemas.microsoft.com/office/drawing/2014/main" val="3543675734"/>
                  </a:ext>
                </a:extLst>
              </a:tr>
              <a:tr h="180975">
                <a:tc>
                  <a:txBody>
                    <a:bodyPr/>
                    <a:lstStyle/>
                    <a:p>
                      <a:pPr algn="r" fontAlgn="b"/>
                      <a:r>
                        <a:rPr lang="en-US" sz="1100" b="1" i="0" u="none" strike="noStrike">
                          <a:solidFill>
                            <a:srgbClr val="FFFFFF"/>
                          </a:solidFill>
                          <a:effectLst/>
                          <a:latin typeface="Calibri" panose="020F0502020204030204" pitchFamily="34" charset="0"/>
                        </a:rPr>
                        <a:t>1.4%</a:t>
                      </a:r>
                    </a:p>
                  </a:txBody>
                  <a:tcPr marL="0" marR="0" marT="0" marB="0" anchor="b">
                    <a:lnL>
                      <a:noFill/>
                    </a:lnL>
                    <a:lnR>
                      <a:noFill/>
                    </a:lnR>
                    <a:lnT>
                      <a:noFill/>
                    </a:lnT>
                    <a:lnB>
                      <a:noFill/>
                    </a:lnB>
                    <a:solidFill>
                      <a:srgbClr val="B1A0C7"/>
                    </a:solidFill>
                  </a:tcPr>
                </a:tc>
                <a:tc gridSpan="4">
                  <a:txBody>
                    <a:bodyPr/>
                    <a:lstStyle/>
                    <a:p>
                      <a:pPr algn="l" fontAlgn="b"/>
                      <a:r>
                        <a:rPr lang="en-US" sz="1100" b="1" i="0" u="none" strike="noStrike">
                          <a:solidFill>
                            <a:srgbClr val="FFFFFF"/>
                          </a:solidFill>
                          <a:effectLst/>
                          <a:latin typeface="Calibri" panose="020F0502020204030204" pitchFamily="34" charset="0"/>
                        </a:rPr>
                        <a:t>Roadway Departure and Pedestrian/Bicycle</a:t>
                      </a:r>
                    </a:p>
                  </a:txBody>
                  <a:tcPr marL="0" marR="0" marT="0" marB="0" anchor="b">
                    <a:lnL>
                      <a:noFill/>
                    </a:lnL>
                    <a:lnR>
                      <a:noFill/>
                    </a:lnR>
                    <a:lnT>
                      <a:noFill/>
                    </a:lnT>
                    <a:lnB>
                      <a:noFill/>
                    </a:lnB>
                    <a:solidFill>
                      <a:srgbClr val="B1A0C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73337194"/>
                  </a:ext>
                </a:extLst>
              </a:tr>
              <a:tr h="190500">
                <a:tc>
                  <a:txBody>
                    <a:bodyPr/>
                    <a:lstStyle/>
                    <a:p>
                      <a:pPr algn="r" fontAlgn="b"/>
                      <a:r>
                        <a:rPr lang="en-US" sz="1100" b="1" i="0" u="none" strike="noStrike">
                          <a:solidFill>
                            <a:srgbClr val="000000"/>
                          </a:solidFill>
                          <a:effectLst/>
                          <a:latin typeface="Calibri" panose="020F0502020204030204" pitchFamily="34" charset="0"/>
                        </a:rPr>
                        <a:t>0.2%</a:t>
                      </a:r>
                    </a:p>
                  </a:txBody>
                  <a:tcPr marL="0" marR="0" marT="0" marB="0" anchor="b">
                    <a:lnL>
                      <a:noFill/>
                    </a:lnL>
                    <a:lnR>
                      <a:noFill/>
                    </a:lnR>
                    <a:lnT>
                      <a:noFill/>
                    </a:lnT>
                    <a:lnB>
                      <a:noFill/>
                    </a:lnB>
                    <a:solidFill>
                      <a:srgbClr val="CCC0DA"/>
                    </a:solidFill>
                  </a:tcPr>
                </a:tc>
                <a:tc>
                  <a:txBody>
                    <a:bodyPr/>
                    <a:lstStyle/>
                    <a:p>
                      <a:pPr algn="l" fontAlgn="b"/>
                      <a:r>
                        <a:rPr lang="en-US" sz="1100" b="1" i="0" u="none" strike="noStrike">
                          <a:solidFill>
                            <a:srgbClr val="000000"/>
                          </a:solidFill>
                          <a:effectLst/>
                          <a:latin typeface="Calibri" panose="020F0502020204030204" pitchFamily="34" charset="0"/>
                        </a:rPr>
                        <a:t>All Focus Areas</a:t>
                      </a:r>
                    </a:p>
                  </a:txBody>
                  <a:tcPr marL="0" marR="0" marT="0" marB="0" anchor="b">
                    <a:lnL>
                      <a:noFill/>
                    </a:lnL>
                    <a:lnR>
                      <a:noFill/>
                    </a:lnR>
                    <a:lnT>
                      <a:noFill/>
                    </a:lnT>
                    <a:lnB>
                      <a:noFill/>
                    </a:lnB>
                    <a:solidFill>
                      <a:srgbClr val="CCC0DA"/>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CC0DA"/>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CC0DA"/>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CC0DA"/>
                    </a:solidFill>
                  </a:tcPr>
                </a:tc>
                <a:extLst>
                  <a:ext uri="{0D108BD9-81ED-4DB2-BD59-A6C34878D82A}">
                    <a16:rowId xmlns:a16="http://schemas.microsoft.com/office/drawing/2014/main" val="1542534778"/>
                  </a:ext>
                </a:extLst>
              </a:tr>
            </a:tbl>
          </a:graphicData>
        </a:graphic>
      </p:graphicFrame>
      <p:graphicFrame>
        <p:nvGraphicFramePr>
          <p:cNvPr id="19" name="Chart 18">
            <a:extLst>
              <a:ext uri="{FF2B5EF4-FFF2-40B4-BE49-F238E27FC236}">
                <a16:creationId xmlns:a16="http://schemas.microsoft.com/office/drawing/2014/main" id="{66F31027-0378-4AB3-9609-A23172E2E316}"/>
              </a:ext>
            </a:extLst>
          </p:cNvPr>
          <p:cNvGraphicFramePr>
            <a:graphicFrameLocks/>
          </p:cNvGraphicFramePr>
          <p:nvPr>
            <p:extLst>
              <p:ext uri="{D42A27DB-BD31-4B8C-83A1-F6EECF244321}">
                <p14:modId xmlns:p14="http://schemas.microsoft.com/office/powerpoint/2010/main" val="2537223519"/>
              </p:ext>
            </p:extLst>
          </p:nvPr>
        </p:nvGraphicFramePr>
        <p:xfrm>
          <a:off x="5943600" y="1167004"/>
          <a:ext cx="3775994" cy="30353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925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4626AA3-3483-4BDB-A717-C7250DDC5726}"/>
              </a:ext>
            </a:extLst>
          </p:cNvPr>
          <p:cNvSpPr>
            <a:spLocks noGrp="1"/>
          </p:cNvSpPr>
          <p:nvPr>
            <p:ph type="title"/>
          </p:nvPr>
        </p:nvSpPr>
        <p:spPr>
          <a:xfrm>
            <a:off x="688631" y="4250905"/>
            <a:ext cx="10515600" cy="1171575"/>
          </a:xfrm>
        </p:spPr>
        <p:txBody>
          <a:bodyPr/>
          <a:lstStyle/>
          <a:p>
            <a:r>
              <a:rPr lang="en-US" dirty="0"/>
              <a:t>Safe System Approach to Roadway Departure (SSA-</a:t>
            </a:r>
            <a:r>
              <a:rPr lang="en-US" dirty="0" err="1"/>
              <a:t>RwD</a:t>
            </a:r>
            <a:r>
              <a:rPr lang="en-US" dirty="0"/>
              <a:t>) Framework</a:t>
            </a:r>
          </a:p>
        </p:txBody>
      </p:sp>
      <p:pic>
        <p:nvPicPr>
          <p:cNvPr id="4" name="Picture Placeholder 3" descr="Various icons representing highway research and technology overlay a blurred street and traffic background. ">
            <a:extLst>
              <a:ext uri="{FF2B5EF4-FFF2-40B4-BE49-F238E27FC236}">
                <a16:creationId xmlns:a16="http://schemas.microsoft.com/office/drawing/2014/main" id="{5D9F0651-3DBC-419F-B38B-541FE5AF7E3D}"/>
              </a:ext>
            </a:extLst>
          </p:cNvPr>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Lst>
          </a:blip>
          <a:srcRect/>
          <a:stretch/>
        </p:blipFill>
        <p:spPr>
          <a:xfrm>
            <a:off x="0" y="0"/>
            <a:ext cx="12192000" cy="3457575"/>
          </a:xfrm>
        </p:spPr>
      </p:pic>
      <p:pic>
        <p:nvPicPr>
          <p:cNvPr id="3" name="Picture 2">
            <a:extLst>
              <a:ext uri="{FF2B5EF4-FFF2-40B4-BE49-F238E27FC236}">
                <a16:creationId xmlns:a16="http://schemas.microsoft.com/office/drawing/2014/main" id="{816B1246-A4C9-B36F-42E7-AD3B76283416}"/>
              </a:ext>
            </a:extLst>
          </p:cNvPr>
          <p:cNvPicPr>
            <a:picLocks noChangeAspect="1"/>
          </p:cNvPicPr>
          <p:nvPr/>
        </p:nvPicPr>
        <p:blipFill>
          <a:blip r:embed="rId4">
            <a:extLst>
              <a:ext uri="{28A0092B-C50C-407E-A947-70E740481C1C}">
                <a14:useLocalDpi xmlns:a14="http://schemas.microsoft.com/office/drawing/2010/main" val="0"/>
              </a:ext>
            </a:extLst>
          </a:blip>
          <a:srcRect t="3558" b="36712"/>
          <a:stretch/>
        </p:blipFill>
        <p:spPr>
          <a:xfrm>
            <a:off x="0" y="-638690"/>
            <a:ext cx="12192000" cy="4096265"/>
          </a:xfrm>
          <a:prstGeom prst="rect">
            <a:avLst/>
          </a:prstGeom>
        </p:spPr>
      </p:pic>
    </p:spTree>
    <p:extLst>
      <p:ext uri="{BB962C8B-B14F-4D97-AF65-F5344CB8AC3E}">
        <p14:creationId xmlns:p14="http://schemas.microsoft.com/office/powerpoint/2010/main" val="1862838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E9038-6C93-92D9-AA4F-DD9304A22E8B}"/>
              </a:ext>
            </a:extLst>
          </p:cNvPr>
          <p:cNvSpPr>
            <a:spLocks noGrp="1"/>
          </p:cNvSpPr>
          <p:nvPr>
            <p:ph type="title"/>
          </p:nvPr>
        </p:nvSpPr>
        <p:spPr>
          <a:xfrm>
            <a:off x="719868" y="360535"/>
            <a:ext cx="10515600" cy="1020764"/>
          </a:xfrm>
        </p:spPr>
        <p:txBody>
          <a:bodyPr/>
          <a:lstStyle/>
          <a:p>
            <a:r>
              <a:rPr lang="en-US" dirty="0"/>
              <a:t>What is the SSA-</a:t>
            </a:r>
            <a:r>
              <a:rPr lang="en-US" dirty="0" err="1"/>
              <a:t>RwD</a:t>
            </a:r>
            <a:r>
              <a:rPr lang="en-US" dirty="0"/>
              <a:t> Framework?</a:t>
            </a:r>
          </a:p>
        </p:txBody>
      </p:sp>
      <p:sp>
        <p:nvSpPr>
          <p:cNvPr id="3" name="Content Placeholder 2">
            <a:extLst>
              <a:ext uri="{FF2B5EF4-FFF2-40B4-BE49-F238E27FC236}">
                <a16:creationId xmlns:a16="http://schemas.microsoft.com/office/drawing/2014/main" id="{2E0A3606-07DD-9090-2086-7D3230798C18}"/>
              </a:ext>
            </a:extLst>
          </p:cNvPr>
          <p:cNvSpPr txBox="1">
            <a:spLocks/>
          </p:cNvSpPr>
          <p:nvPr/>
        </p:nvSpPr>
        <p:spPr>
          <a:xfrm>
            <a:off x="719868" y="1915461"/>
            <a:ext cx="8275983" cy="4351338"/>
          </a:xfrm>
          <a:prstGeom prst="rect">
            <a:avLst/>
          </a:prstGeom>
        </p:spPr>
        <p:txBody>
          <a:bodyPr>
            <a:normAutofit/>
          </a:bodyPr>
          <a:lstStyle>
            <a:lvl1pPr marL="339725" indent="-339725" algn="l" defTabSz="914400" rtl="0" eaLnBrk="1" latinLnBrk="0" hangingPunct="1">
              <a:lnSpc>
                <a:spcPct val="100000"/>
              </a:lnSpc>
              <a:spcBef>
                <a:spcPts val="1000"/>
              </a:spcBef>
              <a:buClr>
                <a:schemeClr val="bg2"/>
              </a:buClr>
              <a:buSzPct val="800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96925" indent="-339725" algn="l" defTabSz="914400" rtl="0" eaLnBrk="1" latinLnBrk="0" hangingPunct="1">
              <a:lnSpc>
                <a:spcPct val="100000"/>
              </a:lnSpc>
              <a:spcBef>
                <a:spcPts val="500"/>
              </a:spcBef>
              <a:buClr>
                <a:schemeClr val="bg2"/>
              </a:buClr>
              <a:buSzPct val="80000"/>
              <a:buFont typeface="Wingdings 3" panose="05040102010807070707" pitchFamily="18"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2"/>
              </a:buClr>
              <a:buSzPct val="125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2"/>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latin typeface="Segoe UI" panose="020B0502040204020203" pitchFamily="34" charset="0"/>
                <a:ea typeface="Times New Roman" panose="02020603050405020304" pitchFamily="18" charset="0"/>
                <a:cs typeface="Segoe UI" panose="020B0502040204020203" pitchFamily="34" charset="0"/>
              </a:rPr>
              <a:t>Methodology to:</a:t>
            </a:r>
          </a:p>
        </p:txBody>
      </p:sp>
      <p:sp>
        <p:nvSpPr>
          <p:cNvPr id="5" name="TextBox 4">
            <a:extLst>
              <a:ext uri="{FF2B5EF4-FFF2-40B4-BE49-F238E27FC236}">
                <a16:creationId xmlns:a16="http://schemas.microsoft.com/office/drawing/2014/main" id="{6DCBE4A6-BF50-EBA2-8874-7D9FCCB3895A}"/>
              </a:ext>
            </a:extLst>
          </p:cNvPr>
          <p:cNvSpPr txBox="1"/>
          <p:nvPr/>
        </p:nvSpPr>
        <p:spPr>
          <a:xfrm>
            <a:off x="7703194" y="6656425"/>
            <a:ext cx="4294208" cy="184666"/>
          </a:xfrm>
          <a:prstGeom prst="rect">
            <a:avLst/>
          </a:prstGeom>
          <a:noFill/>
        </p:spPr>
        <p:txBody>
          <a:bodyPr wrap="square" lIns="0" tIns="0" rIns="0" bIns="0" rtlCol="0">
            <a:spAutoFit/>
          </a:bodyPr>
          <a:lstStyle/>
          <a:p>
            <a:pPr algn="r"/>
            <a:r>
              <a:rPr lang="en-US" sz="1200" dirty="0">
                <a:solidFill>
                  <a:schemeClr val="tx2"/>
                </a:solidFill>
              </a:rPr>
              <a:t>Source: FHWA</a:t>
            </a:r>
          </a:p>
        </p:txBody>
      </p:sp>
      <p:sp>
        <p:nvSpPr>
          <p:cNvPr id="6" name="Content Placeholder 2">
            <a:extLst>
              <a:ext uri="{FF2B5EF4-FFF2-40B4-BE49-F238E27FC236}">
                <a16:creationId xmlns:a16="http://schemas.microsoft.com/office/drawing/2014/main" id="{04EBD844-42DE-B93C-64D7-F7E181E5A19B}"/>
              </a:ext>
            </a:extLst>
          </p:cNvPr>
          <p:cNvSpPr txBox="1">
            <a:spLocks/>
          </p:cNvSpPr>
          <p:nvPr/>
        </p:nvSpPr>
        <p:spPr>
          <a:xfrm>
            <a:off x="10758" y="2661525"/>
            <a:ext cx="9481930" cy="3835940"/>
          </a:xfrm>
          <a:prstGeom prst="rect">
            <a:avLst/>
          </a:prstGeom>
          <a:solidFill>
            <a:schemeClr val="accent2"/>
          </a:solidFill>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2" indent="-285750">
              <a:lnSpc>
                <a:spcPct val="100000"/>
              </a:lnSpc>
              <a:spcAft>
                <a:spcPts val="1200"/>
              </a:spcAft>
            </a:pPr>
            <a:r>
              <a:rPr lang="en-US" sz="3200" dirty="0">
                <a:solidFill>
                  <a:schemeClr val="bg1"/>
                </a:solidFill>
                <a:latin typeface="Segoe UI" panose="020B0502040204020203" pitchFamily="34" charset="0"/>
                <a:ea typeface="Times New Roman" panose="02020603050405020304" pitchFamily="18" charset="0"/>
                <a:cs typeface="Segoe UI" panose="020B0502040204020203" pitchFamily="34" charset="0"/>
              </a:rPr>
              <a:t>Advance a data-driven and risk-based (systemic) approach</a:t>
            </a:r>
          </a:p>
          <a:p>
            <a:pPr marL="742950" lvl="2" indent="-285750">
              <a:lnSpc>
                <a:spcPct val="100000"/>
              </a:lnSpc>
              <a:spcAft>
                <a:spcPts val="1200"/>
              </a:spcAft>
            </a:pPr>
            <a:r>
              <a:rPr lang="en-US" sz="3200" dirty="0">
                <a:solidFill>
                  <a:schemeClr val="bg1"/>
                </a:solidFill>
                <a:latin typeface="Segoe UI" panose="020B0502040204020203" pitchFamily="34" charset="0"/>
                <a:ea typeface="Times New Roman" panose="02020603050405020304" pitchFamily="18" charset="0"/>
                <a:cs typeface="Segoe UI" panose="020B0502040204020203" pitchFamily="34" charset="0"/>
              </a:rPr>
              <a:t>Integrate SSA principles</a:t>
            </a:r>
          </a:p>
          <a:p>
            <a:pPr marL="742950" lvl="2" indent="-285750">
              <a:lnSpc>
                <a:spcPct val="100000"/>
              </a:lnSpc>
              <a:spcAft>
                <a:spcPts val="1200"/>
              </a:spcAft>
            </a:pPr>
            <a:r>
              <a:rPr lang="en-US" sz="3200" dirty="0">
                <a:solidFill>
                  <a:schemeClr val="bg1"/>
                </a:solidFill>
                <a:latin typeface="Segoe UI" panose="020B0502040204020203" pitchFamily="34" charset="0"/>
                <a:ea typeface="Times New Roman" panose="02020603050405020304" pitchFamily="18" charset="0"/>
                <a:cs typeface="Segoe UI" panose="020B0502040204020203" pitchFamily="34" charset="0"/>
              </a:rPr>
              <a:t>Compliments RwD objectives</a:t>
            </a:r>
          </a:p>
          <a:p>
            <a:pPr marL="1200150" lvl="3" indent="-285750">
              <a:lnSpc>
                <a:spcPct val="100000"/>
              </a:lnSpc>
              <a:spcAft>
                <a:spcPts val="1200"/>
              </a:spcAft>
            </a:pPr>
            <a:r>
              <a:rPr lang="en-US" sz="3000" dirty="0">
                <a:solidFill>
                  <a:schemeClr val="bg1"/>
                </a:solidFill>
                <a:latin typeface="Segoe UI" panose="020B0502040204020203" pitchFamily="34" charset="0"/>
                <a:ea typeface="Times New Roman" panose="02020603050405020304" pitchFamily="18" charset="0"/>
                <a:cs typeface="Segoe UI" panose="020B0502040204020203" pitchFamily="34" charset="0"/>
              </a:rPr>
              <a:t>Keep vehicles on the road</a:t>
            </a:r>
          </a:p>
          <a:p>
            <a:pPr marL="1200150" lvl="3" indent="-285750">
              <a:lnSpc>
                <a:spcPct val="100000"/>
              </a:lnSpc>
              <a:spcAft>
                <a:spcPts val="1200"/>
              </a:spcAft>
            </a:pPr>
            <a:r>
              <a:rPr lang="en-US" sz="3000" dirty="0">
                <a:solidFill>
                  <a:schemeClr val="bg1"/>
                </a:solidFill>
                <a:latin typeface="Segoe UI" panose="020B0502040204020203" pitchFamily="34" charset="0"/>
                <a:ea typeface="Times New Roman" panose="02020603050405020304" pitchFamily="18" charset="0"/>
                <a:cs typeface="Segoe UI" panose="020B0502040204020203" pitchFamily="34" charset="0"/>
              </a:rPr>
              <a:t>Provide for safe recovery</a:t>
            </a:r>
          </a:p>
          <a:p>
            <a:pPr marL="1200150" lvl="3" indent="-285750">
              <a:lnSpc>
                <a:spcPct val="100000"/>
              </a:lnSpc>
              <a:spcAft>
                <a:spcPts val="1200"/>
              </a:spcAft>
            </a:pPr>
            <a:r>
              <a:rPr lang="en-US" sz="3000" dirty="0">
                <a:solidFill>
                  <a:schemeClr val="bg1"/>
                </a:solidFill>
                <a:latin typeface="Segoe UI" panose="020B0502040204020203" pitchFamily="34" charset="0"/>
                <a:ea typeface="Times New Roman" panose="02020603050405020304" pitchFamily="18" charset="0"/>
                <a:cs typeface="Segoe UI" panose="020B0502040204020203" pitchFamily="34" charset="0"/>
              </a:rPr>
              <a:t>Reduce crash severity</a:t>
            </a:r>
          </a:p>
        </p:txBody>
      </p:sp>
      <p:pic>
        <p:nvPicPr>
          <p:cNvPr id="7" name="Picture 2" descr="Keep Vehicles on Roadway">
            <a:extLst>
              <a:ext uri="{FF2B5EF4-FFF2-40B4-BE49-F238E27FC236}">
                <a16:creationId xmlns:a16="http://schemas.microsoft.com/office/drawing/2014/main" id="{292D3B38-886A-8B42-5F97-C25FA11AE3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9313" y="466486"/>
            <a:ext cx="1554926" cy="15549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Provide for Safe Recovery">
            <a:extLst>
              <a:ext uri="{FF2B5EF4-FFF2-40B4-BE49-F238E27FC236}">
                <a16:creationId xmlns:a16="http://schemas.microsoft.com/office/drawing/2014/main" id="{43658811-4A05-2436-755B-A05BD17A60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9313" y="2536204"/>
            <a:ext cx="1554926" cy="15549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Reduce Crash Severity">
            <a:extLst>
              <a:ext uri="{FF2B5EF4-FFF2-40B4-BE49-F238E27FC236}">
                <a16:creationId xmlns:a16="http://schemas.microsoft.com/office/drawing/2014/main" id="{BEB4CC5B-C729-2F1C-0F75-3C82203036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23657" y="4615456"/>
            <a:ext cx="1670582" cy="155492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C48848A-F045-A56A-235E-25A967C2080B}"/>
              </a:ext>
            </a:extLst>
          </p:cNvPr>
          <p:cNvSpPr txBox="1"/>
          <p:nvPr/>
        </p:nvSpPr>
        <p:spPr>
          <a:xfrm>
            <a:off x="9571210" y="318313"/>
            <a:ext cx="2491131" cy="2343212"/>
          </a:xfrm>
          <a:prstGeom prst="rect">
            <a:avLst/>
          </a:prstGeom>
          <a:noFill/>
        </p:spPr>
        <p:txBody>
          <a:bodyPr wrap="none" rtlCol="0">
            <a:prstTxWarp prst="textArchUp">
              <a:avLst>
                <a:gd name="adj" fmla="val 13033247"/>
              </a:avLst>
            </a:prstTxWarp>
            <a:spAutoFit/>
          </a:bodyPr>
          <a:lstStyle/>
          <a:p>
            <a:r>
              <a:rPr lang="en-US" sz="1400" b="1" dirty="0"/>
              <a:t>Keep Vehicles on Roadway</a:t>
            </a:r>
          </a:p>
        </p:txBody>
      </p:sp>
      <p:sp>
        <p:nvSpPr>
          <p:cNvPr id="11" name="TextBox 10">
            <a:extLst>
              <a:ext uri="{FF2B5EF4-FFF2-40B4-BE49-F238E27FC236}">
                <a16:creationId xmlns:a16="http://schemas.microsoft.com/office/drawing/2014/main" id="{EEA49C97-29FB-ABD4-0B67-B0B4A48B6159}"/>
              </a:ext>
            </a:extLst>
          </p:cNvPr>
          <p:cNvSpPr txBox="1"/>
          <p:nvPr/>
        </p:nvSpPr>
        <p:spPr>
          <a:xfrm>
            <a:off x="9571210" y="2408096"/>
            <a:ext cx="2491131" cy="2343212"/>
          </a:xfrm>
          <a:prstGeom prst="rect">
            <a:avLst/>
          </a:prstGeom>
          <a:noFill/>
        </p:spPr>
        <p:txBody>
          <a:bodyPr wrap="none" rtlCol="0">
            <a:prstTxWarp prst="textArchUp">
              <a:avLst>
                <a:gd name="adj" fmla="val 13184645"/>
              </a:avLst>
            </a:prstTxWarp>
            <a:spAutoFit/>
          </a:bodyPr>
          <a:lstStyle/>
          <a:p>
            <a:r>
              <a:rPr lang="en-US" sz="1400" b="1" dirty="0"/>
              <a:t>Provide for Safe Recovery</a:t>
            </a:r>
          </a:p>
        </p:txBody>
      </p:sp>
      <p:sp>
        <p:nvSpPr>
          <p:cNvPr id="12" name="TextBox 11">
            <a:extLst>
              <a:ext uri="{FF2B5EF4-FFF2-40B4-BE49-F238E27FC236}">
                <a16:creationId xmlns:a16="http://schemas.microsoft.com/office/drawing/2014/main" id="{916F17C9-84FE-65E2-AD0E-0D83617322E2}"/>
              </a:ext>
            </a:extLst>
          </p:cNvPr>
          <p:cNvSpPr txBox="1"/>
          <p:nvPr/>
        </p:nvSpPr>
        <p:spPr>
          <a:xfrm>
            <a:off x="9571210" y="4497879"/>
            <a:ext cx="2491131" cy="2343212"/>
          </a:xfrm>
          <a:prstGeom prst="rect">
            <a:avLst/>
          </a:prstGeom>
          <a:noFill/>
        </p:spPr>
        <p:txBody>
          <a:bodyPr wrap="none" rtlCol="0">
            <a:prstTxWarp prst="textArchUp">
              <a:avLst>
                <a:gd name="adj" fmla="val 13663041"/>
              </a:avLst>
            </a:prstTxWarp>
            <a:spAutoFit/>
          </a:bodyPr>
          <a:lstStyle/>
          <a:p>
            <a:r>
              <a:rPr lang="en-US" sz="1400" b="1" dirty="0"/>
              <a:t>Reduce Crash Severity</a:t>
            </a:r>
          </a:p>
        </p:txBody>
      </p:sp>
    </p:spTree>
    <p:extLst>
      <p:ext uri="{BB962C8B-B14F-4D97-AF65-F5344CB8AC3E}">
        <p14:creationId xmlns:p14="http://schemas.microsoft.com/office/powerpoint/2010/main" val="140529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E20E9-654F-AB62-7661-61742F3D4A3E}"/>
              </a:ext>
            </a:extLst>
          </p:cNvPr>
          <p:cNvSpPr>
            <a:spLocks noGrp="1"/>
          </p:cNvSpPr>
          <p:nvPr>
            <p:ph type="title"/>
          </p:nvPr>
        </p:nvSpPr>
        <p:spPr>
          <a:xfrm>
            <a:off x="753359" y="358336"/>
            <a:ext cx="10515600" cy="1325563"/>
          </a:xfrm>
        </p:spPr>
        <p:txBody>
          <a:bodyPr/>
          <a:lstStyle/>
          <a:p>
            <a:r>
              <a:rPr lang="en-US" dirty="0"/>
              <a:t>SSA-</a:t>
            </a:r>
            <a:r>
              <a:rPr lang="en-US" dirty="0" err="1"/>
              <a:t>RwD</a:t>
            </a:r>
            <a:r>
              <a:rPr lang="en-US" dirty="0"/>
              <a:t> Framework Application </a:t>
            </a:r>
          </a:p>
        </p:txBody>
      </p:sp>
      <p:sp>
        <p:nvSpPr>
          <p:cNvPr id="3" name="Content Placeholder 2">
            <a:extLst>
              <a:ext uri="{FF2B5EF4-FFF2-40B4-BE49-F238E27FC236}">
                <a16:creationId xmlns:a16="http://schemas.microsoft.com/office/drawing/2014/main" id="{F8AD109F-2258-C03F-B96D-A8FF6073B4DA}"/>
              </a:ext>
            </a:extLst>
          </p:cNvPr>
          <p:cNvSpPr>
            <a:spLocks noGrp="1"/>
          </p:cNvSpPr>
          <p:nvPr>
            <p:ph idx="1"/>
          </p:nvPr>
        </p:nvSpPr>
        <p:spPr>
          <a:xfrm>
            <a:off x="7112000" y="3180114"/>
            <a:ext cx="4663440" cy="3475699"/>
          </a:xfrm>
        </p:spPr>
        <p:txBody>
          <a:bodyPr>
            <a:normAutofit/>
          </a:bodyPr>
          <a:lstStyle/>
          <a:p>
            <a:pPr marL="0" marR="0" lvl="0" indent="0" algn="ctr">
              <a:lnSpc>
                <a:spcPct val="107000"/>
              </a:lnSpc>
              <a:spcBef>
                <a:spcPts val="1200"/>
              </a:spcBef>
              <a:spcAft>
                <a:spcPts val="800"/>
              </a:spcAft>
              <a:buNone/>
            </a:pPr>
            <a:r>
              <a:rPr lang="en-US" sz="2200" dirty="0">
                <a:latin typeface="Segoe UI" panose="020B0502040204020203" pitchFamily="34" charset="0"/>
                <a:cs typeface="Segoe UI" panose="020B0502040204020203" pitchFamily="34" charset="0"/>
              </a:rPr>
              <a:t>How does one or more </a:t>
            </a:r>
            <a:r>
              <a:rPr lang="en-US" sz="2200" b="1" dirty="0">
                <a:latin typeface="Segoe UI" panose="020B0502040204020203" pitchFamily="34" charset="0"/>
                <a:cs typeface="Segoe UI" panose="020B0502040204020203" pitchFamily="34" charset="0"/>
              </a:rPr>
              <a:t>roadway or roadside design </a:t>
            </a:r>
            <a:r>
              <a:rPr lang="en-US" sz="2200" dirty="0">
                <a:latin typeface="Segoe UI" panose="020B0502040204020203" pitchFamily="34" charset="0"/>
                <a:cs typeface="Segoe UI" panose="020B0502040204020203" pitchFamily="34" charset="0"/>
              </a:rPr>
              <a:t>changes and/or implementation of </a:t>
            </a:r>
            <a:r>
              <a:rPr lang="en-US" sz="2200" b="1" dirty="0">
                <a:latin typeface="Segoe UI" panose="020B0502040204020203" pitchFamily="34" charset="0"/>
                <a:cs typeface="Segoe UI" panose="020B0502040204020203" pitchFamily="34" charset="0"/>
              </a:rPr>
              <a:t>safety countermeasures change a segment’s alignment</a:t>
            </a:r>
            <a:r>
              <a:rPr lang="en-US" sz="2200" dirty="0">
                <a:latin typeface="Segoe UI" panose="020B0502040204020203" pitchFamily="34" charset="0"/>
                <a:cs typeface="Segoe UI" panose="020B0502040204020203" pitchFamily="34" charset="0"/>
              </a:rPr>
              <a:t> with SSA principles relative to existing (i.e., no build) conditions?</a:t>
            </a:r>
          </a:p>
        </p:txBody>
      </p:sp>
      <p:sp>
        <p:nvSpPr>
          <p:cNvPr id="6" name="Content Placeholder 2">
            <a:extLst>
              <a:ext uri="{FF2B5EF4-FFF2-40B4-BE49-F238E27FC236}">
                <a16:creationId xmlns:a16="http://schemas.microsoft.com/office/drawing/2014/main" id="{133BEAD3-9B55-2AA2-3F86-29B9205A97C2}"/>
              </a:ext>
            </a:extLst>
          </p:cNvPr>
          <p:cNvSpPr txBox="1">
            <a:spLocks/>
          </p:cNvSpPr>
          <p:nvPr/>
        </p:nvSpPr>
        <p:spPr>
          <a:xfrm>
            <a:off x="328930" y="3180114"/>
            <a:ext cx="3304540" cy="3262535"/>
          </a:xfrm>
          <a:prstGeom prst="rect">
            <a:avLst/>
          </a:prstGeom>
        </p:spPr>
        <p:txBody>
          <a:bodyPr vert="horz" lIns="91440" tIns="45720" rIns="91440" bIns="45720" rtlCol="0">
            <a:normAutofit/>
          </a:bodyPr>
          <a:lstStyle>
            <a:lvl1pPr marL="404813" indent="-404813" algn="l" defTabSz="914400" rtl="0" eaLnBrk="1" latinLnBrk="0" hangingPunct="1">
              <a:lnSpc>
                <a:spcPct val="100000"/>
              </a:lnSpc>
              <a:spcBef>
                <a:spcPts val="1800"/>
              </a:spcBef>
              <a:buClr>
                <a:schemeClr val="bg2"/>
              </a:buClr>
              <a:buSzPct val="80000"/>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744538" indent="-287338" algn="l" defTabSz="914400" rtl="0" eaLnBrk="1" latinLnBrk="0" hangingPunct="1">
              <a:lnSpc>
                <a:spcPct val="100000"/>
              </a:lnSpc>
              <a:spcBef>
                <a:spcPts val="500"/>
              </a:spcBef>
              <a:buClr>
                <a:schemeClr val="bg2"/>
              </a:buClr>
              <a:buSzPct val="80000"/>
              <a:buFont typeface="Wingdings 3" panose="05040102010807070707" pitchFamily="18"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2"/>
              </a:buClr>
              <a:buSzPct val="125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2"/>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Bef>
                <a:spcPts val="600"/>
              </a:spcBef>
              <a:buNone/>
            </a:pPr>
            <a:r>
              <a:rPr lang="en-US" sz="2200" dirty="0">
                <a:latin typeface="Segoe UI" panose="020B0502040204020203" pitchFamily="34" charset="0"/>
                <a:cs typeface="Segoe UI" panose="020B0502040204020203" pitchFamily="34" charset="0"/>
              </a:rPr>
              <a:t>How does an </a:t>
            </a:r>
            <a:r>
              <a:rPr lang="en-US" sz="2200" b="1" dirty="0">
                <a:latin typeface="Segoe UI" panose="020B0502040204020203" pitchFamily="34" charset="0"/>
                <a:cs typeface="Segoe UI" panose="020B0502040204020203" pitchFamily="34" charset="0"/>
              </a:rPr>
              <a:t>existing segment align </a:t>
            </a:r>
            <a:r>
              <a:rPr lang="en-US" sz="2200" dirty="0">
                <a:latin typeface="Segoe UI" panose="020B0502040204020203" pitchFamily="34" charset="0"/>
                <a:cs typeface="Segoe UI" panose="020B0502040204020203" pitchFamily="34" charset="0"/>
              </a:rPr>
              <a:t>with SSA principles </a:t>
            </a:r>
            <a:r>
              <a:rPr lang="en-US" sz="2200" b="1" dirty="0">
                <a:latin typeface="Segoe UI" panose="020B0502040204020203" pitchFamily="34" charset="0"/>
                <a:cs typeface="Segoe UI" panose="020B0502040204020203" pitchFamily="34" charset="0"/>
              </a:rPr>
              <a:t>relative to other segments </a:t>
            </a:r>
            <a:r>
              <a:rPr lang="en-US" sz="2200" dirty="0">
                <a:latin typeface="Segoe UI" panose="020B0502040204020203" pitchFamily="34" charset="0"/>
                <a:cs typeface="Segoe UI" panose="020B0502040204020203" pitchFamily="34" charset="0"/>
              </a:rPr>
              <a:t>on a network?</a:t>
            </a:r>
          </a:p>
        </p:txBody>
      </p:sp>
      <p:sp>
        <p:nvSpPr>
          <p:cNvPr id="7" name="Content Placeholder 2">
            <a:extLst>
              <a:ext uri="{FF2B5EF4-FFF2-40B4-BE49-F238E27FC236}">
                <a16:creationId xmlns:a16="http://schemas.microsoft.com/office/drawing/2014/main" id="{3739C872-5627-F45A-B243-CD8CEBCE3F5B}"/>
              </a:ext>
            </a:extLst>
          </p:cNvPr>
          <p:cNvSpPr txBox="1">
            <a:spLocks/>
          </p:cNvSpPr>
          <p:nvPr/>
        </p:nvSpPr>
        <p:spPr>
          <a:xfrm>
            <a:off x="3332480" y="3180114"/>
            <a:ext cx="3964940" cy="1929979"/>
          </a:xfrm>
          <a:prstGeom prst="rect">
            <a:avLst/>
          </a:prstGeom>
        </p:spPr>
        <p:txBody>
          <a:bodyPr vert="horz" lIns="91440" tIns="45720" rIns="91440" bIns="45720" rtlCol="0">
            <a:normAutofit/>
          </a:bodyPr>
          <a:lstStyle>
            <a:lvl1pPr marL="404813" indent="-404813" algn="l" defTabSz="914400" rtl="0" eaLnBrk="1" latinLnBrk="0" hangingPunct="1">
              <a:lnSpc>
                <a:spcPct val="100000"/>
              </a:lnSpc>
              <a:spcBef>
                <a:spcPts val="1800"/>
              </a:spcBef>
              <a:buClr>
                <a:schemeClr val="bg2"/>
              </a:buClr>
              <a:buSzPct val="80000"/>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744538" indent="-287338" algn="l" defTabSz="914400" rtl="0" eaLnBrk="1" latinLnBrk="0" hangingPunct="1">
              <a:lnSpc>
                <a:spcPct val="100000"/>
              </a:lnSpc>
              <a:spcBef>
                <a:spcPts val="500"/>
              </a:spcBef>
              <a:buClr>
                <a:schemeClr val="bg2"/>
              </a:buClr>
              <a:buSzPct val="80000"/>
              <a:buFont typeface="Wingdings 3" panose="05040102010807070707" pitchFamily="18"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2"/>
              </a:buClr>
              <a:buSzPct val="125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2"/>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Bef>
                <a:spcPts val="1200"/>
              </a:spcBef>
              <a:buNone/>
            </a:pPr>
            <a:r>
              <a:rPr lang="en-US" sz="2200" dirty="0">
                <a:latin typeface="Segoe UI" panose="020B0502040204020203" pitchFamily="34" charset="0"/>
                <a:cs typeface="Segoe UI" panose="020B0502040204020203" pitchFamily="34" charset="0"/>
              </a:rPr>
              <a:t>How does an </a:t>
            </a:r>
            <a:r>
              <a:rPr lang="en-US" sz="2200" b="1" dirty="0">
                <a:latin typeface="Segoe UI" panose="020B0502040204020203" pitchFamily="34" charset="0"/>
                <a:cs typeface="Segoe UI" panose="020B0502040204020203" pitchFamily="34" charset="0"/>
              </a:rPr>
              <a:t>existing </a:t>
            </a:r>
            <a:br>
              <a:rPr lang="en-US" sz="2200" b="1" dirty="0">
                <a:latin typeface="Segoe UI" panose="020B0502040204020203" pitchFamily="34" charset="0"/>
                <a:cs typeface="Segoe UI" panose="020B0502040204020203" pitchFamily="34" charset="0"/>
              </a:rPr>
            </a:br>
            <a:r>
              <a:rPr lang="en-US" sz="2200" b="1" dirty="0">
                <a:latin typeface="Segoe UI" panose="020B0502040204020203" pitchFamily="34" charset="0"/>
                <a:cs typeface="Segoe UI" panose="020B0502040204020203" pitchFamily="34" charset="0"/>
              </a:rPr>
              <a:t>segment vary along </a:t>
            </a:r>
            <a:br>
              <a:rPr lang="en-US" sz="2200" b="1" dirty="0">
                <a:latin typeface="Segoe UI" panose="020B0502040204020203" pitchFamily="34" charset="0"/>
                <a:cs typeface="Segoe UI" panose="020B0502040204020203" pitchFamily="34" charset="0"/>
              </a:rPr>
            </a:br>
            <a:r>
              <a:rPr lang="en-US" sz="2200" b="1" dirty="0">
                <a:latin typeface="Segoe UI" panose="020B0502040204020203" pitchFamily="34" charset="0"/>
                <a:cs typeface="Segoe UI" panose="020B0502040204020203" pitchFamily="34" charset="0"/>
              </a:rPr>
              <a:t>its length </a:t>
            </a:r>
            <a:r>
              <a:rPr lang="en-US" sz="2200" dirty="0">
                <a:latin typeface="Segoe UI" panose="020B0502040204020203" pitchFamily="34" charset="0"/>
                <a:cs typeface="Segoe UI" panose="020B0502040204020203" pitchFamily="34" charset="0"/>
              </a:rPr>
              <a:t>with respect to SSA principles? </a:t>
            </a:r>
            <a:br>
              <a:rPr lang="en-US" sz="2200" dirty="0">
                <a:latin typeface="Segoe UI" panose="020B0502040204020203" pitchFamily="34" charset="0"/>
                <a:cs typeface="Segoe UI" panose="020B0502040204020203" pitchFamily="34" charset="0"/>
              </a:rPr>
            </a:br>
            <a:r>
              <a:rPr lang="en-US" sz="2200" dirty="0">
                <a:latin typeface="Segoe UI" panose="020B0502040204020203" pitchFamily="34" charset="0"/>
                <a:cs typeface="Segoe UI" panose="020B0502040204020203" pitchFamily="34" charset="0"/>
              </a:rPr>
              <a:t>(e.g., sliding window)</a:t>
            </a:r>
          </a:p>
        </p:txBody>
      </p:sp>
      <p:sp>
        <p:nvSpPr>
          <p:cNvPr id="8" name="Rectangle 7">
            <a:extLst>
              <a:ext uri="{FF2B5EF4-FFF2-40B4-BE49-F238E27FC236}">
                <a16:creationId xmlns:a16="http://schemas.microsoft.com/office/drawing/2014/main" id="{2E717B3E-B9DB-3CF4-8934-4DE1F4877B8D}"/>
              </a:ext>
            </a:extLst>
          </p:cNvPr>
          <p:cNvSpPr/>
          <p:nvPr/>
        </p:nvSpPr>
        <p:spPr>
          <a:xfrm>
            <a:off x="0" y="2267798"/>
            <a:ext cx="12192000" cy="55160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C2A5432-DEB6-42A9-EA76-FD9A55215EB5}"/>
              </a:ext>
            </a:extLst>
          </p:cNvPr>
          <p:cNvSpPr/>
          <p:nvPr/>
        </p:nvSpPr>
        <p:spPr>
          <a:xfrm>
            <a:off x="522700" y="2267798"/>
            <a:ext cx="2931700" cy="55160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341E74F-6E7F-AEF1-C61A-B4ED1055F6B9}"/>
              </a:ext>
            </a:extLst>
          </p:cNvPr>
          <p:cNvCxnSpPr/>
          <p:nvPr/>
        </p:nvCxnSpPr>
        <p:spPr>
          <a:xfrm>
            <a:off x="508000" y="2084009"/>
            <a:ext cx="0" cy="925453"/>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F1D72B7-A794-83F0-6909-E4B17C2B24CC}"/>
              </a:ext>
            </a:extLst>
          </p:cNvPr>
          <p:cNvCxnSpPr/>
          <p:nvPr/>
        </p:nvCxnSpPr>
        <p:spPr>
          <a:xfrm>
            <a:off x="3454400" y="2084009"/>
            <a:ext cx="0" cy="925453"/>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26015BD-A4AE-A89E-F367-1908C091CF2D}"/>
              </a:ext>
            </a:extLst>
          </p:cNvPr>
          <p:cNvSpPr/>
          <p:nvPr/>
        </p:nvSpPr>
        <p:spPr>
          <a:xfrm>
            <a:off x="1318419" y="1769225"/>
            <a:ext cx="1325563" cy="1325563"/>
          </a:xfrm>
          <a:prstGeom prst="ellipse">
            <a:avLst/>
          </a:prstGeom>
          <a:solidFill>
            <a:schemeClr val="bg1"/>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6FABC5A-9AA9-0E7A-BB38-9FFF40755208}"/>
              </a:ext>
            </a:extLst>
          </p:cNvPr>
          <p:cNvSpPr txBox="1"/>
          <p:nvPr/>
        </p:nvSpPr>
        <p:spPr>
          <a:xfrm>
            <a:off x="3945379" y="2343543"/>
            <a:ext cx="7755641" cy="400110"/>
          </a:xfrm>
          <a:prstGeom prst="rect">
            <a:avLst/>
          </a:prstGeom>
          <a:noFill/>
        </p:spPr>
        <p:txBody>
          <a:bodyPr wrap="square" rtlCol="0">
            <a:spAutoFit/>
          </a:bodyPr>
          <a:lstStyle/>
          <a:p>
            <a:r>
              <a:rPr lang="en-US" sz="2000" b="1" dirty="0">
                <a:solidFill>
                  <a:schemeClr val="bg1"/>
                </a:solidFill>
              </a:rPr>
              <a:t>Inform Project Planning and Scoping</a:t>
            </a:r>
          </a:p>
        </p:txBody>
      </p:sp>
      <p:sp>
        <p:nvSpPr>
          <p:cNvPr id="14" name="Arrow: Right 13">
            <a:extLst>
              <a:ext uri="{FF2B5EF4-FFF2-40B4-BE49-F238E27FC236}">
                <a16:creationId xmlns:a16="http://schemas.microsoft.com/office/drawing/2014/main" id="{04A1DA31-86FF-EC15-49E0-0BB0031D2A38}"/>
              </a:ext>
            </a:extLst>
          </p:cNvPr>
          <p:cNvSpPr/>
          <p:nvPr/>
        </p:nvSpPr>
        <p:spPr>
          <a:xfrm>
            <a:off x="3454400" y="2343543"/>
            <a:ext cx="469899" cy="400110"/>
          </a:xfrm>
          <a:prstGeom prst="rightArrow">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89AC4F8-E1DC-B787-2DFE-71A8E5B618DE}"/>
              </a:ext>
            </a:extLst>
          </p:cNvPr>
          <p:cNvSpPr txBox="1">
            <a:spLocks/>
          </p:cNvSpPr>
          <p:nvPr/>
        </p:nvSpPr>
        <p:spPr>
          <a:xfrm>
            <a:off x="1640298" y="1824588"/>
            <a:ext cx="95288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1D3B6B"/>
                </a:solidFill>
                <a:latin typeface="Arial" panose="020B0604020202020204" pitchFamily="34" charset="0"/>
                <a:ea typeface="+mj-ea"/>
                <a:cs typeface="Arial" panose="020B0604020202020204" pitchFamily="34" charset="0"/>
              </a:defRPr>
            </a:lvl1pPr>
          </a:lstStyle>
          <a:p>
            <a:r>
              <a:rPr lang="en-US" sz="7200" dirty="0"/>
              <a:t>?</a:t>
            </a:r>
          </a:p>
        </p:txBody>
      </p:sp>
    </p:spTree>
    <p:extLst>
      <p:ext uri="{BB962C8B-B14F-4D97-AF65-F5344CB8AC3E}">
        <p14:creationId xmlns:p14="http://schemas.microsoft.com/office/powerpoint/2010/main" val="3536091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AD109F-2258-C03F-B96D-A8FF6073B4DA}"/>
              </a:ext>
            </a:extLst>
          </p:cNvPr>
          <p:cNvSpPr>
            <a:spLocks noGrp="1"/>
          </p:cNvSpPr>
          <p:nvPr>
            <p:ph idx="1"/>
          </p:nvPr>
        </p:nvSpPr>
        <p:spPr>
          <a:xfrm>
            <a:off x="173410" y="2905620"/>
            <a:ext cx="3634395" cy="3705449"/>
          </a:xfrm>
        </p:spPr>
        <p:txBody>
          <a:bodyPr>
            <a:noAutofit/>
          </a:bodyPr>
          <a:lstStyle/>
          <a:p>
            <a:pPr marL="0" indent="0" algn="ctr">
              <a:lnSpc>
                <a:spcPct val="107000"/>
              </a:lnSpc>
              <a:spcBef>
                <a:spcPts val="0"/>
              </a:spcBef>
              <a:buNone/>
            </a:pPr>
            <a:r>
              <a:rPr lang="en-US" sz="2200" b="1" dirty="0">
                <a:latin typeface="Segoe UI" panose="020B0502040204020203" pitchFamily="34" charset="0"/>
                <a:cs typeface="Segoe UI" panose="020B0502040204020203" pitchFamily="34" charset="0"/>
              </a:rPr>
              <a:t>Flexibility in defining segments for analysis </a:t>
            </a:r>
            <a:r>
              <a:rPr lang="en-US" sz="2200" dirty="0">
                <a:latin typeface="Segoe UI" panose="020B0502040204020203" pitchFamily="34" charset="0"/>
                <a:cs typeface="Segoe UI" panose="020B0502040204020203" pitchFamily="34" charset="0"/>
              </a:rPr>
              <a:t>– segments can vary in their length and have different roadway and roadside features.</a:t>
            </a:r>
          </a:p>
        </p:txBody>
      </p:sp>
      <p:sp>
        <p:nvSpPr>
          <p:cNvPr id="6" name="Title 1">
            <a:extLst>
              <a:ext uri="{FF2B5EF4-FFF2-40B4-BE49-F238E27FC236}">
                <a16:creationId xmlns:a16="http://schemas.microsoft.com/office/drawing/2014/main" id="{1E7649EF-6F2E-34D4-672A-8D2B0DEEA3AA}"/>
              </a:ext>
            </a:extLst>
          </p:cNvPr>
          <p:cNvSpPr>
            <a:spLocks noGrp="1"/>
          </p:cNvSpPr>
          <p:nvPr>
            <p:ph type="title"/>
          </p:nvPr>
        </p:nvSpPr>
        <p:spPr>
          <a:xfrm>
            <a:off x="838200" y="447503"/>
            <a:ext cx="10515600" cy="1020763"/>
          </a:xfrm>
        </p:spPr>
        <p:txBody>
          <a:bodyPr/>
          <a:lstStyle/>
          <a:p>
            <a:r>
              <a:rPr lang="en-US" dirty="0"/>
              <a:t>SSA-</a:t>
            </a:r>
            <a:r>
              <a:rPr lang="en-US" dirty="0" err="1"/>
              <a:t>RwD</a:t>
            </a:r>
            <a:r>
              <a:rPr lang="en-US" dirty="0"/>
              <a:t> Framework Application </a:t>
            </a:r>
            <a:r>
              <a:rPr lang="en-US" sz="2800" i="1" dirty="0"/>
              <a:t>(continued) </a:t>
            </a:r>
          </a:p>
        </p:txBody>
      </p:sp>
      <p:sp>
        <p:nvSpPr>
          <p:cNvPr id="8" name="Content Placeholder 2">
            <a:extLst>
              <a:ext uri="{FF2B5EF4-FFF2-40B4-BE49-F238E27FC236}">
                <a16:creationId xmlns:a16="http://schemas.microsoft.com/office/drawing/2014/main" id="{C5DDF73A-0C38-FB7D-6373-8E48E1368CAF}"/>
              </a:ext>
            </a:extLst>
          </p:cNvPr>
          <p:cNvSpPr txBox="1">
            <a:spLocks/>
          </p:cNvSpPr>
          <p:nvPr/>
        </p:nvSpPr>
        <p:spPr>
          <a:xfrm>
            <a:off x="3848100" y="2905620"/>
            <a:ext cx="3634395" cy="3705449"/>
          </a:xfrm>
          <a:prstGeom prst="rect">
            <a:avLst/>
          </a:prstGeom>
        </p:spPr>
        <p:txBody>
          <a:bodyPr vert="horz" lIns="91440" tIns="45720" rIns="91440" bIns="45720" rtlCol="0">
            <a:noAutofit/>
          </a:bodyPr>
          <a:lstStyle>
            <a:lvl1pPr marL="404813" indent="-404813" algn="l" defTabSz="914400" rtl="0" eaLnBrk="1" latinLnBrk="0" hangingPunct="1">
              <a:lnSpc>
                <a:spcPct val="100000"/>
              </a:lnSpc>
              <a:spcBef>
                <a:spcPts val="1800"/>
              </a:spcBef>
              <a:buClr>
                <a:schemeClr val="bg2"/>
              </a:buClr>
              <a:buSzPct val="80000"/>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744538" indent="-287338" algn="l" defTabSz="914400" rtl="0" eaLnBrk="1" latinLnBrk="0" hangingPunct="1">
              <a:lnSpc>
                <a:spcPct val="100000"/>
              </a:lnSpc>
              <a:spcBef>
                <a:spcPts val="500"/>
              </a:spcBef>
              <a:buClr>
                <a:schemeClr val="bg2"/>
              </a:buClr>
              <a:buSzPct val="80000"/>
              <a:buFont typeface="Wingdings 3" panose="05040102010807070707" pitchFamily="18"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2"/>
              </a:buClr>
              <a:buSzPct val="125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2"/>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Bef>
                <a:spcPts val="0"/>
              </a:spcBef>
              <a:buNone/>
            </a:pPr>
            <a:r>
              <a:rPr lang="en-US" sz="2200" b="1" dirty="0">
                <a:latin typeface="Segoe UI" panose="020B0502040204020203" pitchFamily="34" charset="0"/>
                <a:cs typeface="Segoe UI" panose="020B0502040204020203" pitchFamily="34" charset="0"/>
              </a:rPr>
              <a:t>Requires information on: </a:t>
            </a:r>
          </a:p>
          <a:p>
            <a:pPr marL="117475" indent="0" algn="ctr">
              <a:lnSpc>
                <a:spcPct val="107000"/>
              </a:lnSpc>
              <a:spcBef>
                <a:spcPts val="0"/>
              </a:spcBef>
              <a:spcAft>
                <a:spcPts val="800"/>
              </a:spcAft>
              <a:buNone/>
            </a:pPr>
            <a:r>
              <a:rPr lang="en-US" sz="2200" dirty="0">
                <a:latin typeface="Segoe UI" panose="020B0502040204020203" pitchFamily="34" charset="0"/>
                <a:cs typeface="Segoe UI" panose="020B0502040204020203" pitchFamily="34" charset="0"/>
              </a:rPr>
              <a:t>-presence/dimensions of roadway/roadside segment features, including lateral offsets. </a:t>
            </a:r>
          </a:p>
          <a:p>
            <a:pPr marL="117475" indent="0" algn="ctr">
              <a:lnSpc>
                <a:spcPct val="107000"/>
              </a:lnSpc>
              <a:spcBef>
                <a:spcPts val="0"/>
              </a:spcBef>
              <a:spcAft>
                <a:spcPts val="800"/>
              </a:spcAft>
              <a:buNone/>
            </a:pPr>
            <a:r>
              <a:rPr lang="en-US" sz="2200" dirty="0">
                <a:latin typeface="Segoe UI" panose="020B0502040204020203" pitchFamily="34" charset="0"/>
                <a:cs typeface="Segoe UI" panose="020B0502040204020203" pitchFamily="34" charset="0"/>
              </a:rPr>
              <a:t>-variables specific </a:t>
            </a:r>
            <a:br>
              <a:rPr lang="en-US" sz="2200" dirty="0">
                <a:latin typeface="Segoe UI" panose="020B0502040204020203" pitchFamily="34" charset="0"/>
                <a:cs typeface="Segoe UI" panose="020B0502040204020203" pitchFamily="34" charset="0"/>
              </a:rPr>
            </a:br>
            <a:r>
              <a:rPr lang="en-US" sz="2200" dirty="0">
                <a:latin typeface="Segoe UI" panose="020B0502040204020203" pitchFamily="34" charset="0"/>
                <a:cs typeface="Segoe UI" panose="020B0502040204020203" pitchFamily="34" charset="0"/>
              </a:rPr>
              <a:t>to the segment. </a:t>
            </a:r>
          </a:p>
        </p:txBody>
      </p:sp>
      <p:sp>
        <p:nvSpPr>
          <p:cNvPr id="9" name="Content Placeholder 2">
            <a:extLst>
              <a:ext uri="{FF2B5EF4-FFF2-40B4-BE49-F238E27FC236}">
                <a16:creationId xmlns:a16="http://schemas.microsoft.com/office/drawing/2014/main" id="{EB967266-C244-6CB1-F668-18A86A8F6AFF}"/>
              </a:ext>
            </a:extLst>
          </p:cNvPr>
          <p:cNvSpPr txBox="1">
            <a:spLocks/>
          </p:cNvSpPr>
          <p:nvPr/>
        </p:nvSpPr>
        <p:spPr>
          <a:xfrm>
            <a:off x="7482495" y="2905620"/>
            <a:ext cx="4536095" cy="3952380"/>
          </a:xfrm>
          <a:prstGeom prst="rect">
            <a:avLst/>
          </a:prstGeom>
        </p:spPr>
        <p:txBody>
          <a:bodyPr vert="horz" lIns="91440" tIns="45720" rIns="91440" bIns="45720" rtlCol="0">
            <a:noAutofit/>
          </a:bodyPr>
          <a:lstStyle>
            <a:lvl1pPr marL="404813" indent="-404813" algn="l" defTabSz="914400" rtl="0" eaLnBrk="1" latinLnBrk="0" hangingPunct="1">
              <a:lnSpc>
                <a:spcPct val="100000"/>
              </a:lnSpc>
              <a:spcBef>
                <a:spcPts val="1800"/>
              </a:spcBef>
              <a:buClr>
                <a:schemeClr val="bg2"/>
              </a:buClr>
              <a:buSzPct val="80000"/>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744538" indent="-287338" algn="l" defTabSz="914400" rtl="0" eaLnBrk="1" latinLnBrk="0" hangingPunct="1">
              <a:lnSpc>
                <a:spcPct val="100000"/>
              </a:lnSpc>
              <a:spcBef>
                <a:spcPts val="500"/>
              </a:spcBef>
              <a:buClr>
                <a:schemeClr val="bg2"/>
              </a:buClr>
              <a:buSzPct val="80000"/>
              <a:buFont typeface="Wingdings 3" panose="05040102010807070707" pitchFamily="18"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2"/>
              </a:buClr>
              <a:buSzPct val="125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2"/>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Bef>
                <a:spcPts val="0"/>
              </a:spcBef>
              <a:spcAft>
                <a:spcPts val="800"/>
              </a:spcAft>
              <a:buNone/>
            </a:pPr>
            <a:r>
              <a:rPr lang="en-US" sz="2200" b="1" dirty="0">
                <a:latin typeface="Segoe UI" panose="020B0502040204020203" pitchFamily="34" charset="0"/>
                <a:cs typeface="Segoe UI" panose="020B0502040204020203" pitchFamily="34" charset="0"/>
              </a:rPr>
              <a:t>Does not require </a:t>
            </a:r>
            <a:br>
              <a:rPr lang="en-US" sz="2200" b="1" dirty="0">
                <a:latin typeface="Segoe UI" panose="020B0502040204020203" pitchFamily="34" charset="0"/>
                <a:cs typeface="Segoe UI" panose="020B0502040204020203" pitchFamily="34" charset="0"/>
              </a:rPr>
            </a:br>
            <a:r>
              <a:rPr lang="en-US" sz="2200" b="1" dirty="0">
                <a:latin typeface="Segoe UI" panose="020B0502040204020203" pitchFamily="34" charset="0"/>
                <a:cs typeface="Segoe UI" panose="020B0502040204020203" pitchFamily="34" charset="0"/>
              </a:rPr>
              <a:t>information:</a:t>
            </a:r>
          </a:p>
          <a:p>
            <a:pPr marL="457200" lvl="1" indent="0" algn="ctr">
              <a:lnSpc>
                <a:spcPct val="107000"/>
              </a:lnSpc>
              <a:spcBef>
                <a:spcPts val="0"/>
              </a:spcBef>
              <a:spcAft>
                <a:spcPts val="800"/>
              </a:spcAft>
              <a:buNone/>
            </a:pPr>
            <a:r>
              <a:rPr lang="en-US" sz="2200" dirty="0">
                <a:latin typeface="Segoe UI" panose="020B0502040204020203" pitchFamily="34" charset="0"/>
                <a:cs typeface="Segoe UI" panose="020B0502040204020203" pitchFamily="34" charset="0"/>
              </a:rPr>
              <a:t>-on longitudinal relationships in space between features.</a:t>
            </a:r>
          </a:p>
          <a:p>
            <a:pPr marL="457200" lvl="1" indent="0" algn="ctr">
              <a:lnSpc>
                <a:spcPct val="107000"/>
              </a:lnSpc>
              <a:spcBef>
                <a:spcPts val="0"/>
              </a:spcBef>
              <a:spcAft>
                <a:spcPts val="800"/>
              </a:spcAft>
              <a:buNone/>
            </a:pPr>
            <a:r>
              <a:rPr lang="en-US" sz="2200" dirty="0">
                <a:latin typeface="Segoe UI" panose="020B0502040204020203" pitchFamily="34" charset="0"/>
                <a:cs typeface="Segoe UI" panose="020B0502040204020203" pitchFamily="34" charset="0"/>
              </a:rPr>
              <a:t>-roadside encroachment trajectories.</a:t>
            </a:r>
          </a:p>
        </p:txBody>
      </p:sp>
      <p:sp>
        <p:nvSpPr>
          <p:cNvPr id="14" name="Oval 13">
            <a:extLst>
              <a:ext uri="{FF2B5EF4-FFF2-40B4-BE49-F238E27FC236}">
                <a16:creationId xmlns:a16="http://schemas.microsoft.com/office/drawing/2014/main" id="{F1E67350-B2CC-D704-8E1F-C8D6146F03A8}"/>
              </a:ext>
            </a:extLst>
          </p:cNvPr>
          <p:cNvSpPr/>
          <p:nvPr/>
        </p:nvSpPr>
        <p:spPr>
          <a:xfrm>
            <a:off x="5098004" y="1741339"/>
            <a:ext cx="1020763" cy="1020763"/>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96CA752-E422-06FB-A5A2-D5F97DDBD144}"/>
              </a:ext>
            </a:extLst>
          </p:cNvPr>
          <p:cNvSpPr/>
          <p:nvPr/>
        </p:nvSpPr>
        <p:spPr>
          <a:xfrm>
            <a:off x="9231847" y="1731888"/>
            <a:ext cx="1020763" cy="1020763"/>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1" name="Graphic 10" descr="No sign with solid fill">
            <a:extLst>
              <a:ext uri="{FF2B5EF4-FFF2-40B4-BE49-F238E27FC236}">
                <a16:creationId xmlns:a16="http://schemas.microsoft.com/office/drawing/2014/main" id="{D7B85882-9EB8-2D97-AADE-8F8ECCB729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85028" y="1785069"/>
            <a:ext cx="914400" cy="914400"/>
          </a:xfrm>
          <a:prstGeom prst="rect">
            <a:avLst/>
          </a:prstGeom>
        </p:spPr>
      </p:pic>
      <p:pic>
        <p:nvPicPr>
          <p:cNvPr id="13" name="Graphic 12" descr="Badge Tick1 with solid fill">
            <a:extLst>
              <a:ext uri="{FF2B5EF4-FFF2-40B4-BE49-F238E27FC236}">
                <a16:creationId xmlns:a16="http://schemas.microsoft.com/office/drawing/2014/main" id="{1440E1E4-245A-AFA0-A7F8-672073A5698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51185" y="1794520"/>
            <a:ext cx="914400" cy="914400"/>
          </a:xfrm>
          <a:prstGeom prst="rect">
            <a:avLst/>
          </a:prstGeom>
        </p:spPr>
      </p:pic>
      <p:sp>
        <p:nvSpPr>
          <p:cNvPr id="16" name="Oval 15">
            <a:extLst>
              <a:ext uri="{FF2B5EF4-FFF2-40B4-BE49-F238E27FC236}">
                <a16:creationId xmlns:a16="http://schemas.microsoft.com/office/drawing/2014/main" id="{32A5F1A4-DBA2-9623-4416-2A31E9E8FE5E}"/>
              </a:ext>
            </a:extLst>
          </p:cNvPr>
          <p:cNvSpPr/>
          <p:nvPr/>
        </p:nvSpPr>
        <p:spPr>
          <a:xfrm>
            <a:off x="1482190" y="1718606"/>
            <a:ext cx="1020763" cy="1020763"/>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E5E44DC-1203-CE44-303E-AC7A0F60D98D}"/>
              </a:ext>
            </a:extLst>
          </p:cNvPr>
          <p:cNvSpPr/>
          <p:nvPr/>
        </p:nvSpPr>
        <p:spPr>
          <a:xfrm>
            <a:off x="1609190" y="2051770"/>
            <a:ext cx="330200" cy="3302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370F5F8-885D-40D1-A178-5373C5D4E4DA}"/>
              </a:ext>
            </a:extLst>
          </p:cNvPr>
          <p:cNvSpPr/>
          <p:nvPr/>
        </p:nvSpPr>
        <p:spPr>
          <a:xfrm>
            <a:off x="2056071" y="2051770"/>
            <a:ext cx="330200" cy="330200"/>
          </a:xfrm>
          <a:prstGeom prst="ellipse">
            <a:avLst/>
          </a:prstGeom>
          <a:solidFill>
            <a:schemeClr val="tx2"/>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071761D6-E556-AD10-0D2D-63B0D4CD3E56}"/>
              </a:ext>
            </a:extLst>
          </p:cNvPr>
          <p:cNvCxnSpPr>
            <a:cxnSpLocks/>
          </p:cNvCxnSpPr>
          <p:nvPr/>
        </p:nvCxnSpPr>
        <p:spPr>
          <a:xfrm flipH="1">
            <a:off x="2002889" y="1855261"/>
            <a:ext cx="1" cy="66336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51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F478FC9-466D-45C1-97DA-91060A5133A4}"/>
              </a:ext>
            </a:extLst>
          </p:cNvPr>
          <p:cNvSpPr/>
          <p:nvPr/>
        </p:nvSpPr>
        <p:spPr>
          <a:xfrm>
            <a:off x="0" y="2026509"/>
            <a:ext cx="6005384" cy="4831492"/>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4E99F55-F9A5-6D76-3DBF-147A3F798911}"/>
              </a:ext>
            </a:extLst>
          </p:cNvPr>
          <p:cNvSpPr/>
          <p:nvPr/>
        </p:nvSpPr>
        <p:spPr>
          <a:xfrm>
            <a:off x="6175625" y="2026508"/>
            <a:ext cx="6005384" cy="4831492"/>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97BB0F-6739-9900-3112-2336DC71151B}"/>
              </a:ext>
            </a:extLst>
          </p:cNvPr>
          <p:cNvSpPr>
            <a:spLocks noGrp="1"/>
          </p:cNvSpPr>
          <p:nvPr>
            <p:ph type="title"/>
          </p:nvPr>
        </p:nvSpPr>
        <p:spPr/>
        <p:txBody>
          <a:bodyPr/>
          <a:lstStyle/>
          <a:p>
            <a:r>
              <a:rPr lang="en-US" dirty="0"/>
              <a:t>Notation</a:t>
            </a:r>
          </a:p>
        </p:txBody>
      </p:sp>
      <p:sp>
        <p:nvSpPr>
          <p:cNvPr id="3" name="Content Placeholder 2">
            <a:extLst>
              <a:ext uri="{FF2B5EF4-FFF2-40B4-BE49-F238E27FC236}">
                <a16:creationId xmlns:a16="http://schemas.microsoft.com/office/drawing/2014/main" id="{8DE5640C-9BDB-CE6E-6359-3C88536562FA}"/>
              </a:ext>
            </a:extLst>
          </p:cNvPr>
          <p:cNvSpPr>
            <a:spLocks noGrp="1"/>
          </p:cNvSpPr>
          <p:nvPr>
            <p:ph idx="1"/>
          </p:nvPr>
        </p:nvSpPr>
        <p:spPr>
          <a:xfrm>
            <a:off x="838200" y="1403745"/>
            <a:ext cx="11522668" cy="971232"/>
          </a:xfrm>
        </p:spPr>
        <p:txBody>
          <a:bodyPr>
            <a:normAutofit/>
          </a:bodyPr>
          <a:lstStyle/>
          <a:p>
            <a:pPr marL="0" marR="0" lvl="0" indent="0">
              <a:lnSpc>
                <a:spcPct val="107000"/>
              </a:lnSpc>
              <a:spcBef>
                <a:spcPts val="0"/>
              </a:spcBef>
              <a:spcAft>
                <a:spcPts val="0"/>
              </a:spcAft>
              <a:buNone/>
            </a:pPr>
            <a:r>
              <a:rPr lang="en-US" sz="2200" dirty="0">
                <a:effectLst/>
                <a:latin typeface="Segoe UI" panose="020B0502040204020203" pitchFamily="34" charset="0"/>
                <a:ea typeface="Calibri" panose="020F0502020204030204" pitchFamily="34" charset="0"/>
                <a:cs typeface="Segoe UI" panose="020B0502040204020203" pitchFamily="34" charset="0"/>
              </a:rPr>
              <a:t>SSA-</a:t>
            </a:r>
            <a:r>
              <a:rPr lang="en-US" sz="2200" dirty="0" err="1">
                <a:effectLst/>
                <a:latin typeface="Segoe UI" panose="020B0502040204020203" pitchFamily="34" charset="0"/>
                <a:ea typeface="Calibri" panose="020F0502020204030204" pitchFamily="34" charset="0"/>
                <a:cs typeface="Segoe UI" panose="020B0502040204020203" pitchFamily="34" charset="0"/>
              </a:rPr>
              <a:t>RwD</a:t>
            </a:r>
            <a:r>
              <a:rPr lang="en-US" sz="2200" dirty="0">
                <a:effectLst/>
                <a:latin typeface="Segoe UI" panose="020B0502040204020203" pitchFamily="34" charset="0"/>
                <a:ea typeface="Calibri" panose="020F0502020204030204" pitchFamily="34" charset="0"/>
                <a:cs typeface="Segoe UI" panose="020B0502040204020203" pitchFamily="34" charset="0"/>
              </a:rPr>
              <a:t> defines two main types of roadway and roadside features:</a:t>
            </a:r>
          </a:p>
        </p:txBody>
      </p:sp>
      <p:grpSp>
        <p:nvGrpSpPr>
          <p:cNvPr id="10" name="Group 9">
            <a:extLst>
              <a:ext uri="{FF2B5EF4-FFF2-40B4-BE49-F238E27FC236}">
                <a16:creationId xmlns:a16="http://schemas.microsoft.com/office/drawing/2014/main" id="{C3EEEBD3-A0B0-238F-D3DE-8666F91269B2}"/>
              </a:ext>
            </a:extLst>
          </p:cNvPr>
          <p:cNvGrpSpPr/>
          <p:nvPr/>
        </p:nvGrpSpPr>
        <p:grpSpPr>
          <a:xfrm>
            <a:off x="2087019" y="2514953"/>
            <a:ext cx="1574800" cy="1516290"/>
            <a:chOff x="2062480" y="2317245"/>
            <a:chExt cx="1574800" cy="1516290"/>
          </a:xfrm>
        </p:grpSpPr>
        <p:sp>
          <p:nvSpPr>
            <p:cNvPr id="8" name="Oval 7">
              <a:extLst>
                <a:ext uri="{FF2B5EF4-FFF2-40B4-BE49-F238E27FC236}">
                  <a16:creationId xmlns:a16="http://schemas.microsoft.com/office/drawing/2014/main" id="{24C172FF-7F24-D4EC-8858-104785438413}"/>
                </a:ext>
              </a:extLst>
            </p:cNvPr>
            <p:cNvSpPr/>
            <p:nvPr/>
          </p:nvSpPr>
          <p:spPr>
            <a:xfrm>
              <a:off x="2062480" y="2317245"/>
              <a:ext cx="1516290" cy="1516290"/>
            </a:xfrm>
            <a:prstGeom prst="ellipse">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A265E39-14AD-D198-66C4-ADC44FD143B7}"/>
                </a:ext>
              </a:extLst>
            </p:cNvPr>
            <p:cNvSpPr txBox="1"/>
            <p:nvPr/>
          </p:nvSpPr>
          <p:spPr>
            <a:xfrm>
              <a:off x="2113280" y="2432709"/>
              <a:ext cx="1524000" cy="1200329"/>
            </a:xfrm>
            <a:prstGeom prst="rect">
              <a:avLst/>
            </a:prstGeom>
            <a:noFill/>
          </p:spPr>
          <p:txBody>
            <a:bodyPr wrap="square" rtlCol="0">
              <a:spAutoFit/>
            </a:bodyPr>
            <a:lstStyle/>
            <a:p>
              <a:pPr algn="ctr"/>
              <a:r>
                <a:rPr lang="en-US" sz="7200" dirty="0" err="1">
                  <a:solidFill>
                    <a:schemeClr val="bg1"/>
                  </a:solidFill>
                  <a:effectLst/>
                  <a:ea typeface="Calibri" panose="020F0502020204030204" pitchFamily="34" charset="0"/>
                  <a:cs typeface="Times New Roman" panose="02020603050405020304" pitchFamily="18" charset="0"/>
                </a:rPr>
                <a:t>i</a:t>
              </a:r>
              <a:r>
                <a:rPr lang="en-US" sz="7200" dirty="0">
                  <a:solidFill>
                    <a:schemeClr val="bg1"/>
                  </a:solidFill>
                  <a:effectLst/>
                  <a:ea typeface="Calibri" panose="020F0502020204030204" pitchFamily="34" charset="0"/>
                  <a:cs typeface="Times New Roman" panose="02020603050405020304" pitchFamily="18" charset="0"/>
                </a:rPr>
                <a:t>=</a:t>
              </a:r>
              <a:endParaRPr lang="en-US" sz="7200" dirty="0">
                <a:solidFill>
                  <a:schemeClr val="bg1"/>
                </a:solidFill>
              </a:endParaRPr>
            </a:p>
          </p:txBody>
        </p:sp>
      </p:grpSp>
      <p:sp>
        <p:nvSpPr>
          <p:cNvPr id="5" name="Content Placeholder 2">
            <a:extLst>
              <a:ext uri="{FF2B5EF4-FFF2-40B4-BE49-F238E27FC236}">
                <a16:creationId xmlns:a16="http://schemas.microsoft.com/office/drawing/2014/main" id="{690175DA-9E08-8E64-AF28-17ED5560FF69}"/>
              </a:ext>
            </a:extLst>
          </p:cNvPr>
          <p:cNvSpPr txBox="1">
            <a:spLocks/>
          </p:cNvSpPr>
          <p:nvPr/>
        </p:nvSpPr>
        <p:spPr>
          <a:xfrm>
            <a:off x="571253" y="4207371"/>
            <a:ext cx="5069840" cy="24790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Bef>
                <a:spcPts val="0"/>
              </a:spcBef>
              <a:buNone/>
            </a:pPr>
            <a:r>
              <a:rPr lang="en-US" sz="2000" b="1" dirty="0">
                <a:latin typeface="Segoe UI" panose="020B0502040204020203" pitchFamily="34" charset="0"/>
                <a:ea typeface="Calibri" panose="020F0502020204030204" pitchFamily="34" charset="0"/>
                <a:cs typeface="Segoe UI" panose="020B0502040204020203" pitchFamily="34" charset="0"/>
              </a:rPr>
              <a:t>any feature that could lead to a fatality </a:t>
            </a:r>
            <a:br>
              <a:rPr lang="en-US" sz="2000" b="1" dirty="0">
                <a:latin typeface="Segoe UI" panose="020B0502040204020203" pitchFamily="34" charset="0"/>
                <a:ea typeface="Calibri" panose="020F0502020204030204" pitchFamily="34" charset="0"/>
                <a:cs typeface="Segoe UI" panose="020B0502040204020203" pitchFamily="34" charset="0"/>
              </a:rPr>
            </a:br>
            <a:r>
              <a:rPr lang="en-US" sz="2000" b="1" dirty="0">
                <a:latin typeface="Segoe UI" panose="020B0502040204020203" pitchFamily="34" charset="0"/>
                <a:ea typeface="Calibri" panose="020F0502020204030204" pitchFamily="34" charset="0"/>
                <a:cs typeface="Segoe UI" panose="020B0502040204020203" pitchFamily="34" charset="0"/>
              </a:rPr>
              <a:t>or serious injury if there is a </a:t>
            </a:r>
            <a:br>
              <a:rPr lang="en-US" sz="2000" b="1" dirty="0">
                <a:latin typeface="Segoe UI" panose="020B0502040204020203" pitchFamily="34" charset="0"/>
                <a:ea typeface="Calibri" panose="020F0502020204030204" pitchFamily="34" charset="0"/>
                <a:cs typeface="Segoe UI" panose="020B0502040204020203" pitchFamily="34" charset="0"/>
              </a:rPr>
            </a:br>
            <a:r>
              <a:rPr lang="en-US" sz="2000" b="1" dirty="0">
                <a:latin typeface="Segoe UI" panose="020B0502040204020203" pitchFamily="34" charset="0"/>
                <a:ea typeface="Calibri" panose="020F0502020204030204" pitchFamily="34" charset="0"/>
                <a:cs typeface="Segoe UI" panose="020B0502040204020203" pitchFamily="34" charset="0"/>
              </a:rPr>
              <a:t>vehicle interaction with that feature </a:t>
            </a:r>
            <a:br>
              <a:rPr lang="en-US" sz="2000" dirty="0">
                <a:latin typeface="Segoe UI" panose="020B0502040204020203" pitchFamily="34" charset="0"/>
                <a:ea typeface="Calibri" panose="020F0502020204030204" pitchFamily="34" charset="0"/>
                <a:cs typeface="Segoe UI" panose="020B0502040204020203" pitchFamily="34" charset="0"/>
              </a:rPr>
            </a:br>
            <a:endParaRPr lang="en-US" sz="2000" strike="sngStrike" dirty="0">
              <a:latin typeface="Segoe UI" panose="020B0502040204020203" pitchFamily="34" charset="0"/>
              <a:ea typeface="Calibri" panose="020F0502020204030204" pitchFamily="34" charset="0"/>
              <a:cs typeface="Segoe UI" panose="020B0502040204020203" pitchFamily="34" charset="0"/>
            </a:endParaRPr>
          </a:p>
        </p:txBody>
      </p:sp>
      <p:grpSp>
        <p:nvGrpSpPr>
          <p:cNvPr id="11" name="Group 10">
            <a:extLst>
              <a:ext uri="{FF2B5EF4-FFF2-40B4-BE49-F238E27FC236}">
                <a16:creationId xmlns:a16="http://schemas.microsoft.com/office/drawing/2014/main" id="{5853AB40-0394-DF01-1579-BF49A0944DC5}"/>
              </a:ext>
            </a:extLst>
          </p:cNvPr>
          <p:cNvGrpSpPr/>
          <p:nvPr/>
        </p:nvGrpSpPr>
        <p:grpSpPr>
          <a:xfrm>
            <a:off x="8437790" y="2514953"/>
            <a:ext cx="1582510" cy="1516290"/>
            <a:chOff x="7993290" y="2317245"/>
            <a:chExt cx="1582510" cy="1516290"/>
          </a:xfrm>
        </p:grpSpPr>
        <p:sp>
          <p:nvSpPr>
            <p:cNvPr id="9" name="Oval 8">
              <a:extLst>
                <a:ext uri="{FF2B5EF4-FFF2-40B4-BE49-F238E27FC236}">
                  <a16:creationId xmlns:a16="http://schemas.microsoft.com/office/drawing/2014/main" id="{4DE3CE3B-23F9-01B1-45F7-593F788F90D0}"/>
                </a:ext>
              </a:extLst>
            </p:cNvPr>
            <p:cNvSpPr/>
            <p:nvPr/>
          </p:nvSpPr>
          <p:spPr>
            <a:xfrm>
              <a:off x="7993290" y="2317245"/>
              <a:ext cx="1516290" cy="1516290"/>
            </a:xfrm>
            <a:prstGeom prst="ellipse">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2D18EBC-E025-17C3-6FF8-3B4D23DD509F}"/>
                </a:ext>
              </a:extLst>
            </p:cNvPr>
            <p:cNvSpPr txBox="1"/>
            <p:nvPr/>
          </p:nvSpPr>
          <p:spPr>
            <a:xfrm>
              <a:off x="8051800" y="2432709"/>
              <a:ext cx="1524000" cy="1200329"/>
            </a:xfrm>
            <a:prstGeom prst="rect">
              <a:avLst/>
            </a:prstGeom>
            <a:noFill/>
          </p:spPr>
          <p:txBody>
            <a:bodyPr wrap="square" rtlCol="0">
              <a:spAutoFit/>
            </a:bodyPr>
            <a:lstStyle/>
            <a:p>
              <a:pPr algn="ctr"/>
              <a:r>
                <a:rPr lang="en-US" sz="7200" dirty="0">
                  <a:solidFill>
                    <a:schemeClr val="bg1"/>
                  </a:solidFill>
                  <a:effectLst/>
                  <a:ea typeface="Calibri" panose="020F0502020204030204" pitchFamily="34" charset="0"/>
                  <a:cs typeface="Times New Roman" panose="02020603050405020304" pitchFamily="18" charset="0"/>
                </a:rPr>
                <a:t>j=</a:t>
              </a:r>
              <a:endParaRPr lang="en-US" sz="7200" dirty="0">
                <a:solidFill>
                  <a:schemeClr val="bg1"/>
                </a:solidFill>
              </a:endParaRPr>
            </a:p>
          </p:txBody>
        </p:sp>
      </p:grpSp>
      <p:sp>
        <p:nvSpPr>
          <p:cNvPr id="7" name="Content Placeholder 2">
            <a:extLst>
              <a:ext uri="{FF2B5EF4-FFF2-40B4-BE49-F238E27FC236}">
                <a16:creationId xmlns:a16="http://schemas.microsoft.com/office/drawing/2014/main" id="{805B71AE-C63D-6335-88CB-BFCD50898295}"/>
              </a:ext>
            </a:extLst>
          </p:cNvPr>
          <p:cNvSpPr txBox="1">
            <a:spLocks/>
          </p:cNvSpPr>
          <p:nvPr/>
        </p:nvSpPr>
        <p:spPr>
          <a:xfrm>
            <a:off x="6840834" y="4207371"/>
            <a:ext cx="4957466" cy="18786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Bef>
                <a:spcPts val="0"/>
              </a:spcBef>
              <a:buNone/>
            </a:pPr>
            <a:r>
              <a:rPr lang="en-US" sz="2000" b="1" dirty="0">
                <a:latin typeface="Segoe UI" panose="020B0502040204020203" pitchFamily="34" charset="0"/>
                <a:cs typeface="Segoe UI" panose="020B0502040204020203" pitchFamily="34" charset="0"/>
              </a:rPr>
              <a:t>traffic and roadway characteristics </a:t>
            </a:r>
            <a:br>
              <a:rPr lang="en-US" sz="2000" b="1" dirty="0">
                <a:latin typeface="Segoe UI" panose="020B0502040204020203" pitchFamily="34" charset="0"/>
                <a:cs typeface="Segoe UI" panose="020B0502040204020203" pitchFamily="34" charset="0"/>
              </a:rPr>
            </a:br>
            <a:r>
              <a:rPr lang="en-US" sz="2000" b="1" dirty="0">
                <a:latin typeface="Segoe UI" panose="020B0502040204020203" pitchFamily="34" charset="0"/>
                <a:cs typeface="Segoe UI" panose="020B0502040204020203" pitchFamily="34" charset="0"/>
              </a:rPr>
              <a:t>that affect the chances of </a:t>
            </a:r>
            <a:br>
              <a:rPr lang="en-US" sz="2000" b="1" dirty="0">
                <a:latin typeface="Segoe UI" panose="020B0502040204020203" pitchFamily="34" charset="0"/>
                <a:cs typeface="Segoe UI" panose="020B0502040204020203" pitchFamily="34" charset="0"/>
              </a:rPr>
            </a:br>
            <a:r>
              <a:rPr lang="en-US" sz="2000" b="1" dirty="0">
                <a:latin typeface="Segoe UI" panose="020B0502040204020203" pitchFamily="34" charset="0"/>
                <a:cs typeface="Segoe UI" panose="020B0502040204020203" pitchFamily="34" charset="0"/>
              </a:rPr>
              <a:t>encroachments occurring </a:t>
            </a:r>
            <a:br>
              <a:rPr lang="en-US" sz="2000" dirty="0">
                <a:latin typeface="Segoe UI" panose="020B0502040204020203" pitchFamily="34" charset="0"/>
                <a:cs typeface="Segoe UI" panose="020B0502040204020203" pitchFamily="34" charset="0"/>
              </a:rPr>
            </a:br>
            <a:endParaRPr lang="en-US" sz="2000" strike="sngStrike"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95213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044508D-959E-E97F-D512-06AAA1AE7286}"/>
              </a:ext>
            </a:extLst>
          </p:cNvPr>
          <p:cNvSpPr>
            <a:spLocks noGrp="1"/>
          </p:cNvSpPr>
          <p:nvPr>
            <p:ph type="title"/>
          </p:nvPr>
        </p:nvSpPr>
        <p:spPr>
          <a:xfrm>
            <a:off x="1922780" y="722771"/>
            <a:ext cx="8346440" cy="1325563"/>
          </a:xfrm>
        </p:spPr>
        <p:txBody>
          <a:bodyPr/>
          <a:lstStyle/>
          <a:p>
            <a:r>
              <a:rPr lang="en-US" dirty="0"/>
              <a:t>Features that Could Lead to a Fatality or Serious Injury</a:t>
            </a:r>
          </a:p>
        </p:txBody>
      </p:sp>
      <p:grpSp>
        <p:nvGrpSpPr>
          <p:cNvPr id="4" name="Group 3">
            <a:extLst>
              <a:ext uri="{FF2B5EF4-FFF2-40B4-BE49-F238E27FC236}">
                <a16:creationId xmlns:a16="http://schemas.microsoft.com/office/drawing/2014/main" id="{71FD1C54-94D3-9E50-3548-2670A3FEC4AD}"/>
              </a:ext>
            </a:extLst>
          </p:cNvPr>
          <p:cNvGrpSpPr/>
          <p:nvPr/>
        </p:nvGrpSpPr>
        <p:grpSpPr>
          <a:xfrm>
            <a:off x="297180" y="532044"/>
            <a:ext cx="1524000" cy="1516290"/>
            <a:chOff x="2062480" y="2317245"/>
            <a:chExt cx="1524000" cy="1516290"/>
          </a:xfrm>
        </p:grpSpPr>
        <p:sp>
          <p:nvSpPr>
            <p:cNvPr id="5" name="Oval 4">
              <a:extLst>
                <a:ext uri="{FF2B5EF4-FFF2-40B4-BE49-F238E27FC236}">
                  <a16:creationId xmlns:a16="http://schemas.microsoft.com/office/drawing/2014/main" id="{F8CFEC76-F342-2FAC-B09E-AA904EAD6441}"/>
                </a:ext>
              </a:extLst>
            </p:cNvPr>
            <p:cNvSpPr/>
            <p:nvPr/>
          </p:nvSpPr>
          <p:spPr>
            <a:xfrm>
              <a:off x="2062480" y="2317245"/>
              <a:ext cx="1516290" cy="1516290"/>
            </a:xfrm>
            <a:prstGeom prst="ellipse">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F65054E-CB62-F9F5-E61A-247DC9A1C554}"/>
                </a:ext>
              </a:extLst>
            </p:cNvPr>
            <p:cNvSpPr txBox="1"/>
            <p:nvPr/>
          </p:nvSpPr>
          <p:spPr>
            <a:xfrm>
              <a:off x="2062480" y="2452047"/>
              <a:ext cx="1524000" cy="1200329"/>
            </a:xfrm>
            <a:prstGeom prst="rect">
              <a:avLst/>
            </a:prstGeom>
            <a:noFill/>
          </p:spPr>
          <p:txBody>
            <a:bodyPr wrap="square" rtlCol="0">
              <a:spAutoFit/>
            </a:bodyPr>
            <a:lstStyle/>
            <a:p>
              <a:pPr algn="ctr"/>
              <a:r>
                <a:rPr lang="en-US" sz="7200" dirty="0" err="1">
                  <a:solidFill>
                    <a:schemeClr val="bg1"/>
                  </a:solidFill>
                  <a:effectLst/>
                  <a:ea typeface="Calibri" panose="020F0502020204030204" pitchFamily="34" charset="0"/>
                  <a:cs typeface="Times New Roman" panose="02020603050405020304" pitchFamily="18" charset="0"/>
                </a:rPr>
                <a:t>i</a:t>
              </a:r>
              <a:endParaRPr lang="en-US" sz="7200" dirty="0">
                <a:solidFill>
                  <a:schemeClr val="bg1"/>
                </a:solidFill>
              </a:endParaRPr>
            </a:p>
          </p:txBody>
        </p:sp>
      </p:grpSp>
      <p:pic>
        <p:nvPicPr>
          <p:cNvPr id="18" name="Picture 17" descr="A blue circle with cars in it&#10;&#10;Description automatically generated">
            <a:extLst>
              <a:ext uri="{FF2B5EF4-FFF2-40B4-BE49-F238E27FC236}">
                <a16:creationId xmlns:a16="http://schemas.microsoft.com/office/drawing/2014/main" id="{29104490-DA0B-381C-599D-0551CF0E50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808" y="2283060"/>
            <a:ext cx="1371600" cy="1371600"/>
          </a:xfrm>
          <a:prstGeom prst="rect">
            <a:avLst/>
          </a:prstGeom>
        </p:spPr>
      </p:pic>
      <p:pic>
        <p:nvPicPr>
          <p:cNvPr id="19" name="Picture 18">
            <a:extLst>
              <a:ext uri="{FF2B5EF4-FFF2-40B4-BE49-F238E27FC236}">
                <a16:creationId xmlns:a16="http://schemas.microsoft.com/office/drawing/2014/main" id="{DFBA7E95-A57D-B1B9-5D5C-57165C8572E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125644" y="2283060"/>
            <a:ext cx="1371600" cy="1371600"/>
          </a:xfrm>
          <a:prstGeom prst="rect">
            <a:avLst/>
          </a:prstGeom>
        </p:spPr>
      </p:pic>
      <p:pic>
        <p:nvPicPr>
          <p:cNvPr id="20" name="Picture 19">
            <a:extLst>
              <a:ext uri="{FF2B5EF4-FFF2-40B4-BE49-F238E27FC236}">
                <a16:creationId xmlns:a16="http://schemas.microsoft.com/office/drawing/2014/main" id="{EF5110F0-C702-F9CF-6FBC-280719BB7B7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681074" y="2329306"/>
            <a:ext cx="1371600" cy="1371600"/>
          </a:xfrm>
          <a:prstGeom prst="rect">
            <a:avLst/>
          </a:prstGeom>
        </p:spPr>
      </p:pic>
      <p:pic>
        <p:nvPicPr>
          <p:cNvPr id="21" name="Picture 20">
            <a:extLst>
              <a:ext uri="{FF2B5EF4-FFF2-40B4-BE49-F238E27FC236}">
                <a16:creationId xmlns:a16="http://schemas.microsoft.com/office/drawing/2014/main" id="{20538F5B-B633-4E08-10D5-585A375F56E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238258" y="2263192"/>
            <a:ext cx="1371600" cy="1371600"/>
          </a:xfrm>
          <a:prstGeom prst="rect">
            <a:avLst/>
          </a:prstGeom>
        </p:spPr>
      </p:pic>
      <p:pic>
        <p:nvPicPr>
          <p:cNvPr id="22" name="Picture 21">
            <a:extLst>
              <a:ext uri="{FF2B5EF4-FFF2-40B4-BE49-F238E27FC236}">
                <a16:creationId xmlns:a16="http://schemas.microsoft.com/office/drawing/2014/main" id="{DF750172-7997-82F6-0F04-A6F6C6A30A2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9269016" y="4414231"/>
            <a:ext cx="1371600" cy="1371600"/>
          </a:xfrm>
          <a:prstGeom prst="rect">
            <a:avLst/>
          </a:prstGeom>
        </p:spPr>
      </p:pic>
      <p:pic>
        <p:nvPicPr>
          <p:cNvPr id="23" name="Picture 22">
            <a:extLst>
              <a:ext uri="{FF2B5EF4-FFF2-40B4-BE49-F238E27FC236}">
                <a16:creationId xmlns:a16="http://schemas.microsoft.com/office/drawing/2014/main" id="{3DC6A1D6-2F95-31AC-1EC1-55385F0CBCC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626963" y="4414231"/>
            <a:ext cx="1371600" cy="1371600"/>
          </a:xfrm>
          <a:prstGeom prst="rect">
            <a:avLst/>
          </a:prstGeom>
        </p:spPr>
      </p:pic>
      <p:pic>
        <p:nvPicPr>
          <p:cNvPr id="24" name="Picture 23">
            <a:extLst>
              <a:ext uri="{FF2B5EF4-FFF2-40B4-BE49-F238E27FC236}">
                <a16:creationId xmlns:a16="http://schemas.microsoft.com/office/drawing/2014/main" id="{6D4B8BC1-3263-91D4-FA1F-E23B680A683F}"/>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097499" y="4414231"/>
            <a:ext cx="1371600" cy="1371600"/>
          </a:xfrm>
          <a:prstGeom prst="rect">
            <a:avLst/>
          </a:prstGeom>
        </p:spPr>
      </p:pic>
      <p:pic>
        <p:nvPicPr>
          <p:cNvPr id="25" name="Picture 24">
            <a:extLst>
              <a:ext uri="{FF2B5EF4-FFF2-40B4-BE49-F238E27FC236}">
                <a16:creationId xmlns:a16="http://schemas.microsoft.com/office/drawing/2014/main" id="{753086E0-BAAF-6CAF-3E0E-9318B48277B4}"/>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6825696" y="4414231"/>
            <a:ext cx="1371600" cy="1371600"/>
          </a:xfrm>
          <a:prstGeom prst="rect">
            <a:avLst/>
          </a:prstGeom>
        </p:spPr>
      </p:pic>
      <p:sp>
        <p:nvSpPr>
          <p:cNvPr id="9" name="TextBox 8">
            <a:extLst>
              <a:ext uri="{FF2B5EF4-FFF2-40B4-BE49-F238E27FC236}">
                <a16:creationId xmlns:a16="http://schemas.microsoft.com/office/drawing/2014/main" id="{D0EEC116-A956-FBC5-9494-01821FE24F57}"/>
              </a:ext>
            </a:extLst>
          </p:cNvPr>
          <p:cNvSpPr txBox="1"/>
          <p:nvPr/>
        </p:nvSpPr>
        <p:spPr>
          <a:xfrm>
            <a:off x="1220308" y="3551925"/>
            <a:ext cx="2260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Segoe UI" panose="020B0502040204020203" pitchFamily="34" charset="0"/>
                <a:ea typeface="Calibri" panose="020F0502020204030204" pitchFamily="34" charset="0"/>
                <a:cs typeface="Segoe UI" panose="020B0502040204020203" pitchFamily="34" charset="0"/>
              </a:rPr>
              <a:t>Opposing travel lanes /vehicles</a:t>
            </a:r>
          </a:p>
        </p:txBody>
      </p:sp>
      <p:sp>
        <p:nvSpPr>
          <p:cNvPr id="10" name="TextBox 9">
            <a:extLst>
              <a:ext uri="{FF2B5EF4-FFF2-40B4-BE49-F238E27FC236}">
                <a16:creationId xmlns:a16="http://schemas.microsoft.com/office/drawing/2014/main" id="{89D2AAEC-CF84-49C3-3062-C09C9C7D2F56}"/>
              </a:ext>
            </a:extLst>
          </p:cNvPr>
          <p:cNvSpPr txBox="1"/>
          <p:nvPr/>
        </p:nvSpPr>
        <p:spPr>
          <a:xfrm>
            <a:off x="3861689" y="3567944"/>
            <a:ext cx="231116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Segoe UI" panose="020B0502040204020203" pitchFamily="34" charset="0"/>
                <a:ea typeface="Calibri" panose="020F0502020204030204" pitchFamily="34" charset="0"/>
                <a:cs typeface="Segoe UI" panose="020B0502040204020203" pitchFamily="34" charset="0"/>
              </a:rPr>
              <a:t>Roadside slopes</a:t>
            </a:r>
          </a:p>
        </p:txBody>
      </p:sp>
      <p:sp>
        <p:nvSpPr>
          <p:cNvPr id="11" name="TextBox 10">
            <a:extLst>
              <a:ext uri="{FF2B5EF4-FFF2-40B4-BE49-F238E27FC236}">
                <a16:creationId xmlns:a16="http://schemas.microsoft.com/office/drawing/2014/main" id="{6CC9A0B7-67D2-F5EF-7973-6FD23D3BC025}"/>
              </a:ext>
            </a:extLst>
          </p:cNvPr>
          <p:cNvSpPr txBox="1"/>
          <p:nvPr/>
        </p:nvSpPr>
        <p:spPr>
          <a:xfrm>
            <a:off x="6237451" y="3578652"/>
            <a:ext cx="22606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Segoe UI" panose="020B0502040204020203" pitchFamily="34" charset="0"/>
                <a:ea typeface="Calibri" panose="020F0502020204030204" pitchFamily="34" charset="0"/>
                <a:cs typeface="Segoe UI" panose="020B0502040204020203" pitchFamily="34" charset="0"/>
              </a:rPr>
              <a:t>Trees</a:t>
            </a:r>
          </a:p>
        </p:txBody>
      </p:sp>
      <p:sp>
        <p:nvSpPr>
          <p:cNvPr id="12" name="TextBox 11">
            <a:extLst>
              <a:ext uri="{FF2B5EF4-FFF2-40B4-BE49-F238E27FC236}">
                <a16:creationId xmlns:a16="http://schemas.microsoft.com/office/drawing/2014/main" id="{D53C2522-937F-5877-22A4-66A622096487}"/>
              </a:ext>
            </a:extLst>
          </p:cNvPr>
          <p:cNvSpPr txBox="1"/>
          <p:nvPr/>
        </p:nvSpPr>
        <p:spPr>
          <a:xfrm>
            <a:off x="8980186" y="3564901"/>
            <a:ext cx="22606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Segoe UI" panose="020B0502040204020203" pitchFamily="34" charset="0"/>
                <a:ea typeface="Calibri" panose="020F0502020204030204" pitchFamily="34" charset="0"/>
                <a:cs typeface="Segoe UI" panose="020B0502040204020203" pitchFamily="34" charset="0"/>
              </a:rPr>
              <a:t>Utility poles</a:t>
            </a:r>
          </a:p>
        </p:txBody>
      </p:sp>
      <p:sp>
        <p:nvSpPr>
          <p:cNvPr id="13" name="TextBox 12">
            <a:extLst>
              <a:ext uri="{FF2B5EF4-FFF2-40B4-BE49-F238E27FC236}">
                <a16:creationId xmlns:a16="http://schemas.microsoft.com/office/drawing/2014/main" id="{6B5742DF-FB5B-2632-B5A0-E48C84B82EDA}"/>
              </a:ext>
            </a:extLst>
          </p:cNvPr>
          <p:cNvSpPr txBox="1"/>
          <p:nvPr/>
        </p:nvSpPr>
        <p:spPr>
          <a:xfrm>
            <a:off x="8857476" y="5682835"/>
            <a:ext cx="255982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Segoe UI" panose="020B0502040204020203" pitchFamily="34" charset="0"/>
                <a:ea typeface="Calibri" panose="020F0502020204030204" pitchFamily="34" charset="0"/>
                <a:cs typeface="Segoe UI" panose="020B0502040204020203" pitchFamily="34" charset="0"/>
              </a:rPr>
              <a:t>Other fixed objects</a:t>
            </a:r>
          </a:p>
        </p:txBody>
      </p:sp>
      <p:sp>
        <p:nvSpPr>
          <p:cNvPr id="14" name="TextBox 13">
            <a:extLst>
              <a:ext uri="{FF2B5EF4-FFF2-40B4-BE49-F238E27FC236}">
                <a16:creationId xmlns:a16="http://schemas.microsoft.com/office/drawing/2014/main" id="{0956C2DB-8823-7A86-C721-2A884CB01CE3}"/>
              </a:ext>
            </a:extLst>
          </p:cNvPr>
          <p:cNvSpPr txBox="1"/>
          <p:nvPr/>
        </p:nvSpPr>
        <p:spPr>
          <a:xfrm>
            <a:off x="1176718" y="5686468"/>
            <a:ext cx="22606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Segoe UI" panose="020B0502040204020203" pitchFamily="34" charset="0"/>
                <a:ea typeface="Calibri" panose="020F0502020204030204" pitchFamily="34" charset="0"/>
                <a:cs typeface="Segoe UI" panose="020B0502040204020203" pitchFamily="34" charset="0"/>
              </a:rPr>
              <a:t>Water body</a:t>
            </a:r>
          </a:p>
        </p:txBody>
      </p:sp>
      <p:sp>
        <p:nvSpPr>
          <p:cNvPr id="15" name="TextBox 14">
            <a:extLst>
              <a:ext uri="{FF2B5EF4-FFF2-40B4-BE49-F238E27FC236}">
                <a16:creationId xmlns:a16="http://schemas.microsoft.com/office/drawing/2014/main" id="{E893E9F9-C5F5-BA49-B5D7-1C73E7C44469}"/>
              </a:ext>
            </a:extLst>
          </p:cNvPr>
          <p:cNvSpPr txBox="1"/>
          <p:nvPr/>
        </p:nvSpPr>
        <p:spPr>
          <a:xfrm>
            <a:off x="3702589" y="5702487"/>
            <a:ext cx="22606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Segoe UI" panose="020B0502040204020203" pitchFamily="34" charset="0"/>
                <a:ea typeface="Calibri" panose="020F0502020204030204" pitchFamily="34" charset="0"/>
                <a:cs typeface="Segoe UI" panose="020B0502040204020203" pitchFamily="34" charset="0"/>
              </a:rPr>
              <a:t>Barrier</a:t>
            </a:r>
          </a:p>
        </p:txBody>
      </p:sp>
      <p:sp>
        <p:nvSpPr>
          <p:cNvPr id="16" name="TextBox 15">
            <a:extLst>
              <a:ext uri="{FF2B5EF4-FFF2-40B4-BE49-F238E27FC236}">
                <a16:creationId xmlns:a16="http://schemas.microsoft.com/office/drawing/2014/main" id="{9F57017D-3746-19F7-59AD-06FE5946D1C8}"/>
              </a:ext>
            </a:extLst>
          </p:cNvPr>
          <p:cNvSpPr txBox="1"/>
          <p:nvPr/>
        </p:nvSpPr>
        <p:spPr>
          <a:xfrm>
            <a:off x="6107830" y="5703970"/>
            <a:ext cx="280733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Segoe UI" panose="020B0502040204020203" pitchFamily="34" charset="0"/>
                <a:ea typeface="Calibri" panose="020F0502020204030204" pitchFamily="34" charset="0"/>
                <a:cs typeface="Segoe UI" panose="020B0502040204020203" pitchFamily="34" charset="0"/>
              </a:rPr>
              <a:t>Barrier end treatments</a:t>
            </a:r>
          </a:p>
        </p:txBody>
      </p:sp>
    </p:spTree>
    <p:extLst>
      <p:ext uri="{BB962C8B-B14F-4D97-AF65-F5344CB8AC3E}">
        <p14:creationId xmlns:p14="http://schemas.microsoft.com/office/powerpoint/2010/main" val="1997888703"/>
      </p:ext>
    </p:extLst>
  </p:cSld>
  <p:clrMapOvr>
    <a:masterClrMapping/>
  </p:clrMapOvr>
</p:sld>
</file>

<file path=ppt/theme/theme1.xml><?xml version="1.0" encoding="utf-8"?>
<a:theme xmlns:a="http://schemas.openxmlformats.org/drawingml/2006/main" name="TFHRC Main">
  <a:themeElements>
    <a:clrScheme name="FHWA">
      <a:dk1>
        <a:sysClr val="windowText" lastClr="000000"/>
      </a:dk1>
      <a:lt1>
        <a:sysClr val="window" lastClr="FFFFFF"/>
      </a:lt1>
      <a:dk2>
        <a:srgbClr val="1C3B6B"/>
      </a:dk2>
      <a:lt2>
        <a:srgbClr val="1C6EA8"/>
      </a:lt2>
      <a:accent1>
        <a:srgbClr val="036068"/>
      </a:accent1>
      <a:accent2>
        <a:srgbClr val="344C5E"/>
      </a:accent2>
      <a:accent3>
        <a:srgbClr val="871A0F"/>
      </a:accent3>
      <a:accent4>
        <a:srgbClr val="083B2D"/>
      </a:accent4>
      <a:accent5>
        <a:srgbClr val="FFC000"/>
      </a:accent5>
      <a:accent6>
        <a:srgbClr val="7AC143"/>
      </a:accent6>
      <a:hlink>
        <a:srgbClr val="0076AD"/>
      </a:hlink>
      <a:folHlink>
        <a:srgbClr val="0076A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HRC_PowerPoint PresentationTemplateFINAL_10.07.2021.potx  -  Read-Only" id="{146EA4DE-019E-4886-B8ED-F44D813BD5C3}" vid="{2CF858D0-4DF6-475F-B18B-F345C5D1BFCF}"/>
    </a:ext>
  </a:extLst>
</a:theme>
</file>

<file path=ppt/theme/theme2.xml><?xml version="1.0" encoding="utf-8"?>
<a:theme xmlns:a="http://schemas.openxmlformats.org/drawingml/2006/main" name="Infrastructure">
  <a:themeElements>
    <a:clrScheme name="FHWA Main">
      <a:dk1>
        <a:sysClr val="windowText" lastClr="000000"/>
      </a:dk1>
      <a:lt1>
        <a:sysClr val="window" lastClr="FFFFFF"/>
      </a:lt1>
      <a:dk2>
        <a:srgbClr val="1C3B6B"/>
      </a:dk2>
      <a:lt2>
        <a:srgbClr val="1C6EA8"/>
      </a:lt2>
      <a:accent1>
        <a:srgbClr val="FFCF01"/>
      </a:accent1>
      <a:accent2>
        <a:srgbClr val="036068"/>
      </a:accent2>
      <a:accent3>
        <a:srgbClr val="591F6D"/>
      </a:accent3>
      <a:accent4>
        <a:srgbClr val="871A0F"/>
      </a:accent4>
      <a:accent5>
        <a:srgbClr val="344C5E"/>
      </a:accent5>
      <a:accent6>
        <a:srgbClr val="083B2D"/>
      </a:accent6>
      <a:hlink>
        <a:srgbClr val="0076AD"/>
      </a:hlink>
      <a:folHlink>
        <a:srgbClr val="0076A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HRC_PowerPoint PresentationTemplateFINAL_10.07.2021.potx  -  Read-Only" id="{146EA4DE-019E-4886-B8ED-F44D813BD5C3}" vid="{F5CCB370-E382-43A0-9DC1-9FFA2555B50B}"/>
    </a:ext>
  </a:extLst>
</a:theme>
</file>

<file path=ppt/theme/theme3.xml><?xml version="1.0" encoding="utf-8"?>
<a:theme xmlns:a="http://schemas.openxmlformats.org/drawingml/2006/main" name="Corporate Research, Technology, and Innovation Management">
  <a:themeElements>
    <a:clrScheme name="FHWA Main">
      <a:dk1>
        <a:sysClr val="windowText" lastClr="000000"/>
      </a:dk1>
      <a:lt1>
        <a:sysClr val="window" lastClr="FFFFFF"/>
      </a:lt1>
      <a:dk2>
        <a:srgbClr val="1C3B6B"/>
      </a:dk2>
      <a:lt2>
        <a:srgbClr val="1C6EA8"/>
      </a:lt2>
      <a:accent1>
        <a:srgbClr val="FFCF01"/>
      </a:accent1>
      <a:accent2>
        <a:srgbClr val="036068"/>
      </a:accent2>
      <a:accent3>
        <a:srgbClr val="591F6D"/>
      </a:accent3>
      <a:accent4>
        <a:srgbClr val="871A0F"/>
      </a:accent4>
      <a:accent5>
        <a:srgbClr val="344C5E"/>
      </a:accent5>
      <a:accent6>
        <a:srgbClr val="083B2D"/>
      </a:accent6>
      <a:hlink>
        <a:srgbClr val="0076AD"/>
      </a:hlink>
      <a:folHlink>
        <a:srgbClr val="0076A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TFHRC_PowerPoint PresentationTemplateFINAL_10.07.2021.potx  -  Read-Only" id="{146EA4DE-019E-4886-B8ED-F44D813BD5C3}" vid="{B7C94F42-1C82-49DE-820C-69B383A6BB34}"/>
    </a:ext>
  </a:extLst>
</a:theme>
</file>

<file path=ppt/theme/theme4.xml><?xml version="1.0" encoding="utf-8"?>
<a:theme xmlns:a="http://schemas.openxmlformats.org/drawingml/2006/main" name="Resource Management">
  <a:themeElements>
    <a:clrScheme name="FHWA Main">
      <a:dk1>
        <a:sysClr val="windowText" lastClr="000000"/>
      </a:dk1>
      <a:lt1>
        <a:sysClr val="window" lastClr="FFFFFF"/>
      </a:lt1>
      <a:dk2>
        <a:srgbClr val="1C3B6B"/>
      </a:dk2>
      <a:lt2>
        <a:srgbClr val="1C6EA8"/>
      </a:lt2>
      <a:accent1>
        <a:srgbClr val="FFCF01"/>
      </a:accent1>
      <a:accent2>
        <a:srgbClr val="036068"/>
      </a:accent2>
      <a:accent3>
        <a:srgbClr val="591F6D"/>
      </a:accent3>
      <a:accent4>
        <a:srgbClr val="871A0F"/>
      </a:accent4>
      <a:accent5>
        <a:srgbClr val="344C5E"/>
      </a:accent5>
      <a:accent6>
        <a:srgbClr val="083B2D"/>
      </a:accent6>
      <a:hlink>
        <a:srgbClr val="0076AD"/>
      </a:hlink>
      <a:folHlink>
        <a:srgbClr val="0076A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TFHRC_PowerPoint PresentationTemplateFINAL_10.07.2021.potx  -  Read-Only" id="{146EA4DE-019E-4886-B8ED-F44D813BD5C3}" vid="{0C005327-EC3C-4EB3-9571-AB23B2D93AEF}"/>
    </a:ext>
  </a:extLst>
</a:theme>
</file>

<file path=ppt/theme/theme5.xml><?xml version="1.0" encoding="utf-8"?>
<a:theme xmlns:a="http://schemas.openxmlformats.org/drawingml/2006/main" name="Safety and Operations">
  <a:themeElements>
    <a:clrScheme name="FHWA Main">
      <a:dk1>
        <a:sysClr val="windowText" lastClr="000000"/>
      </a:dk1>
      <a:lt1>
        <a:sysClr val="window" lastClr="FFFFFF"/>
      </a:lt1>
      <a:dk2>
        <a:srgbClr val="1C3B6B"/>
      </a:dk2>
      <a:lt2>
        <a:srgbClr val="1C6EA8"/>
      </a:lt2>
      <a:accent1>
        <a:srgbClr val="FFCF01"/>
      </a:accent1>
      <a:accent2>
        <a:srgbClr val="036068"/>
      </a:accent2>
      <a:accent3>
        <a:srgbClr val="591F6D"/>
      </a:accent3>
      <a:accent4>
        <a:srgbClr val="871A0F"/>
      </a:accent4>
      <a:accent5>
        <a:srgbClr val="344C5E"/>
      </a:accent5>
      <a:accent6>
        <a:srgbClr val="083B2D"/>
      </a:accent6>
      <a:hlink>
        <a:srgbClr val="0076AD"/>
      </a:hlink>
      <a:folHlink>
        <a:srgbClr val="0076A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TFHRC_PowerPoint PresentationTemplateFINAL_10.07.2021.potx  -  Read-Only" id="{146EA4DE-019E-4886-B8ED-F44D813BD5C3}" vid="{66CAFF13-AC44-47F6-8F07-843EFE38E28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a0d9072e-a330-4477-b460-cdf1fccc4eca">UDJRFTMN23R6-1105728008-20</_dlc_DocId>
    <_dlc_DocIdUrl xmlns="a0d9072e-a330-4477-b460-cdf1fccc4eca">
      <Url>https://usdot.sharepoint.com/teams/fhwa-hrtm1-Research/tfhrc/administration/_layouts/15/DocIdRedir.aspx?ID=UDJRFTMN23R6-1105728008-20</Url>
      <Description>UDJRFTMN23R6-1105728008-20</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23242494FC7D87418DC79F969E16114A" ma:contentTypeVersion="16" ma:contentTypeDescription="Create a new document." ma:contentTypeScope="" ma:versionID="5b665bda405bd2c29961395473f165f8">
  <xsd:schema xmlns:xsd="http://www.w3.org/2001/XMLSchema" xmlns:xs="http://www.w3.org/2001/XMLSchema" xmlns:p="http://schemas.microsoft.com/office/2006/metadata/properties" xmlns:ns2="a0d9072e-a330-4477-b460-cdf1fccc4eca" xmlns:ns3="5e186b50-5958-4625-8c23-eb6a625e005e" xmlns:ns4="37d3a744-1a7a-4de9-a060-9942c0bb072e" targetNamespace="http://schemas.microsoft.com/office/2006/metadata/properties" ma:root="true" ma:fieldsID="6331af0b3e8f44380ef268a1b524186b" ns2:_="" ns3:_="" ns4:_="">
    <xsd:import namespace="a0d9072e-a330-4477-b460-cdf1fccc4eca"/>
    <xsd:import namespace="5e186b50-5958-4625-8c23-eb6a625e005e"/>
    <xsd:import namespace="37d3a744-1a7a-4de9-a060-9942c0bb072e"/>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d9072e-a330-4477-b460-cdf1fccc4ec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e186b50-5958-4625-8c23-eb6a625e005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d3a744-1a7a-4de9-a060-9942c0bb072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061377-2FCE-4271-8A5A-270F32E2C309}">
  <ds:schemaRefs>
    <ds:schemaRef ds:uri="http://purl.org/dc/terms/"/>
    <ds:schemaRef ds:uri="a0d9072e-a330-4477-b460-cdf1fccc4eca"/>
    <ds:schemaRef ds:uri="http://schemas.microsoft.com/office/2006/documentManagement/types"/>
    <ds:schemaRef ds:uri="http://schemas.microsoft.com/office/infopath/2007/PartnerControls"/>
    <ds:schemaRef ds:uri="5e186b50-5958-4625-8c23-eb6a625e005e"/>
    <ds:schemaRef ds:uri="http://purl.org/dc/elements/1.1/"/>
    <ds:schemaRef ds:uri="http://schemas.microsoft.com/office/2006/metadata/properties"/>
    <ds:schemaRef ds:uri="http://schemas.openxmlformats.org/package/2006/metadata/core-properties"/>
    <ds:schemaRef ds:uri="37d3a744-1a7a-4de9-a060-9942c0bb072e"/>
    <ds:schemaRef ds:uri="http://www.w3.org/XML/1998/namespace"/>
    <ds:schemaRef ds:uri="http://purl.org/dc/dcmitype/"/>
  </ds:schemaRefs>
</ds:datastoreItem>
</file>

<file path=customXml/itemProps2.xml><?xml version="1.0" encoding="utf-8"?>
<ds:datastoreItem xmlns:ds="http://schemas.openxmlformats.org/officeDocument/2006/customXml" ds:itemID="{DECCEE0A-0347-4F69-9BA9-D1E61F687F31}">
  <ds:schemaRefs>
    <ds:schemaRef ds:uri="http://schemas.microsoft.com/sharepoint/v3/contenttype/forms"/>
  </ds:schemaRefs>
</ds:datastoreItem>
</file>

<file path=customXml/itemProps3.xml><?xml version="1.0" encoding="utf-8"?>
<ds:datastoreItem xmlns:ds="http://schemas.openxmlformats.org/officeDocument/2006/customXml" ds:itemID="{62950C91-937B-40E7-863D-2B3AB9A3A6C1}">
  <ds:schemaRefs>
    <ds:schemaRef ds:uri="http://schemas.microsoft.com/sharepoint/events"/>
  </ds:schemaRefs>
</ds:datastoreItem>
</file>

<file path=customXml/itemProps4.xml><?xml version="1.0" encoding="utf-8"?>
<ds:datastoreItem xmlns:ds="http://schemas.openxmlformats.org/officeDocument/2006/customXml" ds:itemID="{8252F215-FC9E-41DC-AC09-B36A5007B0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d9072e-a330-4477-b460-cdf1fccc4eca"/>
    <ds:schemaRef ds:uri="5e186b50-5958-4625-8c23-eb6a625e005e"/>
    <ds:schemaRef ds:uri="37d3a744-1a7a-4de9-a060-9942c0bb07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TFHRC PowerPoint Presentation Template_FINAL_10072021</Template>
  <TotalTime>3036</TotalTime>
  <Words>5659</Words>
  <Application>Microsoft Office PowerPoint</Application>
  <PresentationFormat>Widescreen</PresentationFormat>
  <Paragraphs>1075</Paragraphs>
  <Slides>24</Slides>
  <Notes>24</Notes>
  <HiddenSlides>0</HiddenSlides>
  <MMClips>0</MMClips>
  <ScaleCrop>false</ScaleCrop>
  <HeadingPairs>
    <vt:vector size="4" baseType="variant">
      <vt:variant>
        <vt:lpstr>Theme</vt:lpstr>
      </vt:variant>
      <vt:variant>
        <vt:i4>5</vt:i4>
      </vt:variant>
      <vt:variant>
        <vt:lpstr>Slide Titles</vt:lpstr>
      </vt:variant>
      <vt:variant>
        <vt:i4>24</vt:i4>
      </vt:variant>
    </vt:vector>
  </HeadingPairs>
  <TitlesOfParts>
    <vt:vector size="29" baseType="lpstr">
      <vt:lpstr>TFHRC Main</vt:lpstr>
      <vt:lpstr>Infrastructure</vt:lpstr>
      <vt:lpstr>Corporate Research, Technology, and Innovation Management</vt:lpstr>
      <vt:lpstr>Resource Management</vt:lpstr>
      <vt:lpstr>Safety and Operations</vt:lpstr>
      <vt:lpstr>Development of a Spreadsheet-Based Tool for the Application of the Safe System Approach (SSA) Framework to Roadway Departure (RwD)</vt:lpstr>
      <vt:lpstr>Disclaimer</vt:lpstr>
      <vt:lpstr>PowerPoint Presentation</vt:lpstr>
      <vt:lpstr>Safe System Approach to Roadway Departure (SSA-RwD) Framework</vt:lpstr>
      <vt:lpstr>What is the SSA-RwD Framework?</vt:lpstr>
      <vt:lpstr>SSA-RwD Framework Application </vt:lpstr>
      <vt:lpstr>SSA-RwD Framework Application (continued) </vt:lpstr>
      <vt:lpstr>Notation</vt:lpstr>
      <vt:lpstr>Features that Could Lead to a Fatality or Serious Injury</vt:lpstr>
      <vt:lpstr>Features that Could that Affect the Chances of Encroachments Occurring</vt:lpstr>
      <vt:lpstr>SSA-RwD Tool</vt:lpstr>
      <vt:lpstr>Data Input Sections</vt:lpstr>
      <vt:lpstr>Project Details</vt:lpstr>
      <vt:lpstr>Basic Information</vt:lpstr>
      <vt:lpstr>Horizontal Curve Groups</vt:lpstr>
      <vt:lpstr>Roadside Objects</vt:lpstr>
      <vt:lpstr>Median Objects</vt:lpstr>
      <vt:lpstr>Opposing Vehicles and Roadway Treatments</vt:lpstr>
      <vt:lpstr>System Multipliers (optional)</vt:lpstr>
      <vt:lpstr>Analysis Results </vt:lpstr>
      <vt:lpstr>Summary Output</vt:lpstr>
      <vt:lpstr>Tool can be used in Project/Program Decision-Making</vt:lpstr>
      <vt:lpstr>Questions?</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 of Template Instructions Delete this and all slides through  “End of Template Instructions” before finalizing your presentation.</dc:title>
  <dc:creator>Catherine Chestnutt</dc:creator>
  <cp:lastModifiedBy>LaFleur, Paul (FHWA)</cp:lastModifiedBy>
  <cp:revision>47</cp:revision>
  <cp:lastPrinted>2025-07-08T14:52:21Z</cp:lastPrinted>
  <dcterms:created xsi:type="dcterms:W3CDTF">2023-08-24T17:05:44Z</dcterms:created>
  <dcterms:modified xsi:type="dcterms:W3CDTF">2025-07-21T00:03:52Z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0x01010023242494FC7D87418DC79F969E16114A</vt:lpwstr>
  </property>
  <property fmtid="{D5CDD505-2E9C-101B-9397-08002B2CF9AE}" pid="3" name="_dlc_DocIdItemGuid">
    <vt:lpwstr>942ce7c8-bb22-46e3-a552-48424b3581b3</vt:lpwstr>
  </property>
</Properties>
</file>