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365" r:id="rId7"/>
    <p:sldId id="327" r:id="rId8"/>
    <p:sldId id="371" r:id="rId9"/>
    <p:sldId id="366" r:id="rId10"/>
    <p:sldId id="369" r:id="rId11"/>
    <p:sldId id="367" r:id="rId12"/>
    <p:sldId id="370" r:id="rId13"/>
    <p:sldId id="372" r:id="rId14"/>
    <p:sldId id="373" r:id="rId15"/>
    <p:sldId id="368" r:id="rId16"/>
    <p:sldId id="358" r:id="rId17"/>
    <p:sldId id="321" r:id="rId18"/>
  </p:sldIdLst>
  <p:sldSz cx="12192000" cy="6858000"/>
  <p:notesSz cx="6858000" cy="9144000"/>
  <p:embeddedFontLst>
    <p:embeddedFont>
      <p:font typeface="PT Sans" panose="020B0503020203020204" pitchFamily="34" charset="0"/>
      <p:regular r:id="rId21"/>
      <p:bold r:id="rId22"/>
      <p:italic r:id="rId23"/>
      <p:boldItalic r:id="rId24"/>
    </p:embeddedFont>
    <p:embeddedFont>
      <p:font typeface="Roboto Slab" pitchFamily="50" charset="0"/>
      <p:regular r:id="rId25"/>
      <p:bold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8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5644884" y="309308"/>
            <a:ext cx="903803" cy="12193581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5840" y="1920240"/>
            <a:ext cx="10147936" cy="375296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9913" indent="-22542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1688" indent="-2317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840" y="1005840"/>
            <a:ext cx="10147935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 spc="5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504826" y="631627"/>
            <a:ext cx="11182347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503212" y="6356350"/>
            <a:ext cx="324992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50" baseline="0" dirty="0">
                <a:latin typeface="Calibri" panose="020F0502020204030204" pitchFamily="34" charset="0"/>
                <a:cs typeface="Calibri" panose="020F0502020204030204" pitchFamily="34" charset="0"/>
              </a:rPr>
              <a:t>MPO/RPA Quarterly Meeting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pc="150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pc="15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4687613" y="0"/>
            <a:ext cx="7504387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4FB46-1C0D-83F3-05F9-7041C7EE1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EAE93-54CB-8FB0-EAF0-E5A25D170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888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5848-0C99-1042-B0B6-08480A00F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4687613" y="0"/>
            <a:ext cx="750411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1134132" y="4514193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1134132" y="3876024"/>
            <a:ext cx="2419349" cy="4687613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7612" y="0"/>
            <a:ext cx="7504112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FC624-D4D1-9AFF-63B9-78F4572A1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596" y="137323"/>
            <a:ext cx="1908166" cy="47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800" spc="150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4E74DE-D9A6-8BE3-B8A9-4AACD9ABF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36525"/>
            <a:ext cx="1914529" cy="48022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212" y="6356350"/>
            <a:ext cx="2921475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0344" y="6356350"/>
            <a:ext cx="117841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spc="150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00">
            <a:extLst>
              <a:ext uri="{FF2B5EF4-FFF2-40B4-BE49-F238E27FC236}">
                <a16:creationId xmlns:a16="http://schemas.microsoft.com/office/drawing/2014/main" id="{C58DCA4F-53EB-2565-4B7D-378E2ED6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75"/>
          <a:stretch/>
        </p:blipFill>
        <p:spPr>
          <a:xfrm>
            <a:off x="-13510" y="0"/>
            <a:ext cx="12191984" cy="587311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23348" y="3428999"/>
            <a:ext cx="12215347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RPAs in Iowa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History and State of the Program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764" y="6259280"/>
            <a:ext cx="856250" cy="2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49" y="5851519"/>
            <a:ext cx="12223501" cy="100648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2292" y="710948"/>
            <a:ext cx="6511541" cy="574222"/>
          </a:xfrm>
        </p:spPr>
        <p:txBody>
          <a:bodyPr/>
          <a:lstStyle/>
          <a:p>
            <a:r>
              <a:rPr lang="en-US" dirty="0"/>
              <a:t>Funding Planning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637487" y="1267423"/>
            <a:ext cx="10950774" cy="381642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Funding to perform Planning Activities - $1,113,850 total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FTA funding (5305e, 5311) totaling $593,216  statewide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 Planning &amp; Research (SPR) Funding matches that $593,216 ($520,634 utilized*)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Agencies can carry over both funding sources up to 100% of an annual allocation of funding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Agencies over 100% of an annual funding apportionment forego new funding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Agencies must provide a 20% local match (80 fed/20 local split)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Agencies can program regional STBG funding to planning activities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Largest agency budget for RPA planning work in FY26: $320,016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Smallest agency budget for RPA planning work in FY26: $56,406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2292" y="710948"/>
            <a:ext cx="6511541" cy="574222"/>
          </a:xfrm>
        </p:spPr>
        <p:txBody>
          <a:bodyPr/>
          <a:lstStyle/>
          <a:p>
            <a:r>
              <a:rPr lang="en-US" dirty="0"/>
              <a:t>Funding for Regional Projects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637487" y="1267423"/>
            <a:ext cx="10950774" cy="510909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STBG (Surface Transportation Block Grant)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Surface Transportation Block Grant - $52,683,747 total statewide for RPAs to program in FY26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Agencies have between $1.3 and $4.6m depending upon size and population annually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Intended for regionally-significant transportation projects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Some agencies sub-allocate funding by population and other factors to member jurisdictions.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Some have a set-aside for small communities, based upon population thresholds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TAP (Transportation Alternatives)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Alternatives Program - $5,029,292 total statewide for RPAs to program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Agencies have between $168,000 and $613,000 annually.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Provides funding for trail projects of regional significance </a:t>
            </a:r>
          </a:p>
          <a:p>
            <a:pPr lvl="1">
              <a:spcBef>
                <a:spcPts val="1200"/>
              </a:spcBef>
              <a:defRPr/>
            </a:pPr>
            <a:endParaRPr lang="en-US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75569" y="710948"/>
            <a:ext cx="6511541" cy="574222"/>
          </a:xfrm>
        </p:spPr>
        <p:txBody>
          <a:bodyPr/>
          <a:lstStyle/>
          <a:p>
            <a:r>
              <a:rPr lang="en-US" dirty="0"/>
              <a:t>RPA SWOT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1027410" y="1285170"/>
            <a:ext cx="4832252" cy="418576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Strengths and Opportunities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Statewide coverage of the planning process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Every inch of the state is covered by an MPO or RPA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Local technical assistance and expertise can be housed semi-locally in places which would otherwise go without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decisions are made by locally elected officials (RPA Policy and Technical Committee board members)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2D5F2-E03E-6748-3B7B-ED0DDDF86554}"/>
              </a:ext>
            </a:extLst>
          </p:cNvPr>
          <p:cNvSpPr txBox="1"/>
          <p:nvPr/>
        </p:nvSpPr>
        <p:spPr bwMode="auto">
          <a:xfrm>
            <a:off x="6609899" y="1285170"/>
            <a:ext cx="4832252" cy="504753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Weaknesses and Threats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Hiring and staff retention issues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More populated regions offering more money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Inconsistencies in spending down planning dollars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Some agencies receive the equivalent of one planner salary per agency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“Is this an STBG selection committee or a regional planning committee?”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Agency TIP processes don’t always allow for regionally-significant projects</a:t>
            </a: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9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00">
            <a:extLst>
              <a:ext uri="{FF2B5EF4-FFF2-40B4-BE49-F238E27FC236}">
                <a16:creationId xmlns:a16="http://schemas.microsoft.com/office/drawing/2014/main" id="{C58DCA4F-53EB-2565-4B7D-378E2ED6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75"/>
          <a:stretch/>
        </p:blipFill>
        <p:spPr>
          <a:xfrm>
            <a:off x="-13510" y="0"/>
            <a:ext cx="12191984" cy="587311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23348" y="3428999"/>
            <a:ext cx="12215347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Questions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endParaRPr lang="en-US" altLang="en-US" sz="28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PT Sans" panose="020B05030202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764" y="6259280"/>
            <a:ext cx="856250" cy="2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49" y="5851519"/>
            <a:ext cx="12223501" cy="100648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50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00">
            <a:extLst>
              <a:ext uri="{FF2B5EF4-FFF2-40B4-BE49-F238E27FC236}">
                <a16:creationId xmlns:a16="http://schemas.microsoft.com/office/drawing/2014/main" id="{C58DCA4F-53EB-2565-4B7D-378E2ED6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75"/>
          <a:stretch/>
        </p:blipFill>
        <p:spPr>
          <a:xfrm>
            <a:off x="-13510" y="0"/>
            <a:ext cx="12191984" cy="587311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23348" y="3428999"/>
            <a:ext cx="12215347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Thank you!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endParaRPr lang="en-US" altLang="en-US" sz="28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PT Sans" panose="020B05030202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764" y="6259280"/>
            <a:ext cx="856250" cy="2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49" y="5851519"/>
            <a:ext cx="12223501" cy="100648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69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05916" y="1283026"/>
            <a:ext cx="7522042" cy="574222"/>
          </a:xfrm>
        </p:spPr>
        <p:txBody>
          <a:bodyPr/>
          <a:lstStyle/>
          <a:p>
            <a:r>
              <a:rPr lang="en-US" dirty="0"/>
              <a:t>About me: Travis Halm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40" y="1195924"/>
            <a:ext cx="457200" cy="5527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1005839" y="2069896"/>
            <a:ext cx="10576561" cy="412420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Education: B.S. Community Regional Planning, Iowa State, 2012</a:t>
            </a:r>
          </a:p>
          <a:p>
            <a:pPr marL="342900" indent="-342900" eaLnBrk="1" fontAlgn="auto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Work experience: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MPO/RPA Coordinator, Iowa DOT (2023- present)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Planner, MAPA MPO/RPA (2017-2023)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Omaha/Council Bluffs and four-county region in Southwest Iowa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Planner, Brazos Valley COG, TX (2015-2017)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Bryan/College Station, TX and surrounding seven counties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Planner, City of Lawrence, KS, (2013-2014)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00">
            <a:extLst>
              <a:ext uri="{FF2B5EF4-FFF2-40B4-BE49-F238E27FC236}">
                <a16:creationId xmlns:a16="http://schemas.microsoft.com/office/drawing/2014/main" id="{C58DCA4F-53EB-2565-4B7D-378E2ED6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75"/>
          <a:stretch/>
        </p:blipFill>
        <p:spPr>
          <a:xfrm>
            <a:off x="-13510" y="0"/>
            <a:ext cx="12191984" cy="587311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23348" y="3428999"/>
            <a:ext cx="12215347" cy="3274415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49" y="4354548"/>
            <a:ext cx="12215348" cy="6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History of RPAs in Iowa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195" y="5077839"/>
            <a:ext cx="12215347" cy="48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endParaRPr lang="en-US" altLang="en-US" sz="28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PT Sans" panose="020B05030202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5678606" y="5757691"/>
            <a:ext cx="807753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764" y="6259280"/>
            <a:ext cx="856250" cy="2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349" y="5851519"/>
            <a:ext cx="12223501" cy="100648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44" y="5889997"/>
            <a:ext cx="2352679" cy="588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6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2534" y="718729"/>
            <a:ext cx="4099560" cy="574222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961879" y="1292951"/>
            <a:ext cx="10585028" cy="62478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Originally formed to address federal funding changes that occurred in ISTEA (1991)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STP Funding was created to replace dedicated urban/rural funding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Commission formally adopted RPA process in 1993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Counties had a choice: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Keep within existing Regional Transit Agency boundaries </a:t>
            </a:r>
          </a:p>
          <a:p>
            <a:pPr marL="1657350" lvl="3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(COGs and RTAs generally, but not always, coincide, and some were recognized as Economic Development Districts through EDA)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Join an adjacent RTA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Form a new RPA all together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Final product was 18 RPAs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Some counties were against the model or wanted to join a new region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Most counties stuck with their COG boundary (for board continuity)</a:t>
            </a: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2534" y="718729"/>
            <a:ext cx="4099560" cy="574222"/>
          </a:xfrm>
        </p:spPr>
        <p:txBody>
          <a:bodyPr/>
          <a:lstStyle/>
          <a:p>
            <a:r>
              <a:rPr lang="en-US" dirty="0"/>
              <a:t>History (cont.)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961879" y="1292951"/>
            <a:ext cx="10585028" cy="695575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Iowa DOT provided structural framework: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TPWP, TIP, LRTP, PPP and PTP processes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Committee Structure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Policy, Technical and modal-specific committees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Encouraged fostering partnerships with conservation boards, resource agencies and transit agencies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STP funding was the guiding factor for entire process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Initially, no sub-allocation was to be allowed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After some debate, some regions retained regional competition, but some did not formally sub-allocate but generally kept a running tally of which counties received which funding amounts.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Ultimately, the goal was to improve local government coordination, public involvement, and have locally elected officials making transportation decisions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1005840" y="1938712"/>
            <a:ext cx="10585028" cy="166199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52594-DB5D-C50D-3BF5-758F0C6F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48" y="0"/>
            <a:ext cx="8897285" cy="68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6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58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52533" y="718729"/>
            <a:ext cx="8725673" cy="574222"/>
          </a:xfrm>
        </p:spPr>
        <p:txBody>
          <a:bodyPr/>
          <a:lstStyle/>
          <a:p>
            <a:r>
              <a:rPr lang="en-US" dirty="0"/>
              <a:t>Committee structure (can vary)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961879" y="1292951"/>
            <a:ext cx="10585028" cy="667875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Council of Governments board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Sometimes serves as policy board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Policy Committee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Approves final documents (Five acronyms) and other planning work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Technical Committee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Steers completion of work tasks and recommends approval of final documents (5A) to Policy Committee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Conducts calls for projects for Surface Transportation Block Grant (STBG) and Transp. Alternatives (TAP)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Call for projects, inquiries, project selection, and eventual TIP creation and approval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Advisory Group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Biannual (at minimum) advisory group for facilitating direct coordination between transit providers and human service agencies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Serves as steering committee for PTP updates</a:t>
            </a: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2292" y="710948"/>
            <a:ext cx="6511541" cy="574222"/>
          </a:xfrm>
        </p:spPr>
        <p:txBody>
          <a:bodyPr/>
          <a:lstStyle/>
          <a:p>
            <a:r>
              <a:rPr lang="en-US" dirty="0"/>
              <a:t>Primary Work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637487" y="1267424"/>
            <a:ext cx="6343599" cy="492442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Short Term (Annual)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Improvement Program </a:t>
            </a: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(TIP)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all projects within their jurisdiction that receives State or Federal Transportation dollars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Administer STBG and TAP call for projects, project selection, and some administration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Planning Work Program </a:t>
            </a: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(TPWP)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Prepares budget and tasks for upcoming FY work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Provides a forum to solicit work or studies from boards or public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Transportation Advisory Group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Bi-annual meetings on passenger transportation – in conjunction with transit agency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62D5F2-E03E-6748-3B7B-ED0DDDF86554}"/>
              </a:ext>
            </a:extLst>
          </p:cNvPr>
          <p:cNvSpPr txBox="1"/>
          <p:nvPr/>
        </p:nvSpPr>
        <p:spPr bwMode="auto">
          <a:xfrm>
            <a:off x="6722261" y="1364491"/>
            <a:ext cx="4832252" cy="618630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Long Term (Every 4-5 years)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Long Range Transp. Plan </a:t>
            </a: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(LRTP)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An update is required every five-years to the LRTP, which lays out an inventory and transportation vision for the region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Participation Plan </a:t>
            </a: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(PPP) 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Determines the agency’s public participation protocol for all planning products, boards and outreach.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Passenger Transportation Plan </a:t>
            </a:r>
            <a:r>
              <a:rPr lang="en-US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(PTP)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Modal-specific plan to public transit (geared mostly to health and human service transportation)</a:t>
            </a: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b="1" spc="2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287" y="631627"/>
            <a:ext cx="11184884" cy="60644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2292" y="710948"/>
            <a:ext cx="6511541" cy="574222"/>
          </a:xfrm>
        </p:spPr>
        <p:txBody>
          <a:bodyPr/>
          <a:lstStyle/>
          <a:p>
            <a:r>
              <a:rPr lang="en-US" dirty="0"/>
              <a:t>Other Work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637487" y="1267423"/>
            <a:ext cx="10950774" cy="33855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Long-range or corridor related studies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 Streets For All – community action plans are common right now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Trail planning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Hazard mitigation and resilience planning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Modal-specific plans (Freight, Transit)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Technical Assistance for counties and municipalities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Pavement data collection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Discretionary grant assistance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98FF10-A6CB-49C1-BDDF-E0FD6E9F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39940" y="0"/>
            <a:ext cx="0" cy="100584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86EC07-AFE8-01E8-972B-4FC6481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7410" y="0"/>
            <a:ext cx="0" cy="100584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A1F1D5-DEF2-53BE-B69C-0AE3B8BC4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52470" y="0"/>
            <a:ext cx="0" cy="100584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856834" y="3178631"/>
            <a:ext cx="563107" cy="610722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06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26519</TotalTime>
  <Words>970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Roboto Slab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Halm, Travis</cp:lastModifiedBy>
  <cp:revision>57</cp:revision>
  <dcterms:created xsi:type="dcterms:W3CDTF">2023-12-21T16:39:01Z</dcterms:created>
  <dcterms:modified xsi:type="dcterms:W3CDTF">2025-07-10T20:13:54Z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6FB5558E-3215-4C3E-99A9-5E67875E08F7</vt:lpwstr>
  </property>
  <property fmtid="{D5CDD505-2E9C-101B-9397-08002B2CF9AE}" pid="5" name="ArticulatePath">
    <vt:lpwstr>Iowa-DOT-PPT-Template-Widescreen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2025-07-07T20:02:48Z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3746ab63-2148-4239-a5ed-d0b7f9afad5a</vt:lpwstr>
  </property>
  <property fmtid="{D5CDD505-2E9C-101B-9397-08002B2CF9AE}" pid="12" name="MSIP_Label_0faac733-ded1-41e0-8ea6-961193f81247_ContentBits">
    <vt:lpwstr>0</vt:lpwstr>
  </property>
</Properties>
</file>