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68" r:id="rId5"/>
    <p:sldId id="267" r:id="rId6"/>
    <p:sldId id="269" r:id="rId7"/>
    <p:sldId id="283" r:id="rId8"/>
    <p:sldId id="284" r:id="rId9"/>
    <p:sldId id="285" r:id="rId10"/>
    <p:sldId id="286" r:id="rId11"/>
    <p:sldId id="281" r:id="rId12"/>
    <p:sldId id="287" r:id="rId13"/>
    <p:sldId id="282" r:id="rId14"/>
    <p:sldId id="288" r:id="rId15"/>
    <p:sldId id="289" r:id="rId16"/>
    <p:sldId id="290" r:id="rId17"/>
    <p:sldId id="291" r:id="rId18"/>
    <p:sldId id="292" r:id="rId19"/>
    <p:sldId id="293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94" r:id="rId30"/>
    <p:sldId id="295" r:id="rId31"/>
    <p:sldId id="279" r:id="rId32"/>
    <p:sldId id="280" r:id="rId33"/>
    <p:sldId id="296" r:id="rId34"/>
    <p:sldId id="297" r:id="rId35"/>
    <p:sldId id="298" r:id="rId36"/>
    <p:sldId id="260" r:id="rId37"/>
    <p:sldId id="261" r:id="rId38"/>
    <p:sldId id="262" r:id="rId39"/>
    <p:sldId id="263" r:id="rId40"/>
    <p:sldId id="264" r:id="rId41"/>
    <p:sldId id="265" r:id="rId42"/>
    <p:sldId id="26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82C"/>
    <a:srgbClr val="2C8CB0"/>
    <a:srgbClr val="1F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25"/>
  </p:normalViewPr>
  <p:slideViewPr>
    <p:cSldViewPr snapToGrid="0">
      <p:cViewPr varScale="1">
        <p:scale>
          <a:sx n="58" d="100"/>
          <a:sy n="58" d="100"/>
        </p:scale>
        <p:origin x="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974E-12C4-0F4D-8F88-22F2EA561E0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9EFBE-154C-4C40-B69B-BB5AC704F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Take a note from Kevin's presentation and tell you why we are playing this game: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9EFBE-154C-4C40-B69B-BB5AC704F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9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So,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9EFBE-154C-4C40-B69B-BB5AC704F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64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There's always a however...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9EFBE-154C-4C40-B69B-BB5AC704F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C8CB0"/>
                </a:solidFill>
              </a:rPr>
              <a:t>The dice will serve as your nation’s semi-predictable variable and will aid in your resource allocation planning process</a:t>
            </a:r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9EFBE-154C-4C40-B69B-BB5AC704F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Allocate resources based on the scientific data (to come)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Each nation has 1 dice that they will roll 10 times</a:t>
            </a:r>
          </a:p>
          <a:p>
            <a:pPr marL="971550" lvl="1" indent="-285750">
              <a:spcBef>
                <a:spcPts val="5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1 roll = 1 year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The # on the dice will determine the weather event for that nation, for that particular year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Depending on how governors have invested their resources, they will either have proper protection for an extreme event, have development resources available, or face a humanitarian crisis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dirty="0"/>
              <a:t>Once a governor faces 1 humanitarian crisis, they can no longer earn prosperity points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pPr marL="171450" indent="-171450"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US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9EFBE-154C-4C40-B69B-BB5AC704F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8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4A1E2A-AF91-3B6D-9615-A7ACD2F83C41}"/>
              </a:ext>
            </a:extLst>
          </p:cNvPr>
          <p:cNvSpPr/>
          <p:nvPr userDrawn="1"/>
        </p:nvSpPr>
        <p:spPr>
          <a:xfrm>
            <a:off x="0" y="-72579"/>
            <a:ext cx="12192000" cy="4777483"/>
          </a:xfrm>
          <a:prstGeom prst="rect">
            <a:avLst/>
          </a:prstGeom>
          <a:solidFill>
            <a:srgbClr val="1F3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3C5B6-0218-A006-3E67-2280C634B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5942" y="2556223"/>
            <a:ext cx="7822058" cy="2387600"/>
          </a:xfrm>
        </p:spPr>
        <p:txBody>
          <a:bodyPr anchor="b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8145B-CD3F-7ADF-7753-4202960E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5942" y="4943823"/>
            <a:ext cx="7822058" cy="552896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2FB8-F78A-CFC8-5047-04DFCE98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BB0091D1-8AB9-4944-8742-4B04A7F0ADD2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43914-E4B9-CA57-A9AD-741792C3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olorful stripes on a black background&#10;&#10;AI-generated content may be incorrect.">
            <a:extLst>
              <a:ext uri="{FF2B5EF4-FFF2-40B4-BE49-F238E27FC236}">
                <a16:creationId xmlns:a16="http://schemas.microsoft.com/office/drawing/2014/main" id="{A504A6E3-F475-2780-B6B8-E1619970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529" y="297263"/>
            <a:ext cx="3077460" cy="4182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883BA-8525-6038-3096-A085C5045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28408" y="5215731"/>
            <a:ext cx="287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ide: Please Always Use">
    <p:bg>
      <p:bgPr>
        <a:solidFill>
          <a:srgbClr val="1F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1987A3-79FF-6A5E-B4A1-7376B03E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93283" y="1107287"/>
            <a:ext cx="5405435" cy="15546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F054407-3F2A-5FE1-C4D9-DCD87EB7D9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1607" y="4429184"/>
            <a:ext cx="7188786" cy="633851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Helvetica Light" panose="020B0403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b="1" i="0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PRESENTER’S FIRST AND LAST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BA75D49-52DE-471D-59E0-0123CB9F46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44" y="5020435"/>
            <a:ext cx="5472112" cy="1009304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0">
                <a:solidFill>
                  <a:srgbClr val="CD982C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b="0" i="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Presenter’s Email Address</a:t>
            </a:r>
          </a:p>
          <a:p>
            <a:pPr lvl="0"/>
            <a:r>
              <a:rPr lang="en-US" b="0" i="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Presenter’s Direct Ph#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9961E-CB1B-9BE5-0F8D-FDF2C670C8DD}"/>
              </a:ext>
            </a:extLst>
          </p:cNvPr>
          <p:cNvSpPr txBox="1"/>
          <p:nvPr userDrawn="1"/>
        </p:nvSpPr>
        <p:spPr>
          <a:xfrm>
            <a:off x="2732924" y="3044690"/>
            <a:ext cx="672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0" i="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122 C Street, NW, Suite 830 | Washington, DC 20001</a:t>
            </a:r>
          </a:p>
          <a:p>
            <a:pPr lvl="0" algn="ctr"/>
            <a:r>
              <a:rPr lang="en-US" sz="2000" b="0" i="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202.921.4440 | </a:t>
            </a:r>
            <a:r>
              <a:rPr lang="en-US" sz="2000" b="0" i="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nado.org</a:t>
            </a:r>
            <a:endParaRPr lang="en-US" sz="2000" b="0" i="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4A1E2A-AF91-3B6D-9615-A7ACD2F83C41}"/>
              </a:ext>
            </a:extLst>
          </p:cNvPr>
          <p:cNvSpPr/>
          <p:nvPr userDrawn="1"/>
        </p:nvSpPr>
        <p:spPr>
          <a:xfrm>
            <a:off x="0" y="-72579"/>
            <a:ext cx="12192000" cy="4777483"/>
          </a:xfrm>
          <a:prstGeom prst="rect">
            <a:avLst/>
          </a:prstGeom>
          <a:solidFill>
            <a:srgbClr val="1F3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3C5B6-0218-A006-3E67-2280C634B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5942" y="2556223"/>
            <a:ext cx="7822058" cy="2387600"/>
          </a:xfrm>
        </p:spPr>
        <p:txBody>
          <a:bodyPr anchor="b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8145B-CD3F-7ADF-7753-4202960E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5942" y="4943823"/>
            <a:ext cx="7822058" cy="552896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2FB8-F78A-CFC8-5047-04DFCE98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BB0091D1-8AB9-4944-8742-4B04A7F0ADD2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43914-E4B9-CA57-A9AD-741792C3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olorful stripes on a black background&#10;&#10;AI-generated content may be incorrect.">
            <a:extLst>
              <a:ext uri="{FF2B5EF4-FFF2-40B4-BE49-F238E27FC236}">
                <a16:creationId xmlns:a16="http://schemas.microsoft.com/office/drawing/2014/main" id="{A504A6E3-F475-2780-B6B8-E1619970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529" y="297263"/>
            <a:ext cx="3077460" cy="4182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883BA-8525-6038-3096-A085C5045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28408" y="5215731"/>
            <a:ext cx="287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6E288B-820E-2979-036B-C48F8F60C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A83BC-FEC1-8373-20BF-8E1AFACC3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2B8C-7EBD-87AF-581D-C6B57B46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069"/>
            <a:ext cx="10515600" cy="4325086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23D74-5994-14E7-BCA3-210A8213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8CD23809-53E1-5341-AE64-4320B051EE5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3AE94-8924-96A0-C665-F4FCF944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ue and yellow logo&#10;&#10;AI-generated content may be incorrect.">
            <a:extLst>
              <a:ext uri="{FF2B5EF4-FFF2-40B4-BE49-F238E27FC236}">
                <a16:creationId xmlns:a16="http://schemas.microsoft.com/office/drawing/2014/main" id="{828FFB41-ABF2-B0D0-8589-75DBB2E8B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F088FB-237F-A886-DE1D-C1E4CE3B2F2E}"/>
              </a:ext>
            </a:extLst>
          </p:cNvPr>
          <p:cNvSpPr txBox="1"/>
          <p:nvPr userDrawn="1"/>
        </p:nvSpPr>
        <p:spPr>
          <a:xfrm>
            <a:off x="3048855" y="2609636"/>
            <a:ext cx="7328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4159A39-DB21-82C4-690E-0865F29005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8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olumn Text or Compariso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8324-69F8-C91A-2088-9A0A79342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4069"/>
            <a:ext cx="5181600" cy="43250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92331-9958-D273-46D0-0B2940F3E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4069"/>
            <a:ext cx="5181600" cy="43250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25085-7DCC-11D2-7513-350E831D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4E871FB8-C6B0-4E43-90DA-430406D928A4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CFCD-87E0-BE1F-0DA9-7A43E249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64375-0711-15EF-C240-00522EBFA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80C361-6423-0E36-032F-8080CB81C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blue and yellow logo&#10;&#10;AI-generated content may be incorrect.">
            <a:extLst>
              <a:ext uri="{FF2B5EF4-FFF2-40B4-BE49-F238E27FC236}">
                <a16:creationId xmlns:a16="http://schemas.microsoft.com/office/drawing/2014/main" id="{55372C8C-03DE-64E1-ED78-403D9E8D1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CCE8BE-4638-57A1-C61E-0BB49732F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10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omparisons with Titles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A03A-8F6C-B47B-780E-4A0E54B73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3355"/>
            <a:ext cx="5157787" cy="512759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0346D-1C84-B17B-285D-0D56C30D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2942"/>
            <a:ext cx="5157787" cy="399891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D5BC7-BB0E-4019-4112-288192376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3355"/>
            <a:ext cx="5183188" cy="509587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828AB-CC28-4181-DE96-84B78C469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2942"/>
            <a:ext cx="5183188" cy="399891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9E0BC-3146-E191-03B4-151A3481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8C6EF3F4-5751-5E4E-BFFF-77FE4BE5064B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E9B85-2E91-742B-7ED4-8E6C474C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ue and yellow logo&#10;&#10;AI-generated content may be incorrect.">
            <a:extLst>
              <a:ext uri="{FF2B5EF4-FFF2-40B4-BE49-F238E27FC236}">
                <a16:creationId xmlns:a16="http://schemas.microsoft.com/office/drawing/2014/main" id="{CB8970B3-3E6B-CBE5-3B87-90C4931C2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86611C-9E77-C07E-3E14-037AEC8BF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FCF18B-9FB0-22D1-6FA4-83541A556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CF71C4-BAB5-DC5F-2EFA-29981563D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 or Graph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1F2CA-90D2-1615-BA8E-8F77FB19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E3157912-135B-F240-B52C-518968595191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0328E-D2AE-C05C-D0B0-D511C5CD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ue and yellow logo&#10;&#10;AI-generated content may be incorrect.">
            <a:extLst>
              <a:ext uri="{FF2B5EF4-FFF2-40B4-BE49-F238E27FC236}">
                <a16:creationId xmlns:a16="http://schemas.microsoft.com/office/drawing/2014/main" id="{189A6000-8298-5422-17CF-BC7D0CD1A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246AD-40A7-207B-C3B8-A47E8FFC6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79BB6-A9B4-73E9-2F5F-99C48DA42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57D7407-9909-A566-A938-04D32ADA5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 Large Photos 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679C7-9722-F186-8381-5F13067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2C79D547-C7CD-B94C-8DDA-2758B14E50AA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F922-A3FB-15D9-2A7C-F66C6862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48BEB94A-1464-94FA-CEFE-1608CB249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Images or Charts with Accompanying Text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4860-F309-8503-C833-B31CD14A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617"/>
            <a:ext cx="6172200" cy="487362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FA40-2DDE-35CB-F839-88F921F9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8747"/>
            <a:ext cx="3932237" cy="41424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3296-2E1E-761C-51ED-F6DE49D2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C9709670-F6B4-B846-B4C4-4E6D470A66AF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0591-FD60-2060-E236-061A44DC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B848E413-A63C-015B-FF33-62269AE40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19436-E7A8-9093-57D0-4DA31B288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6833A7-CF5E-5DEA-143C-0CA4A16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69617"/>
            <a:ext cx="3932237" cy="739130"/>
          </a:xfrm>
        </p:spPr>
        <p:txBody>
          <a:bodyPr anchor="b"/>
          <a:lstStyle>
            <a:lvl1pPr>
              <a:defRPr sz="32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1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For Images/Graphs with Equal Par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0027-4E57-7979-C839-52FB582A0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69617"/>
            <a:ext cx="6249381" cy="739130"/>
          </a:xfrm>
        </p:spPr>
        <p:txBody>
          <a:bodyPr anchor="b"/>
          <a:lstStyle>
            <a:lvl1pPr>
              <a:defRPr sz="32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4860-F309-8503-C833-B31CD14ACC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19976" y="1069617"/>
            <a:ext cx="3935411" cy="4873625"/>
          </a:xfrm>
        </p:spPr>
        <p:txBody>
          <a:bodyPr/>
          <a:lstStyle>
            <a:lvl1pPr marL="0" indent="0">
              <a:buNone/>
              <a:defRPr sz="3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>
              <a:buNone/>
              <a:defRPr sz="28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914400" indent="0">
              <a:buNone/>
              <a:defRPr sz="24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1371600" indent="0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1828800" indent="0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FA40-2DDE-35CB-F839-88F921F9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043"/>
            <a:ext cx="6249381" cy="38941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3296-2E1E-761C-51ED-F6DE49D2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FF694CCE-86EE-CB4B-BFCA-DB06FFD33DAF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0591-FD60-2060-E236-061A44DC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B848E413-A63C-015B-FF33-62269AE40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19436-E7A8-9093-57D0-4DA31B288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r Large Images with Titles and Caption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428E3-9498-3318-08E3-7EBBF0D711FA}"/>
              </a:ext>
            </a:extLst>
          </p:cNvPr>
          <p:cNvSpPr/>
          <p:nvPr userDrawn="1"/>
        </p:nvSpPr>
        <p:spPr>
          <a:xfrm>
            <a:off x="5034337" y="-113016"/>
            <a:ext cx="7157663" cy="6971016"/>
          </a:xfrm>
          <a:prstGeom prst="rect">
            <a:avLst/>
          </a:prstGeom>
          <a:solidFill>
            <a:srgbClr val="1F3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1BD87-21A2-0753-766E-DE5C50E5B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76760"/>
            <a:ext cx="3932237" cy="988888"/>
          </a:xfrm>
        </p:spPr>
        <p:txBody>
          <a:bodyPr anchor="b"/>
          <a:lstStyle>
            <a:lvl1pPr>
              <a:defRPr sz="32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F542C-2497-4591-3D5A-D5EA118B7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F22D9-E7D5-F655-AEB9-9CBB541C1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9693"/>
            <a:ext cx="3932237" cy="4281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654FF61-EAE6-F0A3-0FDB-16D0E079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12" y="6284431"/>
            <a:ext cx="2743200" cy="365125"/>
          </a:xfrm>
        </p:spPr>
        <p:txBody>
          <a:bodyPr/>
          <a:lstStyle>
            <a:lvl1pPr algn="l"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6E288B-820E-2979-036B-C48F8F60C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A83BC-FEC1-8373-20BF-8E1AFACC3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2B8C-7EBD-87AF-581D-C6B57B46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069"/>
            <a:ext cx="10515600" cy="4325086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23D74-5994-14E7-BCA3-210A8213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8CD23809-53E1-5341-AE64-4320B051EE5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3AE94-8924-96A0-C665-F4FCF944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ue and yellow logo&#10;&#10;AI-generated content may be incorrect.">
            <a:extLst>
              <a:ext uri="{FF2B5EF4-FFF2-40B4-BE49-F238E27FC236}">
                <a16:creationId xmlns:a16="http://schemas.microsoft.com/office/drawing/2014/main" id="{828FFB41-ABF2-B0D0-8589-75DBB2E8B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F088FB-237F-A886-DE1D-C1E4CE3B2F2E}"/>
              </a:ext>
            </a:extLst>
          </p:cNvPr>
          <p:cNvSpPr txBox="1"/>
          <p:nvPr userDrawn="1"/>
        </p:nvSpPr>
        <p:spPr>
          <a:xfrm>
            <a:off x="3048855" y="2609636"/>
            <a:ext cx="7328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4159A39-DB21-82C4-690E-0865F29005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5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ide: Please Always Use">
    <p:bg>
      <p:bgPr>
        <a:solidFill>
          <a:srgbClr val="1F3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1987A3-79FF-6A5E-B4A1-7376B03E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93283" y="1107287"/>
            <a:ext cx="5405435" cy="15546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F054407-3F2A-5FE1-C4D9-DCD87EB7D9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1607" y="4429184"/>
            <a:ext cx="7188786" cy="633851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Helvetica Light" panose="020B0403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b="1" i="0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PRESENTER’S FIRST AND LAST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BA75D49-52DE-471D-59E0-0123CB9F46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9944" y="5020435"/>
            <a:ext cx="5472112" cy="1009304"/>
          </a:xfrm>
        </p:spPr>
        <p:txBody>
          <a:bodyPr>
            <a:normAutofit/>
          </a:bodyPr>
          <a:lstStyle>
            <a:lvl1pPr marL="0" indent="0" algn="ctr">
              <a:buNone/>
              <a:defRPr sz="2500" b="0" i="0">
                <a:solidFill>
                  <a:srgbClr val="CD982C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b="0" i="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Presenter’s Email Address</a:t>
            </a:r>
          </a:p>
          <a:p>
            <a:pPr lvl="0"/>
            <a:r>
              <a:rPr lang="en-US" b="0" i="0" dirty="0">
                <a:latin typeface="Helvetica Neue Thin" panose="020B0403020202020204" pitchFamily="34" charset="0"/>
                <a:ea typeface="Helvetica Neue Thin" panose="020B0403020202020204" pitchFamily="34" charset="0"/>
              </a:rPr>
              <a:t>Presenter’s Direct Ph#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49961E-CB1B-9BE5-0F8D-FDF2C670C8DD}"/>
              </a:ext>
            </a:extLst>
          </p:cNvPr>
          <p:cNvSpPr txBox="1"/>
          <p:nvPr userDrawn="1"/>
        </p:nvSpPr>
        <p:spPr>
          <a:xfrm>
            <a:off x="2732924" y="3044690"/>
            <a:ext cx="672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0" i="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122 C Street, NW, Suite 830 | Washington, DC 20001</a:t>
            </a:r>
          </a:p>
          <a:p>
            <a:pPr lvl="0" algn="ctr"/>
            <a:r>
              <a:rPr lang="en-US" sz="2000" b="0" i="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202.921.4440 | </a:t>
            </a:r>
            <a:r>
              <a:rPr lang="en-US" sz="2000" b="0" i="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nado.org</a:t>
            </a:r>
            <a:endParaRPr lang="en-US" sz="2000" b="0" i="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olumn Text or Compariso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8324-69F8-C91A-2088-9A0A79342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4069"/>
            <a:ext cx="5181600" cy="43250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92331-9958-D273-46D0-0B2940F3E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4069"/>
            <a:ext cx="5181600" cy="432508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25085-7DCC-11D2-7513-350E831D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4E871FB8-C6B0-4E43-90DA-430406D928A4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1CFCD-87E0-BE1F-0DA9-7A43E249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64375-0711-15EF-C240-00522EBFA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80C361-6423-0E36-032F-8080CB81C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blue and yellow logo&#10;&#10;AI-generated content may be incorrect.">
            <a:extLst>
              <a:ext uri="{FF2B5EF4-FFF2-40B4-BE49-F238E27FC236}">
                <a16:creationId xmlns:a16="http://schemas.microsoft.com/office/drawing/2014/main" id="{55372C8C-03DE-64E1-ED78-403D9E8D19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CCE8BE-4638-57A1-C61E-0BB49732F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1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omparisons with Titles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A03A-8F6C-B47B-780E-4A0E54B73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3355"/>
            <a:ext cx="5157787" cy="512759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0346D-1C84-B17B-285D-0D56C30D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2942"/>
            <a:ext cx="5157787" cy="399891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D5BC7-BB0E-4019-4112-288192376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3355"/>
            <a:ext cx="5183188" cy="509587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828AB-CC28-4181-DE96-84B78C469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2942"/>
            <a:ext cx="5183188" cy="399891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9E0BC-3146-E191-03B4-151A3481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8C6EF3F4-5751-5E4E-BFFF-77FE4BE5064B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E9B85-2E91-742B-7ED4-8E6C474C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blue and yellow logo&#10;&#10;AI-generated content may be incorrect.">
            <a:extLst>
              <a:ext uri="{FF2B5EF4-FFF2-40B4-BE49-F238E27FC236}">
                <a16:creationId xmlns:a16="http://schemas.microsoft.com/office/drawing/2014/main" id="{CB8970B3-3E6B-CBE5-3B87-90C4931C2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86611C-9E77-C07E-3E14-037AEC8BF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FCF18B-9FB0-22D1-6FA4-83541A556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CF71C4-BAB5-DC5F-2EFA-29981563D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73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 or Graph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1F2CA-90D2-1615-BA8E-8F77FB19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E3157912-135B-F240-B52C-518968595191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0328E-D2AE-C05C-D0B0-D511C5CD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ue and yellow logo&#10;&#10;AI-generated content may be incorrect.">
            <a:extLst>
              <a:ext uri="{FF2B5EF4-FFF2-40B4-BE49-F238E27FC236}">
                <a16:creationId xmlns:a16="http://schemas.microsoft.com/office/drawing/2014/main" id="{189A6000-8298-5422-17CF-BC7D0CD1A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246AD-40A7-207B-C3B8-A47E8FFC6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79BB6-A9B4-73E9-2F5F-99C48DA42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6911"/>
            <a:ext cx="10515600" cy="744484"/>
          </a:xfrm>
        </p:spPr>
        <p:txBody>
          <a:bodyPr/>
          <a:lstStyle>
            <a:lvl1pPr>
              <a:defRPr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57D7407-9909-A566-A938-04D32ADA5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472" y="1424482"/>
            <a:ext cx="10515600" cy="509587"/>
          </a:xfrm>
        </p:spPr>
        <p:txBody>
          <a:bodyPr/>
          <a:lstStyle>
            <a:lvl1pPr marL="0" indent="0">
              <a:buNone/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4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 Large Photos 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679C7-9722-F186-8381-5F13067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2C79D547-C7CD-B94C-8DDA-2758B14E50AA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F922-A3FB-15D9-2A7C-F66C6862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48BEB94A-1464-94FA-CEFE-1608CB249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Images or Charts with Accompanying Text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4860-F309-8503-C833-B31CD14A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617"/>
            <a:ext cx="6172200" cy="487362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lnSpc>
                <a:spcPct val="100000"/>
              </a:lnSpc>
              <a:spcAft>
                <a:spcPts val="800"/>
              </a:spcAft>
              <a:buClr>
                <a:srgbClr val="2C8CB0"/>
              </a:buClr>
              <a:buSzPct val="93000"/>
              <a:buFont typeface="Wingdings" pitchFamily="2" charset="2"/>
              <a:buChar char="§"/>
              <a:defRPr sz="2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FA40-2DDE-35CB-F839-88F921F9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8747"/>
            <a:ext cx="3932237" cy="41424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3296-2E1E-761C-51ED-F6DE49D2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C9709670-F6B4-B846-B4C4-4E6D470A66AF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0591-FD60-2060-E236-061A44DC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B848E413-A63C-015B-FF33-62269AE40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19436-E7A8-9093-57D0-4DA31B288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6833A7-CF5E-5DEA-143C-0CA4A1614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69617"/>
            <a:ext cx="3932237" cy="739130"/>
          </a:xfrm>
        </p:spPr>
        <p:txBody>
          <a:bodyPr anchor="b"/>
          <a:lstStyle>
            <a:lvl1pPr>
              <a:defRPr sz="32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9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For Images/Graphs with Equal Par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0027-4E57-7979-C839-52FB582A0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69617"/>
            <a:ext cx="6249381" cy="739130"/>
          </a:xfrm>
        </p:spPr>
        <p:txBody>
          <a:bodyPr anchor="b"/>
          <a:lstStyle>
            <a:lvl1pPr>
              <a:defRPr sz="32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4860-F309-8503-C833-B31CD14ACC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19976" y="1069617"/>
            <a:ext cx="3935411" cy="4873625"/>
          </a:xfrm>
        </p:spPr>
        <p:txBody>
          <a:bodyPr/>
          <a:lstStyle>
            <a:lvl1pPr marL="0" indent="0">
              <a:buNone/>
              <a:defRPr sz="32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>
              <a:buNone/>
              <a:defRPr sz="28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914400" indent="0">
              <a:buNone/>
              <a:defRPr sz="24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1371600" indent="0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1828800" indent="0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FA40-2DDE-35CB-F839-88F921F9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043"/>
            <a:ext cx="6249381" cy="38941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3296-2E1E-761C-51ED-F6DE49D2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FF694CCE-86EE-CB4B-BFCA-DB06FFD33DAF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0591-FD60-2060-E236-061A44DC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B848E413-A63C-015B-FF33-62269AE40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2773" y="6295685"/>
            <a:ext cx="486453" cy="486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19436-E7A8-9093-57D0-4DA31B288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359" y="0"/>
            <a:ext cx="12318715" cy="7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r Large Images with Titles and Caption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428E3-9498-3318-08E3-7EBBF0D711FA}"/>
              </a:ext>
            </a:extLst>
          </p:cNvPr>
          <p:cNvSpPr/>
          <p:nvPr userDrawn="1"/>
        </p:nvSpPr>
        <p:spPr>
          <a:xfrm>
            <a:off x="5034337" y="-113016"/>
            <a:ext cx="7157663" cy="6971016"/>
          </a:xfrm>
          <a:prstGeom prst="rect">
            <a:avLst/>
          </a:prstGeom>
          <a:solidFill>
            <a:srgbClr val="1F3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1BD87-21A2-0753-766E-DE5C50E5B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76760"/>
            <a:ext cx="3932237" cy="988888"/>
          </a:xfrm>
        </p:spPr>
        <p:txBody>
          <a:bodyPr anchor="b"/>
          <a:lstStyle>
            <a:lvl1pPr>
              <a:defRPr sz="3200" b="1" i="0">
                <a:solidFill>
                  <a:srgbClr val="1F376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F542C-2497-4591-3D5A-D5EA118B7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F22D9-E7D5-F655-AEB9-9CBB541C1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9693"/>
            <a:ext cx="3932237" cy="4281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654FF61-EAE6-F0A3-0FDB-16D0E079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112" y="6284431"/>
            <a:ext cx="2743200" cy="365125"/>
          </a:xfrm>
        </p:spPr>
        <p:txBody>
          <a:bodyPr/>
          <a:lstStyle>
            <a:lvl1pPr algn="l">
              <a:defRPr b="1" i="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fld id="{597BE01E-12B8-7C40-A151-C520A0D216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3E927-40D5-C8B7-1FE1-FD7A3873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9DB83-14A8-536B-CDB1-E481EC2C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16EF-3C31-485C-BF01-8EE499423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35092D-AEF3-B34C-8957-6EDF460332BB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6FDB2-E01B-496F-A351-F2D64463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1D30-415B-74F6-B9DA-C1E5FE809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BE01E-12B8-7C40-A151-C520A0D2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7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3E927-40D5-C8B7-1FE1-FD7A3873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9DB83-14A8-536B-CDB1-E481EC2C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16EF-3C31-485C-BF01-8EE499423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35092D-AEF3-B34C-8957-6EDF460332BB}" type="datetime1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6FDB2-E01B-496F-A351-F2D64463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1D30-415B-74F6-B9DA-C1E5FE809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BE01E-12B8-7C40-A151-C520A0D21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hschultheis@nado.org" TargetMode="External"/><Relationship Id="rId2" Type="http://schemas.openxmlformats.org/officeDocument/2006/relationships/hyperlink" Target="mailto:ckissel@nado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C161-09D7-5BD9-524C-6BDB0A6C1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942" y="1840605"/>
            <a:ext cx="7822058" cy="2387600"/>
          </a:xfrm>
        </p:spPr>
        <p:txBody>
          <a:bodyPr/>
          <a:lstStyle/>
          <a:p>
            <a:r>
              <a:rPr lang="en-US" dirty="0"/>
              <a:t>Managing Uncertainty with Scenario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B9848-DE3F-A840-9450-24BBD94D1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Haley Schultheis and Carrie Kissel</a:t>
            </a:r>
          </a:p>
          <a:p>
            <a:r>
              <a:rPr lang="en-US" dirty="0"/>
              <a:t>2025 National Regional Transportation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40319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EDEE-3A0E-F140-88A7-5765940E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18223-96D0-6B71-29A7-3A1BB52B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E45DE-C17F-D7A9-08A6-D21212E2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pic>
        <p:nvPicPr>
          <p:cNvPr id="2050" name="Picture 2" descr="Dice 1 PNGs for Free Download">
            <a:extLst>
              <a:ext uri="{FF2B5EF4-FFF2-40B4-BE49-F238E27FC236}">
                <a16:creationId xmlns:a16="http://schemas.microsoft.com/office/drawing/2014/main" id="{0650C5F2-CAF8-ACC3-9DDD-4FE21AE4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6" y="2250393"/>
            <a:ext cx="3091627" cy="26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8E32-ABEC-A836-8082-68DC7256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C5F5E-D5DA-054C-05C4-6EFDE913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Table = Nation; Each person = governor of individual province</a:t>
            </a:r>
          </a:p>
          <a:p>
            <a:r>
              <a:rPr lang="en-US" dirty="0"/>
              <a:t>Each governor will receive 10 resources (beads) and they must individually decide how to invest them </a:t>
            </a:r>
          </a:p>
          <a:p>
            <a:r>
              <a:rPr lang="en-US" dirty="0"/>
              <a:t>Investments made at the beginning of the decade cannot be changed</a:t>
            </a:r>
          </a:p>
          <a:p>
            <a:r>
              <a:rPr lang="en-US" dirty="0">
                <a:latin typeface="Helvetica Neue"/>
              </a:rPr>
              <a:t>Scores will be evaluated for each table + each province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07DE-8CF8-2A17-9400-03093F60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BB3E-738B-8846-38B3-4C94BD4E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1C3533-0842-93A7-11BF-8242F8D6A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22F1-13C2-8BB6-29AC-D0C03B72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Here’s how we play: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99F07-A560-78E3-429F-C4A1F2040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Aptos"/>
              </a:rPr>
              <a:t>Allocate resources based on the scientific data (to come)</a:t>
            </a:r>
            <a:endParaRPr lang="en-US" sz="2400">
              <a:solidFill>
                <a:srgbClr val="444444"/>
              </a:solidFill>
              <a:latin typeface="Apto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Aptos"/>
              </a:rPr>
              <a:t>Roll the dice 10 times (1 roll = 1 year)</a:t>
            </a:r>
            <a:endParaRPr lang="en-US" sz="2400">
              <a:solidFill>
                <a:srgbClr val="444444"/>
              </a:solidFill>
              <a:latin typeface="Apto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Aptos"/>
              </a:rPr>
              <a:t># on dice determines </a:t>
            </a:r>
            <a:r>
              <a:rPr lang="en-US" sz="2400" err="1">
                <a:latin typeface="Aptos"/>
              </a:rPr>
              <a:t>weather</a:t>
            </a:r>
            <a:r>
              <a:rPr lang="en-US" sz="2400" dirty="0">
                <a:latin typeface="Aptos"/>
              </a:rPr>
              <a:t> event for that year</a:t>
            </a:r>
            <a:endParaRPr lang="en-US" sz="2400">
              <a:solidFill>
                <a:srgbClr val="000000"/>
              </a:solidFill>
              <a:latin typeface="Apto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Aptos"/>
              </a:rPr>
              <a:t>Will you have proper protection for an extreme event, have development resources available, or face a humanitarian crisis?</a:t>
            </a:r>
            <a:endParaRPr lang="en-US" sz="2400" dirty="0">
              <a:solidFill>
                <a:srgbClr val="000000"/>
              </a:solidFill>
              <a:latin typeface="Aptos"/>
            </a:endParaRPr>
          </a:p>
          <a:p>
            <a:pPr marL="285750" indent="-285750">
              <a:buFont typeface="Arial,Sans-Serif"/>
              <a:buChar char="•"/>
            </a:pPr>
            <a:endParaRPr lang="en-US" sz="2400" dirty="0">
              <a:latin typeface="Apto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Aptos"/>
              </a:rPr>
              <a:t>Once a governor faces 1 humanitarian crisis, they can no longer earn prosperity points</a:t>
            </a:r>
            <a:endParaRPr lang="en-US" sz="2400">
              <a:solidFill>
                <a:srgbClr val="444444"/>
              </a:solidFill>
              <a:latin typeface="Apto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444444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Helvetica Neue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83F62-160A-4126-EB02-98B4F332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25B67-89F6-5344-22DB-2824960D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5398B-4BC1-BE95-3AF6-8BF3825A9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EBB5C-E800-B0D7-0632-2D43F7BA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F0EE3-10A3-26FF-B485-03FFE04D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ABC96-4C89-110F-20FE-1F294EB98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2" y="1424482"/>
            <a:ext cx="10515600" cy="1024804"/>
          </a:xfrm>
        </p:spPr>
        <p:txBody>
          <a:bodyPr>
            <a:normAutofit/>
          </a:bodyPr>
          <a:lstStyle/>
          <a:p>
            <a:r>
              <a:rPr lang="en-US" sz="2400" dirty="0"/>
              <a:t>Scenario Planning Basics: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02E86-8034-F793-8570-D7D48E9E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38" y="2307835"/>
            <a:ext cx="1029796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1C17-B3E3-1654-3003-FDE72F33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DABD-5E9E-0E3E-AE8F-A80A5A6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31D80-ED62-98B7-9790-DDEA9393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85137A-21C6-6045-DE9C-C3643C28E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1: Receive Scientific Information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4FE51E6-F89D-3A9B-CDC1-176193FD5600}"/>
              </a:ext>
            </a:extLst>
          </p:cNvPr>
          <p:cNvGrpSpPr/>
          <p:nvPr/>
        </p:nvGrpSpPr>
        <p:grpSpPr>
          <a:xfrm>
            <a:off x="6564086" y="2940909"/>
            <a:ext cx="679622" cy="719712"/>
            <a:chOff x="7315200" y="2940909"/>
            <a:chExt cx="679622" cy="719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FAF28A-7BA4-B205-5DEC-C4C7748B762D}"/>
                </a:ext>
              </a:extLst>
            </p:cNvPr>
            <p:cNvSpPr/>
            <p:nvPr/>
          </p:nvSpPr>
          <p:spPr>
            <a:xfrm>
              <a:off x="7315200" y="2940909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EB4C95-A797-20FD-475A-C8EAD96F6575}"/>
                </a:ext>
              </a:extLst>
            </p:cNvPr>
            <p:cNvSpPr/>
            <p:nvPr/>
          </p:nvSpPr>
          <p:spPr>
            <a:xfrm>
              <a:off x="7414054" y="3039762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C57146-0492-7922-FC0B-37031A29207E}"/>
                </a:ext>
              </a:extLst>
            </p:cNvPr>
            <p:cNvSpPr/>
            <p:nvPr/>
          </p:nvSpPr>
          <p:spPr>
            <a:xfrm>
              <a:off x="7727092" y="3429000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5C4D12-722A-59DE-6AA5-D64F5EBEAE6B}"/>
              </a:ext>
            </a:extLst>
          </p:cNvPr>
          <p:cNvGrpSpPr/>
          <p:nvPr/>
        </p:nvGrpSpPr>
        <p:grpSpPr>
          <a:xfrm>
            <a:off x="7674562" y="2940909"/>
            <a:ext cx="679622" cy="719712"/>
            <a:chOff x="8425676" y="2940909"/>
            <a:chExt cx="679622" cy="7197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D47BED9-525C-C32C-05D4-DCC404AD59E9}"/>
                </a:ext>
              </a:extLst>
            </p:cNvPr>
            <p:cNvSpPr/>
            <p:nvPr/>
          </p:nvSpPr>
          <p:spPr>
            <a:xfrm>
              <a:off x="8425676" y="2940909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20A149-0573-0F38-9FDE-D000869B6AEF}"/>
                </a:ext>
              </a:extLst>
            </p:cNvPr>
            <p:cNvSpPr/>
            <p:nvPr/>
          </p:nvSpPr>
          <p:spPr>
            <a:xfrm>
              <a:off x="8530281" y="3051540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C830F26-F3D6-C567-8078-07B732D422AB}"/>
                </a:ext>
              </a:extLst>
            </p:cNvPr>
            <p:cNvSpPr/>
            <p:nvPr/>
          </p:nvSpPr>
          <p:spPr>
            <a:xfrm>
              <a:off x="8695465" y="3223954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B508B7-F47F-E341-8F04-0811C7AFAACA}"/>
                </a:ext>
              </a:extLst>
            </p:cNvPr>
            <p:cNvSpPr/>
            <p:nvPr/>
          </p:nvSpPr>
          <p:spPr>
            <a:xfrm>
              <a:off x="8858590" y="3399268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4F532C-2DEF-48C4-20E2-9E2701578736}"/>
              </a:ext>
            </a:extLst>
          </p:cNvPr>
          <p:cNvGrpSpPr/>
          <p:nvPr/>
        </p:nvGrpSpPr>
        <p:grpSpPr>
          <a:xfrm>
            <a:off x="6564086" y="3988212"/>
            <a:ext cx="679622" cy="719712"/>
            <a:chOff x="7315200" y="3988212"/>
            <a:chExt cx="679622" cy="7197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B11441C-2FF5-C531-211D-E94DF83C7E01}"/>
                </a:ext>
              </a:extLst>
            </p:cNvPr>
            <p:cNvSpPr/>
            <p:nvPr/>
          </p:nvSpPr>
          <p:spPr>
            <a:xfrm>
              <a:off x="7315200" y="3988212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008163-8945-C9EC-0183-0F5055DFC2C9}"/>
                </a:ext>
              </a:extLst>
            </p:cNvPr>
            <p:cNvSpPr/>
            <p:nvPr/>
          </p:nvSpPr>
          <p:spPr>
            <a:xfrm>
              <a:off x="7427427" y="4082575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3C5907-9A3C-B415-77EA-9FB29B353F6C}"/>
                </a:ext>
              </a:extLst>
            </p:cNvPr>
            <p:cNvSpPr/>
            <p:nvPr/>
          </p:nvSpPr>
          <p:spPr>
            <a:xfrm>
              <a:off x="7727092" y="4081025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D609052-2055-39B2-D461-49E633FED3CF}"/>
                </a:ext>
              </a:extLst>
            </p:cNvPr>
            <p:cNvSpPr/>
            <p:nvPr/>
          </p:nvSpPr>
          <p:spPr>
            <a:xfrm>
              <a:off x="7426411" y="4448706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F91C10-5268-1BFA-7335-32702D9BE309}"/>
                </a:ext>
              </a:extLst>
            </p:cNvPr>
            <p:cNvSpPr/>
            <p:nvPr/>
          </p:nvSpPr>
          <p:spPr>
            <a:xfrm>
              <a:off x="7718854" y="4445685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C41C12-AE77-7D5D-0289-C8ADAE3F1EF7}"/>
              </a:ext>
            </a:extLst>
          </p:cNvPr>
          <p:cNvGrpSpPr/>
          <p:nvPr/>
        </p:nvGrpSpPr>
        <p:grpSpPr>
          <a:xfrm>
            <a:off x="7674562" y="3988212"/>
            <a:ext cx="679622" cy="719712"/>
            <a:chOff x="8425676" y="3988212"/>
            <a:chExt cx="679622" cy="71971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C5297D0-E818-AB29-7CA0-4D7112BD0DDE}"/>
                </a:ext>
              </a:extLst>
            </p:cNvPr>
            <p:cNvSpPr/>
            <p:nvPr/>
          </p:nvSpPr>
          <p:spPr>
            <a:xfrm>
              <a:off x="8425676" y="3988212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54B7CD-EBF3-F55D-BC0C-3D424236B4E0}"/>
                </a:ext>
              </a:extLst>
            </p:cNvPr>
            <p:cNvSpPr/>
            <p:nvPr/>
          </p:nvSpPr>
          <p:spPr>
            <a:xfrm>
              <a:off x="8520839" y="4059332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749343-CCE8-7FB2-117F-5814B0228FC0}"/>
                </a:ext>
              </a:extLst>
            </p:cNvPr>
            <p:cNvSpPr/>
            <p:nvPr/>
          </p:nvSpPr>
          <p:spPr>
            <a:xfrm>
              <a:off x="8843747" y="4068668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FAA225-C889-867C-5D36-325DEA00F653}"/>
                </a:ext>
              </a:extLst>
            </p:cNvPr>
            <p:cNvSpPr/>
            <p:nvPr/>
          </p:nvSpPr>
          <p:spPr>
            <a:xfrm>
              <a:off x="8530709" y="4461063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60246D-1986-D120-F16C-27BC20FAE3A7}"/>
                </a:ext>
              </a:extLst>
            </p:cNvPr>
            <p:cNvSpPr/>
            <p:nvPr/>
          </p:nvSpPr>
          <p:spPr>
            <a:xfrm>
              <a:off x="8847866" y="4458042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5283CD-2EB2-0DCE-E0DB-15BD39765B33}"/>
                </a:ext>
              </a:extLst>
            </p:cNvPr>
            <p:cNvSpPr/>
            <p:nvPr/>
          </p:nvSpPr>
          <p:spPr>
            <a:xfrm>
              <a:off x="8683108" y="4259481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47EB4F2-1CBE-832D-22FE-11A8BF3E6847}"/>
              </a:ext>
            </a:extLst>
          </p:cNvPr>
          <p:cNvSpPr txBox="1"/>
          <p:nvPr/>
        </p:nvSpPr>
        <p:spPr>
          <a:xfrm>
            <a:off x="8785038" y="3430039"/>
            <a:ext cx="21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prosperity!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00522F-52A1-B08A-76CB-940C05575730}"/>
              </a:ext>
            </a:extLst>
          </p:cNvPr>
          <p:cNvGrpSpPr/>
          <p:nvPr/>
        </p:nvGrpSpPr>
        <p:grpSpPr>
          <a:xfrm>
            <a:off x="1714059" y="2935667"/>
            <a:ext cx="679622" cy="719712"/>
            <a:chOff x="2465173" y="2935667"/>
            <a:chExt cx="679622" cy="71971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7D30295-7C46-F46E-7AC5-504E95158761}"/>
                </a:ext>
              </a:extLst>
            </p:cNvPr>
            <p:cNvSpPr/>
            <p:nvPr/>
          </p:nvSpPr>
          <p:spPr>
            <a:xfrm>
              <a:off x="2465173" y="2935667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390D14-7406-23EA-CB27-F4709EEA7A3C}"/>
                </a:ext>
              </a:extLst>
            </p:cNvPr>
            <p:cNvSpPr/>
            <p:nvPr/>
          </p:nvSpPr>
          <p:spPr>
            <a:xfrm>
              <a:off x="2724665" y="3224890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2FAFDD-0EAC-2970-1BBE-AF072B456EA9}"/>
              </a:ext>
            </a:extLst>
          </p:cNvPr>
          <p:cNvGrpSpPr/>
          <p:nvPr/>
        </p:nvGrpSpPr>
        <p:grpSpPr>
          <a:xfrm>
            <a:off x="1714059" y="4034245"/>
            <a:ext cx="679622" cy="719712"/>
            <a:chOff x="2465173" y="4034245"/>
            <a:chExt cx="679622" cy="71971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16D32FB-C937-8C88-596C-88753732157F}"/>
                </a:ext>
              </a:extLst>
            </p:cNvPr>
            <p:cNvSpPr/>
            <p:nvPr/>
          </p:nvSpPr>
          <p:spPr>
            <a:xfrm>
              <a:off x="2465173" y="4034245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5718D10-FE91-6204-E13C-1ADF004BFB5E}"/>
                </a:ext>
              </a:extLst>
            </p:cNvPr>
            <p:cNvGrpSpPr/>
            <p:nvPr/>
          </p:nvGrpSpPr>
          <p:grpSpPr>
            <a:xfrm>
              <a:off x="2574325" y="4096719"/>
              <a:ext cx="463378" cy="573898"/>
              <a:chOff x="2708190" y="3994527"/>
              <a:chExt cx="463378" cy="57389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F995B33-1C7E-C07C-EB52-9A84B5CAF93C}"/>
                  </a:ext>
                </a:extLst>
              </p:cNvPr>
              <p:cNvSpPr/>
              <p:nvPr/>
            </p:nvSpPr>
            <p:spPr>
              <a:xfrm>
                <a:off x="3010930" y="4420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0895DED-2A79-8126-50A5-3AED75CF5280}"/>
                  </a:ext>
                </a:extLst>
              </p:cNvPr>
              <p:cNvSpPr/>
              <p:nvPr/>
            </p:nvSpPr>
            <p:spPr>
              <a:xfrm>
                <a:off x="3010930" y="4212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0CDF2CE-5E65-565C-D522-974D8F9FD38E}"/>
                  </a:ext>
                </a:extLst>
              </p:cNvPr>
              <p:cNvSpPr/>
              <p:nvPr/>
            </p:nvSpPr>
            <p:spPr>
              <a:xfrm>
                <a:off x="3010930" y="3994527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1E78F51-83E9-4A45-E932-F5656D8E2EC3}"/>
                  </a:ext>
                </a:extLst>
              </p:cNvPr>
              <p:cNvSpPr/>
              <p:nvPr/>
            </p:nvSpPr>
            <p:spPr>
              <a:xfrm>
                <a:off x="2708190" y="4420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014457-7434-A696-70B2-F0DC38888FBA}"/>
                  </a:ext>
                </a:extLst>
              </p:cNvPr>
              <p:cNvSpPr/>
              <p:nvPr/>
            </p:nvSpPr>
            <p:spPr>
              <a:xfrm>
                <a:off x="2708190" y="4212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5B037AC-5723-E244-CE51-6274D3A0E3F5}"/>
                  </a:ext>
                </a:extLst>
              </p:cNvPr>
              <p:cNvSpPr/>
              <p:nvPr/>
            </p:nvSpPr>
            <p:spPr>
              <a:xfrm>
                <a:off x="2708190" y="3994527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958ED8C-07EE-9061-1DBD-372CE657B4FA}"/>
              </a:ext>
            </a:extLst>
          </p:cNvPr>
          <p:cNvSpPr txBox="1"/>
          <p:nvPr/>
        </p:nvSpPr>
        <p:spPr>
          <a:xfrm>
            <a:off x="2576973" y="2977705"/>
            <a:ext cx="330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extreme cold snap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AF42D3-22A0-4DFA-1671-51BC1F815FDA}"/>
              </a:ext>
            </a:extLst>
          </p:cNvPr>
          <p:cNvSpPr txBox="1"/>
          <p:nvPr/>
        </p:nvSpPr>
        <p:spPr>
          <a:xfrm>
            <a:off x="2590962" y="4114509"/>
            <a:ext cx="3340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extreme heat wave</a:t>
            </a:r>
          </a:p>
        </p:txBody>
      </p:sp>
    </p:spTree>
    <p:extLst>
      <p:ext uri="{BB962C8B-B14F-4D97-AF65-F5344CB8AC3E}">
        <p14:creationId xmlns:p14="http://schemas.microsoft.com/office/powerpoint/2010/main" val="16053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9CC849-1787-C4D7-C224-72B58B87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85" y="1960147"/>
            <a:ext cx="6916115" cy="33151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5EEF-6A1F-37EB-8FF3-D1946761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48" y="2250403"/>
            <a:ext cx="4848497" cy="33853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Allocate your 10 resources among the 3 investment areas – freeze protection, heat protection, or development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0527-1F6F-CA0A-1DE5-3DB98FFD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3982C-1CB2-15B6-C748-D0A0CBEA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42B76-1D55-E49C-59C7-D808FFEC4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0311"/>
            <a:ext cx="10515600" cy="509587"/>
          </a:xfrm>
        </p:spPr>
        <p:txBody>
          <a:bodyPr/>
          <a:lstStyle/>
          <a:p>
            <a:r>
              <a:rPr lang="en-US" dirty="0"/>
              <a:t>Step 2: Make Decisions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E0F3F30-D743-6DE9-9D50-3EC496235E3D}"/>
              </a:ext>
            </a:extLst>
          </p:cNvPr>
          <p:cNvSpPr/>
          <p:nvPr/>
        </p:nvSpPr>
        <p:spPr>
          <a:xfrm>
            <a:off x="7698259" y="2458995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631528A-804E-9558-ADEE-1DA77C0A3185}"/>
              </a:ext>
            </a:extLst>
          </p:cNvPr>
          <p:cNvSpPr/>
          <p:nvPr/>
        </p:nvSpPr>
        <p:spPr>
          <a:xfrm>
            <a:off x="8208121" y="2452479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5C3106-9510-2FD9-D22A-535091C0DB9A}"/>
              </a:ext>
            </a:extLst>
          </p:cNvPr>
          <p:cNvSpPr/>
          <p:nvPr/>
        </p:nvSpPr>
        <p:spPr>
          <a:xfrm>
            <a:off x="7698258" y="4399252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165C1A8-BEAD-1101-92D7-2230CF059A76}"/>
              </a:ext>
            </a:extLst>
          </p:cNvPr>
          <p:cNvSpPr/>
          <p:nvPr/>
        </p:nvSpPr>
        <p:spPr>
          <a:xfrm>
            <a:off x="8208120" y="4399252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0629BF6-B1CA-6735-F1AC-021E8EEE5B41}"/>
              </a:ext>
            </a:extLst>
          </p:cNvPr>
          <p:cNvSpPr/>
          <p:nvPr/>
        </p:nvSpPr>
        <p:spPr>
          <a:xfrm>
            <a:off x="8708570" y="4399252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19EA249-23C7-3B45-55D4-3FADA1EA7B47}"/>
              </a:ext>
            </a:extLst>
          </p:cNvPr>
          <p:cNvSpPr/>
          <p:nvPr/>
        </p:nvSpPr>
        <p:spPr>
          <a:xfrm>
            <a:off x="7698258" y="3393526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47A25925-5F48-B652-D1A7-4DB5BA8705A4}"/>
              </a:ext>
            </a:extLst>
          </p:cNvPr>
          <p:cNvSpPr/>
          <p:nvPr/>
        </p:nvSpPr>
        <p:spPr>
          <a:xfrm>
            <a:off x="8208120" y="3393526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B0218AEE-0E41-E27F-0367-5169E427D8F3}"/>
              </a:ext>
            </a:extLst>
          </p:cNvPr>
          <p:cNvSpPr/>
          <p:nvPr/>
        </p:nvSpPr>
        <p:spPr>
          <a:xfrm>
            <a:off x="8708570" y="3393526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B1F7ED37-EAD4-CB53-6790-1426BDAC9C97}"/>
              </a:ext>
            </a:extLst>
          </p:cNvPr>
          <p:cNvSpPr/>
          <p:nvPr/>
        </p:nvSpPr>
        <p:spPr>
          <a:xfrm>
            <a:off x="9249324" y="3400042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21B5F3C1-8550-A2CF-EB5B-9707EB745A24}"/>
              </a:ext>
            </a:extLst>
          </p:cNvPr>
          <p:cNvSpPr/>
          <p:nvPr/>
        </p:nvSpPr>
        <p:spPr>
          <a:xfrm>
            <a:off x="9759186" y="3393526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FCE2-E50A-DB64-49E1-783F91D6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8B6A-EEB0-89FC-BA55-81FF5BB82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967"/>
            <a:ext cx="7086600" cy="4090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Each table will roll the dice 10 times (1 roll = 1 year) to determine the potential weather conditions of the decade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If you roll a 1</a:t>
            </a:r>
            <a:r>
              <a:rPr lang="en-US" sz="2200" dirty="0"/>
              <a:t>: remove 1 bead from freeze protection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If you roll a 6</a:t>
            </a:r>
            <a:r>
              <a:rPr lang="en-US" sz="2200" dirty="0"/>
              <a:t>: remove 1 bead from heat protection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If you roll a 2, 3, 4, 5</a:t>
            </a:r>
            <a:r>
              <a:rPr lang="en-US" sz="2200" dirty="0"/>
              <a:t>: you keep your beads till the next round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If you roll a 1 or a 6 with no resources remaining</a:t>
            </a:r>
            <a:r>
              <a:rPr lang="en-US" sz="2200" dirty="0"/>
              <a:t>: you face a humanitarian crisis!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0E314-9A73-F514-7511-44A1A0FE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F6435-AC0E-35EA-7C3A-F7A4D4DD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0A0773-62BD-4844-9418-AD86FE3BB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3: Make Observations</a:t>
            </a:r>
          </a:p>
        </p:txBody>
      </p:sp>
      <p:pic>
        <p:nvPicPr>
          <p:cNvPr id="7" name="Picture 2" descr="Dice 1 PNGs for Free Download">
            <a:extLst>
              <a:ext uri="{FF2B5EF4-FFF2-40B4-BE49-F238E27FC236}">
                <a16:creationId xmlns:a16="http://schemas.microsoft.com/office/drawing/2014/main" id="{6C2C0BC0-2C31-2ADA-1048-C99B8319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95" y="2551640"/>
            <a:ext cx="3091627" cy="26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0CEA-97C1-A052-B586-A3D5A853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7A92-8247-A3C8-4FBE-BEEDEC8A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72C24-6ED4-57BB-B85F-3E4ACA23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4F73AC-1BD1-1634-0043-0E7192A547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4: Review Consequences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2B47D-243A-64F7-11CD-87017269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07" r="6281"/>
          <a:stretch>
            <a:fillRect/>
          </a:stretch>
        </p:blipFill>
        <p:spPr>
          <a:xfrm>
            <a:off x="3472248" y="2314333"/>
            <a:ext cx="5350475" cy="28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4821-C208-9666-788C-E3C1FAEC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win… or 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5596-24BC-1FD0-E8F7-D36473A4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table with the fewest collective humanitarian crisis will be the winning nation!</a:t>
            </a:r>
          </a:p>
          <a:p>
            <a:r>
              <a:rPr lang="en-US" dirty="0"/>
              <a:t>The governor with no humanitarian crisis + the most prosperity points will the winning governor!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9CB6C-7885-9745-DFD5-2F009662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194B8-C1A0-0770-6AF3-9568E319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1D0914-77FA-1413-2E40-81D1FF41C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56E5-D509-D7BB-BD5A-65D8CA57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play! (Round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F9AC-43FE-5B6E-235A-F1D1D638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069"/>
            <a:ext cx="6324600" cy="43250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Remember your scientific information</a:t>
            </a:r>
          </a:p>
          <a:p>
            <a:r>
              <a:rPr lang="en-US" dirty="0"/>
              <a:t>Allocate your resources</a:t>
            </a:r>
          </a:p>
          <a:p>
            <a:r>
              <a:rPr lang="en-US" dirty="0"/>
              <a:t>Roll the dice! 1 roll = 1 year</a:t>
            </a:r>
          </a:p>
          <a:p>
            <a:r>
              <a:rPr lang="en-US" dirty="0"/>
              <a:t>Make observations</a:t>
            </a:r>
          </a:p>
          <a:p>
            <a:r>
              <a:rPr lang="en-US" dirty="0"/>
              <a:t>Review consequences (individually and as a team)</a:t>
            </a:r>
          </a:p>
          <a:p>
            <a:endParaRPr lang="en-US" dirty="0"/>
          </a:p>
          <a:p>
            <a:r>
              <a:rPr lang="en-US" dirty="0"/>
              <a:t>Raise your hand with any questions – we can help!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38F6-F5B4-BE91-40BB-5D517131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84768-4743-90E5-C2AF-DCB2FC9C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C942D-0ABC-BD0A-0FCD-D1DA42A2A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365F2C-A369-C453-0193-50CAB5C5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991440" y="2169838"/>
            <a:ext cx="3254107" cy="19267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B96D1A-A54D-F954-4B0B-77119BC5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75"/>
          <a:stretch>
            <a:fillRect/>
          </a:stretch>
        </p:blipFill>
        <p:spPr>
          <a:xfrm>
            <a:off x="7800519" y="3938955"/>
            <a:ext cx="3445028" cy="20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A776-42E2-F8A2-A825-B618B113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59DA9-A7D3-EC9C-83B6-DE5E7671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Game time! Managing Uncertainty</a:t>
            </a:r>
          </a:p>
          <a:p>
            <a:r>
              <a:rPr lang="en-US" dirty="0"/>
              <a:t>Identifying the forces shaping our regions</a:t>
            </a:r>
          </a:p>
          <a:p>
            <a:r>
              <a:rPr lang="en-US" dirty="0"/>
              <a:t>Discussing changing conditions, consequences, and our reactions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5766D-E732-D12D-67AB-1B5DF2EF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34E33-A564-6E30-CFBD-18A6F3B2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024C42-0F9D-DBDB-D700-0C936545A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57A3-EA54-C3A0-64E2-362DCDA0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3158"/>
            <a:ext cx="10515600" cy="32972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your initial thoughts?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was your scenario planning successful? or unsuccessful?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5D5B3-BFF7-E981-1C35-136054D5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5F53-D46B-19B3-3442-C1B1FBD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7B38-48FA-08CF-EECF-70DD62BC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635"/>
            <a:ext cx="10515600" cy="744484"/>
          </a:xfrm>
        </p:spPr>
        <p:txBody>
          <a:bodyPr/>
          <a:lstStyle/>
          <a:p>
            <a:pPr algn="ctr"/>
            <a:r>
              <a:rPr lang="en-US" dirty="0"/>
              <a:t>Round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9DE7-AF69-413A-FD4D-8AEE86F0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513BD-A30A-DAEA-AB48-BFB2A31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E1A162-C5FF-590A-9180-B3F52C8CC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2" y="3174206"/>
            <a:ext cx="10515600" cy="509587"/>
          </a:xfrm>
        </p:spPr>
        <p:txBody>
          <a:bodyPr/>
          <a:lstStyle/>
          <a:p>
            <a:pPr algn="ctr"/>
            <a:r>
              <a:rPr lang="en-US" dirty="0"/>
              <a:t>with new information/offerings</a:t>
            </a:r>
          </a:p>
        </p:txBody>
      </p:sp>
    </p:spTree>
    <p:extLst>
      <p:ext uri="{BB962C8B-B14F-4D97-AF65-F5344CB8AC3E}">
        <p14:creationId xmlns:p14="http://schemas.microsoft.com/office/powerpoint/2010/main" val="31467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050B-23E5-EBEE-E6E7-8F87FDBB1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410E-7F1B-1B6B-457B-5E382304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82C9-69CA-A1DA-1364-13B00B5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FF1EE7-AB30-F850-CE91-ECFB4077F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2" y="1424482"/>
            <a:ext cx="10515600" cy="883353"/>
          </a:xfrm>
        </p:spPr>
        <p:txBody>
          <a:bodyPr>
            <a:normAutofit/>
          </a:bodyPr>
          <a:lstStyle/>
          <a:p>
            <a:r>
              <a:rPr lang="en-US" dirty="0"/>
              <a:t>Reminder of our process: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36E5A-3249-0A94-5CBB-7EF14F9C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38" y="2307835"/>
            <a:ext cx="1029796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FB54-5544-8B83-4557-4E63E93C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EA8F-0AE5-5188-19D3-025C4704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5C3D-33D3-2952-9334-BAE34897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B5405-9A44-B7EB-E2B4-81C17423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59959F-0D55-E44A-1C93-488C4F12B1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1: Receive </a:t>
            </a: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/>
              <a:t>Scientific Information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D31D4-8DC5-F37F-6CEB-02E513DE44DA}"/>
              </a:ext>
            </a:extLst>
          </p:cNvPr>
          <p:cNvGrpSpPr/>
          <p:nvPr/>
        </p:nvGrpSpPr>
        <p:grpSpPr>
          <a:xfrm>
            <a:off x="7315200" y="2940909"/>
            <a:ext cx="679622" cy="719712"/>
            <a:chOff x="7315200" y="2940909"/>
            <a:chExt cx="679622" cy="719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2EA56D-5397-06D3-B728-92BC43CF619D}"/>
                </a:ext>
              </a:extLst>
            </p:cNvPr>
            <p:cNvSpPr/>
            <p:nvPr/>
          </p:nvSpPr>
          <p:spPr>
            <a:xfrm>
              <a:off x="7315200" y="2940909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920A17-73EB-FBA7-C8B8-7A8801BC4160}"/>
                </a:ext>
              </a:extLst>
            </p:cNvPr>
            <p:cNvSpPr/>
            <p:nvPr/>
          </p:nvSpPr>
          <p:spPr>
            <a:xfrm>
              <a:off x="7414054" y="3039762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AF436F3-0F91-2FA5-D183-DA147F19C536}"/>
                </a:ext>
              </a:extLst>
            </p:cNvPr>
            <p:cNvSpPr/>
            <p:nvPr/>
          </p:nvSpPr>
          <p:spPr>
            <a:xfrm>
              <a:off x="7727092" y="3429000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F2FC3F2-83FB-76A7-A9FE-C2D08FBB0EE1}"/>
              </a:ext>
            </a:extLst>
          </p:cNvPr>
          <p:cNvGrpSpPr/>
          <p:nvPr/>
        </p:nvGrpSpPr>
        <p:grpSpPr>
          <a:xfrm>
            <a:off x="8425676" y="2940909"/>
            <a:ext cx="679622" cy="719712"/>
            <a:chOff x="8425676" y="2940909"/>
            <a:chExt cx="679622" cy="71971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D2259DB-6443-E08E-624C-C86E8056E795}"/>
                </a:ext>
              </a:extLst>
            </p:cNvPr>
            <p:cNvSpPr/>
            <p:nvPr/>
          </p:nvSpPr>
          <p:spPr>
            <a:xfrm>
              <a:off x="8425676" y="2940909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A5CB215-172A-A1A6-83B9-6BE5AF6CB173}"/>
                </a:ext>
              </a:extLst>
            </p:cNvPr>
            <p:cNvSpPr/>
            <p:nvPr/>
          </p:nvSpPr>
          <p:spPr>
            <a:xfrm>
              <a:off x="8530281" y="3051540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C773D9-9EDA-9525-FDC1-F3F281DC51D1}"/>
                </a:ext>
              </a:extLst>
            </p:cNvPr>
            <p:cNvSpPr/>
            <p:nvPr/>
          </p:nvSpPr>
          <p:spPr>
            <a:xfrm>
              <a:off x="8695465" y="3223954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91AD26-1D0B-E70C-25C2-C73376719F02}"/>
                </a:ext>
              </a:extLst>
            </p:cNvPr>
            <p:cNvSpPr/>
            <p:nvPr/>
          </p:nvSpPr>
          <p:spPr>
            <a:xfrm>
              <a:off x="8858590" y="3399268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A0B4C2-F19E-AC61-FFC3-2665CF737B95}"/>
              </a:ext>
            </a:extLst>
          </p:cNvPr>
          <p:cNvGrpSpPr/>
          <p:nvPr/>
        </p:nvGrpSpPr>
        <p:grpSpPr>
          <a:xfrm>
            <a:off x="7887730" y="3953259"/>
            <a:ext cx="679622" cy="719712"/>
            <a:chOff x="7315200" y="3988212"/>
            <a:chExt cx="679622" cy="7197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35DDC8A-8A85-3C3C-C442-935948038E62}"/>
                </a:ext>
              </a:extLst>
            </p:cNvPr>
            <p:cNvSpPr/>
            <p:nvPr/>
          </p:nvSpPr>
          <p:spPr>
            <a:xfrm>
              <a:off x="7315200" y="3988212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B063F4-FDE0-EE6F-3BE8-86E16DC5C407}"/>
                </a:ext>
              </a:extLst>
            </p:cNvPr>
            <p:cNvSpPr/>
            <p:nvPr/>
          </p:nvSpPr>
          <p:spPr>
            <a:xfrm>
              <a:off x="7416541" y="4071689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C88F22-F727-0544-8122-274DECE15062}"/>
                </a:ext>
              </a:extLst>
            </p:cNvPr>
            <p:cNvSpPr/>
            <p:nvPr/>
          </p:nvSpPr>
          <p:spPr>
            <a:xfrm>
              <a:off x="7727092" y="4081025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43C02E-EA13-CF52-DC4D-79D7EF0E8780}"/>
                </a:ext>
              </a:extLst>
            </p:cNvPr>
            <p:cNvSpPr/>
            <p:nvPr/>
          </p:nvSpPr>
          <p:spPr>
            <a:xfrm>
              <a:off x="7426411" y="4448706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08411D-B95B-001B-7E5E-6DE153B39989}"/>
                </a:ext>
              </a:extLst>
            </p:cNvPr>
            <p:cNvSpPr/>
            <p:nvPr/>
          </p:nvSpPr>
          <p:spPr>
            <a:xfrm>
              <a:off x="7718854" y="4445685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CA5FF6-8885-B101-27CE-8303EE7D8340}"/>
              </a:ext>
            </a:extLst>
          </p:cNvPr>
          <p:cNvGrpSpPr/>
          <p:nvPr/>
        </p:nvGrpSpPr>
        <p:grpSpPr>
          <a:xfrm>
            <a:off x="1530178" y="4036447"/>
            <a:ext cx="679622" cy="719712"/>
            <a:chOff x="8425676" y="3988212"/>
            <a:chExt cx="679622" cy="71971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041E3FD-2E9D-49DE-92B4-B1E33AE70091}"/>
                </a:ext>
              </a:extLst>
            </p:cNvPr>
            <p:cNvSpPr/>
            <p:nvPr/>
          </p:nvSpPr>
          <p:spPr>
            <a:xfrm>
              <a:off x="8425676" y="3988212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C480D3-8BCD-F22E-728F-CEB428216F4E}"/>
                </a:ext>
              </a:extLst>
            </p:cNvPr>
            <p:cNvSpPr/>
            <p:nvPr/>
          </p:nvSpPr>
          <p:spPr>
            <a:xfrm>
              <a:off x="8520839" y="4059332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586030-6AA7-E073-AA17-B374476A37C9}"/>
                </a:ext>
              </a:extLst>
            </p:cNvPr>
            <p:cNvSpPr/>
            <p:nvPr/>
          </p:nvSpPr>
          <p:spPr>
            <a:xfrm>
              <a:off x="8843747" y="4068668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C4BCEFF-2F0D-6DE3-3EE6-AB78E87657B6}"/>
                </a:ext>
              </a:extLst>
            </p:cNvPr>
            <p:cNvSpPr/>
            <p:nvPr/>
          </p:nvSpPr>
          <p:spPr>
            <a:xfrm>
              <a:off x="8530709" y="4461063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DDF44-C199-E081-8BAC-5B71B70E4541}"/>
                </a:ext>
              </a:extLst>
            </p:cNvPr>
            <p:cNvSpPr/>
            <p:nvPr/>
          </p:nvSpPr>
          <p:spPr>
            <a:xfrm>
              <a:off x="8847866" y="4458042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1563912-178D-8A02-1EDF-C8E25A7B4622}"/>
                </a:ext>
              </a:extLst>
            </p:cNvPr>
            <p:cNvSpPr/>
            <p:nvPr/>
          </p:nvSpPr>
          <p:spPr>
            <a:xfrm>
              <a:off x="8683108" y="4259481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419057-2627-6583-B40C-9B0355A94603}"/>
              </a:ext>
            </a:extLst>
          </p:cNvPr>
          <p:cNvSpPr txBox="1"/>
          <p:nvPr/>
        </p:nvSpPr>
        <p:spPr>
          <a:xfrm>
            <a:off x="9536152" y="3430039"/>
            <a:ext cx="21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prosperity!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5CDEE1-155B-5741-42DA-668A493B70DE}"/>
              </a:ext>
            </a:extLst>
          </p:cNvPr>
          <p:cNvGrpSpPr/>
          <p:nvPr/>
        </p:nvGrpSpPr>
        <p:grpSpPr>
          <a:xfrm>
            <a:off x="2465173" y="2935667"/>
            <a:ext cx="679622" cy="719712"/>
            <a:chOff x="2465173" y="2935667"/>
            <a:chExt cx="679622" cy="71971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8DC516F-01B5-1D56-A08D-825F7F85B55F}"/>
                </a:ext>
              </a:extLst>
            </p:cNvPr>
            <p:cNvSpPr/>
            <p:nvPr/>
          </p:nvSpPr>
          <p:spPr>
            <a:xfrm>
              <a:off x="2465173" y="2935667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65478A0-F54A-7956-76B8-069607D1BA65}"/>
                </a:ext>
              </a:extLst>
            </p:cNvPr>
            <p:cNvSpPr/>
            <p:nvPr/>
          </p:nvSpPr>
          <p:spPr>
            <a:xfrm>
              <a:off x="2724665" y="3224890"/>
              <a:ext cx="160638" cy="14828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804DD6-E316-40D8-675D-9B974806047A}"/>
              </a:ext>
            </a:extLst>
          </p:cNvPr>
          <p:cNvGrpSpPr/>
          <p:nvPr/>
        </p:nvGrpSpPr>
        <p:grpSpPr>
          <a:xfrm>
            <a:off x="2465173" y="4034245"/>
            <a:ext cx="679622" cy="719712"/>
            <a:chOff x="2465173" y="4034245"/>
            <a:chExt cx="679622" cy="71971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8ADDA51-E89F-0FBF-2F24-DACBE490CF08}"/>
                </a:ext>
              </a:extLst>
            </p:cNvPr>
            <p:cNvSpPr/>
            <p:nvPr/>
          </p:nvSpPr>
          <p:spPr>
            <a:xfrm>
              <a:off x="2465173" y="4034245"/>
              <a:ext cx="679622" cy="7197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550E9D0-6F0B-67F5-6CBA-0351CAA51F79}"/>
                </a:ext>
              </a:extLst>
            </p:cNvPr>
            <p:cNvGrpSpPr/>
            <p:nvPr/>
          </p:nvGrpSpPr>
          <p:grpSpPr>
            <a:xfrm>
              <a:off x="2574325" y="4096719"/>
              <a:ext cx="463378" cy="573898"/>
              <a:chOff x="2708190" y="3994527"/>
              <a:chExt cx="463378" cy="57389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9BA7075-E357-B034-41A6-53F3AA95549B}"/>
                  </a:ext>
                </a:extLst>
              </p:cNvPr>
              <p:cNvSpPr/>
              <p:nvPr/>
            </p:nvSpPr>
            <p:spPr>
              <a:xfrm>
                <a:off x="3010930" y="4420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C4D86E1-1C1E-42B2-5F31-311627E3267E}"/>
                  </a:ext>
                </a:extLst>
              </p:cNvPr>
              <p:cNvSpPr/>
              <p:nvPr/>
            </p:nvSpPr>
            <p:spPr>
              <a:xfrm>
                <a:off x="3010930" y="4212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8001AF4-BC62-11CD-28D6-A3705BF2E52F}"/>
                  </a:ext>
                </a:extLst>
              </p:cNvPr>
              <p:cNvSpPr/>
              <p:nvPr/>
            </p:nvSpPr>
            <p:spPr>
              <a:xfrm>
                <a:off x="3010930" y="3994527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12652DB-B837-326E-E372-258A36BC42AF}"/>
                  </a:ext>
                </a:extLst>
              </p:cNvPr>
              <p:cNvSpPr/>
              <p:nvPr/>
            </p:nvSpPr>
            <p:spPr>
              <a:xfrm>
                <a:off x="2708190" y="4420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1892536-DE90-A21B-6BD2-ABC255D38200}"/>
                  </a:ext>
                </a:extLst>
              </p:cNvPr>
              <p:cNvSpPr/>
              <p:nvPr/>
            </p:nvSpPr>
            <p:spPr>
              <a:xfrm>
                <a:off x="2708190" y="4212144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4A2AC39-851B-1013-91F6-793E6DFFB3E2}"/>
                  </a:ext>
                </a:extLst>
              </p:cNvPr>
              <p:cNvSpPr/>
              <p:nvPr/>
            </p:nvSpPr>
            <p:spPr>
              <a:xfrm>
                <a:off x="2708190" y="3994527"/>
                <a:ext cx="160638" cy="1482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3099ECC-72CA-F6EB-0F09-CD1BCAD12C81}"/>
              </a:ext>
            </a:extLst>
          </p:cNvPr>
          <p:cNvSpPr txBox="1"/>
          <p:nvPr/>
        </p:nvSpPr>
        <p:spPr>
          <a:xfrm>
            <a:off x="3328087" y="2977705"/>
            <a:ext cx="330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extreme cold snap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A7DB2A-9197-5A17-B2E3-E9471FC077A6}"/>
              </a:ext>
            </a:extLst>
          </p:cNvPr>
          <p:cNvSpPr txBox="1"/>
          <p:nvPr/>
        </p:nvSpPr>
        <p:spPr>
          <a:xfrm>
            <a:off x="3342076" y="4114509"/>
            <a:ext cx="3340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extreme heat wave</a:t>
            </a:r>
          </a:p>
        </p:txBody>
      </p:sp>
    </p:spTree>
    <p:extLst>
      <p:ext uri="{BB962C8B-B14F-4D97-AF65-F5344CB8AC3E}">
        <p14:creationId xmlns:p14="http://schemas.microsoft.com/office/powerpoint/2010/main" val="24476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9B230-9E6B-6948-03E2-AF91844F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4EE57E2-D581-0065-6942-E5724548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91" y="1969898"/>
            <a:ext cx="6671309" cy="3197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5408-D86E-9F2E-5876-66BB90F78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48" y="2250403"/>
            <a:ext cx="4848497" cy="33853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Allocate your 10 resources among the 3 investment areas – freeze protection, development, heat protection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4491A-22B1-256A-173B-35DA6AD1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0FE6A-BAFE-6F4C-CB41-1DCA66E7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D763D9-0969-A4E2-5D7C-1B6D51865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0311"/>
            <a:ext cx="10515600" cy="509587"/>
          </a:xfrm>
        </p:spPr>
        <p:txBody>
          <a:bodyPr/>
          <a:lstStyle/>
          <a:p>
            <a:r>
              <a:rPr lang="en-US" dirty="0"/>
              <a:t>Step 2: Make Decisions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FEAF82A-3D0E-E36A-291F-6706AC5BF15B}"/>
              </a:ext>
            </a:extLst>
          </p:cNvPr>
          <p:cNvSpPr/>
          <p:nvPr/>
        </p:nvSpPr>
        <p:spPr>
          <a:xfrm>
            <a:off x="7698259" y="2404565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B649BB6-6900-9A07-0E96-5D4D85AD30B1}"/>
              </a:ext>
            </a:extLst>
          </p:cNvPr>
          <p:cNvSpPr/>
          <p:nvPr/>
        </p:nvSpPr>
        <p:spPr>
          <a:xfrm>
            <a:off x="8692119" y="4315955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CC935FD-E874-1490-833E-9589A876AF2D}"/>
              </a:ext>
            </a:extLst>
          </p:cNvPr>
          <p:cNvSpPr/>
          <p:nvPr/>
        </p:nvSpPr>
        <p:spPr>
          <a:xfrm>
            <a:off x="7698258" y="4301877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DCBE71AB-6509-A2AF-5FEF-2D9425879D6D}"/>
              </a:ext>
            </a:extLst>
          </p:cNvPr>
          <p:cNvSpPr/>
          <p:nvPr/>
        </p:nvSpPr>
        <p:spPr>
          <a:xfrm>
            <a:off x="10250513" y="3312954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CDFEB0-7E09-8E89-B78D-D96EB5C2E392}"/>
              </a:ext>
            </a:extLst>
          </p:cNvPr>
          <p:cNvSpPr/>
          <p:nvPr/>
        </p:nvSpPr>
        <p:spPr>
          <a:xfrm>
            <a:off x="8195188" y="4301877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C0DC6BFF-ACE6-3480-E307-9AB867BB9E1E}"/>
              </a:ext>
            </a:extLst>
          </p:cNvPr>
          <p:cNvSpPr/>
          <p:nvPr/>
        </p:nvSpPr>
        <p:spPr>
          <a:xfrm>
            <a:off x="7698258" y="3306438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C2083A0-6553-BCE9-57AD-0C1B7BEA10FC}"/>
              </a:ext>
            </a:extLst>
          </p:cNvPr>
          <p:cNvSpPr/>
          <p:nvPr/>
        </p:nvSpPr>
        <p:spPr>
          <a:xfrm>
            <a:off x="8208120" y="3306438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C944E2D3-9BAE-6876-6777-F3A3098AEDFD}"/>
              </a:ext>
            </a:extLst>
          </p:cNvPr>
          <p:cNvSpPr/>
          <p:nvPr/>
        </p:nvSpPr>
        <p:spPr>
          <a:xfrm>
            <a:off x="8708570" y="3306438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862D31F1-91F4-18D4-B932-90C50963ECEF}"/>
              </a:ext>
            </a:extLst>
          </p:cNvPr>
          <p:cNvSpPr/>
          <p:nvPr/>
        </p:nvSpPr>
        <p:spPr>
          <a:xfrm>
            <a:off x="9249324" y="3312954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64FCD0B5-A44A-9433-1783-1298B05194A5}"/>
              </a:ext>
            </a:extLst>
          </p:cNvPr>
          <p:cNvSpPr/>
          <p:nvPr/>
        </p:nvSpPr>
        <p:spPr>
          <a:xfrm>
            <a:off x="9759186" y="3306438"/>
            <a:ext cx="333633" cy="35834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4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9B1BF-8A8E-65DC-C601-1DBC9F04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3E50-F468-5B40-F015-CB57D764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5FBB5-E43F-E40A-127E-6938FBBE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45F0E-9446-4916-6634-9CD52388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3BADD-3373-00BD-B64E-FBA72F092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3: Make Observations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3D619A-1E9B-0037-07D8-6EC2DD0E0BB5}"/>
              </a:ext>
            </a:extLst>
          </p:cNvPr>
          <p:cNvSpPr txBox="1">
            <a:spLocks/>
          </p:cNvSpPr>
          <p:nvPr/>
        </p:nvSpPr>
        <p:spPr>
          <a:xfrm>
            <a:off x="838200" y="2168967"/>
            <a:ext cx="7086600" cy="4090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</a:rPr>
              <a:t>Each table will roll the dice 10 times (1 roll = 1 year) to determine the potential weather conditions of the decade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</a:rPr>
              <a:t>If you roll a 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</a:rPr>
              <a:t>: remove 1 bead from freeze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</a:rPr>
              <a:t>If you roll a 5 or 6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</a:rPr>
              <a:t>: remove 1 bead from heat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Helvetica Neue" panose="02000503000000020004" pitchFamily="2" charset="0"/>
              </a:rPr>
              <a:t>If you roll a 2, 3, 4: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</a:rPr>
              <a:t> you keep your beads till the next 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2C8CB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 panose="02000503000000020004" pitchFamily="2" charset="0"/>
              </a:rPr>
              <a:t>If you roll a 1, 5, or 6 with no resources remaining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</a:rPr>
              <a:t>: you face a humanitarian crisis!</a:t>
            </a:r>
          </a:p>
        </p:txBody>
      </p:sp>
      <p:pic>
        <p:nvPicPr>
          <p:cNvPr id="10" name="Picture 2" descr="Dice 1 PNGs for Free Download">
            <a:extLst>
              <a:ext uri="{FF2B5EF4-FFF2-40B4-BE49-F238E27FC236}">
                <a16:creationId xmlns:a16="http://schemas.microsoft.com/office/drawing/2014/main" id="{670C4264-D153-5DA2-5F9C-986D873F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95" y="2551640"/>
            <a:ext cx="3091627" cy="26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0F86-70CF-2080-C19B-DB5EC5CB4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2E24-75B9-C732-FC34-5802DF94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D80F-EDD3-B3F4-61ED-7048B677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DC145-7A29-573F-CA27-E063B6B5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52AE07-DE77-9F1D-C46F-DCFC2FAF1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4: Review Consequences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65718A-4498-13F4-B231-69AA1C8E71DA}"/>
              </a:ext>
            </a:extLst>
          </p:cNvPr>
          <p:cNvSpPr txBox="1">
            <a:spLocks/>
          </p:cNvSpPr>
          <p:nvPr/>
        </p:nvSpPr>
        <p:spPr>
          <a:xfrm>
            <a:off x="3825041" y="2547355"/>
            <a:ext cx="4057039" cy="48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t>INDIVIDUAL SCORE CARD: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05F671-CFC2-20B9-AC6F-114432E7102E}"/>
              </a:ext>
            </a:extLst>
          </p:cNvPr>
          <p:cNvGraphicFramePr>
            <a:graphicFrameLocks noGrp="1"/>
          </p:cNvGraphicFramePr>
          <p:nvPr/>
        </p:nvGraphicFramePr>
        <p:xfrm>
          <a:off x="2939144" y="3030363"/>
          <a:ext cx="5828834" cy="150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540">
                  <a:extLst>
                    <a:ext uri="{9D8B030D-6E8A-4147-A177-3AD203B41FA5}">
                      <a16:colId xmlns:a16="http://schemas.microsoft.com/office/drawing/2014/main" val="2609299299"/>
                    </a:ext>
                  </a:extLst>
                </a:gridCol>
                <a:gridCol w="2373400">
                  <a:extLst>
                    <a:ext uri="{9D8B030D-6E8A-4147-A177-3AD203B41FA5}">
                      <a16:colId xmlns:a16="http://schemas.microsoft.com/office/drawing/2014/main" val="2039875885"/>
                    </a:ext>
                  </a:extLst>
                </a:gridCol>
                <a:gridCol w="2153894">
                  <a:extLst>
                    <a:ext uri="{9D8B030D-6E8A-4147-A177-3AD203B41FA5}">
                      <a16:colId xmlns:a16="http://schemas.microsoft.com/office/drawing/2014/main" val="1267033928"/>
                    </a:ext>
                  </a:extLst>
                </a:gridCol>
              </a:tblGrid>
              <a:tr h="566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2"/>
                          </a:solidFill>
                          <a:effectLst/>
                        </a:rPr>
                        <a:t>Decade</a:t>
                      </a:r>
                      <a:endParaRPr lang="en-US" sz="1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2"/>
                          </a:solidFill>
                          <a:effectLst/>
                        </a:rPr>
                        <a:t>How many Humanitarian Crisis?</a:t>
                      </a:r>
                      <a:endParaRPr lang="en-US" sz="1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2"/>
                          </a:solidFill>
                          <a:effectLst/>
                        </a:rPr>
                        <a:t>How many Prosperity Points?</a:t>
                      </a:r>
                      <a:endParaRPr lang="en-US" sz="1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3615"/>
                  </a:ext>
                </a:extLst>
              </a:tr>
              <a:tr h="5338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en-US" sz="1200" kern="100" baseline="30000">
                          <a:solidFill>
                            <a:schemeClr val="tx2"/>
                          </a:solidFill>
                          <a:effectLst/>
                        </a:rPr>
                        <a:t>st</a:t>
                      </a:r>
                      <a:endParaRPr lang="en-US" sz="1200" kern="10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kern="10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57163"/>
                  </a:ext>
                </a:extLst>
              </a:tr>
              <a:tr h="4011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en-US" sz="1200" kern="100" baseline="30000">
                          <a:solidFill>
                            <a:schemeClr val="tx2"/>
                          </a:solidFill>
                          <a:effectLst/>
                        </a:rPr>
                        <a:t>nd</a:t>
                      </a:r>
                      <a:endParaRPr lang="en-US" sz="1200" kern="10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4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4220C-9DF7-6041-8A80-978C97CAB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FECA-F73B-FF31-1D40-F7E7A476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 on how to win!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BAE7-61E2-49FC-E227-4A86933B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table with the fewest collective humanitarian crisis will be the winning nation!</a:t>
            </a:r>
          </a:p>
          <a:p>
            <a:r>
              <a:rPr lang="en-US" dirty="0"/>
              <a:t>The governor with no humanitarian crisis + the most prosperity points will the winning governor!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50CFD-0FE1-B98C-FD68-B4DE9B46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41640-FB63-A783-254F-7E1DA87D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5873F0-1505-CA1E-4D93-64DAF65C0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EF6D-14D2-1D9A-19FE-9E70B398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658745"/>
            <a:ext cx="11223171" cy="1540509"/>
          </a:xfrm>
        </p:spPr>
        <p:txBody>
          <a:bodyPr>
            <a:normAutofit/>
          </a:bodyPr>
          <a:lstStyle/>
          <a:p>
            <a:r>
              <a:rPr lang="en-US" sz="6600" dirty="0"/>
              <a:t>BUT WAIT!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9296-2ABA-7244-7443-145EA4B8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B8B5D-EE39-4734-3F23-E008912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0AF0-8CC2-1220-2118-5B043AF2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Offer: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72E4-D5B9-1464-1BE4-1839369F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970" y="1934069"/>
            <a:ext cx="5159829" cy="4325086"/>
          </a:xfrm>
        </p:spPr>
        <p:txBody>
          <a:bodyPr/>
          <a:lstStyle/>
          <a:p>
            <a:r>
              <a:rPr lang="en-US" b="1" dirty="0"/>
              <a:t>Receive a robust choice shield – no humanitarian crises! </a:t>
            </a:r>
          </a:p>
          <a:p>
            <a:r>
              <a:rPr lang="en-US" b="1" dirty="0"/>
              <a:t>Only 2 guaranteed prosperity points</a:t>
            </a:r>
          </a:p>
          <a:p>
            <a:r>
              <a:rPr lang="en-US" b="1" dirty="0"/>
              <a:t>All at the table must agree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7325-F2C0-77CA-6BF2-2748493C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DB7B3-0EE7-5A13-8161-0BB674A9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A0C5A-F012-62C9-D7D9-C97C1B2C6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A519E-5C45-7625-9FF5-1EEB62E2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8" y="2551640"/>
            <a:ext cx="2731139" cy="29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BE86-D625-7019-4AB2-289BE8BF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RDO Example: </a:t>
            </a:r>
            <a:r>
              <a:rPr lang="en-US" dirty="0" err="1"/>
              <a:t>PlanRVA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73FE48-A260-71D7-5F96-E45B78644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460" t="34569" r="14022" b="2846"/>
          <a:stretch>
            <a:fillRect/>
          </a:stretch>
        </p:blipFill>
        <p:spPr>
          <a:xfrm>
            <a:off x="1347642" y="1934069"/>
            <a:ext cx="9517259" cy="492393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07022-F8D1-1FA4-1C24-B279A46D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2E433-2392-5F62-6918-2F61A0A1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0D12AF-3493-8D9A-57EB-901C1AE4B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Pathways to the Future</a:t>
            </a:r>
          </a:p>
        </p:txBody>
      </p:sp>
    </p:spTree>
    <p:extLst>
      <p:ext uri="{BB962C8B-B14F-4D97-AF65-F5344CB8AC3E}">
        <p14:creationId xmlns:p14="http://schemas.microsoft.com/office/powerpoint/2010/main" val="14783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A5F2-104D-9B24-E50F-C2401ECE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play! (Round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9DE5-2BBA-F158-4825-EDFABFC69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your </a:t>
            </a:r>
            <a:r>
              <a:rPr lang="en-US" dirty="0">
                <a:highlight>
                  <a:srgbClr val="FFFF00"/>
                </a:highlight>
              </a:rPr>
              <a:t>new</a:t>
            </a:r>
            <a:r>
              <a:rPr lang="en-US" dirty="0"/>
              <a:t> scientific information</a:t>
            </a:r>
          </a:p>
          <a:p>
            <a:r>
              <a:rPr lang="en-US" dirty="0"/>
              <a:t>Allocate your resources</a:t>
            </a:r>
          </a:p>
          <a:p>
            <a:r>
              <a:rPr lang="en-US" dirty="0"/>
              <a:t>Roll the dice! 1 roll = 1 year or </a:t>
            </a:r>
            <a:r>
              <a:rPr lang="en-US" dirty="0">
                <a:highlight>
                  <a:srgbClr val="FFFF00"/>
                </a:highlight>
              </a:rPr>
              <a:t>Robust Option?</a:t>
            </a:r>
          </a:p>
          <a:p>
            <a:r>
              <a:rPr lang="en-US" dirty="0"/>
              <a:t>Make observations</a:t>
            </a:r>
          </a:p>
          <a:p>
            <a:r>
              <a:rPr lang="en-US" dirty="0"/>
              <a:t>Review consequences (individually and as a team)</a:t>
            </a:r>
          </a:p>
          <a:p>
            <a:endParaRPr lang="en-US" dirty="0"/>
          </a:p>
          <a:p>
            <a:r>
              <a:rPr lang="en-US" dirty="0"/>
              <a:t>Raise your hand with any questions – we can help!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2A57-12F2-7E41-73B8-07F84F20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798F4-C0FA-AF5C-ED9D-9E974034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5FC7F7-51E9-5FA5-198E-9D621C7ABB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28F4A-D18F-8F82-7695-A2FC2F9E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discuss: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8D49B-1F52-008D-4774-C91958A64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Helvetica Neue"/>
              </a:rPr>
              <a:t>What did you realize about your planning style while playing?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64D4A-5F75-FEF3-4B74-6C81BBD0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0547F-D439-9C2C-0E07-6B700034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07430-A57E-A950-87FA-91BAA5194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57F6-D19F-5907-3A58-5B3B5D36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8C10-49E8-06C8-E25C-0DCEEB58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How did your strategies differ across the nation? And how did that impact your planning and results?</a:t>
            </a:r>
          </a:p>
          <a:p>
            <a:pPr marL="0" indent="0">
              <a:buNone/>
            </a:pPr>
            <a:endParaRPr lang="en-US" sz="3600" dirty="0">
              <a:latin typeface="Arial"/>
              <a:cs typeface="Arial"/>
            </a:endParaRPr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C26BF-BDC4-8623-E87B-BDBEC179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2D31F-46BB-816A-D7A7-746B71EB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A4421B-14E8-2F7C-8F0D-19F1BB668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3891-1BC4-6662-1E5F-4DEF1FCB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8DF9-8460-C7AA-D976-D28E2744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Who chose the robust option and why?</a:t>
            </a:r>
          </a:p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AB6D0-D5F8-D196-381E-852DCB6F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C4C2E-29CB-4B52-CA00-0175F199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583F0A-858F-22E3-0286-84B70ED22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BAAB-3210-3B66-9CB6-02415B40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4F7F-70B8-6394-D04F-54978CCB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How does this game relate to the state of transportation planning today?</a:t>
            </a:r>
            <a:endParaRPr lang="en-US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E3B69-6980-D948-7418-BE69076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D4BB-3244-3699-29DA-C7FFB086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F958B3-1271-98BC-FBE3-4A4574A95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EC66-E885-A710-990C-87CE17C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Shaping Our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3D9A-E593-82FF-DE7A-BA7269784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Drivers of change that are </a:t>
            </a:r>
            <a:r>
              <a:rPr lang="en-US" u="sng" dirty="0"/>
              <a:t>uncertain</a:t>
            </a:r>
            <a:r>
              <a:rPr lang="en-US" dirty="0"/>
              <a:t> and can </a:t>
            </a:r>
            <a:r>
              <a:rPr lang="en-US" u="sng" dirty="0"/>
              <a:t>affect the future</a:t>
            </a:r>
          </a:p>
          <a:p>
            <a:r>
              <a:rPr lang="en-US" dirty="0"/>
              <a:t>Categories of changes: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Technological</a:t>
            </a:r>
          </a:p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Environmental</a:t>
            </a:r>
          </a:p>
          <a:p>
            <a:pPr lvl="1"/>
            <a:r>
              <a:rPr lang="en-US" dirty="0"/>
              <a:t>Political</a:t>
            </a:r>
          </a:p>
          <a:p>
            <a:r>
              <a:rPr lang="en-US" sz="1600" i="1" dirty="0"/>
              <a:t>Slide content courtesy Lincoln Institute of Land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93EC-EC07-7474-0C60-828DD10E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3A91B-E0D3-0483-2C20-C27A14AA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EFF8B-B41A-7708-1842-2E167A15F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FD69-C777-B6AB-2660-FDD50012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Identifying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2A8E-022B-11D7-919D-68EC989E6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sticky notes at your table to identify potential forces in the categories: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Technological</a:t>
            </a:r>
          </a:p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Environmental</a:t>
            </a:r>
          </a:p>
          <a:p>
            <a:pPr lvl="2"/>
            <a:r>
              <a:rPr lang="en-US" i="1" dirty="0"/>
              <a:t>Example</a:t>
            </a:r>
            <a:r>
              <a:rPr lang="en-US" dirty="0"/>
              <a:t>: </a:t>
            </a:r>
            <a:r>
              <a:rPr lang="en-US" i="1" dirty="0"/>
              <a:t>Extreme heat or extreme cold</a:t>
            </a:r>
          </a:p>
          <a:p>
            <a:pPr lvl="1"/>
            <a:r>
              <a:rPr lang="en-US" dirty="0"/>
              <a:t>Political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3ECB-A224-6E73-F0B6-4F0F2345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58855-1762-66AF-8C41-565B75A8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B67843-B1A1-DE10-41D2-59CD80513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C1B5-B669-8C18-9410-14443A54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for Planning and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6DF7-8F1C-7442-626E-B751934E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Slide content courtesy </a:t>
            </a:r>
            <a:br>
              <a:rPr lang="en-US" sz="1200" dirty="0"/>
            </a:br>
            <a:r>
              <a:rPr lang="en-US" sz="1200" dirty="0"/>
              <a:t>Lincoln Institute of Land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64F89-CBE3-EE15-C350-BC7F3789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61092-FCA9-1DA3-D2EC-0456ED7F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A99375-F4CE-B49C-899B-ECF8236AC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BAFB96-B2DF-9AD9-2853-02C41348980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52872" y="3809994"/>
            <a:ext cx="7205868" cy="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78931C-F03D-163E-E4E3-4129360DE4D6}"/>
              </a:ext>
            </a:extLst>
          </p:cNvPr>
          <p:cNvCxnSpPr>
            <a:cxnSpLocks/>
          </p:cNvCxnSpPr>
          <p:nvPr/>
        </p:nvCxnSpPr>
        <p:spPr bwMode="auto">
          <a:xfrm>
            <a:off x="6013176" y="1681261"/>
            <a:ext cx="0" cy="4343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BB313F-E990-2873-6DC7-E3F57F450BB7}"/>
              </a:ext>
            </a:extLst>
          </p:cNvPr>
          <p:cNvSpPr txBox="1"/>
          <p:nvPr/>
        </p:nvSpPr>
        <p:spPr>
          <a:xfrm>
            <a:off x="4038600" y="5605454"/>
            <a:ext cx="2057400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uncertainty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A3D09-CC2C-C82C-3BA4-7D330903E4CF}"/>
              </a:ext>
            </a:extLst>
          </p:cNvPr>
          <p:cNvSpPr txBox="1"/>
          <p:nvPr/>
        </p:nvSpPr>
        <p:spPr>
          <a:xfrm>
            <a:off x="4289157" y="1952020"/>
            <a:ext cx="1724019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certainty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7A807-DCFB-8259-4EB5-39B65445E77F}"/>
              </a:ext>
            </a:extLst>
          </p:cNvPr>
          <p:cNvSpPr txBox="1"/>
          <p:nvPr/>
        </p:nvSpPr>
        <p:spPr>
          <a:xfrm>
            <a:off x="9568069" y="3619495"/>
            <a:ext cx="1524000" cy="38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159A1-E016-A92B-E7D3-F76D40D28897}"/>
              </a:ext>
            </a:extLst>
          </p:cNvPr>
          <p:cNvSpPr txBox="1"/>
          <p:nvPr/>
        </p:nvSpPr>
        <p:spPr>
          <a:xfrm>
            <a:off x="800105" y="3619503"/>
            <a:ext cx="1485896" cy="38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impact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1CCDE9-4848-DD43-0318-8483BC25D8AA}"/>
              </a:ext>
            </a:extLst>
          </p:cNvPr>
          <p:cNvSpPr/>
          <p:nvPr/>
        </p:nvSpPr>
        <p:spPr bwMode="auto">
          <a:xfrm>
            <a:off x="6755297" y="3913577"/>
            <a:ext cx="1981200" cy="19812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7ACC2-0413-0741-A2D3-E43E57ACB63F}"/>
              </a:ext>
            </a:extLst>
          </p:cNvPr>
          <p:cNvSpPr txBox="1"/>
          <p:nvPr/>
        </p:nvSpPr>
        <p:spPr>
          <a:xfrm>
            <a:off x="7021993" y="4640647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 swan events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DB8C57-6A9C-BF6A-9BC2-4406817F2EB5}"/>
              </a:ext>
            </a:extLst>
          </p:cNvPr>
          <p:cNvSpPr/>
          <p:nvPr/>
        </p:nvSpPr>
        <p:spPr bwMode="auto">
          <a:xfrm>
            <a:off x="6755297" y="1741886"/>
            <a:ext cx="1981200" cy="1981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ＭＳ Ｐゴシック" pitchFamily="10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B026AE-5AF0-3FEB-B4FE-BD8F0789BFA3}"/>
              </a:ext>
            </a:extLst>
          </p:cNvPr>
          <p:cNvSpPr txBox="1"/>
          <p:nvPr/>
        </p:nvSpPr>
        <p:spPr>
          <a:xfrm>
            <a:off x="6869593" y="2366912"/>
            <a:ext cx="175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forces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prepare plans for</a:t>
            </a:r>
          </a:p>
        </p:txBody>
      </p:sp>
    </p:spTree>
    <p:extLst>
      <p:ext uri="{BB962C8B-B14F-4D97-AF65-F5344CB8AC3E}">
        <p14:creationId xmlns:p14="http://schemas.microsoft.com/office/powerpoint/2010/main" val="30150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E101-5C0E-D667-E9ED-6428E143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9860-3A58-5CDE-BCA4-E637615D7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exercise on scenarios:</a:t>
            </a:r>
          </a:p>
          <a:p>
            <a:pPr lvl="1"/>
            <a:r>
              <a:rPr lang="en-US" b="1" dirty="0"/>
              <a:t>Negative Growth: </a:t>
            </a:r>
            <a:r>
              <a:rPr lang="en-US" dirty="0"/>
              <a:t>Population decrease, steep drop in funding</a:t>
            </a:r>
          </a:p>
          <a:p>
            <a:pPr lvl="1"/>
            <a:r>
              <a:rPr lang="en-US" b="1" dirty="0"/>
              <a:t>Fairly Stable: </a:t>
            </a:r>
            <a:r>
              <a:rPr lang="en-US" dirty="0"/>
              <a:t>Population decreasing slowly, stable funding</a:t>
            </a:r>
          </a:p>
          <a:p>
            <a:pPr lvl="1"/>
            <a:r>
              <a:rPr lang="en-US" b="1" dirty="0"/>
              <a:t>Grow, Grow, Grow! </a:t>
            </a:r>
            <a:r>
              <a:rPr lang="en-US" dirty="0"/>
              <a:t>Population increasingly steeply, unpredictable funding levels</a:t>
            </a:r>
          </a:p>
          <a:p>
            <a:pPr lvl="1"/>
            <a:r>
              <a:rPr lang="en-US" b="1" dirty="0"/>
              <a:t>Funding Flood: </a:t>
            </a:r>
            <a:r>
              <a:rPr lang="en-US" dirty="0"/>
              <a:t>Population increasingly gradually, large increase in funding levels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F4ACC-A8CF-BE19-92DF-21084F0C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9C155-95AB-EFB3-37C6-8E17AEBA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5451A1-F7E6-66FA-6316-229D223538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555A-6901-AB96-9369-B25A13EC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If… Then… We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4562-8E04-AC91-548B-E8D5322E6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If:</a:t>
            </a:r>
          </a:p>
          <a:p>
            <a:pPr lvl="1"/>
            <a:r>
              <a:rPr lang="en-US" dirty="0"/>
              <a:t>Conditions that might occur along with change in population and funding</a:t>
            </a:r>
          </a:p>
          <a:p>
            <a:r>
              <a:rPr lang="en-US" dirty="0"/>
              <a:t>Then:</a:t>
            </a:r>
          </a:p>
          <a:p>
            <a:pPr lvl="1"/>
            <a:r>
              <a:rPr lang="en-US" dirty="0"/>
              <a:t>Consequences of those conditions for your agency or region</a:t>
            </a:r>
          </a:p>
          <a:p>
            <a:r>
              <a:rPr lang="en-US" dirty="0"/>
              <a:t>Our responses/actions will be:</a:t>
            </a:r>
          </a:p>
          <a:p>
            <a:pPr lvl="1"/>
            <a:r>
              <a:rPr lang="en-US" dirty="0"/>
              <a:t>What your agency/community might do to manage, address, or mitigate consequences of those changing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ECCA7-D9EE-E330-C7FF-78A87425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21E53-B871-4B36-1853-45A800ED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53E4EE-789F-49A8-C5C2-F28048F98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81B306-F69B-694F-38B0-4C21A9CA1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66BAAE-2F9B-64F4-0F22-0620A7F420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0971" t="32676" r="12609" b="6052"/>
          <a:stretch>
            <a:fillRect/>
          </a:stretch>
        </p:blipFill>
        <p:spPr>
          <a:xfrm>
            <a:off x="646044" y="2465842"/>
            <a:ext cx="3518452" cy="354846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4AC442-ED8F-75CF-0F05-B16625BDF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Build-out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7352-328C-3B6B-EBCF-87118F6F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4BAAE-81C5-FF0B-DBE0-CE0D05A0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1E84D-3314-38CE-C252-7A7D5730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RDO Example: Assn of Central OK Govts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2CDBF0-1732-D54F-7608-290733329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Encompass 2045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FD0A506-0618-B736-614E-729F558200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3084" t="27563" r="12571" b="3132"/>
          <a:stretch>
            <a:fillRect/>
          </a:stretch>
        </p:blipFill>
        <p:spPr>
          <a:xfrm>
            <a:off x="4886739" y="2272942"/>
            <a:ext cx="6659217" cy="37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39C0-9D26-E46F-ADC7-5C1121E4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25F1-EC27-E550-3B1D-2C645CE67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driving forces that are likely to have the highest impact:</a:t>
            </a:r>
          </a:p>
          <a:p>
            <a:pPr lvl="1"/>
            <a:r>
              <a:rPr lang="en-US" dirty="0"/>
              <a:t>For your region</a:t>
            </a:r>
          </a:p>
          <a:p>
            <a:pPr lvl="1"/>
            <a:r>
              <a:rPr lang="en-US" dirty="0"/>
              <a:t>For your organization</a:t>
            </a:r>
          </a:p>
          <a:p>
            <a:r>
              <a:rPr lang="en-US" dirty="0"/>
              <a:t>What scenarios could occur?</a:t>
            </a:r>
          </a:p>
          <a:p>
            <a:r>
              <a:rPr lang="en-US" dirty="0"/>
              <a:t>Map out the ifs/</a:t>
            </a:r>
            <a:r>
              <a:rPr lang="en-US" dirty="0" err="1"/>
              <a:t>thens</a:t>
            </a:r>
            <a:r>
              <a:rPr lang="en-US" dirty="0"/>
              <a:t>/we wills</a:t>
            </a:r>
          </a:p>
          <a:p>
            <a:r>
              <a:rPr lang="en-US" dirty="0"/>
              <a:t>Identify low hanging fruit! </a:t>
            </a:r>
          </a:p>
          <a:p>
            <a:pPr lvl="1"/>
            <a:r>
              <a:rPr lang="en-US" dirty="0"/>
              <a:t>Are there some “we wills” that occur in response to more than one scenario? Prioritize those actions!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86A2-1F77-3972-051B-F87221D1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3892-387F-10F2-35EE-D0ACAA7B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F96AED-554E-A93D-6D31-87E837DD4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478A-C10F-9C39-3B88-16D77697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playing!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4C90-054E-559E-965E-3A430A7B0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Carrie Kissel</a:t>
            </a:r>
          </a:p>
          <a:p>
            <a:pPr lvl="1"/>
            <a:r>
              <a:rPr lang="en-US" dirty="0">
                <a:hlinkClick r:id="rId2"/>
              </a:rPr>
              <a:t>ckissel@nado.org</a:t>
            </a:r>
            <a:endParaRPr lang="en-US" dirty="0"/>
          </a:p>
          <a:p>
            <a:r>
              <a:rPr lang="en-US" dirty="0"/>
              <a:t>Haley Schultheis</a:t>
            </a:r>
          </a:p>
          <a:p>
            <a:pPr lvl="1"/>
            <a:r>
              <a:rPr lang="en-US" dirty="0">
                <a:hlinkClick r:id="rId3"/>
              </a:rPr>
              <a:t>hschultheis@nado.org</a:t>
            </a:r>
            <a:endParaRPr lang="en-US" dirty="0"/>
          </a:p>
          <a:p>
            <a:r>
              <a:rPr lang="en-US" dirty="0"/>
              <a:t>www.NADO.org</a:t>
            </a:r>
          </a:p>
          <a:p>
            <a:r>
              <a:rPr lang="en-US" dirty="0"/>
              <a:t>www.RuralTransportation.org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F0B9-9FA7-C553-9E86-B0FEF1A1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809-53E1-5341-AE64-4320B051EE55}" type="datetime1">
              <a:rPr lang="en-US" smtClean="0"/>
              <a:t>7/16/2025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C8B59-56A6-56D2-5E11-EFDB122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E01E-12B8-7C40-A151-C520A0D2164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CFDB11-A1A0-717A-B77C-F35D5754B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C161-09D7-5BD9-524C-6BDB0A6C1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942" y="2418200"/>
            <a:ext cx="7822058" cy="2387600"/>
          </a:xfrm>
        </p:spPr>
        <p:txBody>
          <a:bodyPr/>
          <a:lstStyle/>
          <a:p>
            <a:r>
              <a:rPr lang="en-US" dirty="0"/>
              <a:t>Decisions for the Decade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B9848-DE3F-A840-9450-24BBD94D1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5942" y="4943822"/>
            <a:ext cx="7822058" cy="167939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A game about risk and </a:t>
            </a:r>
          </a:p>
          <a:p>
            <a:r>
              <a:rPr lang="en-US" sz="3100" dirty="0"/>
              <a:t>planning for uncertainty</a:t>
            </a:r>
          </a:p>
          <a:p>
            <a:endParaRPr lang="en-US" dirty="0"/>
          </a:p>
          <a:p>
            <a:r>
              <a:rPr lang="en-US" sz="2100" dirty="0"/>
              <a:t>(Game originally created by:</a:t>
            </a:r>
          </a:p>
          <a:p>
            <a:r>
              <a:rPr lang="en-US" sz="2100" dirty="0"/>
              <a:t>American Red Cross – Climate Centre)</a:t>
            </a:r>
          </a:p>
        </p:txBody>
      </p:sp>
    </p:spTree>
    <p:extLst>
      <p:ext uri="{BB962C8B-B14F-4D97-AF65-F5344CB8AC3E}">
        <p14:creationId xmlns:p14="http://schemas.microsoft.com/office/powerpoint/2010/main" val="39261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591E-B134-67C8-F24E-27F08959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game will help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5B64-D4CC-1811-06AF-CEC33B89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ways to plan for future scenarios </a:t>
            </a:r>
          </a:p>
          <a:p>
            <a:r>
              <a:rPr lang="en-US" dirty="0"/>
              <a:t>Make decisions when there are unpredictable factors </a:t>
            </a:r>
          </a:p>
          <a:p>
            <a:r>
              <a:rPr lang="en-US" dirty="0"/>
              <a:t>Discuss various methodologies for decision making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8A7E-57BF-0464-8A96-5949E94C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735D3-2D70-6D5E-D92F-614DC9BA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DA2FA3-B0BB-C113-B116-A01557E7F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9245-9BA5-0900-E1D7-69CE0169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Imagine…you are a governor!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F31D-298A-CA4B-EA7A-B5DCE9FA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mission:</a:t>
            </a:r>
          </a:p>
          <a:p>
            <a:pPr marL="0" indent="0">
              <a:buNone/>
            </a:pPr>
            <a:r>
              <a:rPr lang="en-US" dirty="0"/>
              <a:t>To build a prosperous environment and contribute to the success of your nation over the coming decades.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C0B6-ECEB-6604-9B08-8EC03F4D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C8E42-EA29-D27F-1B56-C234596F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A11DEF-936C-CC2E-C7D4-F4815E064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F191-3CEB-D79B-E0CA-9D97F4EB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50E37-6BB7-1F03-2D0C-450DC840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DAEAA-1967-0E72-C74D-ABA47055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A1022-32C6-6B70-561A-D1113CE40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However, your mission faces challenges from natural disasters</a:t>
            </a:r>
          </a:p>
          <a:p>
            <a:endParaRPr lang="en-US" dirty="0"/>
          </a:p>
        </p:txBody>
      </p:sp>
      <p:pic>
        <p:nvPicPr>
          <p:cNvPr id="8" name="Picture 7" descr="A cartoon sun with tears of water&#10;&#10;AI-generated content may be incorrect.">
            <a:extLst>
              <a:ext uri="{FF2B5EF4-FFF2-40B4-BE49-F238E27FC236}">
                <a16:creationId xmlns:a16="http://schemas.microsoft.com/office/drawing/2014/main" id="{CB22D023-AA3A-7545-E117-68B0BFA2A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23" y="1952132"/>
            <a:ext cx="2987040" cy="2987040"/>
          </a:xfrm>
          <a:prstGeom prst="rect">
            <a:avLst/>
          </a:prstGeom>
        </p:spPr>
      </p:pic>
      <p:pic>
        <p:nvPicPr>
          <p:cNvPr id="10" name="Picture 9" descr="A cartoon of a penguin wearing a red hat and scarf&#10;&#10;AI-generated content may be incorrect.">
            <a:extLst>
              <a:ext uri="{FF2B5EF4-FFF2-40B4-BE49-F238E27FC236}">
                <a16:creationId xmlns:a16="http://schemas.microsoft.com/office/drawing/2014/main" id="{A328AFCE-4C8D-D1FF-3A19-F37744CB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08" y="2353491"/>
            <a:ext cx="2769551" cy="2151018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7FBD97B-FD16-9B7D-533B-C0441721A133}"/>
              </a:ext>
            </a:extLst>
          </p:cNvPr>
          <p:cNvSpPr txBox="1">
            <a:spLocks/>
          </p:cNvSpPr>
          <p:nvPr/>
        </p:nvSpPr>
        <p:spPr>
          <a:xfrm>
            <a:off x="2549208" y="5160396"/>
            <a:ext cx="2743200" cy="50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t>Extreme Heat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79554FB-6ECA-0008-BF84-1C8A57189B7A}"/>
              </a:ext>
            </a:extLst>
          </p:cNvPr>
          <p:cNvSpPr txBox="1">
            <a:spLocks/>
          </p:cNvSpPr>
          <p:nvPr/>
        </p:nvSpPr>
        <p:spPr>
          <a:xfrm>
            <a:off x="6587808" y="5175635"/>
            <a:ext cx="2743200" cy="50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rgbClr val="2C8CB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t>Extreme Cold</a:t>
            </a:r>
          </a:p>
        </p:txBody>
      </p:sp>
    </p:spTree>
    <p:extLst>
      <p:ext uri="{BB962C8B-B14F-4D97-AF65-F5344CB8AC3E}">
        <p14:creationId xmlns:p14="http://schemas.microsoft.com/office/powerpoint/2010/main" val="1795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E7B1-3C51-7A04-3F82-2099C65B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0944D-ECA2-9BC2-CCEF-009A9064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23809-53E1-5341-AE64-4320B051EE55}" type="datetime1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7/16/2025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0EEFA-7BEE-68D9-6A00-42A7FAE3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BE01E-12B8-7C40-A151-C520A0D2164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C8CB0"/>
                </a:solidFill>
                <a:effectLst/>
                <a:uLnTx/>
                <a:uFillTx/>
                <a:latin typeface="Helvetica Neue Condensed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C8CB0"/>
              </a:solidFill>
              <a:effectLst/>
              <a:uLnTx/>
              <a:uFillTx/>
              <a:latin typeface="Helvetica Neue Condensed" panose="0200050300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6D94F6-79C8-419C-925B-81A71BA03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7250" y="3046453"/>
            <a:ext cx="4888299" cy="2124261"/>
          </a:xfrm>
        </p:spPr>
        <p:txBody>
          <a:bodyPr>
            <a:normAutofit/>
          </a:bodyPr>
          <a:lstStyle/>
          <a:p>
            <a:r>
              <a:rPr lang="en-US" dirty="0"/>
              <a:t>And you must properly allocate your resources in order to avoid disaster!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58D48-50E1-B235-F514-4F5032EA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02" y="2207595"/>
            <a:ext cx="3206798" cy="3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2C8CB0"/>
      </a:hlink>
      <a:folHlink>
        <a:srgbClr val="CD982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DORF template_2025" id="{F1B39E2F-B96D-4BB9-A5D9-1E5588A9CE00}" vid="{BDCE49A8-88AE-4850-A742-D9463207F8AD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2C8CB0"/>
      </a:hlink>
      <a:folHlink>
        <a:srgbClr val="CD982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DO Reseach PPTX Design" id="{47048231-753F-2F44-BD11-2D50191C39A0}" vid="{AF7A31B7-0B70-6647-A780-81C693E8AE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NADO Reseach Foundation PPTX Template</Template>
  <TotalTime>2980</TotalTime>
  <Words>1379</Words>
  <Application>Microsoft Office PowerPoint</Application>
  <PresentationFormat>Widescreen</PresentationFormat>
  <Paragraphs>266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Aptos</vt:lpstr>
      <vt:lpstr>Aptos Display</vt:lpstr>
      <vt:lpstr>Arial</vt:lpstr>
      <vt:lpstr>Arial,Sans-Serif</vt:lpstr>
      <vt:lpstr>Calibri</vt:lpstr>
      <vt:lpstr>Comic Sans MS</vt:lpstr>
      <vt:lpstr>Helvetica Light</vt:lpstr>
      <vt:lpstr>Helvetica Neue</vt:lpstr>
      <vt:lpstr>Helvetica Neue Condensed</vt:lpstr>
      <vt:lpstr>Helvetica Neue Light</vt:lpstr>
      <vt:lpstr>Helvetica Neue Thin</vt:lpstr>
      <vt:lpstr>Wingdings</vt:lpstr>
      <vt:lpstr>Office Theme</vt:lpstr>
      <vt:lpstr>1_Office Theme</vt:lpstr>
      <vt:lpstr>Managing Uncertainty with Scenario Planning</vt:lpstr>
      <vt:lpstr>Session Agenda</vt:lpstr>
      <vt:lpstr>RDO Example: PlanRVA</vt:lpstr>
      <vt:lpstr>RDO Example: Assn of Central OK Govts</vt:lpstr>
      <vt:lpstr>Decisions for the Decade</vt:lpstr>
      <vt:lpstr>This game will help us:</vt:lpstr>
      <vt:lpstr>Imagine…you are a governor!</vt:lpstr>
      <vt:lpstr>PowerPoint Presentation</vt:lpstr>
      <vt:lpstr>PowerPoint Presentation</vt:lpstr>
      <vt:lpstr>PowerPoint Presentation</vt:lpstr>
      <vt:lpstr>Rules of the game:</vt:lpstr>
      <vt:lpstr>Here’s how we play: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win… or lose</vt:lpstr>
      <vt:lpstr>Now lets play! (Round 1)</vt:lpstr>
      <vt:lpstr>What are your initial thoughts?  How was your scenario planning successful? or unsuccessful?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reminder on how to win!</vt:lpstr>
      <vt:lpstr>BUT WAIT!</vt:lpstr>
      <vt:lpstr>Special Offer:</vt:lpstr>
      <vt:lpstr>Now lets play! (Round 2)</vt:lpstr>
      <vt:lpstr>Lets discuss:</vt:lpstr>
      <vt:lpstr>PowerPoint Presentation</vt:lpstr>
      <vt:lpstr>PowerPoint Presentation</vt:lpstr>
      <vt:lpstr>PowerPoint Presentation</vt:lpstr>
      <vt:lpstr>Forces Shaping Our Regions</vt:lpstr>
      <vt:lpstr>Activity: Identifying Forces</vt:lpstr>
      <vt:lpstr>Prioritizing for Planning and Response</vt:lpstr>
      <vt:lpstr>Scenarios</vt:lpstr>
      <vt:lpstr>If… Then… We will…</vt:lpstr>
      <vt:lpstr>Next Steps</vt:lpstr>
      <vt:lpstr>Thank you for playing!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Carrie Kissel</dc:creator>
  <cp:lastModifiedBy>Carrie Kissel</cp:lastModifiedBy>
  <cp:revision>22</cp:revision>
  <dcterms:created xsi:type="dcterms:W3CDTF">2025-06-02T22:06:02Z</dcterms:created>
  <dcterms:modified xsi:type="dcterms:W3CDTF">2025-07-16T18:48:33Z</dcterms:modified>
</cp:coreProperties>
</file>