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1595" r:id="rId3"/>
    <p:sldId id="1594" r:id="rId4"/>
    <p:sldId id="1599" r:id="rId5"/>
    <p:sldId id="1592" r:id="rId6"/>
    <p:sldId id="1578" r:id="rId7"/>
    <p:sldId id="1596" r:id="rId8"/>
    <p:sldId id="259" r:id="rId9"/>
    <p:sldId id="1584" r:id="rId10"/>
    <p:sldId id="1585" r:id="rId11"/>
    <p:sldId id="1586" r:id="rId12"/>
    <p:sldId id="1587" r:id="rId13"/>
    <p:sldId id="1598" r:id="rId14"/>
    <p:sldId id="1588" r:id="rId15"/>
    <p:sldId id="1589" r:id="rId16"/>
    <p:sldId id="1590" r:id="rId17"/>
    <p:sldId id="1591" r:id="rId18"/>
    <p:sldId id="1593" r:id="rId19"/>
    <p:sldId id="1577" r:id="rId20"/>
    <p:sldId id="16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729" autoAdjust="0"/>
  </p:normalViewPr>
  <p:slideViewPr>
    <p:cSldViewPr snapToGrid="0">
      <p:cViewPr varScale="1">
        <p:scale>
          <a:sx n="81" d="100"/>
          <a:sy n="81"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170402-DB8C-4000-95BF-4FBA3693210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29F15DE-9D2D-4C9A-B5D3-E50A045386D8}">
      <dgm:prSet phldrT="[Text]" custT="1"/>
      <dgm:spPr/>
      <dgm:t>
        <a:bodyPr/>
        <a:lstStyle/>
        <a:p>
          <a:pPr eaLnBrk="1" latinLnBrk="0"/>
          <a:r>
            <a:rPr lang="en-US" sz="1600"/>
            <a:t>Walk Audit</a:t>
          </a:r>
          <a:endParaRPr lang="en-US" sz="1600" dirty="0"/>
        </a:p>
      </dgm:t>
    </dgm:pt>
    <dgm:pt modelId="{9A62C989-60EA-400B-8B4D-0E8057F82B47}" type="parTrans" cxnId="{444BC728-9BF7-45BC-A538-2E9F4CD9B39D}">
      <dgm:prSet/>
      <dgm:spPr/>
      <dgm:t>
        <a:bodyPr/>
        <a:lstStyle/>
        <a:p>
          <a:endParaRPr lang="en-US"/>
        </a:p>
      </dgm:t>
    </dgm:pt>
    <dgm:pt modelId="{DB88411D-2A1E-4B0A-8849-8A5E5EA02971}" type="sibTrans" cxnId="{444BC728-9BF7-45BC-A538-2E9F4CD9B39D}">
      <dgm:prSet/>
      <dgm:spPr/>
      <dgm:t>
        <a:bodyPr/>
        <a:lstStyle/>
        <a:p>
          <a:endParaRPr lang="en-US"/>
        </a:p>
      </dgm:t>
    </dgm:pt>
    <dgm:pt modelId="{41630C4D-7325-4F84-B016-98F8AA5D4964}">
      <dgm:prSet custT="1"/>
      <dgm:spPr>
        <a:solidFill>
          <a:schemeClr val="accent5"/>
        </a:solidFill>
      </dgm:spPr>
      <dgm:t>
        <a:bodyPr/>
        <a:lstStyle/>
        <a:p>
          <a:pPr eaLnBrk="1" latinLnBrk="0"/>
          <a:r>
            <a:rPr lang="en-US" sz="1600" dirty="0"/>
            <a:t>Project Design &amp; Sketches</a:t>
          </a:r>
        </a:p>
      </dgm:t>
    </dgm:pt>
    <dgm:pt modelId="{4EFDBDDF-C7A3-40AB-8CAF-3CB78C6AA2FE}" type="parTrans" cxnId="{4D1E6288-3500-4FEA-8999-4426180A5EF5}">
      <dgm:prSet/>
      <dgm:spPr/>
      <dgm:t>
        <a:bodyPr/>
        <a:lstStyle/>
        <a:p>
          <a:endParaRPr lang="en-US"/>
        </a:p>
      </dgm:t>
    </dgm:pt>
    <dgm:pt modelId="{1737AFF5-01EA-4347-9FEA-C89A0BEDD840}" type="sibTrans" cxnId="{4D1E6288-3500-4FEA-8999-4426180A5EF5}">
      <dgm:prSet/>
      <dgm:spPr/>
      <dgm:t>
        <a:bodyPr/>
        <a:lstStyle/>
        <a:p>
          <a:endParaRPr lang="en-US"/>
        </a:p>
      </dgm:t>
    </dgm:pt>
    <dgm:pt modelId="{10A38550-AFE3-4BC7-A886-89487FC7D098}">
      <dgm:prSet custT="1"/>
      <dgm:spPr>
        <a:solidFill>
          <a:srgbClr val="C00000"/>
        </a:solidFill>
      </dgm:spPr>
      <dgm:t>
        <a:bodyPr/>
        <a:lstStyle/>
        <a:p>
          <a:pPr eaLnBrk="1" latinLnBrk="0"/>
          <a:r>
            <a:rPr lang="en-US" sz="1400" dirty="0"/>
            <a:t>Material Procurement</a:t>
          </a:r>
        </a:p>
      </dgm:t>
    </dgm:pt>
    <dgm:pt modelId="{6AF8EF15-23D6-4BCE-8BD9-EDE49BDA39FD}" type="parTrans" cxnId="{59C7F5CE-25A6-48BA-A077-EE17A751EFBF}">
      <dgm:prSet/>
      <dgm:spPr/>
      <dgm:t>
        <a:bodyPr/>
        <a:lstStyle/>
        <a:p>
          <a:endParaRPr lang="en-US"/>
        </a:p>
      </dgm:t>
    </dgm:pt>
    <dgm:pt modelId="{91BAF0B5-32D5-42D6-8727-A6F4E34B44AE}" type="sibTrans" cxnId="{59C7F5CE-25A6-48BA-A077-EE17A751EFBF}">
      <dgm:prSet/>
      <dgm:spPr/>
      <dgm:t>
        <a:bodyPr/>
        <a:lstStyle/>
        <a:p>
          <a:endParaRPr lang="en-US"/>
        </a:p>
      </dgm:t>
    </dgm:pt>
    <dgm:pt modelId="{F2134841-07DA-429F-9D36-AEC49D4B5371}">
      <dgm:prSet custT="1"/>
      <dgm:spPr>
        <a:solidFill>
          <a:schemeClr val="accent2"/>
        </a:solidFill>
      </dgm:spPr>
      <dgm:t>
        <a:bodyPr/>
        <a:lstStyle/>
        <a:p>
          <a:pPr eaLnBrk="1" latinLnBrk="0"/>
          <a:r>
            <a:rPr lang="en-US" sz="1200"/>
            <a:t>Public Communication</a:t>
          </a:r>
          <a:endParaRPr lang="en-US" sz="1200" dirty="0"/>
        </a:p>
      </dgm:t>
    </dgm:pt>
    <dgm:pt modelId="{75CE24F3-1865-4EBD-989E-BCD4BBBE3E5D}" type="parTrans" cxnId="{A61C6126-75F7-4519-87F1-48208A1256B9}">
      <dgm:prSet/>
      <dgm:spPr/>
      <dgm:t>
        <a:bodyPr/>
        <a:lstStyle/>
        <a:p>
          <a:endParaRPr lang="en-US"/>
        </a:p>
      </dgm:t>
    </dgm:pt>
    <dgm:pt modelId="{16F84206-9945-4FC3-8E4C-A483DCCF2071}" type="sibTrans" cxnId="{A61C6126-75F7-4519-87F1-48208A1256B9}">
      <dgm:prSet/>
      <dgm:spPr/>
      <dgm:t>
        <a:bodyPr/>
        <a:lstStyle/>
        <a:p>
          <a:endParaRPr lang="en-US"/>
        </a:p>
      </dgm:t>
    </dgm:pt>
    <dgm:pt modelId="{B0D0F304-A611-4DB2-8B1C-6A2203CB600A}">
      <dgm:prSet/>
      <dgm:spPr/>
      <dgm:t>
        <a:bodyPr/>
        <a:lstStyle/>
        <a:p>
          <a:pPr eaLnBrk="1" latinLnBrk="0"/>
          <a:r>
            <a:rPr lang="en-US"/>
            <a:t>Evaluation</a:t>
          </a:r>
          <a:endParaRPr lang="en-US" dirty="0"/>
        </a:p>
      </dgm:t>
    </dgm:pt>
    <dgm:pt modelId="{80355028-ED86-49DB-9588-2FE886FF45A7}" type="parTrans" cxnId="{8FC215B4-8C28-490F-8EE5-15944F747D43}">
      <dgm:prSet/>
      <dgm:spPr/>
      <dgm:t>
        <a:bodyPr/>
        <a:lstStyle/>
        <a:p>
          <a:endParaRPr lang="en-US"/>
        </a:p>
      </dgm:t>
    </dgm:pt>
    <dgm:pt modelId="{DBB166C7-67B0-4D72-88BC-CDF3755FDCB7}" type="sibTrans" cxnId="{8FC215B4-8C28-490F-8EE5-15944F747D43}">
      <dgm:prSet/>
      <dgm:spPr/>
      <dgm:t>
        <a:bodyPr/>
        <a:lstStyle/>
        <a:p>
          <a:endParaRPr lang="en-US"/>
        </a:p>
      </dgm:t>
    </dgm:pt>
    <dgm:pt modelId="{5BAC1F6B-BDD5-44DF-B77F-937EC6FB429F}">
      <dgm:prSet phldrT="[Text]" custT="1"/>
      <dgm:spPr>
        <a:solidFill>
          <a:schemeClr val="accent2"/>
        </a:solidFill>
      </dgm:spPr>
      <dgm:t>
        <a:bodyPr/>
        <a:lstStyle/>
        <a:p>
          <a:r>
            <a:rPr lang="en-US" sz="1600"/>
            <a:t>Community Need</a:t>
          </a:r>
          <a:endParaRPr lang="en-US" sz="1600" dirty="0"/>
        </a:p>
      </dgm:t>
    </dgm:pt>
    <dgm:pt modelId="{EACF4522-6711-4EFE-A656-961166F99908}" type="sibTrans" cxnId="{C22514B8-622A-46D8-A887-1F0A0B1CBBEC}">
      <dgm:prSet/>
      <dgm:spPr/>
      <dgm:t>
        <a:bodyPr/>
        <a:lstStyle/>
        <a:p>
          <a:endParaRPr lang="en-US"/>
        </a:p>
      </dgm:t>
    </dgm:pt>
    <dgm:pt modelId="{8A8636BA-2D04-426C-B1F9-031DBE71E461}" type="parTrans" cxnId="{C22514B8-622A-46D8-A887-1F0A0B1CBBEC}">
      <dgm:prSet/>
      <dgm:spPr/>
      <dgm:t>
        <a:bodyPr/>
        <a:lstStyle/>
        <a:p>
          <a:endParaRPr lang="en-US"/>
        </a:p>
      </dgm:t>
    </dgm:pt>
    <dgm:pt modelId="{4E42E39D-1D67-4E56-B5EA-C188DF44E045}">
      <dgm:prSet phldrT="[Text]" custT="1"/>
      <dgm:spPr>
        <a:solidFill>
          <a:schemeClr val="accent3"/>
        </a:solidFill>
      </dgm:spPr>
      <dgm:t>
        <a:bodyPr/>
        <a:lstStyle/>
        <a:p>
          <a:r>
            <a:rPr lang="en-US" sz="1600" dirty="0"/>
            <a:t>Baseline Data Collection</a:t>
          </a:r>
        </a:p>
      </dgm:t>
    </dgm:pt>
    <dgm:pt modelId="{64A6E569-804B-42E8-A3DA-68518AA8C73F}" type="parTrans" cxnId="{CD8E6E56-8604-4231-B06A-BBDA32CF8CB0}">
      <dgm:prSet/>
      <dgm:spPr/>
      <dgm:t>
        <a:bodyPr/>
        <a:lstStyle/>
        <a:p>
          <a:endParaRPr lang="en-US"/>
        </a:p>
      </dgm:t>
    </dgm:pt>
    <dgm:pt modelId="{724B44A5-5386-4562-B9A1-5C20D0C8A340}" type="sibTrans" cxnId="{CD8E6E56-8604-4231-B06A-BBDA32CF8CB0}">
      <dgm:prSet/>
      <dgm:spPr/>
      <dgm:t>
        <a:bodyPr/>
        <a:lstStyle/>
        <a:p>
          <a:endParaRPr lang="en-US"/>
        </a:p>
      </dgm:t>
    </dgm:pt>
    <dgm:pt modelId="{A4DBDBF2-DF0F-481F-B8BE-F9ED10E27BF0}">
      <dgm:prSet/>
      <dgm:spPr>
        <a:solidFill>
          <a:schemeClr val="accent3"/>
        </a:solidFill>
      </dgm:spPr>
      <dgm:t>
        <a:bodyPr/>
        <a:lstStyle/>
        <a:p>
          <a:pPr eaLnBrk="1" latinLnBrk="0"/>
          <a:r>
            <a:rPr lang="en-US"/>
            <a:t>Installation</a:t>
          </a:r>
          <a:endParaRPr lang="en-US" dirty="0"/>
        </a:p>
      </dgm:t>
    </dgm:pt>
    <dgm:pt modelId="{03345DD8-1520-4196-B01D-570A60B85B64}" type="parTrans" cxnId="{FE69FA69-5697-4F88-B2CE-F05BFE6CD242}">
      <dgm:prSet/>
      <dgm:spPr/>
      <dgm:t>
        <a:bodyPr/>
        <a:lstStyle/>
        <a:p>
          <a:endParaRPr lang="en-US"/>
        </a:p>
      </dgm:t>
    </dgm:pt>
    <dgm:pt modelId="{9C375D03-3CB7-4C92-A6E9-BC3D4E51A908}" type="sibTrans" cxnId="{FE69FA69-5697-4F88-B2CE-F05BFE6CD242}">
      <dgm:prSet/>
      <dgm:spPr/>
      <dgm:t>
        <a:bodyPr/>
        <a:lstStyle/>
        <a:p>
          <a:endParaRPr lang="en-US"/>
        </a:p>
      </dgm:t>
    </dgm:pt>
    <dgm:pt modelId="{D7D91F1B-8013-4D0D-ACB7-1742164588A0}" type="pres">
      <dgm:prSet presAssocID="{67170402-DB8C-4000-95BF-4FBA36932108}" presName="CompostProcess" presStyleCnt="0">
        <dgm:presLayoutVars>
          <dgm:dir/>
          <dgm:resizeHandles val="exact"/>
        </dgm:presLayoutVars>
      </dgm:prSet>
      <dgm:spPr/>
    </dgm:pt>
    <dgm:pt modelId="{6A663198-EB58-464D-A0D3-530C305577AD}" type="pres">
      <dgm:prSet presAssocID="{67170402-DB8C-4000-95BF-4FBA36932108}" presName="arrow" presStyleLbl="bgShp" presStyleIdx="0" presStyleCnt="1" custScaleX="103449" custScaleY="64054" custLinFactNeighborX="760" custLinFactNeighborY="-42791"/>
      <dgm:spPr>
        <a:solidFill>
          <a:schemeClr val="bg2">
            <a:lumMod val="10000"/>
          </a:schemeClr>
        </a:solidFill>
      </dgm:spPr>
    </dgm:pt>
    <dgm:pt modelId="{E1991DB8-AF4E-4DFC-B1F1-DADA2E14CA26}" type="pres">
      <dgm:prSet presAssocID="{67170402-DB8C-4000-95BF-4FBA36932108}" presName="linearProcess" presStyleCnt="0"/>
      <dgm:spPr/>
    </dgm:pt>
    <dgm:pt modelId="{993F8D0E-716E-44E5-945B-1BF980D1FF51}" type="pres">
      <dgm:prSet presAssocID="{5BAC1F6B-BDD5-44DF-B77F-937EC6FB429F}" presName="textNode" presStyleLbl="node1" presStyleIdx="0" presStyleCnt="8">
        <dgm:presLayoutVars>
          <dgm:bulletEnabled val="1"/>
        </dgm:presLayoutVars>
      </dgm:prSet>
      <dgm:spPr/>
    </dgm:pt>
    <dgm:pt modelId="{C9B0E7B8-ED04-475E-8AF4-409F94C6B40E}" type="pres">
      <dgm:prSet presAssocID="{EACF4522-6711-4EFE-A656-961166F99908}" presName="sibTrans" presStyleCnt="0"/>
      <dgm:spPr/>
    </dgm:pt>
    <dgm:pt modelId="{265E9FD4-F032-4A6B-B38B-3378EF8C5F41}" type="pres">
      <dgm:prSet presAssocID="{4E42E39D-1D67-4E56-B5EA-C188DF44E045}" presName="textNode" presStyleLbl="node1" presStyleIdx="1" presStyleCnt="8">
        <dgm:presLayoutVars>
          <dgm:bulletEnabled val="1"/>
        </dgm:presLayoutVars>
      </dgm:prSet>
      <dgm:spPr/>
    </dgm:pt>
    <dgm:pt modelId="{3B211F05-8884-4A49-AFDC-1630AC556852}" type="pres">
      <dgm:prSet presAssocID="{724B44A5-5386-4562-B9A1-5C20D0C8A340}" presName="sibTrans" presStyleCnt="0"/>
      <dgm:spPr/>
    </dgm:pt>
    <dgm:pt modelId="{C4E3D3A6-5479-4FE0-A520-938A00994F65}" type="pres">
      <dgm:prSet presAssocID="{B29F15DE-9D2D-4C9A-B5D3-E50A045386D8}" presName="textNode" presStyleLbl="node1" presStyleIdx="2" presStyleCnt="8">
        <dgm:presLayoutVars>
          <dgm:bulletEnabled val="1"/>
        </dgm:presLayoutVars>
      </dgm:prSet>
      <dgm:spPr/>
    </dgm:pt>
    <dgm:pt modelId="{CEC62C9D-89F9-466B-9EFC-E0D612B5290B}" type="pres">
      <dgm:prSet presAssocID="{DB88411D-2A1E-4B0A-8849-8A5E5EA02971}" presName="sibTrans" presStyleCnt="0"/>
      <dgm:spPr/>
    </dgm:pt>
    <dgm:pt modelId="{48ABCA20-9526-4856-871D-013E0DC2BF01}" type="pres">
      <dgm:prSet presAssocID="{41630C4D-7325-4F84-B016-98F8AA5D4964}" presName="textNode" presStyleLbl="node1" presStyleIdx="3" presStyleCnt="8">
        <dgm:presLayoutVars>
          <dgm:bulletEnabled val="1"/>
        </dgm:presLayoutVars>
      </dgm:prSet>
      <dgm:spPr/>
    </dgm:pt>
    <dgm:pt modelId="{7D80E1CE-8816-4BA9-9911-3BF46BF8EAFB}" type="pres">
      <dgm:prSet presAssocID="{1737AFF5-01EA-4347-9FEA-C89A0BEDD840}" presName="sibTrans" presStyleCnt="0"/>
      <dgm:spPr/>
    </dgm:pt>
    <dgm:pt modelId="{8A26D85A-8AF6-4765-A122-A2F015F37C5A}" type="pres">
      <dgm:prSet presAssocID="{10A38550-AFE3-4BC7-A886-89487FC7D098}" presName="textNode" presStyleLbl="node1" presStyleIdx="4" presStyleCnt="8">
        <dgm:presLayoutVars>
          <dgm:bulletEnabled val="1"/>
        </dgm:presLayoutVars>
      </dgm:prSet>
      <dgm:spPr/>
    </dgm:pt>
    <dgm:pt modelId="{8FF69FE1-9017-46BC-B914-3DD85AF9E275}" type="pres">
      <dgm:prSet presAssocID="{91BAF0B5-32D5-42D6-8727-A6F4E34B44AE}" presName="sibTrans" presStyleCnt="0"/>
      <dgm:spPr/>
    </dgm:pt>
    <dgm:pt modelId="{1D82795B-4A70-4193-8EE3-126D890719A8}" type="pres">
      <dgm:prSet presAssocID="{F2134841-07DA-429F-9D36-AEC49D4B5371}" presName="textNode" presStyleLbl="node1" presStyleIdx="5" presStyleCnt="8">
        <dgm:presLayoutVars>
          <dgm:bulletEnabled val="1"/>
        </dgm:presLayoutVars>
      </dgm:prSet>
      <dgm:spPr/>
    </dgm:pt>
    <dgm:pt modelId="{40578721-E8AF-4C44-8434-C1D62AD79E10}" type="pres">
      <dgm:prSet presAssocID="{16F84206-9945-4FC3-8E4C-A483DCCF2071}" presName="sibTrans" presStyleCnt="0"/>
      <dgm:spPr/>
    </dgm:pt>
    <dgm:pt modelId="{17E5EF71-6F12-4750-BA3B-B8EB9878B3ED}" type="pres">
      <dgm:prSet presAssocID="{A4DBDBF2-DF0F-481F-B8BE-F9ED10E27BF0}" presName="textNode" presStyleLbl="node1" presStyleIdx="6" presStyleCnt="8">
        <dgm:presLayoutVars>
          <dgm:bulletEnabled val="1"/>
        </dgm:presLayoutVars>
      </dgm:prSet>
      <dgm:spPr/>
    </dgm:pt>
    <dgm:pt modelId="{CB9D0FA5-074E-491C-B153-D9E92BCEAB58}" type="pres">
      <dgm:prSet presAssocID="{9C375D03-3CB7-4C92-A6E9-BC3D4E51A908}" presName="sibTrans" presStyleCnt="0"/>
      <dgm:spPr/>
    </dgm:pt>
    <dgm:pt modelId="{936D2D4F-88DB-41CF-8F7D-D2BE5009C205}" type="pres">
      <dgm:prSet presAssocID="{B0D0F304-A611-4DB2-8B1C-6A2203CB600A}" presName="textNode" presStyleLbl="node1" presStyleIdx="7" presStyleCnt="8">
        <dgm:presLayoutVars>
          <dgm:bulletEnabled val="1"/>
        </dgm:presLayoutVars>
      </dgm:prSet>
      <dgm:spPr/>
    </dgm:pt>
  </dgm:ptLst>
  <dgm:cxnLst>
    <dgm:cxn modelId="{DDA9431B-B0D8-441C-883C-F384492860E2}" type="presOf" srcId="{A4DBDBF2-DF0F-481F-B8BE-F9ED10E27BF0}" destId="{17E5EF71-6F12-4750-BA3B-B8EB9878B3ED}" srcOrd="0" destOrd="0" presId="urn:microsoft.com/office/officeart/2005/8/layout/hProcess9"/>
    <dgm:cxn modelId="{A61C6126-75F7-4519-87F1-48208A1256B9}" srcId="{67170402-DB8C-4000-95BF-4FBA36932108}" destId="{F2134841-07DA-429F-9D36-AEC49D4B5371}" srcOrd="5" destOrd="0" parTransId="{75CE24F3-1865-4EBD-989E-BCD4BBBE3E5D}" sibTransId="{16F84206-9945-4FC3-8E4C-A483DCCF2071}"/>
    <dgm:cxn modelId="{444BC728-9BF7-45BC-A538-2E9F4CD9B39D}" srcId="{67170402-DB8C-4000-95BF-4FBA36932108}" destId="{B29F15DE-9D2D-4C9A-B5D3-E50A045386D8}" srcOrd="2" destOrd="0" parTransId="{9A62C989-60EA-400B-8B4D-0E8057F82B47}" sibTransId="{DB88411D-2A1E-4B0A-8849-8A5E5EA02971}"/>
    <dgm:cxn modelId="{FE81F942-CBEA-4A4D-9048-FBBAFE7DF677}" type="presOf" srcId="{5BAC1F6B-BDD5-44DF-B77F-937EC6FB429F}" destId="{993F8D0E-716E-44E5-945B-1BF980D1FF51}" srcOrd="0" destOrd="0" presId="urn:microsoft.com/office/officeart/2005/8/layout/hProcess9"/>
    <dgm:cxn modelId="{FE69FA69-5697-4F88-B2CE-F05BFE6CD242}" srcId="{67170402-DB8C-4000-95BF-4FBA36932108}" destId="{A4DBDBF2-DF0F-481F-B8BE-F9ED10E27BF0}" srcOrd="6" destOrd="0" parTransId="{03345DD8-1520-4196-B01D-570A60B85B64}" sibTransId="{9C375D03-3CB7-4C92-A6E9-BC3D4E51A908}"/>
    <dgm:cxn modelId="{71B2BB6B-832E-487C-99CB-C0D53A37C4DA}" type="presOf" srcId="{41630C4D-7325-4F84-B016-98F8AA5D4964}" destId="{48ABCA20-9526-4856-871D-013E0DC2BF01}" srcOrd="0" destOrd="0" presId="urn:microsoft.com/office/officeart/2005/8/layout/hProcess9"/>
    <dgm:cxn modelId="{3AE50270-7DE8-4F8B-B0A4-7327048AE7DB}" type="presOf" srcId="{B0D0F304-A611-4DB2-8B1C-6A2203CB600A}" destId="{936D2D4F-88DB-41CF-8F7D-D2BE5009C205}" srcOrd="0" destOrd="0" presId="urn:microsoft.com/office/officeart/2005/8/layout/hProcess9"/>
    <dgm:cxn modelId="{5B1E2552-3529-4F05-A4B0-23F12B5E6A8F}" type="presOf" srcId="{10A38550-AFE3-4BC7-A886-89487FC7D098}" destId="{8A26D85A-8AF6-4765-A122-A2F015F37C5A}" srcOrd="0" destOrd="0" presId="urn:microsoft.com/office/officeart/2005/8/layout/hProcess9"/>
    <dgm:cxn modelId="{CD8E6E56-8604-4231-B06A-BBDA32CF8CB0}" srcId="{67170402-DB8C-4000-95BF-4FBA36932108}" destId="{4E42E39D-1D67-4E56-B5EA-C188DF44E045}" srcOrd="1" destOrd="0" parTransId="{64A6E569-804B-42E8-A3DA-68518AA8C73F}" sibTransId="{724B44A5-5386-4562-B9A1-5C20D0C8A340}"/>
    <dgm:cxn modelId="{FA8C7A76-D07A-484F-84CD-5ACB0809AAA2}" type="presOf" srcId="{4E42E39D-1D67-4E56-B5EA-C188DF44E045}" destId="{265E9FD4-F032-4A6B-B38B-3378EF8C5F41}" srcOrd="0" destOrd="0" presId="urn:microsoft.com/office/officeart/2005/8/layout/hProcess9"/>
    <dgm:cxn modelId="{4D1E6288-3500-4FEA-8999-4426180A5EF5}" srcId="{67170402-DB8C-4000-95BF-4FBA36932108}" destId="{41630C4D-7325-4F84-B016-98F8AA5D4964}" srcOrd="3" destOrd="0" parTransId="{4EFDBDDF-C7A3-40AB-8CAF-3CB78C6AA2FE}" sibTransId="{1737AFF5-01EA-4347-9FEA-C89A0BEDD840}"/>
    <dgm:cxn modelId="{E9C016A0-D776-4691-BFA6-EF99E185AC1D}" type="presOf" srcId="{B29F15DE-9D2D-4C9A-B5D3-E50A045386D8}" destId="{C4E3D3A6-5479-4FE0-A520-938A00994F65}" srcOrd="0" destOrd="0" presId="urn:microsoft.com/office/officeart/2005/8/layout/hProcess9"/>
    <dgm:cxn modelId="{8FC215B4-8C28-490F-8EE5-15944F747D43}" srcId="{67170402-DB8C-4000-95BF-4FBA36932108}" destId="{B0D0F304-A611-4DB2-8B1C-6A2203CB600A}" srcOrd="7" destOrd="0" parTransId="{80355028-ED86-49DB-9588-2FE886FF45A7}" sibTransId="{DBB166C7-67B0-4D72-88BC-CDF3755FDCB7}"/>
    <dgm:cxn modelId="{C22514B8-622A-46D8-A887-1F0A0B1CBBEC}" srcId="{67170402-DB8C-4000-95BF-4FBA36932108}" destId="{5BAC1F6B-BDD5-44DF-B77F-937EC6FB429F}" srcOrd="0" destOrd="0" parTransId="{8A8636BA-2D04-426C-B1F9-031DBE71E461}" sibTransId="{EACF4522-6711-4EFE-A656-961166F99908}"/>
    <dgm:cxn modelId="{C57ADABB-0377-4485-B553-08EC54F34B51}" type="presOf" srcId="{F2134841-07DA-429F-9D36-AEC49D4B5371}" destId="{1D82795B-4A70-4193-8EE3-126D890719A8}" srcOrd="0" destOrd="0" presId="urn:microsoft.com/office/officeart/2005/8/layout/hProcess9"/>
    <dgm:cxn modelId="{138997C7-AE80-49A9-B997-E93FC11018B1}" type="presOf" srcId="{67170402-DB8C-4000-95BF-4FBA36932108}" destId="{D7D91F1B-8013-4D0D-ACB7-1742164588A0}" srcOrd="0" destOrd="0" presId="urn:microsoft.com/office/officeart/2005/8/layout/hProcess9"/>
    <dgm:cxn modelId="{59C7F5CE-25A6-48BA-A077-EE17A751EFBF}" srcId="{67170402-DB8C-4000-95BF-4FBA36932108}" destId="{10A38550-AFE3-4BC7-A886-89487FC7D098}" srcOrd="4" destOrd="0" parTransId="{6AF8EF15-23D6-4BCE-8BD9-EDE49BDA39FD}" sibTransId="{91BAF0B5-32D5-42D6-8727-A6F4E34B44AE}"/>
    <dgm:cxn modelId="{BBB2F4A9-2B62-43E7-A9CE-59C6ADDDE577}" type="presParOf" srcId="{D7D91F1B-8013-4D0D-ACB7-1742164588A0}" destId="{6A663198-EB58-464D-A0D3-530C305577AD}" srcOrd="0" destOrd="0" presId="urn:microsoft.com/office/officeart/2005/8/layout/hProcess9"/>
    <dgm:cxn modelId="{0BDD336C-57DE-4328-B93A-797FF01BE730}" type="presParOf" srcId="{D7D91F1B-8013-4D0D-ACB7-1742164588A0}" destId="{E1991DB8-AF4E-4DFC-B1F1-DADA2E14CA26}" srcOrd="1" destOrd="0" presId="urn:microsoft.com/office/officeart/2005/8/layout/hProcess9"/>
    <dgm:cxn modelId="{23C7997A-5A75-47A0-9D4B-EBF106592D74}" type="presParOf" srcId="{E1991DB8-AF4E-4DFC-B1F1-DADA2E14CA26}" destId="{993F8D0E-716E-44E5-945B-1BF980D1FF51}" srcOrd="0" destOrd="0" presId="urn:microsoft.com/office/officeart/2005/8/layout/hProcess9"/>
    <dgm:cxn modelId="{65E04540-EA71-4E98-BA30-A9CF131D6711}" type="presParOf" srcId="{E1991DB8-AF4E-4DFC-B1F1-DADA2E14CA26}" destId="{C9B0E7B8-ED04-475E-8AF4-409F94C6B40E}" srcOrd="1" destOrd="0" presId="urn:microsoft.com/office/officeart/2005/8/layout/hProcess9"/>
    <dgm:cxn modelId="{57E5D1FA-F6B4-4D90-B1C9-89B6D05F692B}" type="presParOf" srcId="{E1991DB8-AF4E-4DFC-B1F1-DADA2E14CA26}" destId="{265E9FD4-F032-4A6B-B38B-3378EF8C5F41}" srcOrd="2" destOrd="0" presId="urn:microsoft.com/office/officeart/2005/8/layout/hProcess9"/>
    <dgm:cxn modelId="{3BC20193-00E3-4B41-963A-0FECF2FF74D2}" type="presParOf" srcId="{E1991DB8-AF4E-4DFC-B1F1-DADA2E14CA26}" destId="{3B211F05-8884-4A49-AFDC-1630AC556852}" srcOrd="3" destOrd="0" presId="urn:microsoft.com/office/officeart/2005/8/layout/hProcess9"/>
    <dgm:cxn modelId="{F6990493-6B0C-45B7-84C3-8C39B11E6C45}" type="presParOf" srcId="{E1991DB8-AF4E-4DFC-B1F1-DADA2E14CA26}" destId="{C4E3D3A6-5479-4FE0-A520-938A00994F65}" srcOrd="4" destOrd="0" presId="urn:microsoft.com/office/officeart/2005/8/layout/hProcess9"/>
    <dgm:cxn modelId="{9A2E4289-91B8-4DC6-A419-ACD647DAB666}" type="presParOf" srcId="{E1991DB8-AF4E-4DFC-B1F1-DADA2E14CA26}" destId="{CEC62C9D-89F9-466B-9EFC-E0D612B5290B}" srcOrd="5" destOrd="0" presId="urn:microsoft.com/office/officeart/2005/8/layout/hProcess9"/>
    <dgm:cxn modelId="{8F20147A-09A1-4481-A00A-2CD1C5DB2683}" type="presParOf" srcId="{E1991DB8-AF4E-4DFC-B1F1-DADA2E14CA26}" destId="{48ABCA20-9526-4856-871D-013E0DC2BF01}" srcOrd="6" destOrd="0" presId="urn:microsoft.com/office/officeart/2005/8/layout/hProcess9"/>
    <dgm:cxn modelId="{99BC7AB6-469E-4788-9239-759B92D896A0}" type="presParOf" srcId="{E1991DB8-AF4E-4DFC-B1F1-DADA2E14CA26}" destId="{7D80E1CE-8816-4BA9-9911-3BF46BF8EAFB}" srcOrd="7" destOrd="0" presId="urn:microsoft.com/office/officeart/2005/8/layout/hProcess9"/>
    <dgm:cxn modelId="{EB92E5B8-0155-4904-8D99-C31BAE10C708}" type="presParOf" srcId="{E1991DB8-AF4E-4DFC-B1F1-DADA2E14CA26}" destId="{8A26D85A-8AF6-4765-A122-A2F015F37C5A}" srcOrd="8" destOrd="0" presId="urn:microsoft.com/office/officeart/2005/8/layout/hProcess9"/>
    <dgm:cxn modelId="{61DE8BF4-44A8-48B7-970D-095A4A219C14}" type="presParOf" srcId="{E1991DB8-AF4E-4DFC-B1F1-DADA2E14CA26}" destId="{8FF69FE1-9017-46BC-B914-3DD85AF9E275}" srcOrd="9" destOrd="0" presId="urn:microsoft.com/office/officeart/2005/8/layout/hProcess9"/>
    <dgm:cxn modelId="{ECDDD512-0AF9-414E-9DE3-694838695AA0}" type="presParOf" srcId="{E1991DB8-AF4E-4DFC-B1F1-DADA2E14CA26}" destId="{1D82795B-4A70-4193-8EE3-126D890719A8}" srcOrd="10" destOrd="0" presId="urn:microsoft.com/office/officeart/2005/8/layout/hProcess9"/>
    <dgm:cxn modelId="{52D21BE5-EA56-4DB2-8352-EAB805AADA24}" type="presParOf" srcId="{E1991DB8-AF4E-4DFC-B1F1-DADA2E14CA26}" destId="{40578721-E8AF-4C44-8434-C1D62AD79E10}" srcOrd="11" destOrd="0" presId="urn:microsoft.com/office/officeart/2005/8/layout/hProcess9"/>
    <dgm:cxn modelId="{B2F8214D-E1A0-4111-8552-4121BD9BAA04}" type="presParOf" srcId="{E1991DB8-AF4E-4DFC-B1F1-DADA2E14CA26}" destId="{17E5EF71-6F12-4750-BA3B-B8EB9878B3ED}" srcOrd="12" destOrd="0" presId="urn:microsoft.com/office/officeart/2005/8/layout/hProcess9"/>
    <dgm:cxn modelId="{3F378069-4238-4DC2-953A-1D9A73568CF4}" type="presParOf" srcId="{E1991DB8-AF4E-4DFC-B1F1-DADA2E14CA26}" destId="{CB9D0FA5-074E-491C-B153-D9E92BCEAB58}" srcOrd="13" destOrd="0" presId="urn:microsoft.com/office/officeart/2005/8/layout/hProcess9"/>
    <dgm:cxn modelId="{193763EC-329D-45CC-8F2B-76A9A4CBBD09}" type="presParOf" srcId="{E1991DB8-AF4E-4DFC-B1F1-DADA2E14CA26}" destId="{936D2D4F-88DB-41CF-8F7D-D2BE5009C205}"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4DE9E9-C87F-4E70-AED8-8101B71F3142}" type="doc">
      <dgm:prSet loTypeId="urn:microsoft.com/office/officeart/2005/8/layout/radial5" loCatId="relationship" qsTypeId="urn:microsoft.com/office/officeart/2005/8/quickstyle/simple5" qsCatId="simple" csTypeId="urn:microsoft.com/office/officeart/2005/8/colors/colorful1" csCatId="colorful" phldr="1"/>
      <dgm:spPr/>
      <dgm:t>
        <a:bodyPr/>
        <a:lstStyle/>
        <a:p>
          <a:endParaRPr lang="en-US"/>
        </a:p>
      </dgm:t>
    </dgm:pt>
    <dgm:pt modelId="{B82BF460-18C3-48CE-8BC2-FC30C8B810FE}">
      <dgm:prSet phldrT="[Text]" custT="1"/>
      <dgm:spPr/>
      <dgm:t>
        <a:bodyPr/>
        <a:lstStyle/>
        <a:p>
          <a:r>
            <a:rPr lang="en-US" sz="1200" dirty="0"/>
            <a:t>Diverse Stakeholders</a:t>
          </a:r>
        </a:p>
      </dgm:t>
    </dgm:pt>
    <dgm:pt modelId="{4ED0B657-5828-483B-80C7-D90BF8A67418}" type="parTrans" cxnId="{6DC19E3D-3D1D-4F2D-BE46-C5754C3879C8}">
      <dgm:prSet/>
      <dgm:spPr/>
      <dgm:t>
        <a:bodyPr/>
        <a:lstStyle/>
        <a:p>
          <a:endParaRPr lang="en-US"/>
        </a:p>
      </dgm:t>
    </dgm:pt>
    <dgm:pt modelId="{6EC7FA12-D793-4AD9-864B-48C372D89555}" type="sibTrans" cxnId="{6DC19E3D-3D1D-4F2D-BE46-C5754C3879C8}">
      <dgm:prSet/>
      <dgm:spPr/>
      <dgm:t>
        <a:bodyPr/>
        <a:lstStyle/>
        <a:p>
          <a:endParaRPr lang="en-US"/>
        </a:p>
      </dgm:t>
    </dgm:pt>
    <dgm:pt modelId="{2736011E-9B1F-4419-BEC8-B3E462F7DEE9}">
      <dgm:prSet phldrT="[Text]"/>
      <dgm:spPr/>
      <dgm:t>
        <a:bodyPr/>
        <a:lstStyle/>
        <a:p>
          <a:r>
            <a:rPr lang="en-US" dirty="0"/>
            <a:t>People who are part of Community Leadership</a:t>
          </a:r>
        </a:p>
      </dgm:t>
    </dgm:pt>
    <dgm:pt modelId="{78FB1ED0-92AD-4ECA-9CA9-E1D3B814C32D}" type="parTrans" cxnId="{C461FE3F-F06B-4AF9-9EDD-667F305BEBF3}">
      <dgm:prSet/>
      <dgm:spPr/>
      <dgm:t>
        <a:bodyPr/>
        <a:lstStyle/>
        <a:p>
          <a:endParaRPr lang="en-US"/>
        </a:p>
      </dgm:t>
    </dgm:pt>
    <dgm:pt modelId="{2F374459-D0AB-4AF6-87FC-FD089DB549D9}" type="sibTrans" cxnId="{C461FE3F-F06B-4AF9-9EDD-667F305BEBF3}">
      <dgm:prSet/>
      <dgm:spPr/>
      <dgm:t>
        <a:bodyPr/>
        <a:lstStyle/>
        <a:p>
          <a:endParaRPr lang="en-US"/>
        </a:p>
      </dgm:t>
    </dgm:pt>
    <dgm:pt modelId="{AC979E2B-EEDF-405C-B77C-85C3B1B749E8}">
      <dgm:prSet phldrT="[Text]"/>
      <dgm:spPr/>
      <dgm:t>
        <a:bodyPr/>
        <a:lstStyle/>
        <a:p>
          <a:r>
            <a:rPr lang="en-US" dirty="0"/>
            <a:t>People who serve as police, fire, EMS</a:t>
          </a:r>
        </a:p>
      </dgm:t>
    </dgm:pt>
    <dgm:pt modelId="{27DF287C-224C-4F98-B08D-147C428595A0}" type="parTrans" cxnId="{A868D814-EAFD-4878-A7EC-41158C6DAF66}">
      <dgm:prSet/>
      <dgm:spPr/>
      <dgm:t>
        <a:bodyPr/>
        <a:lstStyle/>
        <a:p>
          <a:endParaRPr lang="en-US"/>
        </a:p>
      </dgm:t>
    </dgm:pt>
    <dgm:pt modelId="{089E0E0A-A0B3-4F77-A175-49492361C49F}" type="sibTrans" cxnId="{A868D814-EAFD-4878-A7EC-41158C6DAF66}">
      <dgm:prSet/>
      <dgm:spPr/>
      <dgm:t>
        <a:bodyPr/>
        <a:lstStyle/>
        <a:p>
          <a:endParaRPr lang="en-US"/>
        </a:p>
      </dgm:t>
    </dgm:pt>
    <dgm:pt modelId="{B4F9037A-F483-4444-87B6-BB243C309F2F}">
      <dgm:prSet phldrT="[Text]"/>
      <dgm:spPr/>
      <dgm:t>
        <a:bodyPr/>
        <a:lstStyle/>
        <a:p>
          <a:r>
            <a:rPr lang="en-US" dirty="0"/>
            <a:t>People who drive school bus</a:t>
          </a:r>
        </a:p>
      </dgm:t>
    </dgm:pt>
    <dgm:pt modelId="{2DDA9B4E-2995-49FD-B7ED-DD929B073B9D}" type="parTrans" cxnId="{30F503C4-723C-400C-B2A8-E9262FA41DBD}">
      <dgm:prSet/>
      <dgm:spPr/>
      <dgm:t>
        <a:bodyPr/>
        <a:lstStyle/>
        <a:p>
          <a:endParaRPr lang="en-US"/>
        </a:p>
      </dgm:t>
    </dgm:pt>
    <dgm:pt modelId="{81308C86-25EC-45A3-A1A1-314F7164C1E6}" type="sibTrans" cxnId="{30F503C4-723C-400C-B2A8-E9262FA41DBD}">
      <dgm:prSet/>
      <dgm:spPr/>
      <dgm:t>
        <a:bodyPr/>
        <a:lstStyle/>
        <a:p>
          <a:endParaRPr lang="en-US"/>
        </a:p>
      </dgm:t>
    </dgm:pt>
    <dgm:pt modelId="{3C13DF2B-8BC4-4364-B072-B963BF230CAA}">
      <dgm:prSet phldrT="[Text]" custT="1"/>
      <dgm:spPr/>
      <dgm:t>
        <a:bodyPr/>
        <a:lstStyle/>
        <a:p>
          <a:r>
            <a:rPr lang="en-US" sz="1100" dirty="0"/>
            <a:t>People involved in Planning, Community Development</a:t>
          </a:r>
        </a:p>
      </dgm:t>
    </dgm:pt>
    <dgm:pt modelId="{1350591E-E403-4BF4-B657-3FB37A0CEDE3}" type="parTrans" cxnId="{63E408EE-DF98-464A-8701-B9EB1296FD13}">
      <dgm:prSet/>
      <dgm:spPr/>
      <dgm:t>
        <a:bodyPr/>
        <a:lstStyle/>
        <a:p>
          <a:endParaRPr lang="en-US"/>
        </a:p>
      </dgm:t>
    </dgm:pt>
    <dgm:pt modelId="{DDC9697F-391D-451F-9B70-A548456CB9BA}" type="sibTrans" cxnId="{63E408EE-DF98-464A-8701-B9EB1296FD13}">
      <dgm:prSet/>
      <dgm:spPr/>
      <dgm:t>
        <a:bodyPr/>
        <a:lstStyle/>
        <a:p>
          <a:endParaRPr lang="en-US"/>
        </a:p>
      </dgm:t>
    </dgm:pt>
    <dgm:pt modelId="{A6FFD6CF-3BD0-442D-B6B4-76F97FA9F2B0}">
      <dgm:prSet/>
      <dgm:spPr/>
      <dgm:t>
        <a:bodyPr/>
        <a:lstStyle/>
        <a:p>
          <a:r>
            <a:rPr lang="en-US" dirty="0"/>
            <a:t>People who own business or work in education</a:t>
          </a:r>
        </a:p>
      </dgm:t>
    </dgm:pt>
    <dgm:pt modelId="{F7DB4534-2AF7-4721-BA78-73AB3EBB62D6}" type="parTrans" cxnId="{989150A4-FFD8-433E-A3CA-B5776DAFBD21}">
      <dgm:prSet/>
      <dgm:spPr/>
      <dgm:t>
        <a:bodyPr/>
        <a:lstStyle/>
        <a:p>
          <a:endParaRPr lang="en-US"/>
        </a:p>
      </dgm:t>
    </dgm:pt>
    <dgm:pt modelId="{CD72AC89-4253-450E-A1CB-BABCFEFCD5EB}" type="sibTrans" cxnId="{989150A4-FFD8-433E-A3CA-B5776DAFBD21}">
      <dgm:prSet/>
      <dgm:spPr/>
      <dgm:t>
        <a:bodyPr/>
        <a:lstStyle/>
        <a:p>
          <a:endParaRPr lang="en-US"/>
        </a:p>
      </dgm:t>
    </dgm:pt>
    <dgm:pt modelId="{57C64CA7-DB3C-4B53-8818-246511DA9175}">
      <dgm:prSet/>
      <dgm:spPr/>
      <dgm:t>
        <a:bodyPr/>
        <a:lstStyle/>
        <a:p>
          <a:r>
            <a:rPr lang="en-US" dirty="0"/>
            <a:t>People who live or work nearby</a:t>
          </a:r>
        </a:p>
      </dgm:t>
    </dgm:pt>
    <dgm:pt modelId="{91A8E465-5841-46AE-A169-9C811B101CAE}" type="parTrans" cxnId="{252B4DAE-86EE-410D-8BE3-B26AABF0F4DC}">
      <dgm:prSet/>
      <dgm:spPr/>
      <dgm:t>
        <a:bodyPr/>
        <a:lstStyle/>
        <a:p>
          <a:endParaRPr lang="en-US"/>
        </a:p>
      </dgm:t>
    </dgm:pt>
    <dgm:pt modelId="{EBE57796-BD9D-4563-BE37-5A696EFEBC39}" type="sibTrans" cxnId="{252B4DAE-86EE-410D-8BE3-B26AABF0F4DC}">
      <dgm:prSet/>
      <dgm:spPr/>
      <dgm:t>
        <a:bodyPr/>
        <a:lstStyle/>
        <a:p>
          <a:endParaRPr lang="en-US"/>
        </a:p>
      </dgm:t>
    </dgm:pt>
    <dgm:pt modelId="{16CA20CC-7740-4139-8FC4-5DF95A945ECE}">
      <dgm:prSet/>
      <dgm:spPr/>
      <dgm:t>
        <a:bodyPr/>
        <a:lstStyle/>
        <a:p>
          <a:r>
            <a:rPr lang="en-US" dirty="0"/>
            <a:t>People who are young</a:t>
          </a:r>
        </a:p>
      </dgm:t>
    </dgm:pt>
    <dgm:pt modelId="{038C13E5-C2E0-437B-A689-CF64788683D8}" type="parTrans" cxnId="{AEF22B96-CDB4-4E9F-8252-57F82765EFA0}">
      <dgm:prSet/>
      <dgm:spPr/>
      <dgm:t>
        <a:bodyPr/>
        <a:lstStyle/>
        <a:p>
          <a:endParaRPr lang="en-US"/>
        </a:p>
      </dgm:t>
    </dgm:pt>
    <dgm:pt modelId="{D403FDE3-69A7-4B56-9112-F7DBA634B599}" type="sibTrans" cxnId="{AEF22B96-CDB4-4E9F-8252-57F82765EFA0}">
      <dgm:prSet/>
      <dgm:spPr/>
      <dgm:t>
        <a:bodyPr/>
        <a:lstStyle/>
        <a:p>
          <a:endParaRPr lang="en-US"/>
        </a:p>
      </dgm:t>
    </dgm:pt>
    <dgm:pt modelId="{25F8C91B-3C39-4DC1-B530-192449A69689}">
      <dgm:prSet/>
      <dgm:spPr/>
      <dgm:t>
        <a:bodyPr/>
        <a:lstStyle/>
        <a:p>
          <a:r>
            <a:rPr lang="en-US" dirty="0"/>
            <a:t>People Living with Disabilities  </a:t>
          </a:r>
        </a:p>
      </dgm:t>
    </dgm:pt>
    <dgm:pt modelId="{1D1EEE1B-03BE-479D-B74F-6F35A98F0D10}" type="parTrans" cxnId="{215E1BA5-B627-4A96-AB86-8408EAF79730}">
      <dgm:prSet/>
      <dgm:spPr/>
      <dgm:t>
        <a:bodyPr/>
        <a:lstStyle/>
        <a:p>
          <a:endParaRPr lang="en-US"/>
        </a:p>
      </dgm:t>
    </dgm:pt>
    <dgm:pt modelId="{78726866-C2C5-446E-B153-CCC2D312753C}" type="sibTrans" cxnId="{215E1BA5-B627-4A96-AB86-8408EAF79730}">
      <dgm:prSet/>
      <dgm:spPr/>
      <dgm:t>
        <a:bodyPr/>
        <a:lstStyle/>
        <a:p>
          <a:endParaRPr lang="en-US"/>
        </a:p>
      </dgm:t>
    </dgm:pt>
    <dgm:pt modelId="{61B4CB2A-E444-48CA-A73E-57F01BBEE74E}">
      <dgm:prSet/>
      <dgm:spPr/>
      <dgm:t>
        <a:bodyPr/>
        <a:lstStyle/>
        <a:p>
          <a:r>
            <a:rPr lang="en-US" dirty="0"/>
            <a:t>People who are older</a:t>
          </a:r>
        </a:p>
      </dgm:t>
    </dgm:pt>
    <dgm:pt modelId="{024C38F2-BF82-4948-8672-5A0A49692B36}" type="parTrans" cxnId="{BECB23FB-E2E6-43A9-8F53-6CBD40E8DF1F}">
      <dgm:prSet/>
      <dgm:spPr/>
      <dgm:t>
        <a:bodyPr/>
        <a:lstStyle/>
        <a:p>
          <a:endParaRPr lang="en-US"/>
        </a:p>
      </dgm:t>
    </dgm:pt>
    <dgm:pt modelId="{004431D9-374D-4527-A6B4-E724DC99F0C2}" type="sibTrans" cxnId="{BECB23FB-E2E6-43A9-8F53-6CBD40E8DF1F}">
      <dgm:prSet/>
      <dgm:spPr/>
      <dgm:t>
        <a:bodyPr/>
        <a:lstStyle/>
        <a:p>
          <a:endParaRPr lang="en-US"/>
        </a:p>
      </dgm:t>
    </dgm:pt>
    <dgm:pt modelId="{F081DAE4-7F7F-4B8D-8093-367919BAF886}" type="pres">
      <dgm:prSet presAssocID="{4B4DE9E9-C87F-4E70-AED8-8101B71F3142}" presName="Name0" presStyleCnt="0">
        <dgm:presLayoutVars>
          <dgm:chMax val="1"/>
          <dgm:dir/>
          <dgm:animLvl val="ctr"/>
          <dgm:resizeHandles val="exact"/>
        </dgm:presLayoutVars>
      </dgm:prSet>
      <dgm:spPr/>
    </dgm:pt>
    <dgm:pt modelId="{CC5EA5A9-00A2-4187-BE7C-2D2B4989ED0C}" type="pres">
      <dgm:prSet presAssocID="{B82BF460-18C3-48CE-8BC2-FC30C8B810FE}" presName="centerShape" presStyleLbl="node0" presStyleIdx="0" presStyleCnt="1" custScaleX="141571"/>
      <dgm:spPr/>
    </dgm:pt>
    <dgm:pt modelId="{49E49335-6AD7-4AE3-BF06-54975F6C3A5E}" type="pres">
      <dgm:prSet presAssocID="{78FB1ED0-92AD-4ECA-9CA9-E1D3B814C32D}" presName="parTrans" presStyleLbl="sibTrans2D1" presStyleIdx="0" presStyleCnt="9"/>
      <dgm:spPr/>
    </dgm:pt>
    <dgm:pt modelId="{9016F376-FCA5-4D38-BCF4-8FAF718EC2F8}" type="pres">
      <dgm:prSet presAssocID="{78FB1ED0-92AD-4ECA-9CA9-E1D3B814C32D}" presName="connectorText" presStyleLbl="sibTrans2D1" presStyleIdx="0" presStyleCnt="9"/>
      <dgm:spPr/>
    </dgm:pt>
    <dgm:pt modelId="{D19F8C00-48E0-44C6-AE09-8794F219201E}" type="pres">
      <dgm:prSet presAssocID="{2736011E-9B1F-4419-BEC8-B3E462F7DEE9}" presName="node" presStyleLbl="node1" presStyleIdx="0" presStyleCnt="9">
        <dgm:presLayoutVars>
          <dgm:bulletEnabled val="1"/>
        </dgm:presLayoutVars>
      </dgm:prSet>
      <dgm:spPr/>
    </dgm:pt>
    <dgm:pt modelId="{AB190785-F7E5-46C6-9331-4E23285579C5}" type="pres">
      <dgm:prSet presAssocID="{27DF287C-224C-4F98-B08D-147C428595A0}" presName="parTrans" presStyleLbl="sibTrans2D1" presStyleIdx="1" presStyleCnt="9"/>
      <dgm:spPr/>
    </dgm:pt>
    <dgm:pt modelId="{81E78D5A-9918-492B-9852-04D1D4FDE2B2}" type="pres">
      <dgm:prSet presAssocID="{27DF287C-224C-4F98-B08D-147C428595A0}" presName="connectorText" presStyleLbl="sibTrans2D1" presStyleIdx="1" presStyleCnt="9"/>
      <dgm:spPr/>
    </dgm:pt>
    <dgm:pt modelId="{42338C12-6627-45BB-AD12-755CF05AAFDC}" type="pres">
      <dgm:prSet presAssocID="{AC979E2B-EEDF-405C-B77C-85C3B1B749E8}" presName="node" presStyleLbl="node1" presStyleIdx="1" presStyleCnt="9">
        <dgm:presLayoutVars>
          <dgm:bulletEnabled val="1"/>
        </dgm:presLayoutVars>
      </dgm:prSet>
      <dgm:spPr/>
    </dgm:pt>
    <dgm:pt modelId="{CDF93389-0887-400D-A937-D92AE9666295}" type="pres">
      <dgm:prSet presAssocID="{F7DB4534-2AF7-4721-BA78-73AB3EBB62D6}" presName="parTrans" presStyleLbl="sibTrans2D1" presStyleIdx="2" presStyleCnt="9"/>
      <dgm:spPr/>
    </dgm:pt>
    <dgm:pt modelId="{D32353E9-2CE1-4D5D-A216-73E856336217}" type="pres">
      <dgm:prSet presAssocID="{F7DB4534-2AF7-4721-BA78-73AB3EBB62D6}" presName="connectorText" presStyleLbl="sibTrans2D1" presStyleIdx="2" presStyleCnt="9"/>
      <dgm:spPr/>
    </dgm:pt>
    <dgm:pt modelId="{459A0A57-56C1-42DA-AF02-4B78CCE437C3}" type="pres">
      <dgm:prSet presAssocID="{A6FFD6CF-3BD0-442D-B6B4-76F97FA9F2B0}" presName="node" presStyleLbl="node1" presStyleIdx="2" presStyleCnt="9">
        <dgm:presLayoutVars>
          <dgm:bulletEnabled val="1"/>
        </dgm:presLayoutVars>
      </dgm:prSet>
      <dgm:spPr/>
    </dgm:pt>
    <dgm:pt modelId="{8DAB759C-80CE-4F49-99AE-F5F8803ECE3C}" type="pres">
      <dgm:prSet presAssocID="{91A8E465-5841-46AE-A169-9C811B101CAE}" presName="parTrans" presStyleLbl="sibTrans2D1" presStyleIdx="3" presStyleCnt="9"/>
      <dgm:spPr/>
    </dgm:pt>
    <dgm:pt modelId="{FC084691-4D80-458C-AF8B-BE8E0357C019}" type="pres">
      <dgm:prSet presAssocID="{91A8E465-5841-46AE-A169-9C811B101CAE}" presName="connectorText" presStyleLbl="sibTrans2D1" presStyleIdx="3" presStyleCnt="9"/>
      <dgm:spPr/>
    </dgm:pt>
    <dgm:pt modelId="{6517E94D-48FF-4AEA-AD8F-3F274AF37E66}" type="pres">
      <dgm:prSet presAssocID="{57C64CA7-DB3C-4B53-8818-246511DA9175}" presName="node" presStyleLbl="node1" presStyleIdx="3" presStyleCnt="9">
        <dgm:presLayoutVars>
          <dgm:bulletEnabled val="1"/>
        </dgm:presLayoutVars>
      </dgm:prSet>
      <dgm:spPr/>
    </dgm:pt>
    <dgm:pt modelId="{4FF68992-B04B-42FD-8931-C7986CD9DC38}" type="pres">
      <dgm:prSet presAssocID="{038C13E5-C2E0-437B-A689-CF64788683D8}" presName="parTrans" presStyleLbl="sibTrans2D1" presStyleIdx="4" presStyleCnt="9"/>
      <dgm:spPr/>
    </dgm:pt>
    <dgm:pt modelId="{91384D8C-C132-465E-8099-F0384F10B77B}" type="pres">
      <dgm:prSet presAssocID="{038C13E5-C2E0-437B-A689-CF64788683D8}" presName="connectorText" presStyleLbl="sibTrans2D1" presStyleIdx="4" presStyleCnt="9"/>
      <dgm:spPr/>
    </dgm:pt>
    <dgm:pt modelId="{ADEE31B5-83A1-49D9-83A2-BC2938535520}" type="pres">
      <dgm:prSet presAssocID="{16CA20CC-7740-4139-8FC4-5DF95A945ECE}" presName="node" presStyleLbl="node1" presStyleIdx="4" presStyleCnt="9">
        <dgm:presLayoutVars>
          <dgm:bulletEnabled val="1"/>
        </dgm:presLayoutVars>
      </dgm:prSet>
      <dgm:spPr/>
    </dgm:pt>
    <dgm:pt modelId="{C9FCC4AC-49B9-46C0-88F3-CBE29CCDD666}" type="pres">
      <dgm:prSet presAssocID="{024C38F2-BF82-4948-8672-5A0A49692B36}" presName="parTrans" presStyleLbl="sibTrans2D1" presStyleIdx="5" presStyleCnt="9"/>
      <dgm:spPr/>
    </dgm:pt>
    <dgm:pt modelId="{833C359B-0FF4-4BF2-BAC9-9F83FBBF8812}" type="pres">
      <dgm:prSet presAssocID="{024C38F2-BF82-4948-8672-5A0A49692B36}" presName="connectorText" presStyleLbl="sibTrans2D1" presStyleIdx="5" presStyleCnt="9"/>
      <dgm:spPr/>
    </dgm:pt>
    <dgm:pt modelId="{9B56A974-99B8-46EF-8A7C-ABD004B7174E}" type="pres">
      <dgm:prSet presAssocID="{61B4CB2A-E444-48CA-A73E-57F01BBEE74E}" presName="node" presStyleLbl="node1" presStyleIdx="5" presStyleCnt="9">
        <dgm:presLayoutVars>
          <dgm:bulletEnabled val="1"/>
        </dgm:presLayoutVars>
      </dgm:prSet>
      <dgm:spPr/>
    </dgm:pt>
    <dgm:pt modelId="{53280365-FF52-41DF-822D-45860FA81A95}" type="pres">
      <dgm:prSet presAssocID="{1D1EEE1B-03BE-479D-B74F-6F35A98F0D10}" presName="parTrans" presStyleLbl="sibTrans2D1" presStyleIdx="6" presStyleCnt="9"/>
      <dgm:spPr/>
    </dgm:pt>
    <dgm:pt modelId="{095BA74F-1264-4A56-9CB7-6523AD2E7AA5}" type="pres">
      <dgm:prSet presAssocID="{1D1EEE1B-03BE-479D-B74F-6F35A98F0D10}" presName="connectorText" presStyleLbl="sibTrans2D1" presStyleIdx="6" presStyleCnt="9"/>
      <dgm:spPr/>
    </dgm:pt>
    <dgm:pt modelId="{93788B9F-A888-4DEB-A958-455F967990E2}" type="pres">
      <dgm:prSet presAssocID="{25F8C91B-3C39-4DC1-B530-192449A69689}" presName="node" presStyleLbl="node1" presStyleIdx="6" presStyleCnt="9">
        <dgm:presLayoutVars>
          <dgm:bulletEnabled val="1"/>
        </dgm:presLayoutVars>
      </dgm:prSet>
      <dgm:spPr/>
    </dgm:pt>
    <dgm:pt modelId="{33E2FCC3-0632-46AC-BEE0-25E899AA1BF3}" type="pres">
      <dgm:prSet presAssocID="{2DDA9B4E-2995-49FD-B7ED-DD929B073B9D}" presName="parTrans" presStyleLbl="sibTrans2D1" presStyleIdx="7" presStyleCnt="9"/>
      <dgm:spPr/>
    </dgm:pt>
    <dgm:pt modelId="{58CD4962-92DE-4944-A093-51F914F4B7BF}" type="pres">
      <dgm:prSet presAssocID="{2DDA9B4E-2995-49FD-B7ED-DD929B073B9D}" presName="connectorText" presStyleLbl="sibTrans2D1" presStyleIdx="7" presStyleCnt="9"/>
      <dgm:spPr/>
    </dgm:pt>
    <dgm:pt modelId="{8ADDFDA0-9C2F-485F-9EF5-FAD4584E1D18}" type="pres">
      <dgm:prSet presAssocID="{B4F9037A-F483-4444-87B6-BB243C309F2F}" presName="node" presStyleLbl="node1" presStyleIdx="7" presStyleCnt="9">
        <dgm:presLayoutVars>
          <dgm:bulletEnabled val="1"/>
        </dgm:presLayoutVars>
      </dgm:prSet>
      <dgm:spPr/>
    </dgm:pt>
    <dgm:pt modelId="{8EEDC45C-C4CF-40A4-84D2-961DFA0DA9CD}" type="pres">
      <dgm:prSet presAssocID="{1350591E-E403-4BF4-B657-3FB37A0CEDE3}" presName="parTrans" presStyleLbl="sibTrans2D1" presStyleIdx="8" presStyleCnt="9"/>
      <dgm:spPr/>
    </dgm:pt>
    <dgm:pt modelId="{5EF4FD84-2A45-49DE-B18E-0EC5CEB73513}" type="pres">
      <dgm:prSet presAssocID="{1350591E-E403-4BF4-B657-3FB37A0CEDE3}" presName="connectorText" presStyleLbl="sibTrans2D1" presStyleIdx="8" presStyleCnt="9"/>
      <dgm:spPr/>
    </dgm:pt>
    <dgm:pt modelId="{52F60AE9-C58D-464F-A647-7B628F37A139}" type="pres">
      <dgm:prSet presAssocID="{3C13DF2B-8BC4-4364-B072-B963BF230CAA}" presName="node" presStyleLbl="node1" presStyleIdx="8" presStyleCnt="9">
        <dgm:presLayoutVars>
          <dgm:bulletEnabled val="1"/>
        </dgm:presLayoutVars>
      </dgm:prSet>
      <dgm:spPr/>
    </dgm:pt>
  </dgm:ptLst>
  <dgm:cxnLst>
    <dgm:cxn modelId="{17611C07-75B3-43E9-A8FF-FBCD1E9A4BE7}" type="presOf" srcId="{2DDA9B4E-2995-49FD-B7ED-DD929B073B9D}" destId="{33E2FCC3-0632-46AC-BEE0-25E899AA1BF3}" srcOrd="0" destOrd="0" presId="urn:microsoft.com/office/officeart/2005/8/layout/radial5"/>
    <dgm:cxn modelId="{D2091A0D-7C06-477D-9165-25FA0CE44C03}" type="presOf" srcId="{B82BF460-18C3-48CE-8BC2-FC30C8B810FE}" destId="{CC5EA5A9-00A2-4187-BE7C-2D2B4989ED0C}" srcOrd="0" destOrd="0" presId="urn:microsoft.com/office/officeart/2005/8/layout/radial5"/>
    <dgm:cxn modelId="{A868D814-EAFD-4878-A7EC-41158C6DAF66}" srcId="{B82BF460-18C3-48CE-8BC2-FC30C8B810FE}" destId="{AC979E2B-EEDF-405C-B77C-85C3B1B749E8}" srcOrd="1" destOrd="0" parTransId="{27DF287C-224C-4F98-B08D-147C428595A0}" sibTransId="{089E0E0A-A0B3-4F77-A175-49492361C49F}"/>
    <dgm:cxn modelId="{62B2CC15-2D5A-4C45-A443-F262F9FFC9EA}" type="presOf" srcId="{038C13E5-C2E0-437B-A689-CF64788683D8}" destId="{91384D8C-C132-465E-8099-F0384F10B77B}" srcOrd="1" destOrd="0" presId="urn:microsoft.com/office/officeart/2005/8/layout/radial5"/>
    <dgm:cxn modelId="{0056D815-E2FB-4752-9E0F-A9C3A649D588}" type="presOf" srcId="{F7DB4534-2AF7-4721-BA78-73AB3EBB62D6}" destId="{CDF93389-0887-400D-A937-D92AE9666295}" srcOrd="0" destOrd="0" presId="urn:microsoft.com/office/officeart/2005/8/layout/radial5"/>
    <dgm:cxn modelId="{EB98EA1A-9617-4ECB-B668-AEBFB367C467}" type="presOf" srcId="{038C13E5-C2E0-437B-A689-CF64788683D8}" destId="{4FF68992-B04B-42FD-8931-C7986CD9DC38}" srcOrd="0" destOrd="0" presId="urn:microsoft.com/office/officeart/2005/8/layout/radial5"/>
    <dgm:cxn modelId="{DFEF961E-FCD3-410B-ABA0-DE71D59C58D6}" type="presOf" srcId="{27DF287C-224C-4F98-B08D-147C428595A0}" destId="{81E78D5A-9918-492B-9852-04D1D4FDE2B2}" srcOrd="1" destOrd="0" presId="urn:microsoft.com/office/officeart/2005/8/layout/radial5"/>
    <dgm:cxn modelId="{0A5A972B-EA6F-4504-8159-3A787B1E8E95}" type="presOf" srcId="{024C38F2-BF82-4948-8672-5A0A49692B36}" destId="{C9FCC4AC-49B9-46C0-88F3-CBE29CCDD666}" srcOrd="0" destOrd="0" presId="urn:microsoft.com/office/officeart/2005/8/layout/radial5"/>
    <dgm:cxn modelId="{6DC19E3D-3D1D-4F2D-BE46-C5754C3879C8}" srcId="{4B4DE9E9-C87F-4E70-AED8-8101B71F3142}" destId="{B82BF460-18C3-48CE-8BC2-FC30C8B810FE}" srcOrd="0" destOrd="0" parTransId="{4ED0B657-5828-483B-80C7-D90BF8A67418}" sibTransId="{6EC7FA12-D793-4AD9-864B-48C372D89555}"/>
    <dgm:cxn modelId="{6D87DE3F-2B1B-42DC-88E5-ACE491BB3A9F}" type="presOf" srcId="{F7DB4534-2AF7-4721-BA78-73AB3EBB62D6}" destId="{D32353E9-2CE1-4D5D-A216-73E856336217}" srcOrd="1" destOrd="0" presId="urn:microsoft.com/office/officeart/2005/8/layout/radial5"/>
    <dgm:cxn modelId="{C461FE3F-F06B-4AF9-9EDD-667F305BEBF3}" srcId="{B82BF460-18C3-48CE-8BC2-FC30C8B810FE}" destId="{2736011E-9B1F-4419-BEC8-B3E462F7DEE9}" srcOrd="0" destOrd="0" parTransId="{78FB1ED0-92AD-4ECA-9CA9-E1D3B814C32D}" sibTransId="{2F374459-D0AB-4AF6-87FC-FD089DB549D9}"/>
    <dgm:cxn modelId="{8CA5F747-7351-4D93-B0E6-9C3CE429871E}" type="presOf" srcId="{2736011E-9B1F-4419-BEC8-B3E462F7DEE9}" destId="{D19F8C00-48E0-44C6-AE09-8794F219201E}" srcOrd="0" destOrd="0" presId="urn:microsoft.com/office/officeart/2005/8/layout/radial5"/>
    <dgm:cxn modelId="{2C84CD69-8E15-4FF2-A3D3-15837A219CE0}" type="presOf" srcId="{91A8E465-5841-46AE-A169-9C811B101CAE}" destId="{FC084691-4D80-458C-AF8B-BE8E0357C019}" srcOrd="1" destOrd="0" presId="urn:microsoft.com/office/officeart/2005/8/layout/radial5"/>
    <dgm:cxn modelId="{52447F77-2D2A-4351-8442-96D6189CB8FA}" type="presOf" srcId="{2DDA9B4E-2995-49FD-B7ED-DD929B073B9D}" destId="{58CD4962-92DE-4944-A093-51F914F4B7BF}" srcOrd="1" destOrd="0" presId="urn:microsoft.com/office/officeart/2005/8/layout/radial5"/>
    <dgm:cxn modelId="{433A3B81-3531-4273-B555-68C25EC8CAE6}" type="presOf" srcId="{61B4CB2A-E444-48CA-A73E-57F01BBEE74E}" destId="{9B56A974-99B8-46EF-8A7C-ABD004B7174E}" srcOrd="0" destOrd="0" presId="urn:microsoft.com/office/officeart/2005/8/layout/radial5"/>
    <dgm:cxn modelId="{95DCDE83-D7B6-4316-9ADC-B672FB8255A7}" type="presOf" srcId="{78FB1ED0-92AD-4ECA-9CA9-E1D3B814C32D}" destId="{49E49335-6AD7-4AE3-BF06-54975F6C3A5E}" srcOrd="0" destOrd="0" presId="urn:microsoft.com/office/officeart/2005/8/layout/radial5"/>
    <dgm:cxn modelId="{89F9BA94-D48D-45D9-AB53-FB1CB1677182}" type="presOf" srcId="{4B4DE9E9-C87F-4E70-AED8-8101B71F3142}" destId="{F081DAE4-7F7F-4B8D-8093-367919BAF886}" srcOrd="0" destOrd="0" presId="urn:microsoft.com/office/officeart/2005/8/layout/radial5"/>
    <dgm:cxn modelId="{AEF22B96-CDB4-4E9F-8252-57F82765EFA0}" srcId="{B82BF460-18C3-48CE-8BC2-FC30C8B810FE}" destId="{16CA20CC-7740-4139-8FC4-5DF95A945ECE}" srcOrd="4" destOrd="0" parTransId="{038C13E5-C2E0-437B-A689-CF64788683D8}" sibTransId="{D403FDE3-69A7-4B56-9112-F7DBA634B599}"/>
    <dgm:cxn modelId="{CD01209C-83B9-46D7-88BE-8E08023639E9}" type="presOf" srcId="{57C64CA7-DB3C-4B53-8818-246511DA9175}" destId="{6517E94D-48FF-4AEA-AD8F-3F274AF37E66}" srcOrd="0" destOrd="0" presId="urn:microsoft.com/office/officeart/2005/8/layout/radial5"/>
    <dgm:cxn modelId="{989150A4-FFD8-433E-A3CA-B5776DAFBD21}" srcId="{B82BF460-18C3-48CE-8BC2-FC30C8B810FE}" destId="{A6FFD6CF-3BD0-442D-B6B4-76F97FA9F2B0}" srcOrd="2" destOrd="0" parTransId="{F7DB4534-2AF7-4721-BA78-73AB3EBB62D6}" sibTransId="{CD72AC89-4253-450E-A1CB-BABCFEFCD5EB}"/>
    <dgm:cxn modelId="{215E1BA5-B627-4A96-AB86-8408EAF79730}" srcId="{B82BF460-18C3-48CE-8BC2-FC30C8B810FE}" destId="{25F8C91B-3C39-4DC1-B530-192449A69689}" srcOrd="6" destOrd="0" parTransId="{1D1EEE1B-03BE-479D-B74F-6F35A98F0D10}" sibTransId="{78726866-C2C5-446E-B153-CCC2D312753C}"/>
    <dgm:cxn modelId="{E22E7EAA-C02F-486D-8794-3B23E9AD23BF}" type="presOf" srcId="{3C13DF2B-8BC4-4364-B072-B963BF230CAA}" destId="{52F60AE9-C58D-464F-A647-7B628F37A139}" srcOrd="0" destOrd="0" presId="urn:microsoft.com/office/officeart/2005/8/layout/radial5"/>
    <dgm:cxn modelId="{F1C0D0AB-5010-42EB-9B95-469919DD2B63}" type="presOf" srcId="{1350591E-E403-4BF4-B657-3FB37A0CEDE3}" destId="{5EF4FD84-2A45-49DE-B18E-0EC5CEB73513}" srcOrd="1" destOrd="0" presId="urn:microsoft.com/office/officeart/2005/8/layout/radial5"/>
    <dgm:cxn modelId="{252B4DAE-86EE-410D-8BE3-B26AABF0F4DC}" srcId="{B82BF460-18C3-48CE-8BC2-FC30C8B810FE}" destId="{57C64CA7-DB3C-4B53-8818-246511DA9175}" srcOrd="3" destOrd="0" parTransId="{91A8E465-5841-46AE-A169-9C811B101CAE}" sibTransId="{EBE57796-BD9D-4563-BE37-5A696EFEBC39}"/>
    <dgm:cxn modelId="{37D4B7B5-5A00-403D-8C49-8DE97AA45B83}" type="presOf" srcId="{1D1EEE1B-03BE-479D-B74F-6F35A98F0D10}" destId="{53280365-FF52-41DF-822D-45860FA81A95}" srcOrd="0" destOrd="0" presId="urn:microsoft.com/office/officeart/2005/8/layout/radial5"/>
    <dgm:cxn modelId="{D6F93DB7-9A08-4D6B-92D3-CD6B88DBDD2B}" type="presOf" srcId="{AC979E2B-EEDF-405C-B77C-85C3B1B749E8}" destId="{42338C12-6627-45BB-AD12-755CF05AAFDC}" srcOrd="0" destOrd="0" presId="urn:microsoft.com/office/officeart/2005/8/layout/radial5"/>
    <dgm:cxn modelId="{30F503C4-723C-400C-B2A8-E9262FA41DBD}" srcId="{B82BF460-18C3-48CE-8BC2-FC30C8B810FE}" destId="{B4F9037A-F483-4444-87B6-BB243C309F2F}" srcOrd="7" destOrd="0" parTransId="{2DDA9B4E-2995-49FD-B7ED-DD929B073B9D}" sibTransId="{81308C86-25EC-45A3-A1A1-314F7164C1E6}"/>
    <dgm:cxn modelId="{A8ED2DD0-323F-49D8-9852-27F69197E9C9}" type="presOf" srcId="{25F8C91B-3C39-4DC1-B530-192449A69689}" destId="{93788B9F-A888-4DEB-A958-455F967990E2}" srcOrd="0" destOrd="0" presId="urn:microsoft.com/office/officeart/2005/8/layout/radial5"/>
    <dgm:cxn modelId="{FF8895D5-02CF-424F-82DD-8DFE0B085FC5}" type="presOf" srcId="{1350591E-E403-4BF4-B657-3FB37A0CEDE3}" destId="{8EEDC45C-C4CF-40A4-84D2-961DFA0DA9CD}" srcOrd="0" destOrd="0" presId="urn:microsoft.com/office/officeart/2005/8/layout/radial5"/>
    <dgm:cxn modelId="{1E8564DA-9545-4F30-969A-E2F342131761}" type="presOf" srcId="{024C38F2-BF82-4948-8672-5A0A49692B36}" destId="{833C359B-0FF4-4BF2-BAC9-9F83FBBF8812}" srcOrd="1" destOrd="0" presId="urn:microsoft.com/office/officeart/2005/8/layout/radial5"/>
    <dgm:cxn modelId="{2537CBDF-3B87-4ECF-A3AA-B6241F254946}" type="presOf" srcId="{16CA20CC-7740-4139-8FC4-5DF95A945ECE}" destId="{ADEE31B5-83A1-49D9-83A2-BC2938535520}" srcOrd="0" destOrd="0" presId="urn:microsoft.com/office/officeart/2005/8/layout/radial5"/>
    <dgm:cxn modelId="{41E6DBE1-D4A9-4CA1-A112-B20C99460A21}" type="presOf" srcId="{B4F9037A-F483-4444-87B6-BB243C309F2F}" destId="{8ADDFDA0-9C2F-485F-9EF5-FAD4584E1D18}" srcOrd="0" destOrd="0" presId="urn:microsoft.com/office/officeart/2005/8/layout/radial5"/>
    <dgm:cxn modelId="{7426EBEB-3CFC-44C5-926D-5884E337D93B}" type="presOf" srcId="{27DF287C-224C-4F98-B08D-147C428595A0}" destId="{AB190785-F7E5-46C6-9331-4E23285579C5}" srcOrd="0" destOrd="0" presId="urn:microsoft.com/office/officeart/2005/8/layout/radial5"/>
    <dgm:cxn modelId="{42763AED-F5DC-4E83-A315-B35D85232154}" type="presOf" srcId="{1D1EEE1B-03BE-479D-B74F-6F35A98F0D10}" destId="{095BA74F-1264-4A56-9CB7-6523AD2E7AA5}" srcOrd="1" destOrd="0" presId="urn:microsoft.com/office/officeart/2005/8/layout/radial5"/>
    <dgm:cxn modelId="{63E408EE-DF98-464A-8701-B9EB1296FD13}" srcId="{B82BF460-18C3-48CE-8BC2-FC30C8B810FE}" destId="{3C13DF2B-8BC4-4364-B072-B963BF230CAA}" srcOrd="8" destOrd="0" parTransId="{1350591E-E403-4BF4-B657-3FB37A0CEDE3}" sibTransId="{DDC9697F-391D-451F-9B70-A548456CB9BA}"/>
    <dgm:cxn modelId="{AAAC2DEE-2125-450A-85BC-E07152AF02DB}" type="presOf" srcId="{A6FFD6CF-3BD0-442D-B6B4-76F97FA9F2B0}" destId="{459A0A57-56C1-42DA-AF02-4B78CCE437C3}" srcOrd="0" destOrd="0" presId="urn:microsoft.com/office/officeart/2005/8/layout/radial5"/>
    <dgm:cxn modelId="{EF2565EF-7F29-4D8D-9E38-F46A30B28025}" type="presOf" srcId="{91A8E465-5841-46AE-A169-9C811B101CAE}" destId="{8DAB759C-80CE-4F49-99AE-F5F8803ECE3C}" srcOrd="0" destOrd="0" presId="urn:microsoft.com/office/officeart/2005/8/layout/radial5"/>
    <dgm:cxn modelId="{BECB23FB-E2E6-43A9-8F53-6CBD40E8DF1F}" srcId="{B82BF460-18C3-48CE-8BC2-FC30C8B810FE}" destId="{61B4CB2A-E444-48CA-A73E-57F01BBEE74E}" srcOrd="5" destOrd="0" parTransId="{024C38F2-BF82-4948-8672-5A0A49692B36}" sibTransId="{004431D9-374D-4527-A6B4-E724DC99F0C2}"/>
    <dgm:cxn modelId="{6C2376FD-C578-46DA-B17A-919C57E63E34}" type="presOf" srcId="{78FB1ED0-92AD-4ECA-9CA9-E1D3B814C32D}" destId="{9016F376-FCA5-4D38-BCF4-8FAF718EC2F8}" srcOrd="1" destOrd="0" presId="urn:microsoft.com/office/officeart/2005/8/layout/radial5"/>
    <dgm:cxn modelId="{79ECD8AD-2630-4FB6-A82B-665A0C54D925}" type="presParOf" srcId="{F081DAE4-7F7F-4B8D-8093-367919BAF886}" destId="{CC5EA5A9-00A2-4187-BE7C-2D2B4989ED0C}" srcOrd="0" destOrd="0" presId="urn:microsoft.com/office/officeart/2005/8/layout/radial5"/>
    <dgm:cxn modelId="{24EB5AFF-6E1F-4B59-9836-8F1A5E3AC7BB}" type="presParOf" srcId="{F081DAE4-7F7F-4B8D-8093-367919BAF886}" destId="{49E49335-6AD7-4AE3-BF06-54975F6C3A5E}" srcOrd="1" destOrd="0" presId="urn:microsoft.com/office/officeart/2005/8/layout/radial5"/>
    <dgm:cxn modelId="{7C643621-E7BB-4176-9B3D-471EFF6AD4D8}" type="presParOf" srcId="{49E49335-6AD7-4AE3-BF06-54975F6C3A5E}" destId="{9016F376-FCA5-4D38-BCF4-8FAF718EC2F8}" srcOrd="0" destOrd="0" presId="urn:microsoft.com/office/officeart/2005/8/layout/radial5"/>
    <dgm:cxn modelId="{CE7A1BDB-3A9C-494D-89E7-101383180A82}" type="presParOf" srcId="{F081DAE4-7F7F-4B8D-8093-367919BAF886}" destId="{D19F8C00-48E0-44C6-AE09-8794F219201E}" srcOrd="2" destOrd="0" presId="urn:microsoft.com/office/officeart/2005/8/layout/radial5"/>
    <dgm:cxn modelId="{7CB383DC-9BD7-4A57-90B3-C3B509130AC8}" type="presParOf" srcId="{F081DAE4-7F7F-4B8D-8093-367919BAF886}" destId="{AB190785-F7E5-46C6-9331-4E23285579C5}" srcOrd="3" destOrd="0" presId="urn:microsoft.com/office/officeart/2005/8/layout/radial5"/>
    <dgm:cxn modelId="{548A225F-FA9C-44EA-A80D-94F27121D03F}" type="presParOf" srcId="{AB190785-F7E5-46C6-9331-4E23285579C5}" destId="{81E78D5A-9918-492B-9852-04D1D4FDE2B2}" srcOrd="0" destOrd="0" presId="urn:microsoft.com/office/officeart/2005/8/layout/radial5"/>
    <dgm:cxn modelId="{1B9A752F-7B3F-4828-A48E-2022ED0DDFD6}" type="presParOf" srcId="{F081DAE4-7F7F-4B8D-8093-367919BAF886}" destId="{42338C12-6627-45BB-AD12-755CF05AAFDC}" srcOrd="4" destOrd="0" presId="urn:microsoft.com/office/officeart/2005/8/layout/radial5"/>
    <dgm:cxn modelId="{8FF6CC22-ACBD-4A33-83C8-FEEE95232498}" type="presParOf" srcId="{F081DAE4-7F7F-4B8D-8093-367919BAF886}" destId="{CDF93389-0887-400D-A937-D92AE9666295}" srcOrd="5" destOrd="0" presId="urn:microsoft.com/office/officeart/2005/8/layout/radial5"/>
    <dgm:cxn modelId="{5E44E2FE-6568-44C5-8BDD-80F967694484}" type="presParOf" srcId="{CDF93389-0887-400D-A937-D92AE9666295}" destId="{D32353E9-2CE1-4D5D-A216-73E856336217}" srcOrd="0" destOrd="0" presId="urn:microsoft.com/office/officeart/2005/8/layout/radial5"/>
    <dgm:cxn modelId="{E66D74A5-A3C4-4FA2-A0DA-D86372832396}" type="presParOf" srcId="{F081DAE4-7F7F-4B8D-8093-367919BAF886}" destId="{459A0A57-56C1-42DA-AF02-4B78CCE437C3}" srcOrd="6" destOrd="0" presId="urn:microsoft.com/office/officeart/2005/8/layout/radial5"/>
    <dgm:cxn modelId="{EB3B93E4-CC25-437B-8FDD-0B9FA9B2D075}" type="presParOf" srcId="{F081DAE4-7F7F-4B8D-8093-367919BAF886}" destId="{8DAB759C-80CE-4F49-99AE-F5F8803ECE3C}" srcOrd="7" destOrd="0" presId="urn:microsoft.com/office/officeart/2005/8/layout/radial5"/>
    <dgm:cxn modelId="{7B2611A3-3237-4AB2-B266-DBB3114CEB72}" type="presParOf" srcId="{8DAB759C-80CE-4F49-99AE-F5F8803ECE3C}" destId="{FC084691-4D80-458C-AF8B-BE8E0357C019}" srcOrd="0" destOrd="0" presId="urn:microsoft.com/office/officeart/2005/8/layout/radial5"/>
    <dgm:cxn modelId="{1BA31010-DFB0-427B-8A68-2109E8DCC2E8}" type="presParOf" srcId="{F081DAE4-7F7F-4B8D-8093-367919BAF886}" destId="{6517E94D-48FF-4AEA-AD8F-3F274AF37E66}" srcOrd="8" destOrd="0" presId="urn:microsoft.com/office/officeart/2005/8/layout/radial5"/>
    <dgm:cxn modelId="{EDD9FA0F-469F-41ED-81C8-D78B30C8C8C9}" type="presParOf" srcId="{F081DAE4-7F7F-4B8D-8093-367919BAF886}" destId="{4FF68992-B04B-42FD-8931-C7986CD9DC38}" srcOrd="9" destOrd="0" presId="urn:microsoft.com/office/officeart/2005/8/layout/radial5"/>
    <dgm:cxn modelId="{E2BA00CB-171D-4AD5-9985-A1BA3EFFAD09}" type="presParOf" srcId="{4FF68992-B04B-42FD-8931-C7986CD9DC38}" destId="{91384D8C-C132-465E-8099-F0384F10B77B}" srcOrd="0" destOrd="0" presId="urn:microsoft.com/office/officeart/2005/8/layout/radial5"/>
    <dgm:cxn modelId="{730D1524-9D11-41F5-A234-3E5B3163491B}" type="presParOf" srcId="{F081DAE4-7F7F-4B8D-8093-367919BAF886}" destId="{ADEE31B5-83A1-49D9-83A2-BC2938535520}" srcOrd="10" destOrd="0" presId="urn:microsoft.com/office/officeart/2005/8/layout/radial5"/>
    <dgm:cxn modelId="{DD6BBC60-9091-4267-8A4F-420D562B9E7A}" type="presParOf" srcId="{F081DAE4-7F7F-4B8D-8093-367919BAF886}" destId="{C9FCC4AC-49B9-46C0-88F3-CBE29CCDD666}" srcOrd="11" destOrd="0" presId="urn:microsoft.com/office/officeart/2005/8/layout/radial5"/>
    <dgm:cxn modelId="{3F0CBAE4-C547-4F83-94C8-7D37F5F5A0FB}" type="presParOf" srcId="{C9FCC4AC-49B9-46C0-88F3-CBE29CCDD666}" destId="{833C359B-0FF4-4BF2-BAC9-9F83FBBF8812}" srcOrd="0" destOrd="0" presId="urn:microsoft.com/office/officeart/2005/8/layout/radial5"/>
    <dgm:cxn modelId="{CAB81CE7-8C82-4C7C-8FDC-3DB480339448}" type="presParOf" srcId="{F081DAE4-7F7F-4B8D-8093-367919BAF886}" destId="{9B56A974-99B8-46EF-8A7C-ABD004B7174E}" srcOrd="12" destOrd="0" presId="urn:microsoft.com/office/officeart/2005/8/layout/radial5"/>
    <dgm:cxn modelId="{16A7D357-9CB7-40AA-9010-5F34B7C08E3A}" type="presParOf" srcId="{F081DAE4-7F7F-4B8D-8093-367919BAF886}" destId="{53280365-FF52-41DF-822D-45860FA81A95}" srcOrd="13" destOrd="0" presId="urn:microsoft.com/office/officeart/2005/8/layout/radial5"/>
    <dgm:cxn modelId="{5F4A9F3A-A522-4CC9-8C66-9348E3B04EC9}" type="presParOf" srcId="{53280365-FF52-41DF-822D-45860FA81A95}" destId="{095BA74F-1264-4A56-9CB7-6523AD2E7AA5}" srcOrd="0" destOrd="0" presId="urn:microsoft.com/office/officeart/2005/8/layout/radial5"/>
    <dgm:cxn modelId="{FE5DBC1E-0973-40B8-96C3-6965ED3B8B14}" type="presParOf" srcId="{F081DAE4-7F7F-4B8D-8093-367919BAF886}" destId="{93788B9F-A888-4DEB-A958-455F967990E2}" srcOrd="14" destOrd="0" presId="urn:microsoft.com/office/officeart/2005/8/layout/radial5"/>
    <dgm:cxn modelId="{A222ED22-9105-4EA0-B9F7-C4166CB0774C}" type="presParOf" srcId="{F081DAE4-7F7F-4B8D-8093-367919BAF886}" destId="{33E2FCC3-0632-46AC-BEE0-25E899AA1BF3}" srcOrd="15" destOrd="0" presId="urn:microsoft.com/office/officeart/2005/8/layout/radial5"/>
    <dgm:cxn modelId="{8275A424-C3F7-446D-9BA9-2848DDA8E4C8}" type="presParOf" srcId="{33E2FCC3-0632-46AC-BEE0-25E899AA1BF3}" destId="{58CD4962-92DE-4944-A093-51F914F4B7BF}" srcOrd="0" destOrd="0" presId="urn:microsoft.com/office/officeart/2005/8/layout/radial5"/>
    <dgm:cxn modelId="{F9E24124-37B6-4C9C-AAD5-1F6B0AB67FF1}" type="presParOf" srcId="{F081DAE4-7F7F-4B8D-8093-367919BAF886}" destId="{8ADDFDA0-9C2F-485F-9EF5-FAD4584E1D18}" srcOrd="16" destOrd="0" presId="urn:microsoft.com/office/officeart/2005/8/layout/radial5"/>
    <dgm:cxn modelId="{A9E4A3DC-3B0C-4917-B0DE-DCC093012AF6}" type="presParOf" srcId="{F081DAE4-7F7F-4B8D-8093-367919BAF886}" destId="{8EEDC45C-C4CF-40A4-84D2-961DFA0DA9CD}" srcOrd="17" destOrd="0" presId="urn:microsoft.com/office/officeart/2005/8/layout/radial5"/>
    <dgm:cxn modelId="{B31D8595-10A4-4CD7-9A63-CCC819756AD7}" type="presParOf" srcId="{8EEDC45C-C4CF-40A4-84D2-961DFA0DA9CD}" destId="{5EF4FD84-2A45-49DE-B18E-0EC5CEB73513}" srcOrd="0" destOrd="0" presId="urn:microsoft.com/office/officeart/2005/8/layout/radial5"/>
    <dgm:cxn modelId="{A4910163-1F75-4535-9450-6EBB4A682AA3}" type="presParOf" srcId="{F081DAE4-7F7F-4B8D-8093-367919BAF886}" destId="{52F60AE9-C58D-464F-A647-7B628F37A139}" srcOrd="1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63198-EB58-464D-A0D3-530C305577AD}">
      <dsp:nvSpPr>
        <dsp:cNvPr id="0" name=""/>
        <dsp:cNvSpPr/>
      </dsp:nvSpPr>
      <dsp:spPr>
        <a:xfrm>
          <a:off x="770874" y="0"/>
          <a:ext cx="10147073" cy="1856523"/>
        </a:xfrm>
        <a:prstGeom prst="rightArrow">
          <a:avLst/>
        </a:prstGeom>
        <a:solidFill>
          <a:schemeClr val="bg2">
            <a:lumMod val="10000"/>
          </a:schemeClr>
        </a:solidFill>
        <a:ln>
          <a:noFill/>
        </a:ln>
        <a:effectLst/>
      </dsp:spPr>
      <dsp:style>
        <a:lnRef idx="0">
          <a:scrgbClr r="0" g="0" b="0"/>
        </a:lnRef>
        <a:fillRef idx="1">
          <a:scrgbClr r="0" g="0" b="0"/>
        </a:fillRef>
        <a:effectRef idx="0">
          <a:scrgbClr r="0" g="0" b="0"/>
        </a:effectRef>
        <a:fontRef idx="minor"/>
      </dsp:style>
    </dsp:sp>
    <dsp:sp modelId="{993F8D0E-716E-44E5-945B-1BF980D1FF51}">
      <dsp:nvSpPr>
        <dsp:cNvPr id="0" name=""/>
        <dsp:cNvSpPr/>
      </dsp:nvSpPr>
      <dsp:spPr>
        <a:xfrm>
          <a:off x="9860" y="869511"/>
          <a:ext cx="1300966" cy="1159349"/>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Community Need</a:t>
          </a:r>
          <a:endParaRPr lang="en-US" sz="1600" kern="1200" dirty="0"/>
        </a:p>
      </dsp:txBody>
      <dsp:txXfrm>
        <a:off x="66455" y="926106"/>
        <a:ext cx="1187776" cy="1046159"/>
      </dsp:txXfrm>
    </dsp:sp>
    <dsp:sp modelId="{265E9FD4-F032-4A6B-B38B-3378EF8C5F41}">
      <dsp:nvSpPr>
        <dsp:cNvPr id="0" name=""/>
        <dsp:cNvSpPr/>
      </dsp:nvSpPr>
      <dsp:spPr>
        <a:xfrm>
          <a:off x="1469723" y="869511"/>
          <a:ext cx="1300966" cy="1159349"/>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Baseline Data Collection</a:t>
          </a:r>
        </a:p>
      </dsp:txBody>
      <dsp:txXfrm>
        <a:off x="1526318" y="926106"/>
        <a:ext cx="1187776" cy="1046159"/>
      </dsp:txXfrm>
    </dsp:sp>
    <dsp:sp modelId="{C4E3D3A6-5479-4FE0-A520-938A00994F65}">
      <dsp:nvSpPr>
        <dsp:cNvPr id="0" name=""/>
        <dsp:cNvSpPr/>
      </dsp:nvSpPr>
      <dsp:spPr>
        <a:xfrm>
          <a:off x="2929586" y="869511"/>
          <a:ext cx="1300966" cy="11593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eaLnBrk="1" latinLnBrk="0">
            <a:lnSpc>
              <a:spcPct val="90000"/>
            </a:lnSpc>
            <a:spcBef>
              <a:spcPct val="0"/>
            </a:spcBef>
            <a:spcAft>
              <a:spcPct val="35000"/>
            </a:spcAft>
            <a:buNone/>
          </a:pPr>
          <a:r>
            <a:rPr lang="en-US" sz="1600" kern="1200"/>
            <a:t>Walk Audit</a:t>
          </a:r>
          <a:endParaRPr lang="en-US" sz="1600" kern="1200" dirty="0"/>
        </a:p>
      </dsp:txBody>
      <dsp:txXfrm>
        <a:off x="2986181" y="926106"/>
        <a:ext cx="1187776" cy="1046159"/>
      </dsp:txXfrm>
    </dsp:sp>
    <dsp:sp modelId="{48ABCA20-9526-4856-871D-013E0DC2BF01}">
      <dsp:nvSpPr>
        <dsp:cNvPr id="0" name=""/>
        <dsp:cNvSpPr/>
      </dsp:nvSpPr>
      <dsp:spPr>
        <a:xfrm>
          <a:off x="4389449" y="869511"/>
          <a:ext cx="1300966" cy="1159349"/>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eaLnBrk="1" latinLnBrk="0">
            <a:lnSpc>
              <a:spcPct val="90000"/>
            </a:lnSpc>
            <a:spcBef>
              <a:spcPct val="0"/>
            </a:spcBef>
            <a:spcAft>
              <a:spcPct val="35000"/>
            </a:spcAft>
            <a:buNone/>
          </a:pPr>
          <a:r>
            <a:rPr lang="en-US" sz="1600" kern="1200" dirty="0"/>
            <a:t>Project Design &amp; Sketches</a:t>
          </a:r>
        </a:p>
      </dsp:txBody>
      <dsp:txXfrm>
        <a:off x="4446044" y="926106"/>
        <a:ext cx="1187776" cy="1046159"/>
      </dsp:txXfrm>
    </dsp:sp>
    <dsp:sp modelId="{8A26D85A-8AF6-4765-A122-A2F015F37C5A}">
      <dsp:nvSpPr>
        <dsp:cNvPr id="0" name=""/>
        <dsp:cNvSpPr/>
      </dsp:nvSpPr>
      <dsp:spPr>
        <a:xfrm>
          <a:off x="5849312" y="869511"/>
          <a:ext cx="1300966" cy="1159349"/>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eaLnBrk="1" latinLnBrk="0">
            <a:lnSpc>
              <a:spcPct val="90000"/>
            </a:lnSpc>
            <a:spcBef>
              <a:spcPct val="0"/>
            </a:spcBef>
            <a:spcAft>
              <a:spcPct val="35000"/>
            </a:spcAft>
            <a:buNone/>
          </a:pPr>
          <a:r>
            <a:rPr lang="en-US" sz="1400" kern="1200" dirty="0"/>
            <a:t>Material Procurement</a:t>
          </a:r>
        </a:p>
      </dsp:txBody>
      <dsp:txXfrm>
        <a:off x="5905907" y="926106"/>
        <a:ext cx="1187776" cy="1046159"/>
      </dsp:txXfrm>
    </dsp:sp>
    <dsp:sp modelId="{1D82795B-4A70-4193-8EE3-126D890719A8}">
      <dsp:nvSpPr>
        <dsp:cNvPr id="0" name=""/>
        <dsp:cNvSpPr/>
      </dsp:nvSpPr>
      <dsp:spPr>
        <a:xfrm>
          <a:off x="7309175" y="869511"/>
          <a:ext cx="1300966" cy="1159349"/>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eaLnBrk="1" latinLnBrk="0">
            <a:lnSpc>
              <a:spcPct val="90000"/>
            </a:lnSpc>
            <a:spcBef>
              <a:spcPct val="0"/>
            </a:spcBef>
            <a:spcAft>
              <a:spcPct val="35000"/>
            </a:spcAft>
            <a:buNone/>
          </a:pPr>
          <a:r>
            <a:rPr lang="en-US" sz="1200" kern="1200"/>
            <a:t>Public Communication</a:t>
          </a:r>
          <a:endParaRPr lang="en-US" sz="1200" kern="1200" dirty="0"/>
        </a:p>
      </dsp:txBody>
      <dsp:txXfrm>
        <a:off x="7365770" y="926106"/>
        <a:ext cx="1187776" cy="1046159"/>
      </dsp:txXfrm>
    </dsp:sp>
    <dsp:sp modelId="{17E5EF71-6F12-4750-BA3B-B8EB9878B3ED}">
      <dsp:nvSpPr>
        <dsp:cNvPr id="0" name=""/>
        <dsp:cNvSpPr/>
      </dsp:nvSpPr>
      <dsp:spPr>
        <a:xfrm>
          <a:off x="8769038" y="869511"/>
          <a:ext cx="1300966" cy="1159349"/>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eaLnBrk="1" latinLnBrk="0">
            <a:lnSpc>
              <a:spcPct val="90000"/>
            </a:lnSpc>
            <a:spcBef>
              <a:spcPct val="0"/>
            </a:spcBef>
            <a:spcAft>
              <a:spcPct val="35000"/>
            </a:spcAft>
            <a:buNone/>
          </a:pPr>
          <a:r>
            <a:rPr lang="en-US" sz="1700" kern="1200"/>
            <a:t>Installation</a:t>
          </a:r>
          <a:endParaRPr lang="en-US" sz="1700" kern="1200" dirty="0"/>
        </a:p>
      </dsp:txBody>
      <dsp:txXfrm>
        <a:off x="8825633" y="926106"/>
        <a:ext cx="1187776" cy="1046159"/>
      </dsp:txXfrm>
    </dsp:sp>
    <dsp:sp modelId="{936D2D4F-88DB-41CF-8F7D-D2BE5009C205}">
      <dsp:nvSpPr>
        <dsp:cNvPr id="0" name=""/>
        <dsp:cNvSpPr/>
      </dsp:nvSpPr>
      <dsp:spPr>
        <a:xfrm>
          <a:off x="10228901" y="869511"/>
          <a:ext cx="1300966" cy="11593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eaLnBrk="1" latinLnBrk="0">
            <a:lnSpc>
              <a:spcPct val="90000"/>
            </a:lnSpc>
            <a:spcBef>
              <a:spcPct val="0"/>
            </a:spcBef>
            <a:spcAft>
              <a:spcPct val="35000"/>
            </a:spcAft>
            <a:buNone/>
          </a:pPr>
          <a:r>
            <a:rPr lang="en-US" sz="1700" kern="1200"/>
            <a:t>Evaluation</a:t>
          </a:r>
          <a:endParaRPr lang="en-US" sz="1700" kern="1200" dirty="0"/>
        </a:p>
      </dsp:txBody>
      <dsp:txXfrm>
        <a:off x="10285496" y="926106"/>
        <a:ext cx="1187776" cy="1046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EA5A9-00A2-4187-BE7C-2D2B4989ED0C}">
      <dsp:nvSpPr>
        <dsp:cNvPr id="0" name=""/>
        <dsp:cNvSpPr/>
      </dsp:nvSpPr>
      <dsp:spPr>
        <a:xfrm>
          <a:off x="2314480" y="2429675"/>
          <a:ext cx="1466200" cy="103566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Diverse Stakeholders</a:t>
          </a:r>
        </a:p>
      </dsp:txBody>
      <dsp:txXfrm>
        <a:off x="2529200" y="2581344"/>
        <a:ext cx="1036760" cy="732326"/>
      </dsp:txXfrm>
    </dsp:sp>
    <dsp:sp modelId="{49E49335-6AD7-4AE3-BF06-54975F6C3A5E}">
      <dsp:nvSpPr>
        <dsp:cNvPr id="0" name=""/>
        <dsp:cNvSpPr/>
      </dsp:nvSpPr>
      <dsp:spPr>
        <a:xfrm rot="16200000">
          <a:off x="2747359" y="1704150"/>
          <a:ext cx="600442" cy="352125"/>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800178" y="1827394"/>
        <a:ext cx="494805" cy="211275"/>
      </dsp:txXfrm>
    </dsp:sp>
    <dsp:sp modelId="{D19F8C00-48E0-44C6-AE09-8794F219201E}">
      <dsp:nvSpPr>
        <dsp:cNvPr id="0" name=""/>
        <dsp:cNvSpPr/>
      </dsp:nvSpPr>
      <dsp:spPr>
        <a:xfrm>
          <a:off x="2400290" y="2184"/>
          <a:ext cx="1294580" cy="129458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who are part of Community Leadership</a:t>
          </a:r>
        </a:p>
      </dsp:txBody>
      <dsp:txXfrm>
        <a:off x="2589877" y="191771"/>
        <a:ext cx="915406" cy="915406"/>
      </dsp:txXfrm>
    </dsp:sp>
    <dsp:sp modelId="{AB190785-F7E5-46C6-9331-4E23285579C5}">
      <dsp:nvSpPr>
        <dsp:cNvPr id="0" name=""/>
        <dsp:cNvSpPr/>
      </dsp:nvSpPr>
      <dsp:spPr>
        <a:xfrm rot="18600000">
          <a:off x="3471358" y="1928727"/>
          <a:ext cx="566692" cy="352125"/>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490225" y="2039613"/>
        <a:ext cx="461055" cy="211275"/>
      </dsp:txXfrm>
    </dsp:sp>
    <dsp:sp modelId="{42338C12-6627-45BB-AD12-755CF05AAFDC}">
      <dsp:nvSpPr>
        <dsp:cNvPr id="0" name=""/>
        <dsp:cNvSpPr/>
      </dsp:nvSpPr>
      <dsp:spPr>
        <a:xfrm>
          <a:off x="3877438" y="539822"/>
          <a:ext cx="1294580" cy="129458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who serve as police, fire, EMS</a:t>
          </a:r>
        </a:p>
      </dsp:txBody>
      <dsp:txXfrm>
        <a:off x="4067025" y="729409"/>
        <a:ext cx="915406" cy="915406"/>
      </dsp:txXfrm>
    </dsp:sp>
    <dsp:sp modelId="{CDF93389-0887-400D-A937-D92AE9666295}">
      <dsp:nvSpPr>
        <dsp:cNvPr id="0" name=""/>
        <dsp:cNvSpPr/>
      </dsp:nvSpPr>
      <dsp:spPr>
        <a:xfrm rot="21000000">
          <a:off x="3956282" y="2567830"/>
          <a:ext cx="492103" cy="352125"/>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957084" y="2647427"/>
        <a:ext cx="386466" cy="211275"/>
      </dsp:txXfrm>
    </dsp:sp>
    <dsp:sp modelId="{459A0A57-56C1-42DA-AF02-4B78CCE437C3}">
      <dsp:nvSpPr>
        <dsp:cNvPr id="0" name=""/>
        <dsp:cNvSpPr/>
      </dsp:nvSpPr>
      <dsp:spPr>
        <a:xfrm>
          <a:off x="4663411" y="1901168"/>
          <a:ext cx="1294580" cy="129458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who own business or work in education</a:t>
          </a:r>
        </a:p>
      </dsp:txBody>
      <dsp:txXfrm>
        <a:off x="4852998" y="2090755"/>
        <a:ext cx="915406" cy="915406"/>
      </dsp:txXfrm>
    </dsp:sp>
    <dsp:sp modelId="{8DAB759C-80CE-4F49-99AE-F5F8803ECE3C}">
      <dsp:nvSpPr>
        <dsp:cNvPr id="0" name=""/>
        <dsp:cNvSpPr/>
      </dsp:nvSpPr>
      <dsp:spPr>
        <a:xfrm rot="1800000">
          <a:off x="3769493" y="3340522"/>
          <a:ext cx="527517" cy="352125"/>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76569" y="3384538"/>
        <a:ext cx="421880" cy="211275"/>
      </dsp:txXfrm>
    </dsp:sp>
    <dsp:sp modelId="{6517E94D-48FF-4AEA-AD8F-3F274AF37E66}">
      <dsp:nvSpPr>
        <dsp:cNvPr id="0" name=""/>
        <dsp:cNvSpPr/>
      </dsp:nvSpPr>
      <dsp:spPr>
        <a:xfrm>
          <a:off x="4390445" y="3449234"/>
          <a:ext cx="1294580" cy="129458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who live or work nearby</a:t>
          </a:r>
        </a:p>
      </dsp:txBody>
      <dsp:txXfrm>
        <a:off x="4580032" y="3638821"/>
        <a:ext cx="915406" cy="915406"/>
      </dsp:txXfrm>
    </dsp:sp>
    <dsp:sp modelId="{4FF68992-B04B-42FD-8931-C7986CD9DC38}">
      <dsp:nvSpPr>
        <dsp:cNvPr id="0" name=""/>
        <dsp:cNvSpPr/>
      </dsp:nvSpPr>
      <dsp:spPr>
        <a:xfrm rot="4200000">
          <a:off x="3119399" y="3782056"/>
          <a:ext cx="592027" cy="352125"/>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54153" y="3802848"/>
        <a:ext cx="486390" cy="211275"/>
      </dsp:txXfrm>
    </dsp:sp>
    <dsp:sp modelId="{ADEE31B5-83A1-49D9-83A2-BC2938535520}">
      <dsp:nvSpPr>
        <dsp:cNvPr id="0" name=""/>
        <dsp:cNvSpPr/>
      </dsp:nvSpPr>
      <dsp:spPr>
        <a:xfrm>
          <a:off x="3186264" y="4459662"/>
          <a:ext cx="1294580" cy="1294580"/>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who are young</a:t>
          </a:r>
        </a:p>
      </dsp:txBody>
      <dsp:txXfrm>
        <a:off x="3375851" y="4649249"/>
        <a:ext cx="915406" cy="915406"/>
      </dsp:txXfrm>
    </dsp:sp>
    <dsp:sp modelId="{C9FCC4AC-49B9-46C0-88F3-CBE29CCDD666}">
      <dsp:nvSpPr>
        <dsp:cNvPr id="0" name=""/>
        <dsp:cNvSpPr/>
      </dsp:nvSpPr>
      <dsp:spPr>
        <a:xfrm rot="6600000">
          <a:off x="2383734" y="3782056"/>
          <a:ext cx="592027" cy="352125"/>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454617" y="3802848"/>
        <a:ext cx="486390" cy="211275"/>
      </dsp:txXfrm>
    </dsp:sp>
    <dsp:sp modelId="{9B56A974-99B8-46EF-8A7C-ABD004B7174E}">
      <dsp:nvSpPr>
        <dsp:cNvPr id="0" name=""/>
        <dsp:cNvSpPr/>
      </dsp:nvSpPr>
      <dsp:spPr>
        <a:xfrm>
          <a:off x="1614317" y="4459662"/>
          <a:ext cx="1294580" cy="129458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who are older</a:t>
          </a:r>
        </a:p>
      </dsp:txBody>
      <dsp:txXfrm>
        <a:off x="1803904" y="4649249"/>
        <a:ext cx="915406" cy="915406"/>
      </dsp:txXfrm>
    </dsp:sp>
    <dsp:sp modelId="{53280365-FF52-41DF-822D-45860FA81A95}">
      <dsp:nvSpPr>
        <dsp:cNvPr id="0" name=""/>
        <dsp:cNvSpPr/>
      </dsp:nvSpPr>
      <dsp:spPr>
        <a:xfrm rot="9000000">
          <a:off x="1798150" y="3340522"/>
          <a:ext cx="527517" cy="352125"/>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896711" y="3384538"/>
        <a:ext cx="421880" cy="211275"/>
      </dsp:txXfrm>
    </dsp:sp>
    <dsp:sp modelId="{93788B9F-A888-4DEB-A958-455F967990E2}">
      <dsp:nvSpPr>
        <dsp:cNvPr id="0" name=""/>
        <dsp:cNvSpPr/>
      </dsp:nvSpPr>
      <dsp:spPr>
        <a:xfrm>
          <a:off x="410135" y="3449234"/>
          <a:ext cx="1294580" cy="129458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Living with Disabilities  </a:t>
          </a:r>
        </a:p>
      </dsp:txBody>
      <dsp:txXfrm>
        <a:off x="599722" y="3638821"/>
        <a:ext cx="915406" cy="915406"/>
      </dsp:txXfrm>
    </dsp:sp>
    <dsp:sp modelId="{33E2FCC3-0632-46AC-BEE0-25E899AA1BF3}">
      <dsp:nvSpPr>
        <dsp:cNvPr id="0" name=""/>
        <dsp:cNvSpPr/>
      </dsp:nvSpPr>
      <dsp:spPr>
        <a:xfrm rot="11400000">
          <a:off x="1646776" y="2567830"/>
          <a:ext cx="492103" cy="352125"/>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751611" y="2647427"/>
        <a:ext cx="386466" cy="211275"/>
      </dsp:txXfrm>
    </dsp:sp>
    <dsp:sp modelId="{8ADDFDA0-9C2F-485F-9EF5-FAD4584E1D18}">
      <dsp:nvSpPr>
        <dsp:cNvPr id="0" name=""/>
        <dsp:cNvSpPr/>
      </dsp:nvSpPr>
      <dsp:spPr>
        <a:xfrm>
          <a:off x="137170" y="1901168"/>
          <a:ext cx="1294580" cy="129458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People who drive school bus</a:t>
          </a:r>
        </a:p>
      </dsp:txBody>
      <dsp:txXfrm>
        <a:off x="326757" y="2090755"/>
        <a:ext cx="915406" cy="915406"/>
      </dsp:txXfrm>
    </dsp:sp>
    <dsp:sp modelId="{8EEDC45C-C4CF-40A4-84D2-961DFA0DA9CD}">
      <dsp:nvSpPr>
        <dsp:cNvPr id="0" name=""/>
        <dsp:cNvSpPr/>
      </dsp:nvSpPr>
      <dsp:spPr>
        <a:xfrm rot="13800000">
          <a:off x="2057111" y="1928727"/>
          <a:ext cx="566692" cy="352125"/>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143881" y="2039613"/>
        <a:ext cx="461055" cy="211275"/>
      </dsp:txXfrm>
    </dsp:sp>
    <dsp:sp modelId="{52F60AE9-C58D-464F-A647-7B628F37A139}">
      <dsp:nvSpPr>
        <dsp:cNvPr id="0" name=""/>
        <dsp:cNvSpPr/>
      </dsp:nvSpPr>
      <dsp:spPr>
        <a:xfrm>
          <a:off x="923143" y="539822"/>
          <a:ext cx="1294580" cy="129458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People involved in Planning, Community Development</a:t>
          </a:r>
        </a:p>
      </dsp:txBody>
      <dsp:txXfrm>
        <a:off x="1112730" y="729409"/>
        <a:ext cx="915406" cy="9154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3D51C-75E3-4DA8-BF0A-4B550A001705}"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5688F-732A-4B55-B163-FBC147623E84}" type="slidenum">
              <a:rPr lang="en-US" smtClean="0"/>
              <a:t>‹#›</a:t>
            </a:fld>
            <a:endParaRPr lang="en-US"/>
          </a:p>
        </p:txBody>
      </p:sp>
    </p:spTree>
    <p:extLst>
      <p:ext uri="{BB962C8B-B14F-4D97-AF65-F5344CB8AC3E}">
        <p14:creationId xmlns:p14="http://schemas.microsoft.com/office/powerpoint/2010/main" val="454723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 and project</a:t>
            </a:r>
          </a:p>
        </p:txBody>
      </p:sp>
      <p:sp>
        <p:nvSpPr>
          <p:cNvPr id="4" name="Slide Number Placeholder 3"/>
          <p:cNvSpPr>
            <a:spLocks noGrp="1"/>
          </p:cNvSpPr>
          <p:nvPr>
            <p:ph type="sldNum" sz="quarter" idx="5"/>
          </p:nvPr>
        </p:nvSpPr>
        <p:spPr/>
        <p:txBody>
          <a:bodyPr/>
          <a:lstStyle/>
          <a:p>
            <a:fld id="{39E5688F-732A-4B55-B163-FBC147623E84}" type="slidenum">
              <a:rPr lang="en-US" smtClean="0"/>
              <a:t>1</a:t>
            </a:fld>
            <a:endParaRPr lang="en-US"/>
          </a:p>
        </p:txBody>
      </p:sp>
    </p:spTree>
    <p:extLst>
      <p:ext uri="{BB962C8B-B14F-4D97-AF65-F5344CB8AC3E}">
        <p14:creationId xmlns:p14="http://schemas.microsoft.com/office/powerpoint/2010/main" val="183046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WTI</a:t>
            </a:r>
          </a:p>
        </p:txBody>
      </p:sp>
      <p:sp>
        <p:nvSpPr>
          <p:cNvPr id="4" name="Slide Number Placeholder 3"/>
          <p:cNvSpPr>
            <a:spLocks noGrp="1"/>
          </p:cNvSpPr>
          <p:nvPr>
            <p:ph type="sldNum" sz="quarter" idx="5"/>
          </p:nvPr>
        </p:nvSpPr>
        <p:spPr/>
        <p:txBody>
          <a:bodyPr/>
          <a:lstStyle/>
          <a:p>
            <a:fld id="{39E5688F-732A-4B55-B163-FBC147623E84}" type="slidenum">
              <a:rPr lang="en-US" smtClean="0"/>
              <a:t>2</a:t>
            </a:fld>
            <a:endParaRPr lang="en-US"/>
          </a:p>
        </p:txBody>
      </p:sp>
    </p:spTree>
    <p:extLst>
      <p:ext uri="{BB962C8B-B14F-4D97-AF65-F5344CB8AC3E}">
        <p14:creationId xmlns:p14="http://schemas.microsoft.com/office/powerpoint/2010/main" val="331991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representation from the 1800’s.  Small, compact, able to be navigated by foot or bicycle.</a:t>
            </a:r>
          </a:p>
          <a:p>
            <a:r>
              <a:rPr lang="en-US" dirty="0"/>
              <a:t>Current growth is mostly rural sprawl into Paradise Valley</a:t>
            </a:r>
          </a:p>
        </p:txBody>
      </p:sp>
      <p:sp>
        <p:nvSpPr>
          <p:cNvPr id="4" name="Slide Number Placeholder 3"/>
          <p:cNvSpPr>
            <a:spLocks noGrp="1"/>
          </p:cNvSpPr>
          <p:nvPr>
            <p:ph type="sldNum" sz="quarter" idx="5"/>
          </p:nvPr>
        </p:nvSpPr>
        <p:spPr/>
        <p:txBody>
          <a:bodyPr/>
          <a:lstStyle/>
          <a:p>
            <a:fld id="{39E5688F-732A-4B55-B163-FBC147623E84}" type="slidenum">
              <a:rPr lang="en-US" smtClean="0"/>
              <a:t>5</a:t>
            </a:fld>
            <a:endParaRPr lang="en-US"/>
          </a:p>
        </p:txBody>
      </p:sp>
    </p:spTree>
    <p:extLst>
      <p:ext uri="{BB962C8B-B14F-4D97-AF65-F5344CB8AC3E}">
        <p14:creationId xmlns:p14="http://schemas.microsoft.com/office/powerpoint/2010/main" val="175387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Higher vehicle speeds significantly increase likelihood of death</a:t>
            </a:r>
          </a:p>
          <a:p>
            <a:pPr fontAlgn="base"/>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Our bodies can only tolerate so much physical impact. Even small increases in vehicle speed significantly escalate risk of severe injuries and deaths. System designers and policymakers can use proven tools to encourage lower, safer speeds. Where there is a mix of people walking, biking and driving </a:t>
            </a:r>
          </a:p>
          <a:p>
            <a:endParaRPr lang="en-US" dirty="0"/>
          </a:p>
        </p:txBody>
      </p:sp>
      <p:sp>
        <p:nvSpPr>
          <p:cNvPr id="4" name="Slide Number Placeholder 3"/>
          <p:cNvSpPr>
            <a:spLocks noGrp="1"/>
          </p:cNvSpPr>
          <p:nvPr>
            <p:ph type="sldNum" sz="quarter" idx="5"/>
          </p:nvPr>
        </p:nvSpPr>
        <p:spPr/>
        <p:txBody>
          <a:bodyPr/>
          <a:lstStyle/>
          <a:p>
            <a:fld id="{C10A419D-26E9-4ADE-882F-56C27B22B3EC}" type="slidenum">
              <a:rPr lang="en-US" smtClean="0"/>
              <a:t>6</a:t>
            </a:fld>
            <a:endParaRPr lang="en-US"/>
          </a:p>
        </p:txBody>
      </p:sp>
    </p:spTree>
    <p:extLst>
      <p:ext uri="{BB962C8B-B14F-4D97-AF65-F5344CB8AC3E}">
        <p14:creationId xmlns:p14="http://schemas.microsoft.com/office/powerpoint/2010/main" val="172621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of pop-up traffic calming projects are defined by the community and allow for community input on design and implementation before construction begins on a long-term project</a:t>
            </a:r>
          </a:p>
          <a:p>
            <a:r>
              <a:rPr lang="en-US" dirty="0"/>
              <a:t>Data collection- typically speed and volume data- before/after.  In some cases video data – for bike/ped volumes and pedestrian yielding rates.  Houston radar simple way to collect speed/volume data.  </a:t>
            </a:r>
          </a:p>
          <a:p>
            <a:endParaRPr lang="en-US" dirty="0"/>
          </a:p>
        </p:txBody>
      </p:sp>
      <p:sp>
        <p:nvSpPr>
          <p:cNvPr id="4" name="Slide Number Placeholder 3"/>
          <p:cNvSpPr>
            <a:spLocks noGrp="1"/>
          </p:cNvSpPr>
          <p:nvPr>
            <p:ph type="sldNum" sz="quarter" idx="5"/>
          </p:nvPr>
        </p:nvSpPr>
        <p:spPr/>
        <p:txBody>
          <a:bodyPr/>
          <a:lstStyle/>
          <a:p>
            <a:fld id="{60879EF1-8404-422D-ADED-5A0B2AEAFDA2}" type="slidenum">
              <a:rPr lang="en-US" smtClean="0"/>
              <a:t>8</a:t>
            </a:fld>
            <a:endParaRPr lang="en-US"/>
          </a:p>
        </p:txBody>
      </p:sp>
    </p:spTree>
    <p:extLst>
      <p:ext uri="{BB962C8B-B14F-4D97-AF65-F5344CB8AC3E}">
        <p14:creationId xmlns:p14="http://schemas.microsoft.com/office/powerpoint/2010/main" val="190652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p>
          <a:p>
            <a:r>
              <a:rPr lang="en-US" dirty="0"/>
              <a:t>Viewshed, tourism photos</a:t>
            </a:r>
          </a:p>
          <a:p>
            <a:r>
              <a:rPr lang="en-US" dirty="0"/>
              <a:t>Historical context of traffic calming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Culture divide: old time residents vs new transplants, conservative vs liberal, rural vs urban, rhinestone cowboy, wealth vs poverty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 common than we think.</a:t>
            </a:r>
          </a:p>
          <a:p>
            <a:endParaRPr lang="en-US" dirty="0"/>
          </a:p>
        </p:txBody>
      </p:sp>
      <p:sp>
        <p:nvSpPr>
          <p:cNvPr id="4" name="Slide Number Placeholder 3"/>
          <p:cNvSpPr>
            <a:spLocks noGrp="1"/>
          </p:cNvSpPr>
          <p:nvPr>
            <p:ph type="sldNum" sz="quarter" idx="5"/>
          </p:nvPr>
        </p:nvSpPr>
        <p:spPr/>
        <p:txBody>
          <a:bodyPr/>
          <a:lstStyle/>
          <a:p>
            <a:fld id="{39E5688F-732A-4B55-B163-FBC147623E84}" type="slidenum">
              <a:rPr lang="en-US" smtClean="0"/>
              <a:t>11</a:t>
            </a:fld>
            <a:endParaRPr lang="en-US"/>
          </a:p>
        </p:txBody>
      </p:sp>
    </p:spTree>
    <p:extLst>
      <p:ext uri="{BB962C8B-B14F-4D97-AF65-F5344CB8AC3E}">
        <p14:creationId xmlns:p14="http://schemas.microsoft.com/office/powerpoint/2010/main" val="383408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fld id="{60879EF1-8404-422D-ADED-5A0B2AEAFDA2}" type="slidenum">
              <a:rPr lang="en-US" smtClean="0"/>
              <a:t>19</a:t>
            </a:fld>
            <a:endParaRPr lang="en-US"/>
          </a:p>
        </p:txBody>
      </p:sp>
    </p:spTree>
    <p:extLst>
      <p:ext uri="{BB962C8B-B14F-4D97-AF65-F5344CB8AC3E}">
        <p14:creationId xmlns:p14="http://schemas.microsoft.com/office/powerpoint/2010/main" val="227467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B948-3E1D-882C-0061-36D622BC2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9BB0BC-7BCC-CE4D-9B9A-388B5A1DF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842E26-945A-1A28-4BC8-729790F72EA3}"/>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5" name="Footer Placeholder 4">
            <a:extLst>
              <a:ext uri="{FF2B5EF4-FFF2-40B4-BE49-F238E27FC236}">
                <a16:creationId xmlns:a16="http://schemas.microsoft.com/office/drawing/2014/main" id="{75241C9C-F7CD-DC66-1973-EA76B21F3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89756-C258-03C8-650A-4D457C17443A}"/>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366165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BA4B-76FC-BAC0-BCB8-AFFBA3B4E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CFBFD-ED81-FCAB-076E-3DFE6DD2D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2DE10-189A-AD81-22F5-918E082C2103}"/>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5" name="Footer Placeholder 4">
            <a:extLst>
              <a:ext uri="{FF2B5EF4-FFF2-40B4-BE49-F238E27FC236}">
                <a16:creationId xmlns:a16="http://schemas.microsoft.com/office/drawing/2014/main" id="{D08590B7-4539-4FA9-D377-486F6E0F8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3E870-11F2-8D9E-66A4-601BDD56C768}"/>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128674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3AF459-2C23-D0E8-D303-C05F303362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207F3-2876-A42E-002E-FF24B70382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8DD08-9462-5DF3-3BC0-C19390E29CB8}"/>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5" name="Footer Placeholder 4">
            <a:extLst>
              <a:ext uri="{FF2B5EF4-FFF2-40B4-BE49-F238E27FC236}">
                <a16:creationId xmlns:a16="http://schemas.microsoft.com/office/drawing/2014/main" id="{9DACBFD2-CB6E-8BAD-B190-94E69CCF1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7B4BB-FCEF-E17C-510F-1E37DA9185D4}"/>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419559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3BD3-E563-4A2E-0206-4B0DD4CB1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0950C-6265-2C9B-BD33-EF16BFA711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90251-77ED-E700-65C5-DD4827AA5FC4}"/>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5" name="Footer Placeholder 4">
            <a:extLst>
              <a:ext uri="{FF2B5EF4-FFF2-40B4-BE49-F238E27FC236}">
                <a16:creationId xmlns:a16="http://schemas.microsoft.com/office/drawing/2014/main" id="{3FD09A49-4641-63D6-2F7A-354682365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E7094-D010-F145-CAF5-C30EBFAC9C59}"/>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209333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1805-2AAD-C1C0-D774-212E306966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840C60-A3C3-B2DD-5036-C1880B41B1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E2315C-00A5-8D40-4FD9-BC42B5ABBC6F}"/>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5" name="Footer Placeholder 4">
            <a:extLst>
              <a:ext uri="{FF2B5EF4-FFF2-40B4-BE49-F238E27FC236}">
                <a16:creationId xmlns:a16="http://schemas.microsoft.com/office/drawing/2014/main" id="{4B84E8CD-94AA-BF3E-0B92-F123C0867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86159-166E-1958-8744-F7E4D9B3FDD1}"/>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221251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E862-B5B4-B812-3848-7C4499DB3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B7903-120D-6012-BF10-8C19E9A5F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FCA5E3-FAA9-44CF-86A3-E4BC3E021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A1F4E8-AABC-6246-CF31-B8632F5669AF}"/>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6" name="Footer Placeholder 5">
            <a:extLst>
              <a:ext uri="{FF2B5EF4-FFF2-40B4-BE49-F238E27FC236}">
                <a16:creationId xmlns:a16="http://schemas.microsoft.com/office/drawing/2014/main" id="{01EC8554-ECCB-18B9-E18B-BA4D904009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B767CF-B530-8D39-00E0-D3F493A58490}"/>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62427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0CBF-1B0D-2A83-8800-B080455921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09E21-A0FA-A7E7-759E-AC3103FF32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1BB6E-F65A-86B2-E5D0-29D0684653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D8846A-0FEF-C123-E72C-375759ABFF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11E8A7-F56D-1194-5F55-929C25E7B5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88897F-F395-B925-2F90-83E0C4BCB473}"/>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8" name="Footer Placeholder 7">
            <a:extLst>
              <a:ext uri="{FF2B5EF4-FFF2-40B4-BE49-F238E27FC236}">
                <a16:creationId xmlns:a16="http://schemas.microsoft.com/office/drawing/2014/main" id="{031A968F-1231-14BF-5543-B2945F32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7C041-F1E6-C516-C9FA-A7EE83467268}"/>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337324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62A3-13C2-8448-D722-3832A743B5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E5C5AD-6C0C-964B-EAC2-9561B3345C2A}"/>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4" name="Footer Placeholder 3">
            <a:extLst>
              <a:ext uri="{FF2B5EF4-FFF2-40B4-BE49-F238E27FC236}">
                <a16:creationId xmlns:a16="http://schemas.microsoft.com/office/drawing/2014/main" id="{68E03356-55D7-2916-0228-CDC6A1A8B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1DA3D-396C-5343-BC2D-302E8D36C373}"/>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206766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A3C34-721B-4258-A7D3-8B09BC52AC5E}"/>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3" name="Footer Placeholder 2">
            <a:extLst>
              <a:ext uri="{FF2B5EF4-FFF2-40B4-BE49-F238E27FC236}">
                <a16:creationId xmlns:a16="http://schemas.microsoft.com/office/drawing/2014/main" id="{E020DAFF-993B-88A1-B045-0EFFECEC9C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496BF-63C8-5EEF-FBAC-37BBD9B2AE9C}"/>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2111666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93DF-5982-A1CC-39B6-0B2BC3505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9910C1-06CC-8115-042F-BC38F7D06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E800D0-7811-DC1E-525C-6784CBCCD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A900E-A23A-30D0-C7A4-7D44D4E43D3E}"/>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6" name="Footer Placeholder 5">
            <a:extLst>
              <a:ext uri="{FF2B5EF4-FFF2-40B4-BE49-F238E27FC236}">
                <a16:creationId xmlns:a16="http://schemas.microsoft.com/office/drawing/2014/main" id="{538AF4B2-ADCD-C10F-E503-97D2DC577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737ED-27FC-B811-3FA7-136FA127BE64}"/>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205067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DB8A0-5F63-3FE0-6F7B-BE6919590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3AEB36-BF5C-2164-A0C0-219CF9906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7AF26B-D979-C892-D76D-80EFCFC2A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5015C-1A68-B5DC-BCE0-A252284FC788}"/>
              </a:ext>
            </a:extLst>
          </p:cNvPr>
          <p:cNvSpPr>
            <a:spLocks noGrp="1"/>
          </p:cNvSpPr>
          <p:nvPr>
            <p:ph type="dt" sz="half" idx="10"/>
          </p:nvPr>
        </p:nvSpPr>
        <p:spPr/>
        <p:txBody>
          <a:bodyPr/>
          <a:lstStyle/>
          <a:p>
            <a:fld id="{E1CBF9DA-B665-4B61-8225-B2C0E89682AC}" type="datetimeFigureOut">
              <a:rPr lang="en-US" smtClean="0"/>
              <a:t>7/9/2025</a:t>
            </a:fld>
            <a:endParaRPr lang="en-US"/>
          </a:p>
        </p:txBody>
      </p:sp>
      <p:sp>
        <p:nvSpPr>
          <p:cNvPr id="6" name="Footer Placeholder 5">
            <a:extLst>
              <a:ext uri="{FF2B5EF4-FFF2-40B4-BE49-F238E27FC236}">
                <a16:creationId xmlns:a16="http://schemas.microsoft.com/office/drawing/2014/main" id="{EBD02468-5F7D-5604-60A0-BC8C5BFCB0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9B148-4346-0592-7C03-543041F8E88C}"/>
              </a:ext>
            </a:extLst>
          </p:cNvPr>
          <p:cNvSpPr>
            <a:spLocks noGrp="1"/>
          </p:cNvSpPr>
          <p:nvPr>
            <p:ph type="sldNum" sz="quarter" idx="12"/>
          </p:nvPr>
        </p:nvSpPr>
        <p:spPr/>
        <p:txBody>
          <a:bodyPr/>
          <a:lstStyle/>
          <a:p>
            <a:fld id="{BDF679C4-1DF3-45CB-AE93-9954D3EF4181}" type="slidenum">
              <a:rPr lang="en-US" smtClean="0"/>
              <a:t>‹#›</a:t>
            </a:fld>
            <a:endParaRPr lang="en-US"/>
          </a:p>
        </p:txBody>
      </p:sp>
    </p:spTree>
    <p:extLst>
      <p:ext uri="{BB962C8B-B14F-4D97-AF65-F5344CB8AC3E}">
        <p14:creationId xmlns:p14="http://schemas.microsoft.com/office/powerpoint/2010/main" val="567597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C7B40-7654-56C3-F067-1F81CABD4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CBD81-9861-EFDB-4E7F-EE3A0C541C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2ABCD-7CAB-FA21-1E70-B28D60A20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CBF9DA-B665-4B61-8225-B2C0E89682AC}" type="datetimeFigureOut">
              <a:rPr lang="en-US" smtClean="0"/>
              <a:t>7/9/2025</a:t>
            </a:fld>
            <a:endParaRPr lang="en-US"/>
          </a:p>
        </p:txBody>
      </p:sp>
      <p:sp>
        <p:nvSpPr>
          <p:cNvPr id="5" name="Footer Placeholder 4">
            <a:extLst>
              <a:ext uri="{FF2B5EF4-FFF2-40B4-BE49-F238E27FC236}">
                <a16:creationId xmlns:a16="http://schemas.microsoft.com/office/drawing/2014/main" id="{EA01DAEB-A660-E533-49C0-560ED2A22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1DA5D3-A181-7EA2-DC5C-28392F02E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F679C4-1DF3-45CB-AE93-9954D3EF4181}" type="slidenum">
              <a:rPr lang="en-US" smtClean="0"/>
              <a:t>‹#›</a:t>
            </a:fld>
            <a:endParaRPr lang="en-US"/>
          </a:p>
        </p:txBody>
      </p:sp>
    </p:spTree>
    <p:extLst>
      <p:ext uri="{BB962C8B-B14F-4D97-AF65-F5344CB8AC3E}">
        <p14:creationId xmlns:p14="http://schemas.microsoft.com/office/powerpoint/2010/main" val="4060818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image" Target="../media/image24.pn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undefined">
            <a:extLst>
              <a:ext uri="{FF2B5EF4-FFF2-40B4-BE49-F238E27FC236}">
                <a16:creationId xmlns:a16="http://schemas.microsoft.com/office/drawing/2014/main" id="{3DC37072-20E8-D251-1379-0480351F6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 r="10518"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8D27B2-BF2D-EFD9-53C6-2AC078702239}"/>
              </a:ext>
            </a:extLst>
          </p:cNvPr>
          <p:cNvSpPr>
            <a:spLocks noGrp="1"/>
          </p:cNvSpPr>
          <p:nvPr>
            <p:ph type="ctrTitle"/>
          </p:nvPr>
        </p:nvSpPr>
        <p:spPr>
          <a:xfrm>
            <a:off x="7935402" y="743447"/>
            <a:ext cx="3445765" cy="3692028"/>
          </a:xfrm>
          <a:noFill/>
        </p:spPr>
        <p:txBody>
          <a:bodyPr>
            <a:normAutofit/>
          </a:bodyPr>
          <a:lstStyle/>
          <a:p>
            <a:pPr algn="l"/>
            <a:r>
              <a:rPr lang="en-US" sz="4400"/>
              <a:t>Prioritizing Active Transportation in Rural Montana</a:t>
            </a:r>
          </a:p>
        </p:txBody>
      </p:sp>
      <p:sp>
        <p:nvSpPr>
          <p:cNvPr id="3" name="Subtitle 2">
            <a:extLst>
              <a:ext uri="{FF2B5EF4-FFF2-40B4-BE49-F238E27FC236}">
                <a16:creationId xmlns:a16="http://schemas.microsoft.com/office/drawing/2014/main" id="{0CDFDA7D-0CBF-58E4-38C2-3B2795FACC0F}"/>
              </a:ext>
            </a:extLst>
          </p:cNvPr>
          <p:cNvSpPr>
            <a:spLocks noGrp="1"/>
          </p:cNvSpPr>
          <p:nvPr>
            <p:ph type="subTitle" idx="1"/>
          </p:nvPr>
        </p:nvSpPr>
        <p:spPr>
          <a:xfrm>
            <a:off x="7935403" y="4629234"/>
            <a:ext cx="3445766" cy="1485319"/>
          </a:xfrm>
          <a:noFill/>
        </p:spPr>
        <p:txBody>
          <a:bodyPr>
            <a:normAutofit/>
          </a:bodyPr>
          <a:lstStyle/>
          <a:p>
            <a:pPr algn="l"/>
            <a:r>
              <a:rPr lang="en-US"/>
              <a:t>Pilot Test of Livingston Downtown Master Plan Priorities</a:t>
            </a:r>
          </a:p>
        </p:txBody>
      </p:sp>
    </p:spTree>
    <p:extLst>
      <p:ext uri="{BB962C8B-B14F-4D97-AF65-F5344CB8AC3E}">
        <p14:creationId xmlns:p14="http://schemas.microsoft.com/office/powerpoint/2010/main" val="1310866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1" name="Rectangle 10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1">
            <a:extLst>
              <a:ext uri="{FF2B5EF4-FFF2-40B4-BE49-F238E27FC236}">
                <a16:creationId xmlns:a16="http://schemas.microsoft.com/office/drawing/2014/main" id="{4E653C8D-3C15-33DE-3D5A-A2C792DD1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738" b="11788"/>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073" name="Freeform: Shape 10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75" name="Freeform: Shape 10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EA32BB-0687-CC67-0137-7FA930482CAB}"/>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a:t>Baseline Data Collection</a:t>
            </a:r>
          </a:p>
        </p:txBody>
      </p:sp>
      <p:sp>
        <p:nvSpPr>
          <p:cNvPr id="1077" name="Rectangle 10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79" name="Rectangle 10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63" name="Content Placeholder 1062">
            <a:extLst>
              <a:ext uri="{FF2B5EF4-FFF2-40B4-BE49-F238E27FC236}">
                <a16:creationId xmlns:a16="http://schemas.microsoft.com/office/drawing/2014/main" id="{7824FB7C-75B0-5C00-EE5B-03383A084EE4}"/>
              </a:ext>
            </a:extLst>
          </p:cNvPr>
          <p:cNvSpPr>
            <a:spLocks noGrp="1"/>
          </p:cNvSpPr>
          <p:nvPr>
            <p:ph idx="1"/>
          </p:nvPr>
        </p:nvSpPr>
        <p:spPr>
          <a:xfrm>
            <a:off x="371094" y="2718054"/>
            <a:ext cx="3438906" cy="3207258"/>
          </a:xfrm>
        </p:spPr>
        <p:txBody>
          <a:bodyPr anchor="t">
            <a:normAutofit/>
          </a:bodyPr>
          <a:lstStyle/>
          <a:p>
            <a:r>
              <a:rPr lang="en-US" sz="1700" dirty="0"/>
              <a:t>Previous planning document priorities</a:t>
            </a:r>
          </a:p>
          <a:p>
            <a:r>
              <a:rPr lang="en-US" sz="1700" dirty="0"/>
              <a:t>Speed Radar</a:t>
            </a:r>
          </a:p>
          <a:p>
            <a:r>
              <a:rPr lang="en-US" sz="1700" dirty="0"/>
              <a:t>Traffic Counts</a:t>
            </a:r>
          </a:p>
          <a:p>
            <a:r>
              <a:rPr lang="en-US" sz="1700" dirty="0"/>
              <a:t>Existing conditions of roadway, sidewalks, and intersections</a:t>
            </a:r>
          </a:p>
          <a:p>
            <a:r>
              <a:rPr lang="en-US" sz="1700" dirty="0"/>
              <a:t>Participant priorities from walk audit</a:t>
            </a:r>
          </a:p>
        </p:txBody>
      </p:sp>
      <p:pic>
        <p:nvPicPr>
          <p:cNvPr id="3" name="Picture 2" descr="A blue text on a black background&#10;&#10;Description automatically generated">
            <a:extLst>
              <a:ext uri="{FF2B5EF4-FFF2-40B4-BE49-F238E27FC236}">
                <a16:creationId xmlns:a16="http://schemas.microsoft.com/office/drawing/2014/main" id="{E703D011-A145-98FE-8164-D2FA969A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1525309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a street&#10;&#10;AI-generated content may be incorrect.">
            <a:extLst>
              <a:ext uri="{FF2B5EF4-FFF2-40B4-BE49-F238E27FC236}">
                <a16:creationId xmlns:a16="http://schemas.microsoft.com/office/drawing/2014/main" id="{06F37379-17EC-ABD4-6B8D-90FBD1C6D67F}"/>
              </a:ext>
            </a:extLst>
          </p:cNvPr>
          <p:cNvPicPr>
            <a:picLocks noChangeAspect="1"/>
          </p:cNvPicPr>
          <p:nvPr/>
        </p:nvPicPr>
        <p:blipFill>
          <a:blip r:embed="rId3">
            <a:extLst>
              <a:ext uri="{28A0092B-C50C-407E-A947-70E740481C1C}">
                <a14:useLocalDpi xmlns:a14="http://schemas.microsoft.com/office/drawing/2010/main" val="0"/>
              </a:ext>
            </a:extLst>
          </a:blip>
          <a:srcRect t="5436"/>
          <a:stretch>
            <a:fillRect/>
          </a:stretch>
        </p:blipFill>
        <p:spPr>
          <a:xfrm>
            <a:off x="2522356" y="10"/>
            <a:ext cx="9669642" cy="6857990"/>
          </a:xfrm>
          <a:prstGeom prst="rect">
            <a:avLst/>
          </a:prstGeom>
        </p:spPr>
      </p:pic>
      <p:sp>
        <p:nvSpPr>
          <p:cNvPr id="76" name="Rectangle 7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F53419-1DC0-8276-CCE9-04A8AB9B9A90}"/>
              </a:ext>
            </a:extLst>
          </p:cNvPr>
          <p:cNvSpPr>
            <a:spLocks noGrp="1"/>
          </p:cNvSpPr>
          <p:nvPr>
            <p:ph type="title"/>
          </p:nvPr>
        </p:nvSpPr>
        <p:spPr>
          <a:xfrm>
            <a:off x="398809" y="270027"/>
            <a:ext cx="3822189" cy="914400"/>
          </a:xfrm>
        </p:spPr>
        <p:txBody>
          <a:bodyPr>
            <a:normAutofit/>
          </a:bodyPr>
          <a:lstStyle/>
          <a:p>
            <a:r>
              <a:rPr lang="en-US" sz="4000" dirty="0"/>
              <a:t>Walk Audit</a:t>
            </a:r>
          </a:p>
        </p:txBody>
      </p:sp>
      <p:graphicFrame>
        <p:nvGraphicFramePr>
          <p:cNvPr id="4" name="Content Placeholder 3">
            <a:extLst>
              <a:ext uri="{FF2B5EF4-FFF2-40B4-BE49-F238E27FC236}">
                <a16:creationId xmlns:a16="http://schemas.microsoft.com/office/drawing/2014/main" id="{98516B14-3B54-DCC3-D6DD-FB99C5747192}"/>
              </a:ext>
            </a:extLst>
          </p:cNvPr>
          <p:cNvGraphicFramePr>
            <a:graphicFrameLocks noGrp="1"/>
          </p:cNvGraphicFramePr>
          <p:nvPr>
            <p:ph idx="1"/>
            <p:extLst>
              <p:ext uri="{D42A27DB-BD31-4B8C-83A1-F6EECF244321}">
                <p14:modId xmlns:p14="http://schemas.microsoft.com/office/powerpoint/2010/main" val="2440364877"/>
              </p:ext>
            </p:extLst>
          </p:nvPr>
        </p:nvGraphicFramePr>
        <p:xfrm>
          <a:off x="249383" y="914400"/>
          <a:ext cx="6095162" cy="5756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687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E9BBC-C286-8D5E-9052-56D350F75136}"/>
              </a:ext>
            </a:extLst>
          </p:cNvPr>
          <p:cNvSpPr>
            <a:spLocks noGrp="1"/>
          </p:cNvSpPr>
          <p:nvPr>
            <p:ph type="title"/>
          </p:nvPr>
        </p:nvSpPr>
        <p:spPr>
          <a:xfrm>
            <a:off x="648929" y="557190"/>
            <a:ext cx="5181510" cy="1671569"/>
          </a:xfrm>
        </p:spPr>
        <p:txBody>
          <a:bodyPr>
            <a:normAutofit/>
          </a:bodyPr>
          <a:lstStyle/>
          <a:p>
            <a:r>
              <a:rPr lang="en-US" sz="4000" dirty="0"/>
              <a:t>Downtown Project Design and Sketch</a:t>
            </a:r>
          </a:p>
        </p:txBody>
      </p:sp>
      <p:sp>
        <p:nvSpPr>
          <p:cNvPr id="9" name="Content Placeholder 8">
            <a:extLst>
              <a:ext uri="{FF2B5EF4-FFF2-40B4-BE49-F238E27FC236}">
                <a16:creationId xmlns:a16="http://schemas.microsoft.com/office/drawing/2014/main" id="{A5430BB0-2EF2-8B99-CC35-9641603DCC04}"/>
              </a:ext>
            </a:extLst>
          </p:cNvPr>
          <p:cNvSpPr>
            <a:spLocks noGrp="1"/>
          </p:cNvSpPr>
          <p:nvPr>
            <p:ph idx="1"/>
          </p:nvPr>
        </p:nvSpPr>
        <p:spPr>
          <a:xfrm>
            <a:off x="648930" y="2406650"/>
            <a:ext cx="5181508" cy="3722438"/>
          </a:xfrm>
        </p:spPr>
        <p:txBody>
          <a:bodyPr>
            <a:normAutofit/>
          </a:bodyPr>
          <a:lstStyle/>
          <a:p>
            <a:r>
              <a:rPr lang="en-US" sz="2000" dirty="0">
                <a:solidFill>
                  <a:srgbClr val="0D2C6C"/>
                </a:solidFill>
              </a:rPr>
              <a:t>Maximum 25-30 mph speed limit</a:t>
            </a:r>
          </a:p>
          <a:p>
            <a:r>
              <a:rPr lang="en-US" sz="2000" dirty="0"/>
              <a:t>Iterative sketches with feedback from community</a:t>
            </a:r>
          </a:p>
          <a:p>
            <a:r>
              <a:rPr lang="en-US" sz="2000" dirty="0"/>
              <a:t>MUTCD and local regulation compliance</a:t>
            </a:r>
          </a:p>
          <a:p>
            <a:r>
              <a:rPr lang="en-US" sz="2000" dirty="0"/>
              <a:t>Durable materials &amp; supplies</a:t>
            </a:r>
          </a:p>
          <a:p>
            <a:r>
              <a:rPr lang="en-US" sz="2000" dirty="0"/>
              <a:t>Encroachment permits</a:t>
            </a:r>
          </a:p>
          <a:p>
            <a:r>
              <a:rPr lang="en-US" sz="2000" dirty="0"/>
              <a:t>Timing of installation work</a:t>
            </a:r>
          </a:p>
          <a:p>
            <a:endParaRPr lang="en-US" sz="2000" dirty="0"/>
          </a:p>
          <a:p>
            <a:endParaRPr lang="en-US" sz="2000" dirty="0"/>
          </a:p>
        </p:txBody>
      </p:sp>
      <p:pic>
        <p:nvPicPr>
          <p:cNvPr id="5" name="Content Placeholder 4" descr="A map of a city with yellow sticky notes&#10;&#10;AI-generated content may be incorrect.">
            <a:extLst>
              <a:ext uri="{FF2B5EF4-FFF2-40B4-BE49-F238E27FC236}">
                <a16:creationId xmlns:a16="http://schemas.microsoft.com/office/drawing/2014/main" id="{6D6DDE3E-F99A-F49B-75F3-DA2806418D8A}"/>
              </a:ext>
            </a:extLst>
          </p:cNvPr>
          <p:cNvPicPr>
            <a:picLocks noChangeAspect="1"/>
          </p:cNvPicPr>
          <p:nvPr/>
        </p:nvPicPr>
        <p:blipFill>
          <a:blip r:embed="rId2">
            <a:extLst>
              <a:ext uri="{28A0092B-C50C-407E-A947-70E740481C1C}">
                <a14:useLocalDpi xmlns:a14="http://schemas.microsoft.com/office/drawing/2010/main" val="0"/>
              </a:ext>
            </a:extLst>
          </a:blip>
          <a:srcRect t="4075" b="30277"/>
          <a:stretch>
            <a:fillRect/>
          </a:stretch>
        </p:blipFill>
        <p:spPr>
          <a:xfrm rot="16200000">
            <a:off x="5761577" y="427578"/>
            <a:ext cx="6858000" cy="6002844"/>
          </a:xfrm>
          <a:prstGeom prst="rect">
            <a:avLst/>
          </a:prstGeom>
          <a:effectLst/>
        </p:spPr>
      </p:pic>
      <p:pic>
        <p:nvPicPr>
          <p:cNvPr id="3" name="Picture 2" descr="A blue text on a black background&#10;&#10;Description automatically generated">
            <a:extLst>
              <a:ext uri="{FF2B5EF4-FFF2-40B4-BE49-F238E27FC236}">
                <a16:creationId xmlns:a16="http://schemas.microsoft.com/office/drawing/2014/main" id="{116F9634-A5CE-FBFE-BB69-9D6B43E06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59788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treet with cars parked on it&#10;&#10;AI-generated content may be incorrect.">
            <a:extLst>
              <a:ext uri="{FF2B5EF4-FFF2-40B4-BE49-F238E27FC236}">
                <a16:creationId xmlns:a16="http://schemas.microsoft.com/office/drawing/2014/main" id="{A53359C2-9DF3-2F51-3EBA-829F9BED540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5436"/>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98B0CA-9C6F-ADCD-5CAB-C1BDB719E94B}"/>
              </a:ext>
            </a:extLst>
          </p:cNvPr>
          <p:cNvSpPr>
            <a:spLocks noGrp="1"/>
          </p:cNvSpPr>
          <p:nvPr>
            <p:ph type="title"/>
          </p:nvPr>
        </p:nvSpPr>
        <p:spPr>
          <a:xfrm>
            <a:off x="838200" y="365125"/>
            <a:ext cx="4044696" cy="1899912"/>
          </a:xfrm>
        </p:spPr>
        <p:txBody>
          <a:bodyPr vert="horz" lIns="91440" tIns="45720" rIns="91440" bIns="45720" rtlCol="0" anchor="ctr">
            <a:normAutofit/>
          </a:bodyPr>
          <a:lstStyle/>
          <a:p>
            <a:r>
              <a:rPr lang="en-US" sz="4000" dirty="0"/>
              <a:t>Bikeway Project Design and Sketch</a:t>
            </a:r>
          </a:p>
        </p:txBody>
      </p:sp>
      <p:sp>
        <p:nvSpPr>
          <p:cNvPr id="4" name="Text Placeholder 3">
            <a:extLst>
              <a:ext uri="{FF2B5EF4-FFF2-40B4-BE49-F238E27FC236}">
                <a16:creationId xmlns:a16="http://schemas.microsoft.com/office/drawing/2014/main" id="{C6C05A40-3EAD-45D8-30A8-E98A873B369D}"/>
              </a:ext>
            </a:extLst>
          </p:cNvPr>
          <p:cNvSpPr>
            <a:spLocks noGrp="1"/>
          </p:cNvSpPr>
          <p:nvPr>
            <p:ph type="body" sz="half" idx="2"/>
          </p:nvPr>
        </p:nvSpPr>
        <p:spPr>
          <a:xfrm>
            <a:off x="838200" y="2434201"/>
            <a:ext cx="3822189" cy="3742762"/>
          </a:xfrm>
        </p:spPr>
        <p:txBody>
          <a:bodyPr vert="horz" lIns="91440" tIns="45720" rIns="91440" bIns="45720" rtlCol="0">
            <a:normAutofit lnSpcReduction="10000"/>
          </a:bodyPr>
          <a:lstStyle/>
          <a:p>
            <a:pPr indent="-228600">
              <a:buFont typeface="Arial" panose="020B0604020202020204" pitchFamily="34" charset="0"/>
              <a:buChar char="•"/>
            </a:pPr>
            <a:r>
              <a:rPr lang="en-US" sz="2000" dirty="0"/>
              <a:t>Collect vehicle speed data to ensure ideal volume/speeds</a:t>
            </a:r>
          </a:p>
          <a:p>
            <a:pPr indent="-228600">
              <a:buFont typeface="Arial" panose="020B0604020202020204" pitchFamily="34" charset="0"/>
              <a:buChar char="•"/>
            </a:pPr>
            <a:r>
              <a:rPr lang="en-US" sz="2000" dirty="0"/>
              <a:t>Assist City of Livingston with identification of signage and pavement marking placement.</a:t>
            </a:r>
          </a:p>
          <a:p>
            <a:pPr indent="-228600">
              <a:buFont typeface="Arial" panose="020B0604020202020204" pitchFamily="34" charset="0"/>
              <a:buChar char="•"/>
            </a:pPr>
            <a:r>
              <a:rPr lang="en-US" sz="2000" dirty="0"/>
              <a:t>Use existing materials for quick build traffic calming in select locations.</a:t>
            </a:r>
          </a:p>
          <a:p>
            <a:pPr indent="-228600">
              <a:buFont typeface="Arial" panose="020B0604020202020204" pitchFamily="34" charset="0"/>
              <a:buChar char="•"/>
            </a:pPr>
            <a:r>
              <a:rPr lang="en-US" sz="2000" dirty="0"/>
              <a:t>Identify future improvements to corridor (</a:t>
            </a:r>
            <a:r>
              <a:rPr lang="en-US" sz="2000" dirty="0" err="1"/>
              <a:t>ie</a:t>
            </a:r>
            <a:r>
              <a:rPr lang="en-US" sz="2000" dirty="0"/>
              <a:t>: traffic circle, median island, gateway treatment)</a:t>
            </a:r>
          </a:p>
          <a:p>
            <a:pPr indent="-228600">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F2D668FA-F787-C7BE-94E2-A276358504CA}"/>
              </a:ext>
            </a:extLst>
          </p:cNvPr>
          <p:cNvPicPr>
            <a:picLocks noChangeAspect="1"/>
          </p:cNvPicPr>
          <p:nvPr/>
        </p:nvPicPr>
        <p:blipFill>
          <a:blip r:embed="rId3"/>
          <a:stretch>
            <a:fillRect/>
          </a:stretch>
        </p:blipFill>
        <p:spPr>
          <a:xfrm>
            <a:off x="8081807" y="365125"/>
            <a:ext cx="3650087" cy="22844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9864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C1BBB-F2F1-9A14-D045-434F06F7250C}"/>
              </a:ext>
            </a:extLst>
          </p:cNvPr>
          <p:cNvSpPr>
            <a:spLocks noGrp="1"/>
          </p:cNvSpPr>
          <p:nvPr>
            <p:ph type="title"/>
          </p:nvPr>
        </p:nvSpPr>
        <p:spPr>
          <a:xfrm>
            <a:off x="612648" y="1078992"/>
            <a:ext cx="6268770" cy="1536192"/>
          </a:xfrm>
        </p:spPr>
        <p:txBody>
          <a:bodyPr anchor="b">
            <a:normAutofit/>
          </a:bodyPr>
          <a:lstStyle/>
          <a:p>
            <a:r>
              <a:rPr lang="en-US" sz="5200"/>
              <a:t>Material Procurement </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611811F4-1592-65F2-0D2F-23B4A1BDC431}"/>
              </a:ext>
            </a:extLst>
          </p:cNvPr>
          <p:cNvPicPr>
            <a:picLocks noChangeAspect="1"/>
          </p:cNvPicPr>
          <p:nvPr/>
        </p:nvPicPr>
        <p:blipFill>
          <a:blip r:embed="rId2"/>
          <a:stretch>
            <a:fillRect/>
          </a:stretch>
        </p:blipFill>
        <p:spPr>
          <a:xfrm>
            <a:off x="7506380" y="601133"/>
            <a:ext cx="4213058" cy="5580211"/>
          </a:xfrm>
          <a:prstGeom prst="rect">
            <a:avLst/>
          </a:prstGeom>
        </p:spPr>
      </p:pic>
      <p:pic>
        <p:nvPicPr>
          <p:cNvPr id="5" name="Picture 4">
            <a:extLst>
              <a:ext uri="{FF2B5EF4-FFF2-40B4-BE49-F238E27FC236}">
                <a16:creationId xmlns:a16="http://schemas.microsoft.com/office/drawing/2014/main" id="{4CD3B961-4AF6-2E36-FBED-04E9BD9F0673}"/>
              </a:ext>
            </a:extLst>
          </p:cNvPr>
          <p:cNvPicPr>
            <a:picLocks noChangeAspect="1"/>
          </p:cNvPicPr>
          <p:nvPr/>
        </p:nvPicPr>
        <p:blipFill>
          <a:blip r:embed="rId3"/>
          <a:stretch>
            <a:fillRect/>
          </a:stretch>
        </p:blipFill>
        <p:spPr>
          <a:xfrm>
            <a:off x="811421" y="3647402"/>
            <a:ext cx="1518266" cy="855935"/>
          </a:xfrm>
          <a:prstGeom prst="rect">
            <a:avLst/>
          </a:prstGeom>
        </p:spPr>
      </p:pic>
      <p:pic>
        <p:nvPicPr>
          <p:cNvPr id="6" name="Picture 5">
            <a:extLst>
              <a:ext uri="{FF2B5EF4-FFF2-40B4-BE49-F238E27FC236}">
                <a16:creationId xmlns:a16="http://schemas.microsoft.com/office/drawing/2014/main" id="{5A216337-4C30-91FA-F0A5-970DE5624311}"/>
              </a:ext>
            </a:extLst>
          </p:cNvPr>
          <p:cNvPicPr>
            <a:picLocks noChangeAspect="1"/>
          </p:cNvPicPr>
          <p:nvPr/>
        </p:nvPicPr>
        <p:blipFill>
          <a:blip r:embed="rId4"/>
          <a:stretch>
            <a:fillRect/>
          </a:stretch>
        </p:blipFill>
        <p:spPr>
          <a:xfrm>
            <a:off x="2678433" y="3752767"/>
            <a:ext cx="937352" cy="748369"/>
          </a:xfrm>
          <a:prstGeom prst="rect">
            <a:avLst/>
          </a:prstGeom>
        </p:spPr>
      </p:pic>
      <p:pic>
        <p:nvPicPr>
          <p:cNvPr id="7" name="Picture 6">
            <a:extLst>
              <a:ext uri="{FF2B5EF4-FFF2-40B4-BE49-F238E27FC236}">
                <a16:creationId xmlns:a16="http://schemas.microsoft.com/office/drawing/2014/main" id="{A43D75E4-471B-C7CC-D5F8-6D356F4DA92D}"/>
              </a:ext>
            </a:extLst>
          </p:cNvPr>
          <p:cNvPicPr>
            <a:picLocks noChangeAspect="1"/>
          </p:cNvPicPr>
          <p:nvPr/>
        </p:nvPicPr>
        <p:blipFill>
          <a:blip r:embed="rId5"/>
          <a:stretch>
            <a:fillRect/>
          </a:stretch>
        </p:blipFill>
        <p:spPr>
          <a:xfrm>
            <a:off x="3965563" y="3754967"/>
            <a:ext cx="185901" cy="748369"/>
          </a:xfrm>
          <a:prstGeom prst="rect">
            <a:avLst/>
          </a:prstGeom>
        </p:spPr>
      </p:pic>
      <p:pic>
        <p:nvPicPr>
          <p:cNvPr id="8" name="Picture 7">
            <a:extLst>
              <a:ext uri="{FF2B5EF4-FFF2-40B4-BE49-F238E27FC236}">
                <a16:creationId xmlns:a16="http://schemas.microsoft.com/office/drawing/2014/main" id="{53020D93-C834-1813-0E66-1E208CF97670}"/>
              </a:ext>
            </a:extLst>
          </p:cNvPr>
          <p:cNvPicPr>
            <a:picLocks noChangeAspect="1"/>
          </p:cNvPicPr>
          <p:nvPr/>
        </p:nvPicPr>
        <p:blipFill>
          <a:blip r:embed="rId5"/>
          <a:stretch>
            <a:fillRect/>
          </a:stretch>
        </p:blipFill>
        <p:spPr>
          <a:xfrm>
            <a:off x="4125575" y="3752767"/>
            <a:ext cx="185901" cy="748369"/>
          </a:xfrm>
          <a:prstGeom prst="rect">
            <a:avLst/>
          </a:prstGeom>
        </p:spPr>
      </p:pic>
      <p:pic>
        <p:nvPicPr>
          <p:cNvPr id="10" name="Picture 9">
            <a:extLst>
              <a:ext uri="{FF2B5EF4-FFF2-40B4-BE49-F238E27FC236}">
                <a16:creationId xmlns:a16="http://schemas.microsoft.com/office/drawing/2014/main" id="{4C17DDA3-D509-BEA0-7AAF-3C2FF975072B}"/>
              </a:ext>
            </a:extLst>
          </p:cNvPr>
          <p:cNvPicPr>
            <a:picLocks noChangeAspect="1"/>
          </p:cNvPicPr>
          <p:nvPr/>
        </p:nvPicPr>
        <p:blipFill>
          <a:blip r:embed="rId5"/>
          <a:stretch>
            <a:fillRect/>
          </a:stretch>
        </p:blipFill>
        <p:spPr>
          <a:xfrm>
            <a:off x="4297321" y="3752768"/>
            <a:ext cx="185901" cy="748369"/>
          </a:xfrm>
          <a:prstGeom prst="rect">
            <a:avLst/>
          </a:prstGeom>
        </p:spPr>
      </p:pic>
      <p:pic>
        <p:nvPicPr>
          <p:cNvPr id="12" name="Picture 11">
            <a:extLst>
              <a:ext uri="{FF2B5EF4-FFF2-40B4-BE49-F238E27FC236}">
                <a16:creationId xmlns:a16="http://schemas.microsoft.com/office/drawing/2014/main" id="{2597EDF9-839B-400A-EB98-7CB3E142A87C}"/>
              </a:ext>
            </a:extLst>
          </p:cNvPr>
          <p:cNvPicPr>
            <a:picLocks noChangeAspect="1"/>
          </p:cNvPicPr>
          <p:nvPr/>
        </p:nvPicPr>
        <p:blipFill>
          <a:blip r:embed="rId5"/>
          <a:stretch>
            <a:fillRect/>
          </a:stretch>
        </p:blipFill>
        <p:spPr>
          <a:xfrm>
            <a:off x="4490835" y="3754966"/>
            <a:ext cx="185901" cy="748369"/>
          </a:xfrm>
          <a:prstGeom prst="rect">
            <a:avLst/>
          </a:prstGeom>
        </p:spPr>
      </p:pic>
      <p:pic>
        <p:nvPicPr>
          <p:cNvPr id="14" name="Picture 2" descr="Casa Bench | Castlery US">
            <a:extLst>
              <a:ext uri="{FF2B5EF4-FFF2-40B4-BE49-F238E27FC236}">
                <a16:creationId xmlns:a16="http://schemas.microsoft.com/office/drawing/2014/main" id="{A494580C-7EF6-4374-96D3-D3498ECDB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4818" y="3274186"/>
            <a:ext cx="2006600" cy="1335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88CDE97-3720-AA94-C9E5-D388437DDB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5046" y="4756292"/>
            <a:ext cx="1584126" cy="13030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we's Marigold in 6-Pack at Lowes.com">
            <a:extLst>
              <a:ext uri="{FF2B5EF4-FFF2-40B4-BE49-F238E27FC236}">
                <a16:creationId xmlns:a16="http://schemas.microsoft.com/office/drawing/2014/main" id="{210E36AF-28E9-23C9-514F-19F1B4F60F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6521" y="4843066"/>
            <a:ext cx="1338278" cy="13382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oil">
            <a:extLst>
              <a:ext uri="{FF2B5EF4-FFF2-40B4-BE49-F238E27FC236}">
                <a16:creationId xmlns:a16="http://schemas.microsoft.com/office/drawing/2014/main" id="{F52A301E-5965-24C8-66EC-502CBFC62F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9638" y="4961692"/>
            <a:ext cx="1129461" cy="1129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text on a black background&#10;&#10;Description automatically generated">
            <a:extLst>
              <a:ext uri="{FF2B5EF4-FFF2-40B4-BE49-F238E27FC236}">
                <a16:creationId xmlns:a16="http://schemas.microsoft.com/office/drawing/2014/main" id="{46B607D0-87E4-E0F2-D7BD-49D849FA2A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452" y="6378205"/>
            <a:ext cx="1662298" cy="360591"/>
          </a:xfrm>
          <a:prstGeom prst="rect">
            <a:avLst/>
          </a:prstGeom>
        </p:spPr>
      </p:pic>
      <p:pic>
        <p:nvPicPr>
          <p:cNvPr id="20" name="Picture 19">
            <a:extLst>
              <a:ext uri="{FF2B5EF4-FFF2-40B4-BE49-F238E27FC236}">
                <a16:creationId xmlns:a16="http://schemas.microsoft.com/office/drawing/2014/main" id="{2AC54848-2782-52DC-8E9D-C58A7F8B2BFF}"/>
              </a:ext>
            </a:extLst>
          </p:cNvPr>
          <p:cNvPicPr>
            <a:picLocks noChangeAspect="1"/>
          </p:cNvPicPr>
          <p:nvPr/>
        </p:nvPicPr>
        <p:blipFill>
          <a:blip r:embed="rId11"/>
          <a:stretch>
            <a:fillRect/>
          </a:stretch>
        </p:blipFill>
        <p:spPr>
          <a:xfrm>
            <a:off x="1121661" y="4724442"/>
            <a:ext cx="810560" cy="1366711"/>
          </a:xfrm>
          <a:prstGeom prst="rect">
            <a:avLst/>
          </a:prstGeom>
        </p:spPr>
      </p:pic>
    </p:spTree>
    <p:extLst>
      <p:ext uri="{BB962C8B-B14F-4D97-AF65-F5344CB8AC3E}">
        <p14:creationId xmlns:p14="http://schemas.microsoft.com/office/powerpoint/2010/main" val="401962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4E8F40FE-293C-453F-B8A6-427899356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F13A8-7A1B-3370-B948-9BDD3C3B38E5}"/>
              </a:ext>
            </a:extLst>
          </p:cNvPr>
          <p:cNvSpPr>
            <a:spLocks noGrp="1"/>
          </p:cNvSpPr>
          <p:nvPr>
            <p:ph type="title"/>
          </p:nvPr>
        </p:nvSpPr>
        <p:spPr>
          <a:xfrm>
            <a:off x="548640" y="856271"/>
            <a:ext cx="4114800" cy="1645139"/>
          </a:xfrm>
        </p:spPr>
        <p:txBody>
          <a:bodyPr anchor="b">
            <a:normAutofit/>
          </a:bodyPr>
          <a:lstStyle/>
          <a:p>
            <a:r>
              <a:rPr lang="en-US" sz="3800" dirty="0"/>
              <a:t>Public Communication</a:t>
            </a:r>
          </a:p>
        </p:txBody>
      </p:sp>
      <p:sp>
        <p:nvSpPr>
          <p:cNvPr id="86" name="Rectangle 85">
            <a:extLst>
              <a:ext uri="{FF2B5EF4-FFF2-40B4-BE49-F238E27FC236}">
                <a16:creationId xmlns:a16="http://schemas.microsoft.com/office/drawing/2014/main" id="{481EABE0-FA8E-49A5-A966-F0539111C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6384"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6A3E26D-73B1-468C-B97B-BC1815959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40" y="2712821"/>
            <a:ext cx="3975945"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2487A613-C5E7-A4C8-3F8B-1847557D4327}"/>
              </a:ext>
            </a:extLst>
          </p:cNvPr>
          <p:cNvSpPr>
            <a:spLocks noGrp="1"/>
          </p:cNvSpPr>
          <p:nvPr>
            <p:ph idx="1"/>
          </p:nvPr>
        </p:nvSpPr>
        <p:spPr>
          <a:xfrm>
            <a:off x="548640" y="2942520"/>
            <a:ext cx="4114800" cy="3245804"/>
          </a:xfrm>
        </p:spPr>
        <p:txBody>
          <a:bodyPr>
            <a:normAutofit/>
          </a:bodyPr>
          <a:lstStyle/>
          <a:p>
            <a:r>
              <a:rPr lang="en-US" sz="1800"/>
              <a:t>Social media</a:t>
            </a:r>
          </a:p>
          <a:p>
            <a:r>
              <a:rPr lang="en-US" sz="1800"/>
              <a:t>Newsletter</a:t>
            </a:r>
          </a:p>
          <a:p>
            <a:r>
              <a:rPr lang="en-US" sz="1800"/>
              <a:t>Newspaper</a:t>
            </a:r>
          </a:p>
          <a:p>
            <a:r>
              <a:rPr lang="en-US" sz="1800"/>
              <a:t>Flyers &amp; Door hangers</a:t>
            </a:r>
          </a:p>
          <a:p>
            <a:r>
              <a:rPr lang="en-US" sz="1800"/>
              <a:t>Direct mailer</a:t>
            </a:r>
          </a:p>
          <a:p>
            <a:r>
              <a:rPr lang="en-US" sz="1800"/>
              <a:t>Radio</a:t>
            </a:r>
          </a:p>
          <a:p>
            <a:r>
              <a:rPr lang="en-US" sz="1800"/>
              <a:t>Other relevant channels</a:t>
            </a:r>
          </a:p>
        </p:txBody>
      </p:sp>
      <p:pic>
        <p:nvPicPr>
          <p:cNvPr id="10" name="Picture 9" descr="A screenshot of a phone&#10;&#10;AI-generated content may be incorrect.">
            <a:extLst>
              <a:ext uri="{FF2B5EF4-FFF2-40B4-BE49-F238E27FC236}">
                <a16:creationId xmlns:a16="http://schemas.microsoft.com/office/drawing/2014/main" id="{5FA789F0-C317-E8CC-70D2-7FD839B53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039" y="601133"/>
            <a:ext cx="1543049" cy="27432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Picture 6" descr="A green sign with a bicycle&#10;&#10;AI-generated content may be incorrect.">
            <a:extLst>
              <a:ext uri="{FF2B5EF4-FFF2-40B4-BE49-F238E27FC236}">
                <a16:creationId xmlns:a16="http://schemas.microsoft.com/office/drawing/2014/main" id="{A941726F-AE93-C001-F2D5-B9090DD5A6B8}"/>
              </a:ext>
            </a:extLst>
          </p:cNvPr>
          <p:cNvPicPr>
            <a:picLocks noChangeAspect="1"/>
          </p:cNvPicPr>
          <p:nvPr/>
        </p:nvPicPr>
        <p:blipFill>
          <a:blip r:embed="rId3">
            <a:extLst>
              <a:ext uri="{28A0092B-C50C-407E-A947-70E740481C1C}">
                <a14:useLocalDpi xmlns:a14="http://schemas.microsoft.com/office/drawing/2010/main" val="0"/>
              </a:ext>
            </a:extLst>
          </a:blip>
          <a:srcRect r="3" b="4613"/>
          <a:stretch>
            <a:fillRect/>
          </a:stretch>
        </p:blipFill>
        <p:spPr>
          <a:xfrm>
            <a:off x="9344164" y="601133"/>
            <a:ext cx="1617624" cy="27432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Content Placeholder 4" descr="A person riding a bicycle on a road with trees and cars&#10;&#10;AI-generated content may be incorrect.">
            <a:extLst>
              <a:ext uri="{FF2B5EF4-FFF2-40B4-BE49-F238E27FC236}">
                <a16:creationId xmlns:a16="http://schemas.microsoft.com/office/drawing/2014/main" id="{421327E7-FDE0-6E77-8513-E0F7146C19E4}"/>
              </a:ext>
            </a:extLst>
          </p:cNvPr>
          <p:cNvPicPr>
            <a:picLocks noChangeAspect="1"/>
          </p:cNvPicPr>
          <p:nvPr/>
        </p:nvPicPr>
        <p:blipFill>
          <a:blip r:embed="rId4">
            <a:extLst>
              <a:ext uri="{28A0092B-C50C-407E-A947-70E740481C1C}">
                <a14:useLocalDpi xmlns:a14="http://schemas.microsoft.com/office/drawing/2010/main" val="0"/>
              </a:ext>
            </a:extLst>
          </a:blip>
          <a:srcRect l="15128" r="11164" b="3"/>
          <a:stretch>
            <a:fillRect/>
          </a:stretch>
        </p:blipFill>
        <p:spPr>
          <a:xfrm>
            <a:off x="5990542" y="3447793"/>
            <a:ext cx="1616040" cy="274053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3" name="Picture 12" descr="A close-up of a road sign&#10;&#10;AI-generated content may be incorrect.">
            <a:extLst>
              <a:ext uri="{FF2B5EF4-FFF2-40B4-BE49-F238E27FC236}">
                <a16:creationId xmlns:a16="http://schemas.microsoft.com/office/drawing/2014/main" id="{7B96769A-DB06-D6CF-DD6B-E2782FB14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415" y="3445123"/>
            <a:ext cx="2119121" cy="27432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Picture 2" descr="A blue text on a black background&#10;&#10;Description automatically generated">
            <a:extLst>
              <a:ext uri="{FF2B5EF4-FFF2-40B4-BE49-F238E27FC236}">
                <a16:creationId xmlns:a16="http://schemas.microsoft.com/office/drawing/2014/main" id="{0622C3E2-9A37-3EBF-2B65-430B53154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19669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5" descr="A picture containing road, sky, outdoor, tree&#10;&#10;Description automatically generated">
            <a:extLst>
              <a:ext uri="{FF2B5EF4-FFF2-40B4-BE49-F238E27FC236}">
                <a16:creationId xmlns:a16="http://schemas.microsoft.com/office/drawing/2014/main" id="{36CDAD26-CB9F-CA11-5401-848929CCC287}"/>
              </a:ext>
            </a:extLst>
          </p:cNvPr>
          <p:cNvPicPr>
            <a:picLocks noChangeAspect="1"/>
          </p:cNvPicPr>
          <p:nvPr/>
        </p:nvPicPr>
        <p:blipFill rotWithShape="1">
          <a:blip r:embed="rId2"/>
          <a:srcRect r="2129"/>
          <a:stretch>
            <a:fillRect/>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p:spPr>
      </p:pic>
      <p:sp useBgFill="1">
        <p:nvSpPr>
          <p:cNvPr id="11"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F9BCBD-6031-19C8-EA7B-A8DC2333ABFD}"/>
              </a:ext>
            </a:extLst>
          </p:cNvPr>
          <p:cNvSpPr>
            <a:spLocks noGrp="1"/>
          </p:cNvSpPr>
          <p:nvPr>
            <p:ph type="title"/>
          </p:nvPr>
        </p:nvSpPr>
        <p:spPr>
          <a:xfrm>
            <a:off x="371094" y="1161288"/>
            <a:ext cx="3438144" cy="1125728"/>
          </a:xfrm>
        </p:spPr>
        <p:txBody>
          <a:bodyPr anchor="b">
            <a:normAutofit/>
          </a:bodyPr>
          <a:lstStyle/>
          <a:p>
            <a:r>
              <a:rPr lang="en-US" sz="2800" dirty="0"/>
              <a:t>Installation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A70EE8B-D8B5-8A6F-538C-23CDA32A7406}"/>
              </a:ext>
            </a:extLst>
          </p:cNvPr>
          <p:cNvSpPr>
            <a:spLocks noGrp="1"/>
          </p:cNvSpPr>
          <p:nvPr>
            <p:ph idx="1"/>
          </p:nvPr>
        </p:nvSpPr>
        <p:spPr>
          <a:xfrm>
            <a:off x="371094" y="2718054"/>
            <a:ext cx="3438906" cy="3207258"/>
          </a:xfrm>
        </p:spPr>
        <p:txBody>
          <a:bodyPr anchor="t">
            <a:normAutofit lnSpcReduction="10000"/>
          </a:bodyPr>
          <a:lstStyle/>
          <a:p>
            <a:r>
              <a:rPr lang="en-US" sz="1700" dirty="0"/>
              <a:t>Volunteers' vs paid staff</a:t>
            </a:r>
          </a:p>
          <a:p>
            <a:r>
              <a:rPr lang="en-US" sz="1700" dirty="0"/>
              <a:t>Local artists, students</a:t>
            </a:r>
          </a:p>
          <a:p>
            <a:r>
              <a:rPr lang="en-US" sz="1700" dirty="0"/>
              <a:t>Downtown Curb Extensions:</a:t>
            </a:r>
          </a:p>
          <a:p>
            <a:pPr lvl="1"/>
            <a:r>
              <a:rPr lang="en-US" sz="1300" dirty="0"/>
              <a:t>Bollards and paint installed July</a:t>
            </a:r>
          </a:p>
          <a:p>
            <a:pPr lvl="1"/>
            <a:r>
              <a:rPr lang="en-US" sz="1300" dirty="0"/>
              <a:t>Wait until after parade</a:t>
            </a:r>
          </a:p>
          <a:p>
            <a:pPr lvl="1"/>
            <a:r>
              <a:rPr lang="en-US" sz="1300" dirty="0"/>
              <a:t>Planters on back order</a:t>
            </a:r>
          </a:p>
          <a:p>
            <a:r>
              <a:rPr lang="en-US" sz="1700" dirty="0"/>
              <a:t>Bikeway:</a:t>
            </a:r>
          </a:p>
          <a:p>
            <a:pPr lvl="1"/>
            <a:r>
              <a:rPr lang="en-US" sz="1300" dirty="0"/>
              <a:t>Utility locates for signage</a:t>
            </a:r>
          </a:p>
          <a:p>
            <a:pPr lvl="1"/>
            <a:r>
              <a:rPr lang="en-US" sz="1300" dirty="0"/>
              <a:t>Expense vs durability: Sharrows, thermoplastic $$$ vs. paint $ </a:t>
            </a:r>
          </a:p>
          <a:p>
            <a:pPr lvl="1"/>
            <a:r>
              <a:rPr lang="en-US" sz="1300" dirty="0"/>
              <a:t>Suggested gateway treatment/ traffic calming </a:t>
            </a:r>
          </a:p>
        </p:txBody>
      </p:sp>
      <p:pic>
        <p:nvPicPr>
          <p:cNvPr id="5" name="Picture 4" descr="A blue text on a black background&#10;&#10;Description automatically generated">
            <a:extLst>
              <a:ext uri="{FF2B5EF4-FFF2-40B4-BE49-F238E27FC236}">
                <a16:creationId xmlns:a16="http://schemas.microsoft.com/office/drawing/2014/main" id="{8EB68184-9EE4-FBD2-89BA-1E6EC2902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2217480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3A4E56-6540-AB0E-AFC1-5E50C75EB8AA}"/>
              </a:ext>
            </a:extLst>
          </p:cNvPr>
          <p:cNvSpPr>
            <a:spLocks noGrp="1"/>
          </p:cNvSpPr>
          <p:nvPr>
            <p:ph type="title"/>
          </p:nvPr>
        </p:nvSpPr>
        <p:spPr>
          <a:xfrm>
            <a:off x="411480" y="991443"/>
            <a:ext cx="4443154" cy="1087819"/>
          </a:xfrm>
        </p:spPr>
        <p:txBody>
          <a:bodyPr vert="horz" lIns="91440" tIns="45720" rIns="91440" bIns="45720" rtlCol="0" anchor="b">
            <a:normAutofit/>
          </a:bodyPr>
          <a:lstStyle/>
          <a:p>
            <a:r>
              <a:rPr lang="en-US" sz="3400" kern="1200">
                <a:solidFill>
                  <a:schemeClr val="tx1"/>
                </a:solidFill>
                <a:latin typeface="+mj-lt"/>
                <a:ea typeface="+mj-ea"/>
                <a:cs typeface="+mj-cs"/>
              </a:rPr>
              <a:t>Evaluation</a:t>
            </a:r>
          </a:p>
        </p:txBody>
      </p:sp>
      <p:sp>
        <p:nvSpPr>
          <p:cNvPr id="13" name="Rectangle 1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C979817B-7865-2930-B25B-7F4381CA366C}"/>
              </a:ext>
            </a:extLst>
          </p:cNvPr>
          <p:cNvSpPr txBox="1"/>
          <p:nvPr/>
        </p:nvSpPr>
        <p:spPr>
          <a:xfrm>
            <a:off x="411480" y="2684095"/>
            <a:ext cx="4443154" cy="34928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Speed</a:t>
            </a:r>
            <a:endParaRPr lang="en-US"/>
          </a:p>
          <a:p>
            <a:pPr indent="-228600">
              <a:lnSpc>
                <a:spcPct val="90000"/>
              </a:lnSpc>
              <a:spcAft>
                <a:spcPts val="600"/>
              </a:spcAft>
              <a:buFont typeface="Arial" panose="020B0604020202020204" pitchFamily="34" charset="0"/>
              <a:buChar char="•"/>
            </a:pPr>
            <a:r>
              <a:rPr lang="en-US" dirty="0"/>
              <a:t>Volume</a:t>
            </a:r>
            <a:endParaRPr lang="en-US"/>
          </a:p>
          <a:p>
            <a:pPr indent="-228600">
              <a:lnSpc>
                <a:spcPct val="90000"/>
              </a:lnSpc>
              <a:spcAft>
                <a:spcPts val="600"/>
              </a:spcAft>
              <a:buFont typeface="Arial" panose="020B0604020202020204" pitchFamily="34" charset="0"/>
              <a:buChar char="•"/>
            </a:pPr>
            <a:r>
              <a:rPr lang="en-US" dirty="0"/>
              <a:t>Yielding Rates</a:t>
            </a:r>
            <a:endParaRPr lang="en-US"/>
          </a:p>
          <a:p>
            <a:pPr indent="-228600">
              <a:lnSpc>
                <a:spcPct val="90000"/>
              </a:lnSpc>
              <a:spcAft>
                <a:spcPts val="600"/>
              </a:spcAft>
              <a:buFont typeface="Arial" panose="020B0604020202020204" pitchFamily="34" charset="0"/>
              <a:buChar char="•"/>
            </a:pPr>
            <a:r>
              <a:rPr lang="en-US" dirty="0"/>
              <a:t>Survey Results</a:t>
            </a:r>
            <a:endParaRPr lang="en-US"/>
          </a:p>
          <a:p>
            <a:pPr indent="-228600">
              <a:lnSpc>
                <a:spcPct val="90000"/>
              </a:lnSpc>
              <a:spcAft>
                <a:spcPts val="600"/>
              </a:spcAft>
              <a:buFont typeface="Arial" panose="020B0604020202020204" pitchFamily="34" charset="0"/>
              <a:buChar char="•"/>
            </a:pPr>
            <a:r>
              <a:rPr lang="en-US" dirty="0"/>
              <a:t>Other community feedback</a:t>
            </a:r>
            <a:endParaRPr lang="en-US"/>
          </a:p>
        </p:txBody>
      </p:sp>
      <p:pic>
        <p:nvPicPr>
          <p:cNvPr id="4" name="Picture 3" descr="A sign on a wooden post&#10;&#10;Description automatically generated">
            <a:extLst>
              <a:ext uri="{FF2B5EF4-FFF2-40B4-BE49-F238E27FC236}">
                <a16:creationId xmlns:a16="http://schemas.microsoft.com/office/drawing/2014/main" id="{38EBC8AD-2411-868D-446D-92915CE70AC0}"/>
              </a:ext>
            </a:extLst>
          </p:cNvPr>
          <p:cNvPicPr>
            <a:picLocks noChangeAspect="1"/>
          </p:cNvPicPr>
          <p:nvPr/>
        </p:nvPicPr>
        <p:blipFill rotWithShape="1">
          <a:blip r:embed="rId2"/>
          <a:srcRect l="19754" t="33251" r="38148" b="23676"/>
          <a:stretch/>
        </p:blipFill>
        <p:spPr>
          <a:xfrm>
            <a:off x="6571420" y="625683"/>
            <a:ext cx="4069215" cy="5551280"/>
          </a:xfrm>
          <a:prstGeom prst="rect">
            <a:avLst/>
          </a:prstGeom>
        </p:spPr>
      </p:pic>
      <p:sp>
        <p:nvSpPr>
          <p:cNvPr id="7" name="TextBox 6">
            <a:extLst>
              <a:ext uri="{FF2B5EF4-FFF2-40B4-BE49-F238E27FC236}">
                <a16:creationId xmlns:a16="http://schemas.microsoft.com/office/drawing/2014/main" id="{C6B33025-7412-2063-D3B2-57DFAB7694C4}"/>
              </a:ext>
            </a:extLst>
          </p:cNvPr>
          <p:cNvSpPr txBox="1"/>
          <p:nvPr/>
        </p:nvSpPr>
        <p:spPr>
          <a:xfrm>
            <a:off x="411479" y="4778739"/>
            <a:ext cx="5209102" cy="1477328"/>
          </a:xfrm>
          <a:prstGeom prst="rect">
            <a:avLst/>
          </a:prstGeom>
          <a:noFill/>
        </p:spPr>
        <p:txBody>
          <a:bodyPr wrap="square">
            <a:spAutoFit/>
          </a:bodyPr>
          <a:lstStyle/>
          <a:p>
            <a:pPr algn="ctr"/>
            <a:r>
              <a:rPr lang="en-US" i="1" dirty="0">
                <a:solidFill>
                  <a:schemeClr val="tx2">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 “It works really well in slowing down traffic and making crossing safer. I like how it visually makes it seem more like a neighborhood installment, which says we’re here and we care. Thanks for doing this! It makes all of us more safe.”</a:t>
            </a:r>
          </a:p>
        </p:txBody>
      </p:sp>
    </p:spTree>
    <p:extLst>
      <p:ext uri="{BB962C8B-B14F-4D97-AF65-F5344CB8AC3E}">
        <p14:creationId xmlns:p14="http://schemas.microsoft.com/office/powerpoint/2010/main" val="3779501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73B76C-C36E-BA47-A8B7-5254B7D5EA95}"/>
              </a:ext>
            </a:extLst>
          </p:cNvPr>
          <p:cNvPicPr>
            <a:picLocks noChangeAspect="1"/>
          </p:cNvPicPr>
          <p:nvPr/>
        </p:nvPicPr>
        <p:blipFill rotWithShape="1">
          <a:blip r:embed="rId2"/>
          <a:srcRect t="27959" r="-2" b="12805"/>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2" name="Title 1">
            <a:extLst>
              <a:ext uri="{FF2B5EF4-FFF2-40B4-BE49-F238E27FC236}">
                <a16:creationId xmlns:a16="http://schemas.microsoft.com/office/drawing/2014/main" id="{223E18D5-0D12-5B32-EA10-C674E33C97C7}"/>
              </a:ext>
            </a:extLst>
          </p:cNvPr>
          <p:cNvSpPr>
            <a:spLocks noGrp="1"/>
          </p:cNvSpPr>
          <p:nvPr>
            <p:ph type="title"/>
          </p:nvPr>
        </p:nvSpPr>
        <p:spPr>
          <a:xfrm>
            <a:off x="7381876" y="2660089"/>
            <a:ext cx="3535951" cy="793794"/>
          </a:xfrm>
        </p:spPr>
        <p:txBody>
          <a:bodyPr>
            <a:normAutofit/>
          </a:bodyPr>
          <a:lstStyle/>
          <a:p>
            <a:r>
              <a:rPr lang="en-US" sz="2800" dirty="0"/>
              <a:t>Other similar projects:</a:t>
            </a:r>
          </a:p>
        </p:txBody>
      </p:sp>
      <p:sp>
        <p:nvSpPr>
          <p:cNvPr id="3" name="Content Placeholder 2">
            <a:extLst>
              <a:ext uri="{FF2B5EF4-FFF2-40B4-BE49-F238E27FC236}">
                <a16:creationId xmlns:a16="http://schemas.microsoft.com/office/drawing/2014/main" id="{61F828AE-AD2A-3EB4-351B-0213BE4BD1A9}"/>
              </a:ext>
            </a:extLst>
          </p:cNvPr>
          <p:cNvSpPr>
            <a:spLocks noGrp="1"/>
          </p:cNvSpPr>
          <p:nvPr>
            <p:ph idx="1"/>
          </p:nvPr>
        </p:nvSpPr>
        <p:spPr>
          <a:xfrm>
            <a:off x="7122524" y="3713499"/>
            <a:ext cx="4304212" cy="2501827"/>
          </a:xfrm>
        </p:spPr>
        <p:txBody>
          <a:bodyPr>
            <a:normAutofit fontScale="62500" lnSpcReduction="20000"/>
          </a:bodyPr>
          <a:lstStyle/>
          <a:p>
            <a:r>
              <a:rPr lang="en-US" dirty="0"/>
              <a:t>City of Bozeman: city wide TC program, Primer, Trailer/equip, youth engagement</a:t>
            </a:r>
          </a:p>
          <a:p>
            <a:r>
              <a:rPr lang="en-US" dirty="0"/>
              <a:t>Okolona Walk Audit and Community Engagement</a:t>
            </a:r>
          </a:p>
          <a:p>
            <a:r>
              <a:rPr lang="en-US" dirty="0"/>
              <a:t>West Yellowstone – Working with DOT</a:t>
            </a:r>
          </a:p>
          <a:p>
            <a:r>
              <a:rPr lang="en-US" dirty="0"/>
              <a:t>Hamilton</a:t>
            </a:r>
          </a:p>
          <a:p>
            <a:r>
              <a:rPr lang="en-US" dirty="0"/>
              <a:t>Big Sky</a:t>
            </a:r>
          </a:p>
          <a:p>
            <a:pPr marL="0" indent="0">
              <a:buNone/>
            </a:pPr>
            <a:endParaRPr lang="en-US" dirty="0"/>
          </a:p>
          <a:p>
            <a:endParaRPr lang="en-US" dirty="0"/>
          </a:p>
        </p:txBody>
      </p:sp>
      <p:pic>
        <p:nvPicPr>
          <p:cNvPr id="4" name="Picture 3" descr="A blue text on a black background&#10;&#10;Description automatically generated">
            <a:extLst>
              <a:ext uri="{FF2B5EF4-FFF2-40B4-BE49-F238E27FC236}">
                <a16:creationId xmlns:a16="http://schemas.microsoft.com/office/drawing/2014/main" id="{25DA1554-7D12-CC54-8D36-76313B7B9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302" y="6050299"/>
            <a:ext cx="3086100" cy="669447"/>
          </a:xfrm>
          <a:prstGeom prst="rect">
            <a:avLst/>
          </a:prstGeom>
        </p:spPr>
      </p:pic>
      <p:pic>
        <p:nvPicPr>
          <p:cNvPr id="5" name="Picture 4">
            <a:extLst>
              <a:ext uri="{FF2B5EF4-FFF2-40B4-BE49-F238E27FC236}">
                <a16:creationId xmlns:a16="http://schemas.microsoft.com/office/drawing/2014/main" id="{3E30D2B2-6A7D-0C3F-DF90-4859A233E62D}"/>
              </a:ext>
            </a:extLst>
          </p:cNvPr>
          <p:cNvPicPr>
            <a:picLocks noChangeAspect="1"/>
          </p:cNvPicPr>
          <p:nvPr/>
        </p:nvPicPr>
        <p:blipFill rotWithShape="1">
          <a:blip r:embed="rId4"/>
          <a:srcRect t="6134" r="6" b="16521"/>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6" name="Picture 5">
            <a:extLst>
              <a:ext uri="{FF2B5EF4-FFF2-40B4-BE49-F238E27FC236}">
                <a16:creationId xmlns:a16="http://schemas.microsoft.com/office/drawing/2014/main" id="{293AB2B1-C5CC-2C5D-0470-5BE2AF18F3DE}"/>
              </a:ext>
            </a:extLst>
          </p:cNvPr>
          <p:cNvPicPr>
            <a:picLocks noChangeAspect="1"/>
          </p:cNvPicPr>
          <p:nvPr/>
        </p:nvPicPr>
        <p:blipFill rotWithShape="1">
          <a:blip r:embed="rId5"/>
          <a:srcRect t="28526" r="-2" b="36105"/>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6">
            <a:extLst>
              <a:ext uri="{FF2B5EF4-FFF2-40B4-BE49-F238E27FC236}">
                <a16:creationId xmlns:a16="http://schemas.microsoft.com/office/drawing/2014/main" id="{11F59DE7-B74D-6038-F475-659F6144119C}"/>
              </a:ext>
            </a:extLst>
          </p:cNvPr>
          <p:cNvPicPr>
            <a:picLocks noChangeAspect="1"/>
          </p:cNvPicPr>
          <p:nvPr/>
        </p:nvPicPr>
        <p:blipFill rotWithShape="1">
          <a:blip r:embed="rId6"/>
          <a:srcRect r="5" b="1866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a:extLst>
              <a:ext uri="{FF2B5EF4-FFF2-40B4-BE49-F238E27FC236}">
                <a16:creationId xmlns:a16="http://schemas.microsoft.com/office/drawing/2014/main" id="{A17A1054-61C6-B0FF-7AFC-E77F5B1FB161}"/>
              </a:ext>
            </a:extLst>
          </p:cNvPr>
          <p:cNvPicPr>
            <a:picLocks noChangeAspect="1"/>
          </p:cNvPicPr>
          <p:nvPr/>
        </p:nvPicPr>
        <p:blipFill rotWithShape="1">
          <a:blip r:embed="rId7"/>
          <a:srcRect t="7211" r="2" b="10624"/>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706463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918CFFB-B400-42A4-B280-07D6C31D9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B1344-81A8-CD16-EE8B-1D86F8825AE3}"/>
              </a:ext>
            </a:extLst>
          </p:cNvPr>
          <p:cNvSpPr>
            <a:spLocks noGrp="1"/>
          </p:cNvSpPr>
          <p:nvPr>
            <p:ph type="title"/>
          </p:nvPr>
        </p:nvSpPr>
        <p:spPr>
          <a:xfrm>
            <a:off x="762002" y="776377"/>
            <a:ext cx="3915032" cy="1693867"/>
          </a:xfrm>
        </p:spPr>
        <p:txBody>
          <a:bodyPr vert="horz" lIns="91440" tIns="45720" rIns="91440" bIns="45720" rtlCol="0" anchor="ctr">
            <a:normAutofit/>
          </a:bodyPr>
          <a:lstStyle/>
          <a:p>
            <a:r>
              <a:rPr lang="en-US" sz="3700" dirty="0"/>
              <a:t>Resources</a:t>
            </a:r>
            <a:br>
              <a:rPr lang="en-US" sz="3700" dirty="0"/>
            </a:br>
            <a:endParaRPr lang="en-US" sz="3700" dirty="0"/>
          </a:p>
        </p:txBody>
      </p:sp>
      <p:sp>
        <p:nvSpPr>
          <p:cNvPr id="3" name="Content Placeholder 2">
            <a:extLst>
              <a:ext uri="{FF2B5EF4-FFF2-40B4-BE49-F238E27FC236}">
                <a16:creationId xmlns:a16="http://schemas.microsoft.com/office/drawing/2014/main" id="{9800874E-2E3E-EE35-2681-E6BAA6C1871E}"/>
              </a:ext>
            </a:extLst>
          </p:cNvPr>
          <p:cNvSpPr>
            <a:spLocks noGrp="1"/>
          </p:cNvSpPr>
          <p:nvPr>
            <p:ph sz="half" idx="1"/>
          </p:nvPr>
        </p:nvSpPr>
        <p:spPr>
          <a:xfrm>
            <a:off x="762002" y="2470243"/>
            <a:ext cx="3915032" cy="3769833"/>
          </a:xfrm>
        </p:spPr>
        <p:txBody>
          <a:bodyPr vert="horz" lIns="91440" tIns="45720" rIns="91440" bIns="45720" rtlCol="0" anchor="ctr">
            <a:normAutofit/>
          </a:bodyPr>
          <a:lstStyle/>
          <a:p>
            <a:pPr marL="0"/>
            <a:r>
              <a:rPr lang="en-US" sz="2000"/>
              <a:t>Montana Pop-up Traffic Calming Guide</a:t>
            </a:r>
          </a:p>
          <a:p>
            <a:pPr marL="0"/>
            <a:r>
              <a:rPr lang="en-US" sz="2000"/>
              <a:t>Big Sky/ Rural Traffic Calming Toolkit</a:t>
            </a:r>
          </a:p>
          <a:p>
            <a:pPr marL="0"/>
            <a:r>
              <a:rPr lang="en-US" sz="2000"/>
              <a:t>Burlington Public Works Quick Build Design + Materials Standards</a:t>
            </a:r>
          </a:p>
          <a:p>
            <a:pPr marL="0"/>
            <a:r>
              <a:rPr lang="en-US" sz="2000"/>
              <a:t>Pop-up Traffic Calming &amp; Placemaking Primer</a:t>
            </a:r>
          </a:p>
          <a:p>
            <a:pPr marL="0"/>
            <a:endParaRPr lang="en-US" sz="2000"/>
          </a:p>
          <a:p>
            <a:pPr marL="0"/>
            <a:endParaRPr lang="en-US" sz="2000"/>
          </a:p>
        </p:txBody>
      </p:sp>
      <p:sp>
        <p:nvSpPr>
          <p:cNvPr id="39" name="Rectangle 38">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rgbClr val="FFFFFF"/>
          </a:solidFill>
          <a:ln>
            <a:noFill/>
          </a:ln>
          <a:effectLst>
            <a:outerShdw blurRad="381000" dist="317500" dir="5700000" sx="95000" sy="95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EEE3093-C0B3-D7D3-E075-4240CE112971}"/>
              </a:ext>
            </a:extLst>
          </p:cNvPr>
          <p:cNvPicPr>
            <a:picLocks noChangeAspect="1"/>
          </p:cNvPicPr>
          <p:nvPr/>
        </p:nvPicPr>
        <p:blipFill>
          <a:blip r:embed="rId3"/>
          <a:stretch>
            <a:fillRect/>
          </a:stretch>
        </p:blipFill>
        <p:spPr>
          <a:xfrm>
            <a:off x="6281665" y="269181"/>
            <a:ext cx="2309192" cy="2998953"/>
          </a:xfrm>
          <a:prstGeom prst="rect">
            <a:avLst/>
          </a:prstGeom>
        </p:spPr>
      </p:pic>
      <p:pic>
        <p:nvPicPr>
          <p:cNvPr id="9" name="Picture 8">
            <a:extLst>
              <a:ext uri="{FF2B5EF4-FFF2-40B4-BE49-F238E27FC236}">
                <a16:creationId xmlns:a16="http://schemas.microsoft.com/office/drawing/2014/main" id="{CABB829B-71D8-FC87-7BE9-1AF14F5E8B96}"/>
              </a:ext>
            </a:extLst>
          </p:cNvPr>
          <p:cNvPicPr>
            <a:picLocks noChangeAspect="1"/>
          </p:cNvPicPr>
          <p:nvPr/>
        </p:nvPicPr>
        <p:blipFill>
          <a:blip r:embed="rId4"/>
          <a:stretch>
            <a:fillRect/>
          </a:stretch>
        </p:blipFill>
        <p:spPr>
          <a:xfrm>
            <a:off x="8916610" y="269181"/>
            <a:ext cx="2346680" cy="2998953"/>
          </a:xfrm>
          <a:prstGeom prst="rect">
            <a:avLst/>
          </a:prstGeom>
        </p:spPr>
      </p:pic>
      <p:pic>
        <p:nvPicPr>
          <p:cNvPr id="5" name="Picture 4">
            <a:extLst>
              <a:ext uri="{FF2B5EF4-FFF2-40B4-BE49-F238E27FC236}">
                <a16:creationId xmlns:a16="http://schemas.microsoft.com/office/drawing/2014/main" id="{D9669F90-CEE9-C1AE-63B2-5CAB43ABF9EE}"/>
              </a:ext>
            </a:extLst>
          </p:cNvPr>
          <p:cNvPicPr>
            <a:picLocks noChangeAspect="1"/>
          </p:cNvPicPr>
          <p:nvPr/>
        </p:nvPicPr>
        <p:blipFill>
          <a:blip r:embed="rId5"/>
          <a:stretch>
            <a:fillRect/>
          </a:stretch>
        </p:blipFill>
        <p:spPr>
          <a:xfrm>
            <a:off x="6281666" y="3589867"/>
            <a:ext cx="2309192" cy="2639077"/>
          </a:xfrm>
          <a:prstGeom prst="rect">
            <a:avLst/>
          </a:prstGeom>
        </p:spPr>
      </p:pic>
      <p:pic>
        <p:nvPicPr>
          <p:cNvPr id="7" name="Picture 6">
            <a:extLst>
              <a:ext uri="{FF2B5EF4-FFF2-40B4-BE49-F238E27FC236}">
                <a16:creationId xmlns:a16="http://schemas.microsoft.com/office/drawing/2014/main" id="{DC4F8AB3-9EBA-8A8D-D1FE-E13EC431C014}"/>
              </a:ext>
            </a:extLst>
          </p:cNvPr>
          <p:cNvPicPr>
            <a:picLocks noChangeAspect="1"/>
          </p:cNvPicPr>
          <p:nvPr/>
        </p:nvPicPr>
        <p:blipFill>
          <a:blip r:embed="rId6"/>
          <a:srcRect l="6310"/>
          <a:stretch>
            <a:fillRect/>
          </a:stretch>
        </p:blipFill>
        <p:spPr>
          <a:xfrm>
            <a:off x="8736922" y="3589867"/>
            <a:ext cx="2674282" cy="2383421"/>
          </a:xfrm>
          <a:prstGeom prst="rect">
            <a:avLst/>
          </a:prstGeom>
        </p:spPr>
      </p:pic>
    </p:spTree>
    <p:extLst>
      <p:ext uri="{BB962C8B-B14F-4D97-AF65-F5344CB8AC3E}">
        <p14:creationId xmlns:p14="http://schemas.microsoft.com/office/powerpoint/2010/main" val="135748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0D3FCEC-25E8-1613-978D-864490334875}"/>
              </a:ext>
            </a:extLst>
          </p:cNvPr>
          <p:cNvSpPr txBox="1">
            <a:spLocks/>
          </p:cNvSpPr>
          <p:nvPr/>
        </p:nvSpPr>
        <p:spPr>
          <a:xfrm>
            <a:off x="838200" y="178615"/>
            <a:ext cx="10515600" cy="1657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kern="1200">
                <a:solidFill>
                  <a:schemeClr val="tx1"/>
                </a:solidFill>
                <a:latin typeface="+mj-lt"/>
                <a:ea typeface="+mj-ea"/>
                <a:cs typeface="+mj-cs"/>
              </a:rPr>
              <a:t>Research Expertise</a:t>
            </a:r>
          </a:p>
        </p:txBody>
      </p:sp>
      <p:pic>
        <p:nvPicPr>
          <p:cNvPr id="16" name="Content Placeholder 16">
            <a:extLst>
              <a:ext uri="{FF2B5EF4-FFF2-40B4-BE49-F238E27FC236}">
                <a16:creationId xmlns:a16="http://schemas.microsoft.com/office/drawing/2014/main" id="{7FBD2C60-EC82-9511-2B81-9E519131C2F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69652" y="1936639"/>
            <a:ext cx="3342496" cy="1883811"/>
          </a:xfrm>
          <a:prstGeom prst="rect">
            <a:avLst/>
          </a:prstGeom>
        </p:spPr>
      </p:pic>
      <p:pic>
        <p:nvPicPr>
          <p:cNvPr id="20" name="Picture 19">
            <a:extLst>
              <a:ext uri="{FF2B5EF4-FFF2-40B4-BE49-F238E27FC236}">
                <a16:creationId xmlns:a16="http://schemas.microsoft.com/office/drawing/2014/main" id="{45E43D47-5F37-7428-EFD4-BF825D1601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0898" y="1927203"/>
            <a:ext cx="3348996" cy="1883810"/>
          </a:xfrm>
          <a:prstGeom prst="rect">
            <a:avLst/>
          </a:prstGeom>
        </p:spPr>
      </p:pic>
      <p:pic>
        <p:nvPicPr>
          <p:cNvPr id="21" name="Picture 20">
            <a:extLst>
              <a:ext uri="{FF2B5EF4-FFF2-40B4-BE49-F238E27FC236}">
                <a16:creationId xmlns:a16="http://schemas.microsoft.com/office/drawing/2014/main" id="{5BFA36D6-038D-226B-8309-CE835B808F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0146" y="1934125"/>
            <a:ext cx="3333605" cy="1878800"/>
          </a:xfrm>
          <a:prstGeom prst="rect">
            <a:avLst/>
          </a:prstGeom>
        </p:spPr>
      </p:pic>
      <p:pic>
        <p:nvPicPr>
          <p:cNvPr id="22" name="Picture 21">
            <a:extLst>
              <a:ext uri="{FF2B5EF4-FFF2-40B4-BE49-F238E27FC236}">
                <a16:creationId xmlns:a16="http://schemas.microsoft.com/office/drawing/2014/main" id="{42D93F61-C813-3BF0-EA18-21F951A53E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0147" y="4035049"/>
            <a:ext cx="3340521" cy="1878800"/>
          </a:xfrm>
          <a:prstGeom prst="rect">
            <a:avLst/>
          </a:prstGeom>
        </p:spPr>
      </p:pic>
      <p:pic>
        <p:nvPicPr>
          <p:cNvPr id="23" name="Picture 22">
            <a:extLst>
              <a:ext uri="{FF2B5EF4-FFF2-40B4-BE49-F238E27FC236}">
                <a16:creationId xmlns:a16="http://schemas.microsoft.com/office/drawing/2014/main" id="{450D9562-34B0-D553-AA8A-A57D53B9D1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38183" y="4030851"/>
            <a:ext cx="3348996" cy="1883566"/>
          </a:xfrm>
          <a:prstGeom prst="rect">
            <a:avLst/>
          </a:prstGeom>
        </p:spPr>
      </p:pic>
      <p:pic>
        <p:nvPicPr>
          <p:cNvPr id="25" name="Picture 24">
            <a:extLst>
              <a:ext uri="{FF2B5EF4-FFF2-40B4-BE49-F238E27FC236}">
                <a16:creationId xmlns:a16="http://schemas.microsoft.com/office/drawing/2014/main" id="{2A81E1E6-9AAD-46D7-0B51-C67AB3DCE26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69652" y="4044583"/>
            <a:ext cx="3348564" cy="1883567"/>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C7C4EB0A-BF7E-3196-E5CC-28B21D2AEA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4187430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37EB9-73F5-7234-5C4F-5A27D2A6CBD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Contact</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9905722-39EC-7D31-045D-B1A15AD5E2C3}"/>
              </a:ext>
            </a:extLst>
          </p:cNvPr>
          <p:cNvSpPr>
            <a:spLocks noGrp="1"/>
          </p:cNvSpPr>
          <p:nvPr>
            <p:ph sz="half" idx="2"/>
          </p:nvPr>
        </p:nvSpPr>
        <p:spPr>
          <a:xfrm>
            <a:off x="640080" y="2872899"/>
            <a:ext cx="4243589" cy="3320668"/>
          </a:xfrm>
        </p:spPr>
        <p:txBody>
          <a:bodyPr vert="horz" lIns="91440" tIns="45720" rIns="91440" bIns="45720" rtlCol="0">
            <a:normAutofit/>
          </a:bodyPr>
          <a:lstStyle/>
          <a:p>
            <a:pPr marL="0"/>
            <a:endParaRPr lang="en-US" sz="1900" dirty="0"/>
          </a:p>
          <a:p>
            <a:pPr marL="0" indent="0">
              <a:buNone/>
            </a:pPr>
            <a:r>
              <a:rPr lang="en-US" sz="1900" dirty="0"/>
              <a:t>Western Transportation Institute</a:t>
            </a:r>
          </a:p>
          <a:p>
            <a:pPr marL="0" indent="0">
              <a:buNone/>
            </a:pPr>
            <a:r>
              <a:rPr lang="en-US" sz="1900" dirty="0"/>
              <a:t>PO Box 174250</a:t>
            </a:r>
          </a:p>
          <a:p>
            <a:pPr marL="0" indent="0">
              <a:buNone/>
            </a:pPr>
            <a:r>
              <a:rPr lang="en-US" sz="1900" dirty="0"/>
              <a:t>2327 University Way, Bozeman, MT 59715</a:t>
            </a:r>
          </a:p>
          <a:p>
            <a:pPr marL="0" indent="0">
              <a:buNone/>
            </a:pPr>
            <a:endParaRPr lang="en-US" sz="1900" dirty="0"/>
          </a:p>
          <a:p>
            <a:pPr marL="0" indent="0">
              <a:buNone/>
            </a:pPr>
            <a:r>
              <a:rPr lang="en-US" sz="1900" dirty="0"/>
              <a:t>(406) 589-7772</a:t>
            </a:r>
          </a:p>
          <a:p>
            <a:pPr marL="0" indent="0">
              <a:buNone/>
            </a:pPr>
            <a:r>
              <a:rPr lang="en-US" sz="1900" dirty="0"/>
              <a:t>Jennifer.macfarlane@montana.edu </a:t>
            </a:r>
          </a:p>
          <a:p>
            <a:endParaRPr lang="en-US" sz="1900" dirty="0"/>
          </a:p>
        </p:txBody>
      </p:sp>
      <p:pic>
        <p:nvPicPr>
          <p:cNvPr id="10" name="Content Placeholder 9" descr="A person on a tricycle on a road&#10;&#10;AI-generated content may be incorrect.">
            <a:extLst>
              <a:ext uri="{FF2B5EF4-FFF2-40B4-BE49-F238E27FC236}">
                <a16:creationId xmlns:a16="http://schemas.microsoft.com/office/drawing/2014/main" id="{41E353AF-31C7-B18D-0D26-3A9DE8C127B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4171" r="106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164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C82E-0BA6-702C-6F01-20035D90414D}"/>
              </a:ext>
            </a:extLst>
          </p:cNvPr>
          <p:cNvSpPr>
            <a:spLocks noGrp="1"/>
          </p:cNvSpPr>
          <p:nvPr>
            <p:ph type="title"/>
          </p:nvPr>
        </p:nvSpPr>
        <p:spPr>
          <a:xfrm>
            <a:off x="305193" y="404813"/>
            <a:ext cx="3455821" cy="557369"/>
          </a:xfrm>
        </p:spPr>
        <p:txBody>
          <a:bodyPr vert="horz" lIns="91440" tIns="45720" rIns="91440" bIns="45720" rtlCol="0" anchor="b">
            <a:normAutofit/>
          </a:bodyPr>
          <a:lstStyle/>
          <a:p>
            <a:r>
              <a:rPr lang="en-US" sz="3200" dirty="0"/>
              <a:t>WTI Approach:</a:t>
            </a:r>
          </a:p>
        </p:txBody>
      </p:sp>
      <p:sp>
        <p:nvSpPr>
          <p:cNvPr id="3" name="Content Placeholder 2">
            <a:extLst>
              <a:ext uri="{FF2B5EF4-FFF2-40B4-BE49-F238E27FC236}">
                <a16:creationId xmlns:a16="http://schemas.microsoft.com/office/drawing/2014/main" id="{1F1256FB-1378-77C8-B243-7404864148E8}"/>
              </a:ext>
            </a:extLst>
          </p:cNvPr>
          <p:cNvSpPr>
            <a:spLocks noGrp="1"/>
          </p:cNvSpPr>
          <p:nvPr>
            <p:ph idx="1"/>
          </p:nvPr>
        </p:nvSpPr>
        <p:spPr>
          <a:xfrm>
            <a:off x="305193" y="962182"/>
            <a:ext cx="3455821" cy="480856"/>
          </a:xfrm>
        </p:spPr>
        <p:txBody>
          <a:bodyPr vert="horz" lIns="91440" tIns="45720" rIns="91440" bIns="45720" rtlCol="0" anchor="t">
            <a:normAutofit/>
          </a:bodyPr>
          <a:lstStyle/>
          <a:p>
            <a:pPr marL="0" indent="0">
              <a:buNone/>
            </a:pPr>
            <a:r>
              <a:rPr lang="en-US" sz="2000" dirty="0"/>
              <a:t>Multidisciplinary perspective</a:t>
            </a:r>
          </a:p>
        </p:txBody>
      </p:sp>
      <p:pic>
        <p:nvPicPr>
          <p:cNvPr id="7" name="Picture 2" descr="\\wtisrv.coe.montana.edu\project data\WTI\Communications\Commonly used photos and graphics\Rural Transportation Doodle 2015\NewDoodle-3-02.jpg">
            <a:extLst>
              <a:ext uri="{FF2B5EF4-FFF2-40B4-BE49-F238E27FC236}">
                <a16:creationId xmlns:a16="http://schemas.microsoft.com/office/drawing/2014/main" id="{242E3C53-B429-FBE3-55EE-09B628A0A49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l="860" r="5376"/>
          <a:stretch>
            <a:fillRect/>
          </a:stretch>
        </p:blipFill>
        <p:spPr bwMode="auto">
          <a:xfrm>
            <a:off x="5301997" y="1163250"/>
            <a:ext cx="6389346" cy="453150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3" name="Rectangle 2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a:extLst>
              <a:ext uri="{FF2B5EF4-FFF2-40B4-BE49-F238E27FC236}">
                <a16:creationId xmlns:a16="http://schemas.microsoft.com/office/drawing/2014/main" id="{98191520-BC6F-E7C1-671B-30AF27C310E8}"/>
              </a:ext>
            </a:extLst>
          </p:cNvPr>
          <p:cNvSpPr txBox="1">
            <a:spLocks/>
          </p:cNvSpPr>
          <p:nvPr/>
        </p:nvSpPr>
        <p:spPr>
          <a:xfrm>
            <a:off x="237480" y="1962150"/>
            <a:ext cx="5064517" cy="4197093"/>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Within WTI:</a:t>
            </a:r>
          </a:p>
          <a:p>
            <a:pPr lvl="1"/>
            <a:r>
              <a:rPr lang="en-US" sz="1200" dirty="0"/>
              <a:t>Ecologists</a:t>
            </a:r>
          </a:p>
          <a:p>
            <a:pPr lvl="1"/>
            <a:r>
              <a:rPr lang="en-US" sz="1200" dirty="0"/>
              <a:t>Biologists</a:t>
            </a:r>
          </a:p>
          <a:p>
            <a:pPr lvl="1"/>
            <a:r>
              <a:rPr lang="en-US" sz="1200" dirty="0"/>
              <a:t>Psychologists</a:t>
            </a:r>
          </a:p>
          <a:p>
            <a:pPr lvl="1"/>
            <a:r>
              <a:rPr lang="en-US" sz="1200" dirty="0"/>
              <a:t>Planners</a:t>
            </a:r>
          </a:p>
          <a:p>
            <a:pPr lvl="1"/>
            <a:r>
              <a:rPr lang="en-US" sz="1200" dirty="0"/>
              <a:t>Civil Engineers</a:t>
            </a:r>
          </a:p>
          <a:p>
            <a:pPr lvl="1"/>
            <a:r>
              <a:rPr lang="en-US" sz="1200" dirty="0"/>
              <a:t>Corrosion Engineers</a:t>
            </a:r>
          </a:p>
          <a:p>
            <a:pPr lvl="1"/>
            <a:r>
              <a:rPr lang="en-US" sz="1200" dirty="0"/>
              <a:t>Electrical Engineers</a:t>
            </a:r>
          </a:p>
          <a:p>
            <a:pPr lvl="1"/>
            <a:r>
              <a:rPr lang="en-US" sz="1200" dirty="0"/>
              <a:t>Industrial Engineers</a:t>
            </a:r>
          </a:p>
          <a:p>
            <a:pPr lvl="1"/>
            <a:r>
              <a:rPr lang="en-US" sz="1200" dirty="0"/>
              <a:t>Mechanical Engineers</a:t>
            </a:r>
          </a:p>
          <a:p>
            <a:pPr lvl="1"/>
            <a:r>
              <a:rPr lang="en-US" sz="1200" dirty="0"/>
              <a:t>Aviation Management Specialists</a:t>
            </a:r>
          </a:p>
          <a:p>
            <a:endParaRPr lang="en-US" sz="1200" dirty="0"/>
          </a:p>
          <a:p>
            <a:endParaRPr lang="en-US" sz="1200" dirty="0"/>
          </a:p>
          <a:p>
            <a:endParaRPr lang="en-US" sz="1200" dirty="0"/>
          </a:p>
          <a:p>
            <a:endParaRPr lang="en-US" sz="1200" dirty="0"/>
          </a:p>
          <a:p>
            <a:endParaRPr lang="en-US" sz="1200" dirty="0"/>
          </a:p>
          <a:p>
            <a:pPr marL="0" indent="0">
              <a:buNone/>
            </a:pPr>
            <a:r>
              <a:rPr lang="en-US" sz="1800" b="1" dirty="0"/>
              <a:t>Across Campus:</a:t>
            </a:r>
          </a:p>
          <a:p>
            <a:pPr lvl="1"/>
            <a:r>
              <a:rPr lang="en-US" sz="1200" dirty="0"/>
              <a:t>Civil Engineering</a:t>
            </a:r>
          </a:p>
          <a:p>
            <a:pPr lvl="1"/>
            <a:r>
              <a:rPr lang="en-US" sz="1200" dirty="0"/>
              <a:t>Mechanical Engineering</a:t>
            </a:r>
          </a:p>
          <a:p>
            <a:pPr lvl="1"/>
            <a:r>
              <a:rPr lang="en-US" sz="1200" dirty="0"/>
              <a:t>Industrial Engineering</a:t>
            </a:r>
          </a:p>
          <a:p>
            <a:pPr lvl="1"/>
            <a:r>
              <a:rPr lang="en-US" sz="1200" dirty="0"/>
              <a:t>Electrical Engineering </a:t>
            </a:r>
          </a:p>
          <a:p>
            <a:pPr lvl="1"/>
            <a:r>
              <a:rPr lang="en-US" sz="1200" dirty="0"/>
              <a:t>Computer Science</a:t>
            </a:r>
          </a:p>
          <a:p>
            <a:pPr lvl="1"/>
            <a:r>
              <a:rPr lang="en-US" sz="1200" dirty="0"/>
              <a:t>Ecology</a:t>
            </a:r>
          </a:p>
          <a:p>
            <a:pPr lvl="1"/>
            <a:r>
              <a:rPr lang="en-US" sz="1200" dirty="0"/>
              <a:t>Fish and Wildlife</a:t>
            </a:r>
          </a:p>
          <a:p>
            <a:pPr lvl="1"/>
            <a:r>
              <a:rPr lang="en-US" sz="1200" dirty="0"/>
              <a:t>Plant Sciences</a:t>
            </a:r>
          </a:p>
          <a:p>
            <a:pPr lvl="1"/>
            <a:r>
              <a:rPr lang="en-US" sz="1200" dirty="0"/>
              <a:t>Land Resources</a:t>
            </a:r>
          </a:p>
          <a:p>
            <a:pPr lvl="1"/>
            <a:r>
              <a:rPr lang="en-US" sz="1200" dirty="0"/>
              <a:t>Environmental Sciences</a:t>
            </a:r>
          </a:p>
          <a:p>
            <a:pPr lvl="1"/>
            <a:r>
              <a:rPr lang="en-US" sz="1200" dirty="0"/>
              <a:t>Political Science</a:t>
            </a:r>
          </a:p>
          <a:p>
            <a:pPr lvl="1"/>
            <a:r>
              <a:rPr lang="en-US" sz="1200" dirty="0"/>
              <a:t>Mathematics</a:t>
            </a:r>
          </a:p>
          <a:p>
            <a:pPr lvl="1"/>
            <a:r>
              <a:rPr lang="en-US" sz="1200" dirty="0"/>
              <a:t>Physics</a:t>
            </a:r>
          </a:p>
          <a:p>
            <a:pPr lvl="1"/>
            <a:r>
              <a:rPr lang="en-US" sz="1200" dirty="0"/>
              <a:t>Health Sciences/Community Health</a:t>
            </a:r>
          </a:p>
          <a:p>
            <a:pPr lvl="1"/>
            <a:endParaRPr lang="en-US" sz="1600" dirty="0"/>
          </a:p>
        </p:txBody>
      </p:sp>
      <p:pic>
        <p:nvPicPr>
          <p:cNvPr id="5" name="Picture 4" descr="A blue text on a black background&#10;&#10;Description automatically generated">
            <a:extLst>
              <a:ext uri="{FF2B5EF4-FFF2-40B4-BE49-F238E27FC236}">
                <a16:creationId xmlns:a16="http://schemas.microsoft.com/office/drawing/2014/main" id="{5268B048-F6D1-28A0-C202-2546F1A13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388506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27331-9508-3285-4DDC-9059AC7168A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Livingston, Montana</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76CC80F-9480-EB32-0E7B-8B68EAA54735}"/>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000"/>
              <a:t>Small rural community ~ 8,500 residents</a:t>
            </a:r>
          </a:p>
          <a:p>
            <a:r>
              <a:rPr lang="en-US" sz="2000"/>
              <a:t>Old railroad community</a:t>
            </a:r>
          </a:p>
          <a:p>
            <a:r>
              <a:rPr lang="en-US" sz="2000"/>
              <a:t>Tourism </a:t>
            </a:r>
          </a:p>
          <a:p>
            <a:r>
              <a:rPr lang="en-US" sz="2000"/>
              <a:t>Bedroom community to Bozeman</a:t>
            </a:r>
          </a:p>
          <a:p>
            <a:r>
              <a:rPr lang="en-US" sz="2000"/>
              <a:t>Gateway community to Yellowstone National Park</a:t>
            </a:r>
          </a:p>
          <a:p>
            <a:r>
              <a:rPr lang="en-US" sz="2000"/>
              <a:t>Old time “locals” vs new “transplants” and celebrities</a:t>
            </a:r>
          </a:p>
          <a:p>
            <a:endParaRPr lang="en-US" sz="2000"/>
          </a:p>
        </p:txBody>
      </p:sp>
      <p:pic>
        <p:nvPicPr>
          <p:cNvPr id="1026" name="Picture 2" descr="Downtown Livingston (2024)">
            <a:extLst>
              <a:ext uri="{FF2B5EF4-FFF2-40B4-BE49-F238E27FC236}">
                <a16:creationId xmlns:a16="http://schemas.microsoft.com/office/drawing/2014/main" id="{BAADC1CA-A327-98BF-6DDF-7AAD28A5B37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3443" r="484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601304A-21C1-FC25-A0F6-81BBBD04AA70}"/>
              </a:ext>
            </a:extLst>
          </p:cNvPr>
          <p:cNvSpPr txBox="1"/>
          <p:nvPr/>
        </p:nvSpPr>
        <p:spPr>
          <a:xfrm>
            <a:off x="6393994" y="6226224"/>
            <a:ext cx="6097978" cy="461665"/>
          </a:xfrm>
          <a:prstGeom prst="rect">
            <a:avLst/>
          </a:prstGeom>
          <a:noFill/>
        </p:spPr>
        <p:txBody>
          <a:bodyPr wrap="square">
            <a:spAutoFit/>
          </a:bodyPr>
          <a:lstStyle/>
          <a:p>
            <a:r>
              <a:rPr lang="en-US" sz="1200" dirty="0">
                <a:solidFill>
                  <a:schemeClr val="bg1"/>
                </a:solidFill>
              </a:rPr>
              <a:t>By Quintin Soloviev - Own work, CC BY 4.0, https://commons.wikimedia.org/w/index.php?curid=156877873</a:t>
            </a:r>
          </a:p>
        </p:txBody>
      </p:sp>
    </p:spTree>
    <p:extLst>
      <p:ext uri="{BB962C8B-B14F-4D97-AF65-F5344CB8AC3E}">
        <p14:creationId xmlns:p14="http://schemas.microsoft.com/office/powerpoint/2010/main" val="167857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lat of Livingston, 1883">
            <a:extLst>
              <a:ext uri="{FF2B5EF4-FFF2-40B4-BE49-F238E27FC236}">
                <a16:creationId xmlns:a16="http://schemas.microsoft.com/office/drawing/2014/main" id="{847C69FC-4EB5-DF49-BF7E-5A299ABD0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0" r="6659" b="-1"/>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1" name="Freeform: Shape 308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3" name="Freeform: Shape 308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A3F28B-4E23-B95C-CDB9-8C2DC0894FE6}"/>
              </a:ext>
            </a:extLst>
          </p:cNvPr>
          <p:cNvSpPr>
            <a:spLocks noGrp="1"/>
          </p:cNvSpPr>
          <p:nvPr>
            <p:ph type="ctrTitle"/>
          </p:nvPr>
        </p:nvSpPr>
        <p:spPr>
          <a:xfrm>
            <a:off x="371094" y="1161288"/>
            <a:ext cx="3438144" cy="1125728"/>
          </a:xfrm>
        </p:spPr>
        <p:txBody>
          <a:bodyPr vert="horz" lIns="91440" tIns="45720" rIns="91440" bIns="45720" rtlCol="0" anchor="b">
            <a:normAutofit/>
          </a:bodyPr>
          <a:lstStyle/>
          <a:p>
            <a:pPr algn="l"/>
            <a:r>
              <a:rPr lang="en-US" sz="2800"/>
              <a:t>Walkable Communities</a:t>
            </a:r>
            <a:endParaRPr lang="en-US" sz="2800" dirty="0"/>
          </a:p>
        </p:txBody>
      </p:sp>
      <p:sp>
        <p:nvSpPr>
          <p:cNvPr id="3085" name="Rectangle 308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9" name="Rectangle 308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title 2">
            <a:extLst>
              <a:ext uri="{FF2B5EF4-FFF2-40B4-BE49-F238E27FC236}">
                <a16:creationId xmlns:a16="http://schemas.microsoft.com/office/drawing/2014/main" id="{E8214F36-CBFB-0592-BC03-371EE662CD2F}"/>
              </a:ext>
            </a:extLst>
          </p:cNvPr>
          <p:cNvSpPr>
            <a:spLocks noGrp="1"/>
          </p:cNvSpPr>
          <p:nvPr>
            <p:ph type="subTitle" idx="1"/>
          </p:nvPr>
        </p:nvSpPr>
        <p:spPr>
          <a:xfrm>
            <a:off x="371094" y="2718054"/>
            <a:ext cx="3438906" cy="3207258"/>
          </a:xfrm>
        </p:spPr>
        <p:txBody>
          <a:bodyPr vert="horz" lIns="91440" tIns="45720" rIns="91440" bIns="45720" rtlCol="0" anchor="t">
            <a:normAutofit/>
          </a:bodyPr>
          <a:lstStyle/>
          <a:p>
            <a:pPr marL="342900" indent="-228600" algn="l">
              <a:buFont typeface="Arial" panose="020B0604020202020204" pitchFamily="34" charset="0"/>
              <a:buChar char="•"/>
            </a:pPr>
            <a:r>
              <a:rPr lang="en-US" sz="1700"/>
              <a:t>Enhanced business activity</a:t>
            </a:r>
          </a:p>
          <a:p>
            <a:pPr marL="342900" indent="-228600" algn="l">
              <a:buFont typeface="Arial" panose="020B0604020202020204" pitchFamily="34" charset="0"/>
              <a:buChar char="•"/>
            </a:pPr>
            <a:r>
              <a:rPr lang="en-US" sz="1700"/>
              <a:t>Reduced transportation costs</a:t>
            </a:r>
          </a:p>
          <a:p>
            <a:pPr marL="342900" indent="-228600" algn="l">
              <a:buFont typeface="Arial" panose="020B0604020202020204" pitchFamily="34" charset="0"/>
              <a:buChar char="•"/>
            </a:pPr>
            <a:r>
              <a:rPr lang="en-US" sz="1700"/>
              <a:t>Tourism and economic development</a:t>
            </a:r>
          </a:p>
          <a:p>
            <a:pPr marL="342900" indent="-228600" algn="l">
              <a:buFont typeface="Arial" panose="020B0604020202020204" pitchFamily="34" charset="0"/>
              <a:buChar char="•"/>
            </a:pPr>
            <a:r>
              <a:rPr lang="en-US" sz="1700"/>
              <a:t>Efficient land use</a:t>
            </a:r>
          </a:p>
          <a:p>
            <a:pPr marL="342900" indent="-228600" algn="l">
              <a:buFont typeface="Arial" panose="020B0604020202020204" pitchFamily="34" charset="0"/>
              <a:buChar char="•"/>
            </a:pPr>
            <a:r>
              <a:rPr lang="en-US" sz="1700"/>
              <a:t>Health benefits</a:t>
            </a:r>
          </a:p>
          <a:p>
            <a:pPr marL="342900" indent="-228600" algn="l">
              <a:buFont typeface="Arial" panose="020B0604020202020204" pitchFamily="34" charset="0"/>
              <a:buChar char="•"/>
            </a:pPr>
            <a:r>
              <a:rPr lang="en-US" sz="1700"/>
              <a:t>Sustainability and environment</a:t>
            </a:r>
          </a:p>
        </p:txBody>
      </p:sp>
      <p:sp>
        <p:nvSpPr>
          <p:cNvPr id="6" name="TextBox 5">
            <a:extLst>
              <a:ext uri="{FF2B5EF4-FFF2-40B4-BE49-F238E27FC236}">
                <a16:creationId xmlns:a16="http://schemas.microsoft.com/office/drawing/2014/main" id="{6BBAAF33-7844-7155-2C6E-D066567CFC73}"/>
              </a:ext>
            </a:extLst>
          </p:cNvPr>
          <p:cNvSpPr txBox="1"/>
          <p:nvPr/>
        </p:nvSpPr>
        <p:spPr>
          <a:xfrm>
            <a:off x="5268909" y="6427113"/>
            <a:ext cx="6109854" cy="430887"/>
          </a:xfrm>
          <a:prstGeom prst="rect">
            <a:avLst/>
          </a:prstGeom>
          <a:noFill/>
        </p:spPr>
        <p:txBody>
          <a:bodyPr wrap="square">
            <a:spAutoFit/>
          </a:bodyPr>
          <a:lstStyle/>
          <a:p>
            <a:r>
              <a:rPr lang="en-US" sz="1100" dirty="0"/>
              <a:t>By Madison, Wis., J. J. Stoner, c1884. - Downloaded From U.S. Library of Congress: G4254.L6A3 1883 .S7, Public Domain, https://commons.wikimedia.org/w/index.php?curid=6032692</a:t>
            </a:r>
          </a:p>
        </p:txBody>
      </p:sp>
    </p:spTree>
    <p:extLst>
      <p:ext uri="{BB962C8B-B14F-4D97-AF65-F5344CB8AC3E}">
        <p14:creationId xmlns:p14="http://schemas.microsoft.com/office/powerpoint/2010/main" val="229097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D22FA1E-E02A-4FC5-BBA6-577D6DA0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Freeform: Shape 74">
            <a:extLst>
              <a:ext uri="{FF2B5EF4-FFF2-40B4-BE49-F238E27FC236}">
                <a16:creationId xmlns:a16="http://schemas.microsoft.com/office/drawing/2014/main" id="{05D27520-F270-4F3D-A46E-76A337B6E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le 1">
            <a:extLst>
              <a:ext uri="{FF2B5EF4-FFF2-40B4-BE49-F238E27FC236}">
                <a16:creationId xmlns:a16="http://schemas.microsoft.com/office/drawing/2014/main" id="{041723FB-304A-412D-8E57-63A59573EBE1}"/>
              </a:ext>
            </a:extLst>
          </p:cNvPr>
          <p:cNvSpPr>
            <a:spLocks noGrp="1"/>
          </p:cNvSpPr>
          <p:nvPr>
            <p:ph type="title"/>
          </p:nvPr>
        </p:nvSpPr>
        <p:spPr>
          <a:xfrm>
            <a:off x="838200" y="365125"/>
            <a:ext cx="4347949" cy="2137273"/>
          </a:xfrm>
        </p:spPr>
        <p:txBody>
          <a:bodyPr vert="horz" lIns="91440" tIns="45720" rIns="91440" bIns="45720" rtlCol="0" anchor="b">
            <a:normAutofit/>
          </a:bodyPr>
          <a:lstStyle/>
          <a:p>
            <a:r>
              <a:rPr lang="en-US" sz="4400" dirty="0"/>
              <a:t>Safe Systems Approach</a:t>
            </a:r>
          </a:p>
        </p:txBody>
      </p:sp>
      <p:sp>
        <p:nvSpPr>
          <p:cNvPr id="3" name="Content Placeholder 2">
            <a:extLst>
              <a:ext uri="{FF2B5EF4-FFF2-40B4-BE49-F238E27FC236}">
                <a16:creationId xmlns:a16="http://schemas.microsoft.com/office/drawing/2014/main" id="{C06291D0-13E1-445C-8932-8E3CD4A07562}"/>
              </a:ext>
            </a:extLst>
          </p:cNvPr>
          <p:cNvSpPr>
            <a:spLocks noGrp="1"/>
          </p:cNvSpPr>
          <p:nvPr>
            <p:ph type="body" sz="half" idx="2"/>
          </p:nvPr>
        </p:nvSpPr>
        <p:spPr>
          <a:xfrm>
            <a:off x="838200" y="2681785"/>
            <a:ext cx="4347948" cy="3495178"/>
          </a:xfrm>
        </p:spPr>
        <p:txBody>
          <a:bodyPr vert="horz" lIns="91440" tIns="45720" rIns="91440" bIns="45720" rtlCol="0">
            <a:normAutofit/>
          </a:bodyPr>
          <a:lstStyle/>
          <a:p>
            <a:pPr marL="228600" indent="-228600">
              <a:buFont typeface="Arial" panose="020B0604020202020204" pitchFamily="34" charset="0"/>
              <a:buChar char="•"/>
            </a:pPr>
            <a:r>
              <a:rPr lang="en-US" sz="2000" b="1" dirty="0"/>
              <a:t>Safe Roads</a:t>
            </a:r>
          </a:p>
          <a:p>
            <a:pPr marL="228600" indent="-228600">
              <a:buFont typeface="Arial" panose="020B0604020202020204" pitchFamily="34" charset="0"/>
              <a:buChar char="•"/>
            </a:pPr>
            <a:r>
              <a:rPr lang="en-US" sz="2000" b="1" dirty="0"/>
              <a:t>Safe Speeds</a:t>
            </a:r>
          </a:p>
          <a:p>
            <a:pPr marL="228600" indent="-228600">
              <a:buFont typeface="Arial" panose="020B0604020202020204" pitchFamily="34" charset="0"/>
              <a:buChar char="•"/>
            </a:pPr>
            <a:r>
              <a:rPr lang="en-US" sz="2000" b="1" dirty="0"/>
              <a:t>Safe Road Users</a:t>
            </a:r>
          </a:p>
          <a:p>
            <a:pPr marL="228600" indent="-228600">
              <a:buFont typeface="Arial" panose="020B0604020202020204" pitchFamily="34" charset="0"/>
              <a:buChar char="•"/>
            </a:pPr>
            <a:r>
              <a:rPr lang="en-US" sz="2000" dirty="0"/>
              <a:t>Safe Vehicles</a:t>
            </a:r>
          </a:p>
          <a:p>
            <a:pPr marL="228600" indent="-228600">
              <a:buFont typeface="Arial" panose="020B0604020202020204" pitchFamily="34" charset="0"/>
              <a:buChar char="•"/>
            </a:pPr>
            <a:r>
              <a:rPr lang="en-US" sz="2000" dirty="0"/>
              <a:t>Post Crash Care</a:t>
            </a:r>
          </a:p>
          <a:p>
            <a:pPr marL="22860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6" name="Picture 5">
            <a:extLst>
              <a:ext uri="{FF2B5EF4-FFF2-40B4-BE49-F238E27FC236}">
                <a16:creationId xmlns:a16="http://schemas.microsoft.com/office/drawing/2014/main" id="{A464C4CC-53D1-72C9-B05B-5216F7AAA6C8}"/>
              </a:ext>
            </a:extLst>
          </p:cNvPr>
          <p:cNvPicPr>
            <a:picLocks noChangeAspect="1"/>
          </p:cNvPicPr>
          <p:nvPr/>
        </p:nvPicPr>
        <p:blipFill>
          <a:blip r:embed="rId3"/>
          <a:stretch>
            <a:fillRect/>
          </a:stretch>
        </p:blipFill>
        <p:spPr>
          <a:xfrm>
            <a:off x="5687807" y="365125"/>
            <a:ext cx="6246263" cy="3263672"/>
          </a:xfrm>
          <a:prstGeom prst="rect">
            <a:avLst/>
          </a:prstGeom>
        </p:spPr>
      </p:pic>
      <p:pic>
        <p:nvPicPr>
          <p:cNvPr id="10" name="Picture 9">
            <a:extLst>
              <a:ext uri="{FF2B5EF4-FFF2-40B4-BE49-F238E27FC236}">
                <a16:creationId xmlns:a16="http://schemas.microsoft.com/office/drawing/2014/main" id="{56690B28-B6E7-B50F-8725-776C8711661C}"/>
              </a:ext>
            </a:extLst>
          </p:cNvPr>
          <p:cNvPicPr>
            <a:picLocks noChangeAspect="1"/>
          </p:cNvPicPr>
          <p:nvPr/>
        </p:nvPicPr>
        <p:blipFill>
          <a:blip r:embed="rId4"/>
          <a:srcRect l="3404" t="12862" r="6647" b="7073"/>
          <a:stretch>
            <a:fillRect/>
          </a:stretch>
        </p:blipFill>
        <p:spPr>
          <a:xfrm>
            <a:off x="3465625" y="4388421"/>
            <a:ext cx="5288893" cy="2153783"/>
          </a:xfrm>
          <a:prstGeom prst="rect">
            <a:avLst/>
          </a:prstGeom>
        </p:spPr>
      </p:pic>
      <p:pic>
        <p:nvPicPr>
          <p:cNvPr id="4" name="Picture 2">
            <a:extLst>
              <a:ext uri="{FF2B5EF4-FFF2-40B4-BE49-F238E27FC236}">
                <a16:creationId xmlns:a16="http://schemas.microsoft.com/office/drawing/2014/main" id="{86BED9F7-FB5A-FB98-483B-D5FE0A85805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06127" y="4388421"/>
            <a:ext cx="3131216" cy="241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827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624930BA-A6FD-4897-7F17-023F14223B7F}"/>
              </a:ext>
            </a:extLst>
          </p:cNvPr>
          <p:cNvSpPr>
            <a:spLocks noGrp="1"/>
          </p:cNvSpPr>
          <p:nvPr>
            <p:ph type="title"/>
          </p:nvPr>
        </p:nvSpPr>
        <p:spPr>
          <a:xfrm>
            <a:off x="371094" y="1161288"/>
            <a:ext cx="3438144" cy="1239012"/>
          </a:xfrm>
        </p:spPr>
        <p:txBody>
          <a:bodyPr vert="horz" lIns="91440" tIns="45720" rIns="91440" bIns="45720" rtlCol="0" anchor="ctr">
            <a:normAutofit/>
          </a:bodyPr>
          <a:lstStyle/>
          <a:p>
            <a:pPr>
              <a:defRPr/>
            </a:pPr>
            <a:r>
              <a:rPr lang="en-US" sz="2800" kern="1200" dirty="0">
                <a:solidFill>
                  <a:schemeClr val="tx1"/>
                </a:solidFill>
                <a:latin typeface="+mj-lt"/>
                <a:ea typeface="+mj-ea"/>
                <a:cs typeface="+mj-cs"/>
              </a:rPr>
              <a:t>Pop-up Traffic Calming</a:t>
            </a:r>
          </a:p>
        </p:txBody>
      </p:sp>
      <p:sp>
        <p:nvSpPr>
          <p:cNvPr id="25" name="Rectangle 2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C9070FD-9BD9-E7E6-223D-5BCD26304A35}"/>
              </a:ext>
            </a:extLst>
          </p:cNvPr>
          <p:cNvSpPr txBox="1"/>
          <p:nvPr/>
        </p:nvSpPr>
        <p:spPr>
          <a:xfrm>
            <a:off x="371094" y="2718054"/>
            <a:ext cx="3438906" cy="3207258"/>
          </a:xfrm>
          <a:prstGeom prst="rect">
            <a:avLst/>
          </a:prstGeom>
        </p:spPr>
        <p:txBody>
          <a:bodyPr vert="horz" lIns="91440" tIns="45720" rIns="91440" bIns="45720" rtlCol="0" anchor="t">
            <a:normAutofit/>
          </a:bodyPr>
          <a:lstStyle/>
          <a:p>
            <a:pPr marL="457200" indent="-228600">
              <a:lnSpc>
                <a:spcPct val="90000"/>
              </a:lnSpc>
              <a:spcAft>
                <a:spcPts val="600"/>
              </a:spcAft>
              <a:buFont typeface="Arial" panose="020B0604020202020204" pitchFamily="34" charset="0"/>
              <a:buChar char="•"/>
            </a:pPr>
            <a:r>
              <a:rPr lang="en-US" altLang="en-US" sz="1700" dirty="0"/>
              <a:t>Improve safety</a:t>
            </a:r>
          </a:p>
          <a:p>
            <a:pPr marL="457200" indent="-228600">
              <a:lnSpc>
                <a:spcPct val="90000"/>
              </a:lnSpc>
              <a:spcAft>
                <a:spcPts val="600"/>
              </a:spcAft>
              <a:buFont typeface="Arial" panose="020B0604020202020204" pitchFamily="34" charset="0"/>
              <a:buChar char="•"/>
            </a:pPr>
            <a:r>
              <a:rPr lang="en-US" altLang="en-US" sz="1700" dirty="0"/>
              <a:t>Respond to residents’ concerns in timely manner</a:t>
            </a:r>
          </a:p>
          <a:p>
            <a:pPr marL="457200" indent="-228600">
              <a:lnSpc>
                <a:spcPct val="90000"/>
              </a:lnSpc>
              <a:spcAft>
                <a:spcPts val="600"/>
              </a:spcAft>
              <a:buFont typeface="Arial" panose="020B0604020202020204" pitchFamily="34" charset="0"/>
              <a:buChar char="•"/>
            </a:pPr>
            <a:r>
              <a:rPr lang="en-US" sz="1700" dirty="0"/>
              <a:t>Cost-effective</a:t>
            </a:r>
          </a:p>
          <a:p>
            <a:pPr marL="457200" indent="-228600">
              <a:lnSpc>
                <a:spcPct val="90000"/>
              </a:lnSpc>
              <a:spcAft>
                <a:spcPts val="600"/>
              </a:spcAft>
              <a:buFont typeface="Arial" panose="020B0604020202020204" pitchFamily="34" charset="0"/>
              <a:buChar char="•"/>
            </a:pPr>
            <a:r>
              <a:rPr lang="en-US" sz="1700" dirty="0"/>
              <a:t>Changeable</a:t>
            </a:r>
          </a:p>
          <a:p>
            <a:pPr marL="457200" indent="-228600">
              <a:lnSpc>
                <a:spcPct val="90000"/>
              </a:lnSpc>
              <a:spcAft>
                <a:spcPts val="600"/>
              </a:spcAft>
              <a:buFont typeface="Arial" panose="020B0604020202020204" pitchFamily="34" charset="0"/>
              <a:buChar char="•"/>
            </a:pPr>
            <a:r>
              <a:rPr lang="en-US" sz="1700" dirty="0"/>
              <a:t>Inform long-term infrastructure improvements</a:t>
            </a:r>
          </a:p>
          <a:p>
            <a:pPr marL="457200" indent="-228600">
              <a:lnSpc>
                <a:spcPct val="90000"/>
              </a:lnSpc>
              <a:spcAft>
                <a:spcPts val="600"/>
              </a:spcAft>
              <a:buFont typeface="Arial" panose="020B0604020202020204" pitchFamily="34" charset="0"/>
              <a:buChar char="•"/>
            </a:pPr>
            <a:r>
              <a:rPr lang="en-US" altLang="en-US" sz="1700" dirty="0"/>
              <a:t>Leverage local knowledge</a:t>
            </a:r>
          </a:p>
          <a:p>
            <a:pPr marL="457200" indent="-228600">
              <a:lnSpc>
                <a:spcPct val="90000"/>
              </a:lnSpc>
              <a:spcAft>
                <a:spcPts val="600"/>
              </a:spcAft>
              <a:buFont typeface="Arial" panose="020B0604020202020204" pitchFamily="34" charset="0"/>
              <a:buChar char="•"/>
            </a:pPr>
            <a:r>
              <a:rPr lang="en-US" altLang="en-US" sz="1700" dirty="0"/>
              <a:t>Engage community</a:t>
            </a:r>
          </a:p>
          <a:p>
            <a:pPr marL="457200" indent="-228600">
              <a:lnSpc>
                <a:spcPct val="90000"/>
              </a:lnSpc>
              <a:spcAft>
                <a:spcPts val="600"/>
              </a:spcAft>
              <a:buFont typeface="Arial" panose="020B0604020202020204" pitchFamily="34" charset="0"/>
              <a:buChar char="•"/>
            </a:pPr>
            <a:r>
              <a:rPr lang="en-US" altLang="en-US" sz="1700" dirty="0"/>
              <a:t>Placemaking</a:t>
            </a:r>
          </a:p>
          <a:p>
            <a:pPr marL="457200" indent="-228600">
              <a:lnSpc>
                <a:spcPct val="90000"/>
              </a:lnSpc>
              <a:spcAft>
                <a:spcPts val="600"/>
              </a:spcAft>
              <a:buFont typeface="Arial" panose="020B0604020202020204" pitchFamily="34" charset="0"/>
              <a:buChar char="•"/>
            </a:pPr>
            <a:endParaRPr lang="en-US" sz="1700" dirty="0"/>
          </a:p>
        </p:txBody>
      </p:sp>
      <p:pic>
        <p:nvPicPr>
          <p:cNvPr id="14" name="Content Placeholder 4">
            <a:extLst>
              <a:ext uri="{FF2B5EF4-FFF2-40B4-BE49-F238E27FC236}">
                <a16:creationId xmlns:a16="http://schemas.microsoft.com/office/drawing/2014/main" id="{00F6DB6F-F662-34FD-9104-574F6BE64DC1}"/>
              </a:ext>
            </a:extLst>
          </p:cNvPr>
          <p:cNvPicPr>
            <a:picLocks noGrp="1" noChangeAspect="1"/>
          </p:cNvPicPr>
          <p:nvPr>
            <p:ph idx="1"/>
          </p:nvPr>
        </p:nvPicPr>
        <p:blipFill>
          <a:blip r:embed="rId2"/>
          <a:stretch>
            <a:fillRect/>
          </a:stretch>
        </p:blipFill>
        <p:spPr>
          <a:xfrm>
            <a:off x="4901184" y="1612870"/>
            <a:ext cx="6922008" cy="3732844"/>
          </a:xfrm>
          <a:prstGeom prst="rect">
            <a:avLst/>
          </a:prstGeom>
        </p:spPr>
      </p:pic>
      <p:pic>
        <p:nvPicPr>
          <p:cNvPr id="20" name="Picture 19" descr="A blue text on a black background&#10;&#10;Description automatically generated">
            <a:extLst>
              <a:ext uri="{FF2B5EF4-FFF2-40B4-BE49-F238E27FC236}">
                <a16:creationId xmlns:a16="http://schemas.microsoft.com/office/drawing/2014/main" id="{CB8F5C94-C0F9-D045-85FD-663B96FCB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4752" y="6097924"/>
            <a:ext cx="3086100" cy="669447"/>
          </a:xfrm>
          <a:prstGeom prst="rect">
            <a:avLst/>
          </a:prstGeom>
        </p:spPr>
      </p:pic>
    </p:spTree>
    <p:extLst>
      <p:ext uri="{BB962C8B-B14F-4D97-AF65-F5344CB8AC3E}">
        <p14:creationId xmlns:p14="http://schemas.microsoft.com/office/powerpoint/2010/main" val="194294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D998-3B29-41FE-AF1C-753771CF051A}"/>
              </a:ext>
            </a:extLst>
          </p:cNvPr>
          <p:cNvSpPr>
            <a:spLocks noGrp="1"/>
          </p:cNvSpPr>
          <p:nvPr>
            <p:ph type="title"/>
          </p:nvPr>
        </p:nvSpPr>
        <p:spPr>
          <a:xfrm>
            <a:off x="494974" y="266907"/>
            <a:ext cx="6380115" cy="2307867"/>
          </a:xfrm>
        </p:spPr>
        <p:txBody>
          <a:bodyPr anchor="b">
            <a:noAutofit/>
          </a:bodyPr>
          <a:lstStyle/>
          <a:p>
            <a:r>
              <a:rPr lang="en-US" sz="5400" dirty="0"/>
              <a:t>Pop-up Project</a:t>
            </a:r>
            <a:br>
              <a:rPr lang="en-US" sz="5400" dirty="0"/>
            </a:br>
            <a:r>
              <a:rPr lang="en-US" sz="5400" dirty="0"/>
              <a:t>Process</a:t>
            </a:r>
          </a:p>
        </p:txBody>
      </p:sp>
      <p:grpSp>
        <p:nvGrpSpPr>
          <p:cNvPr id="24" name="Group 23">
            <a:extLst>
              <a:ext uri="{FF2B5EF4-FFF2-40B4-BE49-F238E27FC236}">
                <a16:creationId xmlns:a16="http://schemas.microsoft.com/office/drawing/2014/main" id="{EEAD57AA-5426-D239-88AD-1C053CFAB9F6}"/>
              </a:ext>
            </a:extLst>
          </p:cNvPr>
          <p:cNvGrpSpPr/>
          <p:nvPr/>
        </p:nvGrpSpPr>
        <p:grpSpPr>
          <a:xfrm>
            <a:off x="237744" y="2935224"/>
            <a:ext cx="11539728" cy="2898373"/>
            <a:chOff x="237744" y="2935224"/>
            <a:chExt cx="11539728" cy="2898373"/>
          </a:xfrm>
        </p:grpSpPr>
        <p:graphicFrame>
          <p:nvGraphicFramePr>
            <p:cNvPr id="4" name="Diagram 3">
              <a:extLst>
                <a:ext uri="{FF2B5EF4-FFF2-40B4-BE49-F238E27FC236}">
                  <a16:creationId xmlns:a16="http://schemas.microsoft.com/office/drawing/2014/main" id="{78234B3A-FBFB-4004-A1B7-CF976A3BAAD5}"/>
                </a:ext>
              </a:extLst>
            </p:cNvPr>
            <p:cNvGraphicFramePr/>
            <p:nvPr>
              <p:extLst>
                <p:ext uri="{D42A27DB-BD31-4B8C-83A1-F6EECF244321}">
                  <p14:modId xmlns:p14="http://schemas.microsoft.com/office/powerpoint/2010/main" val="2258003945"/>
                </p:ext>
              </p:extLst>
            </p:nvPr>
          </p:nvGraphicFramePr>
          <p:xfrm>
            <a:off x="237744" y="2935224"/>
            <a:ext cx="11539728" cy="2898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550B8022-D486-C8E4-B0F5-0518E89F84B3}"/>
                </a:ext>
              </a:extLst>
            </p:cNvPr>
            <p:cNvSpPr txBox="1"/>
            <p:nvPr/>
          </p:nvSpPr>
          <p:spPr>
            <a:xfrm>
              <a:off x="3685032" y="3331982"/>
              <a:ext cx="5330952" cy="523220"/>
            </a:xfrm>
            <a:prstGeom prst="rect">
              <a:avLst/>
            </a:prstGeom>
            <a:noFill/>
          </p:spPr>
          <p:txBody>
            <a:bodyPr wrap="square" rtlCol="0">
              <a:spAutoFit/>
            </a:bodyPr>
            <a:lstStyle/>
            <a:p>
              <a:r>
                <a:rPr lang="en-US" sz="2800" dirty="0">
                  <a:solidFill>
                    <a:schemeClr val="bg1"/>
                  </a:solidFill>
                </a:rPr>
                <a:t>Community Engagement</a:t>
              </a:r>
            </a:p>
          </p:txBody>
        </p:sp>
      </p:grpSp>
      <p:pic>
        <p:nvPicPr>
          <p:cNvPr id="5" name="Picture 4" descr="A blue text on a black background&#10;&#10;Description automatically generated">
            <a:extLst>
              <a:ext uri="{FF2B5EF4-FFF2-40B4-BE49-F238E27FC236}">
                <a16:creationId xmlns:a16="http://schemas.microsoft.com/office/drawing/2014/main" id="{D433883A-D776-3886-EA2A-FA17B7099B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2376734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40AA6F-7F5B-8B29-63EF-35AAA7685995}"/>
              </a:ext>
            </a:extLst>
          </p:cNvPr>
          <p:cNvSpPr>
            <a:spLocks noGrp="1"/>
          </p:cNvSpPr>
          <p:nvPr>
            <p:ph type="title"/>
          </p:nvPr>
        </p:nvSpPr>
        <p:spPr>
          <a:xfrm>
            <a:off x="411480" y="987552"/>
            <a:ext cx="4485861" cy="1088136"/>
          </a:xfrm>
        </p:spPr>
        <p:txBody>
          <a:bodyPr anchor="b">
            <a:normAutofit/>
          </a:bodyPr>
          <a:lstStyle/>
          <a:p>
            <a:r>
              <a:rPr lang="en-US" sz="3400"/>
              <a:t>Community Need</a:t>
            </a:r>
          </a:p>
        </p:txBody>
      </p:sp>
      <p:sp>
        <p:nvSpPr>
          <p:cNvPr id="26" name="Rectangle 2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Content Placeholder 7">
            <a:extLst>
              <a:ext uri="{FF2B5EF4-FFF2-40B4-BE49-F238E27FC236}">
                <a16:creationId xmlns:a16="http://schemas.microsoft.com/office/drawing/2014/main" id="{82C9615C-F82A-D7DD-0083-C2A80E543A4D}"/>
              </a:ext>
            </a:extLst>
          </p:cNvPr>
          <p:cNvSpPr>
            <a:spLocks noGrp="1"/>
          </p:cNvSpPr>
          <p:nvPr>
            <p:ph idx="1"/>
          </p:nvPr>
        </p:nvSpPr>
        <p:spPr>
          <a:xfrm>
            <a:off x="398493" y="2484901"/>
            <a:ext cx="4498848" cy="3584448"/>
          </a:xfrm>
        </p:spPr>
        <p:txBody>
          <a:bodyPr anchor="t">
            <a:normAutofit lnSpcReduction="10000"/>
          </a:bodyPr>
          <a:lstStyle/>
          <a:p>
            <a:r>
              <a:rPr lang="en-US" sz="1800" b="1" dirty="0"/>
              <a:t>“Pursue low-cost traffic calming measures as pilot projects to gauge community’s response to longer-term improvements”</a:t>
            </a:r>
          </a:p>
          <a:p>
            <a:r>
              <a:rPr lang="en-US" sz="1800" dirty="0"/>
              <a:t>“Prioritize curb extensions/bulb-outs to shorten the crossing distance for pedestrians…”</a:t>
            </a:r>
          </a:p>
          <a:p>
            <a:r>
              <a:rPr lang="en-US" sz="1800" dirty="0"/>
              <a:t>“Implement bike boulevard enhancements on priority bike connection corridors, and respond to safety evaluation outcomes”</a:t>
            </a:r>
          </a:p>
          <a:p>
            <a:r>
              <a:rPr lang="en-US" sz="1800" dirty="0"/>
              <a:t>“Study potential roadway changes – such  as enhancements to, or better defined  non-motorized trail connections…”</a:t>
            </a:r>
          </a:p>
        </p:txBody>
      </p:sp>
      <p:pic>
        <p:nvPicPr>
          <p:cNvPr id="4" name="Content Placeholder 3">
            <a:extLst>
              <a:ext uri="{FF2B5EF4-FFF2-40B4-BE49-F238E27FC236}">
                <a16:creationId xmlns:a16="http://schemas.microsoft.com/office/drawing/2014/main" id="{2FDFDA1D-F9FC-AA71-0FB7-8841F40D78DF}"/>
              </a:ext>
            </a:extLst>
          </p:cNvPr>
          <p:cNvPicPr>
            <a:picLocks noChangeAspect="1"/>
          </p:cNvPicPr>
          <p:nvPr/>
        </p:nvPicPr>
        <p:blipFill>
          <a:blip r:embed="rId2"/>
          <a:srcRect l="11103" r="11105" b="2"/>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5" name="Picture 4" descr="A blue text on a black background&#10;&#10;Description automatically generated">
            <a:extLst>
              <a:ext uri="{FF2B5EF4-FFF2-40B4-BE49-F238E27FC236}">
                <a16:creationId xmlns:a16="http://schemas.microsoft.com/office/drawing/2014/main" id="{7B8D718A-FC2B-463F-51F9-D6EB80E73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2" y="6069349"/>
            <a:ext cx="3086100" cy="669447"/>
          </a:xfrm>
          <a:prstGeom prst="rect">
            <a:avLst/>
          </a:prstGeom>
        </p:spPr>
      </p:pic>
    </p:spTree>
    <p:extLst>
      <p:ext uri="{BB962C8B-B14F-4D97-AF65-F5344CB8AC3E}">
        <p14:creationId xmlns:p14="http://schemas.microsoft.com/office/powerpoint/2010/main" val="4191299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B2C55BB-4B59-4288-812E-8B51365AF95C}">
  <we:reference id="c22bf5f7-55ef-4467-ac55-88a268666587" version="1.0.0.4" store="EXCatalog" storeType="EXCatalog"/>
  <we:alternateReferences>
    <we:reference id="WA200006038" version="1.0.0.4" store="en-US"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otalTime>373</TotalTime>
  <Words>939</Words>
  <Application>Microsoft Office PowerPoint</Application>
  <PresentationFormat>Widescreen</PresentationFormat>
  <Paragraphs>179</Paragraphs>
  <Slides>20</Slides>
  <Notes>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Prioritizing Active Transportation in Rural Montana</vt:lpstr>
      <vt:lpstr>PowerPoint Presentation</vt:lpstr>
      <vt:lpstr>WTI Approach:</vt:lpstr>
      <vt:lpstr>Livingston, Montana</vt:lpstr>
      <vt:lpstr>Walkable Communities</vt:lpstr>
      <vt:lpstr>Safe Systems Approach</vt:lpstr>
      <vt:lpstr>Pop-up Traffic Calming</vt:lpstr>
      <vt:lpstr>Pop-up Project Process</vt:lpstr>
      <vt:lpstr>Community Need</vt:lpstr>
      <vt:lpstr>Baseline Data Collection</vt:lpstr>
      <vt:lpstr>Walk Audit</vt:lpstr>
      <vt:lpstr>Downtown Project Design and Sketch</vt:lpstr>
      <vt:lpstr>Bikeway Project Design and Sketch</vt:lpstr>
      <vt:lpstr>Material Procurement </vt:lpstr>
      <vt:lpstr>Public Communication</vt:lpstr>
      <vt:lpstr>Installation</vt:lpstr>
      <vt:lpstr>Evaluation</vt:lpstr>
      <vt:lpstr>Other similar projects:</vt:lpstr>
      <vt:lpstr>Resources </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MacFarlane, Jennifer</dc:creator>
  <cp:lastModifiedBy>MacFarlane, Jennifer</cp:lastModifiedBy>
  <cp:revision>11</cp:revision>
  <dcterms:created xsi:type="dcterms:W3CDTF">2025-06-23T19:04:02Z</dcterms:created>
  <dcterms:modified xsi:type="dcterms:W3CDTF">2025-07-09T17:24:35Z</dcterms:modified>
</cp:coreProperties>
</file>