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0" r:id="rId15"/>
    <p:sldId id="268" r:id="rId16"/>
    <p:sldId id="269" r:id="rId17"/>
  </p:sldIdLst>
  <p:sldSz cx="18288000" cy="10287000"/>
  <p:notesSz cx="6858000" cy="9144000"/>
  <p:embeddedFontLst>
    <p:embeddedFont>
      <p:font typeface="ADLaM Display" panose="02010000000000000000" pitchFamily="2" charset="0"/>
      <p:regular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Bold" panose="00000800000000000000" pitchFamily="2" charset="0"/>
      <p:regular r:id="rId24"/>
      <p:bold r:id="rId25"/>
    </p:embeddedFont>
    <p:embeddedFont>
      <p:font typeface="Montserrat Heavy" panose="020B0604020202020204" charset="0"/>
      <p:regular r:id="rId26"/>
    </p:embeddedFont>
    <p:embeddedFont>
      <p:font typeface="Montserrat Heavy Italics" panose="020B0604020202020204" charset="0"/>
      <p:regular r:id="rId27"/>
    </p:embeddedFont>
    <p:embeddedFont>
      <p:font typeface="Montserrat Medium" panose="00000600000000000000" pitchFamily="2" charset="0"/>
      <p:regular r:id="rId28"/>
      <p:italic r:id="rId29"/>
    </p:embeddedFont>
    <p:embeddedFont>
      <p:font typeface="Montserrat Semi-Bold" panose="020B0604020202020204" charset="0"/>
      <p:regular r:id="rId30"/>
    </p:embeddedFont>
    <p:embeddedFont>
      <p:font typeface="Montserrat Semi-Bold Italics" panose="020B0604020202020204" charset="0"/>
      <p:regular r:id="rId31"/>
    </p:embeddedFont>
    <p:embeddedFont>
      <p:font typeface="Neue Machina" panose="020B0604020202020204" charset="0"/>
      <p:regular r:id="rId32"/>
    </p:embeddedFont>
    <p:embeddedFont>
      <p:font typeface="Neue Machina Ultra-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10.07.2025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Include Holly's basic info, (sr) title, staff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Map and overview of PlanRVA region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"There is no public transportation in Goochland. If you do not have a car, you are either home bound or have to rely on others with vehicles to help you out."</a:t>
            </a:r>
          </a:p>
          <a:p>
            <a:endParaRPr lang="en-US"/>
          </a:p>
          <a:p>
            <a:r>
              <a:rPr lang="en-US"/>
              <a:t>"I love the current GRTC link in Hanover, and my kids have used it several times. I would love to see it extended and expanded"</a:t>
            </a:r>
          </a:p>
          <a:p>
            <a:endParaRPr lang="en-US"/>
          </a:p>
          <a:p>
            <a:r>
              <a:rPr lang="en-US"/>
              <a:t>"My kid wanted a summer job but could not get one do to lack of transportation."</a:t>
            </a:r>
          </a:p>
          <a:p>
            <a:endParaRPr lang="en-US"/>
          </a:p>
          <a:p>
            <a:r>
              <a:rPr lang="en-US"/>
              <a:t>" I live less than a mile from a park, the Y, the library, a pool and some restaurants but am forced to drive because there are NO SIDEWALKS. It would open up so many more options with this one simple addition in Hanover."</a:t>
            </a:r>
          </a:p>
          <a:p>
            <a:endParaRPr lang="en-US"/>
          </a:p>
          <a:p>
            <a:r>
              <a:rPr lang="en-US"/>
              <a:t>"I wish it was possible to get to rural village areas from the city without using a car"</a:t>
            </a:r>
          </a:p>
          <a:p>
            <a:endParaRPr lang="en-US"/>
          </a:p>
          <a:p>
            <a:r>
              <a:rPr lang="en-US"/>
              <a:t>"I can drive now but in a few years I may need assistance going to doctor appointments and groceries."</a:t>
            </a:r>
          </a:p>
          <a:p>
            <a:endParaRPr lang="en-US"/>
          </a:p>
          <a:p>
            <a:r>
              <a:rPr lang="en-US"/>
              <a:t>"I am a double amputee who goes to dialysis 3x per week. The facility is 15 minutes away and there is nothing in New Kent that would provide what I require to stay alive."</a:t>
            </a:r>
          </a:p>
          <a:p>
            <a:endParaRPr lang="en-US"/>
          </a:p>
          <a:p>
            <a:r>
              <a:rPr lang="en-US"/>
              <a:t>What did the Open Comments Say?</a:t>
            </a:r>
          </a:p>
          <a:p>
            <a:r>
              <a:rPr lang="en-US"/>
              <a:t>Sentiment Breakdown</a:t>
            </a:r>
          </a:p>
          <a:p>
            <a:r>
              <a:rPr lang="en-US"/>
              <a:t>Most feedback on rural transportation was positive (61.6%), with 26.7% expressing</a:t>
            </a:r>
          </a:p>
          <a:p>
            <a:r>
              <a:rPr lang="en-US"/>
              <a:t>negative views and the remainder being neutral or mixed.</a:t>
            </a:r>
          </a:p>
          <a:p>
            <a:r>
              <a:rPr lang="en-US"/>
              <a:t>Need for Expanded Transit Options</a:t>
            </a:r>
          </a:p>
          <a:p>
            <a:r>
              <a:rPr lang="en-US"/>
              <a:t>Residents emphasized the need for more sidewalks, bike paths, microtransit</a:t>
            </a:r>
          </a:p>
          <a:p>
            <a:r>
              <a:rPr lang="en-US"/>
              <a:t>services, and connections to essential destinations. Priorities included improving</a:t>
            </a:r>
          </a:p>
          <a:p>
            <a:r>
              <a:rPr lang="en-US"/>
              <a:t>transportation for seniors, low-income residents, and individuals with disabilities.</a:t>
            </a:r>
          </a:p>
          <a:p>
            <a:r>
              <a:rPr lang="en-US"/>
              <a:t>Barriers to Access</a:t>
            </a:r>
          </a:p>
          <a:p>
            <a:r>
              <a:rPr lang="en-US"/>
              <a:t>The lack of public transportation limits access to services, particularly for those</a:t>
            </a:r>
          </a:p>
          <a:p>
            <a:r>
              <a:rPr lang="en-US"/>
              <a:t>with mobility challenges. There is strong interest in more flexible transit options</a:t>
            </a:r>
          </a:p>
          <a:p>
            <a:r>
              <a:rPr lang="en-US"/>
              <a:t>to enhance accessibility across rural areas.</a:t>
            </a:r>
          </a:p>
          <a:p>
            <a:r>
              <a:rPr lang="en-US"/>
              <a:t>Opposition to Transit Expansion</a:t>
            </a:r>
          </a:p>
          <a:p>
            <a:r>
              <a:rPr lang="en-US"/>
              <a:t>Some community members expressed skepticism, viewing public transit as</a:t>
            </a:r>
          </a:p>
          <a:p>
            <a:r>
              <a:rPr lang="en-US"/>
              <a:t>underutilized and unnecessary for rural settings.</a:t>
            </a:r>
          </a:p>
          <a:p>
            <a:r>
              <a:rPr lang="en-US"/>
              <a:t>Community Engagement and Education</a:t>
            </a:r>
          </a:p>
          <a:p>
            <a:r>
              <a:rPr lang="en-US"/>
              <a:t>Education campaigns are essential to address misconceptions about public</a:t>
            </a:r>
          </a:p>
          <a:p>
            <a:r>
              <a:rPr lang="en-US"/>
              <a:t>transit and promote its benefits. Ongoing engagement with residents is crucial</a:t>
            </a:r>
          </a:p>
          <a:p>
            <a:r>
              <a:rPr lang="en-US"/>
              <a:t>to ensure solutions meet community needs.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"There is no public transportation in Goochland. If you do not have a car, you are either home bound or have to rely on others with vehicles to help you out."</a:t>
            </a:r>
          </a:p>
          <a:p>
            <a:endParaRPr lang="en-US"/>
          </a:p>
          <a:p>
            <a:r>
              <a:rPr lang="en-US"/>
              <a:t>"I love the current GRTC link in Hanover, and my kids have used it several times. I would love to see it extended and expanded"</a:t>
            </a:r>
          </a:p>
          <a:p>
            <a:endParaRPr lang="en-US"/>
          </a:p>
          <a:p>
            <a:r>
              <a:rPr lang="en-US"/>
              <a:t>"My kid wanted a summer job but could not get one do to lack of transportation."</a:t>
            </a:r>
          </a:p>
          <a:p>
            <a:endParaRPr lang="en-US"/>
          </a:p>
          <a:p>
            <a:r>
              <a:rPr lang="en-US"/>
              <a:t>" I live less than a mile from a park, the Y, the library, a pool and some restaurants but am forced to drive because there are NO SIDEWALKS. It would open up so many more options with this one simple addition in Hanover."</a:t>
            </a:r>
          </a:p>
          <a:p>
            <a:endParaRPr lang="en-US"/>
          </a:p>
          <a:p>
            <a:r>
              <a:rPr lang="en-US"/>
              <a:t>"I wish it was possible to get to rural village areas from the city without using a car"</a:t>
            </a:r>
          </a:p>
          <a:p>
            <a:endParaRPr lang="en-US"/>
          </a:p>
          <a:p>
            <a:r>
              <a:rPr lang="en-US"/>
              <a:t>"I can drive now but in a few years I may need assistance going to doctor appointments and groceries."</a:t>
            </a:r>
          </a:p>
          <a:p>
            <a:endParaRPr lang="en-US"/>
          </a:p>
          <a:p>
            <a:r>
              <a:rPr lang="en-US"/>
              <a:t>"I am a double amputee who goes to dialysis 3x per week. The facility is 15 minutes away and there is nothing in New Kent that would provide what I require to stay alive."</a:t>
            </a:r>
          </a:p>
          <a:p>
            <a:endParaRPr lang="en-US"/>
          </a:p>
          <a:p>
            <a:r>
              <a:rPr lang="en-US"/>
              <a:t>What did the Open Comments Say?</a:t>
            </a:r>
          </a:p>
          <a:p>
            <a:r>
              <a:rPr lang="en-US"/>
              <a:t>Sentiment Breakdown</a:t>
            </a:r>
          </a:p>
          <a:p>
            <a:r>
              <a:rPr lang="en-US"/>
              <a:t>Most feedback on rural transportation was positive (61.6%), with 26.7% expressing</a:t>
            </a:r>
          </a:p>
          <a:p>
            <a:r>
              <a:rPr lang="en-US"/>
              <a:t>negative views and the remainder being neutral or mixed.</a:t>
            </a:r>
          </a:p>
          <a:p>
            <a:r>
              <a:rPr lang="en-US"/>
              <a:t>Need for Expanded Transit Options</a:t>
            </a:r>
          </a:p>
          <a:p>
            <a:r>
              <a:rPr lang="en-US"/>
              <a:t>Residents emphasized the need for more sidewalks, bike paths, microtransit</a:t>
            </a:r>
          </a:p>
          <a:p>
            <a:r>
              <a:rPr lang="en-US"/>
              <a:t>services, and connections to essential destinations. Priorities included improving</a:t>
            </a:r>
          </a:p>
          <a:p>
            <a:r>
              <a:rPr lang="en-US"/>
              <a:t>transportation for seniors, low-income residents, and individuals with disabilities.</a:t>
            </a:r>
          </a:p>
          <a:p>
            <a:r>
              <a:rPr lang="en-US"/>
              <a:t>Barriers to Access</a:t>
            </a:r>
          </a:p>
          <a:p>
            <a:r>
              <a:rPr lang="en-US"/>
              <a:t>The lack of public transportation limits access to services, particularly for those</a:t>
            </a:r>
          </a:p>
          <a:p>
            <a:r>
              <a:rPr lang="en-US"/>
              <a:t>with mobility challenges. There is strong interest in more flexible transit options</a:t>
            </a:r>
          </a:p>
          <a:p>
            <a:r>
              <a:rPr lang="en-US"/>
              <a:t>to enhance accessibility across rural areas.</a:t>
            </a:r>
          </a:p>
          <a:p>
            <a:r>
              <a:rPr lang="en-US"/>
              <a:t>Opposition to Transit Expansion</a:t>
            </a:r>
          </a:p>
          <a:p>
            <a:r>
              <a:rPr lang="en-US"/>
              <a:t>Some community members expressed skepticism, viewing public transit as</a:t>
            </a:r>
          </a:p>
          <a:p>
            <a:r>
              <a:rPr lang="en-US"/>
              <a:t>underutilized and unnecessary for rural settings.</a:t>
            </a:r>
          </a:p>
          <a:p>
            <a:r>
              <a:rPr lang="en-US"/>
              <a:t>Community Engagement and Education</a:t>
            </a:r>
          </a:p>
          <a:p>
            <a:r>
              <a:rPr lang="en-US"/>
              <a:t>Education campaigns are essential to address misconceptions about public</a:t>
            </a:r>
          </a:p>
          <a:p>
            <a:r>
              <a:rPr lang="en-US"/>
              <a:t>transit and promote its benefits. Ongoing engagement with residents is crucial</a:t>
            </a:r>
          </a:p>
          <a:p>
            <a:r>
              <a:rPr lang="en-US"/>
              <a:t>to ensure solutions meet community needs.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Possible solutions image, inc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Include Holly's basic info, (sr) title, staff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40608-E1FB-7ED7-235A-179E63B60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011616-90D4-174E-5CA0-401307866B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C8EAC-FF6F-8640-7AA6-8D0DAE0A1B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C2787EB-874F-EA16-058B-E38D3167C8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501244B-7462-6463-FED5-C6E56656F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Include Holly's basic info, (sr) title, staff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B0B26-7413-49DD-7ED7-5E1B1F2DD1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433B7-4A85-E71F-4EFD-C895949B5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7214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31D76-A28B-BD46-72F2-9ACF2625A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4C6145-2777-39DF-EE31-750F54D4DB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034BA-384C-38E5-3A40-A90CC00F49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7A4C953-42DC-157E-A647-84E3CDF5AB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7436F3-4C36-2332-CE66-32E4E5D3D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Include Holly's basic info, (sr) title, staff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5A788-3A16-2320-B3C9-B01F8C4745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4F7F9-9ECA-1EE5-56BC-D548BC9385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3614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Include Holly's basic info, (sr) title, staff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9y4gjqdvg3fdwbrwd96m18wtddfzj6/edit?question=xdoqd42y2os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218" y="7443689"/>
            <a:ext cx="3979217" cy="2652811"/>
          </a:xfrm>
          <a:custGeom>
            <a:avLst/>
            <a:gdLst/>
            <a:ahLst/>
            <a:cxnLst/>
            <a:rect l="l" t="t" r="r" b="b"/>
            <a:pathLst>
              <a:path w="3979217" h="2652811">
                <a:moveTo>
                  <a:pt x="0" y="0"/>
                </a:moveTo>
                <a:lnTo>
                  <a:pt x="3979217" y="0"/>
                </a:lnTo>
                <a:lnTo>
                  <a:pt x="3979217" y="2652811"/>
                </a:lnTo>
                <a:lnTo>
                  <a:pt x="0" y="26528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376549" y="3081419"/>
            <a:ext cx="9534903" cy="3114308"/>
          </a:xfrm>
          <a:custGeom>
            <a:avLst/>
            <a:gdLst/>
            <a:ahLst/>
            <a:cxnLst/>
            <a:rect l="l" t="t" r="r" b="b"/>
            <a:pathLst>
              <a:path w="9534903" h="3114308">
                <a:moveTo>
                  <a:pt x="0" y="0"/>
                </a:moveTo>
                <a:lnTo>
                  <a:pt x="9534902" y="0"/>
                </a:lnTo>
                <a:lnTo>
                  <a:pt x="9534902" y="3114308"/>
                </a:lnTo>
                <a:lnTo>
                  <a:pt x="0" y="3114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791200" y="6666466"/>
            <a:ext cx="6580659" cy="1651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1" dirty="0">
                <a:solidFill>
                  <a:srgbClr val="002D74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Engagement in the </a:t>
            </a:r>
            <a:br>
              <a:rPr lang="en-US" sz="3150" b="1" dirty="0">
                <a:solidFill>
                  <a:srgbClr val="002D74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</a:br>
            <a:r>
              <a:rPr lang="en-US" sz="3150" b="1" dirty="0">
                <a:solidFill>
                  <a:srgbClr val="002D74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Rural Transportation Analysis</a:t>
            </a:r>
          </a:p>
          <a:p>
            <a:pPr algn="ctr">
              <a:lnSpc>
                <a:spcPts val="4409"/>
              </a:lnSpc>
            </a:pPr>
            <a:r>
              <a:rPr lang="en-US" sz="3150" b="1" dirty="0">
                <a:solidFill>
                  <a:srgbClr val="002D74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2024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430130" y="4295374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5348407" y="6593747"/>
            <a:ext cx="7591186" cy="0"/>
          </a:xfrm>
          <a:prstGeom prst="line">
            <a:avLst/>
          </a:prstGeom>
          <a:ln w="38100" cap="flat">
            <a:solidFill>
              <a:srgbClr val="7D68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428096" y="0"/>
            <a:ext cx="5859904" cy="2561916"/>
          </a:xfrm>
          <a:custGeom>
            <a:avLst/>
            <a:gdLst/>
            <a:ahLst/>
            <a:cxnLst/>
            <a:rect l="l" t="t" r="r" b="b"/>
            <a:pathLst>
              <a:path w="5859904" h="2561916">
                <a:moveTo>
                  <a:pt x="0" y="0"/>
                </a:moveTo>
                <a:lnTo>
                  <a:pt x="5859904" y="0"/>
                </a:lnTo>
                <a:lnTo>
                  <a:pt x="5859904" y="2561916"/>
                </a:lnTo>
                <a:lnTo>
                  <a:pt x="0" y="25619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31035" y="-1428587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5"/>
                </a:lnTo>
                <a:lnTo>
                  <a:pt x="0" y="5991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861165" y="5724124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737874" y="681036"/>
            <a:ext cx="8043092" cy="618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 dirty="0">
                <a:solidFill>
                  <a:srgbClr val="8D02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Community Perspectives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42378" y="3952134"/>
            <a:ext cx="7495496" cy="3543980"/>
            <a:chOff x="0" y="0"/>
            <a:chExt cx="9993995" cy="4725307"/>
          </a:xfrm>
        </p:grpSpPr>
        <p:sp>
          <p:nvSpPr>
            <p:cNvPr id="6" name="TextBox 6"/>
            <p:cNvSpPr txBox="1"/>
            <p:nvPr/>
          </p:nvSpPr>
          <p:spPr>
            <a:xfrm>
              <a:off x="1218747" y="676940"/>
              <a:ext cx="7556500" cy="2567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>
                  <a:solidFill>
                    <a:srgbClr val="7D68AE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"I am a double amputee who goes to dialysis 3x per week. The facility is 15 minutes away and there is nothing [here] that would provide what I require to stay alive."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39718" y="3570000"/>
              <a:ext cx="6314558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2D7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Critical medical transportation needs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4472599" y="3426067"/>
              <a:ext cx="1048797" cy="0"/>
            </a:xfrm>
            <a:prstGeom prst="line">
              <a:avLst/>
            </a:prstGeom>
            <a:ln w="12700" cap="flat">
              <a:solidFill>
                <a:srgbClr val="002D7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0"/>
              <a:ext cx="9993995" cy="4725307"/>
              <a:chOff x="0" y="0"/>
              <a:chExt cx="1974122" cy="93339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74122" cy="933394"/>
              </a:xfrm>
              <a:custGeom>
                <a:avLst/>
                <a:gdLst/>
                <a:ahLst/>
                <a:cxnLst/>
                <a:rect l="l" t="t" r="r" b="b"/>
                <a:pathLst>
                  <a:path w="1974122" h="933394">
                    <a:moveTo>
                      <a:pt x="52677" y="0"/>
                    </a:moveTo>
                    <a:lnTo>
                      <a:pt x="1921446" y="0"/>
                    </a:lnTo>
                    <a:cubicBezTo>
                      <a:pt x="1935416" y="0"/>
                      <a:pt x="1948815" y="5550"/>
                      <a:pt x="1958694" y="15429"/>
                    </a:cubicBezTo>
                    <a:cubicBezTo>
                      <a:pt x="1968572" y="25307"/>
                      <a:pt x="1974122" y="38706"/>
                      <a:pt x="1974122" y="52677"/>
                    </a:cubicBezTo>
                    <a:lnTo>
                      <a:pt x="1974122" y="880717"/>
                    </a:lnTo>
                    <a:cubicBezTo>
                      <a:pt x="1974122" y="909810"/>
                      <a:pt x="1950538" y="933394"/>
                      <a:pt x="1921446" y="933394"/>
                    </a:cubicBezTo>
                    <a:lnTo>
                      <a:pt x="52677" y="933394"/>
                    </a:lnTo>
                    <a:cubicBezTo>
                      <a:pt x="23584" y="933394"/>
                      <a:pt x="0" y="909810"/>
                      <a:pt x="0" y="880717"/>
                    </a:cubicBezTo>
                    <a:lnTo>
                      <a:pt x="0" y="52677"/>
                    </a:lnTo>
                    <a:cubicBezTo>
                      <a:pt x="0" y="23584"/>
                      <a:pt x="23584" y="0"/>
                      <a:pt x="5267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04775" cap="rnd">
                <a:solidFill>
                  <a:srgbClr val="002D7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1974122" cy="9619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9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9550126" y="3952134"/>
            <a:ext cx="7495496" cy="3543980"/>
            <a:chOff x="0" y="0"/>
            <a:chExt cx="9993995" cy="4725307"/>
          </a:xfrm>
        </p:grpSpPr>
        <p:sp>
          <p:nvSpPr>
            <p:cNvPr id="13" name="TextBox 13"/>
            <p:cNvSpPr txBox="1"/>
            <p:nvPr/>
          </p:nvSpPr>
          <p:spPr>
            <a:xfrm>
              <a:off x="1218747" y="1185999"/>
              <a:ext cx="7556500" cy="152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>
                  <a:solidFill>
                    <a:srgbClr val="7D68AE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"I can drive now but in a few years I may need assistance going to doctor appointments and groceries."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39718" y="3060942"/>
              <a:ext cx="6314558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2D7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Aging &amp; future mobility needs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4472599" y="2908542"/>
              <a:ext cx="1048797" cy="0"/>
            </a:xfrm>
            <a:prstGeom prst="line">
              <a:avLst/>
            </a:prstGeom>
            <a:ln w="12700" cap="flat">
              <a:solidFill>
                <a:srgbClr val="002D7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0"/>
              <a:ext cx="9993995" cy="4725307"/>
              <a:chOff x="0" y="0"/>
              <a:chExt cx="1974122" cy="93339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74122" cy="933394"/>
              </a:xfrm>
              <a:custGeom>
                <a:avLst/>
                <a:gdLst/>
                <a:ahLst/>
                <a:cxnLst/>
                <a:rect l="l" t="t" r="r" b="b"/>
                <a:pathLst>
                  <a:path w="1974122" h="933394">
                    <a:moveTo>
                      <a:pt x="52677" y="0"/>
                    </a:moveTo>
                    <a:lnTo>
                      <a:pt x="1921446" y="0"/>
                    </a:lnTo>
                    <a:cubicBezTo>
                      <a:pt x="1935416" y="0"/>
                      <a:pt x="1948815" y="5550"/>
                      <a:pt x="1958694" y="15429"/>
                    </a:cubicBezTo>
                    <a:cubicBezTo>
                      <a:pt x="1968572" y="25307"/>
                      <a:pt x="1974122" y="38706"/>
                      <a:pt x="1974122" y="52677"/>
                    </a:cubicBezTo>
                    <a:lnTo>
                      <a:pt x="1974122" y="880717"/>
                    </a:lnTo>
                    <a:cubicBezTo>
                      <a:pt x="1974122" y="909810"/>
                      <a:pt x="1950538" y="933394"/>
                      <a:pt x="1921446" y="933394"/>
                    </a:cubicBezTo>
                    <a:lnTo>
                      <a:pt x="52677" y="933394"/>
                    </a:lnTo>
                    <a:cubicBezTo>
                      <a:pt x="23584" y="933394"/>
                      <a:pt x="0" y="909810"/>
                      <a:pt x="0" y="880717"/>
                    </a:cubicBezTo>
                    <a:lnTo>
                      <a:pt x="0" y="52677"/>
                    </a:lnTo>
                    <a:cubicBezTo>
                      <a:pt x="0" y="23584"/>
                      <a:pt x="23584" y="0"/>
                      <a:pt x="5267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04775" cap="rnd">
                <a:solidFill>
                  <a:srgbClr val="002D7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974122" cy="9714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31035" y="-1428587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5"/>
                </a:lnTo>
                <a:lnTo>
                  <a:pt x="0" y="5991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916176" y="6085124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077229" y="681037"/>
            <a:ext cx="6885236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>
                <a:solidFill>
                  <a:srgbClr val="8D02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Project Recommendations</a:t>
            </a:r>
          </a:p>
        </p:txBody>
      </p:sp>
      <p:sp>
        <p:nvSpPr>
          <p:cNvPr id="5" name="Freeform 5"/>
          <p:cNvSpPr/>
          <p:nvPr/>
        </p:nvSpPr>
        <p:spPr>
          <a:xfrm>
            <a:off x="1054751" y="2502766"/>
            <a:ext cx="9162862" cy="6578171"/>
          </a:xfrm>
          <a:custGeom>
            <a:avLst/>
            <a:gdLst/>
            <a:ahLst/>
            <a:cxnLst/>
            <a:rect l="l" t="t" r="r" b="b"/>
            <a:pathLst>
              <a:path w="9162862" h="6578171">
                <a:moveTo>
                  <a:pt x="0" y="0"/>
                </a:moveTo>
                <a:lnTo>
                  <a:pt x="9162862" y="0"/>
                </a:lnTo>
                <a:lnTo>
                  <a:pt x="9162862" y="6578171"/>
                </a:lnTo>
                <a:lnTo>
                  <a:pt x="0" y="65781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585767" y="9220200"/>
            <a:ext cx="4100830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Proposed Rural Express Services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17613" y="3242346"/>
            <a:ext cx="7257495" cy="5144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u="sng">
                <a:solidFill>
                  <a:srgbClr val="002D74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New Rural Transit Service</a:t>
            </a:r>
          </a:p>
          <a:p>
            <a:pPr algn="l">
              <a:lnSpc>
                <a:spcPts val="1200"/>
              </a:lnSpc>
            </a:pPr>
            <a:endParaRPr lang="en-US" sz="2400" b="1" u="sng">
              <a:solidFill>
                <a:srgbClr val="002D74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marL="518160" lvl="1" indent="-259080" algn="l">
              <a:lnSpc>
                <a:spcPts val="4296"/>
              </a:lnSpc>
              <a:buFont typeface="Arial"/>
              <a:buChar char="•"/>
            </a:pPr>
            <a:r>
              <a:rPr lang="en-US" sz="2400" b="1">
                <a:solidFill>
                  <a:srgbClr val="002D7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New Express Services</a:t>
            </a:r>
          </a:p>
          <a:p>
            <a:pPr marL="949962" lvl="2" indent="-316654" algn="l">
              <a:lnSpc>
                <a:spcPts val="3938"/>
              </a:lnSpc>
              <a:buFont typeface="Arial"/>
              <a:buChar char="⚬"/>
            </a:pPr>
            <a:r>
              <a:rPr lang="en-US" sz="220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Fixed route from rural centers to downtown Richmond</a:t>
            </a:r>
          </a:p>
          <a:p>
            <a:pPr marL="518160" lvl="1" indent="-259080" algn="l">
              <a:lnSpc>
                <a:spcPts val="4296"/>
              </a:lnSpc>
              <a:buFont typeface="Arial"/>
              <a:buChar char="•"/>
            </a:pPr>
            <a:r>
              <a:rPr lang="en-US" sz="2400" b="1">
                <a:solidFill>
                  <a:srgbClr val="002D7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Expanded Microtransit Service</a:t>
            </a:r>
          </a:p>
          <a:p>
            <a:pPr marL="949962" lvl="2" indent="-316654" algn="l">
              <a:lnSpc>
                <a:spcPts val="3938"/>
              </a:lnSpc>
              <a:buFont typeface="Arial"/>
              <a:buChar char="⚬"/>
            </a:pPr>
            <a:r>
              <a:rPr lang="en-US" sz="220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GRTC LINK in more areas</a:t>
            </a:r>
          </a:p>
          <a:p>
            <a:pPr marL="518160" lvl="1" indent="-259080" algn="l">
              <a:lnSpc>
                <a:spcPts val="4296"/>
              </a:lnSpc>
              <a:buFont typeface="Arial"/>
              <a:buChar char="•"/>
            </a:pPr>
            <a:r>
              <a:rPr lang="en-US" sz="2400" b="1">
                <a:solidFill>
                  <a:srgbClr val="002D7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Expanded Demand Response Services</a:t>
            </a:r>
          </a:p>
          <a:p>
            <a:pPr marL="949962" lvl="2" indent="-316654" algn="l">
              <a:lnSpc>
                <a:spcPts val="3938"/>
              </a:lnSpc>
              <a:buFont typeface="Arial"/>
              <a:buChar char="⚬"/>
            </a:pPr>
            <a:r>
              <a:rPr lang="en-US" sz="220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In areas without fixed route or microtransit</a:t>
            </a:r>
          </a:p>
          <a:p>
            <a:pPr marL="518160" lvl="1" indent="-259080" algn="l">
              <a:lnSpc>
                <a:spcPts val="4296"/>
              </a:lnSpc>
              <a:buFont typeface="Arial"/>
              <a:buChar char="•"/>
            </a:pPr>
            <a:r>
              <a:rPr lang="en-US" sz="2400" b="1">
                <a:solidFill>
                  <a:srgbClr val="002D7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Coordinated Volunteer Services</a:t>
            </a:r>
          </a:p>
          <a:p>
            <a:pPr marL="949962" lvl="2" indent="-316654" algn="l">
              <a:lnSpc>
                <a:spcPts val="3938"/>
              </a:lnSpc>
              <a:buFont typeface="Arial"/>
              <a:buChar char="⚬"/>
            </a:pPr>
            <a:r>
              <a:rPr lang="en-US" sz="220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Centralize scheduling and coordination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0806" y="1607772"/>
            <a:ext cx="11580019" cy="830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6"/>
              </a:lnSpc>
            </a:pPr>
            <a:r>
              <a:rPr lang="en-US" sz="3200" b="1" dirty="0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Group</a:t>
            </a:r>
          </a:p>
          <a:p>
            <a:pPr marL="534652" lvl="1" indent="-267326" algn="l">
              <a:lnSpc>
                <a:spcPts val="3466"/>
              </a:lnSpc>
              <a:buAutoNum type="arabicPeriod"/>
            </a:pPr>
            <a:r>
              <a:rPr lang="en-US" sz="3200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Get in a group at your table of 2-3 people </a:t>
            </a:r>
          </a:p>
          <a:p>
            <a:pPr marL="724526" lvl="2">
              <a:lnSpc>
                <a:spcPts val="3466"/>
              </a:lnSpc>
            </a:pPr>
            <a:r>
              <a:rPr lang="en-U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quickly</a:t>
            </a:r>
            <a:r>
              <a:rPr lang="en-U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32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quietly</a:t>
            </a:r>
            <a:r>
              <a:rPr lang="en-U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br>
              <a:rPr lang="en-U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3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4652" lvl="1" indent="-267326" algn="l">
              <a:lnSpc>
                <a:spcPts val="3466"/>
              </a:lnSpc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Think</a:t>
            </a:r>
            <a:r>
              <a:rPr lang="en-U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of an upcoming (or past) engagement opportunity at your org</a:t>
            </a:r>
          </a:p>
          <a:p>
            <a:pPr marL="534652" lvl="1" indent="-267326" algn="l">
              <a:lnSpc>
                <a:spcPts val="3466"/>
              </a:lnSpc>
              <a:buAutoNum type="arabicPeriod"/>
            </a:pPr>
            <a:endParaRPr lang="en-US" sz="3200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7326" lvl="1" algn="l">
              <a:lnSpc>
                <a:spcPts val="3466"/>
              </a:lnSpc>
            </a:pPr>
            <a:endParaRPr lang="en-US" sz="3200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66"/>
              </a:lnSpc>
            </a:pPr>
            <a:endParaRPr lang="en-US" sz="3200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66"/>
              </a:lnSpc>
            </a:pPr>
            <a:r>
              <a:rPr lang="en-US" sz="3200" b="1" dirty="0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Are We Doing This?</a:t>
            </a:r>
          </a:p>
          <a:p>
            <a:pPr marL="534652" lvl="1" indent="-267326" algn="l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Making is the first step in creative discovery</a:t>
            </a:r>
          </a:p>
          <a:p>
            <a:pPr marL="534652" lvl="1" indent="-267326" algn="l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Start with a small, achievable activity</a:t>
            </a:r>
          </a:p>
          <a:p>
            <a:pPr marL="534652" lvl="1" indent="-267326" algn="l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Working with your hands is a </a:t>
            </a:r>
            <a:r>
              <a:rPr lang="en-US" sz="3200" i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different</a:t>
            </a:r>
            <a:r>
              <a:rPr lang="en-U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way of thinking and gets </a:t>
            </a:r>
            <a:r>
              <a:rPr lang="en-US" sz="3200" i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different</a:t>
            </a:r>
            <a:r>
              <a:rPr lang="en-US" sz="32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results</a:t>
            </a:r>
          </a:p>
          <a:p>
            <a:pPr algn="l">
              <a:lnSpc>
                <a:spcPts val="3466"/>
              </a:lnSpc>
            </a:pPr>
            <a:endParaRPr lang="en-US" sz="3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66"/>
              </a:lnSpc>
            </a:pPr>
            <a:endParaRPr lang="en-US" sz="2476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1960836" y="1965021"/>
            <a:ext cx="4767719" cy="6356958"/>
          </a:xfrm>
          <a:custGeom>
            <a:avLst/>
            <a:gdLst/>
            <a:ahLst/>
            <a:cxnLst/>
            <a:rect l="l" t="t" r="r" b="b"/>
            <a:pathLst>
              <a:path w="4767719" h="6356958">
                <a:moveTo>
                  <a:pt x="0" y="0"/>
                </a:moveTo>
                <a:lnTo>
                  <a:pt x="4767719" y="0"/>
                </a:lnTo>
                <a:lnTo>
                  <a:pt x="476771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0058400" y="800498"/>
            <a:ext cx="7510669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3749" b="1" dirty="0">
                <a:solidFill>
                  <a:srgbClr val="8D02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Activity at your tables</a:t>
            </a:r>
          </a:p>
        </p:txBody>
      </p:sp>
      <p:sp>
        <p:nvSpPr>
          <p:cNvPr id="5" name="Freeform 5"/>
          <p:cNvSpPr/>
          <p:nvPr/>
        </p:nvSpPr>
        <p:spPr>
          <a:xfrm>
            <a:off x="11668132" y="9824905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221E8-59EB-557C-D532-FFA825B6B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and with a drawing of an eye and a black arrow on it&#10;&#10;AI-generated content may be incorrect.">
            <a:extLst>
              <a:ext uri="{FF2B5EF4-FFF2-40B4-BE49-F238E27FC236}">
                <a16:creationId xmlns:a16="http://schemas.microsoft.com/office/drawing/2014/main" id="{84019C06-ADBB-865A-7D9D-97DB518BD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295" y="1810672"/>
            <a:ext cx="4943475" cy="659130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0B443A7C-1DB2-A2E8-5F0D-A04441D588E3}"/>
              </a:ext>
            </a:extLst>
          </p:cNvPr>
          <p:cNvSpPr txBox="1"/>
          <p:nvPr/>
        </p:nvSpPr>
        <p:spPr>
          <a:xfrm>
            <a:off x="381000" y="1092668"/>
            <a:ext cx="11580019" cy="81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6"/>
              </a:lnSpc>
            </a:pPr>
            <a:endParaRPr lang="en-US" sz="2800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4652" lvl="1" indent="-267326" algn="l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Choose a card prompt</a:t>
            </a:r>
          </a:p>
          <a:p>
            <a:pPr marL="534652" lvl="1" indent="-267326" algn="l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Work together to make something AND—discuss how you could apply that to your engagement opportunity</a:t>
            </a:r>
          </a:p>
          <a:p>
            <a:pPr marL="534652" lvl="1" indent="-267326" algn="l">
              <a:lnSpc>
                <a:spcPts val="3466"/>
              </a:lnSpc>
              <a:buAutoNum type="arabicPeriod"/>
            </a:pPr>
            <a:endParaRPr lang="en-US" sz="28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7326" lvl="1" algn="ctr">
              <a:lnSpc>
                <a:spcPts val="3466"/>
              </a:lnSpc>
            </a:pPr>
            <a:r>
              <a:rPr lang="en-US" sz="2800" b="1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Example:</a:t>
            </a:r>
          </a:p>
          <a:p>
            <a:pPr marL="267326" lvl="1" algn="ctr">
              <a:lnSpc>
                <a:spcPts val="3466"/>
              </a:lnSpc>
            </a:pPr>
            <a:endParaRPr lang="en-US" sz="2800" b="1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3">
              <a:lnSpc>
                <a:spcPts val="3466"/>
              </a:lnSpc>
            </a:pPr>
            <a:r>
              <a:rPr lang="en-US" sz="2800" b="1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Prompt: Make a hat for yourself or someone else</a:t>
            </a:r>
          </a:p>
          <a:p>
            <a:pPr lvl="3">
              <a:lnSpc>
                <a:spcPts val="3466"/>
              </a:lnSpc>
            </a:pPr>
            <a:endParaRPr lang="en-US" sz="2800" b="1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3">
              <a:lnSpc>
                <a:spcPts val="3466"/>
              </a:lnSpc>
            </a:pPr>
            <a:r>
              <a:rPr lang="en-US" sz="2800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Engagement Application: Invite the public to make and put on the hat of someone else—an elderly person or a transportation engineer. </a:t>
            </a:r>
          </a:p>
          <a:p>
            <a:pPr lvl="3">
              <a:lnSpc>
                <a:spcPts val="3466"/>
              </a:lnSpc>
            </a:pPr>
            <a:r>
              <a:rPr lang="en-US" sz="2800" i="1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How would this new persona plan a future they want? </a:t>
            </a:r>
          </a:p>
          <a:p>
            <a:pPr algn="ctr">
              <a:lnSpc>
                <a:spcPts val="3466"/>
              </a:lnSpc>
            </a:pPr>
            <a:endParaRPr lang="en-US" sz="2800" b="1" i="1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466"/>
              </a:lnSpc>
            </a:pPr>
            <a:endParaRPr lang="en-US" sz="2800" b="1" i="1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3466"/>
              </a:lnSpc>
            </a:pPr>
            <a:r>
              <a:rPr lang="en-US" sz="2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Timer</a:t>
            </a:r>
            <a:r>
              <a:rPr lang="en-U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is set for </a:t>
            </a:r>
            <a:r>
              <a:rPr lang="en-US" sz="2800" b="1" dirty="0">
                <a:solidFill>
                  <a:srgbClr val="00206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 </a:t>
            </a:r>
            <a:r>
              <a:rPr lang="en-U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minutes</a:t>
            </a:r>
          </a:p>
          <a:p>
            <a:pPr algn="l">
              <a:lnSpc>
                <a:spcPts val="3466"/>
              </a:lnSpc>
            </a:pPr>
            <a:endParaRPr lang="en-US" sz="2476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B7E5E3B-DA81-B12B-3E2C-A856EED97E46}"/>
              </a:ext>
            </a:extLst>
          </p:cNvPr>
          <p:cNvSpPr txBox="1"/>
          <p:nvPr/>
        </p:nvSpPr>
        <p:spPr>
          <a:xfrm>
            <a:off x="10589362" y="681037"/>
            <a:ext cx="7510669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3749" b="1" dirty="0">
                <a:solidFill>
                  <a:srgbClr val="8D02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Make It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9D0AC43-E8E2-B9FA-2F86-FC46C7DAFD4E}"/>
              </a:ext>
            </a:extLst>
          </p:cNvPr>
          <p:cNvSpPr/>
          <p:nvPr/>
        </p:nvSpPr>
        <p:spPr>
          <a:xfrm>
            <a:off x="11668132" y="9824905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AEF3B-1316-767C-D4BE-D2905DBB84C1}"/>
              </a:ext>
            </a:extLst>
          </p:cNvPr>
          <p:cNvSpPr txBox="1"/>
          <p:nvPr/>
        </p:nvSpPr>
        <p:spPr>
          <a:xfrm>
            <a:off x="14441933" y="5685785"/>
            <a:ext cx="2091833" cy="255454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Montserrat"/>
              </a:rPr>
              <a:t>Be </a:t>
            </a:r>
            <a:r>
              <a:rPr lang="en-US" sz="4000" i="1" dirty="0">
                <a:solidFill>
                  <a:srgbClr val="00206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Montserrat Italics"/>
              </a:rPr>
              <a:t>weird</a:t>
            </a:r>
            <a:r>
              <a:rPr lang="en-US" sz="4000" dirty="0">
                <a:solidFill>
                  <a:srgbClr val="00206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Montserrat"/>
              </a:rPr>
              <a:t>, think </a:t>
            </a:r>
            <a:r>
              <a:rPr lang="en-US" sz="4000" i="1" dirty="0">
                <a:solidFill>
                  <a:srgbClr val="00206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Montserrat Italics"/>
              </a:rPr>
              <a:t>big</a:t>
            </a:r>
            <a:r>
              <a:rPr lang="en-US" sz="4000" dirty="0">
                <a:solidFill>
                  <a:srgbClr val="00206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Montserra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426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44B36-E2E8-4E19-C844-236A612BF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0E4DDE1-7DB2-13C4-4484-18E2250E65A3}"/>
              </a:ext>
            </a:extLst>
          </p:cNvPr>
          <p:cNvSpPr txBox="1"/>
          <p:nvPr/>
        </p:nvSpPr>
        <p:spPr>
          <a:xfrm>
            <a:off x="520807" y="1638300"/>
            <a:ext cx="10068556" cy="6260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66"/>
              </a:lnSpc>
            </a:pPr>
            <a:endParaRPr lang="en-US" sz="2476" b="1" dirty="0">
              <a:solidFill>
                <a:srgbClr val="8D02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267326" lvl="1" algn="l">
              <a:lnSpc>
                <a:spcPts val="3466"/>
              </a:lnSpc>
            </a:pPr>
            <a:r>
              <a:rPr lang="en-U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After timer dings, </a:t>
            </a:r>
            <a:r>
              <a:rPr lang="en-US" sz="2800" b="1" dirty="0">
                <a:solidFill>
                  <a:srgbClr val="00206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choose ONE </a:t>
            </a:r>
            <a:r>
              <a:rPr lang="en-US" sz="2800" dirty="0">
                <a:solidFill>
                  <a:srgbClr val="002060"/>
                </a:solidFill>
                <a:latin typeface="Montserrat"/>
                <a:sym typeface="Montserrat Bold"/>
              </a:rPr>
              <a:t>reflection question:</a:t>
            </a:r>
          </a:p>
          <a:p>
            <a:pPr marL="267326" lvl="1" algn="l">
              <a:lnSpc>
                <a:spcPts val="3466"/>
              </a:lnSpc>
            </a:pPr>
            <a:r>
              <a:rPr lang="en-US" sz="2800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267326" lvl="1" algn="ctr">
              <a:lnSpc>
                <a:spcPts val="3466"/>
              </a:lnSpc>
            </a:pPr>
            <a:r>
              <a:rPr lang="en-US" sz="2800" b="1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What did you like about the process of creating this?</a:t>
            </a:r>
          </a:p>
          <a:p>
            <a:pPr marL="267326" lvl="1" algn="ctr">
              <a:lnSpc>
                <a:spcPts val="3466"/>
              </a:lnSpc>
            </a:pPr>
            <a:endParaRPr lang="en-US" sz="2800" b="1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7326" lvl="1" algn="ctr">
              <a:lnSpc>
                <a:spcPts val="3466"/>
              </a:lnSpc>
            </a:pPr>
            <a:r>
              <a:rPr lang="en-US" sz="2800" b="1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</a:p>
          <a:p>
            <a:pPr marL="267326" lvl="1" algn="ctr">
              <a:lnSpc>
                <a:spcPts val="3466"/>
              </a:lnSpc>
            </a:pPr>
            <a:endParaRPr lang="en-US" sz="2800" b="1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7326" lvl="1" algn="ctr">
              <a:lnSpc>
                <a:spcPts val="3466"/>
              </a:lnSpc>
            </a:pPr>
            <a:r>
              <a:rPr lang="en-US" sz="2800" b="1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What is one way you could build on what you made?</a:t>
            </a:r>
          </a:p>
          <a:p>
            <a:pPr marL="534652" lvl="1" indent="-267326" algn="ctr">
              <a:lnSpc>
                <a:spcPts val="3466"/>
              </a:lnSpc>
              <a:buAutoNum type="arabicPeriod"/>
            </a:pPr>
            <a:endParaRPr lang="en-US" sz="2800" dirty="0">
              <a:solidFill>
                <a:srgbClr val="8D02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7326" lvl="1" algn="l">
              <a:lnSpc>
                <a:spcPts val="3466"/>
              </a:lnSpc>
            </a:pPr>
            <a:r>
              <a:rPr lang="en-U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Discuss in your group </a:t>
            </a:r>
          </a:p>
          <a:p>
            <a:pPr marL="267326" lvl="1" algn="l">
              <a:lnSpc>
                <a:spcPts val="3466"/>
              </a:lnSpc>
            </a:pPr>
            <a:endParaRPr lang="en-US" sz="28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7326" lvl="1" algn="l">
              <a:lnSpc>
                <a:spcPts val="3466"/>
              </a:lnSpc>
            </a:pPr>
            <a:r>
              <a:rPr lang="en-U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Timer is set for </a:t>
            </a:r>
            <a:r>
              <a:rPr lang="en-US" sz="2800" b="1" dirty="0">
                <a:solidFill>
                  <a:srgbClr val="00206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</a:t>
            </a:r>
            <a:r>
              <a:rPr lang="en-US" sz="2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minutes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7E097A1-0A03-5D86-B279-43488A6C1322}"/>
              </a:ext>
            </a:extLst>
          </p:cNvPr>
          <p:cNvSpPr txBox="1"/>
          <p:nvPr/>
        </p:nvSpPr>
        <p:spPr>
          <a:xfrm>
            <a:off x="10589362" y="681037"/>
            <a:ext cx="7510669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3749" b="1" dirty="0">
                <a:solidFill>
                  <a:srgbClr val="8D02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Reflect on it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F2C9135-765D-AD00-04E9-1E463C9671B9}"/>
              </a:ext>
            </a:extLst>
          </p:cNvPr>
          <p:cNvSpPr/>
          <p:nvPr/>
        </p:nvSpPr>
        <p:spPr>
          <a:xfrm>
            <a:off x="11668132" y="9824905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person drawing on a purple paper&#10;&#10;AI-generated content may be incorrect.">
            <a:extLst>
              <a:ext uri="{FF2B5EF4-FFF2-40B4-BE49-F238E27FC236}">
                <a16:creationId xmlns:a16="http://schemas.microsoft.com/office/drawing/2014/main" id="{E48CAA70-B1A1-051C-5EE6-3DD3F0D38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734" y="2476500"/>
            <a:ext cx="6934337" cy="46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5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1224" y="299335"/>
            <a:ext cx="9987863" cy="9357395"/>
          </a:xfrm>
          <a:custGeom>
            <a:avLst/>
            <a:gdLst/>
            <a:ahLst/>
            <a:cxnLst/>
            <a:rect l="l" t="t" r="r" b="b"/>
            <a:pathLst>
              <a:path w="9987863" h="9357395">
                <a:moveTo>
                  <a:pt x="0" y="0"/>
                </a:moveTo>
                <a:lnTo>
                  <a:pt x="9987864" y="0"/>
                </a:lnTo>
                <a:lnTo>
                  <a:pt x="9987864" y="9357395"/>
                </a:lnTo>
                <a:lnTo>
                  <a:pt x="0" y="9357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337" r="-43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76784">
            <a:off x="12539563" y="3323399"/>
            <a:ext cx="4057403" cy="2875684"/>
          </a:xfrm>
          <a:custGeom>
            <a:avLst/>
            <a:gdLst/>
            <a:ahLst/>
            <a:cxnLst/>
            <a:rect l="l" t="t" r="r" b="b"/>
            <a:pathLst>
              <a:path w="4057403" h="2875684">
                <a:moveTo>
                  <a:pt x="0" y="0"/>
                </a:moveTo>
                <a:lnTo>
                  <a:pt x="4057403" y="0"/>
                </a:lnTo>
                <a:lnTo>
                  <a:pt x="4057403" y="2875685"/>
                </a:lnTo>
                <a:lnTo>
                  <a:pt x="0" y="2875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03775" y="3671252"/>
            <a:ext cx="7860060" cy="289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8D02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After the session </a:t>
            </a:r>
          </a:p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8D02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and throughout the conference:</a:t>
            </a:r>
          </a:p>
          <a:p>
            <a:pPr algn="ctr">
              <a:lnSpc>
                <a:spcPts val="2659"/>
              </a:lnSpc>
            </a:pPr>
            <a:endParaRPr lang="en-US" sz="2999" b="1">
              <a:solidFill>
                <a:srgbClr val="8D0200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ctr">
              <a:lnSpc>
                <a:spcPts val="4059"/>
              </a:lnSpc>
            </a:pPr>
            <a:r>
              <a:rPr lang="en-US" sz="2899" b="1">
                <a:solidFill>
                  <a:srgbClr val="8D02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 the Whova App Community Board:</a:t>
            </a:r>
          </a:p>
          <a:p>
            <a:pPr algn="ctr">
              <a:lnSpc>
                <a:spcPts val="4059"/>
              </a:lnSpc>
            </a:pPr>
            <a:r>
              <a:rPr lang="en-US" sz="2899" b="1" i="1">
                <a:solidFill>
                  <a:srgbClr val="8D0200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GET INSPIRED--Community Engagement</a:t>
            </a:r>
          </a:p>
          <a:p>
            <a:pPr algn="ctr">
              <a:lnSpc>
                <a:spcPts val="4059"/>
              </a:lnSpc>
            </a:pPr>
            <a:endParaRPr lang="en-US" sz="2899" b="1" i="1">
              <a:solidFill>
                <a:srgbClr val="8D0200"/>
              </a:solidFill>
              <a:latin typeface="Montserrat Semi-Bold Italics"/>
              <a:ea typeface="Montserrat Semi-Bold Italics"/>
              <a:cs typeface="Montserrat Semi-Bold Italics"/>
              <a:sym typeface="Montserrat Semi-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41224" y="2666643"/>
            <a:ext cx="9653037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3749" b="1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Share your creative ideas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17788" y="6727714"/>
            <a:ext cx="4541512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Take a photo before you leave</a:t>
            </a:r>
          </a:p>
          <a:p>
            <a:pPr algn="ctr">
              <a:lnSpc>
                <a:spcPts val="3219"/>
              </a:lnSpc>
            </a:pPr>
            <a:endParaRPr lang="en-US" sz="2299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Share on Socials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Tag @planrva #NRTC2025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60870" y="4501112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473101" y="1170305"/>
            <a:ext cx="5859904" cy="2561916"/>
          </a:xfrm>
          <a:custGeom>
            <a:avLst/>
            <a:gdLst/>
            <a:ahLst/>
            <a:cxnLst/>
            <a:rect l="l" t="t" r="r" b="b"/>
            <a:pathLst>
              <a:path w="5859904" h="2561916">
                <a:moveTo>
                  <a:pt x="0" y="0"/>
                </a:moveTo>
                <a:lnTo>
                  <a:pt x="5859903" y="0"/>
                </a:lnTo>
                <a:lnTo>
                  <a:pt x="5859903" y="2561916"/>
                </a:lnTo>
                <a:lnTo>
                  <a:pt x="0" y="25619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621551" y="7951684"/>
            <a:ext cx="1851550" cy="1534472"/>
          </a:xfrm>
          <a:custGeom>
            <a:avLst/>
            <a:gdLst/>
            <a:ahLst/>
            <a:cxnLst/>
            <a:rect l="l" t="t" r="r" b="b"/>
            <a:pathLst>
              <a:path w="1851550" h="1534472">
                <a:moveTo>
                  <a:pt x="0" y="0"/>
                </a:moveTo>
                <a:lnTo>
                  <a:pt x="1851550" y="0"/>
                </a:lnTo>
                <a:lnTo>
                  <a:pt x="1851550" y="1534472"/>
                </a:lnTo>
                <a:lnTo>
                  <a:pt x="0" y="15344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146866" y="3809432"/>
            <a:ext cx="7489562" cy="611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0"/>
              </a:lnSpc>
            </a:pPr>
            <a:r>
              <a:rPr lang="en-US" sz="2150" b="1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Contributors</a:t>
            </a:r>
          </a:p>
          <a:p>
            <a:pPr algn="ctr">
              <a:lnSpc>
                <a:spcPts val="1190"/>
              </a:lnSpc>
            </a:pPr>
            <a:endParaRPr lang="en-US" sz="2150" b="1">
              <a:solidFill>
                <a:srgbClr val="8D02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Transportation Team:</a:t>
            </a: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Dorian Allen, Planner</a:t>
            </a: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Sulabh Aryal, AICP, PTP, Planning Manager</a:t>
            </a: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Myles Busching, Director of Transportation</a:t>
            </a: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Ansley Heller, Planner</a:t>
            </a: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Ken Lantz Jr, PE, Mobility Coordinator</a:t>
            </a: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Phil Riggan, Planner</a:t>
            </a: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Kerry Wagenhauser, AICP, Planner II</a:t>
            </a:r>
          </a:p>
          <a:p>
            <a:pPr algn="ctr">
              <a:lnSpc>
                <a:spcPts val="2730"/>
              </a:lnSpc>
            </a:pPr>
            <a:endParaRPr lang="en-US" sz="2150">
              <a:solidFill>
                <a:srgbClr val="002D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Data Team:</a:t>
            </a: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Sarin Adhikari, Principal Data Manager</a:t>
            </a: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Elizabeth Greenwell, Data Analyst</a:t>
            </a:r>
          </a:p>
          <a:p>
            <a:pPr algn="ctr">
              <a:lnSpc>
                <a:spcPts val="2730"/>
              </a:lnSpc>
            </a:pPr>
            <a:endParaRPr lang="en-US" sz="2150">
              <a:solidFill>
                <a:srgbClr val="002D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Engagement Team:</a:t>
            </a:r>
          </a:p>
          <a:p>
            <a:pPr algn="ctr">
              <a:lnSpc>
                <a:spcPts val="3010"/>
              </a:lnSpc>
            </a:pPr>
            <a:r>
              <a:rPr lang="en-US" sz="2150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Kristin Hott, Engagement Coordinator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6073" y="3809432"/>
            <a:ext cx="9719607" cy="308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6"/>
              </a:lnSpc>
            </a:pPr>
            <a:r>
              <a:rPr lang="en-US" sz="2811" b="1">
                <a:solidFill>
                  <a:srgbClr val="8D02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Leads</a:t>
            </a:r>
          </a:p>
          <a:p>
            <a:pPr algn="ctr">
              <a:lnSpc>
                <a:spcPts val="1190"/>
              </a:lnSpc>
            </a:pPr>
            <a:endParaRPr lang="en-US" sz="2811" b="1">
              <a:solidFill>
                <a:srgbClr val="8D0200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  <a:p>
            <a:pPr algn="ctr">
              <a:lnSpc>
                <a:spcPts val="3936"/>
              </a:lnSpc>
            </a:pPr>
            <a:r>
              <a:rPr lang="en-US" sz="2811" b="1">
                <a:solidFill>
                  <a:srgbClr val="002D7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Dan Motta, Transportation Planner</a:t>
            </a:r>
          </a:p>
          <a:p>
            <a:pPr algn="ctr">
              <a:lnSpc>
                <a:spcPts val="3936"/>
              </a:lnSpc>
            </a:pPr>
            <a:r>
              <a:rPr lang="en-US" sz="2811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dmotta@planrva.org</a:t>
            </a:r>
          </a:p>
          <a:p>
            <a:pPr algn="ctr">
              <a:lnSpc>
                <a:spcPts val="3936"/>
              </a:lnSpc>
            </a:pPr>
            <a:r>
              <a:rPr lang="en-US" sz="2811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ctr">
              <a:lnSpc>
                <a:spcPts val="3936"/>
              </a:lnSpc>
            </a:pPr>
            <a:r>
              <a:rPr lang="en-US" sz="2811" b="1">
                <a:solidFill>
                  <a:srgbClr val="002D7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Holly Gordon, Sr. Community Engagement Manager</a:t>
            </a:r>
          </a:p>
          <a:p>
            <a:pPr algn="ctr">
              <a:lnSpc>
                <a:spcPts val="3936"/>
              </a:lnSpc>
            </a:pPr>
            <a:r>
              <a:rPr lang="en-US" sz="2811">
                <a:solidFill>
                  <a:srgbClr val="002D74"/>
                </a:solidFill>
                <a:latin typeface="Montserrat"/>
                <a:ea typeface="Montserrat"/>
                <a:cs typeface="Montserrat"/>
                <a:sym typeface="Montserrat"/>
              </a:rPr>
              <a:t>hgordon@planrva.org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33006" y="681036"/>
            <a:ext cx="3408258" cy="618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3749" b="1" dirty="0">
                <a:solidFill>
                  <a:srgbClr val="8D02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Staff Credits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3311" y="7896751"/>
            <a:ext cx="4541512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Take a photo of your creation</a:t>
            </a:r>
          </a:p>
          <a:p>
            <a:pPr algn="ctr">
              <a:lnSpc>
                <a:spcPts val="3219"/>
              </a:lnSpc>
            </a:pPr>
            <a:endParaRPr lang="en-US" sz="2299" b="1">
              <a:solidFill>
                <a:srgbClr val="8D02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Share on Socials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Tag @planrva #NRTC2025</a:t>
            </a:r>
          </a:p>
        </p:txBody>
      </p:sp>
      <p:sp>
        <p:nvSpPr>
          <p:cNvPr id="10" name="AutoShape 10"/>
          <p:cNvSpPr/>
          <p:nvPr/>
        </p:nvSpPr>
        <p:spPr>
          <a:xfrm>
            <a:off x="682815" y="7515975"/>
            <a:ext cx="6492240" cy="0"/>
          </a:xfrm>
          <a:prstGeom prst="line">
            <a:avLst/>
          </a:prstGeom>
          <a:ln w="38100" cap="flat">
            <a:solidFill>
              <a:srgbClr val="7D68AE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0" y="8683309"/>
            <a:ext cx="3743444" cy="1222691"/>
          </a:xfrm>
          <a:custGeom>
            <a:avLst/>
            <a:gdLst/>
            <a:ahLst/>
            <a:cxnLst/>
            <a:rect l="l" t="t" r="r" b="b"/>
            <a:pathLst>
              <a:path w="3743444" h="1222691">
                <a:moveTo>
                  <a:pt x="0" y="0"/>
                </a:moveTo>
                <a:lnTo>
                  <a:pt x="3743444" y="0"/>
                </a:lnTo>
                <a:lnTo>
                  <a:pt x="3743444" y="1222691"/>
                </a:lnTo>
                <a:lnTo>
                  <a:pt x="0" y="1222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764566" y="1210181"/>
            <a:ext cx="9048487" cy="4524244"/>
          </a:xfrm>
          <a:custGeom>
            <a:avLst/>
            <a:gdLst/>
            <a:ahLst/>
            <a:cxnLst/>
            <a:rect l="l" t="t" r="r" b="b"/>
            <a:pathLst>
              <a:path w="9048487" h="4524244">
                <a:moveTo>
                  <a:pt x="0" y="0"/>
                </a:moveTo>
                <a:lnTo>
                  <a:pt x="9048487" y="0"/>
                </a:lnTo>
                <a:lnTo>
                  <a:pt x="9048487" y="4524243"/>
                </a:lnTo>
                <a:lnTo>
                  <a:pt x="0" y="45242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842039" y="1675401"/>
            <a:ext cx="13620254" cy="7199612"/>
            <a:chOff x="0" y="0"/>
            <a:chExt cx="18160339" cy="9599482"/>
          </a:xfrm>
        </p:grpSpPr>
        <p:grpSp>
          <p:nvGrpSpPr>
            <p:cNvPr id="5" name="Group 5"/>
            <p:cNvGrpSpPr/>
            <p:nvPr/>
          </p:nvGrpSpPr>
          <p:grpSpPr>
            <a:xfrm rot="-6137522">
              <a:off x="7893433" y="-2555446"/>
              <a:ext cx="5813953" cy="13710441"/>
              <a:chOff x="0" y="0"/>
              <a:chExt cx="1059733" cy="249905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059733" cy="2499059"/>
              </a:xfrm>
              <a:custGeom>
                <a:avLst/>
                <a:gdLst/>
                <a:ahLst/>
                <a:cxnLst/>
                <a:rect l="l" t="t" r="r" b="b"/>
                <a:pathLst>
                  <a:path w="1059733" h="2499059">
                    <a:moveTo>
                      <a:pt x="529867" y="2499059"/>
                    </a:moveTo>
                    <a:lnTo>
                      <a:pt x="1059733" y="0"/>
                    </a:lnTo>
                    <a:lnTo>
                      <a:pt x="0" y="0"/>
                    </a:lnTo>
                    <a:lnTo>
                      <a:pt x="529867" y="2499059"/>
                    </a:lnTo>
                    <a:close/>
                  </a:path>
                </a:pathLst>
              </a:custGeom>
              <a:solidFill>
                <a:srgbClr val="7D68AE">
                  <a:alpha val="21961"/>
                </a:srgbClr>
              </a:solidFill>
              <a:ln w="57150" cap="sq">
                <a:solidFill>
                  <a:srgbClr val="002D74">
                    <a:alpha val="21961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65583" y="178504"/>
                <a:ext cx="728567" cy="11602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5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-6137522">
              <a:off x="7936417" y="-2555446"/>
              <a:ext cx="5813953" cy="13710441"/>
              <a:chOff x="0" y="0"/>
              <a:chExt cx="1059733" cy="249905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059733" cy="2499059"/>
              </a:xfrm>
              <a:custGeom>
                <a:avLst/>
                <a:gdLst/>
                <a:ahLst/>
                <a:cxnLst/>
                <a:rect l="l" t="t" r="r" b="b"/>
                <a:pathLst>
                  <a:path w="1059733" h="2499059">
                    <a:moveTo>
                      <a:pt x="529867" y="2499059"/>
                    </a:moveTo>
                    <a:lnTo>
                      <a:pt x="1059733" y="0"/>
                    </a:lnTo>
                    <a:lnTo>
                      <a:pt x="0" y="0"/>
                    </a:lnTo>
                    <a:lnTo>
                      <a:pt x="529867" y="249905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7D68A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65583" y="178504"/>
                <a:ext cx="728567" cy="11602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5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0" y="1683805"/>
              <a:ext cx="10843393" cy="7915677"/>
            </a:xfrm>
            <a:custGeom>
              <a:avLst/>
              <a:gdLst/>
              <a:ahLst/>
              <a:cxnLst/>
              <a:rect l="l" t="t" r="r" b="b"/>
              <a:pathLst>
                <a:path w="10843393" h="7915677">
                  <a:moveTo>
                    <a:pt x="0" y="0"/>
                  </a:moveTo>
                  <a:lnTo>
                    <a:pt x="10843393" y="0"/>
                  </a:lnTo>
                  <a:lnTo>
                    <a:pt x="10843393" y="7915677"/>
                  </a:lnTo>
                  <a:lnTo>
                    <a:pt x="0" y="7915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1431035" y="-1428587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5"/>
                </a:lnTo>
                <a:lnTo>
                  <a:pt x="0" y="5991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861165" y="5724124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2753452" y="3101723"/>
            <a:ext cx="2563639" cy="46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8"/>
              </a:lnSpc>
            </a:pPr>
            <a:r>
              <a:rPr lang="en-US" sz="2791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VIRGINIA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96600" y="591229"/>
            <a:ext cx="5784199" cy="618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 dirty="0">
                <a:solidFill>
                  <a:srgbClr val="8D02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Richmond, VA Region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13355" y="2292936"/>
            <a:ext cx="6475419" cy="6475419"/>
          </a:xfrm>
          <a:custGeom>
            <a:avLst/>
            <a:gdLst/>
            <a:ahLst/>
            <a:cxnLst/>
            <a:rect l="l" t="t" r="r" b="b"/>
            <a:pathLst>
              <a:path w="6475419" h="6475419">
                <a:moveTo>
                  <a:pt x="0" y="0"/>
                </a:moveTo>
                <a:lnTo>
                  <a:pt x="6475418" y="0"/>
                </a:lnTo>
                <a:lnTo>
                  <a:pt x="6475418" y="6475418"/>
                </a:lnTo>
                <a:lnTo>
                  <a:pt x="0" y="6475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hlinkClick r:id="rId3"/>
          </p:cNvPr>
          <p:cNvSpPr/>
          <p:nvPr/>
        </p:nvSpPr>
        <p:spPr>
          <a:xfrm>
            <a:off x="12349271" y="825174"/>
            <a:ext cx="4460488" cy="4114800"/>
          </a:xfrm>
          <a:custGeom>
            <a:avLst/>
            <a:gdLst/>
            <a:ahLst/>
            <a:cxnLst/>
            <a:rect l="l" t="t" r="r" b="b"/>
            <a:pathLst>
              <a:path w="4460488" h="4114800">
                <a:moveTo>
                  <a:pt x="0" y="0"/>
                </a:moveTo>
                <a:lnTo>
                  <a:pt x="4460488" y="0"/>
                </a:lnTo>
                <a:lnTo>
                  <a:pt x="44604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35051" y="2810175"/>
            <a:ext cx="12067794" cy="4666650"/>
          </a:xfrm>
          <a:custGeom>
            <a:avLst/>
            <a:gdLst/>
            <a:ahLst/>
            <a:cxnLst/>
            <a:rect l="l" t="t" r="r" b="b"/>
            <a:pathLst>
              <a:path w="12067794" h="4666650">
                <a:moveTo>
                  <a:pt x="0" y="0"/>
                </a:moveTo>
                <a:lnTo>
                  <a:pt x="12067794" y="0"/>
                </a:lnTo>
                <a:lnTo>
                  <a:pt x="12067794" y="4666650"/>
                </a:lnTo>
                <a:lnTo>
                  <a:pt x="0" y="46666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824593" y="962024"/>
            <a:ext cx="5482207" cy="618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>
                <a:solidFill>
                  <a:srgbClr val="8D02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Richmond’s answers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852" y="2158248"/>
            <a:ext cx="4566316" cy="3936545"/>
          </a:xfrm>
          <a:custGeom>
            <a:avLst/>
            <a:gdLst/>
            <a:ahLst/>
            <a:cxnLst/>
            <a:rect l="l" t="t" r="r" b="b"/>
            <a:pathLst>
              <a:path w="4566316" h="3936545">
                <a:moveTo>
                  <a:pt x="0" y="0"/>
                </a:moveTo>
                <a:lnTo>
                  <a:pt x="4566317" y="0"/>
                </a:lnTo>
                <a:lnTo>
                  <a:pt x="4566317" y="3936545"/>
                </a:lnTo>
                <a:lnTo>
                  <a:pt x="0" y="3936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50516" y="161379"/>
            <a:ext cx="2155017" cy="2160418"/>
          </a:xfrm>
          <a:custGeom>
            <a:avLst/>
            <a:gdLst/>
            <a:ahLst/>
            <a:cxnLst/>
            <a:rect l="l" t="t" r="r" b="b"/>
            <a:pathLst>
              <a:path w="2155017" h="2160418">
                <a:moveTo>
                  <a:pt x="0" y="0"/>
                </a:moveTo>
                <a:lnTo>
                  <a:pt x="2155017" y="0"/>
                </a:lnTo>
                <a:lnTo>
                  <a:pt x="2155017" y="2160419"/>
                </a:lnTo>
                <a:lnTo>
                  <a:pt x="0" y="2160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1808" y="927264"/>
            <a:ext cx="478999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4"/>
              </a:lnSpc>
            </a:pPr>
            <a:r>
              <a:rPr lang="en-US" sz="4003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WHAT WE HEARD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545864" y="6247768"/>
            <a:ext cx="3613777" cy="3291562"/>
            <a:chOff x="0" y="0"/>
            <a:chExt cx="4818369" cy="43887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8369" cy="4388749"/>
            </a:xfrm>
            <a:custGeom>
              <a:avLst/>
              <a:gdLst/>
              <a:ahLst/>
              <a:cxnLst/>
              <a:rect l="l" t="t" r="r" b="b"/>
              <a:pathLst>
                <a:path w="4818369" h="4388749">
                  <a:moveTo>
                    <a:pt x="0" y="0"/>
                  </a:moveTo>
                  <a:lnTo>
                    <a:pt x="4818369" y="0"/>
                  </a:lnTo>
                  <a:lnTo>
                    <a:pt x="4818369" y="4388749"/>
                  </a:lnTo>
                  <a:lnTo>
                    <a:pt x="0" y="4388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827" r="-282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98502" y="1295316"/>
              <a:ext cx="3245528" cy="177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2"/>
                </a:lnSpc>
              </a:pPr>
              <a:r>
                <a:rPr lang="en-US" sz="2218" b="1">
                  <a:solidFill>
                    <a:srgbClr val="8D02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Interest in:</a:t>
              </a:r>
            </a:p>
            <a:p>
              <a:pPr algn="ctr">
                <a:lnSpc>
                  <a:spcPts val="2662"/>
                </a:lnSpc>
                <a:spcBef>
                  <a:spcPct val="0"/>
                </a:spcBef>
              </a:pPr>
              <a:r>
                <a:rPr lang="en-US" sz="2218" b="1">
                  <a:solidFill>
                    <a:srgbClr val="8D02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flexible, reliable, and affordable options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5011169" y="936789"/>
            <a:ext cx="9978782" cy="8602542"/>
          </a:xfrm>
          <a:custGeom>
            <a:avLst/>
            <a:gdLst/>
            <a:ahLst/>
            <a:cxnLst/>
            <a:rect l="l" t="t" r="r" b="b"/>
            <a:pathLst>
              <a:path w="9978782" h="8602542">
                <a:moveTo>
                  <a:pt x="0" y="0"/>
                </a:moveTo>
                <a:lnTo>
                  <a:pt x="9978782" y="0"/>
                </a:lnTo>
                <a:lnTo>
                  <a:pt x="9978782" y="8602541"/>
                </a:lnTo>
                <a:lnTo>
                  <a:pt x="0" y="8602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297253" y="3399042"/>
            <a:ext cx="7090885" cy="345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6"/>
              </a:lnSpc>
            </a:pPr>
            <a:r>
              <a:rPr lang="en-US" sz="2764" b="1">
                <a:solidFill>
                  <a:srgbClr val="7D68A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-Long distances to essential services</a:t>
            </a:r>
          </a:p>
          <a:p>
            <a:pPr algn="ctr">
              <a:lnSpc>
                <a:spcPts val="5556"/>
              </a:lnSpc>
            </a:pPr>
            <a:r>
              <a:rPr lang="en-US" sz="2764" b="1">
                <a:solidFill>
                  <a:srgbClr val="7D68A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-Limited or no access to public transit</a:t>
            </a:r>
          </a:p>
          <a:p>
            <a:pPr algn="ctr">
              <a:lnSpc>
                <a:spcPts val="5556"/>
              </a:lnSpc>
            </a:pPr>
            <a:r>
              <a:rPr lang="en-US" sz="2764" b="1">
                <a:solidFill>
                  <a:srgbClr val="7D68A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-High costs of vehicle ownership</a:t>
            </a:r>
          </a:p>
          <a:p>
            <a:pPr algn="ctr">
              <a:lnSpc>
                <a:spcPts val="5556"/>
              </a:lnSpc>
            </a:pPr>
            <a:r>
              <a:rPr lang="en-US" sz="2764" b="1">
                <a:solidFill>
                  <a:srgbClr val="7D68A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-Mobility barriers for older adults and people with disabilities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8407" y="3271175"/>
            <a:ext cx="3613777" cy="164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1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Challenges</a:t>
            </a:r>
          </a:p>
          <a:p>
            <a:pPr algn="ctr">
              <a:lnSpc>
                <a:spcPts val="4409"/>
              </a:lnSpc>
            </a:pPr>
            <a:r>
              <a:rPr lang="en-US" sz="3150" b="1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for Rural Residents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31035" y="-1428587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5"/>
                </a:lnTo>
                <a:lnTo>
                  <a:pt x="0" y="5991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52942" y="2990763"/>
            <a:ext cx="9418830" cy="4634504"/>
          </a:xfrm>
          <a:custGeom>
            <a:avLst/>
            <a:gdLst/>
            <a:ahLst/>
            <a:cxnLst/>
            <a:rect l="l" t="t" r="r" b="b"/>
            <a:pathLst>
              <a:path w="9418830" h="4634504">
                <a:moveTo>
                  <a:pt x="0" y="0"/>
                </a:moveTo>
                <a:lnTo>
                  <a:pt x="9418830" y="0"/>
                </a:lnTo>
                <a:lnTo>
                  <a:pt x="9418830" y="4634504"/>
                </a:lnTo>
                <a:lnTo>
                  <a:pt x="0" y="4634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356829" y="8119743"/>
            <a:ext cx="1514943" cy="1683270"/>
          </a:xfrm>
          <a:custGeom>
            <a:avLst/>
            <a:gdLst/>
            <a:ahLst/>
            <a:cxnLst/>
            <a:rect l="l" t="t" r="r" b="b"/>
            <a:pathLst>
              <a:path w="1514943" h="1683270">
                <a:moveTo>
                  <a:pt x="0" y="0"/>
                </a:moveTo>
                <a:lnTo>
                  <a:pt x="1514943" y="0"/>
                </a:lnTo>
                <a:lnTo>
                  <a:pt x="1514943" y="1683271"/>
                </a:lnTo>
                <a:lnTo>
                  <a:pt x="0" y="16832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062895" y="8721913"/>
            <a:ext cx="2665275" cy="536387"/>
          </a:xfrm>
          <a:custGeom>
            <a:avLst/>
            <a:gdLst/>
            <a:ahLst/>
            <a:cxnLst/>
            <a:rect l="l" t="t" r="r" b="b"/>
            <a:pathLst>
              <a:path w="2665275" h="536387">
                <a:moveTo>
                  <a:pt x="0" y="0"/>
                </a:moveTo>
                <a:lnTo>
                  <a:pt x="2665275" y="0"/>
                </a:lnTo>
                <a:lnTo>
                  <a:pt x="2665275" y="536387"/>
                </a:lnTo>
                <a:lnTo>
                  <a:pt x="0" y="5363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481012" y="2889055"/>
            <a:ext cx="6054626" cy="502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7"/>
              </a:lnSpc>
            </a:pPr>
            <a:endParaRPr dirty="0"/>
          </a:p>
          <a:p>
            <a:pPr algn="l">
              <a:lnSpc>
                <a:spcPts val="2547"/>
              </a:lnSpc>
            </a:pPr>
            <a:r>
              <a:rPr lang="en-US" sz="181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Identify stakeholders:</a:t>
            </a:r>
          </a:p>
          <a:p>
            <a:pPr marL="392917" lvl="1" indent="-196459" algn="l">
              <a:lnSpc>
                <a:spcPts val="2547"/>
              </a:lnSpc>
              <a:buFont typeface="Arial"/>
              <a:buChar char="•"/>
            </a:pPr>
            <a:r>
              <a:rPr lang="en-US" sz="18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Transportation operators (3)</a:t>
            </a:r>
          </a:p>
          <a:p>
            <a:pPr marL="392917" lvl="1" indent="-196459" algn="l">
              <a:lnSpc>
                <a:spcPts val="2547"/>
              </a:lnSpc>
              <a:buFont typeface="Arial"/>
              <a:buChar char="•"/>
            </a:pPr>
            <a:r>
              <a:rPr lang="en-US" sz="18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Locality staff and champions</a:t>
            </a:r>
          </a:p>
          <a:p>
            <a:pPr marL="392917" lvl="1" indent="-196459" algn="l">
              <a:lnSpc>
                <a:spcPts val="2547"/>
              </a:lnSpc>
              <a:buFont typeface="Arial"/>
              <a:buChar char="•"/>
            </a:pPr>
            <a:r>
              <a:rPr lang="en-US" sz="18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Community/nonprofits (health, seniors, business)</a:t>
            </a:r>
          </a:p>
          <a:p>
            <a:pPr algn="l">
              <a:lnSpc>
                <a:spcPts val="2547"/>
              </a:lnSpc>
            </a:pPr>
            <a:endParaRPr lang="en-US" sz="18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547"/>
              </a:lnSpc>
            </a:pPr>
            <a:r>
              <a:rPr lang="en-US" sz="181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asked them to:</a:t>
            </a:r>
          </a:p>
          <a:p>
            <a:pPr marL="392917" lvl="1" indent="-196459" algn="l">
              <a:lnSpc>
                <a:spcPts val="2547"/>
              </a:lnSpc>
              <a:buAutoNum type="arabicPeriod"/>
            </a:pPr>
            <a:r>
              <a:rPr lang="en-US" sz="18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Invite us to or tell us about an event </a:t>
            </a:r>
          </a:p>
          <a:p>
            <a:pPr marL="392917" lvl="1" indent="-196459" algn="l">
              <a:lnSpc>
                <a:spcPts val="2547"/>
              </a:lnSpc>
              <a:buAutoNum type="arabicPeriod"/>
            </a:pPr>
            <a:r>
              <a:rPr lang="en-US" sz="18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Fill out the survey</a:t>
            </a:r>
          </a:p>
          <a:p>
            <a:pPr marL="392917" lvl="1" indent="-196459" algn="l">
              <a:lnSpc>
                <a:spcPts val="2547"/>
              </a:lnSpc>
              <a:buAutoNum type="arabicPeriod"/>
            </a:pPr>
            <a:r>
              <a:rPr lang="en-US" sz="18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Share the toolkit</a:t>
            </a:r>
          </a:p>
          <a:p>
            <a:pPr algn="l">
              <a:lnSpc>
                <a:spcPts val="2547"/>
              </a:lnSpc>
            </a:pPr>
            <a:endParaRPr lang="en-US" sz="18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547"/>
              </a:lnSpc>
            </a:pPr>
            <a:r>
              <a:rPr lang="en-US" sz="181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did we do?</a:t>
            </a:r>
          </a:p>
          <a:p>
            <a:pPr marL="392917" lvl="1" indent="-196459" algn="l">
              <a:lnSpc>
                <a:spcPts val="2547"/>
              </a:lnSpc>
              <a:buFont typeface="Arial"/>
              <a:buChar char="•"/>
            </a:pPr>
            <a:r>
              <a:rPr lang="en-US" sz="18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 to where people were already gathering</a:t>
            </a:r>
          </a:p>
          <a:p>
            <a:pPr marL="392917" lvl="1" indent="-196459" algn="l">
              <a:lnSpc>
                <a:spcPts val="2547"/>
              </a:lnSpc>
              <a:buFont typeface="Arial"/>
              <a:buChar char="•"/>
            </a:pPr>
            <a:r>
              <a:rPr lang="en-US" sz="181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Show up at least twice in each of 5 counties </a:t>
            </a:r>
          </a:p>
          <a:p>
            <a:pPr algn="l">
              <a:lnSpc>
                <a:spcPts val="2547"/>
              </a:lnSpc>
            </a:pPr>
            <a:endParaRPr lang="en-US" sz="18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547"/>
              </a:lnSpc>
            </a:pPr>
            <a:endParaRPr lang="en-US" sz="181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54001" y="962024"/>
            <a:ext cx="3071902" cy="618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 dirty="0">
                <a:solidFill>
                  <a:srgbClr val="8D02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Approach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250" y="476250"/>
            <a:ext cx="2155017" cy="2160418"/>
          </a:xfrm>
          <a:custGeom>
            <a:avLst/>
            <a:gdLst/>
            <a:ahLst/>
            <a:cxnLst/>
            <a:rect l="l" t="t" r="r" b="b"/>
            <a:pathLst>
              <a:path w="2155017" h="2160418">
                <a:moveTo>
                  <a:pt x="0" y="0"/>
                </a:moveTo>
                <a:lnTo>
                  <a:pt x="2155017" y="0"/>
                </a:lnTo>
                <a:lnTo>
                  <a:pt x="2155017" y="2160418"/>
                </a:lnTo>
                <a:lnTo>
                  <a:pt x="0" y="21604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76250" y="3091066"/>
            <a:ext cx="4761568" cy="4104868"/>
            <a:chOff x="0" y="0"/>
            <a:chExt cx="6348757" cy="54731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48757" cy="5473158"/>
            </a:xfrm>
            <a:custGeom>
              <a:avLst/>
              <a:gdLst/>
              <a:ahLst/>
              <a:cxnLst/>
              <a:rect l="l" t="t" r="r" b="b"/>
              <a:pathLst>
                <a:path w="6348757" h="5473158">
                  <a:moveTo>
                    <a:pt x="0" y="0"/>
                  </a:moveTo>
                  <a:lnTo>
                    <a:pt x="6348757" y="0"/>
                  </a:lnTo>
                  <a:lnTo>
                    <a:pt x="6348757" y="5473158"/>
                  </a:lnTo>
                  <a:lnTo>
                    <a:pt x="0" y="5473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43415" y="1497626"/>
              <a:ext cx="4223072" cy="2487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0"/>
                </a:lnSpc>
              </a:pPr>
              <a:r>
                <a:rPr lang="en-US" sz="2483" b="1">
                  <a:solidFill>
                    <a:srgbClr val="7D68A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“Free rollercoasters that take you to other places”</a:t>
              </a:r>
            </a:p>
            <a:p>
              <a:pPr algn="ctr">
                <a:lnSpc>
                  <a:spcPts val="2980"/>
                </a:lnSpc>
                <a:spcBef>
                  <a:spcPct val="0"/>
                </a:spcBef>
              </a:pPr>
              <a:r>
                <a:rPr lang="en-US" sz="2483" b="1">
                  <a:solidFill>
                    <a:srgbClr val="7D68A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–Liam, 9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769936" y="0"/>
            <a:ext cx="7084053" cy="5745472"/>
            <a:chOff x="0" y="0"/>
            <a:chExt cx="9445404" cy="76606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45404" cy="7660629"/>
            </a:xfrm>
            <a:custGeom>
              <a:avLst/>
              <a:gdLst/>
              <a:ahLst/>
              <a:cxnLst/>
              <a:rect l="l" t="t" r="r" b="b"/>
              <a:pathLst>
                <a:path w="9445404" h="7660629">
                  <a:moveTo>
                    <a:pt x="0" y="0"/>
                  </a:moveTo>
                  <a:lnTo>
                    <a:pt x="9445404" y="0"/>
                  </a:lnTo>
                  <a:lnTo>
                    <a:pt x="9445404" y="7660629"/>
                  </a:lnTo>
                  <a:lnTo>
                    <a:pt x="0" y="7660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146" b="-314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974785" y="2411089"/>
              <a:ext cx="5143276" cy="2828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9"/>
                </a:lnSpc>
                <a:spcBef>
                  <a:spcPct val="0"/>
                </a:spcBef>
              </a:pPr>
              <a:r>
                <a:rPr lang="en-US" sz="2341">
                  <a:solidFill>
                    <a:srgbClr val="7D68A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Might be closer than it sounds—transit already offers fare-free rides, breaking down cost barriers and keeping people moving!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-871297" flipV="1">
            <a:off x="4966332" y="2500082"/>
            <a:ext cx="3714755" cy="1181968"/>
          </a:xfrm>
          <a:custGeom>
            <a:avLst/>
            <a:gdLst/>
            <a:ahLst/>
            <a:cxnLst/>
            <a:rect l="l" t="t" r="r" b="b"/>
            <a:pathLst>
              <a:path w="3714755" h="1181968">
                <a:moveTo>
                  <a:pt x="0" y="1181968"/>
                </a:moveTo>
                <a:lnTo>
                  <a:pt x="3714755" y="1181968"/>
                </a:lnTo>
                <a:lnTo>
                  <a:pt x="3714755" y="0"/>
                </a:lnTo>
                <a:lnTo>
                  <a:pt x="0" y="0"/>
                </a:lnTo>
                <a:lnTo>
                  <a:pt x="0" y="11819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21808" y="927264"/>
            <a:ext cx="4789993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4"/>
              </a:lnSpc>
            </a:pPr>
            <a:r>
              <a:rPr lang="en-US" sz="4503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YOUTH SPOTLIGHT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2431874" y="6221722"/>
            <a:ext cx="10003159" cy="4007516"/>
          </a:xfrm>
          <a:custGeom>
            <a:avLst/>
            <a:gdLst/>
            <a:ahLst/>
            <a:cxnLst/>
            <a:rect l="l" t="t" r="r" b="b"/>
            <a:pathLst>
              <a:path w="10003159" h="4007516">
                <a:moveTo>
                  <a:pt x="10003160" y="0"/>
                </a:moveTo>
                <a:lnTo>
                  <a:pt x="0" y="0"/>
                </a:lnTo>
                <a:lnTo>
                  <a:pt x="0" y="4007515"/>
                </a:lnTo>
                <a:lnTo>
                  <a:pt x="10003160" y="4007515"/>
                </a:lnTo>
                <a:lnTo>
                  <a:pt x="1000316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2917942" y="5745472"/>
            <a:ext cx="4761568" cy="4461002"/>
            <a:chOff x="0" y="0"/>
            <a:chExt cx="6348757" cy="59480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48757" cy="5948002"/>
            </a:xfrm>
            <a:custGeom>
              <a:avLst/>
              <a:gdLst/>
              <a:ahLst/>
              <a:cxnLst/>
              <a:rect l="l" t="t" r="r" b="b"/>
              <a:pathLst>
                <a:path w="6348757" h="5948002">
                  <a:moveTo>
                    <a:pt x="0" y="0"/>
                  </a:moveTo>
                  <a:lnTo>
                    <a:pt x="6348757" y="0"/>
                  </a:lnTo>
                  <a:lnTo>
                    <a:pt x="6348757" y="5948002"/>
                  </a:lnTo>
                  <a:lnTo>
                    <a:pt x="0" y="5948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337" r="-433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43415" y="1497626"/>
              <a:ext cx="4223072" cy="2962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0"/>
                </a:lnSpc>
                <a:spcBef>
                  <a:spcPct val="0"/>
                </a:spcBef>
              </a:pPr>
              <a:r>
                <a:rPr lang="en-US" sz="2483">
                  <a:solidFill>
                    <a:srgbClr val="7D68A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ridiculous thought is only that until we have the </a:t>
              </a:r>
              <a:r>
                <a:rPr lang="en-US" sz="2483" b="1">
                  <a:solidFill>
                    <a:srgbClr val="7D68A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technology </a:t>
              </a:r>
              <a:r>
                <a:rPr lang="en-US" sz="2483">
                  <a:solidFill>
                    <a:srgbClr val="7D68A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or the </a:t>
              </a:r>
              <a:r>
                <a:rPr lang="en-US" sz="2483" b="1">
                  <a:solidFill>
                    <a:srgbClr val="7D68A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willpower </a:t>
              </a:r>
              <a:r>
                <a:rPr lang="en-US" sz="2483">
                  <a:solidFill>
                    <a:srgbClr val="7D68A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make it happen.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31035" y="-1428587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5"/>
                </a:lnTo>
                <a:lnTo>
                  <a:pt x="0" y="5991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94650" y="4563038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69" y="0"/>
                </a:lnTo>
                <a:lnTo>
                  <a:pt x="7857869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081260" y="1354932"/>
            <a:ext cx="16016201" cy="7607695"/>
          </a:xfrm>
          <a:custGeom>
            <a:avLst/>
            <a:gdLst/>
            <a:ahLst/>
            <a:cxnLst/>
            <a:rect l="l" t="t" r="r" b="b"/>
            <a:pathLst>
              <a:path w="16016201" h="7607695">
                <a:moveTo>
                  <a:pt x="0" y="0"/>
                </a:moveTo>
                <a:lnTo>
                  <a:pt x="16016200" y="0"/>
                </a:lnTo>
                <a:lnTo>
                  <a:pt x="16016200" y="7607696"/>
                </a:lnTo>
                <a:lnTo>
                  <a:pt x="0" y="76076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479192" y="726282"/>
            <a:ext cx="5144393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 i="1">
                <a:solidFill>
                  <a:srgbClr val="8D0200"/>
                </a:solidFill>
                <a:latin typeface="Montserrat Heavy Italics"/>
                <a:ea typeface="Montserrat Heavy Italics"/>
                <a:cs typeface="Montserrat Heavy Italics"/>
                <a:sym typeface="Montserrat Heavy Italics"/>
              </a:rPr>
              <a:t>engage.planrva.org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458" y="6261580"/>
            <a:ext cx="4162519" cy="2752328"/>
            <a:chOff x="0" y="0"/>
            <a:chExt cx="1974122" cy="9333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4122" cy="933394"/>
            </a:xfrm>
            <a:custGeom>
              <a:avLst/>
              <a:gdLst/>
              <a:ahLst/>
              <a:cxnLst/>
              <a:rect l="l" t="t" r="r" b="b"/>
              <a:pathLst>
                <a:path w="1974122" h="933394">
                  <a:moveTo>
                    <a:pt x="52677" y="0"/>
                  </a:moveTo>
                  <a:lnTo>
                    <a:pt x="1921446" y="0"/>
                  </a:lnTo>
                  <a:cubicBezTo>
                    <a:pt x="1935416" y="0"/>
                    <a:pt x="1948815" y="5550"/>
                    <a:pt x="1958694" y="15429"/>
                  </a:cubicBezTo>
                  <a:cubicBezTo>
                    <a:pt x="1968572" y="25307"/>
                    <a:pt x="1974122" y="38706"/>
                    <a:pt x="1974122" y="52677"/>
                  </a:cubicBezTo>
                  <a:lnTo>
                    <a:pt x="1974122" y="880717"/>
                  </a:lnTo>
                  <a:cubicBezTo>
                    <a:pt x="1974122" y="909810"/>
                    <a:pt x="1950538" y="933394"/>
                    <a:pt x="1921446" y="933394"/>
                  </a:cubicBezTo>
                  <a:lnTo>
                    <a:pt x="52677" y="933394"/>
                  </a:lnTo>
                  <a:cubicBezTo>
                    <a:pt x="23584" y="933394"/>
                    <a:pt x="0" y="909810"/>
                    <a:pt x="0" y="880717"/>
                  </a:cubicBezTo>
                  <a:lnTo>
                    <a:pt x="0" y="52677"/>
                  </a:lnTo>
                  <a:cubicBezTo>
                    <a:pt x="0" y="23584"/>
                    <a:pt x="23584" y="0"/>
                    <a:pt x="52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rnd">
              <a:solidFill>
                <a:srgbClr val="002D7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974122" cy="961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0" y="6509464"/>
            <a:ext cx="4162519" cy="22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7"/>
              </a:lnSpc>
            </a:pPr>
            <a:r>
              <a:rPr lang="en-US" sz="2284" b="1" dirty="0">
                <a:solidFill>
                  <a:srgbClr val="8D02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Input Tools:</a:t>
            </a:r>
          </a:p>
          <a:p>
            <a:pPr algn="ctr">
              <a:lnSpc>
                <a:spcPts val="2144"/>
              </a:lnSpc>
            </a:pPr>
            <a:endParaRPr lang="en-US" sz="2284" b="1" dirty="0">
              <a:solidFill>
                <a:srgbClr val="8D0200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  <a:p>
            <a:pPr algn="ctr">
              <a:lnSpc>
                <a:spcPts val="3197"/>
              </a:lnSpc>
            </a:pPr>
            <a:r>
              <a:rPr lang="en-US" sz="2284" b="1" dirty="0">
                <a:solidFill>
                  <a:srgbClr val="8D02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-Online survey</a:t>
            </a:r>
          </a:p>
          <a:p>
            <a:pPr algn="ctr">
              <a:lnSpc>
                <a:spcPts val="3197"/>
              </a:lnSpc>
            </a:pPr>
            <a:r>
              <a:rPr lang="en-US" sz="2284" b="1" dirty="0">
                <a:solidFill>
                  <a:srgbClr val="8D02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-Online travel mapper</a:t>
            </a:r>
          </a:p>
          <a:p>
            <a:pPr algn="ctr">
              <a:lnSpc>
                <a:spcPts val="3197"/>
              </a:lnSpc>
            </a:pPr>
            <a:r>
              <a:rPr lang="en-US" sz="2284" b="1" dirty="0">
                <a:solidFill>
                  <a:srgbClr val="8D02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-In person events w/ paper survey</a:t>
            </a:r>
          </a:p>
        </p:txBody>
      </p:sp>
      <p:sp>
        <p:nvSpPr>
          <p:cNvPr id="12" name="TextBox 12"/>
          <p:cNvSpPr txBox="1"/>
          <p:nvPr/>
        </p:nvSpPr>
        <p:spPr>
          <a:xfrm rot="-856960">
            <a:off x="9131602" y="705075"/>
            <a:ext cx="4162519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b="1">
                <a:solidFill>
                  <a:srgbClr val="002D74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NEW TO 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5309" y="2458437"/>
            <a:ext cx="7976490" cy="733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1"/>
              </a:lnSpc>
            </a:pPr>
            <a:endParaRPr dirty="0"/>
          </a:p>
          <a:p>
            <a:pPr marL="669280" lvl="1" indent="-334640" algn="l">
              <a:lnSpc>
                <a:spcPts val="5052"/>
              </a:lnSpc>
              <a:buFont typeface="Arial"/>
              <a:buChar char="•"/>
            </a:pPr>
            <a:r>
              <a:rPr lang="en-US" sz="3099" b="1" dirty="0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Test of new engagement site </a:t>
            </a:r>
          </a:p>
          <a:p>
            <a:pPr algn="l">
              <a:lnSpc>
                <a:spcPts val="5052"/>
              </a:lnSpc>
            </a:pPr>
            <a:r>
              <a:rPr lang="en-US" sz="3099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(Simpler language)</a:t>
            </a:r>
          </a:p>
          <a:p>
            <a:pPr marL="669280" lvl="1" indent="-334640" algn="l">
              <a:lnSpc>
                <a:spcPts val="5052"/>
              </a:lnSpc>
              <a:buFont typeface="Arial"/>
              <a:buChar char="•"/>
            </a:pPr>
            <a:r>
              <a:rPr lang="en-US" sz="3099" b="1" dirty="0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Tools and survey best practices</a:t>
            </a:r>
          </a:p>
          <a:p>
            <a:pPr algn="l">
              <a:lnSpc>
                <a:spcPts val="5052"/>
              </a:lnSpc>
            </a:pPr>
            <a:r>
              <a:rPr lang="en-US" sz="3099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(Tribal location)</a:t>
            </a:r>
          </a:p>
          <a:p>
            <a:pPr marL="669280" lvl="1" indent="-334640" algn="l">
              <a:lnSpc>
                <a:spcPts val="5052"/>
              </a:lnSpc>
              <a:buFont typeface="Arial"/>
              <a:buChar char="•"/>
            </a:pPr>
            <a:r>
              <a:rPr lang="en-US" sz="3099" b="1" dirty="0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Tee up to LRTP</a:t>
            </a:r>
          </a:p>
          <a:p>
            <a:pPr marL="669280" lvl="1" indent="-334640" algn="l">
              <a:lnSpc>
                <a:spcPts val="5052"/>
              </a:lnSpc>
              <a:buFont typeface="Arial"/>
              <a:buChar char="•"/>
            </a:pPr>
            <a:r>
              <a:rPr lang="en-US" sz="3099" b="1" dirty="0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Rural counties felt heard </a:t>
            </a:r>
          </a:p>
          <a:p>
            <a:pPr algn="l">
              <a:lnSpc>
                <a:spcPts val="5052"/>
              </a:lnSpc>
            </a:pPr>
            <a:r>
              <a:rPr lang="en-US" sz="3099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(Suburban county wanted in!)</a:t>
            </a:r>
          </a:p>
          <a:p>
            <a:pPr marL="669280" lvl="1" indent="-334640" algn="l">
              <a:lnSpc>
                <a:spcPts val="5052"/>
              </a:lnSpc>
              <a:buFont typeface="Arial"/>
              <a:buChar char="•"/>
            </a:pPr>
            <a:r>
              <a:rPr lang="en-US" sz="3099" b="1" dirty="0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Shared data</a:t>
            </a:r>
          </a:p>
          <a:p>
            <a:pPr algn="l">
              <a:lnSpc>
                <a:spcPts val="5378"/>
              </a:lnSpc>
            </a:pPr>
            <a:r>
              <a:rPr lang="en-US" sz="3299" dirty="0">
                <a:solidFill>
                  <a:srgbClr val="8D0200"/>
                </a:solidFill>
                <a:latin typeface="Montserrat"/>
                <a:ea typeface="Montserrat"/>
                <a:cs typeface="Montserrat"/>
                <a:sym typeface="Montserrat"/>
              </a:rPr>
              <a:t>(VDH)</a:t>
            </a:r>
          </a:p>
          <a:p>
            <a:pPr marL="669280" lvl="1" indent="-334640" algn="l">
              <a:lnSpc>
                <a:spcPts val="5052"/>
              </a:lnSpc>
              <a:buFont typeface="Arial"/>
              <a:buChar char="•"/>
            </a:pPr>
            <a:r>
              <a:rPr lang="en-US" sz="3099" b="1" dirty="0">
                <a:solidFill>
                  <a:srgbClr val="8D0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were more powerful together</a:t>
            </a:r>
          </a:p>
          <a:p>
            <a:pPr algn="ctr">
              <a:lnSpc>
                <a:spcPts val="3791"/>
              </a:lnSpc>
            </a:pPr>
            <a:endParaRPr lang="en-US" sz="3099" b="1" dirty="0">
              <a:solidFill>
                <a:srgbClr val="8D02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431035" y="-1428587"/>
            <a:ext cx="7857870" cy="5991626"/>
          </a:xfrm>
          <a:custGeom>
            <a:avLst/>
            <a:gdLst/>
            <a:ahLst/>
            <a:cxnLst/>
            <a:rect l="l" t="t" r="r" b="b"/>
            <a:pathLst>
              <a:path w="7857870" h="5991626">
                <a:moveTo>
                  <a:pt x="0" y="0"/>
                </a:moveTo>
                <a:lnTo>
                  <a:pt x="7857870" y="0"/>
                </a:lnTo>
                <a:lnTo>
                  <a:pt x="7857870" y="5991625"/>
                </a:lnTo>
                <a:lnTo>
                  <a:pt x="0" y="5991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535029" y="1567225"/>
            <a:ext cx="9256043" cy="8330439"/>
          </a:xfrm>
          <a:custGeom>
            <a:avLst/>
            <a:gdLst/>
            <a:ahLst/>
            <a:cxnLst/>
            <a:rect l="l" t="t" r="r" b="b"/>
            <a:pathLst>
              <a:path w="9256043" h="8330439">
                <a:moveTo>
                  <a:pt x="0" y="0"/>
                </a:moveTo>
                <a:lnTo>
                  <a:pt x="9256044" y="0"/>
                </a:lnTo>
                <a:lnTo>
                  <a:pt x="9256044" y="8330439"/>
                </a:lnTo>
                <a:lnTo>
                  <a:pt x="0" y="8330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401430" y="681036"/>
            <a:ext cx="7857870" cy="618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 dirty="0">
                <a:solidFill>
                  <a:srgbClr val="8D02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Why did this work for us?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1558</Words>
  <Application>Microsoft Office PowerPoint</Application>
  <PresentationFormat>Custom</PresentationFormat>
  <Paragraphs>240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Montserrat Heavy Italics</vt:lpstr>
      <vt:lpstr>Montserrat Semi-Bold Italics</vt:lpstr>
      <vt:lpstr>Neue Machina Ultra-Bold</vt:lpstr>
      <vt:lpstr>Arial</vt:lpstr>
      <vt:lpstr>ADLaM Display</vt:lpstr>
      <vt:lpstr>Montserrat Heavy</vt:lpstr>
      <vt:lpstr>Calibri</vt:lpstr>
      <vt:lpstr>Montserrat Medium</vt:lpstr>
      <vt:lpstr>Montserrat Semi-Bold</vt:lpstr>
      <vt:lpstr>Montserrat</vt:lpstr>
      <vt:lpstr>Montserrat Bold</vt:lpstr>
      <vt:lpstr>Neue Machina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NADO HG Presents</dc:title>
  <dc:creator>hgordon</dc:creator>
  <cp:lastModifiedBy>Holly Gordon</cp:lastModifiedBy>
  <cp:revision>4</cp:revision>
  <dcterms:created xsi:type="dcterms:W3CDTF">2006-08-16T00:00:00Z</dcterms:created>
  <dcterms:modified xsi:type="dcterms:W3CDTF">2025-07-10T14:20:37Z</dcterms:modified>
  <dc:identifier>DAGssjrFsTI</dc:identifier>
</cp:coreProperties>
</file>