
<file path=[Content_Types].xml><?xml version="1.0" encoding="utf-8"?>
<Types xmlns="http://schemas.openxmlformats.org/package/2006/content-types"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429" r:id="rId6"/>
    <p:sldId id="866" r:id="rId7"/>
    <p:sldId id="1093" r:id="rId8"/>
    <p:sldId id="1122" r:id="rId9"/>
    <p:sldId id="966" r:id="rId10"/>
    <p:sldId id="1018" r:id="rId11"/>
    <p:sldId id="283" r:id="rId12"/>
    <p:sldId id="1264" r:id="rId13"/>
    <p:sldId id="1128" r:id="rId14"/>
    <p:sldId id="1110" r:id="rId15"/>
    <p:sldId id="1111" r:id="rId16"/>
    <p:sldId id="1112" r:id="rId17"/>
    <p:sldId id="1113" r:id="rId18"/>
    <p:sldId id="1115" r:id="rId19"/>
    <p:sldId id="1117" r:id="rId20"/>
    <p:sldId id="1118" r:id="rId21"/>
    <p:sldId id="1103" r:id="rId22"/>
    <p:sldId id="1265" r:id="rId23"/>
    <p:sldId id="1271" r:id="rId24"/>
    <p:sldId id="1266" r:id="rId25"/>
    <p:sldId id="1268" r:id="rId26"/>
    <p:sldId id="1269" r:id="rId27"/>
    <p:sldId id="1276" r:id="rId28"/>
    <p:sldId id="1277" r:id="rId29"/>
    <p:sldId id="1278" r:id="rId30"/>
    <p:sldId id="1272" r:id="rId31"/>
    <p:sldId id="1273" r:id="rId32"/>
    <p:sldId id="1274" r:id="rId33"/>
    <p:sldId id="1275" r:id="rId34"/>
    <p:sldId id="1270" r:id="rId35"/>
    <p:sldId id="1020" r:id="rId36"/>
    <p:sldId id="968" r:id="rId37"/>
    <p:sldId id="1087" r:id="rId38"/>
    <p:sldId id="873" r:id="rId39"/>
    <p:sldId id="1133" r:id="rId40"/>
    <p:sldId id="126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6181"/>
    <a:srgbClr val="ACC1D2"/>
    <a:srgbClr val="0000FF"/>
    <a:srgbClr val="627C40"/>
    <a:srgbClr val="566C38"/>
    <a:srgbClr val="82A2BC"/>
    <a:srgbClr val="EB3A1D"/>
    <a:srgbClr val="F3CA8D"/>
    <a:srgbClr val="F2F0A6"/>
    <a:srgbClr val="886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FC7DFB-5FFA-732C-01FF-89BC37840697}" v="7" dt="2025-07-14T23:11:28.089"/>
    <p1510:client id="{70E59FE2-4F18-4B26-92FA-8FF78002891F}" v="481" dt="2025-07-14T23:25: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8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83DD8-A7B5-4DB8-A6AB-311C5D8FBC6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2C6DD-626D-4D92-910B-59ED6CFF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3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Helvetica Neu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1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Helvetica Neu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35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Helvetica Neu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5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Helvetica Neu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90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Helvetica Neu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4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Helvetica Neu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7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Helvetica Neu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35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0D38C-3F51-4AD6-A123-C5DAFE07C4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52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National RTAP in the Cloud hosts the four web applications: </a:t>
            </a:r>
          </a:p>
          <a:p>
            <a:pPr lvl="1"/>
            <a:r>
              <a:rPr lang="en-US"/>
              <a:t>GTFS Builder and Cost Allocation Calculator (both of which can be downloaded), </a:t>
            </a:r>
          </a:p>
          <a:p>
            <a:pPr lvl="1"/>
            <a:r>
              <a:rPr lang="en-US"/>
              <a:t>Procurement PRO and Website Builder (data stored on the our cloud). </a:t>
            </a:r>
          </a:p>
          <a:p>
            <a:r>
              <a:rPr lang="en-US"/>
              <a:t>The web apps are hosted on the National RTAP server and users can access the information and functionality from any device with internet service for free. </a:t>
            </a:r>
          </a:p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53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Helvetica Neu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4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969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92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99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821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972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63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Helvetica Neu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9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Essential Spanish for Rural Transit Drivers</a:t>
            </a:r>
            <a:r>
              <a:rPr lang="en-US" sz="1400" b="0" i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Gill Sans MT" panose="020B0502020104020203" pitchFamily="34" charset="0"/>
              </a:rPr>
              <a:t>AND 2 the Point in Spanish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Rural Integrated National Transit Database (</a:t>
            </a:r>
            <a:r>
              <a:rPr lang="en-US" sz="1400" b="0" i="0" u="none" strike="noStrike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iNTD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)</a:t>
            </a:r>
            <a:r>
              <a:rPr lang="en-US" sz="1400" b="0" i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Gill Sans MT" panose="020B0502020104020203" pitchFamily="34" charset="0"/>
              </a:rPr>
              <a:t>Compare your state or system to other states or like systems. Use this program to look at your efficiency and effectiveness measures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SURCOM Courses in National RTAP eLearning</a:t>
            </a:r>
            <a:r>
              <a:rPr lang="en-US" sz="1400" b="0" i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Gill Sans MT" panose="020B0502020104020203" pitchFamily="34" charset="0"/>
              </a:rPr>
              <a:t>An other trainings including BOTL Human Trafficking, Braun Securement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Biennial surveys of Rural and Tribal Transit Agencies and State RTAPs</a:t>
            </a:r>
            <a:r>
              <a:rPr lang="en-US" sz="1400" b="0" i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is where we get the info for the Position and salary spreadsheet, see national trends with technology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Recorded webinars offering valuable training and innovative best practices</a:t>
            </a:r>
            <a:r>
              <a:rPr lang="en-US" sz="1400" b="0" i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 may have missed it originally but you can see it now, or check out a subject area that you haven’t had time to explore</a:t>
            </a:r>
          </a:p>
          <a:p>
            <a:r>
              <a:rPr lang="en-US"/>
              <a:t>Tech Briefs are another great way to get a quick and thorough in depth take on a subject area.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61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Helvetica Neu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14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4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9e88795a7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9e88795a77_0_20:notes"/>
          <p:cNvSpPr txBox="1">
            <a:spLocks noGrp="1"/>
          </p:cNvSpPr>
          <p:nvPr>
            <p:ph type="body" idx="1"/>
          </p:nvPr>
        </p:nvSpPr>
        <p:spPr>
          <a:xfrm>
            <a:off x="701040" y="4416427"/>
            <a:ext cx="56082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g9e88795a77_0_20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389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8AE17-4F66-4F78-84B3-9EE5D7734FD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8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EA9C-02B3-4B59-B8E3-5E2CB7A41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48CD4-F932-405B-96BE-5BD1152EE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DB652-2DA8-45A6-BAA8-C592BEED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A4BC8-CBC3-4792-99E4-E5EA718F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F6229-9D3F-4679-8AAE-6B446F87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7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D84AD-008D-461B-930C-B95DDF6CA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AF3FB-8CCA-4E47-A3A5-D5B7A656C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519E-E47B-40D8-8B5A-8DBF3B53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8ADED-E9C8-4DFC-95B7-EB2BFF76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25772-F22C-44B3-9260-1A539157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6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E768C-7DF4-46E4-99CF-DCD473030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9AC4E-BAF3-44DA-B6C4-059FC2C2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E95EC-05E6-4BE4-949C-E9581FBD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4FBC8-35E3-45DF-904C-64E423913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26877-51BC-4436-A1DA-7FFE256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8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74" y="705597"/>
            <a:ext cx="8766621" cy="548797"/>
          </a:xfrm>
        </p:spPr>
        <p:txBody>
          <a:bodyPr anchor="t">
            <a:normAutofit/>
          </a:bodyPr>
          <a:lstStyle>
            <a:lvl1pPr algn="l">
              <a:lnSpc>
                <a:spcPts val="2600"/>
              </a:lnSpc>
              <a:defRPr sz="24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88979" y="1600201"/>
            <a:ext cx="10972800" cy="4525963"/>
          </a:xfrm>
          <a:noFill/>
        </p:spPr>
        <p:txBody>
          <a:bodyPr/>
          <a:lstStyle>
            <a:lvl1pPr marL="342900" indent="-287338">
              <a:buClr>
                <a:schemeClr val="tx1">
                  <a:lumMod val="50000"/>
                  <a:lumOff val="50000"/>
                </a:schemeClr>
              </a:buCl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1pPr>
            <a:lvl2pPr marL="454025" indent="-171450">
              <a:lnSpc>
                <a:spcPts val="2000"/>
              </a:lnSpc>
              <a:buClr>
                <a:schemeClr val="tx1">
                  <a:lumMod val="50000"/>
                  <a:lumOff val="50000"/>
                </a:schemeClr>
              </a:buClr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2pPr>
            <a:lvl3pPr marL="917575" indent="-173038">
              <a:lnSpc>
                <a:spcPts val="2000"/>
              </a:lnSpc>
              <a:buClr>
                <a:schemeClr val="tx1">
                  <a:lumMod val="50000"/>
                  <a:lumOff val="50000"/>
                </a:schemeClr>
              </a:buClr>
              <a:buNone/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–	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040533" y="6356351"/>
            <a:ext cx="541867" cy="365125"/>
          </a:xfrm>
        </p:spPr>
        <p:txBody>
          <a:bodyPr/>
          <a:lstStyle>
            <a:lvl1pPr algn="r">
              <a:defRPr sz="800" smtClean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5C4B4119-C2CA-4160-BB3F-887566CF6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57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38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38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38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63044" y="1481752"/>
            <a:ext cx="7213989" cy="4981537"/>
          </a:xfrm>
        </p:spPr>
        <p:txBody>
          <a:bodyPr anchor="t">
            <a:noAutofit/>
          </a:bodyPr>
          <a:lstStyle>
            <a:lvl1pPr algn="l">
              <a:lnSpc>
                <a:spcPts val="3500"/>
              </a:lnSpc>
              <a:defRPr sz="2600" b="0" i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 smtClean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70F3A983-C343-405A-901A-E7C948F7D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59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74" y="705597"/>
            <a:ext cx="8766621" cy="548797"/>
          </a:xfrm>
        </p:spPr>
        <p:txBody>
          <a:bodyPr anchor="t">
            <a:normAutofit/>
          </a:bodyPr>
          <a:lstStyle>
            <a:lvl1pPr algn="l">
              <a:lnSpc>
                <a:spcPts val="2600"/>
              </a:lnSpc>
              <a:defRPr sz="3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88979" y="1600201"/>
            <a:ext cx="10972800" cy="4525963"/>
          </a:xfrm>
          <a:noFill/>
        </p:spPr>
        <p:txBody>
          <a:bodyPr/>
          <a:lstStyle>
            <a:lvl1pPr marL="342900" indent="-342900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  <a:lvl2pPr marL="685800" indent="-338138">
              <a:lnSpc>
                <a:spcPts val="2000"/>
              </a:lnSpc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2pPr>
            <a:lvl3pPr marL="917575" indent="-173038">
              <a:lnSpc>
                <a:spcPts val="2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040533" y="6356351"/>
            <a:ext cx="541867" cy="365125"/>
          </a:xfrm>
        </p:spPr>
        <p:txBody>
          <a:bodyPr/>
          <a:lstStyle>
            <a:lvl1pPr algn="r">
              <a:defRPr sz="800" smtClean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C877AA80-D4FF-40CB-9E42-E7DB1B11E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04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74" y="705597"/>
            <a:ext cx="8766621" cy="548797"/>
          </a:xfrm>
        </p:spPr>
        <p:txBody>
          <a:bodyPr anchor="t">
            <a:normAutofit/>
          </a:bodyPr>
          <a:lstStyle>
            <a:lvl1pPr algn="l">
              <a:lnSpc>
                <a:spcPts val="2600"/>
              </a:lnSpc>
              <a:defRPr sz="3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88979" y="1600201"/>
            <a:ext cx="10972800" cy="4525963"/>
          </a:xfrm>
          <a:noFill/>
        </p:spPr>
        <p:txBody>
          <a:bodyPr/>
          <a:lstStyle>
            <a:lvl1pPr marL="342900" indent="-342900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  <a:lvl2pPr marL="685800" indent="-338138">
              <a:lnSpc>
                <a:spcPts val="2000"/>
              </a:lnSpc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2pPr>
            <a:lvl3pPr marL="917575" indent="-173038">
              <a:lnSpc>
                <a:spcPts val="2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040533" y="6356351"/>
            <a:ext cx="541867" cy="365125"/>
          </a:xfrm>
        </p:spPr>
        <p:txBody>
          <a:bodyPr/>
          <a:lstStyle>
            <a:lvl1pPr algn="r">
              <a:defRPr sz="800" smtClean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C877AA80-D4FF-40CB-9E42-E7DB1B11E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3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74" y="705597"/>
            <a:ext cx="8766621" cy="548797"/>
          </a:xfrm>
        </p:spPr>
        <p:txBody>
          <a:bodyPr anchor="t">
            <a:normAutofit/>
          </a:bodyPr>
          <a:lstStyle>
            <a:lvl1pPr algn="l">
              <a:lnSpc>
                <a:spcPts val="2600"/>
              </a:lnSpc>
              <a:defRPr sz="3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88979" y="1600201"/>
            <a:ext cx="10972800" cy="4525963"/>
          </a:xfrm>
          <a:noFill/>
        </p:spPr>
        <p:txBody>
          <a:bodyPr/>
          <a:lstStyle>
            <a:lvl1pPr marL="342900" indent="-342900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  <a:lvl2pPr marL="685800" indent="-338138">
              <a:lnSpc>
                <a:spcPts val="2000"/>
              </a:lnSpc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2pPr>
            <a:lvl3pPr marL="917575" indent="-173038">
              <a:lnSpc>
                <a:spcPts val="2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040533" y="6356351"/>
            <a:ext cx="541867" cy="365125"/>
          </a:xfrm>
        </p:spPr>
        <p:txBody>
          <a:bodyPr/>
          <a:lstStyle>
            <a:lvl1pPr algn="r">
              <a:defRPr sz="800" smtClean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C877AA80-D4FF-40CB-9E42-E7DB1B11E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11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74" y="705597"/>
            <a:ext cx="8766621" cy="548797"/>
          </a:xfrm>
        </p:spPr>
        <p:txBody>
          <a:bodyPr anchor="t">
            <a:normAutofit/>
          </a:bodyPr>
          <a:lstStyle>
            <a:lvl1pPr algn="l">
              <a:lnSpc>
                <a:spcPts val="2600"/>
              </a:lnSpc>
              <a:defRPr sz="3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88979" y="1600201"/>
            <a:ext cx="10972800" cy="4525963"/>
          </a:xfrm>
          <a:noFill/>
        </p:spPr>
        <p:txBody>
          <a:bodyPr/>
          <a:lstStyle>
            <a:lvl1pPr marL="342900" indent="-342900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  <a:lvl2pPr marL="685800" indent="-338138">
              <a:lnSpc>
                <a:spcPts val="2000"/>
              </a:lnSpc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2pPr>
            <a:lvl3pPr marL="917575" indent="-173038">
              <a:lnSpc>
                <a:spcPts val="2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040533" y="6356351"/>
            <a:ext cx="541867" cy="365125"/>
          </a:xfrm>
        </p:spPr>
        <p:txBody>
          <a:bodyPr/>
          <a:lstStyle>
            <a:lvl1pPr algn="r">
              <a:defRPr sz="800" smtClean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C877AA80-D4FF-40CB-9E42-E7DB1B11E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97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74" y="705597"/>
            <a:ext cx="8766621" cy="548797"/>
          </a:xfrm>
        </p:spPr>
        <p:txBody>
          <a:bodyPr anchor="t">
            <a:normAutofit/>
          </a:bodyPr>
          <a:lstStyle>
            <a:lvl1pPr algn="l">
              <a:lnSpc>
                <a:spcPts val="2600"/>
              </a:lnSpc>
              <a:defRPr sz="3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88979" y="1600201"/>
            <a:ext cx="10972800" cy="4525963"/>
          </a:xfrm>
          <a:noFill/>
        </p:spPr>
        <p:txBody>
          <a:bodyPr/>
          <a:lstStyle>
            <a:lvl1pPr marL="342900" indent="-342900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  <a:lvl2pPr marL="685800" indent="-338138">
              <a:lnSpc>
                <a:spcPts val="2000"/>
              </a:lnSpc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2pPr>
            <a:lvl3pPr marL="917575" indent="-173038">
              <a:lnSpc>
                <a:spcPts val="2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040533" y="6356351"/>
            <a:ext cx="541867" cy="365125"/>
          </a:xfrm>
        </p:spPr>
        <p:txBody>
          <a:bodyPr/>
          <a:lstStyle>
            <a:lvl1pPr algn="r">
              <a:defRPr sz="800" smtClean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C877AA80-D4FF-40CB-9E42-E7DB1B11E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99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6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rgbClr val="5F7C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682574" y="705597"/>
            <a:ext cx="8766621" cy="54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040936" y="6356351"/>
            <a:ext cx="5414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88979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 b="0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>
              <a:lnSpc>
                <a:spcPct val="111111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–"/>
              <a:defRPr sz="1800" b="0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42857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 b="0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0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»"/>
              <a:defRPr b="0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08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67F37-3688-41E7-8291-D7130945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8C1B5-EFE5-4D0A-BA4D-997185FA1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88F3D-07F5-417D-9786-36E432B7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79860-B75B-4FDF-B29E-F7D97669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D31CD-A35E-4772-984C-FB37CE44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78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24352"/>
            <a:ext cx="12192000" cy="707548"/>
          </a:xfrm>
          <a:prstGeom prst="rect">
            <a:avLst/>
          </a:prstGeom>
          <a:solidFill>
            <a:srgbClr val="5F7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75" y="683106"/>
            <a:ext cx="8766621" cy="548797"/>
          </a:xfrm>
        </p:spPr>
        <p:txBody>
          <a:bodyPr anchor="t">
            <a:normAutofit/>
          </a:bodyPr>
          <a:lstStyle>
            <a:lvl1pPr algn="l">
              <a:lnSpc>
                <a:spcPts val="2600"/>
              </a:lnSpc>
              <a:defRPr sz="3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88979" y="1600203"/>
            <a:ext cx="10972800" cy="4525963"/>
          </a:xfrm>
          <a:noFill/>
        </p:spPr>
        <p:txBody>
          <a:bodyPr/>
          <a:lstStyle>
            <a:lvl1pPr marL="342900" indent="-342900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  <a:lvl2pPr marL="685800" indent="-338138">
              <a:lnSpc>
                <a:spcPts val="2000"/>
              </a:lnSpc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2pPr>
            <a:lvl3pPr marL="917575" indent="-173038">
              <a:lnSpc>
                <a:spcPts val="2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040533" y="6356353"/>
            <a:ext cx="541867" cy="365125"/>
          </a:xfrm>
        </p:spPr>
        <p:txBody>
          <a:bodyPr/>
          <a:lstStyle>
            <a:lvl1pPr algn="r">
              <a:defRPr sz="800" smtClean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C877AA80-D4FF-40CB-9E42-E7DB1B11E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62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513345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 smtClean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1000C67E-A599-46D1-A19C-B6BA1A7A12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8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C967-87F8-43C2-8437-5201E9CC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1CB80-9FD9-449A-8B3B-AB8C8BDDB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46DCC-4004-4234-954D-8CDCB418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99136-193B-4D26-B3C9-306338C3A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401AE-7102-4251-B6E2-FD6A1E77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75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DA20-9040-406E-AFF0-3C531EA20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1385E-DBDF-4115-A485-6E6B59970D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08EB1-4FDC-41AF-A83C-90AFE8B79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99250-7CFE-4B9A-A505-B1DE65F9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6AE23-7B2B-438D-B147-9A2098331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21B34-791D-4CB4-AC22-1E936241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6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DB31-1D28-4233-A82E-A94C9783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E9351-F2D7-466D-97EB-41B35BBAC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85C0F-1195-44FC-BA17-8DEDC8DB2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450805-FDB8-4C6A-8987-4920B380C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9CC52-E155-4F6E-B8DC-CAA2F6B80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C2B8B9-C7A6-4115-9FEA-96D3B89A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D45549-FA51-4637-A5F6-4D193A706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CD2E5-18D0-440B-B058-B90165AA1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E7B8E-DBF2-4AD7-89A4-A7F530C1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76CBDF-B1CF-4577-98DD-F1477376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50212-102A-469B-A91F-9A0D8FE0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71D60-4474-4E7D-A6A3-AAB12BF2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1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DFD70-5117-4B1E-B0E5-A06E539C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06AF5-5C33-4BB9-9AB6-3A9B5A281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DDB11-E432-4C55-B212-C3949191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7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ADBC-F39D-4834-8CA2-A6910A4E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B35F8-62F4-4C19-9071-521C5683D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76B42-84D1-402A-B356-34FFFD76A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65C0-B942-447B-9BA1-D86CD902B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AFFC1-2365-496F-B5FC-B7248143C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A4E3-7F80-47C1-896C-0C5E715D3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8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FA28-DE05-49CB-B4BD-CFC30AF7B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86037E-ED19-4DA5-BD6D-4B05D25F5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04631-B0EB-4BC9-A38B-BC2309359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CBCA5-E2F6-4DA7-B9E0-12F113CD5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4298-8885-4F01-88F0-11DECA8F4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1473B-C595-4C7D-9A9B-79C0D7B2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0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B082CB-2BC9-4716-9FC4-DCB33243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57678-C014-4357-BEB8-F9181CFDD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3FFCB-9C94-4B54-B1C6-B8606701A2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2E17A-E3E9-4DE2-BAD8-9B188E0FFFC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EC177-D15F-49CD-BCE4-4BFC987B7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83D30-32CF-4865-9182-E9A4CCEEF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B126A-47D4-43C4-88D1-6CC0AFE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0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  <p:sldLayoutId id="2147483678" r:id="rId13"/>
    <p:sldLayoutId id="2147483679" r:id="rId14"/>
    <p:sldLayoutId id="2147483684" r:id="rId15"/>
    <p:sldLayoutId id="2147483685" r:id="rId16"/>
    <p:sldLayoutId id="2147483686" r:id="rId17"/>
    <p:sldLayoutId id="2147483687" r:id="rId18"/>
    <p:sldLayoutId id="2147483693" r:id="rId19"/>
    <p:sldLayoutId id="2147483694" r:id="rId20"/>
    <p:sldLayoutId id="2147483695" r:id="rId21"/>
    <p:sldLayoutId id="214748369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.pd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10.pdf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velinstruction.org/" TargetMode="External"/><Relationship Id="rId2" Type="http://schemas.openxmlformats.org/officeDocument/2006/relationships/hyperlink" Target="https://associationofmobilitymanagers.com/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odio.com/nationalrtaporg/mobility-management-peer-forum" TargetMode="Externa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nationalrtap.org/News/Community-Rides-Grants" TargetMode="Externa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nationalrtap.org/Technology-Tools/Overview" TargetMode="Externa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rtap.org/Training/Peer-Roundtables-and-Chat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nationalrtap.org/Training/Webinar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rtap.org/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mailto:info@nationalrtap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ionalrtap.org/Toolkits/Transit-Managers-Toolkit/Operations-and-Planning/Coordination-and-Mobility-Management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nationalcenterformobilitymanagement.org/by-topic/coordinatio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n-catt.org/coordinating-council-on-access-and-mobility-ccam/" TargetMode="External"/><Relationship Id="rId11" Type="http://schemas.openxmlformats.org/officeDocument/2006/relationships/hyperlink" Target="http://www.nationalrtap.org/webinars" TargetMode="External"/><Relationship Id="rId5" Type="http://schemas.openxmlformats.org/officeDocument/2006/relationships/hyperlink" Target="https://www.nadtc.org/coordination/" TargetMode="External"/><Relationship Id="rId10" Type="http://schemas.openxmlformats.org/officeDocument/2006/relationships/hyperlink" Target="http://transportation-tacl.org/" TargetMode="External"/><Relationship Id="rId4" Type="http://schemas.openxmlformats.org/officeDocument/2006/relationships/hyperlink" Target="https://www.transit.dot.gov/coordinating-council-access-and-mobility" TargetMode="External"/><Relationship Id="rId9" Type="http://schemas.openxmlformats.org/officeDocument/2006/relationships/hyperlink" Target="https://learn.sharedusemobilitycenter.org/search/?keyword=coordination&amp;topics=&amp;doctypes=&amp;resourcetypes=learning_module,casestudy,multimedia,overview,metro&amp;modes=&amp;partners=&amp;orderby=relevance&amp;tab=tile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3133626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endParaRPr lang="en-US" sz="3708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6BDAD-3316-9191-1A16-80415DEC8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21" b="37627"/>
          <a:stretch/>
        </p:blipFill>
        <p:spPr>
          <a:xfrm>
            <a:off x="0" y="449790"/>
            <a:ext cx="12192000" cy="1943969"/>
          </a:xfrm>
          <a:prstGeom prst="rect">
            <a:avLst/>
          </a:prstGeom>
        </p:spPr>
      </p:pic>
      <p:pic>
        <p:nvPicPr>
          <p:cNvPr id="4" name="Picture 3" descr="RTAPidentity.pdf">
            <a:extLst>
              <a:ext uri="{FF2B5EF4-FFF2-40B4-BE49-F238E27FC236}">
                <a16:creationId xmlns:a16="http://schemas.microsoft.com/office/drawing/2014/main" id="{62967524-AA36-6951-265F-5D9D89793399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/>
              <a:srcRect l="28822" t="36914" r="29394" b="37284"/>
              <a:stretch>
                <a:fillRect/>
              </a:stretch>
            </p:blipFill>
          </mc:Choice>
          <mc:Fallback>
            <p:blipFill>
              <a:blip r:embed="rId5"/>
              <a:srcRect l="28822" t="36914" r="29394" b="37284"/>
              <a:stretch>
                <a:fillRect/>
              </a:stretch>
            </p:blipFill>
          </mc:Fallback>
        </mc:AlternateContent>
        <p:spPr>
          <a:xfrm>
            <a:off x="689354" y="5199105"/>
            <a:ext cx="2533918" cy="1209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051C74-C199-28A8-D614-DAAD331205A8}"/>
              </a:ext>
            </a:extLst>
          </p:cNvPr>
          <p:cNvSpPr txBox="1"/>
          <p:nvPr/>
        </p:nvSpPr>
        <p:spPr>
          <a:xfrm>
            <a:off x="0" y="2657799"/>
            <a:ext cx="12192000" cy="19133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625"/>
              </a:lnSpc>
            </a:pPr>
            <a:r>
              <a:rPr lang="en-US" sz="3333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All Things National RTAP</a:t>
            </a:r>
            <a:endParaRPr lang="en-US" sz="3333" dirty="0"/>
          </a:p>
          <a:p>
            <a:pPr algn="ctr"/>
            <a:r>
              <a:rPr lang="en-US" sz="2400" b="1" i="0" dirty="0">
                <a:solidFill>
                  <a:srgbClr val="2C8CB0"/>
                </a:solidFill>
                <a:effectLst/>
                <a:latin typeface="Helvetica" panose="020B0604020202020204" pitchFamily="34" charset="0"/>
              </a:rPr>
              <a:t>2025 National Regional</a:t>
            </a:r>
            <a:br>
              <a:rPr lang="en-US" sz="2400" b="1" i="0" dirty="0">
                <a:solidFill>
                  <a:srgbClr val="2C8CB0"/>
                </a:solidFill>
                <a:effectLst/>
                <a:latin typeface="Helvetica" panose="020B0604020202020204" pitchFamily="34" charset="0"/>
              </a:rPr>
            </a:br>
            <a:r>
              <a:rPr lang="en-US" sz="2400" b="1" i="0" dirty="0">
                <a:solidFill>
                  <a:srgbClr val="2C8CB0"/>
                </a:solidFill>
                <a:effectLst/>
                <a:latin typeface="Helvetica" panose="020B0604020202020204" pitchFamily="34" charset="0"/>
              </a:rPr>
              <a:t>Transportation Conference</a:t>
            </a:r>
          </a:p>
          <a:p>
            <a:pPr algn="ctr"/>
            <a:endParaRPr lang="en-US" sz="32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F0374-F359-7CC7-EBF6-DDFB0115F661}"/>
              </a:ext>
            </a:extLst>
          </p:cNvPr>
          <p:cNvSpPr txBox="1"/>
          <p:nvPr/>
        </p:nvSpPr>
        <p:spPr>
          <a:xfrm>
            <a:off x="8808722" y="5790663"/>
            <a:ext cx="2754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Helvetica Neue"/>
                <a:cs typeface="Helvetica Neue"/>
              </a:rPr>
              <a:t>U.S. Department of Transportation</a:t>
            </a:r>
          </a:p>
          <a:p>
            <a:r>
              <a:rPr lang="en-US" sz="1300" dirty="0">
                <a:latin typeface="Helvetica Neue"/>
                <a:cs typeface="Helvetica Neue"/>
              </a:rPr>
              <a:t>Federal Transit Administration</a:t>
            </a:r>
          </a:p>
        </p:txBody>
      </p:sp>
      <p:pic>
        <p:nvPicPr>
          <p:cNvPr id="7" name="Picture 6" descr="fta_logo.jpg">
            <a:extLst>
              <a:ext uri="{FF2B5EF4-FFF2-40B4-BE49-F238E27FC236}">
                <a16:creationId xmlns:a16="http://schemas.microsoft.com/office/drawing/2014/main" id="{546910F3-1566-6CA2-1733-79B25D2B3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848" y="5807135"/>
            <a:ext cx="1359916" cy="475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BA0397-1931-CF4E-FE13-ECFED40B97DF}"/>
              </a:ext>
            </a:extLst>
          </p:cNvPr>
          <p:cNvSpPr txBox="1"/>
          <p:nvPr/>
        </p:nvSpPr>
        <p:spPr>
          <a:xfrm>
            <a:off x="2365215" y="3902379"/>
            <a:ext cx="7461571" cy="1548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083" b="1" i="1" dirty="0">
              <a:solidFill>
                <a:srgbClr val="252525"/>
              </a:solidFill>
              <a:latin typeface="Lora" panose="020B06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83" b="1" i="1" dirty="0">
              <a:solidFill>
                <a:srgbClr val="252525"/>
              </a:solidFill>
              <a:latin typeface="Lora" panose="020B06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83" b="1" dirty="0"/>
              <a:t>Des Moines, Iowa</a:t>
            </a:r>
          </a:p>
          <a:p>
            <a:pPr algn="ctr"/>
            <a:r>
              <a:rPr lang="en-US" sz="2400" b="1" i="0" dirty="0">
                <a:solidFill>
                  <a:srgbClr val="CD982C"/>
                </a:solidFill>
                <a:effectLst/>
                <a:latin typeface="Helvetica" panose="020B0604020202020204" pitchFamily="34" charset="0"/>
              </a:rPr>
              <a:t>July 15-17,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6527" y="2798275"/>
            <a:ext cx="5459347" cy="1261449"/>
          </a:xfrm>
        </p:spPr>
        <p:txBody>
          <a:bodyPr/>
          <a:lstStyle/>
          <a:p>
            <a:pPr algn="ctr"/>
            <a:r>
              <a:rPr lang="en-US" sz="3200" b="1"/>
              <a:t>National RTAP eLearning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2034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81" y="647127"/>
            <a:ext cx="8327270" cy="548797"/>
          </a:xfrm>
        </p:spPr>
        <p:txBody>
          <a:bodyPr>
            <a:noAutofit/>
          </a:bodyPr>
          <a:lstStyle/>
          <a:p>
            <a:r>
              <a:rPr lang="en-US"/>
              <a:t>Navigate to eLearning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804702" y="6356351"/>
            <a:ext cx="406098" cy="365125"/>
          </a:xfrm>
          <a:prstGeom prst="rect">
            <a:avLst/>
          </a:prstGeom>
        </p:spPr>
        <p:txBody>
          <a:bodyPr/>
          <a:lstStyle/>
          <a:p>
            <a:fld id="{362EFC37-40FA-5245-B132-50F838EB03B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Picture 1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84B83A3F-70C6-A67F-99DE-41F907A84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32" y="1679995"/>
            <a:ext cx="9199168" cy="504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62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63" y="659158"/>
            <a:ext cx="8327270" cy="548797"/>
          </a:xfrm>
        </p:spPr>
        <p:txBody>
          <a:bodyPr>
            <a:noAutofit/>
          </a:bodyPr>
          <a:lstStyle/>
          <a:p>
            <a:r>
              <a:rPr lang="en-US"/>
              <a:t>elearning.nationalrtap.org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804702" y="6356351"/>
            <a:ext cx="406098" cy="365125"/>
          </a:xfrm>
          <a:prstGeom prst="rect">
            <a:avLst/>
          </a:prstGeom>
        </p:spPr>
        <p:txBody>
          <a:bodyPr/>
          <a:lstStyle/>
          <a:p>
            <a:fld id="{362EFC37-40FA-5245-B132-50F838EB03B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A51CFEB-F4FB-A9C8-941D-6817B673A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63" y="1552213"/>
            <a:ext cx="9632893" cy="51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66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81" y="647127"/>
            <a:ext cx="8327270" cy="548797"/>
          </a:xfrm>
        </p:spPr>
        <p:txBody>
          <a:bodyPr>
            <a:noAutofit/>
          </a:bodyPr>
          <a:lstStyle/>
          <a:p>
            <a:r>
              <a:rPr lang="en-US"/>
              <a:t>Registration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804702" y="6356351"/>
            <a:ext cx="406098" cy="365125"/>
          </a:xfrm>
          <a:prstGeom prst="rect">
            <a:avLst/>
          </a:prstGeom>
        </p:spPr>
        <p:txBody>
          <a:bodyPr/>
          <a:lstStyle/>
          <a:p>
            <a:fld id="{362EFC37-40FA-5245-B132-50F838EB03B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33DDC0-B0DC-885A-C1EE-1C988C6A1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05" y="1594772"/>
            <a:ext cx="9539868" cy="49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03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81" y="647127"/>
            <a:ext cx="8327270" cy="548797"/>
          </a:xfrm>
        </p:spPr>
        <p:txBody>
          <a:bodyPr>
            <a:noAutofit/>
          </a:bodyPr>
          <a:lstStyle/>
          <a:p>
            <a:r>
              <a:rPr lang="en-US"/>
              <a:t>Managers – Add Your Agency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804702" y="6356351"/>
            <a:ext cx="406098" cy="365125"/>
          </a:xfrm>
          <a:prstGeom prst="rect">
            <a:avLst/>
          </a:prstGeom>
        </p:spPr>
        <p:txBody>
          <a:bodyPr/>
          <a:lstStyle/>
          <a:p>
            <a:fld id="{362EFC37-40FA-5245-B132-50F838EB03B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FAB9D64-8BBB-6014-3FD2-D2B584DAB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96" y="1680290"/>
            <a:ext cx="7499904" cy="453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73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81" y="647127"/>
            <a:ext cx="8327270" cy="548797"/>
          </a:xfrm>
        </p:spPr>
        <p:txBody>
          <a:bodyPr>
            <a:noAutofit/>
          </a:bodyPr>
          <a:lstStyle/>
          <a:p>
            <a:r>
              <a:rPr lang="en-US"/>
              <a:t>Team Admin and Learners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804702" y="6356351"/>
            <a:ext cx="406098" cy="365125"/>
          </a:xfrm>
          <a:prstGeom prst="rect">
            <a:avLst/>
          </a:prstGeom>
        </p:spPr>
        <p:txBody>
          <a:bodyPr/>
          <a:lstStyle/>
          <a:p>
            <a:fld id="{362EFC37-40FA-5245-B132-50F838EB03B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3A06006-793F-3358-6AAA-29273BEF7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464540"/>
            <a:ext cx="11271490" cy="4644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11377E-D96F-5F4B-63C7-4446EACF49E9}"/>
              </a:ext>
            </a:extLst>
          </p:cNvPr>
          <p:cNvSpPr txBox="1"/>
          <p:nvPr/>
        </p:nvSpPr>
        <p:spPr>
          <a:xfrm>
            <a:off x="787400" y="4048666"/>
            <a:ext cx="21674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/>
              <a:t>Learners</a:t>
            </a:r>
          </a:p>
        </p:txBody>
      </p:sp>
    </p:spTree>
    <p:extLst>
      <p:ext uri="{BB962C8B-B14F-4D97-AF65-F5344CB8AC3E}">
        <p14:creationId xmlns:p14="http://schemas.microsoft.com/office/powerpoint/2010/main" val="3524961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81" y="647127"/>
            <a:ext cx="8327270" cy="548797"/>
          </a:xfrm>
        </p:spPr>
        <p:txBody>
          <a:bodyPr>
            <a:noAutofit/>
          </a:bodyPr>
          <a:lstStyle/>
          <a:p>
            <a:r>
              <a:rPr lang="en-US"/>
              <a:t>Reports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537249" y="6327967"/>
            <a:ext cx="406098" cy="365125"/>
          </a:xfrm>
          <a:prstGeom prst="rect">
            <a:avLst/>
          </a:prstGeom>
        </p:spPr>
        <p:txBody>
          <a:bodyPr/>
          <a:lstStyle/>
          <a:p>
            <a:fld id="{362EFC37-40FA-5245-B132-50F838EB03B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EE6E526-5386-DAB3-B311-508866E5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295" y="1515387"/>
            <a:ext cx="8979410" cy="528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82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81" y="647127"/>
            <a:ext cx="8327270" cy="548797"/>
          </a:xfrm>
        </p:spPr>
        <p:txBody>
          <a:bodyPr>
            <a:noAutofit/>
          </a:bodyPr>
          <a:lstStyle/>
          <a:p>
            <a:r>
              <a:rPr lang="en-US"/>
              <a:t>Courses/Homepage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332713" y="6236035"/>
            <a:ext cx="406098" cy="365125"/>
          </a:xfrm>
          <a:prstGeom prst="rect">
            <a:avLst/>
          </a:prstGeom>
        </p:spPr>
        <p:txBody>
          <a:bodyPr/>
          <a:lstStyle/>
          <a:p>
            <a:fld id="{362EFC37-40FA-5245-B132-50F838EB03B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9E1209-7E2F-4680-522A-44AE0BBFF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624" y="1511749"/>
            <a:ext cx="7453117" cy="508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92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F400-8AFC-4719-B92C-B29F932A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Courses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6CFD0-4112-4F28-AE4F-55AB76351B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9304" y="1662848"/>
            <a:ext cx="11504022" cy="4946958"/>
          </a:xfrm>
        </p:spPr>
        <p:txBody>
          <a:bodyPr numCol="2" spcCol="365760"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b="1">
                <a:solidFill>
                  <a:schemeClr val="tx1"/>
                </a:solidFill>
              </a:rPr>
              <a:t>National RTAP:</a:t>
            </a:r>
            <a:endParaRPr lang="en-US" sz="18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2 the Point Training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Dispatching and Scheduling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Emergency Procedures for Rural Transit Drivers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Problem Passengers: Managing Difficult Passengers &amp; Situations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Reasonable Suspicion Training for Supervisors   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START Online - Safety Training and Rural Transit 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Substance Abuse Awareness Training for Safety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Sensitive Employees 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Top Shops: Emergency Management in Maintenance Facilities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b="1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600" b="1">
                <a:solidFill>
                  <a:schemeClr val="tx1"/>
                </a:solidFill>
              </a:rPr>
              <a:t>National Aging and Disability Transportation Center: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Cost Allocation Meets Coordination: A Mini-Course for Human Services Transportation Providers</a:t>
            </a:r>
            <a:endParaRPr lang="en-US" sz="1800" b="1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b="1">
                <a:solidFill>
                  <a:schemeClr val="tx1"/>
                </a:solidFill>
              </a:rPr>
              <a:t>Other Partner Organizations: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COVID-19 Safety for Frontline Transit Employees (NJ Transit)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FTA Title VI Program Requirements for FTA Grantees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Transit and Human Trafficking: Busing on the Lookout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Wheelchair Securement and Lifts Training Videos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1400" b="1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b="1">
                <a:solidFill>
                  <a:schemeClr val="tx1"/>
                </a:solidFill>
              </a:rPr>
              <a:t>Small Urban and Rural Center on Mobility: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Crisis Management for Rural and Tribal Transit Providers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Customer Service for Rural and Tribal Transit Providers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FTA 101: An Introduction to the Federal Transit Administration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Grant Writing for Rural and Tribal Transit Providers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Financial Management Short - The Basics  	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>
                <a:solidFill>
                  <a:schemeClr val="tx1"/>
                </a:solidFill>
              </a:rPr>
              <a:t>HR Training Shorts: Onboarding, Interview Questions, Performance Appraisals, Employee Recognition</a:t>
            </a:r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56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AFD2-01DB-2895-A15B-6C907408A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619" y="2558078"/>
            <a:ext cx="7213989" cy="1013798"/>
          </a:xfrm>
        </p:spPr>
        <p:txBody>
          <a:bodyPr/>
          <a:lstStyle/>
          <a:p>
            <a:r>
              <a:rPr lang="en-US" sz="3600" b="1"/>
              <a:t>Mobility Management</a:t>
            </a:r>
          </a:p>
        </p:txBody>
      </p:sp>
    </p:spTree>
    <p:extLst>
      <p:ext uri="{BB962C8B-B14F-4D97-AF65-F5344CB8AC3E}">
        <p14:creationId xmlns:p14="http://schemas.microsoft.com/office/powerpoint/2010/main" val="1521054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TAPidentity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28822" t="36914" r="29394" b="37284"/>
              <a:stretch>
                <a:fillRect/>
              </a:stretch>
            </p:blipFill>
          </mc:Choice>
          <mc:Fallback>
            <p:blipFill>
              <a:blip r:embed="rId5"/>
              <a:srcRect l="28822" t="36914" r="29394" b="37284"/>
              <a:stretch>
                <a:fillRect/>
              </a:stretch>
            </p:blipFill>
          </mc:Fallback>
        </mc:AlternateContent>
        <p:spPr>
          <a:xfrm>
            <a:off x="241298" y="6083756"/>
            <a:ext cx="1359916" cy="6489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" y="2192169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5F7C3B"/>
                </a:solidFill>
                <a:latin typeface="Georgia"/>
              </a:rPr>
              <a:t>Meet our team of experts!</a:t>
            </a:r>
            <a:endParaRPr lang="en-US" sz="3200" dirty="0">
              <a:cs typeface="Calibri"/>
            </a:endParaRP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826326" y="2764971"/>
            <a:ext cx="6539346" cy="0"/>
          </a:xfrm>
          <a:prstGeom prst="line">
            <a:avLst/>
          </a:prstGeom>
          <a:ln w="12700" cap="flat" cmpd="sng" algn="ctr">
            <a:solidFill>
              <a:srgbClr val="6A92A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81764" y="3702770"/>
            <a:ext cx="402847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b="1" dirty="0">
                <a:latin typeface="Helvetica"/>
                <a:cs typeface="Helvetica"/>
              </a:rPr>
              <a:t>We are here to assist you with all of your rural transit and community needs!</a:t>
            </a:r>
            <a:endParaRPr lang="en-US" sz="2200" dirty="0"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12810" y="6254174"/>
            <a:ext cx="2754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Helvetica Neue"/>
                <a:cs typeface="Helvetica Neue"/>
              </a:rPr>
              <a:t>U.S. Department of Transportation</a:t>
            </a:r>
          </a:p>
          <a:p>
            <a:r>
              <a:rPr lang="en-US" sz="1300" dirty="0">
                <a:latin typeface="Helvetica Neue"/>
                <a:cs typeface="Helvetica Neue"/>
              </a:rPr>
              <a:t>Federal Transit Administration</a:t>
            </a:r>
          </a:p>
        </p:txBody>
      </p:sp>
      <p:pic>
        <p:nvPicPr>
          <p:cNvPr id="21" name="Picture 20" descr="fta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873" y="6336789"/>
            <a:ext cx="1170937" cy="409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ED271-2260-43B7-8966-BAA456B1D6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421" b="37627"/>
          <a:stretch/>
        </p:blipFill>
        <p:spPr>
          <a:xfrm>
            <a:off x="-1" y="151957"/>
            <a:ext cx="12192000" cy="1943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A16292-9C73-456C-5062-C22C08A91E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" y="2721335"/>
            <a:ext cx="3762218" cy="1486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1F9D5D-DF47-DA52-3605-1CF177DD10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8950" y="2746523"/>
            <a:ext cx="3762218" cy="1643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8F473A-01FD-1437-647C-24776A1A8F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119"/>
          <a:stretch/>
        </p:blipFill>
        <p:spPr>
          <a:xfrm>
            <a:off x="19883" y="4264000"/>
            <a:ext cx="4028470" cy="1665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D6C42-FB11-06D3-A045-A874164FB6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4480" y="4242932"/>
            <a:ext cx="3311158" cy="18662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7AF12-A44E-3162-459D-41263F8A6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FA48-8E42-2F39-176F-26025255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Maximizing Mobility Management Benefits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E39755-8F84-3E40-A32E-1601A5A1E540}"/>
              </a:ext>
            </a:extLst>
          </p:cNvPr>
          <p:cNvSpPr txBox="1">
            <a:spLocks/>
          </p:cNvSpPr>
          <p:nvPr/>
        </p:nvSpPr>
        <p:spPr>
          <a:xfrm>
            <a:off x="861333" y="1537450"/>
            <a:ext cx="10106424" cy="240132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ea typeface="+mn-ea"/>
                <a:cs typeface="Helvetica" pitchFamily="34" charset="0"/>
              </a:defRPr>
            </a:lvl1pPr>
            <a:lvl2pPr marL="685800" indent="-338138" algn="l" defTabSz="914400" rtl="0" eaLnBrk="1" latinLnBrk="0" hangingPunct="1">
              <a:lnSpc>
                <a:spcPts val="2000"/>
              </a:lnSpc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ea typeface="+mn-ea"/>
                <a:cs typeface="Helvetica" pitchFamily="34" charset="0"/>
              </a:defRPr>
            </a:lvl2pPr>
            <a:lvl3pPr marL="917575" indent="-173038" algn="l" defTabSz="914400" rtl="0" eaLnBrk="1" latinLnBrk="0" hangingPunct="1">
              <a:lnSpc>
                <a:spcPts val="2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ea typeface="+mn-ea"/>
                <a:cs typeface="Helvetica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Helvetica"/>
                <a:cs typeface="Helvetica"/>
              </a:rPr>
              <a:t>How do you define Mobility Management?</a:t>
            </a:r>
            <a:endParaRPr lang="en-US" b="1"/>
          </a:p>
          <a:p>
            <a:pPr algn="ctr">
              <a:buClr>
                <a:srgbClr val="808080"/>
              </a:buClr>
            </a:pPr>
            <a:r>
              <a:rPr lang="en-US">
                <a:latin typeface="Helvetica"/>
                <a:cs typeface="Helvetica"/>
              </a:rPr>
              <a:t>Mobility Managers </a:t>
            </a:r>
          </a:p>
          <a:p>
            <a:pPr lvl="1" indent="-337820" algn="ctr"/>
            <a:r>
              <a:rPr lang="en-US" sz="2400">
                <a:latin typeface="Helvetica"/>
                <a:cs typeface="Helvetica"/>
              </a:rPr>
              <a:t>On-site/Boots on the Ground</a:t>
            </a:r>
            <a:endParaRPr lang="en-US" sz="2400"/>
          </a:p>
          <a:p>
            <a:pPr lvl="1" indent="-337820" algn="ctr"/>
            <a:r>
              <a:rPr lang="en-US" sz="2400">
                <a:latin typeface="Helvetica"/>
                <a:cs typeface="Helvetica"/>
              </a:rPr>
              <a:t>Know staff</a:t>
            </a:r>
          </a:p>
          <a:p>
            <a:pPr lvl="1" indent="-337820" algn="ctr"/>
            <a:r>
              <a:rPr lang="en-US" sz="2400">
                <a:latin typeface="Helvetica"/>
                <a:cs typeface="Helvetica"/>
              </a:rPr>
              <a:t>Community Partnerships/Liaisons</a:t>
            </a:r>
            <a:endParaRPr lang="en-US" sz="2400"/>
          </a:p>
          <a:p>
            <a:pPr lvl="1" indent="-337820" algn="ctr"/>
            <a:endParaRPr lang="en-US" sz="2400"/>
          </a:p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E0543-3CF7-667F-B3FD-E65DA67C39BD}"/>
              </a:ext>
            </a:extLst>
          </p:cNvPr>
          <p:cNvSpPr txBox="1"/>
          <p:nvPr/>
        </p:nvSpPr>
        <p:spPr>
          <a:xfrm>
            <a:off x="1622611" y="4186517"/>
            <a:ext cx="934122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u="sng">
                <a:solidFill>
                  <a:srgbClr val="595959"/>
                </a:solidFill>
                <a:latin typeface="Helvetica"/>
                <a:cs typeface="Arial"/>
              </a:rPr>
              <a:t>Training Opportunities</a:t>
            </a:r>
            <a:r>
              <a:rPr lang="en-US" sz="2400" b="1">
                <a:latin typeface="Helvetica"/>
                <a:cs typeface="Arial"/>
              </a:rPr>
              <a:t>​</a:t>
            </a:r>
            <a:endParaRPr lang="en-US" b="1"/>
          </a:p>
          <a:p>
            <a:pPr marL="342900" indent="-342900" algn="ctr"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Helvetica"/>
                <a:cs typeface="Arial"/>
              </a:rPr>
              <a:t>Identify the needs</a:t>
            </a:r>
          </a:p>
          <a:p>
            <a:pPr marL="228600" lvl="1" indent="-337820" algn="ctr">
              <a:buFont typeface=""/>
              <a:buChar char="•"/>
            </a:pPr>
            <a:r>
              <a:rPr lang="en-US" sz="2400">
                <a:solidFill>
                  <a:srgbClr val="595959"/>
                </a:solidFill>
                <a:latin typeface="Helvetica"/>
                <a:cs typeface="Arial"/>
              </a:rPr>
              <a:t>Can identify training resources</a:t>
            </a:r>
            <a:r>
              <a:rPr lang="en-US" sz="2400">
                <a:latin typeface="Helvetica"/>
                <a:cs typeface="Arial"/>
              </a:rPr>
              <a:t>​</a:t>
            </a:r>
          </a:p>
          <a:p>
            <a:pPr marL="228600" lvl="1" indent="-337820" algn="ctr">
              <a:buFont typeface=""/>
              <a:buChar char="•"/>
            </a:pPr>
            <a:r>
              <a:rPr lang="en-US" sz="2400">
                <a:solidFill>
                  <a:srgbClr val="595959"/>
                </a:solidFill>
                <a:latin typeface="Helvetica"/>
                <a:cs typeface="Arial"/>
              </a:rPr>
              <a:t>Provide in-person hybrid eLearning experience.</a:t>
            </a:r>
            <a:r>
              <a:rPr lang="en-US" sz="2400">
                <a:latin typeface="Helvetica"/>
                <a:cs typeface="Arial"/>
              </a:rPr>
              <a:t>​</a:t>
            </a:r>
          </a:p>
          <a:p>
            <a:pPr marL="228600" lvl="1" indent="-337820" algn="ctr">
              <a:buFont typeface=""/>
              <a:buChar char="•"/>
            </a:pPr>
            <a:r>
              <a:rPr lang="en-US" sz="2400">
                <a:solidFill>
                  <a:srgbClr val="595959"/>
                </a:solidFill>
                <a:latin typeface="Helvetica"/>
                <a:cs typeface="Arial"/>
              </a:rPr>
              <a:t>DIY Training</a:t>
            </a:r>
          </a:p>
        </p:txBody>
      </p:sp>
    </p:spTree>
    <p:extLst>
      <p:ext uri="{BB962C8B-B14F-4D97-AF65-F5344CB8AC3E}">
        <p14:creationId xmlns:p14="http://schemas.microsoft.com/office/powerpoint/2010/main" val="1229069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CAAD8-46B5-D237-916B-3182E40E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Maximizing Mobility Management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EBD96-BC91-B7F5-8526-A2C2822A62E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503842" y="1707896"/>
            <a:ext cx="9526432" cy="445578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u="sng">
                <a:latin typeface="Helvetica"/>
                <a:cs typeface="Helvetica"/>
              </a:rPr>
              <a:t>The Future of Mobility Management</a:t>
            </a:r>
            <a:endParaRPr lang="en-US"/>
          </a:p>
          <a:p>
            <a:pPr marL="0" indent="0" algn="ctr">
              <a:buClr>
                <a:srgbClr val="808080"/>
              </a:buClr>
              <a:buNone/>
            </a:pPr>
            <a:r>
              <a:rPr lang="en-US" u="sng">
                <a:latin typeface="Helvetica"/>
                <a:cs typeface="Helvetica"/>
              </a:rPr>
              <a:t>New Training</a:t>
            </a:r>
            <a:endParaRPr lang="en-US"/>
          </a:p>
          <a:p>
            <a:pPr>
              <a:buClr>
                <a:srgbClr val="808080"/>
              </a:buClr>
            </a:pPr>
            <a:r>
              <a:rPr lang="en-US">
                <a:latin typeface="Helvetica"/>
                <a:cs typeface="Helvetica"/>
              </a:rPr>
              <a:t>Leadership in Mobility Management</a:t>
            </a:r>
            <a:endParaRPr lang="en-US"/>
          </a:p>
          <a:p>
            <a:pPr>
              <a:buClr>
                <a:srgbClr val="808080"/>
              </a:buClr>
            </a:pPr>
            <a:r>
              <a:rPr lang="en-US">
                <a:latin typeface="Helvetica"/>
                <a:cs typeface="Helvetica"/>
              </a:rPr>
              <a:t>Developing a Sustainable Rural Mobility Management Network</a:t>
            </a:r>
          </a:p>
          <a:p>
            <a:pPr>
              <a:buClr>
                <a:srgbClr val="808080"/>
              </a:buClr>
            </a:pPr>
            <a:r>
              <a:rPr lang="en-US">
                <a:latin typeface="Helvetica"/>
                <a:cs typeface="Helvetica"/>
              </a:rPr>
              <a:t>Mobility Management Handbook Workgroup</a:t>
            </a:r>
            <a:endParaRPr lang="en-US"/>
          </a:p>
          <a:p>
            <a:pPr>
              <a:buClr>
                <a:srgbClr val="808080"/>
              </a:buClr>
            </a:pPr>
            <a:r>
              <a:rPr lang="en-US">
                <a:latin typeface="Helvetica"/>
                <a:cs typeface="Helvetica"/>
              </a:rPr>
              <a:t>Partnerships between Tribal &amp; Non-Tribal Mobility Management </a:t>
            </a:r>
            <a:endParaRPr lang="en-US"/>
          </a:p>
          <a:p>
            <a:pPr>
              <a:buClr>
                <a:srgbClr val="808080"/>
              </a:buClr>
            </a:pPr>
            <a:r>
              <a:rPr lang="en-US">
                <a:latin typeface="Helvetica"/>
                <a:cs typeface="Helvetica"/>
              </a:rPr>
              <a:t>Connecting the Dots: Steps to Coordination from Rural to Urban</a:t>
            </a:r>
            <a:endParaRPr lang="en-US"/>
          </a:p>
          <a:p>
            <a:pPr>
              <a:buClr>
                <a:srgbClr val="808080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00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48E69-7730-51CF-6EB7-1716622EA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DD19B-2726-9186-25E3-74859226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Maximizing Mobility Management 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882B8B-0981-E0D8-4059-C13EC993C1E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92400" y="1326780"/>
            <a:ext cx="9479389" cy="46941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en-US" u="sng">
                <a:latin typeface="Helvetica"/>
                <a:cs typeface="Helvetica"/>
              </a:rPr>
              <a:t>New Partnerships</a:t>
            </a:r>
            <a:endParaRPr lang="en-US">
              <a:latin typeface="Helvetica"/>
              <a:cs typeface="Helvetica"/>
            </a:endParaRPr>
          </a:p>
          <a:p>
            <a:pPr algn="ctr">
              <a:buClr>
                <a:srgbClr val="808080"/>
              </a:buClr>
            </a:pPr>
            <a:r>
              <a:rPr lang="en-US">
                <a:latin typeface="Helvetica"/>
                <a:cs typeface="Helvetica"/>
              </a:rPr>
              <a:t>Association of Mobility Managers (AMM)- </a:t>
            </a:r>
            <a:r>
              <a:rPr lang="en-US">
                <a:latin typeface="Helvetica"/>
                <a:cs typeface="Helvetica"/>
                <a:hlinkClick r:id="rId2"/>
              </a:rPr>
              <a:t>https://associationofmobilitymanagers.com/</a:t>
            </a:r>
            <a:endParaRPr lang="en-US">
              <a:latin typeface="Helvetica"/>
              <a:cs typeface="Helvetica"/>
            </a:endParaRPr>
          </a:p>
          <a:p>
            <a:pPr algn="ctr">
              <a:buClr>
                <a:srgbClr val="808080"/>
              </a:buClr>
            </a:pPr>
            <a:endParaRPr lang="en-US">
              <a:latin typeface="Helvetica"/>
              <a:cs typeface="Helvetica"/>
            </a:endParaRPr>
          </a:p>
          <a:p>
            <a:pPr algn="ctr">
              <a:buClr>
                <a:srgbClr val="808080"/>
              </a:buClr>
            </a:pPr>
            <a:endParaRPr lang="en-US">
              <a:latin typeface="Helvetica"/>
              <a:cs typeface="Helvetica"/>
            </a:endParaRPr>
          </a:p>
          <a:p>
            <a:pPr algn="ctr">
              <a:buClr>
                <a:srgbClr val="808080"/>
              </a:buClr>
            </a:pPr>
            <a:endParaRPr lang="en-US">
              <a:latin typeface="Helvetica"/>
              <a:cs typeface="Helvetica"/>
            </a:endParaRPr>
          </a:p>
          <a:p>
            <a:pPr algn="ctr">
              <a:buClr>
                <a:srgbClr val="808080"/>
              </a:buClr>
            </a:pPr>
            <a:endParaRPr lang="en-US">
              <a:latin typeface="Helvetica"/>
              <a:cs typeface="Helvetica"/>
            </a:endParaRPr>
          </a:p>
          <a:p>
            <a:pPr algn="ctr">
              <a:buClr>
                <a:srgbClr val="808080"/>
              </a:buClr>
            </a:pPr>
            <a:r>
              <a:rPr lang="en-US">
                <a:latin typeface="Helvetica"/>
                <a:cs typeface="Helvetica"/>
              </a:rPr>
              <a:t>Association of Travel Instruction - </a:t>
            </a:r>
            <a:r>
              <a:rPr lang="en-US">
                <a:latin typeface="Helvetica"/>
                <a:cs typeface="Helvetica"/>
                <a:hlinkClick r:id="rId3"/>
              </a:rPr>
              <a:t>https://www.travelinstruction.org/</a:t>
            </a:r>
            <a:endParaRPr lang="en-US">
              <a:latin typeface="Helvetica"/>
              <a:cs typeface="Helvetica"/>
            </a:endParaRPr>
          </a:p>
          <a:p>
            <a:pPr algn="ctr">
              <a:buClr>
                <a:srgbClr val="808080"/>
              </a:buClr>
            </a:pPr>
            <a:r>
              <a:rPr lang="en-US">
                <a:latin typeface="Helvetica"/>
                <a:cs typeface="Helvetica"/>
              </a:rPr>
              <a:t>Veterans Affairs (state levels)</a:t>
            </a:r>
          </a:p>
          <a:p>
            <a:pPr>
              <a:buClr>
                <a:srgbClr val="808080"/>
              </a:buClr>
            </a:pPr>
            <a:endParaRPr lang="en-US"/>
          </a:p>
        </p:txBody>
      </p:sp>
      <p:pic>
        <p:nvPicPr>
          <p:cNvPr id="7" name="Picture 6" descr="A qr code with a logo&#10;&#10;AI-generated content may be incorrect.">
            <a:extLst>
              <a:ext uri="{FF2B5EF4-FFF2-40B4-BE49-F238E27FC236}">
                <a16:creationId xmlns:a16="http://schemas.microsoft.com/office/drawing/2014/main" id="{56DB92A1-7BED-C2B0-127B-01E7B2488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588" y="2513200"/>
            <a:ext cx="20288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44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FF9C0-444D-FF69-3D9D-E8470EBA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FF932-A6C0-12A9-7A42-9EB3F537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Maximizing Mobility Management 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0B6276-B8DE-0074-C9FE-8D2081E7AC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3708" y="1232650"/>
            <a:ext cx="8659906" cy="10207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u="sng">
                <a:latin typeface="Helvetica"/>
                <a:cs typeface="Helvetica"/>
              </a:rPr>
              <a:t>New Platform</a:t>
            </a:r>
            <a:endParaRPr lang="en-US">
              <a:latin typeface="Helvetica"/>
              <a:cs typeface="Helvetica"/>
            </a:endParaRPr>
          </a:p>
          <a:p>
            <a:pPr algn="ctr">
              <a:buClr>
                <a:srgbClr val="808080"/>
              </a:buClr>
            </a:pPr>
            <a:r>
              <a:rPr lang="en-US">
                <a:latin typeface="Helvetica"/>
                <a:cs typeface="Helvetica"/>
                <a:hlinkClick r:id="rId2"/>
              </a:rPr>
              <a:t>Podio</a:t>
            </a:r>
            <a:r>
              <a:rPr lang="en-US">
                <a:latin typeface="Helvetica"/>
                <a:cs typeface="Helvetica"/>
              </a:rPr>
              <a:t>: Mobility Management Community of Practice</a:t>
            </a:r>
          </a:p>
          <a:p>
            <a:pPr>
              <a:buClr>
                <a:srgbClr val="808080"/>
              </a:buClr>
            </a:pPr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296645-8CFA-37C2-3E80-C9F72B902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94" y="2241527"/>
            <a:ext cx="8480612" cy="446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42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D8F4D-77D1-6DD1-C7E7-8BAB66D03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8987A-759D-11FA-8B0B-EF2EABDFE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619" y="2558078"/>
            <a:ext cx="7213989" cy="1013798"/>
          </a:xfrm>
        </p:spPr>
        <p:txBody>
          <a:bodyPr/>
          <a:lstStyle/>
          <a:p>
            <a:r>
              <a:rPr lang="en-US" sz="3600" b="1" dirty="0"/>
              <a:t>Community Rides Grant Program</a:t>
            </a:r>
          </a:p>
        </p:txBody>
      </p:sp>
    </p:spTree>
    <p:extLst>
      <p:ext uri="{BB962C8B-B14F-4D97-AF65-F5344CB8AC3E}">
        <p14:creationId xmlns:p14="http://schemas.microsoft.com/office/powerpoint/2010/main" val="233681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A8A67-CCBA-145F-CCAE-AFE59C2BA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935EA-5BC5-127C-7835-C23CCD7C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Rides Grant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25EC5-AA7B-C263-55B9-AA0C8E493D7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8979" y="1600201"/>
            <a:ext cx="8266399" cy="506729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chemeClr val="tx1"/>
                </a:solidFill>
              </a:rPr>
              <a:t>Closer look at: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Support local transportation solutions and partnerships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Recipients and subrecipients of the Federal Transit Administration (FTA)'s Formula Grants for Rural Areas (Section 5311) 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Apply for grants of up to $100,000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Up to 12-month project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RFP deadline is August 29, 2025</a:t>
            </a:r>
          </a:p>
          <a:p>
            <a:pPr marL="574675" lvl="2" indent="0">
              <a:lnSpc>
                <a:spcPct val="120000"/>
              </a:lnSpc>
            </a:pPr>
            <a:r>
              <a:rPr lang="en-US" sz="1800" b="1" i="1" dirty="0">
                <a:solidFill>
                  <a:srgbClr val="232333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Projects that develop or strengthen transportation partnerships that improve transportation access in rural communities.</a:t>
            </a:r>
            <a:r>
              <a:rPr lang="en-US" sz="1800" i="1" dirty="0">
                <a:solidFill>
                  <a:srgbClr val="232333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www.nationalrtap.org/News/Community-Rides-Grants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2600" dirty="0">
              <a:solidFill>
                <a:schemeClr val="tx1"/>
              </a:solidFill>
            </a:endParaRP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A qr code with a logo&#10;&#10;AI-generated content may be incorrect.">
            <a:extLst>
              <a:ext uri="{FF2B5EF4-FFF2-40B4-BE49-F238E27FC236}">
                <a16:creationId xmlns:a16="http://schemas.microsoft.com/office/drawing/2014/main" id="{DA31CF89-6FA2-F5BE-7CD4-E8BB77FB4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505" y="2105801"/>
            <a:ext cx="3038517" cy="30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21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3F76A-3D24-F5F6-4BB4-BFDB2AD82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Rides Grant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621C2-2BAD-3D9A-1626-4BD5A2DFB0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8979" y="1600201"/>
            <a:ext cx="4851651" cy="4525963"/>
          </a:xfrm>
        </p:spPr>
        <p:txBody>
          <a:bodyPr/>
          <a:lstStyle/>
          <a:p>
            <a:r>
              <a:rPr lang="en-US" dirty="0"/>
              <a:t>19 Past Awarded Projects</a:t>
            </a:r>
          </a:p>
          <a:p>
            <a:r>
              <a:rPr lang="en-US" dirty="0" err="1"/>
              <a:t>Microtransit</a:t>
            </a:r>
            <a:r>
              <a:rPr lang="en-US" dirty="0"/>
              <a:t> to technology solutions</a:t>
            </a:r>
          </a:p>
          <a:p>
            <a:r>
              <a:rPr lang="en-US" dirty="0"/>
              <a:t>Helped support projects that needed a little more funding to get off the ground</a:t>
            </a:r>
          </a:p>
          <a:p>
            <a:r>
              <a:rPr lang="en-US" dirty="0"/>
              <a:t>Local partnership building</a:t>
            </a:r>
          </a:p>
          <a:p>
            <a:r>
              <a:rPr lang="en-US" dirty="0"/>
              <a:t>Addressing a particular need (but available community wide)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8D998-D4B5-8DB2-DE28-C7AB23C17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794" y="2121110"/>
            <a:ext cx="6588227" cy="357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96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B7CE7-EA7C-F8B6-E1EB-E20070D1D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CA46B-27E6-30BA-B488-CC913CFE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619" y="2558078"/>
            <a:ext cx="7213989" cy="1013798"/>
          </a:xfrm>
        </p:spPr>
        <p:txBody>
          <a:bodyPr/>
          <a:lstStyle/>
          <a:p>
            <a:r>
              <a:rPr lang="en-US" sz="3600" b="1" dirty="0"/>
              <a:t>Technology Tools</a:t>
            </a:r>
          </a:p>
        </p:txBody>
      </p:sp>
    </p:spTree>
    <p:extLst>
      <p:ext uri="{BB962C8B-B14F-4D97-AF65-F5344CB8AC3E}">
        <p14:creationId xmlns:p14="http://schemas.microsoft.com/office/powerpoint/2010/main" val="3320061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F880E-0562-8C77-B919-E852D737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43FF-66D7-B618-135F-D8E9788B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E48EC-5EAA-DFF0-29B5-A79DC3582B0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8979" y="1577341"/>
            <a:ext cx="10972800" cy="506729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chemeClr val="tx1"/>
                </a:solidFill>
              </a:rPr>
              <a:t>Technology Tools 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>
                <a:solidFill>
                  <a:schemeClr val="tx1"/>
                </a:solidFill>
                <a:hlinkClick r:id="rId2"/>
              </a:rPr>
              <a:t>https://www.nationalrtap.org/Technology-Tools/Overview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  <a:r>
              <a:rPr lang="en-US" sz="2600" b="1" dirty="0">
                <a:solidFill>
                  <a:schemeClr val="tx1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dirty="0">
                <a:solidFill>
                  <a:schemeClr val="tx1"/>
                </a:solidFill>
              </a:rPr>
              <a:t>Full Suite of Technology Tools Supporting Rural Transit Agencies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chemeClr val="tx1"/>
                </a:solidFill>
              </a:rPr>
              <a:t>iNTD</a:t>
            </a:r>
            <a:endParaRPr lang="en-US" sz="2600" dirty="0">
              <a:solidFill>
                <a:schemeClr val="tx1"/>
              </a:solidFill>
            </a:endParaRP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GTFS Builder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chemeClr val="tx1"/>
                </a:solidFill>
              </a:rPr>
              <a:t>ProcurementPRO</a:t>
            </a:r>
            <a:endParaRPr lang="en-US" sz="2600" dirty="0">
              <a:solidFill>
                <a:schemeClr val="tx1"/>
              </a:solidFill>
            </a:endParaRP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Website Builder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chemeClr val="tx1"/>
                </a:solidFill>
              </a:rPr>
              <a:t>RideSheet</a:t>
            </a:r>
            <a:endParaRPr lang="en-US" sz="2600" dirty="0">
              <a:solidFill>
                <a:schemeClr val="tx1"/>
              </a:solidFill>
            </a:endParaRP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Cost Allocation Calculator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2B832-05B6-553F-95AB-FD0087388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379" y="3245127"/>
            <a:ext cx="5966977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45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BD35-A159-A0FC-732A-C401DFA54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75" y="683106"/>
            <a:ext cx="8766621" cy="548797"/>
          </a:xfrm>
        </p:spPr>
        <p:txBody>
          <a:bodyPr anchor="t">
            <a:normAutofit/>
          </a:bodyPr>
          <a:lstStyle/>
          <a:p>
            <a:r>
              <a:rPr lang="en-US" dirty="0" err="1"/>
              <a:t>RideSheet</a:t>
            </a:r>
            <a:endParaRPr lang="en-US" dirty="0"/>
          </a:p>
        </p:txBody>
      </p:sp>
      <p:pic>
        <p:nvPicPr>
          <p:cNvPr id="5" name="Picture 4" descr="A diagram of a trip&#10;&#10;AI-generated content may be incorrect.">
            <a:extLst>
              <a:ext uri="{FF2B5EF4-FFF2-40B4-BE49-F238E27FC236}">
                <a16:creationId xmlns:a16="http://schemas.microsoft.com/office/drawing/2014/main" id="{AF3B9D38-5941-878A-378C-29E1A32A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0" y="1166018"/>
            <a:ext cx="10840631" cy="452596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7738CC-515A-D2BB-70A7-5F305227034D}"/>
              </a:ext>
            </a:extLst>
          </p:cNvPr>
          <p:cNvSpPr txBox="1"/>
          <p:nvPr/>
        </p:nvSpPr>
        <p:spPr>
          <a:xfrm>
            <a:off x="10006772" y="6145043"/>
            <a:ext cx="272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Full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3FCFA-067C-C9CD-8E9C-20802CAF8E3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487271" y="4025152"/>
            <a:ext cx="4491317" cy="2832847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/>
              <a:t>Moving from pen and paper scheduling</a:t>
            </a:r>
          </a:p>
          <a:p>
            <a:r>
              <a:rPr lang="en-US" sz="1600" dirty="0"/>
              <a:t>Google Sheets/Workspace</a:t>
            </a:r>
          </a:p>
          <a:p>
            <a:r>
              <a:rPr lang="en-US" sz="1600" dirty="0"/>
              <a:t>Built in reports + NTD reporting</a:t>
            </a:r>
          </a:p>
          <a:p>
            <a:r>
              <a:rPr lang="en-US" sz="1600" dirty="0"/>
              <a:t>10 or fewer Demand Response Transportation (DRT) vehicles</a:t>
            </a:r>
          </a:p>
          <a:p>
            <a:r>
              <a:rPr lang="en-US" sz="1600" dirty="0"/>
              <a:t>Piloted in several location throughout the US</a:t>
            </a:r>
          </a:p>
          <a:p>
            <a:r>
              <a:rPr lang="en-US" sz="1600" dirty="0"/>
              <a:t>Coordination built in via the transactional data specification (TDS)</a:t>
            </a:r>
          </a:p>
          <a:p>
            <a:r>
              <a:rPr lang="en-US" sz="1600" dirty="0"/>
              <a:t>Looking to pilot on a statewide level</a:t>
            </a:r>
          </a:p>
        </p:txBody>
      </p:sp>
    </p:spTree>
    <p:extLst>
      <p:ext uri="{BB962C8B-B14F-4D97-AF65-F5344CB8AC3E}">
        <p14:creationId xmlns:p14="http://schemas.microsoft.com/office/powerpoint/2010/main" val="332231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49526" y="1541349"/>
            <a:ext cx="5640413" cy="49968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National RTAP Resources and Services Overview</a:t>
            </a:r>
          </a:p>
          <a:p>
            <a:pPr marL="457200" indent="-457200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Closer look at: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highlight>
                  <a:srgbClr val="FFFF00"/>
                </a:highlight>
              </a:rPr>
              <a:t>National RTAP eLearning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highlight>
                  <a:srgbClr val="FFFF00"/>
                </a:highlight>
              </a:rPr>
              <a:t>Transit Manager’s Toolkit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highlight>
                  <a:srgbClr val="FFFF00"/>
                </a:highlight>
              </a:rPr>
              <a:t>Tribal Transit Program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highlight>
                  <a:srgbClr val="FFFF00"/>
                </a:highlight>
              </a:rPr>
              <a:t>Technology Tools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highlight>
                  <a:srgbClr val="FFFF00"/>
                </a:highlight>
              </a:rPr>
              <a:t>Mobility Management </a:t>
            </a:r>
          </a:p>
          <a:p>
            <a:pPr marL="457200" indent="-457200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Questions?</a:t>
            </a:r>
          </a:p>
          <a:p>
            <a:pPr marL="457200" indent="-457200">
              <a:lnSpc>
                <a:spcPct val="120000"/>
              </a:lnSpc>
              <a:buClr>
                <a:srgbClr val="808080"/>
              </a:buClr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31C52-80A1-E15C-D856-75351C0AB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646" y="1517907"/>
            <a:ext cx="2806153" cy="1310509"/>
          </a:xfrm>
          <a:prstGeom prst="rect">
            <a:avLst/>
          </a:prstGeom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4C291DED-CEF1-8C24-FC33-921A57E52BF1}"/>
              </a:ext>
            </a:extLst>
          </p:cNvPr>
          <p:cNvSpPr/>
          <p:nvPr/>
        </p:nvSpPr>
        <p:spPr>
          <a:xfrm>
            <a:off x="5212080" y="2377440"/>
            <a:ext cx="6579870" cy="4584694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8BD336-682D-10C3-F0A3-B9159514CFE8}"/>
              </a:ext>
            </a:extLst>
          </p:cNvPr>
          <p:cNvSpPr txBox="1"/>
          <p:nvPr/>
        </p:nvSpPr>
        <p:spPr>
          <a:xfrm>
            <a:off x="6096000" y="2828416"/>
            <a:ext cx="5514623" cy="295465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train 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 training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Service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Passengers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Enhanced Tribal Program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Mobility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481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D149-A8CD-C4FF-A272-B6ACD9F0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74" y="705597"/>
            <a:ext cx="8766621" cy="548797"/>
          </a:xfrm>
        </p:spPr>
        <p:txBody>
          <a:bodyPr anchor="t">
            <a:normAutofit/>
          </a:bodyPr>
          <a:lstStyle/>
          <a:p>
            <a:r>
              <a:rPr lang="en-US" dirty="0"/>
              <a:t>Cost Allocation Calculator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46E3B56-8679-CD00-C234-D7702589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431" y="1885950"/>
            <a:ext cx="7606837" cy="452606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73182-03DE-C4B2-1944-436097F79C4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1885950"/>
            <a:ext cx="4577331" cy="5067299"/>
          </a:xfrm>
        </p:spPr>
        <p:txBody>
          <a:bodyPr>
            <a:normAutofit fontScale="55000" lnSpcReduction="20000"/>
          </a:bodyPr>
          <a:lstStyle/>
          <a:p>
            <a:pPr marL="800100" lvl="1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3300" dirty="0">
                <a:solidFill>
                  <a:schemeClr val="tx1"/>
                </a:solidFill>
              </a:rPr>
              <a:t>Two Variable Cost Calculator: Time &amp; Distance</a:t>
            </a:r>
          </a:p>
          <a:p>
            <a:pPr marL="800100" lvl="1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3300" dirty="0">
                <a:solidFill>
                  <a:schemeClr val="tx1"/>
                </a:solidFill>
              </a:rPr>
              <a:t>Supports </a:t>
            </a:r>
            <a:r>
              <a:rPr lang="en-US" sz="33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National Transit Database (NTD) reporting</a:t>
            </a:r>
            <a:endParaRPr lang="en-US" sz="3300" dirty="0">
              <a:solidFill>
                <a:schemeClr val="tx1"/>
              </a:solidFill>
            </a:endParaRPr>
          </a:p>
          <a:p>
            <a:pPr marL="800100" lvl="1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33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Fully allocated cost by route/service, mode, service area, type of service, sponsored type, &amp; funding source</a:t>
            </a:r>
            <a:endParaRPr lang="en-US" sz="3300" dirty="0">
              <a:solidFill>
                <a:schemeClr val="tx1"/>
              </a:solidFill>
            </a:endParaRPr>
          </a:p>
          <a:p>
            <a:pPr marL="800100" lvl="1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33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Generates performance measures</a:t>
            </a:r>
          </a:p>
          <a:p>
            <a:pPr marL="800100" lvl="1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3300" dirty="0">
                <a:solidFill>
                  <a:srgbClr val="000000"/>
                </a:solidFill>
                <a:latin typeface="Arial" panose="020B0604020202020204" pitchFamily="34" charset="0"/>
              </a:rPr>
              <a:t>Helps to understand the true cost of service – planning &amp; operations </a:t>
            </a:r>
            <a:endParaRPr lang="en-US" sz="33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584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F71D9-E879-2AF3-0EE0-7F33301D4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84C3-EA7C-FF39-C690-52AD2A1B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Maximizing Mobility Management 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B4108-0214-999A-A932-687EA4908B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90821" y="1637255"/>
            <a:ext cx="8887327" cy="358349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/>
            <a:r>
              <a:rPr lang="en-US" u="sng" dirty="0">
                <a:latin typeface="Helvetica"/>
                <a:cs typeface="Helvetica"/>
              </a:rPr>
              <a:t>Upcoming Activities</a:t>
            </a:r>
            <a:endParaRPr lang="en-US" dirty="0">
              <a:latin typeface="Helvetica"/>
              <a:cs typeface="Helvetica"/>
            </a:endParaRPr>
          </a:p>
          <a:p>
            <a:pPr algn="ctr">
              <a:buClr>
                <a:srgbClr val="808080"/>
              </a:buClr>
            </a:pPr>
            <a:r>
              <a:rPr lang="en-US" dirty="0">
                <a:latin typeface="Helvetica"/>
                <a:cs typeface="Helvetica"/>
              </a:rPr>
              <a:t>Monthly webinars</a:t>
            </a:r>
          </a:p>
          <a:p>
            <a:pPr algn="ctr">
              <a:buClr>
                <a:srgbClr val="808080"/>
              </a:buClr>
            </a:pPr>
            <a:r>
              <a:rPr lang="en-US" dirty="0" err="1">
                <a:latin typeface="Helvetica"/>
                <a:cs typeface="Helvetica"/>
              </a:rPr>
              <a:t>ProcuremtPRO</a:t>
            </a:r>
            <a:r>
              <a:rPr lang="en-US" dirty="0">
                <a:latin typeface="Helvetica"/>
                <a:cs typeface="Helvetica"/>
              </a:rPr>
              <a:t> Tools and Tactics</a:t>
            </a:r>
          </a:p>
          <a:p>
            <a:pPr algn="ctr">
              <a:buClr>
                <a:srgbClr val="808080"/>
              </a:buClr>
            </a:pPr>
            <a:r>
              <a:rPr lang="en-US" dirty="0">
                <a:latin typeface="Helvetica"/>
                <a:cs typeface="Helvetica"/>
              </a:rPr>
              <a:t>Community Rides Grant RFP Informational Webinar</a:t>
            </a:r>
          </a:p>
          <a:p>
            <a:pPr algn="ctr">
              <a:buClr>
                <a:srgbClr val="808080"/>
              </a:buClr>
            </a:pPr>
            <a:r>
              <a:rPr lang="en-US" dirty="0">
                <a:latin typeface="Helvetica"/>
                <a:cs typeface="Helvetica"/>
              </a:rPr>
              <a:t>Quarterly Mobility Management Regional Meetings</a:t>
            </a:r>
          </a:p>
          <a:p>
            <a:pPr algn="ctr">
              <a:buClr>
                <a:srgbClr val="808080"/>
              </a:buClr>
            </a:pPr>
            <a:r>
              <a:rPr lang="en-US" dirty="0">
                <a:latin typeface="Helvetica"/>
                <a:cs typeface="Helvetica"/>
              </a:rPr>
              <a:t>National RTAP Conference – Mobility Management Track: December 2025</a:t>
            </a:r>
          </a:p>
          <a:p>
            <a:pPr algn="ctr">
              <a:buClr>
                <a:srgbClr val="808080"/>
              </a:buClr>
            </a:pPr>
            <a:r>
              <a:rPr lang="en-US" dirty="0">
                <a:latin typeface="Helvetica"/>
                <a:cs typeface="Helvetica"/>
              </a:rPr>
              <a:t>How can we help you?</a:t>
            </a:r>
          </a:p>
          <a:p>
            <a:pPr>
              <a:buClr>
                <a:srgbClr val="808080"/>
              </a:buClr>
            </a:pPr>
            <a:endParaRPr lang="en-US" dirty="0"/>
          </a:p>
        </p:txBody>
      </p:sp>
      <p:pic>
        <p:nvPicPr>
          <p:cNvPr id="4" name="Picture 3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C49B7D18-AD98-10BC-24F2-CA20B8950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496" y="2396378"/>
            <a:ext cx="15811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67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3728" y="2712205"/>
            <a:ext cx="4267286" cy="1261449"/>
          </a:xfrm>
        </p:spPr>
        <p:txBody>
          <a:bodyPr/>
          <a:lstStyle/>
          <a:p>
            <a:pPr algn="ctr"/>
            <a:r>
              <a:rPr lang="en-US" sz="3200" b="1"/>
              <a:t>DIY Training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0647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25840"/>
            <a:ext cx="8327270" cy="548797"/>
          </a:xfrm>
        </p:spPr>
        <p:txBody>
          <a:bodyPr>
            <a:noAutofit/>
          </a:bodyPr>
          <a:lstStyle/>
          <a:p>
            <a:r>
              <a:rPr lang="en-US"/>
              <a:t>Who, What, Where, When, How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804702" y="6356351"/>
            <a:ext cx="406098" cy="365125"/>
          </a:xfrm>
          <a:prstGeom prst="rect">
            <a:avLst/>
          </a:prstGeom>
        </p:spPr>
        <p:txBody>
          <a:bodyPr/>
          <a:lstStyle/>
          <a:p>
            <a:fld id="{362EFC37-40FA-5245-B132-50F838EB03B8}" type="slidenum">
              <a:rPr lang="en-US" dirty="0" smtClean="0"/>
              <a:pPr/>
              <a:t>33</a:t>
            </a:fld>
            <a:endParaRPr lang="en-US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AA3E8340-D4C9-47E6-9B0F-7ED18E12EB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2694" y="1849339"/>
            <a:ext cx="4471541" cy="2555150"/>
          </a:xfrm>
        </p:spPr>
        <p:txBody>
          <a:bodyPr numCol="1">
            <a:normAutofit/>
          </a:bodyPr>
          <a:lstStyle/>
          <a:p>
            <a:pPr marL="1143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Who</a:t>
            </a:r>
          </a:p>
          <a:p>
            <a:pPr marL="400050" indent="-285750">
              <a:lnSpc>
                <a:spcPct val="150000"/>
              </a:lnSpc>
              <a:spcBef>
                <a:spcPts val="0"/>
              </a:spcBef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Staff who enjoy teaching</a:t>
            </a:r>
          </a:p>
          <a:p>
            <a:pPr marL="400050" indent="-285750">
              <a:lnSpc>
                <a:spcPct val="150000"/>
              </a:lnSpc>
              <a:spcBef>
                <a:spcPts val="0"/>
              </a:spcBef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Mobility Managers</a:t>
            </a:r>
          </a:p>
          <a:p>
            <a:pPr marL="400050" indent="-285750">
              <a:lnSpc>
                <a:spcPct val="150000"/>
              </a:lnSpc>
              <a:spcBef>
                <a:spcPts val="0"/>
              </a:spcBef>
            </a:pPr>
            <a:r>
              <a:rPr lang="en-US">
                <a:solidFill>
                  <a:schemeClr val="tx1"/>
                </a:solidFill>
                <a:latin typeface="Arial"/>
                <a:cs typeface="Helvetica"/>
              </a:rPr>
              <a:t>Employees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5544D-1150-8BE9-94A6-82C22C81BF18}"/>
              </a:ext>
            </a:extLst>
          </p:cNvPr>
          <p:cNvSpPr txBox="1"/>
          <p:nvPr/>
        </p:nvSpPr>
        <p:spPr>
          <a:xfrm>
            <a:off x="6578600" y="1849339"/>
            <a:ext cx="3962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ADA Driver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60 Minute Drug and Alcohol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START: 101 Driver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Before you 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Defensive Driving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Customer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Problem Passengers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2 The Point: refreshers for all things driver.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40A72-08C3-DF39-60BF-ED49B122615B}"/>
              </a:ext>
            </a:extLst>
          </p:cNvPr>
          <p:cNvSpPr txBox="1"/>
          <p:nvPr/>
        </p:nvSpPr>
        <p:spPr>
          <a:xfrm>
            <a:off x="536980" y="4464782"/>
            <a:ext cx="44668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When, Where, 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Breaks, at home, anywhere you </a:t>
            </a:r>
          </a:p>
          <a:p>
            <a:r>
              <a:rPr lang="en-US" sz="2400"/>
              <a:t>	can use a 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Wherever you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National RTAP eLearning</a:t>
            </a:r>
          </a:p>
        </p:txBody>
      </p:sp>
    </p:spTree>
    <p:extLst>
      <p:ext uri="{BB962C8B-B14F-4D97-AF65-F5344CB8AC3E}">
        <p14:creationId xmlns:p14="http://schemas.microsoft.com/office/powerpoint/2010/main" val="1840268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586" y="2879471"/>
            <a:ext cx="4838828" cy="1261449"/>
          </a:xfrm>
        </p:spPr>
        <p:txBody>
          <a:bodyPr/>
          <a:lstStyle/>
          <a:p>
            <a:pPr algn="ctr"/>
            <a:r>
              <a:rPr lang="en-US" sz="3200" b="1"/>
              <a:t>New Products and Upcoming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F3A983-C343-405A-901A-E7C948F7D3D3}" type="slidenum">
              <a:rPr lang="en-US" dirty="0" smtClean="0"/>
              <a:pPr>
                <a:defRPr/>
              </a:pPr>
              <a:t>34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153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8E455C-FC57-E286-5E38-F732FB4B6B06}"/>
              </a:ext>
            </a:extLst>
          </p:cNvPr>
          <p:cNvSpPr/>
          <p:nvPr/>
        </p:nvSpPr>
        <p:spPr>
          <a:xfrm>
            <a:off x="7182471" y="1958257"/>
            <a:ext cx="4773561" cy="3998465"/>
          </a:xfrm>
          <a:prstGeom prst="roundRect">
            <a:avLst/>
          </a:prstGeom>
          <a:solidFill>
            <a:srgbClr val="ACC1D2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786" y="524161"/>
            <a:ext cx="8607698" cy="8179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What’s New in the Resource Library?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0F957-5CD4-4E52-AED9-52B8BE381312}"/>
              </a:ext>
            </a:extLst>
          </p:cNvPr>
          <p:cNvSpPr txBox="1"/>
          <p:nvPr/>
        </p:nvSpPr>
        <p:spPr>
          <a:xfrm>
            <a:off x="353955" y="1847952"/>
            <a:ext cx="671003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>
                <a:latin typeface="Helvetica" panose="020B0604020202020204" pitchFamily="34" charset="0"/>
                <a:cs typeface="Helvetica" panose="020B0604020202020204" pitchFamily="34" charset="0"/>
              </a:rPr>
              <a:t>ADA Driver Training eLearning and certification checklist</a:t>
            </a:r>
          </a:p>
          <a:p>
            <a:pPr marL="341313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>
                <a:latin typeface="Helvetica" panose="020B0604020202020204" pitchFamily="34" charset="0"/>
                <a:cs typeface="Helvetica" panose="020B0604020202020204" pitchFamily="34" charset="0"/>
              </a:rPr>
              <a:t>Cybersecurity Topic Guide </a:t>
            </a:r>
          </a:p>
          <a:p>
            <a:pPr marL="341313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>
                <a:latin typeface="Helvetica" panose="020B0604020202020204" pitchFamily="34" charset="0"/>
                <a:cs typeface="Helvetica" panose="020B0604020202020204" pitchFamily="34" charset="0"/>
              </a:rPr>
              <a:t>Customer Driven Service eLearning</a:t>
            </a:r>
          </a:p>
          <a:p>
            <a:pPr marL="341313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>
                <a:latin typeface="Helvetica" panose="020B0604020202020204" pitchFamily="34" charset="0"/>
                <a:cs typeface="Helvetica" panose="020B0604020202020204" pitchFamily="34" charset="0"/>
              </a:rPr>
              <a:t>Dispatching &amp; Scheduling eLearning and Manuals</a:t>
            </a:r>
          </a:p>
          <a:p>
            <a:pPr marL="341313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>
                <a:latin typeface="Helvetica" panose="020B0604020202020204" pitchFamily="34" charset="0"/>
                <a:cs typeface="Helvetica" panose="020B0604020202020204" pitchFamily="34" charset="0"/>
              </a:rPr>
              <a:t>Active Shooter Training eLearning and Manuals</a:t>
            </a:r>
          </a:p>
          <a:p>
            <a:pPr marL="341313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>
                <a:latin typeface="Helvetica" panose="020B0604020202020204" pitchFamily="34" charset="0"/>
                <a:cs typeface="Helvetica" panose="020B0604020202020204" pitchFamily="34" charset="0"/>
              </a:rPr>
              <a:t>School Bus &amp; Rural Transit Coordination</a:t>
            </a:r>
          </a:p>
          <a:p>
            <a:pPr marL="341313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>
                <a:latin typeface="Helvetica" panose="020B0604020202020204" pitchFamily="34" charset="0"/>
                <a:cs typeface="Helvetica" panose="020B0604020202020204" pitchFamily="34" charset="0"/>
              </a:rPr>
              <a:t>Electric Vehicle Maintenance Best Practices Article</a:t>
            </a:r>
          </a:p>
          <a:p>
            <a:pPr marL="341313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>
                <a:latin typeface="Helvetica" panose="020B0604020202020204" pitchFamily="34" charset="0"/>
                <a:cs typeface="Helvetica" panose="020B0604020202020204" pitchFamily="34" charset="0"/>
              </a:rPr>
              <a:t>Rural </a:t>
            </a:r>
            <a:r>
              <a:rPr lang="en-US" sz="2100" err="1">
                <a:latin typeface="Helvetica" panose="020B0604020202020204" pitchFamily="34" charset="0"/>
                <a:cs typeface="Helvetica" panose="020B0604020202020204" pitchFamily="34" charset="0"/>
              </a:rPr>
              <a:t>iNTD</a:t>
            </a:r>
            <a:r>
              <a:rPr lang="en-US" sz="2100">
                <a:latin typeface="Helvetica" panose="020B0604020202020204" pitchFamily="34" charset="0"/>
                <a:cs typeface="Helvetica" panose="020B0604020202020204" pitchFamily="34" charset="0"/>
              </a:rPr>
              <a:t> - 2022-2023 NTD Data Added</a:t>
            </a:r>
          </a:p>
          <a:p>
            <a:pPr marL="341313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>
                <a:latin typeface="Helvetica" panose="020B0604020202020204" pitchFamily="34" charset="0"/>
                <a:cs typeface="Helvetica" panose="020B0604020202020204" pitchFamily="34" charset="0"/>
              </a:rPr>
              <a:t>Updated Transit Marketing; Workshop Recordings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8315-B3D6-45A6-A75D-32284E6D07DD}"/>
              </a:ext>
            </a:extLst>
          </p:cNvPr>
          <p:cNvSpPr txBox="1"/>
          <p:nvPr/>
        </p:nvSpPr>
        <p:spPr>
          <a:xfrm>
            <a:off x="7433282" y="2140293"/>
            <a:ext cx="4404763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SzPts val="2400"/>
              <a:buNone/>
            </a:pPr>
            <a:r>
              <a:rPr lang="en-US" sz="21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progress: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Helvetica" panose="020B0604020202020204" pitchFamily="34" charset="0"/>
                <a:ea typeface="Helvetica Neue"/>
                <a:cs typeface="Helvetica" panose="020B0604020202020204" pitchFamily="34" charset="0"/>
              </a:rPr>
              <a:t>ELDT Passenger Endorsement Training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Helvetica" panose="020B0604020202020204" pitchFamily="34" charset="0"/>
                <a:ea typeface="Helvetica Neue"/>
                <a:cs typeface="Helvetica" panose="020B0604020202020204" pitchFamily="34" charset="0"/>
              </a:rPr>
              <a:t>GTFS eLearning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Helvetica" panose="020B0604020202020204" pitchFamily="34" charset="0"/>
                <a:ea typeface="Helvetica Neue"/>
                <a:cs typeface="Helvetica" panose="020B0604020202020204" pitchFamily="34" charset="0"/>
              </a:rPr>
              <a:t>Financial Management eLearning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Webinars with USDA and FHWA on partnerships and grants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FTA 101 </a:t>
            </a:r>
            <a:r>
              <a:rPr lang="en-US" sz="2400">
                <a:solidFill>
                  <a:srgbClr val="000000"/>
                </a:solidFill>
                <a:latin typeface="Helvetica" panose="020B0604020202020204" pitchFamily="34" charset="0"/>
                <a:ea typeface="Helvetica Neue"/>
                <a:cs typeface="Helvetica" panose="020B0604020202020204" pitchFamily="34" charset="0"/>
              </a:rPr>
              <a:t>eLearning</a:t>
            </a:r>
            <a:endParaRPr lang="en-US" sz="21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2530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93B1B8-92FD-455E-AE2B-66B504BA3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1911" y="1638006"/>
            <a:ext cx="11655929" cy="4225141"/>
          </a:xfrm>
          <a:prstGeom prst="roundRect">
            <a:avLst/>
          </a:prstGeom>
          <a:solidFill>
            <a:srgbClr val="816181">
              <a:alpha val="16863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2384720" y="612585"/>
            <a:ext cx="7239104" cy="5487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Upcoming National RTAP MM Events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330" name="Google Shape;330;p40"/>
          <p:cNvSpPr txBox="1">
            <a:spLocks noGrp="1"/>
          </p:cNvSpPr>
          <p:nvPr>
            <p:ph type="body" idx="4294967295"/>
          </p:nvPr>
        </p:nvSpPr>
        <p:spPr>
          <a:xfrm>
            <a:off x="0" y="1638006"/>
            <a:ext cx="11389360" cy="40103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2" spcCol="45720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UPCOMING: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Clr>
                <a:srgbClr val="595959"/>
              </a:buClr>
              <a:buSzPts val="2400"/>
              <a:buNone/>
            </a:pPr>
            <a:r>
              <a:rPr lang="en-US" sz="2000" b="1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A Cost Allocation Tool You Can Use</a:t>
            </a:r>
            <a:endParaRPr lang="en-US" sz="2000">
              <a:latin typeface="Helvetica" panose="020B0604020202020204" pitchFamily="34" charset="0"/>
              <a:ea typeface="Helvetica Neue"/>
              <a:cs typeface="Helvetica" panose="020B0604020202020204" pitchFamily="34" charset="0"/>
              <a:sym typeface="Helvetica Neue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March 19, 2024, 2:00-3:00 PM ET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lang="en-US" sz="1400">
              <a:latin typeface="Helvetica" panose="020B0604020202020204" pitchFamily="34" charset="0"/>
              <a:ea typeface="Helvetica Neue"/>
              <a:cs typeface="Helvetica" panose="020B0604020202020204" pitchFamily="34" charset="0"/>
              <a:sym typeface="Helvetica Neue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Clr>
                <a:srgbClr val="595959"/>
              </a:buClr>
              <a:buSzPts val="2400"/>
              <a:buNone/>
            </a:pPr>
            <a:r>
              <a:rPr lang="en-US" sz="2000" b="1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Spring in to New National RTAP Resources </a:t>
            </a:r>
            <a:r>
              <a:rPr lang="en-US" sz="2000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March 20, 2025 2:00-3:00 PM ET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lang="en-US" sz="2000" b="1">
              <a:latin typeface="Helvetica" panose="020B0604020202020204" pitchFamily="34" charset="0"/>
              <a:ea typeface="Helvetica Neue"/>
              <a:cs typeface="Helvetica" panose="020B0604020202020204" pitchFamily="34" charset="0"/>
              <a:sym typeface="Helvetica Neue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 b="1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Technology Tools Office Hours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 b="1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GTFS</a:t>
            </a:r>
            <a:r>
              <a:rPr lang="en-US" sz="2000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 : Thursdays 1:00-1:30 PM ET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 b="1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Website Builder</a:t>
            </a:r>
            <a:r>
              <a:rPr lang="en-US" sz="2000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: Tuesdays 1:00-1:30 PM ET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lang="en-US" sz="1100">
              <a:latin typeface="Helvetica" panose="020B0604020202020204" pitchFamily="34" charset="0"/>
              <a:ea typeface="Helvetica Neue"/>
              <a:cs typeface="Helvetica" panose="020B0604020202020204" pitchFamily="34" charset="0"/>
              <a:sym typeface="Helvetica Neue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RECENT: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 b="1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Transit Manager Peer Roundtables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Summaries available with valuable tips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lang="en-US" sz="1400">
              <a:latin typeface="Helvetica" panose="020B0604020202020204" pitchFamily="34" charset="0"/>
              <a:ea typeface="Helvetica Neue"/>
              <a:cs typeface="Helvetica" panose="020B0604020202020204" pitchFamily="34" charset="0"/>
              <a:sym typeface="Helvetica Neue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 b="1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Business Webinars: Risky </a:t>
            </a:r>
            <a:r>
              <a:rPr lang="en-US" sz="2000" b="1" err="1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Buisness</a:t>
            </a:r>
            <a:r>
              <a:rPr lang="en-US" sz="2000" b="1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 III </a:t>
            </a:r>
            <a:r>
              <a:rPr lang="en-US" sz="2000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Insurance for Nonprofits and Small Transit Agencies providing NEMT January23,2025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lang="en-US" sz="1200">
              <a:latin typeface="Helvetica" panose="020B0604020202020204" pitchFamily="34" charset="0"/>
              <a:ea typeface="Helvetica Neue"/>
              <a:cs typeface="Helvetica" panose="020B0604020202020204" pitchFamily="34" charset="0"/>
              <a:sym typeface="Helvetica Neue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 b="1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GTFS: 3 Steps to Trip Planning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Go from reporting to improved customer service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sz="2000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October 2 &amp;9, 2024</a:t>
            </a:r>
          </a:p>
        </p:txBody>
      </p:sp>
      <p:sp>
        <p:nvSpPr>
          <p:cNvPr id="5" name="Google Shape;330;p40">
            <a:extLst>
              <a:ext uri="{FF2B5EF4-FFF2-40B4-BE49-F238E27FC236}">
                <a16:creationId xmlns:a16="http://schemas.microsoft.com/office/drawing/2014/main" id="{1A68E5E8-E7A5-42BA-98CE-2DED6616C8D4}"/>
              </a:ext>
            </a:extLst>
          </p:cNvPr>
          <p:cNvSpPr txBox="1">
            <a:spLocks/>
          </p:cNvSpPr>
          <p:nvPr/>
        </p:nvSpPr>
        <p:spPr>
          <a:xfrm>
            <a:off x="538898" y="5863147"/>
            <a:ext cx="11114202" cy="7510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spcCol="457200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Clr>
                <a:srgbClr val="595959"/>
              </a:buClr>
              <a:buSzPts val="2400"/>
              <a:buNone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To register or to access recordings, slides, or summaries, go to:</a:t>
            </a:r>
            <a:endParaRPr lang="en-US" sz="2000">
              <a:solidFill>
                <a:srgbClr val="1404D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Clr>
                <a:srgbClr val="595959"/>
              </a:buClr>
              <a:buSzPts val="2400"/>
              <a:buNone/>
            </a:pPr>
            <a:r>
              <a:rPr lang="en-US" sz="2000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nationalrtap.org/Training/Peer-Roundtables-and-Chats</a:t>
            </a:r>
            <a:r>
              <a:rPr lang="en-US" sz="2000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en-US" sz="2000"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 </a:t>
            </a:r>
            <a:r>
              <a:rPr lang="en-US" sz="2000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nationalrtap.org/Webinars</a:t>
            </a:r>
            <a:r>
              <a:rPr lang="en-US" sz="2000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2000">
              <a:latin typeface="Helvetica" panose="020B0604020202020204" pitchFamily="34" charset="0"/>
              <a:ea typeface="Helvetica Neue"/>
              <a:cs typeface="Helvetica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0846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2808516" y="607089"/>
            <a:ext cx="6574966" cy="5487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Georgia" panose="02040502050405020303" pitchFamily="18" charset="0"/>
              </a:rPr>
              <a:t>Thank You!</a:t>
            </a:r>
            <a:endParaRPr sz="3600">
              <a:latin typeface="Georgia" panose="02040502050405020303" pitchFamily="18" charset="0"/>
            </a:endParaRPr>
          </a:p>
        </p:txBody>
      </p:sp>
      <p:sp>
        <p:nvSpPr>
          <p:cNvPr id="330" name="Google Shape;330;p40"/>
          <p:cNvSpPr txBox="1">
            <a:spLocks noGrp="1"/>
          </p:cNvSpPr>
          <p:nvPr>
            <p:ph type="body" idx="4294967295"/>
          </p:nvPr>
        </p:nvSpPr>
        <p:spPr>
          <a:xfrm>
            <a:off x="1739206" y="2996888"/>
            <a:ext cx="8713586" cy="36303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SzPts val="2400"/>
              <a:buNone/>
            </a:pPr>
            <a:r>
              <a:rPr lang="en-US" b="1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National Rural Transit Assistance Program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SzPts val="2400"/>
              <a:buNone/>
            </a:pPr>
            <a:r>
              <a:rPr lang="en-US" sz="210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888-589-6821 | </a:t>
            </a:r>
            <a:r>
              <a:rPr lang="en-US" sz="2100">
                <a:solidFill>
                  <a:srgbClr val="1404D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nationalrtap.org</a:t>
            </a:r>
            <a:r>
              <a:rPr lang="en-US" sz="2100">
                <a:solidFill>
                  <a:srgbClr val="1404D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| </a:t>
            </a:r>
            <a:r>
              <a:rPr lang="en-US" sz="2100">
                <a:solidFill>
                  <a:srgbClr val="1404DE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info@nationalrtap.org </a:t>
            </a:r>
            <a:endParaRPr lang="en-US" sz="2100">
              <a:solidFill>
                <a:srgbClr val="1404DE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SzPts val="2400"/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Find us on Facebook, Twitter, YouTube, LinkedIn &amp; Instagram</a:t>
            </a:r>
          </a:p>
          <a:p>
            <a:pPr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31" name="Google Shape;331;p40"/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4" t="-2879" r="-903" b="-5722"/>
          <a:stretch/>
        </p:blipFill>
        <p:spPr>
          <a:xfrm>
            <a:off x="4824547" y="1651992"/>
            <a:ext cx="2403568" cy="1183064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0"/>
          <p:cNvSpPr txBox="1"/>
          <p:nvPr/>
        </p:nvSpPr>
        <p:spPr>
          <a:xfrm>
            <a:off x="5590664" y="6038603"/>
            <a:ext cx="27978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>
                <a:latin typeface="Helvetica Neue"/>
                <a:ea typeface="Helvetica Neue"/>
                <a:cs typeface="Helvetica Neue"/>
                <a:sym typeface="Helvetica Neue"/>
              </a:rPr>
              <a:t>U.S. Department of Transportation</a:t>
            </a:r>
            <a:endParaRPr sz="120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>
                <a:latin typeface="Helvetica Neue"/>
                <a:ea typeface="Helvetica Neue"/>
                <a:cs typeface="Helvetica Neue"/>
                <a:sym typeface="Helvetica Neue"/>
              </a:rPr>
              <a:t>Federal Transit Administration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3" name="Google Shape;333;p40" descr="fta_log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72242" y="6001668"/>
            <a:ext cx="1354225" cy="47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9299CA-C74D-4C67-81CE-E6A444647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037" y="4727329"/>
            <a:ext cx="5587925" cy="10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804702" y="6356351"/>
            <a:ext cx="406098" cy="365125"/>
          </a:xfrm>
          <a:prstGeom prst="rect">
            <a:avLst/>
          </a:prstGeom>
        </p:spPr>
        <p:txBody>
          <a:bodyPr/>
          <a:lstStyle/>
          <a:p>
            <a:fld id="{362EFC37-40FA-5245-B132-50F838EB03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CA3A45-230C-4461-9AC4-DA79F46BD49D}"/>
              </a:ext>
            </a:extLst>
          </p:cNvPr>
          <p:cNvSpPr txBox="1">
            <a:spLocks/>
          </p:cNvSpPr>
          <p:nvPr/>
        </p:nvSpPr>
        <p:spPr>
          <a:xfrm>
            <a:off x="803892" y="720620"/>
            <a:ext cx="8454270" cy="548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3600"/>
              <a:t>News you can use!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C14A1A1-5EED-4C39-B668-7F634E9A8C68}"/>
              </a:ext>
            </a:extLst>
          </p:cNvPr>
          <p:cNvSpPr txBox="1">
            <a:spLocks/>
          </p:cNvSpPr>
          <p:nvPr/>
        </p:nvSpPr>
        <p:spPr bwMode="auto">
          <a:xfrm>
            <a:off x="633375" y="1798954"/>
            <a:ext cx="11169604" cy="40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18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ea typeface="+mn-ea"/>
                <a:cs typeface="Helvetica" pitchFamily="34" charset="0"/>
              </a:defRPr>
            </a:lvl1pPr>
            <a:lvl2pPr marL="685800" indent="-338138" algn="l" defTabSz="457200" rtl="0" fontAlgn="base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–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ea typeface="+mn-ea"/>
                <a:cs typeface="Helvetica" pitchFamily="34" charset="0"/>
              </a:defRPr>
            </a:lvl2pPr>
            <a:lvl3pPr marL="917575" indent="-173038" algn="l" defTabSz="457200" rtl="0" fontAlgn="base">
              <a:lnSpc>
                <a:spcPts val="2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ea typeface="+mn-ea"/>
                <a:cs typeface="Helvetica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»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>
                <a:solidFill>
                  <a:schemeClr val="tx1"/>
                </a:solidFill>
              </a:rPr>
              <a:t>eNews - biweekly newsletter (email or online)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>
                <a:solidFill>
                  <a:schemeClr val="tx1"/>
                </a:solidFill>
              </a:rPr>
              <a:t>Pulls information and opportunities from nearly 200 sites and newsletters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>
                <a:solidFill>
                  <a:schemeClr val="tx1"/>
                </a:solidFill>
              </a:rPr>
              <a:t>National RTAP news, resources, events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>
                <a:solidFill>
                  <a:schemeClr val="tx1"/>
                </a:solidFill>
              </a:rPr>
              <a:t>Industry webinars, conferences, trainings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>
                <a:solidFill>
                  <a:schemeClr val="tx1"/>
                </a:solidFill>
              </a:rPr>
              <a:t>FTA and USDOT updates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>
                <a:solidFill>
                  <a:schemeClr val="tx1"/>
                </a:solidFill>
              </a:rPr>
              <a:t>Industry publications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>
                <a:solidFill>
                  <a:schemeClr val="tx1"/>
                </a:solidFill>
              </a:rPr>
              <a:t>Funding opportunities</a:t>
            </a:r>
            <a:endParaRPr lang="en-US" b="1">
              <a:solidFill>
                <a:srgbClr val="81618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2FB59-D497-4B60-B138-5DD8884AF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247" y="3483880"/>
            <a:ext cx="4843830" cy="2718416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761628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530905" y="573105"/>
            <a:ext cx="11661095" cy="5487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>
                <a:latin typeface="Georgia" panose="02040502050405020303" pitchFamily="18" charset="0"/>
              </a:rPr>
              <a:t>Information Resources</a:t>
            </a:r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" name="Google Shape;330;p40">
            <a:extLst>
              <a:ext uri="{FF2B5EF4-FFF2-40B4-BE49-F238E27FC236}">
                <a16:creationId xmlns:a16="http://schemas.microsoft.com/office/drawing/2014/main" id="{DBBBAC2B-A4DF-4457-B6C7-1A33131C8CE0}"/>
              </a:ext>
            </a:extLst>
          </p:cNvPr>
          <p:cNvSpPr txBox="1">
            <a:spLocks/>
          </p:cNvSpPr>
          <p:nvPr/>
        </p:nvSpPr>
        <p:spPr>
          <a:xfrm>
            <a:off x="479780" y="1612355"/>
            <a:ext cx="11500410" cy="49506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spcCol="457200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u="none" strike="noStrike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Technical Briefs</a:t>
            </a:r>
          </a:p>
          <a:p>
            <a:pPr lvl="1" fontAlgn="base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1-12 pages. Short guides to a topic, with case study examples and links to resources.</a:t>
            </a:r>
          </a:p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1" u="none" strike="noStrike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Best Practices Spotlight Articles</a:t>
            </a:r>
          </a:p>
          <a:p>
            <a:pPr lvl="1" fontAlgn="base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u="none" strike="noStrike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Sharing Training with Agencies Coordinating Transportation</a:t>
            </a:r>
          </a:p>
          <a:p>
            <a:pPr lvl="1" fontAlgn="base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Transportation to Scenic Destinations</a:t>
            </a:r>
          </a:p>
          <a:p>
            <a:pPr lvl="1" fontAlgn="base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u="none" strike="noStrike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Social </a:t>
            </a:r>
            <a:r>
              <a:rPr lang="en-US" sz="2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Media</a:t>
            </a:r>
            <a:endParaRPr lang="en-US" sz="2200" u="none" strike="noStrike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 rtl="0" fontAlgn="base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u="none" strike="noStrike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Rural Integrated National Transit Database (</a:t>
            </a:r>
            <a:r>
              <a:rPr lang="en-US" sz="2200" b="1" u="none" strike="noStrike" err="1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iNTD</a:t>
            </a:r>
            <a:r>
              <a:rPr lang="en-US" sz="2200" b="1" u="none" strike="noStrike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n-US" sz="2200" b="1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​</a:t>
            </a:r>
          </a:p>
          <a:p>
            <a:pPr lvl="1" fontAlgn="base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Compare your state or system to peers and look at your efficiency and effectiveness measures </a:t>
            </a:r>
            <a:endParaRPr lang="en-US" sz="2200" b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Biennial Surveys of Rural and Tribal Transit Agencies and State RTAPs​</a:t>
            </a:r>
            <a:endParaRPr lang="en-US" sz="22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fontAlgn="base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See national trends and use the Job Description and Salary Database</a:t>
            </a:r>
          </a:p>
          <a:p>
            <a:pPr fontAlgn="base"/>
            <a:endParaRPr lang="en-US" sz="2000" b="1" i="1">
              <a:solidFill>
                <a:srgbClr val="000000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95959"/>
              </a:buClr>
              <a:buSzPts val="2400"/>
            </a:pPr>
            <a:endParaRPr lang="en-US" sz="2400">
              <a:solidFill>
                <a:srgbClr val="FF0000"/>
              </a:solidFill>
              <a:latin typeface="+mj-lt"/>
              <a:ea typeface="Helvetica Neue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996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092" y="627842"/>
            <a:ext cx="8327270" cy="548797"/>
          </a:xfrm>
        </p:spPr>
        <p:txBody>
          <a:bodyPr>
            <a:noAutofit/>
          </a:bodyPr>
          <a:lstStyle/>
          <a:p>
            <a:r>
              <a:rPr lang="en-US"/>
              <a:t>Technical Assistance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804702" y="6356351"/>
            <a:ext cx="406098" cy="365125"/>
          </a:xfrm>
          <a:prstGeom prst="rect">
            <a:avLst/>
          </a:prstGeom>
        </p:spPr>
        <p:txBody>
          <a:bodyPr/>
          <a:lstStyle/>
          <a:p>
            <a:fld id="{362EFC37-40FA-5245-B132-50F838EB03B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32379" y="1736725"/>
            <a:ext cx="10022597" cy="5121275"/>
          </a:xfrm>
        </p:spPr>
        <p:txBody>
          <a:bodyPr numCol="1">
            <a:normAutofit/>
          </a:bodyPr>
          <a:lstStyle/>
          <a:p>
            <a:pPr marL="457200">
              <a:lnSpc>
                <a:spcPts val="3500"/>
              </a:lnSpc>
              <a:spcBef>
                <a:spcPts val="600"/>
              </a:spcBef>
            </a:pPr>
            <a:r>
              <a:rPr lang="en-US">
                <a:solidFill>
                  <a:schemeClr val="tx1"/>
                </a:solidFill>
              </a:rPr>
              <a:t>Reference services – for questions or a template</a:t>
            </a:r>
          </a:p>
          <a:p>
            <a:pPr marL="457200">
              <a:lnSpc>
                <a:spcPts val="3500"/>
              </a:lnSpc>
              <a:spcBef>
                <a:spcPts val="600"/>
              </a:spcBef>
            </a:pPr>
            <a:r>
              <a:rPr lang="en-US">
                <a:solidFill>
                  <a:schemeClr val="tx1"/>
                </a:solidFill>
              </a:rPr>
              <a:t>Peer Assistance</a:t>
            </a:r>
          </a:p>
          <a:p>
            <a:pPr marL="800100" lvl="1">
              <a:lnSpc>
                <a:spcPts val="3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</a:rPr>
              <a:t>Online Forums</a:t>
            </a:r>
          </a:p>
          <a:p>
            <a:pPr marL="800100" lvl="1">
              <a:lnSpc>
                <a:spcPts val="3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</a:rPr>
              <a:t>Roundtables on Zoom </a:t>
            </a:r>
          </a:p>
          <a:p>
            <a:pPr marL="800100" lvl="1">
              <a:lnSpc>
                <a:spcPts val="3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</a:rPr>
              <a:t>Twitter Chats</a:t>
            </a:r>
          </a:p>
          <a:p>
            <a:pPr marL="800100" lvl="1">
              <a:lnSpc>
                <a:spcPts val="3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</a:rPr>
              <a:t>Peer Mentoring</a:t>
            </a:r>
          </a:p>
          <a:p>
            <a:pPr marL="457200">
              <a:lnSpc>
                <a:spcPts val="3500"/>
              </a:lnSpc>
              <a:spcBef>
                <a:spcPts val="600"/>
              </a:spcBef>
            </a:pPr>
            <a:r>
              <a:rPr lang="en-US">
                <a:solidFill>
                  <a:schemeClr val="tx1"/>
                </a:solidFill>
              </a:rPr>
              <a:t>National RTAP Conferences</a:t>
            </a:r>
          </a:p>
          <a:p>
            <a:pPr marL="457200">
              <a:lnSpc>
                <a:spcPts val="3500"/>
              </a:lnSpc>
              <a:spcBef>
                <a:spcPts val="600"/>
              </a:spcBef>
            </a:pPr>
            <a:r>
              <a:rPr lang="en-US">
                <a:solidFill>
                  <a:schemeClr val="tx1"/>
                </a:solidFill>
              </a:rPr>
              <a:t>Participation in national, state, and regional conferences</a:t>
            </a:r>
          </a:p>
          <a:p>
            <a:pPr marL="457200">
              <a:lnSpc>
                <a:spcPts val="3500"/>
              </a:lnSpc>
              <a:spcBef>
                <a:spcPts val="600"/>
              </a:spcBef>
            </a:pPr>
            <a:r>
              <a:rPr lang="en-US">
                <a:solidFill>
                  <a:schemeClr val="tx1"/>
                </a:solidFill>
              </a:rPr>
              <a:t>Direct technical assistance – evaluated upon request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A5ECC-3172-4C5C-8BCD-2B2B6CB63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4" t="11613" r="-2534" b="24468"/>
          <a:stretch/>
        </p:blipFill>
        <p:spPr>
          <a:xfrm>
            <a:off x="7117545" y="2617062"/>
            <a:ext cx="4373633" cy="20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39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3728" y="2712205"/>
            <a:ext cx="4267286" cy="1261449"/>
          </a:xfrm>
        </p:spPr>
        <p:txBody>
          <a:bodyPr/>
          <a:lstStyle/>
          <a:p>
            <a:pPr marL="457200" indent="-457200">
              <a:lnSpc>
                <a:spcPct val="120000"/>
              </a:lnSpc>
            </a:pPr>
            <a:r>
              <a:rPr lang="en-US" sz="3200" b="1"/>
              <a:t>Closer look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99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20"/>
          <p:cNvSpPr txBox="1">
            <a:spLocks noGrp="1"/>
          </p:cNvSpPr>
          <p:nvPr>
            <p:ph type="title"/>
          </p:nvPr>
        </p:nvSpPr>
        <p:spPr>
          <a:xfrm>
            <a:off x="682574" y="705597"/>
            <a:ext cx="11204626" cy="54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TACL: The Transportation Technical Assistance Coordination Library</a:t>
            </a:r>
            <a:endParaRPr sz="2800"/>
          </a:p>
        </p:txBody>
      </p:sp>
      <p:pic>
        <p:nvPicPr>
          <p:cNvPr id="2050" name="Picture 2" descr="TACL. Transportation Technical Assistance Coordination Library logo">
            <a:extLst>
              <a:ext uri="{FF2B5EF4-FFF2-40B4-BE49-F238E27FC236}">
                <a16:creationId xmlns:a16="http://schemas.microsoft.com/office/drawing/2014/main" id="{87E1523C-F0CE-4F30-B918-7C4247F2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98765" y="1894821"/>
            <a:ext cx="4056905" cy="208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DE22B-5924-4ABC-8B87-7FCA5C1F0AC3}"/>
              </a:ext>
            </a:extLst>
          </p:cNvPr>
          <p:cNvSpPr txBox="1"/>
          <p:nvPr/>
        </p:nvSpPr>
        <p:spPr>
          <a:xfrm>
            <a:off x="4885986" y="1894821"/>
            <a:ext cx="7119202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A sustainable methodology and platform to access transportation coordination resources from transportation technical assistance centers and the </a:t>
            </a:r>
            <a:r>
              <a:rPr lang="en-US" sz="2000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Federal Transit Administration (FTA)</a:t>
            </a: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2000">
              <a:solidFill>
                <a:srgbClr val="1404D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The FTA-funded technical assistance centers participating: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Aging &amp; Disability Transportation Center (NADTC)</a:t>
            </a:r>
            <a:endParaRPr lang="en-US" sz="2000">
              <a:solidFill>
                <a:srgbClr val="1404D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Center for Applied Transit Technology (N-CATT)</a:t>
            </a:r>
            <a:endParaRPr lang="en-US" sz="2000">
              <a:solidFill>
                <a:srgbClr val="1404D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Center for Mobility Management (NCMM)</a:t>
            </a:r>
            <a:endParaRPr lang="en-US" sz="2000">
              <a:solidFill>
                <a:srgbClr val="1404D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Rural Transit Assistance Program (NRTAP)</a:t>
            </a:r>
            <a:endParaRPr lang="en-US" sz="2000">
              <a:solidFill>
                <a:srgbClr val="1404D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Shared-Use Mobility Center (SUMC)</a:t>
            </a:r>
            <a:endParaRPr lang="en-US" sz="2000">
              <a:solidFill>
                <a:srgbClr val="1404D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9A5387-205D-4090-910B-8335C5936A91}"/>
              </a:ext>
            </a:extLst>
          </p:cNvPr>
          <p:cNvSpPr txBox="1"/>
          <p:nvPr/>
        </p:nvSpPr>
        <p:spPr>
          <a:xfrm>
            <a:off x="186812" y="4296641"/>
            <a:ext cx="449299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http://transportation-tacl.org</a:t>
            </a:r>
            <a:endParaRPr lang="en-US" sz="2400" u="sng">
              <a:solidFill>
                <a:srgbClr val="1404D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2000" u="sng">
              <a:solidFill>
                <a:srgbClr val="1404D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100" b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Learn about TACL Webinar</a:t>
            </a:r>
          </a:p>
          <a:p>
            <a:pPr algn="ctr"/>
            <a:r>
              <a:rPr lang="en-US" sz="210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August 11, 2022, 2:00-3:00 PM ET</a:t>
            </a:r>
          </a:p>
          <a:p>
            <a:pPr algn="ctr"/>
            <a:r>
              <a:rPr lang="en-US" sz="21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www.nationalrtap.org/webinars</a:t>
            </a:r>
            <a:r>
              <a:rPr lang="en-US" sz="21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en-US" sz="2400" u="sng">
                <a:solidFill>
                  <a:srgbClr val="1404D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42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D4C2-91EE-C495-31F9-E627A5218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Accessing the Information You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F187B-F95C-7CF3-27C6-D8A59F806F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8979" y="1600201"/>
            <a:ext cx="10972800" cy="506729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>
                <a:solidFill>
                  <a:schemeClr val="tx1"/>
                </a:solidFill>
              </a:rPr>
              <a:t>Closer look at: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>
                <a:solidFill>
                  <a:schemeClr val="tx1"/>
                </a:solidFill>
              </a:rPr>
              <a:t>National RTAP eLearning</a:t>
            </a:r>
          </a:p>
          <a:p>
            <a:pPr marL="1714500" lvl="3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>
                <a:solidFill>
                  <a:schemeClr val="tx1"/>
                </a:solidFill>
              </a:rPr>
              <a:t>Training resource what, when, and where you need it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>
                <a:solidFill>
                  <a:schemeClr val="tx1"/>
                </a:solidFill>
              </a:rPr>
              <a:t>Transit Manager’s Toolkit</a:t>
            </a:r>
          </a:p>
          <a:p>
            <a:pPr marL="1714500" lvl="3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>
                <a:solidFill>
                  <a:schemeClr val="tx1"/>
                </a:solidFill>
              </a:rPr>
              <a:t>Reference Material that introduce you to the rules and invite you to learn more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>
                <a:solidFill>
                  <a:schemeClr val="tx1"/>
                </a:solidFill>
              </a:rPr>
              <a:t>Technology Tools</a:t>
            </a:r>
            <a:br>
              <a:rPr lang="en-US" sz="2600">
                <a:solidFill>
                  <a:schemeClr val="tx1"/>
                </a:solidFill>
              </a:rPr>
            </a:br>
            <a:r>
              <a:rPr lang="en-US" sz="2600">
                <a:solidFill>
                  <a:schemeClr val="tx1"/>
                </a:solidFill>
              </a:rPr>
              <a:t>	Streamline compliance, improve access, and manage data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>
                <a:solidFill>
                  <a:schemeClr val="tx1"/>
                </a:solidFill>
              </a:rPr>
              <a:t>Mobility Management </a:t>
            </a:r>
          </a:p>
          <a:p>
            <a:pPr marL="1714500" lvl="3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>
                <a:solidFill>
                  <a:schemeClr val="tx1"/>
                </a:solidFill>
              </a:rPr>
              <a:t>Facilitate serving your community, improve connectivity, build training capacity</a:t>
            </a:r>
          </a:p>
          <a:p>
            <a:pPr marL="1031875" lvl="2" indent="-457200"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en-US" sz="2400">
              <a:solidFill>
                <a:schemeClr val="tx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620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eefacc-644d-4c82-b659-8c7f06b7448a" xsi:nil="true"/>
    <lcf76f155ced4ddcb4097134ff3c332f xmlns="53447663-1ca3-46db-93d5-ff60d87ced3c">
      <Terms xmlns="http://schemas.microsoft.com/office/infopath/2007/PartnerControls"/>
    </lcf76f155ced4ddcb4097134ff3c332f>
    <SharedWithUsers xmlns="eaeefacc-644d-4c82-b659-8c7f06b7448a">
      <UserInfo>
        <DisplayName>Neil Rodriguez</DisplayName>
        <AccountId>12</AccountId>
        <AccountType/>
      </UserInfo>
      <UserInfo>
        <DisplayName>Liz Taylor</DisplayName>
        <AccountId>25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7A8A66BADB8440A0C6B04B0C3F23AB" ma:contentTypeVersion="18" ma:contentTypeDescription="Create a new document." ma:contentTypeScope="" ma:versionID="3e4ec0bac3f1fb95d281ed17a55b8425">
  <xsd:schema xmlns:xsd="http://www.w3.org/2001/XMLSchema" xmlns:xs="http://www.w3.org/2001/XMLSchema" xmlns:p="http://schemas.microsoft.com/office/2006/metadata/properties" xmlns:ns2="eaeefacc-644d-4c82-b659-8c7f06b7448a" xmlns:ns3="53447663-1ca3-46db-93d5-ff60d87ced3c" targetNamespace="http://schemas.microsoft.com/office/2006/metadata/properties" ma:root="true" ma:fieldsID="ab66ddb604ad38534ed2db34bc462b67" ns2:_="" ns3:_="">
    <xsd:import namespace="eaeefacc-644d-4c82-b659-8c7f06b7448a"/>
    <xsd:import namespace="53447663-1ca3-46db-93d5-ff60d87ced3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efacc-644d-4c82-b659-8c7f06b744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b37a67f-7f22-40da-ae87-6399ad9f5755}" ma:internalName="TaxCatchAll" ma:showField="CatchAllData" ma:web="eaeefacc-644d-4c82-b659-8c7f06b744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447663-1ca3-46db-93d5-ff60d87ced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f4a426a-e1e9-445b-8938-b3247fcea2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BB55DC-85E7-4562-BBAC-1DC9D3A5635F}">
  <ds:schemaRefs>
    <ds:schemaRef ds:uri="53447663-1ca3-46db-93d5-ff60d87ced3c"/>
    <ds:schemaRef ds:uri="eaeefacc-644d-4c82-b659-8c7f06b7448a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9A198DB5-9B19-4B99-BC18-5A8AEBFD95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efacc-644d-4c82-b659-8c7f06b7448a"/>
    <ds:schemaRef ds:uri="53447663-1ca3-46db-93d5-ff60d87ce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72AD04-B1E9-4D32-BEBE-1877A55455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6318</TotalTime>
  <Words>1674</Words>
  <Application>Microsoft Office PowerPoint</Application>
  <PresentationFormat>Widescreen</PresentationFormat>
  <Paragraphs>311</Paragraphs>
  <Slides>37</Slides>
  <Notes>23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Agenda</vt:lpstr>
      <vt:lpstr>PowerPoint Presentation</vt:lpstr>
      <vt:lpstr>Information Resources</vt:lpstr>
      <vt:lpstr>Technical Assistance</vt:lpstr>
      <vt:lpstr>Closer look</vt:lpstr>
      <vt:lpstr>TACL: The Transportation Technical Assistance Coordination Library</vt:lpstr>
      <vt:lpstr>Accessing the Information You Need</vt:lpstr>
      <vt:lpstr>National RTAP eLearning</vt:lpstr>
      <vt:lpstr>Navigate to eLearning</vt:lpstr>
      <vt:lpstr>elearning.nationalrtap.org</vt:lpstr>
      <vt:lpstr>Registration</vt:lpstr>
      <vt:lpstr>Managers – Add Your Agency</vt:lpstr>
      <vt:lpstr>Team Admin and Learners</vt:lpstr>
      <vt:lpstr>Reports</vt:lpstr>
      <vt:lpstr>Courses/Homepage</vt:lpstr>
      <vt:lpstr>Courses Available</vt:lpstr>
      <vt:lpstr>Mobility Management</vt:lpstr>
      <vt:lpstr>Maximizing Mobility Management Benefits</vt:lpstr>
      <vt:lpstr>Maximizing Mobility Management Benefits</vt:lpstr>
      <vt:lpstr>Maximizing Mobility Management Benefits</vt:lpstr>
      <vt:lpstr>Maximizing Mobility Management Benefits</vt:lpstr>
      <vt:lpstr>Community Rides Grant Program</vt:lpstr>
      <vt:lpstr>Community Rides Grant Program</vt:lpstr>
      <vt:lpstr>Community Rides Grant Program</vt:lpstr>
      <vt:lpstr>Technology Tools</vt:lpstr>
      <vt:lpstr>Technology Tools</vt:lpstr>
      <vt:lpstr>RideSheet</vt:lpstr>
      <vt:lpstr>Cost Allocation Calculator</vt:lpstr>
      <vt:lpstr>Maximizing Mobility Management Benefits</vt:lpstr>
      <vt:lpstr>DIY Training</vt:lpstr>
      <vt:lpstr>Who, What, Where, When, How</vt:lpstr>
      <vt:lpstr>New Products and Upcoming Events</vt:lpstr>
      <vt:lpstr>What’s New in the Resource Library?</vt:lpstr>
      <vt:lpstr>Upcoming National RTAP MM Events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 Center Reports - Cara</dc:title>
  <dc:creator>Cara Marcus</dc:creator>
  <cp:lastModifiedBy>Al Benedict</cp:lastModifiedBy>
  <cp:revision>7</cp:revision>
  <dcterms:created xsi:type="dcterms:W3CDTF">2019-08-02T15:10:24Z</dcterms:created>
  <dcterms:modified xsi:type="dcterms:W3CDTF">2025-07-23T18:47:24Z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0x010100007A8A66BADB8440A0C6B04B0C3F23AB</vt:lpwstr>
  </property>
  <property fmtid="{D5CDD505-2E9C-101B-9397-08002B2CF9AE}" pid="3" name="MediaServiceImageTags">
    <vt:lpwstr/>
  </property>
</Properties>
</file>