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98" r:id="rId5"/>
    <p:sldId id="299" r:id="rId6"/>
    <p:sldId id="2464" r:id="rId7"/>
    <p:sldId id="2467" r:id="rId8"/>
    <p:sldId id="2441" r:id="rId9"/>
    <p:sldId id="2446" r:id="rId10"/>
    <p:sldId id="360" r:id="rId11"/>
    <p:sldId id="305" r:id="rId12"/>
    <p:sldId id="2452" r:id="rId13"/>
    <p:sldId id="2453" r:id="rId14"/>
    <p:sldId id="2473" r:id="rId15"/>
    <p:sldId id="2471" r:id="rId16"/>
    <p:sldId id="309" r:id="rId17"/>
    <p:sldId id="24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DAB"/>
    <a:srgbClr val="37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F78FE-FCC5-CA56-E7D1-324750BB7973}" v="1" dt="2025-05-12T15:37:34.410"/>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3462" autoAdjust="0"/>
  </p:normalViewPr>
  <p:slideViewPr>
    <p:cSldViewPr snapToGrid="0">
      <p:cViewPr varScale="1">
        <p:scale>
          <a:sx n="92" d="100"/>
          <a:sy n="92" d="100"/>
        </p:scale>
        <p:origin x="1360" y="192"/>
      </p:cViewPr>
      <p:guideLst/>
    </p:cSldViewPr>
  </p:slideViewPr>
  <p:outlineViewPr>
    <p:cViewPr>
      <p:scale>
        <a:sx n="33" d="100"/>
        <a:sy n="33" d="100"/>
      </p:scale>
      <p:origin x="0" y="-942"/>
    </p:cViewPr>
  </p:outlineViewPr>
  <p:notesTextViewPr>
    <p:cViewPr>
      <p:scale>
        <a:sx n="3" d="2"/>
        <a:sy n="3" d="2"/>
      </p:scale>
      <p:origin x="0" y="-568"/>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6/25/25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6/25/25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HIRTA’s Health Connector is designed to meet the needs of various populations, especially those in underserved communities, in accessing healthcare services. Its goal is to streamline the process of scheduling healthcare appointments and arranging transportation, ensuring that every resident has enhanced and equitable access to healthcare. HIRTA provides transit service for anyone for any reason, but Health Connector provides an emphasis on groups such as individuals with disabilities, people with low-income, older adults, veterans, and those with limited English proficiency.</a:t>
            </a:r>
          </a:p>
          <a:p>
            <a:endParaRPr lang="en-US" dirty="0"/>
          </a:p>
          <a:p>
            <a:r>
              <a:rPr lang="en-US" dirty="0"/>
              <a:t>The Health Connector reflects HIRTA’s mission of ensuring that no one is left behind in accessing essential services. It’s exciting to broaden the impact of Health Connector and make a tangible difference in the lives of those who need it most, and to help achieve HIRTA’s aim of empowering individuals to navigate their healthcare needs with greater independence.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177446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passenger-facing software is user-driven and based on the HIRTA On Demand app, as powered by Via Transportation’s technology. Users without smartphones, or with limited use of their smartphones, can contact HIRTA by telephone. Basic trip requesting and monitoring information is available through the kiosk.</a:t>
            </a:r>
          </a:p>
          <a:p>
            <a:endParaRPr lang="en-US" dirty="0"/>
          </a:p>
          <a:p>
            <a:r>
              <a:rPr lang="en-US" dirty="0"/>
              <a:t>As part of HIRTA’s commitment to inclusivity, the HIRTA On Demand app supports multiple languages. Additionally, the online booking portal offers translation support for 133 languages through Google Translate.</a:t>
            </a:r>
          </a:p>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US" noProof="0" smtClean="0"/>
              <a:t>10</a:t>
            </a:fld>
            <a:endParaRPr lang="en-US" noProof="0" dirty="0"/>
          </a:p>
        </p:txBody>
      </p:sp>
    </p:spTree>
    <p:extLst>
      <p:ext uri="{BB962C8B-B14F-4D97-AF65-F5344CB8AC3E}">
        <p14:creationId xmlns:p14="http://schemas.microsoft.com/office/powerpoint/2010/main" val="3357161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month, ISU’s Institute for Transportation collects anonymized data on Health Connector usage, and posts those data on the ISU Health Connector Dashboard. These are the statistics for May 2025. In addition to the aggregate data shown here, ISU also posts data related to 18 of the project’s performance measures. Additional data are collected from Health Connector customers who have consented to participate in the project’s data collection and survey-based research.</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13267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2506925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That concludes the overview of HIRTA’s Health Connector! For more information on Health Connector, visit </a:t>
            </a:r>
            <a:r>
              <a:rPr lang="en-US" u="none" dirty="0">
                <a:solidFill>
                  <a:schemeClr val="tx1"/>
                </a:solidFill>
              </a:rPr>
              <a:t>www.TransitHealthConnector.org</a:t>
            </a:r>
            <a:r>
              <a:rPr lang="en-US" dirty="0">
                <a:solidFill>
                  <a:schemeClr val="tx1"/>
                </a:solidFill>
              </a:rPr>
              <a:t>. For more information about HIRTA, visit www.RideHIRTA.com.</a:t>
            </a:r>
          </a:p>
          <a:p>
            <a:endParaRPr lang="en-US" dirty="0"/>
          </a:p>
          <a:p>
            <a:r>
              <a:rPr lang="en-US" dirty="0"/>
              <a:t>The Health Connector </a:t>
            </a:r>
            <a:r>
              <a:rPr lang="en-US" dirty="0" err="1"/>
              <a:t>Linktree</a:t>
            </a:r>
            <a:r>
              <a:rPr lang="en-US" dirty="0"/>
              <a:t> houses links for everything a rider needs to get the most out of Health Connector. It includes links about Health Connector and HIRTA, about NaviLens and links for downloading the </a:t>
            </a:r>
            <a:r>
              <a:rPr lang="en-US" dirty="0" err="1"/>
              <a:t>NaviLens</a:t>
            </a:r>
            <a:r>
              <a:rPr lang="en-US" dirty="0"/>
              <a:t> app to your phone, Dallas County Hospital and MercyOne Patient Scheduling, and more. This pop-up website provides riders a one-stop-shop for everything they need for an inclusive mobility experience from beginning to end.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980468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103770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unfamiliar with HIRTA, the Heart of Iowa Regional Transit Agency was established in 1981 under state law and serves anyone for any reason in Boone, Dallas, Jasper, Madison, Marion, Story, and Warren counties here in central Iowa. This seven-country service area basically is the ring of counties surrounding Polk County and the city of Des Moines.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288339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 Connector was made possible through a cooperative agreement between HIRTA and the Federal Highway Administration, as part of the “ITS4US” initiative of the US DOT’s ITS Joint Program Office. Its focus is on improved transportation to healthcare for residents of Dallas County, Iowa. In this effort, HIRTA is supported by a project team that includes </a:t>
            </a:r>
            <a:r>
              <a:rPr lang="en-US" dirty="0" err="1"/>
              <a:t>Flexlynqs</a:t>
            </a:r>
            <a:r>
              <a:rPr lang="en-US" dirty="0"/>
              <a:t>, Capture Management Solutions, Iowa State University’s Institute for Transportation, and the Community Transportation Association of America (CTAA).</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287871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honed in on transit access to healthcare because that was a recurring finding in the county’s community health assessments and Community Health Improvement Plans. As I’m sure you can imagine, transportation always comes up as a major barrier in accessing healthcare. In a survey conducted of Dallas County residents, 39% of respondents said they missed at least one appointment due to lack of transportation. HIRTA’s a transportation agency; with the right tools, this problem could be solved. </a:t>
            </a:r>
          </a:p>
          <a:p>
            <a:endParaRPr lang="en-US" dirty="0"/>
          </a:p>
          <a:p>
            <a:r>
              <a:rPr lang="en-US" dirty="0"/>
              <a:t>We focused on integrating several components, most of which were practically “off the shelf.” These included designing a kiosk interface for use in hospitals or other healthcare facilities, deploying accessible wayfinding tools on the transit vehicles and at major healthcare destinations, and creating a HIPAA-compliant connection between HIRTA’s trip requesting and scheduling system and the patient scheduling components of medical facilities’ electronic health records system. We also broadened the linguistic accessibility of HIRTA’s customer-facing systems to better fit the language profile of Dallas County, and opened up these systems to become available to Health Connector passengers’ family members, caregivers and other trusted third parties.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111398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collaboration with Dallas County Hospital, we introduced this dedicated kiosk within the hospital. It offers a convenient and accessible way for individuals to book their Health Connector trips. Eligible users still have the option to schedule trips using the HIRTA On Demand app or the web portal. However, for those who may not have mobile data or are already at the hospital and need a ride home, the kiosk provides an efficient option.</a:t>
            </a:r>
          </a:p>
        </p:txBody>
      </p:sp>
      <p:sp>
        <p:nvSpPr>
          <p:cNvPr id="4" name="Slide Number Placeholder 3"/>
          <p:cNvSpPr>
            <a:spLocks noGrp="1"/>
          </p:cNvSpPr>
          <p:nvPr>
            <p:ph type="sldNum" sz="quarter" idx="10"/>
          </p:nvPr>
        </p:nvSpPr>
        <p:spPr/>
        <p:txBody>
          <a:bodyPr/>
          <a:lstStyle/>
          <a:p>
            <a:fld id="{79230CFA-805A-4FD3-B3A0-DAAA5993DA17}" type="slidenum">
              <a:rPr lang="en-US" noProof="0" smtClean="0"/>
              <a:t>5</a:t>
            </a:fld>
            <a:endParaRPr lang="en-US" noProof="0" dirty="0"/>
          </a:p>
        </p:txBody>
      </p:sp>
    </p:spTree>
    <p:extLst>
      <p:ext uri="{BB962C8B-B14F-4D97-AF65-F5344CB8AC3E}">
        <p14:creationId xmlns:p14="http://schemas.microsoft.com/office/powerpoint/2010/main" val="273696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wayfinding technologies out there. We went with </a:t>
            </a:r>
            <a:r>
              <a:rPr lang="en-US" dirty="0" err="1"/>
              <a:t>NaviLens</a:t>
            </a:r>
            <a:r>
              <a:rPr lang="en-US" dirty="0"/>
              <a:t>, which uses a form of QR code that can be scanned at distances of up to 60 feet and within a 160-degree angle of view. The </a:t>
            </a:r>
            <a:r>
              <a:rPr lang="en-US" dirty="0" err="1"/>
              <a:t>NaviLens</a:t>
            </a:r>
            <a:r>
              <a:rPr lang="en-US" dirty="0"/>
              <a:t> system is app-based, using 508-compliant smartphone apps. Unlike conventional QR codes, the </a:t>
            </a:r>
            <a:r>
              <a:rPr lang="en-US" dirty="0" err="1"/>
              <a:t>NaviLens</a:t>
            </a:r>
            <a:r>
              <a:rPr lang="en-US" dirty="0"/>
              <a:t> targets do not require focusing precision on the user’s part, and are accessible even to smartphone users with visual impairments, as the left-hand photograph with one of HIRTA’s passengers illustrates in real life.</a:t>
            </a:r>
          </a:p>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US" noProof="0" smtClean="0"/>
              <a:t>6</a:t>
            </a:fld>
            <a:endParaRPr lang="en-US" noProof="0" dirty="0"/>
          </a:p>
        </p:txBody>
      </p:sp>
    </p:spTree>
    <p:extLst>
      <p:ext uri="{BB962C8B-B14F-4D97-AF65-F5344CB8AC3E}">
        <p14:creationId xmlns:p14="http://schemas.microsoft.com/office/powerpoint/2010/main" val="388144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HIRTA uses paid </a:t>
            </a:r>
            <a:r>
              <a:rPr lang="en-US" b="0" dirty="0" err="1"/>
              <a:t>NaviLens</a:t>
            </a:r>
            <a:r>
              <a:rPr lang="en-US" b="0" dirty="0"/>
              <a:t> codes on its buses so riders can scan the code and receive real-time information about their ride.</a:t>
            </a:r>
          </a:p>
          <a:p>
            <a:endParaRPr lang="en-US" b="0" dirty="0"/>
          </a:p>
          <a:p>
            <a:r>
              <a:rPr lang="en-US" b="0" dirty="0"/>
              <a:t>For example, the code on the screen reads out “This is HIRTA bus 2237.” If you’re a Health Connector passenger, this code can open additional information about your ride, and how you’ll navigate away from the bus at your destination.</a:t>
            </a:r>
          </a:p>
        </p:txBody>
      </p:sp>
      <p:sp>
        <p:nvSpPr>
          <p:cNvPr id="4" name="Slide Number Placeholder 3"/>
          <p:cNvSpPr>
            <a:spLocks noGrp="1"/>
          </p:cNvSpPr>
          <p:nvPr>
            <p:ph type="sldNum" sz="quarter" idx="5"/>
          </p:nvPr>
        </p:nvSpPr>
        <p:spPr/>
        <p:txBody>
          <a:bodyPr/>
          <a:lstStyle/>
          <a:p>
            <a:fld id="{79230CFA-805A-4FD3-B3A0-DAAA5993DA17}" type="slidenum">
              <a:rPr lang="en-US" noProof="0" smtClean="0"/>
              <a:t>7</a:t>
            </a:fld>
            <a:endParaRPr lang="en-US" noProof="0" dirty="0"/>
          </a:p>
        </p:txBody>
      </p:sp>
    </p:spTree>
    <p:extLst>
      <p:ext uri="{BB962C8B-B14F-4D97-AF65-F5344CB8AC3E}">
        <p14:creationId xmlns:p14="http://schemas.microsoft.com/office/powerpoint/2010/main" val="17880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image of the NaviLens codes for the women’s and men’s restrooms at Dallas County Hospital. NaviLens can easily read and differentiate these codes from up to 60 feet away.</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160278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one of the greatest challenges in healthcare-related transportation, our team developed a system that integrates seamlessly with Dallas County Hospital's Electronic Health Records (EHR) system. This integration provides both HIRTA and hospital staff with access to a dashboard where they can verify whether a patient has a trip booked. If a trip is not scheduled, or needs to be changed, hospital staff can easily arrange or modify transportation for the patient, without having to leave their Epic-based EHR platform. They also can check on patients’ trip status, such as for monitoring situations where a patient might be running late for an appointment. All this is accomplished without any HIPAA-restricted information leaving the EHR platform, and without any medical information being collected by HIRTA.</a:t>
            </a:r>
          </a:p>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US" noProof="0" smtClean="0"/>
              <a:t>9</a:t>
            </a:fld>
            <a:endParaRPr lang="en-US" noProof="0" dirty="0"/>
          </a:p>
        </p:txBody>
      </p:sp>
    </p:spTree>
    <p:extLst>
      <p:ext uri="{BB962C8B-B14F-4D97-AF65-F5344CB8AC3E}">
        <p14:creationId xmlns:p14="http://schemas.microsoft.com/office/powerpoint/2010/main" val="1449231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descr="Image of three HIRTA buses with blue, yellow, and green stripes with the slogan &quot;For anyone for any reason&quot;">
            <a:extLst>
              <a:ext uri="{FF2B5EF4-FFF2-40B4-BE49-F238E27FC236}">
                <a16:creationId xmlns:a16="http://schemas.microsoft.com/office/drawing/2014/main" id="{1C0F03CF-248F-4702-8704-3BD0ED83A0B1}"/>
              </a:ext>
            </a:extLst>
          </p:cNvPr>
          <p:cNvPicPr>
            <a:picLocks noChangeAspect="1"/>
          </p:cNvPicPr>
          <p:nvPr userDrawn="1"/>
        </p:nvPicPr>
        <p:blipFill>
          <a:blip r:embed="rId2"/>
          <a:stretch>
            <a:fillRect/>
          </a:stretch>
        </p:blipFill>
        <p:spPr>
          <a:xfrm>
            <a:off x="0" y="0"/>
            <a:ext cx="10088048" cy="6858000"/>
          </a:xfrm>
          <a:prstGeom prst="rect">
            <a:avLst/>
          </a:prstGeom>
        </p:spPr>
      </p:pic>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76864"/>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1526850"/>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164423"/>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6" descr="HIRTA's logo with a blue, green, yellow circle with an image of a bus in the middle">
            <a:extLst>
              <a:ext uri="{FF2B5EF4-FFF2-40B4-BE49-F238E27FC236}">
                <a16:creationId xmlns:a16="http://schemas.microsoft.com/office/drawing/2014/main" id="{B83A2F62-2B22-4790-960F-6B3A2E2D6D13}"/>
              </a:ext>
            </a:extLst>
          </p:cNvPr>
          <p:cNvPicPr>
            <a:picLocks noChangeAspect="1"/>
          </p:cNvPicPr>
          <p:nvPr userDrawn="1"/>
        </p:nvPicPr>
        <p:blipFill>
          <a:blip r:embed="rId3"/>
          <a:stretch>
            <a:fillRect/>
          </a:stretch>
        </p:blipFill>
        <p:spPr>
          <a:xfrm>
            <a:off x="10108567" y="2190534"/>
            <a:ext cx="2062914" cy="1893755"/>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33006"/>
            <a:ext cx="3600000" cy="44582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32481"/>
            <a:ext cx="3600450" cy="445824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32481"/>
            <a:ext cx="3600450" cy="4458244"/>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896F7825-B663-49EE-8CB8-67737563A43F}"/>
              </a:ext>
              <a:ext uri="{C183D7F6-B498-43B3-948B-1728B52AA6E4}">
                <adec:decorative xmlns:adec="http://schemas.microsoft.com/office/drawing/2017/decorative" val="1"/>
              </a:ext>
            </a:extLst>
          </p:cNvPr>
          <p:cNvSpPr/>
          <p:nvPr userDrawn="1"/>
        </p:nvSpPr>
        <p:spPr>
          <a:xfrm>
            <a:off x="431800" y="1616570"/>
            <a:ext cx="1984175" cy="5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lock left">
            <a:extLst>
              <a:ext uri="{FF2B5EF4-FFF2-40B4-BE49-F238E27FC236}">
                <a16:creationId xmlns:a16="http://schemas.microsoft.com/office/drawing/2014/main" id="{C5E9D75A-DCB6-4809-BB08-76DA5C56A2B3}"/>
              </a:ext>
              <a:ext uri="{C183D7F6-B498-43B3-948B-1728B52AA6E4}">
                <adec:decorative xmlns:adec="http://schemas.microsoft.com/office/drawing/2017/decorative" val="1"/>
              </a:ext>
            </a:extLst>
          </p:cNvPr>
          <p:cNvSpPr/>
          <p:nvPr userDrawn="1"/>
        </p:nvSpPr>
        <p:spPr>
          <a:xfrm>
            <a:off x="4301550" y="1616570"/>
            <a:ext cx="1984175" cy="5864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descr="Accent block left">
            <a:extLst>
              <a:ext uri="{FF2B5EF4-FFF2-40B4-BE49-F238E27FC236}">
                <a16:creationId xmlns:a16="http://schemas.microsoft.com/office/drawing/2014/main" id="{8858B509-FD0C-4A53-BA3D-75F39E7B63BF}"/>
              </a:ext>
              <a:ext uri="{C183D7F6-B498-43B3-948B-1728B52AA6E4}">
                <adec:decorative xmlns:adec="http://schemas.microsoft.com/office/drawing/2017/decorative" val="1"/>
              </a:ext>
            </a:extLst>
          </p:cNvPr>
          <p:cNvSpPr/>
          <p:nvPr userDrawn="1"/>
        </p:nvSpPr>
        <p:spPr>
          <a:xfrm>
            <a:off x="8171300" y="1616570"/>
            <a:ext cx="1984175" cy="5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33006"/>
            <a:ext cx="2463601" cy="44582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896F7825-B663-49EE-8CB8-67737563A43F}"/>
              </a:ext>
              <a:ext uri="{C183D7F6-B498-43B3-948B-1728B52AA6E4}">
                <adec:decorative xmlns:adec="http://schemas.microsoft.com/office/drawing/2017/decorative" val="1"/>
              </a:ext>
            </a:extLst>
          </p:cNvPr>
          <p:cNvSpPr/>
          <p:nvPr userDrawn="1"/>
        </p:nvSpPr>
        <p:spPr>
          <a:xfrm>
            <a:off x="431800" y="1616570"/>
            <a:ext cx="1984175" cy="5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lock left">
            <a:extLst>
              <a:ext uri="{FF2B5EF4-FFF2-40B4-BE49-F238E27FC236}">
                <a16:creationId xmlns:a16="http://schemas.microsoft.com/office/drawing/2014/main" id="{C5E9D75A-DCB6-4809-BB08-76DA5C56A2B3}"/>
              </a:ext>
              <a:ext uri="{C183D7F6-B498-43B3-948B-1728B52AA6E4}">
                <adec:decorative xmlns:adec="http://schemas.microsoft.com/office/drawing/2017/decorative" val="1"/>
              </a:ext>
            </a:extLst>
          </p:cNvPr>
          <p:cNvSpPr/>
          <p:nvPr userDrawn="1"/>
        </p:nvSpPr>
        <p:spPr>
          <a:xfrm>
            <a:off x="3397266" y="1616570"/>
            <a:ext cx="1984175" cy="5864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descr="Accent block left">
            <a:extLst>
              <a:ext uri="{FF2B5EF4-FFF2-40B4-BE49-F238E27FC236}">
                <a16:creationId xmlns:a16="http://schemas.microsoft.com/office/drawing/2014/main" id="{8858B509-FD0C-4A53-BA3D-75F39E7B63BF}"/>
              </a:ext>
              <a:ext uri="{C183D7F6-B498-43B3-948B-1728B52AA6E4}">
                <adec:decorative xmlns:adec="http://schemas.microsoft.com/office/drawing/2017/decorative" val="1"/>
              </a:ext>
            </a:extLst>
          </p:cNvPr>
          <p:cNvSpPr/>
          <p:nvPr userDrawn="1"/>
        </p:nvSpPr>
        <p:spPr>
          <a:xfrm>
            <a:off x="6362732" y="1616570"/>
            <a:ext cx="1984175" cy="5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7" name="Content Placeholder 2">
            <a:extLst>
              <a:ext uri="{FF2B5EF4-FFF2-40B4-BE49-F238E27FC236}">
                <a16:creationId xmlns:a16="http://schemas.microsoft.com/office/drawing/2014/main" id="{0F165958-3DFD-447E-9114-1CC8EB0F2B28}"/>
              </a:ext>
            </a:extLst>
          </p:cNvPr>
          <p:cNvSpPr>
            <a:spLocks noGrp="1"/>
          </p:cNvSpPr>
          <p:nvPr>
            <p:ph idx="33"/>
          </p:nvPr>
        </p:nvSpPr>
        <p:spPr>
          <a:xfrm>
            <a:off x="3397266" y="1733006"/>
            <a:ext cx="2463601" cy="44582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Content Placeholder 2">
            <a:extLst>
              <a:ext uri="{FF2B5EF4-FFF2-40B4-BE49-F238E27FC236}">
                <a16:creationId xmlns:a16="http://schemas.microsoft.com/office/drawing/2014/main" id="{0D7DD0F5-CDA5-429A-927A-4FD4C5207772}"/>
              </a:ext>
            </a:extLst>
          </p:cNvPr>
          <p:cNvSpPr>
            <a:spLocks noGrp="1"/>
          </p:cNvSpPr>
          <p:nvPr>
            <p:ph idx="34"/>
          </p:nvPr>
        </p:nvSpPr>
        <p:spPr>
          <a:xfrm>
            <a:off x="6363455" y="1733006"/>
            <a:ext cx="2463601" cy="44582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Content Placeholder 2">
            <a:extLst>
              <a:ext uri="{FF2B5EF4-FFF2-40B4-BE49-F238E27FC236}">
                <a16:creationId xmlns:a16="http://schemas.microsoft.com/office/drawing/2014/main" id="{289D252C-7675-4CB4-8AD5-4D242D5B636B}"/>
              </a:ext>
            </a:extLst>
          </p:cNvPr>
          <p:cNvSpPr>
            <a:spLocks noGrp="1"/>
          </p:cNvSpPr>
          <p:nvPr>
            <p:ph idx="35"/>
          </p:nvPr>
        </p:nvSpPr>
        <p:spPr>
          <a:xfrm>
            <a:off x="9317345" y="1733006"/>
            <a:ext cx="2463601" cy="44582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Rectangle 19" descr="Accent block left">
            <a:extLst>
              <a:ext uri="{FF2B5EF4-FFF2-40B4-BE49-F238E27FC236}">
                <a16:creationId xmlns:a16="http://schemas.microsoft.com/office/drawing/2014/main" id="{0CA48598-E5B8-451D-95CA-43B3C9C2DD83}"/>
              </a:ext>
              <a:ext uri="{C183D7F6-B498-43B3-948B-1728B52AA6E4}">
                <adec:decorative xmlns:adec="http://schemas.microsoft.com/office/drawing/2017/decorative" val="1"/>
              </a:ext>
            </a:extLst>
          </p:cNvPr>
          <p:cNvSpPr/>
          <p:nvPr userDrawn="1"/>
        </p:nvSpPr>
        <p:spPr>
          <a:xfrm>
            <a:off x="9317345" y="1616570"/>
            <a:ext cx="1984175" cy="5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7072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819694"/>
            <a:ext cx="2160000" cy="437155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819692"/>
            <a:ext cx="2160588" cy="4371557"/>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819692"/>
            <a:ext cx="2160588" cy="4371558"/>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815225"/>
            <a:ext cx="2160588" cy="4371559"/>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815225"/>
            <a:ext cx="2160588" cy="4376025"/>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FC19A1DE-78C7-44ED-998E-FBD1982E7E64}"/>
              </a:ext>
              <a:ext uri="{C183D7F6-B498-43B3-948B-1728B52AA6E4}">
                <adec:decorative xmlns:adec="http://schemas.microsoft.com/office/drawing/2017/decorative" val="1"/>
              </a:ext>
            </a:extLst>
          </p:cNvPr>
          <p:cNvSpPr/>
          <p:nvPr userDrawn="1"/>
        </p:nvSpPr>
        <p:spPr>
          <a:xfrm>
            <a:off x="431800" y="1581734"/>
            <a:ext cx="1984175" cy="5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lock left">
            <a:extLst>
              <a:ext uri="{FF2B5EF4-FFF2-40B4-BE49-F238E27FC236}">
                <a16:creationId xmlns:a16="http://schemas.microsoft.com/office/drawing/2014/main" id="{9F869C88-8BC6-4BE0-9892-640875CF387B}"/>
              </a:ext>
              <a:ext uri="{C183D7F6-B498-43B3-948B-1728B52AA6E4}">
                <adec:decorative xmlns:adec="http://schemas.microsoft.com/office/drawing/2017/decorative" val="1"/>
              </a:ext>
            </a:extLst>
          </p:cNvPr>
          <p:cNvSpPr/>
          <p:nvPr userDrawn="1"/>
        </p:nvSpPr>
        <p:spPr>
          <a:xfrm>
            <a:off x="2726412" y="1581734"/>
            <a:ext cx="1984175" cy="5864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descr="Accent block left">
            <a:extLst>
              <a:ext uri="{FF2B5EF4-FFF2-40B4-BE49-F238E27FC236}">
                <a16:creationId xmlns:a16="http://schemas.microsoft.com/office/drawing/2014/main" id="{A5393D72-3984-4CD6-96B1-343B2A5B2735}"/>
              </a:ext>
              <a:ext uri="{C183D7F6-B498-43B3-948B-1728B52AA6E4}">
                <adec:decorative xmlns:adec="http://schemas.microsoft.com/office/drawing/2017/decorative" val="1"/>
              </a:ext>
            </a:extLst>
          </p:cNvPr>
          <p:cNvSpPr/>
          <p:nvPr userDrawn="1"/>
        </p:nvSpPr>
        <p:spPr>
          <a:xfrm>
            <a:off x="5021024" y="1581734"/>
            <a:ext cx="1984175" cy="5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6" name="Rectangle 15" descr="Accent block left">
            <a:extLst>
              <a:ext uri="{FF2B5EF4-FFF2-40B4-BE49-F238E27FC236}">
                <a16:creationId xmlns:a16="http://schemas.microsoft.com/office/drawing/2014/main" id="{3C787F2F-2828-4985-8DDF-2C97144D8DCC}"/>
              </a:ext>
              <a:ext uri="{C183D7F6-B498-43B3-948B-1728B52AA6E4}">
                <adec:decorative xmlns:adec="http://schemas.microsoft.com/office/drawing/2017/decorative" val="1"/>
              </a:ext>
            </a:extLst>
          </p:cNvPr>
          <p:cNvSpPr/>
          <p:nvPr userDrawn="1"/>
        </p:nvSpPr>
        <p:spPr>
          <a:xfrm>
            <a:off x="7315636" y="1581734"/>
            <a:ext cx="1984175" cy="5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8" name="Rectangle 17" descr="Accent block left">
            <a:extLst>
              <a:ext uri="{FF2B5EF4-FFF2-40B4-BE49-F238E27FC236}">
                <a16:creationId xmlns:a16="http://schemas.microsoft.com/office/drawing/2014/main" id="{267DC9EF-2454-4ACE-8FFD-07CBE4B96013}"/>
              </a:ext>
              <a:ext uri="{C183D7F6-B498-43B3-948B-1728B52AA6E4}">
                <adec:decorative xmlns:adec="http://schemas.microsoft.com/office/drawing/2017/decorative" val="1"/>
              </a:ext>
            </a:extLst>
          </p:cNvPr>
          <p:cNvSpPr/>
          <p:nvPr userDrawn="1"/>
        </p:nvSpPr>
        <p:spPr>
          <a:xfrm>
            <a:off x="9610248" y="1581734"/>
            <a:ext cx="1984175" cy="586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HIRTA">
    <p:spTree>
      <p:nvGrpSpPr>
        <p:cNvPr id="1" name=""/>
        <p:cNvGrpSpPr/>
        <p:nvPr/>
      </p:nvGrpSpPr>
      <p:grpSpPr>
        <a:xfrm>
          <a:off x="0" y="0"/>
          <a:ext cx="0" cy="0"/>
          <a:chOff x="0" y="0"/>
          <a:chExt cx="0" cy="0"/>
        </a:xfrm>
      </p:grpSpPr>
      <p:pic>
        <p:nvPicPr>
          <p:cNvPr id="14" name="Picture 13" descr="Image of an older female HIRTA driver with sunglasses waving out the bus window">
            <a:extLst>
              <a:ext uri="{FF2B5EF4-FFF2-40B4-BE49-F238E27FC236}">
                <a16:creationId xmlns:a16="http://schemas.microsoft.com/office/drawing/2014/main" id="{EAB00CB6-029F-4818-82C6-5900BE08B077}"/>
              </a:ext>
            </a:extLst>
          </p:cNvPr>
          <p:cNvPicPr>
            <a:picLocks noChangeAspect="1"/>
          </p:cNvPicPr>
          <p:nvPr userDrawn="1"/>
        </p:nvPicPr>
        <p:blipFill rotWithShape="1">
          <a:blip r:embed="rId2"/>
          <a:srcRect l="30307" r="6685"/>
          <a:stretch/>
        </p:blipFill>
        <p:spPr>
          <a:xfrm>
            <a:off x="6169788" y="0"/>
            <a:ext cx="6022212" cy="6371351"/>
          </a:xfrm>
          <a:prstGeom prst="rect">
            <a:avLst/>
          </a:prstGeom>
        </p:spPr>
      </p:pic>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6" name="TextBox 15">
            <a:extLst>
              <a:ext uri="{FF2B5EF4-FFF2-40B4-BE49-F238E27FC236}">
                <a16:creationId xmlns:a16="http://schemas.microsoft.com/office/drawing/2014/main" id="{5EC023B3-312F-4346-A12F-CA4CC249A012}"/>
              </a:ext>
            </a:extLst>
          </p:cNvPr>
          <p:cNvSpPr txBox="1"/>
          <p:nvPr userDrawn="1"/>
        </p:nvSpPr>
        <p:spPr>
          <a:xfrm>
            <a:off x="430839" y="662284"/>
            <a:ext cx="5306949"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0000"/>
                </a:solidFill>
              </a:rPr>
              <a:t>In 1981, the Heart of Iowa Regional Transit Agency (HIRTA) was formed under a 28E agreement with the 7 counties in central Iowa. </a:t>
            </a:r>
            <a:br>
              <a:rPr lang="en-US" sz="2400" dirty="0">
                <a:solidFill>
                  <a:srgbClr val="000000"/>
                </a:solidFill>
              </a:rPr>
            </a:br>
            <a:endParaRPr lang="en-US" sz="2400" dirty="0">
              <a:solidFill>
                <a:srgbClr val="000000"/>
              </a:solidFill>
            </a:endParaRPr>
          </a:p>
          <a:p>
            <a:pPr marL="285750" indent="-285750">
              <a:buFont typeface="Arial" panose="020B0604020202020204" pitchFamily="34" charset="0"/>
              <a:buChar char="•"/>
            </a:pPr>
            <a:r>
              <a:rPr lang="en-US" sz="2400" dirty="0">
                <a:solidFill>
                  <a:srgbClr val="000000"/>
                </a:solidFill>
              </a:rPr>
              <a:t>Region 11, better known as HIRTA, was established to provide public transit services in the counties of Boone, Dallas, Jasper, Madison, Marion, Story and Warren.</a:t>
            </a:r>
          </a:p>
          <a:p>
            <a:endParaRPr lang="en-US" dirty="0"/>
          </a:p>
        </p:txBody>
      </p:sp>
      <p:grpSp>
        <p:nvGrpSpPr>
          <p:cNvPr id="28" name="Group 27">
            <a:extLst>
              <a:ext uri="{FF2B5EF4-FFF2-40B4-BE49-F238E27FC236}">
                <a16:creationId xmlns:a16="http://schemas.microsoft.com/office/drawing/2014/main" id="{4AD0CDF4-F175-4840-8411-7105AAF56381}"/>
              </a:ext>
            </a:extLst>
          </p:cNvPr>
          <p:cNvGrpSpPr/>
          <p:nvPr userDrawn="1"/>
        </p:nvGrpSpPr>
        <p:grpSpPr>
          <a:xfrm>
            <a:off x="1144205" y="4724935"/>
            <a:ext cx="3880216" cy="1457871"/>
            <a:chOff x="1054058" y="4802644"/>
            <a:chExt cx="3880216" cy="1457871"/>
          </a:xfrm>
        </p:grpSpPr>
        <p:pic>
          <p:nvPicPr>
            <p:cNvPr id="18" name="Picture 17" descr="HIRTA social media handles.&#10;Facebook &amp; X: @RideHIRTA&#10;Website: www.RideHIRTA.com">
              <a:extLst>
                <a:ext uri="{FF2B5EF4-FFF2-40B4-BE49-F238E27FC236}">
                  <a16:creationId xmlns:a16="http://schemas.microsoft.com/office/drawing/2014/main" id="{009A733E-5B03-4EA6-BBB5-395F278B09FC}"/>
                </a:ext>
              </a:extLst>
            </p:cNvPr>
            <p:cNvPicPr>
              <a:picLocks noChangeAspect="1"/>
            </p:cNvPicPr>
            <p:nvPr userDrawn="1"/>
          </p:nvPicPr>
          <p:blipFill rotWithShape="1">
            <a:blip r:embed="rId3"/>
            <a:srcRect l="27275" t="88710" r="49627" b="570"/>
            <a:stretch/>
          </p:blipFill>
          <p:spPr>
            <a:xfrm>
              <a:off x="3183341" y="4802644"/>
              <a:ext cx="1750933" cy="681223"/>
            </a:xfrm>
            <a:prstGeom prst="rect">
              <a:avLst/>
            </a:prstGeom>
          </p:spPr>
        </p:pic>
        <p:pic>
          <p:nvPicPr>
            <p:cNvPr id="19" name="Picture 18" descr="HIRTA social media handles.&#10;Facebook &amp; X: @RideHIRTA&#10;Website: www.RideHIRTA.com">
              <a:extLst>
                <a:ext uri="{FF2B5EF4-FFF2-40B4-BE49-F238E27FC236}">
                  <a16:creationId xmlns:a16="http://schemas.microsoft.com/office/drawing/2014/main" id="{D150F174-C260-4EEB-BAE0-0D983AC0CD36}"/>
                </a:ext>
              </a:extLst>
            </p:cNvPr>
            <p:cNvPicPr>
              <a:picLocks noChangeAspect="1"/>
            </p:cNvPicPr>
            <p:nvPr userDrawn="1"/>
          </p:nvPicPr>
          <p:blipFill rotWithShape="1">
            <a:blip r:embed="rId3"/>
            <a:srcRect l="53005" t="88710" r="11435" b="570"/>
            <a:stretch/>
          </p:blipFill>
          <p:spPr>
            <a:xfrm>
              <a:off x="1363232" y="5579292"/>
              <a:ext cx="2695575" cy="681223"/>
            </a:xfrm>
            <a:prstGeom prst="rect">
              <a:avLst/>
            </a:prstGeom>
          </p:spPr>
        </p:pic>
        <p:grpSp>
          <p:nvGrpSpPr>
            <p:cNvPr id="23" name="Group 22">
              <a:extLst>
                <a:ext uri="{FF2B5EF4-FFF2-40B4-BE49-F238E27FC236}">
                  <a16:creationId xmlns:a16="http://schemas.microsoft.com/office/drawing/2014/main" id="{256B48A1-8EF2-4F3D-875B-2E1499E282EA}"/>
                </a:ext>
              </a:extLst>
            </p:cNvPr>
            <p:cNvGrpSpPr/>
            <p:nvPr userDrawn="1"/>
          </p:nvGrpSpPr>
          <p:grpSpPr>
            <a:xfrm>
              <a:off x="1054058" y="4821115"/>
              <a:ext cx="1750933" cy="704316"/>
              <a:chOff x="802209" y="3614176"/>
              <a:chExt cx="1750933" cy="704316"/>
            </a:xfrm>
          </p:grpSpPr>
          <p:pic>
            <p:nvPicPr>
              <p:cNvPr id="17" name="Picture 16" descr="HIRTA social media handles.&#10;Facebook &amp; X: @RideHIRTA&#10;Website: www.RideHIRTA.com">
                <a:extLst>
                  <a:ext uri="{FF2B5EF4-FFF2-40B4-BE49-F238E27FC236}">
                    <a16:creationId xmlns:a16="http://schemas.microsoft.com/office/drawing/2014/main" id="{71F41C63-64C9-437C-B33F-9A30C660735E}"/>
                  </a:ext>
                </a:extLst>
              </p:cNvPr>
              <p:cNvPicPr>
                <a:picLocks noChangeAspect="1"/>
              </p:cNvPicPr>
              <p:nvPr userDrawn="1"/>
            </p:nvPicPr>
            <p:blipFill rotWithShape="1">
              <a:blip r:embed="rId3"/>
              <a:srcRect l="7799" t="88710" r="76901" b="570"/>
              <a:stretch/>
            </p:blipFill>
            <p:spPr>
              <a:xfrm>
                <a:off x="1393371" y="3614176"/>
                <a:ext cx="1159771" cy="681223"/>
              </a:xfrm>
              <a:prstGeom prst="rect">
                <a:avLst/>
              </a:prstGeom>
            </p:spPr>
          </p:pic>
          <p:pic>
            <p:nvPicPr>
              <p:cNvPr id="21" name="Picture 20">
                <a:extLst>
                  <a:ext uri="{FF2B5EF4-FFF2-40B4-BE49-F238E27FC236}">
                    <a16:creationId xmlns:a16="http://schemas.microsoft.com/office/drawing/2014/main" id="{7956274E-BF36-4AC5-9D45-38470E736146}"/>
                  </a:ext>
                </a:extLst>
              </p:cNvPr>
              <p:cNvPicPr>
                <a:picLocks noChangeAspect="1"/>
              </p:cNvPicPr>
              <p:nvPr userDrawn="1"/>
            </p:nvPicPr>
            <p:blipFill>
              <a:blip r:embed="rId4"/>
              <a:stretch>
                <a:fillRect/>
              </a:stretch>
            </p:blipFill>
            <p:spPr>
              <a:xfrm>
                <a:off x="802209" y="3742792"/>
                <a:ext cx="575700" cy="575700"/>
              </a:xfrm>
              <a:prstGeom prst="rect">
                <a:avLst/>
              </a:prstGeom>
            </p:spPr>
          </p:pic>
        </p:grpSp>
      </p:grpSp>
      <p:sp>
        <p:nvSpPr>
          <p:cNvPr id="26" name="TextBox 25">
            <a:extLst>
              <a:ext uri="{FF2B5EF4-FFF2-40B4-BE49-F238E27FC236}">
                <a16:creationId xmlns:a16="http://schemas.microsoft.com/office/drawing/2014/main" id="{467BEC6E-50EA-409D-B5D3-2D576087B017}"/>
              </a:ext>
            </a:extLst>
          </p:cNvPr>
          <p:cNvSpPr txBox="1"/>
          <p:nvPr userDrawn="1"/>
        </p:nvSpPr>
        <p:spPr>
          <a:xfrm>
            <a:off x="7111800" y="3815599"/>
            <a:ext cx="4648200" cy="1015663"/>
          </a:xfrm>
          <a:prstGeom prst="rect">
            <a:avLst/>
          </a:prstGeom>
          <a:solidFill>
            <a:schemeClr val="bg1"/>
          </a:solidFill>
        </p:spPr>
        <p:txBody>
          <a:bodyPr wrap="square" rtlCol="0">
            <a:spAutoFit/>
          </a:bodyPr>
          <a:lstStyle/>
          <a:p>
            <a:pPr algn="r"/>
            <a:r>
              <a:rPr kumimoji="0" lang="en-US" sz="60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About HIRTA</a:t>
            </a:r>
            <a:endParaRPr lang="en-US" sz="6000" dirty="0"/>
          </a:p>
        </p:txBody>
      </p:sp>
      <p:sp>
        <p:nvSpPr>
          <p:cNvPr id="27" name="TextBox 26">
            <a:extLst>
              <a:ext uri="{FF2B5EF4-FFF2-40B4-BE49-F238E27FC236}">
                <a16:creationId xmlns:a16="http://schemas.microsoft.com/office/drawing/2014/main" id="{23069E4A-C09E-42D2-B949-5BD1ED3FF939}"/>
              </a:ext>
            </a:extLst>
          </p:cNvPr>
          <p:cNvSpPr txBox="1"/>
          <p:nvPr userDrawn="1"/>
        </p:nvSpPr>
        <p:spPr>
          <a:xfrm>
            <a:off x="7111801" y="4831262"/>
            <a:ext cx="4648200" cy="524426"/>
          </a:xfrm>
          <a:prstGeom prst="rect">
            <a:avLst/>
          </a:prstGeom>
          <a:solidFill>
            <a:schemeClr val="tx1"/>
          </a:solidFill>
        </p:spPr>
        <p:txBody>
          <a:bodyPr wrap="square" rtlCol="0" anchor="ctr" anchorCtr="0">
            <a:no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For anyone for any reason</a:t>
            </a:r>
          </a:p>
        </p:txBody>
      </p:sp>
    </p:spTree>
    <p:extLst>
      <p:ext uri="{BB962C8B-B14F-4D97-AF65-F5344CB8AC3E}">
        <p14:creationId xmlns:p14="http://schemas.microsoft.com/office/powerpoint/2010/main" val="135010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4717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D15B70-23EC-4C58-8993-74E6046DFD32}"/>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562F009A-52FB-4F1A-BB79-EA276230F8FF}"/>
              </a:ext>
            </a:extLst>
          </p:cNvPr>
          <p:cNvSpPr/>
          <p:nvPr userDrawn="1"/>
        </p:nvSpPr>
        <p:spPr>
          <a:xfrm>
            <a:off x="259339" y="279401"/>
            <a:ext cx="11673322" cy="62991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555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owa Systems">
    <p:spTree>
      <p:nvGrpSpPr>
        <p:cNvPr id="1" name=""/>
        <p:cNvGrpSpPr/>
        <p:nvPr/>
      </p:nvGrpSpPr>
      <p:grpSpPr>
        <a:xfrm>
          <a:off x="0" y="0"/>
          <a:ext cx="0" cy="0"/>
          <a:chOff x="0" y="0"/>
          <a:chExt cx="0" cy="0"/>
        </a:xfrm>
      </p:grpSpPr>
      <p:pic>
        <p:nvPicPr>
          <p:cNvPr id="9" name="Picture 8" descr="This map shows the boundaries of 16 rural regional transit systems in Iowa. " title="Iowa's rural public transit systems">
            <a:extLst>
              <a:ext uri="{FF2B5EF4-FFF2-40B4-BE49-F238E27FC236}">
                <a16:creationId xmlns:a16="http://schemas.microsoft.com/office/drawing/2014/main" id="{D2A01329-AFEC-47F2-9B7E-09CED24B8AD5}"/>
              </a:ext>
            </a:extLst>
          </p:cNvPr>
          <p:cNvPicPr>
            <a:picLocks noChangeAspect="1"/>
          </p:cNvPicPr>
          <p:nvPr userDrawn="1"/>
        </p:nvPicPr>
        <p:blipFill rotWithShape="1">
          <a:blip r:embed="rId2"/>
          <a:srcRect l="3074" t="9775" r="551"/>
          <a:stretch/>
        </p:blipFill>
        <p:spPr>
          <a:xfrm>
            <a:off x="14675" y="331148"/>
            <a:ext cx="5435892" cy="5964951"/>
          </a:xfrm>
          <a:prstGeom prst="rect">
            <a:avLst/>
          </a:prstGeom>
        </p:spPr>
      </p:pic>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10108331" y="124324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6" name="TextBox 5">
            <a:extLst>
              <a:ext uri="{FF2B5EF4-FFF2-40B4-BE49-F238E27FC236}">
                <a16:creationId xmlns:a16="http://schemas.microsoft.com/office/drawing/2014/main" id="{648AC821-FC71-4B50-9823-A65F94BD83B2}"/>
              </a:ext>
            </a:extLst>
          </p:cNvPr>
          <p:cNvSpPr txBox="1"/>
          <p:nvPr userDrawn="1"/>
        </p:nvSpPr>
        <p:spPr>
          <a:xfrm>
            <a:off x="5450607" y="3352916"/>
            <a:ext cx="6641626" cy="2215991"/>
          </a:xfrm>
          <a:prstGeom prst="rect">
            <a:avLst/>
          </a:prstGeom>
          <a:noFill/>
        </p:spPr>
        <p:txBody>
          <a:bodyPr wrap="square" rtlCol="0">
            <a:spAutoFit/>
          </a:bodyPr>
          <a:lstStyle/>
          <a:p>
            <a:pPr marL="285750" lvl="0" indent="-285750">
              <a:buFont typeface="Arial" panose="020B0604020202020204" pitchFamily="34" charset="0"/>
              <a:buChar char="•"/>
            </a:pPr>
            <a:r>
              <a:rPr lang="en-US" sz="2400" noProof="0" dirty="0"/>
              <a:t>35 State Designated Systems</a:t>
            </a:r>
          </a:p>
          <a:p>
            <a:pPr marL="742950" lvl="1" indent="-285750">
              <a:buFont typeface="Arial" panose="020B0604020202020204" pitchFamily="34" charset="0"/>
              <a:buChar char="•"/>
            </a:pPr>
            <a:r>
              <a:rPr lang="en-US" sz="2400" noProof="0" dirty="0"/>
              <a:t>16 rural systems, like HIRTA</a:t>
            </a:r>
          </a:p>
          <a:p>
            <a:pPr marL="742950" lvl="1" indent="-285750">
              <a:buFont typeface="Arial" panose="020B0604020202020204" pitchFamily="34" charset="0"/>
              <a:buChar char="•"/>
            </a:pPr>
            <a:r>
              <a:rPr lang="en-US" sz="2400" noProof="0" dirty="0"/>
              <a:t>19 urban systems</a:t>
            </a:r>
          </a:p>
          <a:p>
            <a:pPr marL="285750" lvl="0" indent="-285750">
              <a:buFont typeface="Arial" panose="020B0604020202020204" pitchFamily="34" charset="0"/>
              <a:buChar char="•"/>
            </a:pPr>
            <a:endParaRPr lang="en-US" sz="2400" noProof="0" dirty="0"/>
          </a:p>
          <a:p>
            <a:pPr marL="285750" lvl="0" indent="-285750">
              <a:buFont typeface="Arial" panose="020B0604020202020204" pitchFamily="34" charset="0"/>
              <a:buChar char="•"/>
            </a:pPr>
            <a:r>
              <a:rPr lang="en-US" sz="2400" noProof="0" dirty="0"/>
              <a:t>More information at https://iowadot.gov/transit</a:t>
            </a:r>
          </a:p>
          <a:p>
            <a:endParaRPr lang="en-US" dirty="0"/>
          </a:p>
        </p:txBody>
      </p:sp>
      <p:sp>
        <p:nvSpPr>
          <p:cNvPr id="17" name="Subtitle 2">
            <a:extLst>
              <a:ext uri="{FF2B5EF4-FFF2-40B4-BE49-F238E27FC236}">
                <a16:creationId xmlns:a16="http://schemas.microsoft.com/office/drawing/2014/main" id="{B89AD71D-403E-424A-95DF-5674B85BE494}"/>
              </a:ext>
            </a:extLst>
          </p:cNvPr>
          <p:cNvSpPr>
            <a:spLocks noGrp="1"/>
          </p:cNvSpPr>
          <p:nvPr>
            <p:ph type="body" sz="quarter" idx="32" hasCustomPrompt="1"/>
          </p:nvPr>
        </p:nvSpPr>
        <p:spPr>
          <a:xfrm>
            <a:off x="5901995" y="2475322"/>
            <a:ext cx="6190471" cy="276588"/>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 </a:t>
            </a:r>
          </a:p>
        </p:txBody>
      </p:sp>
      <p:sp>
        <p:nvSpPr>
          <p:cNvPr id="24" name="TextBox 23">
            <a:extLst>
              <a:ext uri="{FF2B5EF4-FFF2-40B4-BE49-F238E27FC236}">
                <a16:creationId xmlns:a16="http://schemas.microsoft.com/office/drawing/2014/main" id="{E7BD37A6-8DE3-44B8-A5A3-C0FC951EFFF1}"/>
              </a:ext>
            </a:extLst>
          </p:cNvPr>
          <p:cNvSpPr txBox="1"/>
          <p:nvPr userDrawn="1"/>
        </p:nvSpPr>
        <p:spPr>
          <a:xfrm>
            <a:off x="5901762" y="1358073"/>
            <a:ext cx="6190471" cy="1117248"/>
          </a:xfrm>
          <a:prstGeom prst="rect">
            <a:avLst/>
          </a:prstGeom>
          <a:solidFill>
            <a:schemeClr val="bg1">
              <a:lumMod val="95000"/>
            </a:schemeClr>
          </a:solidFill>
        </p:spPr>
        <p:txBody>
          <a:bodyPr wrap="square" rtlCol="0" anchor="ctr" anchorCtr="0">
            <a:noAutofit/>
          </a:bodyPr>
          <a:lstStyle/>
          <a:p>
            <a:r>
              <a:rPr lang="en-US" sz="6000" b="1" dirty="0">
                <a:latin typeface="+mj-lt"/>
              </a:rPr>
              <a:t>Iowa Systems</a:t>
            </a:r>
          </a:p>
        </p:txBody>
      </p:sp>
    </p:spTree>
    <p:extLst>
      <p:ext uri="{BB962C8B-B14F-4D97-AF65-F5344CB8AC3E}">
        <p14:creationId xmlns:p14="http://schemas.microsoft.com/office/powerpoint/2010/main" val="38438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Title">
    <p:bg>
      <p:bgPr>
        <a:solidFill>
          <a:schemeClr val="bg1">
            <a:lumMod val="9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0D8B81-D845-466E-BE00-0FE62FABECEA}"/>
              </a:ext>
            </a:extLst>
          </p:cNvPr>
          <p:cNvSpPr>
            <a:spLocks noGrp="1"/>
          </p:cNvSpPr>
          <p:nvPr>
            <p:ph type="pic" sz="quarter" idx="10"/>
          </p:nvPr>
        </p:nvSpPr>
        <p:spPr>
          <a:xfrm>
            <a:off x="0" y="-1"/>
            <a:ext cx="9780102" cy="6803351"/>
          </a:xfrm>
        </p:spPr>
        <p:txBody>
          <a:bodyPr/>
          <a:lstStyle/>
          <a:p>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76864"/>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1526850"/>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dirty="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164423"/>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6">
            <a:extLst>
              <a:ext uri="{FF2B5EF4-FFF2-40B4-BE49-F238E27FC236}">
                <a16:creationId xmlns:a16="http://schemas.microsoft.com/office/drawing/2014/main" id="{B83A2F62-2B22-4790-960F-6B3A2E2D6D13}"/>
              </a:ext>
            </a:extLst>
          </p:cNvPr>
          <p:cNvPicPr>
            <a:picLocks noChangeAspect="1"/>
          </p:cNvPicPr>
          <p:nvPr userDrawn="1"/>
        </p:nvPicPr>
        <p:blipFill>
          <a:blip r:embed="rId2"/>
          <a:stretch>
            <a:fillRect/>
          </a:stretch>
        </p:blipFill>
        <p:spPr>
          <a:xfrm>
            <a:off x="10108567" y="1650600"/>
            <a:ext cx="2062914" cy="1893755"/>
          </a:xfrm>
          <a:prstGeom prst="rect">
            <a:avLst/>
          </a:prstGeom>
        </p:spPr>
      </p:pic>
    </p:spTree>
    <p:extLst>
      <p:ext uri="{BB962C8B-B14F-4D97-AF65-F5344CB8AC3E}">
        <p14:creationId xmlns:p14="http://schemas.microsoft.com/office/powerpoint/2010/main" val="271893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Ab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0509FB-2700-438A-B982-BE8DB801A69B}"/>
              </a:ext>
            </a:extLst>
          </p:cNvPr>
          <p:cNvSpPr>
            <a:spLocks noGrp="1"/>
          </p:cNvSpPr>
          <p:nvPr>
            <p:ph type="pic" sz="quarter" idx="36"/>
          </p:nvPr>
        </p:nvSpPr>
        <p:spPr>
          <a:xfrm>
            <a:off x="6488112" y="0"/>
            <a:ext cx="5703887" cy="6370638"/>
          </a:xfrm>
        </p:spPr>
        <p:txBody>
          <a:bodyPr/>
          <a:lstStyle/>
          <a:p>
            <a:endParaRPr lang="en-US"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grpSp>
        <p:nvGrpSpPr>
          <p:cNvPr id="28" name="Group 27">
            <a:extLst>
              <a:ext uri="{FF2B5EF4-FFF2-40B4-BE49-F238E27FC236}">
                <a16:creationId xmlns:a16="http://schemas.microsoft.com/office/drawing/2014/main" id="{4AD0CDF4-F175-4840-8411-7105AAF56381}"/>
              </a:ext>
            </a:extLst>
          </p:cNvPr>
          <p:cNvGrpSpPr/>
          <p:nvPr userDrawn="1"/>
        </p:nvGrpSpPr>
        <p:grpSpPr>
          <a:xfrm>
            <a:off x="1144205" y="4724935"/>
            <a:ext cx="3880216" cy="1457871"/>
            <a:chOff x="1054058" y="4802644"/>
            <a:chExt cx="3880216" cy="1457871"/>
          </a:xfrm>
        </p:grpSpPr>
        <p:pic>
          <p:nvPicPr>
            <p:cNvPr id="18" name="Picture 17" descr="HIRTA social media handles.&#10;Facebook &amp; X: @RideHIRTA&#10;Website: www.RideHIRTA.com">
              <a:extLst>
                <a:ext uri="{FF2B5EF4-FFF2-40B4-BE49-F238E27FC236}">
                  <a16:creationId xmlns:a16="http://schemas.microsoft.com/office/drawing/2014/main" id="{009A733E-5B03-4EA6-BBB5-395F278B09FC}"/>
                </a:ext>
              </a:extLst>
            </p:cNvPr>
            <p:cNvPicPr>
              <a:picLocks noChangeAspect="1"/>
            </p:cNvPicPr>
            <p:nvPr userDrawn="1"/>
          </p:nvPicPr>
          <p:blipFill rotWithShape="1">
            <a:blip r:embed="rId2"/>
            <a:srcRect l="27275" t="88710" r="49627" b="570"/>
            <a:stretch/>
          </p:blipFill>
          <p:spPr>
            <a:xfrm>
              <a:off x="3183341" y="4802644"/>
              <a:ext cx="1750933" cy="681223"/>
            </a:xfrm>
            <a:prstGeom prst="rect">
              <a:avLst/>
            </a:prstGeom>
          </p:spPr>
        </p:pic>
        <p:pic>
          <p:nvPicPr>
            <p:cNvPr id="19" name="Picture 18" descr="HIRTA social media handles.&#10;Facebook &amp; X: @RideHIRTA&#10;Website: www.RideHIRTA.com">
              <a:extLst>
                <a:ext uri="{FF2B5EF4-FFF2-40B4-BE49-F238E27FC236}">
                  <a16:creationId xmlns:a16="http://schemas.microsoft.com/office/drawing/2014/main" id="{D150F174-C260-4EEB-BAE0-0D983AC0CD36}"/>
                </a:ext>
              </a:extLst>
            </p:cNvPr>
            <p:cNvPicPr>
              <a:picLocks noChangeAspect="1"/>
            </p:cNvPicPr>
            <p:nvPr userDrawn="1"/>
          </p:nvPicPr>
          <p:blipFill rotWithShape="1">
            <a:blip r:embed="rId2"/>
            <a:srcRect l="53005" t="88710" r="11435" b="570"/>
            <a:stretch/>
          </p:blipFill>
          <p:spPr>
            <a:xfrm>
              <a:off x="1363232" y="5579292"/>
              <a:ext cx="2695575" cy="681223"/>
            </a:xfrm>
            <a:prstGeom prst="rect">
              <a:avLst/>
            </a:prstGeom>
          </p:spPr>
        </p:pic>
        <p:grpSp>
          <p:nvGrpSpPr>
            <p:cNvPr id="23" name="Group 22">
              <a:extLst>
                <a:ext uri="{FF2B5EF4-FFF2-40B4-BE49-F238E27FC236}">
                  <a16:creationId xmlns:a16="http://schemas.microsoft.com/office/drawing/2014/main" id="{256B48A1-8EF2-4F3D-875B-2E1499E282EA}"/>
                </a:ext>
              </a:extLst>
            </p:cNvPr>
            <p:cNvGrpSpPr/>
            <p:nvPr userDrawn="1"/>
          </p:nvGrpSpPr>
          <p:grpSpPr>
            <a:xfrm>
              <a:off x="1054058" y="4821115"/>
              <a:ext cx="1750933" cy="704316"/>
              <a:chOff x="802209" y="3614176"/>
              <a:chExt cx="1750933" cy="704316"/>
            </a:xfrm>
          </p:grpSpPr>
          <p:pic>
            <p:nvPicPr>
              <p:cNvPr id="17" name="Picture 16" descr="HIRTA social media handles.&#10;Facebook &amp; X: @RideHIRTA&#10;Website: www.RideHIRTA.com">
                <a:extLst>
                  <a:ext uri="{FF2B5EF4-FFF2-40B4-BE49-F238E27FC236}">
                    <a16:creationId xmlns:a16="http://schemas.microsoft.com/office/drawing/2014/main" id="{71F41C63-64C9-437C-B33F-9A30C660735E}"/>
                  </a:ext>
                </a:extLst>
              </p:cNvPr>
              <p:cNvPicPr>
                <a:picLocks noChangeAspect="1"/>
              </p:cNvPicPr>
              <p:nvPr userDrawn="1"/>
            </p:nvPicPr>
            <p:blipFill rotWithShape="1">
              <a:blip r:embed="rId2"/>
              <a:srcRect l="7799" t="88710" r="76901" b="570"/>
              <a:stretch/>
            </p:blipFill>
            <p:spPr>
              <a:xfrm>
                <a:off x="1393371" y="3614176"/>
                <a:ext cx="1159771" cy="681223"/>
              </a:xfrm>
              <a:prstGeom prst="rect">
                <a:avLst/>
              </a:prstGeom>
            </p:spPr>
          </p:pic>
          <p:pic>
            <p:nvPicPr>
              <p:cNvPr id="21" name="Picture 20">
                <a:extLst>
                  <a:ext uri="{FF2B5EF4-FFF2-40B4-BE49-F238E27FC236}">
                    <a16:creationId xmlns:a16="http://schemas.microsoft.com/office/drawing/2014/main" id="{7956274E-BF36-4AC5-9D45-38470E736146}"/>
                  </a:ext>
                </a:extLst>
              </p:cNvPr>
              <p:cNvPicPr>
                <a:picLocks noChangeAspect="1"/>
              </p:cNvPicPr>
              <p:nvPr userDrawn="1"/>
            </p:nvPicPr>
            <p:blipFill>
              <a:blip r:embed="rId3"/>
              <a:stretch>
                <a:fillRect/>
              </a:stretch>
            </p:blipFill>
            <p:spPr>
              <a:xfrm>
                <a:off x="802209" y="3742792"/>
                <a:ext cx="575700" cy="575700"/>
              </a:xfrm>
              <a:prstGeom prst="rect">
                <a:avLst/>
              </a:prstGeom>
            </p:spPr>
          </p:pic>
        </p:grpSp>
      </p:grpSp>
      <p:sp>
        <p:nvSpPr>
          <p:cNvPr id="3" name="Text Placeholder 2">
            <a:extLst>
              <a:ext uri="{FF2B5EF4-FFF2-40B4-BE49-F238E27FC236}">
                <a16:creationId xmlns:a16="http://schemas.microsoft.com/office/drawing/2014/main" id="{36068D53-2424-4031-AB2D-3A40394DC3E7}"/>
              </a:ext>
            </a:extLst>
          </p:cNvPr>
          <p:cNvSpPr>
            <a:spLocks noGrp="1"/>
          </p:cNvSpPr>
          <p:nvPr>
            <p:ph type="body" sz="quarter" idx="34"/>
          </p:nvPr>
        </p:nvSpPr>
        <p:spPr>
          <a:xfrm>
            <a:off x="557349" y="853440"/>
            <a:ext cx="5068388" cy="3761568"/>
          </a:xfrm>
        </p:spPr>
        <p:txBody>
          <a:bodyPr/>
          <a:lstStyle>
            <a:lvl1pPr>
              <a:defRPr sz="2800"/>
            </a:lvl1pPr>
            <a:lvl2pPr>
              <a:defRPr sz="24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2FD76082-BC0B-4372-AA01-AA680BEF6C1C}"/>
              </a:ext>
            </a:extLst>
          </p:cNvPr>
          <p:cNvSpPr>
            <a:spLocks noGrp="1"/>
          </p:cNvSpPr>
          <p:nvPr>
            <p:ph type="body" sz="quarter" idx="35" hasCustomPrompt="1"/>
          </p:nvPr>
        </p:nvSpPr>
        <p:spPr>
          <a:xfrm>
            <a:off x="7112000" y="3815600"/>
            <a:ext cx="4648200" cy="1015164"/>
          </a:xfrm>
          <a:solidFill>
            <a:schemeClr val="bg1">
              <a:lumMod val="95000"/>
            </a:schemeClr>
          </a:solidFill>
        </p:spPr>
        <p:txBody>
          <a:bodyPr anchor="ctr" anchorCtr="0"/>
          <a:lstStyle>
            <a:lvl1pPr marL="0" indent="0" algn="r">
              <a:buNone/>
              <a:defRPr sz="6000">
                <a:latin typeface="+mj-lt"/>
              </a:defRPr>
            </a:lvl1pPr>
          </a:lstStyle>
          <a:p>
            <a:pPr lvl="0"/>
            <a:r>
              <a:rPr lang="en-US" dirty="0"/>
              <a:t>Title</a:t>
            </a:r>
          </a:p>
        </p:txBody>
      </p:sp>
      <p:sp>
        <p:nvSpPr>
          <p:cNvPr id="12" name="Text Placeholder 11">
            <a:extLst>
              <a:ext uri="{FF2B5EF4-FFF2-40B4-BE49-F238E27FC236}">
                <a16:creationId xmlns:a16="http://schemas.microsoft.com/office/drawing/2014/main" id="{2513C130-BF91-4EC1-A10C-025C2EE5829F}"/>
              </a:ext>
            </a:extLst>
          </p:cNvPr>
          <p:cNvSpPr>
            <a:spLocks noGrp="1"/>
          </p:cNvSpPr>
          <p:nvPr>
            <p:ph type="body" sz="quarter" idx="37" hasCustomPrompt="1"/>
          </p:nvPr>
        </p:nvSpPr>
        <p:spPr>
          <a:xfrm>
            <a:off x="7112000" y="4830763"/>
            <a:ext cx="4648200" cy="472757"/>
          </a:xfrm>
          <a:solidFill>
            <a:schemeClr val="tx1"/>
          </a:solidFill>
        </p:spPr>
        <p:txBody>
          <a:bodyPr anchor="ctr" anchorCtr="0"/>
          <a:lstStyle>
            <a:lvl1pPr marL="0" indent="0" algn="r">
              <a:buNone/>
              <a:defRPr>
                <a:solidFill>
                  <a:schemeClr val="bg1"/>
                </a:solidFill>
              </a:defRPr>
            </a:lvl1pPr>
          </a:lstStyle>
          <a:p>
            <a:pPr lvl="0"/>
            <a:r>
              <a:rPr lang="en-US" dirty="0"/>
              <a:t>Subtitle</a:t>
            </a:r>
          </a:p>
        </p:txBody>
      </p:sp>
    </p:spTree>
    <p:extLst>
      <p:ext uri="{BB962C8B-B14F-4D97-AF65-F5344CB8AC3E}">
        <p14:creationId xmlns:p14="http://schemas.microsoft.com/office/powerpoint/2010/main" val="325650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amp;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10108331" y="124324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3" name="Picture Placeholder 2">
            <a:extLst>
              <a:ext uri="{FF2B5EF4-FFF2-40B4-BE49-F238E27FC236}">
                <a16:creationId xmlns:a16="http://schemas.microsoft.com/office/drawing/2014/main" id="{A28486C6-E134-4BF8-8185-C296A6B3E7E4}"/>
              </a:ext>
            </a:extLst>
          </p:cNvPr>
          <p:cNvSpPr>
            <a:spLocks noGrp="1"/>
          </p:cNvSpPr>
          <p:nvPr>
            <p:ph type="pic" sz="quarter" idx="34"/>
          </p:nvPr>
        </p:nvSpPr>
        <p:spPr>
          <a:xfrm>
            <a:off x="0" y="0"/>
            <a:ext cx="5146675" cy="6370638"/>
          </a:xfrm>
        </p:spPr>
        <p:txBody>
          <a:bodyPr/>
          <a:lstStyle/>
          <a:p>
            <a:endParaRPr lang="en-US"/>
          </a:p>
        </p:txBody>
      </p:sp>
      <p:sp>
        <p:nvSpPr>
          <p:cNvPr id="10" name="Text Placeholder 9">
            <a:extLst>
              <a:ext uri="{FF2B5EF4-FFF2-40B4-BE49-F238E27FC236}">
                <a16:creationId xmlns:a16="http://schemas.microsoft.com/office/drawing/2014/main" id="{29DF6B84-C2D9-4D8B-BBA2-BD413B23E523}"/>
              </a:ext>
            </a:extLst>
          </p:cNvPr>
          <p:cNvSpPr>
            <a:spLocks noGrp="1"/>
          </p:cNvSpPr>
          <p:nvPr>
            <p:ph type="body" sz="quarter" idx="35"/>
          </p:nvPr>
        </p:nvSpPr>
        <p:spPr>
          <a:xfrm>
            <a:off x="5511800" y="3429000"/>
            <a:ext cx="6580188" cy="2632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D6FED1-F38B-47F2-A374-A3A22BD4558B}"/>
              </a:ext>
            </a:extLst>
          </p:cNvPr>
          <p:cNvSpPr>
            <a:spLocks noGrp="1"/>
          </p:cNvSpPr>
          <p:nvPr>
            <p:ph type="body" sz="quarter" idx="36" hasCustomPrompt="1"/>
          </p:nvPr>
        </p:nvSpPr>
        <p:spPr>
          <a:xfrm>
            <a:off x="5900738" y="2474913"/>
            <a:ext cx="6191250" cy="494710"/>
          </a:xfrm>
          <a:solidFill>
            <a:schemeClr val="tx1"/>
          </a:solidFill>
        </p:spPr>
        <p:txBody>
          <a:bodyPr anchor="ctr" anchorCtr="0"/>
          <a:lstStyle>
            <a:lvl1pPr marL="0" indent="0">
              <a:buNone/>
              <a:defRPr>
                <a:solidFill>
                  <a:schemeClr val="bg1"/>
                </a:solidFill>
              </a:defRPr>
            </a:lvl1pPr>
          </a:lstStyle>
          <a:p>
            <a:pPr lvl="0"/>
            <a:r>
              <a:rPr lang="en-US" dirty="0"/>
              <a:t>Subtitle</a:t>
            </a:r>
          </a:p>
        </p:txBody>
      </p:sp>
      <p:sp>
        <p:nvSpPr>
          <p:cNvPr id="14" name="Text Placeholder 13">
            <a:extLst>
              <a:ext uri="{FF2B5EF4-FFF2-40B4-BE49-F238E27FC236}">
                <a16:creationId xmlns:a16="http://schemas.microsoft.com/office/drawing/2014/main" id="{179E756D-04C0-4642-A211-DF90B68AA6EC}"/>
              </a:ext>
            </a:extLst>
          </p:cNvPr>
          <p:cNvSpPr>
            <a:spLocks noGrp="1"/>
          </p:cNvSpPr>
          <p:nvPr>
            <p:ph type="body" sz="quarter" idx="37" hasCustomPrompt="1"/>
          </p:nvPr>
        </p:nvSpPr>
        <p:spPr>
          <a:xfrm>
            <a:off x="5900738" y="1357313"/>
            <a:ext cx="6191250" cy="1117600"/>
          </a:xfrm>
          <a:solidFill>
            <a:schemeClr val="bg1">
              <a:lumMod val="95000"/>
            </a:schemeClr>
          </a:solidFill>
        </p:spPr>
        <p:txBody>
          <a:bodyPr anchor="ctr" anchorCtr="0"/>
          <a:lstStyle>
            <a:lvl1pPr marL="0" indent="0">
              <a:buNone/>
              <a:defRPr sz="6000">
                <a:latin typeface="+mj-lt"/>
              </a:defRPr>
            </a:lvl1pPr>
          </a:lstStyle>
          <a:p>
            <a:pPr lvl="0"/>
            <a:r>
              <a:rPr lang="en-US" dirty="0"/>
              <a:t>Title</a:t>
            </a:r>
          </a:p>
        </p:txBody>
      </p:sp>
    </p:spTree>
    <p:extLst>
      <p:ext uri="{BB962C8B-B14F-4D97-AF65-F5344CB8AC3E}">
        <p14:creationId xmlns:p14="http://schemas.microsoft.com/office/powerpoint/2010/main" val="315568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Title Right">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Title Lef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874286"/>
          </a:xfrm>
        </p:spPr>
        <p:txBody>
          <a:bodyPr/>
          <a:lstStyle>
            <a:lvl1pPr>
              <a:defRPr>
                <a:solidFill>
                  <a:schemeClr val="tx1">
                    <a:lumMod val="75000"/>
                    <a:lumOff val="25000"/>
                  </a:schemeClr>
                </a:solidFill>
              </a:defRPr>
            </a:lvl1pPr>
          </a:lstStyle>
          <a:p>
            <a:r>
              <a:rPr lang="en-US" noProof="0"/>
              <a:t>Click to edit page 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793403"/>
            <a:ext cx="5472000" cy="540494"/>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52091"/>
            <a:ext cx="5472000" cy="373991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792704"/>
            <a:ext cx="5472000" cy="541193"/>
          </a:xfrm>
        </p:spPr>
        <p:txBody>
          <a:bodyPr/>
          <a:lstStyle>
            <a:lvl1pPr marL="0" indent="0">
              <a:buNone/>
              <a:defRPr sz="2400" b="1"/>
            </a:lvl1pPr>
          </a:lstStyle>
          <a:p>
            <a:pPr lvl="0"/>
            <a:r>
              <a:rPr lang="en-US" noProof="0" dirty="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51340"/>
            <a:ext cx="5472113" cy="373991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56038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560386"/>
            <a:ext cx="1984175" cy="114824"/>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rgbClr val="37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rgbClr val="16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AA4DA13-DF00-4D69-8038-84794862F0C5}"/>
              </a:ext>
            </a:extLst>
          </p:cNvPr>
          <p:cNvPicPr>
            <a:picLocks noChangeAspect="1"/>
          </p:cNvPicPr>
          <p:nvPr userDrawn="1"/>
        </p:nvPicPr>
        <p:blipFill>
          <a:blip r:embed="rId24"/>
          <a:stretch>
            <a:fillRect/>
          </a:stretch>
        </p:blipFill>
        <p:spPr>
          <a:xfrm>
            <a:off x="10365942" y="6397215"/>
            <a:ext cx="808216" cy="380266"/>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6" r:id="rId3"/>
    <p:sldLayoutId id="2147483676" r:id="rId4"/>
    <p:sldLayoutId id="2147483677" r:id="rId5"/>
    <p:sldLayoutId id="2147483678" r:id="rId6"/>
    <p:sldLayoutId id="2147483662" r:id="rId7"/>
    <p:sldLayoutId id="2147483663" r:id="rId8"/>
    <p:sldLayoutId id="2147483659" r:id="rId9"/>
    <p:sldLayoutId id="2147483656" r:id="rId10"/>
    <p:sldLayoutId id="2147483679" r:id="rId11"/>
    <p:sldLayoutId id="2147483657" r:id="rId12"/>
    <p:sldLayoutId id="2147483660" r:id="rId13"/>
    <p:sldLayoutId id="2147483664" r:id="rId14"/>
    <p:sldLayoutId id="2147483669" r:id="rId15"/>
    <p:sldLayoutId id="2147483650" r:id="rId16"/>
    <p:sldLayoutId id="2147483673" r:id="rId17"/>
    <p:sldLayoutId id="2147483674" r:id="rId18"/>
    <p:sldLayoutId id="2147483655" r:id="rId19"/>
    <p:sldLayoutId id="2147483672"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www.intrans.iastate.edu/its4us-health-connector-deployment/"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www.transithealthconnector.org/"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3.jpg"/><Relationship Id="rId5" Type="http://schemas.openxmlformats.org/officeDocument/2006/relationships/hyperlink" Target="http://www.linktr.ee/hirtahealthconnector" TargetMode="External"/><Relationship Id="rId4" Type="http://schemas.openxmlformats.org/officeDocument/2006/relationships/hyperlink" Target="http://www.ridehirta.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C676-9C45-421B-8CA0-8DC80DC7921A}"/>
              </a:ext>
            </a:extLst>
          </p:cNvPr>
          <p:cNvSpPr>
            <a:spLocks noGrp="1"/>
          </p:cNvSpPr>
          <p:nvPr>
            <p:ph type="ctrTitle"/>
          </p:nvPr>
        </p:nvSpPr>
        <p:spPr/>
        <p:txBody>
          <a:bodyPr/>
          <a:lstStyle/>
          <a:p>
            <a:r>
              <a:rPr lang="en-US" dirty="0"/>
              <a:t>HIRTA Health Connector</a:t>
            </a:r>
          </a:p>
        </p:txBody>
      </p:sp>
      <p:sp>
        <p:nvSpPr>
          <p:cNvPr id="3" name="Subtitle 2">
            <a:extLst>
              <a:ext uri="{FF2B5EF4-FFF2-40B4-BE49-F238E27FC236}">
                <a16:creationId xmlns:a16="http://schemas.microsoft.com/office/drawing/2014/main" id="{6B156042-CC57-44FA-97D8-95F0679A50D8}"/>
              </a:ext>
            </a:extLst>
          </p:cNvPr>
          <p:cNvSpPr>
            <a:spLocks noGrp="1"/>
          </p:cNvSpPr>
          <p:nvPr>
            <p:ph type="subTitle" idx="1"/>
          </p:nvPr>
        </p:nvSpPr>
        <p:spPr/>
        <p:txBody>
          <a:bodyPr/>
          <a:lstStyle/>
          <a:p>
            <a:r>
              <a:rPr lang="en-US" dirty="0"/>
              <a:t>A Mobility Experience from Beginning to End</a:t>
            </a:r>
          </a:p>
        </p:txBody>
      </p:sp>
      <p:pic>
        <p:nvPicPr>
          <p:cNvPr id="5" name="Picture 4">
            <a:extLst>
              <a:ext uri="{FF2B5EF4-FFF2-40B4-BE49-F238E27FC236}">
                <a16:creationId xmlns:a16="http://schemas.microsoft.com/office/drawing/2014/main" id="{7D17A3CF-2A87-49F9-9F49-E8AF9A706CBD}"/>
              </a:ext>
            </a:extLst>
          </p:cNvPr>
          <p:cNvPicPr>
            <a:picLocks noChangeAspect="1"/>
          </p:cNvPicPr>
          <p:nvPr/>
        </p:nvPicPr>
        <p:blipFill>
          <a:blip r:embed="rId3"/>
          <a:stretch>
            <a:fillRect/>
          </a:stretch>
        </p:blipFill>
        <p:spPr>
          <a:xfrm>
            <a:off x="10269096" y="4505836"/>
            <a:ext cx="1728296" cy="1484477"/>
          </a:xfrm>
          <a:prstGeom prst="rect">
            <a:avLst/>
          </a:prstGeom>
        </p:spPr>
      </p:pic>
    </p:spTree>
    <p:extLst>
      <p:ext uri="{BB962C8B-B14F-4D97-AF65-F5344CB8AC3E}">
        <p14:creationId xmlns:p14="http://schemas.microsoft.com/office/powerpoint/2010/main" val="4201671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176909-E55D-A100-6354-D80313A112F6}"/>
              </a:ext>
            </a:extLst>
          </p:cNvPr>
          <p:cNvSpPr>
            <a:spLocks noGrp="1"/>
          </p:cNvSpPr>
          <p:nvPr>
            <p:ph type="title"/>
          </p:nvPr>
        </p:nvSpPr>
        <p:spPr/>
        <p:txBody>
          <a:bodyPr/>
          <a:lstStyle/>
          <a:p>
            <a:r>
              <a:rPr lang="en-US" dirty="0"/>
              <a:t>Scheduling through the app</a:t>
            </a:r>
          </a:p>
        </p:txBody>
      </p:sp>
      <p:sp>
        <p:nvSpPr>
          <p:cNvPr id="2" name="Content Placeholder 1">
            <a:extLst>
              <a:ext uri="{FF2B5EF4-FFF2-40B4-BE49-F238E27FC236}">
                <a16:creationId xmlns:a16="http://schemas.microsoft.com/office/drawing/2014/main" id="{DC32AE47-D2E1-4D99-98F3-2780452CE89C}"/>
              </a:ext>
            </a:extLst>
          </p:cNvPr>
          <p:cNvSpPr>
            <a:spLocks noGrp="1"/>
          </p:cNvSpPr>
          <p:nvPr>
            <p:ph idx="1"/>
          </p:nvPr>
        </p:nvSpPr>
        <p:spPr/>
        <p:txBody>
          <a:bodyPr/>
          <a:lstStyle/>
          <a:p>
            <a:pPr marL="342900" indent="-342900" defTabSz="1219170">
              <a:buClr>
                <a:srgbClr val="000000"/>
              </a:buClr>
              <a:buFont typeface="+mj-lt"/>
              <a:buAutoNum type="arabicPeriod"/>
            </a:pPr>
            <a:r>
              <a:rPr lang="en-US" kern="0" dirty="0">
                <a:solidFill>
                  <a:srgbClr val="595959"/>
                </a:solidFill>
                <a:ea typeface="Inter SemiBold"/>
                <a:cs typeface="Inter SemiBold"/>
                <a:sym typeface="Inter SemiBold"/>
              </a:rPr>
              <a:t>Create your account</a:t>
            </a:r>
            <a:endParaRPr lang="en-US" kern="0" dirty="0">
              <a:solidFill>
                <a:srgbClr val="595959"/>
              </a:solidFill>
              <a:ea typeface="Inter SemiBold"/>
              <a:cs typeface="Inter SemiBold"/>
              <a:sym typeface="Inter"/>
            </a:endParaRPr>
          </a:p>
          <a:p>
            <a:pPr marL="342900" indent="-342900" defTabSz="1219170">
              <a:buClr>
                <a:srgbClr val="000000"/>
              </a:buClr>
              <a:buFont typeface="+mj-lt"/>
              <a:buAutoNum type="arabicPeriod"/>
            </a:pPr>
            <a:r>
              <a:rPr lang="en-US" kern="0" dirty="0">
                <a:solidFill>
                  <a:srgbClr val="595959"/>
                </a:solidFill>
                <a:ea typeface="Inter"/>
                <a:cs typeface="Inter"/>
                <a:sym typeface="Inter"/>
              </a:rPr>
              <a:t>Select </a:t>
            </a:r>
            <a:r>
              <a:rPr lang="en-US" b="1" kern="0" dirty="0">
                <a:solidFill>
                  <a:srgbClr val="595959"/>
                </a:solidFill>
                <a:ea typeface="Inter"/>
                <a:cs typeface="Inter"/>
                <a:sym typeface="Inter"/>
              </a:rPr>
              <a:t>Sign Up</a:t>
            </a:r>
            <a:r>
              <a:rPr lang="en-US" kern="0" dirty="0">
                <a:solidFill>
                  <a:srgbClr val="595959"/>
                </a:solidFill>
                <a:ea typeface="Inter"/>
                <a:cs typeface="Inter"/>
                <a:sym typeface="Inter"/>
              </a:rPr>
              <a:t> and enter your personal details</a:t>
            </a:r>
            <a:endParaRPr lang="en-US" dirty="0"/>
          </a:p>
        </p:txBody>
      </p:sp>
      <p:sp>
        <p:nvSpPr>
          <p:cNvPr id="13" name="Content Placeholder 12">
            <a:extLst>
              <a:ext uri="{FF2B5EF4-FFF2-40B4-BE49-F238E27FC236}">
                <a16:creationId xmlns:a16="http://schemas.microsoft.com/office/drawing/2014/main" id="{85C399B4-BC4D-4661-A0DE-C0A19DDC7002}"/>
              </a:ext>
            </a:extLst>
          </p:cNvPr>
          <p:cNvSpPr>
            <a:spLocks noGrp="1"/>
          </p:cNvSpPr>
          <p:nvPr>
            <p:ph idx="33"/>
          </p:nvPr>
        </p:nvSpPr>
        <p:spPr/>
        <p:txBody>
          <a:bodyPr/>
          <a:lstStyle/>
          <a:p>
            <a:pPr marL="342900" indent="-342900" defTabSz="1219170">
              <a:buClr>
                <a:srgbClr val="000000"/>
              </a:buClr>
              <a:buFont typeface="+mj-lt"/>
              <a:buAutoNum type="arabicPeriod"/>
            </a:pPr>
            <a:r>
              <a:rPr lang="en-US" kern="0" dirty="0">
                <a:solidFill>
                  <a:srgbClr val="595959"/>
                </a:solidFill>
                <a:ea typeface="Inter SemiBold"/>
                <a:cs typeface="Inter SemiBold"/>
                <a:sym typeface="Inter SemiBold"/>
              </a:rPr>
              <a:t>Enter pickup and drop-off details</a:t>
            </a:r>
          </a:p>
          <a:p>
            <a:pPr marL="342900" indent="-342900" defTabSz="1219170">
              <a:buClr>
                <a:srgbClr val="000000"/>
              </a:buClr>
              <a:buFont typeface="+mj-lt"/>
              <a:buAutoNum type="arabicPeriod"/>
            </a:pPr>
            <a:r>
              <a:rPr lang="en-US" kern="0" dirty="0">
                <a:solidFill>
                  <a:srgbClr val="595959"/>
                </a:solidFill>
                <a:ea typeface="Inter Light"/>
                <a:cs typeface="Inter Light"/>
                <a:sym typeface="Inter Light"/>
              </a:rPr>
              <a:t>Let us know your destination and origin</a:t>
            </a:r>
          </a:p>
          <a:p>
            <a:endParaRPr lang="en-US" dirty="0"/>
          </a:p>
        </p:txBody>
      </p:sp>
      <p:sp>
        <p:nvSpPr>
          <p:cNvPr id="14" name="Content Placeholder 13">
            <a:extLst>
              <a:ext uri="{FF2B5EF4-FFF2-40B4-BE49-F238E27FC236}">
                <a16:creationId xmlns:a16="http://schemas.microsoft.com/office/drawing/2014/main" id="{3EEA8098-4AD6-489F-B68B-1E59AC0B8BAE}"/>
              </a:ext>
            </a:extLst>
          </p:cNvPr>
          <p:cNvSpPr>
            <a:spLocks noGrp="1"/>
          </p:cNvSpPr>
          <p:nvPr>
            <p:ph idx="34"/>
          </p:nvPr>
        </p:nvSpPr>
        <p:spPr/>
        <p:txBody>
          <a:bodyPr/>
          <a:lstStyle/>
          <a:p>
            <a:pPr marL="342900" indent="-342900" defTabSz="1219170">
              <a:buClr>
                <a:srgbClr val="000000"/>
              </a:buClr>
              <a:buFont typeface="+mj-lt"/>
              <a:buAutoNum type="arabicPeriod"/>
            </a:pPr>
            <a:r>
              <a:rPr lang="en-US" kern="0" dirty="0">
                <a:solidFill>
                  <a:srgbClr val="595959"/>
                </a:solidFill>
                <a:ea typeface="Inter SemiBold"/>
                <a:cs typeface="Inter SemiBold"/>
                <a:sym typeface="Inter SemiBold"/>
              </a:rPr>
              <a:t>Schedule your ride</a:t>
            </a:r>
            <a:endParaRPr lang="en-US" kern="0" dirty="0">
              <a:solidFill>
                <a:srgbClr val="595959"/>
              </a:solidFill>
              <a:ea typeface="Inter SemiBold"/>
              <a:cs typeface="Inter SemiBold"/>
              <a:sym typeface="Inter"/>
            </a:endParaRPr>
          </a:p>
          <a:p>
            <a:pPr marL="342900" indent="-342900" defTabSz="1219170">
              <a:buClr>
                <a:srgbClr val="000000"/>
              </a:buClr>
              <a:buFont typeface="+mj-lt"/>
              <a:buAutoNum type="arabicPeriod"/>
            </a:pPr>
            <a:r>
              <a:rPr lang="en-US" kern="0" dirty="0">
                <a:solidFill>
                  <a:srgbClr val="595959"/>
                </a:solidFill>
                <a:ea typeface="Inter"/>
                <a:cs typeface="Inter"/>
                <a:sym typeface="Inter"/>
              </a:rPr>
              <a:t>Choose the date of your travel, select Arrive by or Depart at </a:t>
            </a:r>
            <a:endParaRPr lang="en-US" kern="0" dirty="0">
              <a:solidFill>
                <a:srgbClr val="000000"/>
              </a:solidFill>
              <a:ea typeface="Inter"/>
              <a:cs typeface="Inter"/>
              <a:sym typeface="Inter"/>
            </a:endParaRPr>
          </a:p>
          <a:p>
            <a:endParaRPr lang="en-US" dirty="0"/>
          </a:p>
        </p:txBody>
      </p:sp>
      <p:sp>
        <p:nvSpPr>
          <p:cNvPr id="15" name="Content Placeholder 14">
            <a:extLst>
              <a:ext uri="{FF2B5EF4-FFF2-40B4-BE49-F238E27FC236}">
                <a16:creationId xmlns:a16="http://schemas.microsoft.com/office/drawing/2014/main" id="{AEA2F02F-1082-4200-B931-60B19744D560}"/>
              </a:ext>
            </a:extLst>
          </p:cNvPr>
          <p:cNvSpPr>
            <a:spLocks noGrp="1"/>
          </p:cNvSpPr>
          <p:nvPr>
            <p:ph idx="35"/>
          </p:nvPr>
        </p:nvSpPr>
        <p:spPr>
          <a:xfrm>
            <a:off x="9317345" y="1733006"/>
            <a:ext cx="2463601" cy="1245724"/>
          </a:xfrm>
        </p:spPr>
        <p:txBody>
          <a:bodyPr/>
          <a:lstStyle/>
          <a:p>
            <a:pPr marL="342900" indent="-342900" defTabSz="1219170">
              <a:buClr>
                <a:srgbClr val="000000"/>
              </a:buClr>
              <a:buFont typeface="+mj-lt"/>
              <a:buAutoNum type="arabicPeriod"/>
            </a:pPr>
            <a:r>
              <a:rPr lang="en-US" kern="0" dirty="0">
                <a:solidFill>
                  <a:srgbClr val="595959"/>
                </a:solidFill>
                <a:ea typeface="Inter SemiBold"/>
                <a:cs typeface="Inter SemiBold"/>
                <a:sym typeface="Inter SemiBold"/>
              </a:rPr>
              <a:t>Book your ride</a:t>
            </a:r>
          </a:p>
          <a:p>
            <a:pPr marL="342900" indent="-342900" defTabSz="1219170">
              <a:buClr>
                <a:srgbClr val="000000"/>
              </a:buClr>
              <a:buFont typeface="+mj-lt"/>
              <a:buAutoNum type="arabicPeriod"/>
            </a:pPr>
            <a:r>
              <a:rPr lang="en-US" kern="0" dirty="0">
                <a:solidFill>
                  <a:srgbClr val="595959"/>
                </a:solidFill>
                <a:ea typeface="Inter Light"/>
                <a:cs typeface="Inter Light"/>
                <a:sym typeface="Inter Light"/>
              </a:rPr>
              <a:t>Select the ride option that works best for your schedule </a:t>
            </a:r>
          </a:p>
          <a:p>
            <a:endParaRPr lang="en-US" dirty="0"/>
          </a:p>
        </p:txBody>
      </p:sp>
      <p:sp>
        <p:nvSpPr>
          <p:cNvPr id="4" name="Google Shape;468;p77">
            <a:extLst>
              <a:ext uri="{FF2B5EF4-FFF2-40B4-BE49-F238E27FC236}">
                <a16:creationId xmlns:a16="http://schemas.microsoft.com/office/drawing/2014/main" id="{AEF0C0DF-250A-43CB-9E60-A3665D10E74F}"/>
              </a:ext>
            </a:extLst>
          </p:cNvPr>
          <p:cNvSpPr txBox="1"/>
          <p:nvPr/>
        </p:nvSpPr>
        <p:spPr>
          <a:xfrm>
            <a:off x="846801" y="5043400"/>
            <a:ext cx="1985199" cy="1265960"/>
          </a:xfrm>
          <a:prstGeom prst="rect">
            <a:avLst/>
          </a:prstGeom>
          <a:noFill/>
          <a:ln>
            <a:noFill/>
          </a:ln>
        </p:spPr>
        <p:txBody>
          <a:bodyPr spcFirstLastPara="1" wrap="square" lIns="0" tIns="0" rIns="0" bIns="0" anchor="t" anchorCtr="0">
            <a:noAutofit/>
          </a:bodyPr>
          <a:lstStyle/>
          <a:p>
            <a:pPr marL="342900" indent="-342900" defTabSz="1219170">
              <a:buClr>
                <a:srgbClr val="000000"/>
              </a:buClr>
              <a:buFont typeface="+mj-lt"/>
              <a:buAutoNum type="arabicPeriod"/>
            </a:pPr>
            <a:endParaRPr sz="1333" kern="0" dirty="0">
              <a:solidFill>
                <a:srgbClr val="595959"/>
              </a:solidFill>
              <a:latin typeface="+mj-lt"/>
              <a:ea typeface="Inter"/>
              <a:cs typeface="Inter"/>
              <a:sym typeface="Inter"/>
            </a:endParaRPr>
          </a:p>
        </p:txBody>
      </p:sp>
      <p:sp>
        <p:nvSpPr>
          <p:cNvPr id="5" name="Google Shape;469;p77">
            <a:extLst>
              <a:ext uri="{FF2B5EF4-FFF2-40B4-BE49-F238E27FC236}">
                <a16:creationId xmlns:a16="http://schemas.microsoft.com/office/drawing/2014/main" id="{15040408-9079-4E14-800B-14532355348B}"/>
              </a:ext>
            </a:extLst>
          </p:cNvPr>
          <p:cNvSpPr txBox="1"/>
          <p:nvPr/>
        </p:nvSpPr>
        <p:spPr>
          <a:xfrm>
            <a:off x="3561300" y="5043400"/>
            <a:ext cx="1985199" cy="1265960"/>
          </a:xfrm>
          <a:prstGeom prst="rect">
            <a:avLst/>
          </a:prstGeom>
          <a:noFill/>
          <a:ln>
            <a:noFill/>
          </a:ln>
        </p:spPr>
        <p:txBody>
          <a:bodyPr spcFirstLastPara="1" wrap="square" lIns="0" tIns="0" rIns="0" bIns="0" anchor="t" anchorCtr="0">
            <a:noAutofit/>
          </a:bodyPr>
          <a:lstStyle/>
          <a:p>
            <a:pPr marL="342900" indent="-342900" defTabSz="1219170">
              <a:buClr>
                <a:srgbClr val="000000"/>
              </a:buClr>
              <a:buFont typeface="+mj-lt"/>
              <a:buAutoNum type="arabicPeriod"/>
            </a:pPr>
            <a:endParaRPr sz="1333" kern="0" dirty="0">
              <a:solidFill>
                <a:srgbClr val="595959"/>
              </a:solidFill>
              <a:latin typeface="+mj-lt"/>
              <a:ea typeface="Inter Light"/>
              <a:cs typeface="Inter Light"/>
              <a:sym typeface="Inter Light"/>
            </a:endParaRPr>
          </a:p>
        </p:txBody>
      </p:sp>
      <p:sp>
        <p:nvSpPr>
          <p:cNvPr id="7" name="Google Shape;470;p77">
            <a:extLst>
              <a:ext uri="{FF2B5EF4-FFF2-40B4-BE49-F238E27FC236}">
                <a16:creationId xmlns:a16="http://schemas.microsoft.com/office/drawing/2014/main" id="{AD0B808A-688E-4A4C-BCEF-9FD69281891D}"/>
              </a:ext>
            </a:extLst>
          </p:cNvPr>
          <p:cNvSpPr txBox="1"/>
          <p:nvPr/>
        </p:nvSpPr>
        <p:spPr>
          <a:xfrm>
            <a:off x="6384191" y="5043400"/>
            <a:ext cx="1985200" cy="813200"/>
          </a:xfrm>
          <a:prstGeom prst="rect">
            <a:avLst/>
          </a:prstGeom>
          <a:noFill/>
          <a:ln>
            <a:noFill/>
          </a:ln>
        </p:spPr>
        <p:txBody>
          <a:bodyPr spcFirstLastPara="1" wrap="square" lIns="0" tIns="0" rIns="0" bIns="0" anchor="t" anchorCtr="0">
            <a:noAutofit/>
          </a:bodyPr>
          <a:lstStyle/>
          <a:p>
            <a:pPr marL="342900" indent="-342900" defTabSz="1219170">
              <a:buClr>
                <a:srgbClr val="000000"/>
              </a:buClr>
              <a:buFont typeface="+mj-lt"/>
              <a:buAutoNum type="arabicPeriod"/>
            </a:pPr>
            <a:endParaRPr sz="1333" kern="0" dirty="0">
              <a:solidFill>
                <a:srgbClr val="000000"/>
              </a:solidFill>
              <a:ea typeface="Inter"/>
              <a:cs typeface="Inter"/>
              <a:sym typeface="Inter"/>
            </a:endParaRPr>
          </a:p>
        </p:txBody>
      </p:sp>
      <p:sp>
        <p:nvSpPr>
          <p:cNvPr id="8" name="Google Shape;471;p77">
            <a:extLst>
              <a:ext uri="{FF2B5EF4-FFF2-40B4-BE49-F238E27FC236}">
                <a16:creationId xmlns:a16="http://schemas.microsoft.com/office/drawing/2014/main" id="{FE01868E-31CF-47CE-A49A-B49F9B4ECDAC}"/>
              </a:ext>
            </a:extLst>
          </p:cNvPr>
          <p:cNvSpPr txBox="1"/>
          <p:nvPr/>
        </p:nvSpPr>
        <p:spPr>
          <a:xfrm>
            <a:off x="9207084" y="5043400"/>
            <a:ext cx="1985199" cy="813200"/>
          </a:xfrm>
          <a:prstGeom prst="rect">
            <a:avLst/>
          </a:prstGeom>
          <a:noFill/>
          <a:ln>
            <a:noFill/>
          </a:ln>
        </p:spPr>
        <p:txBody>
          <a:bodyPr spcFirstLastPara="1" wrap="square" lIns="0" tIns="0" rIns="0" bIns="0" anchor="t" anchorCtr="0">
            <a:noAutofit/>
          </a:bodyPr>
          <a:lstStyle/>
          <a:p>
            <a:pPr marL="342900" indent="-342900" defTabSz="1219170">
              <a:buClr>
                <a:srgbClr val="000000"/>
              </a:buClr>
              <a:buFont typeface="+mj-lt"/>
              <a:buAutoNum type="arabicPeriod"/>
            </a:pPr>
            <a:endParaRPr sz="1333" kern="0" dirty="0">
              <a:solidFill>
                <a:srgbClr val="595959"/>
              </a:solidFill>
              <a:latin typeface="+mj-lt"/>
              <a:ea typeface="Inter Light"/>
              <a:cs typeface="Inter Light"/>
              <a:sym typeface="Inter Light"/>
            </a:endParaRPr>
          </a:p>
        </p:txBody>
      </p:sp>
      <p:pic>
        <p:nvPicPr>
          <p:cNvPr id="9" name="Google Shape;473;p77">
            <a:extLst>
              <a:ext uri="{FF2B5EF4-FFF2-40B4-BE49-F238E27FC236}">
                <a16:creationId xmlns:a16="http://schemas.microsoft.com/office/drawing/2014/main" id="{8A220D78-839F-452C-AF15-F2ECF8D46C34}"/>
              </a:ext>
            </a:extLst>
          </p:cNvPr>
          <p:cNvPicPr preferRelativeResize="0">
            <a:picLocks noChangeAspect="1"/>
          </p:cNvPicPr>
          <p:nvPr/>
        </p:nvPicPr>
        <p:blipFill rotWithShape="1">
          <a:blip r:embed="rId3">
            <a:alphaModFix/>
          </a:blip>
          <a:srcRect/>
          <a:stretch/>
        </p:blipFill>
        <p:spPr>
          <a:xfrm>
            <a:off x="804441" y="2928087"/>
            <a:ext cx="1561933" cy="3381273"/>
          </a:xfrm>
          <a:prstGeom prst="roundRect">
            <a:avLst>
              <a:gd name="adj" fmla="val 9586"/>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17000"/>
              </a:srgbClr>
            </a:outerShdw>
          </a:effectLst>
        </p:spPr>
      </p:pic>
      <p:pic>
        <p:nvPicPr>
          <p:cNvPr id="10" name="Google Shape;474;p77">
            <a:extLst>
              <a:ext uri="{FF2B5EF4-FFF2-40B4-BE49-F238E27FC236}">
                <a16:creationId xmlns:a16="http://schemas.microsoft.com/office/drawing/2014/main" id="{8375075F-1732-4D9F-8F23-BD39C5FE4C03}"/>
              </a:ext>
            </a:extLst>
          </p:cNvPr>
          <p:cNvPicPr preferRelativeResize="0">
            <a:picLocks noChangeAspect="1"/>
          </p:cNvPicPr>
          <p:nvPr/>
        </p:nvPicPr>
        <p:blipFill rotWithShape="1">
          <a:blip r:embed="rId4">
            <a:alphaModFix/>
          </a:blip>
          <a:srcRect/>
          <a:stretch/>
        </p:blipFill>
        <p:spPr>
          <a:xfrm>
            <a:off x="3674241" y="2928670"/>
            <a:ext cx="1561663" cy="3380690"/>
          </a:xfrm>
          <a:prstGeom prst="roundRect">
            <a:avLst>
              <a:gd name="adj" fmla="val 9586"/>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17000"/>
              </a:srgbClr>
            </a:outerShdw>
          </a:effectLst>
        </p:spPr>
      </p:pic>
      <p:pic>
        <p:nvPicPr>
          <p:cNvPr id="11" name="Google Shape;475;p77">
            <a:extLst>
              <a:ext uri="{FF2B5EF4-FFF2-40B4-BE49-F238E27FC236}">
                <a16:creationId xmlns:a16="http://schemas.microsoft.com/office/drawing/2014/main" id="{7E753A24-62C9-4C9A-9B65-6FC0C565B2DD}"/>
              </a:ext>
            </a:extLst>
          </p:cNvPr>
          <p:cNvPicPr preferRelativeResize="0">
            <a:picLocks noChangeAspect="1"/>
          </p:cNvPicPr>
          <p:nvPr/>
        </p:nvPicPr>
        <p:blipFill rotWithShape="1">
          <a:blip r:embed="rId5">
            <a:alphaModFix/>
          </a:blip>
          <a:srcRect/>
          <a:stretch/>
        </p:blipFill>
        <p:spPr>
          <a:xfrm>
            <a:off x="6621148" y="2968306"/>
            <a:ext cx="1543354" cy="3341054"/>
          </a:xfrm>
          <a:prstGeom prst="roundRect">
            <a:avLst>
              <a:gd name="adj" fmla="val 9586"/>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17000"/>
              </a:srgbClr>
            </a:outerShdw>
          </a:effectLst>
        </p:spPr>
      </p:pic>
      <p:pic>
        <p:nvPicPr>
          <p:cNvPr id="12" name="Google Shape;476;p77">
            <a:extLst>
              <a:ext uri="{FF2B5EF4-FFF2-40B4-BE49-F238E27FC236}">
                <a16:creationId xmlns:a16="http://schemas.microsoft.com/office/drawing/2014/main" id="{7161E10F-0850-47F4-92A0-E999F40E67ED}"/>
              </a:ext>
            </a:extLst>
          </p:cNvPr>
          <p:cNvPicPr preferRelativeResize="0">
            <a:picLocks noChangeAspect="1"/>
          </p:cNvPicPr>
          <p:nvPr/>
        </p:nvPicPr>
        <p:blipFill rotWithShape="1">
          <a:blip r:embed="rId6">
            <a:alphaModFix/>
          </a:blip>
          <a:srcRect/>
          <a:stretch/>
        </p:blipFill>
        <p:spPr>
          <a:xfrm>
            <a:off x="9588260" y="2928670"/>
            <a:ext cx="1561663" cy="3380690"/>
          </a:xfrm>
          <a:prstGeom prst="roundRect">
            <a:avLst>
              <a:gd name="adj" fmla="val 9586"/>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17000"/>
              </a:srgbClr>
            </a:outerShdw>
          </a:effectLst>
        </p:spPr>
      </p:pic>
      <p:sp>
        <p:nvSpPr>
          <p:cNvPr id="3" name="Slide Number Placeholder 2">
            <a:extLst>
              <a:ext uri="{FF2B5EF4-FFF2-40B4-BE49-F238E27FC236}">
                <a16:creationId xmlns:a16="http://schemas.microsoft.com/office/drawing/2014/main" id="{340BF6A1-BE9F-49F4-9DA9-B53AE739E851}"/>
              </a:ext>
            </a:extLst>
          </p:cNvPr>
          <p:cNvSpPr>
            <a:spLocks noGrp="1"/>
          </p:cNvSpPr>
          <p:nvPr>
            <p:ph type="sldNum" sz="quarter" idx="15"/>
          </p:nvPr>
        </p:nvSpPr>
        <p:spPr/>
        <p:txBody>
          <a:bodyPr/>
          <a:lstStyle/>
          <a:p>
            <a:fld id="{19B51A1E-902D-48AF-9020-955120F399B6}" type="slidenum">
              <a:rPr lang="en-US" noProof="0" smtClean="0"/>
              <a:pPr/>
              <a:t>10</a:t>
            </a:fld>
            <a:endParaRPr lang="en-US" noProof="0" dirty="0"/>
          </a:p>
        </p:txBody>
      </p:sp>
    </p:spTree>
    <p:extLst>
      <p:ext uri="{BB962C8B-B14F-4D97-AF65-F5344CB8AC3E}">
        <p14:creationId xmlns:p14="http://schemas.microsoft.com/office/powerpoint/2010/main" val="211192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F4CB-FE26-4D1E-9163-DD2A549109DD}"/>
              </a:ext>
            </a:extLst>
          </p:cNvPr>
          <p:cNvSpPr>
            <a:spLocks noGrp="1"/>
          </p:cNvSpPr>
          <p:nvPr>
            <p:ph type="title"/>
          </p:nvPr>
        </p:nvSpPr>
        <p:spPr/>
        <p:txBody>
          <a:bodyPr/>
          <a:lstStyle/>
          <a:p>
            <a:r>
              <a:rPr lang="en-US" dirty="0">
                <a:hlinkClick r:id="rId3"/>
              </a:rPr>
              <a:t>ISU Dashboard</a:t>
            </a:r>
            <a:endParaRPr lang="en-US" dirty="0"/>
          </a:p>
        </p:txBody>
      </p:sp>
      <p:sp>
        <p:nvSpPr>
          <p:cNvPr id="4" name="Slide Number Placeholder 3">
            <a:extLst>
              <a:ext uri="{FF2B5EF4-FFF2-40B4-BE49-F238E27FC236}">
                <a16:creationId xmlns:a16="http://schemas.microsoft.com/office/drawing/2014/main" id="{80B2299B-D028-4A65-8632-CF3ADA589EE0}"/>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pic>
        <p:nvPicPr>
          <p:cNvPr id="6" name="Picture 5">
            <a:extLst>
              <a:ext uri="{FF2B5EF4-FFF2-40B4-BE49-F238E27FC236}">
                <a16:creationId xmlns:a16="http://schemas.microsoft.com/office/drawing/2014/main" id="{26AD1130-F781-02A3-16A8-C6E81B6BFE0A}"/>
              </a:ext>
            </a:extLst>
          </p:cNvPr>
          <p:cNvPicPr>
            <a:picLocks noChangeAspect="1"/>
          </p:cNvPicPr>
          <p:nvPr/>
        </p:nvPicPr>
        <p:blipFill>
          <a:blip r:embed="rId4"/>
          <a:stretch>
            <a:fillRect/>
          </a:stretch>
        </p:blipFill>
        <p:spPr>
          <a:xfrm>
            <a:off x="3685310" y="218814"/>
            <a:ext cx="5541818" cy="6006866"/>
          </a:xfrm>
          <a:prstGeom prst="rect">
            <a:avLst/>
          </a:prstGeom>
        </p:spPr>
      </p:pic>
      <p:sp>
        <p:nvSpPr>
          <p:cNvPr id="7" name="TextBox 6">
            <a:extLst>
              <a:ext uri="{FF2B5EF4-FFF2-40B4-BE49-F238E27FC236}">
                <a16:creationId xmlns:a16="http://schemas.microsoft.com/office/drawing/2014/main" id="{184B06C1-1F44-46C6-0A14-9CC6459DF302}"/>
              </a:ext>
            </a:extLst>
          </p:cNvPr>
          <p:cNvSpPr txBox="1"/>
          <p:nvPr/>
        </p:nvSpPr>
        <p:spPr>
          <a:xfrm>
            <a:off x="432000" y="1440872"/>
            <a:ext cx="3253310" cy="1662546"/>
          </a:xfrm>
          <a:prstGeom prst="rect">
            <a:avLst/>
          </a:prstGeom>
          <a:noFill/>
        </p:spPr>
        <p:txBody>
          <a:bodyPr wrap="square" rtlCol="0" anchor="ctr" anchorCtr="0">
            <a:noAutofit/>
          </a:bodyPr>
          <a:lstStyle/>
          <a:p>
            <a:pPr marL="0" marR="0" indent="0" defTabSz="914400" rtl="0" eaLnBrk="1" fontAlgn="auto" latinLnBrk="0" hangingPunct="1">
              <a:lnSpc>
                <a:spcPct val="90000"/>
              </a:lnSpc>
              <a:spcBef>
                <a:spcPts val="1000"/>
              </a:spcBef>
              <a:spcAft>
                <a:spcPts val="0"/>
              </a:spcAft>
              <a:buClrTx/>
              <a:buSzTx/>
              <a:buFont typeface="Arial" panose="020B0604020202020204" pitchFamily="34" charset="0"/>
              <a:buNone/>
              <a:tabLst/>
            </a:pPr>
            <a:r>
              <a:rPr kumimoji="0" lang="en-US" sz="1800" b="0" i="0" u="none" strike="noStrike" kern="1200" cap="none" spc="0" normalizeH="0" baseline="0" noProof="0" dirty="0">
                <a:ln>
                  <a:noFill/>
                </a:ln>
                <a:solidFill>
                  <a:srgbClr val="0070C0"/>
                </a:solidFill>
                <a:effectLst/>
                <a:uLnTx/>
                <a:uFillTx/>
                <a:latin typeface="+mj-lt"/>
                <a:ea typeface="+mn-ea"/>
                <a:cs typeface="+mn-cs"/>
              </a:rPr>
              <a:t>Updated monthly. Can be viewed at https://</a:t>
            </a:r>
            <a:r>
              <a:rPr kumimoji="0" lang="en-US" sz="1800" b="0" i="0" u="none" strike="noStrike" kern="1200" cap="none" spc="0" normalizeH="0" baseline="0" noProof="0" dirty="0" err="1">
                <a:ln>
                  <a:noFill/>
                </a:ln>
                <a:solidFill>
                  <a:srgbClr val="0070C0"/>
                </a:solidFill>
                <a:effectLst/>
                <a:uLnTx/>
                <a:uFillTx/>
                <a:latin typeface="+mj-lt"/>
                <a:ea typeface="+mn-ea"/>
                <a:cs typeface="+mn-cs"/>
              </a:rPr>
              <a:t>www.intrans.iastate.edu</a:t>
            </a:r>
            <a:r>
              <a:rPr kumimoji="0" lang="en-US" sz="1800" b="0" i="0" u="none" strike="noStrike" kern="1200" cap="none" spc="0" normalizeH="0" baseline="0" noProof="0" dirty="0">
                <a:ln>
                  <a:noFill/>
                </a:ln>
                <a:solidFill>
                  <a:srgbClr val="0070C0"/>
                </a:solidFill>
                <a:effectLst/>
                <a:uLnTx/>
                <a:uFillTx/>
                <a:latin typeface="+mj-lt"/>
                <a:ea typeface="+mn-ea"/>
                <a:cs typeface="+mn-cs"/>
              </a:rPr>
              <a:t>/its4us-health-connector-deployment/</a:t>
            </a:r>
          </a:p>
        </p:txBody>
      </p:sp>
    </p:spTree>
    <p:extLst>
      <p:ext uri="{BB962C8B-B14F-4D97-AF65-F5344CB8AC3E}">
        <p14:creationId xmlns:p14="http://schemas.microsoft.com/office/powerpoint/2010/main" val="154905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DEB64A-3F61-4054-B233-F702D1BCEC62}"/>
              </a:ext>
            </a:extLst>
          </p:cNvPr>
          <p:cNvPicPr>
            <a:picLocks noChangeAspect="1"/>
          </p:cNvPicPr>
          <p:nvPr/>
        </p:nvPicPr>
        <p:blipFill rotWithShape="1">
          <a:blip r:embed="rId3"/>
          <a:srcRect l="2752" r="2754"/>
          <a:stretch/>
        </p:blipFill>
        <p:spPr>
          <a:xfrm>
            <a:off x="5755696" y="809030"/>
            <a:ext cx="6436304" cy="1998922"/>
          </a:xfrm>
          <a:prstGeom prst="rect">
            <a:avLst/>
          </a:prstGeom>
        </p:spPr>
      </p:pic>
      <p:sp>
        <p:nvSpPr>
          <p:cNvPr id="9" name="Title 8">
            <a:extLst>
              <a:ext uri="{FF2B5EF4-FFF2-40B4-BE49-F238E27FC236}">
                <a16:creationId xmlns:a16="http://schemas.microsoft.com/office/drawing/2014/main" id="{A218EA1B-4810-4921-915B-DB05EDC49804}"/>
              </a:ext>
            </a:extLst>
          </p:cNvPr>
          <p:cNvSpPr>
            <a:spLocks noGrp="1"/>
          </p:cNvSpPr>
          <p:nvPr>
            <p:ph type="title"/>
          </p:nvPr>
        </p:nvSpPr>
        <p:spPr/>
        <p:txBody>
          <a:bodyPr/>
          <a:lstStyle/>
          <a:p>
            <a:r>
              <a:rPr lang="en-US" dirty="0"/>
              <a:t>Health Connector Progress</a:t>
            </a:r>
          </a:p>
        </p:txBody>
      </p:sp>
      <p:sp>
        <p:nvSpPr>
          <p:cNvPr id="10" name="Content Placeholder 9">
            <a:extLst>
              <a:ext uri="{FF2B5EF4-FFF2-40B4-BE49-F238E27FC236}">
                <a16:creationId xmlns:a16="http://schemas.microsoft.com/office/drawing/2014/main" id="{5CC522EA-3910-4CDA-800D-151C640B33B2}"/>
              </a:ext>
            </a:extLst>
          </p:cNvPr>
          <p:cNvSpPr>
            <a:spLocks noGrp="1"/>
          </p:cNvSpPr>
          <p:nvPr>
            <p:ph idx="1"/>
          </p:nvPr>
        </p:nvSpPr>
        <p:spPr/>
        <p:txBody>
          <a:bodyPr/>
          <a:lstStyle/>
          <a:p>
            <a:pPr marL="0" indent="0">
              <a:buNone/>
            </a:pPr>
            <a:r>
              <a:rPr lang="en-US" sz="2800" dirty="0"/>
              <a:t>Current Status</a:t>
            </a:r>
          </a:p>
          <a:p>
            <a:pPr lvl="1"/>
            <a:r>
              <a:rPr lang="en-US" sz="2000" dirty="0"/>
              <a:t>We are currently in Phase 3 – Operate &amp; Evaluate</a:t>
            </a:r>
          </a:p>
          <a:p>
            <a:pPr lvl="1"/>
            <a:r>
              <a:rPr lang="en-US" sz="2000" dirty="0"/>
              <a:t>Service went “live” in March 2025</a:t>
            </a:r>
          </a:p>
          <a:p>
            <a:pPr lvl="1"/>
            <a:r>
              <a:rPr lang="en-US" sz="2000" dirty="0"/>
              <a:t>Just held an Operational Showcase</a:t>
            </a:r>
          </a:p>
          <a:p>
            <a:pPr marL="266700" lvl="1" indent="0">
              <a:buNone/>
            </a:pPr>
            <a:endParaRPr lang="en-US" sz="2800" dirty="0"/>
          </a:p>
          <a:p>
            <a:pPr marL="0" indent="0">
              <a:buNone/>
            </a:pPr>
            <a:r>
              <a:rPr lang="en-US" sz="2800" dirty="0"/>
              <a:t>Challenges Faced &amp; Lessons Learned</a:t>
            </a:r>
          </a:p>
          <a:p>
            <a:pPr lvl="1"/>
            <a:r>
              <a:rPr lang="en-US" sz="2000" dirty="0"/>
              <a:t>Recruitment; users’ willingness to provide informed consent for research purposes</a:t>
            </a:r>
          </a:p>
          <a:p>
            <a:pPr lvl="1"/>
            <a:r>
              <a:rPr lang="en-US" sz="2000" dirty="0"/>
              <a:t>Turnover in healthcare facilities</a:t>
            </a:r>
          </a:p>
          <a:p>
            <a:pPr lvl="2">
              <a:buSzPct val="85000"/>
              <a:buFont typeface="Courier New" panose="02070309020205020404" pitchFamily="49" charset="0"/>
              <a:buChar char="o"/>
            </a:pPr>
            <a:r>
              <a:rPr lang="en-US" sz="2000" dirty="0"/>
              <a:t>This lead to developing Train-the-Trainer materials for health facility staff</a:t>
            </a:r>
            <a:endParaRPr lang="en-US" sz="2800" dirty="0"/>
          </a:p>
          <a:p>
            <a:pPr marL="0" indent="0">
              <a:buNone/>
            </a:pPr>
            <a:r>
              <a:rPr lang="en-US" sz="2800" dirty="0"/>
              <a:t>Upcoming</a:t>
            </a:r>
          </a:p>
          <a:p>
            <a:pPr lvl="1"/>
            <a:r>
              <a:rPr lang="en-US" sz="2000" dirty="0"/>
              <a:t>Replicability</a:t>
            </a:r>
          </a:p>
          <a:p>
            <a:pPr lvl="2">
              <a:buSzPct val="85000"/>
              <a:buFont typeface="Courier New" panose="02070309020205020404" pitchFamily="49" charset="0"/>
              <a:buChar char="o"/>
            </a:pPr>
            <a:r>
              <a:rPr lang="en-US" sz="2000" dirty="0"/>
              <a:t>Working on grants to expand Health Connector across HIRTA’s region</a:t>
            </a:r>
          </a:p>
          <a:p>
            <a:pPr lvl="2">
              <a:buSzPct val="85000"/>
              <a:buFont typeface="Courier New" panose="02070309020205020404" pitchFamily="49" charset="0"/>
              <a:buChar char="o"/>
            </a:pPr>
            <a:r>
              <a:rPr lang="en-US" sz="2000" dirty="0"/>
              <a:t>Requiring future health partners to provide a letter of commitment</a:t>
            </a:r>
          </a:p>
        </p:txBody>
      </p:sp>
      <p:sp>
        <p:nvSpPr>
          <p:cNvPr id="8" name="Slide Number Placeholder 7">
            <a:extLst>
              <a:ext uri="{FF2B5EF4-FFF2-40B4-BE49-F238E27FC236}">
                <a16:creationId xmlns:a16="http://schemas.microsoft.com/office/drawing/2014/main" id="{4AB89DBA-B28A-4EB2-BC6B-CAC439F3FAA0}"/>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Tree>
    <p:extLst>
      <p:ext uri="{BB962C8B-B14F-4D97-AF65-F5344CB8AC3E}">
        <p14:creationId xmlns:p14="http://schemas.microsoft.com/office/powerpoint/2010/main" val="132798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32CEDB-2F5B-4DE4-B1A7-295D73F88F99}"/>
              </a:ext>
            </a:extLst>
          </p:cNvPr>
          <p:cNvSpPr>
            <a:spLocks noGrp="1"/>
          </p:cNvSpPr>
          <p:nvPr>
            <p:ph type="title"/>
          </p:nvPr>
        </p:nvSpPr>
        <p:spPr/>
        <p:txBody>
          <a:bodyPr/>
          <a:lstStyle/>
          <a:p>
            <a:r>
              <a:rPr lang="en-US" dirty="0">
                <a:cs typeface="Arial" panose="020B0604020202020204" pitchFamily="34" charset="0"/>
              </a:rPr>
              <a:t>For more information</a:t>
            </a:r>
          </a:p>
        </p:txBody>
      </p:sp>
      <p:sp>
        <p:nvSpPr>
          <p:cNvPr id="2" name="Content Placeholder 1">
            <a:extLst>
              <a:ext uri="{FF2B5EF4-FFF2-40B4-BE49-F238E27FC236}">
                <a16:creationId xmlns:a16="http://schemas.microsoft.com/office/drawing/2014/main" id="{9833357E-2ABE-4BB2-BBFB-E75FEEFAAD90}"/>
              </a:ext>
            </a:extLst>
          </p:cNvPr>
          <p:cNvSpPr>
            <a:spLocks noGrp="1"/>
          </p:cNvSpPr>
          <p:nvPr>
            <p:ph idx="1"/>
          </p:nvPr>
        </p:nvSpPr>
        <p:spPr>
          <a:xfrm>
            <a:off x="432000" y="1512000"/>
            <a:ext cx="7188000" cy="4679250"/>
          </a:xfrm>
        </p:spPr>
        <p:txBody>
          <a:bodyPr/>
          <a:lstStyle/>
          <a:p>
            <a:pPr marL="0" indent="0">
              <a:buNone/>
            </a:pPr>
            <a:r>
              <a:rPr lang="en-US" sz="3200" dirty="0"/>
              <a:t>About Health Connector</a:t>
            </a:r>
          </a:p>
          <a:p>
            <a:pPr lvl="1"/>
            <a:r>
              <a:rPr lang="en-US" sz="2800" dirty="0">
                <a:hlinkClick r:id="rId3"/>
              </a:rPr>
              <a:t>www.TransitHealthConnector.org</a:t>
            </a:r>
            <a:r>
              <a:rPr lang="en-US" sz="2800" dirty="0"/>
              <a:t> </a:t>
            </a:r>
          </a:p>
          <a:p>
            <a:endParaRPr lang="en-US" sz="3200" dirty="0"/>
          </a:p>
          <a:p>
            <a:pPr marL="0" indent="0">
              <a:buNone/>
            </a:pPr>
            <a:r>
              <a:rPr lang="en-US" sz="3200" dirty="0"/>
              <a:t>About HIRTA</a:t>
            </a:r>
          </a:p>
          <a:p>
            <a:pPr lvl="1"/>
            <a:r>
              <a:rPr lang="en-US" sz="2800" dirty="0">
                <a:hlinkClick r:id="rId4"/>
              </a:rPr>
              <a:t>www.RideHIRTA.com</a:t>
            </a:r>
            <a:r>
              <a:rPr lang="en-US" sz="2800" dirty="0"/>
              <a:t> </a:t>
            </a:r>
          </a:p>
          <a:p>
            <a:endParaRPr lang="en-US" sz="3200" dirty="0"/>
          </a:p>
          <a:p>
            <a:pPr marL="0" indent="0">
              <a:buNone/>
            </a:pPr>
            <a:r>
              <a:rPr lang="en-US" sz="3200" dirty="0"/>
              <a:t>Health Connector Linktree (pictured)</a:t>
            </a:r>
          </a:p>
          <a:p>
            <a:pPr lvl="1"/>
            <a:r>
              <a:rPr lang="en-US" sz="2800" dirty="0">
                <a:hlinkClick r:id="rId5"/>
              </a:rPr>
              <a:t>www.linktr.ee/hirtahealthconnector</a:t>
            </a:r>
            <a:r>
              <a:rPr lang="en-US" sz="2800" dirty="0"/>
              <a:t> </a:t>
            </a:r>
          </a:p>
          <a:p>
            <a:endParaRPr lang="en-US" dirty="0"/>
          </a:p>
        </p:txBody>
      </p:sp>
      <p:pic>
        <p:nvPicPr>
          <p:cNvPr id="8" name="Picture 7">
            <a:extLst>
              <a:ext uri="{FF2B5EF4-FFF2-40B4-BE49-F238E27FC236}">
                <a16:creationId xmlns:a16="http://schemas.microsoft.com/office/drawing/2014/main" id="{875988EC-60D7-406D-9426-EC0A482F6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8827" y="1"/>
            <a:ext cx="4003424" cy="6348340"/>
          </a:xfrm>
          <a:prstGeom prst="rect">
            <a:avLst/>
          </a:prstGeom>
        </p:spPr>
      </p:pic>
      <p:sp>
        <p:nvSpPr>
          <p:cNvPr id="9" name="Content Placeholder 2">
            <a:extLst>
              <a:ext uri="{FF2B5EF4-FFF2-40B4-BE49-F238E27FC236}">
                <a16:creationId xmlns:a16="http://schemas.microsoft.com/office/drawing/2014/main" id="{3D4F86FA-AD03-472D-8B02-25EABAFD7A41}"/>
              </a:ext>
            </a:extLst>
          </p:cNvPr>
          <p:cNvSpPr txBox="1">
            <a:spLocks/>
          </p:cNvSpPr>
          <p:nvPr/>
        </p:nvSpPr>
        <p:spPr>
          <a:xfrm>
            <a:off x="896814" y="1679509"/>
            <a:ext cx="6523894" cy="4361853"/>
          </a:xfrm>
          <a:prstGeom prst="rect">
            <a:avLst/>
          </a:prstGeom>
        </p:spPr>
        <p:txBody>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165DA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B57E21A-43E5-4733-B1E9-21DADFC8B59F}"/>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spTree>
    <p:extLst>
      <p:ext uri="{BB962C8B-B14F-4D97-AF65-F5344CB8AC3E}">
        <p14:creationId xmlns:p14="http://schemas.microsoft.com/office/powerpoint/2010/main" val="250272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76291-10C2-4795-B4AE-D139DEDF8B87}"/>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01E68C63-D562-4C22-9D56-BCC85EA5E9B7}"/>
              </a:ext>
            </a:extLst>
          </p:cNvPr>
          <p:cNvSpPr>
            <a:spLocks noGrp="1"/>
          </p:cNvSpPr>
          <p:nvPr>
            <p:ph type="body" sz="quarter" idx="15"/>
          </p:nvPr>
        </p:nvSpPr>
        <p:spPr>
          <a:xfrm>
            <a:off x="8458200" y="3957705"/>
            <a:ext cx="3429000" cy="316800"/>
          </a:xfrm>
        </p:spPr>
        <p:txBody>
          <a:bodyPr/>
          <a:lstStyle/>
          <a:p>
            <a:r>
              <a:rPr lang="en-US" dirty="0"/>
              <a:t>HIRTA Health Connector</a:t>
            </a:r>
          </a:p>
        </p:txBody>
      </p:sp>
      <p:sp>
        <p:nvSpPr>
          <p:cNvPr id="5" name="Text Placeholder 4">
            <a:extLst>
              <a:ext uri="{FF2B5EF4-FFF2-40B4-BE49-F238E27FC236}">
                <a16:creationId xmlns:a16="http://schemas.microsoft.com/office/drawing/2014/main" id="{FC3C573E-F9BA-4282-B16D-082D6A4C1C2C}"/>
              </a:ext>
            </a:extLst>
          </p:cNvPr>
          <p:cNvSpPr>
            <a:spLocks noGrp="1"/>
          </p:cNvSpPr>
          <p:nvPr>
            <p:ph type="body" sz="quarter" idx="16"/>
          </p:nvPr>
        </p:nvSpPr>
        <p:spPr>
          <a:xfrm>
            <a:off x="8458200" y="4306722"/>
            <a:ext cx="3429000" cy="316800"/>
          </a:xfrm>
        </p:spPr>
        <p:txBody>
          <a:bodyPr/>
          <a:lstStyle/>
          <a:p>
            <a:r>
              <a:rPr lang="en-US" dirty="0"/>
              <a:t>1 (877) 686-0029</a:t>
            </a:r>
          </a:p>
        </p:txBody>
      </p:sp>
      <p:sp>
        <p:nvSpPr>
          <p:cNvPr id="6" name="Text Placeholder 5">
            <a:extLst>
              <a:ext uri="{FF2B5EF4-FFF2-40B4-BE49-F238E27FC236}">
                <a16:creationId xmlns:a16="http://schemas.microsoft.com/office/drawing/2014/main" id="{BB0FD4BE-BB0F-4B68-91FE-1FF18C3126EA}"/>
              </a:ext>
            </a:extLst>
          </p:cNvPr>
          <p:cNvSpPr>
            <a:spLocks noGrp="1"/>
          </p:cNvSpPr>
          <p:nvPr>
            <p:ph type="body" sz="quarter" idx="17"/>
          </p:nvPr>
        </p:nvSpPr>
        <p:spPr>
          <a:xfrm>
            <a:off x="8458200" y="4655739"/>
            <a:ext cx="3429000" cy="316800"/>
          </a:xfrm>
        </p:spPr>
        <p:txBody>
          <a:bodyPr/>
          <a:lstStyle/>
          <a:p>
            <a:r>
              <a:rPr lang="en-US" dirty="0"/>
              <a:t>healthconnector@ridehirta.com</a:t>
            </a:r>
          </a:p>
        </p:txBody>
      </p:sp>
      <p:sp>
        <p:nvSpPr>
          <p:cNvPr id="7" name="Text Placeholder 6">
            <a:extLst>
              <a:ext uri="{FF2B5EF4-FFF2-40B4-BE49-F238E27FC236}">
                <a16:creationId xmlns:a16="http://schemas.microsoft.com/office/drawing/2014/main" id="{231134CB-72B4-4585-BA57-8622F0B22BAD}"/>
              </a:ext>
            </a:extLst>
          </p:cNvPr>
          <p:cNvSpPr>
            <a:spLocks noGrp="1"/>
          </p:cNvSpPr>
          <p:nvPr>
            <p:ph type="body" sz="quarter" idx="18"/>
          </p:nvPr>
        </p:nvSpPr>
        <p:spPr>
          <a:xfrm>
            <a:off x="8458200" y="5004756"/>
            <a:ext cx="3429000" cy="316800"/>
          </a:xfrm>
        </p:spPr>
        <p:txBody>
          <a:bodyPr/>
          <a:lstStyle/>
          <a:p>
            <a:r>
              <a:rPr lang="en-US" dirty="0"/>
              <a:t>www.TransitHealthConnector.org</a:t>
            </a:r>
          </a:p>
        </p:txBody>
      </p:sp>
      <p:sp>
        <p:nvSpPr>
          <p:cNvPr id="8" name="Slide Number Placeholder 7">
            <a:extLst>
              <a:ext uri="{FF2B5EF4-FFF2-40B4-BE49-F238E27FC236}">
                <a16:creationId xmlns:a16="http://schemas.microsoft.com/office/drawing/2014/main" id="{D1D63EA9-F1CA-4FB0-9A8F-18B84E60768E}"/>
              </a:ext>
            </a:extLst>
          </p:cNvPr>
          <p:cNvSpPr>
            <a:spLocks noGrp="1"/>
          </p:cNvSpPr>
          <p:nvPr>
            <p:ph type="sldNum" sz="quarter" idx="20"/>
          </p:nvPr>
        </p:nvSpPr>
        <p:spPr/>
        <p:txBody>
          <a:bodyPr/>
          <a:lstStyle/>
          <a:p>
            <a:fld id="{19B51A1E-902D-48AF-9020-955120F399B6}" type="slidenum">
              <a:rPr lang="en-US" noProof="0" smtClean="0"/>
              <a:pPr/>
              <a:t>14</a:t>
            </a:fld>
            <a:endParaRPr lang="en-US" noProof="0" dirty="0"/>
          </a:p>
        </p:txBody>
      </p:sp>
      <p:pic>
        <p:nvPicPr>
          <p:cNvPr id="15" name="Picture 14">
            <a:extLst>
              <a:ext uri="{FF2B5EF4-FFF2-40B4-BE49-F238E27FC236}">
                <a16:creationId xmlns:a16="http://schemas.microsoft.com/office/drawing/2014/main" id="{0765E4FA-1C73-472E-BD8D-DE2122A9F99D}"/>
              </a:ext>
            </a:extLst>
          </p:cNvPr>
          <p:cNvPicPr>
            <a:picLocks noChangeAspect="1"/>
          </p:cNvPicPr>
          <p:nvPr/>
        </p:nvPicPr>
        <p:blipFill>
          <a:blip r:embed="rId3"/>
          <a:stretch>
            <a:fillRect/>
          </a:stretch>
        </p:blipFill>
        <p:spPr>
          <a:xfrm>
            <a:off x="870527" y="545228"/>
            <a:ext cx="6714836" cy="5767544"/>
          </a:xfrm>
          <a:prstGeom prst="rect">
            <a:avLst/>
          </a:prstGeom>
        </p:spPr>
      </p:pic>
    </p:spTree>
    <p:extLst>
      <p:ext uri="{BB962C8B-B14F-4D97-AF65-F5344CB8AC3E}">
        <p14:creationId xmlns:p14="http://schemas.microsoft.com/office/powerpoint/2010/main" val="269134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7BCC22-E03F-4E89-9722-0CD2A5EFC6F4}"/>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Tree>
    <p:extLst>
      <p:ext uri="{BB962C8B-B14F-4D97-AF65-F5344CB8AC3E}">
        <p14:creationId xmlns:p14="http://schemas.microsoft.com/office/powerpoint/2010/main" val="165272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B46CD1-CFB5-40DC-87BC-AF55E4486CE4}"/>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
        <p:nvSpPr>
          <p:cNvPr id="5" name="Text Placeholder 4">
            <a:extLst>
              <a:ext uri="{FF2B5EF4-FFF2-40B4-BE49-F238E27FC236}">
                <a16:creationId xmlns:a16="http://schemas.microsoft.com/office/drawing/2014/main" id="{47E58367-E184-463C-8191-7C3B0A7BCE15}"/>
              </a:ext>
            </a:extLst>
          </p:cNvPr>
          <p:cNvSpPr>
            <a:spLocks noGrp="1"/>
          </p:cNvSpPr>
          <p:nvPr>
            <p:ph type="body" sz="quarter" idx="35"/>
          </p:nvPr>
        </p:nvSpPr>
        <p:spPr/>
        <p:txBody>
          <a:bodyPr/>
          <a:lstStyle/>
          <a:p>
            <a:pPr marL="0" indent="0">
              <a:buNone/>
            </a:pPr>
            <a:r>
              <a:rPr lang="en-US" sz="3200" dirty="0"/>
              <a:t>Schedule and manage medical appointments and transportation services at the same time</a:t>
            </a:r>
          </a:p>
          <a:p>
            <a:endParaRPr lang="en-US" dirty="0"/>
          </a:p>
        </p:txBody>
      </p:sp>
      <p:sp>
        <p:nvSpPr>
          <p:cNvPr id="7" name="Text Placeholder 6">
            <a:extLst>
              <a:ext uri="{FF2B5EF4-FFF2-40B4-BE49-F238E27FC236}">
                <a16:creationId xmlns:a16="http://schemas.microsoft.com/office/drawing/2014/main" id="{C717B222-E2A5-4F63-B8C8-BE7524ED3FBF}"/>
              </a:ext>
            </a:extLst>
          </p:cNvPr>
          <p:cNvSpPr>
            <a:spLocks noGrp="1"/>
          </p:cNvSpPr>
          <p:nvPr>
            <p:ph type="body" sz="quarter" idx="37"/>
          </p:nvPr>
        </p:nvSpPr>
        <p:spPr/>
        <p:txBody>
          <a:bodyPr/>
          <a:lstStyle/>
          <a:p>
            <a:r>
              <a:rPr lang="en-US" sz="3500" dirty="0"/>
              <a:t>Purpose of </a:t>
            </a:r>
          </a:p>
          <a:p>
            <a:r>
              <a:rPr lang="en-US" sz="3500" dirty="0"/>
              <a:t>Health Connector</a:t>
            </a:r>
          </a:p>
        </p:txBody>
      </p:sp>
      <p:pic>
        <p:nvPicPr>
          <p:cNvPr id="8" name="Picture 7" descr="Image of a phone with the Health Connector app on the screen.">
            <a:extLst>
              <a:ext uri="{FF2B5EF4-FFF2-40B4-BE49-F238E27FC236}">
                <a16:creationId xmlns:a16="http://schemas.microsoft.com/office/drawing/2014/main" id="{0754DE57-2C90-41B2-A8F9-4653E0E843F1}"/>
              </a:ext>
            </a:extLst>
          </p:cNvPr>
          <p:cNvPicPr>
            <a:picLocks noChangeAspect="1"/>
          </p:cNvPicPr>
          <p:nvPr/>
        </p:nvPicPr>
        <p:blipFill>
          <a:blip r:embed="rId3"/>
          <a:stretch>
            <a:fillRect/>
          </a:stretch>
        </p:blipFill>
        <p:spPr>
          <a:xfrm>
            <a:off x="432000" y="479064"/>
            <a:ext cx="3609176" cy="5899872"/>
          </a:xfrm>
          <a:prstGeom prst="rect">
            <a:avLst/>
          </a:prstGeom>
        </p:spPr>
      </p:pic>
    </p:spTree>
    <p:extLst>
      <p:ext uri="{BB962C8B-B14F-4D97-AF65-F5344CB8AC3E}">
        <p14:creationId xmlns:p14="http://schemas.microsoft.com/office/powerpoint/2010/main" val="25840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1EB4-15DB-436C-87D1-83DBB61C0C72}"/>
              </a:ext>
            </a:extLst>
          </p:cNvPr>
          <p:cNvSpPr>
            <a:spLocks noGrp="1"/>
          </p:cNvSpPr>
          <p:nvPr>
            <p:ph type="title"/>
          </p:nvPr>
        </p:nvSpPr>
        <p:spPr/>
        <p:txBody>
          <a:bodyPr/>
          <a:lstStyle/>
          <a:p>
            <a:r>
              <a:rPr lang="en-US" dirty="0"/>
              <a:t>The Issue We Face</a:t>
            </a:r>
          </a:p>
        </p:txBody>
      </p:sp>
      <p:sp>
        <p:nvSpPr>
          <p:cNvPr id="3" name="Text Placeholder 2">
            <a:extLst>
              <a:ext uri="{FF2B5EF4-FFF2-40B4-BE49-F238E27FC236}">
                <a16:creationId xmlns:a16="http://schemas.microsoft.com/office/drawing/2014/main" id="{5848D039-08BF-4A81-8B56-DF5DE3485E36}"/>
              </a:ext>
            </a:extLst>
          </p:cNvPr>
          <p:cNvSpPr>
            <a:spLocks noGrp="1"/>
          </p:cNvSpPr>
          <p:nvPr>
            <p:ph type="body" idx="1"/>
          </p:nvPr>
        </p:nvSpPr>
        <p:spPr>
          <a:xfrm>
            <a:off x="432000" y="1559045"/>
            <a:ext cx="5472000" cy="3739909"/>
          </a:xfrm>
        </p:spPr>
        <p:txBody>
          <a:bodyPr/>
          <a:lstStyle/>
          <a:p>
            <a:r>
              <a:rPr lang="en-US" sz="23900" dirty="0"/>
              <a:t>39%</a:t>
            </a:r>
          </a:p>
        </p:txBody>
      </p:sp>
      <p:sp>
        <p:nvSpPr>
          <p:cNvPr id="6" name="Text Placeholder 5">
            <a:extLst>
              <a:ext uri="{FF2B5EF4-FFF2-40B4-BE49-F238E27FC236}">
                <a16:creationId xmlns:a16="http://schemas.microsoft.com/office/drawing/2014/main" id="{C1B20ADD-1371-42D8-986A-83B7D4FDE500}"/>
              </a:ext>
            </a:extLst>
          </p:cNvPr>
          <p:cNvSpPr>
            <a:spLocks noGrp="1"/>
          </p:cNvSpPr>
          <p:nvPr>
            <p:ph type="body" sz="quarter" idx="12"/>
          </p:nvPr>
        </p:nvSpPr>
        <p:spPr>
          <a:xfrm>
            <a:off x="6096000" y="2345223"/>
            <a:ext cx="5472113" cy="2167552"/>
          </a:xfrm>
        </p:spPr>
        <p:txBody>
          <a:bodyPr/>
          <a:lstStyle/>
          <a:p>
            <a:pPr marL="0" indent="0">
              <a:buNone/>
            </a:pPr>
            <a:r>
              <a:rPr lang="en-US" sz="3200" kern="0" dirty="0">
                <a:solidFill>
                  <a:srgbClr val="3F3F3F"/>
                </a:solidFill>
                <a:latin typeface="Arial" panose="020B0604020202020204" pitchFamily="34" charset="0"/>
                <a:cs typeface="Arial" panose="020B0604020202020204" pitchFamily="34" charset="0"/>
              </a:rPr>
              <a:t>of survey respondents cited missing at least one healthcare appointment due to the lack of available transportation options</a:t>
            </a:r>
          </a:p>
        </p:txBody>
      </p:sp>
      <p:sp>
        <p:nvSpPr>
          <p:cNvPr id="8" name="Slide Number Placeholder 7">
            <a:extLst>
              <a:ext uri="{FF2B5EF4-FFF2-40B4-BE49-F238E27FC236}">
                <a16:creationId xmlns:a16="http://schemas.microsoft.com/office/drawing/2014/main" id="{467C9F8C-9B8D-48F0-9B9F-658515FBDC00}"/>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spTree>
    <p:extLst>
      <p:ext uri="{BB962C8B-B14F-4D97-AF65-F5344CB8AC3E}">
        <p14:creationId xmlns:p14="http://schemas.microsoft.com/office/powerpoint/2010/main" val="372661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5A48373-C552-42C3-A25B-E89D614174D6}"/>
              </a:ext>
            </a:extLst>
          </p:cNvPr>
          <p:cNvPicPr>
            <a:picLocks noGrp="1" noChangeAspect="1"/>
          </p:cNvPicPr>
          <p:nvPr>
            <p:ph type="pic" sz="quarter" idx="34"/>
          </p:nvPr>
        </p:nvPicPr>
        <p:blipFill>
          <a:blip r:embed="rId3"/>
          <a:srcRect l="10877" r="10877"/>
          <a:stretch>
            <a:fillRect/>
          </a:stretch>
        </p:blipFill>
        <p:spPr>
          <a:prstGeom prst="rect">
            <a:avLst/>
          </a:prstGeom>
        </p:spPr>
      </p:pic>
      <p:sp>
        <p:nvSpPr>
          <p:cNvPr id="4" name="Text Placeholder 3">
            <a:extLst>
              <a:ext uri="{FF2B5EF4-FFF2-40B4-BE49-F238E27FC236}">
                <a16:creationId xmlns:a16="http://schemas.microsoft.com/office/drawing/2014/main" id="{A576FF2C-CF7E-4E4D-AAA1-28E4835C884E}"/>
              </a:ext>
            </a:extLst>
          </p:cNvPr>
          <p:cNvSpPr>
            <a:spLocks noGrp="1"/>
          </p:cNvSpPr>
          <p:nvPr>
            <p:ph type="body" sz="quarter" idx="35"/>
          </p:nvPr>
        </p:nvSpPr>
        <p:spPr/>
        <p:txBody>
          <a:bodyPr/>
          <a:lstStyle/>
          <a:p>
            <a:r>
              <a:rPr lang="en-US" sz="2400" kern="0" dirty="0">
                <a:solidFill>
                  <a:srgbClr val="3F3F3F"/>
                </a:solidFill>
                <a:cs typeface="Arial" panose="020B0604020202020204" pitchFamily="34" charset="0"/>
              </a:rPr>
              <a:t>Kiosk allows riders to self schedule</a:t>
            </a:r>
          </a:p>
          <a:p>
            <a:r>
              <a:rPr lang="en-US" sz="2400" kern="0" dirty="0">
                <a:solidFill>
                  <a:srgbClr val="3F3F3F"/>
                </a:solidFill>
                <a:cs typeface="Arial" panose="020B0604020202020204" pitchFamily="34" charset="0"/>
              </a:rPr>
              <a:t>Great for people who lack data, smart phone, need return ride home etc.</a:t>
            </a:r>
          </a:p>
          <a:p>
            <a:endParaRPr lang="en-US" dirty="0"/>
          </a:p>
        </p:txBody>
      </p:sp>
      <p:sp>
        <p:nvSpPr>
          <p:cNvPr id="8" name="Text Placeholder 7">
            <a:extLst>
              <a:ext uri="{FF2B5EF4-FFF2-40B4-BE49-F238E27FC236}">
                <a16:creationId xmlns:a16="http://schemas.microsoft.com/office/drawing/2014/main" id="{A31350FB-166F-4C86-A730-584278BDF6F8}"/>
              </a:ext>
            </a:extLst>
          </p:cNvPr>
          <p:cNvSpPr>
            <a:spLocks noGrp="1"/>
          </p:cNvSpPr>
          <p:nvPr>
            <p:ph type="body" sz="quarter" idx="37"/>
          </p:nvPr>
        </p:nvSpPr>
        <p:spPr/>
        <p:txBody>
          <a:bodyPr/>
          <a:lstStyle/>
          <a:p>
            <a:r>
              <a:rPr lang="en-US" sz="3200" dirty="0"/>
              <a:t>Equipment and Facility Requirements</a:t>
            </a:r>
          </a:p>
        </p:txBody>
      </p:sp>
      <p:sp>
        <p:nvSpPr>
          <p:cNvPr id="2" name="Slide Number Placeholder 1">
            <a:extLst>
              <a:ext uri="{FF2B5EF4-FFF2-40B4-BE49-F238E27FC236}">
                <a16:creationId xmlns:a16="http://schemas.microsoft.com/office/drawing/2014/main" id="{E625C4BC-A556-487A-8CD5-4204396F9606}"/>
              </a:ext>
            </a:extLst>
          </p:cNvPr>
          <p:cNvSpPr>
            <a:spLocks noGrp="1"/>
          </p:cNvSpPr>
          <p:nvPr>
            <p:ph type="sldNum" sz="quarter" idx="33"/>
          </p:nvPr>
        </p:nvSpPr>
        <p:spPr/>
        <p:txBody>
          <a:bodyPr/>
          <a:lstStyle/>
          <a:p>
            <a:fld id="{19B51A1E-902D-48AF-9020-955120F399B6}" type="slidenum">
              <a:rPr lang="en-US" noProof="0" smtClean="0"/>
              <a:pPr/>
              <a:t>5</a:t>
            </a:fld>
            <a:endParaRPr lang="en-US" noProof="0" dirty="0"/>
          </a:p>
        </p:txBody>
      </p:sp>
    </p:spTree>
    <p:extLst>
      <p:ext uri="{BB962C8B-B14F-4D97-AF65-F5344CB8AC3E}">
        <p14:creationId xmlns:p14="http://schemas.microsoft.com/office/powerpoint/2010/main" val="342451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176909-E55D-A100-6354-D80313A112F6}"/>
              </a:ext>
            </a:extLst>
          </p:cNvPr>
          <p:cNvSpPr>
            <a:spLocks noGrp="1"/>
          </p:cNvSpPr>
          <p:nvPr>
            <p:ph type="title"/>
          </p:nvPr>
        </p:nvSpPr>
        <p:spPr>
          <a:xfrm>
            <a:off x="665967" y="431104"/>
            <a:ext cx="8229600" cy="762000"/>
          </a:xfrm>
        </p:spPr>
        <p:txBody>
          <a:bodyPr/>
          <a:lstStyle/>
          <a:p>
            <a:r>
              <a:rPr lang="en-US" dirty="0"/>
              <a:t>Wayfinding</a:t>
            </a:r>
          </a:p>
        </p:txBody>
      </p:sp>
      <p:pic>
        <p:nvPicPr>
          <p:cNvPr id="4" name="Picture 3">
            <a:extLst>
              <a:ext uri="{FF2B5EF4-FFF2-40B4-BE49-F238E27FC236}">
                <a16:creationId xmlns:a16="http://schemas.microsoft.com/office/drawing/2014/main" id="{44AEE60B-48EF-4F5F-BA8A-124E13361A36}"/>
              </a:ext>
            </a:extLst>
          </p:cNvPr>
          <p:cNvPicPr>
            <a:picLocks noChangeAspect="1"/>
          </p:cNvPicPr>
          <p:nvPr/>
        </p:nvPicPr>
        <p:blipFill rotWithShape="1">
          <a:blip r:embed="rId3"/>
          <a:srcRect t="613" b="6287"/>
          <a:stretch/>
        </p:blipFill>
        <p:spPr>
          <a:xfrm>
            <a:off x="1691966" y="1406769"/>
            <a:ext cx="3910038" cy="4853704"/>
          </a:xfrm>
          <a:prstGeom prst="rect">
            <a:avLst/>
          </a:prstGeom>
        </p:spPr>
      </p:pic>
      <p:graphicFrame>
        <p:nvGraphicFramePr>
          <p:cNvPr id="5" name="Object 4">
            <a:extLst>
              <a:ext uri="{FF2B5EF4-FFF2-40B4-BE49-F238E27FC236}">
                <a16:creationId xmlns:a16="http://schemas.microsoft.com/office/drawing/2014/main" id="{E83E6C78-6DBD-40C9-93FE-CB6793D55C4F}"/>
              </a:ext>
            </a:extLst>
          </p:cNvPr>
          <p:cNvGraphicFramePr>
            <a:graphicFrameLocks noChangeAspect="1"/>
          </p:cNvGraphicFramePr>
          <p:nvPr>
            <p:extLst>
              <p:ext uri="{D42A27DB-BD31-4B8C-83A1-F6EECF244321}">
                <p14:modId xmlns:p14="http://schemas.microsoft.com/office/powerpoint/2010/main" val="3342000742"/>
              </p:ext>
            </p:extLst>
          </p:nvPr>
        </p:nvGraphicFramePr>
        <p:xfrm>
          <a:off x="6589998" y="1209129"/>
          <a:ext cx="5051344" cy="5051344"/>
        </p:xfrm>
        <a:graphic>
          <a:graphicData uri="http://schemas.openxmlformats.org/presentationml/2006/ole">
            <mc:AlternateContent xmlns:mc="http://schemas.openxmlformats.org/markup-compatibility/2006">
              <mc:Choice xmlns:v="urn:schemas-microsoft-com:vml" Requires="v">
                <p:oleObj name="Acrobat Document" r:id="rId4" imgW="8019808" imgH="8019880" progId="Acrobat.Document.2020">
                  <p:embed/>
                </p:oleObj>
              </mc:Choice>
              <mc:Fallback>
                <p:oleObj name="Acrobat Document" r:id="rId4" imgW="8019808" imgH="8019880" progId="Acrobat.Document.2020">
                  <p:embed/>
                  <p:pic>
                    <p:nvPicPr>
                      <p:cNvPr id="5" name="Object 4">
                        <a:extLst>
                          <a:ext uri="{FF2B5EF4-FFF2-40B4-BE49-F238E27FC236}">
                            <a16:creationId xmlns:a16="http://schemas.microsoft.com/office/drawing/2014/main" id="{E83E6C78-6DBD-40C9-93FE-CB6793D55C4F}"/>
                          </a:ext>
                        </a:extLst>
                      </p:cNvPr>
                      <p:cNvPicPr/>
                      <p:nvPr/>
                    </p:nvPicPr>
                    <p:blipFill>
                      <a:blip r:embed="rId5"/>
                      <a:stretch>
                        <a:fillRect/>
                      </a:stretch>
                    </p:blipFill>
                    <p:spPr>
                      <a:xfrm>
                        <a:off x="6589998" y="1209129"/>
                        <a:ext cx="5051344" cy="5051344"/>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C0CC4B68-B688-4E0D-9339-50E5422EAADB}"/>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Tree>
    <p:extLst>
      <p:ext uri="{BB962C8B-B14F-4D97-AF65-F5344CB8AC3E}">
        <p14:creationId xmlns:p14="http://schemas.microsoft.com/office/powerpoint/2010/main" val="104081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3E078-B57F-4FE5-880C-04649143021C}"/>
              </a:ext>
            </a:extLst>
          </p:cNvPr>
          <p:cNvPicPr>
            <a:picLocks noChangeAspect="1"/>
          </p:cNvPicPr>
          <p:nvPr/>
        </p:nvPicPr>
        <p:blipFill>
          <a:blip r:embed="rId3"/>
          <a:stretch>
            <a:fillRect/>
          </a:stretch>
        </p:blipFill>
        <p:spPr>
          <a:xfrm>
            <a:off x="175728" y="-262035"/>
            <a:ext cx="7382069" cy="7382069"/>
          </a:xfrm>
          <a:prstGeom prst="rect">
            <a:avLst/>
          </a:prstGeom>
        </p:spPr>
      </p:pic>
      <p:graphicFrame>
        <p:nvGraphicFramePr>
          <p:cNvPr id="5" name="Object 4">
            <a:extLst>
              <a:ext uri="{FF2B5EF4-FFF2-40B4-BE49-F238E27FC236}">
                <a16:creationId xmlns:a16="http://schemas.microsoft.com/office/drawing/2014/main" id="{F6436DB5-5E8D-403D-85A2-032A320B1A1C}"/>
              </a:ext>
            </a:extLst>
          </p:cNvPr>
          <p:cNvGraphicFramePr>
            <a:graphicFrameLocks noChangeAspect="1"/>
          </p:cNvGraphicFramePr>
          <p:nvPr/>
        </p:nvGraphicFramePr>
        <p:xfrm>
          <a:off x="8161389" y="382554"/>
          <a:ext cx="3854883" cy="3952065"/>
        </p:xfrm>
        <a:graphic>
          <a:graphicData uri="http://schemas.openxmlformats.org/presentationml/2006/ole">
            <mc:AlternateContent xmlns:mc="http://schemas.openxmlformats.org/markup-compatibility/2006">
              <mc:Choice xmlns:v="urn:schemas-microsoft-com:vml" Requires="v">
                <p:oleObj name="Acrobat Document" r:id="rId4" imgW="5667139" imgH="5810012" progId="Acrobat.Document.2020">
                  <p:embed/>
                </p:oleObj>
              </mc:Choice>
              <mc:Fallback>
                <p:oleObj name="Acrobat Document" r:id="rId4" imgW="5667139" imgH="5810012" progId="Acrobat.Document.2020">
                  <p:embed/>
                  <p:pic>
                    <p:nvPicPr>
                      <p:cNvPr id="5" name="Object 4">
                        <a:extLst>
                          <a:ext uri="{FF2B5EF4-FFF2-40B4-BE49-F238E27FC236}">
                            <a16:creationId xmlns:a16="http://schemas.microsoft.com/office/drawing/2014/main" id="{F6436DB5-5E8D-403D-85A2-032A320B1A1C}"/>
                          </a:ext>
                        </a:extLst>
                      </p:cNvPr>
                      <p:cNvPicPr/>
                      <p:nvPr/>
                    </p:nvPicPr>
                    <p:blipFill>
                      <a:blip r:embed="rId5"/>
                      <a:stretch>
                        <a:fillRect/>
                      </a:stretch>
                    </p:blipFill>
                    <p:spPr>
                      <a:xfrm>
                        <a:off x="8161389" y="382554"/>
                        <a:ext cx="3854883" cy="3952065"/>
                      </a:xfrm>
                      <a:prstGeom prst="rect">
                        <a:avLst/>
                      </a:prstGeom>
                    </p:spPr>
                  </p:pic>
                </p:oleObj>
              </mc:Fallback>
            </mc:AlternateContent>
          </a:graphicData>
        </a:graphic>
      </p:graphicFrame>
      <p:cxnSp>
        <p:nvCxnSpPr>
          <p:cNvPr id="7" name="Connector: Curved 6">
            <a:extLst>
              <a:ext uri="{FF2B5EF4-FFF2-40B4-BE49-F238E27FC236}">
                <a16:creationId xmlns:a16="http://schemas.microsoft.com/office/drawing/2014/main" id="{08978A78-1DDC-42F5-AA8F-88FB60267B4A}"/>
              </a:ext>
            </a:extLst>
          </p:cNvPr>
          <p:cNvCxnSpPr>
            <a:cxnSpLocks/>
          </p:cNvCxnSpPr>
          <p:nvPr/>
        </p:nvCxnSpPr>
        <p:spPr>
          <a:xfrm rot="10800000" flipV="1">
            <a:off x="6969968" y="1595538"/>
            <a:ext cx="1558212" cy="1240972"/>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66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1BC591E0-3E72-43D7-9A44-E3BB1B557900}"/>
              </a:ext>
            </a:extLst>
          </p:cNvPr>
          <p:cNvPicPr>
            <a:picLocks noChangeAspect="1"/>
          </p:cNvPicPr>
          <p:nvPr/>
        </p:nvPicPr>
        <p:blipFill rotWithShape="1">
          <a:blip r:embed="rId3">
            <a:extLst>
              <a:ext uri="{28A0092B-C50C-407E-A947-70E740481C1C}">
                <a14:useLocalDpi xmlns:a14="http://schemas.microsoft.com/office/drawing/2010/main" val="0"/>
              </a:ext>
            </a:extLst>
          </a:blip>
          <a:srcRect t="32632" b="22991"/>
          <a:stretch/>
        </p:blipFill>
        <p:spPr>
          <a:xfrm>
            <a:off x="0" y="0"/>
            <a:ext cx="12192000" cy="7224086"/>
          </a:xfrm>
          <a:prstGeom prst="rect">
            <a:avLst/>
          </a:prstGeom>
        </p:spPr>
      </p:pic>
    </p:spTree>
    <p:extLst>
      <p:ext uri="{BB962C8B-B14F-4D97-AF65-F5344CB8AC3E}">
        <p14:creationId xmlns:p14="http://schemas.microsoft.com/office/powerpoint/2010/main" val="274474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176909-E55D-A100-6354-D80313A112F6}"/>
              </a:ext>
            </a:extLst>
          </p:cNvPr>
          <p:cNvSpPr>
            <a:spLocks noGrp="1"/>
          </p:cNvSpPr>
          <p:nvPr>
            <p:ph type="title"/>
          </p:nvPr>
        </p:nvSpPr>
        <p:spPr>
          <a:xfrm>
            <a:off x="665967" y="431104"/>
            <a:ext cx="8229600" cy="762000"/>
          </a:xfrm>
        </p:spPr>
        <p:txBody>
          <a:bodyPr/>
          <a:lstStyle/>
          <a:p>
            <a:r>
              <a:rPr lang="en-US" dirty="0"/>
              <a:t>EHR Dashboard</a:t>
            </a:r>
          </a:p>
        </p:txBody>
      </p:sp>
      <p:sp>
        <p:nvSpPr>
          <p:cNvPr id="3" name="Slide Number Placeholder 2">
            <a:extLst>
              <a:ext uri="{FF2B5EF4-FFF2-40B4-BE49-F238E27FC236}">
                <a16:creationId xmlns:a16="http://schemas.microsoft.com/office/drawing/2014/main" id="{E9462291-F9EC-43D6-934F-1998F885460D}"/>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pic>
        <p:nvPicPr>
          <p:cNvPr id="9" name="Picture 8">
            <a:extLst>
              <a:ext uri="{FF2B5EF4-FFF2-40B4-BE49-F238E27FC236}">
                <a16:creationId xmlns:a16="http://schemas.microsoft.com/office/drawing/2014/main" id="{40D2C56A-2482-448E-97E0-4F8BC4DF1342}"/>
              </a:ext>
            </a:extLst>
          </p:cNvPr>
          <p:cNvPicPr>
            <a:picLocks noChangeAspect="1"/>
          </p:cNvPicPr>
          <p:nvPr/>
        </p:nvPicPr>
        <p:blipFill>
          <a:blip r:embed="rId3"/>
          <a:stretch>
            <a:fillRect/>
          </a:stretch>
        </p:blipFill>
        <p:spPr>
          <a:xfrm>
            <a:off x="622170" y="1135514"/>
            <a:ext cx="10947659" cy="5235837"/>
          </a:xfrm>
          <a:prstGeom prst="rect">
            <a:avLst/>
          </a:prstGeom>
        </p:spPr>
      </p:pic>
    </p:spTree>
    <p:extLst>
      <p:ext uri="{BB962C8B-B14F-4D97-AF65-F5344CB8AC3E}">
        <p14:creationId xmlns:p14="http://schemas.microsoft.com/office/powerpoint/2010/main" val="140959575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rgbClr val="FFFFFF"/>
      </a:lt1>
      <a:dk2>
        <a:srgbClr val="3F3F3F"/>
      </a:dk2>
      <a:lt2>
        <a:srgbClr val="F2F2F2"/>
      </a:lt2>
      <a:accent1>
        <a:srgbClr val="165DAB"/>
      </a:accent1>
      <a:accent2>
        <a:srgbClr val="37B54A"/>
      </a:accent2>
      <a:accent3>
        <a:srgbClr val="F6ED30"/>
      </a:accent3>
      <a:accent4>
        <a:srgbClr val="165DAB"/>
      </a:accent4>
      <a:accent5>
        <a:srgbClr val="37B54A"/>
      </a:accent5>
      <a:accent6>
        <a:srgbClr val="F6ED30"/>
      </a:accent6>
      <a:hlink>
        <a:srgbClr val="165DAB"/>
      </a:hlink>
      <a:folHlink>
        <a:srgbClr val="37B54A"/>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1"/>
        </a:solidFill>
      </a:spPr>
      <a:bodyPr wrap="square" rtlCol="0" anchor="ctr" anchorCtr="0">
        <a:noAutofit/>
      </a:bodyPr>
      <a:lstStyle>
        <a:def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sz="1800" b="0" i="0" u="none" strike="noStrike" kern="1200" cap="none" spc="0" normalizeH="0" baseline="0" noProof="0" dirty="0" smtClean="0">
            <a:ln>
              <a:noFill/>
            </a:ln>
            <a:solidFill>
              <a:schemeClr val="bg1"/>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0D0D0-7C1D-47FF-A2F0-9937AA567A3D}">
  <ds:schemaRefs>
    <ds:schemaRef ds:uri="http://www.w3.org/XML/1998/namespace"/>
    <ds:schemaRef ds:uri="http://schemas.microsoft.com/office/2006/metadata/properties"/>
    <ds:schemaRef ds:uri="http://schemas.microsoft.com/office/infopath/2007/PartnerControls"/>
    <ds:schemaRef ds:uri="http://purl.org/dc/elements/1.1/"/>
    <ds:schemaRef ds:uri="71af3243-3dd4-4a8d-8c0d-dd76da1f02a5"/>
    <ds:schemaRef ds:uri="http://schemas.microsoft.com/office/2006/documentManagement/types"/>
    <ds:schemaRef ds:uri="http://purl.org/dc/dcmitype/"/>
    <ds:schemaRef ds:uri="http://schemas.openxmlformats.org/package/2006/metadata/core-properties"/>
    <ds:schemaRef ds:uri="16c05727-aa75-4e4a-9b5f-8a80a1165891"/>
    <ds:schemaRef ds:uri="http://purl.org/dc/terms/"/>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147</TotalTime>
  <Words>1512</Words>
  <Application>Microsoft Macintosh PowerPoint</Application>
  <PresentationFormat>Widescreen</PresentationFormat>
  <Paragraphs>100</Paragraphs>
  <Slides>14</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Arial</vt:lpstr>
      <vt:lpstr>Calibri</vt:lpstr>
      <vt:lpstr>Candara</vt:lpstr>
      <vt:lpstr>Corbel</vt:lpstr>
      <vt:lpstr>Courier New</vt:lpstr>
      <vt:lpstr>Times New Roman</vt:lpstr>
      <vt:lpstr>Office Theme</vt:lpstr>
      <vt:lpstr>Acrobat Document</vt:lpstr>
      <vt:lpstr>HIRTA Health Connector</vt:lpstr>
      <vt:lpstr>PowerPoint Presentation</vt:lpstr>
      <vt:lpstr>PowerPoint Presentation</vt:lpstr>
      <vt:lpstr>The Issue We Face</vt:lpstr>
      <vt:lpstr>PowerPoint Presentation</vt:lpstr>
      <vt:lpstr>Wayfinding</vt:lpstr>
      <vt:lpstr>PowerPoint Presentation</vt:lpstr>
      <vt:lpstr>PowerPoint Presentation</vt:lpstr>
      <vt:lpstr>EHR Dashboard</vt:lpstr>
      <vt:lpstr>Scheduling through the app</vt:lpstr>
      <vt:lpstr>ISU Dashboard</vt:lpstr>
      <vt:lpstr>Health Connector Progress</vt:lpstr>
      <vt:lpstr>For more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HIRTA Health Connector</dc:title>
  <dc:creator/>
  <cp:lastModifiedBy>Chris Zeilinger</cp:lastModifiedBy>
  <cp:revision>8</cp:revision>
  <cp:lastPrinted>2025-06-25T15:47:11Z</cp:lastPrinted>
  <dcterms:created xsi:type="dcterms:W3CDTF">2024-07-29T15:31:37Z</dcterms:created>
  <dcterms:modified xsi:type="dcterms:W3CDTF">2025-06-25T20:39:35Z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