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ink/ink2.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65"/>
  </p:notesMasterIdLst>
  <p:handoutMasterIdLst>
    <p:handoutMasterId r:id="rId66"/>
  </p:handoutMasterIdLst>
  <p:sldIdLst>
    <p:sldId id="256" r:id="rId7"/>
    <p:sldId id="258" r:id="rId8"/>
    <p:sldId id="2035" r:id="rId9"/>
    <p:sldId id="339" r:id="rId10"/>
    <p:sldId id="2169" r:id="rId11"/>
    <p:sldId id="344" r:id="rId12"/>
    <p:sldId id="267" r:id="rId13"/>
    <p:sldId id="2191" r:id="rId14"/>
    <p:sldId id="2119" r:id="rId15"/>
    <p:sldId id="2173" r:id="rId16"/>
    <p:sldId id="2176" r:id="rId17"/>
    <p:sldId id="378" r:id="rId18"/>
    <p:sldId id="342" r:id="rId19"/>
    <p:sldId id="2177" r:id="rId20"/>
    <p:sldId id="264" r:id="rId21"/>
    <p:sldId id="2189" r:id="rId22"/>
    <p:sldId id="366" r:id="rId23"/>
    <p:sldId id="364" r:id="rId24"/>
    <p:sldId id="2175" r:id="rId25"/>
    <p:sldId id="368" r:id="rId26"/>
    <p:sldId id="341" r:id="rId27"/>
    <p:sldId id="359" r:id="rId28"/>
    <p:sldId id="345" r:id="rId29"/>
    <p:sldId id="379" r:id="rId30"/>
    <p:sldId id="380" r:id="rId31"/>
    <p:sldId id="381" r:id="rId32"/>
    <p:sldId id="382" r:id="rId33"/>
    <p:sldId id="383" r:id="rId34"/>
    <p:sldId id="351" r:id="rId35"/>
    <p:sldId id="365" r:id="rId36"/>
    <p:sldId id="352" r:id="rId37"/>
    <p:sldId id="384" r:id="rId38"/>
    <p:sldId id="385" r:id="rId39"/>
    <p:sldId id="386" r:id="rId40"/>
    <p:sldId id="387" r:id="rId41"/>
    <p:sldId id="340" r:id="rId42"/>
    <p:sldId id="388" r:id="rId43"/>
    <p:sldId id="376" r:id="rId44"/>
    <p:sldId id="389" r:id="rId45"/>
    <p:sldId id="497" r:id="rId46"/>
    <p:sldId id="390" r:id="rId47"/>
    <p:sldId id="391" r:id="rId48"/>
    <p:sldId id="392" r:id="rId49"/>
    <p:sldId id="393" r:id="rId50"/>
    <p:sldId id="2190" r:id="rId51"/>
    <p:sldId id="375" r:id="rId52"/>
    <p:sldId id="2166" r:id="rId53"/>
    <p:sldId id="354" r:id="rId54"/>
    <p:sldId id="394" r:id="rId55"/>
    <p:sldId id="395" r:id="rId56"/>
    <p:sldId id="2185" r:id="rId57"/>
    <p:sldId id="2187" r:id="rId58"/>
    <p:sldId id="2184" r:id="rId59"/>
    <p:sldId id="355" r:id="rId60"/>
    <p:sldId id="337" r:id="rId61"/>
    <p:sldId id="373" r:id="rId62"/>
    <p:sldId id="374" r:id="rId63"/>
    <p:sldId id="37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6480" userDrawn="1">
          <p15:clr>
            <a:srgbClr val="A4A3A4"/>
          </p15:clr>
        </p15:guide>
        <p15:guide id="3" orient="horz" pos="1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atke, Stephen (FHWA)" initials="RS(" lastIdx="78" clrIdx="6">
    <p:extLst>
      <p:ext uri="{19B8F6BF-5375-455C-9EA6-DF929625EA0E}">
        <p15:presenceInfo xmlns:p15="http://schemas.microsoft.com/office/powerpoint/2012/main" userId="S::Stephen.Ratke@ad.dot.gov::e6aaaa7e-7bc7-4b3f-bb3a-b4618243bd9c" providerId="AD"/>
      </p:ext>
    </p:extLst>
  </p:cmAuthor>
  <p:cmAuthor id="1" name="Cullen McCormick" initials="CM" lastIdx="8" clrIdx="0">
    <p:extLst>
      <p:ext uri="{19B8F6BF-5375-455C-9EA6-DF929625EA0E}">
        <p15:presenceInfo xmlns:p15="http://schemas.microsoft.com/office/powerpoint/2012/main" userId="S::c.mccormick@fehrandpeers.com::a8dff7a1-0f51-4688-8f49-28b7ecf2a55f" providerId="AD"/>
      </p:ext>
    </p:extLst>
  </p:cmAuthor>
  <p:cmAuthor id="8" name="Boutros, Anthony (FHWA)" initials="B(" lastIdx="10" clrIdx="7">
    <p:extLst>
      <p:ext uri="{19B8F6BF-5375-455C-9EA6-DF929625EA0E}">
        <p15:presenceInfo xmlns:p15="http://schemas.microsoft.com/office/powerpoint/2012/main" userId="S::anthony.boutros@ad.dot.gov::a755d068-a63a-4156-94e2-24b6b0f2a611" providerId="AD"/>
      </p:ext>
    </p:extLst>
  </p:cmAuthor>
  <p:cmAuthor id="2" name="Meghan Mitman" initials="MM" lastIdx="20" clrIdx="1">
    <p:extLst>
      <p:ext uri="{19B8F6BF-5375-455C-9EA6-DF929625EA0E}">
        <p15:presenceInfo xmlns:p15="http://schemas.microsoft.com/office/powerpoint/2012/main" userId="S::m.mitman@fehrandpeers.com::ddd9f52b-a8b0-405d-96a7-ece53fc00da7" providerId="AD"/>
      </p:ext>
    </p:extLst>
  </p:cmAuthor>
  <p:cmAuthor id="3" name="Caro Vera" initials="CV" lastIdx="5" clrIdx="2">
    <p:extLst>
      <p:ext uri="{19B8F6BF-5375-455C-9EA6-DF929625EA0E}">
        <p15:presenceInfo xmlns:p15="http://schemas.microsoft.com/office/powerpoint/2012/main" userId="S::c.vera@fehrandpeers.com::c8b9638d-40f5-4b30-bc22-5dbca9956e2d" providerId="AD"/>
      </p:ext>
    </p:extLst>
  </p:cmAuthor>
  <p:cmAuthor id="4" name="Sarah Abel" initials="SA" lastIdx="15" clrIdx="3">
    <p:extLst>
      <p:ext uri="{19B8F6BF-5375-455C-9EA6-DF929625EA0E}">
        <p15:presenceInfo xmlns:p15="http://schemas.microsoft.com/office/powerpoint/2012/main" userId="S-1-5-21-2131382109-1875600632-1361462980-7326" providerId="AD"/>
      </p:ext>
    </p:extLst>
  </p:cmAuthor>
  <p:cmAuthor id="5" name="Zahra Khan" initials="ZK" lastIdx="1" clrIdx="4">
    <p:extLst>
      <p:ext uri="{19B8F6BF-5375-455C-9EA6-DF929625EA0E}">
        <p15:presenceInfo xmlns:p15="http://schemas.microsoft.com/office/powerpoint/2012/main" userId="S::z.khan@fehrandpeers.com::85426073-96ff-4c9a-a049-7242a0284af1" providerId="AD"/>
      </p:ext>
    </p:extLst>
  </p:cmAuthor>
  <p:cmAuthor id="6" name="Weiss, Karen E. [US-US]" initials="WKE[" lastIdx="13" clrIdx="5">
    <p:extLst>
      <p:ext uri="{19B8F6BF-5375-455C-9EA6-DF929625EA0E}">
        <p15:presenceInfo xmlns:p15="http://schemas.microsoft.com/office/powerpoint/2012/main" userId="S-1-5-21-727274380-931424960-1827182208-869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2B7DAB"/>
    <a:srgbClr val="3293C8"/>
    <a:srgbClr val="F0BA4B"/>
    <a:srgbClr val="C15403"/>
    <a:srgbClr val="0B6FAD"/>
    <a:srgbClr val="FFC000"/>
    <a:srgbClr val="8A5116"/>
    <a:srgbClr val="1D6573"/>
    <a:srgbClr val="417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55870" autoAdjust="0"/>
  </p:normalViewPr>
  <p:slideViewPr>
    <p:cSldViewPr snapToGrid="0">
      <p:cViewPr varScale="1">
        <p:scale>
          <a:sx n="38" d="100"/>
          <a:sy n="38" d="100"/>
        </p:scale>
        <p:origin x="1776" y="40"/>
      </p:cViewPr>
      <p:guideLst>
        <p:guide orient="horz" pos="2184"/>
        <p:guide pos="6480"/>
        <p:guide orient="horz" pos="1680"/>
      </p:guideLst>
    </p:cSldViewPr>
  </p:slideViewPr>
  <p:outlineViewPr>
    <p:cViewPr>
      <p:scale>
        <a:sx n="33" d="100"/>
        <a:sy n="33" d="100"/>
      </p:scale>
      <p:origin x="0" y="-277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imai.Ngo\AppData\Local\Microsoft\Windows\INetCache\Content.Outlook\HEQS5RSS\Ped%20Fats%20Trends%20by%20Age%202009-20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US Traffic Fatalities</c:v>
                </c:pt>
              </c:strCache>
            </c:strRef>
          </c:tx>
          <c:spPr>
            <a:solidFill>
              <a:srgbClr val="3293C8"/>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3C4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Sheet1!$A$5:$A$14</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Sheet1!$B$5:$B$14</c:f>
              <c:numCache>
                <c:formatCode>#,##0</c:formatCode>
                <c:ptCount val="10"/>
                <c:pt idx="0">
                  <c:v>32744</c:v>
                </c:pt>
                <c:pt idx="1">
                  <c:v>35484</c:v>
                </c:pt>
                <c:pt idx="2">
                  <c:v>37806</c:v>
                </c:pt>
                <c:pt idx="3">
                  <c:v>37473</c:v>
                </c:pt>
                <c:pt idx="4">
                  <c:v>36835</c:v>
                </c:pt>
                <c:pt idx="5">
                  <c:v>36355</c:v>
                </c:pt>
                <c:pt idx="6">
                  <c:v>38824</c:v>
                </c:pt>
                <c:pt idx="7">
                  <c:v>43230</c:v>
                </c:pt>
                <c:pt idx="8">
                  <c:v>42514</c:v>
                </c:pt>
                <c:pt idx="9">
                  <c:v>40990</c:v>
                </c:pt>
              </c:numCache>
            </c:numRef>
          </c:val>
          <c:extLst>
            <c:ext xmlns:c16="http://schemas.microsoft.com/office/drawing/2014/chart" uri="{C3380CC4-5D6E-409C-BE32-E72D297353CC}">
              <c16:uniqueId val="{00000000-60CB-4CF3-A435-4B73ADBC2465}"/>
            </c:ext>
          </c:extLst>
        </c:ser>
        <c:dLbls>
          <c:showLegendKey val="0"/>
          <c:showVal val="0"/>
          <c:showCatName val="0"/>
          <c:showSerName val="0"/>
          <c:showPercent val="0"/>
          <c:showBubbleSize val="0"/>
        </c:dLbls>
        <c:gapWidth val="50"/>
        <c:overlap val="-26"/>
        <c:axId val="1445971520"/>
        <c:axId val="1419035088"/>
      </c:barChart>
      <c:catAx>
        <c:axId val="144597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737373"/>
                </a:solidFill>
                <a:latin typeface="+mn-lt"/>
                <a:ea typeface="+mn-ea"/>
                <a:cs typeface="+mn-cs"/>
              </a:defRPr>
            </a:pPr>
            <a:endParaRPr lang="en-US"/>
          </a:p>
        </c:txPr>
        <c:crossAx val="1419035088"/>
        <c:crosses val="autoZero"/>
        <c:auto val="1"/>
        <c:lblAlgn val="ctr"/>
        <c:lblOffset val="100"/>
        <c:noMultiLvlLbl val="0"/>
      </c:catAx>
      <c:valAx>
        <c:axId val="1419035088"/>
        <c:scaling>
          <c:orientation val="minMax"/>
          <c:min val="2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737373"/>
                </a:solidFill>
                <a:latin typeface="+mn-lt"/>
                <a:ea typeface="+mn-ea"/>
                <a:cs typeface="+mn-cs"/>
              </a:defRPr>
            </a:pPr>
            <a:endParaRPr lang="en-US"/>
          </a:p>
        </c:txPr>
        <c:crossAx val="1445971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Percent Change in Pedestrian, Bike and Total Fatalities, Since 2009</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8.588602766585729E-2"/>
          <c:y val="0.11661127534442926"/>
          <c:w val="0.7722722719605295"/>
          <c:h val="0.79614830771473777"/>
        </c:manualLayout>
      </c:layout>
      <c:lineChart>
        <c:grouping val="standard"/>
        <c:varyColors val="0"/>
        <c:ser>
          <c:idx val="0"/>
          <c:order val="0"/>
          <c:tx>
            <c:strRef>
              <c:f>'ped-bike percent change overall'!$C$21</c:f>
              <c:strCache>
                <c:ptCount val="1"/>
                <c:pt idx="0">
                  <c:v>Pedestrians</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'ped-bike percent change overall'!$B$23:$B$36</c:f>
              <c:numCache>
                <c:formatCode>###########################################################################################0</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'ped-bike percent change overall'!$C$23:$C$36</c:f>
              <c:numCache>
                <c:formatCode>0%</c:formatCode>
                <c:ptCount val="14"/>
                <c:pt idx="0">
                  <c:v>4.6970065709418307E-2</c:v>
                </c:pt>
                <c:pt idx="1">
                  <c:v>8.4692139206619554E-2</c:v>
                </c:pt>
                <c:pt idx="2">
                  <c:v>0.17254806522268185</c:v>
                </c:pt>
                <c:pt idx="3">
                  <c:v>0.16305670479435386</c:v>
                </c:pt>
                <c:pt idx="4">
                  <c:v>0.19493794110489171</c:v>
                </c:pt>
                <c:pt idx="5">
                  <c:v>0.33706497931370172</c:v>
                </c:pt>
                <c:pt idx="6">
                  <c:v>0.47967875395473358</c:v>
                </c:pt>
                <c:pt idx="7">
                  <c:v>0.47846191287417872</c:v>
                </c:pt>
                <c:pt idx="8">
                  <c:v>0.55122900949136033</c:v>
                </c:pt>
                <c:pt idx="9">
                  <c:v>0.52640545144804096</c:v>
                </c:pt>
                <c:pt idx="10">
                  <c:v>0.59771233876855678</c:v>
                </c:pt>
                <c:pt idx="11">
                  <c:v>0.81796057434898994</c:v>
                </c:pt>
                <c:pt idx="12">
                  <c:v>0.83061572158676067</c:v>
                </c:pt>
                <c:pt idx="13">
                  <c:v>0.79</c:v>
                </c:pt>
              </c:numCache>
            </c:numRef>
          </c:val>
          <c:smooth val="0"/>
          <c:extLst>
            <c:ext xmlns:c16="http://schemas.microsoft.com/office/drawing/2014/chart" uri="{C3380CC4-5D6E-409C-BE32-E72D297353CC}">
              <c16:uniqueId val="{00000000-0B2C-4088-9847-B60223EAFB51}"/>
            </c:ext>
          </c:extLst>
        </c:ser>
        <c:ser>
          <c:idx val="1"/>
          <c:order val="1"/>
          <c:tx>
            <c:strRef>
              <c:f>'ped-bike percent change overall'!$D$21</c:f>
              <c:strCache>
                <c:ptCount val="1"/>
                <c:pt idx="0">
                  <c:v>Bicyclists</c:v>
                </c:pt>
              </c:strCache>
            </c:strRef>
          </c:tx>
          <c:spPr>
            <a:ln w="34925" cap="rnd">
              <a:solidFill>
                <a:schemeClr val="accent5"/>
              </a:solidFill>
              <a:round/>
            </a:ln>
            <a:effectLst>
              <a:outerShdw blurRad="57150" dist="19050" dir="5400000" algn="ctr" rotWithShape="0">
                <a:srgbClr val="000000">
                  <a:alpha val="63000"/>
                </a:srgbClr>
              </a:outerShdw>
            </a:effectLst>
          </c:spPr>
          <c:marker>
            <c:symbol val="none"/>
          </c:marker>
          <c:cat>
            <c:numRef>
              <c:f>'ped-bike percent change overall'!$B$23:$B$36</c:f>
              <c:numCache>
                <c:formatCode>###########################################################################################0</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'ped-bike percent change overall'!$D$23:$D$36</c:f>
              <c:numCache>
                <c:formatCode>0%</c:formatCode>
                <c:ptCount val="14"/>
                <c:pt idx="0">
                  <c:v>-1.1146496815286677E-2</c:v>
                </c:pt>
                <c:pt idx="1">
                  <c:v>8.2802547770700619E-2</c:v>
                </c:pt>
                <c:pt idx="2">
                  <c:v>0.16242038216560517</c:v>
                </c:pt>
                <c:pt idx="3">
                  <c:v>0.18949044585987251</c:v>
                </c:pt>
                <c:pt idx="4">
                  <c:v>0.15127388535031838</c:v>
                </c:pt>
                <c:pt idx="5">
                  <c:v>0.31847133757961776</c:v>
                </c:pt>
                <c:pt idx="6">
                  <c:v>0.35191082802547768</c:v>
                </c:pt>
                <c:pt idx="7">
                  <c:v>0.27388535031847128</c:v>
                </c:pt>
                <c:pt idx="8">
                  <c:v>0.38216560509554132</c:v>
                </c:pt>
                <c:pt idx="9">
                  <c:v>0.36305732484076425</c:v>
                </c:pt>
                <c:pt idx="10">
                  <c:v>0.5</c:v>
                </c:pt>
                <c:pt idx="11">
                  <c:v>0.54617834394904463</c:v>
                </c:pt>
                <c:pt idx="12">
                  <c:v>0.72611464968152872</c:v>
                </c:pt>
                <c:pt idx="13">
                  <c:v>0.83</c:v>
                </c:pt>
              </c:numCache>
            </c:numRef>
          </c:val>
          <c:smooth val="0"/>
          <c:extLst>
            <c:ext xmlns:c16="http://schemas.microsoft.com/office/drawing/2014/chart" uri="{C3380CC4-5D6E-409C-BE32-E72D297353CC}">
              <c16:uniqueId val="{00000001-0B2C-4088-9847-B60223EAFB51}"/>
            </c:ext>
          </c:extLst>
        </c:ser>
        <c:ser>
          <c:idx val="2"/>
          <c:order val="2"/>
          <c:tx>
            <c:strRef>
              <c:f>'ped-bike percent change overall'!$E$21</c:f>
              <c:strCache>
                <c:ptCount val="1"/>
                <c:pt idx="0">
                  <c:v>Total</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'ped-bike percent change overall'!$B$23:$B$36</c:f>
              <c:numCache>
                <c:formatCode>###########################################################################################0</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'ped-bike percent change overall'!$E$23:$E$36</c:f>
              <c:numCache>
                <c:formatCode>0%</c:formatCode>
                <c:ptCount val="14"/>
                <c:pt idx="0">
                  <c:v>-2.6089779535460211E-2</c:v>
                </c:pt>
                <c:pt idx="1">
                  <c:v>-4.1436708673966316E-2</c:v>
                </c:pt>
                <c:pt idx="2">
                  <c:v>-2.9808458519021697E-3</c:v>
                </c:pt>
                <c:pt idx="3">
                  <c:v>-2.9218192013694133E-2</c:v>
                </c:pt>
                <c:pt idx="4">
                  <c:v>-3.3615677478381456E-2</c:v>
                </c:pt>
                <c:pt idx="5">
                  <c:v>4.7250833751438792E-2</c:v>
                </c:pt>
                <c:pt idx="6">
                  <c:v>0.11578077501992157</c:v>
                </c:pt>
                <c:pt idx="7">
                  <c:v>0.10595283770622443</c:v>
                </c:pt>
                <c:pt idx="8">
                  <c:v>8.7123336186288203E-2</c:v>
                </c:pt>
                <c:pt idx="9">
                  <c:v>7.2956940058436448E-2</c:v>
                </c:pt>
                <c:pt idx="10">
                  <c:v>0.15122627866481708</c:v>
                </c:pt>
                <c:pt idx="11">
                  <c:v>0.275861051264646</c:v>
                </c:pt>
                <c:pt idx="12">
                  <c:v>0.25472951037393377</c:v>
                </c:pt>
                <c:pt idx="13">
                  <c:v>0.21</c:v>
                </c:pt>
              </c:numCache>
            </c:numRef>
          </c:val>
          <c:smooth val="0"/>
          <c:extLst>
            <c:ext xmlns:c16="http://schemas.microsoft.com/office/drawing/2014/chart" uri="{C3380CC4-5D6E-409C-BE32-E72D297353CC}">
              <c16:uniqueId val="{00000002-0B2C-4088-9847-B60223EAFB51}"/>
            </c:ext>
          </c:extLst>
        </c:ser>
        <c:dLbls>
          <c:showLegendKey val="0"/>
          <c:showVal val="0"/>
          <c:showCatName val="0"/>
          <c:showSerName val="0"/>
          <c:showPercent val="0"/>
          <c:showBubbleSize val="0"/>
        </c:dLbls>
        <c:smooth val="0"/>
        <c:axId val="818709288"/>
        <c:axId val="818711088"/>
      </c:lineChart>
      <c:catAx>
        <c:axId val="818709288"/>
        <c:scaling>
          <c:orientation val="minMax"/>
        </c:scaling>
        <c:delete val="0"/>
        <c:axPos val="b"/>
        <c:numFmt formatCode="###########################################################################################0"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8711088"/>
        <c:crosses val="autoZero"/>
        <c:auto val="1"/>
        <c:lblAlgn val="ctr"/>
        <c:lblOffset val="100"/>
        <c:noMultiLvlLbl val="0"/>
      </c:catAx>
      <c:valAx>
        <c:axId val="818711088"/>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8709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0.82627</cdr:x>
      <cdr:y>0.1002</cdr:y>
    </cdr:from>
    <cdr:to>
      <cdr:x>0.95174</cdr:x>
      <cdr:y>0.18568</cdr:y>
    </cdr:to>
    <cdr:sp macro="" textlink="">
      <cdr:nvSpPr>
        <cdr:cNvPr id="2" name="TextBox 10">
          <a:extLst xmlns:a="http://schemas.openxmlformats.org/drawingml/2006/main">
            <a:ext uri="{FF2B5EF4-FFF2-40B4-BE49-F238E27FC236}">
              <a16:creationId xmlns:a16="http://schemas.microsoft.com/office/drawing/2014/main" id="{F169DF44-E5B9-05B5-2589-13EC8A687908}"/>
            </a:ext>
          </a:extLst>
        </cdr:cNvPr>
        <cdr:cNvSpPr txBox="1"/>
      </cdr:nvSpPr>
      <cdr:spPr>
        <a:xfrm xmlns:a="http://schemas.openxmlformats.org/drawingml/2006/main">
          <a:off x="6632879" y="541131"/>
          <a:ext cx="100716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bg1"/>
              </a:solidFill>
            </a:rPr>
            <a:t>83 percent </a:t>
          </a:r>
        </a:p>
        <a:p xmlns:a="http://schemas.openxmlformats.org/drawingml/2006/main">
          <a:r>
            <a:rPr lang="en-US" sz="1200" dirty="0">
              <a:solidFill>
                <a:schemeClr val="bg1"/>
              </a:solidFill>
            </a:rPr>
            <a:t>increase</a:t>
          </a:r>
        </a:p>
      </cdr:txBody>
    </cdr:sp>
  </cdr:relSizeAnchor>
  <cdr:relSizeAnchor xmlns:cdr="http://schemas.openxmlformats.org/drawingml/2006/chartDrawing">
    <cdr:from>
      <cdr:x>0.82852</cdr:x>
      <cdr:y>0.23875</cdr:y>
    </cdr:from>
    <cdr:to>
      <cdr:x>0.96719</cdr:x>
      <cdr:y>0.31972</cdr:y>
    </cdr:to>
    <cdr:sp macro="" textlink="">
      <cdr:nvSpPr>
        <cdr:cNvPr id="3" name="TextBox 2">
          <a:extLst xmlns:a="http://schemas.openxmlformats.org/drawingml/2006/main">
            <a:ext uri="{FF2B5EF4-FFF2-40B4-BE49-F238E27FC236}">
              <a16:creationId xmlns:a16="http://schemas.microsoft.com/office/drawing/2014/main" id="{F9ECC66C-95D7-089E-F86A-4EF09DF8D1B9}"/>
            </a:ext>
          </a:extLst>
        </cdr:cNvPr>
        <cdr:cNvSpPr txBox="1"/>
      </cdr:nvSpPr>
      <cdr:spPr>
        <a:xfrm xmlns:a="http://schemas.openxmlformats.org/drawingml/2006/main">
          <a:off x="6650913" y="1289404"/>
          <a:ext cx="1113182" cy="4373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0.87309</cdr:x>
      <cdr:y>0.22893</cdr:y>
    </cdr:from>
    <cdr:to>
      <cdr:x>1</cdr:x>
      <cdr:y>0.32709</cdr:y>
    </cdr:to>
    <cdr:sp macro="" textlink="">
      <cdr:nvSpPr>
        <cdr:cNvPr id="4" name="TextBox 3">
          <a:extLst xmlns:a="http://schemas.openxmlformats.org/drawingml/2006/main">
            <a:ext uri="{FF2B5EF4-FFF2-40B4-BE49-F238E27FC236}">
              <a16:creationId xmlns:a16="http://schemas.microsoft.com/office/drawing/2014/main" id="{C0357055-7AD5-DD18-85EB-6220E23D0DBB}"/>
            </a:ext>
          </a:extLst>
        </cdr:cNvPr>
        <cdr:cNvSpPr txBox="1"/>
      </cdr:nvSpPr>
      <cdr:spPr>
        <a:xfrm xmlns:a="http://schemas.openxmlformats.org/drawingml/2006/main">
          <a:off x="7008721" y="1236395"/>
          <a:ext cx="1018738" cy="5300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0.81967</cdr:x>
      <cdr:y>0.21512</cdr:y>
    </cdr:from>
    <cdr:to>
      <cdr:x>0.94514</cdr:x>
      <cdr:y>0.3006</cdr:y>
    </cdr:to>
    <cdr:sp macro="" textlink="">
      <cdr:nvSpPr>
        <cdr:cNvPr id="6" name="TextBox 10">
          <a:extLst xmlns:a="http://schemas.openxmlformats.org/drawingml/2006/main">
            <a:ext uri="{FF2B5EF4-FFF2-40B4-BE49-F238E27FC236}">
              <a16:creationId xmlns:a16="http://schemas.microsoft.com/office/drawing/2014/main" id="{8E383F92-D75F-A473-9147-ACD7DE2C4F36}"/>
            </a:ext>
          </a:extLst>
        </cdr:cNvPr>
        <cdr:cNvSpPr txBox="1"/>
      </cdr:nvSpPr>
      <cdr:spPr>
        <a:xfrm xmlns:a="http://schemas.openxmlformats.org/drawingml/2006/main">
          <a:off x="6579871" y="1161774"/>
          <a:ext cx="100716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bg1"/>
              </a:solidFill>
            </a:rPr>
            <a:t>79 percent </a:t>
          </a:r>
        </a:p>
        <a:p xmlns:a="http://schemas.openxmlformats.org/drawingml/2006/main">
          <a:r>
            <a:rPr lang="en-US" sz="1200" dirty="0">
              <a:solidFill>
                <a:schemeClr val="bg1"/>
              </a:solidFill>
            </a:rPr>
            <a:t>increase</a:t>
          </a:r>
        </a:p>
      </cdr:txBody>
    </cdr:sp>
  </cdr:relSizeAnchor>
  <cdr:relSizeAnchor xmlns:cdr="http://schemas.openxmlformats.org/drawingml/2006/chartDrawing">
    <cdr:from>
      <cdr:x>0.83948</cdr:x>
      <cdr:y>0.63676</cdr:y>
    </cdr:from>
    <cdr:to>
      <cdr:x>0.96495</cdr:x>
      <cdr:y>0.72224</cdr:y>
    </cdr:to>
    <cdr:sp macro="" textlink="">
      <cdr:nvSpPr>
        <cdr:cNvPr id="8" name="TextBox 10">
          <a:extLst xmlns:a="http://schemas.openxmlformats.org/drawingml/2006/main">
            <a:ext uri="{FF2B5EF4-FFF2-40B4-BE49-F238E27FC236}">
              <a16:creationId xmlns:a16="http://schemas.microsoft.com/office/drawing/2014/main" id="{D7F08F2D-F20E-0046-13B6-EB6F78413043}"/>
            </a:ext>
          </a:extLst>
        </cdr:cNvPr>
        <cdr:cNvSpPr txBox="1"/>
      </cdr:nvSpPr>
      <cdr:spPr>
        <a:xfrm xmlns:a="http://schemas.openxmlformats.org/drawingml/2006/main">
          <a:off x="6738897" y="3438939"/>
          <a:ext cx="100716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bg1"/>
              </a:solidFill>
            </a:rPr>
            <a:t>21 percent </a:t>
          </a:r>
        </a:p>
        <a:p xmlns:a="http://schemas.openxmlformats.org/drawingml/2006/main">
          <a:r>
            <a:rPr lang="en-US" sz="1200" dirty="0">
              <a:solidFill>
                <a:schemeClr val="bg1"/>
              </a:solidFill>
            </a:rPr>
            <a:t>increase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E467AA-6412-4FB3-BBB7-76FACA7C0E6B}" type="datetimeFigureOut">
              <a:rPr lang="en-US" smtClean="0"/>
              <a:t>7/16/2025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098A24-7442-4A0F-BB24-8039B28E73D7}" type="slidenum">
              <a:rPr lang="en-US" smtClean="0"/>
              <a:t>‹#›</a:t>
            </a:fld>
            <a:endParaRPr lang="en-US"/>
          </a:p>
        </p:txBody>
      </p:sp>
    </p:spTree>
    <p:extLst>
      <p:ext uri="{BB962C8B-B14F-4D97-AF65-F5344CB8AC3E}">
        <p14:creationId xmlns:p14="http://schemas.microsoft.com/office/powerpoint/2010/main" val="9598512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6:34:40.21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6:34:40.219"/>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1F373-BBE3-4F2D-8A48-F85A2D30FE4E}"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78024-DA11-492E-8F9B-372D93302874}" type="slidenum">
              <a:rPr lang="en-US" smtClean="0"/>
              <a:t>‹#›</a:t>
            </a:fld>
            <a:endParaRPr lang="en-US"/>
          </a:p>
        </p:txBody>
      </p:sp>
    </p:spTree>
    <p:extLst>
      <p:ext uri="{BB962C8B-B14F-4D97-AF65-F5344CB8AC3E}">
        <p14:creationId xmlns:p14="http://schemas.microsoft.com/office/powerpoint/2010/main" val="242647060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pps.who.int/gho/data/node.main.A99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afety.fhwa.dot.gov/systemic/"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towardszerofoundation.org/wp-content/uploads/2016/10/Zero_road_deaths-SafeSystems.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ighways.dot.gov/sites/fhwa.dot.gov/files/2020-11/FHWA_PedSafety_ActionPlan_Nov2020.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aaafoundation.org/wp-content/uploads/2018/02/2011PedestrianRiskVsSpeedReport.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acto.org/wp-content/uploads/2016/04/4-1_NSW-Roads-Traffic-Authority-Safe-Systems-Approach_2011.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afety.fhwa.dot.gov/zerodeath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owardzerodeaths.org/wp-content/uploads/2019/12/TZD_National_Strategy.pdf"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ops.fhwa.dot.gov/tim/" TargetMode="External"/><Relationship Id="rId5" Type="http://schemas.openxmlformats.org/officeDocument/2006/relationships/hyperlink" Target="https://nasemso.org/projects/model-ems-clinical-guidelines/" TargetMode="External"/><Relationship Id="rId4" Type="http://schemas.openxmlformats.org/officeDocument/2006/relationships/hyperlink" Target="https://www.ems.gov/whatisems.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towardzerodeaths.org/wp-content/uploads/2019/12/TZD_National_Strategy.pdf"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ops.fhwa.dot.gov/tim/" TargetMode="External"/><Relationship Id="rId5" Type="http://schemas.openxmlformats.org/officeDocument/2006/relationships/hyperlink" Target="https://nasemso.org/projects/model-ems-clinical-guidelines/" TargetMode="External"/><Relationship Id="rId4" Type="http://schemas.openxmlformats.org/officeDocument/2006/relationships/hyperlink" Target="https://www.ems.gov/whatisems.htm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armel.in.gov/department-services/engineering/roundabout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rs.nhtsa.dot.gov/Main/index.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78024-DA11-492E-8F9B-372D93302874}" type="slidenum">
              <a:rPr lang="en-US" smtClean="0"/>
              <a:t>1</a:t>
            </a:fld>
            <a:endParaRPr lang="en-US"/>
          </a:p>
        </p:txBody>
      </p:sp>
    </p:spTree>
    <p:extLst>
      <p:ext uri="{BB962C8B-B14F-4D97-AF65-F5344CB8AC3E}">
        <p14:creationId xmlns:p14="http://schemas.microsoft.com/office/powerpoint/2010/main" val="71751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Key Message: </a:t>
            </a:r>
            <a:r>
              <a:rPr lang="en-US" sz="1800" b="0" dirty="0"/>
              <a:t>In addition to the increasing number of pedestrian and bicyclist fatalities, the data shows that traffic fatalities disproportionally impact people who are </a:t>
            </a:r>
            <a:r>
              <a:rPr lang="en-US" sz="1800" dirty="0">
                <a:solidFill>
                  <a:srgbClr val="FFFFFF"/>
                </a:solidFill>
                <a:effectLst/>
                <a:latin typeface="-apple-system"/>
              </a:rPr>
              <a:t>Black, American Indian, and live in rural communities.</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Interactivity:</a:t>
            </a:r>
            <a:r>
              <a:rPr lang="en-US" sz="1800"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Background: </a:t>
            </a:r>
            <a:endParaRPr lang="en-US" sz="1800" dirty="0">
              <a:solidFill>
                <a:srgbClr val="FFFFFF"/>
              </a:solidFill>
              <a:effectLst/>
              <a:latin typeface="-apple-system"/>
            </a:endParaRPr>
          </a:p>
          <a:p>
            <a:pPr algn="l"/>
            <a:endParaRPr lang="en-US" sz="1800" dirty="0">
              <a:solidFill>
                <a:srgbClr val="FFFFFF"/>
              </a:solidFill>
              <a:effectLst/>
              <a:latin typeface="-apple-system"/>
            </a:endParaRPr>
          </a:p>
          <a:p>
            <a:pPr algn="l"/>
            <a:r>
              <a:rPr lang="en-US" sz="1800" dirty="0">
                <a:solidFill>
                  <a:srgbClr val="FFFFFF"/>
                </a:solidFill>
                <a:effectLst/>
                <a:latin typeface="-apple-system"/>
              </a:rPr>
              <a:t>“Since 2015, the annual number of [roadway] fatalities has exceeded 35,000, with millions more injured – sometimes permanently – each year. Traffic crashes are a leading cause of death for teenagers in America, and disproportionately impact people who are Black, American Indian, and live in rural communities.</a:t>
            </a:r>
            <a:r>
              <a:rPr lang="en-US" sz="1800" u="none" strike="noStrike" dirty="0">
                <a:solidFill>
                  <a:srgbClr val="7F85F5"/>
                </a:solidFill>
                <a:effectLst/>
                <a:latin typeface="-apple-system"/>
              </a:rPr>
              <a:t>[1]</a:t>
            </a:r>
            <a:r>
              <a:rPr lang="en-US" sz="1800" dirty="0">
                <a:solidFill>
                  <a:srgbClr val="FFFFFF"/>
                </a:solidFill>
                <a:effectLst/>
                <a:latin typeface="-apple-system"/>
              </a:rPr>
              <a:t> We face a crisis on our roadways; it is both unacceptable and solvable.” – U.S. Department of Transportation National Roadway Safety Strategy</a:t>
            </a:r>
            <a:endParaRPr lang="en-US" dirty="0">
              <a:solidFill>
                <a:srgbClr val="FFFFFF"/>
              </a:solidFill>
              <a:effectLst/>
              <a:latin typeface="-apple-system"/>
            </a:endParaRPr>
          </a:p>
          <a:p>
            <a:pPr algn="l"/>
            <a:br>
              <a:rPr lang="en-US" b="0" i="0" dirty="0">
                <a:solidFill>
                  <a:srgbClr val="FFFFFF"/>
                </a:solidFill>
                <a:effectLst/>
                <a:latin typeface="-apple-system"/>
              </a:rPr>
            </a:br>
            <a:endParaRPr lang="en-US" b="0" i="0" dirty="0">
              <a:solidFill>
                <a:srgbClr val="FFFFFF"/>
              </a:solidFill>
              <a:effectLst/>
              <a:latin typeface="-apple-system"/>
            </a:endParaRPr>
          </a:p>
          <a:p>
            <a:pPr algn="l"/>
            <a:r>
              <a:rPr lang="en-US" sz="1800" b="0" i="0" u="none" strike="noStrike" dirty="0">
                <a:solidFill>
                  <a:srgbClr val="7F85F5"/>
                </a:solidFill>
                <a:effectLst/>
                <a:latin typeface="-apple-system"/>
              </a:rPr>
              <a:t>[1]</a:t>
            </a:r>
            <a:r>
              <a:rPr lang="en-US" sz="1800" b="0" i="0" dirty="0">
                <a:solidFill>
                  <a:srgbClr val="FFFFFF"/>
                </a:solidFill>
                <a:effectLst/>
                <a:latin typeface="-apple-system"/>
              </a:rPr>
              <a:t> National Vital Statistics System, National Center for Health Statistics, Centers for Disease Control and Prevention; FARS 2018 Final File/Census Bureau.</a:t>
            </a:r>
            <a:endParaRPr lang="en-US" b="0" i="0" dirty="0">
              <a:solidFill>
                <a:srgbClr val="FFFFFF"/>
              </a:solidFill>
              <a:effectLst/>
              <a:latin typeface="-apple-system"/>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10</a:t>
            </a:fld>
            <a:endParaRPr lang="en-US"/>
          </a:p>
        </p:txBody>
      </p:sp>
    </p:spTree>
    <p:extLst>
      <p:ext uri="{BB962C8B-B14F-4D97-AF65-F5344CB8AC3E}">
        <p14:creationId xmlns:p14="http://schemas.microsoft.com/office/powerpoint/2010/main" val="313318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Key Message: </a:t>
            </a:r>
            <a:r>
              <a:rPr lang="en-US" sz="1200" b="0" dirty="0"/>
              <a:t>The US DOT equity strategic goal states: </a:t>
            </a:r>
            <a:r>
              <a:rPr lang="en-US" dirty="0"/>
              <a:t>Reduce inequities across our transportation systems and the communities they affect. Support and engage people and communities to promote safe, affordable, accessible, and multimodal access to opportunities and services while reducing transportation-related disparities, adverse community impacts, and health effects.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Under Equality, everyone gets the same solution – even if it may not work for them. Under Equity, the specific needs, priorities and abilities of people and communities are taken into account and addressed. </a:t>
            </a:r>
            <a:r>
              <a:rPr lang="en-US" dirty="0"/>
              <a:t>An equitable approach distributes investments so people with fewer resources and those who face exclusion and discrimination—on the basis of race, gender, age, disability, or income—will see priority improvements in their health and living conditions</a:t>
            </a:r>
            <a:r>
              <a:rPr lang="en-US" dirty="0">
                <a:cs typeface="Calibri"/>
              </a:rPr>
              <a:t>. Focusing on eliminating disparities leads to faster and more equitable progress towards the goal of zero! </a:t>
            </a:r>
            <a:endParaRPr lang="en-US" dirty="0"/>
          </a:p>
          <a:p>
            <a:endParaRPr lang="en-US" sz="1200" b="1" dirty="0"/>
          </a:p>
          <a:p>
            <a:r>
              <a:rPr lang="en-US" sz="1200" b="1" dirty="0"/>
              <a:t>Interactivity:</a:t>
            </a:r>
            <a:r>
              <a:rPr lang="en-US" sz="1200"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Background: </a:t>
            </a:r>
            <a:endParaRPr lang="en-US" sz="1200" dirty="0">
              <a:solidFill>
                <a:srgbClr val="FFFFFF"/>
              </a:solidFill>
              <a:effectLst/>
              <a:latin typeface="-apple-system"/>
            </a:endParaRPr>
          </a:p>
          <a:p>
            <a:endParaRPr lang="en-US" dirty="0"/>
          </a:p>
          <a:p>
            <a:r>
              <a:rPr lang="en-US" dirty="0"/>
              <a:t>Incorporating equity into transportation safety means working with individuals in underserved communities to: </a:t>
            </a:r>
            <a:endParaRPr lang="en-US" dirty="0">
              <a:cs typeface="Calibri" panose="020F0502020204030204"/>
            </a:endParaRPr>
          </a:p>
          <a:p>
            <a:pPr marL="285750" indent="-285750">
              <a:buFont typeface="Arial"/>
              <a:buChar char="•"/>
            </a:pPr>
            <a:r>
              <a:rPr lang="en-US" b="1" dirty="0"/>
              <a:t>Collect and analyze data</a:t>
            </a:r>
            <a:r>
              <a:rPr lang="en-US" dirty="0"/>
              <a:t> to identify</a:t>
            </a:r>
            <a:r>
              <a:rPr lang="en-US" b="1" dirty="0"/>
              <a:t> </a:t>
            </a:r>
            <a:r>
              <a:rPr lang="en-US" dirty="0"/>
              <a:t>communities experiencing disparities in roadway fatalities and serious injuries.</a:t>
            </a:r>
            <a:endParaRPr lang="en-US" dirty="0">
              <a:cs typeface="Calibri"/>
            </a:endParaRPr>
          </a:p>
          <a:p>
            <a:pPr marL="285750" indent="-285750">
              <a:buFont typeface="Arial"/>
              <a:buChar char="•"/>
            </a:pPr>
            <a:r>
              <a:rPr lang="en-US" b="1" dirty="0"/>
              <a:t>Engage community representatives </a:t>
            </a:r>
            <a:r>
              <a:rPr lang="en-US" dirty="0"/>
              <a:t>to understand</a:t>
            </a:r>
            <a:r>
              <a:rPr lang="en-US" b="1" dirty="0"/>
              <a:t> </a:t>
            </a:r>
            <a:r>
              <a:rPr lang="en-US" dirty="0"/>
              <a:t>their transportation safety needs and build trust. </a:t>
            </a:r>
            <a:endParaRPr lang="en-US" dirty="0">
              <a:cs typeface="Calibri"/>
            </a:endParaRPr>
          </a:p>
          <a:p>
            <a:pPr marL="285750" indent="-285750">
              <a:buFont typeface="Arial"/>
              <a:buChar char="•"/>
            </a:pPr>
            <a:r>
              <a:rPr lang="en-US" b="1" dirty="0"/>
              <a:t>Implement improvements</a:t>
            </a:r>
            <a:r>
              <a:rPr lang="en-US" dirty="0"/>
              <a:t> in</a:t>
            </a:r>
            <a:r>
              <a:rPr lang="en-US" b="1" dirty="0"/>
              <a:t> </a:t>
            </a:r>
            <a:r>
              <a:rPr lang="en-US" dirty="0"/>
              <a:t>safety planning, funding, design, operations, and maintenance</a:t>
            </a:r>
            <a:r>
              <a:rPr lang="en-US" b="1" dirty="0"/>
              <a:t> </a:t>
            </a:r>
            <a:r>
              <a:rPr lang="en-US" dirty="0"/>
              <a:t>processes to</a:t>
            </a:r>
            <a:r>
              <a:rPr lang="en-US" b="1" dirty="0"/>
              <a:t> </a:t>
            </a:r>
            <a:r>
              <a:rPr lang="en-US" dirty="0"/>
              <a:t>eliminate disparities in traffic fatalities and serious injuries. </a:t>
            </a:r>
            <a:endParaRPr lang="en-US" dirty="0">
              <a:cs typeface="Calibri"/>
            </a:endParaRPr>
          </a:p>
          <a:p>
            <a:pPr marL="285750" indent="-285750">
              <a:buFont typeface="Arial"/>
              <a:buChar char="•"/>
            </a:pPr>
            <a:r>
              <a:rPr lang="en-US" b="1" dirty="0"/>
              <a:t>Evaluate</a:t>
            </a:r>
            <a:r>
              <a:rPr lang="en-US" dirty="0"/>
              <a:t> </a:t>
            </a:r>
            <a:r>
              <a:rPr lang="en-US" b="1" dirty="0"/>
              <a:t>impacts</a:t>
            </a:r>
            <a:r>
              <a:rPr lang="en-US" dirty="0"/>
              <a:t> by monitoring outcomes and working to continuously improve outcomes with communities.</a:t>
            </a:r>
            <a:endParaRPr lang="en-US" dirty="0">
              <a:cs typeface="Calibri"/>
            </a:endParaRPr>
          </a:p>
          <a:p>
            <a:pPr marL="285750" indent="-285750">
              <a:buFont typeface="Arial"/>
              <a:buChar char="•"/>
            </a:pPr>
            <a:endParaRPr lang="en-US" dirty="0">
              <a:cs typeface="Calibri"/>
            </a:endParaRPr>
          </a:p>
          <a:p>
            <a:r>
              <a:rPr lang="en-US" b="1" dirty="0"/>
              <a:t>U.S. DOT equity strategic goal</a:t>
            </a:r>
            <a:r>
              <a:rPr lang="en-US" dirty="0"/>
              <a:t>: Reduce inequities across our transportation systems and the communities they affect. Support and engage people and communities to promote safe, affordable, accessible, and multimodal access to opportunities and services while reducing transportation-related disparities, adverse community impacts, and health effects. </a:t>
            </a:r>
            <a:endParaRPr lang="en-US" dirty="0">
              <a:cs typeface="Calibri"/>
            </a:endParaRPr>
          </a:p>
          <a:p>
            <a:r>
              <a:rPr lang="en-US" dirty="0"/>
              <a:t>U.S. DOT identified equity as a strategic goal because opportunities exist right now to redress historic inequities, remove barriers, and work toward more inclusive practices and benefits within U.S. DOT and for the public. Incorporating equity into U.S. DOT’s decision-making processes will result in a more robust and equitable transportation system that expands access and opportunities for all Americans.</a:t>
            </a:r>
            <a:endParaRPr lang="en-US" dirty="0">
              <a:cs typeface="Calibri"/>
            </a:endParaRPr>
          </a:p>
          <a:p>
            <a:endParaRPr lang="en-US" dirty="0">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11</a:t>
            </a:fld>
            <a:endParaRPr lang="en-US"/>
          </a:p>
        </p:txBody>
      </p:sp>
    </p:spTree>
    <p:extLst>
      <p:ext uri="{BB962C8B-B14F-4D97-AF65-F5344CB8AC3E}">
        <p14:creationId xmlns:p14="http://schemas.microsoft.com/office/powerpoint/2010/main" val="4220063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This slide is left blank</a:t>
            </a:r>
            <a:r>
              <a:rPr lang="en-US" sz="1200" b="1" baseline="0" dirty="0"/>
              <a:t> intentionally. It is </a:t>
            </a:r>
            <a:r>
              <a:rPr lang="en-US" sz="1200" b="1" dirty="0"/>
              <a:t>intended for</a:t>
            </a:r>
            <a:r>
              <a:rPr lang="en-US" sz="1200" b="1" baseline="0" dirty="0"/>
              <a:t> the presenter to add a personal story, or a story tailored to the audience/community-to help participants see the story behind the numbers. The presenter may also add similar charts as the previous slides localized for the state/region/city as needed.</a:t>
            </a:r>
            <a:endParaRPr lang="en-US" sz="1200" b="1" dirty="0"/>
          </a:p>
        </p:txBody>
      </p:sp>
      <p:sp>
        <p:nvSpPr>
          <p:cNvPr id="4" name="Slide Number Placeholder 3"/>
          <p:cNvSpPr>
            <a:spLocks noGrp="1"/>
          </p:cNvSpPr>
          <p:nvPr>
            <p:ph type="sldNum" sz="quarter" idx="5"/>
          </p:nvPr>
        </p:nvSpPr>
        <p:spPr/>
        <p:txBody>
          <a:bodyPr/>
          <a:lstStyle/>
          <a:p>
            <a:fld id="{26478024-DA11-492E-8F9B-372D93302874}" type="slidenum">
              <a:rPr lang="en-US" smtClean="0"/>
              <a:t>12</a:t>
            </a:fld>
            <a:endParaRPr lang="en-US"/>
          </a:p>
        </p:txBody>
      </p:sp>
    </p:spTree>
    <p:extLst>
      <p:ext uri="{BB962C8B-B14F-4D97-AF65-F5344CB8AC3E}">
        <p14:creationId xmlns:p14="http://schemas.microsoft.com/office/powerpoint/2010/main" val="110148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Imagine in the coming decades</a:t>
            </a:r>
            <a:r>
              <a:rPr lang="en-US" baseline="0"/>
              <a:t> that</a:t>
            </a:r>
            <a:r>
              <a:rPr lang="en-US"/>
              <a:t> not a single person in the United States dies in a traffic crash. Thinking about safety this way requires a paradigm shift in how we perceive the problem. Rather than accepting fatalities and serious injuries as a price for mobility, the philosophy of the Safe System approach is grounded in an ethical imperative that no one should be killed or injured when using the roadway system. The following slides introduce the concept of the Safe System approach—how it’s been applied globally and how it’s being implemented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b="0"/>
              <a:t>No notes for this slide. </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13</a:t>
            </a:fld>
            <a:endParaRPr lang="en-US"/>
          </a:p>
        </p:txBody>
      </p:sp>
    </p:spTree>
    <p:extLst>
      <p:ext uri="{BB962C8B-B14F-4D97-AF65-F5344CB8AC3E}">
        <p14:creationId xmlns:p14="http://schemas.microsoft.com/office/powerpoint/2010/main" val="26949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The guiding principle of the safe system approach is to improve safety culture and focus transportation system design and operation on anticipating human error and managing the transfer of kinetic energy that causes fatalities and serious injuries when crashes do occur. </a:t>
            </a:r>
          </a:p>
          <a:p>
            <a:r>
              <a:rPr lang="en-US" dirty="0"/>
              <a:t>Safety culture can be defined as the shared values, actions, and behaviors that demonstrate a commitment to safety over competing goals and demands.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14</a:t>
            </a:fld>
            <a:endParaRPr lang="en-US"/>
          </a:p>
        </p:txBody>
      </p:sp>
    </p:spTree>
    <p:extLst>
      <p:ext uri="{BB962C8B-B14F-4D97-AF65-F5344CB8AC3E}">
        <p14:creationId xmlns:p14="http://schemas.microsoft.com/office/powerpoint/2010/main" val="89324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dirty="0">
                <a:solidFill>
                  <a:srgbClr val="003C47"/>
                </a:solidFill>
              </a:rPr>
              <a:t>The Safe System approach aims to eliminate fatal and serious injuries for all road users by accommodating human mistakes and keeping impacts on the human body at tolerable levels. </a:t>
            </a:r>
            <a:r>
              <a:rPr lang="en-US" dirty="0"/>
              <a:t>This is the fundamental objective of the Safe System approach. What separates the Safe System approach from the traditional approach to safety is the ethical imperative that not even one death is acceptable in our roadway</a:t>
            </a:r>
            <a:r>
              <a:rPr lang="en-US" baseline="0" dirty="0"/>
              <a:t> system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Examples of accommodating human mistakes include roadway design features like rumble strips, which alert a driver when they are unintentionally departing the roadway, or vehicle design features like </a:t>
            </a:r>
            <a:r>
              <a:rPr lang="en-US" sz="1200" dirty="0">
                <a:solidFill>
                  <a:srgbClr val="3293C8"/>
                </a:solidFill>
              </a:rPr>
              <a:t>autonomous emergency braking</a:t>
            </a:r>
            <a:r>
              <a:rPr lang="en-US" sz="1200" b="0" dirty="0">
                <a:solidFill>
                  <a:srgbClr val="3293C8"/>
                </a:solidFill>
              </a:rPr>
              <a:t>, which activate to stop the vehicle when the driver may not be able to do so. Examples of keeping impacts on the human body at tolerable levels include measures to control speed, physically separating users travelling at different speeds (e.g. drivers and people riding bikes), and vehicle safety features like seatbelts and airbags.</a:t>
            </a:r>
          </a:p>
        </p:txBody>
      </p:sp>
      <p:sp>
        <p:nvSpPr>
          <p:cNvPr id="4" name="Slide Number Placeholder 3"/>
          <p:cNvSpPr>
            <a:spLocks noGrp="1"/>
          </p:cNvSpPr>
          <p:nvPr>
            <p:ph type="sldNum" sz="quarter" idx="5"/>
          </p:nvPr>
        </p:nvSpPr>
        <p:spPr/>
        <p:txBody>
          <a:bodyPr/>
          <a:lstStyle/>
          <a:p>
            <a:fld id="{26478024-DA11-492E-8F9B-372D93302874}" type="slidenum">
              <a:rPr lang="en-US" smtClean="0"/>
              <a:t>15</a:t>
            </a:fld>
            <a:endParaRPr lang="en-US"/>
          </a:p>
        </p:txBody>
      </p:sp>
    </p:spTree>
    <p:extLst>
      <p:ext uri="{BB962C8B-B14F-4D97-AF65-F5344CB8AC3E}">
        <p14:creationId xmlns:p14="http://schemas.microsoft.com/office/powerpoint/2010/main" val="1928222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is not a new concept. It has existed for more than 30 years in countries across the globe. Adopters of the Safe System approach, shown on this slide, has seen marked decreases in traffic fatalities across their roadway systems—with many achieving much greater reductions in traffic fatalities than the US over the previous 20 years. During this period, fatalities in the US were only reduced by 5.6%. The Safe System approach is how these countries moved off the “plateau” of safety to start achieving significant reductions. These examples show promise that, by implementing a Safe System approach in the United States, we may be able to achieve meaningful reductions in traffic deaths. Indeed, the US has started implementing a Safe System through various initiatives, which we’ll discuss on the following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Data are from the World Health Organization Global Health Observatory Repository </a:t>
            </a:r>
            <a:r>
              <a:rPr lang="en-US" dirty="0">
                <a:hlinkClick r:id="rId3"/>
              </a:rPr>
              <a:t>GHO | By category | Road traffic deaths - Data by country (who.int)</a:t>
            </a:r>
            <a:r>
              <a:rPr lang="en-US" dirty="0"/>
              <a:t> estimate of motor vehicles fatalities, 2000-2019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b="0" i="0" u="none" strike="noStrike" kern="1200" baseline="0" dirty="0">
                <a:solidFill>
                  <a:schemeClr val="tx1"/>
                </a:solidFill>
                <a:latin typeface="+mn-lt"/>
                <a:ea typeface="+mn-ea"/>
                <a:cs typeface="+mn-cs"/>
              </a:rPr>
              <a:t>Countries that have adopted a Safe System approach have both the lowest rates of fatalities per 100,000 inhabitants and the fastest rate of change in fatality levels</a:t>
            </a:r>
            <a:r>
              <a:rPr lang="en-US" dirty="0"/>
              <a:t>. Norway, Sweden, and the Netherlands are frequently cited as the countries with the safest transportation system in the world.</a:t>
            </a:r>
            <a:endParaRPr lang="en-US"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16</a:t>
            </a:fld>
            <a:endParaRPr lang="en-US"/>
          </a:p>
        </p:txBody>
      </p:sp>
    </p:spTree>
    <p:extLst>
      <p:ext uri="{BB962C8B-B14F-4D97-AF65-F5344CB8AC3E}">
        <p14:creationId xmlns:p14="http://schemas.microsoft.com/office/powerpoint/2010/main" val="3297771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a:t>
            </a:r>
            <a:r>
              <a:rPr lang="en-US" baseline="0" dirty="0"/>
              <a:t> is newer in the United States, but efforts are underway to implement it more fully into our safety programs and coordinate more closely with our partners. </a:t>
            </a:r>
            <a:r>
              <a:rPr lang="en-US" dirty="0"/>
              <a:t>Several initiatives are already advancing the concept of a Safe System approach.</a:t>
            </a:r>
            <a:r>
              <a:rPr lang="en-US" sz="1200" kern="1200" dirty="0">
                <a:solidFill>
                  <a:schemeClr val="tx1"/>
                </a:solidFill>
                <a:effectLst/>
                <a:latin typeface="+mn-lt"/>
                <a:ea typeface="+mn-ea"/>
                <a:cs typeface="+mn-cs"/>
              </a:rPr>
              <a:t> </a:t>
            </a:r>
            <a:r>
              <a:rPr lang="en-US" dirty="0"/>
              <a:t>While the names differ, the efforts are aligned around a vision of eliminating deaths and serious injuries from our roadway system. </a:t>
            </a:r>
            <a:r>
              <a:rPr lang="en-US" sz="1200" kern="1200" dirty="0">
                <a:solidFill>
                  <a:schemeClr val="tx1"/>
                </a:solidFill>
                <a:effectLst/>
                <a:latin typeface="+mn-lt"/>
                <a:ea typeface="+mn-ea"/>
                <a:cs typeface="+mn-cs"/>
              </a:rPr>
              <a:t>FHWA collaborates with </a:t>
            </a:r>
            <a:r>
              <a:rPr lang="en-US" dirty="0"/>
              <a:t>these organizations -</a:t>
            </a:r>
            <a:r>
              <a:rPr lang="en-US" sz="1200" kern="1200" dirty="0">
                <a:solidFill>
                  <a:schemeClr val="tx1"/>
                </a:solidFill>
                <a:effectLst/>
                <a:latin typeface="+mn-lt"/>
                <a:ea typeface="+mn-ea"/>
                <a:cs typeface="+mn-cs"/>
              </a:rPr>
              <a:t>Road to Zero, Toward Zero Deaths, and Vision Zero Network- and fully supports the zero deaths goal. </a:t>
            </a:r>
            <a:r>
              <a:rPr lang="en-US" sz="1200" kern="1200" baseline="0" dirty="0">
                <a:solidFill>
                  <a:schemeClr val="tx1"/>
                </a:solidFill>
                <a:effectLst/>
                <a:latin typeface="+mn-lt"/>
                <a:ea typeface="+mn-ea"/>
                <a:cs typeface="+mn-cs"/>
              </a:rPr>
              <a:t>These initiatives offer ample opportunities to incorporate Safe System at the national, state, and local levels. To date, a number of State and local communities have adopted zero deaths goals and are applying the Safe System approach to reach their goals.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 shows the Safe System approach that these groups and FHWA are advancing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who from the audience has worked with any of these organizations.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addition to partners like </a:t>
            </a:r>
            <a:r>
              <a:rPr lang="en-US" sz="1200" kern="1200" dirty="0">
                <a:solidFill>
                  <a:schemeClr val="tx1"/>
                </a:solidFill>
                <a:effectLst/>
                <a:latin typeface="+mn-lt"/>
                <a:ea typeface="+mn-ea"/>
                <a:cs typeface="+mn-cs"/>
              </a:rPr>
              <a:t>State DOTs, the </a:t>
            </a:r>
            <a:r>
              <a:rPr lang="en-US" dirty="0"/>
              <a:t>American Association of State Highway and Transportation Officials (</a:t>
            </a:r>
            <a:r>
              <a:rPr lang="en-US" sz="1200" kern="1200" dirty="0">
                <a:solidFill>
                  <a:schemeClr val="tx1"/>
                </a:solidFill>
                <a:effectLst/>
                <a:latin typeface="+mn-lt"/>
                <a:ea typeface="+mn-ea"/>
                <a:cs typeface="+mn-cs"/>
              </a:rPr>
              <a:t>AASHTO</a:t>
            </a:r>
            <a:r>
              <a:rPr lang="en-US" dirty="0"/>
              <a:t>), and the Institute of Transportation Engineers (ITE), Road to Zero, led by the National Safety Council (NSC), is an initiative to develop a coordinated approach to reaching zero deaths within the next 30 years. FHWA, the National Highway Traffic Safety Administration (NHTSA), and the Federal Motor Carrier Safety Administration (FMSCA), support the Road to Zero’s goals of: Double down on what works through proven, evidence-based strategies; Advance life-saving technology in vehicles and infrastructure, and; Prioritize safety by adopting a Safe Systems approach and creating a positive safety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Toward Zero Deaths is the National Strategy on Highway Safety, an overarching vision to eliminate injuries and fatalities on America's roads. NHTSA, FMCSA, and FHWA provided technical support to a group of professional organizations with an active role in highway safety, led by AASHTO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Vision Zero Network collaborates with communities to reach the goal of Vision Zero while increasing safe, healthy, and equitable mobility. FHWA coordinates with the Vision Zero Network to provide assistance to these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17</a:t>
            </a:fld>
            <a:endParaRPr lang="en-US"/>
          </a:p>
        </p:txBody>
      </p:sp>
    </p:spTree>
    <p:extLst>
      <p:ext uri="{BB962C8B-B14F-4D97-AF65-F5344CB8AC3E}">
        <p14:creationId xmlns:p14="http://schemas.microsoft.com/office/powerpoint/2010/main" val="3757712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graphic presents an overview of the Safe System approach. There are three key components to understand, which will be explained on this and the following slides. These are the Safe System “approach,” “principles,” and “elements.” The Safe System “approach,” shown by the graphic on this slide, is the broadest term and describes all aspects of the Safe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the term “Safe System” is singular to depict </a:t>
            </a:r>
            <a:r>
              <a:rPr lang="en-US" sz="1200" kern="1200" dirty="0">
                <a:solidFill>
                  <a:schemeClr val="tx1"/>
                </a:solidFill>
                <a:effectLst/>
                <a:latin typeface="+mn-lt"/>
                <a:ea typeface="+mn-ea"/>
                <a:cs typeface="+mn-cs"/>
              </a:rPr>
              <a:t>an overall Safe Road System.  The National Safety Council and our international partners also use this version.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was created for FHWA drawing inspiration from similar designs by the </a:t>
            </a:r>
            <a:r>
              <a:rPr lang="en-US" sz="1200" b="0" i="0" kern="1200" dirty="0">
                <a:solidFill>
                  <a:schemeClr val="tx1"/>
                </a:solidFill>
                <a:effectLst/>
                <a:latin typeface="+mn-lt"/>
                <a:ea typeface="+mn-ea"/>
                <a:cs typeface="+mn-cs"/>
              </a:rPr>
              <a:t>Institute of Transportation Engineers (ITE), </a:t>
            </a:r>
            <a:r>
              <a:rPr lang="en-US" b="0" dirty="0"/>
              <a:t>the Road to Zero Coalition, and </a:t>
            </a:r>
            <a:r>
              <a:rPr lang="en-US" dirty="0"/>
              <a:t>the Royal Society for the Prevention of Accidents (ROSPA) in the United Kingdom</a:t>
            </a:r>
            <a:r>
              <a:rPr lang="en-US" b="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18</a:t>
            </a:fld>
            <a:endParaRPr lang="en-US"/>
          </a:p>
        </p:txBody>
      </p:sp>
    </p:spTree>
    <p:extLst>
      <p:ext uri="{BB962C8B-B14F-4D97-AF65-F5344CB8AC3E}">
        <p14:creationId xmlns:p14="http://schemas.microsoft.com/office/powerpoint/2010/main" val="15549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six Safe System “principles,” shown around the outside ring of the graphic, are the fundamental beliefs that the approach is built on. </a:t>
            </a:r>
            <a:r>
              <a:rPr lang="en-US" sz="1200" kern="1200">
                <a:solidFill>
                  <a:schemeClr val="tx1"/>
                </a:solidFill>
                <a:effectLst/>
                <a:latin typeface="+mn-lt"/>
                <a:ea typeface="+mn-ea"/>
                <a:cs typeface="+mn-cs"/>
              </a:rPr>
              <a:t>They establish the goal of the Safe System approach, acknowledge human limitations, and set expectations for how to act. </a:t>
            </a:r>
            <a:r>
              <a:rPr lang="en-US"/>
              <a:t>A successful Safe System approach weaves together all six principles. </a:t>
            </a:r>
            <a:r>
              <a:rPr lang="en-US" sz="1200" kern="1200">
                <a:solidFill>
                  <a:schemeClr val="tx1"/>
                </a:solidFill>
                <a:effectLst/>
                <a:latin typeface="+mn-lt"/>
                <a:ea typeface="+mn-ea"/>
                <a:cs typeface="+mn-cs"/>
              </a:rPr>
              <a:t>The principles will be discussed in depth in the next section.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19</a:t>
            </a:fld>
            <a:endParaRPr lang="en-US"/>
          </a:p>
        </p:txBody>
      </p:sp>
    </p:spTree>
    <p:extLst>
      <p:ext uri="{BB962C8B-B14F-4D97-AF65-F5344CB8AC3E}">
        <p14:creationId xmlns:p14="http://schemas.microsoft.com/office/powerpoint/2010/main" val="416139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Note to presenters: </a:t>
            </a:r>
            <a:r>
              <a:rPr lang="en-US" b="0" dirty="0"/>
              <a:t>Remove this slide before finalizing the presentation.</a:t>
            </a:r>
          </a:p>
          <a:p>
            <a:endParaRPr lang="en-US" b="0" dirty="0"/>
          </a:p>
          <a:p>
            <a:r>
              <a:rPr lang="en-US" b="0" dirty="0"/>
              <a:t>Suggested process for shortening the presentation for various amounts of time:</a:t>
            </a:r>
          </a:p>
          <a:p>
            <a:pPr marL="228600" indent="-228600">
              <a:buAutoNum type="arabicPeriod"/>
            </a:pPr>
            <a:r>
              <a:rPr lang="en-US" b="0" dirty="0"/>
              <a:t>Extended slides of the Queens Blvd case study.</a:t>
            </a:r>
          </a:p>
          <a:p>
            <a:pPr marL="228600" indent="-228600">
              <a:buAutoNum type="arabicPeriod"/>
            </a:pPr>
            <a:r>
              <a:rPr lang="en-US" b="0" dirty="0"/>
              <a:t>One or both case studies.</a:t>
            </a:r>
          </a:p>
          <a:p>
            <a:pPr marL="228600" indent="-228600">
              <a:buAutoNum type="arabicPeriod"/>
            </a:pPr>
            <a:r>
              <a:rPr lang="en-US" b="0" dirty="0"/>
              <a:t>Redundancy in topic slides that further clarify basic points:</a:t>
            </a:r>
          </a:p>
          <a:p>
            <a:pPr marL="685800" lvl="1" indent="-228600">
              <a:buAutoNum type="arabicPeriod"/>
            </a:pPr>
            <a:r>
              <a:rPr lang="en-US" b="0" dirty="0"/>
              <a:t>Slides: 11, 12, 32, 34, 37, 38, 40, 43, 45, 47.</a:t>
            </a:r>
          </a:p>
          <a:p>
            <a:pPr marL="228600" lvl="0" indent="-228600">
              <a:buAutoNum type="arabicPeriod"/>
            </a:pPr>
            <a:r>
              <a:rPr lang="en-US" b="0" dirty="0"/>
              <a:t>Slide 5.</a:t>
            </a:r>
          </a:p>
          <a:p>
            <a:pPr marL="228600" lvl="0" indent="-228600">
              <a:buAutoNum type="arabicPeriod"/>
            </a:pPr>
            <a:r>
              <a:rPr lang="en-US" b="0" dirty="0"/>
              <a:t>Slide 57.</a:t>
            </a:r>
          </a:p>
          <a:p>
            <a:pPr marL="228600" lvl="0" indent="-228600">
              <a:buAutoNum type="arabicPeriod"/>
            </a:pPr>
            <a:r>
              <a:rPr lang="en-US" b="0" dirty="0"/>
              <a:t>Covering all of the principles in slide 22 and removing some or most of slides 23 to 28.</a:t>
            </a:r>
          </a:p>
          <a:p>
            <a:pPr marL="228600" lvl="0" indent="-228600">
              <a:buAutoNum type="arabicPeriod"/>
            </a:pPr>
            <a:endParaRPr lang="en-US" b="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78024-DA11-492E-8F9B-372D933028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07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five Safe System “elements,” highlighted in the middle ring of the graphic, are conduits through which the Safe System approach must be implemented. </a:t>
            </a:r>
            <a:r>
              <a:rPr lang="en-US" sz="1200">
                <a:solidFill>
                  <a:schemeClr val="bg1"/>
                </a:solidFill>
              </a:rPr>
              <a:t>The key focus of the Safe System approach is to reduce death and serious injuries through design that accommodates human mistakes and injury tolerances. </a:t>
            </a:r>
            <a:r>
              <a:rPr lang="en-US"/>
              <a:t>Making a commitment to zero deaths means addressing every aspect of crash risks through the five elements of a Safe System. These layers of protection and shared responsibility promote a holistic approach to safety across the entire roadway system. </a:t>
            </a:r>
            <a:r>
              <a:rPr lang="en-US" sz="1200" kern="1200">
                <a:solidFill>
                  <a:schemeClr val="tx1"/>
                </a:solidFill>
                <a:effectLst/>
                <a:latin typeface="+mn-lt"/>
                <a:ea typeface="+mn-ea"/>
                <a:cs typeface="+mn-cs"/>
              </a:rPr>
              <a:t>The five elements will be discussed in depth later in the presentation.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20</a:t>
            </a:fld>
            <a:endParaRPr lang="en-US"/>
          </a:p>
        </p:txBody>
      </p:sp>
    </p:spTree>
    <p:extLst>
      <p:ext uri="{BB962C8B-B14F-4D97-AF65-F5344CB8AC3E}">
        <p14:creationId xmlns:p14="http://schemas.microsoft.com/office/powerpoint/2010/main" val="253308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This section provides information on the </a:t>
            </a:r>
            <a:r>
              <a:rPr lang="en-US" sz="1200">
                <a:solidFill>
                  <a:schemeClr val="bg1"/>
                </a:solidFill>
              </a:rPr>
              <a:t>six principles of the Safe System approach.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sz="1200">
                <a:solidFill>
                  <a:schemeClr val="bg1"/>
                </a:solidFill>
              </a:rPr>
              <a:t>The six Safe System principles are: Death/Serious Injury is Unacceptable; Humans Make Mistakes; Humans Are Vulnerable; Responsibility is Shared; Safety is Proactive; and Redundancy is Crucial. They will be explained one-by-one on the following slides.</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21</a:t>
            </a:fld>
            <a:endParaRPr lang="en-US"/>
          </a:p>
        </p:txBody>
      </p:sp>
    </p:spTree>
    <p:extLst>
      <p:ext uri="{BB962C8B-B14F-4D97-AF65-F5344CB8AC3E}">
        <p14:creationId xmlns:p14="http://schemas.microsoft.com/office/powerpoint/2010/main" val="1593829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six Safe System “principles” are the fundamental beliefs that the approach is built on. </a:t>
            </a:r>
            <a:r>
              <a:rPr lang="en-US" sz="1200" kern="1200">
                <a:solidFill>
                  <a:schemeClr val="tx1"/>
                </a:solidFill>
                <a:effectLst/>
                <a:latin typeface="+mn-lt"/>
                <a:ea typeface="+mn-ea"/>
                <a:cs typeface="+mn-cs"/>
              </a:rPr>
              <a:t>They establish the goal of the Safe System approach, acknowledge human limitations, and set expectations for how to act. </a:t>
            </a:r>
            <a:r>
              <a:rPr lang="en-US" sz="1200">
                <a:solidFill>
                  <a:schemeClr val="bg1"/>
                </a:solidFill>
              </a:rPr>
              <a:t>They will be explained one-by-one on the following slides.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Ask whom in the audience recognizes any of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These six principles are based on a framework developed by other Safe System adopters outside the United States, including Sweden, the Netherlands, Australia, and New Zealand.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22</a:t>
            </a:fld>
            <a:endParaRPr lang="en-US"/>
          </a:p>
        </p:txBody>
      </p:sp>
    </p:spTree>
    <p:extLst>
      <p:ext uri="{BB962C8B-B14F-4D97-AF65-F5344CB8AC3E}">
        <p14:creationId xmlns:p14="http://schemas.microsoft.com/office/powerpoint/2010/main" val="117291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first principle is that death and serious injury is unacceptable. </a:t>
            </a:r>
            <a:r>
              <a:rPr lang="en-US" sz="1200">
                <a:solidFill>
                  <a:srgbClr val="3293C8"/>
                </a:solidFill>
              </a:rPr>
              <a:t>While no crashes are desirable, the Safe System approach prioritizes crashes that result in death and serious injuries, since no one should experience either when using the roadway system. The goal is to modify how users, vehicles, transportation infrastructure, and emergency response operate to reduce the likelihood of crashes happening at all, and to reduce their severity when they do happen.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 image shows a memorial to people killed in traffic crashes.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b="0"/>
              <a:t>This Toward Zero Deaths video is an option for speakers (note that it is 3:44 minutes long): </a:t>
            </a:r>
            <a:r>
              <a:rPr lang="en-US"/>
              <a:t>https://youtu.be/_AIubBHtz7g</a:t>
            </a:r>
            <a:endParaRPr lang="en-US" sz="120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23</a:t>
            </a:fld>
            <a:endParaRPr lang="en-US"/>
          </a:p>
        </p:txBody>
      </p:sp>
    </p:spTree>
    <p:extLst>
      <p:ext uri="{BB962C8B-B14F-4D97-AF65-F5344CB8AC3E}">
        <p14:creationId xmlns:p14="http://schemas.microsoft.com/office/powerpoint/2010/main" val="350524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next principle is that humans make mistakes. </a:t>
            </a:r>
            <a:r>
              <a:rPr lang="en-US" sz="1200">
                <a:solidFill>
                  <a:srgbClr val="3293C8"/>
                </a:solidFill>
              </a:rPr>
              <a:t>People will inevitably make mistakes that can lead to crashes, but we can design and operate the roadway system to accommodate human mistakes to avoid death and serious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 image shows two people making a mistake by violating traffic rules and risking a collision.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An example of designing a roadway to accommodate human mistakes</a:t>
            </a:r>
            <a:r>
              <a:rPr lang="en-US" sz="1200">
                <a:solidFill>
                  <a:srgbClr val="3293C8"/>
                </a:solidFill>
              </a:rPr>
              <a:t> is adding a median to prevent errant drivers from entering oncoming traffic.</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24</a:t>
            </a:fld>
            <a:endParaRPr lang="en-US"/>
          </a:p>
        </p:txBody>
      </p:sp>
    </p:spTree>
    <p:extLst>
      <p:ext uri="{BB962C8B-B14F-4D97-AF65-F5344CB8AC3E}">
        <p14:creationId xmlns:p14="http://schemas.microsoft.com/office/powerpoint/2010/main" val="1328943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humans are vulnerable. </a:t>
            </a:r>
            <a:r>
              <a:rPr lang="en-US" sz="1200" dirty="0">
                <a:solidFill>
                  <a:srgbClr val="3293C8"/>
                </a:solidFill>
              </a:rPr>
              <a:t>As the chart shows, people have a limited ability to tolerate crash impacts before death and serious injuries occur. Human tolerance to crash impacts is central to the Safe System approach. The management of kinetic energy transfer to within survivable limits is important for understanding how to design and operate the road system consistently with the Safe System philosophy. The Safe System approach focuses not just on managing speed but managing transfer of kinetic energy.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graphic was created for FHWA to explain the concept that as crash kinetic energy increases, so too does the potential of serious injury and death. It does not take particularly high kinetic energy levels for the potential of serious injury to occur.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25</a:t>
            </a:fld>
            <a:endParaRPr lang="en-US"/>
          </a:p>
        </p:txBody>
      </p:sp>
    </p:spTree>
    <p:extLst>
      <p:ext uri="{BB962C8B-B14F-4D97-AF65-F5344CB8AC3E}">
        <p14:creationId xmlns:p14="http://schemas.microsoft.com/office/powerpoint/2010/main" val="3247078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responsibility is shared. </a:t>
            </a:r>
            <a:r>
              <a:rPr lang="en-US" sz="1200" dirty="0">
                <a:solidFill>
                  <a:srgbClr val="3293C8"/>
                </a:solidFill>
              </a:rPr>
              <a:t>System managers, vehicle manufacturers, law enforcement, post-crash personnel, and system users all have a responsibility to promote safe behavior and ensure that crashes don’t lead to fatal or serious injuries.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dirty="0">
                <a:solidFill>
                  <a:srgbClr val="3293C8"/>
                </a:solidFill>
              </a:rPr>
              <a:t>Examples include system managers designing facilities with proven safety countermeasures, like roundabouts or median barriers; system managers keeping roadway systems in good state of repair; vehicle manufacturers applying the latest safety features in vehicles; law enforcement equitably enforcing traffic safety laws; and users of all travel modes safely moving through the roadway system. “System managers” includes planners, designers, builders, operators, and maintenance.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26</a:t>
            </a:fld>
            <a:endParaRPr lang="en-US"/>
          </a:p>
        </p:txBody>
      </p:sp>
    </p:spTree>
    <p:extLst>
      <p:ext uri="{BB962C8B-B14F-4D97-AF65-F5344CB8AC3E}">
        <p14:creationId xmlns:p14="http://schemas.microsoft.com/office/powerpoint/2010/main" val="188604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next principle is that safety is proactive. In addition to crash-based analysis, transportation agencies</a:t>
            </a:r>
            <a:r>
              <a:rPr lang="en-US" sz="1200">
                <a:solidFill>
                  <a:srgbClr val="003C47"/>
                </a:solidFill>
              </a:rPr>
              <a:t> should use p</a:t>
            </a:r>
            <a:r>
              <a:rPr lang="en-US" sz="1200">
                <a:solidFill>
                  <a:srgbClr val="3293C8"/>
                </a:solidFill>
              </a:rPr>
              <a:t>roactive tools to identify and mitigate latent risks in the roadway system, rather than waiting for crashes to occur and reacting afterwards. This process, known as the Systemic Approach to Safety, uses crash history, roadway design, and other data to identify patterns in geometric design that lead to certain crash types. System designers then identify appropriate countermeasures to mitigate the crash types. These countermeasures are systemically applied at all locations meeting the particular geometric design, irrespective of crash history. </a:t>
            </a:r>
            <a:r>
              <a:rPr lang="en-US" sz="1200" b="0" i="0" kern="1200">
                <a:solidFill>
                  <a:schemeClr val="tx1"/>
                </a:solidFill>
                <a:effectLst/>
                <a:latin typeface="+mn-lt"/>
                <a:ea typeface="+mn-ea"/>
                <a:cs typeface="+mn-cs"/>
              </a:rPr>
              <a:t>Rather than managing risk at certain locations, a systemic approach takes a broader view and evaluates risk across an entire roadway system. A system-based approach acknowledges crashes alone are not always sufficient to determine what countermeasures to implement, particularly on low-volume local and rural roadways where crash densities are lower, and in many urban areas where there are conflicts between vehicles and vulnerable road users (pedestrians, bicyclists, and motorcyclists).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The speaker may want to facilitate a discussion among the audience: </a:t>
            </a:r>
            <a:r>
              <a:rPr lang="en-US" sz="1200">
                <a:solidFill>
                  <a:srgbClr val="3293C8"/>
                </a:solidFill>
              </a:rPr>
              <a:t>"I have limited funds. How can I justify addressing latent risks when I have other locations with a history of crashes? I don't have funding to do both.“</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Additional information on the Systemic Approach to Safety is available at </a:t>
            </a:r>
            <a:r>
              <a:rPr lang="en-US">
                <a:hlinkClick r:id="rId3"/>
              </a:rPr>
              <a:t>https://safety.fhwa.dot.gov/systemic/</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27</a:t>
            </a:fld>
            <a:endParaRPr lang="en-US"/>
          </a:p>
        </p:txBody>
      </p:sp>
    </p:spTree>
    <p:extLst>
      <p:ext uri="{BB962C8B-B14F-4D97-AF65-F5344CB8AC3E}">
        <p14:creationId xmlns:p14="http://schemas.microsoft.com/office/powerpoint/2010/main" val="2495767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final principle is that redundancy is critical. </a:t>
            </a:r>
            <a:r>
              <a:rPr lang="en-US" sz="1200">
                <a:solidFill>
                  <a:srgbClr val="3293C8"/>
                </a:solidFill>
              </a:rPr>
              <a:t>Reducing risks requires that all parts of the roadway system are strengthened, so that if one part fails, people are still protected. This is the last of the six Safe System principles. The next section will address the five Safe System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Ask the audience if they have questions about the principles.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sz="1200">
                <a:solidFill>
                  <a:srgbClr val="3293C8"/>
                </a:solidFill>
              </a:rPr>
              <a:t>An example of redundancy is rumble strips, which protect people when their own ability to be safe road users is compromised by distraction or drowsiness.</a:t>
            </a:r>
          </a:p>
        </p:txBody>
      </p:sp>
      <p:sp>
        <p:nvSpPr>
          <p:cNvPr id="4" name="Slide Number Placeholder 3"/>
          <p:cNvSpPr>
            <a:spLocks noGrp="1"/>
          </p:cNvSpPr>
          <p:nvPr>
            <p:ph type="sldNum" sz="quarter" idx="5"/>
          </p:nvPr>
        </p:nvSpPr>
        <p:spPr/>
        <p:txBody>
          <a:bodyPr/>
          <a:lstStyle/>
          <a:p>
            <a:fld id="{26478024-DA11-492E-8F9B-372D93302874}" type="slidenum">
              <a:rPr lang="en-US" smtClean="0"/>
              <a:t>28</a:t>
            </a:fld>
            <a:endParaRPr lang="en-US"/>
          </a:p>
        </p:txBody>
      </p:sp>
    </p:spTree>
    <p:extLst>
      <p:ext uri="{BB962C8B-B14F-4D97-AF65-F5344CB8AC3E}">
        <p14:creationId xmlns:p14="http://schemas.microsoft.com/office/powerpoint/2010/main" val="3946616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This section provides information on the </a:t>
            </a:r>
            <a:r>
              <a:rPr lang="en-US" sz="1200">
                <a:solidFill>
                  <a:schemeClr val="bg1"/>
                </a:solidFill>
              </a:rPr>
              <a:t>five elements of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sz="1200">
                <a:solidFill>
                  <a:schemeClr val="bg1"/>
                </a:solidFill>
              </a:rPr>
              <a:t>The five elements of the Safe System approach are: Safe Road Users, Safe Vehicles, Safe Speeds, Safe Roads, and Post-Crash Care. They will be explained one-by-one on the following slides.</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29</a:t>
            </a:fld>
            <a:endParaRPr lang="en-US"/>
          </a:p>
        </p:txBody>
      </p:sp>
    </p:spTree>
    <p:extLst>
      <p:ext uri="{BB962C8B-B14F-4D97-AF65-F5344CB8AC3E}">
        <p14:creationId xmlns:p14="http://schemas.microsoft.com/office/powerpoint/2010/main" val="306203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remove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3</a:t>
            </a:fld>
            <a:endParaRPr lang="en-US"/>
          </a:p>
        </p:txBody>
      </p:sp>
    </p:spTree>
    <p:extLst>
      <p:ext uri="{BB962C8B-B14F-4D97-AF65-F5344CB8AC3E}">
        <p14:creationId xmlns:p14="http://schemas.microsoft.com/office/powerpoint/2010/main" val="1321731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five Safe System “elements” are conduits through which the Safe System approach must be implemented. Making a commitment to zero deaths means addressing every aspect of crash risks through the five elements of a Safe System. </a:t>
            </a:r>
            <a:r>
              <a:rPr lang="en-US" sz="1200">
                <a:solidFill>
                  <a:schemeClr val="bg1"/>
                </a:solidFill>
              </a:rPr>
              <a:t>These five elements will be explained one-by-one on the following slides.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These five elements are based on a framework developed by other Safe System adopters outside the United States, including Sweden, the Netherlands, Australia, and New Zealand.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Safe System approach encompasses the elements of the 4Es (Enforcement, Education, Emergency Response, and Engineering). It refocuses efforts on reducing death and serious injury through accommodating human mistakes and reducing impact forces to tolerable levels.</a:t>
            </a:r>
          </a:p>
        </p:txBody>
      </p:sp>
      <p:sp>
        <p:nvSpPr>
          <p:cNvPr id="4" name="Slide Number Placeholder 3"/>
          <p:cNvSpPr>
            <a:spLocks noGrp="1"/>
          </p:cNvSpPr>
          <p:nvPr>
            <p:ph type="sldNum" sz="quarter" idx="5"/>
          </p:nvPr>
        </p:nvSpPr>
        <p:spPr/>
        <p:txBody>
          <a:bodyPr/>
          <a:lstStyle/>
          <a:p>
            <a:fld id="{26478024-DA11-492E-8F9B-372D93302874}" type="slidenum">
              <a:rPr lang="en-US" smtClean="0"/>
              <a:t>30</a:t>
            </a:fld>
            <a:endParaRPr lang="en-US"/>
          </a:p>
        </p:txBody>
      </p:sp>
    </p:spTree>
    <p:extLst>
      <p:ext uri="{BB962C8B-B14F-4D97-AF65-F5344CB8AC3E}">
        <p14:creationId xmlns:p14="http://schemas.microsoft.com/office/powerpoint/2010/main" val="934522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first element is safe road users. The Safe System approach addresses the safety of all road users, including those who walk, bike, drive, ride transit, and travel by other modes. All road users are considered equal regardless of how they choose to travel. </a:t>
            </a:r>
            <a:r>
              <a:rPr lang="en-US" b="0"/>
              <a:t>Each road user has a responsibility to operate, to the best of their ability, within the boundaries set by system managers, and education and enforcement can help to modulate user behavior.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 images show examples of the text below them.</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An example of safe walking is starting to cross the street at a signalized intersection during the “walk” phase. An example of safe biking is riding with the direction of traffic. An example of safe driving is following signs and speed limits. An example of safe transit riding is not running for a transit vehicle. An example of safe travel by an “other” mode, such as a motorcycle, includes wearing proper protective equipment, or a wheelchair is obeying pedestrian traffic laws.</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31</a:t>
            </a:fld>
            <a:endParaRPr lang="en-US"/>
          </a:p>
        </p:txBody>
      </p:sp>
    </p:spTree>
    <p:extLst>
      <p:ext uri="{BB962C8B-B14F-4D97-AF65-F5344CB8AC3E}">
        <p14:creationId xmlns:p14="http://schemas.microsoft.com/office/powerpoint/2010/main" val="3777470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We all make mistakes, but we all need to acknowledge the limits of our capabilities, so it is our responsibility to comply with the rules to ensure that we act within the limits of the road system’s design. System managers and law enforcement can use techniques like traffic or DUI enforcement, speed feedback signs, and education campaigns to promote compliance with rules.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t>
            </a:r>
            <a:r>
              <a:rPr lang="en-US" b="0" u="none">
                <a:solidFill>
                  <a:schemeClr val="accent6"/>
                </a:solidFill>
                <a:highlight>
                  <a:srgbClr val="FFFF00"/>
                </a:highlight>
              </a:rPr>
              <a:t>Suggest </a:t>
            </a:r>
            <a:r>
              <a:rPr lang="en-US" b="0" u="none" baseline="0">
                <a:solidFill>
                  <a:schemeClr val="accent6"/>
                </a:solidFill>
                <a:highlight>
                  <a:srgbClr val="FFFF00"/>
                </a:highlight>
              </a:rPr>
              <a:t>asking participants provide examples for “act within limits of the road design”. Example may include slowing down at curves, walking against traffic where is no sidewalk available and must walk on the street. </a:t>
            </a:r>
            <a:endParaRPr lang="en-US" b="0" u="none">
              <a:solidFill>
                <a:schemeClr val="accent6"/>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32</a:t>
            </a:fld>
            <a:endParaRPr lang="en-US"/>
          </a:p>
        </p:txBody>
      </p:sp>
    </p:spTree>
    <p:extLst>
      <p:ext uri="{BB962C8B-B14F-4D97-AF65-F5344CB8AC3E}">
        <p14:creationId xmlns:p14="http://schemas.microsoft.com/office/powerpoint/2010/main" val="3032068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next element is safe vehicles. </a:t>
            </a:r>
            <a:r>
              <a:rPr lang="en-US" sz="1200" i="0" kern="1200">
                <a:solidFill>
                  <a:schemeClr val="tx1"/>
                </a:solidFill>
                <a:effectLst/>
                <a:latin typeface="+mn-lt"/>
                <a:ea typeface="+mn-ea"/>
                <a:cs typeface="+mn-cs"/>
              </a:rPr>
              <a:t>Safe vehicles include “active” safety measures, to help prevent crashes from occurring, such as autonomous emergency braking; and “passive” safety measures, which protect occupants when a crash does occur, such as seatbelts and airbags. As described on the next slide, vehicle manufacturers are a key stakeholder in continuously evolving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Ask the audience to name additional examples in each category.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endParaRPr lang="en-US" i="0"/>
          </a:p>
        </p:txBody>
      </p:sp>
      <p:sp>
        <p:nvSpPr>
          <p:cNvPr id="4" name="Slide Number Placeholder 3"/>
          <p:cNvSpPr>
            <a:spLocks noGrp="1"/>
          </p:cNvSpPr>
          <p:nvPr>
            <p:ph type="sldNum" sz="quarter" idx="5"/>
          </p:nvPr>
        </p:nvSpPr>
        <p:spPr/>
        <p:txBody>
          <a:bodyPr/>
          <a:lstStyle/>
          <a:p>
            <a:fld id="{26478024-DA11-492E-8F9B-372D93302874}" type="slidenum">
              <a:rPr lang="en-US" smtClean="0"/>
              <a:t>33</a:t>
            </a:fld>
            <a:endParaRPr lang="en-US"/>
          </a:p>
        </p:txBody>
      </p:sp>
    </p:spTree>
    <p:extLst>
      <p:ext uri="{BB962C8B-B14F-4D97-AF65-F5344CB8AC3E}">
        <p14:creationId xmlns:p14="http://schemas.microsoft.com/office/powerpoint/2010/main" val="1413503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t>
            </a:r>
            <a:r>
              <a:rPr lang="en-US" sz="1200" i="0" kern="1200">
                <a:solidFill>
                  <a:schemeClr val="tx1"/>
                </a:solidFill>
                <a:effectLst/>
                <a:latin typeface="+mn-lt"/>
                <a:ea typeface="+mn-ea"/>
                <a:cs typeface="+mn-cs"/>
              </a:rPr>
              <a:t>Safe vehicles must account for safety of other road users through elements such as size, design, and materials. Thinking ahead to the near future, elements such as bicyclist and pedestrian detection on connected vehicles (CVs) and automated vehicles (AVs) will be necessary to ensure vehicles are safe for all road users in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t>
            </a:r>
            <a:r>
              <a:rPr lang="en-US" b="0" u="none"/>
              <a:t>Recommend some</a:t>
            </a:r>
            <a:r>
              <a:rPr lang="en-US" b="0" u="none" baseline="0"/>
              <a:t> interactivity/discussion on v</a:t>
            </a:r>
            <a:r>
              <a:rPr lang="en-US" b="0" u="none"/>
              <a:t>ehicle</a:t>
            </a:r>
            <a:r>
              <a:rPr lang="en-US" b="0" u="none" baseline="0"/>
              <a:t> size and design; are small vehicles safer? What designs are we referring to that make cars safer?</a:t>
            </a:r>
            <a:endParaRPr lang="en-US" b="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endParaRPr lang="en-US" i="0"/>
          </a:p>
        </p:txBody>
      </p:sp>
      <p:sp>
        <p:nvSpPr>
          <p:cNvPr id="4" name="Slide Number Placeholder 3"/>
          <p:cNvSpPr>
            <a:spLocks noGrp="1"/>
          </p:cNvSpPr>
          <p:nvPr>
            <p:ph type="sldNum" sz="quarter" idx="5"/>
          </p:nvPr>
        </p:nvSpPr>
        <p:spPr/>
        <p:txBody>
          <a:bodyPr/>
          <a:lstStyle/>
          <a:p>
            <a:fld id="{26478024-DA11-492E-8F9B-372D93302874}" type="slidenum">
              <a:rPr lang="en-US" smtClean="0"/>
              <a:t>34</a:t>
            </a:fld>
            <a:endParaRPr lang="en-US"/>
          </a:p>
        </p:txBody>
      </p:sp>
    </p:spTree>
    <p:extLst>
      <p:ext uri="{BB962C8B-B14F-4D97-AF65-F5344CB8AC3E}">
        <p14:creationId xmlns:p14="http://schemas.microsoft.com/office/powerpoint/2010/main" val="2368148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Message:</a:t>
            </a:r>
            <a:r>
              <a:rPr lang="en-US"/>
              <a:t> The next element is safe speeds. As the quote on the screen shows, there is a direct linkage between safe speeds and our ability to survive a crash. </a:t>
            </a:r>
            <a:r>
              <a:rPr lang="en-US" sz="1200" b="0" i="0" u="none" strike="noStrike" kern="1200" baseline="0">
                <a:solidFill>
                  <a:schemeClr val="tx1"/>
                </a:solidFill>
                <a:latin typeface="+mn-lt"/>
                <a:ea typeface="+mn-ea"/>
                <a:cs typeface="+mn-cs"/>
              </a:rPr>
              <a:t>Put simply, humans are unlikely to survive high-speed crashes. Adjusting speeds can accommodate human injury tolerances in three ways: reducing impact forces, providing additional time for drivers to stop, and improving visibility.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a:t>This quote is from the </a:t>
            </a:r>
            <a:r>
              <a:rPr lang="en-US" err="1"/>
              <a:t>Organisation</a:t>
            </a:r>
            <a:r>
              <a:rPr lang="en-US"/>
              <a:t> for Economic Co-operation and Development (OECD) </a:t>
            </a:r>
            <a:r>
              <a:rPr lang="en-US" b="0"/>
              <a:t>International Transport Forum (ITF) </a:t>
            </a:r>
            <a:r>
              <a:rPr lang="en-US"/>
              <a:t>2016 report </a:t>
            </a:r>
            <a:r>
              <a:rPr lang="en-US" i="1"/>
              <a:t>Zero Road Deaths and Serious Injuries: Leading a Paradigm Shift to a Safe System: </a:t>
            </a:r>
            <a:r>
              <a:rPr lang="en-US">
                <a:hlinkClick r:id="rId3"/>
              </a:rPr>
              <a:t>http://www.towardszerofoundation.org/wp-content/uploads/2016/10/Zero_road_deaths-SafeSystems.pdf</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International Transport Forum is an intergovernmental organization with 57 member countries. It acts as a think tank for transport policy and organizes the Annual Summit of transport ministers. ITF is the only global body that covers all transport modes. The ITF is politically autonomous and administratively integrated with the OECD. It is based in Paris, France.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35</a:t>
            </a:fld>
            <a:endParaRPr lang="en-US"/>
          </a:p>
        </p:txBody>
      </p:sp>
    </p:spTree>
    <p:extLst>
      <p:ext uri="{BB962C8B-B14F-4D97-AF65-F5344CB8AC3E}">
        <p14:creationId xmlns:p14="http://schemas.microsoft.com/office/powerpoint/2010/main" val="1663687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There is a direct relationship between the speed at which a vehicle is traveling and the likelihood of survival for the person being hit. 9 out of 10 pedestrians are likely to survive if hit by a vehicle traveling around 20 MPH, while only 1 in 10 pedestrians will likely survive an impact at around 60 MPH.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was adapted for FHWA from a similar graphic in the USDOT Pedestrian Safety Action Plan: </a:t>
            </a:r>
            <a:r>
              <a:rPr lang="en-US" dirty="0">
                <a:hlinkClick r:id="rId3"/>
              </a:rPr>
              <a:t>https://highways.dot.gov/sites/fhwa.dot.gov/files/2020-11/FHWA_PedSafety_ActionPlan_Nov2020.pdf</a:t>
            </a:r>
            <a:r>
              <a:rPr lang="en-US" dirty="0"/>
              <a:t>. The USDOT </a:t>
            </a:r>
            <a:r>
              <a:rPr lang="en-US" b="0" dirty="0"/>
              <a:t>graphic is based on data from the AAA Foundation for Traffic Safety’s 2011 report </a:t>
            </a:r>
            <a:r>
              <a:rPr lang="en-US" i="1" dirty="0"/>
              <a:t>Impact Speed and a Pedestrian’s Risk of Severe Injury or Death</a:t>
            </a:r>
            <a:r>
              <a:rPr lang="en-US" b="0" i="0" dirty="0"/>
              <a:t>: </a:t>
            </a:r>
            <a:r>
              <a:rPr lang="en-US" dirty="0">
                <a:hlinkClick r:id="rId4"/>
              </a:rPr>
              <a:t>https://aaafoundation.org/wp-content/uploads/2018/02/2011PedestrianRiskVsSpeedReport.pdf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No notes for this slide. </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36</a:t>
            </a:fld>
            <a:endParaRPr lang="en-US"/>
          </a:p>
        </p:txBody>
      </p:sp>
    </p:spTree>
    <p:extLst>
      <p:ext uri="{BB962C8B-B14F-4D97-AF65-F5344CB8AC3E}">
        <p14:creationId xmlns:p14="http://schemas.microsoft.com/office/powerpoint/2010/main" val="3516757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As we saw on the last slide, the human body is vulnerable and unlikely to survive an </a:t>
            </a:r>
            <a:r>
              <a:rPr lang="en-US" err="1"/>
              <a:t>uncushioned</a:t>
            </a:r>
            <a:r>
              <a:rPr lang="en-US"/>
              <a:t> impact at a speed of more than about 20 mph. Even relatively low speeds can kill or seriously injure unless the vehicle and the road environment take account of the physical vulnerability of all road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This graphic was adapted for FHWA from a similar graphic created by the Australian Roads and Traffic Authority of New South Wales: </a:t>
            </a:r>
            <a:r>
              <a:rPr lang="en-US">
                <a:hlinkClick r:id="rId3"/>
              </a:rPr>
              <a:t>https://nacto.org/wp-content/uploads/2016/04/4-1_NSW-Roads-Traffic-Authority-Safe-Systems-Approach_2011.pdf</a:t>
            </a:r>
            <a:r>
              <a:rPr lang="en-US" b="0"/>
              <a:t>. Please note this graph has been converted from the metric system to the English system.</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further to the left that the curve is on the graph, the lower the speed at which death occurs.</a:t>
            </a:r>
            <a:endParaRPr lang="en-US" b="1"/>
          </a:p>
          <a:p>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37</a:t>
            </a:fld>
            <a:endParaRPr lang="en-US"/>
          </a:p>
        </p:txBody>
      </p:sp>
    </p:spTree>
    <p:extLst>
      <p:ext uri="{BB962C8B-B14F-4D97-AF65-F5344CB8AC3E}">
        <p14:creationId xmlns:p14="http://schemas.microsoft.com/office/powerpoint/2010/main" val="1847845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example shows that applying a Safe System treatment can reduce kinetic energy and the impact speed of a crash, which can help to minimize injuries.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Animation 1: The left side of the slide shows a typical intersection, where the design of the intersection does not necessarily limit the driver’s speed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Animation 2: The right side of the slide shows an intersection with a Safe System geometric design. The driver must slow their speed as they proceed around the roundabout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Speed limits help reduce speeds, too, but only when they are set with a context in mind. As an example, some Vision Zero cities set speed limits at 20 mph for urban areas with high pedestrian and bike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This slide has 2 animations that require the speaker to click through each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S</a:t>
            </a:r>
            <a:r>
              <a:rPr lang="en-US" dirty="0"/>
              <a:t>tudies support the finding that even a small change in vehicle operating speed can have large safety impacts. According to NHTSA Countermeasures that Work, “a reduction of 3 mph in average operating speed on a road with a baseline average operating speed of 30 mph is expected to produce a reduction of 27% in injury crashes and 49% in fatal crashes.”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We will discuss the systemic deployment of roundabouts as a case study later in the presentation.</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38</a:t>
            </a:fld>
            <a:endParaRPr lang="en-US"/>
          </a:p>
        </p:txBody>
      </p:sp>
    </p:spTree>
    <p:extLst>
      <p:ext uri="{BB962C8B-B14F-4D97-AF65-F5344CB8AC3E}">
        <p14:creationId xmlns:p14="http://schemas.microsoft.com/office/powerpoint/2010/main" val="3182010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element is safe roads. </a:t>
            </a:r>
            <a:r>
              <a:rPr lang="en-US" sz="1200" dirty="0">
                <a:solidFill>
                  <a:srgbClr val="003C47"/>
                </a:solidFill>
              </a:rPr>
              <a:t>Safe roads are designed and operated to prevent crashes and keep impacts on the human body at tolerable levels. As the following two slides show, we can keep impacts at tolerable levels by avoiding crashes altogether and by managing crash kinetic energy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This slide introduces the objective of Safe Roads. The specifics are detailed on the following slides.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39</a:t>
            </a:fld>
            <a:endParaRPr lang="en-US"/>
          </a:p>
        </p:txBody>
      </p:sp>
    </p:spTree>
    <p:extLst>
      <p:ext uri="{BB962C8B-B14F-4D97-AF65-F5344CB8AC3E}">
        <p14:creationId xmlns:p14="http://schemas.microsoft.com/office/powerpoint/2010/main" val="327845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Before we get started, let’s take a moment to reflect on the reason we are here today: each day, people are killed and seriously injured on our roads. Crashes can irreversibly change the course of human lives, touching victims, their families and loved ones, and society as a whole. But death and serious injury do not have to be consequences we live with simply to use our roadway system. Through collective action on the part of all roadway system stakeholders—from system managers and vehicle manufacturers, to law enforcement and everyday users—we can move to a Safe System approach that first anticipates human mistakes and second keeps impact energy on the human body at tolerable levels—with the goal of eliminating fatal &amp; serious injuries for all road users. This presentation gives an overview of the Safe System approach, as outlined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the audience how familiar they are with the Safe System approach. What Safe System practices are they implementing or planning to implement in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a:t>
            </a:r>
            <a:r>
              <a:rPr lang="en-US" dirty="0"/>
              <a:t> The Safe System approach is a global movement that has been in place in countries across the globe for more than 30 years. The Federal Highway Administration’s (FHWA) top priority is safety, and for this reason it fully supports the vision of zero deaths and serious injuries on the Nation’s roadway system. While the Safe System approach is new to the United States, it is worth mentioning that the majority of the States have adopted a zero deaths approach (also known as Toward Zero Deaths (TZD)), and more than 50 communities across the United States have adopted Vision Zero initiatives that set a goal of eliminating fatal and serious injuries from the roadway system. TZD and Vision Zero provide opportunities to adopt Safe System, and some States and localities have already adopted the Safe System approach</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Additional information on the FHWA Safe System approach is available at </a:t>
            </a:r>
            <a:r>
              <a:rPr lang="en-US" dirty="0">
                <a:hlinkClick r:id="rId3"/>
              </a:rPr>
              <a:t>https://safety.fhwa.dot.gov/zerodeaths/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a:t>
            </a:fld>
            <a:endParaRPr lang="en-US"/>
          </a:p>
        </p:txBody>
      </p:sp>
    </p:spTree>
    <p:extLst>
      <p:ext uri="{BB962C8B-B14F-4D97-AF65-F5344CB8AC3E}">
        <p14:creationId xmlns:p14="http://schemas.microsoft.com/office/powerpoint/2010/main" val="4198773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 given roadway or corridor is neither “safe” or “unsafe” and simply designing to standards does not ensure that a roadway will perform safely. Road design and operations should be thought of as a continuum, where safe system aligned design or countermeasures will improve safety performance (reduce crashes) incrementally.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A related concept is nominal vs. substantive safety. Nominal safety is the process of following design standards and meeting required design values for various roadway elements. Substantive safety is the evaluation of actual safety performance based on roadway characteristics, suggesting that changes in design have marginal impact in the actual safety performance rather than making a roadway simply “safe” or “unsafe”.</a:t>
            </a:r>
            <a:endParaRPr lang="en-US" dirty="0"/>
          </a:p>
          <a:p>
            <a:endParaRPr lang="en-US" dirty="0"/>
          </a:p>
          <a:p>
            <a:r>
              <a:rPr lang="en-US" dirty="0"/>
              <a:t>Graph: from DVC</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40</a:t>
            </a:fld>
            <a:endParaRPr lang="en-US"/>
          </a:p>
        </p:txBody>
      </p:sp>
    </p:spTree>
    <p:extLst>
      <p:ext uri="{BB962C8B-B14F-4D97-AF65-F5344CB8AC3E}">
        <p14:creationId xmlns:p14="http://schemas.microsoft.com/office/powerpoint/2010/main" val="2664505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t>
            </a:r>
            <a:r>
              <a:rPr lang="en-US" sz="1200" kern="1200">
                <a:solidFill>
                  <a:schemeClr val="tx1"/>
                </a:solidFill>
                <a:effectLst/>
                <a:latin typeface="+mn-lt"/>
                <a:ea typeface="+mn-ea"/>
                <a:cs typeface="+mn-cs"/>
              </a:rPr>
              <a:t>Avoiding crashes involves:</a:t>
            </a:r>
            <a:endParaRPr lang="en-US"/>
          </a:p>
          <a:p>
            <a:pPr marL="171450" indent="-171450">
              <a:buFont typeface="Arial" panose="020B0604020202020204" pitchFamily="34" charset="0"/>
              <a:buChar char="•"/>
            </a:pPr>
            <a:r>
              <a:rPr lang="en-US" sz="1200" b="0" u="none" kern="1200">
                <a:solidFill>
                  <a:schemeClr val="tx1"/>
                </a:solidFill>
                <a:effectLst/>
                <a:latin typeface="+mn-lt"/>
                <a:ea typeface="+mn-ea"/>
                <a:cs typeface="+mn-cs"/>
              </a:rPr>
              <a:t>Separating users in space </a:t>
            </a:r>
            <a:r>
              <a:rPr lang="en-US" sz="1200" kern="1200">
                <a:solidFill>
                  <a:schemeClr val="tx1"/>
                </a:solidFill>
                <a:effectLst/>
                <a:latin typeface="+mn-lt"/>
                <a:ea typeface="+mn-ea"/>
                <a:cs typeface="+mn-cs"/>
              </a:rPr>
              <a:t>– This approach segregates the physical space to provide travelers with a dedicated part of the right-of-way. Typically, travelers moving at different speeds – pedestrians, bicyclists, etc.  (e.g. sidewalks, cycle tracks, pedestrian overpasses) – or different directions (e.g. turning vehicles in separate turn lanes) are separated in space to minimize conflicts with other users.</a:t>
            </a:r>
          </a:p>
          <a:p>
            <a:pPr marL="171450" indent="-171450">
              <a:buFont typeface="Arial" panose="020B0604020202020204" pitchFamily="34" charset="0"/>
              <a:buChar char="•"/>
            </a:pPr>
            <a:r>
              <a:rPr lang="en-US" sz="1200" u="none" kern="1200">
                <a:solidFill>
                  <a:schemeClr val="tx1"/>
                </a:solidFill>
                <a:effectLst/>
                <a:latin typeface="+mn-lt"/>
                <a:ea typeface="+mn-ea"/>
                <a:cs typeface="+mn-cs"/>
              </a:rPr>
              <a:t>Separating users in time </a:t>
            </a:r>
            <a:r>
              <a:rPr lang="en-US" sz="1200" kern="1200">
                <a:solidFill>
                  <a:schemeClr val="tx1"/>
                </a:solidFill>
                <a:effectLst/>
                <a:latin typeface="+mn-lt"/>
                <a:ea typeface="+mn-ea"/>
                <a:cs typeface="+mn-cs"/>
              </a:rPr>
              <a:t>– This approach assumes that users will need to occupy the same physical space on the roadway, but creates a safer environment by separating the users in time and reducing vehicle interactions with vulnerable road users.  An example is a pedestrian scramble phase at an intersection whereby pedestrians have exclusive access to the intersection while all vehicle movements are stopped.</a:t>
            </a:r>
          </a:p>
          <a:p>
            <a:pPr marL="171450" indent="-171450">
              <a:buFont typeface="Arial" panose="020B0604020202020204" pitchFamily="34" charset="0"/>
              <a:buChar char="•"/>
            </a:pPr>
            <a:r>
              <a:rPr lang="en-US" sz="1200" u="none" kern="1200">
                <a:solidFill>
                  <a:schemeClr val="tx1"/>
                </a:solidFill>
                <a:effectLst/>
                <a:latin typeface="+mn-lt"/>
                <a:ea typeface="+mn-ea"/>
                <a:cs typeface="+mn-cs"/>
              </a:rPr>
              <a:t>Increasing attentiveness and awareness </a:t>
            </a:r>
            <a:r>
              <a:rPr lang="en-US" sz="1200" kern="1200">
                <a:solidFill>
                  <a:schemeClr val="tx1"/>
                </a:solidFill>
                <a:effectLst/>
                <a:latin typeface="+mn-lt"/>
                <a:ea typeface="+mn-ea"/>
                <a:cs typeface="+mn-cs"/>
              </a:rPr>
              <a:t>– This approach seeks to alert users to potential hazards and/or the presence of other users. These techniques can be vehicle, user or infrastructure-based, such as: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“Daylighting” intersections by removing parking at the corners to allow greater visibility between drivers and pedestrians.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Street lighting that increases nighttime visibility of users.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Rumble strips that alert inattentive or drowsy drivers that they are leaving their lanes.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Rectangular rapid flashing beacons that warn drivers of the presence of crossing pedestrians.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 images show examples of the text below them. At left, a street with clear physical separation for different users; in the center, users who are clearly separated by time while they cross the street; and at right, a rectangular rapid flashing beacon, which draws attention to the crossing pedestrians.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sz="1200" kern="1200">
                <a:solidFill>
                  <a:schemeClr val="tx1"/>
                </a:solidFill>
                <a:effectLst/>
                <a:latin typeface="+mn-lt"/>
                <a:ea typeface="+mn-ea"/>
                <a:cs typeface="+mn-cs"/>
              </a:rPr>
              <a:t>Sometimes a combination of multiple techniques is used, such as a protected left turn bay where the turning vehicles are physically separated while awaiting the opportunity to turn and separated in time with a protected left turn signal phase.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41</a:t>
            </a:fld>
            <a:endParaRPr lang="en-US"/>
          </a:p>
        </p:txBody>
      </p:sp>
    </p:spTree>
    <p:extLst>
      <p:ext uri="{BB962C8B-B14F-4D97-AF65-F5344CB8AC3E}">
        <p14:creationId xmlns:p14="http://schemas.microsoft.com/office/powerpoint/2010/main" val="2213948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a:t>
            </a:r>
            <a:r>
              <a:rPr lang="en-US" sz="1200" kern="1200" dirty="0">
                <a:solidFill>
                  <a:schemeClr val="tx1"/>
                </a:solidFill>
                <a:effectLst/>
                <a:latin typeface="+mn-lt"/>
                <a:ea typeface="+mn-ea"/>
                <a:cs typeface="+mn-cs"/>
              </a:rPr>
              <a:t>Managing crash kinetic energy to within human tolerance levels can be achieved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Managing speeds – context sensitive speed limits; for example: setting lower speed limit in areas with more pedestrian traffic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Managing crash angles – road design that eliminates right angle crashes; for example: roundabouts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Managing crash energy distribution – roadside barriers are design to provide an impact that is less severe than the object being shielded by the barrier. They also reduce the force experienced by vehicle occupants by spreading the amount of time that the impacts occur in, controlling energy dissipation and it’s impact on the human body.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All of them play a critical role in producing impact forces to human 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The speaker may want to ask the audience to identify additional examples that demonstrate individual or combined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images show examples of the text below them. At left, a speed feedback trailer for speed management; in the center, collision absorbance devices; and at right, a roundabout, which reduces speeds and collision angles to limit impact forces.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kern="1200" dirty="0">
                <a:solidFill>
                  <a:schemeClr val="tx1"/>
                </a:solidFill>
                <a:effectLst/>
                <a:latin typeface="+mn-lt"/>
                <a:ea typeface="+mn-ea"/>
                <a:cs typeface="+mn-cs"/>
              </a:rPr>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42</a:t>
            </a:fld>
            <a:endParaRPr lang="en-US"/>
          </a:p>
        </p:txBody>
      </p:sp>
    </p:spTree>
    <p:extLst>
      <p:ext uri="{BB962C8B-B14F-4D97-AF65-F5344CB8AC3E}">
        <p14:creationId xmlns:p14="http://schemas.microsoft.com/office/powerpoint/2010/main" val="3859105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b="0" i="0" u="none" strike="noStrike" kern="1200" baseline="0" dirty="0">
                <a:solidFill>
                  <a:schemeClr val="tx1"/>
                </a:solidFill>
                <a:latin typeface="+mn-lt"/>
                <a:ea typeface="+mn-ea"/>
                <a:cs typeface="+mn-cs"/>
              </a:rPr>
              <a:t>Safe roads include all aspects of the road system. Each has a role in accommodating human mistakes and injury tolerances to reduce the severity of crashes that do occur. *add equity and ongoing systemic improvements talking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43</a:t>
            </a:fld>
            <a:endParaRPr lang="en-US"/>
          </a:p>
        </p:txBody>
      </p:sp>
    </p:spTree>
    <p:extLst>
      <p:ext uri="{BB962C8B-B14F-4D97-AF65-F5344CB8AC3E}">
        <p14:creationId xmlns:p14="http://schemas.microsoft.com/office/powerpoint/2010/main" val="3398188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final element is post-crash care. This is one of the last lines of defense when other elements fail.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ea typeface="Calibri" panose="020F0502020204030204" pitchFamily="34" charset="0"/>
                <a:cs typeface="Times New Roman" panose="02020603050405020304" pitchFamily="18" charset="0"/>
              </a:rPr>
              <a:t>Traffic Incident Management (TIM) is the umbrella term for the actions of those that respond to a crash including law enforcement, emergency medical care, towing and recovery, and more. Restoring traffic as safely and quickly as possible helps avoid secondary crashes. Many states and major metropolitan areas have TIM working groups, and engineers and planners should work with these groups to enable safe and efficient incident clearance on roadways that are being planned and designed.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First Responders: </a:t>
            </a:r>
            <a:r>
              <a:rPr lang="en-US" sz="1200" b="0" dirty="0">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First responders must be able to quickly access a collision or incident site, establish communications among the responding parties, set up traffic control to keep themselves and the public safe, and complete the various tasks required to reopen the roadway to its normal configuration.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Segoe UI" panose="020B0502040204020203" pitchFamily="34" charset="0"/>
                <a:ea typeface="Calibri" panose="020F0502020204030204" pitchFamily="34" charset="0"/>
                <a:cs typeface="Times New Roman" panose="02020603050405020304" pitchFamily="18" charset="0"/>
              </a:rPr>
              <a:t>Crash investigation: </a:t>
            </a:r>
            <a:r>
              <a:rPr lang="en-US" sz="1200" dirty="0">
                <a:effectLst/>
                <a:latin typeface="Segoe UI" panose="020B0502040204020203" pitchFamily="34" charset="0"/>
                <a:ea typeface="Calibri" panose="020F0502020204030204" pitchFamily="34" charset="0"/>
                <a:cs typeface="Times New Roman" panose="02020603050405020304" pitchFamily="18" charset="0"/>
              </a:rPr>
              <a:t>Quick-response and investigation by </a:t>
            </a:r>
            <a:r>
              <a:rPr lang="en-US" sz="1200" u="sng" dirty="0">
                <a:effectLst/>
                <a:latin typeface="Segoe UI" panose="020B0502040204020203" pitchFamily="34" charset="0"/>
                <a:ea typeface="Calibri" panose="020F0502020204030204" pitchFamily="34" charset="0"/>
                <a:cs typeface="Times New Roman" panose="02020603050405020304" pitchFamily="18" charset="0"/>
              </a:rPr>
              <a:t>police</a:t>
            </a:r>
            <a:r>
              <a:rPr lang="en-US" sz="1200" u="none" dirty="0">
                <a:effectLst/>
                <a:latin typeface="Segoe UI" panose="020B0502040204020203" pitchFamily="34" charset="0"/>
                <a:ea typeface="Calibri" panose="020F0502020204030204" pitchFamily="34" charset="0"/>
                <a:cs typeface="Times New Roman" panose="02020603050405020304" pitchFamily="18" charset="0"/>
              </a:rPr>
              <a:t> and </a:t>
            </a:r>
            <a:r>
              <a:rPr lang="en-US" sz="1200" u="sng" dirty="0">
                <a:effectLst/>
                <a:latin typeface="Segoe UI" panose="020B0502040204020203" pitchFamily="34" charset="0"/>
                <a:ea typeface="Calibri" panose="020F0502020204030204" pitchFamily="34" charset="0"/>
                <a:cs typeface="Times New Roman" panose="02020603050405020304" pitchFamily="18" charset="0"/>
              </a:rPr>
              <a:t>road managers </a:t>
            </a:r>
            <a:r>
              <a:rPr lang="en-US" sz="1200" dirty="0">
                <a:effectLst/>
                <a:latin typeface="Segoe UI" panose="020B0502040204020203" pitchFamily="34" charset="0"/>
                <a:ea typeface="Calibri" panose="020F0502020204030204" pitchFamily="34" charset="0"/>
                <a:cs typeface="Times New Roman" panose="02020603050405020304" pitchFamily="18" charset="0"/>
              </a:rPr>
              <a:t>can help ensure crash factors are documented and reported correctly.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ea typeface="Calibri" panose="020F0502020204030204" pitchFamily="34" charset="0"/>
                <a:cs typeface="Times New Roman" panose="02020603050405020304" pitchFamily="18" charset="0"/>
              </a:rPr>
              <a:t>Crash reporting practices, such as complete data collection and documentation of road user behavior and infrastructure, and sharing data across agencies or organizations (e.g., among police departments, transportation officials, and hospitals) can help lead to a greater understanding of the holistic safety landscape, and thus lead to improved investments in safety.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Emergency medical care: </a:t>
            </a:r>
            <a:r>
              <a:rPr lang="en-US" dirty="0"/>
              <a:t>emergency first responders to quickly locate them, treat and stabilize their injury, and transport them to medical facilities. </a:t>
            </a:r>
            <a:endParaRPr lang="en-US" sz="1200" b="1" dirty="0">
              <a:effectLst/>
              <a:highlight>
                <a:srgbClr val="FFFF00"/>
              </a:highligh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Toward Zero Deaths: A National Strategy on Highway Safety provides information on </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EMS and trauma care (from page 44) at </a:t>
            </a:r>
            <a:r>
              <a:rPr kumimoji="0" lang="en-US" sz="1200" b="0" i="0" u="sng"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hlinkClick r:id="rId3"/>
              </a:rPr>
              <a:t>https://www.towardzerodeaths.org/wp-content/uploads/2019/12/TZD_National_Strategy.pdf</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Additional information on EMS can be found at </a:t>
            </a:r>
            <a:r>
              <a:rPr kumimoji="0" lang="en-US" sz="1200" b="0" i="0" u="sng"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hlinkClick r:id="rId4"/>
              </a:rPr>
              <a:t>https://www.ems.gov/whatisems.html</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a:t>
            </a:r>
            <a:r>
              <a:rPr kumimoji="0" lang="en-US" sz="1800" b="0" i="0" u="none" strike="noStrike" kern="1200" cap="none" spc="0" normalizeH="0" baseline="0" noProof="0" dirty="0">
                <a:ln>
                  <a:noFill/>
                </a:ln>
                <a:solidFill>
                  <a:prstClr val="black"/>
                </a:solidFill>
                <a:effectLst/>
                <a:uLnTx/>
                <a:uFillTx/>
                <a:latin typeface="CIDFont+F6"/>
                <a:ea typeface="+mn-ea"/>
                <a:cs typeface="+mn-cs"/>
              </a:rPr>
              <a:t>National Association of State Emergency Medical Services Officials (NASEMSO)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developed numerous materials such as the </a:t>
            </a:r>
            <a:r>
              <a:rPr kumimoji="0" lang="en-US" sz="1800" b="0" i="0" u="none" strike="noStrike" kern="1200" cap="none" spc="0" normalizeH="0" baseline="0" noProof="0" dirty="0">
                <a:ln>
                  <a:noFill/>
                </a:ln>
                <a:solidFill>
                  <a:prstClr val="black"/>
                </a:solidFill>
                <a:effectLst/>
                <a:uLnTx/>
                <a:uFillTx/>
                <a:latin typeface="CIDFont+F10"/>
                <a:ea typeface="+mn-ea"/>
                <a:cs typeface="+mn-cs"/>
              </a:rPr>
              <a:t>National Model EMS Clinical Guidelines to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facilitate the creation of state and local EMS system clinical guidelines, protocols, or operating procedures. It can be accessed at</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5"/>
              </a:rPr>
              <a:t>https://nasemso.org/projects/model-ems-clinical-guidelines/</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Information on FHWA Traffic Incident Management program can be accessed at </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6"/>
              </a:rPr>
              <a:t>https://ops.fhwa.dot.gov/tim/</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4" name="Slide Number Placeholder 3"/>
          <p:cNvSpPr>
            <a:spLocks noGrp="1"/>
          </p:cNvSpPr>
          <p:nvPr>
            <p:ph type="sldNum" sz="quarter" idx="5"/>
          </p:nvPr>
        </p:nvSpPr>
        <p:spPr/>
        <p:txBody>
          <a:bodyPr/>
          <a:lstStyle/>
          <a:p>
            <a:fld id="{26478024-DA11-492E-8F9B-372D93302874}" type="slidenum">
              <a:rPr lang="en-US" smtClean="0"/>
              <a:t>44</a:t>
            </a:fld>
            <a:endParaRPr lang="en-US"/>
          </a:p>
        </p:txBody>
      </p:sp>
    </p:spTree>
    <p:extLst>
      <p:ext uri="{BB962C8B-B14F-4D97-AF65-F5344CB8AC3E}">
        <p14:creationId xmlns:p14="http://schemas.microsoft.com/office/powerpoint/2010/main" val="2030816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After the immediate crash response there are further parts of the safe system that help achieve safety goals.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Media: </a:t>
            </a:r>
            <a:r>
              <a:rPr lang="en-US" dirty="0"/>
              <a:t>Media coverage of crashes and safety can vary, and agency staff can help spread the safe system approach that calls for improvements to all parts of the system.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Engineering: </a:t>
            </a:r>
            <a:r>
              <a:rPr lang="en-US" dirty="0"/>
              <a:t>F</a:t>
            </a:r>
            <a:r>
              <a:rPr lang="en-US" sz="1200" dirty="0">
                <a:effectLst/>
                <a:latin typeface="Segoe UI" panose="020B0502040204020203" pitchFamily="34" charset="0"/>
                <a:ea typeface="Calibri" panose="020F0502020204030204" pitchFamily="34" charset="0"/>
                <a:cs typeface="Times New Roman" panose="02020603050405020304" pitchFamily="18" charset="0"/>
              </a:rPr>
              <a:t>eedback from crash investigations and first responders helps road managers address road safety in planning, design, and maintaining the roadways and traffic control system. This doesn’t not only help keep road users safe but also helps with movement and operations of emergency equipment.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Segoe UI" panose="020B0502040204020203" pitchFamily="34" charset="0"/>
                <a:ea typeface="Calibri" panose="020F0502020204030204" pitchFamily="34" charset="0"/>
                <a:cs typeface="Times New Roman" panose="02020603050405020304" pitchFamily="18" charset="0"/>
              </a:rPr>
              <a:t>Justice: </a:t>
            </a:r>
            <a:r>
              <a:rPr lang="en-US" sz="1200" dirty="0">
                <a:effectLst/>
                <a:latin typeface="Segoe UI" panose="020B0502040204020203" pitchFamily="34" charset="0"/>
                <a:ea typeface="Calibri" panose="020F0502020204030204" pitchFamily="34" charset="0"/>
                <a:cs typeface="Times New Roman" panose="02020603050405020304" pitchFamily="18" charset="0"/>
              </a:rPr>
              <a:t>The justice system can take appropriate action, and the risk of future crashes can be mitigated through an appropriate design and program or policy changes. </a:t>
            </a:r>
            <a:r>
              <a:rPr lang="en-US" dirty="0"/>
              <a:t>These help inform our safety programs.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Toward Zero Deaths: A National Strategy on Highway Safety provides information on </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EMS and trauma care (from page 44) at </a:t>
            </a:r>
            <a:r>
              <a:rPr kumimoji="0" lang="en-US" sz="1200" b="0" i="0" u="sng"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hlinkClick r:id="rId3"/>
              </a:rPr>
              <a:t>https://www.towardzerodeaths.org/wp-content/uploads/2019/12/TZD_National_Strategy.pdf</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Additional information on EMS can be found at </a:t>
            </a:r>
            <a:r>
              <a:rPr kumimoji="0" lang="en-US" sz="1200" b="0" i="0" u="sng"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hlinkClick r:id="rId4"/>
              </a:rPr>
              <a:t>https://www.ems.gov/whatisems.html</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a:t>
            </a:r>
            <a:r>
              <a:rPr kumimoji="0" lang="en-US" sz="1800" b="0" i="0" u="none" strike="noStrike" kern="1200" cap="none" spc="0" normalizeH="0" baseline="0" noProof="0" dirty="0">
                <a:ln>
                  <a:noFill/>
                </a:ln>
                <a:solidFill>
                  <a:prstClr val="black"/>
                </a:solidFill>
                <a:effectLst/>
                <a:uLnTx/>
                <a:uFillTx/>
                <a:latin typeface="CIDFont+F6"/>
                <a:ea typeface="+mn-ea"/>
                <a:cs typeface="+mn-cs"/>
              </a:rPr>
              <a:t>National Association of State Emergency Medical Services Officials (NASEMSO)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developed numerous materials such as the </a:t>
            </a:r>
            <a:r>
              <a:rPr kumimoji="0" lang="en-US" sz="1800" b="0" i="0" u="none" strike="noStrike" kern="1200" cap="none" spc="0" normalizeH="0" baseline="0" noProof="0" dirty="0">
                <a:ln>
                  <a:noFill/>
                </a:ln>
                <a:solidFill>
                  <a:prstClr val="black"/>
                </a:solidFill>
                <a:effectLst/>
                <a:uLnTx/>
                <a:uFillTx/>
                <a:latin typeface="CIDFont+F10"/>
                <a:ea typeface="+mn-ea"/>
                <a:cs typeface="+mn-cs"/>
              </a:rPr>
              <a:t>National Model EMS Clinical Guidelines to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facilitate the creation of state and local EMS system clinical guidelines, protocols, or operating procedures. It can be accessed at</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5"/>
              </a:rPr>
              <a:t>https://nasemso.org/projects/model-ems-clinical-guidelines/</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Information on FHWA Traffic Incident Management program can be accessed at </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6"/>
              </a:rPr>
              <a:t>https://ops.fhwa.dot.gov/tim/</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4" name="Slide Number Placeholder 3"/>
          <p:cNvSpPr>
            <a:spLocks noGrp="1"/>
          </p:cNvSpPr>
          <p:nvPr>
            <p:ph type="sldNum" sz="quarter" idx="5"/>
          </p:nvPr>
        </p:nvSpPr>
        <p:spPr/>
        <p:txBody>
          <a:bodyPr/>
          <a:lstStyle/>
          <a:p>
            <a:fld id="{26478024-DA11-492E-8F9B-372D93302874}" type="slidenum">
              <a:rPr lang="en-US" smtClean="0"/>
              <a:t>45</a:t>
            </a:fld>
            <a:endParaRPr lang="en-US"/>
          </a:p>
        </p:txBody>
      </p:sp>
    </p:spTree>
    <p:extLst>
      <p:ext uri="{BB962C8B-B14F-4D97-AF65-F5344CB8AC3E}">
        <p14:creationId xmlns:p14="http://schemas.microsoft.com/office/powerpoint/2010/main" val="20308161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left graphic shows how five Safe System elements work together, such that if one part fails, there are redundant systems in place. The “Swiss Cheese Model” helps demonstrate this redundancy. Layered safety measures are represented as slices of </a:t>
            </a:r>
            <a:r>
              <a:rPr lang="en-US" dirty="0" err="1"/>
              <a:t>swiss</a:t>
            </a:r>
            <a:r>
              <a:rPr lang="en-US" dirty="0"/>
              <a:t> cheese with the holes being weaknesses in individual parts of the system. The holes represent weakness causing failures or latent condition. When the cheese slices act as successive layers of defenses and the holes are not lined up, a person is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right graphic shows that a failure only results when a hole in each slice momentarily aligns, permitting a hazard to pass through holes in all the slices. The basic principle is that lapses and weaknesses in one part of the system can occur, but other parts compensate to not allow a failure. This relates back to the Safe System principles that redundancy is critical and responsibility is shared.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We’ve now discussed all six Safe System principles and all five Safe System elements. The next section of the presentation focuses on Safe System case studies.</a:t>
            </a:r>
            <a:r>
              <a:rPr lang="en-US" b="1"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Optional break for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a:t>
            </a:r>
            <a:r>
              <a:rPr lang="en-US" dirty="0"/>
              <a:t>“Swiss Cheese Model” is applicable to numerous risk management fields and was originally espoused by Dante </a:t>
            </a:r>
            <a:r>
              <a:rPr lang="en-US" dirty="0" err="1"/>
              <a:t>Orlandella</a:t>
            </a:r>
            <a:r>
              <a:rPr lang="en-US" dirty="0"/>
              <a:t> and James T. Reason of the University of Manchester</a:t>
            </a:r>
            <a:r>
              <a:rPr lang="en-US" b="0" dirty="0"/>
              <a:t>. The graphic was adapted for FHWA from their work to explain the redundancy of the five Safe System elements.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showed the previous slide where all the holes are lined up, meaning redundancy isn’t there. This slide shows cheese slices with the holes not lined up and how redundancy works.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A good example of how the five Safe System elements work together to create redundancy is distracted driving. Education campaigns focused on alert driving—avoiding behaviors like texting while driving—help create safe road users. Vehicle safety systems, like lane departure warnings, create safe vehicles that alert distracted drivers to potential hazards. Enforcement can help maintain safe speeds, so that if an incident should occur due to distracted driving, impact forces on the human body remain within tolerable levels. Infrastructure like rumble strips creates safe roads and an additional layer of redundancy to warn distracted drivers about a potential roadway departure. Sometimes, all these measures are not enough to prevent a distracted driving crash from occurring, but efficient, rapid post-crash care can help this mistake not be fatal.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26478024-DA11-492E-8F9B-372D93302874}" type="slidenum">
              <a:rPr lang="en-US" smtClean="0"/>
              <a:t>46</a:t>
            </a:fld>
            <a:endParaRPr lang="en-US"/>
          </a:p>
        </p:txBody>
      </p:sp>
    </p:spTree>
    <p:extLst>
      <p:ext uri="{BB962C8B-B14F-4D97-AF65-F5344CB8AC3E}">
        <p14:creationId xmlns:p14="http://schemas.microsoft.com/office/powerpoint/2010/main" val="1658558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doesn’t throw away everything that we do already but enhances our focus in designing and operating for safety. In many cases, we know which countermeasures are effective at reducing crashes and/or reducing crash severities. While there are many places to start, the FHWA Proven Safety Countermeasures is one source for safety countermeasures that any agency can implement quickly and expect a positive impact on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i="0" dirty="0">
                <a:solidFill>
                  <a:srgbClr val="212529"/>
                </a:solidFill>
                <a:effectLst/>
                <a:latin typeface="Open Sans" panose="020B0606030504020204" pitchFamily="34" charset="0"/>
              </a:rPr>
              <a:t>FHWA’s Proven Safety Countermeasures initiative (</a:t>
            </a:r>
            <a:r>
              <a:rPr lang="en-US" b="0" i="0" dirty="0" err="1">
                <a:solidFill>
                  <a:srgbClr val="212529"/>
                </a:solidFill>
                <a:effectLst/>
                <a:latin typeface="Open Sans" panose="020B0606030504020204" pitchFamily="34" charset="0"/>
              </a:rPr>
              <a:t>PSCi</a:t>
            </a:r>
            <a:r>
              <a:rPr lang="en-US" b="0" i="0" dirty="0">
                <a:solidFill>
                  <a:srgbClr val="212529"/>
                </a:solidFill>
                <a:effectLst/>
                <a:latin typeface="Open Sans" panose="020B0606030504020204" pitchFamily="34" charset="0"/>
              </a:rPr>
              <a:t>) is a collection of 28 countermeasures and strategies effective in reducing roadway fatalities and serious injuries on our Nation’s highways. Transportation agencies are strongly encouraged to consider widespread implementation of PSCs to accelerate the achievement of local, State, and National safety goals. These strategies are designed for all road users and all kinds of roads—from rural to urban, from high-volume freeways to less traveled two-lane State and county roads, from signalized crossings to horizontal curves, and everything in between. Each countermeasure addresses at least one safety focus area – speed management, intersections, roadway departures, or pedestrians/bicyclists – while others are crosscutting strategies that address multiple safety focus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Open Sans" panose="020B0606030504020204" pitchFamily="34" charset="0"/>
              </a:rPr>
              <a:t>The PSC website includes a guided search function for browsing countermeasures for various scenarios, along with additional information on each countermeasure. </a:t>
            </a:r>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47</a:t>
            </a:fld>
            <a:endParaRPr lang="en-US"/>
          </a:p>
        </p:txBody>
      </p:sp>
    </p:spTree>
    <p:extLst>
      <p:ext uri="{BB962C8B-B14F-4D97-AF65-F5344CB8AC3E}">
        <p14:creationId xmlns:p14="http://schemas.microsoft.com/office/powerpoint/2010/main" val="2364925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We will now look at two case studies that show how components of the Safe System approach have been implemented in cities large and small across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two case studies are a citywide roundabout implementation in Carmel, IN and a systemic, multimodal safety project along Queens Blvd in New York, NY.</a:t>
            </a:r>
            <a:endParaRPr lang="en-US" b="1"/>
          </a:p>
          <a:p>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48</a:t>
            </a:fld>
            <a:endParaRPr lang="en-US"/>
          </a:p>
        </p:txBody>
      </p:sp>
    </p:spTree>
    <p:extLst>
      <p:ext uri="{BB962C8B-B14F-4D97-AF65-F5344CB8AC3E}">
        <p14:creationId xmlns:p14="http://schemas.microsoft.com/office/powerpoint/2010/main" val="3678167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t>
            </a:r>
            <a:r>
              <a:rPr lang="en-US" sz="1200" kern="1200">
                <a:solidFill>
                  <a:schemeClr val="tx1"/>
                </a:solidFill>
                <a:effectLst/>
                <a:latin typeface="+mn-lt"/>
                <a:ea typeface="+mn-ea"/>
                <a:cs typeface="+mn-cs"/>
              </a:rPr>
              <a:t>Since </a:t>
            </a:r>
            <a:r>
              <a:rPr lang="en-US" sz="1200" b="0" kern="1200">
                <a:solidFill>
                  <a:schemeClr val="tx1"/>
                </a:solidFill>
                <a:effectLst/>
                <a:latin typeface="+mn-lt"/>
                <a:ea typeface="+mn-ea"/>
                <a:cs typeface="+mn-cs"/>
              </a:rPr>
              <a:t>1997, Carmel, IN, has </a:t>
            </a:r>
            <a:r>
              <a:rPr lang="en-US" sz="1200" kern="1200">
                <a:solidFill>
                  <a:schemeClr val="tx1"/>
                </a:solidFill>
                <a:effectLst/>
                <a:latin typeface="+mn-lt"/>
                <a:ea typeface="+mn-ea"/>
                <a:cs typeface="+mn-cs"/>
              </a:rPr>
              <a:t>taken a Safe System approach to intersection design by installing roundabouts at intersections wherever possible. The city of Carmel took a systemic approach by converting over 125 intersections to roundabouts to improve safety citywide, regardless of crash history. Roundabouts move people through intersections more efficiently and safer than stop signs or signalized intersections. With roundabouts now at so many of the city’s intersections, Carmel has seen serious injury crashes reduced by about 80 percent, </a:t>
            </a:r>
            <a:r>
              <a:rPr lang="en-US"/>
              <a:t>and the number of crashes overall has reduced by about 40 percent. </a:t>
            </a:r>
            <a:r>
              <a:rPr lang="en-US" sz="1200" kern="1200">
                <a:solidFill>
                  <a:schemeClr val="tx1"/>
                </a:solidFill>
                <a:effectLst/>
                <a:latin typeface="+mn-lt"/>
                <a:ea typeface="+mn-ea"/>
                <a:cs typeface="+mn-cs"/>
              </a:rPr>
              <a:t>The Mayor of Carmel instituted the comprehensive roundabout program to prioritize safety after learning from Europe that roundabouts eliminate right angle and head on crashes and reduce pedestrian conflict crashes. In addition, roundabouts slow the speed of vehicles maneuvering through an intersection, thus reducing the kinetic forces and crash severity if a crash occurs. </a:t>
            </a:r>
            <a:r>
              <a:rPr lang="en-US" sz="1200" b="0" u="none" kern="1200">
                <a:solidFill>
                  <a:schemeClr val="tx1"/>
                </a:solidFill>
                <a:effectLst/>
                <a:latin typeface="+mn-lt"/>
                <a:ea typeface="+mn-ea"/>
                <a:cs typeface="+mn-cs"/>
              </a:rPr>
              <a:t>In making these changes, designers addressed the Safe System elements of Safe Users, Safe Speeds, and Safe Roads. </a:t>
            </a:r>
            <a:endParaRPr lang="en-US" b="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Ask audience if their jurisdictions installed roundabouts and what the outcomes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sz="1800">
                <a:effectLst/>
                <a:latin typeface="Calibri" panose="020F0502020204030204" pitchFamily="34" charset="0"/>
                <a:ea typeface="Times New Roman" panose="02020603050405020304" pitchFamily="18" charset="0"/>
              </a:rPr>
              <a:t>The image is an aerial view of one of Carmel’s roundabouts</a:t>
            </a:r>
            <a:r>
              <a:rPr lang="en-US" b="0"/>
              <a: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City of Carmel maintains a website about its roundabouts, where additional information is available: </a:t>
            </a:r>
            <a:r>
              <a:rPr lang="en-US">
                <a:hlinkClick r:id="rId3"/>
              </a:rPr>
              <a:t>https://www.carmel.in.gov/department-services/engineering/roundabouts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to presenter:</a:t>
            </a:r>
            <a:r>
              <a:rPr lang="en-US" b="0"/>
              <a:t> Modify the use of either or both case studies as needed for time management.</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49</a:t>
            </a:fld>
            <a:endParaRPr lang="en-US"/>
          </a:p>
        </p:txBody>
      </p:sp>
    </p:spTree>
    <p:extLst>
      <p:ext uri="{BB962C8B-B14F-4D97-AF65-F5344CB8AC3E}">
        <p14:creationId xmlns:p14="http://schemas.microsoft.com/office/powerpoint/2010/main" val="156391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is a complex topic and this presentation is an introduction. The top three things we want you to take away from this presentation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The Safe System Approach is “Principles Based” – you will learn the safe system principles that guide this approach and advance safety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Achieving a Safe System requires all five elements to be strengthened – a system depends on each of its parts working together to achieve the best possible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Safe Roads is a continuum, not an absolute – There are no “safe” or “unsafe” roads, but there are ways we can address the transportation system that can enhance the safety of its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5</a:t>
            </a:fld>
            <a:endParaRPr lang="en-US"/>
          </a:p>
        </p:txBody>
      </p:sp>
    </p:spTree>
    <p:extLst>
      <p:ext uri="{BB962C8B-B14F-4D97-AF65-F5344CB8AC3E}">
        <p14:creationId xmlns:p14="http://schemas.microsoft.com/office/powerpoint/2010/main" val="3277190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GB" dirty="0"/>
              <a:t>New York City completed a systemic, data-driven crash analysis to understand where high concentrations of crashes are occurring. They used this information to develop a high-injury network (HIN), a concentration of streets where crashes are disproportionately happening. With the HIN in place, the City then set out to develop infrastructure countermeasures, such as those on Queens Boulevard, a major arterial in eastern Queens.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Queens Blvd after project implementation, with clearly delineated spaces for multiple users.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50</a:t>
            </a:fld>
            <a:endParaRPr lang="en-US"/>
          </a:p>
        </p:txBody>
      </p:sp>
    </p:spTree>
    <p:extLst>
      <p:ext uri="{BB962C8B-B14F-4D97-AF65-F5344CB8AC3E}">
        <p14:creationId xmlns:p14="http://schemas.microsoft.com/office/powerpoint/2010/main" val="1446190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Queens </a:t>
            </a:r>
            <a:r>
              <a:rPr lang="en-US" dirty="0" err="1"/>
              <a:t>blvd</a:t>
            </a:r>
            <a:r>
              <a:rPr lang="en-US" dirty="0"/>
              <a:t> before improvements was a roadway with no facilities for people biking, enabled high speeds such as through the slip lane between the through lanes and the frontage road, and had many lanes for motor 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In smaller audiences, the presenter may wish to have them identify issues that are inconsistent with SSA and may contribute to the higher crashes experienced in the before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Queens Blvd before project implementation, with high speed slip lanes, no bike facilities, and many conflict areas.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Animation: </a:t>
            </a:r>
            <a:r>
              <a:rPr lang="en-US" b="0" dirty="0"/>
              <a:t>Features of interest will appear on a mouse click</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51</a:t>
            </a:fld>
            <a:endParaRPr lang="en-US"/>
          </a:p>
        </p:txBody>
      </p:sp>
    </p:spTree>
    <p:extLst>
      <p:ext uri="{BB962C8B-B14F-4D97-AF65-F5344CB8AC3E}">
        <p14:creationId xmlns:p14="http://schemas.microsoft.com/office/powerpoint/2010/main" val="3212410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a:t>
            </a:r>
            <a:r>
              <a:rPr lang="en-US" b="0" dirty="0"/>
              <a:t>Countermeasures installed</a:t>
            </a:r>
            <a:r>
              <a:rPr lang="en-US" b="1" dirty="0"/>
              <a:t> </a:t>
            </a:r>
            <a:r>
              <a:rPr lang="en-GB" dirty="0"/>
              <a:t>included pedestrian improvements, bike lanes, and physical barriers to separate users in space. These additions increased the</a:t>
            </a:r>
            <a:r>
              <a:rPr lang="en-US" dirty="0"/>
              <a:t> safety of crossing pedestrians, reduced speeds, and separated users in time</a:t>
            </a:r>
            <a:r>
              <a:rPr lang="en-GB" dirty="0"/>
              <a:t>. The slip lane was redesigned for stop control, and the number of lanes on the frontage road were reduced, both of which contributed to reduced vehicle speeds. Use of bicycling increased greatly with the addition of the dedicated bike lanes.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t>
            </a:r>
            <a:r>
              <a:rPr lang="en-US" b="1" dirty="0"/>
              <a:t>:</a:t>
            </a:r>
            <a:r>
              <a:rPr lang="en-US" dirty="0"/>
              <a:t> In smaller audiences, the presenter may wish to have them identify issues that are consistent with SSA and may contribute to the crash reductions experienced in the after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Queens Blvd after project implementation, with clearly delineated spaces for multiple users.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Animation: </a:t>
            </a:r>
            <a:r>
              <a:rPr lang="en-US" b="0" dirty="0"/>
              <a:t>Features that enhance safety and can be seen in the after image will appear on mouse click.</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52</a:t>
            </a:fld>
            <a:endParaRPr lang="en-US"/>
          </a:p>
        </p:txBody>
      </p:sp>
    </p:spTree>
    <p:extLst>
      <p:ext uri="{BB962C8B-B14F-4D97-AF65-F5344CB8AC3E}">
        <p14:creationId xmlns:p14="http://schemas.microsoft.com/office/powerpoint/2010/main" val="4213783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As shown in the table, total injuries in the after period reduced by 24%, and pedestrian crashes and injuries were reduced by 55%. Crashes involving bicyclists did increase but the amount of bicycling greatly increased with the addition of the dedicated bike lane to the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graphic shows Queens Blvd before and after project implementation crash data from NYC DOT.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https://nycdotprojects.info/sites/default/files/Queens%20Blvd%20CB%202%20TC%203-5-18.pdf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53</a:t>
            </a:fld>
            <a:endParaRPr lang="en-US"/>
          </a:p>
        </p:txBody>
      </p:sp>
    </p:spTree>
    <p:extLst>
      <p:ext uri="{BB962C8B-B14F-4D97-AF65-F5344CB8AC3E}">
        <p14:creationId xmlns:p14="http://schemas.microsoft.com/office/powerpoint/2010/main" val="2391895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This final section summarizes the key distinctions of the Safe System approach and provides </a:t>
            </a:r>
            <a:r>
              <a:rPr lang="en-US" sz="1200">
                <a:solidFill>
                  <a:schemeClr val="bg1"/>
                </a:solidFill>
              </a:rPr>
              <a:t>tools to bring the approach to your community.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54</a:t>
            </a:fld>
            <a:endParaRPr lang="en-US"/>
          </a:p>
        </p:txBody>
      </p:sp>
    </p:spTree>
    <p:extLst>
      <p:ext uri="{BB962C8B-B14F-4D97-AF65-F5344CB8AC3E}">
        <p14:creationId xmlns:p14="http://schemas.microsoft.com/office/powerpoint/2010/main" val="106773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b="0" i="0" u="none" strike="noStrike" kern="1200" baseline="0" dirty="0">
                <a:solidFill>
                  <a:schemeClr val="tx1"/>
                </a:solidFill>
                <a:latin typeface="+mn-lt"/>
                <a:ea typeface="+mn-ea"/>
                <a:cs typeface="+mn-cs"/>
              </a:rPr>
              <a:t>As we’ll see in the text that appears on the slide, </a:t>
            </a:r>
            <a:r>
              <a:rPr lang="en-US" dirty="0"/>
              <a:t>implementing the Safe System approach requires moving away from several traditional safety paradigms.</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1: Rather than preventing crashes, the Safe System approach seeks to prevent death and serious injuries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2: In addition to trying to improve human behavior, the Safe System approach designs for human mistakes and limitations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3: While the traditional safety approach focuses on controlling speeding, the Safe System approach attempts to reduce system kinetic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4: Rather than asserting that only individuals are responsible, the Safe System approach aims to share responsibility among system users, managers, and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Animation 5: Instead of reacting based on crash history, the Safe System approach proactively identifies and addresses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Implementing the Safe System approach is our shared responsibility, and we all have a role. </a:t>
            </a:r>
            <a:r>
              <a:rPr lang="en-US" dirty="0"/>
              <a:t>The next slide introduces FHWA resources to help agencies implement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This slide has 5 animations that require the speaker to click through each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Safe System approach encompasses the elements of the 4Es (Enforcement, Education, Emergency Response, and Engineering). It refocuses efforts on reducing death and serious injury through accommodating human mistakes and reducing impact forces to tolerable levels.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55</a:t>
            </a:fld>
            <a:endParaRPr lang="en-US"/>
          </a:p>
        </p:txBody>
      </p:sp>
    </p:spTree>
    <p:extLst>
      <p:ext uri="{BB962C8B-B14F-4D97-AF65-F5344CB8AC3E}">
        <p14:creationId xmlns:p14="http://schemas.microsoft.com/office/powerpoint/2010/main" val="920958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 </a:t>
            </a:r>
            <a:r>
              <a:rPr lang="en-US" sz="1200">
                <a:solidFill>
                  <a:srgbClr val="003C47"/>
                </a:solidFill>
              </a:rPr>
              <a:t>FHWA is developing resources to help agencies implement the Safe System approach. FHWA currently offers Safe System outreach materials in addition to this presentation. The agency is working to integrate the Safe System approach and has released a number of reports related to linking the approach to programs such as HSIP/SHSP, intersection safety, speed management, and pedestrian and bicycle safety. They can be found on the FHWA </a:t>
            </a:r>
            <a:r>
              <a:rPr lang="en-US" sz="1200" b="0" i="0" kern="1200">
                <a:solidFill>
                  <a:schemeClr val="tx1"/>
                </a:solidFill>
                <a:effectLst/>
                <a:latin typeface="+mn-lt"/>
                <a:ea typeface="+mn-ea"/>
                <a:cs typeface="+mn-cs"/>
              </a:rPr>
              <a:t>Zero Deaths website, linked on the slide. The website </a:t>
            </a:r>
            <a:r>
              <a:rPr lang="en-US" sz="1200">
                <a:solidFill>
                  <a:srgbClr val="003C47"/>
                </a:solidFill>
              </a:rPr>
              <a:t>provides </a:t>
            </a:r>
            <a:r>
              <a:rPr lang="en-US"/>
              <a:t>resources on the Safe System approach as well as related approaches and strategies. Beyond FHWA, the three initiatives mentioned earlier in the presentation—Road to Zero Coalition, Toward Zero Deaths, and Vision Zero Network— and ITE offer additional resources for agencies looking to bring a Safe System approach to their community.</a:t>
            </a:r>
            <a:endParaRPr lang="en-US" sz="1200">
              <a:solidFill>
                <a:srgbClr val="003C4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56</a:t>
            </a:fld>
            <a:endParaRPr lang="en-US"/>
          </a:p>
        </p:txBody>
      </p:sp>
    </p:spTree>
    <p:extLst>
      <p:ext uri="{BB962C8B-B14F-4D97-AF65-F5344CB8AC3E}">
        <p14:creationId xmlns:p14="http://schemas.microsoft.com/office/powerpoint/2010/main" val="3641994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As we wrap up the presentation, it’s important to remember that road safety is truly a matter of life and death.</a:t>
            </a:r>
            <a:r>
              <a:rPr lang="en-US" baseline="0"/>
              <a:t> </a:t>
            </a:r>
            <a:r>
              <a:rPr lang="en-US"/>
              <a:t>To get the best result, zero deaths, we must integrate the safe system approach to our safety framework. We need to work together, and our system needs to work together, to get to zero. Achieving a future with zero traffic deaths requires a Safe System approach—shifting how we think about road safety and how we prioritize our investments. Consider applying a Safe System lens to upcoming projects and plans in your community: put safety at the forefront and design to accommodate human mistakes and injury tolerances. As transportation professionals, road safety is in our hands. We have the power to achieve a Nation where nobody has to die from vehicle crashes. At this point, we’ve reached the end of the presentation and can take any questions you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Consider what a Safe System approach means for your agency and areas of responsibility. What might a Safe System lens look like for an upcoming project or plan? How might a Safe System approach change your work? For example, more collaboration with operational safety agencies, EMS, public health,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57</a:t>
            </a:fld>
            <a:endParaRPr lang="en-US"/>
          </a:p>
        </p:txBody>
      </p:sp>
    </p:spTree>
    <p:extLst>
      <p:ext uri="{BB962C8B-B14F-4D97-AF65-F5344CB8AC3E}">
        <p14:creationId xmlns:p14="http://schemas.microsoft.com/office/powerpoint/2010/main" val="17474342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58</a:t>
            </a:fld>
            <a:endParaRPr lang="en-US"/>
          </a:p>
        </p:txBody>
      </p:sp>
    </p:spTree>
    <p:extLst>
      <p:ext uri="{BB962C8B-B14F-4D97-AF65-F5344CB8AC3E}">
        <p14:creationId xmlns:p14="http://schemas.microsoft.com/office/powerpoint/2010/main" val="178033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presentation begins with an overview of the current traffic safety problem and introduces the key concepts of the Safe System approach. The next sections provide additional information on the principles and elements that make up the Safe System approach. The presentation then shows examples of how components of the Safe System approach are already being applied in the United States. The presentation concludes with additional resources that you can use to help bring the Safe System approach to your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Before moving into Section 1 on the next slide, do any attendees have questions at this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presentation has 5 sections. Safe System Principles and Safe System Elements are the longest sections, and the presentation typically takes between 30 and 45 minutes.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6</a:t>
            </a:fld>
            <a:endParaRPr lang="en-US"/>
          </a:p>
        </p:txBody>
      </p:sp>
    </p:spTree>
    <p:extLst>
      <p:ext uri="{BB962C8B-B14F-4D97-AF65-F5344CB8AC3E}">
        <p14:creationId xmlns:p14="http://schemas.microsoft.com/office/powerpoint/2010/main" val="204899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section provides an ass</a:t>
            </a:r>
            <a:r>
              <a:rPr lang="en-US" sz="1200" dirty="0">
                <a:solidFill>
                  <a:schemeClr val="bg1"/>
                </a:solidFill>
              </a:rPr>
              <a:t>essment of our current traffic safety situation and an introduction to the Safe System approach. The next slides present global and national trends in traffic fatalities.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section provides data on traffic fatalities and shows that, nationally, </a:t>
            </a:r>
            <a:r>
              <a:rPr lang="en-US" sz="1600" b="0" dirty="0">
                <a:solidFill>
                  <a:srgbClr val="FF0000"/>
                </a:solidFill>
                <a:highlight>
                  <a:srgbClr val="FFFF00"/>
                </a:highlight>
              </a:rPr>
              <a:t>traffic</a:t>
            </a:r>
            <a:r>
              <a:rPr lang="en-US" sz="1600" b="1" dirty="0">
                <a:solidFill>
                  <a:srgbClr val="FF0000"/>
                </a:solidFill>
                <a:highlight>
                  <a:srgbClr val="FFFF00"/>
                </a:highlight>
              </a:rPr>
              <a:t> </a:t>
            </a:r>
            <a:r>
              <a:rPr lang="en-US" b="0" dirty="0"/>
              <a:t>fatalities are staying relatively constant, while pedestrian deaths are increasing. The graphs that follow demonstrate that we as a nation are not making substantial progress on reducing the traffic deaths, and, in order to make meaningful reductions, we need to rethink how we approach safety. With this in mind, slides that follow introduce the Safe System approach. They begin with the general premise of the approach, which is to eliminate fatal and serious injuries for all road users by accommodating human mistakes and keeping impacts on the human body at tolerable levels. The presentation shows successful Safe System adopters from around the world before explaining how the Safe System approach is being implemented in the United States. </a:t>
            </a:r>
            <a:r>
              <a:rPr lang="en-US" sz="1200" kern="1200" dirty="0">
                <a:solidFill>
                  <a:schemeClr val="tx1"/>
                </a:solidFill>
                <a:effectLst/>
                <a:latin typeface="+mn-lt"/>
                <a:ea typeface="+mn-ea"/>
                <a:cs typeface="+mn-cs"/>
              </a:rPr>
              <a:t>The Safe System approach is an overall guiding vision. There are six Safe System principles, which are the fundamental tenets of a Safe System. Then there are the five Safe System elements, which are avenues for implementing a Safe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7</a:t>
            </a:fld>
            <a:endParaRPr lang="en-US"/>
          </a:p>
        </p:txBody>
      </p:sp>
    </p:spTree>
    <p:extLst>
      <p:ext uri="{BB962C8B-B14F-4D97-AF65-F5344CB8AC3E}">
        <p14:creationId xmlns:p14="http://schemas.microsoft.com/office/powerpoint/2010/main" val="2593517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dirty="0">
                <a:highlight>
                  <a:srgbClr val="FFFF00"/>
                </a:highlight>
              </a:rPr>
              <a:t>Since 2020, fatalities were on the rise and remained above 40,000 in 2022. However, we saw a modest decrease in fatalities between 2021 and 2022, and preliminary data from 2023 indicate further decreases (40,990 fatalities, a decrease of about 3.6% as compared to 42,514 fatalities reported to have occurred in 2022). We are encouraged by the decreases, but this does not diminish the staggering losses we continue to see. Another troubling statistic is the trend in fatalities of users outside of vehicles, as shown on the next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This slide shows the total police-reported US fatalities of motor vehicle traffic crashes, 2013-2022. This is the number of people who died, as opposed to the number of crashes, and it includes all motor vehicle occupants, motorcyclists, pedestrians, bicyclists, and people traveling by other modes. Data are from the NHTSA FARS database: </a:t>
            </a:r>
            <a:r>
              <a:rPr lang="en-US" dirty="0">
                <a:hlinkClick r:id="rId3"/>
              </a:rPr>
              <a:t>https://www-fars.nhtsa.dot.gov/Main/index.aspx</a:t>
            </a:r>
            <a:r>
              <a:rPr lang="en-US" dirty="0"/>
              <a:t>.	</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8</a:t>
            </a:fld>
            <a:endParaRPr lang="en-US"/>
          </a:p>
        </p:txBody>
      </p:sp>
    </p:spTree>
    <p:extLst>
      <p:ext uri="{BB962C8B-B14F-4D97-AF65-F5344CB8AC3E}">
        <p14:creationId xmlns:p14="http://schemas.microsoft.com/office/powerpoint/2010/main" val="318230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Disproportionate impacts are felt acutely by people outside of vehicles. Fatalities among pedestrians and bicyclists have been increasing even faster.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from the National Roadway Safety Strategy shows that on a percentage change basis, fatalities of pedestrians and bicyclists have increased faster than total traffic fatalities from 2010 through 2020.</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49357" rtl="0" eaLnBrk="1" fontAlgn="auto" latinLnBrk="0" hangingPunct="1">
              <a:lnSpc>
                <a:spcPct val="100000"/>
              </a:lnSpc>
              <a:spcBef>
                <a:spcPts val="0"/>
              </a:spcBef>
              <a:spcAft>
                <a:spcPts val="0"/>
              </a:spcAft>
              <a:buClrTx/>
              <a:buSzTx/>
              <a:buFontTx/>
              <a:buNone/>
              <a:tabLst/>
              <a:defRPr/>
            </a:pPr>
            <a:fld id="{A1F0CFB5-6272-3A49-9134-CDB92568C77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35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12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8809-6049-4028-AFA0-FC0D52792B98}"/>
              </a:ext>
            </a:extLst>
          </p:cNvPr>
          <p:cNvSpPr>
            <a:spLocks noGrp="1"/>
          </p:cNvSpPr>
          <p:nvPr>
            <p:ph type="ctrTitle"/>
          </p:nvPr>
        </p:nvSpPr>
        <p:spPr>
          <a:xfrm>
            <a:off x="1524000" y="1122363"/>
            <a:ext cx="9144000" cy="2387600"/>
          </a:xfrm>
        </p:spPr>
        <p:txBody>
          <a:bodyPr anchor="b"/>
          <a:lstStyle>
            <a:lvl1pPr algn="ctr">
              <a:defRPr sz="6000">
                <a:solidFill>
                  <a:srgbClr val="003C47"/>
                </a:solidFill>
              </a:defRPr>
            </a:lvl1pPr>
          </a:lstStyle>
          <a:p>
            <a:r>
              <a:rPr lang="en-US"/>
              <a:t>Click to edit Master title style</a:t>
            </a:r>
          </a:p>
        </p:txBody>
      </p:sp>
      <p:sp>
        <p:nvSpPr>
          <p:cNvPr id="3" name="Subtitle 2">
            <a:extLst>
              <a:ext uri="{FF2B5EF4-FFF2-40B4-BE49-F238E27FC236}">
                <a16:creationId xmlns:a16="http://schemas.microsoft.com/office/drawing/2014/main" id="{265F003D-9348-425F-90B7-D12CD8986DB7}"/>
              </a:ext>
            </a:extLst>
          </p:cNvPr>
          <p:cNvSpPr>
            <a:spLocks noGrp="1"/>
          </p:cNvSpPr>
          <p:nvPr>
            <p:ph type="subTitle" idx="1"/>
          </p:nvPr>
        </p:nvSpPr>
        <p:spPr>
          <a:xfrm>
            <a:off x="1524000" y="3602038"/>
            <a:ext cx="9144000" cy="575138"/>
          </a:xfrm>
        </p:spPr>
        <p:txBody>
          <a:bodyPr/>
          <a:lstStyle>
            <a:lvl1pPr marL="0" indent="0" algn="ctr">
              <a:buNone/>
              <a:defRPr sz="2400">
                <a:solidFill>
                  <a:srgbClr val="3293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986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97EA98-3AE8-E1F9-6610-26506AD05364}"/>
              </a:ext>
            </a:extLst>
          </p:cNvPr>
          <p:cNvGrpSpPr/>
          <p:nvPr userDrawn="1"/>
        </p:nvGrpSpPr>
        <p:grpSpPr>
          <a:xfrm>
            <a:off x="0" y="-1"/>
            <a:ext cx="12192000" cy="5594466"/>
            <a:chOff x="0" y="0"/>
            <a:chExt cx="12192000" cy="3758558"/>
          </a:xfrm>
        </p:grpSpPr>
        <p:sp>
          <p:nvSpPr>
            <p:cNvPr id="12" name="Rectangle 11">
              <a:extLst>
                <a:ext uri="{FF2B5EF4-FFF2-40B4-BE49-F238E27FC236}">
                  <a16:creationId xmlns:a16="http://schemas.microsoft.com/office/drawing/2014/main" id="{DAF94436-FA2B-0043-0FF2-65894D5BCFEC}"/>
                </a:ext>
              </a:extLst>
            </p:cNvPr>
            <p:cNvSpPr/>
            <p:nvPr userDrawn="1"/>
          </p:nvSpPr>
          <p:spPr>
            <a:xfrm>
              <a:off x="0" y="0"/>
              <a:ext cx="12192000" cy="119337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68564-9EF9-F3E8-5BEE-7733C2CE1900}"/>
                </a:ext>
              </a:extLst>
            </p:cNvPr>
            <p:cNvSpPr/>
            <p:nvPr userDrawn="1"/>
          </p:nvSpPr>
          <p:spPr>
            <a:xfrm>
              <a:off x="0" y="1193379"/>
              <a:ext cx="12192000" cy="2565179"/>
            </a:xfrm>
            <a:prstGeom prst="rect">
              <a:avLst/>
            </a:prstGeom>
            <a:gradFill>
              <a:gsLst>
                <a:gs pos="0">
                  <a:srgbClr val="003C47"/>
                </a:gs>
                <a:gs pos="100000">
                  <a:srgbClr val="003C4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04E2519-AF8F-4D9A-A29A-4EEC4CBFD4C1}"/>
              </a:ext>
            </a:extLst>
          </p:cNvPr>
          <p:cNvSpPr/>
          <p:nvPr userDrawn="1"/>
        </p:nvSpPr>
        <p:spPr>
          <a:xfrm>
            <a:off x="532435" y="1645454"/>
            <a:ext cx="11127132"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EB9B4-23B8-4C82-BBFB-39F54A095540}"/>
              </a:ext>
            </a:extLst>
          </p:cNvPr>
          <p:cNvSpPr>
            <a:spLocks noGrp="1"/>
          </p:cNvSpPr>
          <p:nvPr>
            <p:ph type="title"/>
          </p:nvPr>
        </p:nvSpPr>
        <p:spPr>
          <a:xfrm>
            <a:off x="838200" y="663707"/>
            <a:ext cx="10515600" cy="349501"/>
          </a:xfrm>
        </p:spPr>
        <p:txBody>
          <a:bodyPr anchor="t"/>
          <a:lstStyle>
            <a:lvl1pPr>
              <a:defRPr sz="2400" b="1" cap="all"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509A980-BC0D-4A6B-932E-F62C34697CA4}"/>
              </a:ext>
            </a:extLst>
          </p:cNvPr>
          <p:cNvSpPr>
            <a:spLocks noGrp="1"/>
          </p:cNvSpPr>
          <p:nvPr>
            <p:ph idx="1"/>
          </p:nvPr>
        </p:nvSpPr>
        <p:spPr/>
        <p:txBody>
          <a:bodyPr/>
          <a:lstStyle>
            <a:lvl1pPr>
              <a:defRPr>
                <a:solidFill>
                  <a:srgbClr val="2B7DAB"/>
                </a:solidFill>
              </a:defRPr>
            </a:lvl1pPr>
            <a:lvl2pPr>
              <a:defRPr>
                <a:solidFill>
                  <a:srgbClr val="2B7DAB"/>
                </a:solidFill>
              </a:defRPr>
            </a:lvl2pPr>
            <a:lvl3pPr>
              <a:defRPr>
                <a:solidFill>
                  <a:srgbClr val="2B7DAB"/>
                </a:solidFill>
              </a:defRPr>
            </a:lvl3pPr>
            <a:lvl4pPr>
              <a:defRPr>
                <a:solidFill>
                  <a:srgbClr val="2B7DAB"/>
                </a:solidFill>
              </a:defRPr>
            </a:lvl4pPr>
            <a:lvl5pPr>
              <a:defRPr>
                <a:solidFill>
                  <a:srgbClr val="2B7D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CF4B45-6FBF-463B-BF37-3176816D0D5B}"/>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7/16/2025</a:t>
            </a:fld>
            <a:endParaRPr lang="en-US"/>
          </a:p>
        </p:txBody>
      </p:sp>
      <p:sp>
        <p:nvSpPr>
          <p:cNvPr id="5" name="Footer Placeholder 4">
            <a:extLst>
              <a:ext uri="{FF2B5EF4-FFF2-40B4-BE49-F238E27FC236}">
                <a16:creationId xmlns:a16="http://schemas.microsoft.com/office/drawing/2014/main" id="{8D072760-9A37-4DED-A5B4-8373807CF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1DFD7-92A5-413D-8436-DD7E38DDB392}"/>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254806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B9B4-23B8-4C82-BBFB-39F54A095540}"/>
              </a:ext>
            </a:extLst>
          </p:cNvPr>
          <p:cNvSpPr>
            <a:spLocks noGrp="1"/>
          </p:cNvSpPr>
          <p:nvPr>
            <p:ph type="title"/>
          </p:nvPr>
        </p:nvSpPr>
        <p:spPr>
          <a:xfrm>
            <a:off x="838200" y="663707"/>
            <a:ext cx="10515600" cy="349501"/>
          </a:xfrm>
        </p:spPr>
        <p:txBody>
          <a:bodyPr anchor="t"/>
          <a:lstStyle>
            <a:lvl1pPr>
              <a:defRPr sz="2400" b="1" cap="all" baseline="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ADCF4B45-6FBF-463B-BF37-3176816D0D5B}"/>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7/16/2025</a:t>
            </a:fld>
            <a:endParaRPr lang="en-US"/>
          </a:p>
        </p:txBody>
      </p:sp>
      <p:sp>
        <p:nvSpPr>
          <p:cNvPr id="5" name="Footer Placeholder 4">
            <a:extLst>
              <a:ext uri="{FF2B5EF4-FFF2-40B4-BE49-F238E27FC236}">
                <a16:creationId xmlns:a16="http://schemas.microsoft.com/office/drawing/2014/main" id="{8D072760-9A37-4DED-A5B4-8373807CF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1DFD7-92A5-413D-8436-DD7E38DDB392}"/>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177703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C726E-5BC4-4C83-A98C-79D587CCCE16}"/>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7/16/2025</a:t>
            </a:fld>
            <a:endParaRPr lang="en-US"/>
          </a:p>
        </p:txBody>
      </p:sp>
      <p:sp>
        <p:nvSpPr>
          <p:cNvPr id="3" name="Footer Placeholder 2">
            <a:extLst>
              <a:ext uri="{FF2B5EF4-FFF2-40B4-BE49-F238E27FC236}">
                <a16:creationId xmlns:a16="http://schemas.microsoft.com/office/drawing/2014/main" id="{038F3681-F7EE-482C-97A5-B32E52D71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E35EC-967C-4DDF-983E-18B3A4E5FE5D}"/>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1406836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092E5A-8F99-0416-ECD4-60EE30163FF8}"/>
              </a:ext>
            </a:extLst>
          </p:cNvPr>
          <p:cNvGrpSpPr/>
          <p:nvPr userDrawn="1"/>
        </p:nvGrpSpPr>
        <p:grpSpPr>
          <a:xfrm>
            <a:off x="0" y="-2"/>
            <a:ext cx="12192000" cy="6858001"/>
            <a:chOff x="0" y="0"/>
            <a:chExt cx="12192000" cy="3758558"/>
          </a:xfrm>
        </p:grpSpPr>
        <p:sp>
          <p:nvSpPr>
            <p:cNvPr id="8" name="Rectangle 7">
              <a:extLst>
                <a:ext uri="{FF2B5EF4-FFF2-40B4-BE49-F238E27FC236}">
                  <a16:creationId xmlns:a16="http://schemas.microsoft.com/office/drawing/2014/main" id="{7985EBCC-6ADC-ACCA-1C1F-3DBE09E247A9}"/>
                </a:ext>
              </a:extLst>
            </p:cNvPr>
            <p:cNvSpPr/>
            <p:nvPr userDrawn="1"/>
          </p:nvSpPr>
          <p:spPr>
            <a:xfrm>
              <a:off x="0" y="0"/>
              <a:ext cx="12192000" cy="119337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ABE611-F460-BE7B-C9B6-97581AEDC96A}"/>
                </a:ext>
              </a:extLst>
            </p:cNvPr>
            <p:cNvSpPr/>
            <p:nvPr userDrawn="1"/>
          </p:nvSpPr>
          <p:spPr>
            <a:xfrm>
              <a:off x="0" y="1193379"/>
              <a:ext cx="12192000" cy="2565179"/>
            </a:xfrm>
            <a:prstGeom prst="rect">
              <a:avLst/>
            </a:prstGeom>
            <a:gradFill>
              <a:gsLst>
                <a:gs pos="0">
                  <a:srgbClr val="003C47"/>
                </a:gs>
                <a:gs pos="100000">
                  <a:srgbClr val="003C4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94B980C8-3F1C-4714-AD5E-10E5D84A6FB8}"/>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B652822-F51B-468F-9A37-7E62E9074CF7}"/>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D59D8EC-FD04-4D47-913C-94873DA38BB6}"/>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bg1"/>
                </a:solidFill>
              </a:defRPr>
            </a:lvl1pPr>
          </a:lstStyle>
          <a:p>
            <a:fld id="{19DBC767-0709-4450-819F-392982DD6881}" type="datetimeFigureOut">
              <a:rPr lang="en-US" smtClean="0"/>
              <a:pPr/>
              <a:t>7/16/2025</a:t>
            </a:fld>
            <a:endParaRPr lang="en-US"/>
          </a:p>
        </p:txBody>
      </p:sp>
      <p:sp>
        <p:nvSpPr>
          <p:cNvPr id="5" name="Footer Placeholder 4">
            <a:extLst>
              <a:ext uri="{FF2B5EF4-FFF2-40B4-BE49-F238E27FC236}">
                <a16:creationId xmlns:a16="http://schemas.microsoft.com/office/drawing/2014/main" id="{8B5E4822-8C9A-47E5-9214-441F38C3C46D}"/>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AA8B798-C909-4093-AD3F-A2E0159F18C4}"/>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bg1"/>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393591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Lst>
  <p:txStyles>
    <p:titleStyle>
      <a:lvl1pPr algn="l" defTabSz="914400" rtl="0" eaLnBrk="1" latinLnBrk="0" hangingPunct="1">
        <a:lnSpc>
          <a:spcPct val="90000"/>
        </a:lnSpc>
        <a:spcBef>
          <a:spcPct val="0"/>
        </a:spcBef>
        <a:buNone/>
        <a:defRPr sz="4400" b="1" kern="1200">
          <a:solidFill>
            <a:srgbClr val="003C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93C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93C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93C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6.png"/><Relationship Id="rId7"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61.jpeg"/><Relationship Id="rId5" Type="http://schemas.openxmlformats.org/officeDocument/2006/relationships/image" Target="../media/image44.png"/><Relationship Id="rId10" Type="http://schemas.openxmlformats.org/officeDocument/2006/relationships/image" Target="../media/image60.jpeg"/><Relationship Id="rId4" Type="http://schemas.openxmlformats.org/officeDocument/2006/relationships/image" Target="../media/image56.svg"/><Relationship Id="rId9" Type="http://schemas.openxmlformats.org/officeDocument/2006/relationships/image" Target="../media/image59.jpeg"/></Relationships>
</file>

<file path=ppt/slides/_rels/slide32.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46.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32.xml"/><Relationship Id="rId16" Type="http://schemas.openxmlformats.org/officeDocument/2006/relationships/image" Target="../media/image71.svg"/><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66.png"/><Relationship Id="rId5" Type="http://schemas.openxmlformats.org/officeDocument/2006/relationships/image" Target="../media/image44.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56.svg"/><Relationship Id="rId9" Type="http://schemas.openxmlformats.org/officeDocument/2006/relationships/image" Target="../media/image64.png"/><Relationship Id="rId14" Type="http://schemas.openxmlformats.org/officeDocument/2006/relationships/image" Target="../media/image69.sv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3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2.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79.png"/><Relationship Id="rId4" Type="http://schemas.openxmlformats.org/officeDocument/2006/relationships/customXml" Target="../ink/ink1.xml"/></Relationships>
</file>

<file path=ppt/slides/_rels/slide4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42.png"/><Relationship Id="rId7"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2.svg"/><Relationship Id="rId9" Type="http://schemas.openxmlformats.org/officeDocument/2006/relationships/image" Target="../media/image82.jpeg"/></Relationships>
</file>

<file path=ppt/slides/_rels/slide4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2.png"/><Relationship Id="rId7"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2.svg"/><Relationship Id="rId9" Type="http://schemas.openxmlformats.org/officeDocument/2006/relationships/image" Target="../media/image85.jpeg"/></Relationships>
</file>

<file path=ppt/slides/_rels/slide43.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90.png"/><Relationship Id="rId3" Type="http://schemas.openxmlformats.org/officeDocument/2006/relationships/image" Target="../media/image42.png"/><Relationship Id="rId7" Type="http://schemas.openxmlformats.org/officeDocument/2006/relationships/image" Target="../media/image70.png"/><Relationship Id="rId12" Type="http://schemas.openxmlformats.org/officeDocument/2006/relationships/image" Target="../media/image89.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88.png"/><Relationship Id="rId5" Type="http://schemas.openxmlformats.org/officeDocument/2006/relationships/image" Target="../media/image52.png"/><Relationship Id="rId10" Type="http://schemas.openxmlformats.org/officeDocument/2006/relationships/image" Target="../media/image87.svg"/><Relationship Id="rId4" Type="http://schemas.openxmlformats.org/officeDocument/2006/relationships/image" Target="../media/image72.svg"/><Relationship Id="rId9" Type="http://schemas.openxmlformats.org/officeDocument/2006/relationships/image" Target="../media/image86.png"/><Relationship Id="rId14" Type="http://schemas.openxmlformats.org/officeDocument/2006/relationships/image" Target="../media/image91.sv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45.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7.jpeg"/><Relationship Id="rId3" Type="http://schemas.openxmlformats.org/officeDocument/2006/relationships/image" Target="../media/image42.png"/><Relationship Id="rId7" Type="http://schemas.openxmlformats.org/officeDocument/2006/relationships/image" Target="../media/image93.png"/><Relationship Id="rId12" Type="http://schemas.openxmlformats.org/officeDocument/2006/relationships/image" Target="../media/image96.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95.png"/><Relationship Id="rId5" Type="http://schemas.openxmlformats.org/officeDocument/2006/relationships/image" Target="../media/image44.png"/><Relationship Id="rId10" Type="http://schemas.openxmlformats.org/officeDocument/2006/relationships/image" Target="../media/image67.svg"/><Relationship Id="rId4" Type="http://schemas.openxmlformats.org/officeDocument/2006/relationships/image" Target="../media/image72.sv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6.sv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safety.fhwa.dot.gov/zerodeaths/" TargetMode="External"/><Relationship Id="rId4" Type="http://schemas.openxmlformats.org/officeDocument/2006/relationships/image" Target="../media/image104.sv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descr="&quot;  &quot;">
            <a:extLst>
              <a:ext uri="{FF2B5EF4-FFF2-40B4-BE49-F238E27FC236}">
                <a16:creationId xmlns:a16="http://schemas.microsoft.com/office/drawing/2014/main" id="{17FEBC91-587B-4B4A-A67B-253174296AAA}"/>
              </a:ext>
            </a:extLst>
          </p:cNvPr>
          <p:cNvSpPr/>
          <p:nvPr/>
        </p:nvSpPr>
        <p:spPr>
          <a:xfrm>
            <a:off x="-47952" y="985115"/>
            <a:ext cx="12192002" cy="3923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quot;  &quot;">
            <a:extLst>
              <a:ext uri="{FF2B5EF4-FFF2-40B4-BE49-F238E27FC236}">
                <a16:creationId xmlns:a16="http://schemas.microsoft.com/office/drawing/2014/main" id="{CCD096E4-85E7-42FA-831B-0BAF63FA0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727" y="2539980"/>
            <a:ext cx="1058948" cy="1058948"/>
          </a:xfrm>
          <a:prstGeom prst="rect">
            <a:avLst/>
          </a:prstGeom>
        </p:spPr>
      </p:pic>
      <p:sp>
        <p:nvSpPr>
          <p:cNvPr id="2" name="Title 1">
            <a:extLst>
              <a:ext uri="{FF2B5EF4-FFF2-40B4-BE49-F238E27FC236}">
                <a16:creationId xmlns:a16="http://schemas.microsoft.com/office/drawing/2014/main" id="{2094E5A3-AD11-4336-B5B8-B519574C7837}"/>
              </a:ext>
            </a:extLst>
          </p:cNvPr>
          <p:cNvSpPr>
            <a:spLocks noGrp="1"/>
          </p:cNvSpPr>
          <p:nvPr>
            <p:ph type="ctrTitle"/>
          </p:nvPr>
        </p:nvSpPr>
        <p:spPr>
          <a:xfrm>
            <a:off x="792804" y="2298475"/>
            <a:ext cx="2303696" cy="2137829"/>
          </a:xfrm>
        </p:spPr>
        <p:txBody>
          <a:bodyPr wrap="square">
            <a:spAutoFit/>
          </a:bodyPr>
          <a:lstStyle/>
          <a:p>
            <a:pPr algn="l">
              <a:lnSpc>
                <a:spcPct val="350000"/>
              </a:lnSpc>
              <a:spcBef>
                <a:spcPts val="0"/>
              </a:spcBef>
            </a:pPr>
            <a:r>
              <a:rPr lang="en-US" sz="2200" b="0" dirty="0">
                <a:solidFill>
                  <a:srgbClr val="2B7DAB"/>
                </a:solidFill>
                <a:latin typeface="+mn-lt"/>
              </a:rPr>
              <a:t>THE  </a:t>
            </a:r>
            <a:br>
              <a:rPr lang="en-US" sz="2200" b="0" dirty="0">
                <a:solidFill>
                  <a:srgbClr val="2B7DAB"/>
                </a:solidFill>
                <a:latin typeface="+mn-lt"/>
              </a:rPr>
            </a:br>
            <a:r>
              <a:rPr lang="en-US" sz="2200" b="0" dirty="0">
                <a:solidFill>
                  <a:schemeClr val="bg1"/>
                </a:solidFill>
                <a:latin typeface="+mn-lt"/>
              </a:rPr>
              <a:t>APPROACH</a:t>
            </a:r>
          </a:p>
        </p:txBody>
      </p:sp>
      <p:sp>
        <p:nvSpPr>
          <p:cNvPr id="21" name="Title 1">
            <a:extLst>
              <a:ext uri="{FF2B5EF4-FFF2-40B4-BE49-F238E27FC236}">
                <a16:creationId xmlns:a16="http://schemas.microsoft.com/office/drawing/2014/main" id="{2094E5A3-AD11-4336-B5B8-B519574C7837}"/>
              </a:ext>
            </a:extLst>
          </p:cNvPr>
          <p:cNvSpPr txBox="1">
            <a:spLocks/>
          </p:cNvSpPr>
          <p:nvPr/>
        </p:nvSpPr>
        <p:spPr>
          <a:xfrm>
            <a:off x="1883692" y="2595847"/>
            <a:ext cx="8328715" cy="1152433"/>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b="1" kern="1200">
                <a:solidFill>
                  <a:srgbClr val="003C47"/>
                </a:solidFill>
                <a:latin typeface="+mj-lt"/>
                <a:ea typeface="+mj-ea"/>
                <a:cs typeface="+mj-cs"/>
              </a:defRPr>
            </a:lvl1pPr>
          </a:lstStyle>
          <a:p>
            <a:pPr algn="l"/>
            <a:r>
              <a:rPr lang="en-US" sz="8400" dirty="0">
                <a:latin typeface="Arial Black" panose="020B0A04020102020204" pitchFamily="34" charset="0"/>
              </a:rPr>
              <a:t>SAFE SYSTEM</a:t>
            </a:r>
          </a:p>
        </p:txBody>
      </p:sp>
      <p:grpSp>
        <p:nvGrpSpPr>
          <p:cNvPr id="8" name="Group 7" descr="&quot;  &quot;"/>
          <p:cNvGrpSpPr/>
          <p:nvPr/>
        </p:nvGrpSpPr>
        <p:grpSpPr>
          <a:xfrm>
            <a:off x="10210728" y="2703461"/>
            <a:ext cx="1981272" cy="747627"/>
            <a:chOff x="10210728" y="2554367"/>
            <a:chExt cx="1981272" cy="747627"/>
          </a:xfrm>
        </p:grpSpPr>
        <p:sp>
          <p:nvSpPr>
            <p:cNvPr id="19" name="Freeform: Shape 18">
              <a:extLst>
                <a:ext uri="{FF2B5EF4-FFF2-40B4-BE49-F238E27FC236}">
                  <a16:creationId xmlns:a16="http://schemas.microsoft.com/office/drawing/2014/main" id="{A9B47257-1C6F-4FE3-B476-547A94F74C29}"/>
                </a:ext>
              </a:extLst>
            </p:cNvPr>
            <p:cNvSpPr/>
            <p:nvPr/>
          </p:nvSpPr>
          <p:spPr>
            <a:xfrm>
              <a:off x="10210728" y="2554367"/>
              <a:ext cx="1981272" cy="152155"/>
            </a:xfrm>
            <a:custGeom>
              <a:avLst/>
              <a:gdLst>
                <a:gd name="connsiteX0" fmla="*/ 0 w 311753"/>
                <a:gd name="connsiteY0" fmla="*/ 0 h 311753"/>
                <a:gd name="connsiteX1" fmla="*/ 311753 w 311753"/>
                <a:gd name="connsiteY1" fmla="*/ 0 h 311753"/>
                <a:gd name="connsiteX2" fmla="*/ 311753 w 311753"/>
                <a:gd name="connsiteY2" fmla="*/ 311753 h 311753"/>
                <a:gd name="connsiteX3" fmla="*/ 0 w 311753"/>
                <a:gd name="connsiteY3" fmla="*/ 311753 h 311753"/>
              </a:gdLst>
              <a:ahLst/>
              <a:cxnLst>
                <a:cxn ang="0">
                  <a:pos x="connsiteX0" y="connsiteY0"/>
                </a:cxn>
                <a:cxn ang="0">
                  <a:pos x="connsiteX1" y="connsiteY1"/>
                </a:cxn>
                <a:cxn ang="0">
                  <a:pos x="connsiteX2" y="connsiteY2"/>
                </a:cxn>
                <a:cxn ang="0">
                  <a:pos x="connsiteX3" y="connsiteY3"/>
                </a:cxn>
              </a:cxnLst>
              <a:rect l="l" t="t" r="r" b="b"/>
              <a:pathLst>
                <a:path w="311753" h="311753">
                  <a:moveTo>
                    <a:pt x="0" y="0"/>
                  </a:moveTo>
                  <a:lnTo>
                    <a:pt x="311753" y="0"/>
                  </a:lnTo>
                  <a:lnTo>
                    <a:pt x="311753" y="311753"/>
                  </a:lnTo>
                  <a:lnTo>
                    <a:pt x="0" y="311753"/>
                  </a:lnTo>
                  <a:close/>
                </a:path>
              </a:pathLst>
            </a:custGeom>
            <a:solidFill>
              <a:srgbClr val="3293C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0AADF84-40A5-408A-9D27-9DDF08A5B079}"/>
                </a:ext>
              </a:extLst>
            </p:cNvPr>
            <p:cNvSpPr/>
            <p:nvPr/>
          </p:nvSpPr>
          <p:spPr>
            <a:xfrm>
              <a:off x="10210728" y="3149839"/>
              <a:ext cx="1981272" cy="152155"/>
            </a:xfrm>
            <a:custGeom>
              <a:avLst/>
              <a:gdLst>
                <a:gd name="connsiteX0" fmla="*/ 0 w 311753"/>
                <a:gd name="connsiteY0" fmla="*/ 0 h 311753"/>
                <a:gd name="connsiteX1" fmla="*/ 311753 w 311753"/>
                <a:gd name="connsiteY1" fmla="*/ 0 h 311753"/>
                <a:gd name="connsiteX2" fmla="*/ 311753 w 311753"/>
                <a:gd name="connsiteY2" fmla="*/ 311753 h 311753"/>
                <a:gd name="connsiteX3" fmla="*/ 0 w 311753"/>
                <a:gd name="connsiteY3" fmla="*/ 311753 h 311753"/>
              </a:gdLst>
              <a:ahLst/>
              <a:cxnLst>
                <a:cxn ang="0">
                  <a:pos x="connsiteX0" y="connsiteY0"/>
                </a:cxn>
                <a:cxn ang="0">
                  <a:pos x="connsiteX1" y="connsiteY1"/>
                </a:cxn>
                <a:cxn ang="0">
                  <a:pos x="connsiteX2" y="connsiteY2"/>
                </a:cxn>
                <a:cxn ang="0">
                  <a:pos x="connsiteX3" y="connsiteY3"/>
                </a:cxn>
              </a:cxnLst>
              <a:rect l="l" t="t" r="r" b="b"/>
              <a:pathLst>
                <a:path w="311753" h="311753">
                  <a:moveTo>
                    <a:pt x="0" y="0"/>
                  </a:moveTo>
                  <a:lnTo>
                    <a:pt x="311753" y="0"/>
                  </a:lnTo>
                  <a:lnTo>
                    <a:pt x="311753" y="311753"/>
                  </a:lnTo>
                  <a:lnTo>
                    <a:pt x="0" y="311753"/>
                  </a:lnTo>
                  <a:close/>
                </a:path>
              </a:pathLst>
            </a:custGeom>
            <a:solidFill>
              <a:srgbClr val="3293C8"/>
            </a:solidFill>
            <a:ln w="9525" cap="flat">
              <a:noFill/>
              <a:prstDash val="solid"/>
              <a:miter/>
            </a:ln>
          </p:spPr>
          <p:txBody>
            <a:bodyPr rtlCol="0" anchor="ctr"/>
            <a:lstStyle/>
            <a:p>
              <a:endParaRPr lang="en-US"/>
            </a:p>
          </p:txBody>
        </p:sp>
      </p:grpSp>
      <p:sp>
        <p:nvSpPr>
          <p:cNvPr id="22" name="Title 1">
            <a:extLst>
              <a:ext uri="{FF2B5EF4-FFF2-40B4-BE49-F238E27FC236}">
                <a16:creationId xmlns:a16="http://schemas.microsoft.com/office/drawing/2014/main" id="{2094E5A3-AD11-4336-B5B8-B519574C7837}"/>
              </a:ext>
            </a:extLst>
          </p:cNvPr>
          <p:cNvSpPr txBox="1">
            <a:spLocks/>
          </p:cNvSpPr>
          <p:nvPr/>
        </p:nvSpPr>
        <p:spPr>
          <a:xfrm>
            <a:off x="10210726" y="2946631"/>
            <a:ext cx="1630754" cy="304699"/>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b="1" kern="1200">
                <a:solidFill>
                  <a:srgbClr val="003C47"/>
                </a:solidFill>
                <a:latin typeface="+mj-lt"/>
                <a:ea typeface="+mj-ea"/>
                <a:cs typeface="+mj-cs"/>
              </a:defRPr>
            </a:lvl1pPr>
          </a:lstStyle>
          <a:p>
            <a:pPr algn="l"/>
            <a:r>
              <a:rPr lang="en-US" sz="2200" b="0" dirty="0">
                <a:solidFill>
                  <a:srgbClr val="2B7DAB"/>
                </a:solidFill>
                <a:latin typeface="+mn-lt"/>
              </a:rPr>
              <a:t>APPROACH</a:t>
            </a:r>
          </a:p>
        </p:txBody>
      </p:sp>
      <p:sp>
        <p:nvSpPr>
          <p:cNvPr id="23" name="Content Placeholder 2">
            <a:extLst>
              <a:ext uri="{FF2B5EF4-FFF2-40B4-BE49-F238E27FC236}">
                <a16:creationId xmlns:a16="http://schemas.microsoft.com/office/drawing/2014/main" id="{4B38AC1E-C045-4856-8621-677ABC81F954}"/>
              </a:ext>
            </a:extLst>
          </p:cNvPr>
          <p:cNvSpPr txBox="1">
            <a:spLocks/>
          </p:cNvSpPr>
          <p:nvPr/>
        </p:nvSpPr>
        <p:spPr>
          <a:xfrm>
            <a:off x="1883692" y="3814804"/>
            <a:ext cx="9292771" cy="470913"/>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293C8"/>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293C8"/>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293C8"/>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293C8"/>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293C8"/>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1D6573"/>
                </a:solidFill>
              </a:rPr>
              <a:t>Zero is our goal. A Safe System is how we get there.</a:t>
            </a:r>
          </a:p>
        </p:txBody>
      </p:sp>
      <p:pic>
        <p:nvPicPr>
          <p:cNvPr id="88" name="Graphic 87" descr="Federal Highway Administration logo">
            <a:extLst>
              <a:ext uri="{FF2B5EF4-FFF2-40B4-BE49-F238E27FC236}">
                <a16:creationId xmlns:a16="http://schemas.microsoft.com/office/drawing/2014/main" id="{F8DF94B5-7B7E-4B58-9300-0C8ED6075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5842" y="5303112"/>
            <a:ext cx="2721212" cy="1062391"/>
          </a:xfrm>
          <a:prstGeom prst="rect">
            <a:avLst/>
          </a:prstGeom>
        </p:spPr>
      </p:pic>
      <p:pic>
        <p:nvPicPr>
          <p:cNvPr id="4" name="Picture 3" descr="Logo&#10;&#10;Zero is our Goal. A safe system is how we get there">
            <a:extLst>
              <a:ext uri="{FF2B5EF4-FFF2-40B4-BE49-F238E27FC236}">
                <a16:creationId xmlns:a16="http://schemas.microsoft.com/office/drawing/2014/main" id="{AA729FC2-9ABA-4FE0-AF25-C80B0EB63C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0270" y="5552516"/>
            <a:ext cx="2291157" cy="836041"/>
          </a:xfrm>
          <a:prstGeom prst="rect">
            <a:avLst/>
          </a:prstGeom>
        </p:spPr>
      </p:pic>
    </p:spTree>
    <p:extLst>
      <p:ext uri="{BB962C8B-B14F-4D97-AF65-F5344CB8AC3E}">
        <p14:creationId xmlns:p14="http://schemas.microsoft.com/office/powerpoint/2010/main" val="209728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5D266-95FB-471E-8864-AD2AA552E977}"/>
              </a:ext>
              <a:ext uri="{C183D7F6-B498-43B3-948B-1728B52AA6E4}">
                <adec:decorative xmlns:adec="http://schemas.microsoft.com/office/drawing/2017/decorative" val="1"/>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FD32F82-8226-4C6D-9D17-1B047946ABA4}"/>
              </a:ext>
            </a:extLst>
          </p:cNvPr>
          <p:cNvSpPr>
            <a:spLocks noGrp="1"/>
          </p:cNvSpPr>
          <p:nvPr>
            <p:ph type="title"/>
          </p:nvPr>
        </p:nvSpPr>
        <p:spPr/>
        <p:txBody>
          <a:bodyPr/>
          <a:lstStyle/>
          <a:p>
            <a:r>
              <a:rPr lang="en-US" dirty="0"/>
              <a:t>EQUITY</a:t>
            </a:r>
          </a:p>
        </p:txBody>
      </p:sp>
      <p:sp>
        <p:nvSpPr>
          <p:cNvPr id="4" name="TextBox 3">
            <a:extLst>
              <a:ext uri="{FF2B5EF4-FFF2-40B4-BE49-F238E27FC236}">
                <a16:creationId xmlns:a16="http://schemas.microsoft.com/office/drawing/2014/main" id="{B1D399BA-B517-4C4E-A7F5-FEC1E193357D}"/>
              </a:ext>
            </a:extLst>
          </p:cNvPr>
          <p:cNvSpPr txBox="1"/>
          <p:nvPr/>
        </p:nvSpPr>
        <p:spPr>
          <a:xfrm>
            <a:off x="4343748" y="681567"/>
            <a:ext cx="7699829" cy="923330"/>
          </a:xfrm>
          <a:prstGeom prst="rect">
            <a:avLst/>
          </a:prstGeom>
          <a:solidFill>
            <a:schemeClr val="bg1"/>
          </a:solidFill>
        </p:spPr>
        <p:txBody>
          <a:bodyPr wrap="square" rtlCol="0">
            <a:spAutoFit/>
          </a:bodyPr>
          <a:lstStyle/>
          <a:p>
            <a:pPr algn="r"/>
            <a:r>
              <a:rPr lang="en-US" sz="2100" dirty="0">
                <a:latin typeface="Times New Roman" panose="02020603050405020304" pitchFamily="18" charset="0"/>
                <a:cs typeface="Times New Roman" panose="02020603050405020304" pitchFamily="18" charset="0"/>
              </a:rPr>
              <a:t>Opportunities to Simultaneously Address Safety, Equity, and Climate</a:t>
            </a:r>
          </a:p>
          <a:p>
            <a:pPr>
              <a:spcBef>
                <a:spcPts val="600"/>
              </a:spcBef>
            </a:pPr>
            <a:r>
              <a:rPr lang="en-US" sz="1400" dirty="0">
                <a:cs typeface="Times New Roman" panose="02020603050405020304" pitchFamily="18" charset="0"/>
              </a:rPr>
              <a:t>Safety is and will always be the Department’s top priority. Roadway safety is also a foundational pre-requisite to our success in addressing two other major priorities: equity and climate.</a:t>
            </a:r>
          </a:p>
        </p:txBody>
      </p:sp>
      <p:sp>
        <p:nvSpPr>
          <p:cNvPr id="6" name="Rectangle 5">
            <a:extLst>
              <a:ext uri="{FF2B5EF4-FFF2-40B4-BE49-F238E27FC236}">
                <a16:creationId xmlns:a16="http://schemas.microsoft.com/office/drawing/2014/main" id="{4526A659-B0F7-4DB3-8F9D-34719F0D135C}"/>
              </a:ext>
            </a:extLst>
          </p:cNvPr>
          <p:cNvSpPr/>
          <p:nvPr/>
        </p:nvSpPr>
        <p:spPr>
          <a:xfrm>
            <a:off x="581042" y="2367938"/>
            <a:ext cx="6018769" cy="2893100"/>
          </a:xfrm>
          <a:prstGeom prst="rect">
            <a:avLst/>
          </a:prstGeom>
          <a:noFill/>
        </p:spPr>
        <p:txBody>
          <a:bodyPr wrap="square">
            <a:spAutoFit/>
          </a:bodyPr>
          <a:lstStyle/>
          <a:p>
            <a:r>
              <a:rPr lang="en-US" sz="2600" b="1" i="1" dirty="0">
                <a:solidFill>
                  <a:schemeClr val="bg1"/>
                </a:solidFill>
              </a:rPr>
              <a:t>“Traffic crashes are a leading cause of death for teenagers in America, and disproportionately impact people who are Black, American Indian, and live in rural communities. We face a crisis on our roadways; it is both unacceptable and solvable.”</a:t>
            </a:r>
          </a:p>
        </p:txBody>
      </p:sp>
      <p:grpSp>
        <p:nvGrpSpPr>
          <p:cNvPr id="9" name="Group 8" descr="Top graph shows roadway fatalities per 100,000 population by race in 2018: almost 25 for American Indian or Alaska Native while about 14 for Black or African American and Native Hawaiian or Other Pacific Islander, 11 for White, 9 for Hispanic or Latino, 3.5 for Asian, and about 11 total population. &#10;Bottom graph shows pedestrian fatalities per 100,000 population by race in 2018: almost 6 for American Indian or Alaska Native while almost 3 for Black or African American, 2 for Hispanic or Latino and Native Hawaiian or Other Pacific Islander, 1.5 for White, 9  for Asian, and almost 2 total population.">
            <a:extLst>
              <a:ext uri="{FF2B5EF4-FFF2-40B4-BE49-F238E27FC236}">
                <a16:creationId xmlns:a16="http://schemas.microsoft.com/office/drawing/2014/main" id="{8B708A04-414D-4935-AB2D-1CB1ABBF0F94}"/>
              </a:ext>
            </a:extLst>
          </p:cNvPr>
          <p:cNvGrpSpPr/>
          <p:nvPr/>
        </p:nvGrpSpPr>
        <p:grpSpPr>
          <a:xfrm>
            <a:off x="7104993" y="1815098"/>
            <a:ext cx="4938584" cy="4686174"/>
            <a:chOff x="7104993" y="1815098"/>
            <a:chExt cx="4938584" cy="4686174"/>
          </a:xfrm>
        </p:grpSpPr>
        <p:pic>
          <p:nvPicPr>
            <p:cNvPr id="2" name="Picture 1" descr="Top graph shows roadway fatalities per 100,000 population by race in 2018: almost 25 for American Indian or Alaska Native while about 14 for Black or African American and Native Hawaiian or Other Pacific Islander, 11 for White, 9 for Hispanic or Latino, 3.5 for Asian, and about 11 total population. &#10;Bottom graph shows pedestrian fatalities per 100,000 population by race in 2018: almost 6 for American Indian or Alaska Native while almost 3 for Black or African American, 2 for Hispanic or Latino and Native Hawaiian or Other Pacific Islander, 1.5 for White, 9  for Asian, and almost 2 total population.">
              <a:extLst>
                <a:ext uri="{FF2B5EF4-FFF2-40B4-BE49-F238E27FC236}">
                  <a16:creationId xmlns:a16="http://schemas.microsoft.com/office/drawing/2014/main" id="{6B9E6124-CF21-4310-B750-1AAF9DCB789A}"/>
                </a:ext>
              </a:extLst>
            </p:cNvPr>
            <p:cNvPicPr>
              <a:picLocks noChangeAspect="1"/>
            </p:cNvPicPr>
            <p:nvPr/>
          </p:nvPicPr>
          <p:blipFill rotWithShape="1">
            <a:blip r:embed="rId3"/>
            <a:srcRect r="-96" b="3940"/>
            <a:stretch/>
          </p:blipFill>
          <p:spPr>
            <a:xfrm>
              <a:off x="7104993" y="1815098"/>
              <a:ext cx="4938584" cy="4686174"/>
            </a:xfrm>
            <a:prstGeom prst="rect">
              <a:avLst/>
            </a:prstGeom>
          </p:spPr>
        </p:pic>
        <p:sp>
          <p:nvSpPr>
            <p:cNvPr id="3" name="Rectangle 2" descr="Top graph shows roadway fatalities per 100,000 population by race in 2018: almost 25 for American Indian or Alaska Native while about 14 for Black or African American and Native Hawaiian or Other Pacific Islander, 11 for White, 9 for Hispanic or Latino, 3.5 for Asian, and about 11 total population. &#10;Bottom graph shows pedestrian fatalities per 100,000 population by race in 2018: almost 6 for American Indian or Alaska Native while almost 3 for Black or African American, 2 for Hispanic or Latino and Native Hawaiian or Other Pacific Islander, 1.5 for White, 9  for Asian, and almost 2 total population.">
              <a:extLst>
                <a:ext uri="{FF2B5EF4-FFF2-40B4-BE49-F238E27FC236}">
                  <a16:creationId xmlns:a16="http://schemas.microsoft.com/office/drawing/2014/main" id="{CA1FD51E-7264-43BC-9CF1-F3DE88B8C085}"/>
                </a:ext>
              </a:extLst>
            </p:cNvPr>
            <p:cNvSpPr/>
            <p:nvPr/>
          </p:nvSpPr>
          <p:spPr>
            <a:xfrm>
              <a:off x="7436550" y="2531860"/>
              <a:ext cx="2059876" cy="13514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Native Hawaiian or Other Pacific Islander</a:t>
              </a:r>
            </a:p>
          </p:txBody>
        </p:sp>
      </p:grpSp>
      <p:sp>
        <p:nvSpPr>
          <p:cNvPr id="5" name="Rectangle 4">
            <a:extLst>
              <a:ext uri="{FF2B5EF4-FFF2-40B4-BE49-F238E27FC236}">
                <a16:creationId xmlns:a16="http://schemas.microsoft.com/office/drawing/2014/main" id="{2855F8E5-FB99-460D-BAEF-5E3B8990D8C7}"/>
              </a:ext>
            </a:extLst>
          </p:cNvPr>
          <p:cNvSpPr/>
          <p:nvPr/>
        </p:nvSpPr>
        <p:spPr>
          <a:xfrm>
            <a:off x="75859" y="6449676"/>
            <a:ext cx="7851228" cy="246221"/>
          </a:xfrm>
          <a:prstGeom prst="rect">
            <a:avLst/>
          </a:prstGeom>
        </p:spPr>
        <p:txBody>
          <a:bodyPr wrap="square">
            <a:spAutoFit/>
          </a:bodyPr>
          <a:lstStyle/>
          <a:p>
            <a:r>
              <a:rPr lang="en-US" sz="1000" dirty="0">
                <a:solidFill>
                  <a:schemeClr val="bg1"/>
                </a:solidFill>
                <a:latin typeface="Arial Narrow" panose="020B0606020202030204" pitchFamily="34" charset="0"/>
              </a:rPr>
              <a:t>https://www.transportation.gov/sites/dot.gov/files/2022-02/USDOT-National-Roadway-Safety-Strategy.pdf</a:t>
            </a:r>
          </a:p>
        </p:txBody>
      </p:sp>
    </p:spTree>
    <p:extLst>
      <p:ext uri="{BB962C8B-B14F-4D97-AF65-F5344CB8AC3E}">
        <p14:creationId xmlns:p14="http://schemas.microsoft.com/office/powerpoint/2010/main" val="135616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1206-98D5-4B84-8993-F87E04A5CD7F}"/>
              </a:ext>
            </a:extLst>
          </p:cNvPr>
          <p:cNvSpPr>
            <a:spLocks noGrp="1"/>
          </p:cNvSpPr>
          <p:nvPr>
            <p:ph type="title"/>
          </p:nvPr>
        </p:nvSpPr>
        <p:spPr>
          <a:xfrm>
            <a:off x="251791" y="5865214"/>
            <a:ext cx="11688418" cy="924594"/>
          </a:xfrm>
        </p:spPr>
        <p:txBody>
          <a:bodyPr/>
          <a:lstStyle/>
          <a:p>
            <a:pPr algn="ctr">
              <a:lnSpc>
                <a:spcPct val="100000"/>
              </a:lnSpc>
            </a:pPr>
            <a:r>
              <a:rPr lang="en-US" cap="none" dirty="0">
                <a:ea typeface="Times New Roman"/>
                <a:cs typeface="Times New Roman"/>
              </a:rPr>
              <a:t>We will make more rapid progress toward the goal of zero deaths by addressing disparate traffic safety outcomes in underserved communities. </a:t>
            </a:r>
            <a:endParaRPr lang="en-US" cap="none" dirty="0">
              <a:cs typeface="Arial"/>
            </a:endParaRPr>
          </a:p>
        </p:txBody>
      </p:sp>
      <p:pic>
        <p:nvPicPr>
          <p:cNvPr id="8" name="Picture 7" descr="Equality - clipart of person in qheel chair with a bicycle, person riding bicycle, person with arm in sling and other arm holdinga cane wiht a bicycle, and a child with a bicycle.&#10;vs. Equity - person with tricycle using hand-controlled pedals, person riding a bicycle, person on tricycle with raised handlebars, and child on a small bicycle. ">
            <a:extLst>
              <a:ext uri="{FF2B5EF4-FFF2-40B4-BE49-F238E27FC236}">
                <a16:creationId xmlns:a16="http://schemas.microsoft.com/office/drawing/2014/main" id="{E08924A6-7BAF-4056-886B-BE48131E6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04" y="313392"/>
            <a:ext cx="9445612" cy="5327442"/>
          </a:xfrm>
          <a:prstGeom prst="rect">
            <a:avLst/>
          </a:prstGeom>
        </p:spPr>
      </p:pic>
      <p:sp>
        <p:nvSpPr>
          <p:cNvPr id="3" name="TextBox 2">
            <a:extLst>
              <a:ext uri="{FF2B5EF4-FFF2-40B4-BE49-F238E27FC236}">
                <a16:creationId xmlns:a16="http://schemas.microsoft.com/office/drawing/2014/main" id="{F1BA4AE2-6FDE-4A0A-8B02-CDC53DBF15A5}"/>
              </a:ext>
            </a:extLst>
          </p:cNvPr>
          <p:cNvSpPr txBox="1"/>
          <p:nvPr/>
        </p:nvSpPr>
        <p:spPr>
          <a:xfrm>
            <a:off x="5348614" y="5379224"/>
            <a:ext cx="5341402" cy="261610"/>
          </a:xfrm>
          <a:prstGeom prst="rect">
            <a:avLst/>
          </a:prstGeom>
          <a:noFill/>
        </p:spPr>
        <p:txBody>
          <a:bodyPr wrap="square" rtlCol="0">
            <a:spAutoFit/>
          </a:bodyPr>
          <a:lstStyle/>
          <a:p>
            <a:pPr algn="l"/>
            <a:r>
              <a:rPr lang="en-US" sz="1100" b="0" i="0" dirty="0">
                <a:solidFill>
                  <a:schemeClr val="bg1"/>
                </a:solidFill>
                <a:effectLst/>
                <a:latin typeface="Calibri" panose="020F0502020204030204" pitchFamily="34" charset="0"/>
              </a:rPr>
              <a:t>Source: FHWA. Modification with permission of © 2017 Robert Wood Johnson Foundation.</a:t>
            </a:r>
          </a:p>
        </p:txBody>
      </p:sp>
    </p:spTree>
    <p:extLst>
      <p:ext uri="{BB962C8B-B14F-4D97-AF65-F5344CB8AC3E}">
        <p14:creationId xmlns:p14="http://schemas.microsoft.com/office/powerpoint/2010/main" val="1670058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DA912DB-7D90-4873-AF6F-926268D132C7}"/>
              </a:ext>
              <a:ext uri="{C183D7F6-B498-43B3-948B-1728B52AA6E4}">
                <adec:decorative xmlns:adec="http://schemas.microsoft.com/office/drawing/2017/decorative" val="1"/>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BDA51-057A-602F-C80E-654DBDF6CEC7}"/>
              </a:ext>
            </a:extLst>
          </p:cNvPr>
          <p:cNvSpPr>
            <a:spLocks noGrp="1"/>
          </p:cNvSpPr>
          <p:nvPr>
            <p:ph type="title"/>
          </p:nvPr>
        </p:nvSpPr>
        <p:spPr/>
        <p:txBody>
          <a:bodyPr/>
          <a:lstStyle/>
          <a:p>
            <a:r>
              <a:rPr lang="en-US" dirty="0"/>
              <a:t>Behind the numbers</a:t>
            </a:r>
          </a:p>
        </p:txBody>
      </p:sp>
    </p:spTree>
    <p:extLst>
      <p:ext uri="{BB962C8B-B14F-4D97-AF65-F5344CB8AC3E}">
        <p14:creationId xmlns:p14="http://schemas.microsoft.com/office/powerpoint/2010/main" val="219579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A92E-F830-47DA-811D-BC21D9AFA585}"/>
              </a:ext>
            </a:extLst>
          </p:cNvPr>
          <p:cNvSpPr>
            <a:spLocks noGrp="1"/>
          </p:cNvSpPr>
          <p:nvPr>
            <p:ph type="title" idx="4294967295"/>
          </p:nvPr>
        </p:nvSpPr>
        <p:spPr>
          <a:xfrm>
            <a:off x="2179320" y="618063"/>
            <a:ext cx="7635240" cy="982137"/>
          </a:xfrm>
        </p:spPr>
        <p:txBody>
          <a:bodyPr/>
          <a:lstStyle/>
          <a:p>
            <a:pPr algn="ctr" rtl="0" eaLnBrk="1" latinLnBrk="0" hangingPunct="1"/>
            <a:r>
              <a:rPr lang="en-US" sz="3600" b="1" kern="1200" dirty="0">
                <a:solidFill>
                  <a:srgbClr val="FFFFFF"/>
                </a:solidFill>
                <a:effectLst/>
                <a:latin typeface="Arial Black" panose="020B0A04020102020204" pitchFamily="34" charset="0"/>
                <a:ea typeface="+mn-ea"/>
                <a:cs typeface="+mn-cs"/>
              </a:rPr>
              <a:t>How does the United States </a:t>
            </a:r>
            <a:r>
              <a:rPr lang="en-US" sz="3600" b="1" i="1" kern="1200" dirty="0">
                <a:solidFill>
                  <a:srgbClr val="FFFFFF"/>
                </a:solidFill>
                <a:effectLst/>
                <a:latin typeface="Arial Black" panose="020B0A04020102020204" pitchFamily="34" charset="0"/>
                <a:ea typeface="+mn-ea"/>
                <a:cs typeface="+mn-cs"/>
              </a:rPr>
              <a:t>reach zero deaths</a:t>
            </a:r>
            <a:r>
              <a:rPr lang="en-US" sz="3600" b="1" kern="1200" dirty="0">
                <a:solidFill>
                  <a:srgbClr val="FFFFFF"/>
                </a:solidFill>
                <a:effectLst/>
                <a:latin typeface="Arial Black" panose="020B0A04020102020204" pitchFamily="34" charset="0"/>
                <a:ea typeface="+mn-ea"/>
                <a:cs typeface="+mn-cs"/>
              </a:rPr>
              <a:t>?</a:t>
            </a:r>
            <a:endParaRPr lang="en-US" dirty="0"/>
          </a:p>
        </p:txBody>
      </p:sp>
      <p:pic>
        <p:nvPicPr>
          <p:cNvPr id="7" name="Picture 6" descr="A street sign labeled Zachary’s Corner. Flowers on the pole indicate this as a memorial.">
            <a:extLst>
              <a:ext uri="{FF2B5EF4-FFF2-40B4-BE49-F238E27FC236}">
                <a16:creationId xmlns:a16="http://schemas.microsoft.com/office/drawing/2014/main" id="{BC7D4E5E-AF15-4B42-B74B-74E6CEB3704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83806" y="1815548"/>
            <a:ext cx="4424389" cy="4424389"/>
          </a:xfrm>
          <a:prstGeom prst="ellipse">
            <a:avLst/>
          </a:prstGeom>
          <a:ln w="63500" cap="rnd">
            <a:noFill/>
          </a:ln>
          <a:effectLst/>
        </p:spPr>
      </p:pic>
      <p:sp>
        <p:nvSpPr>
          <p:cNvPr id="8" name="TextBox 7">
            <a:extLst>
              <a:ext uri="{FF2B5EF4-FFF2-40B4-BE49-F238E27FC236}">
                <a16:creationId xmlns:a16="http://schemas.microsoft.com/office/drawing/2014/main" id="{BC74682C-759B-4541-8D28-381B6BF950D5}"/>
              </a:ext>
            </a:extLst>
          </p:cNvPr>
          <p:cNvSpPr txBox="1"/>
          <p:nvPr/>
        </p:nvSpPr>
        <p:spPr>
          <a:xfrm>
            <a:off x="5004535" y="6334667"/>
            <a:ext cx="2182930" cy="184666"/>
          </a:xfrm>
          <a:prstGeom prst="rect">
            <a:avLst/>
          </a:prstGeom>
          <a:noFill/>
        </p:spPr>
        <p:txBody>
          <a:bodyPr wrap="square" lIns="0" tIns="0" rIns="0" bIns="0" rtlCol="0">
            <a:spAutoFit/>
          </a:bodyPr>
          <a:lstStyle/>
          <a:p>
            <a:pPr algn="ctr"/>
            <a:r>
              <a:rPr lang="en-US" sz="1200">
                <a:solidFill>
                  <a:schemeClr val="bg1"/>
                </a:solidFill>
              </a:rPr>
              <a:t>Source: Fehr &amp; Peers</a:t>
            </a:r>
          </a:p>
        </p:txBody>
      </p:sp>
    </p:spTree>
    <p:extLst>
      <p:ext uri="{BB962C8B-B14F-4D97-AF65-F5344CB8AC3E}">
        <p14:creationId xmlns:p14="http://schemas.microsoft.com/office/powerpoint/2010/main" val="3774063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48A5F2-9C69-F936-8BB9-A25E125AAF97}"/>
              </a:ext>
              <a:ext uri="{C183D7F6-B498-43B3-948B-1728B52AA6E4}">
                <adec:decorative xmlns:adec="http://schemas.microsoft.com/office/drawing/2017/decorative" val="1"/>
              </a:ext>
            </a:extLst>
          </p:cNvPr>
          <p:cNvSpPr/>
          <p:nvPr/>
        </p:nvSpPr>
        <p:spPr>
          <a:xfrm>
            <a:off x="833437" y="419101"/>
            <a:ext cx="8535353" cy="97838"/>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89779-B5EA-45C7-9862-C765D4CB1B2B}"/>
              </a:ext>
            </a:extLst>
          </p:cNvPr>
          <p:cNvSpPr>
            <a:spLocks noGrp="1"/>
          </p:cNvSpPr>
          <p:nvPr>
            <p:ph type="title"/>
          </p:nvPr>
        </p:nvSpPr>
        <p:spPr/>
        <p:txBody>
          <a:bodyPr/>
          <a:lstStyle/>
          <a:p>
            <a:r>
              <a:rPr lang="en-US" dirty="0"/>
              <a:t>the safe system approach As a guiding principle</a:t>
            </a:r>
          </a:p>
        </p:txBody>
      </p:sp>
      <p:pic>
        <p:nvPicPr>
          <p:cNvPr id="6" name="Picture 5" descr="paradigm shift, arrow pointing to &quot;new paradigm ahead&quot; warning sign">
            <a:extLst>
              <a:ext uri="{FF2B5EF4-FFF2-40B4-BE49-F238E27FC236}">
                <a16:creationId xmlns:a16="http://schemas.microsoft.com/office/drawing/2014/main" id="{2C760BDF-74E9-4B75-A810-5C9F090A5258}"/>
              </a:ext>
            </a:extLst>
          </p:cNvPr>
          <p:cNvPicPr>
            <a:picLocks noChangeAspect="1"/>
          </p:cNvPicPr>
          <p:nvPr/>
        </p:nvPicPr>
        <p:blipFill>
          <a:blip r:embed="rId3"/>
          <a:stretch>
            <a:fillRect/>
          </a:stretch>
        </p:blipFill>
        <p:spPr>
          <a:xfrm>
            <a:off x="3554314" y="1173403"/>
            <a:ext cx="5083371" cy="978100"/>
          </a:xfrm>
          <a:prstGeom prst="rect">
            <a:avLst/>
          </a:prstGeom>
        </p:spPr>
      </p:pic>
      <p:sp>
        <p:nvSpPr>
          <p:cNvPr id="3" name="Content Placeholder 2">
            <a:extLst>
              <a:ext uri="{FF2B5EF4-FFF2-40B4-BE49-F238E27FC236}">
                <a16:creationId xmlns:a16="http://schemas.microsoft.com/office/drawing/2014/main" id="{A7CBBB4F-56E3-40C6-A61C-75E8A4C93EEB}"/>
              </a:ext>
            </a:extLst>
          </p:cNvPr>
          <p:cNvSpPr>
            <a:spLocks noGrp="1"/>
          </p:cNvSpPr>
          <p:nvPr>
            <p:ph idx="4294967295"/>
          </p:nvPr>
        </p:nvSpPr>
        <p:spPr>
          <a:xfrm>
            <a:off x="838200" y="2438399"/>
            <a:ext cx="10515600" cy="3033487"/>
          </a:xfrm>
        </p:spPr>
        <p:txBody>
          <a:bodyPr/>
          <a:lstStyle/>
          <a:p>
            <a:pPr marL="0" indent="0" algn="ctr">
              <a:buNone/>
            </a:pPr>
            <a:r>
              <a:rPr lang="en-US" sz="3600" dirty="0">
                <a:solidFill>
                  <a:schemeClr val="bg1"/>
                </a:solidFill>
              </a:rPr>
              <a:t>It involves a paradigm shift to improve safety culture, increase collaboration across all safety stakeholders, and refocus transportation system design and operation on anticipating human mistakes and lessening impact forces to reduce crash severity and save lives. </a:t>
            </a:r>
          </a:p>
        </p:txBody>
      </p:sp>
      <p:sp>
        <p:nvSpPr>
          <p:cNvPr id="4" name="TextBox 3">
            <a:extLst>
              <a:ext uri="{FF2B5EF4-FFF2-40B4-BE49-F238E27FC236}">
                <a16:creationId xmlns:a16="http://schemas.microsoft.com/office/drawing/2014/main" id="{C7B04BCE-7628-47E4-9E51-8AFB26AC5421}"/>
              </a:ext>
            </a:extLst>
          </p:cNvPr>
          <p:cNvSpPr txBox="1"/>
          <p:nvPr/>
        </p:nvSpPr>
        <p:spPr>
          <a:xfrm>
            <a:off x="1126435" y="5871127"/>
            <a:ext cx="10045148" cy="646331"/>
          </a:xfrm>
          <a:prstGeom prst="rect">
            <a:avLst/>
          </a:prstGeom>
          <a:noFill/>
        </p:spPr>
        <p:txBody>
          <a:bodyPr wrap="square" rtlCol="0">
            <a:spAutoFit/>
          </a:bodyPr>
          <a:lstStyle/>
          <a:p>
            <a:r>
              <a:rPr lang="en-US" dirty="0">
                <a:solidFill>
                  <a:srgbClr val="E4F0EF"/>
                </a:solidFill>
              </a:rPr>
              <a:t>https://www.transportation.gov/sites/dot.gov/files/2022-08/SS4A-NOFO-FY22-Amendment-1.pdf</a:t>
            </a:r>
          </a:p>
          <a:p>
            <a:endParaRPr lang="en-US" dirty="0">
              <a:solidFill>
                <a:srgbClr val="E4F0EF"/>
              </a:solidFill>
            </a:endParaRPr>
          </a:p>
        </p:txBody>
      </p:sp>
    </p:spTree>
    <p:extLst>
      <p:ext uri="{BB962C8B-B14F-4D97-AF65-F5344CB8AC3E}">
        <p14:creationId xmlns:p14="http://schemas.microsoft.com/office/powerpoint/2010/main" val="2465098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F5F6A4-72E6-4930-9480-2959D0AF918B}"/>
              </a:ext>
              <a:ext uri="{C183D7F6-B498-43B3-948B-1728B52AA6E4}">
                <adec:decorative xmlns:adec="http://schemas.microsoft.com/office/drawing/2017/decorative" val="1"/>
              </a:ext>
            </a:extLst>
          </p:cNvPr>
          <p:cNvSpPr/>
          <p:nvPr/>
        </p:nvSpPr>
        <p:spPr>
          <a:xfrm>
            <a:off x="833438" y="426719"/>
            <a:ext cx="274986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AC9CBEF5-11D7-44CC-9D0D-C6DF8F9BA9BA}"/>
              </a:ext>
            </a:extLst>
          </p:cNvPr>
          <p:cNvSpPr>
            <a:spLocks noGrp="1"/>
          </p:cNvSpPr>
          <p:nvPr>
            <p:ph type="title"/>
          </p:nvPr>
        </p:nvSpPr>
        <p:spPr/>
        <p:txBody>
          <a:bodyPr/>
          <a:lstStyle/>
          <a:p>
            <a:r>
              <a:rPr lang="en-US" dirty="0"/>
              <a:t>A New Paradigm</a:t>
            </a:r>
          </a:p>
        </p:txBody>
      </p:sp>
      <p:sp>
        <p:nvSpPr>
          <p:cNvPr id="30" name="Content Placeholder 9">
            <a:extLst>
              <a:ext uri="{FF2B5EF4-FFF2-40B4-BE49-F238E27FC236}">
                <a16:creationId xmlns:a16="http://schemas.microsoft.com/office/drawing/2014/main" id="{1997E481-EB5A-4160-9211-0BA7754B04BB}"/>
              </a:ext>
            </a:extLst>
          </p:cNvPr>
          <p:cNvSpPr txBox="1">
            <a:spLocks/>
          </p:cNvSpPr>
          <p:nvPr/>
        </p:nvSpPr>
        <p:spPr>
          <a:xfrm>
            <a:off x="838200" y="1866217"/>
            <a:ext cx="961208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E4F0EF"/>
                </a:solidFill>
              </a:rPr>
              <a:t>The Safe System approach aims to eliminate fatal and serious injuries for all road users by:</a:t>
            </a:r>
          </a:p>
        </p:txBody>
      </p:sp>
      <p:sp>
        <p:nvSpPr>
          <p:cNvPr id="9" name="Freeform: Shape 8" descr="&quot;  &quot;">
            <a:extLst>
              <a:ext uri="{FF2B5EF4-FFF2-40B4-BE49-F238E27FC236}">
                <a16:creationId xmlns:a16="http://schemas.microsoft.com/office/drawing/2014/main" id="{A7B550AF-03FB-4B08-8F79-9627161E4D4C}"/>
              </a:ext>
            </a:extLst>
          </p:cNvPr>
          <p:cNvSpPr/>
          <p:nvPr/>
        </p:nvSpPr>
        <p:spPr>
          <a:xfrm>
            <a:off x="979714" y="3306091"/>
            <a:ext cx="984957" cy="86501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chemeClr val="bg1"/>
          </a:solidFill>
          <a:ln w="7790" cap="flat">
            <a:noFill/>
            <a:prstDash val="solid"/>
            <a:miter/>
          </a:ln>
        </p:spPr>
        <p:txBody>
          <a:bodyPr rtlCol="0" anchor="ctr"/>
          <a:lstStyle/>
          <a:p>
            <a:endParaRPr lang="en-US"/>
          </a:p>
        </p:txBody>
      </p:sp>
      <p:sp>
        <p:nvSpPr>
          <p:cNvPr id="11" name="Content Placeholder 9">
            <a:extLst>
              <a:ext uri="{FF2B5EF4-FFF2-40B4-BE49-F238E27FC236}">
                <a16:creationId xmlns:a16="http://schemas.microsoft.com/office/drawing/2014/main" id="{1997E481-EB5A-4160-9211-0BA7754B04BB}"/>
              </a:ext>
            </a:extLst>
          </p:cNvPr>
          <p:cNvSpPr txBox="1">
            <a:spLocks/>
          </p:cNvSpPr>
          <p:nvPr/>
        </p:nvSpPr>
        <p:spPr>
          <a:xfrm>
            <a:off x="2434044" y="3246156"/>
            <a:ext cx="4591224" cy="110642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4F0EF"/>
                </a:solidFill>
              </a:rPr>
              <a:t>Accommodating human mistakes</a:t>
            </a:r>
          </a:p>
        </p:txBody>
      </p:sp>
      <p:pic>
        <p:nvPicPr>
          <p:cNvPr id="13" name="Picture 12" descr="paradigm shift, arrow pointing to &quot;new paradigm ahead&quot; warning sign">
            <a:extLst>
              <a:ext uri="{FF2B5EF4-FFF2-40B4-BE49-F238E27FC236}">
                <a16:creationId xmlns:a16="http://schemas.microsoft.com/office/drawing/2014/main" id="{112CE29C-8A5D-4938-9E1A-70ECCBA7CC7D}"/>
              </a:ext>
            </a:extLst>
          </p:cNvPr>
          <p:cNvPicPr>
            <a:picLocks noChangeAspect="1"/>
          </p:cNvPicPr>
          <p:nvPr/>
        </p:nvPicPr>
        <p:blipFill>
          <a:blip r:embed="rId3"/>
          <a:stretch>
            <a:fillRect/>
          </a:stretch>
        </p:blipFill>
        <p:spPr>
          <a:xfrm>
            <a:off x="7151926" y="3300487"/>
            <a:ext cx="4316812" cy="830606"/>
          </a:xfrm>
          <a:prstGeom prst="rect">
            <a:avLst/>
          </a:prstGeom>
        </p:spPr>
      </p:pic>
      <p:pic>
        <p:nvPicPr>
          <p:cNvPr id="24" name="Graphic 23" descr="&quot;  &quot;">
            <a:extLst>
              <a:ext uri="{FF2B5EF4-FFF2-40B4-BE49-F238E27FC236}">
                <a16:creationId xmlns:a16="http://schemas.microsoft.com/office/drawing/2014/main" id="{20F187D8-BA2E-4FEF-A80B-9272908C8C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277" y="4879509"/>
            <a:ext cx="827829" cy="827829"/>
          </a:xfrm>
          <a:prstGeom prst="rect">
            <a:avLst/>
          </a:prstGeom>
        </p:spPr>
      </p:pic>
      <p:sp>
        <p:nvSpPr>
          <p:cNvPr id="12" name="Content Placeholder 9">
            <a:extLst>
              <a:ext uri="{FF2B5EF4-FFF2-40B4-BE49-F238E27FC236}">
                <a16:creationId xmlns:a16="http://schemas.microsoft.com/office/drawing/2014/main" id="{1997E481-EB5A-4160-9211-0BA7754B04BB}"/>
              </a:ext>
            </a:extLst>
          </p:cNvPr>
          <p:cNvSpPr txBox="1">
            <a:spLocks/>
          </p:cNvSpPr>
          <p:nvPr/>
        </p:nvSpPr>
        <p:spPr>
          <a:xfrm>
            <a:off x="2434044" y="4740211"/>
            <a:ext cx="6876288" cy="110642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solidFill>
                  <a:srgbClr val="E4F0EF"/>
                </a:solidFill>
              </a:rPr>
              <a:t>Keeping impacts on the human body at tolerable levels</a:t>
            </a:r>
          </a:p>
        </p:txBody>
      </p:sp>
    </p:spTree>
    <p:extLst>
      <p:ext uri="{BB962C8B-B14F-4D97-AF65-F5344CB8AC3E}">
        <p14:creationId xmlns:p14="http://schemas.microsoft.com/office/powerpoint/2010/main" val="633570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2885-23A6-24DB-D8AF-E884D0CA45EF}"/>
              </a:ext>
            </a:extLst>
          </p:cNvPr>
          <p:cNvSpPr>
            <a:spLocks noGrp="1"/>
          </p:cNvSpPr>
          <p:nvPr>
            <p:ph type="title"/>
          </p:nvPr>
        </p:nvSpPr>
        <p:spPr/>
        <p:txBody>
          <a:bodyPr/>
          <a:lstStyle/>
          <a:p>
            <a:r>
              <a:rPr lang="en-US" dirty="0"/>
              <a:t>Successful Safe System Adopters</a:t>
            </a:r>
          </a:p>
        </p:txBody>
      </p:sp>
      <p:sp>
        <p:nvSpPr>
          <p:cNvPr id="4" name="Title 1">
            <a:extLst>
              <a:ext uri="{FF2B5EF4-FFF2-40B4-BE49-F238E27FC236}">
                <a16:creationId xmlns:a16="http://schemas.microsoft.com/office/drawing/2014/main" id="{FBE8CCD5-E1EE-6C19-C1F6-F0E1F8DC51F3}"/>
              </a:ext>
            </a:extLst>
          </p:cNvPr>
          <p:cNvSpPr txBox="1">
            <a:spLocks/>
          </p:cNvSpPr>
          <p:nvPr/>
        </p:nvSpPr>
        <p:spPr>
          <a:xfrm>
            <a:off x="836471" y="1046725"/>
            <a:ext cx="10515600" cy="34950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1" kern="1200" cap="all" baseline="0">
                <a:solidFill>
                  <a:schemeClr val="bg1"/>
                </a:solidFill>
                <a:latin typeface="+mj-lt"/>
                <a:ea typeface="+mj-ea"/>
                <a:cs typeface="+mj-cs"/>
              </a:defRPr>
            </a:lvl1pPr>
          </a:lstStyle>
          <a:p>
            <a:r>
              <a:rPr lang="en-US" sz="2000" b="0" cap="none" dirty="0"/>
              <a:t>Changes from 2000 to 2019.</a:t>
            </a:r>
          </a:p>
        </p:txBody>
      </p:sp>
      <p:grpSp>
        <p:nvGrpSpPr>
          <p:cNvPr id="6" name="Group 5" descr="Norway down 68.5%, France down 57.6%, Sweden down 47.3%, Netherlands 43.3%, Australia down 33.5%, and United States of America down 5.6%">
            <a:extLst>
              <a:ext uri="{FF2B5EF4-FFF2-40B4-BE49-F238E27FC236}">
                <a16:creationId xmlns:a16="http://schemas.microsoft.com/office/drawing/2014/main" id="{52595EF0-A071-49EE-B81C-C9F867DA7223}"/>
              </a:ext>
            </a:extLst>
          </p:cNvPr>
          <p:cNvGrpSpPr/>
          <p:nvPr/>
        </p:nvGrpSpPr>
        <p:grpSpPr>
          <a:xfrm>
            <a:off x="0" y="17940"/>
            <a:ext cx="12192000" cy="6858000"/>
            <a:chOff x="0" y="17940"/>
            <a:chExt cx="12192000" cy="6858000"/>
          </a:xfrm>
        </p:grpSpPr>
        <p:pic>
          <p:nvPicPr>
            <p:cNvPr id="7" name="Picture 6" descr="Icon&#10;&#10;Description automatically generated">
              <a:extLst>
                <a:ext uri="{FF2B5EF4-FFF2-40B4-BE49-F238E27FC236}">
                  <a16:creationId xmlns:a16="http://schemas.microsoft.com/office/drawing/2014/main" id="{F98272A7-1CA2-2148-7302-AC531AA55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40"/>
              <a:ext cx="12192000" cy="6858000"/>
            </a:xfrm>
            <a:prstGeom prst="rect">
              <a:avLst/>
            </a:prstGeom>
          </p:spPr>
        </p:pic>
        <p:sp>
          <p:nvSpPr>
            <p:cNvPr id="3" name="Rectangle 2" descr="&quot;  &quot;">
              <a:extLst>
                <a:ext uri="{FF2B5EF4-FFF2-40B4-BE49-F238E27FC236}">
                  <a16:creationId xmlns:a16="http://schemas.microsoft.com/office/drawing/2014/main" id="{30581675-0BA4-E45A-97FF-B82578FC10FA}"/>
                </a:ext>
              </a:extLst>
            </p:cNvPr>
            <p:cNvSpPr/>
            <p:nvPr/>
          </p:nvSpPr>
          <p:spPr>
            <a:xfrm>
              <a:off x="833436" y="426719"/>
              <a:ext cx="604742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F9E3B1AB-0A42-1FB8-9D40-6E0F1B65BD49}"/>
                </a:ext>
              </a:extLst>
            </p:cNvPr>
            <p:cNvGrpSpPr/>
            <p:nvPr/>
          </p:nvGrpSpPr>
          <p:grpSpPr>
            <a:xfrm>
              <a:off x="140277" y="3953604"/>
              <a:ext cx="1849582" cy="630942"/>
              <a:chOff x="140277" y="5764959"/>
              <a:chExt cx="1849582" cy="630942"/>
            </a:xfrm>
          </p:grpSpPr>
          <p:sp>
            <p:nvSpPr>
              <p:cNvPr id="20" name="TextBox 19" descr="down 68.5 percent">
                <a:extLst>
                  <a:ext uri="{FF2B5EF4-FFF2-40B4-BE49-F238E27FC236}">
                    <a16:creationId xmlns:a16="http://schemas.microsoft.com/office/drawing/2014/main" id="{0F5B98DD-D887-B86E-57B8-89AAADB79CF9}"/>
                  </a:ext>
                </a:extLst>
              </p:cNvPr>
              <p:cNvSpPr txBox="1"/>
              <p:nvPr/>
            </p:nvSpPr>
            <p:spPr>
              <a:xfrm>
                <a:off x="140277" y="5764959"/>
                <a:ext cx="1849582" cy="630942"/>
              </a:xfrm>
              <a:prstGeom prst="rect">
                <a:avLst/>
              </a:prstGeom>
              <a:noFill/>
            </p:spPr>
            <p:txBody>
              <a:bodyPr wrap="square" rtlCol="0">
                <a:spAutoFit/>
              </a:bodyPr>
              <a:lstStyle/>
              <a:p>
                <a:pPr algn="r"/>
                <a:r>
                  <a:rPr lang="en-US" sz="3500" dirty="0">
                    <a:solidFill>
                      <a:schemeClr val="bg1"/>
                    </a:solidFill>
                  </a:rPr>
                  <a:t>68.5%</a:t>
                </a:r>
              </a:p>
            </p:txBody>
          </p:sp>
          <p:sp>
            <p:nvSpPr>
              <p:cNvPr id="24" name="Arrow: Down 23">
                <a:extLst>
                  <a:ext uri="{FF2B5EF4-FFF2-40B4-BE49-F238E27FC236}">
                    <a16:creationId xmlns:a16="http://schemas.microsoft.com/office/drawing/2014/main" id="{196CC163-6D95-E36A-3798-263552429841}"/>
                  </a:ext>
                </a:extLst>
              </p:cNvPr>
              <p:cNvSpPr/>
              <p:nvPr/>
            </p:nvSpPr>
            <p:spPr>
              <a:xfrm>
                <a:off x="356704"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descr="down 57.6 %">
              <a:extLst>
                <a:ext uri="{FF2B5EF4-FFF2-40B4-BE49-F238E27FC236}">
                  <a16:creationId xmlns:a16="http://schemas.microsoft.com/office/drawing/2014/main" id="{439FF1D8-05E2-6DF0-44E8-F520DB1142FC}"/>
                </a:ext>
              </a:extLst>
            </p:cNvPr>
            <p:cNvGrpSpPr/>
            <p:nvPr/>
          </p:nvGrpSpPr>
          <p:grpSpPr>
            <a:xfrm>
              <a:off x="2182644" y="4280253"/>
              <a:ext cx="1856513" cy="630942"/>
              <a:chOff x="2141321" y="5764350"/>
              <a:chExt cx="1849582" cy="630942"/>
            </a:xfrm>
            <a:solidFill>
              <a:srgbClr val="2B7DAB"/>
            </a:solidFill>
          </p:grpSpPr>
          <p:sp>
            <p:nvSpPr>
              <p:cNvPr id="19" name="TextBox 18" descr="down 57.6 percent">
                <a:extLst>
                  <a:ext uri="{FF2B5EF4-FFF2-40B4-BE49-F238E27FC236}">
                    <a16:creationId xmlns:a16="http://schemas.microsoft.com/office/drawing/2014/main" id="{65E71695-F8F2-1D31-E599-1590404D6B70}"/>
                  </a:ext>
                </a:extLst>
              </p:cNvPr>
              <p:cNvSpPr txBox="1"/>
              <p:nvPr/>
            </p:nvSpPr>
            <p:spPr>
              <a:xfrm>
                <a:off x="2141321" y="5764350"/>
                <a:ext cx="1849582" cy="630942"/>
              </a:xfrm>
              <a:prstGeom prst="rect">
                <a:avLst/>
              </a:prstGeom>
              <a:grpFill/>
            </p:spPr>
            <p:txBody>
              <a:bodyPr wrap="square" rtlCol="0">
                <a:spAutoFit/>
              </a:bodyPr>
              <a:lstStyle/>
              <a:p>
                <a:pPr algn="r"/>
                <a:r>
                  <a:rPr lang="en-US" sz="3500" dirty="0">
                    <a:solidFill>
                      <a:schemeClr val="bg1"/>
                    </a:solidFill>
                  </a:rPr>
                  <a:t>57.6%</a:t>
                </a:r>
              </a:p>
            </p:txBody>
          </p:sp>
          <p:sp>
            <p:nvSpPr>
              <p:cNvPr id="25" name="Arrow: Down 24">
                <a:extLst>
                  <a:ext uri="{FF2B5EF4-FFF2-40B4-BE49-F238E27FC236}">
                    <a16:creationId xmlns:a16="http://schemas.microsoft.com/office/drawing/2014/main" id="{4E1E73A6-5E96-1408-F1F1-2DE483627617}"/>
                  </a:ext>
                </a:extLst>
              </p:cNvPr>
              <p:cNvSpPr/>
              <p:nvPr/>
            </p:nvSpPr>
            <p:spPr>
              <a:xfrm>
                <a:off x="2342139"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D36A11CB-1193-3E81-74A3-6A2BB1097D8F}"/>
                </a:ext>
              </a:extLst>
            </p:cNvPr>
            <p:cNvGrpSpPr/>
            <p:nvPr/>
          </p:nvGrpSpPr>
          <p:grpSpPr>
            <a:xfrm>
              <a:off x="4116531" y="4771755"/>
              <a:ext cx="1849582" cy="630942"/>
              <a:chOff x="4116531" y="5764959"/>
              <a:chExt cx="1849582" cy="630942"/>
            </a:xfrm>
          </p:grpSpPr>
          <p:sp>
            <p:nvSpPr>
              <p:cNvPr id="18" name="TextBox 17">
                <a:extLst>
                  <a:ext uri="{FF2B5EF4-FFF2-40B4-BE49-F238E27FC236}">
                    <a16:creationId xmlns:a16="http://schemas.microsoft.com/office/drawing/2014/main" id="{93052230-F123-7907-166E-4517591BC688}"/>
                  </a:ext>
                </a:extLst>
              </p:cNvPr>
              <p:cNvSpPr txBox="1"/>
              <p:nvPr/>
            </p:nvSpPr>
            <p:spPr>
              <a:xfrm>
                <a:off x="4116531" y="5764959"/>
                <a:ext cx="1849582" cy="630942"/>
              </a:xfrm>
              <a:prstGeom prst="rect">
                <a:avLst/>
              </a:prstGeom>
              <a:noFill/>
            </p:spPr>
            <p:txBody>
              <a:bodyPr wrap="square" rtlCol="0">
                <a:spAutoFit/>
              </a:bodyPr>
              <a:lstStyle/>
              <a:p>
                <a:pPr algn="r"/>
                <a:r>
                  <a:rPr lang="en-US" sz="3500" dirty="0">
                    <a:solidFill>
                      <a:schemeClr val="bg1"/>
                    </a:solidFill>
                  </a:rPr>
                  <a:t>47.3%</a:t>
                </a:r>
              </a:p>
            </p:txBody>
          </p:sp>
          <p:sp>
            <p:nvSpPr>
              <p:cNvPr id="26" name="Arrow: Down 25">
                <a:extLst>
                  <a:ext uri="{FF2B5EF4-FFF2-40B4-BE49-F238E27FC236}">
                    <a16:creationId xmlns:a16="http://schemas.microsoft.com/office/drawing/2014/main" id="{7D300EEE-8FE3-0513-4580-83E3C287EE16}"/>
                  </a:ext>
                </a:extLst>
              </p:cNvPr>
              <p:cNvSpPr/>
              <p:nvPr/>
            </p:nvSpPr>
            <p:spPr>
              <a:xfrm>
                <a:off x="4314129"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3919A767-2844-C4B2-C824-14DAC748EE04}"/>
                </a:ext>
              </a:extLst>
            </p:cNvPr>
            <p:cNvGrpSpPr/>
            <p:nvPr/>
          </p:nvGrpSpPr>
          <p:grpSpPr>
            <a:xfrm>
              <a:off x="6151029" y="4954638"/>
              <a:ext cx="1849583" cy="630942"/>
              <a:chOff x="6094271" y="5764959"/>
              <a:chExt cx="1849582" cy="630942"/>
            </a:xfrm>
          </p:grpSpPr>
          <p:sp>
            <p:nvSpPr>
              <p:cNvPr id="17" name="TextBox 16">
                <a:extLst>
                  <a:ext uri="{FF2B5EF4-FFF2-40B4-BE49-F238E27FC236}">
                    <a16:creationId xmlns:a16="http://schemas.microsoft.com/office/drawing/2014/main" id="{14669CA9-583C-3E35-22C8-F7C91F7D5664}"/>
                  </a:ext>
                </a:extLst>
              </p:cNvPr>
              <p:cNvSpPr txBox="1"/>
              <p:nvPr/>
            </p:nvSpPr>
            <p:spPr>
              <a:xfrm>
                <a:off x="6094271" y="5764959"/>
                <a:ext cx="1849582" cy="630942"/>
              </a:xfrm>
              <a:prstGeom prst="rect">
                <a:avLst/>
              </a:prstGeom>
              <a:solidFill>
                <a:srgbClr val="A46021"/>
              </a:solidFill>
            </p:spPr>
            <p:txBody>
              <a:bodyPr wrap="square" rtlCol="0">
                <a:spAutoFit/>
              </a:bodyPr>
              <a:lstStyle/>
              <a:p>
                <a:pPr algn="r"/>
                <a:r>
                  <a:rPr lang="en-US" sz="3500" dirty="0">
                    <a:solidFill>
                      <a:schemeClr val="bg1"/>
                    </a:solidFill>
                  </a:rPr>
                  <a:t>43.3%</a:t>
                </a:r>
              </a:p>
            </p:txBody>
          </p:sp>
          <p:sp>
            <p:nvSpPr>
              <p:cNvPr id="27" name="Arrow: Down 26">
                <a:extLst>
                  <a:ext uri="{FF2B5EF4-FFF2-40B4-BE49-F238E27FC236}">
                    <a16:creationId xmlns:a16="http://schemas.microsoft.com/office/drawing/2014/main" id="{6D59C164-72B2-8EE4-A914-A40EEFB9BF95}"/>
                  </a:ext>
                </a:extLst>
              </p:cNvPr>
              <p:cNvSpPr/>
              <p:nvPr/>
            </p:nvSpPr>
            <p:spPr>
              <a:xfrm>
                <a:off x="6302256"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EDA0FA3D-58EA-75C2-58C4-5EE3F7832C6A}"/>
                </a:ext>
              </a:extLst>
            </p:cNvPr>
            <p:cNvGrpSpPr/>
            <p:nvPr/>
          </p:nvGrpSpPr>
          <p:grpSpPr>
            <a:xfrm>
              <a:off x="8129161" y="5368522"/>
              <a:ext cx="1860790" cy="630942"/>
              <a:chOff x="8089323" y="5764959"/>
              <a:chExt cx="1849583" cy="630942"/>
            </a:xfrm>
            <a:solidFill>
              <a:srgbClr val="417673"/>
            </a:solidFill>
          </p:grpSpPr>
          <p:sp>
            <p:nvSpPr>
              <p:cNvPr id="16" name="TextBox 15">
                <a:extLst>
                  <a:ext uri="{FF2B5EF4-FFF2-40B4-BE49-F238E27FC236}">
                    <a16:creationId xmlns:a16="http://schemas.microsoft.com/office/drawing/2014/main" id="{45FDBAB0-0FFC-8AC0-E418-E12EFE3C73D7}"/>
                  </a:ext>
                </a:extLst>
              </p:cNvPr>
              <p:cNvSpPr txBox="1"/>
              <p:nvPr/>
            </p:nvSpPr>
            <p:spPr>
              <a:xfrm>
                <a:off x="8089323" y="5764959"/>
                <a:ext cx="1849583" cy="630942"/>
              </a:xfrm>
              <a:prstGeom prst="rect">
                <a:avLst/>
              </a:prstGeom>
              <a:grpFill/>
            </p:spPr>
            <p:txBody>
              <a:bodyPr wrap="square" rtlCol="0">
                <a:spAutoFit/>
              </a:bodyPr>
              <a:lstStyle/>
              <a:p>
                <a:pPr algn="r"/>
                <a:r>
                  <a:rPr lang="en-US" sz="3500" dirty="0">
                    <a:solidFill>
                      <a:schemeClr val="bg1"/>
                    </a:solidFill>
                  </a:rPr>
                  <a:t>33.5%</a:t>
                </a:r>
              </a:p>
            </p:txBody>
          </p:sp>
          <p:sp>
            <p:nvSpPr>
              <p:cNvPr id="28" name="Arrow: Down 27">
                <a:extLst>
                  <a:ext uri="{FF2B5EF4-FFF2-40B4-BE49-F238E27FC236}">
                    <a16:creationId xmlns:a16="http://schemas.microsoft.com/office/drawing/2014/main" id="{96C86B60-23EF-3346-6FA1-E30665AF2269}"/>
                  </a:ext>
                </a:extLst>
              </p:cNvPr>
              <p:cNvSpPr/>
              <p:nvPr/>
            </p:nvSpPr>
            <p:spPr>
              <a:xfrm>
                <a:off x="8279996" y="5904399"/>
                <a:ext cx="182839" cy="383281"/>
              </a:xfrm>
              <a:prstGeom prst="downArrow">
                <a:avLst>
                  <a:gd name="adj1" fmla="val 32739"/>
                  <a:gd name="adj2" fmla="val 752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grpSp>
        <p:grpSp>
          <p:nvGrpSpPr>
            <p:cNvPr id="40" name="Group 39">
              <a:extLst>
                <a:ext uri="{FF2B5EF4-FFF2-40B4-BE49-F238E27FC236}">
                  <a16:creationId xmlns:a16="http://schemas.microsoft.com/office/drawing/2014/main" id="{21D3A8A7-A91F-AE76-0554-88D22FD03082}"/>
                </a:ext>
              </a:extLst>
            </p:cNvPr>
            <p:cNvGrpSpPr/>
            <p:nvPr/>
          </p:nvGrpSpPr>
          <p:grpSpPr>
            <a:xfrm>
              <a:off x="10269334" y="6177039"/>
              <a:ext cx="1849582" cy="630942"/>
              <a:chOff x="10269334" y="5764959"/>
              <a:chExt cx="1849582" cy="630942"/>
            </a:xfrm>
          </p:grpSpPr>
          <p:sp>
            <p:nvSpPr>
              <p:cNvPr id="15" name="TextBox 14">
                <a:extLst>
                  <a:ext uri="{FF2B5EF4-FFF2-40B4-BE49-F238E27FC236}">
                    <a16:creationId xmlns:a16="http://schemas.microsoft.com/office/drawing/2014/main" id="{9C3F71BE-B1C9-D7E2-FB8F-75F8369D78C7}"/>
                  </a:ext>
                </a:extLst>
              </p:cNvPr>
              <p:cNvSpPr txBox="1"/>
              <p:nvPr/>
            </p:nvSpPr>
            <p:spPr>
              <a:xfrm>
                <a:off x="10269334" y="5764959"/>
                <a:ext cx="1849582" cy="630942"/>
              </a:xfrm>
              <a:prstGeom prst="rect">
                <a:avLst/>
              </a:prstGeom>
              <a:noFill/>
            </p:spPr>
            <p:txBody>
              <a:bodyPr wrap="square" rtlCol="0">
                <a:spAutoFit/>
              </a:bodyPr>
              <a:lstStyle/>
              <a:p>
                <a:pPr algn="ctr"/>
                <a:r>
                  <a:rPr lang="en-US" sz="3500" dirty="0">
                    <a:solidFill>
                      <a:schemeClr val="bg1"/>
                    </a:solidFill>
                  </a:rPr>
                  <a:t>5.6%</a:t>
                </a:r>
              </a:p>
            </p:txBody>
          </p:sp>
          <p:sp>
            <p:nvSpPr>
              <p:cNvPr id="29" name="Arrow: Down 28">
                <a:extLst>
                  <a:ext uri="{FF2B5EF4-FFF2-40B4-BE49-F238E27FC236}">
                    <a16:creationId xmlns:a16="http://schemas.microsoft.com/office/drawing/2014/main" id="{F53A99D0-EF45-CB65-4930-8FEDC461F9A3}"/>
                  </a:ext>
                </a:extLst>
              </p:cNvPr>
              <p:cNvSpPr/>
              <p:nvPr/>
            </p:nvSpPr>
            <p:spPr>
              <a:xfrm>
                <a:off x="10371167"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0" name="TextBox 29">
              <a:extLst>
                <a:ext uri="{FF2B5EF4-FFF2-40B4-BE49-F238E27FC236}">
                  <a16:creationId xmlns:a16="http://schemas.microsoft.com/office/drawing/2014/main" id="{537CD9BA-7F49-5E4A-EE06-ECF99BAFE918}"/>
                </a:ext>
              </a:extLst>
            </p:cNvPr>
            <p:cNvSpPr txBox="1"/>
            <p:nvPr/>
          </p:nvSpPr>
          <p:spPr>
            <a:xfrm>
              <a:off x="8129162" y="4937806"/>
              <a:ext cx="1860790" cy="523220"/>
            </a:xfrm>
            <a:prstGeom prst="rect">
              <a:avLst/>
            </a:prstGeom>
            <a:solidFill>
              <a:srgbClr val="417673"/>
            </a:solidFill>
          </p:spPr>
          <p:txBody>
            <a:bodyPr wrap="square" rtlCol="0">
              <a:spAutoFit/>
            </a:bodyPr>
            <a:lstStyle/>
            <a:p>
              <a:pPr algn="ctr"/>
              <a:r>
                <a:rPr lang="en-US" sz="2800" b="1" dirty="0">
                  <a:solidFill>
                    <a:schemeClr val="bg1"/>
                  </a:solidFill>
                </a:rPr>
                <a:t>Australia</a:t>
              </a:r>
            </a:p>
          </p:txBody>
        </p:sp>
        <p:sp>
          <p:nvSpPr>
            <p:cNvPr id="31" name="TextBox 30">
              <a:extLst>
                <a:ext uri="{FF2B5EF4-FFF2-40B4-BE49-F238E27FC236}">
                  <a16:creationId xmlns:a16="http://schemas.microsoft.com/office/drawing/2014/main" id="{C5751CE5-D151-8E9C-034E-AD5367330D1D}"/>
                </a:ext>
              </a:extLst>
            </p:cNvPr>
            <p:cNvSpPr txBox="1"/>
            <p:nvPr/>
          </p:nvSpPr>
          <p:spPr>
            <a:xfrm>
              <a:off x="10099098" y="5670996"/>
              <a:ext cx="1866895" cy="605294"/>
            </a:xfrm>
            <a:prstGeom prst="rect">
              <a:avLst/>
            </a:prstGeom>
            <a:noFill/>
          </p:spPr>
          <p:txBody>
            <a:bodyPr wrap="square" rtlCol="0">
              <a:spAutoFit/>
            </a:bodyPr>
            <a:lstStyle/>
            <a:p>
              <a:pPr algn="ctr">
                <a:lnSpc>
                  <a:spcPts val="2000"/>
                </a:lnSpc>
              </a:pPr>
              <a:r>
                <a:rPr lang="en-US" sz="2000" b="1" dirty="0">
                  <a:solidFill>
                    <a:schemeClr val="bg1"/>
                  </a:solidFill>
                </a:rPr>
                <a:t>United States of America</a:t>
              </a:r>
            </a:p>
          </p:txBody>
        </p:sp>
        <p:sp>
          <p:nvSpPr>
            <p:cNvPr id="32" name="TextBox 31">
              <a:extLst>
                <a:ext uri="{FF2B5EF4-FFF2-40B4-BE49-F238E27FC236}">
                  <a16:creationId xmlns:a16="http://schemas.microsoft.com/office/drawing/2014/main" id="{99F69363-7FFB-44FD-6987-5088B0A5ED84}"/>
                </a:ext>
              </a:extLst>
            </p:cNvPr>
            <p:cNvSpPr txBox="1"/>
            <p:nvPr/>
          </p:nvSpPr>
          <p:spPr>
            <a:xfrm>
              <a:off x="6151029" y="4554700"/>
              <a:ext cx="1849584" cy="461665"/>
            </a:xfrm>
            <a:prstGeom prst="rect">
              <a:avLst/>
            </a:prstGeom>
            <a:solidFill>
              <a:srgbClr val="A46021"/>
            </a:solidFill>
          </p:spPr>
          <p:txBody>
            <a:bodyPr wrap="square" lIns="0" rIns="0" rtlCol="0">
              <a:spAutoFit/>
            </a:bodyPr>
            <a:lstStyle/>
            <a:p>
              <a:pPr algn="ctr"/>
              <a:r>
                <a:rPr lang="en-US" sz="2400" b="1" spc="-60" dirty="0">
                  <a:solidFill>
                    <a:schemeClr val="bg1"/>
                  </a:solidFill>
                </a:rPr>
                <a:t>Netherlands</a:t>
              </a:r>
            </a:p>
          </p:txBody>
        </p:sp>
        <p:sp>
          <p:nvSpPr>
            <p:cNvPr id="33" name="TextBox 32">
              <a:extLst>
                <a:ext uri="{FF2B5EF4-FFF2-40B4-BE49-F238E27FC236}">
                  <a16:creationId xmlns:a16="http://schemas.microsoft.com/office/drawing/2014/main" id="{6AFCA760-52C0-5F1C-A901-BB95903636DB}"/>
                </a:ext>
              </a:extLst>
            </p:cNvPr>
            <p:cNvSpPr txBox="1"/>
            <p:nvPr/>
          </p:nvSpPr>
          <p:spPr>
            <a:xfrm>
              <a:off x="4173681" y="4341039"/>
              <a:ext cx="1866895" cy="523220"/>
            </a:xfrm>
            <a:prstGeom prst="rect">
              <a:avLst/>
            </a:prstGeom>
            <a:noFill/>
          </p:spPr>
          <p:txBody>
            <a:bodyPr wrap="square" rtlCol="0">
              <a:spAutoFit/>
            </a:bodyPr>
            <a:lstStyle/>
            <a:p>
              <a:pPr algn="ctr"/>
              <a:r>
                <a:rPr lang="en-US" sz="2800" b="1" dirty="0">
                  <a:solidFill>
                    <a:schemeClr val="bg1"/>
                  </a:solidFill>
                </a:rPr>
                <a:t>Sweden</a:t>
              </a:r>
            </a:p>
          </p:txBody>
        </p:sp>
        <p:sp>
          <p:nvSpPr>
            <p:cNvPr id="34" name="TextBox 33">
              <a:extLst>
                <a:ext uri="{FF2B5EF4-FFF2-40B4-BE49-F238E27FC236}">
                  <a16:creationId xmlns:a16="http://schemas.microsoft.com/office/drawing/2014/main" id="{74E03770-7B52-7A0C-1AB4-7B640823080E}"/>
                </a:ext>
              </a:extLst>
            </p:cNvPr>
            <p:cNvSpPr txBox="1"/>
            <p:nvPr/>
          </p:nvSpPr>
          <p:spPr>
            <a:xfrm>
              <a:off x="2185555" y="3850146"/>
              <a:ext cx="1849582" cy="523220"/>
            </a:xfrm>
            <a:prstGeom prst="rect">
              <a:avLst/>
            </a:prstGeom>
            <a:solidFill>
              <a:srgbClr val="2B7DAB"/>
            </a:solidFill>
          </p:spPr>
          <p:txBody>
            <a:bodyPr wrap="square" rtlCol="0">
              <a:spAutoFit/>
            </a:bodyPr>
            <a:lstStyle/>
            <a:p>
              <a:pPr algn="ctr"/>
              <a:r>
                <a:rPr lang="en-US" sz="2800" b="1" dirty="0">
                  <a:solidFill>
                    <a:schemeClr val="bg1"/>
                  </a:solidFill>
                </a:rPr>
                <a:t>France</a:t>
              </a:r>
            </a:p>
          </p:txBody>
        </p:sp>
        <p:sp>
          <p:nvSpPr>
            <p:cNvPr id="35" name="TextBox 34">
              <a:extLst>
                <a:ext uri="{FF2B5EF4-FFF2-40B4-BE49-F238E27FC236}">
                  <a16:creationId xmlns:a16="http://schemas.microsoft.com/office/drawing/2014/main" id="{84A91EBC-6B03-2D81-5EAB-293EAAB109C0}"/>
                </a:ext>
              </a:extLst>
            </p:cNvPr>
            <p:cNvSpPr txBox="1"/>
            <p:nvPr/>
          </p:nvSpPr>
          <p:spPr>
            <a:xfrm>
              <a:off x="185738" y="3522888"/>
              <a:ext cx="1861012" cy="523220"/>
            </a:xfrm>
            <a:prstGeom prst="rect">
              <a:avLst/>
            </a:prstGeom>
            <a:noFill/>
          </p:spPr>
          <p:txBody>
            <a:bodyPr wrap="square" rtlCol="0">
              <a:spAutoFit/>
            </a:bodyPr>
            <a:lstStyle/>
            <a:p>
              <a:pPr algn="ctr"/>
              <a:r>
                <a:rPr lang="en-US" sz="2800" b="1" dirty="0">
                  <a:solidFill>
                    <a:schemeClr val="bg1"/>
                  </a:solidFill>
                </a:rPr>
                <a:t>Norway</a:t>
              </a:r>
            </a:p>
          </p:txBody>
        </p:sp>
        <p:pic>
          <p:nvPicPr>
            <p:cNvPr id="47" name="Picture 46" descr="A picture containing silhouette, dark">
              <a:extLst>
                <a:ext uri="{FF2B5EF4-FFF2-40B4-BE49-F238E27FC236}">
                  <a16:creationId xmlns:a16="http://schemas.microsoft.com/office/drawing/2014/main" id="{E87EC92B-4E2D-8C3D-1CC9-A9C3B3B1D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16" y="1592289"/>
              <a:ext cx="1821434" cy="1821434"/>
            </a:xfrm>
            <a:prstGeom prst="rect">
              <a:avLst/>
            </a:prstGeom>
          </p:spPr>
        </p:pic>
        <p:pic>
          <p:nvPicPr>
            <p:cNvPr id="49" name="Picture 48">
              <a:extLst>
                <a:ext uri="{FF2B5EF4-FFF2-40B4-BE49-F238E27FC236}">
                  <a16:creationId xmlns:a16="http://schemas.microsoft.com/office/drawing/2014/main" id="{1ACDA97E-20ED-3F42-679C-041C45E7E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978" y="2321960"/>
              <a:ext cx="1155482" cy="1155482"/>
            </a:xfrm>
            <a:prstGeom prst="rect">
              <a:avLst/>
            </a:prstGeom>
          </p:spPr>
        </p:pic>
        <p:pic>
          <p:nvPicPr>
            <p:cNvPr id="51" name="Picture 50" descr="A picture containing dark, silhouette&#10;&#10;Description automatically generated">
              <a:extLst>
                <a:ext uri="{FF2B5EF4-FFF2-40B4-BE49-F238E27FC236}">
                  <a16:creationId xmlns:a16="http://schemas.microsoft.com/office/drawing/2014/main" id="{AD60BA45-7F0F-A0FE-0339-9C41A297C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548" y="2637921"/>
              <a:ext cx="1436727" cy="1436727"/>
            </a:xfrm>
            <a:prstGeom prst="rect">
              <a:avLst/>
            </a:prstGeom>
          </p:spPr>
        </p:pic>
        <p:pic>
          <p:nvPicPr>
            <p:cNvPr id="53" name="Picture 52" descr="Map&#10;&#10;Description automatically generated">
              <a:extLst>
                <a:ext uri="{FF2B5EF4-FFF2-40B4-BE49-F238E27FC236}">
                  <a16:creationId xmlns:a16="http://schemas.microsoft.com/office/drawing/2014/main" id="{7B55138B-C790-BD28-0C4E-BFECC06B31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2235" y="2985289"/>
              <a:ext cx="1152876" cy="1152876"/>
            </a:xfrm>
            <a:prstGeom prst="rect">
              <a:avLst/>
            </a:prstGeom>
          </p:spPr>
        </p:pic>
        <p:pic>
          <p:nvPicPr>
            <p:cNvPr id="55" name="Picture 54" descr="A picture containing cave&#10;&#10;Description automatically generated">
              <a:extLst>
                <a:ext uri="{FF2B5EF4-FFF2-40B4-BE49-F238E27FC236}">
                  <a16:creationId xmlns:a16="http://schemas.microsoft.com/office/drawing/2014/main" id="{2F1217D0-5D4C-E208-9F6F-6809CBB5A8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7131" y="3033677"/>
              <a:ext cx="1643283" cy="1643283"/>
            </a:xfrm>
            <a:prstGeom prst="rect">
              <a:avLst/>
            </a:prstGeom>
          </p:spPr>
        </p:pic>
        <p:pic>
          <p:nvPicPr>
            <p:cNvPr id="57" name="Picture 56" descr="A picture containing dark&#10;&#10;Description automatically generated">
              <a:extLst>
                <a:ext uri="{FF2B5EF4-FFF2-40B4-BE49-F238E27FC236}">
                  <a16:creationId xmlns:a16="http://schemas.microsoft.com/office/drawing/2014/main" id="{0202519E-B37C-EB57-BEE3-515350AEA3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9334" y="3892133"/>
              <a:ext cx="1643283" cy="1643283"/>
            </a:xfrm>
            <a:prstGeom prst="rect">
              <a:avLst/>
            </a:prstGeom>
          </p:spPr>
        </p:pic>
      </p:grpSp>
      <p:grpSp>
        <p:nvGrpSpPr>
          <p:cNvPr id="5" name="Group 4" descr="Source: FHWA with data from World Health Organization Global Health Observatory Repository &#10;">
            <a:extLst>
              <a:ext uri="{FF2B5EF4-FFF2-40B4-BE49-F238E27FC236}">
                <a16:creationId xmlns:a16="http://schemas.microsoft.com/office/drawing/2014/main" id="{715E29AA-493E-4D8D-9DAD-2646B06714B4}"/>
              </a:ext>
            </a:extLst>
          </p:cNvPr>
          <p:cNvGrpSpPr/>
          <p:nvPr/>
        </p:nvGrpSpPr>
        <p:grpSpPr>
          <a:xfrm>
            <a:off x="2182644" y="6585034"/>
            <a:ext cx="4542006" cy="184666"/>
            <a:chOff x="2182644" y="6585034"/>
            <a:chExt cx="4542006" cy="184666"/>
          </a:xfrm>
        </p:grpSpPr>
        <p:sp>
          <p:nvSpPr>
            <p:cNvPr id="38" name="TextBox 37">
              <a:extLst>
                <a:ext uri="{FF2B5EF4-FFF2-40B4-BE49-F238E27FC236}">
                  <a16:creationId xmlns:a16="http://schemas.microsoft.com/office/drawing/2014/main" id="{ACF2BBB9-FAA5-43BC-B03F-05C0EF769B70}"/>
                </a:ext>
              </a:extLst>
            </p:cNvPr>
            <p:cNvSpPr txBox="1"/>
            <p:nvPr/>
          </p:nvSpPr>
          <p:spPr>
            <a:xfrm>
              <a:off x="6151029" y="6585034"/>
              <a:ext cx="573621" cy="184666"/>
            </a:xfrm>
            <a:prstGeom prst="rect">
              <a:avLst/>
            </a:prstGeom>
            <a:solidFill>
              <a:srgbClr val="A46021"/>
            </a:solidFill>
          </p:spPr>
          <p:txBody>
            <a:bodyPr wrap="square" rtlCol="0">
              <a:spAutoFit/>
            </a:bodyPr>
            <a:lstStyle/>
            <a:p>
              <a:pPr algn="r"/>
              <a:endParaRPr lang="en-US" sz="3500" dirty="0">
                <a:solidFill>
                  <a:schemeClr val="bg1"/>
                </a:solidFill>
              </a:endParaRPr>
            </a:p>
          </p:txBody>
        </p:sp>
        <p:sp>
          <p:nvSpPr>
            <p:cNvPr id="46" name="TextBox 45">
              <a:extLst>
                <a:ext uri="{FF2B5EF4-FFF2-40B4-BE49-F238E27FC236}">
                  <a16:creationId xmlns:a16="http://schemas.microsoft.com/office/drawing/2014/main" id="{63FEBCFA-FB01-431E-B0AE-105352B8B6BA}"/>
                </a:ext>
              </a:extLst>
            </p:cNvPr>
            <p:cNvSpPr txBox="1"/>
            <p:nvPr/>
          </p:nvSpPr>
          <p:spPr>
            <a:xfrm>
              <a:off x="2182644" y="6585034"/>
              <a:ext cx="1846319" cy="184666"/>
            </a:xfrm>
            <a:prstGeom prst="rect">
              <a:avLst/>
            </a:prstGeom>
            <a:solidFill>
              <a:srgbClr val="2B7DAB"/>
            </a:solidFill>
          </p:spPr>
          <p:txBody>
            <a:bodyPr wrap="square" rtlCol="0">
              <a:spAutoFit/>
            </a:bodyPr>
            <a:lstStyle/>
            <a:p>
              <a:pPr algn="r"/>
              <a:endParaRPr lang="en-US" sz="3500" dirty="0">
                <a:solidFill>
                  <a:schemeClr val="bg1"/>
                </a:solidFill>
              </a:endParaRPr>
            </a:p>
          </p:txBody>
        </p:sp>
      </p:grpSp>
      <p:sp>
        <p:nvSpPr>
          <p:cNvPr id="59" name="TextBox 58" descr="Source: FHWA with data from World Health Organization Global Health Observatory Repository &#10;">
            <a:extLst>
              <a:ext uri="{FF2B5EF4-FFF2-40B4-BE49-F238E27FC236}">
                <a16:creationId xmlns:a16="http://schemas.microsoft.com/office/drawing/2014/main" id="{958C17AA-2BE7-E124-32DD-69F9E5DFAF8E}"/>
              </a:ext>
            </a:extLst>
          </p:cNvPr>
          <p:cNvSpPr txBox="1"/>
          <p:nvPr/>
        </p:nvSpPr>
        <p:spPr>
          <a:xfrm>
            <a:off x="291027" y="6572197"/>
            <a:ext cx="6902253" cy="184666"/>
          </a:xfrm>
          <a:prstGeom prst="rect">
            <a:avLst/>
          </a:prstGeom>
          <a:noFill/>
        </p:spPr>
        <p:txBody>
          <a:bodyPr wrap="square" lIns="0" tIns="0" rIns="0" bIns="0" rtlCol="0">
            <a:spAutoFit/>
          </a:bodyPr>
          <a:lstStyle/>
          <a:p>
            <a:r>
              <a:rPr lang="en-US" sz="1200" dirty="0">
                <a:solidFill>
                  <a:schemeClr val="bg1"/>
                </a:solidFill>
              </a:rPr>
              <a:t>Source: FHWA with data from World Health Organization Global Health Observatory Repository </a:t>
            </a:r>
          </a:p>
        </p:txBody>
      </p:sp>
    </p:spTree>
    <p:extLst>
      <p:ext uri="{BB962C8B-B14F-4D97-AF65-F5344CB8AC3E}">
        <p14:creationId xmlns:p14="http://schemas.microsoft.com/office/powerpoint/2010/main" val="937912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9A6952-3743-417D-8E99-72BAA3F753EC}"/>
              </a:ext>
              <a:ext uri="{C183D7F6-B498-43B3-948B-1728B52AA6E4}">
                <adec:decorative xmlns:adec="http://schemas.microsoft.com/office/drawing/2017/decorative" val="1"/>
              </a:ext>
            </a:extLst>
          </p:cNvPr>
          <p:cNvSpPr/>
          <p:nvPr/>
        </p:nvSpPr>
        <p:spPr>
          <a:xfrm>
            <a:off x="833437" y="426719"/>
            <a:ext cx="568356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D437D-5EA4-40DE-9858-8A71A250F6C9}"/>
              </a:ext>
            </a:extLst>
          </p:cNvPr>
          <p:cNvSpPr>
            <a:spLocks noGrp="1"/>
          </p:cNvSpPr>
          <p:nvPr>
            <p:ph type="title"/>
          </p:nvPr>
        </p:nvSpPr>
        <p:spPr/>
        <p:txBody>
          <a:bodyPr/>
          <a:lstStyle/>
          <a:p>
            <a:r>
              <a:rPr lang="en-US"/>
              <a:t>Safe System In the UNITED STATES</a:t>
            </a:r>
          </a:p>
        </p:txBody>
      </p:sp>
      <p:pic>
        <p:nvPicPr>
          <p:cNvPr id="7" name="Graphic 6" descr="United States of America flag">
            <a:extLst>
              <a:ext uri="{FF2B5EF4-FFF2-40B4-BE49-F238E27FC236}">
                <a16:creationId xmlns:a16="http://schemas.microsoft.com/office/drawing/2014/main" id="{88C2113A-684E-4D40-9A43-328D4E5AD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34" y="1505787"/>
            <a:ext cx="5411474" cy="2846294"/>
          </a:xfrm>
          <a:prstGeom prst="rect">
            <a:avLst/>
          </a:prstGeom>
        </p:spPr>
      </p:pic>
      <p:grpSp>
        <p:nvGrpSpPr>
          <p:cNvPr id="12" name="Group 11" descr="Road to Zero logo">
            <a:extLst>
              <a:ext uri="{FF2B5EF4-FFF2-40B4-BE49-F238E27FC236}">
                <a16:creationId xmlns:a16="http://schemas.microsoft.com/office/drawing/2014/main" id="{27E75945-1E77-4BAC-AB74-6B0AF5669BE2}"/>
              </a:ext>
            </a:extLst>
          </p:cNvPr>
          <p:cNvGrpSpPr/>
          <p:nvPr/>
        </p:nvGrpSpPr>
        <p:grpSpPr>
          <a:xfrm>
            <a:off x="6259337" y="1505787"/>
            <a:ext cx="3492500" cy="1860401"/>
            <a:chOff x="6360160" y="1456944"/>
            <a:chExt cx="3492500" cy="1860401"/>
          </a:xfrm>
        </p:grpSpPr>
        <p:sp>
          <p:nvSpPr>
            <p:cNvPr id="15" name="Rectangle 14">
              <a:extLst>
                <a:ext uri="{FF2B5EF4-FFF2-40B4-BE49-F238E27FC236}">
                  <a16:creationId xmlns:a16="http://schemas.microsoft.com/office/drawing/2014/main" id="{0226E1A0-201D-4506-A9FA-03514E21BAFD}"/>
                </a:ext>
              </a:extLst>
            </p:cNvPr>
            <p:cNvSpPr/>
            <p:nvPr/>
          </p:nvSpPr>
          <p:spPr>
            <a:xfrm>
              <a:off x="6360160" y="1456944"/>
              <a:ext cx="3492500" cy="1860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3704FB9-2710-452F-9907-550EA6AC48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475110" y="1582746"/>
              <a:ext cx="3239927" cy="1623970"/>
            </a:xfrm>
            <a:prstGeom prst="rect">
              <a:avLst/>
            </a:prstGeom>
            <a:ln>
              <a:noFill/>
            </a:ln>
            <a:effectLst/>
            <a:extLst>
              <a:ext uri="{909E8E84-426E-40DD-AFC4-6F175D3DCCD1}">
                <a14:hiddenFill xmlns:a14="http://schemas.microsoft.com/office/drawing/2010/main">
                  <a:solidFill>
                    <a:srgbClr val="FFFFFF"/>
                  </a:solidFill>
                </a14:hiddenFill>
              </a:ext>
            </a:extLst>
          </p:spPr>
        </p:pic>
      </p:grpSp>
      <p:grpSp>
        <p:nvGrpSpPr>
          <p:cNvPr id="13" name="Group 12" descr="Toward Zero Deaths: National Strategy on Highway Safety logo">
            <a:extLst>
              <a:ext uri="{FF2B5EF4-FFF2-40B4-BE49-F238E27FC236}">
                <a16:creationId xmlns:a16="http://schemas.microsoft.com/office/drawing/2014/main" id="{15C176E3-01FE-4C94-AD9C-D1787362CA41}"/>
              </a:ext>
            </a:extLst>
          </p:cNvPr>
          <p:cNvGrpSpPr/>
          <p:nvPr/>
        </p:nvGrpSpPr>
        <p:grpSpPr>
          <a:xfrm>
            <a:off x="6259337" y="3686856"/>
            <a:ext cx="4627350" cy="1168400"/>
            <a:chOff x="6360160" y="3850640"/>
            <a:chExt cx="4627350" cy="1168400"/>
          </a:xfrm>
        </p:grpSpPr>
        <p:sp>
          <p:nvSpPr>
            <p:cNvPr id="9" name="Rectangle 8">
              <a:extLst>
                <a:ext uri="{FF2B5EF4-FFF2-40B4-BE49-F238E27FC236}">
                  <a16:creationId xmlns:a16="http://schemas.microsoft.com/office/drawing/2014/main" id="{FCBF9EC2-9BE0-48E8-9BAD-3F3876480792}"/>
                </a:ext>
              </a:extLst>
            </p:cNvPr>
            <p:cNvSpPr/>
            <p:nvPr/>
          </p:nvSpPr>
          <p:spPr>
            <a:xfrm>
              <a:off x="6360160" y="3850640"/>
              <a:ext cx="4627350" cy="11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9D31626-327D-4F96-AB93-55AF9F99D1F4}"/>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4964" r="2717"/>
            <a:stretch/>
          </p:blipFill>
          <p:spPr bwMode="auto">
            <a:xfrm>
              <a:off x="6505590" y="3940801"/>
              <a:ext cx="4383390" cy="1028763"/>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22" name="Picture 21" descr="Vision Zero Network logo">
            <a:extLst>
              <a:ext uri="{FF2B5EF4-FFF2-40B4-BE49-F238E27FC236}">
                <a16:creationId xmlns:a16="http://schemas.microsoft.com/office/drawing/2014/main" id="{1C40E8E4-A8CE-42C8-A78F-59C486BF8BF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870" t="36485" r="12870" b="41954"/>
          <a:stretch/>
        </p:blipFill>
        <p:spPr>
          <a:xfrm>
            <a:off x="6259337" y="5175924"/>
            <a:ext cx="5159255" cy="568845"/>
          </a:xfrm>
          <a:prstGeom prst="rect">
            <a:avLst/>
          </a:prstGeom>
          <a:ln>
            <a:noFill/>
          </a:ln>
          <a:effectLst/>
        </p:spPr>
      </p:pic>
    </p:spTree>
    <p:extLst>
      <p:ext uri="{BB962C8B-B14F-4D97-AF65-F5344CB8AC3E}">
        <p14:creationId xmlns:p14="http://schemas.microsoft.com/office/powerpoint/2010/main" val="703053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quot;  &quot;">
            <a:extLst>
              <a:ext uri="{FF2B5EF4-FFF2-40B4-BE49-F238E27FC236}">
                <a16:creationId xmlns:a16="http://schemas.microsoft.com/office/drawing/2014/main" id="{FC486D3B-24BA-464A-86BB-6615BBE27B35}"/>
              </a:ext>
            </a:extLst>
          </p:cNvPr>
          <p:cNvSpPr/>
          <p:nvPr/>
        </p:nvSpPr>
        <p:spPr>
          <a:xfrm>
            <a:off x="833437" y="426719"/>
            <a:ext cx="18081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83675C-69FB-4B36-A29E-764BEAAC2811}"/>
              </a:ext>
            </a:extLst>
          </p:cNvPr>
          <p:cNvSpPr>
            <a:spLocks noGrp="1"/>
          </p:cNvSpPr>
          <p:nvPr>
            <p:ph type="title" idx="4294967295"/>
          </p:nvPr>
        </p:nvSpPr>
        <p:spPr>
          <a:xfrm>
            <a:off x="833436" y="487068"/>
            <a:ext cx="1808163" cy="1325563"/>
          </a:xfrm>
        </p:spPr>
        <p:txBody>
          <a:bodyPr/>
          <a:lstStyle/>
          <a:p>
            <a:r>
              <a:rPr lang="en-US" sz="2400" dirty="0">
                <a:solidFill>
                  <a:schemeClr val="bg1"/>
                </a:solidFill>
              </a:rPr>
              <a:t>THE SAFE SYSTEM APPROACH</a:t>
            </a:r>
          </a:p>
        </p:txBody>
      </p:sp>
      <p:pic>
        <p:nvPicPr>
          <p:cNvPr id="11" name="Graphic 10" descr="This is a circular diagram. On the circumference is a band with six safe system principles: Death and serious injury is unacceptable; Humans make mistakes; Humans are vulnerable, responsibility is shared; safety is proactive; and redundancy is crucial. Inside this, the circle is divided into five sections with logos representing each section: Safe vehicles, safe speeds, safe roads, post-crash care, and safe road users.">
            <a:extLst>
              <a:ext uri="{FF2B5EF4-FFF2-40B4-BE49-F238E27FC236}">
                <a16:creationId xmlns:a16="http://schemas.microsoft.com/office/drawing/2014/main" id="{788234EC-433E-4355-BE35-D17915770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sp>
        <p:nvSpPr>
          <p:cNvPr id="7" name="TextBox 6">
            <a:extLst>
              <a:ext uri="{FF2B5EF4-FFF2-40B4-BE49-F238E27FC236}">
                <a16:creationId xmlns:a16="http://schemas.microsoft.com/office/drawing/2014/main" id="{EE059900-4E0C-4F5B-A6EB-A37A66B7D9FC}"/>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a:solidFill>
                  <a:schemeClr val="bg1"/>
                </a:solidFill>
              </a:rPr>
              <a:t>Source: FHWA</a:t>
            </a:r>
          </a:p>
        </p:txBody>
      </p:sp>
    </p:spTree>
    <p:extLst>
      <p:ext uri="{BB962C8B-B14F-4D97-AF65-F5344CB8AC3E}">
        <p14:creationId xmlns:p14="http://schemas.microsoft.com/office/powerpoint/2010/main" val="3941096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6C8908-52F4-47A5-AFA1-66D06DCDC5F2}"/>
              </a:ext>
            </a:extLst>
          </p:cNvPr>
          <p:cNvSpPr>
            <a:spLocks noGrp="1"/>
          </p:cNvSpPr>
          <p:nvPr>
            <p:ph type="title" idx="4294967295"/>
          </p:nvPr>
        </p:nvSpPr>
        <p:spPr>
          <a:xfrm>
            <a:off x="838200" y="365126"/>
            <a:ext cx="3253740" cy="1174006"/>
          </a:xfrm>
        </p:spPr>
        <p:txBody>
          <a:bodyPr/>
          <a:lstStyle/>
          <a:p>
            <a:pPr rtl="0" eaLnBrk="1" latinLnBrk="0" hangingPunct="1"/>
            <a:r>
              <a:rPr lang="en-US" sz="2400" kern="1200" dirty="0">
                <a:solidFill>
                  <a:srgbClr val="FFC000"/>
                </a:solidFill>
                <a:effectLst/>
                <a:latin typeface="Arial" panose="020B0604020202020204" pitchFamily="34" charset="0"/>
                <a:ea typeface="+mn-ea"/>
                <a:cs typeface="+mn-cs"/>
              </a:rPr>
              <a:t>THE 6 SAFE SYSTEM PRINCIPLES</a:t>
            </a:r>
            <a:endParaRPr lang="en-US" dirty="0"/>
          </a:p>
        </p:txBody>
      </p:sp>
      <p:grpSp>
        <p:nvGrpSpPr>
          <p:cNvPr id="2" name="Group 1" descr="This is the circular diagram from slide 14, where the circumference is highlighted. It is a band with six safe system principles: Death and serious injury is unacceptable; Humans make mistakes; Humans are vulnerable, responsibility is shared; safety is proactive; and redundancy is crucial."/>
          <p:cNvGrpSpPr/>
          <p:nvPr/>
        </p:nvGrpSpPr>
        <p:grpSpPr>
          <a:xfrm>
            <a:off x="2922223" y="255223"/>
            <a:ext cx="6345936" cy="6345936"/>
            <a:chOff x="2922223" y="255223"/>
            <a:chExt cx="6345936" cy="6345936"/>
          </a:xfrm>
        </p:grpSpPr>
        <p:pic>
          <p:nvPicPr>
            <p:cNvPr id="11" name="Graphic 10">
              <a:extLst>
                <a:ext uri="{FF2B5EF4-FFF2-40B4-BE49-F238E27FC236}">
                  <a16:creationId xmlns:a16="http://schemas.microsoft.com/office/drawing/2014/main" id="{C6D1A71A-CCC7-4FDC-A35A-64475444E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sp>
          <p:nvSpPr>
            <p:cNvPr id="4" name="Freeform: Shape 3">
              <a:extLst>
                <a:ext uri="{FF2B5EF4-FFF2-40B4-BE49-F238E27FC236}">
                  <a16:creationId xmlns:a16="http://schemas.microsoft.com/office/drawing/2014/main" id="{F06A7299-9236-4DA9-B70B-80E5A382CFC3}"/>
                </a:ext>
              </a:extLst>
            </p:cNvPr>
            <p:cNvSpPr/>
            <p:nvPr/>
          </p:nvSpPr>
          <p:spPr>
            <a:xfrm>
              <a:off x="3339825" y="672825"/>
              <a:ext cx="5512349" cy="5512349"/>
            </a:xfrm>
            <a:custGeom>
              <a:avLst/>
              <a:gdLst>
                <a:gd name="connsiteX0" fmla="*/ 5512350 w 5512349"/>
                <a:gd name="connsiteY0" fmla="*/ 2756175 h 5512349"/>
                <a:gd name="connsiteX1" fmla="*/ 2756175 w 5512349"/>
                <a:gd name="connsiteY1" fmla="*/ 5512350 h 5512349"/>
                <a:gd name="connsiteX2" fmla="*/ 0 w 5512349"/>
                <a:gd name="connsiteY2" fmla="*/ 2756175 h 5512349"/>
                <a:gd name="connsiteX3" fmla="*/ 2756175 w 5512349"/>
                <a:gd name="connsiteY3" fmla="*/ 0 h 5512349"/>
                <a:gd name="connsiteX4" fmla="*/ 5512350 w 5512349"/>
                <a:gd name="connsiteY4" fmla="*/ 2756175 h 551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349" h="5512349">
                  <a:moveTo>
                    <a:pt x="5512350" y="2756175"/>
                  </a:moveTo>
                  <a:cubicBezTo>
                    <a:pt x="5512350" y="4278368"/>
                    <a:pt x="4278368" y="5512350"/>
                    <a:pt x="2756175" y="5512350"/>
                  </a:cubicBezTo>
                  <a:cubicBezTo>
                    <a:pt x="1233982" y="5512350"/>
                    <a:pt x="0" y="4278368"/>
                    <a:pt x="0" y="2756175"/>
                  </a:cubicBezTo>
                  <a:cubicBezTo>
                    <a:pt x="0" y="1233982"/>
                    <a:pt x="1233982" y="0"/>
                    <a:pt x="2756175" y="0"/>
                  </a:cubicBezTo>
                  <a:cubicBezTo>
                    <a:pt x="4278368" y="0"/>
                    <a:pt x="5512350" y="1233982"/>
                    <a:pt x="5512350" y="2756175"/>
                  </a:cubicBezTo>
                  <a:close/>
                </a:path>
              </a:pathLst>
            </a:custGeom>
            <a:solidFill>
              <a:srgbClr val="1F6776">
                <a:alpha val="91000"/>
              </a:srgbClr>
            </a:solidFill>
            <a:ln w="9525"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EE059900-4E0C-4F5B-A6EB-A37A66B7D9FC}"/>
              </a:ext>
              <a:ext uri="{C183D7F6-B498-43B3-948B-1728B52AA6E4}">
                <adec:decorative xmlns:adec="http://schemas.microsoft.com/office/drawing/2017/decorative" val="0"/>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a:solidFill>
                  <a:schemeClr val="bg1"/>
                </a:solidFill>
              </a:rPr>
              <a:t>Source: FHWA</a:t>
            </a:r>
          </a:p>
        </p:txBody>
      </p:sp>
      <p:grpSp>
        <p:nvGrpSpPr>
          <p:cNvPr id="19" name="Group 18">
            <a:extLst>
              <a:ext uri="{FF2B5EF4-FFF2-40B4-BE49-F238E27FC236}">
                <a16:creationId xmlns:a16="http://schemas.microsoft.com/office/drawing/2014/main" id="{C6C92E9E-CC37-45E1-BB04-9D6BD08CE372}"/>
              </a:ext>
              <a:ext uri="{C183D7F6-B498-43B3-948B-1728B52AA6E4}">
                <adec:decorative xmlns:adec="http://schemas.microsoft.com/office/drawing/2017/decorative" val="1"/>
              </a:ext>
            </a:extLst>
          </p:cNvPr>
          <p:cNvGrpSpPr/>
          <p:nvPr/>
        </p:nvGrpSpPr>
        <p:grpSpPr>
          <a:xfrm>
            <a:off x="371434" y="1767644"/>
            <a:ext cx="2228632" cy="1234662"/>
            <a:chOff x="371434" y="1767644"/>
            <a:chExt cx="2228632" cy="1234662"/>
          </a:xfrm>
        </p:grpSpPr>
        <p:pic>
          <p:nvPicPr>
            <p:cNvPr id="3" name="Picture 2"/>
            <p:cNvPicPr>
              <a:picLocks noChangeAspect="1"/>
            </p:cNvPicPr>
            <p:nvPr/>
          </p:nvPicPr>
          <p:blipFill>
            <a:blip r:embed="rId5"/>
            <a:stretch>
              <a:fillRect/>
            </a:stretch>
          </p:blipFill>
          <p:spPr>
            <a:xfrm>
              <a:off x="371434" y="1767644"/>
              <a:ext cx="2228632" cy="1234662"/>
            </a:xfrm>
            <a:prstGeom prst="rect">
              <a:avLst/>
            </a:prstGeom>
          </p:spPr>
        </p:pic>
        <p:sp>
          <p:nvSpPr>
            <p:cNvPr id="9" name="Rectangle 8">
              <a:extLst>
                <a:ext uri="{FF2B5EF4-FFF2-40B4-BE49-F238E27FC236}">
                  <a16:creationId xmlns:a16="http://schemas.microsoft.com/office/drawing/2014/main" id="{8CE5ACEC-5CA0-4056-9720-0E2A8BEE3961}"/>
                </a:ext>
              </a:extLst>
            </p:cNvPr>
            <p:cNvSpPr/>
            <p:nvPr/>
          </p:nvSpPr>
          <p:spPr>
            <a:xfrm>
              <a:off x="373040" y="2437464"/>
              <a:ext cx="2227026" cy="56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Death/Serious Injury is unacceptable</a:t>
              </a:r>
            </a:p>
          </p:txBody>
        </p:sp>
      </p:grpSp>
      <p:grpSp>
        <p:nvGrpSpPr>
          <p:cNvPr id="20" name="Group 19">
            <a:extLst>
              <a:ext uri="{FF2B5EF4-FFF2-40B4-BE49-F238E27FC236}">
                <a16:creationId xmlns:a16="http://schemas.microsoft.com/office/drawing/2014/main" id="{BEFE1ACD-FE89-421E-B46C-8A420DBC980F}"/>
              </a:ext>
              <a:ext uri="{C183D7F6-B498-43B3-948B-1728B52AA6E4}">
                <adec:decorative xmlns:adec="http://schemas.microsoft.com/office/drawing/2017/decorative" val="1"/>
              </a:ext>
            </a:extLst>
          </p:cNvPr>
          <p:cNvGrpSpPr/>
          <p:nvPr/>
        </p:nvGrpSpPr>
        <p:grpSpPr>
          <a:xfrm>
            <a:off x="373040" y="3319461"/>
            <a:ext cx="2227026" cy="1174006"/>
            <a:chOff x="373040" y="3319461"/>
            <a:chExt cx="2227026" cy="1174006"/>
          </a:xfrm>
        </p:grpSpPr>
        <p:pic>
          <p:nvPicPr>
            <p:cNvPr id="5" name="Picture 4"/>
            <p:cNvPicPr>
              <a:picLocks noChangeAspect="1"/>
            </p:cNvPicPr>
            <p:nvPr/>
          </p:nvPicPr>
          <p:blipFill>
            <a:blip r:embed="rId6"/>
            <a:stretch>
              <a:fillRect/>
            </a:stretch>
          </p:blipFill>
          <p:spPr>
            <a:xfrm>
              <a:off x="373040" y="3319461"/>
              <a:ext cx="2227026" cy="1174006"/>
            </a:xfrm>
            <a:prstGeom prst="rect">
              <a:avLst/>
            </a:prstGeom>
          </p:spPr>
        </p:pic>
        <p:sp>
          <p:nvSpPr>
            <p:cNvPr id="14" name="Rectangle 13">
              <a:extLst>
                <a:ext uri="{FF2B5EF4-FFF2-40B4-BE49-F238E27FC236}">
                  <a16:creationId xmlns:a16="http://schemas.microsoft.com/office/drawing/2014/main" id="{025E8E79-6A44-4DBE-981C-97D6B9EE5788}"/>
                </a:ext>
              </a:extLst>
            </p:cNvPr>
            <p:cNvSpPr/>
            <p:nvPr/>
          </p:nvSpPr>
          <p:spPr>
            <a:xfrm>
              <a:off x="373040" y="3928625"/>
              <a:ext cx="2227026" cy="56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Humans make mistakes</a:t>
              </a:r>
            </a:p>
          </p:txBody>
        </p:sp>
      </p:grpSp>
      <p:grpSp>
        <p:nvGrpSpPr>
          <p:cNvPr id="21" name="Group 20">
            <a:extLst>
              <a:ext uri="{FF2B5EF4-FFF2-40B4-BE49-F238E27FC236}">
                <a16:creationId xmlns:a16="http://schemas.microsoft.com/office/drawing/2014/main" id="{8034C627-6F31-4144-9408-D82240A04461}"/>
              </a:ext>
              <a:ext uri="{C183D7F6-B498-43B3-948B-1728B52AA6E4}">
                <adec:decorative xmlns:adec="http://schemas.microsoft.com/office/drawing/2017/decorative" val="1"/>
              </a:ext>
            </a:extLst>
          </p:cNvPr>
          <p:cNvGrpSpPr/>
          <p:nvPr/>
        </p:nvGrpSpPr>
        <p:grpSpPr>
          <a:xfrm>
            <a:off x="371434" y="4780657"/>
            <a:ext cx="2228632" cy="1244863"/>
            <a:chOff x="371434" y="4780657"/>
            <a:chExt cx="2228632" cy="1244863"/>
          </a:xfrm>
        </p:grpSpPr>
        <p:pic>
          <p:nvPicPr>
            <p:cNvPr id="6" name="Picture 5"/>
            <p:cNvPicPr>
              <a:picLocks noChangeAspect="1"/>
            </p:cNvPicPr>
            <p:nvPr/>
          </p:nvPicPr>
          <p:blipFill>
            <a:blip r:embed="rId7"/>
            <a:stretch>
              <a:fillRect/>
            </a:stretch>
          </p:blipFill>
          <p:spPr>
            <a:xfrm>
              <a:off x="371434" y="4780657"/>
              <a:ext cx="2228632" cy="1244863"/>
            </a:xfrm>
            <a:prstGeom prst="rect">
              <a:avLst/>
            </a:prstGeom>
          </p:spPr>
        </p:pic>
        <p:sp>
          <p:nvSpPr>
            <p:cNvPr id="15" name="Rectangle 14">
              <a:extLst>
                <a:ext uri="{FF2B5EF4-FFF2-40B4-BE49-F238E27FC236}">
                  <a16:creationId xmlns:a16="http://schemas.microsoft.com/office/drawing/2014/main" id="{C0C918DC-4E87-49C0-BA44-A7A01297E47F}"/>
                </a:ext>
              </a:extLst>
            </p:cNvPr>
            <p:cNvSpPr/>
            <p:nvPr/>
          </p:nvSpPr>
          <p:spPr>
            <a:xfrm>
              <a:off x="371434" y="5460678"/>
              <a:ext cx="2227026" cy="56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Humans are vulnerable</a:t>
              </a:r>
            </a:p>
          </p:txBody>
        </p:sp>
      </p:grpSp>
      <p:grpSp>
        <p:nvGrpSpPr>
          <p:cNvPr id="22" name="Group 21">
            <a:extLst>
              <a:ext uri="{FF2B5EF4-FFF2-40B4-BE49-F238E27FC236}">
                <a16:creationId xmlns:a16="http://schemas.microsoft.com/office/drawing/2014/main" id="{2375853E-CA27-4FF7-B48C-6EE7290B8EB0}"/>
              </a:ext>
              <a:ext uri="{C183D7F6-B498-43B3-948B-1728B52AA6E4}">
                <adec:decorative xmlns:adec="http://schemas.microsoft.com/office/drawing/2017/decorative" val="1"/>
              </a:ext>
            </a:extLst>
          </p:cNvPr>
          <p:cNvGrpSpPr/>
          <p:nvPr/>
        </p:nvGrpSpPr>
        <p:grpSpPr>
          <a:xfrm>
            <a:off x="9590316" y="1755734"/>
            <a:ext cx="2376731" cy="1246572"/>
            <a:chOff x="9590316" y="1755734"/>
            <a:chExt cx="2376731" cy="1246572"/>
          </a:xfrm>
        </p:grpSpPr>
        <p:pic>
          <p:nvPicPr>
            <p:cNvPr id="7" name="Picture 6"/>
            <p:cNvPicPr>
              <a:picLocks noChangeAspect="1"/>
            </p:cNvPicPr>
            <p:nvPr/>
          </p:nvPicPr>
          <p:blipFill>
            <a:blip r:embed="rId8"/>
            <a:stretch>
              <a:fillRect/>
            </a:stretch>
          </p:blipFill>
          <p:spPr>
            <a:xfrm>
              <a:off x="9590316" y="1755734"/>
              <a:ext cx="2376731" cy="1246572"/>
            </a:xfrm>
            <a:prstGeom prst="rect">
              <a:avLst/>
            </a:prstGeom>
          </p:spPr>
        </p:pic>
        <p:sp>
          <p:nvSpPr>
            <p:cNvPr id="16" name="Rectangle 15">
              <a:extLst>
                <a:ext uri="{FF2B5EF4-FFF2-40B4-BE49-F238E27FC236}">
                  <a16:creationId xmlns:a16="http://schemas.microsoft.com/office/drawing/2014/main" id="{AAE4661D-25EC-4ADC-80FC-89F68FA24B21}"/>
                </a:ext>
              </a:extLst>
            </p:cNvPr>
            <p:cNvSpPr/>
            <p:nvPr/>
          </p:nvSpPr>
          <p:spPr>
            <a:xfrm>
              <a:off x="9606702" y="2437464"/>
              <a:ext cx="2227026" cy="56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Responsibility is shared</a:t>
              </a:r>
            </a:p>
          </p:txBody>
        </p:sp>
      </p:grpSp>
      <p:grpSp>
        <p:nvGrpSpPr>
          <p:cNvPr id="23" name="Group 22">
            <a:extLst>
              <a:ext uri="{FF2B5EF4-FFF2-40B4-BE49-F238E27FC236}">
                <a16:creationId xmlns:a16="http://schemas.microsoft.com/office/drawing/2014/main" id="{D7D4EBE9-FEB2-4BEE-8787-471B3BD8850F}"/>
              </a:ext>
              <a:ext uri="{C183D7F6-B498-43B3-948B-1728B52AA6E4}">
                <adec:decorative xmlns:adec="http://schemas.microsoft.com/office/drawing/2017/decorative" val="1"/>
              </a:ext>
            </a:extLst>
          </p:cNvPr>
          <p:cNvGrpSpPr/>
          <p:nvPr/>
        </p:nvGrpSpPr>
        <p:grpSpPr>
          <a:xfrm>
            <a:off x="9606702" y="3319461"/>
            <a:ext cx="2376731" cy="1060089"/>
            <a:chOff x="9606702" y="3319461"/>
            <a:chExt cx="2376731" cy="1060089"/>
          </a:xfrm>
        </p:grpSpPr>
        <p:pic>
          <p:nvPicPr>
            <p:cNvPr id="12" name="Picture 11"/>
            <p:cNvPicPr>
              <a:picLocks noChangeAspect="1"/>
            </p:cNvPicPr>
            <p:nvPr/>
          </p:nvPicPr>
          <p:blipFill>
            <a:blip r:embed="rId9"/>
            <a:stretch>
              <a:fillRect/>
            </a:stretch>
          </p:blipFill>
          <p:spPr>
            <a:xfrm>
              <a:off x="9606702" y="3319461"/>
              <a:ext cx="2376731" cy="1060089"/>
            </a:xfrm>
            <a:prstGeom prst="rect">
              <a:avLst/>
            </a:prstGeom>
          </p:spPr>
        </p:pic>
        <p:sp>
          <p:nvSpPr>
            <p:cNvPr id="17" name="Rectangle 16">
              <a:extLst>
                <a:ext uri="{FF2B5EF4-FFF2-40B4-BE49-F238E27FC236}">
                  <a16:creationId xmlns:a16="http://schemas.microsoft.com/office/drawing/2014/main" id="{CEEF552F-6EDA-434A-A003-BC8C36199B77}"/>
                </a:ext>
              </a:extLst>
            </p:cNvPr>
            <p:cNvSpPr/>
            <p:nvPr/>
          </p:nvSpPr>
          <p:spPr>
            <a:xfrm>
              <a:off x="9685761" y="4054769"/>
              <a:ext cx="2227026" cy="32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Safety is proactive</a:t>
              </a:r>
            </a:p>
          </p:txBody>
        </p:sp>
      </p:grpSp>
      <p:grpSp>
        <p:nvGrpSpPr>
          <p:cNvPr id="24" name="Group 23">
            <a:extLst>
              <a:ext uri="{FF2B5EF4-FFF2-40B4-BE49-F238E27FC236}">
                <a16:creationId xmlns:a16="http://schemas.microsoft.com/office/drawing/2014/main" id="{0C6B3969-E720-4472-9BE6-C8002C8F0156}"/>
              </a:ext>
              <a:ext uri="{C183D7F6-B498-43B3-948B-1728B52AA6E4}">
                <adec:decorative xmlns:adec="http://schemas.microsoft.com/office/drawing/2017/decorative" val="1"/>
              </a:ext>
            </a:extLst>
          </p:cNvPr>
          <p:cNvGrpSpPr/>
          <p:nvPr/>
        </p:nvGrpSpPr>
        <p:grpSpPr>
          <a:xfrm>
            <a:off x="9606702" y="4619611"/>
            <a:ext cx="2376731" cy="1291597"/>
            <a:chOff x="9606702" y="4619611"/>
            <a:chExt cx="2376731" cy="1291597"/>
          </a:xfrm>
        </p:grpSpPr>
        <p:pic>
          <p:nvPicPr>
            <p:cNvPr id="13" name="Picture 12"/>
            <p:cNvPicPr>
              <a:picLocks noChangeAspect="1"/>
            </p:cNvPicPr>
            <p:nvPr/>
          </p:nvPicPr>
          <p:blipFill>
            <a:blip r:embed="rId10"/>
            <a:stretch>
              <a:fillRect/>
            </a:stretch>
          </p:blipFill>
          <p:spPr>
            <a:xfrm>
              <a:off x="9606702" y="4619611"/>
              <a:ext cx="2376731" cy="1291597"/>
            </a:xfrm>
            <a:prstGeom prst="rect">
              <a:avLst/>
            </a:prstGeom>
          </p:spPr>
        </p:pic>
        <p:sp>
          <p:nvSpPr>
            <p:cNvPr id="18" name="Rectangle 17">
              <a:extLst>
                <a:ext uri="{FF2B5EF4-FFF2-40B4-BE49-F238E27FC236}">
                  <a16:creationId xmlns:a16="http://schemas.microsoft.com/office/drawing/2014/main" id="{21E133CA-86C7-4259-A5AF-90397E39FFBB}"/>
                </a:ext>
              </a:extLst>
            </p:cNvPr>
            <p:cNvSpPr/>
            <p:nvPr/>
          </p:nvSpPr>
          <p:spPr>
            <a:xfrm>
              <a:off x="9685761" y="5403088"/>
              <a:ext cx="2227026" cy="502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Redundancy is crucial</a:t>
              </a:r>
            </a:p>
          </p:txBody>
        </p:sp>
      </p:grpSp>
    </p:spTree>
    <p:extLst>
      <p:ext uri="{BB962C8B-B14F-4D97-AF65-F5344CB8AC3E}">
        <p14:creationId xmlns:p14="http://schemas.microsoft.com/office/powerpoint/2010/main" val="17272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16FC8C-8593-413C-AADE-876C11F33F7B}"/>
              </a:ext>
              <a:ext uri="{C183D7F6-B498-43B3-948B-1728B52AA6E4}">
                <adec:decorative xmlns:adec="http://schemas.microsoft.com/office/drawing/2017/decorative" val="1"/>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54FC9-8105-4015-A399-BE9EEA377005}"/>
              </a:ext>
            </a:extLst>
          </p:cNvPr>
          <p:cNvSpPr>
            <a:spLocks noGrp="1"/>
          </p:cNvSpPr>
          <p:nvPr>
            <p:ph type="title"/>
          </p:nvPr>
        </p:nvSpPr>
        <p:spPr/>
        <p:txBody>
          <a:bodyPr/>
          <a:lstStyle/>
          <a:p>
            <a:r>
              <a:rPr lang="en-US" dirty="0"/>
              <a:t>Note to presenters	</a:t>
            </a:r>
          </a:p>
        </p:txBody>
      </p:sp>
      <p:sp>
        <p:nvSpPr>
          <p:cNvPr id="3" name="Content Placeholder 2">
            <a:extLst>
              <a:ext uri="{FF2B5EF4-FFF2-40B4-BE49-F238E27FC236}">
                <a16:creationId xmlns:a16="http://schemas.microsoft.com/office/drawing/2014/main" id="{4B38AC1E-C045-4856-8621-677ABC81F954}"/>
              </a:ext>
            </a:extLst>
          </p:cNvPr>
          <p:cNvSpPr>
            <a:spLocks noGrp="1"/>
          </p:cNvSpPr>
          <p:nvPr>
            <p:ph idx="4294967295"/>
          </p:nvPr>
        </p:nvSpPr>
        <p:spPr>
          <a:xfrm>
            <a:off x="833437" y="1798882"/>
            <a:ext cx="9293225" cy="4260850"/>
          </a:xfrm>
        </p:spPr>
        <p:txBody>
          <a:bodyPr/>
          <a:lstStyle/>
          <a:p>
            <a:pPr marL="0" indent="0">
              <a:buNone/>
            </a:pPr>
            <a:r>
              <a:rPr lang="en-US" dirty="0">
                <a:solidFill>
                  <a:schemeClr val="bg1"/>
                </a:solidFill>
              </a:rPr>
              <a:t>This train-the-trainer presentation was developed with FHWA perspective for FHWA staff to provide an overview of the Safe System Approach. </a:t>
            </a:r>
          </a:p>
          <a:p>
            <a:pPr marL="0" indent="0">
              <a:spcBef>
                <a:spcPts val="4200"/>
              </a:spcBef>
              <a:buNone/>
            </a:pPr>
            <a:r>
              <a:rPr lang="en-US" dirty="0">
                <a:solidFill>
                  <a:schemeClr val="bg1"/>
                </a:solidFill>
              </a:rPr>
              <a:t>Others are welcome to use it in whole or in part as appropriate to their purposes.</a:t>
            </a:r>
          </a:p>
          <a:p>
            <a:pPr marL="0" indent="0">
              <a:spcBef>
                <a:spcPts val="4200"/>
              </a:spcBef>
              <a:buNone/>
            </a:pPr>
            <a:r>
              <a:rPr lang="en-US" dirty="0">
                <a:solidFill>
                  <a:schemeClr val="bg1"/>
                </a:solidFill>
              </a:rPr>
              <a:t>Thank you.</a:t>
            </a:r>
          </a:p>
        </p:txBody>
      </p:sp>
    </p:spTree>
    <p:extLst>
      <p:ext uri="{BB962C8B-B14F-4D97-AF65-F5344CB8AC3E}">
        <p14:creationId xmlns:p14="http://schemas.microsoft.com/office/powerpoint/2010/main" val="3127805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FCB417-3B71-4022-BB72-9A48C22AF41C}"/>
              </a:ext>
              <a:ext uri="{C183D7F6-B498-43B3-948B-1728B52AA6E4}">
                <adec:decorative xmlns:adec="http://schemas.microsoft.com/office/drawing/2017/decorative" val="1"/>
              </a:ext>
            </a:extLst>
          </p:cNvPr>
          <p:cNvSpPr/>
          <p:nvPr/>
        </p:nvSpPr>
        <p:spPr>
          <a:xfrm>
            <a:off x="833437" y="426719"/>
            <a:ext cx="18081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123C161-6BC2-4C3A-A4C5-3A084F973073}"/>
              </a:ext>
            </a:extLst>
          </p:cNvPr>
          <p:cNvSpPr>
            <a:spLocks noGrp="1"/>
          </p:cNvSpPr>
          <p:nvPr>
            <p:ph type="title" idx="4294967295"/>
          </p:nvPr>
        </p:nvSpPr>
        <p:spPr>
          <a:xfrm>
            <a:off x="833437" y="478440"/>
            <a:ext cx="2491740" cy="1325563"/>
          </a:xfrm>
        </p:spPr>
        <p:txBody>
          <a:bodyPr/>
          <a:lstStyle/>
          <a:p>
            <a:pPr rtl="0" eaLnBrk="1" latinLnBrk="0" hangingPunct="1"/>
            <a:r>
              <a:rPr lang="en-US" sz="2400" kern="1200" cap="all" dirty="0">
                <a:solidFill>
                  <a:srgbClr val="FFFFFF"/>
                </a:solidFill>
                <a:effectLst/>
                <a:latin typeface="Arial" panose="020B0604020202020204" pitchFamily="34" charset="0"/>
                <a:ea typeface="+mn-ea"/>
                <a:cs typeface="+mn-cs"/>
              </a:rPr>
              <a:t>The 5 Safe System Elements</a:t>
            </a:r>
            <a:endParaRPr lang="en-US" dirty="0"/>
          </a:p>
        </p:txBody>
      </p:sp>
      <p:grpSp>
        <p:nvGrpSpPr>
          <p:cNvPr id="2" name="Group 1" descr="This is the circular diagram from slide 14, where the inside of the diagram is highlighted. It is divided into five sections with logos representing each section: Safe vehicles is represented by a bus and automobile logo, safe speeds is represented by a tachometer logo, safe roads is represented by a roadway logo, post-crash care is represented by a flashing emergency vehicle light, and safe road users is represented by drawings of pedestrians, bicyclist, automobiles, and a person in a wheelchair."/>
          <p:cNvGrpSpPr/>
          <p:nvPr/>
        </p:nvGrpSpPr>
        <p:grpSpPr>
          <a:xfrm>
            <a:off x="2922223" y="255223"/>
            <a:ext cx="6347554" cy="6347554"/>
            <a:chOff x="2922223" y="255223"/>
            <a:chExt cx="6347554" cy="6347554"/>
          </a:xfrm>
        </p:grpSpPr>
        <p:pic>
          <p:nvPicPr>
            <p:cNvPr id="13" name="Graphic 12">
              <a:extLst>
                <a:ext uri="{FF2B5EF4-FFF2-40B4-BE49-F238E27FC236}">
                  <a16:creationId xmlns:a16="http://schemas.microsoft.com/office/drawing/2014/main" id="{3A6CB4F3-4A8C-46CC-B61A-94EB8E4321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pic>
          <p:nvPicPr>
            <p:cNvPr id="14" name="Graphic 13">
              <a:extLst>
                <a:ext uri="{FF2B5EF4-FFF2-40B4-BE49-F238E27FC236}">
                  <a16:creationId xmlns:a16="http://schemas.microsoft.com/office/drawing/2014/main" id="{DC3ED00F-98E7-4637-9F77-E8270F043A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2223" y="255223"/>
              <a:ext cx="6347554" cy="6347554"/>
            </a:xfrm>
            <a:prstGeom prst="rect">
              <a:avLst/>
            </a:prstGeom>
          </p:spPr>
        </p:pic>
        <p:sp>
          <p:nvSpPr>
            <p:cNvPr id="15" name="Freeform: Shape 14">
              <a:extLst>
                <a:ext uri="{FF2B5EF4-FFF2-40B4-BE49-F238E27FC236}">
                  <a16:creationId xmlns:a16="http://schemas.microsoft.com/office/drawing/2014/main" id="{56AAF797-4221-470B-91B0-B9F45318DC00}"/>
                </a:ext>
              </a:extLst>
            </p:cNvPr>
            <p:cNvSpPr/>
            <p:nvPr/>
          </p:nvSpPr>
          <p:spPr>
            <a:xfrm>
              <a:off x="5372101" y="2705101"/>
              <a:ext cx="1447798" cy="1447798"/>
            </a:xfrm>
            <a:custGeom>
              <a:avLst/>
              <a:gdLst>
                <a:gd name="connsiteX0" fmla="*/ 5512350 w 5512349"/>
                <a:gd name="connsiteY0" fmla="*/ 2756175 h 5512349"/>
                <a:gd name="connsiteX1" fmla="*/ 2756175 w 5512349"/>
                <a:gd name="connsiteY1" fmla="*/ 5512350 h 5512349"/>
                <a:gd name="connsiteX2" fmla="*/ 0 w 5512349"/>
                <a:gd name="connsiteY2" fmla="*/ 2756175 h 5512349"/>
                <a:gd name="connsiteX3" fmla="*/ 2756175 w 5512349"/>
                <a:gd name="connsiteY3" fmla="*/ 0 h 5512349"/>
                <a:gd name="connsiteX4" fmla="*/ 5512350 w 5512349"/>
                <a:gd name="connsiteY4" fmla="*/ 2756175 h 551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349" h="5512349">
                  <a:moveTo>
                    <a:pt x="5512350" y="2756175"/>
                  </a:moveTo>
                  <a:cubicBezTo>
                    <a:pt x="5512350" y="4278368"/>
                    <a:pt x="4278368" y="5512350"/>
                    <a:pt x="2756175" y="5512350"/>
                  </a:cubicBezTo>
                  <a:cubicBezTo>
                    <a:pt x="1233982" y="5512350"/>
                    <a:pt x="0" y="4278368"/>
                    <a:pt x="0" y="2756175"/>
                  </a:cubicBezTo>
                  <a:cubicBezTo>
                    <a:pt x="0" y="1233982"/>
                    <a:pt x="1233982" y="0"/>
                    <a:pt x="2756175" y="0"/>
                  </a:cubicBezTo>
                  <a:cubicBezTo>
                    <a:pt x="4278368" y="0"/>
                    <a:pt x="5512350" y="1233982"/>
                    <a:pt x="5512350" y="2756175"/>
                  </a:cubicBezTo>
                  <a:close/>
                </a:path>
              </a:pathLst>
            </a:custGeom>
            <a:solidFill>
              <a:srgbClr val="1F6776">
                <a:alpha val="91000"/>
              </a:srgbClr>
            </a:solid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EE059900-4E0C-4F5B-A6EB-A37A66B7D9FC}"/>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a:solidFill>
                  <a:schemeClr val="bg1"/>
                </a:solidFill>
              </a:rPr>
              <a:t>Source: FHWA</a:t>
            </a:r>
          </a:p>
        </p:txBody>
      </p:sp>
    </p:spTree>
    <p:extLst>
      <p:ext uri="{BB962C8B-B14F-4D97-AF65-F5344CB8AC3E}">
        <p14:creationId xmlns:p14="http://schemas.microsoft.com/office/powerpoint/2010/main" val="2623000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0EA6-51A7-480B-986E-31EDCA366D81}"/>
              </a:ext>
            </a:extLst>
          </p:cNvPr>
          <p:cNvSpPr>
            <a:spLocks noGrp="1"/>
          </p:cNvSpPr>
          <p:nvPr>
            <p:ph type="title" idx="4294967295"/>
          </p:nvPr>
        </p:nvSpPr>
        <p:spPr>
          <a:xfrm>
            <a:off x="587828" y="903912"/>
            <a:ext cx="9038888" cy="1325563"/>
          </a:xfrm>
        </p:spPr>
        <p:txBody>
          <a:bodyPr/>
          <a:lstStyle/>
          <a:p>
            <a:pPr rtl="0" eaLnBrk="1" latinLnBrk="0" hangingPunct="1"/>
            <a:r>
              <a:rPr lang="en-US" sz="6000" kern="1200" dirty="0">
                <a:solidFill>
                  <a:schemeClr val="bg1"/>
                </a:solidFill>
                <a:effectLst/>
                <a:latin typeface="Arial" panose="020B0604020202020204" pitchFamily="34" charset="0"/>
                <a:ea typeface="+mn-ea"/>
                <a:cs typeface="+mn-cs"/>
              </a:rPr>
              <a:t>Safe System Principles</a:t>
            </a:r>
            <a:endParaRPr lang="en-US" dirty="0">
              <a:solidFill>
                <a:schemeClr val="bg1"/>
              </a:solidFill>
            </a:endParaRPr>
          </a:p>
        </p:txBody>
      </p:sp>
      <p:sp>
        <p:nvSpPr>
          <p:cNvPr id="25" name="TextBox 24"/>
          <p:cNvSpPr txBox="1"/>
          <p:nvPr/>
        </p:nvSpPr>
        <p:spPr>
          <a:xfrm>
            <a:off x="532435" y="2250997"/>
            <a:ext cx="7057085" cy="400110"/>
          </a:xfrm>
          <a:prstGeom prst="rect">
            <a:avLst/>
          </a:prstGeom>
          <a:noFill/>
        </p:spPr>
        <p:txBody>
          <a:bodyPr wrap="square" rtlCol="0">
            <a:spAutoFit/>
          </a:bodyPr>
          <a:lstStyle/>
          <a:p>
            <a:r>
              <a:rPr lang="en-US" sz="2000">
                <a:solidFill>
                  <a:schemeClr val="bg1"/>
                </a:solidFill>
              </a:rPr>
              <a:t>Overview of the 6 principles of the Safe System approach</a:t>
            </a:r>
          </a:p>
        </p:txBody>
      </p:sp>
      <p:grpSp>
        <p:nvGrpSpPr>
          <p:cNvPr id="31" name="Group 30" descr="&quot;  &quot;">
            <a:extLst>
              <a:ext uri="{FF2B5EF4-FFF2-40B4-BE49-F238E27FC236}">
                <a16:creationId xmlns:a16="http://schemas.microsoft.com/office/drawing/2014/main" id="{B9811E73-A6A3-4B0B-A2A2-559F96B838EB}"/>
              </a:ext>
            </a:extLst>
          </p:cNvPr>
          <p:cNvGrpSpPr/>
          <p:nvPr/>
        </p:nvGrpSpPr>
        <p:grpSpPr>
          <a:xfrm>
            <a:off x="532435" y="3852479"/>
            <a:ext cx="2116636" cy="2473089"/>
            <a:chOff x="532435" y="3852479"/>
            <a:chExt cx="2116636" cy="2473089"/>
          </a:xfrm>
        </p:grpSpPr>
        <p:sp>
          <p:nvSpPr>
            <p:cNvPr id="32" name="Rectangle 31">
              <a:extLst>
                <a:ext uri="{FF2B5EF4-FFF2-40B4-BE49-F238E27FC236}">
                  <a16:creationId xmlns:a16="http://schemas.microsoft.com/office/drawing/2014/main" id="{A1C89D6E-92B3-4C67-960E-39FD6E6C62F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558686CC-F533-496D-BCB2-0690AEEA7C8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33" name="Title 1">
              <a:extLst>
                <a:ext uri="{FF2B5EF4-FFF2-40B4-BE49-F238E27FC236}">
                  <a16:creationId xmlns:a16="http://schemas.microsoft.com/office/drawing/2014/main" id="{4F9AE960-995C-47BE-B386-B31A2AF78B32}"/>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35" name="Group 34" descr="2. Safe System Principles">
            <a:extLst>
              <a:ext uri="{FF2B5EF4-FFF2-40B4-BE49-F238E27FC236}">
                <a16:creationId xmlns:a16="http://schemas.microsoft.com/office/drawing/2014/main" id="{1DD46744-C923-4B29-9E6D-C987E8ECDE8D}"/>
              </a:ext>
            </a:extLst>
          </p:cNvPr>
          <p:cNvGrpSpPr/>
          <p:nvPr/>
        </p:nvGrpSpPr>
        <p:grpSpPr>
          <a:xfrm>
            <a:off x="2785059" y="3852479"/>
            <a:ext cx="2116636" cy="2473089"/>
            <a:chOff x="532435" y="3852479"/>
            <a:chExt cx="2116636" cy="2473089"/>
          </a:xfrm>
          <a:solidFill>
            <a:srgbClr val="2B7DAB"/>
          </a:solidFill>
        </p:grpSpPr>
        <p:sp>
          <p:nvSpPr>
            <p:cNvPr id="36" name="Rectangle 35">
              <a:extLst>
                <a:ext uri="{FF2B5EF4-FFF2-40B4-BE49-F238E27FC236}">
                  <a16:creationId xmlns:a16="http://schemas.microsoft.com/office/drawing/2014/main" id="{A0E9BF0E-5617-4136-A6EB-663982FA4483}"/>
                </a:ext>
              </a:extLst>
            </p:cNvPr>
            <p:cNvSpPr/>
            <p:nvPr/>
          </p:nvSpPr>
          <p:spPr>
            <a:xfrm>
              <a:off x="532435" y="3852479"/>
              <a:ext cx="2116636" cy="2473089"/>
            </a:xfrm>
            <a:prstGeom prst="rect">
              <a:avLst/>
            </a:prstGeom>
            <a:grp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3E2D1EFB-3E86-482D-98B7-8A8FDE99FD2F}"/>
                </a:ext>
              </a:extLst>
            </p:cNvPr>
            <p:cNvSpPr txBox="1">
              <a:spLocks/>
            </p:cNvSpPr>
            <p:nvPr/>
          </p:nvSpPr>
          <p:spPr>
            <a:xfrm>
              <a:off x="616220" y="4166491"/>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37" name="Title 1">
              <a:extLst>
                <a:ext uri="{FF2B5EF4-FFF2-40B4-BE49-F238E27FC236}">
                  <a16:creationId xmlns:a16="http://schemas.microsoft.com/office/drawing/2014/main" id="{A6421592-F788-471F-95C6-FD6352BE08F5}"/>
                </a:ext>
              </a:extLst>
            </p:cNvPr>
            <p:cNvSpPr txBox="1">
              <a:spLocks/>
            </p:cNvSpPr>
            <p:nvPr/>
          </p:nvSpPr>
          <p:spPr>
            <a:xfrm>
              <a:off x="616220" y="4969965"/>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39" name="Group 38" descr="&quot;  &quot;">
            <a:extLst>
              <a:ext uri="{FF2B5EF4-FFF2-40B4-BE49-F238E27FC236}">
                <a16:creationId xmlns:a16="http://schemas.microsoft.com/office/drawing/2014/main" id="{2394BBB6-12E4-4614-B542-2231867DA54A}"/>
              </a:ext>
            </a:extLst>
          </p:cNvPr>
          <p:cNvGrpSpPr/>
          <p:nvPr/>
        </p:nvGrpSpPr>
        <p:grpSpPr>
          <a:xfrm>
            <a:off x="5037683" y="3852479"/>
            <a:ext cx="2116636" cy="2473089"/>
            <a:chOff x="532435" y="3852479"/>
            <a:chExt cx="2116636" cy="2473089"/>
          </a:xfrm>
        </p:grpSpPr>
        <p:sp>
          <p:nvSpPr>
            <p:cNvPr id="40" name="Rectangle 39">
              <a:extLst>
                <a:ext uri="{FF2B5EF4-FFF2-40B4-BE49-F238E27FC236}">
                  <a16:creationId xmlns:a16="http://schemas.microsoft.com/office/drawing/2014/main" id="{B6F0A352-A727-49EA-9F05-9710195C1DA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6E73A877-A939-4EDB-967F-A3C73DF0DD4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41" name="Title 1">
              <a:extLst>
                <a:ext uri="{FF2B5EF4-FFF2-40B4-BE49-F238E27FC236}">
                  <a16:creationId xmlns:a16="http://schemas.microsoft.com/office/drawing/2014/main" id="{BAF168F3-10A5-4328-9D3D-E9B7DD6DD258}"/>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43" name="Group 42" descr="&quot;  &quot;">
            <a:extLst>
              <a:ext uri="{FF2B5EF4-FFF2-40B4-BE49-F238E27FC236}">
                <a16:creationId xmlns:a16="http://schemas.microsoft.com/office/drawing/2014/main" id="{5D25771E-A0FC-4657-9C29-D0D43298F41B}"/>
              </a:ext>
            </a:extLst>
          </p:cNvPr>
          <p:cNvGrpSpPr/>
          <p:nvPr/>
        </p:nvGrpSpPr>
        <p:grpSpPr>
          <a:xfrm>
            <a:off x="7290307" y="3852479"/>
            <a:ext cx="2116636" cy="2473089"/>
            <a:chOff x="532435" y="3852479"/>
            <a:chExt cx="2116636" cy="2473089"/>
          </a:xfrm>
        </p:grpSpPr>
        <p:sp>
          <p:nvSpPr>
            <p:cNvPr id="44" name="Rectangle 43">
              <a:extLst>
                <a:ext uri="{FF2B5EF4-FFF2-40B4-BE49-F238E27FC236}">
                  <a16:creationId xmlns:a16="http://schemas.microsoft.com/office/drawing/2014/main" id="{EED06EB6-DC3F-47DE-B5E1-D2E3EB52D703}"/>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C409E772-8331-45A9-84DA-0B651E3F7B3D}"/>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45" name="Title 1">
              <a:extLst>
                <a:ext uri="{FF2B5EF4-FFF2-40B4-BE49-F238E27FC236}">
                  <a16:creationId xmlns:a16="http://schemas.microsoft.com/office/drawing/2014/main" id="{CF7F3772-1CFA-44FD-ACAA-5C93006C2826}"/>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47" name="Group 46" descr="&quot;  &quot;">
            <a:extLst>
              <a:ext uri="{FF2B5EF4-FFF2-40B4-BE49-F238E27FC236}">
                <a16:creationId xmlns:a16="http://schemas.microsoft.com/office/drawing/2014/main" id="{035F24F5-4CE4-4232-B601-D91B0DFC268C}"/>
              </a:ext>
            </a:extLst>
          </p:cNvPr>
          <p:cNvGrpSpPr/>
          <p:nvPr/>
        </p:nvGrpSpPr>
        <p:grpSpPr>
          <a:xfrm>
            <a:off x="9542931" y="3852479"/>
            <a:ext cx="2116636" cy="2473089"/>
            <a:chOff x="532435" y="3852479"/>
            <a:chExt cx="2116636" cy="2473089"/>
          </a:xfrm>
        </p:grpSpPr>
        <p:sp>
          <p:nvSpPr>
            <p:cNvPr id="48" name="Rectangle 47">
              <a:extLst>
                <a:ext uri="{FF2B5EF4-FFF2-40B4-BE49-F238E27FC236}">
                  <a16:creationId xmlns:a16="http://schemas.microsoft.com/office/drawing/2014/main" id="{A0FB9F06-6565-42FA-953E-CCE69B373489}"/>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8A4916F7-5984-449E-ACDF-03A7D3DF1712}"/>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49" name="Title 1">
              <a:extLst>
                <a:ext uri="{FF2B5EF4-FFF2-40B4-BE49-F238E27FC236}">
                  <a16:creationId xmlns:a16="http://schemas.microsoft.com/office/drawing/2014/main" id="{9E7F969C-E285-45F5-A5C2-60138E68A1E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547268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8E3AE06-62A2-45C7-9290-23FF57EE583E}"/>
              </a:ext>
              <a:ext uri="{C183D7F6-B498-43B3-948B-1728B52AA6E4}">
                <adec:decorative xmlns:adec="http://schemas.microsoft.com/office/drawing/2017/decorative" val="1"/>
              </a:ext>
            </a:extLst>
          </p:cNvPr>
          <p:cNvSpPr/>
          <p:nvPr/>
        </p:nvSpPr>
        <p:spPr>
          <a:xfrm>
            <a:off x="833437" y="426719"/>
            <a:ext cx="500130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The Safe System Principles</a:t>
            </a:r>
          </a:p>
        </p:txBody>
      </p:sp>
      <p:grpSp>
        <p:nvGrpSpPr>
          <p:cNvPr id="2" name="Group 1" descr="Death/serious injury is unacceptable&#10;">
            <a:extLst>
              <a:ext uri="{FF2B5EF4-FFF2-40B4-BE49-F238E27FC236}">
                <a16:creationId xmlns:a16="http://schemas.microsoft.com/office/drawing/2014/main" id="{4154C362-4A93-4BC7-A6E6-FA4D43C4317F}"/>
              </a:ext>
            </a:extLst>
          </p:cNvPr>
          <p:cNvGrpSpPr/>
          <p:nvPr/>
        </p:nvGrpSpPr>
        <p:grpSpPr>
          <a:xfrm>
            <a:off x="833437" y="2030940"/>
            <a:ext cx="2971800" cy="1683843"/>
            <a:chOff x="833437" y="2030940"/>
            <a:chExt cx="2971800" cy="1683843"/>
          </a:xfrm>
        </p:grpSpPr>
        <p:sp>
          <p:nvSpPr>
            <p:cNvPr id="5" name="Freeform: Shape 4" descr="Icon for Safe System Principle 1: Death and Serious Injury is Unacceptable - Zero with a diagonal line through it.">
              <a:extLst>
                <a:ext uri="{FF2B5EF4-FFF2-40B4-BE49-F238E27FC236}">
                  <a16:creationId xmlns:a16="http://schemas.microsoft.com/office/drawing/2014/main" id="{7F2B6B36-604E-41C5-9C2C-2A47AB570433}"/>
                </a:ext>
              </a:extLst>
            </p:cNvPr>
            <p:cNvSpPr/>
            <p:nvPr/>
          </p:nvSpPr>
          <p:spPr>
            <a:xfrm>
              <a:off x="838200" y="2030940"/>
              <a:ext cx="393562" cy="594479"/>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chemeClr val="bg1"/>
            </a:solidFill>
            <a:ln w="7790" cap="flat">
              <a:noFill/>
              <a:prstDash val="solid"/>
              <a:miter/>
            </a:ln>
          </p:spPr>
          <p:txBody>
            <a:bodyPr rtlCol="0" anchor="ctr"/>
            <a:lstStyle/>
            <a:p>
              <a:endParaRPr lang="en-US" dirty="0"/>
            </a:p>
          </p:txBody>
        </p:sp>
        <p:sp>
          <p:nvSpPr>
            <p:cNvPr id="54" name="Rectangle 53">
              <a:extLst>
                <a:ext uri="{FF2B5EF4-FFF2-40B4-BE49-F238E27FC236}">
                  <a16:creationId xmlns:a16="http://schemas.microsoft.com/office/drawing/2014/main" id="{EFD9AB8A-403E-4423-B0F1-3952101AF547}"/>
                </a:ext>
                <a:ext uri="{C183D7F6-B498-43B3-948B-1728B52AA6E4}">
                  <adec:decorative xmlns:adec="http://schemas.microsoft.com/office/drawing/2017/decorative" val="1"/>
                </a:ext>
              </a:extLst>
            </p:cNvPr>
            <p:cNvSpPr/>
            <p:nvPr/>
          </p:nvSpPr>
          <p:spPr>
            <a:xfrm>
              <a:off x="838200"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EDA51241-B8AD-4B22-8DCE-86554B757158}"/>
                </a:ext>
              </a:extLst>
            </p:cNvPr>
            <p:cNvSpPr txBox="1">
              <a:spLocks/>
            </p:cNvSpPr>
            <p:nvPr/>
          </p:nvSpPr>
          <p:spPr>
            <a:xfrm>
              <a:off x="833437" y="2974119"/>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Death/serious injury is unacceptable</a:t>
              </a:r>
            </a:p>
          </p:txBody>
        </p:sp>
      </p:grpSp>
      <p:grpSp>
        <p:nvGrpSpPr>
          <p:cNvPr id="3" name="Group 2" descr="Humans make mistakes&#10;">
            <a:extLst>
              <a:ext uri="{FF2B5EF4-FFF2-40B4-BE49-F238E27FC236}">
                <a16:creationId xmlns:a16="http://schemas.microsoft.com/office/drawing/2014/main" id="{0734AB76-B76E-49C6-A737-0EF5C1A76C32}"/>
              </a:ext>
            </a:extLst>
          </p:cNvPr>
          <p:cNvGrpSpPr/>
          <p:nvPr/>
        </p:nvGrpSpPr>
        <p:grpSpPr>
          <a:xfrm>
            <a:off x="4623121" y="2077385"/>
            <a:ext cx="2971800" cy="1612211"/>
            <a:chOff x="4623121" y="2077385"/>
            <a:chExt cx="2971800" cy="1612211"/>
          </a:xfrm>
        </p:grpSpPr>
        <p:sp>
          <p:nvSpPr>
            <p:cNvPr id="51" name="Freeform: Shape 50" descr="Icon for Safe System Principle 2: Humans Make Mistakes - Death and Serious Injury is Unacceptable - Triangle with an exclamation point in the center.">
              <a:extLst>
                <a:ext uri="{FF2B5EF4-FFF2-40B4-BE49-F238E27FC236}">
                  <a16:creationId xmlns:a16="http://schemas.microsoft.com/office/drawing/2014/main" id="{86B9D36A-822F-4912-9206-2328AC69CD41}"/>
                </a:ext>
              </a:extLst>
            </p:cNvPr>
            <p:cNvSpPr/>
            <p:nvPr/>
          </p:nvSpPr>
          <p:spPr>
            <a:xfrm>
              <a:off x="4625502" y="2077385"/>
              <a:ext cx="624025" cy="548034"/>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chemeClr val="bg1"/>
            </a:solidFill>
            <a:ln w="7790" cap="flat">
              <a:noFill/>
              <a:prstDash val="solid"/>
              <a:miter/>
            </a:ln>
          </p:spPr>
          <p:txBody>
            <a:bodyPr rtlCol="0" anchor="ctr"/>
            <a:lstStyle/>
            <a:p>
              <a:endParaRPr lang="en-US"/>
            </a:p>
          </p:txBody>
        </p:sp>
        <p:sp>
          <p:nvSpPr>
            <p:cNvPr id="53" name="Rectangle 52" descr="&quot;  &quot;">
              <a:extLst>
                <a:ext uri="{FF2B5EF4-FFF2-40B4-BE49-F238E27FC236}">
                  <a16:creationId xmlns:a16="http://schemas.microsoft.com/office/drawing/2014/main" id="{777DC6F1-7CF9-4EFD-BFFB-B7E1C5C9EBEA}"/>
                </a:ext>
              </a:extLst>
            </p:cNvPr>
            <p:cNvSpPr/>
            <p:nvPr/>
          </p:nvSpPr>
          <p:spPr>
            <a:xfrm>
              <a:off x="4625502"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EDA51241-B8AD-4B22-8DCE-86554B757158}"/>
                </a:ext>
              </a:extLst>
            </p:cNvPr>
            <p:cNvSpPr txBox="1">
              <a:spLocks/>
            </p:cNvSpPr>
            <p:nvPr/>
          </p:nvSpPr>
          <p:spPr>
            <a:xfrm>
              <a:off x="4623121" y="294893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Humans make mistakes</a:t>
              </a:r>
            </a:p>
          </p:txBody>
        </p:sp>
      </p:grpSp>
      <p:grpSp>
        <p:nvGrpSpPr>
          <p:cNvPr id="4" name="Group 3" descr="Humans are vulnerable&#10;">
            <a:extLst>
              <a:ext uri="{FF2B5EF4-FFF2-40B4-BE49-F238E27FC236}">
                <a16:creationId xmlns:a16="http://schemas.microsoft.com/office/drawing/2014/main" id="{1BFDD794-67F9-4066-9CEC-A4AFD0C8A0D4}"/>
              </a:ext>
            </a:extLst>
          </p:cNvPr>
          <p:cNvGrpSpPr/>
          <p:nvPr/>
        </p:nvGrpSpPr>
        <p:grpSpPr>
          <a:xfrm>
            <a:off x="8412805" y="1976946"/>
            <a:ext cx="2971800" cy="1712650"/>
            <a:chOff x="8412805" y="1976946"/>
            <a:chExt cx="2971800" cy="1712650"/>
          </a:xfrm>
        </p:grpSpPr>
        <p:grpSp>
          <p:nvGrpSpPr>
            <p:cNvPr id="7" name="Graphic 2" descr="Icon for Safe System Principle 3: Humans Are Vulnerable - A figure of a person with a sling.">
              <a:extLst>
                <a:ext uri="{FF2B5EF4-FFF2-40B4-BE49-F238E27FC236}">
                  <a16:creationId xmlns:a16="http://schemas.microsoft.com/office/drawing/2014/main" id="{68E5422E-FDE2-4274-84DD-1CDD1D20FED8}"/>
                </a:ext>
              </a:extLst>
            </p:cNvPr>
            <p:cNvGrpSpPr/>
            <p:nvPr/>
          </p:nvGrpSpPr>
          <p:grpSpPr>
            <a:xfrm>
              <a:off x="8412805" y="1976946"/>
              <a:ext cx="409791" cy="648473"/>
              <a:chOff x="3902310" y="1919417"/>
              <a:chExt cx="409791" cy="648473"/>
            </a:xfrm>
            <a:solidFill>
              <a:schemeClr val="bg1"/>
            </a:solidFill>
          </p:grpSpPr>
          <p:sp>
            <p:nvSpPr>
              <p:cNvPr id="8" name="Freeform: Shape 7">
                <a:extLst>
                  <a:ext uri="{FF2B5EF4-FFF2-40B4-BE49-F238E27FC236}">
                    <a16:creationId xmlns:a16="http://schemas.microsoft.com/office/drawing/2014/main" id="{815F8B63-0102-4B23-ADA0-826250A768F8}"/>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D653D9E-1317-4AAC-9000-1EBEEAC29835}"/>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B45FD4-FAD6-407B-A6B5-5F4D492B60ED}"/>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7C54686-12DF-48A0-ACC3-7FEA19375782}"/>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sp>
          <p:nvSpPr>
            <p:cNvPr id="22" name="Rectangle 21" descr="&quot;  &quot;">
              <a:extLst>
                <a:ext uri="{FF2B5EF4-FFF2-40B4-BE49-F238E27FC236}">
                  <a16:creationId xmlns:a16="http://schemas.microsoft.com/office/drawing/2014/main" id="{3F1F4857-171F-42A2-BC31-20C7677D77D2}"/>
                </a:ext>
              </a:extLst>
            </p:cNvPr>
            <p:cNvSpPr/>
            <p:nvPr/>
          </p:nvSpPr>
          <p:spPr>
            <a:xfrm>
              <a:off x="8412805"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EDA51241-B8AD-4B22-8DCE-86554B757158}"/>
                </a:ext>
              </a:extLst>
            </p:cNvPr>
            <p:cNvSpPr txBox="1">
              <a:spLocks/>
            </p:cNvSpPr>
            <p:nvPr/>
          </p:nvSpPr>
          <p:spPr>
            <a:xfrm>
              <a:off x="8412805" y="294893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Humans are vulnerable</a:t>
              </a:r>
            </a:p>
          </p:txBody>
        </p:sp>
      </p:grpSp>
      <p:grpSp>
        <p:nvGrpSpPr>
          <p:cNvPr id="6" name="Group 5" descr="Responsibility is shared&#10;">
            <a:extLst>
              <a:ext uri="{FF2B5EF4-FFF2-40B4-BE49-F238E27FC236}">
                <a16:creationId xmlns:a16="http://schemas.microsoft.com/office/drawing/2014/main" id="{877CF48B-20AC-40EA-A95A-7AAA19649667}"/>
              </a:ext>
            </a:extLst>
          </p:cNvPr>
          <p:cNvGrpSpPr/>
          <p:nvPr/>
        </p:nvGrpSpPr>
        <p:grpSpPr>
          <a:xfrm>
            <a:off x="828040" y="4475757"/>
            <a:ext cx="2971800" cy="1618683"/>
            <a:chOff x="828040" y="4475757"/>
            <a:chExt cx="2971800" cy="1618683"/>
          </a:xfrm>
        </p:grpSpPr>
        <p:grpSp>
          <p:nvGrpSpPr>
            <p:cNvPr id="12" name="Graphic 2" descr="Icon for Safe System Principle 4: Responsibility is Shared - Two hands.">
              <a:extLst>
                <a:ext uri="{FF2B5EF4-FFF2-40B4-BE49-F238E27FC236}">
                  <a16:creationId xmlns:a16="http://schemas.microsoft.com/office/drawing/2014/main" id="{68E5422E-FDE2-4274-84DD-1CDD1D20FED8}"/>
                </a:ext>
              </a:extLst>
            </p:cNvPr>
            <p:cNvGrpSpPr/>
            <p:nvPr/>
          </p:nvGrpSpPr>
          <p:grpSpPr>
            <a:xfrm>
              <a:off x="834650" y="4475757"/>
              <a:ext cx="815105" cy="573054"/>
              <a:chOff x="897599" y="3179269"/>
              <a:chExt cx="815105" cy="573054"/>
            </a:xfrm>
            <a:solidFill>
              <a:schemeClr val="bg1"/>
            </a:solidFill>
          </p:grpSpPr>
          <p:sp>
            <p:nvSpPr>
              <p:cNvPr id="13" name="Freeform: Shape 12">
                <a:extLst>
                  <a:ext uri="{FF2B5EF4-FFF2-40B4-BE49-F238E27FC236}">
                    <a16:creationId xmlns:a16="http://schemas.microsoft.com/office/drawing/2014/main" id="{617C01A8-A6B6-485F-BE34-C3ED8EF1E6A5}"/>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3CF62AF-7151-4E83-9703-62DF65426EB3}"/>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sp>
          <p:nvSpPr>
            <p:cNvPr id="21" name="Rectangle 20" descr="&quot;  &quot;">
              <a:extLst>
                <a:ext uri="{FF2B5EF4-FFF2-40B4-BE49-F238E27FC236}">
                  <a16:creationId xmlns:a16="http://schemas.microsoft.com/office/drawing/2014/main" id="{F724FBC9-0B7B-4E0A-A42D-4340AD67DA68}"/>
                </a:ext>
              </a:extLst>
            </p:cNvPr>
            <p:cNvSpPr/>
            <p:nvPr/>
          </p:nvSpPr>
          <p:spPr>
            <a:xfrm>
              <a:off x="838200"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EDA51241-B8AD-4B22-8DCE-86554B757158}"/>
                </a:ext>
              </a:extLst>
            </p:cNvPr>
            <p:cNvSpPr txBox="1">
              <a:spLocks/>
            </p:cNvSpPr>
            <p:nvPr/>
          </p:nvSpPr>
          <p:spPr>
            <a:xfrm>
              <a:off x="828040" y="5353776"/>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Responsibility is shared</a:t>
              </a:r>
            </a:p>
          </p:txBody>
        </p:sp>
      </p:grpSp>
      <p:grpSp>
        <p:nvGrpSpPr>
          <p:cNvPr id="16" name="Group 15" descr="Safety is proactive">
            <a:extLst>
              <a:ext uri="{FF2B5EF4-FFF2-40B4-BE49-F238E27FC236}">
                <a16:creationId xmlns:a16="http://schemas.microsoft.com/office/drawing/2014/main" id="{6B779321-D42A-4599-AFAB-23BE62588DD6}"/>
              </a:ext>
            </a:extLst>
          </p:cNvPr>
          <p:cNvGrpSpPr/>
          <p:nvPr/>
        </p:nvGrpSpPr>
        <p:grpSpPr>
          <a:xfrm>
            <a:off x="4623121" y="4379254"/>
            <a:ext cx="2971800" cy="1715186"/>
            <a:chOff x="4623121" y="4379254"/>
            <a:chExt cx="2971800" cy="1715186"/>
          </a:xfrm>
        </p:grpSpPr>
        <p:pic>
          <p:nvPicPr>
            <p:cNvPr id="55" name="Graphic 54"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D2B7623E-9447-44BE-B426-EA9CC6824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5502" y="4379254"/>
              <a:ext cx="1643459" cy="669557"/>
            </a:xfrm>
            <a:prstGeom prst="rect">
              <a:avLst/>
            </a:prstGeom>
          </p:spPr>
        </p:pic>
        <p:sp>
          <p:nvSpPr>
            <p:cNvPr id="23" name="Rectangle 22" descr="&quot;  &quot;">
              <a:extLst>
                <a:ext uri="{FF2B5EF4-FFF2-40B4-BE49-F238E27FC236}">
                  <a16:creationId xmlns:a16="http://schemas.microsoft.com/office/drawing/2014/main" id="{84886AB7-E28E-491B-9C4F-B350F06482E4}"/>
                </a:ext>
              </a:extLst>
            </p:cNvPr>
            <p:cNvSpPr/>
            <p:nvPr/>
          </p:nvSpPr>
          <p:spPr>
            <a:xfrm>
              <a:off x="4625502"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
              <a:extLst>
                <a:ext uri="{FF2B5EF4-FFF2-40B4-BE49-F238E27FC236}">
                  <a16:creationId xmlns:a16="http://schemas.microsoft.com/office/drawing/2014/main" id="{EDA51241-B8AD-4B22-8DCE-86554B757158}"/>
                </a:ext>
              </a:extLst>
            </p:cNvPr>
            <p:cNvSpPr txBox="1">
              <a:spLocks/>
            </p:cNvSpPr>
            <p:nvPr/>
          </p:nvSpPr>
          <p:spPr>
            <a:xfrm>
              <a:off x="4623121" y="5353776"/>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Safety is proactive</a:t>
              </a:r>
            </a:p>
          </p:txBody>
        </p:sp>
      </p:grpSp>
      <p:grpSp>
        <p:nvGrpSpPr>
          <p:cNvPr id="17" name="Group 16" descr="Redundancy&#10;is crucial&#10;">
            <a:extLst>
              <a:ext uri="{FF2B5EF4-FFF2-40B4-BE49-F238E27FC236}">
                <a16:creationId xmlns:a16="http://schemas.microsoft.com/office/drawing/2014/main" id="{07194026-8B84-4C2A-B3B5-AEBBEEF6B4D7}"/>
              </a:ext>
            </a:extLst>
          </p:cNvPr>
          <p:cNvGrpSpPr/>
          <p:nvPr/>
        </p:nvGrpSpPr>
        <p:grpSpPr>
          <a:xfrm>
            <a:off x="8368366" y="4358348"/>
            <a:ext cx="3016239" cy="1712228"/>
            <a:chOff x="8368366" y="4358348"/>
            <a:chExt cx="3016239" cy="1712228"/>
          </a:xfrm>
        </p:grpSpPr>
        <p:grpSp>
          <p:nvGrpSpPr>
            <p:cNvPr id="15" name="Graphic 2" descr="Icon for Safe System Principle 6: Redundancy is Critical - Two arrows with tail to head drawn to form a circle.">
              <a:extLst>
                <a:ext uri="{FF2B5EF4-FFF2-40B4-BE49-F238E27FC236}">
                  <a16:creationId xmlns:a16="http://schemas.microsoft.com/office/drawing/2014/main" id="{68E5422E-FDE2-4274-84DD-1CDD1D20FED8}"/>
                </a:ext>
              </a:extLst>
            </p:cNvPr>
            <p:cNvGrpSpPr/>
            <p:nvPr/>
          </p:nvGrpSpPr>
          <p:grpSpPr>
            <a:xfrm>
              <a:off x="8368366" y="4358348"/>
              <a:ext cx="835310" cy="690463"/>
              <a:chOff x="3745846" y="3105202"/>
              <a:chExt cx="835310" cy="690463"/>
            </a:xfrm>
            <a:solidFill>
              <a:schemeClr val="bg1"/>
            </a:solidFill>
          </p:grpSpPr>
          <p:sp>
            <p:nvSpPr>
              <p:cNvPr id="36" name="Freeform: Shape 35">
                <a:extLst>
                  <a:ext uri="{FF2B5EF4-FFF2-40B4-BE49-F238E27FC236}">
                    <a16:creationId xmlns:a16="http://schemas.microsoft.com/office/drawing/2014/main" id="{40ED27F1-411D-4E04-8A41-4AF577EB129F}"/>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grpFill/>
              <a:ln w="779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4FC6724-06F6-4C80-BB8B-5CEF8F5A1DCA}"/>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grpFill/>
              <a:ln w="7790" cap="flat">
                <a:noFill/>
                <a:prstDash val="solid"/>
                <a:miter/>
              </a:ln>
            </p:spPr>
            <p:txBody>
              <a:bodyPr rtlCol="0" anchor="ctr"/>
              <a:lstStyle/>
              <a:p>
                <a:endParaRPr lang="en-US"/>
              </a:p>
            </p:txBody>
          </p:sp>
        </p:grpSp>
        <p:sp>
          <p:nvSpPr>
            <p:cNvPr id="24" name="Rectangle 23" descr="&quot;  &quot;">
              <a:extLst>
                <a:ext uri="{FF2B5EF4-FFF2-40B4-BE49-F238E27FC236}">
                  <a16:creationId xmlns:a16="http://schemas.microsoft.com/office/drawing/2014/main" id="{84802D87-83D7-4E8F-AC4C-72767D44196E}"/>
                </a:ext>
              </a:extLst>
            </p:cNvPr>
            <p:cNvSpPr/>
            <p:nvPr/>
          </p:nvSpPr>
          <p:spPr>
            <a:xfrm>
              <a:off x="8412805"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EDA51241-B8AD-4B22-8DCE-86554B757158}"/>
                </a:ext>
              </a:extLst>
            </p:cNvPr>
            <p:cNvSpPr txBox="1">
              <a:spLocks/>
            </p:cNvSpPr>
            <p:nvPr/>
          </p:nvSpPr>
          <p:spPr>
            <a:xfrm>
              <a:off x="8412805" y="532991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Redundancy</a:t>
              </a:r>
              <a:br>
                <a:rPr lang="en-US" sz="2400" b="1" dirty="0"/>
              </a:br>
              <a:r>
                <a:rPr lang="en-US" sz="2400" b="1" dirty="0"/>
                <a:t>is crucial</a:t>
              </a:r>
            </a:p>
          </p:txBody>
        </p:sp>
      </p:grpSp>
    </p:spTree>
    <p:extLst>
      <p:ext uri="{BB962C8B-B14F-4D97-AF65-F5344CB8AC3E}">
        <p14:creationId xmlns:p14="http://schemas.microsoft.com/office/powerpoint/2010/main" val="407684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A2CF32-6836-4154-907F-1807F247E58E}"/>
              </a:ext>
              <a:ext uri="{C183D7F6-B498-43B3-948B-1728B52AA6E4}">
                <adec:decorative xmlns:adec="http://schemas.microsoft.com/office/drawing/2017/decorative" val="1"/>
              </a:ext>
            </a:extLst>
          </p:cNvPr>
          <p:cNvSpPr/>
          <p:nvPr/>
        </p:nvSpPr>
        <p:spPr>
          <a:xfrm>
            <a:off x="833437" y="426719"/>
            <a:ext cx="662599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Death/serious injury is unacceptable</a:t>
            </a:r>
          </a:p>
        </p:txBody>
      </p:sp>
      <p:grpSp>
        <p:nvGrpSpPr>
          <p:cNvPr id="4" name="Group 3">
            <a:extLst>
              <a:ext uri="{FF2B5EF4-FFF2-40B4-BE49-F238E27FC236}">
                <a16:creationId xmlns:a16="http://schemas.microsoft.com/office/drawing/2014/main" id="{5621EC60-8DA5-400F-9D5B-CBD24DB8CA86}"/>
              </a:ext>
              <a:ext uri="{C183D7F6-B498-43B3-948B-1728B52AA6E4}">
                <adec:decorative xmlns:adec="http://schemas.microsoft.com/office/drawing/2017/decorative" val="1"/>
              </a:ext>
            </a:extLst>
          </p:cNvPr>
          <p:cNvGrpSpPr/>
          <p:nvPr/>
        </p:nvGrpSpPr>
        <p:grpSpPr>
          <a:xfrm>
            <a:off x="640080" y="1892715"/>
            <a:ext cx="1079588" cy="4150760"/>
            <a:chOff x="640080" y="1892715"/>
            <a:chExt cx="1079588" cy="4150760"/>
          </a:xfrm>
        </p:grpSpPr>
        <p:sp>
          <p:nvSpPr>
            <p:cNvPr id="40" name="Rectangle 39">
              <a:extLst>
                <a:ext uri="{FF2B5EF4-FFF2-40B4-BE49-F238E27FC236}">
                  <a16:creationId xmlns:a16="http://schemas.microsoft.com/office/drawing/2014/main" id="{A511CAAB-AA53-442F-8DE6-383244E7EE85}"/>
                </a:ext>
              </a:extLst>
            </p:cNvPr>
            <p:cNvSpPr/>
            <p:nvPr/>
          </p:nvSpPr>
          <p:spPr>
            <a:xfrm>
              <a:off x="640080" y="1892715"/>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chemeClr val="bg1"/>
            </a:solidFill>
            <a:ln w="7790" cap="flat">
              <a:noFill/>
              <a:prstDash val="solid"/>
              <a:miter/>
            </a:ln>
          </p:spPr>
          <p:txBody>
            <a:bodyPr rtlCol="0" anchor="ctr"/>
            <a:lstStyle/>
            <a:p>
              <a:endParaRPr lang="en-US">
                <a:solidFill>
                  <a:schemeClr val="bg1"/>
                </a:solidFill>
              </a:endParaRPr>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pic>
        <p:nvPicPr>
          <p:cNvPr id="3" name="Picture 2" descr="People laying wreaths of flowers at a memorial site.">
            <a:extLst>
              <a:ext uri="{FF2B5EF4-FFF2-40B4-BE49-F238E27FC236}">
                <a16:creationId xmlns:a16="http://schemas.microsoft.com/office/drawing/2014/main" id="{4A47BE7A-7F76-4BBA-8A21-49A1E55C8FE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209918" y="1645453"/>
            <a:ext cx="9449650" cy="4680115"/>
          </a:xfrm>
          <a:prstGeom prst="rect">
            <a:avLst/>
          </a:prstGeom>
        </p:spPr>
      </p:pic>
      <p:sp>
        <p:nvSpPr>
          <p:cNvPr id="22" name="TextBox 21">
            <a:extLst>
              <a:ext uri="{FF2B5EF4-FFF2-40B4-BE49-F238E27FC236}">
                <a16:creationId xmlns:a16="http://schemas.microsoft.com/office/drawing/2014/main" id="{A5A4FE36-2A4B-43B0-AB27-63084DEEDA35}"/>
              </a:ext>
            </a:extLst>
          </p:cNvPr>
          <p:cNvSpPr txBox="1"/>
          <p:nvPr/>
        </p:nvSpPr>
        <p:spPr>
          <a:xfrm>
            <a:off x="6181344" y="6378258"/>
            <a:ext cx="5462788" cy="184666"/>
          </a:xfrm>
          <a:prstGeom prst="rect">
            <a:avLst/>
          </a:prstGeom>
          <a:noFill/>
        </p:spPr>
        <p:txBody>
          <a:bodyPr wrap="square" lIns="0" tIns="0" rIns="0" bIns="0" rtlCol="0">
            <a:spAutoFit/>
          </a:bodyPr>
          <a:lstStyle/>
          <a:p>
            <a:pPr algn="r"/>
            <a:r>
              <a:rPr lang="en-US" sz="1200">
                <a:solidFill>
                  <a:schemeClr val="bg1"/>
                </a:solidFill>
              </a:rPr>
              <a:t>Source: Vision Zero Network</a:t>
            </a:r>
          </a:p>
        </p:txBody>
      </p:sp>
    </p:spTree>
    <p:extLst>
      <p:ext uri="{BB962C8B-B14F-4D97-AF65-F5344CB8AC3E}">
        <p14:creationId xmlns:p14="http://schemas.microsoft.com/office/powerpoint/2010/main" val="3303703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23A599-87D9-4C4B-A88B-7954025A8F37}"/>
              </a:ext>
              <a:ext uri="{C183D7F6-B498-43B3-948B-1728B52AA6E4}">
                <adec:decorative xmlns:adec="http://schemas.microsoft.com/office/drawing/2017/decorative" val="1"/>
              </a:ext>
            </a:extLst>
          </p:cNvPr>
          <p:cNvSpPr/>
          <p:nvPr/>
        </p:nvSpPr>
        <p:spPr>
          <a:xfrm>
            <a:off x="833437" y="426719"/>
            <a:ext cx="394811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Humans make mistakes</a:t>
            </a:r>
          </a:p>
        </p:txBody>
      </p:sp>
      <p:grpSp>
        <p:nvGrpSpPr>
          <p:cNvPr id="2" name="Group 1">
            <a:extLst>
              <a:ext uri="{FF2B5EF4-FFF2-40B4-BE49-F238E27FC236}">
                <a16:creationId xmlns:a16="http://schemas.microsoft.com/office/drawing/2014/main" id="{98BF585B-E1A0-447B-87EE-8D5081B6E83E}"/>
              </a:ext>
              <a:ext uri="{C183D7F6-B498-43B3-948B-1728B52AA6E4}">
                <adec:decorative xmlns:adec="http://schemas.microsoft.com/office/drawing/2017/decorative" val="1"/>
              </a:ext>
            </a:extLst>
          </p:cNvPr>
          <p:cNvGrpSpPr/>
          <p:nvPr/>
        </p:nvGrpSpPr>
        <p:grpSpPr>
          <a:xfrm>
            <a:off x="640080" y="2007587"/>
            <a:ext cx="1079588" cy="4035888"/>
            <a:chOff x="640080" y="2007587"/>
            <a:chExt cx="1079588" cy="4035888"/>
          </a:xfrm>
        </p:grpSpPr>
        <p:sp>
          <p:nvSpPr>
            <p:cNvPr id="40" name="Rectangle 39">
              <a:extLst>
                <a:ext uri="{FF2B5EF4-FFF2-40B4-BE49-F238E27FC236}">
                  <a16:creationId xmlns:a16="http://schemas.microsoft.com/office/drawing/2014/main" id="{A511CAAB-AA53-442F-8DE6-383244E7EE85}"/>
                </a:ext>
              </a:extLst>
            </p:cNvPr>
            <p:cNvSpPr/>
            <p:nvPr/>
          </p:nvSpPr>
          <p:spPr>
            <a:xfrm>
              <a:off x="640080" y="2563275"/>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chemeClr val="bg1"/>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pic>
        <p:nvPicPr>
          <p:cNvPr id="37" name="Picture 36" descr="Runners on a roadway with traffic.">
            <a:extLst>
              <a:ext uri="{FF2B5EF4-FFF2-40B4-BE49-F238E27FC236}">
                <a16:creationId xmlns:a16="http://schemas.microsoft.com/office/drawing/2014/main" id="{6643ADB9-DAD2-47F0-BC4B-B073AFC85B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9917" y="1646488"/>
            <a:ext cx="9449650" cy="4678044"/>
          </a:xfrm>
          <a:prstGeom prst="rect">
            <a:avLst/>
          </a:prstGeom>
        </p:spPr>
      </p:pic>
      <p:sp>
        <p:nvSpPr>
          <p:cNvPr id="42" name="TextBox 41">
            <a:extLst>
              <a:ext uri="{FF2B5EF4-FFF2-40B4-BE49-F238E27FC236}">
                <a16:creationId xmlns:a16="http://schemas.microsoft.com/office/drawing/2014/main" id="{9F5BAE9D-CA69-4973-B5ED-2887EE5DC73B}"/>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spTree>
    <p:extLst>
      <p:ext uri="{BB962C8B-B14F-4D97-AF65-F5344CB8AC3E}">
        <p14:creationId xmlns:p14="http://schemas.microsoft.com/office/powerpoint/2010/main" val="3043067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1CCE746-8DDB-4DC3-9523-5D6AC14359F6}"/>
              </a:ext>
              <a:ext uri="{C183D7F6-B498-43B3-948B-1728B52AA6E4}">
                <adec:decorative xmlns:adec="http://schemas.microsoft.com/office/drawing/2017/decorative" val="1"/>
              </a:ext>
            </a:extLst>
          </p:cNvPr>
          <p:cNvSpPr/>
          <p:nvPr/>
        </p:nvSpPr>
        <p:spPr>
          <a:xfrm>
            <a:off x="833437" y="426719"/>
            <a:ext cx="422025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BE053A2-F46A-40B9-BE92-23A81B76C888}"/>
              </a:ext>
            </a:extLst>
          </p:cNvPr>
          <p:cNvSpPr>
            <a:spLocks noGrp="1"/>
          </p:cNvSpPr>
          <p:nvPr>
            <p:ph type="title"/>
          </p:nvPr>
        </p:nvSpPr>
        <p:spPr>
          <a:xfrm>
            <a:off x="838200" y="663707"/>
            <a:ext cx="4602480" cy="349501"/>
          </a:xfrm>
        </p:spPr>
        <p:txBody>
          <a:bodyPr/>
          <a:lstStyle/>
          <a:p>
            <a:pPr rtl="0" eaLnBrk="1" latinLnBrk="0" hangingPunct="1"/>
            <a:r>
              <a:rPr lang="en-US" kern="1200" dirty="0">
                <a:effectLst/>
                <a:latin typeface="Arial" panose="020B0604020202020204" pitchFamily="34" charset="0"/>
                <a:ea typeface="+mn-ea"/>
                <a:cs typeface="+mn-cs"/>
              </a:rPr>
              <a:t>Humans are vulnerable</a:t>
            </a:r>
            <a:endParaRPr lang="en-US" dirty="0"/>
          </a:p>
        </p:txBody>
      </p:sp>
      <p:grpSp>
        <p:nvGrpSpPr>
          <p:cNvPr id="4" name="Group 3">
            <a:extLst>
              <a:ext uri="{FF2B5EF4-FFF2-40B4-BE49-F238E27FC236}">
                <a16:creationId xmlns:a16="http://schemas.microsoft.com/office/drawing/2014/main" id="{B4B03F93-C031-48EB-82CC-5D1E1CC0DC51}"/>
              </a:ext>
              <a:ext uri="{C183D7F6-B498-43B3-948B-1728B52AA6E4}">
                <adec:decorative xmlns:adec="http://schemas.microsoft.com/office/drawing/2017/decorative" val="1"/>
              </a:ext>
            </a:extLst>
          </p:cNvPr>
          <p:cNvGrpSpPr/>
          <p:nvPr/>
        </p:nvGrpSpPr>
        <p:grpSpPr>
          <a:xfrm>
            <a:off x="640080" y="2007587"/>
            <a:ext cx="1079588" cy="4035888"/>
            <a:chOff x="640080" y="2007587"/>
            <a:chExt cx="1079588" cy="4035888"/>
          </a:xfrm>
        </p:grpSpPr>
        <p:sp>
          <p:nvSpPr>
            <p:cNvPr id="40" name="Rectangle 39">
              <a:extLst>
                <a:ext uri="{FF2B5EF4-FFF2-40B4-BE49-F238E27FC236}">
                  <a16:creationId xmlns:a16="http://schemas.microsoft.com/office/drawing/2014/main" id="{A511CAAB-AA53-442F-8DE6-383244E7EE85}"/>
                </a:ext>
              </a:extLst>
            </p:cNvPr>
            <p:cNvSpPr/>
            <p:nvPr/>
          </p:nvSpPr>
          <p:spPr>
            <a:xfrm>
              <a:off x="640080" y="3262521"/>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chemeClr val="bg1"/>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grpSp>
        <p:nvGrpSpPr>
          <p:cNvPr id="5" name="Group 4" descr="The graph plots relative crash kinetic energy on the X axis and relative fatality risk from 0 to 100 percent on the y axis. A curve that is like half of a bell curve is plotted. As crash kinetic energy increases, the curve starts at 0 percent fatality risk and increases to 100 percent fatality risk as the crash kinetic energy increases. Vertical lines are drawn for the crash kinetic energy locations along the x axis that mark serious injury risk at about 25 percent and fatality at 100 percent fatality risk.">
            <a:extLst>
              <a:ext uri="{FF2B5EF4-FFF2-40B4-BE49-F238E27FC236}">
                <a16:creationId xmlns:a16="http://schemas.microsoft.com/office/drawing/2014/main" id="{20B722B3-B7C2-4508-B9CE-0B575540C661}"/>
              </a:ext>
            </a:extLst>
          </p:cNvPr>
          <p:cNvGrpSpPr/>
          <p:nvPr/>
        </p:nvGrpSpPr>
        <p:grpSpPr>
          <a:xfrm>
            <a:off x="2408226" y="1882205"/>
            <a:ext cx="8689066" cy="4378961"/>
            <a:chOff x="2408226" y="1882205"/>
            <a:chExt cx="8689066" cy="4378961"/>
          </a:xfrm>
        </p:grpSpPr>
        <p:grpSp>
          <p:nvGrpSpPr>
            <p:cNvPr id="47" name="Group 46">
              <a:extLst>
                <a:ext uri="{FF2B5EF4-FFF2-40B4-BE49-F238E27FC236}">
                  <a16:creationId xmlns:a16="http://schemas.microsoft.com/office/drawing/2014/main" id="{DB58173B-276D-4160-AF99-B54185803451}"/>
                </a:ext>
              </a:extLst>
            </p:cNvPr>
            <p:cNvGrpSpPr/>
            <p:nvPr/>
          </p:nvGrpSpPr>
          <p:grpSpPr>
            <a:xfrm>
              <a:off x="2408226" y="1882205"/>
              <a:ext cx="8689066" cy="4033771"/>
              <a:chOff x="2408226" y="1882205"/>
              <a:chExt cx="8689066" cy="4033771"/>
            </a:xfrm>
          </p:grpSpPr>
          <p:sp>
            <p:nvSpPr>
              <p:cNvPr id="49" name="Freeform: Shape 44">
                <a:extLst>
                  <a:ext uri="{FF2B5EF4-FFF2-40B4-BE49-F238E27FC236}">
                    <a16:creationId xmlns:a16="http://schemas.microsoft.com/office/drawing/2014/main" id="{200771E5-D539-4783-80A0-1B02E5F00350}"/>
                  </a:ext>
                </a:extLst>
              </p:cNvPr>
              <p:cNvSpPr/>
              <p:nvPr/>
            </p:nvSpPr>
            <p:spPr>
              <a:xfrm>
                <a:off x="4590115" y="2042014"/>
                <a:ext cx="6190774" cy="3757109"/>
              </a:xfrm>
              <a:custGeom>
                <a:avLst/>
                <a:gdLst>
                  <a:gd name="connsiteX0" fmla="*/ 0 w 2665190"/>
                  <a:gd name="connsiteY0" fmla="*/ 2494883 h 2494883"/>
                  <a:gd name="connsiteX1" fmla="*/ 2665190 w 2665190"/>
                  <a:gd name="connsiteY1" fmla="*/ 0 h 2494883"/>
                </a:gdLst>
                <a:ahLst/>
                <a:cxnLst>
                  <a:cxn ang="0">
                    <a:pos x="connsiteX0" y="connsiteY0"/>
                  </a:cxn>
                  <a:cxn ang="0">
                    <a:pos x="connsiteX1" y="connsiteY1"/>
                  </a:cxn>
                </a:cxnLst>
                <a:rect l="l" t="t" r="r" b="b"/>
                <a:pathLst>
                  <a:path w="2665190" h="2494883">
                    <a:moveTo>
                      <a:pt x="0" y="2494883"/>
                    </a:moveTo>
                    <a:cubicBezTo>
                      <a:pt x="1709928" y="2363915"/>
                      <a:pt x="926401" y="118396"/>
                      <a:pt x="2665190" y="0"/>
                    </a:cubicBezTo>
                  </a:path>
                </a:pathLst>
              </a:custGeom>
              <a:noFill/>
              <a:ln w="44450" cap="flat">
                <a:solidFill>
                  <a:srgbClr val="003C47"/>
                </a:solidFill>
                <a:prstDash val="solid"/>
                <a:miter/>
              </a:ln>
            </p:spPr>
            <p:txBody>
              <a:bodyPr rtlCol="0" anchor="ctr"/>
              <a:lstStyle/>
              <a:p>
                <a:endParaRPr lang="en-US" dirty="0"/>
              </a:p>
            </p:txBody>
          </p:sp>
          <p:sp>
            <p:nvSpPr>
              <p:cNvPr id="50" name="Rectangle 49">
                <a:extLst>
                  <a:ext uri="{FF2B5EF4-FFF2-40B4-BE49-F238E27FC236}">
                    <a16:creationId xmlns:a16="http://schemas.microsoft.com/office/drawing/2014/main" id="{120FA45A-9386-4A03-A875-FA0A65220782}"/>
                  </a:ext>
                </a:extLst>
              </p:cNvPr>
              <p:cNvSpPr/>
              <p:nvPr/>
            </p:nvSpPr>
            <p:spPr>
              <a:xfrm>
                <a:off x="7600754" y="1968438"/>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9">
                <a:extLst>
                  <a:ext uri="{FF2B5EF4-FFF2-40B4-BE49-F238E27FC236}">
                    <a16:creationId xmlns:a16="http://schemas.microsoft.com/office/drawing/2014/main" id="{E7E090A8-678A-4357-BEB7-762843B19527}"/>
                  </a:ext>
                </a:extLst>
              </p:cNvPr>
              <p:cNvSpPr txBox="1">
                <a:spLocks/>
              </p:cNvSpPr>
              <p:nvPr/>
            </p:nvSpPr>
            <p:spPr>
              <a:xfrm>
                <a:off x="3586415" y="2042015"/>
                <a:ext cx="1133153"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C8A87"/>
                    </a:solidFill>
                  </a:rPr>
                  <a:t>100%</a:t>
                </a:r>
              </a:p>
            </p:txBody>
          </p:sp>
          <p:sp>
            <p:nvSpPr>
              <p:cNvPr id="55" name="Content Placeholder 9">
                <a:extLst>
                  <a:ext uri="{FF2B5EF4-FFF2-40B4-BE49-F238E27FC236}">
                    <a16:creationId xmlns:a16="http://schemas.microsoft.com/office/drawing/2014/main" id="{184CD189-401E-43E3-ADBE-1F4A4A4D9B18}"/>
                  </a:ext>
                </a:extLst>
              </p:cNvPr>
              <p:cNvSpPr txBox="1">
                <a:spLocks/>
              </p:cNvSpPr>
              <p:nvPr/>
            </p:nvSpPr>
            <p:spPr>
              <a:xfrm>
                <a:off x="3420626" y="5549825"/>
                <a:ext cx="1133153"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C8A87"/>
                    </a:solidFill>
                  </a:rPr>
                  <a:t>0%</a:t>
                </a:r>
              </a:p>
            </p:txBody>
          </p:sp>
          <p:sp>
            <p:nvSpPr>
              <p:cNvPr id="56" name="Content Placeholder 9">
                <a:extLst>
                  <a:ext uri="{FF2B5EF4-FFF2-40B4-BE49-F238E27FC236}">
                    <a16:creationId xmlns:a16="http://schemas.microsoft.com/office/drawing/2014/main" id="{FA04AB48-2418-4F54-BB48-B5D85D571BAC}"/>
                  </a:ext>
                </a:extLst>
              </p:cNvPr>
              <p:cNvSpPr txBox="1">
                <a:spLocks/>
              </p:cNvSpPr>
              <p:nvPr/>
            </p:nvSpPr>
            <p:spPr>
              <a:xfrm>
                <a:off x="2408226" y="3671270"/>
                <a:ext cx="1952320"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1D6573"/>
                    </a:solidFill>
                  </a:rPr>
                  <a:t>Risk of Fatality and Serious Injury</a:t>
                </a:r>
              </a:p>
            </p:txBody>
          </p:sp>
          <p:sp>
            <p:nvSpPr>
              <p:cNvPr id="57" name="Rectangle 56">
                <a:extLst>
                  <a:ext uri="{FF2B5EF4-FFF2-40B4-BE49-F238E27FC236}">
                    <a16:creationId xmlns:a16="http://schemas.microsoft.com/office/drawing/2014/main" id="{FDEA81C3-CE73-4305-96C8-8921E604C5D5}"/>
                  </a:ext>
                </a:extLst>
              </p:cNvPr>
              <p:cNvSpPr/>
              <p:nvPr/>
            </p:nvSpPr>
            <p:spPr>
              <a:xfrm>
                <a:off x="7414092" y="1882205"/>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DB4AAD6-CFC9-456C-94D9-E2A6563F5542}"/>
                  </a:ext>
                </a:extLst>
              </p:cNvPr>
              <p:cNvSpPr/>
              <p:nvPr/>
            </p:nvSpPr>
            <p:spPr>
              <a:xfrm>
                <a:off x="4281959" y="5781356"/>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17">
                <a:extLst>
                  <a:ext uri="{FF2B5EF4-FFF2-40B4-BE49-F238E27FC236}">
                    <a16:creationId xmlns:a16="http://schemas.microsoft.com/office/drawing/2014/main" id="{9E4F8B4D-E696-45C5-B2E3-D5996E4EB876}"/>
                  </a:ext>
                </a:extLst>
              </p:cNvPr>
              <p:cNvSpPr/>
              <p:nvPr/>
            </p:nvSpPr>
            <p:spPr>
              <a:xfrm>
                <a:off x="4387990" y="2040468"/>
                <a:ext cx="6709302" cy="3764530"/>
              </a:xfrm>
              <a:custGeom>
                <a:avLst/>
                <a:gdLst>
                  <a:gd name="connsiteX0" fmla="*/ 0 w 7804566"/>
                  <a:gd name="connsiteY0" fmla="*/ 0 h 3077624"/>
                  <a:gd name="connsiteX1" fmla="*/ 7804567 w 7804566"/>
                  <a:gd name="connsiteY1" fmla="*/ 0 h 3077624"/>
                  <a:gd name="connsiteX2" fmla="*/ 7804567 w 7804566"/>
                  <a:gd name="connsiteY2" fmla="*/ 3077624 h 3077624"/>
                  <a:gd name="connsiteX3" fmla="*/ 0 w 7804566"/>
                  <a:gd name="connsiteY3" fmla="*/ 3077624 h 3077624"/>
                </a:gdLst>
                <a:ahLst/>
                <a:cxnLst>
                  <a:cxn ang="0">
                    <a:pos x="connsiteX0" y="connsiteY0"/>
                  </a:cxn>
                  <a:cxn ang="0">
                    <a:pos x="connsiteX1" y="connsiteY1"/>
                  </a:cxn>
                  <a:cxn ang="0">
                    <a:pos x="connsiteX2" y="connsiteY2"/>
                  </a:cxn>
                  <a:cxn ang="0">
                    <a:pos x="connsiteX3" y="connsiteY3"/>
                  </a:cxn>
                </a:cxnLst>
                <a:rect l="l" t="t" r="r" b="b"/>
                <a:pathLst>
                  <a:path w="7804566" h="3077624">
                    <a:moveTo>
                      <a:pt x="0" y="0"/>
                    </a:moveTo>
                    <a:lnTo>
                      <a:pt x="7804567" y="0"/>
                    </a:lnTo>
                    <a:lnTo>
                      <a:pt x="7804567" y="3077624"/>
                    </a:lnTo>
                    <a:lnTo>
                      <a:pt x="0" y="3077624"/>
                    </a:lnTo>
                    <a:close/>
                  </a:path>
                </a:pathLst>
              </a:custGeom>
              <a:noFill/>
              <a:ln w="44450" cap="flat">
                <a:solidFill>
                  <a:srgbClr val="4C8A87"/>
                </a:solidFill>
                <a:prstDash val="solid"/>
                <a:miter/>
              </a:ln>
            </p:spPr>
            <p:txBody>
              <a:bodyPr rtlCol="0" anchor="ctr"/>
              <a:lstStyle/>
              <a:p>
                <a:endParaRPr lang="en-US" dirty="0"/>
              </a:p>
            </p:txBody>
          </p:sp>
        </p:grpSp>
        <p:grpSp>
          <p:nvGrpSpPr>
            <p:cNvPr id="2" name="Group 1" descr="Crash Kinetic Energy - arrow pointing to the right">
              <a:extLst>
                <a:ext uri="{FF2B5EF4-FFF2-40B4-BE49-F238E27FC236}">
                  <a16:creationId xmlns:a16="http://schemas.microsoft.com/office/drawing/2014/main" id="{4B8CF506-AF44-409F-BAC6-F8A9A4291EFF}"/>
                </a:ext>
              </a:extLst>
            </p:cNvPr>
            <p:cNvGrpSpPr/>
            <p:nvPr/>
          </p:nvGrpSpPr>
          <p:grpSpPr>
            <a:xfrm>
              <a:off x="6412168" y="5909154"/>
              <a:ext cx="3027412" cy="352012"/>
              <a:chOff x="6633621" y="5908918"/>
              <a:chExt cx="3027412" cy="352012"/>
            </a:xfrm>
          </p:grpSpPr>
          <p:sp>
            <p:nvSpPr>
              <p:cNvPr id="73" name="Content Placeholder 9">
                <a:extLst>
                  <a:ext uri="{FF2B5EF4-FFF2-40B4-BE49-F238E27FC236}">
                    <a16:creationId xmlns:a16="http://schemas.microsoft.com/office/drawing/2014/main" id="{47ED0567-03B9-48A2-BF96-FC552DD472E2}"/>
                  </a:ext>
                </a:extLst>
              </p:cNvPr>
              <p:cNvSpPr txBox="1">
                <a:spLocks/>
              </p:cNvSpPr>
              <p:nvPr/>
            </p:nvSpPr>
            <p:spPr>
              <a:xfrm>
                <a:off x="6633621" y="5941609"/>
                <a:ext cx="2584506" cy="31932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1D6573"/>
                    </a:solidFill>
                  </a:rPr>
                  <a:t>Crash Kinetic Energy</a:t>
                </a:r>
              </a:p>
            </p:txBody>
          </p:sp>
          <p:sp>
            <p:nvSpPr>
              <p:cNvPr id="6" name="Arrow: Right 5">
                <a:extLst>
                  <a:ext uri="{FF2B5EF4-FFF2-40B4-BE49-F238E27FC236}">
                    <a16:creationId xmlns:a16="http://schemas.microsoft.com/office/drawing/2014/main" id="{91D589F3-8EDF-48AA-B39F-6C486ECD3B02}"/>
                  </a:ext>
                </a:extLst>
              </p:cNvPr>
              <p:cNvSpPr/>
              <p:nvPr/>
            </p:nvSpPr>
            <p:spPr>
              <a:xfrm>
                <a:off x="8940800" y="5908918"/>
                <a:ext cx="720233" cy="269113"/>
              </a:xfrm>
              <a:prstGeom prst="rightArrow">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TextBox 74">
            <a:extLst>
              <a:ext uri="{FF2B5EF4-FFF2-40B4-BE49-F238E27FC236}">
                <a16:creationId xmlns:a16="http://schemas.microsoft.com/office/drawing/2014/main" id="{D246D5EE-1050-4BD9-94DA-034852C5524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FHWA</a:t>
            </a:r>
          </a:p>
        </p:txBody>
      </p:sp>
    </p:spTree>
    <p:extLst>
      <p:ext uri="{BB962C8B-B14F-4D97-AF65-F5344CB8AC3E}">
        <p14:creationId xmlns:p14="http://schemas.microsoft.com/office/powerpoint/2010/main" val="174842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CEEBF9-0746-48AE-8FCE-4F9414A57E6F}"/>
              </a:ext>
              <a:ext uri="{C183D7F6-B498-43B3-948B-1728B52AA6E4}">
                <adec:decorative xmlns:adec="http://schemas.microsoft.com/office/drawing/2017/decorative" val="1"/>
              </a:ext>
            </a:extLst>
          </p:cNvPr>
          <p:cNvSpPr/>
          <p:nvPr/>
        </p:nvSpPr>
        <p:spPr>
          <a:xfrm>
            <a:off x="833437" y="426719"/>
            <a:ext cx="427468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Responsibility is shared</a:t>
            </a:r>
          </a:p>
        </p:txBody>
      </p:sp>
      <p:grpSp>
        <p:nvGrpSpPr>
          <p:cNvPr id="2" name="Group 1">
            <a:extLst>
              <a:ext uri="{FF2B5EF4-FFF2-40B4-BE49-F238E27FC236}">
                <a16:creationId xmlns:a16="http://schemas.microsoft.com/office/drawing/2014/main" id="{4DADD12A-64E3-40F1-BDE3-97983E24FA38}"/>
              </a:ext>
              <a:ext uri="{C183D7F6-B498-43B3-948B-1728B52AA6E4}">
                <adec:decorative xmlns:adec="http://schemas.microsoft.com/office/drawing/2017/decorative" val="1"/>
              </a:ext>
            </a:extLst>
          </p:cNvPr>
          <p:cNvGrpSpPr/>
          <p:nvPr/>
        </p:nvGrpSpPr>
        <p:grpSpPr>
          <a:xfrm>
            <a:off x="640080" y="2007587"/>
            <a:ext cx="1079588" cy="4035888"/>
            <a:chOff x="640080" y="2007587"/>
            <a:chExt cx="1079588" cy="4035888"/>
          </a:xfrm>
        </p:grpSpPr>
        <p:sp>
          <p:nvSpPr>
            <p:cNvPr id="40" name="Rectangle 39">
              <a:extLst>
                <a:ext uri="{FF2B5EF4-FFF2-40B4-BE49-F238E27FC236}">
                  <a16:creationId xmlns:a16="http://schemas.microsoft.com/office/drawing/2014/main" id="{A511CAAB-AA53-442F-8DE6-383244E7EE85}"/>
                </a:ext>
              </a:extLst>
            </p:cNvPr>
            <p:cNvSpPr/>
            <p:nvPr/>
          </p:nvSpPr>
          <p:spPr>
            <a:xfrm>
              <a:off x="640080" y="3954597"/>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chemeClr val="bg1"/>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sp>
        <p:nvSpPr>
          <p:cNvPr id="43" name="Content Placeholder 2">
            <a:extLst>
              <a:ext uri="{FF2B5EF4-FFF2-40B4-BE49-F238E27FC236}">
                <a16:creationId xmlns:a16="http://schemas.microsoft.com/office/drawing/2014/main" id="{4B38AC1E-C045-4856-8621-677ABC81F954}"/>
              </a:ext>
            </a:extLst>
          </p:cNvPr>
          <p:cNvSpPr>
            <a:spLocks noGrp="1"/>
          </p:cNvSpPr>
          <p:nvPr>
            <p:ph idx="1"/>
          </p:nvPr>
        </p:nvSpPr>
        <p:spPr>
          <a:xfrm>
            <a:off x="2179654" y="1915885"/>
            <a:ext cx="9174146" cy="4261077"/>
          </a:xfrm>
        </p:spPr>
        <p:txBody>
          <a:bodyPr/>
          <a:lstStyle/>
          <a:p>
            <a:r>
              <a:rPr lang="en-US" sz="3200" b="1" dirty="0"/>
              <a:t>System managers</a:t>
            </a:r>
          </a:p>
          <a:p>
            <a:pPr lvl="1"/>
            <a:r>
              <a:rPr lang="en-US" sz="2800" dirty="0">
                <a:solidFill>
                  <a:srgbClr val="003C47"/>
                </a:solidFill>
              </a:rPr>
              <a:t>Planners, designers, builders, operators,</a:t>
            </a:r>
            <a:br>
              <a:rPr lang="en-US" sz="2800" dirty="0">
                <a:solidFill>
                  <a:srgbClr val="003C47"/>
                </a:solidFill>
              </a:rPr>
            </a:br>
            <a:r>
              <a:rPr lang="en-US" sz="2800" dirty="0">
                <a:solidFill>
                  <a:srgbClr val="003C47"/>
                </a:solidFill>
              </a:rPr>
              <a:t>maintenance workers</a:t>
            </a:r>
          </a:p>
          <a:p>
            <a:r>
              <a:rPr lang="en-US" sz="3200" b="1" dirty="0"/>
              <a:t>Vehicle manufacturers</a:t>
            </a:r>
          </a:p>
          <a:p>
            <a:r>
              <a:rPr lang="en-US" sz="3200" b="1" dirty="0"/>
              <a:t>Law enforcement personnel</a:t>
            </a:r>
          </a:p>
          <a:p>
            <a:r>
              <a:rPr lang="en-US" sz="3200" b="1" dirty="0"/>
              <a:t>Traffic Incident Management personnel </a:t>
            </a:r>
          </a:p>
          <a:p>
            <a:r>
              <a:rPr lang="en-US" sz="3200" b="1" dirty="0"/>
              <a:t>System users </a:t>
            </a:r>
          </a:p>
        </p:txBody>
      </p:sp>
    </p:spTree>
    <p:extLst>
      <p:ext uri="{BB962C8B-B14F-4D97-AF65-F5344CB8AC3E}">
        <p14:creationId xmlns:p14="http://schemas.microsoft.com/office/powerpoint/2010/main" val="3722767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B95B1E-23C8-416A-891F-B1DA39266E60}"/>
              </a:ext>
              <a:ext uri="{C183D7F6-B498-43B3-948B-1728B52AA6E4}">
                <adec:decorative xmlns:adec="http://schemas.microsoft.com/office/drawing/2017/decorative" val="1"/>
              </a:ext>
            </a:extLst>
          </p:cNvPr>
          <p:cNvSpPr/>
          <p:nvPr/>
        </p:nvSpPr>
        <p:spPr>
          <a:xfrm>
            <a:off x="833437" y="426719"/>
            <a:ext cx="341743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Safety is proactive</a:t>
            </a:r>
          </a:p>
        </p:txBody>
      </p:sp>
      <p:grpSp>
        <p:nvGrpSpPr>
          <p:cNvPr id="2" name="Group 1">
            <a:extLst>
              <a:ext uri="{FF2B5EF4-FFF2-40B4-BE49-F238E27FC236}">
                <a16:creationId xmlns:a16="http://schemas.microsoft.com/office/drawing/2014/main" id="{0E2F9597-840E-4514-8EF9-C76AAA07DA2E}"/>
              </a:ext>
              <a:ext uri="{C183D7F6-B498-43B3-948B-1728B52AA6E4}">
                <adec:decorative xmlns:adec="http://schemas.microsoft.com/office/drawing/2017/decorative" val="1"/>
              </a:ext>
            </a:extLst>
          </p:cNvPr>
          <p:cNvGrpSpPr/>
          <p:nvPr/>
        </p:nvGrpSpPr>
        <p:grpSpPr>
          <a:xfrm>
            <a:off x="640080" y="2007587"/>
            <a:ext cx="1079588" cy="4035888"/>
            <a:chOff x="640080" y="2007587"/>
            <a:chExt cx="1079588" cy="4035888"/>
          </a:xfrm>
        </p:grpSpPr>
        <p:sp>
          <p:nvSpPr>
            <p:cNvPr id="40" name="Rectangle 39">
              <a:extLst>
                <a:ext uri="{FF2B5EF4-FFF2-40B4-BE49-F238E27FC236}">
                  <a16:creationId xmlns:a16="http://schemas.microsoft.com/office/drawing/2014/main" id="{A511CAAB-AA53-442F-8DE6-383244E7EE85}"/>
                </a:ext>
              </a:extLst>
            </p:cNvPr>
            <p:cNvSpPr/>
            <p:nvPr/>
          </p:nvSpPr>
          <p:spPr>
            <a:xfrm>
              <a:off x="640080" y="4666395"/>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grpSp>
        <p:nvGrpSpPr>
          <p:cNvPr id="3" name="Group 2" descr="Identify Risks">
            <a:extLst>
              <a:ext uri="{FF2B5EF4-FFF2-40B4-BE49-F238E27FC236}">
                <a16:creationId xmlns:a16="http://schemas.microsoft.com/office/drawing/2014/main" id="{FCA21F63-F83B-4218-A04D-996489AB8D46}"/>
              </a:ext>
            </a:extLst>
          </p:cNvPr>
          <p:cNvGrpSpPr/>
          <p:nvPr/>
        </p:nvGrpSpPr>
        <p:grpSpPr>
          <a:xfrm>
            <a:off x="2330453" y="2400168"/>
            <a:ext cx="3523414" cy="3599170"/>
            <a:chOff x="2330453" y="2400168"/>
            <a:chExt cx="3523414" cy="3599170"/>
          </a:xfrm>
        </p:grpSpPr>
        <p:sp>
          <p:nvSpPr>
            <p:cNvPr id="41" name="Graphic 64" descr="Magnifying glass logo">
              <a:extLst>
                <a:ext uri="{FF2B5EF4-FFF2-40B4-BE49-F238E27FC236}">
                  <a16:creationId xmlns:a16="http://schemas.microsoft.com/office/drawing/2014/main" id="{8009399A-522A-4FEB-8557-5235E8CEBD69}"/>
                </a:ext>
              </a:extLst>
            </p:cNvPr>
            <p:cNvSpPr/>
            <p:nvPr/>
          </p:nvSpPr>
          <p:spPr>
            <a:xfrm flipH="1">
              <a:off x="2391199" y="2400168"/>
              <a:ext cx="2126173" cy="2127850"/>
            </a:xfrm>
            <a:custGeom>
              <a:avLst/>
              <a:gdLst>
                <a:gd name="connsiteX0" fmla="*/ 732473 w 751881"/>
                <a:gd name="connsiteY0" fmla="*/ 638175 h 752474"/>
                <a:gd name="connsiteX1" fmla="*/ 613410 w 751881"/>
                <a:gd name="connsiteY1" fmla="*/ 519112 h 752474"/>
                <a:gd name="connsiteX2" fmla="*/ 554355 w 751881"/>
                <a:gd name="connsiteY2" fmla="*/ 501015 h 752474"/>
                <a:gd name="connsiteX3" fmla="*/ 512445 w 751881"/>
                <a:gd name="connsiteY3" fmla="*/ 459105 h 752474"/>
                <a:gd name="connsiteX4" fmla="*/ 571500 w 751881"/>
                <a:gd name="connsiteY4" fmla="*/ 285750 h 752474"/>
                <a:gd name="connsiteX5" fmla="*/ 285750 w 751881"/>
                <a:gd name="connsiteY5" fmla="*/ 0 h 752474"/>
                <a:gd name="connsiteX6" fmla="*/ 0 w 751881"/>
                <a:gd name="connsiteY6" fmla="*/ 285750 h 752474"/>
                <a:gd name="connsiteX7" fmla="*/ 285750 w 751881"/>
                <a:gd name="connsiteY7" fmla="*/ 571500 h 752474"/>
                <a:gd name="connsiteX8" fmla="*/ 459105 w 751881"/>
                <a:gd name="connsiteY8" fmla="*/ 512445 h 752474"/>
                <a:gd name="connsiteX9" fmla="*/ 501015 w 751881"/>
                <a:gd name="connsiteY9" fmla="*/ 554355 h 752474"/>
                <a:gd name="connsiteX10" fmla="*/ 519112 w 751881"/>
                <a:gd name="connsiteY10" fmla="*/ 613410 h 752474"/>
                <a:gd name="connsiteX11" fmla="*/ 638175 w 751881"/>
                <a:gd name="connsiteY11" fmla="*/ 732473 h 752474"/>
                <a:gd name="connsiteX12" fmla="*/ 685800 w 751881"/>
                <a:gd name="connsiteY12" fmla="*/ 752475 h 752474"/>
                <a:gd name="connsiteX13" fmla="*/ 733425 w 751881"/>
                <a:gd name="connsiteY13" fmla="*/ 732473 h 752474"/>
                <a:gd name="connsiteX14" fmla="*/ 732473 w 751881"/>
                <a:gd name="connsiteY14" fmla="*/ 638175 h 752474"/>
                <a:gd name="connsiteX15" fmla="*/ 284798 w 751881"/>
                <a:gd name="connsiteY15" fmla="*/ 513398 h 752474"/>
                <a:gd name="connsiteX16" fmla="*/ 56197 w 751881"/>
                <a:gd name="connsiteY16" fmla="*/ 284798 h 752474"/>
                <a:gd name="connsiteX17" fmla="*/ 284798 w 751881"/>
                <a:gd name="connsiteY17" fmla="*/ 56197 h 752474"/>
                <a:gd name="connsiteX18" fmla="*/ 513398 w 751881"/>
                <a:gd name="connsiteY18" fmla="*/ 284798 h 752474"/>
                <a:gd name="connsiteX19" fmla="*/ 284798 w 751881"/>
                <a:gd name="connsiteY19" fmla="*/ 513398 h 7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81" h="752474">
                  <a:moveTo>
                    <a:pt x="732473" y="638175"/>
                  </a:moveTo>
                  <a:lnTo>
                    <a:pt x="613410" y="519112"/>
                  </a:lnTo>
                  <a:cubicBezTo>
                    <a:pt x="597218" y="502920"/>
                    <a:pt x="575310" y="497205"/>
                    <a:pt x="554355" y="501015"/>
                  </a:cubicBezTo>
                  <a:lnTo>
                    <a:pt x="512445" y="459105"/>
                  </a:lnTo>
                  <a:cubicBezTo>
                    <a:pt x="549593" y="411480"/>
                    <a:pt x="571500" y="350520"/>
                    <a:pt x="571500" y="285750"/>
                  </a:cubicBezTo>
                  <a:cubicBezTo>
                    <a:pt x="571500" y="128588"/>
                    <a:pt x="442912" y="0"/>
                    <a:pt x="285750" y="0"/>
                  </a:cubicBezTo>
                  <a:cubicBezTo>
                    <a:pt x="128588" y="0"/>
                    <a:pt x="0" y="128588"/>
                    <a:pt x="0" y="285750"/>
                  </a:cubicBezTo>
                  <a:cubicBezTo>
                    <a:pt x="0" y="442912"/>
                    <a:pt x="128588" y="571500"/>
                    <a:pt x="285750" y="571500"/>
                  </a:cubicBezTo>
                  <a:cubicBezTo>
                    <a:pt x="350520" y="571500"/>
                    <a:pt x="410528" y="549593"/>
                    <a:pt x="459105" y="512445"/>
                  </a:cubicBezTo>
                  <a:lnTo>
                    <a:pt x="501015" y="554355"/>
                  </a:lnTo>
                  <a:cubicBezTo>
                    <a:pt x="497205" y="575310"/>
                    <a:pt x="502920" y="597218"/>
                    <a:pt x="519112" y="613410"/>
                  </a:cubicBezTo>
                  <a:lnTo>
                    <a:pt x="638175" y="732473"/>
                  </a:lnTo>
                  <a:cubicBezTo>
                    <a:pt x="651510" y="745808"/>
                    <a:pt x="668655" y="752475"/>
                    <a:pt x="685800" y="752475"/>
                  </a:cubicBezTo>
                  <a:cubicBezTo>
                    <a:pt x="702945" y="752475"/>
                    <a:pt x="720090" y="745808"/>
                    <a:pt x="733425" y="732473"/>
                  </a:cubicBezTo>
                  <a:cubicBezTo>
                    <a:pt x="758190" y="705802"/>
                    <a:pt x="758190" y="663893"/>
                    <a:pt x="732473" y="638175"/>
                  </a:cubicBezTo>
                  <a:close/>
                  <a:moveTo>
                    <a:pt x="284798" y="513398"/>
                  </a:moveTo>
                  <a:cubicBezTo>
                    <a:pt x="159067" y="513398"/>
                    <a:pt x="56197" y="410528"/>
                    <a:pt x="56197" y="284798"/>
                  </a:cubicBezTo>
                  <a:cubicBezTo>
                    <a:pt x="56197" y="159067"/>
                    <a:pt x="159067" y="56197"/>
                    <a:pt x="284798" y="56197"/>
                  </a:cubicBezTo>
                  <a:cubicBezTo>
                    <a:pt x="410528" y="56197"/>
                    <a:pt x="513398" y="159067"/>
                    <a:pt x="513398" y="284798"/>
                  </a:cubicBezTo>
                  <a:cubicBezTo>
                    <a:pt x="513398" y="410528"/>
                    <a:pt x="410528" y="513398"/>
                    <a:pt x="284798" y="513398"/>
                  </a:cubicBezTo>
                  <a:close/>
                </a:path>
              </a:pathLst>
            </a:custGeom>
            <a:solidFill>
              <a:srgbClr val="3293C8"/>
            </a:solidFill>
            <a:ln w="9525" cap="flat">
              <a:noFill/>
              <a:prstDash val="solid"/>
              <a:miter/>
            </a:ln>
          </p:spPr>
          <p:txBody>
            <a:bodyPr rtlCol="0" anchor="ctr"/>
            <a:lstStyle/>
            <a:p>
              <a:endParaRPr lang="en-US"/>
            </a:p>
          </p:txBody>
        </p:sp>
        <p:sp>
          <p:nvSpPr>
            <p:cNvPr id="47" name="Rectangle 46" descr="&quot;  &quot;">
              <a:extLst>
                <a:ext uri="{FF2B5EF4-FFF2-40B4-BE49-F238E27FC236}">
                  <a16:creationId xmlns:a16="http://schemas.microsoft.com/office/drawing/2014/main" id="{5E035D94-039E-4731-AB7C-37FCCFD598BC}"/>
                </a:ext>
              </a:extLst>
            </p:cNvPr>
            <p:cNvSpPr/>
            <p:nvPr/>
          </p:nvSpPr>
          <p:spPr>
            <a:xfrm>
              <a:off x="2330453" y="4664350"/>
              <a:ext cx="3523413"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7" name="Content Placeholder 9" descr="Identify risks&#10;">
              <a:extLst>
                <a:ext uri="{FF2B5EF4-FFF2-40B4-BE49-F238E27FC236}">
                  <a16:creationId xmlns:a16="http://schemas.microsoft.com/office/drawing/2014/main" id="{F83683BA-7F07-4287-9C59-960939C02363}"/>
                </a:ext>
              </a:extLst>
            </p:cNvPr>
            <p:cNvSpPr txBox="1">
              <a:spLocks/>
            </p:cNvSpPr>
            <p:nvPr/>
          </p:nvSpPr>
          <p:spPr>
            <a:xfrm>
              <a:off x="2330454" y="4904641"/>
              <a:ext cx="352341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2B7DAB"/>
                  </a:solidFill>
                </a:rPr>
                <a:t>Identify risks</a:t>
              </a:r>
            </a:p>
          </p:txBody>
        </p:sp>
      </p:grpSp>
      <p:grpSp>
        <p:nvGrpSpPr>
          <p:cNvPr id="4" name="Group 3" descr="Mitigate risks&#10;">
            <a:extLst>
              <a:ext uri="{FF2B5EF4-FFF2-40B4-BE49-F238E27FC236}">
                <a16:creationId xmlns:a16="http://schemas.microsoft.com/office/drawing/2014/main" id="{DEB01146-D2E3-4666-A4A7-8C6E088DA189}"/>
              </a:ext>
            </a:extLst>
          </p:cNvPr>
          <p:cNvGrpSpPr/>
          <p:nvPr/>
        </p:nvGrpSpPr>
        <p:grpSpPr>
          <a:xfrm>
            <a:off x="6539853" y="2643871"/>
            <a:ext cx="3523414" cy="3355467"/>
            <a:chOff x="6539853" y="2643871"/>
            <a:chExt cx="3523414" cy="3355467"/>
          </a:xfrm>
        </p:grpSpPr>
        <p:grpSp>
          <p:nvGrpSpPr>
            <p:cNvPr id="42" name="Group 41" descr="Crossing wrench and screwdriver logo">
              <a:extLst>
                <a:ext uri="{FF2B5EF4-FFF2-40B4-BE49-F238E27FC236}">
                  <a16:creationId xmlns:a16="http://schemas.microsoft.com/office/drawing/2014/main" id="{CD1226DC-4367-4F38-A86F-266D89F1997D}"/>
                </a:ext>
              </a:extLst>
            </p:cNvPr>
            <p:cNvGrpSpPr/>
            <p:nvPr/>
          </p:nvGrpSpPr>
          <p:grpSpPr>
            <a:xfrm>
              <a:off x="6563003" y="2643871"/>
              <a:ext cx="1822146" cy="1823828"/>
              <a:chOff x="7426026" y="4621459"/>
              <a:chExt cx="762345" cy="763049"/>
            </a:xfrm>
            <a:solidFill>
              <a:srgbClr val="3293C8"/>
            </a:solidFill>
          </p:grpSpPr>
          <p:sp>
            <p:nvSpPr>
              <p:cNvPr id="44" name="Freeform: Shape 21">
                <a:extLst>
                  <a:ext uri="{FF2B5EF4-FFF2-40B4-BE49-F238E27FC236}">
                    <a16:creationId xmlns:a16="http://schemas.microsoft.com/office/drawing/2014/main" id="{DF5A7512-A63C-4266-AEC3-B469220CFEFC}"/>
                  </a:ext>
                </a:extLst>
              </p:cNvPr>
              <p:cNvSpPr/>
              <p:nvPr/>
            </p:nvSpPr>
            <p:spPr>
              <a:xfrm>
                <a:off x="7426026" y="4621870"/>
                <a:ext cx="762345" cy="762638"/>
              </a:xfrm>
              <a:custGeom>
                <a:avLst/>
                <a:gdLst>
                  <a:gd name="connsiteX0" fmla="*/ 81060 w 762345"/>
                  <a:gd name="connsiteY0" fmla="*/ 712058 h 762638"/>
                  <a:gd name="connsiteX1" fmla="*/ 57247 w 762345"/>
                  <a:gd name="connsiteY1" fmla="*/ 716821 h 762638"/>
                  <a:gd name="connsiteX2" fmla="*/ 43912 w 762345"/>
                  <a:gd name="connsiteY2" fmla="*/ 696818 h 762638"/>
                  <a:gd name="connsiteX3" fmla="*/ 57247 w 762345"/>
                  <a:gd name="connsiteY3" fmla="*/ 676816 h 762638"/>
                  <a:gd name="connsiteX4" fmla="*/ 81060 w 762345"/>
                  <a:gd name="connsiteY4" fmla="*/ 681578 h 762638"/>
                  <a:gd name="connsiteX5" fmla="*/ 81060 w 762345"/>
                  <a:gd name="connsiteY5" fmla="*/ 712058 h 762638"/>
                  <a:gd name="connsiteX6" fmla="*/ 753525 w 762345"/>
                  <a:gd name="connsiteY6" fmla="*/ 84361 h 762638"/>
                  <a:gd name="connsiteX7" fmla="*/ 676372 w 762345"/>
                  <a:gd name="connsiteY7" fmla="*/ 161513 h 762638"/>
                  <a:gd name="connsiteX8" fmla="*/ 615412 w 762345"/>
                  <a:gd name="connsiteY8" fmla="*/ 145321 h 762638"/>
                  <a:gd name="connsiteX9" fmla="*/ 600172 w 762345"/>
                  <a:gd name="connsiteY9" fmla="*/ 85313 h 762638"/>
                  <a:gd name="connsiteX10" fmla="*/ 677325 w 762345"/>
                  <a:gd name="connsiteY10" fmla="*/ 8161 h 762638"/>
                  <a:gd name="connsiteX11" fmla="*/ 543975 w 762345"/>
                  <a:gd name="connsiteY11" fmla="*/ 33878 h 762638"/>
                  <a:gd name="connsiteX12" fmla="*/ 505875 w 762345"/>
                  <a:gd name="connsiteY12" fmla="*/ 164371 h 762638"/>
                  <a:gd name="connsiteX13" fmla="*/ 20100 w 762345"/>
                  <a:gd name="connsiteY13" fmla="*/ 650146 h 762638"/>
                  <a:gd name="connsiteX14" fmla="*/ 2002 w 762345"/>
                  <a:gd name="connsiteY14" fmla="*/ 713963 h 762638"/>
                  <a:gd name="connsiteX15" fmla="*/ 48675 w 762345"/>
                  <a:gd name="connsiteY15" fmla="*/ 760636 h 762638"/>
                  <a:gd name="connsiteX16" fmla="*/ 112492 w 762345"/>
                  <a:gd name="connsiteY16" fmla="*/ 742538 h 762638"/>
                  <a:gd name="connsiteX17" fmla="*/ 598267 w 762345"/>
                  <a:gd name="connsiteY17" fmla="*/ 256763 h 762638"/>
                  <a:gd name="connsiteX18" fmla="*/ 728760 w 762345"/>
                  <a:gd name="connsiteY18" fmla="*/ 218663 h 762638"/>
                  <a:gd name="connsiteX19" fmla="*/ 753525 w 762345"/>
                  <a:gd name="connsiteY19" fmla="*/ 84361 h 76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5" h="762638">
                    <a:moveTo>
                      <a:pt x="81060" y="712058"/>
                    </a:moveTo>
                    <a:cubicBezTo>
                      <a:pt x="74392" y="718726"/>
                      <a:pt x="65820" y="720631"/>
                      <a:pt x="57247" y="716821"/>
                    </a:cubicBezTo>
                    <a:cubicBezTo>
                      <a:pt x="48675" y="713011"/>
                      <a:pt x="43912" y="705391"/>
                      <a:pt x="43912" y="696818"/>
                    </a:cubicBezTo>
                    <a:cubicBezTo>
                      <a:pt x="43912" y="688246"/>
                      <a:pt x="49627" y="679673"/>
                      <a:pt x="57247" y="676816"/>
                    </a:cubicBezTo>
                    <a:cubicBezTo>
                      <a:pt x="65820" y="673006"/>
                      <a:pt x="74392" y="674911"/>
                      <a:pt x="81060" y="681578"/>
                    </a:cubicBezTo>
                    <a:cubicBezTo>
                      <a:pt x="89632" y="689198"/>
                      <a:pt x="89632" y="703486"/>
                      <a:pt x="81060" y="712058"/>
                    </a:cubicBezTo>
                    <a:close/>
                    <a:moveTo>
                      <a:pt x="753525" y="84361"/>
                    </a:moveTo>
                    <a:lnTo>
                      <a:pt x="676372" y="161513"/>
                    </a:lnTo>
                    <a:lnTo>
                      <a:pt x="615412" y="145321"/>
                    </a:lnTo>
                    <a:lnTo>
                      <a:pt x="600172" y="85313"/>
                    </a:lnTo>
                    <a:lnTo>
                      <a:pt x="677325" y="8161"/>
                    </a:lnTo>
                    <a:cubicBezTo>
                      <a:pt x="631605" y="-8984"/>
                      <a:pt x="580170" y="1493"/>
                      <a:pt x="543975" y="33878"/>
                    </a:cubicBezTo>
                    <a:cubicBezTo>
                      <a:pt x="507780" y="67216"/>
                      <a:pt x="493492" y="116746"/>
                      <a:pt x="505875" y="164371"/>
                    </a:cubicBezTo>
                    <a:lnTo>
                      <a:pt x="20100" y="650146"/>
                    </a:lnTo>
                    <a:cubicBezTo>
                      <a:pt x="2955" y="666338"/>
                      <a:pt x="-3713" y="691103"/>
                      <a:pt x="2002" y="713963"/>
                    </a:cubicBezTo>
                    <a:cubicBezTo>
                      <a:pt x="7717" y="736823"/>
                      <a:pt x="25815" y="754921"/>
                      <a:pt x="48675" y="760636"/>
                    </a:cubicBezTo>
                    <a:cubicBezTo>
                      <a:pt x="71535" y="766351"/>
                      <a:pt x="95347" y="759683"/>
                      <a:pt x="112492" y="742538"/>
                    </a:cubicBezTo>
                    <a:lnTo>
                      <a:pt x="598267" y="256763"/>
                    </a:lnTo>
                    <a:cubicBezTo>
                      <a:pt x="645892" y="269146"/>
                      <a:pt x="695422" y="254858"/>
                      <a:pt x="728760" y="218663"/>
                    </a:cubicBezTo>
                    <a:cubicBezTo>
                      <a:pt x="761145" y="182468"/>
                      <a:pt x="771622" y="130081"/>
                      <a:pt x="753525" y="84361"/>
                    </a:cubicBezTo>
                    <a:close/>
                  </a:path>
                </a:pathLst>
              </a:custGeom>
              <a:grpFill/>
              <a:ln w="9525" cap="flat">
                <a:noFill/>
                <a:prstDash val="solid"/>
                <a:miter/>
              </a:ln>
            </p:spPr>
            <p:txBody>
              <a:bodyPr rtlCol="0" anchor="ctr"/>
              <a:lstStyle/>
              <a:p>
                <a:endParaRPr lang="en-US"/>
              </a:p>
            </p:txBody>
          </p:sp>
          <p:sp>
            <p:nvSpPr>
              <p:cNvPr id="45" name="Freeform: Shape 22">
                <a:extLst>
                  <a:ext uri="{FF2B5EF4-FFF2-40B4-BE49-F238E27FC236}">
                    <a16:creationId xmlns:a16="http://schemas.microsoft.com/office/drawing/2014/main" id="{276B6246-5219-4A20-8652-FBD027EE32EA}"/>
                  </a:ext>
                </a:extLst>
              </p:cNvPr>
              <p:cNvSpPr/>
              <p:nvPr/>
            </p:nvSpPr>
            <p:spPr>
              <a:xfrm>
                <a:off x="7830936" y="5026271"/>
                <a:ext cx="357308" cy="357704"/>
              </a:xfrm>
              <a:custGeom>
                <a:avLst/>
                <a:gdLst>
                  <a:gd name="connsiteX0" fmla="*/ 344805 w 357308"/>
                  <a:gd name="connsiteY0" fmla="*/ 245745 h 357704"/>
                  <a:gd name="connsiteX1" fmla="*/ 99060 w 357308"/>
                  <a:gd name="connsiteY1" fmla="*/ 0 h 357704"/>
                  <a:gd name="connsiteX2" fmla="*/ 0 w 357308"/>
                  <a:gd name="connsiteY2" fmla="*/ 99060 h 357704"/>
                  <a:gd name="connsiteX3" fmla="*/ 238125 w 357308"/>
                  <a:gd name="connsiteY3" fmla="*/ 337185 h 357704"/>
                  <a:gd name="connsiteX4" fmla="*/ 246698 w 357308"/>
                  <a:gd name="connsiteY4" fmla="*/ 345758 h 357704"/>
                  <a:gd name="connsiteX5" fmla="*/ 247650 w 357308"/>
                  <a:gd name="connsiteY5" fmla="*/ 344805 h 357704"/>
                  <a:gd name="connsiteX6" fmla="*/ 337185 w 357308"/>
                  <a:gd name="connsiteY6" fmla="*/ 337185 h 357704"/>
                  <a:gd name="connsiteX7" fmla="*/ 344805 w 357308"/>
                  <a:gd name="connsiteY7" fmla="*/ 245745 h 357704"/>
                  <a:gd name="connsiteX8" fmla="*/ 344805 w 357308"/>
                  <a:gd name="connsiteY8" fmla="*/ 245745 h 35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08" h="357704">
                    <a:moveTo>
                      <a:pt x="344805" y="245745"/>
                    </a:moveTo>
                    <a:lnTo>
                      <a:pt x="99060" y="0"/>
                    </a:lnTo>
                    <a:lnTo>
                      <a:pt x="0" y="99060"/>
                    </a:lnTo>
                    <a:lnTo>
                      <a:pt x="238125" y="337185"/>
                    </a:lnTo>
                    <a:lnTo>
                      <a:pt x="246698" y="345758"/>
                    </a:lnTo>
                    <a:lnTo>
                      <a:pt x="247650" y="344805"/>
                    </a:lnTo>
                    <a:cubicBezTo>
                      <a:pt x="275273" y="364808"/>
                      <a:pt x="313373" y="360998"/>
                      <a:pt x="337185" y="337185"/>
                    </a:cubicBezTo>
                    <a:cubicBezTo>
                      <a:pt x="360998" y="312420"/>
                      <a:pt x="363855" y="274320"/>
                      <a:pt x="344805" y="245745"/>
                    </a:cubicBezTo>
                    <a:lnTo>
                      <a:pt x="344805" y="245745"/>
                    </a:lnTo>
                    <a:close/>
                  </a:path>
                </a:pathLst>
              </a:custGeom>
              <a:grpFill/>
              <a:ln w="9525" cap="flat">
                <a:noFill/>
                <a:prstDash val="solid"/>
                <a:miter/>
              </a:ln>
            </p:spPr>
            <p:txBody>
              <a:bodyPr rtlCol="0" anchor="ctr"/>
              <a:lstStyle/>
              <a:p>
                <a:endParaRPr lang="en-US"/>
              </a:p>
            </p:txBody>
          </p:sp>
          <p:sp>
            <p:nvSpPr>
              <p:cNvPr id="46" name="Freeform: Shape 23">
                <a:extLst>
                  <a:ext uri="{FF2B5EF4-FFF2-40B4-BE49-F238E27FC236}">
                    <a16:creationId xmlns:a16="http://schemas.microsoft.com/office/drawing/2014/main" id="{0D19B8CC-3EE6-4540-905C-7BDBBEE5ECA2}"/>
                  </a:ext>
                </a:extLst>
              </p:cNvPr>
              <p:cNvSpPr/>
              <p:nvPr/>
            </p:nvSpPr>
            <p:spPr>
              <a:xfrm>
                <a:off x="7426124" y="4621459"/>
                <a:ext cx="320992" cy="320992"/>
              </a:xfrm>
              <a:custGeom>
                <a:avLst/>
                <a:gdLst>
                  <a:gd name="connsiteX0" fmla="*/ 139065 w 320992"/>
                  <a:gd name="connsiteY0" fmla="*/ 112395 h 320992"/>
                  <a:gd name="connsiteX1" fmla="*/ 140018 w 320992"/>
                  <a:gd name="connsiteY1" fmla="*/ 111443 h 320992"/>
                  <a:gd name="connsiteX2" fmla="*/ 115253 w 320992"/>
                  <a:gd name="connsiteY2" fmla="*/ 65723 h 320992"/>
                  <a:gd name="connsiteX3" fmla="*/ 33338 w 320992"/>
                  <a:gd name="connsiteY3" fmla="*/ 0 h 320992"/>
                  <a:gd name="connsiteX4" fmla="*/ 0 w 320992"/>
                  <a:gd name="connsiteY4" fmla="*/ 33338 h 320992"/>
                  <a:gd name="connsiteX5" fmla="*/ 65723 w 320992"/>
                  <a:gd name="connsiteY5" fmla="*/ 115253 h 320992"/>
                  <a:gd name="connsiteX6" fmla="*/ 111443 w 320992"/>
                  <a:gd name="connsiteY6" fmla="*/ 140018 h 320992"/>
                  <a:gd name="connsiteX7" fmla="*/ 112395 w 320992"/>
                  <a:gd name="connsiteY7" fmla="*/ 139065 h 320992"/>
                  <a:gd name="connsiteX8" fmla="*/ 294323 w 320992"/>
                  <a:gd name="connsiteY8" fmla="*/ 320993 h 320992"/>
                  <a:gd name="connsiteX9" fmla="*/ 320993 w 320992"/>
                  <a:gd name="connsiteY9" fmla="*/ 294323 h 32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992" h="320992">
                    <a:moveTo>
                      <a:pt x="139065" y="112395"/>
                    </a:moveTo>
                    <a:lnTo>
                      <a:pt x="140018" y="111443"/>
                    </a:lnTo>
                    <a:lnTo>
                      <a:pt x="115253" y="65723"/>
                    </a:lnTo>
                    <a:lnTo>
                      <a:pt x="33338" y="0"/>
                    </a:lnTo>
                    <a:lnTo>
                      <a:pt x="0" y="33338"/>
                    </a:lnTo>
                    <a:lnTo>
                      <a:pt x="65723" y="115253"/>
                    </a:lnTo>
                    <a:lnTo>
                      <a:pt x="111443" y="140018"/>
                    </a:lnTo>
                    <a:lnTo>
                      <a:pt x="112395" y="139065"/>
                    </a:lnTo>
                    <a:lnTo>
                      <a:pt x="294323" y="320993"/>
                    </a:lnTo>
                    <a:lnTo>
                      <a:pt x="320993" y="294323"/>
                    </a:lnTo>
                    <a:close/>
                  </a:path>
                </a:pathLst>
              </a:custGeom>
              <a:grpFill/>
              <a:ln w="9525" cap="flat">
                <a:noFill/>
                <a:prstDash val="solid"/>
                <a:miter/>
              </a:ln>
            </p:spPr>
            <p:txBody>
              <a:bodyPr rtlCol="0" anchor="ctr"/>
              <a:lstStyle/>
              <a:p>
                <a:endParaRPr lang="en-US"/>
              </a:p>
            </p:txBody>
          </p:sp>
        </p:grpSp>
        <p:sp>
          <p:nvSpPr>
            <p:cNvPr id="49" name="Rectangle 48" descr="&quot;  &quot;">
              <a:extLst>
                <a:ext uri="{FF2B5EF4-FFF2-40B4-BE49-F238E27FC236}">
                  <a16:creationId xmlns:a16="http://schemas.microsoft.com/office/drawing/2014/main" id="{7477EC44-17C5-424E-B1DE-1B971797CEAD}"/>
                </a:ext>
              </a:extLst>
            </p:cNvPr>
            <p:cNvSpPr/>
            <p:nvPr/>
          </p:nvSpPr>
          <p:spPr>
            <a:xfrm>
              <a:off x="6539853" y="4664350"/>
              <a:ext cx="3523413"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8" name="Content Placeholder 9">
              <a:extLst>
                <a:ext uri="{FF2B5EF4-FFF2-40B4-BE49-F238E27FC236}">
                  <a16:creationId xmlns:a16="http://schemas.microsoft.com/office/drawing/2014/main" id="{1A3B8FF6-07EA-4985-B7A2-5AC789C3CDC0}"/>
                </a:ext>
              </a:extLst>
            </p:cNvPr>
            <p:cNvSpPr txBox="1">
              <a:spLocks/>
            </p:cNvSpPr>
            <p:nvPr/>
          </p:nvSpPr>
          <p:spPr>
            <a:xfrm>
              <a:off x="6539854" y="4904641"/>
              <a:ext cx="352341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2B7DAB"/>
                  </a:solidFill>
                </a:rPr>
                <a:t>Mitigate risks</a:t>
              </a:r>
            </a:p>
          </p:txBody>
        </p:sp>
      </p:grpSp>
    </p:spTree>
    <p:extLst>
      <p:ext uri="{BB962C8B-B14F-4D97-AF65-F5344CB8AC3E}">
        <p14:creationId xmlns:p14="http://schemas.microsoft.com/office/powerpoint/2010/main" val="343231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3E274A3-933D-47C0-B52F-DB40DA0A7359}"/>
              </a:ext>
              <a:ext uri="{C183D7F6-B498-43B3-948B-1728B52AA6E4}">
                <adec:decorative xmlns:adec="http://schemas.microsoft.com/office/drawing/2017/decorative" val="1"/>
              </a:ext>
            </a:extLst>
          </p:cNvPr>
          <p:cNvSpPr/>
          <p:nvPr/>
        </p:nvSpPr>
        <p:spPr>
          <a:xfrm>
            <a:off x="833436" y="426719"/>
            <a:ext cx="3994377"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Redundancy is crucial</a:t>
            </a:r>
          </a:p>
        </p:txBody>
      </p:sp>
      <p:grpSp>
        <p:nvGrpSpPr>
          <p:cNvPr id="2" name="Group 1">
            <a:extLst>
              <a:ext uri="{FF2B5EF4-FFF2-40B4-BE49-F238E27FC236}">
                <a16:creationId xmlns:a16="http://schemas.microsoft.com/office/drawing/2014/main" id="{80B1F8A4-6F99-4312-86BC-514DA3F28ED7}"/>
              </a:ext>
              <a:ext uri="{C183D7F6-B498-43B3-948B-1728B52AA6E4}">
                <adec:decorative xmlns:adec="http://schemas.microsoft.com/office/drawing/2017/decorative" val="1"/>
              </a:ext>
            </a:extLst>
          </p:cNvPr>
          <p:cNvGrpSpPr/>
          <p:nvPr/>
        </p:nvGrpSpPr>
        <p:grpSpPr>
          <a:xfrm>
            <a:off x="640080" y="2007587"/>
            <a:ext cx="1079588" cy="4124384"/>
            <a:chOff x="640080" y="2007587"/>
            <a:chExt cx="1079588" cy="4124384"/>
          </a:xfrm>
        </p:grpSpPr>
        <p:sp>
          <p:nvSpPr>
            <p:cNvPr id="40" name="Rectangle 39" descr="Icon for Safe System Principle 6: Redundancy is Critical - Two arrows with tail to head drawn to form a circle.">
              <a:extLst>
                <a:ext uri="{FF2B5EF4-FFF2-40B4-BE49-F238E27FC236}">
                  <a16:creationId xmlns:a16="http://schemas.microsoft.com/office/drawing/2014/main" id="{A511CAAB-AA53-442F-8DE6-383244E7EE85}"/>
                </a:ext>
              </a:extLst>
            </p:cNvPr>
            <p:cNvSpPr/>
            <p:nvPr/>
          </p:nvSpPr>
          <p:spPr>
            <a:xfrm>
              <a:off x="640080" y="5428395"/>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chemeClr val="bg1"/>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grp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grpFill/>
              <a:ln w="7790" cap="flat">
                <a:noFill/>
                <a:prstDash val="solid"/>
                <a:miter/>
              </a:ln>
            </p:spPr>
            <p:txBody>
              <a:bodyPr rtlCol="0" anchor="ctr"/>
              <a:lstStyle/>
              <a:p>
                <a:endParaRPr lang="en-US"/>
              </a:p>
            </p:txBody>
          </p:sp>
        </p:grpSp>
      </p:grpSp>
      <p:pic>
        <p:nvPicPr>
          <p:cNvPr id="68" name="Graphic 39" descr="Safe Road Users icon - drawings of pedestrians, bicyclist, automobiles, and a person in a wheelchair.">
            <a:extLst>
              <a:ext uri="{FF2B5EF4-FFF2-40B4-BE49-F238E27FC236}">
                <a16:creationId xmlns:a16="http://schemas.microsoft.com/office/drawing/2014/main" id="{E381BA80-7DA5-41D4-9690-8882503A1E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0455" y="4040780"/>
            <a:ext cx="1551936" cy="487238"/>
          </a:xfrm>
          <a:prstGeom prst="rect">
            <a:avLst/>
          </a:prstGeom>
        </p:spPr>
      </p:pic>
      <p:sp>
        <p:nvSpPr>
          <p:cNvPr id="52" name="Rectangle 51">
            <a:extLst>
              <a:ext uri="{FF2B5EF4-FFF2-40B4-BE49-F238E27FC236}">
                <a16:creationId xmlns:a16="http://schemas.microsoft.com/office/drawing/2014/main" id="{2F0205B9-50D4-48FB-A5CE-7B6831E16426}"/>
              </a:ext>
              <a:ext uri="{C183D7F6-B498-43B3-948B-1728B52AA6E4}">
                <adec:decorative xmlns:adec="http://schemas.microsoft.com/office/drawing/2017/decorative" val="1"/>
              </a:ext>
            </a:extLst>
          </p:cNvPr>
          <p:cNvSpPr/>
          <p:nvPr/>
        </p:nvSpPr>
        <p:spPr>
          <a:xfrm>
            <a:off x="2330454" y="4664350"/>
            <a:ext cx="1591359"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50" name="Content Placeholder 9">
            <a:extLst>
              <a:ext uri="{FF2B5EF4-FFF2-40B4-BE49-F238E27FC236}">
                <a16:creationId xmlns:a16="http://schemas.microsoft.com/office/drawing/2014/main" id="{CC0082BC-F4B5-4FFE-832F-212794C794F4}"/>
              </a:ext>
            </a:extLst>
          </p:cNvPr>
          <p:cNvSpPr txBox="1">
            <a:spLocks/>
          </p:cNvSpPr>
          <p:nvPr/>
        </p:nvSpPr>
        <p:spPr>
          <a:xfrm>
            <a:off x="2357849" y="4857597"/>
            <a:ext cx="155644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Safe road users</a:t>
            </a:r>
          </a:p>
        </p:txBody>
      </p:sp>
      <p:grpSp>
        <p:nvGrpSpPr>
          <p:cNvPr id="61" name="Group 60" descr="Safe Vehicles icon - drawing of a bus and automobile.">
            <a:extLst>
              <a:ext uri="{FF2B5EF4-FFF2-40B4-BE49-F238E27FC236}">
                <a16:creationId xmlns:a16="http://schemas.microsoft.com/office/drawing/2014/main" id="{B64463C0-2F9E-4957-A632-C620C0D1B542}"/>
              </a:ext>
            </a:extLst>
          </p:cNvPr>
          <p:cNvGrpSpPr/>
          <p:nvPr/>
        </p:nvGrpSpPr>
        <p:grpSpPr>
          <a:xfrm>
            <a:off x="4144599" y="3962080"/>
            <a:ext cx="993976" cy="565938"/>
            <a:chOff x="16860644" y="1508569"/>
            <a:chExt cx="993976" cy="565938"/>
          </a:xfrm>
          <a:solidFill>
            <a:srgbClr val="3293C8"/>
          </a:solidFill>
        </p:grpSpPr>
        <p:sp>
          <p:nvSpPr>
            <p:cNvPr id="62" name="Freeform: Shape 71">
              <a:extLst>
                <a:ext uri="{FF2B5EF4-FFF2-40B4-BE49-F238E27FC236}">
                  <a16:creationId xmlns:a16="http://schemas.microsoft.com/office/drawing/2014/main" id="{D7840425-D4D5-4991-A633-6B0187B5512B}"/>
                </a:ext>
              </a:extLst>
            </p:cNvPr>
            <p:cNvSpPr/>
            <p:nvPr/>
          </p:nvSpPr>
          <p:spPr>
            <a:xfrm>
              <a:off x="16860644"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3" name="Freeform: Shape 72">
              <a:extLst>
                <a:ext uri="{FF2B5EF4-FFF2-40B4-BE49-F238E27FC236}">
                  <a16:creationId xmlns:a16="http://schemas.microsoft.com/office/drawing/2014/main" id="{3F74ECFA-A8BE-48B6-BD82-AEF33FC82B8F}"/>
                </a:ext>
              </a:extLst>
            </p:cNvPr>
            <p:cNvSpPr/>
            <p:nvPr/>
          </p:nvSpPr>
          <p:spPr>
            <a:xfrm>
              <a:off x="17336243"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53" name="Rectangle 52">
            <a:extLst>
              <a:ext uri="{FF2B5EF4-FFF2-40B4-BE49-F238E27FC236}">
                <a16:creationId xmlns:a16="http://schemas.microsoft.com/office/drawing/2014/main" id="{E43AB011-4F54-4D15-957E-F7ADCBDF77B2}"/>
              </a:ext>
              <a:ext uri="{C183D7F6-B498-43B3-948B-1728B52AA6E4}">
                <adec:decorative xmlns:adec="http://schemas.microsoft.com/office/drawing/2017/decorative" val="1"/>
              </a:ext>
            </a:extLst>
          </p:cNvPr>
          <p:cNvSpPr/>
          <p:nvPr/>
        </p:nvSpPr>
        <p:spPr>
          <a:xfrm>
            <a:off x="4144599" y="4664350"/>
            <a:ext cx="1591359"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51" name="Content Placeholder 9">
            <a:extLst>
              <a:ext uri="{FF2B5EF4-FFF2-40B4-BE49-F238E27FC236}">
                <a16:creationId xmlns:a16="http://schemas.microsoft.com/office/drawing/2014/main" id="{B7AB1DE6-B380-4833-A930-7297F5615F6E}"/>
              </a:ext>
            </a:extLst>
          </p:cNvPr>
          <p:cNvSpPr txBox="1">
            <a:spLocks/>
          </p:cNvSpPr>
          <p:nvPr/>
        </p:nvSpPr>
        <p:spPr>
          <a:xfrm>
            <a:off x="4144599" y="4857597"/>
            <a:ext cx="159135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Safe vehicles</a:t>
            </a:r>
          </a:p>
        </p:txBody>
      </p:sp>
      <p:grpSp>
        <p:nvGrpSpPr>
          <p:cNvPr id="58" name="Group 57" descr="Safe Speeds icon - drawing of a tachometer.">
            <a:extLst>
              <a:ext uri="{FF2B5EF4-FFF2-40B4-BE49-F238E27FC236}">
                <a16:creationId xmlns:a16="http://schemas.microsoft.com/office/drawing/2014/main" id="{3D43862E-E5D1-4633-84E7-191C6AC66D00}"/>
              </a:ext>
            </a:extLst>
          </p:cNvPr>
          <p:cNvGrpSpPr/>
          <p:nvPr/>
        </p:nvGrpSpPr>
        <p:grpSpPr>
          <a:xfrm>
            <a:off x="5958744" y="4007322"/>
            <a:ext cx="743838" cy="520696"/>
            <a:chOff x="17462663" y="3579024"/>
            <a:chExt cx="743838" cy="520696"/>
          </a:xfrm>
          <a:solidFill>
            <a:srgbClr val="3293C8"/>
          </a:solidFill>
        </p:grpSpPr>
        <p:sp>
          <p:nvSpPr>
            <p:cNvPr id="59" name="Freeform: Shape 65">
              <a:extLst>
                <a:ext uri="{FF2B5EF4-FFF2-40B4-BE49-F238E27FC236}">
                  <a16:creationId xmlns:a16="http://schemas.microsoft.com/office/drawing/2014/main" id="{69A9B773-6A3D-4DE0-AE30-FB7240F9C826}"/>
                </a:ext>
              </a:extLst>
            </p:cNvPr>
            <p:cNvSpPr/>
            <p:nvPr/>
          </p:nvSpPr>
          <p:spPr>
            <a:xfrm>
              <a:off x="17686453"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60" name="Freeform: Shape 66">
              <a:extLst>
                <a:ext uri="{FF2B5EF4-FFF2-40B4-BE49-F238E27FC236}">
                  <a16:creationId xmlns:a16="http://schemas.microsoft.com/office/drawing/2014/main" id="{6CA6B5D9-903E-4D94-BA9B-6854FB4568BB}"/>
                </a:ext>
              </a:extLst>
            </p:cNvPr>
            <p:cNvSpPr/>
            <p:nvPr/>
          </p:nvSpPr>
          <p:spPr>
            <a:xfrm>
              <a:off x="17462663"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65" name="Rectangle 64">
            <a:extLst>
              <a:ext uri="{FF2B5EF4-FFF2-40B4-BE49-F238E27FC236}">
                <a16:creationId xmlns:a16="http://schemas.microsoft.com/office/drawing/2014/main" id="{279D1944-32A2-47A4-934E-EA689006CE8E}"/>
              </a:ext>
              <a:ext uri="{C183D7F6-B498-43B3-948B-1728B52AA6E4}">
                <adec:decorative xmlns:adec="http://schemas.microsoft.com/office/drawing/2017/decorative" val="1"/>
              </a:ext>
            </a:extLst>
          </p:cNvPr>
          <p:cNvSpPr/>
          <p:nvPr/>
        </p:nvSpPr>
        <p:spPr>
          <a:xfrm>
            <a:off x="5958744"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9">
            <a:extLst>
              <a:ext uri="{FF2B5EF4-FFF2-40B4-BE49-F238E27FC236}">
                <a16:creationId xmlns:a16="http://schemas.microsoft.com/office/drawing/2014/main" id="{91698E2B-FA2D-43F0-9C30-9DB568E07C26}"/>
              </a:ext>
            </a:extLst>
          </p:cNvPr>
          <p:cNvSpPr txBox="1">
            <a:spLocks/>
          </p:cNvSpPr>
          <p:nvPr/>
        </p:nvSpPr>
        <p:spPr>
          <a:xfrm>
            <a:off x="5958744" y="4857597"/>
            <a:ext cx="156853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Safe speeds</a:t>
            </a:r>
          </a:p>
        </p:txBody>
      </p:sp>
      <p:pic>
        <p:nvPicPr>
          <p:cNvPr id="67" name="Graphic 62" descr="Safe Roads icon - drawing of a roadway.">
            <a:extLst>
              <a:ext uri="{FF2B5EF4-FFF2-40B4-BE49-F238E27FC236}">
                <a16:creationId xmlns:a16="http://schemas.microsoft.com/office/drawing/2014/main" id="{C2EFCB2D-C9C0-44F2-8380-272CE71982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889" y="4112912"/>
            <a:ext cx="1106951" cy="415106"/>
          </a:xfrm>
          <a:prstGeom prst="rect">
            <a:avLst/>
          </a:prstGeom>
        </p:spPr>
      </p:pic>
      <p:sp>
        <p:nvSpPr>
          <p:cNvPr id="56" name="Rectangle 55">
            <a:extLst>
              <a:ext uri="{FF2B5EF4-FFF2-40B4-BE49-F238E27FC236}">
                <a16:creationId xmlns:a16="http://schemas.microsoft.com/office/drawing/2014/main" id="{16E2D0C6-BEAB-4C4B-BCC4-8C9898B50934}"/>
              </a:ext>
              <a:ext uri="{C183D7F6-B498-43B3-948B-1728B52AA6E4}">
                <adec:decorative xmlns:adec="http://schemas.microsoft.com/office/drawing/2017/decorative" val="1"/>
              </a:ext>
            </a:extLst>
          </p:cNvPr>
          <p:cNvSpPr/>
          <p:nvPr/>
        </p:nvSpPr>
        <p:spPr>
          <a:xfrm>
            <a:off x="7772889"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ontent Placeholder 9">
            <a:extLst>
              <a:ext uri="{FF2B5EF4-FFF2-40B4-BE49-F238E27FC236}">
                <a16:creationId xmlns:a16="http://schemas.microsoft.com/office/drawing/2014/main" id="{758E1615-5B08-41B9-B5BD-885F9D396958}"/>
              </a:ext>
            </a:extLst>
          </p:cNvPr>
          <p:cNvSpPr txBox="1">
            <a:spLocks/>
          </p:cNvSpPr>
          <p:nvPr/>
        </p:nvSpPr>
        <p:spPr>
          <a:xfrm>
            <a:off x="7772889" y="4857597"/>
            <a:ext cx="1447311"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Safe roads</a:t>
            </a:r>
          </a:p>
        </p:txBody>
      </p:sp>
      <p:sp>
        <p:nvSpPr>
          <p:cNvPr id="64" name="Freeform: Shape 73" descr="Post-Crash Care icon - drawing of a flashing emergency vehicle light.">
            <a:extLst>
              <a:ext uri="{FF2B5EF4-FFF2-40B4-BE49-F238E27FC236}">
                <a16:creationId xmlns:a16="http://schemas.microsoft.com/office/drawing/2014/main" id="{01AEBD6F-0B25-4BF2-B228-91C13ADFBF14}"/>
              </a:ext>
            </a:extLst>
          </p:cNvPr>
          <p:cNvSpPr/>
          <p:nvPr/>
        </p:nvSpPr>
        <p:spPr>
          <a:xfrm>
            <a:off x="9587033" y="3997200"/>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sp>
        <p:nvSpPr>
          <p:cNvPr id="57" name="Rectangle 56">
            <a:extLst>
              <a:ext uri="{FF2B5EF4-FFF2-40B4-BE49-F238E27FC236}">
                <a16:creationId xmlns:a16="http://schemas.microsoft.com/office/drawing/2014/main" id="{16A65029-EEB3-40DA-A849-C898B29A7DB9}"/>
              </a:ext>
              <a:ext uri="{C183D7F6-B498-43B3-948B-1728B52AA6E4}">
                <adec:decorative xmlns:adec="http://schemas.microsoft.com/office/drawing/2017/decorative" val="1"/>
              </a:ext>
            </a:extLst>
          </p:cNvPr>
          <p:cNvSpPr/>
          <p:nvPr/>
        </p:nvSpPr>
        <p:spPr>
          <a:xfrm>
            <a:off x="9587033"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9">
            <a:extLst>
              <a:ext uri="{FF2B5EF4-FFF2-40B4-BE49-F238E27FC236}">
                <a16:creationId xmlns:a16="http://schemas.microsoft.com/office/drawing/2014/main" id="{4E0E615F-DF97-4A54-99FC-C9E76B6EA8F7}"/>
              </a:ext>
            </a:extLst>
          </p:cNvPr>
          <p:cNvSpPr txBox="1">
            <a:spLocks/>
          </p:cNvSpPr>
          <p:nvPr/>
        </p:nvSpPr>
        <p:spPr>
          <a:xfrm>
            <a:off x="9587032" y="4857597"/>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Post-crash care</a:t>
            </a:r>
          </a:p>
        </p:txBody>
      </p:sp>
    </p:spTree>
    <p:extLst>
      <p:ext uri="{BB962C8B-B14F-4D97-AF65-F5344CB8AC3E}">
        <p14:creationId xmlns:p14="http://schemas.microsoft.com/office/powerpoint/2010/main" val="3244471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959E-6568-4AE3-A14F-E23C58B71E5A}"/>
              </a:ext>
            </a:extLst>
          </p:cNvPr>
          <p:cNvSpPr>
            <a:spLocks noGrp="1"/>
          </p:cNvSpPr>
          <p:nvPr>
            <p:ph type="title" idx="4294967295"/>
          </p:nvPr>
        </p:nvSpPr>
        <p:spPr>
          <a:xfrm>
            <a:off x="587828" y="880246"/>
            <a:ext cx="9729652" cy="1325563"/>
          </a:xfrm>
        </p:spPr>
        <p:txBody>
          <a:bodyPr/>
          <a:lstStyle/>
          <a:p>
            <a:pPr rtl="0" eaLnBrk="1" latinLnBrk="0" hangingPunct="1"/>
            <a:r>
              <a:rPr lang="en-US" sz="6000" kern="1200" dirty="0">
                <a:solidFill>
                  <a:schemeClr val="bg1"/>
                </a:solidFill>
                <a:effectLst/>
                <a:latin typeface="Arial" panose="020B0604020202020204" pitchFamily="34" charset="0"/>
                <a:ea typeface="+mn-ea"/>
                <a:cs typeface="+mn-cs"/>
              </a:rPr>
              <a:t>Safe System Elements</a:t>
            </a:r>
            <a:endParaRPr lang="en-US" dirty="0">
              <a:solidFill>
                <a:schemeClr val="bg1"/>
              </a:solidFill>
            </a:endParaRPr>
          </a:p>
        </p:txBody>
      </p:sp>
      <p:sp>
        <p:nvSpPr>
          <p:cNvPr id="25" name="TextBox 24"/>
          <p:cNvSpPr txBox="1"/>
          <p:nvPr/>
        </p:nvSpPr>
        <p:spPr>
          <a:xfrm>
            <a:off x="532435" y="2296717"/>
            <a:ext cx="7057085" cy="400110"/>
          </a:xfrm>
          <a:prstGeom prst="rect">
            <a:avLst/>
          </a:prstGeom>
          <a:noFill/>
        </p:spPr>
        <p:txBody>
          <a:bodyPr wrap="square" rtlCol="0">
            <a:spAutoFit/>
          </a:bodyPr>
          <a:lstStyle/>
          <a:p>
            <a:r>
              <a:rPr lang="en-US" sz="2000">
                <a:solidFill>
                  <a:schemeClr val="bg1"/>
                </a:solidFill>
              </a:rPr>
              <a:t>Overview of the 5 elements of the Safe System approach</a:t>
            </a:r>
          </a:p>
        </p:txBody>
      </p:sp>
      <p:grpSp>
        <p:nvGrpSpPr>
          <p:cNvPr id="31" name="Group 30" descr="&quot;  &quot;">
            <a:extLst>
              <a:ext uri="{FF2B5EF4-FFF2-40B4-BE49-F238E27FC236}">
                <a16:creationId xmlns:a16="http://schemas.microsoft.com/office/drawing/2014/main" id="{715CB43A-5996-4E88-9CFB-1301369DAFE5}"/>
              </a:ext>
            </a:extLst>
          </p:cNvPr>
          <p:cNvGrpSpPr/>
          <p:nvPr/>
        </p:nvGrpSpPr>
        <p:grpSpPr>
          <a:xfrm>
            <a:off x="532435" y="3852479"/>
            <a:ext cx="2116636" cy="2473089"/>
            <a:chOff x="532435" y="3852479"/>
            <a:chExt cx="2116636" cy="2473089"/>
          </a:xfrm>
        </p:grpSpPr>
        <p:sp>
          <p:nvSpPr>
            <p:cNvPr id="32" name="Rectangle 31">
              <a:extLst>
                <a:ext uri="{FF2B5EF4-FFF2-40B4-BE49-F238E27FC236}">
                  <a16:creationId xmlns:a16="http://schemas.microsoft.com/office/drawing/2014/main" id="{73E66DB1-152C-4D83-B79F-F94CEF8870A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2EEF195A-74B6-47F3-9D56-12E939EAB384}"/>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33" name="Title 1">
              <a:extLst>
                <a:ext uri="{FF2B5EF4-FFF2-40B4-BE49-F238E27FC236}">
                  <a16:creationId xmlns:a16="http://schemas.microsoft.com/office/drawing/2014/main" id="{067BC674-D8F5-4883-ABB0-F5A41DD96AD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35" name="Group 34" descr="&quot;  &quot;">
            <a:extLst>
              <a:ext uri="{FF2B5EF4-FFF2-40B4-BE49-F238E27FC236}">
                <a16:creationId xmlns:a16="http://schemas.microsoft.com/office/drawing/2014/main" id="{6824192C-53A8-4E4F-8559-C48FDF1522A5}"/>
              </a:ext>
            </a:extLst>
          </p:cNvPr>
          <p:cNvGrpSpPr/>
          <p:nvPr/>
        </p:nvGrpSpPr>
        <p:grpSpPr>
          <a:xfrm>
            <a:off x="2785059" y="3852479"/>
            <a:ext cx="2116636" cy="2473089"/>
            <a:chOff x="532435" y="3852479"/>
            <a:chExt cx="2116636" cy="2473089"/>
          </a:xfrm>
        </p:grpSpPr>
        <p:sp>
          <p:nvSpPr>
            <p:cNvPr id="36" name="Rectangle 35">
              <a:extLst>
                <a:ext uri="{FF2B5EF4-FFF2-40B4-BE49-F238E27FC236}">
                  <a16:creationId xmlns:a16="http://schemas.microsoft.com/office/drawing/2014/main" id="{614F845B-02DE-46C0-B36E-6FB1D7AD4966}"/>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45CFB1C8-946E-4235-8A9F-34FD88758EE0}"/>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37" name="Title 1">
              <a:extLst>
                <a:ext uri="{FF2B5EF4-FFF2-40B4-BE49-F238E27FC236}">
                  <a16:creationId xmlns:a16="http://schemas.microsoft.com/office/drawing/2014/main" id="{FECC1446-644B-40E7-B111-F9388B182CF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39" name="Group 38" descr="3. Safe System Elements">
            <a:extLst>
              <a:ext uri="{FF2B5EF4-FFF2-40B4-BE49-F238E27FC236}">
                <a16:creationId xmlns:a16="http://schemas.microsoft.com/office/drawing/2014/main" id="{8531BBAC-4E78-490F-BD77-FAFA35B5A047}"/>
              </a:ext>
            </a:extLst>
          </p:cNvPr>
          <p:cNvGrpSpPr/>
          <p:nvPr/>
        </p:nvGrpSpPr>
        <p:grpSpPr>
          <a:xfrm>
            <a:off x="5037683" y="3852479"/>
            <a:ext cx="2116636" cy="2473089"/>
            <a:chOff x="532435" y="3852479"/>
            <a:chExt cx="2116636" cy="2473089"/>
          </a:xfrm>
          <a:solidFill>
            <a:srgbClr val="2B7DAB"/>
          </a:solidFill>
        </p:grpSpPr>
        <p:sp>
          <p:nvSpPr>
            <p:cNvPr id="40" name="Rectangle 39">
              <a:extLst>
                <a:ext uri="{FF2B5EF4-FFF2-40B4-BE49-F238E27FC236}">
                  <a16:creationId xmlns:a16="http://schemas.microsoft.com/office/drawing/2014/main" id="{6393E814-92C4-42C7-921C-51572E1B4BDE}"/>
                </a:ext>
              </a:extLst>
            </p:cNvPr>
            <p:cNvSpPr/>
            <p:nvPr/>
          </p:nvSpPr>
          <p:spPr>
            <a:xfrm>
              <a:off x="532435" y="3852479"/>
              <a:ext cx="2116636" cy="2473089"/>
            </a:xfrm>
            <a:prstGeom prst="rect">
              <a:avLst/>
            </a:prstGeom>
            <a:grp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A1E2A31E-8019-4C40-973C-EC2816AB1C0E}"/>
                </a:ext>
              </a:extLst>
            </p:cNvPr>
            <p:cNvSpPr txBox="1">
              <a:spLocks/>
            </p:cNvSpPr>
            <p:nvPr/>
          </p:nvSpPr>
          <p:spPr>
            <a:xfrm>
              <a:off x="616220" y="4166491"/>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41" name="Title 1">
              <a:extLst>
                <a:ext uri="{FF2B5EF4-FFF2-40B4-BE49-F238E27FC236}">
                  <a16:creationId xmlns:a16="http://schemas.microsoft.com/office/drawing/2014/main" id="{EACDC45D-0F3A-47CD-B943-9821AE0B0325}"/>
                </a:ext>
              </a:extLst>
            </p:cNvPr>
            <p:cNvSpPr txBox="1">
              <a:spLocks/>
            </p:cNvSpPr>
            <p:nvPr/>
          </p:nvSpPr>
          <p:spPr>
            <a:xfrm>
              <a:off x="616220" y="4969965"/>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43" name="Group 42" descr="&quot;  &quot;">
            <a:extLst>
              <a:ext uri="{FF2B5EF4-FFF2-40B4-BE49-F238E27FC236}">
                <a16:creationId xmlns:a16="http://schemas.microsoft.com/office/drawing/2014/main" id="{F89383C0-FB64-4483-B9A5-4D70BB7CCBB4}"/>
              </a:ext>
            </a:extLst>
          </p:cNvPr>
          <p:cNvGrpSpPr/>
          <p:nvPr/>
        </p:nvGrpSpPr>
        <p:grpSpPr>
          <a:xfrm>
            <a:off x="7290307" y="3852479"/>
            <a:ext cx="2116636" cy="2473089"/>
            <a:chOff x="532435" y="3852479"/>
            <a:chExt cx="2116636" cy="2473089"/>
          </a:xfrm>
        </p:grpSpPr>
        <p:sp>
          <p:nvSpPr>
            <p:cNvPr id="44" name="Rectangle 43">
              <a:extLst>
                <a:ext uri="{FF2B5EF4-FFF2-40B4-BE49-F238E27FC236}">
                  <a16:creationId xmlns:a16="http://schemas.microsoft.com/office/drawing/2014/main" id="{E5581A6A-A3A9-4894-AF5A-FDD2074766A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74FB20EC-1881-47B0-9946-462E28660B3F}"/>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45" name="Title 1">
              <a:extLst>
                <a:ext uri="{FF2B5EF4-FFF2-40B4-BE49-F238E27FC236}">
                  <a16:creationId xmlns:a16="http://schemas.microsoft.com/office/drawing/2014/main" id="{2A4B2DB9-33D8-4E8B-95F2-928B4787383D}"/>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47" name="Group 46" descr="&quot;  &quot;">
            <a:extLst>
              <a:ext uri="{FF2B5EF4-FFF2-40B4-BE49-F238E27FC236}">
                <a16:creationId xmlns:a16="http://schemas.microsoft.com/office/drawing/2014/main" id="{D34856A7-BA1D-451B-9042-04036A1E03D3}"/>
              </a:ext>
            </a:extLst>
          </p:cNvPr>
          <p:cNvGrpSpPr/>
          <p:nvPr/>
        </p:nvGrpSpPr>
        <p:grpSpPr>
          <a:xfrm>
            <a:off x="9542931" y="3852479"/>
            <a:ext cx="2116636" cy="2473089"/>
            <a:chOff x="532435" y="3852479"/>
            <a:chExt cx="2116636" cy="2473089"/>
          </a:xfrm>
        </p:grpSpPr>
        <p:sp>
          <p:nvSpPr>
            <p:cNvPr id="48" name="Rectangle 47">
              <a:extLst>
                <a:ext uri="{FF2B5EF4-FFF2-40B4-BE49-F238E27FC236}">
                  <a16:creationId xmlns:a16="http://schemas.microsoft.com/office/drawing/2014/main" id="{029D9E9A-4992-4352-892D-5CECDCA6814F}"/>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C458D251-E7BB-4FE7-9027-F4E00380EBC2}"/>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49" name="Title 1">
              <a:extLst>
                <a:ext uri="{FF2B5EF4-FFF2-40B4-BE49-F238E27FC236}">
                  <a16:creationId xmlns:a16="http://schemas.microsoft.com/office/drawing/2014/main" id="{EFAFAA7E-9DEC-4D45-A668-604248B28E4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81846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A9EC06-BC4A-4FC5-A975-6F0012114DA7}"/>
              </a:ext>
            </a:extLst>
          </p:cNvPr>
          <p:cNvSpPr>
            <a:spLocks noGrp="1"/>
          </p:cNvSpPr>
          <p:nvPr>
            <p:ph type="title"/>
          </p:nvPr>
        </p:nvSpPr>
        <p:spPr/>
        <p:txBody>
          <a:bodyPr/>
          <a:lstStyle/>
          <a:p>
            <a:r>
              <a:rPr lang="en-US"/>
              <a:t>Disclaimers</a:t>
            </a:r>
          </a:p>
        </p:txBody>
      </p:sp>
      <p:sp>
        <p:nvSpPr>
          <p:cNvPr id="6" name="Content Placeholder 5">
            <a:extLst>
              <a:ext uri="{FF2B5EF4-FFF2-40B4-BE49-F238E27FC236}">
                <a16:creationId xmlns:a16="http://schemas.microsoft.com/office/drawing/2014/main" id="{F5784E45-B2C4-43FA-ABCD-CEED0B810A47}"/>
              </a:ext>
            </a:extLst>
          </p:cNvPr>
          <p:cNvSpPr>
            <a:spLocks noGrp="1"/>
          </p:cNvSpPr>
          <p:nvPr>
            <p:ph idx="4294967295"/>
          </p:nvPr>
        </p:nvSpPr>
        <p:spPr>
          <a:xfrm>
            <a:off x="691661" y="1291088"/>
            <a:ext cx="11107990" cy="4476719"/>
          </a:xfrm>
        </p:spPr>
        <p:txBody>
          <a:bodyPr>
            <a:normAutofit/>
          </a:bodyPr>
          <a:lstStyle/>
          <a:p>
            <a:pPr>
              <a:lnSpc>
                <a:spcPct val="110000"/>
              </a:lnSpc>
            </a:pPr>
            <a:r>
              <a:rPr lang="en-US" sz="2400" dirty="0">
                <a:solidFill>
                  <a:schemeClr val="bg1"/>
                </a:solidFill>
              </a:rPr>
              <a:t>Except for any statutes or regulations cited, the contents of this presentation do not have the force and effect of law and are not meant to bind the public in any way. This presentation is intended only to provide information regarding existing requirements under the law or agency policies.</a:t>
            </a:r>
          </a:p>
          <a:p>
            <a:pPr>
              <a:lnSpc>
                <a:spcPct val="110000"/>
              </a:lnSpc>
            </a:pPr>
            <a:r>
              <a:rPr lang="en-US" sz="2400" dirty="0">
                <a:solidFill>
                  <a:schemeClr val="bg1"/>
                </a:solidFill>
              </a:rPr>
              <a:t>The U.S. Government does not endorse products, manufacturers, or outside entities. Names/logos appear in this presentation only because they are considered essential to the objective of the presentation. They are included for informational purposes only and not intended to reflect a preference, approval, or endorsement of any one product or entity.</a:t>
            </a:r>
          </a:p>
          <a:p>
            <a:pPr>
              <a:lnSpc>
                <a:spcPct val="110000"/>
              </a:lnSpc>
            </a:pPr>
            <a:r>
              <a:rPr lang="en-US" sz="2400" dirty="0">
                <a:solidFill>
                  <a:schemeClr val="bg1"/>
                </a:solidFill>
              </a:rPr>
              <a:t>Unless noted otherwise, FHWA is the source for all images in this presentation.</a:t>
            </a:r>
          </a:p>
        </p:txBody>
      </p:sp>
      <p:sp>
        <p:nvSpPr>
          <p:cNvPr id="2" name="Rectangle 1" descr="&quot;  &quot;">
            <a:extLst>
              <a:ext uri="{FF2B5EF4-FFF2-40B4-BE49-F238E27FC236}">
                <a16:creationId xmlns:a16="http://schemas.microsoft.com/office/drawing/2014/main" id="{3625F05D-4ACD-1271-BAA9-6DD8400C1237}"/>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93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C12D46-1D4E-4508-9F81-AEB9E2EBF7C3}"/>
              </a:ext>
              <a:ext uri="{C183D7F6-B498-43B3-948B-1728B52AA6E4}">
                <adec:decorative xmlns:adec="http://schemas.microsoft.com/office/drawing/2017/decorative" val="1"/>
              </a:ext>
            </a:extLst>
          </p:cNvPr>
          <p:cNvSpPr/>
          <p:nvPr/>
        </p:nvSpPr>
        <p:spPr>
          <a:xfrm>
            <a:off x="833435" y="426719"/>
            <a:ext cx="4846185"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680D8-B493-4AD8-BC3A-D89AD0AA5282}"/>
              </a:ext>
            </a:extLst>
          </p:cNvPr>
          <p:cNvSpPr>
            <a:spLocks noGrp="1"/>
          </p:cNvSpPr>
          <p:nvPr>
            <p:ph type="title"/>
          </p:nvPr>
        </p:nvSpPr>
        <p:spPr>
          <a:xfrm>
            <a:off x="838200" y="663707"/>
            <a:ext cx="7848600" cy="349501"/>
          </a:xfrm>
        </p:spPr>
        <p:txBody>
          <a:bodyPr/>
          <a:lstStyle/>
          <a:p>
            <a:pPr rtl="0" eaLnBrk="1" latinLnBrk="0" hangingPunct="1"/>
            <a:r>
              <a:rPr lang="en-US" sz="2400" kern="1200" cap="all" dirty="0">
                <a:solidFill>
                  <a:srgbClr val="FFFFFF"/>
                </a:solidFill>
                <a:effectLst/>
                <a:latin typeface="Arial" panose="020B0604020202020204" pitchFamily="34" charset="0"/>
                <a:ea typeface="+mn-ea"/>
                <a:cs typeface="+mn-cs"/>
              </a:rPr>
              <a:t>The Safe System Elements </a:t>
            </a:r>
            <a:endParaRPr lang="en-US" dirty="0"/>
          </a:p>
        </p:txBody>
      </p:sp>
      <p:pic>
        <p:nvPicPr>
          <p:cNvPr id="20" name="Graphic 19" descr="Safe Road Users icon- drawings of pedestrians, bicyclist, automobiles, and a person in a wheelchair.">
            <a:extLst>
              <a:ext uri="{FF2B5EF4-FFF2-40B4-BE49-F238E27FC236}">
                <a16:creationId xmlns:a16="http://schemas.microsoft.com/office/drawing/2014/main" id="{C6D50BC1-18EA-4F58-8DDC-12EEB2CDE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138181"/>
            <a:ext cx="1551936" cy="487238"/>
          </a:xfrm>
          <a:prstGeom prst="rect">
            <a:avLst/>
          </a:prstGeom>
        </p:spPr>
      </p:pic>
      <p:sp>
        <p:nvSpPr>
          <p:cNvPr id="75" name="Rectangle 74">
            <a:extLst>
              <a:ext uri="{FF2B5EF4-FFF2-40B4-BE49-F238E27FC236}">
                <a16:creationId xmlns:a16="http://schemas.microsoft.com/office/drawing/2014/main" id="{8BEE3555-15AB-4FE4-A82C-B39C8F136909}"/>
              </a:ext>
              <a:ext uri="{C183D7F6-B498-43B3-948B-1728B52AA6E4}">
                <adec:decorative xmlns:adec="http://schemas.microsoft.com/office/drawing/2017/decorative" val="1"/>
              </a:ext>
            </a:extLst>
          </p:cNvPr>
          <p:cNvSpPr/>
          <p:nvPr/>
        </p:nvSpPr>
        <p:spPr>
          <a:xfrm>
            <a:off x="838200"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EDA51241-B8AD-4B22-8DCE-86554B757158}"/>
              </a:ext>
            </a:extLst>
          </p:cNvPr>
          <p:cNvSpPr txBox="1">
            <a:spLocks/>
          </p:cNvSpPr>
          <p:nvPr/>
        </p:nvSpPr>
        <p:spPr>
          <a:xfrm>
            <a:off x="833435" y="2973054"/>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 road users</a:t>
            </a:r>
          </a:p>
        </p:txBody>
      </p:sp>
      <p:pic>
        <p:nvPicPr>
          <p:cNvPr id="15" name="Graphic 14" descr="Safe Vehicles icon - drawing of a bus and automobile.">
            <a:extLst>
              <a:ext uri="{FF2B5EF4-FFF2-40B4-BE49-F238E27FC236}">
                <a16:creationId xmlns:a16="http://schemas.microsoft.com/office/drawing/2014/main" id="{FF8026F3-7212-4057-8BCD-E50C20A40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5502" y="2040841"/>
            <a:ext cx="1029970" cy="584578"/>
          </a:xfrm>
          <a:prstGeom prst="rect">
            <a:avLst/>
          </a:prstGeom>
        </p:spPr>
      </p:pic>
      <p:sp>
        <p:nvSpPr>
          <p:cNvPr id="74" name="Rectangle 73">
            <a:extLst>
              <a:ext uri="{FF2B5EF4-FFF2-40B4-BE49-F238E27FC236}">
                <a16:creationId xmlns:a16="http://schemas.microsoft.com/office/drawing/2014/main" id="{43114A68-3DF9-4789-B033-AF9327538EC4}"/>
              </a:ext>
              <a:ext uri="{C183D7F6-B498-43B3-948B-1728B52AA6E4}">
                <adec:decorative xmlns:adec="http://schemas.microsoft.com/office/drawing/2017/decorative" val="1"/>
              </a:ext>
            </a:extLst>
          </p:cNvPr>
          <p:cNvSpPr/>
          <p:nvPr/>
        </p:nvSpPr>
        <p:spPr>
          <a:xfrm>
            <a:off x="4625502"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EDA51241-B8AD-4B22-8DCE-86554B757158}"/>
              </a:ext>
            </a:extLst>
          </p:cNvPr>
          <p:cNvSpPr txBox="1">
            <a:spLocks/>
          </p:cNvSpPr>
          <p:nvPr/>
        </p:nvSpPr>
        <p:spPr>
          <a:xfrm>
            <a:off x="4623120" y="2990307"/>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 vehicles</a:t>
            </a:r>
          </a:p>
        </p:txBody>
      </p:sp>
      <p:pic>
        <p:nvPicPr>
          <p:cNvPr id="16" name="Graphic 15" descr="Safe Speeds icon - drawing of a tachometer.">
            <a:extLst>
              <a:ext uri="{FF2B5EF4-FFF2-40B4-BE49-F238E27FC236}">
                <a16:creationId xmlns:a16="http://schemas.microsoft.com/office/drawing/2014/main" id="{9840C188-745C-4CFE-8B79-EB49C317FA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2805" y="2068678"/>
            <a:ext cx="779437" cy="556741"/>
          </a:xfrm>
          <a:prstGeom prst="rect">
            <a:avLst/>
          </a:prstGeom>
        </p:spPr>
      </p:pic>
      <p:sp>
        <p:nvSpPr>
          <p:cNvPr id="47" name="Rectangle 46">
            <a:extLst>
              <a:ext uri="{FF2B5EF4-FFF2-40B4-BE49-F238E27FC236}">
                <a16:creationId xmlns:a16="http://schemas.microsoft.com/office/drawing/2014/main" id="{15A5AE17-44CE-49E2-9693-4EC2A2A5BD5C}"/>
              </a:ext>
              <a:ext uri="{C183D7F6-B498-43B3-948B-1728B52AA6E4}">
                <adec:decorative xmlns:adec="http://schemas.microsoft.com/office/drawing/2017/decorative" val="1"/>
              </a:ext>
            </a:extLst>
          </p:cNvPr>
          <p:cNvSpPr/>
          <p:nvPr/>
        </p:nvSpPr>
        <p:spPr>
          <a:xfrm>
            <a:off x="8412805"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EDA51241-B8AD-4B22-8DCE-86554B757158}"/>
              </a:ext>
            </a:extLst>
          </p:cNvPr>
          <p:cNvSpPr txBox="1">
            <a:spLocks/>
          </p:cNvSpPr>
          <p:nvPr/>
        </p:nvSpPr>
        <p:spPr>
          <a:xfrm>
            <a:off x="8412805" y="2935383"/>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 speeds</a:t>
            </a:r>
          </a:p>
        </p:txBody>
      </p:sp>
      <p:pic>
        <p:nvPicPr>
          <p:cNvPr id="17" name="Graphic 16" descr="Safe Roads icon - drawing of a roadway.">
            <a:extLst>
              <a:ext uri="{FF2B5EF4-FFF2-40B4-BE49-F238E27FC236}">
                <a16:creationId xmlns:a16="http://schemas.microsoft.com/office/drawing/2014/main" id="{9A78127B-3DDB-4658-93EA-7497FB9D40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650" y="4547745"/>
            <a:ext cx="1336177" cy="501066"/>
          </a:xfrm>
          <a:prstGeom prst="rect">
            <a:avLst/>
          </a:prstGeom>
        </p:spPr>
      </p:pic>
      <p:sp>
        <p:nvSpPr>
          <p:cNvPr id="46" name="Rectangle 45">
            <a:extLst>
              <a:ext uri="{FF2B5EF4-FFF2-40B4-BE49-F238E27FC236}">
                <a16:creationId xmlns:a16="http://schemas.microsoft.com/office/drawing/2014/main" id="{F90943E1-9941-4D82-B54B-FF7FD9919912}"/>
              </a:ext>
              <a:ext uri="{C183D7F6-B498-43B3-948B-1728B52AA6E4}">
                <adec:decorative xmlns:adec="http://schemas.microsoft.com/office/drawing/2017/decorative" val="1"/>
              </a:ext>
            </a:extLst>
          </p:cNvPr>
          <p:cNvSpPr/>
          <p:nvPr/>
        </p:nvSpPr>
        <p:spPr>
          <a:xfrm>
            <a:off x="838200"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EDA51241-B8AD-4B22-8DCE-86554B757158}"/>
              </a:ext>
            </a:extLst>
          </p:cNvPr>
          <p:cNvSpPr txBox="1">
            <a:spLocks/>
          </p:cNvSpPr>
          <p:nvPr/>
        </p:nvSpPr>
        <p:spPr>
          <a:xfrm>
            <a:off x="833435" y="5381123"/>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 roads</a:t>
            </a:r>
          </a:p>
        </p:txBody>
      </p:sp>
      <p:pic>
        <p:nvPicPr>
          <p:cNvPr id="21" name="Graphic 20" descr="Post-Crash Care icon - drawing of a flashing emergency vehicle light.">
            <a:extLst>
              <a:ext uri="{FF2B5EF4-FFF2-40B4-BE49-F238E27FC236}">
                <a16:creationId xmlns:a16="http://schemas.microsoft.com/office/drawing/2014/main" id="{412EAB34-3F64-4540-9678-71AAE25FB2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5502" y="4492071"/>
            <a:ext cx="612414" cy="556740"/>
          </a:xfrm>
          <a:prstGeom prst="rect">
            <a:avLst/>
          </a:prstGeom>
        </p:spPr>
      </p:pic>
      <p:sp>
        <p:nvSpPr>
          <p:cNvPr id="48" name="Rectangle 47">
            <a:extLst>
              <a:ext uri="{FF2B5EF4-FFF2-40B4-BE49-F238E27FC236}">
                <a16:creationId xmlns:a16="http://schemas.microsoft.com/office/drawing/2014/main" id="{637D80B0-69AF-4892-910D-DB33F0F7F6C3}"/>
              </a:ext>
              <a:ext uri="{C183D7F6-B498-43B3-948B-1728B52AA6E4}">
                <adec:decorative xmlns:adec="http://schemas.microsoft.com/office/drawing/2017/decorative" val="1"/>
              </a:ext>
            </a:extLst>
          </p:cNvPr>
          <p:cNvSpPr/>
          <p:nvPr/>
        </p:nvSpPr>
        <p:spPr>
          <a:xfrm>
            <a:off x="4625502"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EDA51241-B8AD-4B22-8DCE-86554B757158}"/>
              </a:ext>
            </a:extLst>
          </p:cNvPr>
          <p:cNvSpPr txBox="1">
            <a:spLocks/>
          </p:cNvSpPr>
          <p:nvPr/>
        </p:nvSpPr>
        <p:spPr>
          <a:xfrm>
            <a:off x="4623120" y="5350201"/>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Post-crash care</a:t>
            </a:r>
          </a:p>
        </p:txBody>
      </p:sp>
    </p:spTree>
    <p:extLst>
      <p:ext uri="{BB962C8B-B14F-4D97-AF65-F5344CB8AC3E}">
        <p14:creationId xmlns:p14="http://schemas.microsoft.com/office/powerpoint/2010/main" val="1000706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592895C-A932-44A1-BFBD-04F0338ED1C4}"/>
              </a:ext>
              <a:ext uri="{C183D7F6-B498-43B3-948B-1728B52AA6E4}">
                <adec:decorative xmlns:adec="http://schemas.microsoft.com/office/drawing/2017/decorative" val="1"/>
              </a:ext>
            </a:extLst>
          </p:cNvPr>
          <p:cNvSpPr/>
          <p:nvPr/>
        </p:nvSpPr>
        <p:spPr>
          <a:xfrm>
            <a:off x="833436" y="426719"/>
            <a:ext cx="2924857"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 Users</a:t>
            </a:r>
          </a:p>
        </p:txBody>
      </p:sp>
      <p:grpSp>
        <p:nvGrpSpPr>
          <p:cNvPr id="2" name="Group 1">
            <a:extLst>
              <a:ext uri="{FF2B5EF4-FFF2-40B4-BE49-F238E27FC236}">
                <a16:creationId xmlns:a16="http://schemas.microsoft.com/office/drawing/2014/main" id="{11C0388D-C3CB-4460-A9C7-75AEE73B2D19}"/>
              </a:ext>
              <a:ext uri="{C183D7F6-B498-43B3-948B-1728B52AA6E4}">
                <adec:decorative xmlns:adec="http://schemas.microsoft.com/office/drawing/2017/decorative" val="1"/>
              </a:ext>
            </a:extLst>
          </p:cNvPr>
          <p:cNvGrpSpPr/>
          <p:nvPr/>
        </p:nvGrpSpPr>
        <p:grpSpPr>
          <a:xfrm>
            <a:off x="581025" y="1941669"/>
            <a:ext cx="1304925" cy="4102278"/>
            <a:chOff x="581025" y="1941669"/>
            <a:chExt cx="1304925" cy="4102278"/>
          </a:xfrm>
        </p:grpSpPr>
        <p:sp>
          <p:nvSpPr>
            <p:cNvPr id="42" name="Rectangle 41">
              <a:extLst>
                <a:ext uri="{FF2B5EF4-FFF2-40B4-BE49-F238E27FC236}">
                  <a16:creationId xmlns:a16="http://schemas.microsoft.com/office/drawing/2014/main" id="{343E72F2-07A3-4ACF-B61B-E37D550FD2BC}"/>
                </a:ext>
              </a:extLst>
            </p:cNvPr>
            <p:cNvSpPr/>
            <p:nvPr/>
          </p:nvSpPr>
          <p:spPr>
            <a:xfrm>
              <a:off x="581025" y="19416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pic>
        <p:nvPicPr>
          <p:cNvPr id="6" name="Picture 5" descr="A group of people walking on a city street.">
            <a:extLst>
              <a:ext uri="{FF2B5EF4-FFF2-40B4-BE49-F238E27FC236}">
                <a16:creationId xmlns:a16="http://schemas.microsoft.com/office/drawing/2014/main" id="{1962838F-0590-4751-A902-1C71E248F8D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4" y="2000403"/>
            <a:ext cx="1591359" cy="2767906"/>
          </a:xfrm>
          <a:prstGeom prst="rect">
            <a:avLst/>
          </a:prstGeom>
        </p:spPr>
      </p:pic>
      <p:sp>
        <p:nvSpPr>
          <p:cNvPr id="33" name="Content Placeholder 9">
            <a:extLst>
              <a:ext uri="{FF2B5EF4-FFF2-40B4-BE49-F238E27FC236}">
                <a16:creationId xmlns:a16="http://schemas.microsoft.com/office/drawing/2014/main" id="{9ED63365-E5B7-4772-B3CA-4A9352A6CE37}"/>
              </a:ext>
            </a:extLst>
          </p:cNvPr>
          <p:cNvSpPr txBox="1">
            <a:spLocks/>
          </p:cNvSpPr>
          <p:nvPr/>
        </p:nvSpPr>
        <p:spPr>
          <a:xfrm>
            <a:off x="2357849" y="4857597"/>
            <a:ext cx="155644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Walk</a:t>
            </a:r>
          </a:p>
        </p:txBody>
      </p:sp>
      <p:pic>
        <p:nvPicPr>
          <p:cNvPr id="10" name="Picture 9" descr="A bicyclist on a city street.">
            <a:extLst>
              <a:ext uri="{FF2B5EF4-FFF2-40B4-BE49-F238E27FC236}">
                <a16:creationId xmlns:a16="http://schemas.microsoft.com/office/drawing/2014/main" id="{B9118D01-C0C8-4C6F-A432-FB761115B4E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4144598" y="2003864"/>
            <a:ext cx="1591360" cy="2764445"/>
          </a:xfrm>
          <a:prstGeom prst="rect">
            <a:avLst/>
          </a:prstGeom>
        </p:spPr>
      </p:pic>
      <p:sp>
        <p:nvSpPr>
          <p:cNvPr id="34" name="Content Placeholder 9">
            <a:extLst>
              <a:ext uri="{FF2B5EF4-FFF2-40B4-BE49-F238E27FC236}">
                <a16:creationId xmlns:a16="http://schemas.microsoft.com/office/drawing/2014/main" id="{38AB9131-0596-440D-8CC8-912BC5726D7C}"/>
              </a:ext>
            </a:extLst>
          </p:cNvPr>
          <p:cNvSpPr txBox="1">
            <a:spLocks/>
          </p:cNvSpPr>
          <p:nvPr/>
        </p:nvSpPr>
        <p:spPr>
          <a:xfrm>
            <a:off x="4144600" y="4857597"/>
            <a:ext cx="1587844"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Bike</a:t>
            </a:r>
          </a:p>
        </p:txBody>
      </p:sp>
      <p:pic>
        <p:nvPicPr>
          <p:cNvPr id="26" name="Picture 25" descr="A person driving a car.">
            <a:extLst>
              <a:ext uri="{FF2B5EF4-FFF2-40B4-BE49-F238E27FC236}">
                <a16:creationId xmlns:a16="http://schemas.microsoft.com/office/drawing/2014/main" id="{706F2676-E240-4C26-9C94-90DD87825F8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5958743" y="2000403"/>
            <a:ext cx="1591359" cy="2764445"/>
          </a:xfrm>
          <a:prstGeom prst="rect">
            <a:avLst/>
          </a:prstGeom>
        </p:spPr>
      </p:pic>
      <p:sp>
        <p:nvSpPr>
          <p:cNvPr id="38" name="Content Placeholder 9">
            <a:extLst>
              <a:ext uri="{FF2B5EF4-FFF2-40B4-BE49-F238E27FC236}">
                <a16:creationId xmlns:a16="http://schemas.microsoft.com/office/drawing/2014/main" id="{3F02FFC5-42CD-43AC-86F0-C895EBA4C614}"/>
              </a:ext>
            </a:extLst>
          </p:cNvPr>
          <p:cNvSpPr txBox="1">
            <a:spLocks/>
          </p:cNvSpPr>
          <p:nvPr/>
        </p:nvSpPr>
        <p:spPr>
          <a:xfrm>
            <a:off x="5958744" y="4857597"/>
            <a:ext cx="156853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Drive</a:t>
            </a:r>
          </a:p>
        </p:txBody>
      </p:sp>
      <p:pic>
        <p:nvPicPr>
          <p:cNvPr id="43" name="Picture 42" descr="A person stepping onto a bus.">
            <a:extLst>
              <a:ext uri="{FF2B5EF4-FFF2-40B4-BE49-F238E27FC236}">
                <a16:creationId xmlns:a16="http://schemas.microsoft.com/office/drawing/2014/main" id="{A66F834D-0E39-458F-A95C-57D410ED62F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7772888" y="2000403"/>
            <a:ext cx="1591359" cy="2767906"/>
          </a:xfrm>
          <a:prstGeom prst="rect">
            <a:avLst/>
          </a:prstGeom>
        </p:spPr>
      </p:pic>
      <p:sp>
        <p:nvSpPr>
          <p:cNvPr id="39" name="Content Placeholder 9">
            <a:extLst>
              <a:ext uri="{FF2B5EF4-FFF2-40B4-BE49-F238E27FC236}">
                <a16:creationId xmlns:a16="http://schemas.microsoft.com/office/drawing/2014/main" id="{01AFA52A-FED0-4EBA-AA48-58A8400B8AC7}"/>
              </a:ext>
            </a:extLst>
          </p:cNvPr>
          <p:cNvSpPr txBox="1">
            <a:spLocks/>
          </p:cNvSpPr>
          <p:nvPr/>
        </p:nvSpPr>
        <p:spPr>
          <a:xfrm>
            <a:off x="7772889" y="4857597"/>
            <a:ext cx="158784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Transit</a:t>
            </a:r>
          </a:p>
        </p:txBody>
      </p:sp>
      <p:pic>
        <p:nvPicPr>
          <p:cNvPr id="44" name="Picture 43" descr="A person in a motorized wheelchair.">
            <a:extLst>
              <a:ext uri="{FF2B5EF4-FFF2-40B4-BE49-F238E27FC236}">
                <a16:creationId xmlns:a16="http://schemas.microsoft.com/office/drawing/2014/main" id="{E03F3BD5-52DB-4706-9B77-5844717FD6A8}"/>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9587033" y="2000403"/>
            <a:ext cx="1587843" cy="2767906"/>
          </a:xfrm>
          <a:prstGeom prst="rect">
            <a:avLst/>
          </a:prstGeom>
        </p:spPr>
      </p:pic>
      <p:sp>
        <p:nvSpPr>
          <p:cNvPr id="64" name="Content Placeholder 9">
            <a:extLst>
              <a:ext uri="{FF2B5EF4-FFF2-40B4-BE49-F238E27FC236}">
                <a16:creationId xmlns:a16="http://schemas.microsoft.com/office/drawing/2014/main" id="{3C088292-A96A-4860-A0E1-8019F53671C3}"/>
              </a:ext>
            </a:extLst>
          </p:cNvPr>
          <p:cNvSpPr txBox="1">
            <a:spLocks/>
          </p:cNvSpPr>
          <p:nvPr/>
        </p:nvSpPr>
        <p:spPr>
          <a:xfrm>
            <a:off x="9587032" y="4857597"/>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Other</a:t>
            </a:r>
          </a:p>
        </p:txBody>
      </p:sp>
      <p:sp>
        <p:nvSpPr>
          <p:cNvPr id="25" name="TextBox 24">
            <a:extLst>
              <a:ext uri="{FF2B5EF4-FFF2-40B4-BE49-F238E27FC236}">
                <a16:creationId xmlns:a16="http://schemas.microsoft.com/office/drawing/2014/main" id="{8A17AC3F-E8BC-4C16-8D8E-FAF66E1C9002}"/>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for all images: Fehr &amp; Peers</a:t>
            </a:r>
          </a:p>
        </p:txBody>
      </p:sp>
    </p:spTree>
    <p:extLst>
      <p:ext uri="{BB962C8B-B14F-4D97-AF65-F5344CB8AC3E}">
        <p14:creationId xmlns:p14="http://schemas.microsoft.com/office/powerpoint/2010/main" val="3522025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592895C-A932-44A1-BFBD-04F0338ED1C4}"/>
              </a:ext>
              <a:ext uri="{C183D7F6-B498-43B3-948B-1728B52AA6E4}">
                <adec:decorative xmlns:adec="http://schemas.microsoft.com/office/drawing/2017/decorative" val="1"/>
              </a:ext>
            </a:extLst>
          </p:cNvPr>
          <p:cNvSpPr/>
          <p:nvPr/>
        </p:nvSpPr>
        <p:spPr>
          <a:xfrm>
            <a:off x="833436" y="447655"/>
            <a:ext cx="5049204" cy="69283"/>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 Users – Continued</a:t>
            </a:r>
          </a:p>
        </p:txBody>
      </p:sp>
      <p:grpSp>
        <p:nvGrpSpPr>
          <p:cNvPr id="5" name="Group 4">
            <a:extLst>
              <a:ext uri="{FF2B5EF4-FFF2-40B4-BE49-F238E27FC236}">
                <a16:creationId xmlns:a16="http://schemas.microsoft.com/office/drawing/2014/main" id="{C87C78D3-2F11-4B3A-A891-7738DF7CD71F}"/>
              </a:ext>
              <a:ext uri="{C183D7F6-B498-43B3-948B-1728B52AA6E4}">
                <adec:decorative xmlns:adec="http://schemas.microsoft.com/office/drawing/2017/decorative" val="1"/>
              </a:ext>
            </a:extLst>
          </p:cNvPr>
          <p:cNvGrpSpPr/>
          <p:nvPr/>
        </p:nvGrpSpPr>
        <p:grpSpPr>
          <a:xfrm>
            <a:off x="581025" y="1941669"/>
            <a:ext cx="1304925" cy="4102278"/>
            <a:chOff x="581025" y="1941669"/>
            <a:chExt cx="1304925" cy="4102278"/>
          </a:xfrm>
        </p:grpSpPr>
        <p:sp>
          <p:nvSpPr>
            <p:cNvPr id="43" name="Rectangle 42">
              <a:extLst>
                <a:ext uri="{FF2B5EF4-FFF2-40B4-BE49-F238E27FC236}">
                  <a16:creationId xmlns:a16="http://schemas.microsoft.com/office/drawing/2014/main" id="{343E72F2-07A3-4ACF-B61B-E37D550FD2BC}"/>
                </a:ext>
              </a:extLst>
            </p:cNvPr>
            <p:cNvSpPr/>
            <p:nvPr/>
          </p:nvSpPr>
          <p:spPr>
            <a:xfrm>
              <a:off x="581025" y="19416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44" name="Group 43">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67"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8"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62" name="Group 61">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65"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66"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63"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64"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grpSp>
        <p:nvGrpSpPr>
          <p:cNvPr id="2" name="Group 1" descr="A martini glass with a circle and X."/>
          <p:cNvGrpSpPr/>
          <p:nvPr/>
        </p:nvGrpSpPr>
        <p:grpSpPr>
          <a:xfrm>
            <a:off x="2164746" y="2609343"/>
            <a:ext cx="1602392" cy="1264920"/>
            <a:chOff x="2164746" y="2609343"/>
            <a:chExt cx="1602392" cy="1264920"/>
          </a:xfrm>
        </p:grpSpPr>
        <p:pic>
          <p:nvPicPr>
            <p:cNvPr id="50" name="Graphic 45" descr="Martini">
              <a:extLst>
                <a:ext uri="{FF2B5EF4-FFF2-40B4-BE49-F238E27FC236}">
                  <a16:creationId xmlns:a16="http://schemas.microsoft.com/office/drawing/2014/main" id="{C31999B7-67A9-41B3-B732-B6F610A2C7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4746" y="2609343"/>
              <a:ext cx="1264920" cy="1264920"/>
            </a:xfrm>
            <a:prstGeom prst="rect">
              <a:avLst/>
            </a:prstGeom>
          </p:spPr>
        </p:pic>
        <p:grpSp>
          <p:nvGrpSpPr>
            <p:cNvPr id="51" name="Group 50">
              <a:extLst>
                <a:ext uri="{FF2B5EF4-FFF2-40B4-BE49-F238E27FC236}">
                  <a16:creationId xmlns:a16="http://schemas.microsoft.com/office/drawing/2014/main" id="{0107A594-C36E-4214-85EA-665768BCDF99}"/>
                </a:ext>
              </a:extLst>
            </p:cNvPr>
            <p:cNvGrpSpPr/>
            <p:nvPr/>
          </p:nvGrpSpPr>
          <p:grpSpPr>
            <a:xfrm>
              <a:off x="3295202" y="2681784"/>
              <a:ext cx="471936" cy="471936"/>
              <a:chOff x="3877519" y="3232257"/>
              <a:chExt cx="605236" cy="605236"/>
            </a:xfrm>
          </p:grpSpPr>
          <p:sp>
            <p:nvSpPr>
              <p:cNvPr id="52" name="Oval 51">
                <a:extLst>
                  <a:ext uri="{FF2B5EF4-FFF2-40B4-BE49-F238E27FC236}">
                    <a16:creationId xmlns:a16="http://schemas.microsoft.com/office/drawing/2014/main" id="{9F9E6CFB-3740-4224-806A-56BBA596EA79}"/>
                  </a:ext>
                </a:extLst>
              </p:cNvPr>
              <p:cNvSpPr/>
              <p:nvPr/>
            </p:nvSpPr>
            <p:spPr>
              <a:xfrm>
                <a:off x="3877519" y="3232257"/>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6" descr="Close">
                <a:extLst>
                  <a:ext uri="{FF2B5EF4-FFF2-40B4-BE49-F238E27FC236}">
                    <a16:creationId xmlns:a16="http://schemas.microsoft.com/office/drawing/2014/main" id="{2597ABAD-6D20-4DA8-A591-DF6F823D9C8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74817" y="3329555"/>
                <a:ext cx="410640" cy="410640"/>
              </a:xfrm>
              <a:prstGeom prst="rect">
                <a:avLst/>
              </a:prstGeom>
            </p:spPr>
          </p:pic>
        </p:grpSp>
      </p:grpSp>
      <p:sp>
        <p:nvSpPr>
          <p:cNvPr id="45" name="Rectangle 44">
            <a:extLst>
              <a:ext uri="{FF2B5EF4-FFF2-40B4-BE49-F238E27FC236}">
                <a16:creationId xmlns:a16="http://schemas.microsoft.com/office/drawing/2014/main" id="{8434C16E-B01A-4691-9E94-2EDED7C31B37}"/>
              </a:ext>
              <a:ext uri="{C183D7F6-B498-43B3-948B-1728B52AA6E4}">
                <adec:decorative xmlns:adec="http://schemas.microsoft.com/office/drawing/2017/decorative" val="1"/>
              </a:ext>
            </a:extLst>
          </p:cNvPr>
          <p:cNvSpPr/>
          <p:nvPr/>
        </p:nvSpPr>
        <p:spPr>
          <a:xfrm>
            <a:off x="2330455"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1" name="Content Placeholder 9">
            <a:extLst>
              <a:ext uri="{FF2B5EF4-FFF2-40B4-BE49-F238E27FC236}">
                <a16:creationId xmlns:a16="http://schemas.microsoft.com/office/drawing/2014/main" id="{9387F227-062F-49D3-A339-3971664D410F}"/>
              </a:ext>
            </a:extLst>
          </p:cNvPr>
          <p:cNvSpPr txBox="1">
            <a:spLocks/>
          </p:cNvSpPr>
          <p:nvPr/>
        </p:nvSpPr>
        <p:spPr>
          <a:xfrm>
            <a:off x="2357848" y="3972134"/>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Not distracted or impaired</a:t>
            </a:r>
          </a:p>
          <a:p>
            <a:pPr marL="0" indent="0">
              <a:buNone/>
            </a:pPr>
            <a:endParaRPr lang="en-US" sz="2400" b="1" dirty="0">
              <a:solidFill>
                <a:srgbClr val="2B7DAB"/>
              </a:solidFill>
            </a:endParaRPr>
          </a:p>
        </p:txBody>
      </p:sp>
      <p:grpSp>
        <p:nvGrpSpPr>
          <p:cNvPr id="3" name="Group 2" descr="A traffic light with a circle and checkmark."/>
          <p:cNvGrpSpPr/>
          <p:nvPr/>
        </p:nvGrpSpPr>
        <p:grpSpPr>
          <a:xfrm>
            <a:off x="5492681" y="2681784"/>
            <a:ext cx="1348721" cy="1034283"/>
            <a:chOff x="5492681" y="2681784"/>
            <a:chExt cx="1348721" cy="1034283"/>
          </a:xfrm>
        </p:grpSpPr>
        <p:pic>
          <p:nvPicPr>
            <p:cNvPr id="54" name="Graphic 13">
              <a:extLst>
                <a:ext uri="{FF2B5EF4-FFF2-40B4-BE49-F238E27FC236}">
                  <a16:creationId xmlns:a16="http://schemas.microsoft.com/office/drawing/2014/main" id="{52C24690-AD47-4766-9410-0F96AA7A07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92681" y="2742068"/>
              <a:ext cx="757555" cy="973999"/>
            </a:xfrm>
            <a:prstGeom prst="rect">
              <a:avLst/>
            </a:prstGeom>
          </p:spPr>
        </p:pic>
        <p:grpSp>
          <p:nvGrpSpPr>
            <p:cNvPr id="55" name="Group 54">
              <a:extLst>
                <a:ext uri="{FF2B5EF4-FFF2-40B4-BE49-F238E27FC236}">
                  <a16:creationId xmlns:a16="http://schemas.microsoft.com/office/drawing/2014/main" id="{16A99D72-5590-4D9F-B55B-49B4430C31B2}"/>
                </a:ext>
              </a:extLst>
            </p:cNvPr>
            <p:cNvGrpSpPr/>
            <p:nvPr/>
          </p:nvGrpSpPr>
          <p:grpSpPr>
            <a:xfrm>
              <a:off x="6369466" y="2681784"/>
              <a:ext cx="471936" cy="471936"/>
              <a:chOff x="3908808" y="2916858"/>
              <a:chExt cx="605236" cy="605236"/>
            </a:xfrm>
          </p:grpSpPr>
          <p:sp>
            <p:nvSpPr>
              <p:cNvPr id="56" name="Oval 55">
                <a:extLst>
                  <a:ext uri="{FF2B5EF4-FFF2-40B4-BE49-F238E27FC236}">
                    <a16:creationId xmlns:a16="http://schemas.microsoft.com/office/drawing/2014/main" id="{ED907C13-B7EF-4E20-888C-FD3887817F03}"/>
                  </a:ext>
                </a:extLst>
              </p:cNvPr>
              <p:cNvSpPr/>
              <p:nvPr/>
            </p:nvSpPr>
            <p:spPr>
              <a:xfrm>
                <a:off x="3908808" y="2916858"/>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7" descr="Checkmark">
                <a:extLst>
                  <a:ext uri="{FF2B5EF4-FFF2-40B4-BE49-F238E27FC236}">
                    <a16:creationId xmlns:a16="http://schemas.microsoft.com/office/drawing/2014/main" id="{4E4AF66A-9D6F-49D6-9248-5593DAE3E87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06106" y="3014156"/>
                <a:ext cx="410640" cy="410640"/>
              </a:xfrm>
              <a:prstGeom prst="rect">
                <a:avLst/>
              </a:prstGeom>
            </p:spPr>
          </p:pic>
        </p:grpSp>
      </p:grpSp>
      <p:sp>
        <p:nvSpPr>
          <p:cNvPr id="47" name="Rectangle 46">
            <a:extLst>
              <a:ext uri="{FF2B5EF4-FFF2-40B4-BE49-F238E27FC236}">
                <a16:creationId xmlns:a16="http://schemas.microsoft.com/office/drawing/2014/main" id="{93866F5B-F0B5-4C4E-9E8A-E061929C9F7F}"/>
              </a:ext>
              <a:ext uri="{C183D7F6-B498-43B3-948B-1728B52AA6E4}">
                <adec:decorative xmlns:adec="http://schemas.microsoft.com/office/drawing/2017/decorative" val="1"/>
              </a:ext>
            </a:extLst>
          </p:cNvPr>
          <p:cNvSpPr/>
          <p:nvPr/>
        </p:nvSpPr>
        <p:spPr>
          <a:xfrm>
            <a:off x="5492681"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6" name="Content Placeholder 9">
            <a:extLst>
              <a:ext uri="{FF2B5EF4-FFF2-40B4-BE49-F238E27FC236}">
                <a16:creationId xmlns:a16="http://schemas.microsoft.com/office/drawing/2014/main" id="{E6BB198E-35B5-490C-83E0-3753C9B400E2}"/>
              </a:ext>
            </a:extLst>
          </p:cNvPr>
          <p:cNvSpPr txBox="1">
            <a:spLocks/>
          </p:cNvSpPr>
          <p:nvPr/>
        </p:nvSpPr>
        <p:spPr>
          <a:xfrm>
            <a:off x="5492681" y="3972134"/>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Follow rules</a:t>
            </a:r>
          </a:p>
        </p:txBody>
      </p:sp>
      <p:grpSp>
        <p:nvGrpSpPr>
          <p:cNvPr id="4" name="Group 3" descr="A pencil and ruler with a circle and a checkmark."/>
          <p:cNvGrpSpPr/>
          <p:nvPr/>
        </p:nvGrpSpPr>
        <p:grpSpPr>
          <a:xfrm>
            <a:off x="8654906" y="2681784"/>
            <a:ext cx="1406043" cy="1012633"/>
            <a:chOff x="8654906" y="2681784"/>
            <a:chExt cx="1406043" cy="1012633"/>
          </a:xfrm>
        </p:grpSpPr>
        <p:pic>
          <p:nvPicPr>
            <p:cNvPr id="58" name="Graphic 15">
              <a:extLst>
                <a:ext uri="{FF2B5EF4-FFF2-40B4-BE49-F238E27FC236}">
                  <a16:creationId xmlns:a16="http://schemas.microsoft.com/office/drawing/2014/main" id="{62DF49AD-FF89-49DF-9654-F292E392F2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54906" y="2858527"/>
              <a:ext cx="835890" cy="835890"/>
            </a:xfrm>
            <a:prstGeom prst="rect">
              <a:avLst/>
            </a:prstGeom>
          </p:spPr>
        </p:pic>
        <p:grpSp>
          <p:nvGrpSpPr>
            <p:cNvPr id="59" name="Group 58">
              <a:extLst>
                <a:ext uri="{FF2B5EF4-FFF2-40B4-BE49-F238E27FC236}">
                  <a16:creationId xmlns:a16="http://schemas.microsoft.com/office/drawing/2014/main" id="{BB6D6AED-492D-47AD-9075-1576925A0BA8}"/>
                </a:ext>
              </a:extLst>
            </p:cNvPr>
            <p:cNvGrpSpPr/>
            <p:nvPr/>
          </p:nvGrpSpPr>
          <p:grpSpPr>
            <a:xfrm>
              <a:off x="9589013" y="2681784"/>
              <a:ext cx="471936" cy="471936"/>
              <a:chOff x="3908808" y="2916858"/>
              <a:chExt cx="605236" cy="605236"/>
            </a:xfrm>
          </p:grpSpPr>
          <p:sp>
            <p:nvSpPr>
              <p:cNvPr id="60" name="Oval 59">
                <a:extLst>
                  <a:ext uri="{FF2B5EF4-FFF2-40B4-BE49-F238E27FC236}">
                    <a16:creationId xmlns:a16="http://schemas.microsoft.com/office/drawing/2014/main" id="{291F2F67-38F9-45B2-9C09-02612A00C02E}"/>
                  </a:ext>
                </a:extLst>
              </p:cNvPr>
              <p:cNvSpPr/>
              <p:nvPr/>
            </p:nvSpPr>
            <p:spPr>
              <a:xfrm>
                <a:off x="3908808" y="2916858"/>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1" descr="Checkmark">
                <a:extLst>
                  <a:ext uri="{FF2B5EF4-FFF2-40B4-BE49-F238E27FC236}">
                    <a16:creationId xmlns:a16="http://schemas.microsoft.com/office/drawing/2014/main" id="{7BA12D40-E8A1-4D75-A48A-4F1F3B0B977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06106" y="3014156"/>
                <a:ext cx="410640" cy="410640"/>
              </a:xfrm>
              <a:prstGeom prst="rect">
                <a:avLst/>
              </a:prstGeom>
            </p:spPr>
          </p:pic>
        </p:grpSp>
      </p:grpSp>
      <p:sp>
        <p:nvSpPr>
          <p:cNvPr id="49" name="Rectangle 48">
            <a:extLst>
              <a:ext uri="{FF2B5EF4-FFF2-40B4-BE49-F238E27FC236}">
                <a16:creationId xmlns:a16="http://schemas.microsoft.com/office/drawing/2014/main" id="{96D61472-644A-47CF-8B54-B855CE141875}"/>
              </a:ext>
              <a:ext uri="{C183D7F6-B498-43B3-948B-1728B52AA6E4}">
                <adec:decorative xmlns:adec="http://schemas.microsoft.com/office/drawing/2017/decorative" val="1"/>
              </a:ext>
            </a:extLst>
          </p:cNvPr>
          <p:cNvSpPr/>
          <p:nvPr/>
        </p:nvSpPr>
        <p:spPr>
          <a:xfrm>
            <a:off x="8654906"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8" name="Content Placeholder 9">
            <a:extLst>
              <a:ext uri="{FF2B5EF4-FFF2-40B4-BE49-F238E27FC236}">
                <a16:creationId xmlns:a16="http://schemas.microsoft.com/office/drawing/2014/main" id="{B126E15F-5AFC-412E-9D76-C21E584FDFDE}"/>
              </a:ext>
            </a:extLst>
          </p:cNvPr>
          <p:cNvSpPr txBox="1">
            <a:spLocks/>
          </p:cNvSpPr>
          <p:nvPr/>
        </p:nvSpPr>
        <p:spPr>
          <a:xfrm>
            <a:off x="8682299" y="3972134"/>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Act within the limits of the road design</a:t>
            </a:r>
          </a:p>
        </p:txBody>
      </p:sp>
    </p:spTree>
    <p:extLst>
      <p:ext uri="{BB962C8B-B14F-4D97-AF65-F5344CB8AC3E}">
        <p14:creationId xmlns:p14="http://schemas.microsoft.com/office/powerpoint/2010/main" val="1353840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AEB7E5E-0D32-4787-BA6B-70F2791787AF}"/>
              </a:ext>
              <a:ext uri="{C183D7F6-B498-43B3-948B-1728B52AA6E4}">
                <adec:decorative xmlns:adec="http://schemas.microsoft.com/office/drawing/2017/decorative" val="1"/>
              </a:ext>
            </a:extLst>
          </p:cNvPr>
          <p:cNvSpPr/>
          <p:nvPr/>
        </p:nvSpPr>
        <p:spPr>
          <a:xfrm>
            <a:off x="833436" y="426719"/>
            <a:ext cx="242139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VEHICLES</a:t>
            </a:r>
          </a:p>
        </p:txBody>
      </p:sp>
      <p:grpSp>
        <p:nvGrpSpPr>
          <p:cNvPr id="2" name="Group 1">
            <a:extLst>
              <a:ext uri="{FF2B5EF4-FFF2-40B4-BE49-F238E27FC236}">
                <a16:creationId xmlns:a16="http://schemas.microsoft.com/office/drawing/2014/main" id="{1A8B5C0E-AA3F-455E-A6E4-8D3730C9967F}"/>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sp>
          <p:nvSpPr>
            <p:cNvPr id="42" name="Rectangle 41">
              <a:extLst>
                <a:ext uri="{FF2B5EF4-FFF2-40B4-BE49-F238E27FC236}">
                  <a16:creationId xmlns:a16="http://schemas.microsoft.com/office/drawing/2014/main" id="{343E72F2-07A3-4ACF-B61B-E37D550FD2BC}"/>
                </a:ext>
              </a:extLst>
            </p:cNvPr>
            <p:cNvSpPr/>
            <p:nvPr/>
          </p:nvSpPr>
          <p:spPr>
            <a:xfrm>
              <a:off x="581025" y="281034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chemeClr val="bg1"/>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sp>
        <p:nvSpPr>
          <p:cNvPr id="49" name="Content Placeholder 9">
            <a:extLst>
              <a:ext uri="{FF2B5EF4-FFF2-40B4-BE49-F238E27FC236}">
                <a16:creationId xmlns:a16="http://schemas.microsoft.com/office/drawing/2014/main" id="{D20242C0-4BDD-4EEC-9C98-D1C28047D1E7}"/>
              </a:ext>
            </a:extLst>
          </p:cNvPr>
          <p:cNvSpPr txBox="1">
            <a:spLocks/>
          </p:cNvSpPr>
          <p:nvPr/>
        </p:nvSpPr>
        <p:spPr>
          <a:xfrm>
            <a:off x="2357848" y="2863741"/>
            <a:ext cx="2758437" cy="4210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Active safety</a:t>
            </a:r>
          </a:p>
        </p:txBody>
      </p:sp>
      <p:sp>
        <p:nvSpPr>
          <p:cNvPr id="46" name="Rectangle 45">
            <a:extLst>
              <a:ext uri="{FF2B5EF4-FFF2-40B4-BE49-F238E27FC236}">
                <a16:creationId xmlns:a16="http://schemas.microsoft.com/office/drawing/2014/main" id="{68625E2B-579F-4C1A-A4E3-81BE85182374}"/>
              </a:ext>
              <a:ext uri="{C183D7F6-B498-43B3-948B-1728B52AA6E4}">
                <adec:decorative xmlns:adec="http://schemas.microsoft.com/office/drawing/2017/decorative" val="1"/>
              </a:ext>
            </a:extLst>
          </p:cNvPr>
          <p:cNvSpPr/>
          <p:nvPr/>
        </p:nvSpPr>
        <p:spPr>
          <a:xfrm>
            <a:off x="2330454" y="3284794"/>
            <a:ext cx="4210004"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5" name="Content Placeholder 9">
            <a:extLst>
              <a:ext uri="{FF2B5EF4-FFF2-40B4-BE49-F238E27FC236}">
                <a16:creationId xmlns:a16="http://schemas.microsoft.com/office/drawing/2014/main" id="{651AAC4E-94DF-4559-8858-E7BDA0C55DD0}"/>
              </a:ext>
            </a:extLst>
          </p:cNvPr>
          <p:cNvSpPr txBox="1">
            <a:spLocks/>
          </p:cNvSpPr>
          <p:nvPr/>
        </p:nvSpPr>
        <p:spPr>
          <a:xfrm>
            <a:off x="2357848" y="3478041"/>
            <a:ext cx="4086495" cy="20924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3C47"/>
                </a:solidFill>
              </a:rPr>
              <a:t>Measures to reduce the chance of a crash occurring</a:t>
            </a:r>
          </a:p>
          <a:p>
            <a:r>
              <a:rPr lang="en-US" sz="2400" dirty="0">
                <a:solidFill>
                  <a:srgbClr val="003C47"/>
                </a:solidFill>
              </a:rPr>
              <a:t>Lane departure warning</a:t>
            </a:r>
          </a:p>
          <a:p>
            <a:r>
              <a:rPr lang="en-US" sz="2400" dirty="0">
                <a:solidFill>
                  <a:srgbClr val="003C47"/>
                </a:solidFill>
              </a:rPr>
              <a:t>Autonomous emergency braking</a:t>
            </a:r>
          </a:p>
        </p:txBody>
      </p:sp>
      <p:sp>
        <p:nvSpPr>
          <p:cNvPr id="50" name="Content Placeholder 9">
            <a:extLst>
              <a:ext uri="{FF2B5EF4-FFF2-40B4-BE49-F238E27FC236}">
                <a16:creationId xmlns:a16="http://schemas.microsoft.com/office/drawing/2014/main" id="{F8203411-D798-47AC-A88A-4C13368958BF}"/>
              </a:ext>
            </a:extLst>
          </p:cNvPr>
          <p:cNvSpPr txBox="1">
            <a:spLocks/>
          </p:cNvSpPr>
          <p:nvPr/>
        </p:nvSpPr>
        <p:spPr>
          <a:xfrm>
            <a:off x="6968389" y="2863741"/>
            <a:ext cx="3122668" cy="4210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Passive safety</a:t>
            </a:r>
          </a:p>
        </p:txBody>
      </p:sp>
      <p:sp>
        <p:nvSpPr>
          <p:cNvPr id="48" name="Rectangle 47">
            <a:extLst>
              <a:ext uri="{FF2B5EF4-FFF2-40B4-BE49-F238E27FC236}">
                <a16:creationId xmlns:a16="http://schemas.microsoft.com/office/drawing/2014/main" id="{B0E2763E-71AD-4C54-BB81-41B8FEB4C33B}"/>
              </a:ext>
              <a:ext uri="{C183D7F6-B498-43B3-948B-1728B52AA6E4}">
                <adec:decorative xmlns:adec="http://schemas.microsoft.com/office/drawing/2017/decorative" val="1"/>
              </a:ext>
            </a:extLst>
          </p:cNvPr>
          <p:cNvSpPr/>
          <p:nvPr/>
        </p:nvSpPr>
        <p:spPr>
          <a:xfrm>
            <a:off x="6968389" y="3284794"/>
            <a:ext cx="4210004"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9">
            <a:extLst>
              <a:ext uri="{FF2B5EF4-FFF2-40B4-BE49-F238E27FC236}">
                <a16:creationId xmlns:a16="http://schemas.microsoft.com/office/drawing/2014/main" id="{AC8CEDD1-D89B-43ED-96CA-9A5778262182}"/>
              </a:ext>
            </a:extLst>
          </p:cNvPr>
          <p:cNvSpPr txBox="1">
            <a:spLocks/>
          </p:cNvSpPr>
          <p:nvPr/>
        </p:nvSpPr>
        <p:spPr>
          <a:xfrm>
            <a:off x="6968391" y="3478041"/>
            <a:ext cx="3471009" cy="196398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3C47"/>
                </a:solidFill>
              </a:rPr>
              <a:t>Protective systems for when crashes do occur</a:t>
            </a:r>
          </a:p>
          <a:p>
            <a:r>
              <a:rPr lang="en-US" sz="2400" dirty="0">
                <a:solidFill>
                  <a:srgbClr val="003C47"/>
                </a:solidFill>
              </a:rPr>
              <a:t>Seatbelts and airbags</a:t>
            </a:r>
          </a:p>
          <a:p>
            <a:r>
              <a:rPr lang="en-US" sz="2400" dirty="0">
                <a:solidFill>
                  <a:srgbClr val="003C47"/>
                </a:solidFill>
              </a:rPr>
              <a:t>Crash-absorbing vehicle crumple zones</a:t>
            </a:r>
          </a:p>
        </p:txBody>
      </p:sp>
    </p:spTree>
    <p:extLst>
      <p:ext uri="{BB962C8B-B14F-4D97-AF65-F5344CB8AC3E}">
        <p14:creationId xmlns:p14="http://schemas.microsoft.com/office/powerpoint/2010/main" val="2876027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AEB7E5E-0D32-4787-BA6B-70F2791787AF}"/>
              </a:ext>
              <a:ext uri="{C183D7F6-B498-43B3-948B-1728B52AA6E4}">
                <adec:decorative xmlns:adec="http://schemas.microsoft.com/office/drawing/2017/decorative" val="1"/>
              </a:ext>
            </a:extLst>
          </p:cNvPr>
          <p:cNvSpPr/>
          <p:nvPr/>
        </p:nvSpPr>
        <p:spPr>
          <a:xfrm>
            <a:off x="833435" y="426719"/>
            <a:ext cx="45262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VEHICLES - continued</a:t>
            </a:r>
          </a:p>
        </p:txBody>
      </p:sp>
      <p:grpSp>
        <p:nvGrpSpPr>
          <p:cNvPr id="2" name="Group 1">
            <a:extLst>
              <a:ext uri="{FF2B5EF4-FFF2-40B4-BE49-F238E27FC236}">
                <a16:creationId xmlns:a16="http://schemas.microsoft.com/office/drawing/2014/main" id="{79510EC0-B8C9-4992-8043-6ADA7074694C}"/>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39" name="Rectangle 38">
              <a:extLst>
                <a:ext uri="{FF2B5EF4-FFF2-40B4-BE49-F238E27FC236}">
                  <a16:creationId xmlns:a16="http://schemas.microsoft.com/office/drawing/2014/main" id="{343E72F2-07A3-4ACF-B61B-E37D550FD2BC}"/>
                </a:ext>
              </a:extLst>
            </p:cNvPr>
            <p:cNvSpPr/>
            <p:nvPr/>
          </p:nvSpPr>
          <p:spPr>
            <a:xfrm>
              <a:off x="581025" y="281034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8" name="Group 37">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chemeClr val="bg1"/>
            </a:solidFill>
          </p:grpSpPr>
          <p:sp>
            <p:nvSpPr>
              <p:cNvPr id="48"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49"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6"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47"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4"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5"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26" name="Content Placeholder 9">
            <a:extLst>
              <a:ext uri="{FF2B5EF4-FFF2-40B4-BE49-F238E27FC236}">
                <a16:creationId xmlns:a16="http://schemas.microsoft.com/office/drawing/2014/main" id="{20232656-D711-4D84-B896-BFAFE207CFDC}"/>
              </a:ext>
            </a:extLst>
          </p:cNvPr>
          <p:cNvSpPr txBox="1">
            <a:spLocks/>
          </p:cNvSpPr>
          <p:nvPr/>
        </p:nvSpPr>
        <p:spPr>
          <a:xfrm>
            <a:off x="2330454" y="2863741"/>
            <a:ext cx="3912322" cy="38919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Other road user safety</a:t>
            </a:r>
          </a:p>
        </p:txBody>
      </p:sp>
      <p:sp>
        <p:nvSpPr>
          <p:cNvPr id="25" name="Rectangle 24">
            <a:extLst>
              <a:ext uri="{FF2B5EF4-FFF2-40B4-BE49-F238E27FC236}">
                <a16:creationId xmlns:a16="http://schemas.microsoft.com/office/drawing/2014/main" id="{F42C3393-648B-4806-9C6D-C688A79878C9}"/>
              </a:ext>
              <a:ext uri="{C183D7F6-B498-43B3-948B-1728B52AA6E4}">
                <adec:decorative xmlns:adec="http://schemas.microsoft.com/office/drawing/2017/decorative" val="1"/>
              </a:ext>
            </a:extLst>
          </p:cNvPr>
          <p:cNvSpPr/>
          <p:nvPr/>
        </p:nvSpPr>
        <p:spPr>
          <a:xfrm>
            <a:off x="2330454" y="3284794"/>
            <a:ext cx="4210004"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9">
            <a:extLst>
              <a:ext uri="{FF2B5EF4-FFF2-40B4-BE49-F238E27FC236}">
                <a16:creationId xmlns:a16="http://schemas.microsoft.com/office/drawing/2014/main" id="{0A1FC7BF-EF17-495F-850B-D0CA5C80B761}"/>
              </a:ext>
            </a:extLst>
          </p:cNvPr>
          <p:cNvSpPr txBox="1">
            <a:spLocks/>
          </p:cNvSpPr>
          <p:nvPr/>
        </p:nvSpPr>
        <p:spPr>
          <a:xfrm>
            <a:off x="2330454" y="3478041"/>
            <a:ext cx="3780890" cy="196398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3C47"/>
                </a:solidFill>
              </a:rPr>
              <a:t>Measures that protect other road users</a:t>
            </a:r>
          </a:p>
          <a:p>
            <a:r>
              <a:rPr lang="en-US" sz="2400" dirty="0">
                <a:solidFill>
                  <a:srgbClr val="003C47"/>
                </a:solidFill>
              </a:rPr>
              <a:t>Bicyclist and pedestrian detection</a:t>
            </a:r>
          </a:p>
          <a:p>
            <a:r>
              <a:rPr lang="en-US" sz="2400" dirty="0">
                <a:solidFill>
                  <a:srgbClr val="003C47"/>
                </a:solidFill>
              </a:rPr>
              <a:t>Vehicle size and design</a:t>
            </a:r>
          </a:p>
        </p:txBody>
      </p:sp>
      <p:sp>
        <p:nvSpPr>
          <p:cNvPr id="23" name="Content Placeholder 9">
            <a:extLst>
              <a:ext uri="{FF2B5EF4-FFF2-40B4-BE49-F238E27FC236}">
                <a16:creationId xmlns:a16="http://schemas.microsoft.com/office/drawing/2014/main" id="{7204108E-B127-449B-9124-7976640F67FE}"/>
              </a:ext>
            </a:extLst>
          </p:cNvPr>
          <p:cNvSpPr txBox="1">
            <a:spLocks/>
          </p:cNvSpPr>
          <p:nvPr/>
        </p:nvSpPr>
        <p:spPr>
          <a:xfrm>
            <a:off x="6968389" y="2863741"/>
            <a:ext cx="3912323" cy="38919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New technology</a:t>
            </a:r>
          </a:p>
        </p:txBody>
      </p:sp>
      <p:sp>
        <p:nvSpPr>
          <p:cNvPr id="22" name="Rectangle 21">
            <a:extLst>
              <a:ext uri="{FF2B5EF4-FFF2-40B4-BE49-F238E27FC236}">
                <a16:creationId xmlns:a16="http://schemas.microsoft.com/office/drawing/2014/main" id="{CC9F467C-189F-41A3-B247-55EBA6C89977}"/>
              </a:ext>
              <a:ext uri="{C183D7F6-B498-43B3-948B-1728B52AA6E4}">
                <adec:decorative xmlns:adec="http://schemas.microsoft.com/office/drawing/2017/decorative" val="1"/>
              </a:ext>
            </a:extLst>
          </p:cNvPr>
          <p:cNvSpPr/>
          <p:nvPr/>
        </p:nvSpPr>
        <p:spPr>
          <a:xfrm>
            <a:off x="6968389" y="3284794"/>
            <a:ext cx="4210004"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21" name="Content Placeholder 9">
            <a:extLst>
              <a:ext uri="{FF2B5EF4-FFF2-40B4-BE49-F238E27FC236}">
                <a16:creationId xmlns:a16="http://schemas.microsoft.com/office/drawing/2014/main" id="{2F512AA1-B176-480F-B84E-AFA19166DF97}"/>
              </a:ext>
            </a:extLst>
          </p:cNvPr>
          <p:cNvSpPr txBox="1">
            <a:spLocks/>
          </p:cNvSpPr>
          <p:nvPr/>
        </p:nvSpPr>
        <p:spPr>
          <a:xfrm>
            <a:off x="6968389" y="3478041"/>
            <a:ext cx="4086495" cy="20924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3C47"/>
                </a:solidFill>
              </a:rPr>
              <a:t>Leveraging connected and automated vehicle (CAV) technology to improve safety</a:t>
            </a:r>
          </a:p>
        </p:txBody>
      </p:sp>
    </p:spTree>
    <p:extLst>
      <p:ext uri="{BB962C8B-B14F-4D97-AF65-F5344CB8AC3E}">
        <p14:creationId xmlns:p14="http://schemas.microsoft.com/office/powerpoint/2010/main" val="2759869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AEB7E5E-0D32-4787-BA6B-70F2791787AF}"/>
              </a:ext>
              <a:ext uri="{C183D7F6-B498-43B3-948B-1728B52AA6E4}">
                <adec:decorative xmlns:adec="http://schemas.microsoft.com/office/drawing/2017/decorative" val="1"/>
              </a:ext>
            </a:extLst>
          </p:cNvPr>
          <p:cNvSpPr/>
          <p:nvPr/>
        </p:nvSpPr>
        <p:spPr>
          <a:xfrm>
            <a:off x="833436" y="426719"/>
            <a:ext cx="219456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Speeds</a:t>
            </a:r>
          </a:p>
        </p:txBody>
      </p:sp>
      <p:grpSp>
        <p:nvGrpSpPr>
          <p:cNvPr id="2" name="Group 1">
            <a:extLst>
              <a:ext uri="{FF2B5EF4-FFF2-40B4-BE49-F238E27FC236}">
                <a16:creationId xmlns:a16="http://schemas.microsoft.com/office/drawing/2014/main" id="{9A709B27-F4DB-4CE5-9308-6B90351FE03B}"/>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42" name="Rectangle 41">
              <a:extLst>
                <a:ext uri="{FF2B5EF4-FFF2-40B4-BE49-F238E27FC236}">
                  <a16:creationId xmlns:a16="http://schemas.microsoft.com/office/drawing/2014/main" id="{343E72F2-07A3-4ACF-B61B-E37D550FD2BC}"/>
                </a:ext>
              </a:extLst>
            </p:cNvPr>
            <p:cNvSpPr/>
            <p:nvPr/>
          </p:nvSpPr>
          <p:spPr>
            <a:xfrm>
              <a:off x="581025" y="36942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chemeClr val="bg1"/>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pic>
        <p:nvPicPr>
          <p:cNvPr id="21" name="Graphic 30" descr="Open quote mark">
            <a:extLst>
              <a:ext uri="{FF2B5EF4-FFF2-40B4-BE49-F238E27FC236}">
                <a16:creationId xmlns:a16="http://schemas.microsoft.com/office/drawing/2014/main" id="{EB76DEB9-330E-4651-8951-6C0B1683FE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0938" y="2785783"/>
            <a:ext cx="671678" cy="671678"/>
          </a:xfrm>
          <a:prstGeom prst="rect">
            <a:avLst/>
          </a:prstGeom>
        </p:spPr>
      </p:pic>
      <p:sp>
        <p:nvSpPr>
          <p:cNvPr id="22" name="Content Placeholder 9">
            <a:extLst>
              <a:ext uri="{FF2B5EF4-FFF2-40B4-BE49-F238E27FC236}">
                <a16:creationId xmlns:a16="http://schemas.microsoft.com/office/drawing/2014/main" id="{20232656-D711-4D84-B896-BFAFE207CFDC}"/>
              </a:ext>
            </a:extLst>
          </p:cNvPr>
          <p:cNvSpPr txBox="1">
            <a:spLocks/>
          </p:cNvSpPr>
          <p:nvPr/>
        </p:nvSpPr>
        <p:spPr>
          <a:xfrm>
            <a:off x="3092454" y="2754617"/>
            <a:ext cx="8220456" cy="2492990"/>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2B7DAB"/>
                </a:solidFill>
              </a:rPr>
              <a:t>Speed is at the heart of a forgiving road transport system. It transcends all aspects of safety: without speed there can be no movement, but with speed comes kinetic energy and with kinetic energy and human error come crashes, injuries, and even deaths.”</a:t>
            </a:r>
            <a:endParaRPr lang="en-US" sz="3000" b="1" dirty="0">
              <a:solidFill>
                <a:srgbClr val="2B7DAB"/>
              </a:solidFill>
            </a:endParaRPr>
          </a:p>
        </p:txBody>
      </p:sp>
      <p:sp>
        <p:nvSpPr>
          <p:cNvPr id="23" name="Content Placeholder 9">
            <a:extLst>
              <a:ext uri="{FF2B5EF4-FFF2-40B4-BE49-F238E27FC236}">
                <a16:creationId xmlns:a16="http://schemas.microsoft.com/office/drawing/2014/main" id="{2F512AA1-B176-480F-B84E-AFA19166DF97}"/>
              </a:ext>
            </a:extLst>
          </p:cNvPr>
          <p:cNvSpPr txBox="1">
            <a:spLocks/>
          </p:cNvSpPr>
          <p:nvPr/>
        </p:nvSpPr>
        <p:spPr>
          <a:xfrm>
            <a:off x="3092454" y="5465390"/>
            <a:ext cx="7819386"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dirty="0">
                <a:solidFill>
                  <a:srgbClr val="003C47"/>
                </a:solidFill>
              </a:rPr>
              <a:t>Organization for Economic Co-operation and Development</a:t>
            </a:r>
          </a:p>
        </p:txBody>
      </p:sp>
    </p:spTree>
    <p:extLst>
      <p:ext uri="{BB962C8B-B14F-4D97-AF65-F5344CB8AC3E}">
        <p14:creationId xmlns:p14="http://schemas.microsoft.com/office/powerpoint/2010/main" val="2813908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18FE18-95A5-4CD1-8FE3-81BD3E327F21}"/>
              </a:ext>
              <a:ext uri="{C183D7F6-B498-43B3-948B-1728B52AA6E4}">
                <adec:decorative xmlns:adec="http://schemas.microsoft.com/office/drawing/2017/decorative" val="1"/>
              </a:ext>
            </a:extLst>
          </p:cNvPr>
          <p:cNvSpPr/>
          <p:nvPr/>
        </p:nvSpPr>
        <p:spPr>
          <a:xfrm>
            <a:off x="833435" y="426719"/>
            <a:ext cx="777240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24F4079-96D9-46B0-81D3-4B21056AD739}"/>
              </a:ext>
            </a:extLst>
          </p:cNvPr>
          <p:cNvSpPr>
            <a:spLocks noGrp="1"/>
          </p:cNvSpPr>
          <p:nvPr>
            <p:ph type="title"/>
          </p:nvPr>
        </p:nvSpPr>
        <p:spPr/>
        <p:txBody>
          <a:bodyPr/>
          <a:lstStyle/>
          <a:p>
            <a:r>
              <a:rPr lang="en-US" dirty="0"/>
              <a:t>SAFE SPEEDS: reducing Pedestrian fatalities</a:t>
            </a:r>
          </a:p>
        </p:txBody>
      </p:sp>
      <p:sp>
        <p:nvSpPr>
          <p:cNvPr id="119" name="Rectangle 118">
            <a:extLst>
              <a:ext uri="{FF2B5EF4-FFF2-40B4-BE49-F238E27FC236}">
                <a16:creationId xmlns:a16="http://schemas.microsoft.com/office/drawing/2014/main" id="{C1FD881D-AF9F-47B4-842B-239BD937B195}"/>
              </a:ext>
              <a:ext uri="{C183D7F6-B498-43B3-948B-1728B52AA6E4}">
                <adec:decorative xmlns:adec="http://schemas.microsoft.com/office/drawing/2017/decorative" val="1"/>
              </a:ext>
            </a:extLst>
          </p:cNvPr>
          <p:cNvSpPr/>
          <p:nvPr/>
        </p:nvSpPr>
        <p:spPr>
          <a:xfrm>
            <a:off x="532435"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ontent Placeholder 9">
            <a:extLst>
              <a:ext uri="{FF2B5EF4-FFF2-40B4-BE49-F238E27FC236}">
                <a16:creationId xmlns:a16="http://schemas.microsoft.com/office/drawing/2014/main" id="{20232656-D711-4D84-B896-BFAFE207CFDC}"/>
              </a:ext>
              <a:ext uri="{C183D7F6-B498-43B3-948B-1728B52AA6E4}">
                <adec:decorative xmlns:adec="http://schemas.microsoft.com/office/drawing/2017/decorative" val="0"/>
              </a:ext>
            </a:extLst>
          </p:cNvPr>
          <p:cNvSpPr txBox="1">
            <a:spLocks/>
          </p:cNvSpPr>
          <p:nvPr/>
        </p:nvSpPr>
        <p:spPr>
          <a:xfrm>
            <a:off x="506218" y="1747942"/>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2B7DAB"/>
                </a:solidFill>
                <a:cs typeface="Arial"/>
                <a:sym typeface="Arial"/>
                <a:rtl val="0"/>
              </a:rPr>
              <a:t>Hit by a vehicle traveling at</a:t>
            </a:r>
          </a:p>
          <a:p>
            <a:pPr marL="0" indent="0" algn="ctr">
              <a:buNone/>
            </a:pPr>
            <a:r>
              <a:rPr lang="en-US" sz="15310" dirty="0">
                <a:solidFill>
                  <a:srgbClr val="003C47"/>
                </a:solidFill>
                <a:cs typeface="Arial"/>
                <a:sym typeface="Arial"/>
                <a:rtl val="0"/>
              </a:rPr>
              <a:t>23</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10% risk of death</a:t>
            </a:r>
          </a:p>
        </p:txBody>
      </p:sp>
      <p:grpSp>
        <p:nvGrpSpPr>
          <p:cNvPr id="2" name="Group 1" descr="Image of 10 people with 9 shaded dark green and 1 shaded light blue indicating that there is a 10% risk of death."/>
          <p:cNvGrpSpPr/>
          <p:nvPr/>
        </p:nvGrpSpPr>
        <p:grpSpPr>
          <a:xfrm>
            <a:off x="808864" y="5772806"/>
            <a:ext cx="2899094" cy="494209"/>
            <a:chOff x="808864" y="5772806"/>
            <a:chExt cx="2899094" cy="494209"/>
          </a:xfrm>
        </p:grpSpPr>
        <p:grpSp>
          <p:nvGrpSpPr>
            <p:cNvPr id="116" name="Group 115">
              <a:extLst>
                <a:ext uri="{FF2B5EF4-FFF2-40B4-BE49-F238E27FC236}">
                  <a16:creationId xmlns:a16="http://schemas.microsoft.com/office/drawing/2014/main" id="{310993F2-D0C7-495C-BC49-8B4325061B5B}"/>
                </a:ext>
              </a:extLst>
            </p:cNvPr>
            <p:cNvGrpSpPr/>
            <p:nvPr/>
          </p:nvGrpSpPr>
          <p:grpSpPr>
            <a:xfrm>
              <a:off x="808864" y="5772806"/>
              <a:ext cx="2603888" cy="494209"/>
              <a:chOff x="808864" y="5239406"/>
              <a:chExt cx="2603888" cy="494209"/>
            </a:xfrm>
          </p:grpSpPr>
          <p:grpSp>
            <p:nvGrpSpPr>
              <p:cNvPr id="15" name="Graphic 117">
                <a:extLst>
                  <a:ext uri="{FF2B5EF4-FFF2-40B4-BE49-F238E27FC236}">
                    <a16:creationId xmlns:a16="http://schemas.microsoft.com/office/drawing/2014/main" id="{F2736FBD-EEF6-4D84-8D75-7ACA3B4C3C0B}"/>
                  </a:ext>
                </a:extLst>
              </p:cNvPr>
              <p:cNvGrpSpPr/>
              <p:nvPr/>
            </p:nvGrpSpPr>
            <p:grpSpPr>
              <a:xfrm>
                <a:off x="808864" y="5239406"/>
                <a:ext cx="242242" cy="494209"/>
                <a:chOff x="808864" y="5285126"/>
                <a:chExt cx="242242" cy="494209"/>
              </a:xfrm>
              <a:solidFill>
                <a:srgbClr val="003C47"/>
              </a:solidFill>
            </p:grpSpPr>
            <p:sp>
              <p:nvSpPr>
                <p:cNvPr id="16" name="Freeform: Shape 15">
                  <a:extLst>
                    <a:ext uri="{FF2B5EF4-FFF2-40B4-BE49-F238E27FC236}">
                      <a16:creationId xmlns:a16="http://schemas.microsoft.com/office/drawing/2014/main" id="{A8D474F5-3E40-4B94-A935-E0F54DE164A1}"/>
                    </a:ext>
                  </a:extLst>
                </p:cNvPr>
                <p:cNvSpPr/>
                <p:nvPr/>
              </p:nvSpPr>
              <p:spPr>
                <a:xfrm>
                  <a:off x="885791"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ED4DB99-118C-4B3C-84E6-E171064B89FB}"/>
                    </a:ext>
                  </a:extLst>
                </p:cNvPr>
                <p:cNvSpPr/>
                <p:nvPr/>
              </p:nvSpPr>
              <p:spPr>
                <a:xfrm>
                  <a:off x="80886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18" name="Graphic 117">
                <a:extLst>
                  <a:ext uri="{FF2B5EF4-FFF2-40B4-BE49-F238E27FC236}">
                    <a16:creationId xmlns:a16="http://schemas.microsoft.com/office/drawing/2014/main" id="{F2736FBD-EEF6-4D84-8D75-7ACA3B4C3C0B}"/>
                  </a:ext>
                </a:extLst>
              </p:cNvPr>
              <p:cNvGrpSpPr/>
              <p:nvPr/>
            </p:nvGrpSpPr>
            <p:grpSpPr>
              <a:xfrm>
                <a:off x="1104070" y="5239406"/>
                <a:ext cx="242242" cy="494209"/>
                <a:chOff x="1104070" y="5285126"/>
                <a:chExt cx="242242" cy="494209"/>
              </a:xfrm>
              <a:solidFill>
                <a:srgbClr val="003C47"/>
              </a:solidFill>
            </p:grpSpPr>
            <p:sp>
              <p:nvSpPr>
                <p:cNvPr id="19" name="Freeform: Shape 18">
                  <a:extLst>
                    <a:ext uri="{FF2B5EF4-FFF2-40B4-BE49-F238E27FC236}">
                      <a16:creationId xmlns:a16="http://schemas.microsoft.com/office/drawing/2014/main" id="{06119421-8FED-48E9-B58A-5E9598E7A5B7}"/>
                    </a:ext>
                  </a:extLst>
                </p:cNvPr>
                <p:cNvSpPr/>
                <p:nvPr/>
              </p:nvSpPr>
              <p:spPr>
                <a:xfrm>
                  <a:off x="1180997"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8A62721-B39D-480B-AD53-152C1A258623}"/>
                    </a:ext>
                  </a:extLst>
                </p:cNvPr>
                <p:cNvSpPr/>
                <p:nvPr/>
              </p:nvSpPr>
              <p:spPr>
                <a:xfrm>
                  <a:off x="110407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8879"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1" name="Graphic 117">
                <a:extLst>
                  <a:ext uri="{FF2B5EF4-FFF2-40B4-BE49-F238E27FC236}">
                    <a16:creationId xmlns:a16="http://schemas.microsoft.com/office/drawing/2014/main" id="{F2736FBD-EEF6-4D84-8D75-7ACA3B4C3C0B}"/>
                  </a:ext>
                </a:extLst>
              </p:cNvPr>
              <p:cNvGrpSpPr/>
              <p:nvPr/>
            </p:nvGrpSpPr>
            <p:grpSpPr>
              <a:xfrm>
                <a:off x="1399276" y="5239406"/>
                <a:ext cx="242242" cy="494209"/>
                <a:chOff x="1399276" y="5285126"/>
                <a:chExt cx="242242" cy="494209"/>
              </a:xfrm>
              <a:solidFill>
                <a:srgbClr val="003C47"/>
              </a:solidFill>
            </p:grpSpPr>
            <p:sp>
              <p:nvSpPr>
                <p:cNvPr id="22" name="Freeform: Shape 21">
                  <a:extLst>
                    <a:ext uri="{FF2B5EF4-FFF2-40B4-BE49-F238E27FC236}">
                      <a16:creationId xmlns:a16="http://schemas.microsoft.com/office/drawing/2014/main" id="{D98A3ABD-6257-4BD1-90D4-927EE84B8E69}"/>
                    </a:ext>
                  </a:extLst>
                </p:cNvPr>
                <p:cNvSpPr/>
                <p:nvPr/>
              </p:nvSpPr>
              <p:spPr>
                <a:xfrm>
                  <a:off x="1476203"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1D82EB8-8AA8-406C-A2E3-85A0B05A6E4A}"/>
                    </a:ext>
                  </a:extLst>
                </p:cNvPr>
                <p:cNvSpPr/>
                <p:nvPr/>
              </p:nvSpPr>
              <p:spPr>
                <a:xfrm>
                  <a:off x="139927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8879"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4" name="Graphic 117">
                <a:extLst>
                  <a:ext uri="{FF2B5EF4-FFF2-40B4-BE49-F238E27FC236}">
                    <a16:creationId xmlns:a16="http://schemas.microsoft.com/office/drawing/2014/main" id="{F2736FBD-EEF6-4D84-8D75-7ACA3B4C3C0B}"/>
                  </a:ext>
                </a:extLst>
              </p:cNvPr>
              <p:cNvGrpSpPr/>
              <p:nvPr/>
            </p:nvGrpSpPr>
            <p:grpSpPr>
              <a:xfrm>
                <a:off x="1694481" y="5239406"/>
                <a:ext cx="242242" cy="494209"/>
                <a:chOff x="1694481" y="5285126"/>
                <a:chExt cx="242242" cy="494209"/>
              </a:xfrm>
              <a:solidFill>
                <a:srgbClr val="003C47"/>
              </a:solidFill>
            </p:grpSpPr>
            <p:sp>
              <p:nvSpPr>
                <p:cNvPr id="25" name="Freeform: Shape 24">
                  <a:extLst>
                    <a:ext uri="{FF2B5EF4-FFF2-40B4-BE49-F238E27FC236}">
                      <a16:creationId xmlns:a16="http://schemas.microsoft.com/office/drawing/2014/main" id="{15AB89F0-3903-4074-A57F-5720D13CAEF8}"/>
                    </a:ext>
                  </a:extLst>
                </p:cNvPr>
                <p:cNvSpPr/>
                <p:nvPr/>
              </p:nvSpPr>
              <p:spPr>
                <a:xfrm>
                  <a:off x="1771409"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0CE6EBB-D9EC-4465-BF35-6D744189E852}"/>
                    </a:ext>
                  </a:extLst>
                </p:cNvPr>
                <p:cNvSpPr/>
                <p:nvPr/>
              </p:nvSpPr>
              <p:spPr>
                <a:xfrm>
                  <a:off x="169448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7" name="Graphic 117">
                <a:extLst>
                  <a:ext uri="{FF2B5EF4-FFF2-40B4-BE49-F238E27FC236}">
                    <a16:creationId xmlns:a16="http://schemas.microsoft.com/office/drawing/2014/main" id="{F2736FBD-EEF6-4D84-8D75-7ACA3B4C3C0B}"/>
                  </a:ext>
                </a:extLst>
              </p:cNvPr>
              <p:cNvGrpSpPr/>
              <p:nvPr/>
            </p:nvGrpSpPr>
            <p:grpSpPr>
              <a:xfrm>
                <a:off x="1989687" y="5239406"/>
                <a:ext cx="242242" cy="494209"/>
                <a:chOff x="1989687" y="5285126"/>
                <a:chExt cx="242242" cy="494209"/>
              </a:xfrm>
              <a:solidFill>
                <a:srgbClr val="003C47"/>
              </a:solidFill>
            </p:grpSpPr>
            <p:sp>
              <p:nvSpPr>
                <p:cNvPr id="28" name="Freeform: Shape 27">
                  <a:extLst>
                    <a:ext uri="{FF2B5EF4-FFF2-40B4-BE49-F238E27FC236}">
                      <a16:creationId xmlns:a16="http://schemas.microsoft.com/office/drawing/2014/main" id="{F151F69C-ABBE-4EA3-BAAB-BF568AA78709}"/>
                    </a:ext>
                  </a:extLst>
                </p:cNvPr>
                <p:cNvSpPr/>
                <p:nvPr/>
              </p:nvSpPr>
              <p:spPr>
                <a:xfrm>
                  <a:off x="2066614"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A90D1EE-1F99-4D61-9AC1-4BA17A7BD34F}"/>
                    </a:ext>
                  </a:extLst>
                </p:cNvPr>
                <p:cNvSpPr/>
                <p:nvPr/>
              </p:nvSpPr>
              <p:spPr>
                <a:xfrm>
                  <a:off x="1989687"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0" name="Graphic 117">
                <a:extLst>
                  <a:ext uri="{FF2B5EF4-FFF2-40B4-BE49-F238E27FC236}">
                    <a16:creationId xmlns:a16="http://schemas.microsoft.com/office/drawing/2014/main" id="{F2736FBD-EEF6-4D84-8D75-7ACA3B4C3C0B}"/>
                  </a:ext>
                </a:extLst>
              </p:cNvPr>
              <p:cNvGrpSpPr/>
              <p:nvPr/>
            </p:nvGrpSpPr>
            <p:grpSpPr>
              <a:xfrm>
                <a:off x="2284893" y="5239406"/>
                <a:ext cx="242242" cy="494209"/>
                <a:chOff x="2284893" y="5285126"/>
                <a:chExt cx="242242" cy="494209"/>
              </a:xfrm>
              <a:solidFill>
                <a:srgbClr val="003C47"/>
              </a:solidFill>
            </p:grpSpPr>
            <p:sp>
              <p:nvSpPr>
                <p:cNvPr id="31" name="Freeform: Shape 30">
                  <a:extLst>
                    <a:ext uri="{FF2B5EF4-FFF2-40B4-BE49-F238E27FC236}">
                      <a16:creationId xmlns:a16="http://schemas.microsoft.com/office/drawing/2014/main" id="{C97D3B8D-6C4C-4CEF-A009-0B391B003E5F}"/>
                    </a:ext>
                  </a:extLst>
                </p:cNvPr>
                <p:cNvSpPr/>
                <p:nvPr/>
              </p:nvSpPr>
              <p:spPr>
                <a:xfrm>
                  <a:off x="2361820"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9ADEDDF-2E47-4D95-84A4-6BEEAF6652FB}"/>
                    </a:ext>
                  </a:extLst>
                </p:cNvPr>
                <p:cNvSpPr/>
                <p:nvPr/>
              </p:nvSpPr>
              <p:spPr>
                <a:xfrm>
                  <a:off x="2284893"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3" name="Graphic 117">
                <a:extLst>
                  <a:ext uri="{FF2B5EF4-FFF2-40B4-BE49-F238E27FC236}">
                    <a16:creationId xmlns:a16="http://schemas.microsoft.com/office/drawing/2014/main" id="{F2736FBD-EEF6-4D84-8D75-7ACA3B4C3C0B}"/>
                  </a:ext>
                </a:extLst>
              </p:cNvPr>
              <p:cNvGrpSpPr/>
              <p:nvPr/>
            </p:nvGrpSpPr>
            <p:grpSpPr>
              <a:xfrm>
                <a:off x="2580099" y="5239406"/>
                <a:ext cx="242242" cy="494209"/>
                <a:chOff x="2580099" y="5285126"/>
                <a:chExt cx="242242" cy="494209"/>
              </a:xfrm>
              <a:solidFill>
                <a:srgbClr val="003C47"/>
              </a:solidFill>
            </p:grpSpPr>
            <p:sp>
              <p:nvSpPr>
                <p:cNvPr id="34" name="Freeform: Shape 33">
                  <a:extLst>
                    <a:ext uri="{FF2B5EF4-FFF2-40B4-BE49-F238E27FC236}">
                      <a16:creationId xmlns:a16="http://schemas.microsoft.com/office/drawing/2014/main" id="{EB9CD090-E38D-4FF7-8218-ACEAA1A46D1C}"/>
                    </a:ext>
                  </a:extLst>
                </p:cNvPr>
                <p:cNvSpPr/>
                <p:nvPr/>
              </p:nvSpPr>
              <p:spPr>
                <a:xfrm>
                  <a:off x="2657026"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AECE59F-4D74-430E-9DA2-7BC3296CDA41}"/>
                    </a:ext>
                  </a:extLst>
                </p:cNvPr>
                <p:cNvSpPr/>
                <p:nvPr/>
              </p:nvSpPr>
              <p:spPr>
                <a:xfrm>
                  <a:off x="2580099"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6" name="Graphic 117">
                <a:extLst>
                  <a:ext uri="{FF2B5EF4-FFF2-40B4-BE49-F238E27FC236}">
                    <a16:creationId xmlns:a16="http://schemas.microsoft.com/office/drawing/2014/main" id="{F2736FBD-EEF6-4D84-8D75-7ACA3B4C3C0B}"/>
                  </a:ext>
                </a:extLst>
              </p:cNvPr>
              <p:cNvGrpSpPr/>
              <p:nvPr/>
            </p:nvGrpSpPr>
            <p:grpSpPr>
              <a:xfrm>
                <a:off x="2875305" y="5239406"/>
                <a:ext cx="242242" cy="494209"/>
                <a:chOff x="2875305" y="5285126"/>
                <a:chExt cx="242242" cy="494209"/>
              </a:xfrm>
              <a:solidFill>
                <a:srgbClr val="003C47"/>
              </a:solidFill>
            </p:grpSpPr>
            <p:sp>
              <p:nvSpPr>
                <p:cNvPr id="37" name="Freeform: Shape 36">
                  <a:extLst>
                    <a:ext uri="{FF2B5EF4-FFF2-40B4-BE49-F238E27FC236}">
                      <a16:creationId xmlns:a16="http://schemas.microsoft.com/office/drawing/2014/main" id="{C1F7232D-D6FF-493A-BF87-3D6A252E6E8C}"/>
                    </a:ext>
                  </a:extLst>
                </p:cNvPr>
                <p:cNvSpPr/>
                <p:nvPr/>
              </p:nvSpPr>
              <p:spPr>
                <a:xfrm>
                  <a:off x="2952232"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220BE00-AFCD-4508-A70B-FB9EF6C92B48}"/>
                    </a:ext>
                  </a:extLst>
                </p:cNvPr>
                <p:cNvSpPr/>
                <p:nvPr/>
              </p:nvSpPr>
              <p:spPr>
                <a:xfrm>
                  <a:off x="287530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9" name="Graphic 117">
                <a:extLst>
                  <a:ext uri="{FF2B5EF4-FFF2-40B4-BE49-F238E27FC236}">
                    <a16:creationId xmlns:a16="http://schemas.microsoft.com/office/drawing/2014/main" id="{F2736FBD-EEF6-4D84-8D75-7ACA3B4C3C0B}"/>
                  </a:ext>
                </a:extLst>
              </p:cNvPr>
              <p:cNvGrpSpPr/>
              <p:nvPr/>
            </p:nvGrpSpPr>
            <p:grpSpPr>
              <a:xfrm>
                <a:off x="3170510" y="5239406"/>
                <a:ext cx="242242" cy="494209"/>
                <a:chOff x="3170510" y="5285126"/>
                <a:chExt cx="242242" cy="494209"/>
              </a:xfrm>
              <a:solidFill>
                <a:srgbClr val="003C47"/>
              </a:solidFill>
            </p:grpSpPr>
            <p:sp>
              <p:nvSpPr>
                <p:cNvPr id="40" name="Freeform: Shape 39">
                  <a:extLst>
                    <a:ext uri="{FF2B5EF4-FFF2-40B4-BE49-F238E27FC236}">
                      <a16:creationId xmlns:a16="http://schemas.microsoft.com/office/drawing/2014/main" id="{FC3BD25E-4F1D-4B98-93CA-B6CA93497E8A}"/>
                    </a:ext>
                  </a:extLst>
                </p:cNvPr>
                <p:cNvSpPr/>
                <p:nvPr/>
              </p:nvSpPr>
              <p:spPr>
                <a:xfrm>
                  <a:off x="3247438"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402FBE-B66A-42B0-91C0-18743D5C38A3}"/>
                    </a:ext>
                  </a:extLst>
                </p:cNvPr>
                <p:cNvSpPr/>
                <p:nvPr/>
              </p:nvSpPr>
              <p:spPr>
                <a:xfrm>
                  <a:off x="317051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grpSp>
          <p:nvGrpSpPr>
            <p:cNvPr id="42" name="Graphic 117">
              <a:extLst>
                <a:ext uri="{FF2B5EF4-FFF2-40B4-BE49-F238E27FC236}">
                  <a16:creationId xmlns:a16="http://schemas.microsoft.com/office/drawing/2014/main" id="{F2736FBD-EEF6-4D84-8D75-7ACA3B4C3C0B}"/>
                </a:ext>
              </a:extLst>
            </p:cNvPr>
            <p:cNvGrpSpPr/>
            <p:nvPr/>
          </p:nvGrpSpPr>
          <p:grpSpPr>
            <a:xfrm>
              <a:off x="3465716" y="5772806"/>
              <a:ext cx="242242" cy="494209"/>
              <a:chOff x="3465716" y="5285126"/>
              <a:chExt cx="242242" cy="494209"/>
            </a:xfrm>
            <a:solidFill>
              <a:srgbClr val="3293C8"/>
            </a:solidFill>
          </p:grpSpPr>
          <p:sp>
            <p:nvSpPr>
              <p:cNvPr id="43" name="Freeform: Shape 42">
                <a:extLst>
                  <a:ext uri="{FF2B5EF4-FFF2-40B4-BE49-F238E27FC236}">
                    <a16:creationId xmlns:a16="http://schemas.microsoft.com/office/drawing/2014/main" id="{43DA695D-0147-453B-BA85-91F4DB450BCD}"/>
                  </a:ext>
                </a:extLst>
              </p:cNvPr>
              <p:cNvSpPr/>
              <p:nvPr/>
            </p:nvSpPr>
            <p:spPr>
              <a:xfrm>
                <a:off x="3542643"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CBDDB0D-8F6A-4E42-8C89-343DB6AA860E}"/>
                  </a:ext>
                </a:extLst>
              </p:cNvPr>
              <p:cNvSpPr/>
              <p:nvPr/>
            </p:nvSpPr>
            <p:spPr>
              <a:xfrm>
                <a:off x="346571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sp>
        <p:nvSpPr>
          <p:cNvPr id="123" name="Rectangle 122">
            <a:extLst>
              <a:ext uri="{FF2B5EF4-FFF2-40B4-BE49-F238E27FC236}">
                <a16:creationId xmlns:a16="http://schemas.microsoft.com/office/drawing/2014/main" id="{9F8934AE-EEF6-4DDA-997A-DB2F248A88F2}"/>
              </a:ext>
              <a:ext uri="{C183D7F6-B498-43B3-948B-1728B52AA6E4}">
                <adec:decorative xmlns:adec="http://schemas.microsoft.com/office/drawing/2017/decorative" val="1"/>
              </a:ext>
            </a:extLst>
          </p:cNvPr>
          <p:cNvSpPr/>
          <p:nvPr/>
        </p:nvSpPr>
        <p:spPr>
          <a:xfrm>
            <a:off x="4364976"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ontent Placeholder 9">
            <a:extLst>
              <a:ext uri="{FF2B5EF4-FFF2-40B4-BE49-F238E27FC236}">
                <a16:creationId xmlns:a16="http://schemas.microsoft.com/office/drawing/2014/main" id="{20232656-D711-4D84-B896-BFAFE207CFDC}"/>
              </a:ext>
            </a:extLst>
          </p:cNvPr>
          <p:cNvSpPr txBox="1">
            <a:spLocks/>
          </p:cNvSpPr>
          <p:nvPr/>
        </p:nvSpPr>
        <p:spPr>
          <a:xfrm>
            <a:off x="4353098" y="1747941"/>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2B7DAB"/>
                </a:solidFill>
                <a:cs typeface="Arial"/>
                <a:sym typeface="Arial"/>
                <a:rtl val="0"/>
              </a:rPr>
              <a:t>Hit by a vehicle traveling at</a:t>
            </a:r>
          </a:p>
          <a:p>
            <a:pPr marL="0" indent="0" algn="ctr">
              <a:buNone/>
            </a:pPr>
            <a:r>
              <a:rPr lang="en-US" sz="15310" dirty="0">
                <a:solidFill>
                  <a:srgbClr val="003C47"/>
                </a:solidFill>
                <a:cs typeface="Arial"/>
                <a:sym typeface="Arial"/>
                <a:rtl val="0"/>
              </a:rPr>
              <a:t>42</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50% risk of death</a:t>
            </a:r>
          </a:p>
        </p:txBody>
      </p:sp>
      <p:grpSp>
        <p:nvGrpSpPr>
          <p:cNvPr id="11" name="Group 10" descr="Image of 10 people with 5 shaded dark green and 5 shaded light blue indicating that there is a 50% risk of death."/>
          <p:cNvGrpSpPr/>
          <p:nvPr/>
        </p:nvGrpSpPr>
        <p:grpSpPr>
          <a:xfrm>
            <a:off x="4646453" y="5772806"/>
            <a:ext cx="2899094" cy="494209"/>
            <a:chOff x="4646539" y="5239406"/>
            <a:chExt cx="2899094" cy="494209"/>
          </a:xfrm>
        </p:grpSpPr>
        <p:grpSp>
          <p:nvGrpSpPr>
            <p:cNvPr id="50" name="Graphic 117">
              <a:extLst>
                <a:ext uri="{FF2B5EF4-FFF2-40B4-BE49-F238E27FC236}">
                  <a16:creationId xmlns:a16="http://schemas.microsoft.com/office/drawing/2014/main" id="{F2736FBD-EEF6-4D84-8D75-7ACA3B4C3C0B}"/>
                </a:ext>
              </a:extLst>
            </p:cNvPr>
            <p:cNvGrpSpPr/>
            <p:nvPr/>
          </p:nvGrpSpPr>
          <p:grpSpPr>
            <a:xfrm>
              <a:off x="4646539" y="5239406"/>
              <a:ext cx="242242" cy="494209"/>
              <a:chOff x="4646539" y="5285126"/>
              <a:chExt cx="242242" cy="494209"/>
            </a:xfrm>
            <a:solidFill>
              <a:srgbClr val="003C47"/>
            </a:solidFill>
          </p:grpSpPr>
          <p:sp>
            <p:nvSpPr>
              <p:cNvPr id="51" name="Freeform: Shape 50">
                <a:extLst>
                  <a:ext uri="{FF2B5EF4-FFF2-40B4-BE49-F238E27FC236}">
                    <a16:creationId xmlns:a16="http://schemas.microsoft.com/office/drawing/2014/main" id="{57185FD0-4101-4150-8FBE-503E935E50A7}"/>
                  </a:ext>
                </a:extLst>
              </p:cNvPr>
              <p:cNvSpPr/>
              <p:nvPr/>
            </p:nvSpPr>
            <p:spPr>
              <a:xfrm>
                <a:off x="4723466"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356310C-9876-434D-AD0A-2527BE0D980C}"/>
                  </a:ext>
                </a:extLst>
              </p:cNvPr>
              <p:cNvSpPr/>
              <p:nvPr/>
            </p:nvSpPr>
            <p:spPr>
              <a:xfrm>
                <a:off x="4646539"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3" name="Graphic 117">
              <a:extLst>
                <a:ext uri="{FF2B5EF4-FFF2-40B4-BE49-F238E27FC236}">
                  <a16:creationId xmlns:a16="http://schemas.microsoft.com/office/drawing/2014/main" id="{F2736FBD-EEF6-4D84-8D75-7ACA3B4C3C0B}"/>
                </a:ext>
              </a:extLst>
            </p:cNvPr>
            <p:cNvGrpSpPr/>
            <p:nvPr/>
          </p:nvGrpSpPr>
          <p:grpSpPr>
            <a:xfrm>
              <a:off x="4941745" y="5239406"/>
              <a:ext cx="242242" cy="494209"/>
              <a:chOff x="4941745" y="5285126"/>
              <a:chExt cx="242242" cy="494209"/>
            </a:xfrm>
            <a:solidFill>
              <a:srgbClr val="003C47"/>
            </a:solidFill>
          </p:grpSpPr>
          <p:sp>
            <p:nvSpPr>
              <p:cNvPr id="54" name="Freeform: Shape 53">
                <a:extLst>
                  <a:ext uri="{FF2B5EF4-FFF2-40B4-BE49-F238E27FC236}">
                    <a16:creationId xmlns:a16="http://schemas.microsoft.com/office/drawing/2014/main" id="{FD8E7F8B-154F-4B7F-8131-5089E22F3C34}"/>
                  </a:ext>
                </a:extLst>
              </p:cNvPr>
              <p:cNvSpPr/>
              <p:nvPr/>
            </p:nvSpPr>
            <p:spPr>
              <a:xfrm>
                <a:off x="5018672"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5A2CF65-E355-441C-BE8B-FCC285B47836}"/>
                  </a:ext>
                </a:extLst>
              </p:cNvPr>
              <p:cNvSpPr/>
              <p:nvPr/>
            </p:nvSpPr>
            <p:spPr>
              <a:xfrm>
                <a:off x="494174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6" name="Graphic 117">
              <a:extLst>
                <a:ext uri="{FF2B5EF4-FFF2-40B4-BE49-F238E27FC236}">
                  <a16:creationId xmlns:a16="http://schemas.microsoft.com/office/drawing/2014/main" id="{F2736FBD-EEF6-4D84-8D75-7ACA3B4C3C0B}"/>
                </a:ext>
              </a:extLst>
            </p:cNvPr>
            <p:cNvGrpSpPr/>
            <p:nvPr/>
          </p:nvGrpSpPr>
          <p:grpSpPr>
            <a:xfrm>
              <a:off x="5236951" y="5239406"/>
              <a:ext cx="242242" cy="494209"/>
              <a:chOff x="5236951" y="5285126"/>
              <a:chExt cx="242242" cy="494209"/>
            </a:xfrm>
            <a:solidFill>
              <a:srgbClr val="003C47"/>
            </a:solidFill>
          </p:grpSpPr>
          <p:sp>
            <p:nvSpPr>
              <p:cNvPr id="57" name="Freeform: Shape 56">
                <a:extLst>
                  <a:ext uri="{FF2B5EF4-FFF2-40B4-BE49-F238E27FC236}">
                    <a16:creationId xmlns:a16="http://schemas.microsoft.com/office/drawing/2014/main" id="{4492D8FF-2404-4E6C-904C-CA042DA52A4E}"/>
                  </a:ext>
                </a:extLst>
              </p:cNvPr>
              <p:cNvSpPr/>
              <p:nvPr/>
            </p:nvSpPr>
            <p:spPr>
              <a:xfrm>
                <a:off x="5313878"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DE18948-7BFF-4355-B0BD-2EE8395C8FB5}"/>
                  </a:ext>
                </a:extLst>
              </p:cNvPr>
              <p:cNvSpPr/>
              <p:nvPr/>
            </p:nvSpPr>
            <p:spPr>
              <a:xfrm>
                <a:off x="523695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9" name="Graphic 117">
              <a:extLst>
                <a:ext uri="{FF2B5EF4-FFF2-40B4-BE49-F238E27FC236}">
                  <a16:creationId xmlns:a16="http://schemas.microsoft.com/office/drawing/2014/main" id="{F2736FBD-EEF6-4D84-8D75-7ACA3B4C3C0B}"/>
                </a:ext>
              </a:extLst>
            </p:cNvPr>
            <p:cNvGrpSpPr/>
            <p:nvPr/>
          </p:nvGrpSpPr>
          <p:grpSpPr>
            <a:xfrm>
              <a:off x="5532156" y="5239406"/>
              <a:ext cx="242242" cy="494209"/>
              <a:chOff x="5532156" y="5285126"/>
              <a:chExt cx="242242" cy="494209"/>
            </a:xfrm>
            <a:solidFill>
              <a:srgbClr val="003C47"/>
            </a:solidFill>
          </p:grpSpPr>
          <p:sp>
            <p:nvSpPr>
              <p:cNvPr id="60" name="Freeform: Shape 59">
                <a:extLst>
                  <a:ext uri="{FF2B5EF4-FFF2-40B4-BE49-F238E27FC236}">
                    <a16:creationId xmlns:a16="http://schemas.microsoft.com/office/drawing/2014/main" id="{60030F09-9443-492F-AEBE-37936CCCEF41}"/>
                  </a:ext>
                </a:extLst>
              </p:cNvPr>
              <p:cNvSpPr/>
              <p:nvPr/>
            </p:nvSpPr>
            <p:spPr>
              <a:xfrm>
                <a:off x="5609083"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683193D-66C7-4F8B-9E44-DB6193AB5BE0}"/>
                  </a:ext>
                </a:extLst>
              </p:cNvPr>
              <p:cNvSpPr/>
              <p:nvPr/>
            </p:nvSpPr>
            <p:spPr>
              <a:xfrm>
                <a:off x="553215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62" name="Graphic 117">
              <a:extLst>
                <a:ext uri="{FF2B5EF4-FFF2-40B4-BE49-F238E27FC236}">
                  <a16:creationId xmlns:a16="http://schemas.microsoft.com/office/drawing/2014/main" id="{F2736FBD-EEF6-4D84-8D75-7ACA3B4C3C0B}"/>
                </a:ext>
              </a:extLst>
            </p:cNvPr>
            <p:cNvGrpSpPr/>
            <p:nvPr/>
          </p:nvGrpSpPr>
          <p:grpSpPr>
            <a:xfrm>
              <a:off x="5827362" y="5239406"/>
              <a:ext cx="242242" cy="494209"/>
              <a:chOff x="5827362" y="5285126"/>
              <a:chExt cx="242242" cy="494209"/>
            </a:xfrm>
            <a:solidFill>
              <a:srgbClr val="003C47"/>
            </a:solidFill>
          </p:grpSpPr>
          <p:sp>
            <p:nvSpPr>
              <p:cNvPr id="63" name="Freeform: Shape 62">
                <a:extLst>
                  <a:ext uri="{FF2B5EF4-FFF2-40B4-BE49-F238E27FC236}">
                    <a16:creationId xmlns:a16="http://schemas.microsoft.com/office/drawing/2014/main" id="{EDC1A384-9BCD-44DF-B560-9BB448021881}"/>
                  </a:ext>
                </a:extLst>
              </p:cNvPr>
              <p:cNvSpPr/>
              <p:nvPr/>
            </p:nvSpPr>
            <p:spPr>
              <a:xfrm>
                <a:off x="5904289"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BBAF1A-DC19-490B-8408-25E1FBBE0CF4}"/>
                  </a:ext>
                </a:extLst>
              </p:cNvPr>
              <p:cNvSpPr/>
              <p:nvPr/>
            </p:nvSpPr>
            <p:spPr>
              <a:xfrm>
                <a:off x="5827362"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65" name="Graphic 117">
              <a:extLst>
                <a:ext uri="{FF2B5EF4-FFF2-40B4-BE49-F238E27FC236}">
                  <a16:creationId xmlns:a16="http://schemas.microsoft.com/office/drawing/2014/main" id="{F2736FBD-EEF6-4D84-8D75-7ACA3B4C3C0B}"/>
                </a:ext>
              </a:extLst>
            </p:cNvPr>
            <p:cNvGrpSpPr/>
            <p:nvPr/>
          </p:nvGrpSpPr>
          <p:grpSpPr>
            <a:xfrm>
              <a:off x="6122568" y="5239406"/>
              <a:ext cx="242242" cy="494209"/>
              <a:chOff x="6122568" y="5285126"/>
              <a:chExt cx="242242" cy="494209"/>
            </a:xfrm>
            <a:solidFill>
              <a:srgbClr val="3293C8"/>
            </a:solidFill>
          </p:grpSpPr>
          <p:sp>
            <p:nvSpPr>
              <p:cNvPr id="66" name="Freeform: Shape 65">
                <a:extLst>
                  <a:ext uri="{FF2B5EF4-FFF2-40B4-BE49-F238E27FC236}">
                    <a16:creationId xmlns:a16="http://schemas.microsoft.com/office/drawing/2014/main" id="{C3648CBD-4805-4BB8-BD5A-612AB8393F21}"/>
                  </a:ext>
                </a:extLst>
              </p:cNvPr>
              <p:cNvSpPr/>
              <p:nvPr/>
            </p:nvSpPr>
            <p:spPr>
              <a:xfrm>
                <a:off x="6199495"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1E0B6F3-B8BF-41A8-ABEC-1EB3A02EC34F}"/>
                  </a:ext>
                </a:extLst>
              </p:cNvPr>
              <p:cNvSpPr/>
              <p:nvPr/>
            </p:nvSpPr>
            <p:spPr>
              <a:xfrm>
                <a:off x="6122568"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68" name="Graphic 117">
              <a:extLst>
                <a:ext uri="{FF2B5EF4-FFF2-40B4-BE49-F238E27FC236}">
                  <a16:creationId xmlns:a16="http://schemas.microsoft.com/office/drawing/2014/main" id="{F2736FBD-EEF6-4D84-8D75-7ACA3B4C3C0B}"/>
                </a:ext>
              </a:extLst>
            </p:cNvPr>
            <p:cNvGrpSpPr/>
            <p:nvPr/>
          </p:nvGrpSpPr>
          <p:grpSpPr>
            <a:xfrm>
              <a:off x="6417774" y="5239406"/>
              <a:ext cx="242242" cy="494209"/>
              <a:chOff x="6417774" y="5285126"/>
              <a:chExt cx="242242" cy="494209"/>
            </a:xfrm>
            <a:solidFill>
              <a:srgbClr val="3293C8"/>
            </a:solidFill>
          </p:grpSpPr>
          <p:sp>
            <p:nvSpPr>
              <p:cNvPr id="69" name="Freeform: Shape 68">
                <a:extLst>
                  <a:ext uri="{FF2B5EF4-FFF2-40B4-BE49-F238E27FC236}">
                    <a16:creationId xmlns:a16="http://schemas.microsoft.com/office/drawing/2014/main" id="{44BD3E8F-8B9D-4504-BB56-1EB3C42A1295}"/>
                  </a:ext>
                </a:extLst>
              </p:cNvPr>
              <p:cNvSpPr/>
              <p:nvPr/>
            </p:nvSpPr>
            <p:spPr>
              <a:xfrm>
                <a:off x="6494701"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25438CF-6A4D-4033-9FB0-B4A12BE1676C}"/>
                  </a:ext>
                </a:extLst>
              </p:cNvPr>
              <p:cNvSpPr/>
              <p:nvPr/>
            </p:nvSpPr>
            <p:spPr>
              <a:xfrm>
                <a:off x="641777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1" name="Graphic 117">
              <a:extLst>
                <a:ext uri="{FF2B5EF4-FFF2-40B4-BE49-F238E27FC236}">
                  <a16:creationId xmlns:a16="http://schemas.microsoft.com/office/drawing/2014/main" id="{F2736FBD-EEF6-4D84-8D75-7ACA3B4C3C0B}"/>
                </a:ext>
              </a:extLst>
            </p:cNvPr>
            <p:cNvGrpSpPr/>
            <p:nvPr/>
          </p:nvGrpSpPr>
          <p:grpSpPr>
            <a:xfrm>
              <a:off x="6712980" y="5239406"/>
              <a:ext cx="242242" cy="494209"/>
              <a:chOff x="6712980" y="5285126"/>
              <a:chExt cx="242242" cy="494209"/>
            </a:xfrm>
            <a:solidFill>
              <a:srgbClr val="3293C8"/>
            </a:solidFill>
          </p:grpSpPr>
          <p:sp>
            <p:nvSpPr>
              <p:cNvPr id="72" name="Freeform: Shape 71">
                <a:extLst>
                  <a:ext uri="{FF2B5EF4-FFF2-40B4-BE49-F238E27FC236}">
                    <a16:creationId xmlns:a16="http://schemas.microsoft.com/office/drawing/2014/main" id="{BBCCD8D8-6E46-45CE-833F-48940C66A7AF}"/>
                  </a:ext>
                </a:extLst>
              </p:cNvPr>
              <p:cNvSpPr/>
              <p:nvPr/>
            </p:nvSpPr>
            <p:spPr>
              <a:xfrm>
                <a:off x="6789907"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9B1E27-0560-46F4-B480-C85B4947DB59}"/>
                  </a:ext>
                </a:extLst>
              </p:cNvPr>
              <p:cNvSpPr/>
              <p:nvPr/>
            </p:nvSpPr>
            <p:spPr>
              <a:xfrm>
                <a:off x="671298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4" name="Graphic 117">
              <a:extLst>
                <a:ext uri="{FF2B5EF4-FFF2-40B4-BE49-F238E27FC236}">
                  <a16:creationId xmlns:a16="http://schemas.microsoft.com/office/drawing/2014/main" id="{F2736FBD-EEF6-4D84-8D75-7ACA3B4C3C0B}"/>
                </a:ext>
              </a:extLst>
            </p:cNvPr>
            <p:cNvGrpSpPr/>
            <p:nvPr/>
          </p:nvGrpSpPr>
          <p:grpSpPr>
            <a:xfrm>
              <a:off x="7008185" y="5239406"/>
              <a:ext cx="242242" cy="494209"/>
              <a:chOff x="7008185" y="5285126"/>
              <a:chExt cx="242242" cy="494209"/>
            </a:xfrm>
            <a:solidFill>
              <a:srgbClr val="3293C8"/>
            </a:solidFill>
          </p:grpSpPr>
          <p:sp>
            <p:nvSpPr>
              <p:cNvPr id="75" name="Freeform: Shape 74">
                <a:extLst>
                  <a:ext uri="{FF2B5EF4-FFF2-40B4-BE49-F238E27FC236}">
                    <a16:creationId xmlns:a16="http://schemas.microsoft.com/office/drawing/2014/main" id="{8A6C6C11-A4D3-452A-ADE3-D78E1BF505FE}"/>
                  </a:ext>
                </a:extLst>
              </p:cNvPr>
              <p:cNvSpPr/>
              <p:nvPr/>
            </p:nvSpPr>
            <p:spPr>
              <a:xfrm>
                <a:off x="7085112"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8219261-73EA-45F9-A79C-D8218FB73D54}"/>
                  </a:ext>
                </a:extLst>
              </p:cNvPr>
              <p:cNvSpPr/>
              <p:nvPr/>
            </p:nvSpPr>
            <p:spPr>
              <a:xfrm>
                <a:off x="700818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7" name="Graphic 117">
              <a:extLst>
                <a:ext uri="{FF2B5EF4-FFF2-40B4-BE49-F238E27FC236}">
                  <a16:creationId xmlns:a16="http://schemas.microsoft.com/office/drawing/2014/main" id="{F2736FBD-EEF6-4D84-8D75-7ACA3B4C3C0B}"/>
                </a:ext>
              </a:extLst>
            </p:cNvPr>
            <p:cNvGrpSpPr/>
            <p:nvPr/>
          </p:nvGrpSpPr>
          <p:grpSpPr>
            <a:xfrm>
              <a:off x="7303391" y="5239406"/>
              <a:ext cx="242242" cy="494209"/>
              <a:chOff x="7303391" y="5285126"/>
              <a:chExt cx="242242" cy="494209"/>
            </a:xfrm>
            <a:solidFill>
              <a:srgbClr val="3293C8"/>
            </a:solidFill>
          </p:grpSpPr>
          <p:sp>
            <p:nvSpPr>
              <p:cNvPr id="78" name="Freeform: Shape 77">
                <a:extLst>
                  <a:ext uri="{FF2B5EF4-FFF2-40B4-BE49-F238E27FC236}">
                    <a16:creationId xmlns:a16="http://schemas.microsoft.com/office/drawing/2014/main" id="{FDD76136-8EC1-4013-83B8-D3AF1F08184D}"/>
                  </a:ext>
                </a:extLst>
              </p:cNvPr>
              <p:cNvSpPr/>
              <p:nvPr/>
            </p:nvSpPr>
            <p:spPr>
              <a:xfrm>
                <a:off x="7380318"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401226A-EE81-48EC-AFF2-FDAD2F67F334}"/>
                  </a:ext>
                </a:extLst>
              </p:cNvPr>
              <p:cNvSpPr/>
              <p:nvPr/>
            </p:nvSpPr>
            <p:spPr>
              <a:xfrm>
                <a:off x="730339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sp>
        <p:nvSpPr>
          <p:cNvPr id="121" name="Rectangle 120">
            <a:extLst>
              <a:ext uri="{FF2B5EF4-FFF2-40B4-BE49-F238E27FC236}">
                <a16:creationId xmlns:a16="http://schemas.microsoft.com/office/drawing/2014/main" id="{3A165B8C-D93C-42A8-ACDA-59694A7C0613}"/>
              </a:ext>
              <a:ext uri="{C183D7F6-B498-43B3-948B-1728B52AA6E4}">
                <adec:decorative xmlns:adec="http://schemas.microsoft.com/office/drawing/2017/decorative" val="1"/>
              </a:ext>
            </a:extLst>
          </p:cNvPr>
          <p:cNvSpPr/>
          <p:nvPr/>
        </p:nvSpPr>
        <p:spPr>
          <a:xfrm>
            <a:off x="8197518"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ontent Placeholder 9">
            <a:extLst>
              <a:ext uri="{FF2B5EF4-FFF2-40B4-BE49-F238E27FC236}">
                <a16:creationId xmlns:a16="http://schemas.microsoft.com/office/drawing/2014/main" id="{20232656-D711-4D84-B896-BFAFE207CFDC}"/>
              </a:ext>
            </a:extLst>
          </p:cNvPr>
          <p:cNvSpPr txBox="1">
            <a:spLocks/>
          </p:cNvSpPr>
          <p:nvPr/>
        </p:nvSpPr>
        <p:spPr>
          <a:xfrm>
            <a:off x="8197306" y="1783772"/>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2B7DAB"/>
                </a:solidFill>
                <a:cs typeface="Arial"/>
                <a:sym typeface="Arial"/>
                <a:rtl val="0"/>
              </a:rPr>
              <a:t>Hit by a vehicle traveling at</a:t>
            </a:r>
          </a:p>
          <a:p>
            <a:pPr marL="0" indent="0" algn="ctr">
              <a:buNone/>
            </a:pPr>
            <a:r>
              <a:rPr lang="en-US" sz="15310" dirty="0">
                <a:solidFill>
                  <a:srgbClr val="003C47"/>
                </a:solidFill>
                <a:cs typeface="Arial"/>
                <a:sym typeface="Arial"/>
                <a:rtl val="0"/>
              </a:rPr>
              <a:t>58</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90% risk of death</a:t>
            </a:r>
          </a:p>
        </p:txBody>
      </p:sp>
      <p:grpSp>
        <p:nvGrpSpPr>
          <p:cNvPr id="45" name="Group 44" descr="Image of 10 people with 1 shaded dark green and 9 shaded light blue indicating that there is a 90% risk of death."/>
          <p:cNvGrpSpPr/>
          <p:nvPr/>
        </p:nvGrpSpPr>
        <p:grpSpPr>
          <a:xfrm>
            <a:off x="8478995" y="5772806"/>
            <a:ext cx="2899094" cy="494209"/>
            <a:chOff x="8484214" y="5239406"/>
            <a:chExt cx="2899094" cy="494209"/>
          </a:xfrm>
        </p:grpSpPr>
        <p:grpSp>
          <p:nvGrpSpPr>
            <p:cNvPr id="85" name="Graphic 117">
              <a:extLst>
                <a:ext uri="{FF2B5EF4-FFF2-40B4-BE49-F238E27FC236}">
                  <a16:creationId xmlns:a16="http://schemas.microsoft.com/office/drawing/2014/main" id="{F2736FBD-EEF6-4D84-8D75-7ACA3B4C3C0B}"/>
                </a:ext>
              </a:extLst>
            </p:cNvPr>
            <p:cNvGrpSpPr/>
            <p:nvPr/>
          </p:nvGrpSpPr>
          <p:grpSpPr>
            <a:xfrm>
              <a:off x="8484214" y="5239406"/>
              <a:ext cx="242242" cy="494209"/>
              <a:chOff x="8484214" y="5285126"/>
              <a:chExt cx="242242" cy="494209"/>
            </a:xfrm>
            <a:solidFill>
              <a:srgbClr val="003C47"/>
            </a:solidFill>
          </p:grpSpPr>
          <p:sp>
            <p:nvSpPr>
              <p:cNvPr id="86" name="Freeform: Shape 85">
                <a:extLst>
                  <a:ext uri="{FF2B5EF4-FFF2-40B4-BE49-F238E27FC236}">
                    <a16:creationId xmlns:a16="http://schemas.microsoft.com/office/drawing/2014/main" id="{41E880A7-6340-41F2-811D-5C8B707E2788}"/>
                  </a:ext>
                </a:extLst>
              </p:cNvPr>
              <p:cNvSpPr/>
              <p:nvPr/>
            </p:nvSpPr>
            <p:spPr>
              <a:xfrm>
                <a:off x="8561141"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1941FE2-FD15-4631-92C5-C6616D7DDDFE}"/>
                  </a:ext>
                </a:extLst>
              </p:cNvPr>
              <p:cNvSpPr/>
              <p:nvPr/>
            </p:nvSpPr>
            <p:spPr>
              <a:xfrm>
                <a:off x="848421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88" name="Graphic 117">
              <a:extLst>
                <a:ext uri="{FF2B5EF4-FFF2-40B4-BE49-F238E27FC236}">
                  <a16:creationId xmlns:a16="http://schemas.microsoft.com/office/drawing/2014/main" id="{F2736FBD-EEF6-4D84-8D75-7ACA3B4C3C0B}"/>
                </a:ext>
              </a:extLst>
            </p:cNvPr>
            <p:cNvGrpSpPr/>
            <p:nvPr/>
          </p:nvGrpSpPr>
          <p:grpSpPr>
            <a:xfrm>
              <a:off x="8779420" y="5239406"/>
              <a:ext cx="242242" cy="494209"/>
              <a:chOff x="8779420" y="5285126"/>
              <a:chExt cx="242242" cy="494209"/>
            </a:xfrm>
            <a:solidFill>
              <a:srgbClr val="3293C8"/>
            </a:solidFill>
          </p:grpSpPr>
          <p:sp>
            <p:nvSpPr>
              <p:cNvPr id="89" name="Freeform: Shape 88">
                <a:extLst>
                  <a:ext uri="{FF2B5EF4-FFF2-40B4-BE49-F238E27FC236}">
                    <a16:creationId xmlns:a16="http://schemas.microsoft.com/office/drawing/2014/main" id="{D8BB8E3A-65A1-4AA0-B885-5AE777051279}"/>
                  </a:ext>
                </a:extLst>
              </p:cNvPr>
              <p:cNvSpPr/>
              <p:nvPr/>
            </p:nvSpPr>
            <p:spPr>
              <a:xfrm>
                <a:off x="8856347"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5F70903-F56D-4AA5-A3BE-12AFDBB942D5}"/>
                  </a:ext>
                </a:extLst>
              </p:cNvPr>
              <p:cNvSpPr/>
              <p:nvPr/>
            </p:nvSpPr>
            <p:spPr>
              <a:xfrm>
                <a:off x="877942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91" name="Graphic 117">
              <a:extLst>
                <a:ext uri="{FF2B5EF4-FFF2-40B4-BE49-F238E27FC236}">
                  <a16:creationId xmlns:a16="http://schemas.microsoft.com/office/drawing/2014/main" id="{F2736FBD-EEF6-4D84-8D75-7ACA3B4C3C0B}"/>
                </a:ext>
              </a:extLst>
            </p:cNvPr>
            <p:cNvGrpSpPr/>
            <p:nvPr/>
          </p:nvGrpSpPr>
          <p:grpSpPr>
            <a:xfrm>
              <a:off x="9074626" y="5239406"/>
              <a:ext cx="242242" cy="494209"/>
              <a:chOff x="9074626" y="5285126"/>
              <a:chExt cx="242242" cy="494209"/>
            </a:xfrm>
            <a:solidFill>
              <a:srgbClr val="3293C8"/>
            </a:solidFill>
          </p:grpSpPr>
          <p:sp>
            <p:nvSpPr>
              <p:cNvPr id="92" name="Freeform: Shape 91">
                <a:extLst>
                  <a:ext uri="{FF2B5EF4-FFF2-40B4-BE49-F238E27FC236}">
                    <a16:creationId xmlns:a16="http://schemas.microsoft.com/office/drawing/2014/main" id="{5104BA12-B9D1-4135-9FDE-A4682E96A084}"/>
                  </a:ext>
                </a:extLst>
              </p:cNvPr>
              <p:cNvSpPr/>
              <p:nvPr/>
            </p:nvSpPr>
            <p:spPr>
              <a:xfrm>
                <a:off x="9151553"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E4BF55C-0817-4513-974A-82C8F00F8A39}"/>
                  </a:ext>
                </a:extLst>
              </p:cNvPr>
              <p:cNvSpPr/>
              <p:nvPr/>
            </p:nvSpPr>
            <p:spPr>
              <a:xfrm>
                <a:off x="907462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94" name="Graphic 117">
              <a:extLst>
                <a:ext uri="{FF2B5EF4-FFF2-40B4-BE49-F238E27FC236}">
                  <a16:creationId xmlns:a16="http://schemas.microsoft.com/office/drawing/2014/main" id="{F2736FBD-EEF6-4D84-8D75-7ACA3B4C3C0B}"/>
                </a:ext>
              </a:extLst>
            </p:cNvPr>
            <p:cNvGrpSpPr/>
            <p:nvPr/>
          </p:nvGrpSpPr>
          <p:grpSpPr>
            <a:xfrm>
              <a:off x="9369831" y="5239406"/>
              <a:ext cx="242242" cy="494209"/>
              <a:chOff x="9369831" y="5285126"/>
              <a:chExt cx="242242" cy="494209"/>
            </a:xfrm>
            <a:solidFill>
              <a:srgbClr val="3293C8"/>
            </a:solidFill>
          </p:grpSpPr>
          <p:sp>
            <p:nvSpPr>
              <p:cNvPr id="95" name="Freeform: Shape 94">
                <a:extLst>
                  <a:ext uri="{FF2B5EF4-FFF2-40B4-BE49-F238E27FC236}">
                    <a16:creationId xmlns:a16="http://schemas.microsoft.com/office/drawing/2014/main" id="{196826B9-9E14-4578-89C9-A5841C985467}"/>
                  </a:ext>
                </a:extLst>
              </p:cNvPr>
              <p:cNvSpPr/>
              <p:nvPr/>
            </p:nvSpPr>
            <p:spPr>
              <a:xfrm>
                <a:off x="9446759"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5A1EBA1-A23C-478E-BED4-CF8162BB04B7}"/>
                  </a:ext>
                </a:extLst>
              </p:cNvPr>
              <p:cNvSpPr/>
              <p:nvPr/>
            </p:nvSpPr>
            <p:spPr>
              <a:xfrm>
                <a:off x="9369831" y="5384107"/>
                <a:ext cx="242242" cy="395228"/>
              </a:xfrm>
              <a:custGeom>
                <a:avLst/>
                <a:gdLst>
                  <a:gd name="connsiteX0" fmla="*/ 241026 w 242242"/>
                  <a:gd name="connsiteY0" fmla="*/ 171219 h 395228"/>
                  <a:gd name="connsiteX1" fmla="*/ 210117 w 242242"/>
                  <a:gd name="connsiteY1" fmla="*/ 40634 h 395228"/>
                  <a:gd name="connsiteX2" fmla="*/ 203518 w 242242"/>
                  <a:gd name="connsiteY2" fmla="*/ 28479 h 395228"/>
                  <a:gd name="connsiteX3" fmla="*/ 157328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6 w 242242"/>
                  <a:gd name="connsiteY23" fmla="*/ 171219 h 395228"/>
                  <a:gd name="connsiteX24" fmla="*/ 241026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6" y="171219"/>
                    </a:moveTo>
                    <a:lnTo>
                      <a:pt x="210117" y="40634"/>
                    </a:lnTo>
                    <a:cubicBezTo>
                      <a:pt x="209075" y="36293"/>
                      <a:pt x="206818" y="31778"/>
                      <a:pt x="203518" y="28479"/>
                    </a:cubicBezTo>
                    <a:cubicBezTo>
                      <a:pt x="190321" y="17539"/>
                      <a:pt x="174866" y="9898"/>
                      <a:pt x="157328" y="4341"/>
                    </a:cubicBezTo>
                    <a:cubicBezTo>
                      <a:pt x="145172" y="2084"/>
                      <a:pt x="133016" y="0"/>
                      <a:pt x="121034" y="0"/>
                    </a:cubicBezTo>
                    <a:cubicBezTo>
                      <a:pt x="109052" y="0"/>
                      <a:pt x="96723" y="2258"/>
                      <a:pt x="84741"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97" name="Graphic 117">
              <a:extLst>
                <a:ext uri="{FF2B5EF4-FFF2-40B4-BE49-F238E27FC236}">
                  <a16:creationId xmlns:a16="http://schemas.microsoft.com/office/drawing/2014/main" id="{F2736FBD-EEF6-4D84-8D75-7ACA3B4C3C0B}"/>
                </a:ext>
              </a:extLst>
            </p:cNvPr>
            <p:cNvGrpSpPr/>
            <p:nvPr/>
          </p:nvGrpSpPr>
          <p:grpSpPr>
            <a:xfrm>
              <a:off x="9665038" y="5239406"/>
              <a:ext cx="242241" cy="494209"/>
              <a:chOff x="9665038" y="5285126"/>
              <a:chExt cx="242241" cy="494209"/>
            </a:xfrm>
            <a:solidFill>
              <a:srgbClr val="3293C8"/>
            </a:solidFill>
          </p:grpSpPr>
          <p:sp>
            <p:nvSpPr>
              <p:cNvPr id="98" name="Freeform: Shape 97">
                <a:extLst>
                  <a:ext uri="{FF2B5EF4-FFF2-40B4-BE49-F238E27FC236}">
                    <a16:creationId xmlns:a16="http://schemas.microsoft.com/office/drawing/2014/main" id="{A056D992-5CC4-495C-A0A9-11E34370E015}"/>
                  </a:ext>
                </a:extLst>
              </p:cNvPr>
              <p:cNvSpPr/>
              <p:nvPr/>
            </p:nvSpPr>
            <p:spPr>
              <a:xfrm>
                <a:off x="9741965"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DE16F6F-A609-4F1B-BE99-ECBBA96FF4C8}"/>
                  </a:ext>
                </a:extLst>
              </p:cNvPr>
              <p:cNvSpPr/>
              <p:nvPr/>
            </p:nvSpPr>
            <p:spPr>
              <a:xfrm>
                <a:off x="9665038"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0" name="Graphic 117">
              <a:extLst>
                <a:ext uri="{FF2B5EF4-FFF2-40B4-BE49-F238E27FC236}">
                  <a16:creationId xmlns:a16="http://schemas.microsoft.com/office/drawing/2014/main" id="{F2736FBD-EEF6-4D84-8D75-7ACA3B4C3C0B}"/>
                </a:ext>
              </a:extLst>
            </p:cNvPr>
            <p:cNvGrpSpPr/>
            <p:nvPr/>
          </p:nvGrpSpPr>
          <p:grpSpPr>
            <a:xfrm>
              <a:off x="9960244" y="5239406"/>
              <a:ext cx="242241" cy="494209"/>
              <a:chOff x="9960244" y="5285126"/>
              <a:chExt cx="242241" cy="494209"/>
            </a:xfrm>
            <a:solidFill>
              <a:srgbClr val="3293C8"/>
            </a:solidFill>
          </p:grpSpPr>
          <p:sp>
            <p:nvSpPr>
              <p:cNvPr id="101" name="Freeform: Shape 100">
                <a:extLst>
                  <a:ext uri="{FF2B5EF4-FFF2-40B4-BE49-F238E27FC236}">
                    <a16:creationId xmlns:a16="http://schemas.microsoft.com/office/drawing/2014/main" id="{58C6BCE0-7EB1-48BF-9438-42A56D889598}"/>
                  </a:ext>
                </a:extLst>
              </p:cNvPr>
              <p:cNvSpPr/>
              <p:nvPr/>
            </p:nvSpPr>
            <p:spPr>
              <a:xfrm>
                <a:off x="10037171"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519582F-FF70-43DF-9024-FCA0281C02A2}"/>
                  </a:ext>
                </a:extLst>
              </p:cNvPr>
              <p:cNvSpPr/>
              <p:nvPr/>
            </p:nvSpPr>
            <p:spPr>
              <a:xfrm>
                <a:off x="9960244"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3" name="Graphic 117">
              <a:extLst>
                <a:ext uri="{FF2B5EF4-FFF2-40B4-BE49-F238E27FC236}">
                  <a16:creationId xmlns:a16="http://schemas.microsoft.com/office/drawing/2014/main" id="{F2736FBD-EEF6-4D84-8D75-7ACA3B4C3C0B}"/>
                </a:ext>
              </a:extLst>
            </p:cNvPr>
            <p:cNvGrpSpPr/>
            <p:nvPr/>
          </p:nvGrpSpPr>
          <p:grpSpPr>
            <a:xfrm>
              <a:off x="10255449" y="5239406"/>
              <a:ext cx="242241" cy="494209"/>
              <a:chOff x="10255449" y="5285126"/>
              <a:chExt cx="242241" cy="494209"/>
            </a:xfrm>
            <a:solidFill>
              <a:srgbClr val="3293C8"/>
            </a:solidFill>
          </p:grpSpPr>
          <p:sp>
            <p:nvSpPr>
              <p:cNvPr id="104" name="Freeform: Shape 103">
                <a:extLst>
                  <a:ext uri="{FF2B5EF4-FFF2-40B4-BE49-F238E27FC236}">
                    <a16:creationId xmlns:a16="http://schemas.microsoft.com/office/drawing/2014/main" id="{AD19F257-B3C0-4903-B24A-6C6C25EB9107}"/>
                  </a:ext>
                </a:extLst>
              </p:cNvPr>
              <p:cNvSpPr/>
              <p:nvPr/>
            </p:nvSpPr>
            <p:spPr>
              <a:xfrm>
                <a:off x="10332376"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2605EAC-B502-4CE1-B2A9-F3F53A3237CF}"/>
                  </a:ext>
                </a:extLst>
              </p:cNvPr>
              <p:cNvSpPr/>
              <p:nvPr/>
            </p:nvSpPr>
            <p:spPr>
              <a:xfrm>
                <a:off x="10255449"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6" name="Graphic 117">
              <a:extLst>
                <a:ext uri="{FF2B5EF4-FFF2-40B4-BE49-F238E27FC236}">
                  <a16:creationId xmlns:a16="http://schemas.microsoft.com/office/drawing/2014/main" id="{F2736FBD-EEF6-4D84-8D75-7ACA3B4C3C0B}"/>
                </a:ext>
              </a:extLst>
            </p:cNvPr>
            <p:cNvGrpSpPr/>
            <p:nvPr/>
          </p:nvGrpSpPr>
          <p:grpSpPr>
            <a:xfrm>
              <a:off x="10550655" y="5239406"/>
              <a:ext cx="242241" cy="494209"/>
              <a:chOff x="10550655" y="5285126"/>
              <a:chExt cx="242241" cy="494209"/>
            </a:xfrm>
            <a:solidFill>
              <a:srgbClr val="3293C8"/>
            </a:solidFill>
          </p:grpSpPr>
          <p:sp>
            <p:nvSpPr>
              <p:cNvPr id="107" name="Freeform: Shape 106">
                <a:extLst>
                  <a:ext uri="{FF2B5EF4-FFF2-40B4-BE49-F238E27FC236}">
                    <a16:creationId xmlns:a16="http://schemas.microsoft.com/office/drawing/2014/main" id="{D85D5CF8-3D1B-48CF-9F62-DF8041309158}"/>
                  </a:ext>
                </a:extLst>
              </p:cNvPr>
              <p:cNvSpPr/>
              <p:nvPr/>
            </p:nvSpPr>
            <p:spPr>
              <a:xfrm>
                <a:off x="10627582"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194C20B-9145-4BB7-BBE2-BB5C01300B60}"/>
                  </a:ext>
                </a:extLst>
              </p:cNvPr>
              <p:cNvSpPr/>
              <p:nvPr/>
            </p:nvSpPr>
            <p:spPr>
              <a:xfrm>
                <a:off x="10550655"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9" name="Graphic 117">
              <a:extLst>
                <a:ext uri="{FF2B5EF4-FFF2-40B4-BE49-F238E27FC236}">
                  <a16:creationId xmlns:a16="http://schemas.microsoft.com/office/drawing/2014/main" id="{F2736FBD-EEF6-4D84-8D75-7ACA3B4C3C0B}"/>
                </a:ext>
              </a:extLst>
            </p:cNvPr>
            <p:cNvGrpSpPr/>
            <p:nvPr/>
          </p:nvGrpSpPr>
          <p:grpSpPr>
            <a:xfrm>
              <a:off x="10845861" y="5239406"/>
              <a:ext cx="242241" cy="494209"/>
              <a:chOff x="10845861" y="5285126"/>
              <a:chExt cx="242241" cy="494209"/>
            </a:xfrm>
            <a:solidFill>
              <a:srgbClr val="3293C8"/>
            </a:solidFill>
          </p:grpSpPr>
          <p:sp>
            <p:nvSpPr>
              <p:cNvPr id="110" name="Freeform: Shape 109">
                <a:extLst>
                  <a:ext uri="{FF2B5EF4-FFF2-40B4-BE49-F238E27FC236}">
                    <a16:creationId xmlns:a16="http://schemas.microsoft.com/office/drawing/2014/main" id="{D0D6DCEC-28EF-4CA0-8AFC-2B4036C5A76A}"/>
                  </a:ext>
                </a:extLst>
              </p:cNvPr>
              <p:cNvSpPr/>
              <p:nvPr/>
            </p:nvSpPr>
            <p:spPr>
              <a:xfrm>
                <a:off x="10922788"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224532D-5B1F-446A-B803-0942A7EE0A18}"/>
                  </a:ext>
                </a:extLst>
              </p:cNvPr>
              <p:cNvSpPr/>
              <p:nvPr/>
            </p:nvSpPr>
            <p:spPr>
              <a:xfrm>
                <a:off x="10845861"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12" name="Graphic 117">
              <a:extLst>
                <a:ext uri="{FF2B5EF4-FFF2-40B4-BE49-F238E27FC236}">
                  <a16:creationId xmlns:a16="http://schemas.microsoft.com/office/drawing/2014/main" id="{F2736FBD-EEF6-4D84-8D75-7ACA3B4C3C0B}"/>
                </a:ext>
              </a:extLst>
            </p:cNvPr>
            <p:cNvGrpSpPr/>
            <p:nvPr/>
          </p:nvGrpSpPr>
          <p:grpSpPr>
            <a:xfrm>
              <a:off x="11141067" y="5239406"/>
              <a:ext cx="242241" cy="494209"/>
              <a:chOff x="11141067" y="5285126"/>
              <a:chExt cx="242241" cy="494209"/>
            </a:xfrm>
            <a:solidFill>
              <a:srgbClr val="3293C8"/>
            </a:solidFill>
          </p:grpSpPr>
          <p:sp>
            <p:nvSpPr>
              <p:cNvPr id="113" name="Freeform: Shape 112">
                <a:extLst>
                  <a:ext uri="{FF2B5EF4-FFF2-40B4-BE49-F238E27FC236}">
                    <a16:creationId xmlns:a16="http://schemas.microsoft.com/office/drawing/2014/main" id="{CAE68A38-8845-4729-B597-FC8F19D00DFA}"/>
                  </a:ext>
                </a:extLst>
              </p:cNvPr>
              <p:cNvSpPr/>
              <p:nvPr/>
            </p:nvSpPr>
            <p:spPr>
              <a:xfrm>
                <a:off x="11217994"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DD75031-E850-4F58-8E4D-0F5148A8A080}"/>
                  </a:ext>
                </a:extLst>
              </p:cNvPr>
              <p:cNvSpPr/>
              <p:nvPr/>
            </p:nvSpPr>
            <p:spPr>
              <a:xfrm>
                <a:off x="11141067"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sp>
        <p:nvSpPr>
          <p:cNvPr id="3" name="TextBox 2">
            <a:extLst>
              <a:ext uri="{FF2B5EF4-FFF2-40B4-BE49-F238E27FC236}">
                <a16:creationId xmlns:a16="http://schemas.microsoft.com/office/drawing/2014/main" id="{33BCB819-5628-4054-A45A-2D0A71E9BAE7}"/>
              </a:ext>
            </a:extLst>
          </p:cNvPr>
          <p:cNvSpPr txBox="1"/>
          <p:nvPr/>
        </p:nvSpPr>
        <p:spPr>
          <a:xfrm>
            <a:off x="6991013" y="6428055"/>
            <a:ext cx="4901054" cy="276999"/>
          </a:xfrm>
          <a:prstGeom prst="rect">
            <a:avLst/>
          </a:prstGeom>
          <a:noFill/>
        </p:spPr>
        <p:txBody>
          <a:bodyPr wrap="square" rtlCol="0">
            <a:spAutoFit/>
          </a:bodyPr>
          <a:lstStyle/>
          <a:p>
            <a:r>
              <a:rPr lang="en-US" sz="1200" dirty="0">
                <a:solidFill>
                  <a:schemeClr val="bg1"/>
                </a:solidFill>
              </a:rPr>
              <a:t>Source: FHWA. Adapted from USDOT Pedestrian Safety Action Plan</a:t>
            </a:r>
          </a:p>
        </p:txBody>
      </p:sp>
    </p:spTree>
    <p:extLst>
      <p:ext uri="{BB962C8B-B14F-4D97-AF65-F5344CB8AC3E}">
        <p14:creationId xmlns:p14="http://schemas.microsoft.com/office/powerpoint/2010/main" val="1231205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150E47-6853-40B7-B0B7-1D34AC7F5C4F}"/>
              </a:ext>
              <a:ext uri="{C183D7F6-B498-43B3-948B-1728B52AA6E4}">
                <adec:decorative xmlns:adec="http://schemas.microsoft.com/office/drawing/2017/decorative" val="1"/>
              </a:ext>
            </a:extLst>
          </p:cNvPr>
          <p:cNvSpPr/>
          <p:nvPr/>
        </p:nvSpPr>
        <p:spPr>
          <a:xfrm>
            <a:off x="833436" y="426719"/>
            <a:ext cx="473106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Speeds: Fatality Risks</a:t>
            </a:r>
          </a:p>
        </p:txBody>
      </p:sp>
      <p:grpSp>
        <p:nvGrpSpPr>
          <p:cNvPr id="3" name="Group 2">
            <a:extLst>
              <a:ext uri="{FF2B5EF4-FFF2-40B4-BE49-F238E27FC236}">
                <a16:creationId xmlns:a16="http://schemas.microsoft.com/office/drawing/2014/main" id="{93DF9042-D874-4640-A0F4-A77832088CA1}"/>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134" name="Rectangle 133">
              <a:extLst>
                <a:ext uri="{FF2B5EF4-FFF2-40B4-BE49-F238E27FC236}">
                  <a16:creationId xmlns:a16="http://schemas.microsoft.com/office/drawing/2014/main" id="{343E72F2-07A3-4ACF-B61B-E37D550FD2BC}"/>
                </a:ext>
              </a:extLst>
            </p:cNvPr>
            <p:cNvSpPr/>
            <p:nvPr/>
          </p:nvSpPr>
          <p:spPr>
            <a:xfrm>
              <a:off x="581025" y="36942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132" name="Group 131">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139"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140"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133" name="Group 132">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chemeClr val="bg1"/>
            </a:solidFill>
          </p:grpSpPr>
          <p:sp>
            <p:nvSpPr>
              <p:cNvPr id="137"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138"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135"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136"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grpSp>
        <p:nvGrpSpPr>
          <p:cNvPr id="112" name="Group 111" descr="This graph plots impact speed from 0 to 70 miles per hour on the X axis and relative fatality risk from 0 to 100 percent on the y axis. Four curves are plotted: auto hits pedestrian, auto hits fixed object, auto side impacts auto, and auto hits auto head-on. Each of the curves appear as half of a bell curve. The positions of the curves are: the auto hits pedestrian curve begins at 0 percent fatality risk at 10 miles per hour and levels out at 100 percent fatality risk at 40 miles per hour; the auto hits fixed object begins at 0 percent fatality risk at 15 miles per hour and levels out at 100 percent fatality risk at 45 miles per hour; the auto side impacts auto begins at 0 percent fatality risk at 20 miles per hour and levels out at 100 percent fatality risk at 50 miles per hour; and the auto hits auto head-on begins at 0 percent fatality risk at aproximately 32 miles per hour and levels out at 100 percent fatality risk at approximately 62 miles per hour.">
            <a:extLst>
              <a:ext uri="{FF2B5EF4-FFF2-40B4-BE49-F238E27FC236}">
                <a16:creationId xmlns:a16="http://schemas.microsoft.com/office/drawing/2014/main" id="{AEB57C5D-BC71-449C-B1D2-E2C989DF024F}"/>
              </a:ext>
            </a:extLst>
          </p:cNvPr>
          <p:cNvGrpSpPr/>
          <p:nvPr/>
        </p:nvGrpSpPr>
        <p:grpSpPr>
          <a:xfrm>
            <a:off x="2098003" y="1725584"/>
            <a:ext cx="9456217" cy="4476518"/>
            <a:chOff x="2098003" y="1725584"/>
            <a:chExt cx="9456217" cy="4476518"/>
          </a:xfrm>
        </p:grpSpPr>
        <p:sp>
          <p:nvSpPr>
            <p:cNvPr id="113" name="TextBox 112">
              <a:extLst>
                <a:ext uri="{FF2B5EF4-FFF2-40B4-BE49-F238E27FC236}">
                  <a16:creationId xmlns:a16="http://schemas.microsoft.com/office/drawing/2014/main" id="{566BB867-2D8F-4157-8DC9-49BA64692C9E}"/>
                </a:ext>
              </a:extLst>
            </p:cNvPr>
            <p:cNvSpPr txBox="1"/>
            <p:nvPr/>
          </p:nvSpPr>
          <p:spPr>
            <a:xfrm>
              <a:off x="2315749" y="1725584"/>
              <a:ext cx="774571" cy="369332"/>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100%</a:t>
              </a:r>
            </a:p>
          </p:txBody>
        </p:sp>
        <p:sp>
          <p:nvSpPr>
            <p:cNvPr id="114" name="TextBox 113">
              <a:extLst>
                <a:ext uri="{FF2B5EF4-FFF2-40B4-BE49-F238E27FC236}">
                  <a16:creationId xmlns:a16="http://schemas.microsoft.com/office/drawing/2014/main" id="{CA02C6D1-6863-4076-801B-279416A59824}"/>
                </a:ext>
              </a:extLst>
            </p:cNvPr>
            <p:cNvSpPr txBox="1"/>
            <p:nvPr/>
          </p:nvSpPr>
          <p:spPr>
            <a:xfrm>
              <a:off x="2575712" y="5257762"/>
              <a:ext cx="518091" cy="369332"/>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0%</a:t>
              </a:r>
            </a:p>
          </p:txBody>
        </p:sp>
        <p:sp>
          <p:nvSpPr>
            <p:cNvPr id="115" name="TextBox 114">
              <a:extLst>
                <a:ext uri="{FF2B5EF4-FFF2-40B4-BE49-F238E27FC236}">
                  <a16:creationId xmlns:a16="http://schemas.microsoft.com/office/drawing/2014/main" id="{9730846A-FC9B-45DE-B954-8F869DB26A45}"/>
                </a:ext>
              </a:extLst>
            </p:cNvPr>
            <p:cNvSpPr txBox="1"/>
            <p:nvPr/>
          </p:nvSpPr>
          <p:spPr>
            <a:xfrm>
              <a:off x="3909206"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10</a:t>
              </a:r>
            </a:p>
          </p:txBody>
        </p:sp>
        <p:sp>
          <p:nvSpPr>
            <p:cNvPr id="116" name="TextBox 115">
              <a:extLst>
                <a:ext uri="{FF2B5EF4-FFF2-40B4-BE49-F238E27FC236}">
                  <a16:creationId xmlns:a16="http://schemas.microsoft.com/office/drawing/2014/main" id="{ED1CF52A-854F-48EC-82A5-1BF7ABF7EA60}"/>
                </a:ext>
              </a:extLst>
            </p:cNvPr>
            <p:cNvSpPr txBox="1"/>
            <p:nvPr/>
          </p:nvSpPr>
          <p:spPr>
            <a:xfrm>
              <a:off x="5109853"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20</a:t>
              </a:r>
            </a:p>
          </p:txBody>
        </p:sp>
        <p:sp>
          <p:nvSpPr>
            <p:cNvPr id="117" name="TextBox 116">
              <a:extLst>
                <a:ext uri="{FF2B5EF4-FFF2-40B4-BE49-F238E27FC236}">
                  <a16:creationId xmlns:a16="http://schemas.microsoft.com/office/drawing/2014/main" id="{21E71107-1C45-462B-8324-05A42BD6CBBF}"/>
                </a:ext>
              </a:extLst>
            </p:cNvPr>
            <p:cNvSpPr txBox="1"/>
            <p:nvPr/>
          </p:nvSpPr>
          <p:spPr>
            <a:xfrm>
              <a:off x="6310500"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30</a:t>
              </a:r>
            </a:p>
          </p:txBody>
        </p:sp>
        <p:sp>
          <p:nvSpPr>
            <p:cNvPr id="118" name="TextBox 117">
              <a:extLst>
                <a:ext uri="{FF2B5EF4-FFF2-40B4-BE49-F238E27FC236}">
                  <a16:creationId xmlns:a16="http://schemas.microsoft.com/office/drawing/2014/main" id="{0522A883-E0E7-4BFE-A3A6-5BF0BE2BA8E8}"/>
                </a:ext>
              </a:extLst>
            </p:cNvPr>
            <p:cNvSpPr txBox="1"/>
            <p:nvPr/>
          </p:nvSpPr>
          <p:spPr>
            <a:xfrm>
              <a:off x="9912441"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60</a:t>
              </a:r>
            </a:p>
          </p:txBody>
        </p:sp>
        <p:sp>
          <p:nvSpPr>
            <p:cNvPr id="119" name="TextBox 118">
              <a:extLst>
                <a:ext uri="{FF2B5EF4-FFF2-40B4-BE49-F238E27FC236}">
                  <a16:creationId xmlns:a16="http://schemas.microsoft.com/office/drawing/2014/main" id="{9389DC80-9BD1-43CA-AA6E-74BA95FFAC27}"/>
                </a:ext>
              </a:extLst>
            </p:cNvPr>
            <p:cNvSpPr txBox="1"/>
            <p:nvPr/>
          </p:nvSpPr>
          <p:spPr>
            <a:xfrm>
              <a:off x="8711794"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50</a:t>
              </a:r>
            </a:p>
          </p:txBody>
        </p:sp>
        <p:sp>
          <p:nvSpPr>
            <p:cNvPr id="120" name="TextBox 119">
              <a:extLst>
                <a:ext uri="{FF2B5EF4-FFF2-40B4-BE49-F238E27FC236}">
                  <a16:creationId xmlns:a16="http://schemas.microsoft.com/office/drawing/2014/main" id="{C1C4179C-7E16-4989-9AEA-05FE94FC2B7E}"/>
                </a:ext>
              </a:extLst>
            </p:cNvPr>
            <p:cNvSpPr txBox="1"/>
            <p:nvPr/>
          </p:nvSpPr>
          <p:spPr>
            <a:xfrm>
              <a:off x="7511147"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40</a:t>
              </a:r>
            </a:p>
          </p:txBody>
        </p:sp>
        <p:sp>
          <p:nvSpPr>
            <p:cNvPr id="121" name="TextBox 120">
              <a:extLst>
                <a:ext uri="{FF2B5EF4-FFF2-40B4-BE49-F238E27FC236}">
                  <a16:creationId xmlns:a16="http://schemas.microsoft.com/office/drawing/2014/main" id="{935A62B7-B36B-480F-A1AC-957BA1732209}"/>
                </a:ext>
              </a:extLst>
            </p:cNvPr>
            <p:cNvSpPr txBox="1"/>
            <p:nvPr/>
          </p:nvSpPr>
          <p:spPr>
            <a:xfrm>
              <a:off x="11113074"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70</a:t>
              </a:r>
            </a:p>
          </p:txBody>
        </p:sp>
        <p:sp>
          <p:nvSpPr>
            <p:cNvPr id="122" name="TextBox 121">
              <a:extLst>
                <a:ext uri="{FF2B5EF4-FFF2-40B4-BE49-F238E27FC236}">
                  <a16:creationId xmlns:a16="http://schemas.microsoft.com/office/drawing/2014/main" id="{AA3B5DD5-BE8D-497A-B77B-33DC5F96BA35}"/>
                </a:ext>
              </a:extLst>
            </p:cNvPr>
            <p:cNvSpPr txBox="1"/>
            <p:nvPr/>
          </p:nvSpPr>
          <p:spPr>
            <a:xfrm>
              <a:off x="2098003" y="3379413"/>
              <a:ext cx="928459" cy="646331"/>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Fatality</a:t>
              </a:r>
            </a:p>
            <a:p>
              <a:pPr algn="r"/>
              <a:r>
                <a:rPr lang="en-US" spc="0" baseline="0">
                  <a:solidFill>
                    <a:srgbClr val="4C8A87"/>
                  </a:solidFill>
                  <a:latin typeface="Arial"/>
                  <a:cs typeface="Arial"/>
                  <a:sym typeface="Arial"/>
                  <a:rtl val="0"/>
                </a:rPr>
                <a:t>Risk</a:t>
              </a:r>
            </a:p>
          </p:txBody>
        </p:sp>
        <p:sp>
          <p:nvSpPr>
            <p:cNvPr id="123" name="TextBox 122">
              <a:extLst>
                <a:ext uri="{FF2B5EF4-FFF2-40B4-BE49-F238E27FC236}">
                  <a16:creationId xmlns:a16="http://schemas.microsoft.com/office/drawing/2014/main" id="{07400BC4-74E7-4EAC-87C6-446CEE60CEF4}"/>
                </a:ext>
              </a:extLst>
            </p:cNvPr>
            <p:cNvSpPr txBox="1"/>
            <p:nvPr/>
          </p:nvSpPr>
          <p:spPr>
            <a:xfrm>
              <a:off x="9215118" y="5832770"/>
              <a:ext cx="2339102" cy="369332"/>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Impact Speed (MPH)</a:t>
              </a:r>
            </a:p>
          </p:txBody>
        </p:sp>
        <p:sp>
          <p:nvSpPr>
            <p:cNvPr id="124" name="Freeform: Shape 6">
              <a:extLst>
                <a:ext uri="{FF2B5EF4-FFF2-40B4-BE49-F238E27FC236}">
                  <a16:creationId xmlns:a16="http://schemas.microsoft.com/office/drawing/2014/main" id="{B44DB9F2-B14F-45C2-8BBE-ACB992E844F9}"/>
                </a:ext>
              </a:extLst>
            </p:cNvPr>
            <p:cNvSpPr/>
            <p:nvPr/>
          </p:nvSpPr>
          <p:spPr>
            <a:xfrm>
              <a:off x="4175745" y="1850917"/>
              <a:ext cx="3604124" cy="3696050"/>
            </a:xfrm>
            <a:custGeom>
              <a:avLst/>
              <a:gdLst>
                <a:gd name="connsiteX0" fmla="*/ 0 w 3604124"/>
                <a:gd name="connsiteY0" fmla="*/ 3696051 h 3696050"/>
                <a:gd name="connsiteX1" fmla="*/ 3604124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4" y="0"/>
                  </a:cubicBezTo>
                </a:path>
              </a:pathLst>
            </a:custGeom>
            <a:noFill/>
            <a:ln w="19050" cap="flat">
              <a:solidFill>
                <a:srgbClr val="737373"/>
              </a:solidFill>
              <a:prstDash val="solid"/>
              <a:miter/>
            </a:ln>
          </p:spPr>
          <p:txBody>
            <a:bodyPr rtlCol="0" anchor="ctr"/>
            <a:lstStyle/>
            <a:p>
              <a:endParaRPr lang="en-US"/>
            </a:p>
          </p:txBody>
        </p:sp>
        <p:sp>
          <p:nvSpPr>
            <p:cNvPr id="125" name="Freeform: Shape 7">
              <a:extLst>
                <a:ext uri="{FF2B5EF4-FFF2-40B4-BE49-F238E27FC236}">
                  <a16:creationId xmlns:a16="http://schemas.microsoft.com/office/drawing/2014/main" id="{8BB207FC-C6EE-4768-9E0C-AFE963B7A655}"/>
                </a:ext>
              </a:extLst>
            </p:cNvPr>
            <p:cNvSpPr/>
            <p:nvPr/>
          </p:nvSpPr>
          <p:spPr>
            <a:xfrm>
              <a:off x="4811633" y="1850917"/>
              <a:ext cx="3604124" cy="3696050"/>
            </a:xfrm>
            <a:custGeom>
              <a:avLst/>
              <a:gdLst>
                <a:gd name="connsiteX0" fmla="*/ 0 w 3604124"/>
                <a:gd name="connsiteY0" fmla="*/ 3696051 h 3696050"/>
                <a:gd name="connsiteX1" fmla="*/ 3604125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5" y="0"/>
                  </a:cubicBezTo>
                </a:path>
              </a:pathLst>
            </a:custGeom>
            <a:noFill/>
            <a:ln w="19050" cap="flat">
              <a:solidFill>
                <a:srgbClr val="3293C8"/>
              </a:solidFill>
              <a:prstDash val="solid"/>
              <a:miter/>
            </a:ln>
          </p:spPr>
          <p:txBody>
            <a:bodyPr rtlCol="0" anchor="ctr"/>
            <a:lstStyle/>
            <a:p>
              <a:endParaRPr lang="en-US"/>
            </a:p>
          </p:txBody>
        </p:sp>
        <p:sp>
          <p:nvSpPr>
            <p:cNvPr id="126" name="Freeform: Shape 8">
              <a:extLst>
                <a:ext uri="{FF2B5EF4-FFF2-40B4-BE49-F238E27FC236}">
                  <a16:creationId xmlns:a16="http://schemas.microsoft.com/office/drawing/2014/main" id="{0E0008C0-EF76-4E1C-A4D1-DEEA24A3DBBD}"/>
                </a:ext>
              </a:extLst>
            </p:cNvPr>
            <p:cNvSpPr/>
            <p:nvPr/>
          </p:nvSpPr>
          <p:spPr>
            <a:xfrm>
              <a:off x="5444481" y="1850917"/>
              <a:ext cx="3604884" cy="3696050"/>
            </a:xfrm>
            <a:custGeom>
              <a:avLst/>
              <a:gdLst>
                <a:gd name="connsiteX0" fmla="*/ 0 w 3604884"/>
                <a:gd name="connsiteY0" fmla="*/ 3696051 h 3696050"/>
                <a:gd name="connsiteX1" fmla="*/ 3604884 w 3604884"/>
                <a:gd name="connsiteY1" fmla="*/ 0 h 3696050"/>
              </a:gdLst>
              <a:ahLst/>
              <a:cxnLst>
                <a:cxn ang="0">
                  <a:pos x="connsiteX0" y="connsiteY0"/>
                </a:cxn>
                <a:cxn ang="0">
                  <a:pos x="connsiteX1" y="connsiteY1"/>
                </a:cxn>
              </a:cxnLst>
              <a:rect l="l" t="t" r="r" b="b"/>
              <a:pathLst>
                <a:path w="3604884" h="3696050">
                  <a:moveTo>
                    <a:pt x="0" y="3696051"/>
                  </a:moveTo>
                  <a:cubicBezTo>
                    <a:pt x="2312723" y="3502068"/>
                    <a:pt x="1253036" y="175243"/>
                    <a:pt x="3604884" y="0"/>
                  </a:cubicBezTo>
                </a:path>
              </a:pathLst>
            </a:custGeom>
            <a:noFill/>
            <a:ln w="19050" cap="flat">
              <a:solidFill>
                <a:srgbClr val="003C47"/>
              </a:solidFill>
              <a:prstDash val="solid"/>
              <a:miter/>
            </a:ln>
          </p:spPr>
          <p:txBody>
            <a:bodyPr rtlCol="0" anchor="ctr"/>
            <a:lstStyle/>
            <a:p>
              <a:endParaRPr lang="en-US"/>
            </a:p>
          </p:txBody>
        </p:sp>
        <p:sp>
          <p:nvSpPr>
            <p:cNvPr id="127" name="Freeform: Shape 9">
              <a:extLst>
                <a:ext uri="{FF2B5EF4-FFF2-40B4-BE49-F238E27FC236}">
                  <a16:creationId xmlns:a16="http://schemas.microsoft.com/office/drawing/2014/main" id="{E1F809C5-443F-4692-B951-FE7BADA6C982}"/>
                </a:ext>
              </a:extLst>
            </p:cNvPr>
            <p:cNvSpPr/>
            <p:nvPr/>
          </p:nvSpPr>
          <p:spPr>
            <a:xfrm>
              <a:off x="6811223" y="1850917"/>
              <a:ext cx="3604124" cy="3696050"/>
            </a:xfrm>
            <a:custGeom>
              <a:avLst/>
              <a:gdLst>
                <a:gd name="connsiteX0" fmla="*/ 0 w 3604124"/>
                <a:gd name="connsiteY0" fmla="*/ 3696051 h 3696050"/>
                <a:gd name="connsiteX1" fmla="*/ 3604125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5" y="0"/>
                  </a:cubicBezTo>
                </a:path>
              </a:pathLst>
            </a:custGeom>
            <a:noFill/>
            <a:ln w="19050" cap="flat">
              <a:solidFill>
                <a:srgbClr val="4C8A87"/>
              </a:solidFill>
              <a:prstDash val="solid"/>
              <a:miter/>
            </a:ln>
          </p:spPr>
          <p:txBody>
            <a:bodyPr rtlCol="0" anchor="ctr"/>
            <a:lstStyle/>
            <a:p>
              <a:endParaRPr lang="en-US"/>
            </a:p>
          </p:txBody>
        </p:sp>
        <p:sp>
          <p:nvSpPr>
            <p:cNvPr id="128" name="Freeform: Shape 10">
              <a:extLst>
                <a:ext uri="{FF2B5EF4-FFF2-40B4-BE49-F238E27FC236}">
                  <a16:creationId xmlns:a16="http://schemas.microsoft.com/office/drawing/2014/main" id="{20A6D08E-D304-435D-8B3E-F5E3B0864851}"/>
                </a:ext>
              </a:extLst>
            </p:cNvPr>
            <p:cNvSpPr/>
            <p:nvPr/>
          </p:nvSpPr>
          <p:spPr>
            <a:xfrm>
              <a:off x="3087062" y="1850917"/>
              <a:ext cx="8456473" cy="3696050"/>
            </a:xfrm>
            <a:custGeom>
              <a:avLst/>
              <a:gdLst>
                <a:gd name="connsiteX0" fmla="*/ 0 w 8456473"/>
                <a:gd name="connsiteY0" fmla="*/ 0 h 3696050"/>
                <a:gd name="connsiteX1" fmla="*/ 8456473 w 8456473"/>
                <a:gd name="connsiteY1" fmla="*/ 0 h 3696050"/>
                <a:gd name="connsiteX2" fmla="*/ 8456473 w 8456473"/>
                <a:gd name="connsiteY2" fmla="*/ 3696051 h 3696050"/>
                <a:gd name="connsiteX3" fmla="*/ 0 w 8456473"/>
                <a:gd name="connsiteY3" fmla="*/ 3696051 h 3696050"/>
              </a:gdLst>
              <a:ahLst/>
              <a:cxnLst>
                <a:cxn ang="0">
                  <a:pos x="connsiteX0" y="connsiteY0"/>
                </a:cxn>
                <a:cxn ang="0">
                  <a:pos x="connsiteX1" y="connsiteY1"/>
                </a:cxn>
                <a:cxn ang="0">
                  <a:pos x="connsiteX2" y="connsiteY2"/>
                </a:cxn>
                <a:cxn ang="0">
                  <a:pos x="connsiteX3" y="connsiteY3"/>
                </a:cxn>
              </a:cxnLst>
              <a:rect l="l" t="t" r="r" b="b"/>
              <a:pathLst>
                <a:path w="8456473" h="3696050">
                  <a:moveTo>
                    <a:pt x="0" y="0"/>
                  </a:moveTo>
                  <a:lnTo>
                    <a:pt x="8456473" y="0"/>
                  </a:lnTo>
                  <a:lnTo>
                    <a:pt x="8456473" y="3696051"/>
                  </a:lnTo>
                  <a:lnTo>
                    <a:pt x="0" y="3696051"/>
                  </a:lnTo>
                  <a:close/>
                </a:path>
              </a:pathLst>
            </a:custGeom>
            <a:noFill/>
            <a:ln w="19050" cap="flat">
              <a:solidFill>
                <a:srgbClr val="4C8A87"/>
              </a:solidFill>
              <a:prstDash val="solid"/>
              <a:miter/>
            </a:ln>
          </p:spPr>
          <p:txBody>
            <a:bodyPr rtlCol="0" anchor="ctr"/>
            <a:lstStyle/>
            <a:p>
              <a:endParaRPr lang="en-US"/>
            </a:p>
          </p:txBody>
        </p:sp>
        <p:grpSp>
          <p:nvGrpSpPr>
            <p:cNvPr id="236" name="Graphic 117">
              <a:extLst>
                <a:ext uri="{FF2B5EF4-FFF2-40B4-BE49-F238E27FC236}">
                  <a16:creationId xmlns:a16="http://schemas.microsoft.com/office/drawing/2014/main" id="{2B488DDC-85ED-49DA-B013-867DB90982F8}"/>
                </a:ext>
              </a:extLst>
            </p:cNvPr>
            <p:cNvGrpSpPr/>
            <p:nvPr/>
          </p:nvGrpSpPr>
          <p:grpSpPr>
            <a:xfrm>
              <a:off x="5308871" y="2415226"/>
              <a:ext cx="1143256" cy="2301238"/>
              <a:chOff x="5308871" y="2415226"/>
              <a:chExt cx="1143256" cy="2301238"/>
            </a:xfrm>
            <a:solidFill>
              <a:srgbClr val="737373"/>
            </a:solidFill>
          </p:grpSpPr>
          <p:sp>
            <p:nvSpPr>
              <p:cNvPr id="297" name="Freeform: Shape 12">
                <a:extLst>
                  <a:ext uri="{FF2B5EF4-FFF2-40B4-BE49-F238E27FC236}">
                    <a16:creationId xmlns:a16="http://schemas.microsoft.com/office/drawing/2014/main" id="{D3D7FBFE-B9FD-462A-B2AB-69FE40859A72}"/>
                  </a:ext>
                </a:extLst>
              </p:cNvPr>
              <p:cNvSpPr/>
              <p:nvPr/>
            </p:nvSpPr>
            <p:spPr>
              <a:xfrm>
                <a:off x="5308871" y="4530586"/>
                <a:ext cx="212848" cy="185878"/>
              </a:xfrm>
              <a:custGeom>
                <a:avLst/>
                <a:gdLst>
                  <a:gd name="connsiteX0" fmla="*/ 212849 w 212848"/>
                  <a:gd name="connsiteY0" fmla="*/ 28743 h 185878"/>
                  <a:gd name="connsiteX1" fmla="*/ 192716 w 212848"/>
                  <a:gd name="connsiteY1" fmla="*/ 63183 h 185878"/>
                  <a:gd name="connsiteX2" fmla="*/ 149159 w 212848"/>
                  <a:gd name="connsiteY2" fmla="*/ 56093 h 185878"/>
                  <a:gd name="connsiteX3" fmla="*/ 112566 w 212848"/>
                  <a:gd name="connsiteY3" fmla="*/ 118643 h 185878"/>
                  <a:gd name="connsiteX4" fmla="*/ 140549 w 212848"/>
                  <a:gd name="connsiteY4" fmla="*/ 152324 h 185878"/>
                  <a:gd name="connsiteX5" fmla="*/ 120923 w 212848"/>
                  <a:gd name="connsiteY5" fmla="*/ 185879 h 185878"/>
                  <a:gd name="connsiteX6" fmla="*/ 0 w 212848"/>
                  <a:gd name="connsiteY6" fmla="*/ 33428 h 185878"/>
                  <a:gd name="connsiteX7" fmla="*/ 19499 w 212848"/>
                  <a:gd name="connsiteY7" fmla="*/ 0 h 185878"/>
                  <a:gd name="connsiteX8" fmla="*/ 212849 w 212848"/>
                  <a:gd name="connsiteY8" fmla="*/ 28743 h 185878"/>
                  <a:gd name="connsiteX9" fmla="*/ 116871 w 212848"/>
                  <a:gd name="connsiteY9" fmla="*/ 50775 h 185878"/>
                  <a:gd name="connsiteX10" fmla="*/ 46216 w 212848"/>
                  <a:gd name="connsiteY10" fmla="*/ 38366 h 185878"/>
                  <a:gd name="connsiteX11" fmla="*/ 91926 w 212848"/>
                  <a:gd name="connsiteY11" fmla="*/ 93446 h 185878"/>
                  <a:gd name="connsiteX12" fmla="*/ 116871 w 212848"/>
                  <a:gd name="connsiteY12" fmla="*/ 50775 h 18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848" h="185878">
                    <a:moveTo>
                      <a:pt x="212849" y="28743"/>
                    </a:moveTo>
                    <a:lnTo>
                      <a:pt x="192716" y="63183"/>
                    </a:lnTo>
                    <a:lnTo>
                      <a:pt x="149159" y="56093"/>
                    </a:lnTo>
                    <a:lnTo>
                      <a:pt x="112566" y="118643"/>
                    </a:lnTo>
                    <a:lnTo>
                      <a:pt x="140549" y="152324"/>
                    </a:lnTo>
                    <a:lnTo>
                      <a:pt x="120923" y="185879"/>
                    </a:lnTo>
                    <a:lnTo>
                      <a:pt x="0" y="33428"/>
                    </a:lnTo>
                    <a:lnTo>
                      <a:pt x="19499" y="0"/>
                    </a:lnTo>
                    <a:lnTo>
                      <a:pt x="212849" y="28743"/>
                    </a:lnTo>
                    <a:close/>
                    <a:moveTo>
                      <a:pt x="116871" y="50775"/>
                    </a:moveTo>
                    <a:lnTo>
                      <a:pt x="46216" y="38366"/>
                    </a:lnTo>
                    <a:lnTo>
                      <a:pt x="91926" y="93446"/>
                    </a:lnTo>
                    <a:lnTo>
                      <a:pt x="116871" y="50775"/>
                    </a:lnTo>
                    <a:close/>
                  </a:path>
                </a:pathLst>
              </a:custGeom>
              <a:solidFill>
                <a:srgbClr val="737373"/>
              </a:solidFill>
              <a:ln w="19050" cap="flat">
                <a:noFill/>
                <a:prstDash val="solid"/>
                <a:miter/>
              </a:ln>
            </p:spPr>
            <p:txBody>
              <a:bodyPr rtlCol="0" anchor="ctr"/>
              <a:lstStyle/>
              <a:p>
                <a:endParaRPr lang="en-US"/>
              </a:p>
            </p:txBody>
          </p:sp>
          <p:sp>
            <p:nvSpPr>
              <p:cNvPr id="298" name="Freeform: Shape 13">
                <a:extLst>
                  <a:ext uri="{FF2B5EF4-FFF2-40B4-BE49-F238E27FC236}">
                    <a16:creationId xmlns:a16="http://schemas.microsoft.com/office/drawing/2014/main" id="{FF06F92A-EE9D-4C52-BEF3-89D47152BD39}"/>
                  </a:ext>
                </a:extLst>
              </p:cNvPr>
              <p:cNvSpPr/>
              <p:nvPr/>
            </p:nvSpPr>
            <p:spPr>
              <a:xfrm>
                <a:off x="5411307" y="4378641"/>
                <a:ext cx="171444" cy="153410"/>
              </a:xfrm>
              <a:custGeom>
                <a:avLst/>
                <a:gdLst>
                  <a:gd name="connsiteX0" fmla="*/ 156503 w 171444"/>
                  <a:gd name="connsiteY0" fmla="*/ 88761 h 153410"/>
                  <a:gd name="connsiteX1" fmla="*/ 139029 w 171444"/>
                  <a:gd name="connsiteY1" fmla="*/ 79771 h 153410"/>
                  <a:gd name="connsiteX2" fmla="*/ 145234 w 171444"/>
                  <a:gd name="connsiteY2" fmla="*/ 104082 h 153410"/>
                  <a:gd name="connsiteX3" fmla="*/ 139409 w 171444"/>
                  <a:gd name="connsiteY3" fmla="*/ 128773 h 153410"/>
                  <a:gd name="connsiteX4" fmla="*/ 123455 w 171444"/>
                  <a:gd name="connsiteY4" fmla="*/ 147259 h 153410"/>
                  <a:gd name="connsiteX5" fmla="*/ 102056 w 171444"/>
                  <a:gd name="connsiteY5" fmla="*/ 153337 h 153410"/>
                  <a:gd name="connsiteX6" fmla="*/ 74073 w 171444"/>
                  <a:gd name="connsiteY6" fmla="*/ 144347 h 153410"/>
                  <a:gd name="connsiteX7" fmla="*/ 0 w 171444"/>
                  <a:gd name="connsiteY7" fmla="*/ 106614 h 153410"/>
                  <a:gd name="connsiteX8" fmla="*/ 15828 w 171444"/>
                  <a:gd name="connsiteY8" fmla="*/ 75592 h 153410"/>
                  <a:gd name="connsiteX9" fmla="*/ 69641 w 171444"/>
                  <a:gd name="connsiteY9" fmla="*/ 102942 h 153410"/>
                  <a:gd name="connsiteX10" fmla="*/ 100790 w 171444"/>
                  <a:gd name="connsiteY10" fmla="*/ 116617 h 153410"/>
                  <a:gd name="connsiteX11" fmla="*/ 112819 w 171444"/>
                  <a:gd name="connsiteY11" fmla="*/ 114845 h 153410"/>
                  <a:gd name="connsiteX12" fmla="*/ 121936 w 171444"/>
                  <a:gd name="connsiteY12" fmla="*/ 105095 h 153410"/>
                  <a:gd name="connsiteX13" fmla="*/ 124848 w 171444"/>
                  <a:gd name="connsiteY13" fmla="*/ 88634 h 153410"/>
                  <a:gd name="connsiteX14" fmla="*/ 118390 w 171444"/>
                  <a:gd name="connsiteY14" fmla="*/ 74579 h 153410"/>
                  <a:gd name="connsiteX15" fmla="*/ 88001 w 171444"/>
                  <a:gd name="connsiteY15" fmla="*/ 56219 h 153410"/>
                  <a:gd name="connsiteX16" fmla="*/ 38619 w 171444"/>
                  <a:gd name="connsiteY16" fmla="*/ 31022 h 153410"/>
                  <a:gd name="connsiteX17" fmla="*/ 54447 w 171444"/>
                  <a:gd name="connsiteY17" fmla="*/ 0 h 153410"/>
                  <a:gd name="connsiteX18" fmla="*/ 171444 w 171444"/>
                  <a:gd name="connsiteY18" fmla="*/ 59638 h 153410"/>
                  <a:gd name="connsiteX19" fmla="*/ 156503 w 171444"/>
                  <a:gd name="connsiteY19" fmla="*/ 88761 h 15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44" h="153410">
                    <a:moveTo>
                      <a:pt x="156503" y="88761"/>
                    </a:moveTo>
                    <a:lnTo>
                      <a:pt x="139029" y="79771"/>
                    </a:lnTo>
                    <a:cubicBezTo>
                      <a:pt x="143081" y="87241"/>
                      <a:pt x="145107" y="95345"/>
                      <a:pt x="145234" y="104082"/>
                    </a:cubicBezTo>
                    <a:cubicBezTo>
                      <a:pt x="145234" y="112819"/>
                      <a:pt x="143334" y="121049"/>
                      <a:pt x="139409" y="128773"/>
                    </a:cubicBezTo>
                    <a:cubicBezTo>
                      <a:pt x="135357" y="136623"/>
                      <a:pt x="130039" y="142828"/>
                      <a:pt x="123455" y="147259"/>
                    </a:cubicBezTo>
                    <a:cubicBezTo>
                      <a:pt x="116871" y="151691"/>
                      <a:pt x="109653" y="153844"/>
                      <a:pt x="102056" y="153337"/>
                    </a:cubicBezTo>
                    <a:cubicBezTo>
                      <a:pt x="94332" y="152958"/>
                      <a:pt x="85089" y="149919"/>
                      <a:pt x="74073" y="144347"/>
                    </a:cubicBezTo>
                    <a:lnTo>
                      <a:pt x="0" y="106614"/>
                    </a:lnTo>
                    <a:lnTo>
                      <a:pt x="15828" y="75592"/>
                    </a:lnTo>
                    <a:lnTo>
                      <a:pt x="69641" y="102942"/>
                    </a:lnTo>
                    <a:cubicBezTo>
                      <a:pt x="86102" y="111299"/>
                      <a:pt x="96485" y="115858"/>
                      <a:pt x="100790" y="116617"/>
                    </a:cubicBezTo>
                    <a:cubicBezTo>
                      <a:pt x="105095" y="117377"/>
                      <a:pt x="109020" y="116744"/>
                      <a:pt x="112819" y="114845"/>
                    </a:cubicBezTo>
                    <a:cubicBezTo>
                      <a:pt x="116618" y="112945"/>
                      <a:pt x="119530" y="109653"/>
                      <a:pt x="121936" y="105095"/>
                    </a:cubicBezTo>
                    <a:cubicBezTo>
                      <a:pt x="124594" y="99777"/>
                      <a:pt x="125607" y="94332"/>
                      <a:pt x="124848" y="88634"/>
                    </a:cubicBezTo>
                    <a:cubicBezTo>
                      <a:pt x="124088" y="82936"/>
                      <a:pt x="121936" y="78251"/>
                      <a:pt x="118390" y="74579"/>
                    </a:cubicBezTo>
                    <a:cubicBezTo>
                      <a:pt x="114845" y="70907"/>
                      <a:pt x="104715" y="64703"/>
                      <a:pt x="88001" y="56219"/>
                    </a:cubicBezTo>
                    <a:lnTo>
                      <a:pt x="38619" y="31022"/>
                    </a:lnTo>
                    <a:lnTo>
                      <a:pt x="54447" y="0"/>
                    </a:lnTo>
                    <a:lnTo>
                      <a:pt x="171444" y="59638"/>
                    </a:lnTo>
                    <a:lnTo>
                      <a:pt x="156503" y="88761"/>
                    </a:lnTo>
                    <a:close/>
                  </a:path>
                </a:pathLst>
              </a:custGeom>
              <a:solidFill>
                <a:srgbClr val="737373"/>
              </a:solidFill>
              <a:ln w="19050" cap="flat">
                <a:noFill/>
                <a:prstDash val="solid"/>
                <a:miter/>
              </a:ln>
            </p:spPr>
            <p:txBody>
              <a:bodyPr rtlCol="0" anchor="ctr"/>
              <a:lstStyle/>
              <a:p>
                <a:endParaRPr lang="en-US"/>
              </a:p>
            </p:txBody>
          </p:sp>
          <p:sp>
            <p:nvSpPr>
              <p:cNvPr id="299" name="Freeform: Shape 15">
                <a:extLst>
                  <a:ext uri="{FF2B5EF4-FFF2-40B4-BE49-F238E27FC236}">
                    <a16:creationId xmlns:a16="http://schemas.microsoft.com/office/drawing/2014/main" id="{A7C2BEFB-483B-439C-B68D-48C721D300DA}"/>
                  </a:ext>
                </a:extLst>
              </p:cNvPr>
              <p:cNvSpPr/>
              <p:nvPr/>
            </p:nvSpPr>
            <p:spPr>
              <a:xfrm>
                <a:off x="5452965" y="4294818"/>
                <a:ext cx="170177" cy="100379"/>
              </a:xfrm>
              <a:custGeom>
                <a:avLst/>
                <a:gdLst>
                  <a:gd name="connsiteX0" fmla="*/ 51914 w 170177"/>
                  <a:gd name="connsiteY0" fmla="*/ 0 h 100379"/>
                  <a:gd name="connsiteX1" fmla="*/ 76985 w 170177"/>
                  <a:gd name="connsiteY1" fmla="*/ 11776 h 100379"/>
                  <a:gd name="connsiteX2" fmla="*/ 66982 w 170177"/>
                  <a:gd name="connsiteY2" fmla="*/ 33301 h 100379"/>
                  <a:gd name="connsiteX3" fmla="*/ 114971 w 170177"/>
                  <a:gd name="connsiteY3" fmla="*/ 55713 h 100379"/>
                  <a:gd name="connsiteX4" fmla="*/ 132192 w 170177"/>
                  <a:gd name="connsiteY4" fmla="*/ 63057 h 100379"/>
                  <a:gd name="connsiteX5" fmla="*/ 137510 w 170177"/>
                  <a:gd name="connsiteY5" fmla="*/ 62171 h 100379"/>
                  <a:gd name="connsiteX6" fmla="*/ 141562 w 170177"/>
                  <a:gd name="connsiteY6" fmla="*/ 57612 h 100379"/>
                  <a:gd name="connsiteX7" fmla="*/ 144474 w 170177"/>
                  <a:gd name="connsiteY7" fmla="*/ 43557 h 100379"/>
                  <a:gd name="connsiteX8" fmla="*/ 170178 w 170177"/>
                  <a:gd name="connsiteY8" fmla="*/ 52294 h 100379"/>
                  <a:gd name="connsiteX9" fmla="*/ 163214 w 170177"/>
                  <a:gd name="connsiteY9" fmla="*/ 79391 h 100379"/>
                  <a:gd name="connsiteX10" fmla="*/ 153211 w 170177"/>
                  <a:gd name="connsiteY10" fmla="*/ 93446 h 100379"/>
                  <a:gd name="connsiteX11" fmla="*/ 141182 w 170177"/>
                  <a:gd name="connsiteY11" fmla="*/ 100030 h 100379"/>
                  <a:gd name="connsiteX12" fmla="*/ 126874 w 170177"/>
                  <a:gd name="connsiteY12" fmla="*/ 98764 h 100379"/>
                  <a:gd name="connsiteX13" fmla="*/ 104209 w 170177"/>
                  <a:gd name="connsiteY13" fmla="*/ 89394 h 100379"/>
                  <a:gd name="connsiteX14" fmla="*/ 52294 w 170177"/>
                  <a:gd name="connsiteY14" fmla="*/ 65083 h 100379"/>
                  <a:gd name="connsiteX15" fmla="*/ 45583 w 170177"/>
                  <a:gd name="connsiteY15" fmla="*/ 79518 h 100379"/>
                  <a:gd name="connsiteX16" fmla="*/ 20512 w 170177"/>
                  <a:gd name="connsiteY16" fmla="*/ 67742 h 100379"/>
                  <a:gd name="connsiteX17" fmla="*/ 27223 w 170177"/>
                  <a:gd name="connsiteY17" fmla="*/ 53307 h 100379"/>
                  <a:gd name="connsiteX18" fmla="*/ 3545 w 170177"/>
                  <a:gd name="connsiteY18" fmla="*/ 42291 h 100379"/>
                  <a:gd name="connsiteX19" fmla="*/ 0 w 170177"/>
                  <a:gd name="connsiteY19" fmla="*/ 2153 h 100379"/>
                  <a:gd name="connsiteX20" fmla="*/ 42038 w 170177"/>
                  <a:gd name="connsiteY20" fmla="*/ 21779 h 100379"/>
                  <a:gd name="connsiteX21" fmla="*/ 51914 w 170177"/>
                  <a:gd name="connsiteY21" fmla="*/ 0 h 1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177" h="100379">
                    <a:moveTo>
                      <a:pt x="51914" y="0"/>
                    </a:moveTo>
                    <a:lnTo>
                      <a:pt x="76985" y="11776"/>
                    </a:lnTo>
                    <a:lnTo>
                      <a:pt x="66982" y="33301"/>
                    </a:lnTo>
                    <a:lnTo>
                      <a:pt x="114971" y="55713"/>
                    </a:lnTo>
                    <a:cubicBezTo>
                      <a:pt x="124721" y="60271"/>
                      <a:pt x="130419" y="62677"/>
                      <a:pt x="132192" y="63057"/>
                    </a:cubicBezTo>
                    <a:cubicBezTo>
                      <a:pt x="133964" y="63437"/>
                      <a:pt x="135737" y="63057"/>
                      <a:pt x="137510" y="62171"/>
                    </a:cubicBezTo>
                    <a:cubicBezTo>
                      <a:pt x="139283" y="61158"/>
                      <a:pt x="140549" y="59638"/>
                      <a:pt x="141562" y="57612"/>
                    </a:cubicBezTo>
                    <a:cubicBezTo>
                      <a:pt x="142954" y="54700"/>
                      <a:pt x="143841" y="50015"/>
                      <a:pt x="144474" y="43557"/>
                    </a:cubicBezTo>
                    <a:lnTo>
                      <a:pt x="170178" y="52294"/>
                    </a:lnTo>
                    <a:cubicBezTo>
                      <a:pt x="169925" y="61031"/>
                      <a:pt x="167519" y="70148"/>
                      <a:pt x="163214" y="79391"/>
                    </a:cubicBezTo>
                    <a:cubicBezTo>
                      <a:pt x="160555" y="85089"/>
                      <a:pt x="157263" y="89774"/>
                      <a:pt x="153211" y="93446"/>
                    </a:cubicBezTo>
                    <a:cubicBezTo>
                      <a:pt x="149159" y="97118"/>
                      <a:pt x="145107" y="99271"/>
                      <a:pt x="141182" y="100030"/>
                    </a:cubicBezTo>
                    <a:cubicBezTo>
                      <a:pt x="137130" y="100790"/>
                      <a:pt x="132445" y="100283"/>
                      <a:pt x="126874" y="98764"/>
                    </a:cubicBezTo>
                    <a:cubicBezTo>
                      <a:pt x="122948" y="97751"/>
                      <a:pt x="115351" y="94585"/>
                      <a:pt x="104209" y="89394"/>
                    </a:cubicBezTo>
                    <a:lnTo>
                      <a:pt x="52294" y="65083"/>
                    </a:lnTo>
                    <a:lnTo>
                      <a:pt x="45583" y="79518"/>
                    </a:lnTo>
                    <a:lnTo>
                      <a:pt x="20512" y="67742"/>
                    </a:lnTo>
                    <a:lnTo>
                      <a:pt x="27223" y="53307"/>
                    </a:lnTo>
                    <a:lnTo>
                      <a:pt x="3545" y="42291"/>
                    </a:lnTo>
                    <a:lnTo>
                      <a:pt x="0" y="2153"/>
                    </a:lnTo>
                    <a:lnTo>
                      <a:pt x="42038" y="21779"/>
                    </a:lnTo>
                    <a:lnTo>
                      <a:pt x="51914" y="0"/>
                    </a:lnTo>
                    <a:close/>
                  </a:path>
                </a:pathLst>
              </a:custGeom>
              <a:solidFill>
                <a:srgbClr val="737373"/>
              </a:solidFill>
              <a:ln w="19050" cap="flat">
                <a:noFill/>
                <a:prstDash val="solid"/>
                <a:miter/>
              </a:ln>
            </p:spPr>
            <p:txBody>
              <a:bodyPr rtlCol="0" anchor="ctr"/>
              <a:lstStyle/>
              <a:p>
                <a:endParaRPr lang="en-US"/>
              </a:p>
            </p:txBody>
          </p:sp>
          <p:sp>
            <p:nvSpPr>
              <p:cNvPr id="300" name="Freeform: Shape 16">
                <a:extLst>
                  <a:ext uri="{FF2B5EF4-FFF2-40B4-BE49-F238E27FC236}">
                    <a16:creationId xmlns:a16="http://schemas.microsoft.com/office/drawing/2014/main" id="{E17A4D3A-C4C4-4F55-9031-B251F743E398}"/>
                  </a:ext>
                </a:extLst>
              </p:cNvPr>
              <p:cNvSpPr/>
              <p:nvPr/>
            </p:nvSpPr>
            <p:spPr>
              <a:xfrm>
                <a:off x="5527038" y="4181273"/>
                <a:ext cx="138416" cy="137869"/>
              </a:xfrm>
              <a:custGeom>
                <a:avLst/>
                <a:gdLst>
                  <a:gd name="connsiteX0" fmla="*/ 40645 w 138416"/>
                  <a:gd name="connsiteY0" fmla="*/ 130133 h 137869"/>
                  <a:gd name="connsiteX1" fmla="*/ 13295 w 138416"/>
                  <a:gd name="connsiteY1" fmla="*/ 108987 h 137869"/>
                  <a:gd name="connsiteX2" fmla="*/ 253 w 138416"/>
                  <a:gd name="connsiteY2" fmla="*/ 76952 h 137869"/>
                  <a:gd name="connsiteX3" fmla="*/ 6331 w 138416"/>
                  <a:gd name="connsiteY3" fmla="*/ 41499 h 137869"/>
                  <a:gd name="connsiteX4" fmla="*/ 43557 w 138416"/>
                  <a:gd name="connsiteY4" fmla="*/ 4399 h 137869"/>
                  <a:gd name="connsiteX5" fmla="*/ 95978 w 138416"/>
                  <a:gd name="connsiteY5" fmla="*/ 6425 h 137869"/>
                  <a:gd name="connsiteX6" fmla="*/ 133585 w 138416"/>
                  <a:gd name="connsiteY6" fmla="*/ 43778 h 137869"/>
                  <a:gd name="connsiteX7" fmla="*/ 132192 w 138416"/>
                  <a:gd name="connsiteY7" fmla="*/ 95945 h 137869"/>
                  <a:gd name="connsiteX8" fmla="*/ 110920 w 138416"/>
                  <a:gd name="connsiteY8" fmla="*/ 124308 h 137869"/>
                  <a:gd name="connsiteX9" fmla="*/ 79011 w 138416"/>
                  <a:gd name="connsiteY9" fmla="*/ 137604 h 137869"/>
                  <a:gd name="connsiteX10" fmla="*/ 40645 w 138416"/>
                  <a:gd name="connsiteY10" fmla="*/ 130133 h 137869"/>
                  <a:gd name="connsiteX11" fmla="*/ 56599 w 138416"/>
                  <a:gd name="connsiteY11" fmla="*/ 98225 h 137869"/>
                  <a:gd name="connsiteX12" fmla="*/ 87748 w 138416"/>
                  <a:gd name="connsiteY12" fmla="*/ 101643 h 137869"/>
                  <a:gd name="connsiteX13" fmla="*/ 106361 w 138416"/>
                  <a:gd name="connsiteY13" fmla="*/ 84803 h 137869"/>
                  <a:gd name="connsiteX14" fmla="*/ 105981 w 138416"/>
                  <a:gd name="connsiteY14" fmla="*/ 59732 h 137869"/>
                  <a:gd name="connsiteX15" fmla="*/ 82050 w 138416"/>
                  <a:gd name="connsiteY15" fmla="*/ 39220 h 137869"/>
                  <a:gd name="connsiteX16" fmla="*/ 51155 w 138416"/>
                  <a:gd name="connsiteY16" fmla="*/ 35801 h 137869"/>
                  <a:gd name="connsiteX17" fmla="*/ 32542 w 138416"/>
                  <a:gd name="connsiteY17" fmla="*/ 52515 h 137869"/>
                  <a:gd name="connsiteX18" fmla="*/ 32921 w 138416"/>
                  <a:gd name="connsiteY18" fmla="*/ 77586 h 137869"/>
                  <a:gd name="connsiteX19" fmla="*/ 56599 w 138416"/>
                  <a:gd name="connsiteY19" fmla="*/ 98225 h 1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416" h="137869">
                    <a:moveTo>
                      <a:pt x="40645" y="130133"/>
                    </a:moveTo>
                    <a:cubicBezTo>
                      <a:pt x="30009" y="125575"/>
                      <a:pt x="21019" y="118484"/>
                      <a:pt x="13295" y="108987"/>
                    </a:cubicBezTo>
                    <a:cubicBezTo>
                      <a:pt x="5698" y="99491"/>
                      <a:pt x="1266" y="88728"/>
                      <a:pt x="253" y="76952"/>
                    </a:cubicBezTo>
                    <a:cubicBezTo>
                      <a:pt x="-760" y="65177"/>
                      <a:pt x="1266" y="53274"/>
                      <a:pt x="6331" y="41499"/>
                    </a:cubicBezTo>
                    <a:cubicBezTo>
                      <a:pt x="14308" y="23265"/>
                      <a:pt x="26717" y="10983"/>
                      <a:pt x="43557" y="4399"/>
                    </a:cubicBezTo>
                    <a:cubicBezTo>
                      <a:pt x="60398" y="-2059"/>
                      <a:pt x="77998" y="-1426"/>
                      <a:pt x="95978" y="6425"/>
                    </a:cubicBezTo>
                    <a:cubicBezTo>
                      <a:pt x="114212" y="14402"/>
                      <a:pt x="126747" y="26811"/>
                      <a:pt x="133585" y="43778"/>
                    </a:cubicBezTo>
                    <a:cubicBezTo>
                      <a:pt x="140422" y="60745"/>
                      <a:pt x="140042" y="78092"/>
                      <a:pt x="132192" y="95945"/>
                    </a:cubicBezTo>
                    <a:cubicBezTo>
                      <a:pt x="127380" y="106962"/>
                      <a:pt x="120289" y="116458"/>
                      <a:pt x="110920" y="124308"/>
                    </a:cubicBezTo>
                    <a:cubicBezTo>
                      <a:pt x="101550" y="132159"/>
                      <a:pt x="90914" y="136591"/>
                      <a:pt x="79011" y="137604"/>
                    </a:cubicBezTo>
                    <a:cubicBezTo>
                      <a:pt x="67362" y="138743"/>
                      <a:pt x="54447" y="136211"/>
                      <a:pt x="40645" y="130133"/>
                    </a:cubicBezTo>
                    <a:close/>
                    <a:moveTo>
                      <a:pt x="56599" y="98225"/>
                    </a:moveTo>
                    <a:cubicBezTo>
                      <a:pt x="68502" y="103416"/>
                      <a:pt x="78884" y="104556"/>
                      <a:pt x="87748" y="101643"/>
                    </a:cubicBezTo>
                    <a:cubicBezTo>
                      <a:pt x="96611" y="98731"/>
                      <a:pt x="102816" y="93160"/>
                      <a:pt x="106361" y="84803"/>
                    </a:cubicBezTo>
                    <a:cubicBezTo>
                      <a:pt x="110033" y="76446"/>
                      <a:pt x="109907" y="68089"/>
                      <a:pt x="105981" y="59732"/>
                    </a:cubicBezTo>
                    <a:cubicBezTo>
                      <a:pt x="102056" y="51375"/>
                      <a:pt x="94079" y="44538"/>
                      <a:pt x="82050" y="39220"/>
                    </a:cubicBezTo>
                    <a:cubicBezTo>
                      <a:pt x="70274" y="34028"/>
                      <a:pt x="60018" y="32889"/>
                      <a:pt x="51155" y="35801"/>
                    </a:cubicBezTo>
                    <a:cubicBezTo>
                      <a:pt x="42418" y="38713"/>
                      <a:pt x="36087" y="44284"/>
                      <a:pt x="32542" y="52515"/>
                    </a:cubicBezTo>
                    <a:cubicBezTo>
                      <a:pt x="28869" y="60872"/>
                      <a:pt x="28996" y="69229"/>
                      <a:pt x="32921" y="77586"/>
                    </a:cubicBezTo>
                    <a:cubicBezTo>
                      <a:pt x="36720" y="86196"/>
                      <a:pt x="44570" y="93033"/>
                      <a:pt x="56599" y="98225"/>
                    </a:cubicBezTo>
                    <a:close/>
                  </a:path>
                </a:pathLst>
              </a:custGeom>
              <a:solidFill>
                <a:srgbClr val="737373"/>
              </a:solidFill>
              <a:ln w="19050" cap="flat">
                <a:noFill/>
                <a:prstDash val="solid"/>
                <a:miter/>
              </a:ln>
            </p:spPr>
            <p:txBody>
              <a:bodyPr rtlCol="0" anchor="ctr"/>
              <a:lstStyle/>
              <a:p>
                <a:endParaRPr lang="en-US"/>
              </a:p>
            </p:txBody>
          </p:sp>
          <p:sp>
            <p:nvSpPr>
              <p:cNvPr id="301" name="Freeform: Shape 18">
                <a:extLst>
                  <a:ext uri="{FF2B5EF4-FFF2-40B4-BE49-F238E27FC236}">
                    <a16:creationId xmlns:a16="http://schemas.microsoft.com/office/drawing/2014/main" id="{05E41B45-9B26-48D5-B5FF-83305376195A}"/>
                  </a:ext>
                </a:extLst>
              </p:cNvPr>
              <p:cNvSpPr/>
              <p:nvPr/>
            </p:nvSpPr>
            <p:spPr>
              <a:xfrm>
                <a:off x="5550210" y="3926733"/>
                <a:ext cx="221585" cy="200946"/>
              </a:xfrm>
              <a:custGeom>
                <a:avLst/>
                <a:gdLst>
                  <a:gd name="connsiteX0" fmla="*/ 168912 w 221585"/>
                  <a:gd name="connsiteY0" fmla="*/ 200947 h 200946"/>
                  <a:gd name="connsiteX1" fmla="*/ 0 w 221585"/>
                  <a:gd name="connsiteY1" fmla="*/ 134977 h 200946"/>
                  <a:gd name="connsiteX2" fmla="*/ 13295 w 221585"/>
                  <a:gd name="connsiteY2" fmla="*/ 100917 h 200946"/>
                  <a:gd name="connsiteX3" fmla="*/ 79771 w 221585"/>
                  <a:gd name="connsiteY3" fmla="*/ 126874 h 200946"/>
                  <a:gd name="connsiteX4" fmla="*/ 105855 w 221585"/>
                  <a:gd name="connsiteY4" fmla="*/ 60018 h 200946"/>
                  <a:gd name="connsiteX5" fmla="*/ 39379 w 221585"/>
                  <a:gd name="connsiteY5" fmla="*/ 34061 h 200946"/>
                  <a:gd name="connsiteX6" fmla="*/ 52674 w 221585"/>
                  <a:gd name="connsiteY6" fmla="*/ 0 h 200946"/>
                  <a:gd name="connsiteX7" fmla="*/ 221586 w 221585"/>
                  <a:gd name="connsiteY7" fmla="*/ 65969 h 200946"/>
                  <a:gd name="connsiteX8" fmla="*/ 208291 w 221585"/>
                  <a:gd name="connsiteY8" fmla="*/ 100030 h 200946"/>
                  <a:gd name="connsiteX9" fmla="*/ 134471 w 221585"/>
                  <a:gd name="connsiteY9" fmla="*/ 71161 h 200946"/>
                  <a:gd name="connsiteX10" fmla="*/ 108387 w 221585"/>
                  <a:gd name="connsiteY10" fmla="*/ 138016 h 200946"/>
                  <a:gd name="connsiteX11" fmla="*/ 182207 w 221585"/>
                  <a:gd name="connsiteY11" fmla="*/ 166886 h 200946"/>
                  <a:gd name="connsiteX12" fmla="*/ 168912 w 221585"/>
                  <a:gd name="connsiteY12" fmla="*/ 200947 h 20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585" h="200946">
                    <a:moveTo>
                      <a:pt x="168912" y="200947"/>
                    </a:moveTo>
                    <a:lnTo>
                      <a:pt x="0" y="134977"/>
                    </a:lnTo>
                    <a:lnTo>
                      <a:pt x="13295" y="100917"/>
                    </a:lnTo>
                    <a:lnTo>
                      <a:pt x="79771" y="126874"/>
                    </a:lnTo>
                    <a:lnTo>
                      <a:pt x="105855" y="60018"/>
                    </a:lnTo>
                    <a:lnTo>
                      <a:pt x="39379" y="34061"/>
                    </a:lnTo>
                    <a:lnTo>
                      <a:pt x="52674" y="0"/>
                    </a:lnTo>
                    <a:lnTo>
                      <a:pt x="221586" y="65969"/>
                    </a:lnTo>
                    <a:lnTo>
                      <a:pt x="208291" y="100030"/>
                    </a:lnTo>
                    <a:lnTo>
                      <a:pt x="134471" y="71161"/>
                    </a:lnTo>
                    <a:lnTo>
                      <a:pt x="108387" y="138016"/>
                    </a:lnTo>
                    <a:lnTo>
                      <a:pt x="182207" y="166886"/>
                    </a:lnTo>
                    <a:lnTo>
                      <a:pt x="168912" y="200947"/>
                    </a:lnTo>
                    <a:close/>
                  </a:path>
                </a:pathLst>
              </a:custGeom>
              <a:solidFill>
                <a:srgbClr val="737373"/>
              </a:solidFill>
              <a:ln w="19050" cap="flat">
                <a:noFill/>
                <a:prstDash val="solid"/>
                <a:miter/>
              </a:ln>
            </p:spPr>
            <p:txBody>
              <a:bodyPr rtlCol="0" anchor="ctr"/>
              <a:lstStyle/>
              <a:p>
                <a:endParaRPr lang="en-US"/>
              </a:p>
            </p:txBody>
          </p:sp>
          <p:sp>
            <p:nvSpPr>
              <p:cNvPr id="302" name="Freeform: Shape 19">
                <a:extLst>
                  <a:ext uri="{FF2B5EF4-FFF2-40B4-BE49-F238E27FC236}">
                    <a16:creationId xmlns:a16="http://schemas.microsoft.com/office/drawing/2014/main" id="{B7B41DE6-5F7E-4B3A-ACA3-7D5EEC137DEF}"/>
                  </a:ext>
                </a:extLst>
              </p:cNvPr>
              <p:cNvSpPr/>
              <p:nvPr/>
            </p:nvSpPr>
            <p:spPr>
              <a:xfrm>
                <a:off x="5614026" y="3864056"/>
                <a:ext cx="181826" cy="96231"/>
              </a:xfrm>
              <a:custGeom>
                <a:avLst/>
                <a:gdLst>
                  <a:gd name="connsiteX0" fmla="*/ 30136 w 181826"/>
                  <a:gd name="connsiteY0" fmla="*/ 43811 h 96231"/>
                  <a:gd name="connsiteX1" fmla="*/ 0 w 181826"/>
                  <a:gd name="connsiteY1" fmla="*/ 32541 h 96231"/>
                  <a:gd name="connsiteX2" fmla="*/ 12282 w 181826"/>
                  <a:gd name="connsiteY2" fmla="*/ 0 h 96231"/>
                  <a:gd name="connsiteX3" fmla="*/ 42418 w 181826"/>
                  <a:gd name="connsiteY3" fmla="*/ 11269 h 96231"/>
                  <a:gd name="connsiteX4" fmla="*/ 30136 w 181826"/>
                  <a:gd name="connsiteY4" fmla="*/ 43811 h 96231"/>
                  <a:gd name="connsiteX5" fmla="*/ 169671 w 181826"/>
                  <a:gd name="connsiteY5" fmla="*/ 96231 h 96231"/>
                  <a:gd name="connsiteX6" fmla="*/ 46723 w 181826"/>
                  <a:gd name="connsiteY6" fmla="*/ 50015 h 96231"/>
                  <a:gd name="connsiteX7" fmla="*/ 58878 w 181826"/>
                  <a:gd name="connsiteY7" fmla="*/ 17473 h 96231"/>
                  <a:gd name="connsiteX8" fmla="*/ 181827 w 181826"/>
                  <a:gd name="connsiteY8" fmla="*/ 63690 h 96231"/>
                  <a:gd name="connsiteX9" fmla="*/ 169671 w 181826"/>
                  <a:gd name="connsiteY9" fmla="*/ 96231 h 9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826" h="96231">
                    <a:moveTo>
                      <a:pt x="30136" y="43811"/>
                    </a:moveTo>
                    <a:lnTo>
                      <a:pt x="0" y="32541"/>
                    </a:lnTo>
                    <a:lnTo>
                      <a:pt x="12282" y="0"/>
                    </a:lnTo>
                    <a:lnTo>
                      <a:pt x="42418" y="11269"/>
                    </a:lnTo>
                    <a:lnTo>
                      <a:pt x="30136" y="43811"/>
                    </a:lnTo>
                    <a:close/>
                    <a:moveTo>
                      <a:pt x="169671" y="96231"/>
                    </a:moveTo>
                    <a:lnTo>
                      <a:pt x="46723" y="50015"/>
                    </a:lnTo>
                    <a:lnTo>
                      <a:pt x="58878" y="17473"/>
                    </a:lnTo>
                    <a:lnTo>
                      <a:pt x="181827" y="63690"/>
                    </a:lnTo>
                    <a:lnTo>
                      <a:pt x="169671" y="96231"/>
                    </a:lnTo>
                    <a:close/>
                  </a:path>
                </a:pathLst>
              </a:custGeom>
              <a:solidFill>
                <a:srgbClr val="737373"/>
              </a:solidFill>
              <a:ln w="19050" cap="flat">
                <a:noFill/>
                <a:prstDash val="solid"/>
                <a:miter/>
              </a:ln>
            </p:spPr>
            <p:txBody>
              <a:bodyPr rtlCol="0" anchor="ctr"/>
              <a:lstStyle/>
              <a:p>
                <a:endParaRPr lang="en-US"/>
              </a:p>
            </p:txBody>
          </p:sp>
          <p:sp>
            <p:nvSpPr>
              <p:cNvPr id="303" name="Freeform: Shape 20">
                <a:extLst>
                  <a:ext uri="{FF2B5EF4-FFF2-40B4-BE49-F238E27FC236}">
                    <a16:creationId xmlns:a16="http://schemas.microsoft.com/office/drawing/2014/main" id="{3A21C729-0F46-4AA5-961F-C94DF87E4188}"/>
                  </a:ext>
                </a:extLst>
              </p:cNvPr>
              <p:cNvSpPr/>
              <p:nvPr/>
            </p:nvSpPr>
            <p:spPr>
              <a:xfrm>
                <a:off x="5654418" y="3792262"/>
                <a:ext cx="173939" cy="92797"/>
              </a:xfrm>
              <a:custGeom>
                <a:avLst/>
                <a:gdLst>
                  <a:gd name="connsiteX0" fmla="*/ 51788 w 173939"/>
                  <a:gd name="connsiteY0" fmla="*/ 0 h 92797"/>
                  <a:gd name="connsiteX1" fmla="*/ 77745 w 173939"/>
                  <a:gd name="connsiteY1" fmla="*/ 9623 h 92797"/>
                  <a:gd name="connsiteX2" fmla="*/ 69515 w 173939"/>
                  <a:gd name="connsiteY2" fmla="*/ 31908 h 92797"/>
                  <a:gd name="connsiteX3" fmla="*/ 119150 w 173939"/>
                  <a:gd name="connsiteY3" fmla="*/ 50268 h 92797"/>
                  <a:gd name="connsiteX4" fmla="*/ 137003 w 173939"/>
                  <a:gd name="connsiteY4" fmla="*/ 56093 h 92797"/>
                  <a:gd name="connsiteX5" fmla="*/ 142195 w 173939"/>
                  <a:gd name="connsiteY5" fmla="*/ 54700 h 92797"/>
                  <a:gd name="connsiteX6" fmla="*/ 145867 w 173939"/>
                  <a:gd name="connsiteY6" fmla="*/ 49762 h 92797"/>
                  <a:gd name="connsiteX7" fmla="*/ 147513 w 173939"/>
                  <a:gd name="connsiteY7" fmla="*/ 35454 h 92797"/>
                  <a:gd name="connsiteX8" fmla="*/ 173850 w 173939"/>
                  <a:gd name="connsiteY8" fmla="*/ 42038 h 92797"/>
                  <a:gd name="connsiteX9" fmla="*/ 169165 w 173939"/>
                  <a:gd name="connsiteY9" fmla="*/ 69641 h 92797"/>
                  <a:gd name="connsiteX10" fmla="*/ 160302 w 173939"/>
                  <a:gd name="connsiteY10" fmla="*/ 84456 h 92797"/>
                  <a:gd name="connsiteX11" fmla="*/ 148779 w 173939"/>
                  <a:gd name="connsiteY11" fmla="*/ 92053 h 92797"/>
                  <a:gd name="connsiteX12" fmla="*/ 134344 w 173939"/>
                  <a:gd name="connsiteY12" fmla="*/ 91927 h 92797"/>
                  <a:gd name="connsiteX13" fmla="*/ 111046 w 173939"/>
                  <a:gd name="connsiteY13" fmla="*/ 84456 h 92797"/>
                  <a:gd name="connsiteX14" fmla="*/ 57359 w 173939"/>
                  <a:gd name="connsiteY14" fmla="*/ 64577 h 92797"/>
                  <a:gd name="connsiteX15" fmla="*/ 51788 w 173939"/>
                  <a:gd name="connsiteY15" fmla="*/ 79518 h 92797"/>
                  <a:gd name="connsiteX16" fmla="*/ 25831 w 173939"/>
                  <a:gd name="connsiteY16" fmla="*/ 69895 h 92797"/>
                  <a:gd name="connsiteX17" fmla="*/ 31402 w 173939"/>
                  <a:gd name="connsiteY17" fmla="*/ 54953 h 92797"/>
                  <a:gd name="connsiteX18" fmla="*/ 6964 w 173939"/>
                  <a:gd name="connsiteY18" fmla="*/ 45963 h 92797"/>
                  <a:gd name="connsiteX19" fmla="*/ 0 w 173939"/>
                  <a:gd name="connsiteY19" fmla="*/ 6204 h 92797"/>
                  <a:gd name="connsiteX20" fmla="*/ 43557 w 173939"/>
                  <a:gd name="connsiteY20" fmla="*/ 22285 h 92797"/>
                  <a:gd name="connsiteX21" fmla="*/ 51788 w 173939"/>
                  <a:gd name="connsiteY21" fmla="*/ 0 h 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939" h="92797">
                    <a:moveTo>
                      <a:pt x="51788" y="0"/>
                    </a:moveTo>
                    <a:lnTo>
                      <a:pt x="77745" y="9623"/>
                    </a:lnTo>
                    <a:lnTo>
                      <a:pt x="69515" y="31908"/>
                    </a:lnTo>
                    <a:lnTo>
                      <a:pt x="119150" y="50268"/>
                    </a:lnTo>
                    <a:cubicBezTo>
                      <a:pt x="129153" y="53940"/>
                      <a:pt x="135104" y="55966"/>
                      <a:pt x="137003" y="56093"/>
                    </a:cubicBezTo>
                    <a:cubicBezTo>
                      <a:pt x="138776" y="56220"/>
                      <a:pt x="140549" y="55840"/>
                      <a:pt x="142195" y="54700"/>
                    </a:cubicBezTo>
                    <a:cubicBezTo>
                      <a:pt x="143841" y="53561"/>
                      <a:pt x="145107" y="51914"/>
                      <a:pt x="145867" y="49762"/>
                    </a:cubicBezTo>
                    <a:cubicBezTo>
                      <a:pt x="147006" y="46723"/>
                      <a:pt x="147513" y="42038"/>
                      <a:pt x="147513" y="35454"/>
                    </a:cubicBezTo>
                    <a:lnTo>
                      <a:pt x="173850" y="42038"/>
                    </a:lnTo>
                    <a:cubicBezTo>
                      <a:pt x="174356" y="50775"/>
                      <a:pt x="172710" y="60018"/>
                      <a:pt x="169165" y="69641"/>
                    </a:cubicBezTo>
                    <a:cubicBezTo>
                      <a:pt x="167012" y="75466"/>
                      <a:pt x="164100" y="80404"/>
                      <a:pt x="160302" y="84456"/>
                    </a:cubicBezTo>
                    <a:cubicBezTo>
                      <a:pt x="156630" y="88508"/>
                      <a:pt x="152704" y="90914"/>
                      <a:pt x="148779" y="92053"/>
                    </a:cubicBezTo>
                    <a:cubicBezTo>
                      <a:pt x="144854" y="93066"/>
                      <a:pt x="140042" y="93066"/>
                      <a:pt x="134344" y="91927"/>
                    </a:cubicBezTo>
                    <a:cubicBezTo>
                      <a:pt x="130293" y="91293"/>
                      <a:pt x="122569" y="88761"/>
                      <a:pt x="111046" y="84456"/>
                    </a:cubicBezTo>
                    <a:lnTo>
                      <a:pt x="57359" y="64577"/>
                    </a:lnTo>
                    <a:lnTo>
                      <a:pt x="51788" y="79518"/>
                    </a:lnTo>
                    <a:lnTo>
                      <a:pt x="25831" y="69895"/>
                    </a:lnTo>
                    <a:lnTo>
                      <a:pt x="31402" y="54953"/>
                    </a:lnTo>
                    <a:lnTo>
                      <a:pt x="6964" y="45963"/>
                    </a:lnTo>
                    <a:lnTo>
                      <a:pt x="0" y="6204"/>
                    </a:lnTo>
                    <a:lnTo>
                      <a:pt x="43557" y="22285"/>
                    </a:lnTo>
                    <a:lnTo>
                      <a:pt x="51788" y="0"/>
                    </a:lnTo>
                    <a:close/>
                  </a:path>
                </a:pathLst>
              </a:custGeom>
              <a:solidFill>
                <a:srgbClr val="737373"/>
              </a:solidFill>
              <a:ln w="19050" cap="flat">
                <a:noFill/>
                <a:prstDash val="solid"/>
                <a:miter/>
              </a:ln>
            </p:spPr>
            <p:txBody>
              <a:bodyPr rtlCol="0" anchor="ctr"/>
              <a:lstStyle/>
              <a:p>
                <a:endParaRPr lang="en-US"/>
              </a:p>
            </p:txBody>
          </p:sp>
          <p:sp>
            <p:nvSpPr>
              <p:cNvPr id="304" name="Freeform: Shape 21">
                <a:extLst>
                  <a:ext uri="{FF2B5EF4-FFF2-40B4-BE49-F238E27FC236}">
                    <a16:creationId xmlns:a16="http://schemas.microsoft.com/office/drawing/2014/main" id="{87E03DCD-A3D1-408D-AAB4-95F237206920}"/>
                  </a:ext>
                </a:extLst>
              </p:cNvPr>
              <p:cNvSpPr/>
              <p:nvPr/>
            </p:nvSpPr>
            <p:spPr>
              <a:xfrm>
                <a:off x="5722737" y="3679823"/>
                <a:ext cx="141721" cy="132597"/>
              </a:xfrm>
              <a:custGeom>
                <a:avLst/>
                <a:gdLst>
                  <a:gd name="connsiteX0" fmla="*/ 76155 w 141721"/>
                  <a:gd name="connsiteY0" fmla="*/ 132318 h 132597"/>
                  <a:gd name="connsiteX1" fmla="*/ 83120 w 141721"/>
                  <a:gd name="connsiteY1" fmla="*/ 97751 h 132597"/>
                  <a:gd name="connsiteX2" fmla="*/ 100720 w 141721"/>
                  <a:gd name="connsiteY2" fmla="*/ 94585 h 132597"/>
                  <a:gd name="connsiteX3" fmla="*/ 112116 w 141721"/>
                  <a:gd name="connsiteY3" fmla="*/ 78505 h 132597"/>
                  <a:gd name="connsiteX4" fmla="*/ 114395 w 141721"/>
                  <a:gd name="connsiteY4" fmla="*/ 57739 h 132597"/>
                  <a:gd name="connsiteX5" fmla="*/ 107304 w 141721"/>
                  <a:gd name="connsiteY5" fmla="*/ 50268 h 132597"/>
                  <a:gd name="connsiteX6" fmla="*/ 100340 w 141721"/>
                  <a:gd name="connsiteY6" fmla="*/ 50395 h 132597"/>
                  <a:gd name="connsiteX7" fmla="*/ 92109 w 141721"/>
                  <a:gd name="connsiteY7" fmla="*/ 59765 h 132597"/>
                  <a:gd name="connsiteX8" fmla="*/ 57922 w 141721"/>
                  <a:gd name="connsiteY8" fmla="*/ 104082 h 132597"/>
                  <a:gd name="connsiteX9" fmla="*/ 24874 w 141721"/>
                  <a:gd name="connsiteY9" fmla="*/ 108640 h 132597"/>
                  <a:gd name="connsiteX10" fmla="*/ 2462 w 141721"/>
                  <a:gd name="connsiteY10" fmla="*/ 86228 h 132597"/>
                  <a:gd name="connsiteX11" fmla="*/ 5881 w 141721"/>
                  <a:gd name="connsiteY11" fmla="*/ 42924 h 132597"/>
                  <a:gd name="connsiteX12" fmla="*/ 27786 w 141721"/>
                  <a:gd name="connsiteY12" fmla="*/ 8230 h 132597"/>
                  <a:gd name="connsiteX13" fmla="*/ 58429 w 141721"/>
                  <a:gd name="connsiteY13" fmla="*/ 126 h 132597"/>
                  <a:gd name="connsiteX14" fmla="*/ 52984 w 141721"/>
                  <a:gd name="connsiteY14" fmla="*/ 33048 h 132597"/>
                  <a:gd name="connsiteX15" fmla="*/ 39182 w 141721"/>
                  <a:gd name="connsiteY15" fmla="*/ 36593 h 132597"/>
                  <a:gd name="connsiteX16" fmla="*/ 29559 w 141721"/>
                  <a:gd name="connsiteY16" fmla="*/ 50901 h 132597"/>
                  <a:gd name="connsiteX17" fmla="*/ 26394 w 141721"/>
                  <a:gd name="connsiteY17" fmla="*/ 70654 h 132597"/>
                  <a:gd name="connsiteX18" fmla="*/ 31712 w 141721"/>
                  <a:gd name="connsiteY18" fmla="*/ 76732 h 132597"/>
                  <a:gd name="connsiteX19" fmla="*/ 38802 w 141721"/>
                  <a:gd name="connsiteY19" fmla="*/ 75592 h 132597"/>
                  <a:gd name="connsiteX20" fmla="*/ 59062 w 141721"/>
                  <a:gd name="connsiteY20" fmla="*/ 48369 h 132597"/>
                  <a:gd name="connsiteX21" fmla="*/ 86791 w 141721"/>
                  <a:gd name="connsiteY21" fmla="*/ 17220 h 132597"/>
                  <a:gd name="connsiteX22" fmla="*/ 114775 w 141721"/>
                  <a:gd name="connsiteY22" fmla="*/ 15827 h 132597"/>
                  <a:gd name="connsiteX23" fmla="*/ 138832 w 141721"/>
                  <a:gd name="connsiteY23" fmla="*/ 40645 h 132597"/>
                  <a:gd name="connsiteX24" fmla="*/ 135794 w 141721"/>
                  <a:gd name="connsiteY24" fmla="*/ 86988 h 132597"/>
                  <a:gd name="connsiteX25" fmla="*/ 111103 w 141721"/>
                  <a:gd name="connsiteY25" fmla="*/ 123202 h 132597"/>
                  <a:gd name="connsiteX26" fmla="*/ 76155 w 141721"/>
                  <a:gd name="connsiteY26" fmla="*/ 132318 h 13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21" h="132597">
                    <a:moveTo>
                      <a:pt x="76155" y="132318"/>
                    </a:moveTo>
                    <a:lnTo>
                      <a:pt x="83120" y="97751"/>
                    </a:lnTo>
                    <a:cubicBezTo>
                      <a:pt x="89957" y="98637"/>
                      <a:pt x="95782" y="97624"/>
                      <a:pt x="100720" y="94585"/>
                    </a:cubicBezTo>
                    <a:cubicBezTo>
                      <a:pt x="105531" y="91546"/>
                      <a:pt x="109330" y="86102"/>
                      <a:pt x="112116" y="78505"/>
                    </a:cubicBezTo>
                    <a:cubicBezTo>
                      <a:pt x="115154" y="70021"/>
                      <a:pt x="115914" y="63183"/>
                      <a:pt x="114395" y="57739"/>
                    </a:cubicBezTo>
                    <a:cubicBezTo>
                      <a:pt x="113255" y="54067"/>
                      <a:pt x="110849" y="51534"/>
                      <a:pt x="107304" y="50268"/>
                    </a:cubicBezTo>
                    <a:cubicBezTo>
                      <a:pt x="104772" y="49382"/>
                      <a:pt x="102492" y="49382"/>
                      <a:pt x="100340" y="50395"/>
                    </a:cubicBezTo>
                    <a:cubicBezTo>
                      <a:pt x="98187" y="51408"/>
                      <a:pt x="95402" y="54573"/>
                      <a:pt x="92109" y="59765"/>
                    </a:cubicBezTo>
                    <a:cubicBezTo>
                      <a:pt x="76788" y="83949"/>
                      <a:pt x="65393" y="98764"/>
                      <a:pt x="57922" y="104082"/>
                    </a:cubicBezTo>
                    <a:cubicBezTo>
                      <a:pt x="47666" y="111426"/>
                      <a:pt x="36650" y="112945"/>
                      <a:pt x="24874" y="108640"/>
                    </a:cubicBezTo>
                    <a:cubicBezTo>
                      <a:pt x="14238" y="104715"/>
                      <a:pt x="6767" y="97244"/>
                      <a:pt x="2462" y="86228"/>
                    </a:cubicBezTo>
                    <a:cubicBezTo>
                      <a:pt x="-1716" y="75086"/>
                      <a:pt x="-577" y="60778"/>
                      <a:pt x="5881" y="42924"/>
                    </a:cubicBezTo>
                    <a:cubicBezTo>
                      <a:pt x="12085" y="26084"/>
                      <a:pt x="19303" y="14435"/>
                      <a:pt x="27786" y="8230"/>
                    </a:cubicBezTo>
                    <a:cubicBezTo>
                      <a:pt x="36270" y="2026"/>
                      <a:pt x="46526" y="-633"/>
                      <a:pt x="58429" y="126"/>
                    </a:cubicBezTo>
                    <a:lnTo>
                      <a:pt x="52984" y="33048"/>
                    </a:lnTo>
                    <a:cubicBezTo>
                      <a:pt x="47666" y="32668"/>
                      <a:pt x="43107" y="33808"/>
                      <a:pt x="39182" y="36593"/>
                    </a:cubicBezTo>
                    <a:cubicBezTo>
                      <a:pt x="35257" y="39379"/>
                      <a:pt x="32091" y="44064"/>
                      <a:pt x="29559" y="50901"/>
                    </a:cubicBezTo>
                    <a:cubicBezTo>
                      <a:pt x="26394" y="59511"/>
                      <a:pt x="25381" y="66096"/>
                      <a:pt x="26394" y="70654"/>
                    </a:cubicBezTo>
                    <a:cubicBezTo>
                      <a:pt x="27153" y="73693"/>
                      <a:pt x="28926" y="75845"/>
                      <a:pt x="31712" y="76732"/>
                    </a:cubicBezTo>
                    <a:cubicBezTo>
                      <a:pt x="33991" y="77618"/>
                      <a:pt x="36397" y="77238"/>
                      <a:pt x="38802" y="75592"/>
                    </a:cubicBezTo>
                    <a:cubicBezTo>
                      <a:pt x="42094" y="73440"/>
                      <a:pt x="48805" y="64450"/>
                      <a:pt x="59062" y="48369"/>
                    </a:cubicBezTo>
                    <a:cubicBezTo>
                      <a:pt x="69318" y="32415"/>
                      <a:pt x="78561" y="22032"/>
                      <a:pt x="86791" y="17220"/>
                    </a:cubicBezTo>
                    <a:cubicBezTo>
                      <a:pt x="95148" y="12535"/>
                      <a:pt x="104392" y="12029"/>
                      <a:pt x="114775" y="15827"/>
                    </a:cubicBezTo>
                    <a:cubicBezTo>
                      <a:pt x="126044" y="19879"/>
                      <a:pt x="134148" y="28236"/>
                      <a:pt x="138832" y="40645"/>
                    </a:cubicBezTo>
                    <a:cubicBezTo>
                      <a:pt x="143518" y="53054"/>
                      <a:pt x="142505" y="68502"/>
                      <a:pt x="135794" y="86988"/>
                    </a:cubicBezTo>
                    <a:cubicBezTo>
                      <a:pt x="129716" y="103829"/>
                      <a:pt x="121486" y="115858"/>
                      <a:pt x="111103" y="123202"/>
                    </a:cubicBezTo>
                    <a:cubicBezTo>
                      <a:pt x="100466" y="130546"/>
                      <a:pt x="88944" y="133584"/>
                      <a:pt x="76155" y="132318"/>
                    </a:cubicBezTo>
                    <a:close/>
                  </a:path>
                </a:pathLst>
              </a:custGeom>
              <a:solidFill>
                <a:srgbClr val="737373"/>
              </a:solidFill>
              <a:ln w="19050" cap="flat">
                <a:noFill/>
                <a:prstDash val="solid"/>
                <a:miter/>
              </a:ln>
            </p:spPr>
            <p:txBody>
              <a:bodyPr rtlCol="0" anchor="ctr"/>
              <a:lstStyle/>
              <a:p>
                <a:endParaRPr lang="en-US"/>
              </a:p>
            </p:txBody>
          </p:sp>
          <p:sp>
            <p:nvSpPr>
              <p:cNvPr id="305" name="Freeform: Shape 22">
                <a:extLst>
                  <a:ext uri="{FF2B5EF4-FFF2-40B4-BE49-F238E27FC236}">
                    <a16:creationId xmlns:a16="http://schemas.microsoft.com/office/drawing/2014/main" id="{C2270D07-5FF5-4D50-B5AB-F87000B67FC9}"/>
                  </a:ext>
                </a:extLst>
              </p:cNvPr>
              <p:cNvSpPr/>
              <p:nvPr/>
            </p:nvSpPr>
            <p:spPr>
              <a:xfrm>
                <a:off x="5740014" y="3436513"/>
                <a:ext cx="182586" cy="177973"/>
              </a:xfrm>
              <a:custGeom>
                <a:avLst/>
                <a:gdLst>
                  <a:gd name="connsiteX0" fmla="*/ 170304 w 182586"/>
                  <a:gd name="connsiteY0" fmla="*/ 177974 h 177973"/>
                  <a:gd name="connsiteX1" fmla="*/ 0 w 182586"/>
                  <a:gd name="connsiteY1" fmla="*/ 115803 h 177973"/>
                  <a:gd name="connsiteX2" fmla="*/ 20133 w 182586"/>
                  <a:gd name="connsiteY2" fmla="*/ 60596 h 177973"/>
                  <a:gd name="connsiteX3" fmla="*/ 37606 w 182586"/>
                  <a:gd name="connsiteY3" fmla="*/ 20584 h 177973"/>
                  <a:gd name="connsiteX4" fmla="*/ 63183 w 182586"/>
                  <a:gd name="connsiteY4" fmla="*/ 2098 h 177973"/>
                  <a:gd name="connsiteX5" fmla="*/ 99904 w 182586"/>
                  <a:gd name="connsiteY5" fmla="*/ 4377 h 177973"/>
                  <a:gd name="connsiteX6" fmla="*/ 124215 w 182586"/>
                  <a:gd name="connsiteY6" fmla="*/ 19698 h 177973"/>
                  <a:gd name="connsiteX7" fmla="*/ 135737 w 182586"/>
                  <a:gd name="connsiteY7" fmla="*/ 40337 h 177973"/>
                  <a:gd name="connsiteX8" fmla="*/ 137257 w 182586"/>
                  <a:gd name="connsiteY8" fmla="*/ 61103 h 177973"/>
                  <a:gd name="connsiteX9" fmla="*/ 126620 w 182586"/>
                  <a:gd name="connsiteY9" fmla="*/ 97696 h 177973"/>
                  <a:gd name="connsiteX10" fmla="*/ 118390 w 182586"/>
                  <a:gd name="connsiteY10" fmla="*/ 120108 h 177973"/>
                  <a:gd name="connsiteX11" fmla="*/ 182587 w 182586"/>
                  <a:gd name="connsiteY11" fmla="*/ 143533 h 177973"/>
                  <a:gd name="connsiteX12" fmla="*/ 170304 w 182586"/>
                  <a:gd name="connsiteY12" fmla="*/ 177974 h 177973"/>
                  <a:gd name="connsiteX13" fmla="*/ 41405 w 182586"/>
                  <a:gd name="connsiteY13" fmla="*/ 91998 h 177973"/>
                  <a:gd name="connsiteX14" fmla="*/ 89774 w 182586"/>
                  <a:gd name="connsiteY14" fmla="*/ 109599 h 177973"/>
                  <a:gd name="connsiteX15" fmla="*/ 96611 w 182586"/>
                  <a:gd name="connsiteY15" fmla="*/ 90732 h 177973"/>
                  <a:gd name="connsiteX16" fmla="*/ 103829 w 182586"/>
                  <a:gd name="connsiteY16" fmla="*/ 62622 h 177973"/>
                  <a:gd name="connsiteX17" fmla="*/ 99397 w 182586"/>
                  <a:gd name="connsiteY17" fmla="*/ 48821 h 177973"/>
                  <a:gd name="connsiteX18" fmla="*/ 87621 w 182586"/>
                  <a:gd name="connsiteY18" fmla="*/ 40084 h 177973"/>
                  <a:gd name="connsiteX19" fmla="*/ 70274 w 182586"/>
                  <a:gd name="connsiteY19" fmla="*/ 39957 h 177973"/>
                  <a:gd name="connsiteX20" fmla="*/ 57612 w 182586"/>
                  <a:gd name="connsiteY20" fmla="*/ 50973 h 177973"/>
                  <a:gd name="connsiteX21" fmla="*/ 47356 w 182586"/>
                  <a:gd name="connsiteY21" fmla="*/ 75284 h 177973"/>
                  <a:gd name="connsiteX22" fmla="*/ 41405 w 182586"/>
                  <a:gd name="connsiteY22" fmla="*/ 91998 h 17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586" h="177973">
                    <a:moveTo>
                      <a:pt x="170304" y="177974"/>
                    </a:moveTo>
                    <a:lnTo>
                      <a:pt x="0" y="115803"/>
                    </a:lnTo>
                    <a:lnTo>
                      <a:pt x="20133" y="60596"/>
                    </a:lnTo>
                    <a:cubicBezTo>
                      <a:pt x="27730" y="39704"/>
                      <a:pt x="33554" y="26409"/>
                      <a:pt x="37606" y="20584"/>
                    </a:cubicBezTo>
                    <a:cubicBezTo>
                      <a:pt x="43684" y="11721"/>
                      <a:pt x="52294" y="5643"/>
                      <a:pt x="63183" y="2098"/>
                    </a:cubicBezTo>
                    <a:cubicBezTo>
                      <a:pt x="74200" y="-1321"/>
                      <a:pt x="86355" y="-561"/>
                      <a:pt x="99904" y="4377"/>
                    </a:cubicBezTo>
                    <a:cubicBezTo>
                      <a:pt x="110413" y="8176"/>
                      <a:pt x="118390" y="13367"/>
                      <a:pt x="124215" y="19698"/>
                    </a:cubicBezTo>
                    <a:cubicBezTo>
                      <a:pt x="130039" y="26029"/>
                      <a:pt x="133838" y="32993"/>
                      <a:pt x="135737" y="40337"/>
                    </a:cubicBezTo>
                    <a:cubicBezTo>
                      <a:pt x="137636" y="47681"/>
                      <a:pt x="138143" y="54645"/>
                      <a:pt x="137257" y="61103"/>
                    </a:cubicBezTo>
                    <a:cubicBezTo>
                      <a:pt x="135864" y="69966"/>
                      <a:pt x="132318" y="82122"/>
                      <a:pt x="126620" y="97696"/>
                    </a:cubicBezTo>
                    <a:lnTo>
                      <a:pt x="118390" y="120108"/>
                    </a:lnTo>
                    <a:lnTo>
                      <a:pt x="182587" y="143533"/>
                    </a:lnTo>
                    <a:lnTo>
                      <a:pt x="170304" y="177974"/>
                    </a:lnTo>
                    <a:close/>
                    <a:moveTo>
                      <a:pt x="41405" y="91998"/>
                    </a:moveTo>
                    <a:lnTo>
                      <a:pt x="89774" y="109599"/>
                    </a:lnTo>
                    <a:lnTo>
                      <a:pt x="96611" y="90732"/>
                    </a:lnTo>
                    <a:cubicBezTo>
                      <a:pt x="101549" y="77184"/>
                      <a:pt x="103955" y="67814"/>
                      <a:pt x="103829" y="62622"/>
                    </a:cubicBezTo>
                    <a:cubicBezTo>
                      <a:pt x="103702" y="57431"/>
                      <a:pt x="102183" y="52746"/>
                      <a:pt x="99397" y="48821"/>
                    </a:cubicBezTo>
                    <a:cubicBezTo>
                      <a:pt x="96485" y="44896"/>
                      <a:pt x="92560" y="41983"/>
                      <a:pt x="87621" y="40084"/>
                    </a:cubicBezTo>
                    <a:cubicBezTo>
                      <a:pt x="81417" y="37805"/>
                      <a:pt x="75592" y="37805"/>
                      <a:pt x="70274" y="39957"/>
                    </a:cubicBezTo>
                    <a:cubicBezTo>
                      <a:pt x="64956" y="42110"/>
                      <a:pt x="60778" y="45782"/>
                      <a:pt x="57612" y="50973"/>
                    </a:cubicBezTo>
                    <a:cubicBezTo>
                      <a:pt x="55333" y="54772"/>
                      <a:pt x="51914" y="62876"/>
                      <a:pt x="47356" y="75284"/>
                    </a:cubicBezTo>
                    <a:lnTo>
                      <a:pt x="41405" y="91998"/>
                    </a:lnTo>
                    <a:close/>
                  </a:path>
                </a:pathLst>
              </a:custGeom>
              <a:solidFill>
                <a:srgbClr val="737373"/>
              </a:solidFill>
              <a:ln w="19050" cap="flat">
                <a:noFill/>
                <a:prstDash val="solid"/>
                <a:miter/>
              </a:ln>
            </p:spPr>
            <p:txBody>
              <a:bodyPr rtlCol="0" anchor="ctr"/>
              <a:lstStyle/>
              <a:p>
                <a:endParaRPr lang="en-US"/>
              </a:p>
            </p:txBody>
          </p:sp>
          <p:sp>
            <p:nvSpPr>
              <p:cNvPr id="306" name="Freeform: Shape 23">
                <a:extLst>
                  <a:ext uri="{FF2B5EF4-FFF2-40B4-BE49-F238E27FC236}">
                    <a16:creationId xmlns:a16="http://schemas.microsoft.com/office/drawing/2014/main" id="{8FDFACAF-9A81-4B2C-96A8-111D7D0C980C}"/>
                  </a:ext>
                </a:extLst>
              </p:cNvPr>
              <p:cNvSpPr/>
              <p:nvPr/>
            </p:nvSpPr>
            <p:spPr>
              <a:xfrm>
                <a:off x="5854467" y="3326680"/>
                <a:ext cx="138660" cy="126692"/>
              </a:xfrm>
              <a:custGeom>
                <a:avLst/>
                <a:gdLst>
                  <a:gd name="connsiteX0" fmla="*/ 99788 w 138660"/>
                  <a:gd name="connsiteY0" fmla="*/ 48115 h 126692"/>
                  <a:gd name="connsiteX1" fmla="*/ 117388 w 138660"/>
                  <a:gd name="connsiteY1" fmla="*/ 17726 h 126692"/>
                  <a:gd name="connsiteX2" fmla="*/ 137141 w 138660"/>
                  <a:gd name="connsiteY2" fmla="*/ 47608 h 126692"/>
                  <a:gd name="connsiteX3" fmla="*/ 133849 w 138660"/>
                  <a:gd name="connsiteY3" fmla="*/ 84835 h 126692"/>
                  <a:gd name="connsiteX4" fmla="*/ 95103 w 138660"/>
                  <a:gd name="connsiteY4" fmla="*/ 124467 h 126692"/>
                  <a:gd name="connsiteX5" fmla="*/ 48127 w 138660"/>
                  <a:gd name="connsiteY5" fmla="*/ 120668 h 126692"/>
                  <a:gd name="connsiteX6" fmla="*/ 6216 w 138660"/>
                  <a:gd name="connsiteY6" fmla="*/ 86734 h 126692"/>
                  <a:gd name="connsiteX7" fmla="*/ 4063 w 138660"/>
                  <a:gd name="connsiteY7" fmla="*/ 39884 h 126692"/>
                  <a:gd name="connsiteX8" fmla="*/ 38377 w 138660"/>
                  <a:gd name="connsiteY8" fmla="*/ 3418 h 126692"/>
                  <a:gd name="connsiteX9" fmla="*/ 99535 w 138660"/>
                  <a:gd name="connsiteY9" fmla="*/ 9115 h 126692"/>
                  <a:gd name="connsiteX10" fmla="*/ 68893 w 138660"/>
                  <a:gd name="connsiteY10" fmla="*/ 90659 h 126692"/>
                  <a:gd name="connsiteX11" fmla="*/ 94343 w 138660"/>
                  <a:gd name="connsiteY11" fmla="*/ 91292 h 126692"/>
                  <a:gd name="connsiteX12" fmla="*/ 109411 w 138660"/>
                  <a:gd name="connsiteY12" fmla="*/ 75591 h 126692"/>
                  <a:gd name="connsiteX13" fmla="*/ 110044 w 138660"/>
                  <a:gd name="connsiteY13" fmla="*/ 61156 h 126692"/>
                  <a:gd name="connsiteX14" fmla="*/ 99788 w 138660"/>
                  <a:gd name="connsiteY14" fmla="*/ 48115 h 126692"/>
                  <a:gd name="connsiteX15" fmla="*/ 67626 w 138660"/>
                  <a:gd name="connsiteY15" fmla="*/ 33807 h 126692"/>
                  <a:gd name="connsiteX16" fmla="*/ 43442 w 138660"/>
                  <a:gd name="connsiteY16" fmla="*/ 33047 h 126692"/>
                  <a:gd name="connsiteX17" fmla="*/ 29767 w 138660"/>
                  <a:gd name="connsiteY17" fmla="*/ 47228 h 126692"/>
                  <a:gd name="connsiteX18" fmla="*/ 30907 w 138660"/>
                  <a:gd name="connsiteY18" fmla="*/ 67741 h 126692"/>
                  <a:gd name="connsiteX19" fmla="*/ 49393 w 138660"/>
                  <a:gd name="connsiteY19" fmla="*/ 82429 h 126692"/>
                  <a:gd name="connsiteX20" fmla="*/ 67626 w 138660"/>
                  <a:gd name="connsiteY20" fmla="*/ 33807 h 12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660" h="126692">
                    <a:moveTo>
                      <a:pt x="99788" y="48115"/>
                    </a:moveTo>
                    <a:lnTo>
                      <a:pt x="117388" y="17726"/>
                    </a:lnTo>
                    <a:cubicBezTo>
                      <a:pt x="127645" y="26336"/>
                      <a:pt x="134229" y="36339"/>
                      <a:pt x="137141" y="47608"/>
                    </a:cubicBezTo>
                    <a:cubicBezTo>
                      <a:pt x="139927" y="58877"/>
                      <a:pt x="138914" y="71413"/>
                      <a:pt x="133849" y="84835"/>
                    </a:cubicBezTo>
                    <a:cubicBezTo>
                      <a:pt x="125872" y="106233"/>
                      <a:pt x="112830" y="119402"/>
                      <a:pt x="95103" y="124467"/>
                    </a:cubicBezTo>
                    <a:cubicBezTo>
                      <a:pt x="80922" y="128392"/>
                      <a:pt x="65221" y="127126"/>
                      <a:pt x="48127" y="120668"/>
                    </a:cubicBezTo>
                    <a:cubicBezTo>
                      <a:pt x="27741" y="113071"/>
                      <a:pt x="13813" y="101675"/>
                      <a:pt x="6216" y="86734"/>
                    </a:cubicBezTo>
                    <a:cubicBezTo>
                      <a:pt x="-1255" y="71793"/>
                      <a:pt x="-2015" y="56092"/>
                      <a:pt x="4063" y="39884"/>
                    </a:cubicBezTo>
                    <a:cubicBezTo>
                      <a:pt x="10901" y="21651"/>
                      <a:pt x="22423" y="9369"/>
                      <a:pt x="38377" y="3418"/>
                    </a:cubicBezTo>
                    <a:cubicBezTo>
                      <a:pt x="54331" y="-2534"/>
                      <a:pt x="74844" y="-761"/>
                      <a:pt x="99535" y="9115"/>
                    </a:cubicBezTo>
                    <a:lnTo>
                      <a:pt x="68893" y="90659"/>
                    </a:lnTo>
                    <a:cubicBezTo>
                      <a:pt x="78643" y="94078"/>
                      <a:pt x="87126" y="94204"/>
                      <a:pt x="94343" y="91292"/>
                    </a:cubicBezTo>
                    <a:cubicBezTo>
                      <a:pt x="101561" y="88253"/>
                      <a:pt x="106626" y="83062"/>
                      <a:pt x="109411" y="75591"/>
                    </a:cubicBezTo>
                    <a:cubicBezTo>
                      <a:pt x="111311" y="70526"/>
                      <a:pt x="111564" y="65715"/>
                      <a:pt x="110044" y="61156"/>
                    </a:cubicBezTo>
                    <a:cubicBezTo>
                      <a:pt x="108905" y="56472"/>
                      <a:pt x="105359" y="52166"/>
                      <a:pt x="99788" y="48115"/>
                    </a:cubicBezTo>
                    <a:close/>
                    <a:moveTo>
                      <a:pt x="67626" y="33807"/>
                    </a:moveTo>
                    <a:cubicBezTo>
                      <a:pt x="58130" y="30514"/>
                      <a:pt x="50026" y="30261"/>
                      <a:pt x="43442" y="33047"/>
                    </a:cubicBezTo>
                    <a:cubicBezTo>
                      <a:pt x="36858" y="35832"/>
                      <a:pt x="32299" y="40517"/>
                      <a:pt x="29767" y="47228"/>
                    </a:cubicBezTo>
                    <a:cubicBezTo>
                      <a:pt x="27108" y="54319"/>
                      <a:pt x="27488" y="61156"/>
                      <a:pt x="30907" y="67741"/>
                    </a:cubicBezTo>
                    <a:cubicBezTo>
                      <a:pt x="34325" y="74325"/>
                      <a:pt x="40530" y="79263"/>
                      <a:pt x="49393" y="82429"/>
                    </a:cubicBezTo>
                    <a:lnTo>
                      <a:pt x="67626" y="33807"/>
                    </a:lnTo>
                    <a:close/>
                  </a:path>
                </a:pathLst>
              </a:custGeom>
              <a:solidFill>
                <a:srgbClr val="737373"/>
              </a:solidFill>
              <a:ln w="19050" cap="flat">
                <a:noFill/>
                <a:prstDash val="solid"/>
                <a:miter/>
              </a:ln>
            </p:spPr>
            <p:txBody>
              <a:bodyPr rtlCol="0" anchor="ctr"/>
              <a:lstStyle/>
              <a:p>
                <a:endParaRPr lang="en-US"/>
              </a:p>
            </p:txBody>
          </p:sp>
          <p:sp>
            <p:nvSpPr>
              <p:cNvPr id="307" name="Freeform: Shape 24">
                <a:extLst>
                  <a:ext uri="{FF2B5EF4-FFF2-40B4-BE49-F238E27FC236}">
                    <a16:creationId xmlns:a16="http://schemas.microsoft.com/office/drawing/2014/main" id="{DE9D347C-7326-4FCB-9E5B-EAF33AFAE599}"/>
                  </a:ext>
                </a:extLst>
              </p:cNvPr>
              <p:cNvSpPr/>
              <p:nvPr/>
            </p:nvSpPr>
            <p:spPr>
              <a:xfrm>
                <a:off x="5878916" y="3150550"/>
                <a:ext cx="181447" cy="168526"/>
              </a:xfrm>
              <a:custGeom>
                <a:avLst/>
                <a:gdLst>
                  <a:gd name="connsiteX0" fmla="*/ 181447 w 181447"/>
                  <a:gd name="connsiteY0" fmla="*/ 66476 h 168526"/>
                  <a:gd name="connsiteX1" fmla="*/ 169671 w 181447"/>
                  <a:gd name="connsiteY1" fmla="*/ 96485 h 168526"/>
                  <a:gd name="connsiteX2" fmla="*/ 151691 w 181447"/>
                  <a:gd name="connsiteY2" fmla="*/ 89394 h 168526"/>
                  <a:gd name="connsiteX3" fmla="*/ 160301 w 181447"/>
                  <a:gd name="connsiteY3" fmla="*/ 113199 h 168526"/>
                  <a:gd name="connsiteX4" fmla="*/ 157389 w 181447"/>
                  <a:gd name="connsiteY4" fmla="*/ 135737 h 168526"/>
                  <a:gd name="connsiteX5" fmla="*/ 126241 w 181447"/>
                  <a:gd name="connsiteY5" fmla="*/ 165113 h 168526"/>
                  <a:gd name="connsiteX6" fmla="*/ 72933 w 181447"/>
                  <a:gd name="connsiteY6" fmla="*/ 161441 h 168526"/>
                  <a:gd name="connsiteX7" fmla="*/ 31402 w 181447"/>
                  <a:gd name="connsiteY7" fmla="*/ 128266 h 168526"/>
                  <a:gd name="connsiteX8" fmla="*/ 29756 w 181447"/>
                  <a:gd name="connsiteY8" fmla="*/ 84962 h 168526"/>
                  <a:gd name="connsiteX9" fmla="*/ 60778 w 181447"/>
                  <a:gd name="connsiteY9" fmla="*/ 56220 h 168526"/>
                  <a:gd name="connsiteX10" fmla="*/ 0 w 181447"/>
                  <a:gd name="connsiteY10" fmla="*/ 32288 h 168526"/>
                  <a:gd name="connsiteX11" fmla="*/ 12662 w 181447"/>
                  <a:gd name="connsiteY11" fmla="*/ 0 h 168526"/>
                  <a:gd name="connsiteX12" fmla="*/ 181447 w 181447"/>
                  <a:gd name="connsiteY12" fmla="*/ 66476 h 168526"/>
                  <a:gd name="connsiteX13" fmla="*/ 83696 w 181447"/>
                  <a:gd name="connsiteY13" fmla="*/ 127760 h 168526"/>
                  <a:gd name="connsiteX14" fmla="*/ 114085 w 181447"/>
                  <a:gd name="connsiteY14" fmla="*/ 133458 h 168526"/>
                  <a:gd name="connsiteX15" fmla="*/ 135357 w 181447"/>
                  <a:gd name="connsiteY15" fmla="*/ 116617 h 168526"/>
                  <a:gd name="connsiteX16" fmla="*/ 133331 w 181447"/>
                  <a:gd name="connsiteY16" fmla="*/ 93952 h 168526"/>
                  <a:gd name="connsiteX17" fmla="*/ 108007 w 181447"/>
                  <a:gd name="connsiteY17" fmla="*/ 74959 h 168526"/>
                  <a:gd name="connsiteX18" fmla="*/ 74706 w 181447"/>
                  <a:gd name="connsiteY18" fmla="*/ 70654 h 168526"/>
                  <a:gd name="connsiteX19" fmla="*/ 57739 w 181447"/>
                  <a:gd name="connsiteY19" fmla="*/ 86482 h 168526"/>
                  <a:gd name="connsiteX20" fmla="*/ 59258 w 181447"/>
                  <a:gd name="connsiteY20" fmla="*/ 109400 h 168526"/>
                  <a:gd name="connsiteX21" fmla="*/ 83696 w 181447"/>
                  <a:gd name="connsiteY21" fmla="*/ 127760 h 16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447" h="168526">
                    <a:moveTo>
                      <a:pt x="181447" y="66476"/>
                    </a:moveTo>
                    <a:lnTo>
                      <a:pt x="169671" y="96485"/>
                    </a:lnTo>
                    <a:lnTo>
                      <a:pt x="151691" y="89394"/>
                    </a:lnTo>
                    <a:cubicBezTo>
                      <a:pt x="156756" y="97118"/>
                      <a:pt x="159542" y="105095"/>
                      <a:pt x="160301" y="113199"/>
                    </a:cubicBezTo>
                    <a:cubicBezTo>
                      <a:pt x="161061" y="121302"/>
                      <a:pt x="160048" y="128900"/>
                      <a:pt x="157389" y="135737"/>
                    </a:cubicBezTo>
                    <a:cubicBezTo>
                      <a:pt x="151818" y="149792"/>
                      <a:pt x="141435" y="159542"/>
                      <a:pt x="126241" y="165113"/>
                    </a:cubicBezTo>
                    <a:cubicBezTo>
                      <a:pt x="111046" y="170684"/>
                      <a:pt x="93193" y="169418"/>
                      <a:pt x="72933" y="161441"/>
                    </a:cubicBezTo>
                    <a:cubicBezTo>
                      <a:pt x="52294" y="153337"/>
                      <a:pt x="38366" y="142195"/>
                      <a:pt x="31402" y="128266"/>
                    </a:cubicBezTo>
                    <a:cubicBezTo>
                      <a:pt x="24438" y="114338"/>
                      <a:pt x="23931" y="99904"/>
                      <a:pt x="29756" y="84962"/>
                    </a:cubicBezTo>
                    <a:cubicBezTo>
                      <a:pt x="35074" y="71287"/>
                      <a:pt x="45457" y="61791"/>
                      <a:pt x="60778" y="56220"/>
                    </a:cubicBezTo>
                    <a:lnTo>
                      <a:pt x="0" y="32288"/>
                    </a:lnTo>
                    <a:lnTo>
                      <a:pt x="12662" y="0"/>
                    </a:lnTo>
                    <a:lnTo>
                      <a:pt x="181447" y="66476"/>
                    </a:lnTo>
                    <a:close/>
                    <a:moveTo>
                      <a:pt x="83696" y="127760"/>
                    </a:moveTo>
                    <a:cubicBezTo>
                      <a:pt x="96738" y="132951"/>
                      <a:pt x="106868" y="134851"/>
                      <a:pt x="114085" y="133458"/>
                    </a:cubicBezTo>
                    <a:cubicBezTo>
                      <a:pt x="124594" y="131559"/>
                      <a:pt x="131685" y="125987"/>
                      <a:pt x="135357" y="116617"/>
                    </a:cubicBezTo>
                    <a:cubicBezTo>
                      <a:pt x="138270" y="109147"/>
                      <a:pt x="137636" y="101550"/>
                      <a:pt x="133331" y="93952"/>
                    </a:cubicBezTo>
                    <a:cubicBezTo>
                      <a:pt x="129026" y="86228"/>
                      <a:pt x="120669" y="79897"/>
                      <a:pt x="108007" y="74959"/>
                    </a:cubicBezTo>
                    <a:cubicBezTo>
                      <a:pt x="93952" y="69388"/>
                      <a:pt x="82810" y="67995"/>
                      <a:pt x="74706" y="70654"/>
                    </a:cubicBezTo>
                    <a:cubicBezTo>
                      <a:pt x="66602" y="73313"/>
                      <a:pt x="60904" y="78505"/>
                      <a:pt x="57739" y="86482"/>
                    </a:cubicBezTo>
                    <a:cubicBezTo>
                      <a:pt x="54700" y="94206"/>
                      <a:pt x="55207" y="101803"/>
                      <a:pt x="59258" y="109400"/>
                    </a:cubicBezTo>
                    <a:cubicBezTo>
                      <a:pt x="63563" y="116744"/>
                      <a:pt x="71667" y="122948"/>
                      <a:pt x="83696" y="127760"/>
                    </a:cubicBezTo>
                    <a:close/>
                  </a:path>
                </a:pathLst>
              </a:custGeom>
              <a:solidFill>
                <a:srgbClr val="737373"/>
              </a:solidFill>
              <a:ln w="19050" cap="flat">
                <a:noFill/>
                <a:prstDash val="solid"/>
                <a:miter/>
              </a:ln>
            </p:spPr>
            <p:txBody>
              <a:bodyPr rtlCol="0" anchor="ctr"/>
              <a:lstStyle/>
              <a:p>
                <a:endParaRPr lang="en-US"/>
              </a:p>
            </p:txBody>
          </p:sp>
          <p:sp>
            <p:nvSpPr>
              <p:cNvPr id="308" name="Freeform: Shape 25">
                <a:extLst>
                  <a:ext uri="{FF2B5EF4-FFF2-40B4-BE49-F238E27FC236}">
                    <a16:creationId xmlns:a16="http://schemas.microsoft.com/office/drawing/2014/main" id="{0C5DC79E-8FE0-4C41-9C0D-5CBBC3138322}"/>
                  </a:ext>
                </a:extLst>
              </p:cNvPr>
              <p:cNvSpPr/>
              <p:nvPr/>
            </p:nvSpPr>
            <p:spPr>
              <a:xfrm>
                <a:off x="5964763" y="3047326"/>
                <a:ext cx="138712" cy="127485"/>
              </a:xfrm>
              <a:custGeom>
                <a:avLst/>
                <a:gdLst>
                  <a:gd name="connsiteX0" fmla="*/ 100285 w 138712"/>
                  <a:gd name="connsiteY0" fmla="*/ 49663 h 127485"/>
                  <a:gd name="connsiteX1" fmla="*/ 119025 w 138712"/>
                  <a:gd name="connsiteY1" fmla="*/ 20034 h 127485"/>
                  <a:gd name="connsiteX2" fmla="*/ 137638 w 138712"/>
                  <a:gd name="connsiteY2" fmla="*/ 50676 h 127485"/>
                  <a:gd name="connsiteX3" fmla="*/ 132827 w 138712"/>
                  <a:gd name="connsiteY3" fmla="*/ 87776 h 127485"/>
                  <a:gd name="connsiteX4" fmla="*/ 92561 w 138712"/>
                  <a:gd name="connsiteY4" fmla="*/ 125889 h 127485"/>
                  <a:gd name="connsiteX5" fmla="*/ 45838 w 138712"/>
                  <a:gd name="connsiteY5" fmla="*/ 120318 h 127485"/>
                  <a:gd name="connsiteX6" fmla="*/ 5320 w 138712"/>
                  <a:gd name="connsiteY6" fmla="*/ 84737 h 127485"/>
                  <a:gd name="connsiteX7" fmla="*/ 4940 w 138712"/>
                  <a:gd name="connsiteY7" fmla="*/ 37761 h 127485"/>
                  <a:gd name="connsiteX8" fmla="*/ 40647 w 138712"/>
                  <a:gd name="connsiteY8" fmla="*/ 2687 h 127485"/>
                  <a:gd name="connsiteX9" fmla="*/ 101551 w 138712"/>
                  <a:gd name="connsiteY9" fmla="*/ 10664 h 127485"/>
                  <a:gd name="connsiteX10" fmla="*/ 67870 w 138712"/>
                  <a:gd name="connsiteY10" fmla="*/ 90942 h 127485"/>
                  <a:gd name="connsiteX11" fmla="*/ 93321 w 138712"/>
                  <a:gd name="connsiteY11" fmla="*/ 92461 h 127485"/>
                  <a:gd name="connsiteX12" fmla="*/ 109022 w 138712"/>
                  <a:gd name="connsiteY12" fmla="*/ 77267 h 127485"/>
                  <a:gd name="connsiteX13" fmla="*/ 110288 w 138712"/>
                  <a:gd name="connsiteY13" fmla="*/ 62832 h 127485"/>
                  <a:gd name="connsiteX14" fmla="*/ 100285 w 138712"/>
                  <a:gd name="connsiteY14" fmla="*/ 49663 h 127485"/>
                  <a:gd name="connsiteX15" fmla="*/ 68757 w 138712"/>
                  <a:gd name="connsiteY15" fmla="*/ 34216 h 127485"/>
                  <a:gd name="connsiteX16" fmla="*/ 44572 w 138712"/>
                  <a:gd name="connsiteY16" fmla="*/ 32570 h 127485"/>
                  <a:gd name="connsiteX17" fmla="*/ 30391 w 138712"/>
                  <a:gd name="connsiteY17" fmla="*/ 46118 h 127485"/>
                  <a:gd name="connsiteX18" fmla="*/ 30770 w 138712"/>
                  <a:gd name="connsiteY18" fmla="*/ 66631 h 127485"/>
                  <a:gd name="connsiteX19" fmla="*/ 48751 w 138712"/>
                  <a:gd name="connsiteY19" fmla="*/ 82078 h 127485"/>
                  <a:gd name="connsiteX20" fmla="*/ 68757 w 138712"/>
                  <a:gd name="connsiteY20" fmla="*/ 34216 h 1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12" h="127485">
                    <a:moveTo>
                      <a:pt x="100285" y="49663"/>
                    </a:moveTo>
                    <a:lnTo>
                      <a:pt x="119025" y="20034"/>
                    </a:lnTo>
                    <a:cubicBezTo>
                      <a:pt x="129028" y="29024"/>
                      <a:pt x="135232" y="39281"/>
                      <a:pt x="137638" y="50676"/>
                    </a:cubicBezTo>
                    <a:cubicBezTo>
                      <a:pt x="140044" y="62072"/>
                      <a:pt x="138398" y="74481"/>
                      <a:pt x="132827" y="87776"/>
                    </a:cubicBezTo>
                    <a:cubicBezTo>
                      <a:pt x="123963" y="108795"/>
                      <a:pt x="110541" y="121584"/>
                      <a:pt x="92561" y="125889"/>
                    </a:cubicBezTo>
                    <a:cubicBezTo>
                      <a:pt x="78253" y="129181"/>
                      <a:pt x="62552" y="127409"/>
                      <a:pt x="45838" y="120318"/>
                    </a:cubicBezTo>
                    <a:cubicBezTo>
                      <a:pt x="25832" y="111834"/>
                      <a:pt x="12284" y="100058"/>
                      <a:pt x="5320" y="84737"/>
                    </a:cubicBezTo>
                    <a:cubicBezTo>
                      <a:pt x="-1644" y="69416"/>
                      <a:pt x="-1771" y="53842"/>
                      <a:pt x="4940" y="37761"/>
                    </a:cubicBezTo>
                    <a:cubicBezTo>
                      <a:pt x="12537" y="19781"/>
                      <a:pt x="24439" y="8005"/>
                      <a:pt x="40647" y="2687"/>
                    </a:cubicBezTo>
                    <a:cubicBezTo>
                      <a:pt x="56854" y="-2631"/>
                      <a:pt x="77240" y="-98"/>
                      <a:pt x="101551" y="10664"/>
                    </a:cubicBezTo>
                    <a:lnTo>
                      <a:pt x="67870" y="90942"/>
                    </a:lnTo>
                    <a:cubicBezTo>
                      <a:pt x="77493" y="94740"/>
                      <a:pt x="85977" y="95247"/>
                      <a:pt x="93321" y="92461"/>
                    </a:cubicBezTo>
                    <a:cubicBezTo>
                      <a:pt x="100665" y="89676"/>
                      <a:pt x="105856" y="84737"/>
                      <a:pt x="109022" y="77267"/>
                    </a:cubicBezTo>
                    <a:cubicBezTo>
                      <a:pt x="111175" y="72202"/>
                      <a:pt x="111554" y="67390"/>
                      <a:pt x="110288" y="62832"/>
                    </a:cubicBezTo>
                    <a:cubicBezTo>
                      <a:pt x="109022" y="58400"/>
                      <a:pt x="105603" y="53969"/>
                      <a:pt x="100285" y="49663"/>
                    </a:cubicBezTo>
                    <a:close/>
                    <a:moveTo>
                      <a:pt x="68757" y="34216"/>
                    </a:moveTo>
                    <a:cubicBezTo>
                      <a:pt x="59387" y="30544"/>
                      <a:pt x="51283" y="30037"/>
                      <a:pt x="44572" y="32570"/>
                    </a:cubicBezTo>
                    <a:cubicBezTo>
                      <a:pt x="37861" y="35102"/>
                      <a:pt x="33050" y="39661"/>
                      <a:pt x="30391" y="46118"/>
                    </a:cubicBezTo>
                    <a:cubicBezTo>
                      <a:pt x="27478" y="53082"/>
                      <a:pt x="27605" y="59920"/>
                      <a:pt x="30770" y="66631"/>
                    </a:cubicBezTo>
                    <a:cubicBezTo>
                      <a:pt x="33936" y="73342"/>
                      <a:pt x="39887" y="78533"/>
                      <a:pt x="48751" y="82078"/>
                    </a:cubicBezTo>
                    <a:lnTo>
                      <a:pt x="68757" y="34216"/>
                    </a:lnTo>
                    <a:close/>
                  </a:path>
                </a:pathLst>
              </a:custGeom>
              <a:solidFill>
                <a:srgbClr val="737373"/>
              </a:solidFill>
              <a:ln w="19050" cap="flat">
                <a:noFill/>
                <a:prstDash val="solid"/>
                <a:miter/>
              </a:ln>
            </p:spPr>
            <p:txBody>
              <a:bodyPr rtlCol="0" anchor="ctr"/>
              <a:lstStyle/>
              <a:p>
                <a:endParaRPr lang="en-US"/>
              </a:p>
            </p:txBody>
          </p:sp>
          <p:sp>
            <p:nvSpPr>
              <p:cNvPr id="309" name="Freeform: Shape 26">
                <a:extLst>
                  <a:ext uri="{FF2B5EF4-FFF2-40B4-BE49-F238E27FC236}">
                    <a16:creationId xmlns:a16="http://schemas.microsoft.com/office/drawing/2014/main" id="{4AC72CE4-6734-42A4-8D50-2E3249C25490}"/>
                  </a:ext>
                </a:extLst>
              </p:cNvPr>
              <p:cNvSpPr/>
              <p:nvPr/>
            </p:nvSpPr>
            <p:spPr>
              <a:xfrm>
                <a:off x="6018865" y="2914520"/>
                <a:ext cx="142754" cy="134730"/>
              </a:xfrm>
              <a:custGeom>
                <a:avLst/>
                <a:gdLst>
                  <a:gd name="connsiteX0" fmla="*/ 71380 w 142754"/>
                  <a:gd name="connsiteY0" fmla="*/ 133847 h 134730"/>
                  <a:gd name="connsiteX1" fmla="*/ 81004 w 142754"/>
                  <a:gd name="connsiteY1" fmla="*/ 99912 h 134730"/>
                  <a:gd name="connsiteX2" fmla="*/ 98730 w 142754"/>
                  <a:gd name="connsiteY2" fmla="*/ 98013 h 134730"/>
                  <a:gd name="connsiteX3" fmla="*/ 111393 w 142754"/>
                  <a:gd name="connsiteY3" fmla="*/ 82819 h 134730"/>
                  <a:gd name="connsiteX4" fmla="*/ 115318 w 142754"/>
                  <a:gd name="connsiteY4" fmla="*/ 62306 h 134730"/>
                  <a:gd name="connsiteX5" fmla="*/ 108734 w 142754"/>
                  <a:gd name="connsiteY5" fmla="*/ 54329 h 134730"/>
                  <a:gd name="connsiteX6" fmla="*/ 101769 w 142754"/>
                  <a:gd name="connsiteY6" fmla="*/ 53822 h 134730"/>
                  <a:gd name="connsiteX7" fmla="*/ 92779 w 142754"/>
                  <a:gd name="connsiteY7" fmla="*/ 62559 h 134730"/>
                  <a:gd name="connsiteX8" fmla="*/ 55300 w 142754"/>
                  <a:gd name="connsiteY8" fmla="*/ 104091 h 134730"/>
                  <a:gd name="connsiteX9" fmla="*/ 21999 w 142754"/>
                  <a:gd name="connsiteY9" fmla="*/ 106117 h 134730"/>
                  <a:gd name="connsiteX10" fmla="*/ 1486 w 142754"/>
                  <a:gd name="connsiteY10" fmla="*/ 81932 h 134730"/>
                  <a:gd name="connsiteX11" fmla="*/ 8197 w 142754"/>
                  <a:gd name="connsiteY11" fmla="*/ 39134 h 134730"/>
                  <a:gd name="connsiteX12" fmla="*/ 32761 w 142754"/>
                  <a:gd name="connsiteY12" fmla="*/ 6340 h 134730"/>
                  <a:gd name="connsiteX13" fmla="*/ 63910 w 142754"/>
                  <a:gd name="connsiteY13" fmla="*/ 642 h 134730"/>
                  <a:gd name="connsiteX14" fmla="*/ 55933 w 142754"/>
                  <a:gd name="connsiteY14" fmla="*/ 32930 h 134730"/>
                  <a:gd name="connsiteX15" fmla="*/ 41878 w 142754"/>
                  <a:gd name="connsiteY15" fmla="*/ 35336 h 134730"/>
                  <a:gd name="connsiteX16" fmla="*/ 31242 w 142754"/>
                  <a:gd name="connsiteY16" fmla="*/ 48884 h 134730"/>
                  <a:gd name="connsiteX17" fmla="*/ 26557 w 142754"/>
                  <a:gd name="connsiteY17" fmla="*/ 68384 h 134730"/>
                  <a:gd name="connsiteX18" fmla="*/ 31368 w 142754"/>
                  <a:gd name="connsiteY18" fmla="*/ 74968 h 134730"/>
                  <a:gd name="connsiteX19" fmla="*/ 38586 w 142754"/>
                  <a:gd name="connsiteY19" fmla="*/ 74462 h 134730"/>
                  <a:gd name="connsiteX20" fmla="*/ 60871 w 142754"/>
                  <a:gd name="connsiteY20" fmla="*/ 49011 h 134730"/>
                  <a:gd name="connsiteX21" fmla="*/ 91007 w 142754"/>
                  <a:gd name="connsiteY21" fmla="*/ 20141 h 134730"/>
                  <a:gd name="connsiteX22" fmla="*/ 118990 w 142754"/>
                  <a:gd name="connsiteY22" fmla="*/ 20901 h 134730"/>
                  <a:gd name="connsiteX23" fmla="*/ 141022 w 142754"/>
                  <a:gd name="connsiteY23" fmla="*/ 47491 h 134730"/>
                  <a:gd name="connsiteX24" fmla="*/ 134438 w 142754"/>
                  <a:gd name="connsiteY24" fmla="*/ 93455 h 134730"/>
                  <a:gd name="connsiteX25" fmla="*/ 106961 w 142754"/>
                  <a:gd name="connsiteY25" fmla="*/ 127642 h 134730"/>
                  <a:gd name="connsiteX26" fmla="*/ 71380 w 142754"/>
                  <a:gd name="connsiteY26" fmla="*/ 133847 h 1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754" h="134730">
                    <a:moveTo>
                      <a:pt x="71380" y="133847"/>
                    </a:moveTo>
                    <a:lnTo>
                      <a:pt x="81004" y="99912"/>
                    </a:lnTo>
                    <a:cubicBezTo>
                      <a:pt x="87715" y="101305"/>
                      <a:pt x="93666" y="100799"/>
                      <a:pt x="98730" y="98013"/>
                    </a:cubicBezTo>
                    <a:cubicBezTo>
                      <a:pt x="103795" y="95354"/>
                      <a:pt x="107974" y="90289"/>
                      <a:pt x="111393" y="82819"/>
                    </a:cubicBezTo>
                    <a:cubicBezTo>
                      <a:pt x="115065" y="74588"/>
                      <a:pt x="116457" y="67751"/>
                      <a:pt x="115318" y="62306"/>
                    </a:cubicBezTo>
                    <a:cubicBezTo>
                      <a:pt x="114431" y="58634"/>
                      <a:pt x="112279" y="55848"/>
                      <a:pt x="108734" y="54329"/>
                    </a:cubicBezTo>
                    <a:cubicBezTo>
                      <a:pt x="106328" y="53189"/>
                      <a:pt x="104049" y="53063"/>
                      <a:pt x="101769" y="53822"/>
                    </a:cubicBezTo>
                    <a:cubicBezTo>
                      <a:pt x="99617" y="54709"/>
                      <a:pt x="96578" y="57621"/>
                      <a:pt x="92779" y="62559"/>
                    </a:cubicBezTo>
                    <a:cubicBezTo>
                      <a:pt x="75559" y="85478"/>
                      <a:pt x="63024" y="99406"/>
                      <a:pt x="55300" y="104091"/>
                    </a:cubicBezTo>
                    <a:cubicBezTo>
                      <a:pt x="44537" y="110675"/>
                      <a:pt x="33394" y="111308"/>
                      <a:pt x="21999" y="106117"/>
                    </a:cubicBezTo>
                    <a:cubicBezTo>
                      <a:pt x="11616" y="101432"/>
                      <a:pt x="4778" y="93328"/>
                      <a:pt x="1486" y="81932"/>
                    </a:cubicBezTo>
                    <a:cubicBezTo>
                      <a:pt x="-1806" y="70536"/>
                      <a:pt x="347" y="56228"/>
                      <a:pt x="8197" y="39134"/>
                    </a:cubicBezTo>
                    <a:cubicBezTo>
                      <a:pt x="15667" y="22800"/>
                      <a:pt x="23771" y="11784"/>
                      <a:pt x="32761" y="6340"/>
                    </a:cubicBezTo>
                    <a:cubicBezTo>
                      <a:pt x="41751" y="768"/>
                      <a:pt x="52134" y="-1131"/>
                      <a:pt x="63910" y="642"/>
                    </a:cubicBezTo>
                    <a:lnTo>
                      <a:pt x="55933" y="32930"/>
                    </a:lnTo>
                    <a:cubicBezTo>
                      <a:pt x="50741" y="32044"/>
                      <a:pt x="46056" y="32930"/>
                      <a:pt x="41878" y="35336"/>
                    </a:cubicBezTo>
                    <a:cubicBezTo>
                      <a:pt x="37826" y="37742"/>
                      <a:pt x="34281" y="42300"/>
                      <a:pt x="31242" y="48884"/>
                    </a:cubicBezTo>
                    <a:cubicBezTo>
                      <a:pt x="27443" y="57241"/>
                      <a:pt x="25924" y="63699"/>
                      <a:pt x="26557" y="68384"/>
                    </a:cubicBezTo>
                    <a:cubicBezTo>
                      <a:pt x="27063" y="71549"/>
                      <a:pt x="28709" y="73702"/>
                      <a:pt x="31368" y="74968"/>
                    </a:cubicBezTo>
                    <a:cubicBezTo>
                      <a:pt x="33648" y="75981"/>
                      <a:pt x="36053" y="75854"/>
                      <a:pt x="38586" y="74462"/>
                    </a:cubicBezTo>
                    <a:cubicBezTo>
                      <a:pt x="42005" y="72562"/>
                      <a:pt x="49475" y="64079"/>
                      <a:pt x="60871" y="49011"/>
                    </a:cubicBezTo>
                    <a:cubicBezTo>
                      <a:pt x="72393" y="33943"/>
                      <a:pt x="82397" y="24320"/>
                      <a:pt x="91007" y="20141"/>
                    </a:cubicBezTo>
                    <a:cubicBezTo>
                      <a:pt x="99617" y="16089"/>
                      <a:pt x="108987" y="16343"/>
                      <a:pt x="118990" y="20901"/>
                    </a:cubicBezTo>
                    <a:cubicBezTo>
                      <a:pt x="130006" y="25839"/>
                      <a:pt x="137350" y="34703"/>
                      <a:pt x="141022" y="47491"/>
                    </a:cubicBezTo>
                    <a:cubicBezTo>
                      <a:pt x="144694" y="60280"/>
                      <a:pt x="142541" y="75601"/>
                      <a:pt x="134438" y="93455"/>
                    </a:cubicBezTo>
                    <a:cubicBezTo>
                      <a:pt x="127094" y="109789"/>
                      <a:pt x="117850" y="121185"/>
                      <a:pt x="106961" y="127642"/>
                    </a:cubicBezTo>
                    <a:cubicBezTo>
                      <a:pt x="95945" y="133973"/>
                      <a:pt x="84042" y="136126"/>
                      <a:pt x="71380" y="133847"/>
                    </a:cubicBezTo>
                    <a:close/>
                  </a:path>
                </a:pathLst>
              </a:custGeom>
              <a:solidFill>
                <a:srgbClr val="737373"/>
              </a:solidFill>
              <a:ln w="19050" cap="flat">
                <a:noFill/>
                <a:prstDash val="solid"/>
                <a:miter/>
              </a:ln>
            </p:spPr>
            <p:txBody>
              <a:bodyPr rtlCol="0" anchor="ctr"/>
              <a:lstStyle/>
              <a:p>
                <a:endParaRPr lang="en-US"/>
              </a:p>
            </p:txBody>
          </p:sp>
          <p:sp>
            <p:nvSpPr>
              <p:cNvPr id="310" name="Freeform: Shape 27">
                <a:extLst>
                  <a:ext uri="{FF2B5EF4-FFF2-40B4-BE49-F238E27FC236}">
                    <a16:creationId xmlns:a16="http://schemas.microsoft.com/office/drawing/2014/main" id="{23629210-3D07-496E-87A1-B4B010D8605F}"/>
                  </a:ext>
                </a:extLst>
              </p:cNvPr>
              <p:cNvSpPr/>
              <p:nvPr/>
            </p:nvSpPr>
            <p:spPr>
              <a:xfrm>
                <a:off x="6044916" y="2813486"/>
                <a:ext cx="169291" cy="101180"/>
              </a:xfrm>
              <a:custGeom>
                <a:avLst/>
                <a:gdLst>
                  <a:gd name="connsiteX0" fmla="*/ 51788 w 169291"/>
                  <a:gd name="connsiteY0" fmla="*/ 0 h 101180"/>
                  <a:gd name="connsiteX1" fmla="*/ 76732 w 169291"/>
                  <a:gd name="connsiteY1" fmla="*/ 12156 h 101180"/>
                  <a:gd name="connsiteX2" fmla="*/ 66349 w 169291"/>
                  <a:gd name="connsiteY2" fmla="*/ 33428 h 101180"/>
                  <a:gd name="connsiteX3" fmla="*/ 113958 w 169291"/>
                  <a:gd name="connsiteY3" fmla="*/ 56599 h 101180"/>
                  <a:gd name="connsiteX4" fmla="*/ 131052 w 169291"/>
                  <a:gd name="connsiteY4" fmla="*/ 64197 h 101180"/>
                  <a:gd name="connsiteX5" fmla="*/ 136370 w 169291"/>
                  <a:gd name="connsiteY5" fmla="*/ 63310 h 101180"/>
                  <a:gd name="connsiteX6" fmla="*/ 140549 w 169291"/>
                  <a:gd name="connsiteY6" fmla="*/ 58752 h 101180"/>
                  <a:gd name="connsiteX7" fmla="*/ 143714 w 169291"/>
                  <a:gd name="connsiteY7" fmla="*/ 44697 h 101180"/>
                  <a:gd name="connsiteX8" fmla="*/ 169291 w 169291"/>
                  <a:gd name="connsiteY8" fmla="*/ 53814 h 101180"/>
                  <a:gd name="connsiteX9" fmla="*/ 161947 w 169291"/>
                  <a:gd name="connsiteY9" fmla="*/ 80784 h 101180"/>
                  <a:gd name="connsiteX10" fmla="*/ 151691 w 169291"/>
                  <a:gd name="connsiteY10" fmla="*/ 94585 h 101180"/>
                  <a:gd name="connsiteX11" fmla="*/ 139536 w 169291"/>
                  <a:gd name="connsiteY11" fmla="*/ 100917 h 101180"/>
                  <a:gd name="connsiteX12" fmla="*/ 125228 w 169291"/>
                  <a:gd name="connsiteY12" fmla="*/ 99397 h 101180"/>
                  <a:gd name="connsiteX13" fmla="*/ 102689 w 169291"/>
                  <a:gd name="connsiteY13" fmla="*/ 89647 h 101180"/>
                  <a:gd name="connsiteX14" fmla="*/ 51281 w 169291"/>
                  <a:gd name="connsiteY14" fmla="*/ 64577 h 101180"/>
                  <a:gd name="connsiteX15" fmla="*/ 44317 w 169291"/>
                  <a:gd name="connsiteY15" fmla="*/ 78885 h 101180"/>
                  <a:gd name="connsiteX16" fmla="*/ 19373 w 169291"/>
                  <a:gd name="connsiteY16" fmla="*/ 66729 h 101180"/>
                  <a:gd name="connsiteX17" fmla="*/ 26337 w 169291"/>
                  <a:gd name="connsiteY17" fmla="*/ 52421 h 101180"/>
                  <a:gd name="connsiteX18" fmla="*/ 2912 w 169291"/>
                  <a:gd name="connsiteY18" fmla="*/ 41025 h 101180"/>
                  <a:gd name="connsiteX19" fmla="*/ 0 w 169291"/>
                  <a:gd name="connsiteY19" fmla="*/ 760 h 101180"/>
                  <a:gd name="connsiteX20" fmla="*/ 41658 w 169291"/>
                  <a:gd name="connsiteY20" fmla="*/ 21146 h 101180"/>
                  <a:gd name="connsiteX21" fmla="*/ 51788 w 169291"/>
                  <a:gd name="connsiteY21" fmla="*/ 0 h 10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291" h="101180">
                    <a:moveTo>
                      <a:pt x="51788" y="0"/>
                    </a:moveTo>
                    <a:lnTo>
                      <a:pt x="76732" y="12156"/>
                    </a:lnTo>
                    <a:lnTo>
                      <a:pt x="66349" y="33428"/>
                    </a:lnTo>
                    <a:lnTo>
                      <a:pt x="113958" y="56599"/>
                    </a:lnTo>
                    <a:cubicBezTo>
                      <a:pt x="123581" y="61284"/>
                      <a:pt x="129279" y="63817"/>
                      <a:pt x="131052" y="64197"/>
                    </a:cubicBezTo>
                    <a:cubicBezTo>
                      <a:pt x="132825" y="64577"/>
                      <a:pt x="134597" y="64323"/>
                      <a:pt x="136370" y="63310"/>
                    </a:cubicBezTo>
                    <a:cubicBezTo>
                      <a:pt x="138143" y="62424"/>
                      <a:pt x="139536" y="60905"/>
                      <a:pt x="140549" y="58752"/>
                    </a:cubicBezTo>
                    <a:cubicBezTo>
                      <a:pt x="141941" y="55840"/>
                      <a:pt x="142954" y="51155"/>
                      <a:pt x="143714" y="44697"/>
                    </a:cubicBezTo>
                    <a:lnTo>
                      <a:pt x="169291" y="53814"/>
                    </a:lnTo>
                    <a:cubicBezTo>
                      <a:pt x="168912" y="62551"/>
                      <a:pt x="166379" y="71541"/>
                      <a:pt x="161947" y="80784"/>
                    </a:cubicBezTo>
                    <a:cubicBezTo>
                      <a:pt x="159162" y="86355"/>
                      <a:pt x="155743" y="91040"/>
                      <a:pt x="151691" y="94585"/>
                    </a:cubicBezTo>
                    <a:cubicBezTo>
                      <a:pt x="147639" y="98131"/>
                      <a:pt x="143588" y="100283"/>
                      <a:pt x="139536" y="100917"/>
                    </a:cubicBezTo>
                    <a:cubicBezTo>
                      <a:pt x="135484" y="101550"/>
                      <a:pt x="130672" y="101043"/>
                      <a:pt x="125228" y="99397"/>
                    </a:cubicBezTo>
                    <a:cubicBezTo>
                      <a:pt x="121302" y="98257"/>
                      <a:pt x="113832" y="95092"/>
                      <a:pt x="102689" y="89647"/>
                    </a:cubicBezTo>
                    <a:lnTo>
                      <a:pt x="51281" y="64577"/>
                    </a:lnTo>
                    <a:lnTo>
                      <a:pt x="44317" y="78885"/>
                    </a:lnTo>
                    <a:lnTo>
                      <a:pt x="19373" y="66729"/>
                    </a:lnTo>
                    <a:lnTo>
                      <a:pt x="26337" y="52421"/>
                    </a:lnTo>
                    <a:lnTo>
                      <a:pt x="2912" y="41025"/>
                    </a:lnTo>
                    <a:lnTo>
                      <a:pt x="0" y="760"/>
                    </a:lnTo>
                    <a:lnTo>
                      <a:pt x="41658" y="21146"/>
                    </a:lnTo>
                    <a:lnTo>
                      <a:pt x="51788" y="0"/>
                    </a:lnTo>
                    <a:close/>
                  </a:path>
                </a:pathLst>
              </a:custGeom>
              <a:solidFill>
                <a:srgbClr val="737373"/>
              </a:solidFill>
              <a:ln w="19050" cap="flat">
                <a:noFill/>
                <a:prstDash val="solid"/>
                <a:miter/>
              </a:ln>
            </p:spPr>
            <p:txBody>
              <a:bodyPr rtlCol="0" anchor="ctr"/>
              <a:lstStyle/>
              <a:p>
                <a:endParaRPr lang="en-US"/>
              </a:p>
            </p:txBody>
          </p:sp>
          <p:sp>
            <p:nvSpPr>
              <p:cNvPr id="311" name="Freeform: Shape 28">
                <a:extLst>
                  <a:ext uri="{FF2B5EF4-FFF2-40B4-BE49-F238E27FC236}">
                    <a16:creationId xmlns:a16="http://schemas.microsoft.com/office/drawing/2014/main" id="{76939DC4-A9ED-4E46-A77A-E563BDD3FFE6}"/>
                  </a:ext>
                </a:extLst>
              </p:cNvPr>
              <p:cNvSpPr/>
              <p:nvPr/>
            </p:nvSpPr>
            <p:spPr>
              <a:xfrm>
                <a:off x="6109872" y="2713709"/>
                <a:ext cx="132445" cy="134597"/>
              </a:xfrm>
              <a:custGeom>
                <a:avLst/>
                <a:gdLst>
                  <a:gd name="connsiteX0" fmla="*/ 132445 w 132445"/>
                  <a:gd name="connsiteY0" fmla="*/ 103829 h 134597"/>
                  <a:gd name="connsiteX1" fmla="*/ 116364 w 132445"/>
                  <a:gd name="connsiteY1" fmla="*/ 134598 h 134597"/>
                  <a:gd name="connsiteX2" fmla="*/ 0 w 132445"/>
                  <a:gd name="connsiteY2" fmla="*/ 73820 h 134597"/>
                  <a:gd name="connsiteX3" fmla="*/ 14941 w 132445"/>
                  <a:gd name="connsiteY3" fmla="*/ 45203 h 134597"/>
                  <a:gd name="connsiteX4" fmla="*/ 31529 w 132445"/>
                  <a:gd name="connsiteY4" fmla="*/ 53814 h 134597"/>
                  <a:gd name="connsiteX5" fmla="*/ 22918 w 132445"/>
                  <a:gd name="connsiteY5" fmla="*/ 32541 h 134597"/>
                  <a:gd name="connsiteX6" fmla="*/ 26084 w 132445"/>
                  <a:gd name="connsiteY6" fmla="*/ 17220 h 134597"/>
                  <a:gd name="connsiteX7" fmla="*/ 42418 w 132445"/>
                  <a:gd name="connsiteY7" fmla="*/ 0 h 134597"/>
                  <a:gd name="connsiteX8" fmla="*/ 64323 w 132445"/>
                  <a:gd name="connsiteY8" fmla="*/ 23551 h 134597"/>
                  <a:gd name="connsiteX9" fmla="*/ 51788 w 132445"/>
                  <a:gd name="connsiteY9" fmla="*/ 35454 h 134597"/>
                  <a:gd name="connsiteX10" fmla="*/ 49635 w 132445"/>
                  <a:gd name="connsiteY10" fmla="*/ 48242 h 134597"/>
                  <a:gd name="connsiteX11" fmla="*/ 58879 w 132445"/>
                  <a:gd name="connsiteY11" fmla="*/ 62044 h 134597"/>
                  <a:gd name="connsiteX12" fmla="*/ 96611 w 132445"/>
                  <a:gd name="connsiteY12" fmla="*/ 84962 h 134597"/>
                  <a:gd name="connsiteX13" fmla="*/ 132445 w 132445"/>
                  <a:gd name="connsiteY13" fmla="*/ 103829 h 13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45" h="134597">
                    <a:moveTo>
                      <a:pt x="132445" y="103829"/>
                    </a:moveTo>
                    <a:lnTo>
                      <a:pt x="116364" y="134598"/>
                    </a:lnTo>
                    <a:lnTo>
                      <a:pt x="0" y="73820"/>
                    </a:lnTo>
                    <a:lnTo>
                      <a:pt x="14941" y="45203"/>
                    </a:lnTo>
                    <a:lnTo>
                      <a:pt x="31529" y="53814"/>
                    </a:lnTo>
                    <a:cubicBezTo>
                      <a:pt x="26211" y="44824"/>
                      <a:pt x="23425" y="37733"/>
                      <a:pt x="22918" y="32541"/>
                    </a:cubicBezTo>
                    <a:cubicBezTo>
                      <a:pt x="22412" y="27350"/>
                      <a:pt x="23551" y="22285"/>
                      <a:pt x="26084" y="17220"/>
                    </a:cubicBezTo>
                    <a:cubicBezTo>
                      <a:pt x="29756" y="10256"/>
                      <a:pt x="35200" y="4432"/>
                      <a:pt x="42418" y="0"/>
                    </a:cubicBezTo>
                    <a:lnTo>
                      <a:pt x="64323" y="23551"/>
                    </a:lnTo>
                    <a:cubicBezTo>
                      <a:pt x="58245" y="26970"/>
                      <a:pt x="54067" y="30895"/>
                      <a:pt x="51788" y="35454"/>
                    </a:cubicBezTo>
                    <a:cubicBezTo>
                      <a:pt x="49509" y="39759"/>
                      <a:pt x="48876" y="44064"/>
                      <a:pt x="49635" y="48242"/>
                    </a:cubicBezTo>
                    <a:cubicBezTo>
                      <a:pt x="50395" y="52421"/>
                      <a:pt x="53561" y="57106"/>
                      <a:pt x="58879" y="62044"/>
                    </a:cubicBezTo>
                    <a:cubicBezTo>
                      <a:pt x="64197" y="66982"/>
                      <a:pt x="76732" y="74706"/>
                      <a:pt x="96611" y="84962"/>
                    </a:cubicBezTo>
                    <a:lnTo>
                      <a:pt x="132445" y="103829"/>
                    </a:lnTo>
                    <a:close/>
                  </a:path>
                </a:pathLst>
              </a:custGeom>
              <a:solidFill>
                <a:srgbClr val="737373"/>
              </a:solidFill>
              <a:ln w="19050" cap="flat">
                <a:noFill/>
                <a:prstDash val="solid"/>
                <a:miter/>
              </a:ln>
            </p:spPr>
            <p:txBody>
              <a:bodyPr rtlCol="0" anchor="ctr"/>
              <a:lstStyle/>
              <a:p>
                <a:endParaRPr lang="en-US"/>
              </a:p>
            </p:txBody>
          </p:sp>
          <p:sp>
            <p:nvSpPr>
              <p:cNvPr id="312" name="Freeform: Shape 29">
                <a:extLst>
                  <a:ext uri="{FF2B5EF4-FFF2-40B4-BE49-F238E27FC236}">
                    <a16:creationId xmlns:a16="http://schemas.microsoft.com/office/drawing/2014/main" id="{A8AFE8D3-24DC-4107-BFB5-0F2F0F6FF7F1}"/>
                  </a:ext>
                </a:extLst>
              </p:cNvPr>
              <p:cNvSpPr/>
              <p:nvPr/>
            </p:nvSpPr>
            <p:spPr>
              <a:xfrm>
                <a:off x="6115950" y="2639130"/>
                <a:ext cx="175242" cy="118769"/>
              </a:xfrm>
              <a:custGeom>
                <a:avLst/>
                <a:gdLst>
                  <a:gd name="connsiteX0" fmla="*/ 28110 w 175242"/>
                  <a:gd name="connsiteY0" fmla="*/ 46090 h 118769"/>
                  <a:gd name="connsiteX1" fmla="*/ 0 w 175242"/>
                  <a:gd name="connsiteY1" fmla="*/ 30389 h 118769"/>
                  <a:gd name="connsiteX2" fmla="*/ 16967 w 175242"/>
                  <a:gd name="connsiteY2" fmla="*/ 0 h 118769"/>
                  <a:gd name="connsiteX3" fmla="*/ 45077 w 175242"/>
                  <a:gd name="connsiteY3" fmla="*/ 15701 h 118769"/>
                  <a:gd name="connsiteX4" fmla="*/ 28110 w 175242"/>
                  <a:gd name="connsiteY4" fmla="*/ 46090 h 118769"/>
                  <a:gd name="connsiteX5" fmla="*/ 158276 w 175242"/>
                  <a:gd name="connsiteY5" fmla="*/ 118770 h 118769"/>
                  <a:gd name="connsiteX6" fmla="*/ 43557 w 175242"/>
                  <a:gd name="connsiteY6" fmla="*/ 54827 h 118769"/>
                  <a:gd name="connsiteX7" fmla="*/ 60525 w 175242"/>
                  <a:gd name="connsiteY7" fmla="*/ 24438 h 118769"/>
                  <a:gd name="connsiteX8" fmla="*/ 175243 w 175242"/>
                  <a:gd name="connsiteY8" fmla="*/ 88381 h 118769"/>
                  <a:gd name="connsiteX9" fmla="*/ 158276 w 175242"/>
                  <a:gd name="connsiteY9" fmla="*/ 118770 h 1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42" h="118769">
                    <a:moveTo>
                      <a:pt x="28110" y="46090"/>
                    </a:moveTo>
                    <a:lnTo>
                      <a:pt x="0" y="30389"/>
                    </a:lnTo>
                    <a:lnTo>
                      <a:pt x="16967" y="0"/>
                    </a:lnTo>
                    <a:lnTo>
                      <a:pt x="45077" y="15701"/>
                    </a:lnTo>
                    <a:lnTo>
                      <a:pt x="28110" y="46090"/>
                    </a:lnTo>
                    <a:close/>
                    <a:moveTo>
                      <a:pt x="158276" y="118770"/>
                    </a:moveTo>
                    <a:lnTo>
                      <a:pt x="43557" y="54827"/>
                    </a:lnTo>
                    <a:lnTo>
                      <a:pt x="60525" y="24438"/>
                    </a:lnTo>
                    <a:lnTo>
                      <a:pt x="175243" y="88381"/>
                    </a:lnTo>
                    <a:lnTo>
                      <a:pt x="158276" y="118770"/>
                    </a:lnTo>
                    <a:close/>
                  </a:path>
                </a:pathLst>
              </a:custGeom>
              <a:solidFill>
                <a:srgbClr val="737373"/>
              </a:solidFill>
              <a:ln w="19050" cap="flat">
                <a:noFill/>
                <a:prstDash val="solid"/>
                <a:miter/>
              </a:ln>
            </p:spPr>
            <p:txBody>
              <a:bodyPr rtlCol="0" anchor="ctr"/>
              <a:lstStyle/>
              <a:p>
                <a:endParaRPr lang="en-US"/>
              </a:p>
            </p:txBody>
          </p:sp>
          <p:sp>
            <p:nvSpPr>
              <p:cNvPr id="313" name="Freeform: Shape 30">
                <a:extLst>
                  <a:ext uri="{FF2B5EF4-FFF2-40B4-BE49-F238E27FC236}">
                    <a16:creationId xmlns:a16="http://schemas.microsoft.com/office/drawing/2014/main" id="{FF17F177-3459-48C4-BDAA-3914F36E71F8}"/>
                  </a:ext>
                </a:extLst>
              </p:cNvPr>
              <p:cNvSpPr/>
              <p:nvPr/>
            </p:nvSpPr>
            <p:spPr>
              <a:xfrm>
                <a:off x="6208572" y="2548829"/>
                <a:ext cx="159732" cy="141947"/>
              </a:xfrm>
              <a:custGeom>
                <a:avLst/>
                <a:gdLst>
                  <a:gd name="connsiteX0" fmla="*/ 35898 w 159732"/>
                  <a:gd name="connsiteY0" fmla="*/ 77258 h 141947"/>
                  <a:gd name="connsiteX1" fmla="*/ 14625 w 159732"/>
                  <a:gd name="connsiteY1" fmla="*/ 101190 h 141947"/>
                  <a:gd name="connsiteX2" fmla="*/ 64 w 159732"/>
                  <a:gd name="connsiteY2" fmla="*/ 70927 h 141947"/>
                  <a:gd name="connsiteX3" fmla="*/ 12346 w 159732"/>
                  <a:gd name="connsiteY3" fmla="*/ 33195 h 141947"/>
                  <a:gd name="connsiteX4" fmla="*/ 35011 w 159732"/>
                  <a:gd name="connsiteY4" fmla="*/ 6478 h 141947"/>
                  <a:gd name="connsiteX5" fmla="*/ 55271 w 159732"/>
                  <a:gd name="connsiteY5" fmla="*/ 20 h 141947"/>
                  <a:gd name="connsiteX6" fmla="*/ 84267 w 159732"/>
                  <a:gd name="connsiteY6" fmla="*/ 12302 h 141947"/>
                  <a:gd name="connsiteX7" fmla="*/ 118707 w 159732"/>
                  <a:gd name="connsiteY7" fmla="*/ 33701 h 141947"/>
                  <a:gd name="connsiteX8" fmla="*/ 141373 w 159732"/>
                  <a:gd name="connsiteY8" fmla="*/ 45603 h 141947"/>
                  <a:gd name="connsiteX9" fmla="*/ 159733 w 159732"/>
                  <a:gd name="connsiteY9" fmla="*/ 49402 h 141947"/>
                  <a:gd name="connsiteX10" fmla="*/ 141879 w 159732"/>
                  <a:gd name="connsiteY10" fmla="*/ 78778 h 141947"/>
                  <a:gd name="connsiteX11" fmla="*/ 131369 w 159732"/>
                  <a:gd name="connsiteY11" fmla="*/ 76246 h 141947"/>
                  <a:gd name="connsiteX12" fmla="*/ 127191 w 159732"/>
                  <a:gd name="connsiteY12" fmla="*/ 75233 h 141947"/>
                  <a:gd name="connsiteX13" fmla="*/ 128331 w 159732"/>
                  <a:gd name="connsiteY13" fmla="*/ 98277 h 141947"/>
                  <a:gd name="connsiteX14" fmla="*/ 120733 w 159732"/>
                  <a:gd name="connsiteY14" fmla="*/ 119043 h 141947"/>
                  <a:gd name="connsiteX15" fmla="*/ 94650 w 159732"/>
                  <a:gd name="connsiteY15" fmla="*/ 140569 h 141947"/>
                  <a:gd name="connsiteX16" fmla="*/ 64767 w 159732"/>
                  <a:gd name="connsiteY16" fmla="*/ 136010 h 141947"/>
                  <a:gd name="connsiteX17" fmla="*/ 50586 w 159732"/>
                  <a:gd name="connsiteY17" fmla="*/ 121196 h 141947"/>
                  <a:gd name="connsiteX18" fmla="*/ 46914 w 159732"/>
                  <a:gd name="connsiteY18" fmla="*/ 101570 h 141947"/>
                  <a:gd name="connsiteX19" fmla="*/ 54384 w 159732"/>
                  <a:gd name="connsiteY19" fmla="*/ 73713 h 141947"/>
                  <a:gd name="connsiteX20" fmla="*/ 64641 w 159732"/>
                  <a:gd name="connsiteY20" fmla="*/ 40412 h 141947"/>
                  <a:gd name="connsiteX21" fmla="*/ 61728 w 159732"/>
                  <a:gd name="connsiteY21" fmla="*/ 38639 h 141947"/>
                  <a:gd name="connsiteX22" fmla="*/ 46914 w 159732"/>
                  <a:gd name="connsiteY22" fmla="*/ 35474 h 141947"/>
                  <a:gd name="connsiteX23" fmla="*/ 33492 w 159732"/>
                  <a:gd name="connsiteY23" fmla="*/ 49149 h 141947"/>
                  <a:gd name="connsiteX24" fmla="*/ 29060 w 159732"/>
                  <a:gd name="connsiteY24" fmla="*/ 63457 h 141947"/>
                  <a:gd name="connsiteX25" fmla="*/ 35898 w 159732"/>
                  <a:gd name="connsiteY25" fmla="*/ 77258 h 141947"/>
                  <a:gd name="connsiteX26" fmla="*/ 84140 w 159732"/>
                  <a:gd name="connsiteY26" fmla="*/ 52314 h 141947"/>
                  <a:gd name="connsiteX27" fmla="*/ 77683 w 159732"/>
                  <a:gd name="connsiteY27" fmla="*/ 73080 h 141947"/>
                  <a:gd name="connsiteX28" fmla="*/ 72997 w 159732"/>
                  <a:gd name="connsiteY28" fmla="*/ 92326 h 141947"/>
                  <a:gd name="connsiteX29" fmla="*/ 79962 w 159732"/>
                  <a:gd name="connsiteY29" fmla="*/ 104482 h 141947"/>
                  <a:gd name="connsiteX30" fmla="*/ 93510 w 159732"/>
                  <a:gd name="connsiteY30" fmla="*/ 106381 h 141947"/>
                  <a:gd name="connsiteX31" fmla="*/ 105286 w 159732"/>
                  <a:gd name="connsiteY31" fmla="*/ 97391 h 141947"/>
                  <a:gd name="connsiteX32" fmla="*/ 109338 w 159732"/>
                  <a:gd name="connsiteY32" fmla="*/ 78905 h 141947"/>
                  <a:gd name="connsiteX33" fmla="*/ 103893 w 159732"/>
                  <a:gd name="connsiteY33" fmla="*/ 65863 h 141947"/>
                  <a:gd name="connsiteX34" fmla="*/ 90091 w 159732"/>
                  <a:gd name="connsiteY34" fmla="*/ 55860 h 141947"/>
                  <a:gd name="connsiteX35" fmla="*/ 84140 w 159732"/>
                  <a:gd name="connsiteY35" fmla="*/ 52314 h 1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9732" h="141947">
                    <a:moveTo>
                      <a:pt x="35898" y="77258"/>
                    </a:moveTo>
                    <a:lnTo>
                      <a:pt x="14625" y="101190"/>
                    </a:lnTo>
                    <a:cubicBezTo>
                      <a:pt x="5635" y="91567"/>
                      <a:pt x="824" y="81437"/>
                      <a:pt x="64" y="70927"/>
                    </a:cubicBezTo>
                    <a:cubicBezTo>
                      <a:pt x="-569" y="60418"/>
                      <a:pt x="3483" y="47756"/>
                      <a:pt x="12346" y="33195"/>
                    </a:cubicBezTo>
                    <a:cubicBezTo>
                      <a:pt x="20450" y="20026"/>
                      <a:pt x="28047" y="11036"/>
                      <a:pt x="35011" y="6478"/>
                    </a:cubicBezTo>
                    <a:cubicBezTo>
                      <a:pt x="42102" y="1919"/>
                      <a:pt x="48813" y="-233"/>
                      <a:pt x="55271" y="20"/>
                    </a:cubicBezTo>
                    <a:cubicBezTo>
                      <a:pt x="61728" y="273"/>
                      <a:pt x="71352" y="4452"/>
                      <a:pt x="84267" y="12302"/>
                    </a:cubicBezTo>
                    <a:lnTo>
                      <a:pt x="118707" y="33701"/>
                    </a:lnTo>
                    <a:cubicBezTo>
                      <a:pt x="128584" y="39652"/>
                      <a:pt x="136181" y="43704"/>
                      <a:pt x="141373" y="45603"/>
                    </a:cubicBezTo>
                    <a:cubicBezTo>
                      <a:pt x="146564" y="47503"/>
                      <a:pt x="152768" y="48769"/>
                      <a:pt x="159733" y="49402"/>
                    </a:cubicBezTo>
                    <a:lnTo>
                      <a:pt x="141879" y="78778"/>
                    </a:lnTo>
                    <a:cubicBezTo>
                      <a:pt x="139473" y="78398"/>
                      <a:pt x="135928" y="77512"/>
                      <a:pt x="131369" y="76246"/>
                    </a:cubicBezTo>
                    <a:cubicBezTo>
                      <a:pt x="129344" y="75612"/>
                      <a:pt x="127951" y="75359"/>
                      <a:pt x="127191" y="75233"/>
                    </a:cubicBezTo>
                    <a:cubicBezTo>
                      <a:pt x="128964" y="83336"/>
                      <a:pt x="129470" y="90933"/>
                      <a:pt x="128331" y="98277"/>
                    </a:cubicBezTo>
                    <a:cubicBezTo>
                      <a:pt x="127318" y="105495"/>
                      <a:pt x="124785" y="112459"/>
                      <a:pt x="120733" y="119043"/>
                    </a:cubicBezTo>
                    <a:cubicBezTo>
                      <a:pt x="113643" y="130566"/>
                      <a:pt x="105033" y="137783"/>
                      <a:pt x="94650" y="140569"/>
                    </a:cubicBezTo>
                    <a:cubicBezTo>
                      <a:pt x="84267" y="143354"/>
                      <a:pt x="74390" y="141962"/>
                      <a:pt x="64767" y="136010"/>
                    </a:cubicBezTo>
                    <a:cubicBezTo>
                      <a:pt x="58436" y="132212"/>
                      <a:pt x="53751" y="127147"/>
                      <a:pt x="50586" y="121196"/>
                    </a:cubicBezTo>
                    <a:cubicBezTo>
                      <a:pt x="47420" y="115245"/>
                      <a:pt x="46281" y="108534"/>
                      <a:pt x="46914" y="101570"/>
                    </a:cubicBezTo>
                    <a:cubicBezTo>
                      <a:pt x="47547" y="94479"/>
                      <a:pt x="50079" y="85236"/>
                      <a:pt x="54384" y="73713"/>
                    </a:cubicBezTo>
                    <a:cubicBezTo>
                      <a:pt x="60209" y="58265"/>
                      <a:pt x="63628" y="47123"/>
                      <a:pt x="64641" y="40412"/>
                    </a:cubicBezTo>
                    <a:lnTo>
                      <a:pt x="61728" y="38639"/>
                    </a:lnTo>
                    <a:cubicBezTo>
                      <a:pt x="56030" y="35220"/>
                      <a:pt x="51092" y="34081"/>
                      <a:pt x="46914" y="35474"/>
                    </a:cubicBezTo>
                    <a:cubicBezTo>
                      <a:pt x="42735" y="36867"/>
                      <a:pt x="38304" y="41425"/>
                      <a:pt x="33492" y="49149"/>
                    </a:cubicBezTo>
                    <a:cubicBezTo>
                      <a:pt x="30326" y="54467"/>
                      <a:pt x="28807" y="59152"/>
                      <a:pt x="29060" y="63457"/>
                    </a:cubicBezTo>
                    <a:cubicBezTo>
                      <a:pt x="29693" y="67635"/>
                      <a:pt x="31846" y="72320"/>
                      <a:pt x="35898" y="77258"/>
                    </a:cubicBezTo>
                    <a:close/>
                    <a:moveTo>
                      <a:pt x="84140" y="52314"/>
                    </a:moveTo>
                    <a:cubicBezTo>
                      <a:pt x="83127" y="56873"/>
                      <a:pt x="80975" y="63837"/>
                      <a:pt x="77683" y="73080"/>
                    </a:cubicBezTo>
                    <a:cubicBezTo>
                      <a:pt x="74390" y="82323"/>
                      <a:pt x="72871" y="88781"/>
                      <a:pt x="72997" y="92326"/>
                    </a:cubicBezTo>
                    <a:cubicBezTo>
                      <a:pt x="73377" y="97898"/>
                      <a:pt x="75657" y="101949"/>
                      <a:pt x="79962" y="104482"/>
                    </a:cubicBezTo>
                    <a:cubicBezTo>
                      <a:pt x="84140" y="107014"/>
                      <a:pt x="88698" y="107647"/>
                      <a:pt x="93510" y="106381"/>
                    </a:cubicBezTo>
                    <a:cubicBezTo>
                      <a:pt x="98448" y="105115"/>
                      <a:pt x="102373" y="102076"/>
                      <a:pt x="105286" y="97391"/>
                    </a:cubicBezTo>
                    <a:cubicBezTo>
                      <a:pt x="108578" y="92073"/>
                      <a:pt x="109844" y="85869"/>
                      <a:pt x="109338" y="78905"/>
                    </a:cubicBezTo>
                    <a:cubicBezTo>
                      <a:pt x="108831" y="73713"/>
                      <a:pt x="107058" y="69281"/>
                      <a:pt x="103893" y="65863"/>
                    </a:cubicBezTo>
                    <a:cubicBezTo>
                      <a:pt x="101867" y="63583"/>
                      <a:pt x="97182" y="60165"/>
                      <a:pt x="90091" y="55860"/>
                    </a:cubicBezTo>
                    <a:lnTo>
                      <a:pt x="84140" y="52314"/>
                    </a:lnTo>
                    <a:close/>
                  </a:path>
                </a:pathLst>
              </a:custGeom>
              <a:solidFill>
                <a:srgbClr val="737373"/>
              </a:solidFill>
              <a:ln w="19050" cap="flat">
                <a:noFill/>
                <a:prstDash val="solid"/>
                <a:miter/>
              </a:ln>
            </p:spPr>
            <p:txBody>
              <a:bodyPr rtlCol="0" anchor="ctr"/>
              <a:lstStyle/>
              <a:p>
                <a:endParaRPr lang="en-US"/>
              </a:p>
            </p:txBody>
          </p:sp>
          <p:sp>
            <p:nvSpPr>
              <p:cNvPr id="314" name="Freeform: Shape 31">
                <a:extLst>
                  <a:ext uri="{FF2B5EF4-FFF2-40B4-BE49-F238E27FC236}">
                    <a16:creationId xmlns:a16="http://schemas.microsoft.com/office/drawing/2014/main" id="{9ADC366B-A21F-4EAD-8B1A-47A873FBCDBC}"/>
                  </a:ext>
                </a:extLst>
              </p:cNvPr>
              <p:cNvSpPr/>
              <p:nvPr/>
            </p:nvSpPr>
            <p:spPr>
              <a:xfrm>
                <a:off x="6275871" y="2415226"/>
                <a:ext cx="176255" cy="159453"/>
              </a:xfrm>
              <a:custGeom>
                <a:avLst/>
                <a:gdLst>
                  <a:gd name="connsiteX0" fmla="*/ 176256 w 176255"/>
                  <a:gd name="connsiteY0" fmla="*/ 61323 h 159453"/>
                  <a:gd name="connsiteX1" fmla="*/ 156376 w 176255"/>
                  <a:gd name="connsiteY1" fmla="*/ 89812 h 159453"/>
                  <a:gd name="connsiteX2" fmla="*/ 101423 w 176255"/>
                  <a:gd name="connsiteY2" fmla="*/ 51446 h 159453"/>
                  <a:gd name="connsiteX3" fmla="*/ 77618 w 176255"/>
                  <a:gd name="connsiteY3" fmla="*/ 37518 h 159453"/>
                  <a:gd name="connsiteX4" fmla="*/ 65463 w 176255"/>
                  <a:gd name="connsiteY4" fmla="*/ 37898 h 159453"/>
                  <a:gd name="connsiteX5" fmla="*/ 55713 w 176255"/>
                  <a:gd name="connsiteY5" fmla="*/ 45748 h 159453"/>
                  <a:gd name="connsiteX6" fmla="*/ 50521 w 176255"/>
                  <a:gd name="connsiteY6" fmla="*/ 61829 h 159453"/>
                  <a:gd name="connsiteX7" fmla="*/ 55587 w 176255"/>
                  <a:gd name="connsiteY7" fmla="*/ 77403 h 159453"/>
                  <a:gd name="connsiteX8" fmla="*/ 78758 w 176255"/>
                  <a:gd name="connsiteY8" fmla="*/ 96903 h 159453"/>
                  <a:gd name="connsiteX9" fmla="*/ 127507 w 176255"/>
                  <a:gd name="connsiteY9" fmla="*/ 130964 h 159453"/>
                  <a:gd name="connsiteX10" fmla="*/ 107627 w 176255"/>
                  <a:gd name="connsiteY10" fmla="*/ 159453 h 159453"/>
                  <a:gd name="connsiteX11" fmla="*/ 0 w 176255"/>
                  <a:gd name="connsiteY11" fmla="*/ 84241 h 159453"/>
                  <a:gd name="connsiteX12" fmla="*/ 18487 w 176255"/>
                  <a:gd name="connsiteY12" fmla="*/ 57777 h 159453"/>
                  <a:gd name="connsiteX13" fmla="*/ 34314 w 176255"/>
                  <a:gd name="connsiteY13" fmla="*/ 68793 h 159453"/>
                  <a:gd name="connsiteX14" fmla="*/ 40899 w 176255"/>
                  <a:gd name="connsiteY14" fmla="*/ 20551 h 159453"/>
                  <a:gd name="connsiteX15" fmla="*/ 56346 w 176255"/>
                  <a:gd name="connsiteY15" fmla="*/ 5736 h 159453"/>
                  <a:gd name="connsiteX16" fmla="*/ 73313 w 176255"/>
                  <a:gd name="connsiteY16" fmla="*/ 38 h 159453"/>
                  <a:gd name="connsiteX17" fmla="*/ 89141 w 176255"/>
                  <a:gd name="connsiteY17" fmla="*/ 2824 h 159453"/>
                  <a:gd name="connsiteX18" fmla="*/ 109400 w 176255"/>
                  <a:gd name="connsiteY18" fmla="*/ 14600 h 159453"/>
                  <a:gd name="connsiteX19" fmla="*/ 176256 w 176255"/>
                  <a:gd name="connsiteY19" fmla="*/ 61323 h 15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255" h="159453">
                    <a:moveTo>
                      <a:pt x="176256" y="61323"/>
                    </a:moveTo>
                    <a:lnTo>
                      <a:pt x="156376" y="89812"/>
                    </a:lnTo>
                    <a:lnTo>
                      <a:pt x="101423" y="51446"/>
                    </a:lnTo>
                    <a:cubicBezTo>
                      <a:pt x="89774" y="43342"/>
                      <a:pt x="81923" y="38657"/>
                      <a:pt x="77618" y="37518"/>
                    </a:cubicBezTo>
                    <a:cubicBezTo>
                      <a:pt x="73313" y="36378"/>
                      <a:pt x="69261" y="36505"/>
                      <a:pt x="65463" y="37898"/>
                    </a:cubicBezTo>
                    <a:cubicBezTo>
                      <a:pt x="61664" y="39291"/>
                      <a:pt x="58372" y="41950"/>
                      <a:pt x="55713" y="45748"/>
                    </a:cubicBezTo>
                    <a:cubicBezTo>
                      <a:pt x="52294" y="50686"/>
                      <a:pt x="50521" y="56004"/>
                      <a:pt x="50521" y="61829"/>
                    </a:cubicBezTo>
                    <a:cubicBezTo>
                      <a:pt x="50521" y="67654"/>
                      <a:pt x="52168" y="72845"/>
                      <a:pt x="55587" y="77403"/>
                    </a:cubicBezTo>
                    <a:cubicBezTo>
                      <a:pt x="59005" y="81962"/>
                      <a:pt x="66729" y="88419"/>
                      <a:pt x="78758" y="96903"/>
                    </a:cubicBezTo>
                    <a:lnTo>
                      <a:pt x="127507" y="130964"/>
                    </a:lnTo>
                    <a:lnTo>
                      <a:pt x="107627" y="159453"/>
                    </a:lnTo>
                    <a:lnTo>
                      <a:pt x="0" y="84241"/>
                    </a:lnTo>
                    <a:lnTo>
                      <a:pt x="18487" y="57777"/>
                    </a:lnTo>
                    <a:lnTo>
                      <a:pt x="34314" y="68793"/>
                    </a:lnTo>
                    <a:cubicBezTo>
                      <a:pt x="28743" y="50940"/>
                      <a:pt x="30895" y="34859"/>
                      <a:pt x="40899" y="20551"/>
                    </a:cubicBezTo>
                    <a:cubicBezTo>
                      <a:pt x="45330" y="14220"/>
                      <a:pt x="50395" y="9282"/>
                      <a:pt x="56346" y="5736"/>
                    </a:cubicBezTo>
                    <a:cubicBezTo>
                      <a:pt x="62297" y="2064"/>
                      <a:pt x="67869" y="165"/>
                      <a:pt x="73313" y="38"/>
                    </a:cubicBezTo>
                    <a:cubicBezTo>
                      <a:pt x="78631" y="-215"/>
                      <a:pt x="83949" y="798"/>
                      <a:pt x="89141" y="2824"/>
                    </a:cubicBezTo>
                    <a:cubicBezTo>
                      <a:pt x="94332" y="4850"/>
                      <a:pt x="101043" y="8775"/>
                      <a:pt x="109400" y="14600"/>
                    </a:cubicBezTo>
                    <a:lnTo>
                      <a:pt x="176256" y="61323"/>
                    </a:lnTo>
                    <a:close/>
                  </a:path>
                </a:pathLst>
              </a:custGeom>
              <a:solidFill>
                <a:srgbClr val="737373"/>
              </a:solidFill>
              <a:ln w="19050" cap="flat">
                <a:noFill/>
                <a:prstDash val="solid"/>
                <a:miter/>
              </a:ln>
            </p:spPr>
            <p:txBody>
              <a:bodyPr rtlCol="0" anchor="ctr"/>
              <a:lstStyle/>
              <a:p>
                <a:endParaRPr lang="en-US"/>
              </a:p>
            </p:txBody>
          </p:sp>
        </p:grpSp>
        <p:grpSp>
          <p:nvGrpSpPr>
            <p:cNvPr id="237" name="Graphic 117">
              <a:extLst>
                <a:ext uri="{FF2B5EF4-FFF2-40B4-BE49-F238E27FC236}">
                  <a16:creationId xmlns:a16="http://schemas.microsoft.com/office/drawing/2014/main" id="{2B488DDC-85ED-49DA-B013-867DB90982F8}"/>
                </a:ext>
              </a:extLst>
            </p:cNvPr>
            <p:cNvGrpSpPr/>
            <p:nvPr/>
          </p:nvGrpSpPr>
          <p:grpSpPr>
            <a:xfrm>
              <a:off x="5872079" y="2317260"/>
              <a:ext cx="1269750" cy="2520253"/>
              <a:chOff x="5872079" y="2317260"/>
              <a:chExt cx="1269750" cy="2520253"/>
            </a:xfrm>
            <a:solidFill>
              <a:srgbClr val="3293C8"/>
            </a:solidFill>
          </p:grpSpPr>
          <p:sp>
            <p:nvSpPr>
              <p:cNvPr id="278" name="Freeform: Shape 33">
                <a:extLst>
                  <a:ext uri="{FF2B5EF4-FFF2-40B4-BE49-F238E27FC236}">
                    <a16:creationId xmlns:a16="http://schemas.microsoft.com/office/drawing/2014/main" id="{A69A9104-703F-462A-B109-941D0DC7107E}"/>
                  </a:ext>
                </a:extLst>
              </p:cNvPr>
              <p:cNvSpPr/>
              <p:nvPr/>
            </p:nvSpPr>
            <p:spPr>
              <a:xfrm>
                <a:off x="5872079" y="4645684"/>
                <a:ext cx="212595" cy="191829"/>
              </a:xfrm>
              <a:custGeom>
                <a:avLst/>
                <a:gdLst>
                  <a:gd name="connsiteX0" fmla="*/ 212596 w 212595"/>
                  <a:gd name="connsiteY0" fmla="*/ 40772 h 191829"/>
                  <a:gd name="connsiteX1" fmla="*/ 190437 w 212595"/>
                  <a:gd name="connsiteY1" fmla="*/ 73820 h 191829"/>
                  <a:gd name="connsiteX2" fmla="*/ 147386 w 212595"/>
                  <a:gd name="connsiteY2" fmla="*/ 64070 h 191829"/>
                  <a:gd name="connsiteX3" fmla="*/ 106994 w 212595"/>
                  <a:gd name="connsiteY3" fmla="*/ 124215 h 191829"/>
                  <a:gd name="connsiteX4" fmla="*/ 132825 w 212595"/>
                  <a:gd name="connsiteY4" fmla="*/ 159542 h 191829"/>
                  <a:gd name="connsiteX5" fmla="*/ 111173 w 212595"/>
                  <a:gd name="connsiteY5" fmla="*/ 191830 h 191829"/>
                  <a:gd name="connsiteX6" fmla="*/ 0 w 212595"/>
                  <a:gd name="connsiteY6" fmla="*/ 32162 h 191829"/>
                  <a:gd name="connsiteX7" fmla="*/ 21525 w 212595"/>
                  <a:gd name="connsiteY7" fmla="*/ 0 h 191829"/>
                  <a:gd name="connsiteX8" fmla="*/ 212596 w 212595"/>
                  <a:gd name="connsiteY8" fmla="*/ 40772 h 191829"/>
                  <a:gd name="connsiteX9" fmla="*/ 115478 w 212595"/>
                  <a:gd name="connsiteY9" fmla="*/ 56726 h 191829"/>
                  <a:gd name="connsiteX10" fmla="*/ 45710 w 212595"/>
                  <a:gd name="connsiteY10" fmla="*/ 40012 h 191829"/>
                  <a:gd name="connsiteX11" fmla="*/ 87875 w 212595"/>
                  <a:gd name="connsiteY11" fmla="*/ 97878 h 191829"/>
                  <a:gd name="connsiteX12" fmla="*/ 115478 w 212595"/>
                  <a:gd name="connsiteY12" fmla="*/ 56726 h 1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95" h="191829">
                    <a:moveTo>
                      <a:pt x="212596" y="40772"/>
                    </a:moveTo>
                    <a:lnTo>
                      <a:pt x="190437" y="73820"/>
                    </a:lnTo>
                    <a:lnTo>
                      <a:pt x="147386" y="64070"/>
                    </a:lnTo>
                    <a:lnTo>
                      <a:pt x="106994" y="124215"/>
                    </a:lnTo>
                    <a:lnTo>
                      <a:pt x="132825" y="159542"/>
                    </a:lnTo>
                    <a:lnTo>
                      <a:pt x="111173" y="191830"/>
                    </a:lnTo>
                    <a:lnTo>
                      <a:pt x="0" y="32162"/>
                    </a:lnTo>
                    <a:lnTo>
                      <a:pt x="21525" y="0"/>
                    </a:lnTo>
                    <a:lnTo>
                      <a:pt x="212596" y="40772"/>
                    </a:lnTo>
                    <a:close/>
                    <a:moveTo>
                      <a:pt x="115478" y="56726"/>
                    </a:moveTo>
                    <a:lnTo>
                      <a:pt x="45710" y="40012"/>
                    </a:lnTo>
                    <a:lnTo>
                      <a:pt x="87875" y="97878"/>
                    </a:lnTo>
                    <a:lnTo>
                      <a:pt x="115478" y="56726"/>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79" name="Freeform: Shape 35">
                <a:extLst>
                  <a:ext uri="{FF2B5EF4-FFF2-40B4-BE49-F238E27FC236}">
                    <a16:creationId xmlns:a16="http://schemas.microsoft.com/office/drawing/2014/main" id="{3827D8BF-CF8D-4D5A-A840-1611FF3EDD7A}"/>
                  </a:ext>
                </a:extLst>
              </p:cNvPr>
              <p:cNvSpPr/>
              <p:nvPr/>
            </p:nvSpPr>
            <p:spPr>
              <a:xfrm>
                <a:off x="5977933" y="4503236"/>
                <a:ext cx="173469" cy="155669"/>
              </a:xfrm>
              <a:custGeom>
                <a:avLst/>
                <a:gdLst>
                  <a:gd name="connsiteX0" fmla="*/ 157389 w 173469"/>
                  <a:gd name="connsiteY0" fmla="*/ 93446 h 155669"/>
                  <a:gd name="connsiteX1" fmla="*/ 140295 w 173469"/>
                  <a:gd name="connsiteY1" fmla="*/ 83696 h 155669"/>
                  <a:gd name="connsiteX2" fmla="*/ 145234 w 173469"/>
                  <a:gd name="connsiteY2" fmla="*/ 108261 h 155669"/>
                  <a:gd name="connsiteX3" fmla="*/ 138143 w 173469"/>
                  <a:gd name="connsiteY3" fmla="*/ 132698 h 155669"/>
                  <a:gd name="connsiteX4" fmla="*/ 121302 w 173469"/>
                  <a:gd name="connsiteY4" fmla="*/ 150425 h 155669"/>
                  <a:gd name="connsiteX5" fmla="*/ 99524 w 173469"/>
                  <a:gd name="connsiteY5" fmla="*/ 155490 h 155669"/>
                  <a:gd name="connsiteX6" fmla="*/ 72047 w 173469"/>
                  <a:gd name="connsiteY6" fmla="*/ 145107 h 155669"/>
                  <a:gd name="connsiteX7" fmla="*/ 0 w 173469"/>
                  <a:gd name="connsiteY7" fmla="*/ 103702 h 155669"/>
                  <a:gd name="connsiteX8" fmla="*/ 17347 w 173469"/>
                  <a:gd name="connsiteY8" fmla="*/ 73566 h 155669"/>
                  <a:gd name="connsiteX9" fmla="*/ 69641 w 173469"/>
                  <a:gd name="connsiteY9" fmla="*/ 103575 h 155669"/>
                  <a:gd name="connsiteX10" fmla="*/ 100030 w 173469"/>
                  <a:gd name="connsiteY10" fmla="*/ 118770 h 155669"/>
                  <a:gd name="connsiteX11" fmla="*/ 112059 w 173469"/>
                  <a:gd name="connsiteY11" fmla="*/ 117630 h 155669"/>
                  <a:gd name="connsiteX12" fmla="*/ 121682 w 173469"/>
                  <a:gd name="connsiteY12" fmla="*/ 108261 h 155669"/>
                  <a:gd name="connsiteX13" fmla="*/ 125354 w 173469"/>
                  <a:gd name="connsiteY13" fmla="*/ 92053 h 155669"/>
                  <a:gd name="connsiteX14" fmla="*/ 119656 w 173469"/>
                  <a:gd name="connsiteY14" fmla="*/ 77618 h 155669"/>
                  <a:gd name="connsiteX15" fmla="*/ 90280 w 173469"/>
                  <a:gd name="connsiteY15" fmla="*/ 57739 h 155669"/>
                  <a:gd name="connsiteX16" fmla="*/ 42291 w 173469"/>
                  <a:gd name="connsiteY16" fmla="*/ 30136 h 155669"/>
                  <a:gd name="connsiteX17" fmla="*/ 59638 w 173469"/>
                  <a:gd name="connsiteY17" fmla="*/ 0 h 155669"/>
                  <a:gd name="connsiteX18" fmla="*/ 173470 w 173469"/>
                  <a:gd name="connsiteY18" fmla="*/ 65336 h 155669"/>
                  <a:gd name="connsiteX19" fmla="*/ 157389 w 173469"/>
                  <a:gd name="connsiteY19" fmla="*/ 93446 h 15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469" h="155669">
                    <a:moveTo>
                      <a:pt x="157389" y="93446"/>
                    </a:moveTo>
                    <a:lnTo>
                      <a:pt x="140295" y="83696"/>
                    </a:lnTo>
                    <a:cubicBezTo>
                      <a:pt x="143967" y="91293"/>
                      <a:pt x="145614" y="99524"/>
                      <a:pt x="145234" y="108261"/>
                    </a:cubicBezTo>
                    <a:cubicBezTo>
                      <a:pt x="144854" y="116997"/>
                      <a:pt x="142575" y="125101"/>
                      <a:pt x="138143" y="132698"/>
                    </a:cubicBezTo>
                    <a:cubicBezTo>
                      <a:pt x="133711" y="140295"/>
                      <a:pt x="128140" y="146247"/>
                      <a:pt x="121302" y="150425"/>
                    </a:cubicBezTo>
                    <a:cubicBezTo>
                      <a:pt x="114465" y="154603"/>
                      <a:pt x="107248" y="156250"/>
                      <a:pt x="99524" y="155490"/>
                    </a:cubicBezTo>
                    <a:cubicBezTo>
                      <a:pt x="91927" y="154730"/>
                      <a:pt x="82683" y="151311"/>
                      <a:pt x="72047" y="145107"/>
                    </a:cubicBezTo>
                    <a:lnTo>
                      <a:pt x="0" y="103702"/>
                    </a:lnTo>
                    <a:lnTo>
                      <a:pt x="17347" y="73566"/>
                    </a:lnTo>
                    <a:lnTo>
                      <a:pt x="69641" y="103575"/>
                    </a:lnTo>
                    <a:cubicBezTo>
                      <a:pt x="85596" y="112819"/>
                      <a:pt x="95725" y="117884"/>
                      <a:pt x="100030" y="118770"/>
                    </a:cubicBezTo>
                    <a:cubicBezTo>
                      <a:pt x="104209" y="119783"/>
                      <a:pt x="108261" y="119403"/>
                      <a:pt x="112059" y="117630"/>
                    </a:cubicBezTo>
                    <a:cubicBezTo>
                      <a:pt x="115858" y="115858"/>
                      <a:pt x="119023" y="112819"/>
                      <a:pt x="121682" y="108261"/>
                    </a:cubicBezTo>
                    <a:cubicBezTo>
                      <a:pt x="124594" y="103069"/>
                      <a:pt x="125861" y="97751"/>
                      <a:pt x="125354" y="92053"/>
                    </a:cubicBezTo>
                    <a:cubicBezTo>
                      <a:pt x="124848" y="86355"/>
                      <a:pt x="122949" y="81544"/>
                      <a:pt x="119656" y="77618"/>
                    </a:cubicBezTo>
                    <a:cubicBezTo>
                      <a:pt x="116364" y="73693"/>
                      <a:pt x="106488" y="67109"/>
                      <a:pt x="90280" y="57739"/>
                    </a:cubicBezTo>
                    <a:lnTo>
                      <a:pt x="42291" y="30136"/>
                    </a:lnTo>
                    <a:lnTo>
                      <a:pt x="59638" y="0"/>
                    </a:lnTo>
                    <a:lnTo>
                      <a:pt x="173470" y="65336"/>
                    </a:lnTo>
                    <a:lnTo>
                      <a:pt x="157389" y="93446"/>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0" name="Freeform: Shape 36">
                <a:extLst>
                  <a:ext uri="{FF2B5EF4-FFF2-40B4-BE49-F238E27FC236}">
                    <a16:creationId xmlns:a16="http://schemas.microsoft.com/office/drawing/2014/main" id="{B78A32AC-1B1A-4CF1-989A-B18043309558}"/>
                  </a:ext>
                </a:extLst>
              </p:cNvPr>
              <p:cNvSpPr/>
              <p:nvPr/>
            </p:nvSpPr>
            <p:spPr>
              <a:xfrm>
                <a:off x="6027822" y="4420679"/>
                <a:ext cx="168151" cy="103744"/>
              </a:xfrm>
              <a:custGeom>
                <a:avLst/>
                <a:gdLst>
                  <a:gd name="connsiteX0" fmla="*/ 52294 w 168151"/>
                  <a:gd name="connsiteY0" fmla="*/ 380 h 103744"/>
                  <a:gd name="connsiteX1" fmla="*/ 76859 w 168151"/>
                  <a:gd name="connsiteY1" fmla="*/ 13169 h 103744"/>
                  <a:gd name="connsiteX2" fmla="*/ 65969 w 168151"/>
                  <a:gd name="connsiteY2" fmla="*/ 34187 h 103744"/>
                  <a:gd name="connsiteX3" fmla="*/ 112945 w 168151"/>
                  <a:gd name="connsiteY3" fmla="*/ 58625 h 103744"/>
                  <a:gd name="connsiteX4" fmla="*/ 129913 w 168151"/>
                  <a:gd name="connsiteY4" fmla="*/ 66602 h 103744"/>
                  <a:gd name="connsiteX5" fmla="*/ 135231 w 168151"/>
                  <a:gd name="connsiteY5" fmla="*/ 65843 h 103744"/>
                  <a:gd name="connsiteX6" fmla="*/ 139409 w 168151"/>
                  <a:gd name="connsiteY6" fmla="*/ 61411 h 103744"/>
                  <a:gd name="connsiteX7" fmla="*/ 142828 w 168151"/>
                  <a:gd name="connsiteY7" fmla="*/ 47483 h 103744"/>
                  <a:gd name="connsiteX8" fmla="*/ 168152 w 168151"/>
                  <a:gd name="connsiteY8" fmla="*/ 57232 h 103744"/>
                  <a:gd name="connsiteX9" fmla="*/ 160048 w 168151"/>
                  <a:gd name="connsiteY9" fmla="*/ 83949 h 103744"/>
                  <a:gd name="connsiteX10" fmla="*/ 149412 w 168151"/>
                  <a:gd name="connsiteY10" fmla="*/ 97498 h 103744"/>
                  <a:gd name="connsiteX11" fmla="*/ 137003 w 168151"/>
                  <a:gd name="connsiteY11" fmla="*/ 103576 h 103744"/>
                  <a:gd name="connsiteX12" fmla="*/ 122695 w 168151"/>
                  <a:gd name="connsiteY12" fmla="*/ 101676 h 103744"/>
                  <a:gd name="connsiteX13" fmla="*/ 100410 w 168151"/>
                  <a:gd name="connsiteY13" fmla="*/ 91420 h 103744"/>
                  <a:gd name="connsiteX14" fmla="*/ 49635 w 168151"/>
                  <a:gd name="connsiteY14" fmla="*/ 65083 h 103744"/>
                  <a:gd name="connsiteX15" fmla="*/ 42291 w 168151"/>
                  <a:gd name="connsiteY15" fmla="*/ 79265 h 103744"/>
                  <a:gd name="connsiteX16" fmla="*/ 17727 w 168151"/>
                  <a:gd name="connsiteY16" fmla="*/ 66476 h 103744"/>
                  <a:gd name="connsiteX17" fmla="*/ 25071 w 168151"/>
                  <a:gd name="connsiteY17" fmla="*/ 52294 h 103744"/>
                  <a:gd name="connsiteX18" fmla="*/ 1899 w 168151"/>
                  <a:gd name="connsiteY18" fmla="*/ 40265 h 103744"/>
                  <a:gd name="connsiteX19" fmla="*/ 0 w 168151"/>
                  <a:gd name="connsiteY19" fmla="*/ 0 h 103744"/>
                  <a:gd name="connsiteX20" fmla="*/ 41152 w 168151"/>
                  <a:gd name="connsiteY20" fmla="*/ 21399 h 103744"/>
                  <a:gd name="connsiteX21" fmla="*/ 52294 w 168151"/>
                  <a:gd name="connsiteY21" fmla="*/ 380 h 10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8151" h="103744">
                    <a:moveTo>
                      <a:pt x="52294" y="380"/>
                    </a:moveTo>
                    <a:lnTo>
                      <a:pt x="76859" y="13169"/>
                    </a:lnTo>
                    <a:lnTo>
                      <a:pt x="65969" y="34187"/>
                    </a:lnTo>
                    <a:lnTo>
                      <a:pt x="112945" y="58625"/>
                    </a:lnTo>
                    <a:cubicBezTo>
                      <a:pt x="122442" y="63564"/>
                      <a:pt x="128140" y="66222"/>
                      <a:pt x="129913" y="66602"/>
                    </a:cubicBezTo>
                    <a:cubicBezTo>
                      <a:pt x="131685" y="66982"/>
                      <a:pt x="133458" y="66729"/>
                      <a:pt x="135231" y="65843"/>
                    </a:cubicBezTo>
                    <a:cubicBezTo>
                      <a:pt x="137003" y="64956"/>
                      <a:pt x="138396" y="63437"/>
                      <a:pt x="139409" y="61411"/>
                    </a:cubicBezTo>
                    <a:cubicBezTo>
                      <a:pt x="140929" y="58499"/>
                      <a:pt x="142068" y="53940"/>
                      <a:pt x="142828" y="47483"/>
                    </a:cubicBezTo>
                    <a:lnTo>
                      <a:pt x="168152" y="57232"/>
                    </a:lnTo>
                    <a:cubicBezTo>
                      <a:pt x="167519" y="65969"/>
                      <a:pt x="164860" y="74959"/>
                      <a:pt x="160048" y="83949"/>
                    </a:cubicBezTo>
                    <a:cubicBezTo>
                      <a:pt x="157136" y="89521"/>
                      <a:pt x="153591" y="94079"/>
                      <a:pt x="149412" y="97498"/>
                    </a:cubicBezTo>
                    <a:cubicBezTo>
                      <a:pt x="145234" y="101043"/>
                      <a:pt x="141055" y="103069"/>
                      <a:pt x="137003" y="103576"/>
                    </a:cubicBezTo>
                    <a:cubicBezTo>
                      <a:pt x="132951" y="104082"/>
                      <a:pt x="128267" y="103449"/>
                      <a:pt x="122695" y="101676"/>
                    </a:cubicBezTo>
                    <a:cubicBezTo>
                      <a:pt x="118770" y="100537"/>
                      <a:pt x="111299" y="96991"/>
                      <a:pt x="100410" y="91420"/>
                    </a:cubicBezTo>
                    <a:lnTo>
                      <a:pt x="49635" y="65083"/>
                    </a:lnTo>
                    <a:lnTo>
                      <a:pt x="42291" y="79265"/>
                    </a:lnTo>
                    <a:lnTo>
                      <a:pt x="17727" y="66476"/>
                    </a:lnTo>
                    <a:lnTo>
                      <a:pt x="25071" y="52294"/>
                    </a:lnTo>
                    <a:lnTo>
                      <a:pt x="1899" y="40265"/>
                    </a:lnTo>
                    <a:lnTo>
                      <a:pt x="0" y="0"/>
                    </a:lnTo>
                    <a:lnTo>
                      <a:pt x="41152" y="21399"/>
                    </a:lnTo>
                    <a:lnTo>
                      <a:pt x="52294" y="380"/>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1" name="Freeform: Shape 37">
                <a:extLst>
                  <a:ext uri="{FF2B5EF4-FFF2-40B4-BE49-F238E27FC236}">
                    <a16:creationId xmlns:a16="http://schemas.microsoft.com/office/drawing/2014/main" id="{17EACE45-BCDA-4C9E-A151-BA339584070B}"/>
                  </a:ext>
                </a:extLst>
              </p:cNvPr>
              <p:cNvSpPr/>
              <p:nvPr/>
            </p:nvSpPr>
            <p:spPr>
              <a:xfrm>
                <a:off x="6104708" y="4309245"/>
                <a:ext cx="138613" cy="138085"/>
              </a:xfrm>
              <a:custGeom>
                <a:avLst/>
                <a:gdLst>
                  <a:gd name="connsiteX0" fmla="*/ 38591 w 138613"/>
                  <a:gd name="connsiteY0" fmla="*/ 129288 h 138085"/>
                  <a:gd name="connsiteX1" fmla="*/ 12001 w 138613"/>
                  <a:gd name="connsiteY1" fmla="*/ 107129 h 138085"/>
                  <a:gd name="connsiteX2" fmla="*/ 99 w 138613"/>
                  <a:gd name="connsiteY2" fmla="*/ 74714 h 138085"/>
                  <a:gd name="connsiteX3" fmla="*/ 7443 w 138613"/>
                  <a:gd name="connsiteY3" fmla="*/ 39514 h 138085"/>
                  <a:gd name="connsiteX4" fmla="*/ 45935 w 138613"/>
                  <a:gd name="connsiteY4" fmla="*/ 3680 h 138085"/>
                  <a:gd name="connsiteX5" fmla="*/ 98230 w 138613"/>
                  <a:gd name="connsiteY5" fmla="*/ 7479 h 138085"/>
                  <a:gd name="connsiteX6" fmla="*/ 134570 w 138613"/>
                  <a:gd name="connsiteY6" fmla="*/ 46098 h 138085"/>
                  <a:gd name="connsiteX7" fmla="*/ 131404 w 138613"/>
                  <a:gd name="connsiteY7" fmla="*/ 98266 h 138085"/>
                  <a:gd name="connsiteX8" fmla="*/ 109246 w 138613"/>
                  <a:gd name="connsiteY8" fmla="*/ 125869 h 138085"/>
                  <a:gd name="connsiteX9" fmla="*/ 76957 w 138613"/>
                  <a:gd name="connsiteY9" fmla="*/ 138025 h 138085"/>
                  <a:gd name="connsiteX10" fmla="*/ 38591 w 138613"/>
                  <a:gd name="connsiteY10" fmla="*/ 129288 h 138085"/>
                  <a:gd name="connsiteX11" fmla="*/ 55559 w 138613"/>
                  <a:gd name="connsiteY11" fmla="*/ 98013 h 138085"/>
                  <a:gd name="connsiteX12" fmla="*/ 86581 w 138613"/>
                  <a:gd name="connsiteY12" fmla="*/ 102571 h 138085"/>
                  <a:gd name="connsiteX13" fmla="*/ 105827 w 138613"/>
                  <a:gd name="connsiteY13" fmla="*/ 86364 h 138085"/>
                  <a:gd name="connsiteX14" fmla="*/ 106207 w 138613"/>
                  <a:gd name="connsiteY14" fmla="*/ 61293 h 138085"/>
                  <a:gd name="connsiteX15" fmla="*/ 82908 w 138613"/>
                  <a:gd name="connsiteY15" fmla="*/ 40020 h 138085"/>
                  <a:gd name="connsiteX16" fmla="*/ 52140 w 138613"/>
                  <a:gd name="connsiteY16" fmla="*/ 35589 h 138085"/>
                  <a:gd name="connsiteX17" fmla="*/ 33020 w 138613"/>
                  <a:gd name="connsiteY17" fmla="*/ 51669 h 138085"/>
                  <a:gd name="connsiteX18" fmla="*/ 32514 w 138613"/>
                  <a:gd name="connsiteY18" fmla="*/ 76740 h 138085"/>
                  <a:gd name="connsiteX19" fmla="*/ 55559 w 138613"/>
                  <a:gd name="connsiteY19" fmla="*/ 98013 h 13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613" h="138085">
                    <a:moveTo>
                      <a:pt x="38591" y="129288"/>
                    </a:moveTo>
                    <a:cubicBezTo>
                      <a:pt x="28209" y="124350"/>
                      <a:pt x="19345" y="117006"/>
                      <a:pt x="12001" y="107129"/>
                    </a:cubicBezTo>
                    <a:cubicBezTo>
                      <a:pt x="4657" y="97253"/>
                      <a:pt x="732" y="86490"/>
                      <a:pt x="99" y="74714"/>
                    </a:cubicBezTo>
                    <a:cubicBezTo>
                      <a:pt x="-534" y="62939"/>
                      <a:pt x="1871" y="51163"/>
                      <a:pt x="7443" y="39514"/>
                    </a:cubicBezTo>
                    <a:cubicBezTo>
                      <a:pt x="15926" y="21534"/>
                      <a:pt x="28842" y="9632"/>
                      <a:pt x="45935" y="3680"/>
                    </a:cubicBezTo>
                    <a:cubicBezTo>
                      <a:pt x="63029" y="-2271"/>
                      <a:pt x="80503" y="-1005"/>
                      <a:pt x="98230" y="7479"/>
                    </a:cubicBezTo>
                    <a:cubicBezTo>
                      <a:pt x="116210" y="15963"/>
                      <a:pt x="128239" y="28878"/>
                      <a:pt x="134570" y="46098"/>
                    </a:cubicBezTo>
                    <a:cubicBezTo>
                      <a:pt x="140901" y="63318"/>
                      <a:pt x="139761" y="80666"/>
                      <a:pt x="131404" y="98266"/>
                    </a:cubicBezTo>
                    <a:cubicBezTo>
                      <a:pt x="126213" y="109155"/>
                      <a:pt x="118869" y="118272"/>
                      <a:pt x="109246" y="125869"/>
                    </a:cubicBezTo>
                    <a:cubicBezTo>
                      <a:pt x="99622" y="133340"/>
                      <a:pt x="88860" y="137518"/>
                      <a:pt x="76957" y="138025"/>
                    </a:cubicBezTo>
                    <a:cubicBezTo>
                      <a:pt x="65055" y="138531"/>
                      <a:pt x="52140" y="135872"/>
                      <a:pt x="38591" y="129288"/>
                    </a:cubicBezTo>
                    <a:close/>
                    <a:moveTo>
                      <a:pt x="55559" y="98013"/>
                    </a:moveTo>
                    <a:cubicBezTo>
                      <a:pt x="67334" y="103584"/>
                      <a:pt x="77717" y="105103"/>
                      <a:pt x="86581" y="102571"/>
                    </a:cubicBezTo>
                    <a:cubicBezTo>
                      <a:pt x="95444" y="99912"/>
                      <a:pt x="101902" y="94594"/>
                      <a:pt x="105827" y="86364"/>
                    </a:cubicBezTo>
                    <a:cubicBezTo>
                      <a:pt x="109752" y="78133"/>
                      <a:pt x="109879" y="69776"/>
                      <a:pt x="106207" y="61293"/>
                    </a:cubicBezTo>
                    <a:cubicBezTo>
                      <a:pt x="102535" y="52809"/>
                      <a:pt x="94811" y="45718"/>
                      <a:pt x="82908" y="40020"/>
                    </a:cubicBezTo>
                    <a:cubicBezTo>
                      <a:pt x="71259" y="34449"/>
                      <a:pt x="61003" y="33056"/>
                      <a:pt x="52140" y="35589"/>
                    </a:cubicBezTo>
                    <a:cubicBezTo>
                      <a:pt x="43276" y="38121"/>
                      <a:pt x="36819" y="43566"/>
                      <a:pt x="33020" y="51669"/>
                    </a:cubicBezTo>
                    <a:cubicBezTo>
                      <a:pt x="29095" y="59900"/>
                      <a:pt x="28968" y="68257"/>
                      <a:pt x="32514" y="76740"/>
                    </a:cubicBezTo>
                    <a:cubicBezTo>
                      <a:pt x="36059" y="85351"/>
                      <a:pt x="43783" y="92315"/>
                      <a:pt x="55559" y="98013"/>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2" name="Freeform: Shape 38">
                <a:extLst>
                  <a:ext uri="{FF2B5EF4-FFF2-40B4-BE49-F238E27FC236}">
                    <a16:creationId xmlns:a16="http://schemas.microsoft.com/office/drawing/2014/main" id="{30AC37DE-AEEC-48C9-9562-2B58DD9C7C07}"/>
                  </a:ext>
                </a:extLst>
              </p:cNvPr>
              <p:cNvSpPr/>
              <p:nvPr/>
            </p:nvSpPr>
            <p:spPr>
              <a:xfrm>
                <a:off x="6133170" y="4055632"/>
                <a:ext cx="222978" cy="203225"/>
              </a:xfrm>
              <a:custGeom>
                <a:avLst/>
                <a:gdLst>
                  <a:gd name="connsiteX0" fmla="*/ 167392 w 222978"/>
                  <a:gd name="connsiteY0" fmla="*/ 203226 h 203225"/>
                  <a:gd name="connsiteX1" fmla="*/ 0 w 222978"/>
                  <a:gd name="connsiteY1" fmla="*/ 133838 h 203225"/>
                  <a:gd name="connsiteX2" fmla="*/ 14055 w 222978"/>
                  <a:gd name="connsiteY2" fmla="*/ 100030 h 203225"/>
                  <a:gd name="connsiteX3" fmla="*/ 79897 w 222978"/>
                  <a:gd name="connsiteY3" fmla="*/ 127380 h 203225"/>
                  <a:gd name="connsiteX4" fmla="*/ 107374 w 222978"/>
                  <a:gd name="connsiteY4" fmla="*/ 61158 h 203225"/>
                  <a:gd name="connsiteX5" fmla="*/ 41531 w 222978"/>
                  <a:gd name="connsiteY5" fmla="*/ 33808 h 203225"/>
                  <a:gd name="connsiteX6" fmla="*/ 55586 w 222978"/>
                  <a:gd name="connsiteY6" fmla="*/ 0 h 203225"/>
                  <a:gd name="connsiteX7" fmla="*/ 222978 w 222978"/>
                  <a:gd name="connsiteY7" fmla="*/ 69515 h 203225"/>
                  <a:gd name="connsiteX8" fmla="*/ 208924 w 222978"/>
                  <a:gd name="connsiteY8" fmla="*/ 103322 h 203225"/>
                  <a:gd name="connsiteX9" fmla="*/ 135737 w 222978"/>
                  <a:gd name="connsiteY9" fmla="*/ 72934 h 203225"/>
                  <a:gd name="connsiteX10" fmla="*/ 108260 w 222978"/>
                  <a:gd name="connsiteY10" fmla="*/ 139156 h 203225"/>
                  <a:gd name="connsiteX11" fmla="*/ 181447 w 222978"/>
                  <a:gd name="connsiteY11" fmla="*/ 169545 h 203225"/>
                  <a:gd name="connsiteX12" fmla="*/ 167392 w 222978"/>
                  <a:gd name="connsiteY12" fmla="*/ 203226 h 2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978" h="203225">
                    <a:moveTo>
                      <a:pt x="167392" y="203226"/>
                    </a:moveTo>
                    <a:lnTo>
                      <a:pt x="0" y="133838"/>
                    </a:lnTo>
                    <a:lnTo>
                      <a:pt x="14055" y="100030"/>
                    </a:lnTo>
                    <a:lnTo>
                      <a:pt x="79897" y="127380"/>
                    </a:lnTo>
                    <a:lnTo>
                      <a:pt x="107374" y="61158"/>
                    </a:lnTo>
                    <a:lnTo>
                      <a:pt x="41531" y="33808"/>
                    </a:lnTo>
                    <a:lnTo>
                      <a:pt x="55586" y="0"/>
                    </a:lnTo>
                    <a:lnTo>
                      <a:pt x="222978" y="69515"/>
                    </a:lnTo>
                    <a:lnTo>
                      <a:pt x="208924" y="103322"/>
                    </a:lnTo>
                    <a:lnTo>
                      <a:pt x="135737" y="72934"/>
                    </a:lnTo>
                    <a:lnTo>
                      <a:pt x="108260" y="139156"/>
                    </a:lnTo>
                    <a:lnTo>
                      <a:pt x="181447" y="169545"/>
                    </a:lnTo>
                    <a:lnTo>
                      <a:pt x="167392" y="203226"/>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3" name="Freeform: Shape 39">
                <a:extLst>
                  <a:ext uri="{FF2B5EF4-FFF2-40B4-BE49-F238E27FC236}">
                    <a16:creationId xmlns:a16="http://schemas.microsoft.com/office/drawing/2014/main" id="{442F7133-9A29-4AD4-AF28-4790A2F290B0}"/>
                  </a:ext>
                </a:extLst>
              </p:cNvPr>
              <p:cNvSpPr/>
              <p:nvPr/>
            </p:nvSpPr>
            <p:spPr>
              <a:xfrm>
                <a:off x="6199646" y="3994728"/>
                <a:ext cx="181320" cy="98637"/>
              </a:xfrm>
              <a:custGeom>
                <a:avLst/>
                <a:gdLst>
                  <a:gd name="connsiteX0" fmla="*/ 29882 w 181320"/>
                  <a:gd name="connsiteY0" fmla="*/ 44064 h 98637"/>
                  <a:gd name="connsiteX1" fmla="*/ 0 w 181320"/>
                  <a:gd name="connsiteY1" fmla="*/ 32288 h 98637"/>
                  <a:gd name="connsiteX2" fmla="*/ 12662 w 181320"/>
                  <a:gd name="connsiteY2" fmla="*/ 0 h 98637"/>
                  <a:gd name="connsiteX3" fmla="*/ 42544 w 181320"/>
                  <a:gd name="connsiteY3" fmla="*/ 11776 h 98637"/>
                  <a:gd name="connsiteX4" fmla="*/ 29882 w 181320"/>
                  <a:gd name="connsiteY4" fmla="*/ 44064 h 98637"/>
                  <a:gd name="connsiteX5" fmla="*/ 168659 w 181320"/>
                  <a:gd name="connsiteY5" fmla="*/ 98637 h 98637"/>
                  <a:gd name="connsiteX6" fmla="*/ 46470 w 181320"/>
                  <a:gd name="connsiteY6" fmla="*/ 50648 h 98637"/>
                  <a:gd name="connsiteX7" fmla="*/ 59132 w 181320"/>
                  <a:gd name="connsiteY7" fmla="*/ 18360 h 98637"/>
                  <a:gd name="connsiteX8" fmla="*/ 181321 w 181320"/>
                  <a:gd name="connsiteY8" fmla="*/ 66349 h 98637"/>
                  <a:gd name="connsiteX9" fmla="*/ 168659 w 181320"/>
                  <a:gd name="connsiteY9" fmla="*/ 98637 h 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320" h="98637">
                    <a:moveTo>
                      <a:pt x="29882" y="44064"/>
                    </a:moveTo>
                    <a:lnTo>
                      <a:pt x="0" y="32288"/>
                    </a:lnTo>
                    <a:lnTo>
                      <a:pt x="12662" y="0"/>
                    </a:lnTo>
                    <a:lnTo>
                      <a:pt x="42544" y="11776"/>
                    </a:lnTo>
                    <a:lnTo>
                      <a:pt x="29882" y="44064"/>
                    </a:lnTo>
                    <a:close/>
                    <a:moveTo>
                      <a:pt x="168659" y="98637"/>
                    </a:moveTo>
                    <a:lnTo>
                      <a:pt x="46470" y="50648"/>
                    </a:lnTo>
                    <a:lnTo>
                      <a:pt x="59132" y="18360"/>
                    </a:lnTo>
                    <a:lnTo>
                      <a:pt x="181321" y="66349"/>
                    </a:lnTo>
                    <a:lnTo>
                      <a:pt x="168659" y="98637"/>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4" name="Freeform: Shape 40">
                <a:extLst>
                  <a:ext uri="{FF2B5EF4-FFF2-40B4-BE49-F238E27FC236}">
                    <a16:creationId xmlns:a16="http://schemas.microsoft.com/office/drawing/2014/main" id="{1EEA5D20-B55C-4EBD-B10A-49362807EEC2}"/>
                  </a:ext>
                </a:extLst>
              </p:cNvPr>
              <p:cNvSpPr/>
              <p:nvPr/>
            </p:nvSpPr>
            <p:spPr>
              <a:xfrm>
                <a:off x="6240924" y="3924834"/>
                <a:ext cx="173270" cy="93752"/>
              </a:xfrm>
              <a:custGeom>
                <a:avLst/>
                <a:gdLst>
                  <a:gd name="connsiteX0" fmla="*/ 51788 w 173270"/>
                  <a:gd name="connsiteY0" fmla="*/ 0 h 93752"/>
                  <a:gd name="connsiteX1" fmla="*/ 77618 w 173270"/>
                  <a:gd name="connsiteY1" fmla="*/ 9876 h 93752"/>
                  <a:gd name="connsiteX2" fmla="*/ 69135 w 173270"/>
                  <a:gd name="connsiteY2" fmla="*/ 32035 h 93752"/>
                  <a:gd name="connsiteX3" fmla="*/ 118517 w 173270"/>
                  <a:gd name="connsiteY3" fmla="*/ 50901 h 93752"/>
                  <a:gd name="connsiteX4" fmla="*/ 136244 w 173270"/>
                  <a:gd name="connsiteY4" fmla="*/ 56979 h 93752"/>
                  <a:gd name="connsiteX5" fmla="*/ 141435 w 173270"/>
                  <a:gd name="connsiteY5" fmla="*/ 55713 h 93752"/>
                  <a:gd name="connsiteX6" fmla="*/ 145107 w 173270"/>
                  <a:gd name="connsiteY6" fmla="*/ 50901 h 93752"/>
                  <a:gd name="connsiteX7" fmla="*/ 147006 w 173270"/>
                  <a:gd name="connsiteY7" fmla="*/ 36720 h 93752"/>
                  <a:gd name="connsiteX8" fmla="*/ 173217 w 173270"/>
                  <a:gd name="connsiteY8" fmla="*/ 43557 h 93752"/>
                  <a:gd name="connsiteX9" fmla="*/ 168278 w 173270"/>
                  <a:gd name="connsiteY9" fmla="*/ 71034 h 93752"/>
                  <a:gd name="connsiteX10" fmla="*/ 159289 w 173270"/>
                  <a:gd name="connsiteY10" fmla="*/ 85722 h 93752"/>
                  <a:gd name="connsiteX11" fmla="*/ 147766 w 173270"/>
                  <a:gd name="connsiteY11" fmla="*/ 93066 h 93752"/>
                  <a:gd name="connsiteX12" fmla="*/ 133331 w 173270"/>
                  <a:gd name="connsiteY12" fmla="*/ 92813 h 93752"/>
                  <a:gd name="connsiteX13" fmla="*/ 110033 w 173270"/>
                  <a:gd name="connsiteY13" fmla="*/ 85089 h 93752"/>
                  <a:gd name="connsiteX14" fmla="*/ 56599 w 173270"/>
                  <a:gd name="connsiteY14" fmla="*/ 64577 h 93752"/>
                  <a:gd name="connsiteX15" fmla="*/ 50901 w 173270"/>
                  <a:gd name="connsiteY15" fmla="*/ 79518 h 93752"/>
                  <a:gd name="connsiteX16" fmla="*/ 25071 w 173270"/>
                  <a:gd name="connsiteY16" fmla="*/ 69641 h 93752"/>
                  <a:gd name="connsiteX17" fmla="*/ 30769 w 173270"/>
                  <a:gd name="connsiteY17" fmla="*/ 54700 h 93752"/>
                  <a:gd name="connsiteX18" fmla="*/ 6458 w 173270"/>
                  <a:gd name="connsiteY18" fmla="*/ 45330 h 93752"/>
                  <a:gd name="connsiteX19" fmla="*/ 0 w 173270"/>
                  <a:gd name="connsiteY19" fmla="*/ 5571 h 93752"/>
                  <a:gd name="connsiteX20" fmla="*/ 43304 w 173270"/>
                  <a:gd name="connsiteY20" fmla="*/ 22159 h 93752"/>
                  <a:gd name="connsiteX21" fmla="*/ 51788 w 173270"/>
                  <a:gd name="connsiteY21" fmla="*/ 0 h 9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270" h="93752">
                    <a:moveTo>
                      <a:pt x="51788" y="0"/>
                    </a:moveTo>
                    <a:lnTo>
                      <a:pt x="77618" y="9876"/>
                    </a:lnTo>
                    <a:lnTo>
                      <a:pt x="69135" y="32035"/>
                    </a:lnTo>
                    <a:lnTo>
                      <a:pt x="118517" y="50901"/>
                    </a:lnTo>
                    <a:cubicBezTo>
                      <a:pt x="128520" y="54700"/>
                      <a:pt x="134471" y="56726"/>
                      <a:pt x="136244" y="56979"/>
                    </a:cubicBezTo>
                    <a:cubicBezTo>
                      <a:pt x="138016" y="57232"/>
                      <a:pt x="139789" y="56726"/>
                      <a:pt x="141435" y="55713"/>
                    </a:cubicBezTo>
                    <a:cubicBezTo>
                      <a:pt x="143081" y="54574"/>
                      <a:pt x="144347" y="53054"/>
                      <a:pt x="145107" y="50901"/>
                    </a:cubicBezTo>
                    <a:cubicBezTo>
                      <a:pt x="146247" y="47863"/>
                      <a:pt x="146880" y="43178"/>
                      <a:pt x="147006" y="36720"/>
                    </a:cubicBezTo>
                    <a:lnTo>
                      <a:pt x="173217" y="43557"/>
                    </a:lnTo>
                    <a:cubicBezTo>
                      <a:pt x="173597" y="52294"/>
                      <a:pt x="171951" y="61538"/>
                      <a:pt x="168278" y="71034"/>
                    </a:cubicBezTo>
                    <a:cubicBezTo>
                      <a:pt x="165999" y="76859"/>
                      <a:pt x="163087" y="81797"/>
                      <a:pt x="159289" y="85722"/>
                    </a:cubicBezTo>
                    <a:cubicBezTo>
                      <a:pt x="155490" y="89647"/>
                      <a:pt x="151691" y="92180"/>
                      <a:pt x="147766" y="93066"/>
                    </a:cubicBezTo>
                    <a:cubicBezTo>
                      <a:pt x="143841" y="94079"/>
                      <a:pt x="139029" y="93953"/>
                      <a:pt x="133331" y="92813"/>
                    </a:cubicBezTo>
                    <a:cubicBezTo>
                      <a:pt x="129280" y="92053"/>
                      <a:pt x="121556" y="89521"/>
                      <a:pt x="110033" y="85089"/>
                    </a:cubicBezTo>
                    <a:lnTo>
                      <a:pt x="56599" y="64577"/>
                    </a:lnTo>
                    <a:lnTo>
                      <a:pt x="50901" y="79518"/>
                    </a:lnTo>
                    <a:lnTo>
                      <a:pt x="25071" y="69641"/>
                    </a:lnTo>
                    <a:lnTo>
                      <a:pt x="30769" y="54700"/>
                    </a:lnTo>
                    <a:lnTo>
                      <a:pt x="6458" y="45330"/>
                    </a:lnTo>
                    <a:lnTo>
                      <a:pt x="0" y="5571"/>
                    </a:lnTo>
                    <a:lnTo>
                      <a:pt x="43304" y="22159"/>
                    </a:lnTo>
                    <a:lnTo>
                      <a:pt x="51788" y="0"/>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5" name="Freeform: Shape 41">
                <a:extLst>
                  <a:ext uri="{FF2B5EF4-FFF2-40B4-BE49-F238E27FC236}">
                    <a16:creationId xmlns:a16="http://schemas.microsoft.com/office/drawing/2014/main" id="{A02C303E-6814-4C4C-9B3D-2319D0102628}"/>
                  </a:ext>
                </a:extLst>
              </p:cNvPr>
              <p:cNvSpPr/>
              <p:nvPr/>
            </p:nvSpPr>
            <p:spPr>
              <a:xfrm>
                <a:off x="6309166" y="3813742"/>
                <a:ext cx="141807" cy="133030"/>
              </a:xfrm>
              <a:custGeom>
                <a:avLst/>
                <a:gdLst>
                  <a:gd name="connsiteX0" fmla="*/ 75852 w 141807"/>
                  <a:gd name="connsiteY0" fmla="*/ 132743 h 133030"/>
                  <a:gd name="connsiteX1" fmla="*/ 83069 w 141807"/>
                  <a:gd name="connsiteY1" fmla="*/ 98176 h 133030"/>
                  <a:gd name="connsiteX2" fmla="*/ 100670 w 141807"/>
                  <a:gd name="connsiteY2" fmla="*/ 95011 h 133030"/>
                  <a:gd name="connsiteX3" fmla="*/ 112192 w 141807"/>
                  <a:gd name="connsiteY3" fmla="*/ 78930 h 133030"/>
                  <a:gd name="connsiteX4" fmla="*/ 114598 w 141807"/>
                  <a:gd name="connsiteY4" fmla="*/ 58164 h 133030"/>
                  <a:gd name="connsiteX5" fmla="*/ 107507 w 141807"/>
                  <a:gd name="connsiteY5" fmla="*/ 50693 h 133030"/>
                  <a:gd name="connsiteX6" fmla="*/ 100543 w 141807"/>
                  <a:gd name="connsiteY6" fmla="*/ 50693 h 133030"/>
                  <a:gd name="connsiteX7" fmla="*/ 92186 w 141807"/>
                  <a:gd name="connsiteY7" fmla="*/ 59937 h 133030"/>
                  <a:gd name="connsiteX8" fmla="*/ 57745 w 141807"/>
                  <a:gd name="connsiteY8" fmla="*/ 104000 h 133030"/>
                  <a:gd name="connsiteX9" fmla="*/ 24571 w 141807"/>
                  <a:gd name="connsiteY9" fmla="*/ 108306 h 133030"/>
                  <a:gd name="connsiteX10" fmla="*/ 2412 w 141807"/>
                  <a:gd name="connsiteY10" fmla="*/ 85641 h 133030"/>
                  <a:gd name="connsiteX11" fmla="*/ 6084 w 141807"/>
                  <a:gd name="connsiteY11" fmla="*/ 42463 h 133030"/>
                  <a:gd name="connsiteX12" fmla="*/ 28243 w 141807"/>
                  <a:gd name="connsiteY12" fmla="*/ 8022 h 133030"/>
                  <a:gd name="connsiteX13" fmla="*/ 58885 w 141807"/>
                  <a:gd name="connsiteY13" fmla="*/ 172 h 133030"/>
                  <a:gd name="connsiteX14" fmla="*/ 53187 w 141807"/>
                  <a:gd name="connsiteY14" fmla="*/ 32966 h 133030"/>
                  <a:gd name="connsiteX15" fmla="*/ 39385 w 141807"/>
                  <a:gd name="connsiteY15" fmla="*/ 36385 h 133030"/>
                  <a:gd name="connsiteX16" fmla="*/ 29762 w 141807"/>
                  <a:gd name="connsiteY16" fmla="*/ 50693 h 133030"/>
                  <a:gd name="connsiteX17" fmla="*/ 26470 w 141807"/>
                  <a:gd name="connsiteY17" fmla="*/ 70446 h 133030"/>
                  <a:gd name="connsiteX18" fmla="*/ 31662 w 141807"/>
                  <a:gd name="connsiteY18" fmla="*/ 76650 h 133030"/>
                  <a:gd name="connsiteX19" fmla="*/ 38752 w 141807"/>
                  <a:gd name="connsiteY19" fmla="*/ 75638 h 133030"/>
                  <a:gd name="connsiteX20" fmla="*/ 59265 w 141807"/>
                  <a:gd name="connsiteY20" fmla="*/ 48667 h 133030"/>
                  <a:gd name="connsiteX21" fmla="*/ 87248 w 141807"/>
                  <a:gd name="connsiteY21" fmla="*/ 17645 h 133030"/>
                  <a:gd name="connsiteX22" fmla="*/ 115231 w 141807"/>
                  <a:gd name="connsiteY22" fmla="*/ 16506 h 133030"/>
                  <a:gd name="connsiteX23" fmla="*/ 139036 w 141807"/>
                  <a:gd name="connsiteY23" fmla="*/ 41450 h 133030"/>
                  <a:gd name="connsiteX24" fmla="*/ 135617 w 141807"/>
                  <a:gd name="connsiteY24" fmla="*/ 87793 h 133030"/>
                  <a:gd name="connsiteX25" fmla="*/ 110673 w 141807"/>
                  <a:gd name="connsiteY25" fmla="*/ 123880 h 133030"/>
                  <a:gd name="connsiteX26" fmla="*/ 75852 w 141807"/>
                  <a:gd name="connsiteY26" fmla="*/ 132743 h 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807" h="133030">
                    <a:moveTo>
                      <a:pt x="75852" y="132743"/>
                    </a:moveTo>
                    <a:lnTo>
                      <a:pt x="83069" y="98176"/>
                    </a:lnTo>
                    <a:cubicBezTo>
                      <a:pt x="89907" y="99189"/>
                      <a:pt x="95732" y="98049"/>
                      <a:pt x="100670" y="95011"/>
                    </a:cubicBezTo>
                    <a:cubicBezTo>
                      <a:pt x="105608" y="91972"/>
                      <a:pt x="109406" y="86654"/>
                      <a:pt x="112192" y="78930"/>
                    </a:cubicBezTo>
                    <a:cubicBezTo>
                      <a:pt x="115358" y="70446"/>
                      <a:pt x="116118" y="63609"/>
                      <a:pt x="114598" y="58164"/>
                    </a:cubicBezTo>
                    <a:cubicBezTo>
                      <a:pt x="113458" y="54492"/>
                      <a:pt x="111179" y="51959"/>
                      <a:pt x="107507" y="50693"/>
                    </a:cubicBezTo>
                    <a:cubicBezTo>
                      <a:pt x="104975" y="49807"/>
                      <a:pt x="102695" y="49807"/>
                      <a:pt x="100543" y="50693"/>
                    </a:cubicBezTo>
                    <a:cubicBezTo>
                      <a:pt x="98390" y="51706"/>
                      <a:pt x="95605" y="54872"/>
                      <a:pt x="92186" y="59937"/>
                    </a:cubicBezTo>
                    <a:cubicBezTo>
                      <a:pt x="76612" y="84121"/>
                      <a:pt x="65089" y="98809"/>
                      <a:pt x="57745" y="104000"/>
                    </a:cubicBezTo>
                    <a:cubicBezTo>
                      <a:pt x="47489" y="111218"/>
                      <a:pt x="36473" y="112737"/>
                      <a:pt x="24571" y="108306"/>
                    </a:cubicBezTo>
                    <a:cubicBezTo>
                      <a:pt x="13935" y="104380"/>
                      <a:pt x="6464" y="96783"/>
                      <a:pt x="2412" y="85641"/>
                    </a:cubicBezTo>
                    <a:cubicBezTo>
                      <a:pt x="-1766" y="74498"/>
                      <a:pt x="-500" y="60063"/>
                      <a:pt x="6084" y="42463"/>
                    </a:cubicBezTo>
                    <a:cubicBezTo>
                      <a:pt x="12289" y="25622"/>
                      <a:pt x="19759" y="14100"/>
                      <a:pt x="28243" y="8022"/>
                    </a:cubicBezTo>
                    <a:cubicBezTo>
                      <a:pt x="36726" y="1818"/>
                      <a:pt x="46983" y="-714"/>
                      <a:pt x="58885" y="172"/>
                    </a:cubicBezTo>
                    <a:lnTo>
                      <a:pt x="53187" y="32966"/>
                    </a:lnTo>
                    <a:cubicBezTo>
                      <a:pt x="47869" y="32460"/>
                      <a:pt x="43311" y="33600"/>
                      <a:pt x="39385" y="36385"/>
                    </a:cubicBezTo>
                    <a:cubicBezTo>
                      <a:pt x="35460" y="39171"/>
                      <a:pt x="32295" y="43856"/>
                      <a:pt x="29762" y="50693"/>
                    </a:cubicBezTo>
                    <a:cubicBezTo>
                      <a:pt x="26597" y="59303"/>
                      <a:pt x="25457" y="65888"/>
                      <a:pt x="26470" y="70446"/>
                    </a:cubicBezTo>
                    <a:cubicBezTo>
                      <a:pt x="27230" y="73612"/>
                      <a:pt x="29003" y="75638"/>
                      <a:pt x="31662" y="76650"/>
                    </a:cubicBezTo>
                    <a:cubicBezTo>
                      <a:pt x="33941" y="77537"/>
                      <a:pt x="36346" y="77157"/>
                      <a:pt x="38752" y="75638"/>
                    </a:cubicBezTo>
                    <a:cubicBezTo>
                      <a:pt x="42045" y="73485"/>
                      <a:pt x="48882" y="64495"/>
                      <a:pt x="59265" y="48667"/>
                    </a:cubicBezTo>
                    <a:cubicBezTo>
                      <a:pt x="69648" y="32840"/>
                      <a:pt x="79018" y="22457"/>
                      <a:pt x="87248" y="17645"/>
                    </a:cubicBezTo>
                    <a:cubicBezTo>
                      <a:pt x="95605" y="12960"/>
                      <a:pt x="104975" y="12581"/>
                      <a:pt x="115231" y="16506"/>
                    </a:cubicBezTo>
                    <a:cubicBezTo>
                      <a:pt x="126500" y="20684"/>
                      <a:pt x="134477" y="29041"/>
                      <a:pt x="139036" y="41450"/>
                    </a:cubicBezTo>
                    <a:cubicBezTo>
                      <a:pt x="143594" y="53859"/>
                      <a:pt x="142581" y="69307"/>
                      <a:pt x="135617" y="87793"/>
                    </a:cubicBezTo>
                    <a:cubicBezTo>
                      <a:pt x="129413" y="104507"/>
                      <a:pt x="121056" y="116536"/>
                      <a:pt x="110673" y="123880"/>
                    </a:cubicBezTo>
                    <a:cubicBezTo>
                      <a:pt x="100163" y="131097"/>
                      <a:pt x="88641" y="134010"/>
                      <a:pt x="75852" y="132743"/>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6" name="Freeform: Shape 42">
                <a:extLst>
                  <a:ext uri="{FF2B5EF4-FFF2-40B4-BE49-F238E27FC236}">
                    <a16:creationId xmlns:a16="http://schemas.microsoft.com/office/drawing/2014/main" id="{F99230C1-BE37-46D9-ADA9-58551E7FC3D3}"/>
                  </a:ext>
                </a:extLst>
              </p:cNvPr>
              <p:cNvSpPr/>
              <p:nvPr/>
            </p:nvSpPr>
            <p:spPr>
              <a:xfrm>
                <a:off x="6326646" y="3571563"/>
                <a:ext cx="182966" cy="178661"/>
              </a:xfrm>
              <a:custGeom>
                <a:avLst/>
                <a:gdLst>
                  <a:gd name="connsiteX0" fmla="*/ 170431 w 182966"/>
                  <a:gd name="connsiteY0" fmla="*/ 178661 h 178661"/>
                  <a:gd name="connsiteX1" fmla="*/ 0 w 182966"/>
                  <a:gd name="connsiteY1" fmla="*/ 116871 h 178661"/>
                  <a:gd name="connsiteX2" fmla="*/ 42291 w 182966"/>
                  <a:gd name="connsiteY2" fmla="*/ 0 h 178661"/>
                  <a:gd name="connsiteX3" fmla="*/ 71161 w 182966"/>
                  <a:gd name="connsiteY3" fmla="*/ 10510 h 178661"/>
                  <a:gd name="connsiteX4" fmla="*/ 41278 w 182966"/>
                  <a:gd name="connsiteY4" fmla="*/ 92939 h 178661"/>
                  <a:gd name="connsiteX5" fmla="*/ 81670 w 182966"/>
                  <a:gd name="connsiteY5" fmla="*/ 107501 h 178661"/>
                  <a:gd name="connsiteX6" fmla="*/ 107501 w 182966"/>
                  <a:gd name="connsiteY6" fmla="*/ 36340 h 178661"/>
                  <a:gd name="connsiteX7" fmla="*/ 136370 w 182966"/>
                  <a:gd name="connsiteY7" fmla="*/ 46850 h 178661"/>
                  <a:gd name="connsiteX8" fmla="*/ 110539 w 182966"/>
                  <a:gd name="connsiteY8" fmla="*/ 118010 h 178661"/>
                  <a:gd name="connsiteX9" fmla="*/ 182966 w 182966"/>
                  <a:gd name="connsiteY9" fmla="*/ 144221 h 178661"/>
                  <a:gd name="connsiteX10" fmla="*/ 170431 w 182966"/>
                  <a:gd name="connsiteY10" fmla="*/ 178661 h 1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966" h="178661">
                    <a:moveTo>
                      <a:pt x="170431" y="178661"/>
                    </a:moveTo>
                    <a:lnTo>
                      <a:pt x="0" y="116871"/>
                    </a:lnTo>
                    <a:lnTo>
                      <a:pt x="42291" y="0"/>
                    </a:lnTo>
                    <a:lnTo>
                      <a:pt x="71161" y="10510"/>
                    </a:lnTo>
                    <a:lnTo>
                      <a:pt x="41278" y="92939"/>
                    </a:lnTo>
                    <a:lnTo>
                      <a:pt x="81670" y="107501"/>
                    </a:lnTo>
                    <a:lnTo>
                      <a:pt x="107501" y="36340"/>
                    </a:lnTo>
                    <a:lnTo>
                      <a:pt x="136370" y="46850"/>
                    </a:lnTo>
                    <a:lnTo>
                      <a:pt x="110539" y="118010"/>
                    </a:lnTo>
                    <a:lnTo>
                      <a:pt x="182966" y="144221"/>
                    </a:lnTo>
                    <a:lnTo>
                      <a:pt x="170431" y="178661"/>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7" name="Freeform: Shape 43">
                <a:extLst>
                  <a:ext uri="{FF2B5EF4-FFF2-40B4-BE49-F238E27FC236}">
                    <a16:creationId xmlns:a16="http://schemas.microsoft.com/office/drawing/2014/main" id="{7B149EED-611D-43CC-963D-100CCBB22846}"/>
                  </a:ext>
                </a:extLst>
              </p:cNvPr>
              <p:cNvSpPr/>
              <p:nvPr/>
            </p:nvSpPr>
            <p:spPr>
              <a:xfrm>
                <a:off x="6377421" y="3515723"/>
                <a:ext cx="182333" cy="94585"/>
              </a:xfrm>
              <a:custGeom>
                <a:avLst/>
                <a:gdLst>
                  <a:gd name="connsiteX0" fmla="*/ 30262 w 182333"/>
                  <a:gd name="connsiteY0" fmla="*/ 43684 h 94585"/>
                  <a:gd name="connsiteX1" fmla="*/ 0 w 182333"/>
                  <a:gd name="connsiteY1" fmla="*/ 32668 h 94585"/>
                  <a:gd name="connsiteX2" fmla="*/ 11902 w 182333"/>
                  <a:gd name="connsiteY2" fmla="*/ 0 h 94585"/>
                  <a:gd name="connsiteX3" fmla="*/ 42165 w 182333"/>
                  <a:gd name="connsiteY3" fmla="*/ 11016 h 94585"/>
                  <a:gd name="connsiteX4" fmla="*/ 30262 w 182333"/>
                  <a:gd name="connsiteY4" fmla="*/ 43684 h 94585"/>
                  <a:gd name="connsiteX5" fmla="*/ 170431 w 182333"/>
                  <a:gd name="connsiteY5" fmla="*/ 94585 h 94585"/>
                  <a:gd name="connsiteX6" fmla="*/ 46976 w 182333"/>
                  <a:gd name="connsiteY6" fmla="*/ 49762 h 94585"/>
                  <a:gd name="connsiteX7" fmla="*/ 58879 w 182333"/>
                  <a:gd name="connsiteY7" fmla="*/ 17094 h 94585"/>
                  <a:gd name="connsiteX8" fmla="*/ 182334 w 182333"/>
                  <a:gd name="connsiteY8" fmla="*/ 61917 h 94585"/>
                  <a:gd name="connsiteX9" fmla="*/ 170431 w 182333"/>
                  <a:gd name="connsiteY9" fmla="*/ 94585 h 9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33" h="94585">
                    <a:moveTo>
                      <a:pt x="30262" y="43684"/>
                    </a:moveTo>
                    <a:lnTo>
                      <a:pt x="0" y="32668"/>
                    </a:lnTo>
                    <a:lnTo>
                      <a:pt x="11902" y="0"/>
                    </a:lnTo>
                    <a:lnTo>
                      <a:pt x="42165" y="11016"/>
                    </a:lnTo>
                    <a:lnTo>
                      <a:pt x="30262" y="43684"/>
                    </a:lnTo>
                    <a:close/>
                    <a:moveTo>
                      <a:pt x="170431" y="94585"/>
                    </a:moveTo>
                    <a:lnTo>
                      <a:pt x="46976" y="49762"/>
                    </a:lnTo>
                    <a:lnTo>
                      <a:pt x="58879" y="17094"/>
                    </a:lnTo>
                    <a:lnTo>
                      <a:pt x="182334" y="61917"/>
                    </a:lnTo>
                    <a:lnTo>
                      <a:pt x="170431" y="94585"/>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8" name="Freeform: Shape 44">
                <a:extLst>
                  <a:ext uri="{FF2B5EF4-FFF2-40B4-BE49-F238E27FC236}">
                    <a16:creationId xmlns:a16="http://schemas.microsoft.com/office/drawing/2014/main" id="{5B540E0F-2727-4D44-9F0E-6372D8E87471}"/>
                  </a:ext>
                </a:extLst>
              </p:cNvPr>
              <p:cNvSpPr/>
              <p:nvPr/>
            </p:nvSpPr>
            <p:spPr>
              <a:xfrm>
                <a:off x="6443390" y="3390115"/>
                <a:ext cx="169798" cy="170177"/>
              </a:xfrm>
              <a:custGeom>
                <a:avLst/>
                <a:gdLst>
                  <a:gd name="connsiteX0" fmla="*/ 122569 w 169798"/>
                  <a:gd name="connsiteY0" fmla="*/ 170178 h 170177"/>
                  <a:gd name="connsiteX1" fmla="*/ 75466 w 169798"/>
                  <a:gd name="connsiteY1" fmla="*/ 102309 h 170177"/>
                  <a:gd name="connsiteX2" fmla="*/ 0 w 169798"/>
                  <a:gd name="connsiteY2" fmla="*/ 122822 h 170177"/>
                  <a:gd name="connsiteX3" fmla="*/ 14688 w 169798"/>
                  <a:gd name="connsiteY3" fmla="*/ 83063 h 170177"/>
                  <a:gd name="connsiteX4" fmla="*/ 56599 w 169798"/>
                  <a:gd name="connsiteY4" fmla="*/ 73693 h 170177"/>
                  <a:gd name="connsiteX5" fmla="*/ 31149 w 169798"/>
                  <a:gd name="connsiteY5" fmla="*/ 38239 h 170177"/>
                  <a:gd name="connsiteX6" fmla="*/ 45204 w 169798"/>
                  <a:gd name="connsiteY6" fmla="*/ 0 h 170177"/>
                  <a:gd name="connsiteX7" fmla="*/ 88128 w 169798"/>
                  <a:gd name="connsiteY7" fmla="*/ 63310 h 170177"/>
                  <a:gd name="connsiteX8" fmla="*/ 169798 w 169798"/>
                  <a:gd name="connsiteY8" fmla="*/ 41658 h 170177"/>
                  <a:gd name="connsiteX9" fmla="*/ 154983 w 169798"/>
                  <a:gd name="connsiteY9" fmla="*/ 81670 h 170177"/>
                  <a:gd name="connsiteX10" fmla="*/ 107627 w 169798"/>
                  <a:gd name="connsiteY10" fmla="*/ 92686 h 170177"/>
                  <a:gd name="connsiteX11" fmla="*/ 136497 w 169798"/>
                  <a:gd name="connsiteY11" fmla="*/ 132065 h 170177"/>
                  <a:gd name="connsiteX12" fmla="*/ 122569 w 169798"/>
                  <a:gd name="connsiteY12" fmla="*/ 170178 h 17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798" h="170177">
                    <a:moveTo>
                      <a:pt x="122569" y="170178"/>
                    </a:moveTo>
                    <a:lnTo>
                      <a:pt x="75466" y="102309"/>
                    </a:lnTo>
                    <a:lnTo>
                      <a:pt x="0" y="122822"/>
                    </a:lnTo>
                    <a:lnTo>
                      <a:pt x="14688" y="83063"/>
                    </a:lnTo>
                    <a:lnTo>
                      <a:pt x="56599" y="73693"/>
                    </a:lnTo>
                    <a:lnTo>
                      <a:pt x="31149" y="38239"/>
                    </a:lnTo>
                    <a:lnTo>
                      <a:pt x="45204" y="0"/>
                    </a:lnTo>
                    <a:lnTo>
                      <a:pt x="88128" y="63310"/>
                    </a:lnTo>
                    <a:lnTo>
                      <a:pt x="169798" y="41658"/>
                    </a:lnTo>
                    <a:lnTo>
                      <a:pt x="154983" y="81670"/>
                    </a:lnTo>
                    <a:lnTo>
                      <a:pt x="107627" y="92686"/>
                    </a:lnTo>
                    <a:lnTo>
                      <a:pt x="136497" y="132065"/>
                    </a:lnTo>
                    <a:lnTo>
                      <a:pt x="122569" y="170178"/>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9" name="Freeform: Shape 45">
                <a:extLst>
                  <a:ext uri="{FF2B5EF4-FFF2-40B4-BE49-F238E27FC236}">
                    <a16:creationId xmlns:a16="http://schemas.microsoft.com/office/drawing/2014/main" id="{33C3EA9E-9AEF-4AE4-9154-921A0CE5B259}"/>
                  </a:ext>
                </a:extLst>
              </p:cNvPr>
              <p:cNvSpPr/>
              <p:nvPr/>
            </p:nvSpPr>
            <p:spPr>
              <a:xfrm>
                <a:off x="6507163" y="3282191"/>
                <a:ext cx="138777" cy="126768"/>
              </a:xfrm>
              <a:custGeom>
                <a:avLst/>
                <a:gdLst>
                  <a:gd name="connsiteX0" fmla="*/ 99947 w 138777"/>
                  <a:gd name="connsiteY0" fmla="*/ 48287 h 126768"/>
                  <a:gd name="connsiteX1" fmla="*/ 117674 w 138777"/>
                  <a:gd name="connsiteY1" fmla="*/ 18024 h 126768"/>
                  <a:gd name="connsiteX2" fmla="*/ 137301 w 138777"/>
                  <a:gd name="connsiteY2" fmla="*/ 48033 h 126768"/>
                  <a:gd name="connsiteX3" fmla="*/ 133755 w 138777"/>
                  <a:gd name="connsiteY3" fmla="*/ 85260 h 126768"/>
                  <a:gd name="connsiteX4" fmla="*/ 94756 w 138777"/>
                  <a:gd name="connsiteY4" fmla="*/ 124639 h 126768"/>
                  <a:gd name="connsiteX5" fmla="*/ 47780 w 138777"/>
                  <a:gd name="connsiteY5" fmla="*/ 120714 h 126768"/>
                  <a:gd name="connsiteX6" fmla="*/ 6122 w 138777"/>
                  <a:gd name="connsiteY6" fmla="*/ 86526 h 126768"/>
                  <a:gd name="connsiteX7" fmla="*/ 4222 w 138777"/>
                  <a:gd name="connsiteY7" fmla="*/ 39676 h 126768"/>
                  <a:gd name="connsiteX8" fmla="*/ 38790 w 138777"/>
                  <a:gd name="connsiteY8" fmla="*/ 3336 h 126768"/>
                  <a:gd name="connsiteX9" fmla="*/ 99947 w 138777"/>
                  <a:gd name="connsiteY9" fmla="*/ 9288 h 126768"/>
                  <a:gd name="connsiteX10" fmla="*/ 68925 w 138777"/>
                  <a:gd name="connsiteY10" fmla="*/ 90578 h 126768"/>
                  <a:gd name="connsiteX11" fmla="*/ 94376 w 138777"/>
                  <a:gd name="connsiteY11" fmla="*/ 91211 h 126768"/>
                  <a:gd name="connsiteX12" fmla="*/ 109571 w 138777"/>
                  <a:gd name="connsiteY12" fmla="*/ 75510 h 126768"/>
                  <a:gd name="connsiteX13" fmla="*/ 110330 w 138777"/>
                  <a:gd name="connsiteY13" fmla="*/ 61075 h 126768"/>
                  <a:gd name="connsiteX14" fmla="*/ 99947 w 138777"/>
                  <a:gd name="connsiteY14" fmla="*/ 48287 h 126768"/>
                  <a:gd name="connsiteX15" fmla="*/ 67786 w 138777"/>
                  <a:gd name="connsiteY15" fmla="*/ 33852 h 126768"/>
                  <a:gd name="connsiteX16" fmla="*/ 43601 w 138777"/>
                  <a:gd name="connsiteY16" fmla="*/ 32966 h 126768"/>
                  <a:gd name="connsiteX17" fmla="*/ 29800 w 138777"/>
                  <a:gd name="connsiteY17" fmla="*/ 47020 h 126768"/>
                  <a:gd name="connsiteX18" fmla="*/ 30813 w 138777"/>
                  <a:gd name="connsiteY18" fmla="*/ 67533 h 126768"/>
                  <a:gd name="connsiteX19" fmla="*/ 49299 w 138777"/>
                  <a:gd name="connsiteY19" fmla="*/ 82348 h 126768"/>
                  <a:gd name="connsiteX20" fmla="*/ 67786 w 138777"/>
                  <a:gd name="connsiteY20" fmla="*/ 33852 h 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77" h="126768">
                    <a:moveTo>
                      <a:pt x="99947" y="48287"/>
                    </a:moveTo>
                    <a:lnTo>
                      <a:pt x="117674" y="18024"/>
                    </a:lnTo>
                    <a:cubicBezTo>
                      <a:pt x="127930" y="26761"/>
                      <a:pt x="134515" y="36764"/>
                      <a:pt x="137301" y="48033"/>
                    </a:cubicBezTo>
                    <a:cubicBezTo>
                      <a:pt x="140086" y="59303"/>
                      <a:pt x="138946" y="71838"/>
                      <a:pt x="133755" y="85260"/>
                    </a:cubicBezTo>
                    <a:cubicBezTo>
                      <a:pt x="125651" y="106659"/>
                      <a:pt x="112609" y="119701"/>
                      <a:pt x="94756" y="124639"/>
                    </a:cubicBezTo>
                    <a:cubicBezTo>
                      <a:pt x="80448" y="128437"/>
                      <a:pt x="64874" y="127171"/>
                      <a:pt x="47780" y="120714"/>
                    </a:cubicBezTo>
                    <a:cubicBezTo>
                      <a:pt x="27394" y="112990"/>
                      <a:pt x="13592" y="101594"/>
                      <a:pt x="6122" y="86526"/>
                    </a:cubicBezTo>
                    <a:cubicBezTo>
                      <a:pt x="-1349" y="71458"/>
                      <a:pt x="-1982" y="55884"/>
                      <a:pt x="4222" y="39676"/>
                    </a:cubicBezTo>
                    <a:cubicBezTo>
                      <a:pt x="11186" y="21443"/>
                      <a:pt x="22709" y="9288"/>
                      <a:pt x="38790" y="3336"/>
                    </a:cubicBezTo>
                    <a:cubicBezTo>
                      <a:pt x="54871" y="-2615"/>
                      <a:pt x="75256" y="-589"/>
                      <a:pt x="99947" y="9288"/>
                    </a:cubicBezTo>
                    <a:lnTo>
                      <a:pt x="68925" y="90578"/>
                    </a:lnTo>
                    <a:cubicBezTo>
                      <a:pt x="78675" y="93997"/>
                      <a:pt x="87159" y="94250"/>
                      <a:pt x="94376" y="91211"/>
                    </a:cubicBezTo>
                    <a:cubicBezTo>
                      <a:pt x="101594" y="88299"/>
                      <a:pt x="106658" y="82981"/>
                      <a:pt x="109571" y="75510"/>
                    </a:cubicBezTo>
                    <a:cubicBezTo>
                      <a:pt x="111470" y="70445"/>
                      <a:pt x="111723" y="65634"/>
                      <a:pt x="110330" y="61075"/>
                    </a:cubicBezTo>
                    <a:cubicBezTo>
                      <a:pt x="108937" y="56517"/>
                      <a:pt x="105392" y="52338"/>
                      <a:pt x="99947" y="48287"/>
                    </a:cubicBezTo>
                    <a:close/>
                    <a:moveTo>
                      <a:pt x="67786" y="33852"/>
                    </a:moveTo>
                    <a:cubicBezTo>
                      <a:pt x="58289" y="30560"/>
                      <a:pt x="50186" y="30180"/>
                      <a:pt x="43601" y="32966"/>
                    </a:cubicBezTo>
                    <a:cubicBezTo>
                      <a:pt x="37017" y="35751"/>
                      <a:pt x="32332" y="40436"/>
                      <a:pt x="29800" y="47020"/>
                    </a:cubicBezTo>
                    <a:cubicBezTo>
                      <a:pt x="27141" y="54111"/>
                      <a:pt x="27394" y="60949"/>
                      <a:pt x="30813" y="67533"/>
                    </a:cubicBezTo>
                    <a:cubicBezTo>
                      <a:pt x="34231" y="74117"/>
                      <a:pt x="40309" y="79055"/>
                      <a:pt x="49299" y="82348"/>
                    </a:cubicBezTo>
                    <a:lnTo>
                      <a:pt x="67786" y="33852"/>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0" name="Freeform: Shape 46">
                <a:extLst>
                  <a:ext uri="{FF2B5EF4-FFF2-40B4-BE49-F238E27FC236}">
                    <a16:creationId xmlns:a16="http://schemas.microsoft.com/office/drawing/2014/main" id="{2559564A-2CA8-4182-AD69-DF84F2793B8C}"/>
                  </a:ext>
                </a:extLst>
              </p:cNvPr>
              <p:cNvSpPr/>
              <p:nvPr/>
            </p:nvSpPr>
            <p:spPr>
              <a:xfrm>
                <a:off x="6532784" y="3105599"/>
                <a:ext cx="181320" cy="169050"/>
              </a:xfrm>
              <a:custGeom>
                <a:avLst/>
                <a:gdLst>
                  <a:gd name="connsiteX0" fmla="*/ 181321 w 181320"/>
                  <a:gd name="connsiteY0" fmla="*/ 67489 h 169050"/>
                  <a:gd name="connsiteX1" fmla="*/ 169291 w 181320"/>
                  <a:gd name="connsiteY1" fmla="*/ 97498 h 169050"/>
                  <a:gd name="connsiteX2" fmla="*/ 151438 w 181320"/>
                  <a:gd name="connsiteY2" fmla="*/ 90280 h 169050"/>
                  <a:gd name="connsiteX3" fmla="*/ 159922 w 181320"/>
                  <a:gd name="connsiteY3" fmla="*/ 114085 h 169050"/>
                  <a:gd name="connsiteX4" fmla="*/ 156756 w 181320"/>
                  <a:gd name="connsiteY4" fmla="*/ 136623 h 169050"/>
                  <a:gd name="connsiteX5" fmla="*/ 125354 w 181320"/>
                  <a:gd name="connsiteY5" fmla="*/ 165746 h 169050"/>
                  <a:gd name="connsiteX6" fmla="*/ 72173 w 181320"/>
                  <a:gd name="connsiteY6" fmla="*/ 161821 h 169050"/>
                  <a:gd name="connsiteX7" fmla="*/ 30895 w 181320"/>
                  <a:gd name="connsiteY7" fmla="*/ 128393 h 169050"/>
                  <a:gd name="connsiteX8" fmla="*/ 29502 w 181320"/>
                  <a:gd name="connsiteY8" fmla="*/ 85089 h 169050"/>
                  <a:gd name="connsiteX9" fmla="*/ 60651 w 181320"/>
                  <a:gd name="connsiteY9" fmla="*/ 56599 h 169050"/>
                  <a:gd name="connsiteX10" fmla="*/ 0 w 181320"/>
                  <a:gd name="connsiteY10" fmla="*/ 32288 h 169050"/>
                  <a:gd name="connsiteX11" fmla="*/ 12915 w 181320"/>
                  <a:gd name="connsiteY11" fmla="*/ 0 h 169050"/>
                  <a:gd name="connsiteX12" fmla="*/ 181321 w 181320"/>
                  <a:gd name="connsiteY12" fmla="*/ 67489 h 169050"/>
                  <a:gd name="connsiteX13" fmla="*/ 83316 w 181320"/>
                  <a:gd name="connsiteY13" fmla="*/ 128013 h 169050"/>
                  <a:gd name="connsiteX14" fmla="*/ 113705 w 181320"/>
                  <a:gd name="connsiteY14" fmla="*/ 133964 h 169050"/>
                  <a:gd name="connsiteX15" fmla="*/ 135104 w 181320"/>
                  <a:gd name="connsiteY15" fmla="*/ 117251 h 169050"/>
                  <a:gd name="connsiteX16" fmla="*/ 133205 w 181320"/>
                  <a:gd name="connsiteY16" fmla="*/ 94459 h 169050"/>
                  <a:gd name="connsiteX17" fmla="*/ 108007 w 181320"/>
                  <a:gd name="connsiteY17" fmla="*/ 75339 h 169050"/>
                  <a:gd name="connsiteX18" fmla="*/ 74706 w 181320"/>
                  <a:gd name="connsiteY18" fmla="*/ 70781 h 169050"/>
                  <a:gd name="connsiteX19" fmla="*/ 57739 w 181320"/>
                  <a:gd name="connsiteY19" fmla="*/ 86482 h 169050"/>
                  <a:gd name="connsiteX20" fmla="*/ 59132 w 181320"/>
                  <a:gd name="connsiteY20" fmla="*/ 109400 h 169050"/>
                  <a:gd name="connsiteX21" fmla="*/ 83316 w 181320"/>
                  <a:gd name="connsiteY21" fmla="*/ 128013 h 1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320" h="169050">
                    <a:moveTo>
                      <a:pt x="181321" y="67489"/>
                    </a:moveTo>
                    <a:lnTo>
                      <a:pt x="169291" y="97498"/>
                    </a:lnTo>
                    <a:lnTo>
                      <a:pt x="151438" y="90280"/>
                    </a:lnTo>
                    <a:cubicBezTo>
                      <a:pt x="156376" y="98004"/>
                      <a:pt x="159288" y="105981"/>
                      <a:pt x="159922" y="114085"/>
                    </a:cubicBezTo>
                    <a:cubicBezTo>
                      <a:pt x="160555" y="122189"/>
                      <a:pt x="159542" y="129786"/>
                      <a:pt x="156756" y="136623"/>
                    </a:cubicBezTo>
                    <a:cubicBezTo>
                      <a:pt x="151185" y="150678"/>
                      <a:pt x="140675" y="160302"/>
                      <a:pt x="125354" y="165746"/>
                    </a:cubicBezTo>
                    <a:cubicBezTo>
                      <a:pt x="110033" y="171191"/>
                      <a:pt x="92306" y="169925"/>
                      <a:pt x="72173" y="161821"/>
                    </a:cubicBezTo>
                    <a:cubicBezTo>
                      <a:pt x="51535" y="153591"/>
                      <a:pt x="37733" y="142321"/>
                      <a:pt x="30895" y="128393"/>
                    </a:cubicBezTo>
                    <a:cubicBezTo>
                      <a:pt x="24058" y="114338"/>
                      <a:pt x="23551" y="99904"/>
                      <a:pt x="29502" y="85089"/>
                    </a:cubicBezTo>
                    <a:cubicBezTo>
                      <a:pt x="34947" y="71414"/>
                      <a:pt x="45330" y="61917"/>
                      <a:pt x="60651" y="56599"/>
                    </a:cubicBezTo>
                    <a:lnTo>
                      <a:pt x="0" y="32288"/>
                    </a:lnTo>
                    <a:lnTo>
                      <a:pt x="12915" y="0"/>
                    </a:lnTo>
                    <a:lnTo>
                      <a:pt x="181321" y="67489"/>
                    </a:lnTo>
                    <a:close/>
                    <a:moveTo>
                      <a:pt x="83316" y="128013"/>
                    </a:moveTo>
                    <a:cubicBezTo>
                      <a:pt x="96358" y="133205"/>
                      <a:pt x="106488" y="135231"/>
                      <a:pt x="113705" y="133964"/>
                    </a:cubicBezTo>
                    <a:cubicBezTo>
                      <a:pt x="124215" y="132192"/>
                      <a:pt x="131305" y="126620"/>
                      <a:pt x="135104" y="117251"/>
                    </a:cubicBezTo>
                    <a:cubicBezTo>
                      <a:pt x="138016" y="109780"/>
                      <a:pt x="137510" y="102309"/>
                      <a:pt x="133205" y="94459"/>
                    </a:cubicBezTo>
                    <a:cubicBezTo>
                      <a:pt x="129026" y="86735"/>
                      <a:pt x="120543" y="80404"/>
                      <a:pt x="108007" y="75339"/>
                    </a:cubicBezTo>
                    <a:cubicBezTo>
                      <a:pt x="93952" y="69768"/>
                      <a:pt x="82936" y="68248"/>
                      <a:pt x="74706" y="70781"/>
                    </a:cubicBezTo>
                    <a:cubicBezTo>
                      <a:pt x="66476" y="73313"/>
                      <a:pt x="60904" y="78631"/>
                      <a:pt x="57739" y="86482"/>
                    </a:cubicBezTo>
                    <a:cubicBezTo>
                      <a:pt x="54700" y="94079"/>
                      <a:pt x="55080" y="101803"/>
                      <a:pt x="59132" y="109400"/>
                    </a:cubicBezTo>
                    <a:cubicBezTo>
                      <a:pt x="63183" y="116997"/>
                      <a:pt x="71161" y="123202"/>
                      <a:pt x="83316" y="128013"/>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1" name="Freeform: Shape 47">
                <a:extLst>
                  <a:ext uri="{FF2B5EF4-FFF2-40B4-BE49-F238E27FC236}">
                    <a16:creationId xmlns:a16="http://schemas.microsoft.com/office/drawing/2014/main" id="{7AF66F17-DB2E-4AD5-B59E-4B402DBEDB1B}"/>
                  </a:ext>
                </a:extLst>
              </p:cNvPr>
              <p:cNvSpPr/>
              <p:nvPr/>
            </p:nvSpPr>
            <p:spPr>
              <a:xfrm>
                <a:off x="6611012" y="2873076"/>
                <a:ext cx="189782" cy="182488"/>
              </a:xfrm>
              <a:custGeom>
                <a:avLst/>
                <a:gdLst>
                  <a:gd name="connsiteX0" fmla="*/ 59662 w 189782"/>
                  <a:gd name="connsiteY0" fmla="*/ 171619 h 182488"/>
                  <a:gd name="connsiteX1" fmla="*/ 20790 w 189782"/>
                  <a:gd name="connsiteY1" fmla="*/ 144776 h 182488"/>
                  <a:gd name="connsiteX2" fmla="*/ 5215 w 189782"/>
                  <a:gd name="connsiteY2" fmla="*/ 119072 h 182488"/>
                  <a:gd name="connsiteX3" fmla="*/ 24 w 189782"/>
                  <a:gd name="connsiteY3" fmla="*/ 90962 h 182488"/>
                  <a:gd name="connsiteX4" fmla="*/ 9647 w 189782"/>
                  <a:gd name="connsiteY4" fmla="*/ 52469 h 182488"/>
                  <a:gd name="connsiteX5" fmla="*/ 58776 w 189782"/>
                  <a:gd name="connsiteY5" fmla="*/ 4480 h 182488"/>
                  <a:gd name="connsiteX6" fmla="*/ 131583 w 189782"/>
                  <a:gd name="connsiteY6" fmla="*/ 11191 h 182488"/>
                  <a:gd name="connsiteX7" fmla="*/ 184256 w 189782"/>
                  <a:gd name="connsiteY7" fmla="*/ 61333 h 182488"/>
                  <a:gd name="connsiteX8" fmla="*/ 180331 w 189782"/>
                  <a:gd name="connsiteY8" fmla="*/ 129708 h 182488"/>
                  <a:gd name="connsiteX9" fmla="*/ 131203 w 189782"/>
                  <a:gd name="connsiteY9" fmla="*/ 177950 h 182488"/>
                  <a:gd name="connsiteX10" fmla="*/ 59662 w 189782"/>
                  <a:gd name="connsiteY10" fmla="*/ 171619 h 182488"/>
                  <a:gd name="connsiteX11" fmla="*/ 74097 w 189782"/>
                  <a:gd name="connsiteY11" fmla="*/ 136672 h 182488"/>
                  <a:gd name="connsiteX12" fmla="*/ 122466 w 189782"/>
                  <a:gd name="connsiteY12" fmla="*/ 143003 h 182488"/>
                  <a:gd name="connsiteX13" fmla="*/ 151842 w 189782"/>
                  <a:gd name="connsiteY13" fmla="*/ 116666 h 182488"/>
                  <a:gd name="connsiteX14" fmla="*/ 152348 w 189782"/>
                  <a:gd name="connsiteY14" fmla="*/ 77414 h 182488"/>
                  <a:gd name="connsiteX15" fmla="*/ 115122 w 189782"/>
                  <a:gd name="connsiteY15" fmla="*/ 44999 h 182488"/>
                  <a:gd name="connsiteX16" fmla="*/ 67132 w 189782"/>
                  <a:gd name="connsiteY16" fmla="*/ 38161 h 182488"/>
                  <a:gd name="connsiteX17" fmla="*/ 38137 w 189782"/>
                  <a:gd name="connsiteY17" fmla="*/ 64878 h 182488"/>
                  <a:gd name="connsiteX18" fmla="*/ 37123 w 189782"/>
                  <a:gd name="connsiteY18" fmla="*/ 104510 h 182488"/>
                  <a:gd name="connsiteX19" fmla="*/ 74097 w 189782"/>
                  <a:gd name="connsiteY19" fmla="*/ 136672 h 18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782" h="182488">
                    <a:moveTo>
                      <a:pt x="59662" y="171619"/>
                    </a:moveTo>
                    <a:cubicBezTo>
                      <a:pt x="42822" y="164022"/>
                      <a:pt x="29906" y="155032"/>
                      <a:pt x="20790" y="144776"/>
                    </a:cubicBezTo>
                    <a:cubicBezTo>
                      <a:pt x="14079" y="137178"/>
                      <a:pt x="8887" y="128695"/>
                      <a:pt x="5215" y="119072"/>
                    </a:cubicBezTo>
                    <a:cubicBezTo>
                      <a:pt x="1543" y="109575"/>
                      <a:pt x="-229" y="100205"/>
                      <a:pt x="24" y="90962"/>
                    </a:cubicBezTo>
                    <a:cubicBezTo>
                      <a:pt x="404" y="78680"/>
                      <a:pt x="3569" y="65891"/>
                      <a:pt x="9647" y="52469"/>
                    </a:cubicBezTo>
                    <a:cubicBezTo>
                      <a:pt x="20663" y="28158"/>
                      <a:pt x="37123" y="12204"/>
                      <a:pt x="58776" y="4480"/>
                    </a:cubicBezTo>
                    <a:cubicBezTo>
                      <a:pt x="80428" y="-3244"/>
                      <a:pt x="104739" y="-964"/>
                      <a:pt x="131583" y="11191"/>
                    </a:cubicBezTo>
                    <a:cubicBezTo>
                      <a:pt x="158173" y="23347"/>
                      <a:pt x="175773" y="40061"/>
                      <a:pt x="184256" y="61333"/>
                    </a:cubicBezTo>
                    <a:cubicBezTo>
                      <a:pt x="192740" y="82605"/>
                      <a:pt x="191474" y="105397"/>
                      <a:pt x="180331" y="129708"/>
                    </a:cubicBezTo>
                    <a:cubicBezTo>
                      <a:pt x="169189" y="154272"/>
                      <a:pt x="152855" y="170353"/>
                      <a:pt x="131203" y="177950"/>
                    </a:cubicBezTo>
                    <a:cubicBezTo>
                      <a:pt x="109804" y="185674"/>
                      <a:pt x="85872" y="183522"/>
                      <a:pt x="59662" y="171619"/>
                    </a:cubicBezTo>
                    <a:close/>
                    <a:moveTo>
                      <a:pt x="74097" y="136672"/>
                    </a:moveTo>
                    <a:cubicBezTo>
                      <a:pt x="92837" y="145156"/>
                      <a:pt x="108917" y="147308"/>
                      <a:pt x="122466" y="143003"/>
                    </a:cubicBezTo>
                    <a:cubicBezTo>
                      <a:pt x="136014" y="138825"/>
                      <a:pt x="145890" y="129961"/>
                      <a:pt x="151842" y="116666"/>
                    </a:cubicBezTo>
                    <a:cubicBezTo>
                      <a:pt x="157793" y="103371"/>
                      <a:pt x="158046" y="90329"/>
                      <a:pt x="152348" y="77414"/>
                    </a:cubicBezTo>
                    <a:cubicBezTo>
                      <a:pt x="146650" y="64498"/>
                      <a:pt x="134242" y="53736"/>
                      <a:pt x="115122" y="44999"/>
                    </a:cubicBezTo>
                    <a:cubicBezTo>
                      <a:pt x="96255" y="36389"/>
                      <a:pt x="80175" y="34109"/>
                      <a:pt x="67132" y="38161"/>
                    </a:cubicBezTo>
                    <a:cubicBezTo>
                      <a:pt x="54091" y="42213"/>
                      <a:pt x="44341" y="51077"/>
                      <a:pt x="38137" y="64878"/>
                    </a:cubicBezTo>
                    <a:cubicBezTo>
                      <a:pt x="31932" y="78553"/>
                      <a:pt x="31552" y="91848"/>
                      <a:pt x="37123" y="104510"/>
                    </a:cubicBezTo>
                    <a:cubicBezTo>
                      <a:pt x="42695" y="117172"/>
                      <a:pt x="55104" y="128062"/>
                      <a:pt x="74097" y="136672"/>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2" name="Freeform: Shape 48">
                <a:extLst>
                  <a:ext uri="{FF2B5EF4-FFF2-40B4-BE49-F238E27FC236}">
                    <a16:creationId xmlns:a16="http://schemas.microsoft.com/office/drawing/2014/main" id="{11A02154-BFA7-45A0-A73C-8329D3767011}"/>
                  </a:ext>
                </a:extLst>
              </p:cNvPr>
              <p:cNvSpPr/>
              <p:nvPr/>
            </p:nvSpPr>
            <p:spPr>
              <a:xfrm>
                <a:off x="6677005" y="2739924"/>
                <a:ext cx="203034" cy="155232"/>
              </a:xfrm>
              <a:custGeom>
                <a:avLst/>
                <a:gdLst>
                  <a:gd name="connsiteX0" fmla="*/ 161315 w 203034"/>
                  <a:gd name="connsiteY0" fmla="*/ 155232 h 155232"/>
                  <a:gd name="connsiteX1" fmla="*/ 0 w 203034"/>
                  <a:gd name="connsiteY1" fmla="*/ 72549 h 155232"/>
                  <a:gd name="connsiteX2" fmla="*/ 15828 w 203034"/>
                  <a:gd name="connsiteY2" fmla="*/ 41654 h 155232"/>
                  <a:gd name="connsiteX3" fmla="*/ 73946 w 203034"/>
                  <a:gd name="connsiteY3" fmla="*/ 71409 h 155232"/>
                  <a:gd name="connsiteX4" fmla="*/ 75086 w 203034"/>
                  <a:gd name="connsiteY4" fmla="*/ 29118 h 155232"/>
                  <a:gd name="connsiteX5" fmla="*/ 108641 w 203034"/>
                  <a:gd name="connsiteY5" fmla="*/ 1768 h 155232"/>
                  <a:gd name="connsiteX6" fmla="*/ 160175 w 203034"/>
                  <a:gd name="connsiteY6" fmla="*/ 10505 h 155232"/>
                  <a:gd name="connsiteX7" fmla="*/ 198921 w 203034"/>
                  <a:gd name="connsiteY7" fmla="*/ 48364 h 155232"/>
                  <a:gd name="connsiteX8" fmla="*/ 197401 w 203034"/>
                  <a:gd name="connsiteY8" fmla="*/ 91289 h 155232"/>
                  <a:gd name="connsiteX9" fmla="*/ 182334 w 203034"/>
                  <a:gd name="connsiteY9" fmla="*/ 108509 h 155232"/>
                  <a:gd name="connsiteX10" fmla="*/ 158909 w 203034"/>
                  <a:gd name="connsiteY10" fmla="*/ 117752 h 155232"/>
                  <a:gd name="connsiteX11" fmla="*/ 176129 w 203034"/>
                  <a:gd name="connsiteY11" fmla="*/ 126616 h 155232"/>
                  <a:gd name="connsiteX12" fmla="*/ 161315 w 203034"/>
                  <a:gd name="connsiteY12" fmla="*/ 155232 h 155232"/>
                  <a:gd name="connsiteX13" fmla="*/ 116111 w 203034"/>
                  <a:gd name="connsiteY13" fmla="*/ 93315 h 155232"/>
                  <a:gd name="connsiteX14" fmla="*/ 145867 w 203034"/>
                  <a:gd name="connsiteY14" fmla="*/ 101292 h 155232"/>
                  <a:gd name="connsiteX15" fmla="*/ 169165 w 203034"/>
                  <a:gd name="connsiteY15" fmla="*/ 86224 h 155232"/>
                  <a:gd name="connsiteX16" fmla="*/ 169292 w 203034"/>
                  <a:gd name="connsiteY16" fmla="*/ 64319 h 155232"/>
                  <a:gd name="connsiteX17" fmla="*/ 145487 w 203034"/>
                  <a:gd name="connsiteY17" fmla="*/ 43046 h 155232"/>
                  <a:gd name="connsiteX18" fmla="*/ 112819 w 203034"/>
                  <a:gd name="connsiteY18" fmla="*/ 35449 h 155232"/>
                  <a:gd name="connsiteX19" fmla="*/ 94459 w 203034"/>
                  <a:gd name="connsiteY19" fmla="*/ 49504 h 155232"/>
                  <a:gd name="connsiteX20" fmla="*/ 93573 w 203034"/>
                  <a:gd name="connsiteY20" fmla="*/ 72422 h 155232"/>
                  <a:gd name="connsiteX21" fmla="*/ 116111 w 203034"/>
                  <a:gd name="connsiteY21" fmla="*/ 93315 h 15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034" h="155232">
                    <a:moveTo>
                      <a:pt x="161315" y="155232"/>
                    </a:moveTo>
                    <a:lnTo>
                      <a:pt x="0" y="72549"/>
                    </a:lnTo>
                    <a:lnTo>
                      <a:pt x="15828" y="41654"/>
                    </a:lnTo>
                    <a:lnTo>
                      <a:pt x="73946" y="71409"/>
                    </a:lnTo>
                    <a:cubicBezTo>
                      <a:pt x="67996" y="56341"/>
                      <a:pt x="68375" y="42287"/>
                      <a:pt x="75086" y="29118"/>
                    </a:cubicBezTo>
                    <a:cubicBezTo>
                      <a:pt x="82430" y="14937"/>
                      <a:pt x="93573" y="5820"/>
                      <a:pt x="108641" y="1768"/>
                    </a:cubicBezTo>
                    <a:cubicBezTo>
                      <a:pt x="123708" y="-2284"/>
                      <a:pt x="140929" y="629"/>
                      <a:pt x="160175" y="10505"/>
                    </a:cubicBezTo>
                    <a:cubicBezTo>
                      <a:pt x="180181" y="20761"/>
                      <a:pt x="193096" y="33297"/>
                      <a:pt x="198921" y="48364"/>
                    </a:cubicBezTo>
                    <a:cubicBezTo>
                      <a:pt x="204872" y="63432"/>
                      <a:pt x="204366" y="77740"/>
                      <a:pt x="197401" y="91289"/>
                    </a:cubicBezTo>
                    <a:cubicBezTo>
                      <a:pt x="193983" y="98000"/>
                      <a:pt x="188918" y="103698"/>
                      <a:pt x="182334" y="108509"/>
                    </a:cubicBezTo>
                    <a:cubicBezTo>
                      <a:pt x="175749" y="113321"/>
                      <a:pt x="167899" y="116360"/>
                      <a:pt x="158909" y="117752"/>
                    </a:cubicBezTo>
                    <a:lnTo>
                      <a:pt x="176129" y="126616"/>
                    </a:lnTo>
                    <a:lnTo>
                      <a:pt x="161315" y="155232"/>
                    </a:lnTo>
                    <a:close/>
                    <a:moveTo>
                      <a:pt x="116111" y="93315"/>
                    </a:moveTo>
                    <a:cubicBezTo>
                      <a:pt x="128267" y="99519"/>
                      <a:pt x="138143" y="102178"/>
                      <a:pt x="145867" y="101292"/>
                    </a:cubicBezTo>
                    <a:cubicBezTo>
                      <a:pt x="156883" y="100152"/>
                      <a:pt x="164607" y="95087"/>
                      <a:pt x="169165" y="86224"/>
                    </a:cubicBezTo>
                    <a:cubicBezTo>
                      <a:pt x="172710" y="79386"/>
                      <a:pt x="172710" y="72042"/>
                      <a:pt x="169292" y="64319"/>
                    </a:cubicBezTo>
                    <a:cubicBezTo>
                      <a:pt x="165873" y="56468"/>
                      <a:pt x="158022" y="49377"/>
                      <a:pt x="145487" y="43046"/>
                    </a:cubicBezTo>
                    <a:cubicBezTo>
                      <a:pt x="132192" y="36209"/>
                      <a:pt x="121303" y="33676"/>
                      <a:pt x="112819" y="35449"/>
                    </a:cubicBezTo>
                    <a:cubicBezTo>
                      <a:pt x="104462" y="37222"/>
                      <a:pt x="98258" y="41907"/>
                      <a:pt x="94459" y="49504"/>
                    </a:cubicBezTo>
                    <a:cubicBezTo>
                      <a:pt x="90660" y="56975"/>
                      <a:pt x="90407" y="64572"/>
                      <a:pt x="93573" y="72422"/>
                    </a:cubicBezTo>
                    <a:cubicBezTo>
                      <a:pt x="96865" y="80273"/>
                      <a:pt x="104336" y="87237"/>
                      <a:pt x="116111" y="93315"/>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3" name="Freeform: Shape 49">
                <a:extLst>
                  <a:ext uri="{FF2B5EF4-FFF2-40B4-BE49-F238E27FC236}">
                    <a16:creationId xmlns:a16="http://schemas.microsoft.com/office/drawing/2014/main" id="{8362FB75-C2BD-4469-A532-C4FBA46DC51F}"/>
                  </a:ext>
                </a:extLst>
              </p:cNvPr>
              <p:cNvSpPr/>
              <p:nvPr/>
            </p:nvSpPr>
            <p:spPr>
              <a:xfrm>
                <a:off x="6752091" y="2638623"/>
                <a:ext cx="209092" cy="168405"/>
              </a:xfrm>
              <a:custGeom>
                <a:avLst/>
                <a:gdLst>
                  <a:gd name="connsiteX0" fmla="*/ 28110 w 209092"/>
                  <a:gd name="connsiteY0" fmla="*/ 46090 h 168405"/>
                  <a:gd name="connsiteX1" fmla="*/ 0 w 209092"/>
                  <a:gd name="connsiteY1" fmla="*/ 30389 h 168405"/>
                  <a:gd name="connsiteX2" fmla="*/ 16967 w 209092"/>
                  <a:gd name="connsiteY2" fmla="*/ 0 h 168405"/>
                  <a:gd name="connsiteX3" fmla="*/ 45077 w 209092"/>
                  <a:gd name="connsiteY3" fmla="*/ 15701 h 168405"/>
                  <a:gd name="connsiteX4" fmla="*/ 28110 w 209092"/>
                  <a:gd name="connsiteY4" fmla="*/ 46090 h 168405"/>
                  <a:gd name="connsiteX5" fmla="*/ 60651 w 209092"/>
                  <a:gd name="connsiteY5" fmla="*/ 24438 h 168405"/>
                  <a:gd name="connsiteX6" fmla="*/ 171697 w 209092"/>
                  <a:gd name="connsiteY6" fmla="*/ 86482 h 168405"/>
                  <a:gd name="connsiteX7" fmla="*/ 201073 w 209092"/>
                  <a:gd name="connsiteY7" fmla="*/ 106614 h 168405"/>
                  <a:gd name="connsiteX8" fmla="*/ 209050 w 209092"/>
                  <a:gd name="connsiteY8" fmla="*/ 125481 h 168405"/>
                  <a:gd name="connsiteX9" fmla="*/ 202466 w 209092"/>
                  <a:gd name="connsiteY9" fmla="*/ 149159 h 168405"/>
                  <a:gd name="connsiteX10" fmla="*/ 196262 w 209092"/>
                  <a:gd name="connsiteY10" fmla="*/ 158529 h 168405"/>
                  <a:gd name="connsiteX11" fmla="*/ 187525 w 209092"/>
                  <a:gd name="connsiteY11" fmla="*/ 168405 h 168405"/>
                  <a:gd name="connsiteX12" fmla="*/ 164607 w 209092"/>
                  <a:gd name="connsiteY12" fmla="*/ 148652 h 168405"/>
                  <a:gd name="connsiteX13" fmla="*/ 167519 w 209092"/>
                  <a:gd name="connsiteY13" fmla="*/ 144980 h 168405"/>
                  <a:gd name="connsiteX14" fmla="*/ 169798 w 209092"/>
                  <a:gd name="connsiteY14" fmla="*/ 141688 h 168405"/>
                  <a:gd name="connsiteX15" fmla="*/ 172077 w 209092"/>
                  <a:gd name="connsiteY15" fmla="*/ 132951 h 168405"/>
                  <a:gd name="connsiteX16" fmla="*/ 169418 w 209092"/>
                  <a:gd name="connsiteY16" fmla="*/ 126367 h 168405"/>
                  <a:gd name="connsiteX17" fmla="*/ 153084 w 209092"/>
                  <a:gd name="connsiteY17" fmla="*/ 115984 h 168405"/>
                  <a:gd name="connsiteX18" fmla="*/ 43684 w 209092"/>
                  <a:gd name="connsiteY18" fmla="*/ 54953 h 168405"/>
                  <a:gd name="connsiteX19" fmla="*/ 60651 w 209092"/>
                  <a:gd name="connsiteY19" fmla="*/ 24438 h 16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092" h="168405">
                    <a:moveTo>
                      <a:pt x="28110" y="46090"/>
                    </a:moveTo>
                    <a:lnTo>
                      <a:pt x="0" y="30389"/>
                    </a:lnTo>
                    <a:lnTo>
                      <a:pt x="16967" y="0"/>
                    </a:lnTo>
                    <a:lnTo>
                      <a:pt x="45077" y="15701"/>
                    </a:lnTo>
                    <a:lnTo>
                      <a:pt x="28110" y="46090"/>
                    </a:lnTo>
                    <a:close/>
                    <a:moveTo>
                      <a:pt x="60651" y="24438"/>
                    </a:moveTo>
                    <a:lnTo>
                      <a:pt x="171697" y="86482"/>
                    </a:lnTo>
                    <a:cubicBezTo>
                      <a:pt x="186259" y="94585"/>
                      <a:pt x="196135" y="101296"/>
                      <a:pt x="201073" y="106614"/>
                    </a:cubicBezTo>
                    <a:cubicBezTo>
                      <a:pt x="206011" y="111933"/>
                      <a:pt x="208670" y="118137"/>
                      <a:pt x="209050" y="125481"/>
                    </a:cubicBezTo>
                    <a:cubicBezTo>
                      <a:pt x="209430" y="132825"/>
                      <a:pt x="207278" y="140675"/>
                      <a:pt x="202466" y="149159"/>
                    </a:cubicBezTo>
                    <a:cubicBezTo>
                      <a:pt x="200820" y="152198"/>
                      <a:pt x="198668" y="155237"/>
                      <a:pt x="196262" y="158529"/>
                    </a:cubicBezTo>
                    <a:cubicBezTo>
                      <a:pt x="193729" y="161694"/>
                      <a:pt x="190817" y="164986"/>
                      <a:pt x="187525" y="168405"/>
                    </a:cubicBezTo>
                    <a:lnTo>
                      <a:pt x="164607" y="148652"/>
                    </a:lnTo>
                    <a:cubicBezTo>
                      <a:pt x="165746" y="147386"/>
                      <a:pt x="166632" y="146120"/>
                      <a:pt x="167519" y="144980"/>
                    </a:cubicBezTo>
                    <a:cubicBezTo>
                      <a:pt x="168405" y="143841"/>
                      <a:pt x="169165" y="142701"/>
                      <a:pt x="169798" y="141688"/>
                    </a:cubicBezTo>
                    <a:cubicBezTo>
                      <a:pt x="171571" y="138523"/>
                      <a:pt x="172330" y="135737"/>
                      <a:pt x="172077" y="132951"/>
                    </a:cubicBezTo>
                    <a:cubicBezTo>
                      <a:pt x="171824" y="130292"/>
                      <a:pt x="170938" y="128013"/>
                      <a:pt x="169418" y="126367"/>
                    </a:cubicBezTo>
                    <a:cubicBezTo>
                      <a:pt x="167898" y="124721"/>
                      <a:pt x="162454" y="121176"/>
                      <a:pt x="153084" y="115984"/>
                    </a:cubicBezTo>
                    <a:lnTo>
                      <a:pt x="43684" y="54953"/>
                    </a:lnTo>
                    <a:lnTo>
                      <a:pt x="60651" y="24438"/>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4" name="Freeform: Shape 50">
                <a:extLst>
                  <a:ext uri="{FF2B5EF4-FFF2-40B4-BE49-F238E27FC236}">
                    <a16:creationId xmlns:a16="http://schemas.microsoft.com/office/drawing/2014/main" id="{8AABC0A5-19C9-418A-A9C3-3F456D646095}"/>
                  </a:ext>
                </a:extLst>
              </p:cNvPr>
              <p:cNvSpPr/>
              <p:nvPr/>
            </p:nvSpPr>
            <p:spPr>
              <a:xfrm>
                <a:off x="6848543" y="2551276"/>
                <a:ext cx="138123" cy="130454"/>
              </a:xfrm>
              <a:custGeom>
                <a:avLst/>
                <a:gdLst>
                  <a:gd name="connsiteX0" fmla="*/ 101203 w 138123"/>
                  <a:gd name="connsiteY0" fmla="*/ 56072 h 130454"/>
                  <a:gd name="connsiteX1" fmla="*/ 124248 w 138123"/>
                  <a:gd name="connsiteY1" fmla="*/ 29608 h 130454"/>
                  <a:gd name="connsiteX2" fmla="*/ 138049 w 138123"/>
                  <a:gd name="connsiteY2" fmla="*/ 62656 h 130454"/>
                  <a:gd name="connsiteX3" fmla="*/ 127793 w 138123"/>
                  <a:gd name="connsiteY3" fmla="*/ 98616 h 130454"/>
                  <a:gd name="connsiteX4" fmla="*/ 82336 w 138123"/>
                  <a:gd name="connsiteY4" fmla="*/ 130271 h 130454"/>
                  <a:gd name="connsiteX5" fmla="*/ 37006 w 138123"/>
                  <a:gd name="connsiteY5" fmla="*/ 117736 h 130454"/>
                  <a:gd name="connsiteX6" fmla="*/ 2312 w 138123"/>
                  <a:gd name="connsiteY6" fmla="*/ 76584 h 130454"/>
                  <a:gd name="connsiteX7" fmla="*/ 9023 w 138123"/>
                  <a:gd name="connsiteY7" fmla="*/ 30115 h 130454"/>
                  <a:gd name="connsiteX8" fmla="*/ 49668 w 138123"/>
                  <a:gd name="connsiteY8" fmla="*/ 739 h 130454"/>
                  <a:gd name="connsiteX9" fmla="*/ 108673 w 138123"/>
                  <a:gd name="connsiteY9" fmla="*/ 17833 h 130454"/>
                  <a:gd name="connsiteX10" fmla="*/ 63343 w 138123"/>
                  <a:gd name="connsiteY10" fmla="*/ 92159 h 130454"/>
                  <a:gd name="connsiteX11" fmla="*/ 88288 w 138123"/>
                  <a:gd name="connsiteY11" fmla="*/ 97477 h 130454"/>
                  <a:gd name="connsiteX12" fmla="*/ 106014 w 138123"/>
                  <a:gd name="connsiteY12" fmla="*/ 84815 h 130454"/>
                  <a:gd name="connsiteX13" fmla="*/ 109307 w 138123"/>
                  <a:gd name="connsiteY13" fmla="*/ 70760 h 130454"/>
                  <a:gd name="connsiteX14" fmla="*/ 101203 w 138123"/>
                  <a:gd name="connsiteY14" fmla="*/ 56072 h 130454"/>
                  <a:gd name="connsiteX15" fmla="*/ 72207 w 138123"/>
                  <a:gd name="connsiteY15" fmla="*/ 36192 h 130454"/>
                  <a:gd name="connsiteX16" fmla="*/ 48529 w 138123"/>
                  <a:gd name="connsiteY16" fmla="*/ 30874 h 130454"/>
                  <a:gd name="connsiteX17" fmla="*/ 32448 w 138123"/>
                  <a:gd name="connsiteY17" fmla="*/ 42144 h 130454"/>
                  <a:gd name="connsiteX18" fmla="*/ 29789 w 138123"/>
                  <a:gd name="connsiteY18" fmla="*/ 62530 h 130454"/>
                  <a:gd name="connsiteX19" fmla="*/ 45237 w 138123"/>
                  <a:gd name="connsiteY19" fmla="*/ 80510 h 130454"/>
                  <a:gd name="connsiteX20" fmla="*/ 72207 w 138123"/>
                  <a:gd name="connsiteY20" fmla="*/ 36192 h 1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123" h="130454">
                    <a:moveTo>
                      <a:pt x="101203" y="56072"/>
                    </a:moveTo>
                    <a:lnTo>
                      <a:pt x="124248" y="29608"/>
                    </a:lnTo>
                    <a:cubicBezTo>
                      <a:pt x="132731" y="39991"/>
                      <a:pt x="137416" y="51007"/>
                      <a:pt x="138049" y="62656"/>
                    </a:cubicBezTo>
                    <a:cubicBezTo>
                      <a:pt x="138682" y="74305"/>
                      <a:pt x="135264" y="86334"/>
                      <a:pt x="127793" y="98616"/>
                    </a:cubicBezTo>
                    <a:cubicBezTo>
                      <a:pt x="115891" y="118116"/>
                      <a:pt x="100696" y="128625"/>
                      <a:pt x="82336" y="130271"/>
                    </a:cubicBezTo>
                    <a:cubicBezTo>
                      <a:pt x="67648" y="131411"/>
                      <a:pt x="52454" y="127233"/>
                      <a:pt x="37006" y="117736"/>
                    </a:cubicBezTo>
                    <a:cubicBezTo>
                      <a:pt x="18393" y="106340"/>
                      <a:pt x="6870" y="92665"/>
                      <a:pt x="2312" y="76584"/>
                    </a:cubicBezTo>
                    <a:cubicBezTo>
                      <a:pt x="-2246" y="60504"/>
                      <a:pt x="-94" y="44929"/>
                      <a:pt x="9023" y="30115"/>
                    </a:cubicBezTo>
                    <a:cubicBezTo>
                      <a:pt x="19153" y="13401"/>
                      <a:pt x="32701" y="3651"/>
                      <a:pt x="49668" y="739"/>
                    </a:cubicBezTo>
                    <a:cubicBezTo>
                      <a:pt x="66509" y="-2173"/>
                      <a:pt x="86262" y="3524"/>
                      <a:pt x="108673" y="17833"/>
                    </a:cubicBezTo>
                    <a:lnTo>
                      <a:pt x="63343" y="92159"/>
                    </a:lnTo>
                    <a:cubicBezTo>
                      <a:pt x="72207" y="97350"/>
                      <a:pt x="80564" y="99123"/>
                      <a:pt x="88288" y="97477"/>
                    </a:cubicBezTo>
                    <a:cubicBezTo>
                      <a:pt x="96011" y="95957"/>
                      <a:pt x="101836" y="91652"/>
                      <a:pt x="106014" y="84815"/>
                    </a:cubicBezTo>
                    <a:cubicBezTo>
                      <a:pt x="108800" y="80130"/>
                      <a:pt x="109940" y="75445"/>
                      <a:pt x="109307" y="70760"/>
                    </a:cubicBezTo>
                    <a:cubicBezTo>
                      <a:pt x="108420" y="66075"/>
                      <a:pt x="105888" y="61137"/>
                      <a:pt x="101203" y="56072"/>
                    </a:cubicBezTo>
                    <a:close/>
                    <a:moveTo>
                      <a:pt x="72207" y="36192"/>
                    </a:moveTo>
                    <a:cubicBezTo>
                      <a:pt x="63470" y="31128"/>
                      <a:pt x="55619" y="29355"/>
                      <a:pt x="48529" y="30874"/>
                    </a:cubicBezTo>
                    <a:cubicBezTo>
                      <a:pt x="41438" y="32394"/>
                      <a:pt x="36120" y="36192"/>
                      <a:pt x="32448" y="42144"/>
                    </a:cubicBezTo>
                    <a:cubicBezTo>
                      <a:pt x="28523" y="48601"/>
                      <a:pt x="27636" y="55439"/>
                      <a:pt x="29789" y="62530"/>
                    </a:cubicBezTo>
                    <a:cubicBezTo>
                      <a:pt x="31941" y="69620"/>
                      <a:pt x="37006" y="75571"/>
                      <a:pt x="45237" y="80510"/>
                    </a:cubicBezTo>
                    <a:lnTo>
                      <a:pt x="72207" y="36192"/>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5" name="Freeform: Shape 51">
                <a:extLst>
                  <a:ext uri="{FF2B5EF4-FFF2-40B4-BE49-F238E27FC236}">
                    <a16:creationId xmlns:a16="http://schemas.microsoft.com/office/drawing/2014/main" id="{B33289DE-47B2-4A1D-A063-FC4F7D80F847}"/>
                  </a:ext>
                </a:extLst>
              </p:cNvPr>
              <p:cNvSpPr/>
              <p:nvPr/>
            </p:nvSpPr>
            <p:spPr>
              <a:xfrm>
                <a:off x="6930064" y="2422310"/>
                <a:ext cx="138537" cy="134863"/>
              </a:xfrm>
              <a:custGeom>
                <a:avLst/>
                <a:gdLst>
                  <a:gd name="connsiteX0" fmla="*/ 80206 w 138537"/>
                  <a:gd name="connsiteY0" fmla="*/ 3844 h 134863"/>
                  <a:gd name="connsiteX1" fmla="*/ 65772 w 138537"/>
                  <a:gd name="connsiteY1" fmla="*/ 35500 h 134863"/>
                  <a:gd name="connsiteX2" fmla="*/ 48551 w 138537"/>
                  <a:gd name="connsiteY2" fmla="*/ 33094 h 134863"/>
                  <a:gd name="connsiteX3" fmla="*/ 35256 w 138537"/>
                  <a:gd name="connsiteY3" fmla="*/ 43223 h 134863"/>
                  <a:gd name="connsiteX4" fmla="*/ 30824 w 138537"/>
                  <a:gd name="connsiteY4" fmla="*/ 65382 h 134863"/>
                  <a:gd name="connsiteX5" fmla="*/ 51084 w 138537"/>
                  <a:gd name="connsiteY5" fmla="*/ 88807 h 134863"/>
                  <a:gd name="connsiteX6" fmla="*/ 82739 w 138537"/>
                  <a:gd name="connsiteY6" fmla="*/ 101216 h 134863"/>
                  <a:gd name="connsiteX7" fmla="*/ 102745 w 138537"/>
                  <a:gd name="connsiteY7" fmla="*/ 89440 h 134863"/>
                  <a:gd name="connsiteX8" fmla="*/ 107430 w 138537"/>
                  <a:gd name="connsiteY8" fmla="*/ 72979 h 134863"/>
                  <a:gd name="connsiteX9" fmla="*/ 96667 w 138537"/>
                  <a:gd name="connsiteY9" fmla="*/ 54619 h 134863"/>
                  <a:gd name="connsiteX10" fmla="*/ 120978 w 138537"/>
                  <a:gd name="connsiteY10" fmla="*/ 29928 h 134863"/>
                  <a:gd name="connsiteX11" fmla="*/ 138452 w 138537"/>
                  <a:gd name="connsiteY11" fmla="*/ 66901 h 134863"/>
                  <a:gd name="connsiteX12" fmla="*/ 125283 w 138537"/>
                  <a:gd name="connsiteY12" fmla="*/ 106913 h 134863"/>
                  <a:gd name="connsiteX13" fmla="*/ 84132 w 138537"/>
                  <a:gd name="connsiteY13" fmla="*/ 134263 h 134863"/>
                  <a:gd name="connsiteX14" fmla="*/ 32977 w 138537"/>
                  <a:gd name="connsiteY14" fmla="*/ 119576 h 134863"/>
                  <a:gd name="connsiteX15" fmla="*/ 1195 w 138537"/>
                  <a:gd name="connsiteY15" fmla="*/ 76525 h 134863"/>
                  <a:gd name="connsiteX16" fmla="*/ 12844 w 138537"/>
                  <a:gd name="connsiteY16" fmla="*/ 28029 h 134863"/>
                  <a:gd name="connsiteX17" fmla="*/ 43107 w 138537"/>
                  <a:gd name="connsiteY17" fmla="*/ 2578 h 134863"/>
                  <a:gd name="connsiteX18" fmla="*/ 80206 w 138537"/>
                  <a:gd name="connsiteY18" fmla="*/ 3844 h 13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537" h="134863">
                    <a:moveTo>
                      <a:pt x="80206" y="3844"/>
                    </a:moveTo>
                    <a:lnTo>
                      <a:pt x="65772" y="35500"/>
                    </a:lnTo>
                    <a:cubicBezTo>
                      <a:pt x="59441" y="32587"/>
                      <a:pt x="53743" y="31701"/>
                      <a:pt x="48551" y="33094"/>
                    </a:cubicBezTo>
                    <a:cubicBezTo>
                      <a:pt x="43360" y="34487"/>
                      <a:pt x="38928" y="37905"/>
                      <a:pt x="35256" y="43223"/>
                    </a:cubicBezTo>
                    <a:cubicBezTo>
                      <a:pt x="30318" y="50314"/>
                      <a:pt x="28798" y="57658"/>
                      <a:pt x="30824" y="65382"/>
                    </a:cubicBezTo>
                    <a:cubicBezTo>
                      <a:pt x="32850" y="72979"/>
                      <a:pt x="39561" y="80830"/>
                      <a:pt x="51084" y="88807"/>
                    </a:cubicBezTo>
                    <a:cubicBezTo>
                      <a:pt x="63872" y="97670"/>
                      <a:pt x="74382" y="101849"/>
                      <a:pt x="82739" y="101216"/>
                    </a:cubicBezTo>
                    <a:cubicBezTo>
                      <a:pt x="90969" y="100582"/>
                      <a:pt x="97680" y="96657"/>
                      <a:pt x="102745" y="89440"/>
                    </a:cubicBezTo>
                    <a:cubicBezTo>
                      <a:pt x="106544" y="83995"/>
                      <a:pt x="108063" y="78550"/>
                      <a:pt x="107430" y="72979"/>
                    </a:cubicBezTo>
                    <a:cubicBezTo>
                      <a:pt x="106797" y="67408"/>
                      <a:pt x="103125" y="61330"/>
                      <a:pt x="96667" y="54619"/>
                    </a:cubicBezTo>
                    <a:lnTo>
                      <a:pt x="120978" y="29928"/>
                    </a:lnTo>
                    <a:cubicBezTo>
                      <a:pt x="131868" y="41831"/>
                      <a:pt x="137692" y="54113"/>
                      <a:pt x="138452" y="66901"/>
                    </a:cubicBezTo>
                    <a:cubicBezTo>
                      <a:pt x="139212" y="79690"/>
                      <a:pt x="134906" y="93112"/>
                      <a:pt x="125283" y="106913"/>
                    </a:cubicBezTo>
                    <a:cubicBezTo>
                      <a:pt x="114267" y="122741"/>
                      <a:pt x="100592" y="131858"/>
                      <a:pt x="84132" y="134263"/>
                    </a:cubicBezTo>
                    <a:cubicBezTo>
                      <a:pt x="67671" y="136669"/>
                      <a:pt x="50577" y="131858"/>
                      <a:pt x="32977" y="119576"/>
                    </a:cubicBezTo>
                    <a:cubicBezTo>
                      <a:pt x="15124" y="107167"/>
                      <a:pt x="4614" y="92859"/>
                      <a:pt x="1195" y="76525"/>
                    </a:cubicBezTo>
                    <a:cubicBezTo>
                      <a:pt x="-2224" y="60191"/>
                      <a:pt x="1702" y="43983"/>
                      <a:pt x="12844" y="28029"/>
                    </a:cubicBezTo>
                    <a:cubicBezTo>
                      <a:pt x="21961" y="14860"/>
                      <a:pt x="32091" y="6377"/>
                      <a:pt x="43107" y="2578"/>
                    </a:cubicBezTo>
                    <a:cubicBezTo>
                      <a:pt x="53869" y="-1220"/>
                      <a:pt x="66278" y="-841"/>
                      <a:pt x="80206" y="3844"/>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6" name="Freeform: Shape 52">
                <a:extLst>
                  <a:ext uri="{FF2B5EF4-FFF2-40B4-BE49-F238E27FC236}">
                    <a16:creationId xmlns:a16="http://schemas.microsoft.com/office/drawing/2014/main" id="{93848C78-4B34-4B97-804D-A22971098CEA}"/>
                  </a:ext>
                </a:extLst>
              </p:cNvPr>
              <p:cNvSpPr/>
              <p:nvPr/>
            </p:nvSpPr>
            <p:spPr>
              <a:xfrm>
                <a:off x="6981401" y="2317260"/>
                <a:ext cx="160428" cy="126905"/>
              </a:xfrm>
              <a:custGeom>
                <a:avLst/>
                <a:gdLst>
                  <a:gd name="connsiteX0" fmla="*/ 56852 w 160428"/>
                  <a:gd name="connsiteY0" fmla="*/ 9876 h 126905"/>
                  <a:gd name="connsiteX1" fmla="*/ 78758 w 160428"/>
                  <a:gd name="connsiteY1" fmla="*/ 26844 h 126905"/>
                  <a:gd name="connsiteX2" fmla="*/ 64197 w 160428"/>
                  <a:gd name="connsiteY2" fmla="*/ 45583 h 126905"/>
                  <a:gd name="connsiteX3" fmla="*/ 105981 w 160428"/>
                  <a:gd name="connsiteY3" fmla="*/ 78125 h 126905"/>
                  <a:gd name="connsiteX4" fmla="*/ 121176 w 160428"/>
                  <a:gd name="connsiteY4" fmla="*/ 89141 h 126905"/>
                  <a:gd name="connsiteX5" fmla="*/ 126494 w 160428"/>
                  <a:gd name="connsiteY5" fmla="*/ 89394 h 126905"/>
                  <a:gd name="connsiteX6" fmla="*/ 131432 w 160428"/>
                  <a:gd name="connsiteY6" fmla="*/ 85849 h 126905"/>
                  <a:gd name="connsiteX7" fmla="*/ 137383 w 160428"/>
                  <a:gd name="connsiteY7" fmla="*/ 72807 h 126905"/>
                  <a:gd name="connsiteX8" fmla="*/ 160428 w 160428"/>
                  <a:gd name="connsiteY8" fmla="*/ 86988 h 126905"/>
                  <a:gd name="connsiteX9" fmla="*/ 147639 w 160428"/>
                  <a:gd name="connsiteY9" fmla="*/ 111806 h 126905"/>
                  <a:gd name="connsiteX10" fmla="*/ 134724 w 160428"/>
                  <a:gd name="connsiteY10" fmla="*/ 123202 h 126905"/>
                  <a:gd name="connsiteX11" fmla="*/ 121429 w 160428"/>
                  <a:gd name="connsiteY11" fmla="*/ 126874 h 126905"/>
                  <a:gd name="connsiteX12" fmla="*/ 107754 w 160428"/>
                  <a:gd name="connsiteY12" fmla="*/ 122442 h 126905"/>
                  <a:gd name="connsiteX13" fmla="*/ 87748 w 160428"/>
                  <a:gd name="connsiteY13" fmla="*/ 108261 h 126905"/>
                  <a:gd name="connsiteX14" fmla="*/ 42545 w 160428"/>
                  <a:gd name="connsiteY14" fmla="*/ 73060 h 126905"/>
                  <a:gd name="connsiteX15" fmla="*/ 32795 w 160428"/>
                  <a:gd name="connsiteY15" fmla="*/ 85595 h 126905"/>
                  <a:gd name="connsiteX16" fmla="*/ 10890 w 160428"/>
                  <a:gd name="connsiteY16" fmla="*/ 68628 h 126905"/>
                  <a:gd name="connsiteX17" fmla="*/ 20639 w 160428"/>
                  <a:gd name="connsiteY17" fmla="*/ 56093 h 126905"/>
                  <a:gd name="connsiteX18" fmla="*/ 0 w 160428"/>
                  <a:gd name="connsiteY18" fmla="*/ 40012 h 126905"/>
                  <a:gd name="connsiteX19" fmla="*/ 5445 w 160428"/>
                  <a:gd name="connsiteY19" fmla="*/ 0 h 126905"/>
                  <a:gd name="connsiteX20" fmla="*/ 42038 w 160428"/>
                  <a:gd name="connsiteY20" fmla="*/ 28490 h 126905"/>
                  <a:gd name="connsiteX21" fmla="*/ 56852 w 160428"/>
                  <a:gd name="connsiteY21" fmla="*/ 9876 h 1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428" h="126905">
                    <a:moveTo>
                      <a:pt x="56852" y="9876"/>
                    </a:moveTo>
                    <a:lnTo>
                      <a:pt x="78758" y="26844"/>
                    </a:lnTo>
                    <a:lnTo>
                      <a:pt x="64197" y="45583"/>
                    </a:lnTo>
                    <a:lnTo>
                      <a:pt x="105981" y="78125"/>
                    </a:lnTo>
                    <a:cubicBezTo>
                      <a:pt x="114465" y="84709"/>
                      <a:pt x="119530" y="88381"/>
                      <a:pt x="121176" y="89141"/>
                    </a:cubicBezTo>
                    <a:cubicBezTo>
                      <a:pt x="122822" y="89901"/>
                      <a:pt x="124594" y="89901"/>
                      <a:pt x="126494" y="89394"/>
                    </a:cubicBezTo>
                    <a:cubicBezTo>
                      <a:pt x="128393" y="88888"/>
                      <a:pt x="130039" y="87621"/>
                      <a:pt x="131432" y="85849"/>
                    </a:cubicBezTo>
                    <a:cubicBezTo>
                      <a:pt x="133458" y="83316"/>
                      <a:pt x="135357" y="79011"/>
                      <a:pt x="137383" y="72807"/>
                    </a:cubicBezTo>
                    <a:lnTo>
                      <a:pt x="160428" y="86988"/>
                    </a:lnTo>
                    <a:cubicBezTo>
                      <a:pt x="158149" y="95472"/>
                      <a:pt x="153971" y="103829"/>
                      <a:pt x="147639" y="111806"/>
                    </a:cubicBezTo>
                    <a:cubicBezTo>
                      <a:pt x="143841" y="116744"/>
                      <a:pt x="139536" y="120543"/>
                      <a:pt x="134724" y="123202"/>
                    </a:cubicBezTo>
                    <a:cubicBezTo>
                      <a:pt x="129913" y="125861"/>
                      <a:pt x="125608" y="127127"/>
                      <a:pt x="121429" y="126874"/>
                    </a:cubicBezTo>
                    <a:cubicBezTo>
                      <a:pt x="117377" y="126620"/>
                      <a:pt x="112819" y="125228"/>
                      <a:pt x="107754" y="122442"/>
                    </a:cubicBezTo>
                    <a:cubicBezTo>
                      <a:pt x="104082" y="120543"/>
                      <a:pt x="97498" y="115858"/>
                      <a:pt x="87748" y="108261"/>
                    </a:cubicBezTo>
                    <a:lnTo>
                      <a:pt x="42545" y="73060"/>
                    </a:lnTo>
                    <a:lnTo>
                      <a:pt x="32795" y="85595"/>
                    </a:lnTo>
                    <a:lnTo>
                      <a:pt x="10890" y="68628"/>
                    </a:lnTo>
                    <a:lnTo>
                      <a:pt x="20639" y="56093"/>
                    </a:lnTo>
                    <a:lnTo>
                      <a:pt x="0" y="40012"/>
                    </a:lnTo>
                    <a:lnTo>
                      <a:pt x="5445" y="0"/>
                    </a:lnTo>
                    <a:lnTo>
                      <a:pt x="42038" y="28490"/>
                    </a:lnTo>
                    <a:lnTo>
                      <a:pt x="56852" y="9876"/>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grpSp>
        <p:grpSp>
          <p:nvGrpSpPr>
            <p:cNvPr id="238" name="Graphic 117">
              <a:extLst>
                <a:ext uri="{FF2B5EF4-FFF2-40B4-BE49-F238E27FC236}">
                  <a16:creationId xmlns:a16="http://schemas.microsoft.com/office/drawing/2014/main" id="{2B488DDC-85ED-49DA-B013-867DB90982F8}"/>
                </a:ext>
              </a:extLst>
            </p:cNvPr>
            <p:cNvGrpSpPr/>
            <p:nvPr/>
          </p:nvGrpSpPr>
          <p:grpSpPr>
            <a:xfrm>
              <a:off x="6466055" y="2295529"/>
              <a:ext cx="1329188" cy="2600736"/>
              <a:chOff x="6466055" y="2295529"/>
              <a:chExt cx="1329188" cy="2600736"/>
            </a:xfrm>
            <a:solidFill>
              <a:srgbClr val="003C47"/>
            </a:solidFill>
          </p:grpSpPr>
          <p:sp>
            <p:nvSpPr>
              <p:cNvPr id="259" name="Freeform: Shape 54">
                <a:extLst>
                  <a:ext uri="{FF2B5EF4-FFF2-40B4-BE49-F238E27FC236}">
                    <a16:creationId xmlns:a16="http://schemas.microsoft.com/office/drawing/2014/main" id="{4900C847-FB4C-42DC-B067-FCC2CC65DBE9}"/>
                  </a:ext>
                </a:extLst>
              </p:cNvPr>
              <p:cNvSpPr/>
              <p:nvPr/>
            </p:nvSpPr>
            <p:spPr>
              <a:xfrm>
                <a:off x="6466055" y="4701397"/>
                <a:ext cx="212089" cy="194868"/>
              </a:xfrm>
              <a:custGeom>
                <a:avLst/>
                <a:gdLst>
                  <a:gd name="connsiteX0" fmla="*/ 212089 w 212089"/>
                  <a:gd name="connsiteY0" fmla="*/ 47609 h 194868"/>
                  <a:gd name="connsiteX1" fmla="*/ 188791 w 212089"/>
                  <a:gd name="connsiteY1" fmla="*/ 79897 h 194868"/>
                  <a:gd name="connsiteX2" fmla="*/ 146120 w 212089"/>
                  <a:gd name="connsiteY2" fmla="*/ 68628 h 194868"/>
                  <a:gd name="connsiteX3" fmla="*/ 103576 w 212089"/>
                  <a:gd name="connsiteY3" fmla="*/ 127254 h 194868"/>
                  <a:gd name="connsiteX4" fmla="*/ 128140 w 212089"/>
                  <a:gd name="connsiteY4" fmla="*/ 163467 h 194868"/>
                  <a:gd name="connsiteX5" fmla="*/ 105348 w 212089"/>
                  <a:gd name="connsiteY5" fmla="*/ 194869 h 194868"/>
                  <a:gd name="connsiteX6" fmla="*/ 0 w 212089"/>
                  <a:gd name="connsiteY6" fmla="*/ 31402 h 194868"/>
                  <a:gd name="connsiteX7" fmla="*/ 22665 w 212089"/>
                  <a:gd name="connsiteY7" fmla="*/ 0 h 194868"/>
                  <a:gd name="connsiteX8" fmla="*/ 212089 w 212089"/>
                  <a:gd name="connsiteY8" fmla="*/ 47609 h 194868"/>
                  <a:gd name="connsiteX9" fmla="*/ 114465 w 212089"/>
                  <a:gd name="connsiteY9" fmla="*/ 60145 h 194868"/>
                  <a:gd name="connsiteX10" fmla="*/ 45330 w 212089"/>
                  <a:gd name="connsiteY10" fmla="*/ 40899 h 194868"/>
                  <a:gd name="connsiteX11" fmla="*/ 85469 w 212089"/>
                  <a:gd name="connsiteY11" fmla="*/ 100157 h 194868"/>
                  <a:gd name="connsiteX12" fmla="*/ 114465 w 212089"/>
                  <a:gd name="connsiteY12" fmla="*/ 60145 h 19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 h="194868">
                    <a:moveTo>
                      <a:pt x="212089" y="47609"/>
                    </a:moveTo>
                    <a:lnTo>
                      <a:pt x="188791" y="79897"/>
                    </a:lnTo>
                    <a:lnTo>
                      <a:pt x="146120" y="68628"/>
                    </a:lnTo>
                    <a:lnTo>
                      <a:pt x="103576" y="127254"/>
                    </a:lnTo>
                    <a:lnTo>
                      <a:pt x="128140" y="163467"/>
                    </a:lnTo>
                    <a:lnTo>
                      <a:pt x="105348" y="194869"/>
                    </a:lnTo>
                    <a:lnTo>
                      <a:pt x="0" y="31402"/>
                    </a:lnTo>
                    <a:lnTo>
                      <a:pt x="22665" y="0"/>
                    </a:lnTo>
                    <a:lnTo>
                      <a:pt x="212089" y="47609"/>
                    </a:lnTo>
                    <a:close/>
                    <a:moveTo>
                      <a:pt x="114465" y="60145"/>
                    </a:moveTo>
                    <a:lnTo>
                      <a:pt x="45330" y="40899"/>
                    </a:lnTo>
                    <a:lnTo>
                      <a:pt x="85469" y="100157"/>
                    </a:lnTo>
                    <a:lnTo>
                      <a:pt x="114465" y="60145"/>
                    </a:lnTo>
                    <a:close/>
                  </a:path>
                </a:pathLst>
              </a:custGeom>
              <a:solidFill>
                <a:srgbClr val="003C47"/>
              </a:solidFill>
              <a:ln w="19050" cap="flat">
                <a:noFill/>
                <a:prstDash val="solid"/>
                <a:miter/>
              </a:ln>
            </p:spPr>
            <p:txBody>
              <a:bodyPr rtlCol="0" anchor="ctr"/>
              <a:lstStyle/>
              <a:p>
                <a:endParaRPr lang="en-US"/>
              </a:p>
            </p:txBody>
          </p:sp>
          <p:sp>
            <p:nvSpPr>
              <p:cNvPr id="260" name="Freeform: Shape 55">
                <a:extLst>
                  <a:ext uri="{FF2B5EF4-FFF2-40B4-BE49-F238E27FC236}">
                    <a16:creationId xmlns:a16="http://schemas.microsoft.com/office/drawing/2014/main" id="{28C07DB2-00B5-426D-AE60-2FCD74412AFD}"/>
                  </a:ext>
                </a:extLst>
              </p:cNvPr>
              <p:cNvSpPr/>
              <p:nvPr/>
            </p:nvSpPr>
            <p:spPr>
              <a:xfrm>
                <a:off x="6574189" y="4564267"/>
                <a:ext cx="174482" cy="156807"/>
              </a:xfrm>
              <a:custGeom>
                <a:avLst/>
                <a:gdLst>
                  <a:gd name="connsiteX0" fmla="*/ 157389 w 174482"/>
                  <a:gd name="connsiteY0" fmla="*/ 96232 h 156807"/>
                  <a:gd name="connsiteX1" fmla="*/ 140676 w 174482"/>
                  <a:gd name="connsiteY1" fmla="*/ 85975 h 156807"/>
                  <a:gd name="connsiteX2" fmla="*/ 144981 w 174482"/>
                  <a:gd name="connsiteY2" fmla="*/ 110666 h 156807"/>
                  <a:gd name="connsiteX3" fmla="*/ 137257 w 174482"/>
                  <a:gd name="connsiteY3" fmla="*/ 134851 h 156807"/>
                  <a:gd name="connsiteX4" fmla="*/ 119910 w 174482"/>
                  <a:gd name="connsiteY4" fmla="*/ 152071 h 156807"/>
                  <a:gd name="connsiteX5" fmla="*/ 98004 w 174482"/>
                  <a:gd name="connsiteY5" fmla="*/ 156503 h 156807"/>
                  <a:gd name="connsiteX6" fmla="*/ 70781 w 174482"/>
                  <a:gd name="connsiteY6" fmla="*/ 145360 h 156807"/>
                  <a:gd name="connsiteX7" fmla="*/ 0 w 174482"/>
                  <a:gd name="connsiteY7" fmla="*/ 101929 h 156807"/>
                  <a:gd name="connsiteX8" fmla="*/ 18233 w 174482"/>
                  <a:gd name="connsiteY8" fmla="*/ 72300 h 156807"/>
                  <a:gd name="connsiteX9" fmla="*/ 69641 w 174482"/>
                  <a:gd name="connsiteY9" fmla="*/ 103829 h 156807"/>
                  <a:gd name="connsiteX10" fmla="*/ 99524 w 174482"/>
                  <a:gd name="connsiteY10" fmla="*/ 119910 h 156807"/>
                  <a:gd name="connsiteX11" fmla="*/ 111679 w 174482"/>
                  <a:gd name="connsiteY11" fmla="*/ 119150 h 156807"/>
                  <a:gd name="connsiteX12" fmla="*/ 121556 w 174482"/>
                  <a:gd name="connsiteY12" fmla="*/ 110160 h 156807"/>
                  <a:gd name="connsiteX13" fmla="*/ 125734 w 174482"/>
                  <a:gd name="connsiteY13" fmla="*/ 93953 h 156807"/>
                  <a:gd name="connsiteX14" fmla="*/ 120416 w 174482"/>
                  <a:gd name="connsiteY14" fmla="*/ 79391 h 156807"/>
                  <a:gd name="connsiteX15" fmla="*/ 91547 w 174482"/>
                  <a:gd name="connsiteY15" fmla="*/ 58625 h 156807"/>
                  <a:gd name="connsiteX16" fmla="*/ 44317 w 174482"/>
                  <a:gd name="connsiteY16" fmla="*/ 29629 h 156807"/>
                  <a:gd name="connsiteX17" fmla="*/ 62551 w 174482"/>
                  <a:gd name="connsiteY17" fmla="*/ 0 h 156807"/>
                  <a:gd name="connsiteX18" fmla="*/ 174483 w 174482"/>
                  <a:gd name="connsiteY18" fmla="*/ 68755 h 156807"/>
                  <a:gd name="connsiteX19" fmla="*/ 157389 w 174482"/>
                  <a:gd name="connsiteY19" fmla="*/ 96232 h 1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482" h="156807">
                    <a:moveTo>
                      <a:pt x="157389" y="96232"/>
                    </a:moveTo>
                    <a:lnTo>
                      <a:pt x="140676" y="85975"/>
                    </a:lnTo>
                    <a:cubicBezTo>
                      <a:pt x="144094" y="93699"/>
                      <a:pt x="145614" y="101929"/>
                      <a:pt x="144981" y="110666"/>
                    </a:cubicBezTo>
                    <a:cubicBezTo>
                      <a:pt x="144347" y="119403"/>
                      <a:pt x="141815" y="127507"/>
                      <a:pt x="137257" y="134851"/>
                    </a:cubicBezTo>
                    <a:cubicBezTo>
                      <a:pt x="132698" y="142321"/>
                      <a:pt x="126874" y="148146"/>
                      <a:pt x="119910" y="152071"/>
                    </a:cubicBezTo>
                    <a:cubicBezTo>
                      <a:pt x="112946" y="155996"/>
                      <a:pt x="105601" y="157516"/>
                      <a:pt x="98004" y="156503"/>
                    </a:cubicBezTo>
                    <a:cubicBezTo>
                      <a:pt x="90407" y="155490"/>
                      <a:pt x="81291" y="151818"/>
                      <a:pt x="70781" y="145360"/>
                    </a:cubicBezTo>
                    <a:lnTo>
                      <a:pt x="0" y="101929"/>
                    </a:lnTo>
                    <a:lnTo>
                      <a:pt x="18233" y="72300"/>
                    </a:lnTo>
                    <a:lnTo>
                      <a:pt x="69641" y="103829"/>
                    </a:lnTo>
                    <a:cubicBezTo>
                      <a:pt x="85342" y="113452"/>
                      <a:pt x="95345" y="118897"/>
                      <a:pt x="99524" y="119910"/>
                    </a:cubicBezTo>
                    <a:cubicBezTo>
                      <a:pt x="103702" y="120923"/>
                      <a:pt x="107754" y="120796"/>
                      <a:pt x="111679" y="119150"/>
                    </a:cubicBezTo>
                    <a:cubicBezTo>
                      <a:pt x="115478" y="117504"/>
                      <a:pt x="118770" y="114465"/>
                      <a:pt x="121556" y="110160"/>
                    </a:cubicBezTo>
                    <a:cubicBezTo>
                      <a:pt x="124721" y="105095"/>
                      <a:pt x="126114" y="99650"/>
                      <a:pt x="125734" y="93953"/>
                    </a:cubicBezTo>
                    <a:cubicBezTo>
                      <a:pt x="125481" y="88254"/>
                      <a:pt x="123708" y="83443"/>
                      <a:pt x="120416" y="79391"/>
                    </a:cubicBezTo>
                    <a:cubicBezTo>
                      <a:pt x="117124" y="75339"/>
                      <a:pt x="107627" y="68502"/>
                      <a:pt x="91547" y="58625"/>
                    </a:cubicBezTo>
                    <a:lnTo>
                      <a:pt x="44317" y="29629"/>
                    </a:lnTo>
                    <a:lnTo>
                      <a:pt x="62551" y="0"/>
                    </a:lnTo>
                    <a:lnTo>
                      <a:pt x="174483" y="68755"/>
                    </a:lnTo>
                    <a:lnTo>
                      <a:pt x="157389" y="96232"/>
                    </a:lnTo>
                    <a:close/>
                  </a:path>
                </a:pathLst>
              </a:custGeom>
              <a:solidFill>
                <a:srgbClr val="003C47"/>
              </a:solidFill>
              <a:ln w="19050" cap="flat">
                <a:noFill/>
                <a:prstDash val="solid"/>
                <a:miter/>
              </a:ln>
            </p:spPr>
            <p:txBody>
              <a:bodyPr rtlCol="0" anchor="ctr"/>
              <a:lstStyle/>
              <a:p>
                <a:endParaRPr lang="en-US"/>
              </a:p>
            </p:txBody>
          </p:sp>
          <p:sp>
            <p:nvSpPr>
              <p:cNvPr id="261" name="Freeform: Shape 56">
                <a:extLst>
                  <a:ext uri="{FF2B5EF4-FFF2-40B4-BE49-F238E27FC236}">
                    <a16:creationId xmlns:a16="http://schemas.microsoft.com/office/drawing/2014/main" id="{9F4A043F-2CCA-40F9-A028-ED242D446F51}"/>
                  </a:ext>
                </a:extLst>
              </p:cNvPr>
              <p:cNvSpPr/>
              <p:nvPr/>
            </p:nvSpPr>
            <p:spPr>
              <a:xfrm>
                <a:off x="6628636" y="4481963"/>
                <a:ext cx="166505" cy="107351"/>
              </a:xfrm>
              <a:custGeom>
                <a:avLst/>
                <a:gdLst>
                  <a:gd name="connsiteX0" fmla="*/ 52168 w 166505"/>
                  <a:gd name="connsiteY0" fmla="*/ 1773 h 107351"/>
                  <a:gd name="connsiteX1" fmla="*/ 76478 w 166505"/>
                  <a:gd name="connsiteY1" fmla="*/ 15195 h 107351"/>
                  <a:gd name="connsiteX2" fmla="*/ 64956 w 166505"/>
                  <a:gd name="connsiteY2" fmla="*/ 35960 h 107351"/>
                  <a:gd name="connsiteX3" fmla="*/ 111299 w 166505"/>
                  <a:gd name="connsiteY3" fmla="*/ 61538 h 107351"/>
                  <a:gd name="connsiteX4" fmla="*/ 128013 w 166505"/>
                  <a:gd name="connsiteY4" fmla="*/ 70021 h 107351"/>
                  <a:gd name="connsiteX5" fmla="*/ 133331 w 166505"/>
                  <a:gd name="connsiteY5" fmla="*/ 69388 h 107351"/>
                  <a:gd name="connsiteX6" fmla="*/ 137636 w 166505"/>
                  <a:gd name="connsiteY6" fmla="*/ 65083 h 107351"/>
                  <a:gd name="connsiteX7" fmla="*/ 141435 w 166505"/>
                  <a:gd name="connsiteY7" fmla="*/ 51281 h 107351"/>
                  <a:gd name="connsiteX8" fmla="*/ 166506 w 166505"/>
                  <a:gd name="connsiteY8" fmla="*/ 61664 h 107351"/>
                  <a:gd name="connsiteX9" fmla="*/ 157769 w 166505"/>
                  <a:gd name="connsiteY9" fmla="*/ 88254 h 107351"/>
                  <a:gd name="connsiteX10" fmla="*/ 146879 w 166505"/>
                  <a:gd name="connsiteY10" fmla="*/ 101550 h 107351"/>
                  <a:gd name="connsiteX11" fmla="*/ 134344 w 166505"/>
                  <a:gd name="connsiteY11" fmla="*/ 107248 h 107351"/>
                  <a:gd name="connsiteX12" fmla="*/ 120163 w 166505"/>
                  <a:gd name="connsiteY12" fmla="*/ 104968 h 107351"/>
                  <a:gd name="connsiteX13" fmla="*/ 98131 w 166505"/>
                  <a:gd name="connsiteY13" fmla="*/ 94079 h 107351"/>
                  <a:gd name="connsiteX14" fmla="*/ 47989 w 166505"/>
                  <a:gd name="connsiteY14" fmla="*/ 66476 h 107351"/>
                  <a:gd name="connsiteX15" fmla="*/ 40265 w 166505"/>
                  <a:gd name="connsiteY15" fmla="*/ 80404 h 107351"/>
                  <a:gd name="connsiteX16" fmla="*/ 15954 w 166505"/>
                  <a:gd name="connsiteY16" fmla="*/ 66982 h 107351"/>
                  <a:gd name="connsiteX17" fmla="*/ 23678 w 166505"/>
                  <a:gd name="connsiteY17" fmla="*/ 53054 h 107351"/>
                  <a:gd name="connsiteX18" fmla="*/ 886 w 166505"/>
                  <a:gd name="connsiteY18" fmla="*/ 40392 h 107351"/>
                  <a:gd name="connsiteX19" fmla="*/ 0 w 166505"/>
                  <a:gd name="connsiteY19" fmla="*/ 0 h 107351"/>
                  <a:gd name="connsiteX20" fmla="*/ 40645 w 166505"/>
                  <a:gd name="connsiteY20" fmla="*/ 22412 h 107351"/>
                  <a:gd name="connsiteX21" fmla="*/ 52168 w 166505"/>
                  <a:gd name="connsiteY21" fmla="*/ 1773 h 10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6505" h="107351">
                    <a:moveTo>
                      <a:pt x="52168" y="1773"/>
                    </a:moveTo>
                    <a:lnTo>
                      <a:pt x="76478" y="15195"/>
                    </a:lnTo>
                    <a:lnTo>
                      <a:pt x="64956" y="35960"/>
                    </a:lnTo>
                    <a:lnTo>
                      <a:pt x="111299" y="61538"/>
                    </a:lnTo>
                    <a:cubicBezTo>
                      <a:pt x="120669" y="66729"/>
                      <a:pt x="126241" y="69515"/>
                      <a:pt x="128013" y="70021"/>
                    </a:cubicBezTo>
                    <a:cubicBezTo>
                      <a:pt x="129786" y="70528"/>
                      <a:pt x="131558" y="70274"/>
                      <a:pt x="133331" y="69388"/>
                    </a:cubicBezTo>
                    <a:cubicBezTo>
                      <a:pt x="135104" y="68502"/>
                      <a:pt x="136623" y="67109"/>
                      <a:pt x="137636" y="65083"/>
                    </a:cubicBezTo>
                    <a:cubicBezTo>
                      <a:pt x="139156" y="62297"/>
                      <a:pt x="140422" y="57612"/>
                      <a:pt x="141435" y="51281"/>
                    </a:cubicBezTo>
                    <a:lnTo>
                      <a:pt x="166506" y="61664"/>
                    </a:lnTo>
                    <a:cubicBezTo>
                      <a:pt x="165619" y="70401"/>
                      <a:pt x="162707" y="79265"/>
                      <a:pt x="157769" y="88254"/>
                    </a:cubicBezTo>
                    <a:cubicBezTo>
                      <a:pt x="154730" y="93699"/>
                      <a:pt x="151058" y="98131"/>
                      <a:pt x="146879" y="101550"/>
                    </a:cubicBezTo>
                    <a:cubicBezTo>
                      <a:pt x="142701" y="104968"/>
                      <a:pt x="138396" y="106868"/>
                      <a:pt x="134344" y="107248"/>
                    </a:cubicBezTo>
                    <a:cubicBezTo>
                      <a:pt x="130292" y="107627"/>
                      <a:pt x="125607" y="106994"/>
                      <a:pt x="120163" y="104968"/>
                    </a:cubicBezTo>
                    <a:cubicBezTo>
                      <a:pt x="116237" y="103702"/>
                      <a:pt x="108893" y="100030"/>
                      <a:pt x="98131" y="94079"/>
                    </a:cubicBezTo>
                    <a:lnTo>
                      <a:pt x="47989" y="66476"/>
                    </a:lnTo>
                    <a:lnTo>
                      <a:pt x="40265" y="80404"/>
                    </a:lnTo>
                    <a:lnTo>
                      <a:pt x="15954" y="66982"/>
                    </a:lnTo>
                    <a:lnTo>
                      <a:pt x="23678" y="53054"/>
                    </a:lnTo>
                    <a:lnTo>
                      <a:pt x="886" y="40392"/>
                    </a:lnTo>
                    <a:lnTo>
                      <a:pt x="0" y="0"/>
                    </a:lnTo>
                    <a:lnTo>
                      <a:pt x="40645" y="22412"/>
                    </a:lnTo>
                    <a:lnTo>
                      <a:pt x="52168" y="1773"/>
                    </a:lnTo>
                    <a:close/>
                  </a:path>
                </a:pathLst>
              </a:custGeom>
              <a:solidFill>
                <a:srgbClr val="003C47"/>
              </a:solidFill>
              <a:ln w="19050" cap="flat">
                <a:noFill/>
                <a:prstDash val="solid"/>
                <a:miter/>
              </a:ln>
            </p:spPr>
            <p:txBody>
              <a:bodyPr rtlCol="0" anchor="ctr"/>
              <a:lstStyle/>
              <a:p>
                <a:endParaRPr lang="en-US"/>
              </a:p>
            </p:txBody>
          </p:sp>
          <p:sp>
            <p:nvSpPr>
              <p:cNvPr id="262" name="Freeform: Shape 57">
                <a:extLst>
                  <a:ext uri="{FF2B5EF4-FFF2-40B4-BE49-F238E27FC236}">
                    <a16:creationId xmlns:a16="http://schemas.microsoft.com/office/drawing/2014/main" id="{802530FD-EEF7-4C58-9798-32DEE713BC72}"/>
                  </a:ext>
                </a:extLst>
              </p:cNvPr>
              <p:cNvSpPr/>
              <p:nvPr/>
            </p:nvSpPr>
            <p:spPr>
              <a:xfrm>
                <a:off x="6706219" y="4374023"/>
                <a:ext cx="138756" cy="138232"/>
              </a:xfrm>
              <a:custGeom>
                <a:avLst/>
                <a:gdLst>
                  <a:gd name="connsiteX0" fmla="*/ 37389 w 138756"/>
                  <a:gd name="connsiteY0" fmla="*/ 128580 h 138232"/>
                  <a:gd name="connsiteX1" fmla="*/ 11305 w 138756"/>
                  <a:gd name="connsiteY1" fmla="*/ 105915 h 138232"/>
                  <a:gd name="connsiteX2" fmla="*/ 36 w 138756"/>
                  <a:gd name="connsiteY2" fmla="*/ 73247 h 138232"/>
                  <a:gd name="connsiteX3" fmla="*/ 8013 w 138756"/>
                  <a:gd name="connsiteY3" fmla="*/ 38173 h 138232"/>
                  <a:gd name="connsiteX4" fmla="*/ 47265 w 138756"/>
                  <a:gd name="connsiteY4" fmla="*/ 3225 h 138232"/>
                  <a:gd name="connsiteX5" fmla="*/ 99559 w 138756"/>
                  <a:gd name="connsiteY5" fmla="*/ 8164 h 138232"/>
                  <a:gd name="connsiteX6" fmla="*/ 135140 w 138756"/>
                  <a:gd name="connsiteY6" fmla="*/ 47543 h 138232"/>
                  <a:gd name="connsiteX7" fmla="*/ 130961 w 138756"/>
                  <a:gd name="connsiteY7" fmla="*/ 99584 h 138232"/>
                  <a:gd name="connsiteX8" fmla="*/ 108170 w 138756"/>
                  <a:gd name="connsiteY8" fmla="*/ 126680 h 138232"/>
                  <a:gd name="connsiteX9" fmla="*/ 75628 w 138756"/>
                  <a:gd name="connsiteY9" fmla="*/ 138203 h 138232"/>
                  <a:gd name="connsiteX10" fmla="*/ 37389 w 138756"/>
                  <a:gd name="connsiteY10" fmla="*/ 128580 h 138232"/>
                  <a:gd name="connsiteX11" fmla="*/ 54989 w 138756"/>
                  <a:gd name="connsiteY11" fmla="*/ 97558 h 138232"/>
                  <a:gd name="connsiteX12" fmla="*/ 85884 w 138756"/>
                  <a:gd name="connsiteY12" fmla="*/ 102749 h 138232"/>
                  <a:gd name="connsiteX13" fmla="*/ 105384 w 138756"/>
                  <a:gd name="connsiteY13" fmla="*/ 86922 h 138232"/>
                  <a:gd name="connsiteX14" fmla="*/ 106270 w 138756"/>
                  <a:gd name="connsiteY14" fmla="*/ 61851 h 138232"/>
                  <a:gd name="connsiteX15" fmla="*/ 83479 w 138756"/>
                  <a:gd name="connsiteY15" fmla="*/ 40072 h 138232"/>
                  <a:gd name="connsiteX16" fmla="*/ 52837 w 138756"/>
                  <a:gd name="connsiteY16" fmla="*/ 35007 h 138232"/>
                  <a:gd name="connsiteX17" fmla="*/ 33337 w 138756"/>
                  <a:gd name="connsiteY17" fmla="*/ 50708 h 138232"/>
                  <a:gd name="connsiteX18" fmla="*/ 32324 w 138756"/>
                  <a:gd name="connsiteY18" fmla="*/ 75779 h 138232"/>
                  <a:gd name="connsiteX19" fmla="*/ 54989 w 138756"/>
                  <a:gd name="connsiteY19" fmla="*/ 97558 h 13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56" h="138232">
                    <a:moveTo>
                      <a:pt x="37389" y="128580"/>
                    </a:moveTo>
                    <a:cubicBezTo>
                      <a:pt x="27133" y="123388"/>
                      <a:pt x="18396" y="115918"/>
                      <a:pt x="11305" y="105915"/>
                    </a:cubicBezTo>
                    <a:cubicBezTo>
                      <a:pt x="4214" y="96038"/>
                      <a:pt x="415" y="85149"/>
                      <a:pt x="36" y="73247"/>
                    </a:cubicBezTo>
                    <a:cubicBezTo>
                      <a:pt x="-344" y="61344"/>
                      <a:pt x="2315" y="49695"/>
                      <a:pt x="8013" y="38173"/>
                    </a:cubicBezTo>
                    <a:cubicBezTo>
                      <a:pt x="16876" y="20446"/>
                      <a:pt x="30045" y="8797"/>
                      <a:pt x="47265" y="3225"/>
                    </a:cubicBezTo>
                    <a:cubicBezTo>
                      <a:pt x="64486" y="-2346"/>
                      <a:pt x="81959" y="-700"/>
                      <a:pt x="99559" y="8164"/>
                    </a:cubicBezTo>
                    <a:cubicBezTo>
                      <a:pt x="117286" y="17027"/>
                      <a:pt x="129189" y="30196"/>
                      <a:pt x="135140" y="47543"/>
                    </a:cubicBezTo>
                    <a:cubicBezTo>
                      <a:pt x="141091" y="64890"/>
                      <a:pt x="139698" y="82237"/>
                      <a:pt x="130961" y="99584"/>
                    </a:cubicBezTo>
                    <a:cubicBezTo>
                      <a:pt x="125517" y="110346"/>
                      <a:pt x="117920" y="119336"/>
                      <a:pt x="108170" y="126680"/>
                    </a:cubicBezTo>
                    <a:cubicBezTo>
                      <a:pt x="98420" y="134024"/>
                      <a:pt x="87530" y="137823"/>
                      <a:pt x="75628" y="138203"/>
                    </a:cubicBezTo>
                    <a:cubicBezTo>
                      <a:pt x="63599" y="138583"/>
                      <a:pt x="50811" y="135291"/>
                      <a:pt x="37389" y="128580"/>
                    </a:cubicBezTo>
                    <a:close/>
                    <a:moveTo>
                      <a:pt x="54989" y="97558"/>
                    </a:moveTo>
                    <a:cubicBezTo>
                      <a:pt x="66638" y="103382"/>
                      <a:pt x="76894" y="105155"/>
                      <a:pt x="85884" y="102749"/>
                    </a:cubicBezTo>
                    <a:cubicBezTo>
                      <a:pt x="94875" y="100343"/>
                      <a:pt x="101332" y="95025"/>
                      <a:pt x="105384" y="86922"/>
                    </a:cubicBezTo>
                    <a:cubicBezTo>
                      <a:pt x="109436" y="78818"/>
                      <a:pt x="109816" y="70461"/>
                      <a:pt x="106270" y="61851"/>
                    </a:cubicBezTo>
                    <a:cubicBezTo>
                      <a:pt x="102852" y="53241"/>
                      <a:pt x="95254" y="46023"/>
                      <a:pt x="83479" y="40072"/>
                    </a:cubicBezTo>
                    <a:cubicBezTo>
                      <a:pt x="71956" y="34247"/>
                      <a:pt x="61826" y="32601"/>
                      <a:pt x="52837" y="35007"/>
                    </a:cubicBezTo>
                    <a:cubicBezTo>
                      <a:pt x="43847" y="37413"/>
                      <a:pt x="37389" y="42604"/>
                      <a:pt x="33337" y="50708"/>
                    </a:cubicBezTo>
                    <a:cubicBezTo>
                      <a:pt x="29285" y="58812"/>
                      <a:pt x="28905" y="67169"/>
                      <a:pt x="32324" y="75779"/>
                    </a:cubicBezTo>
                    <a:cubicBezTo>
                      <a:pt x="35869" y="84516"/>
                      <a:pt x="43340" y="91733"/>
                      <a:pt x="54989" y="97558"/>
                    </a:cubicBezTo>
                    <a:close/>
                  </a:path>
                </a:pathLst>
              </a:custGeom>
              <a:solidFill>
                <a:srgbClr val="003C47"/>
              </a:solidFill>
              <a:ln w="19050" cap="flat">
                <a:noFill/>
                <a:prstDash val="solid"/>
                <a:miter/>
              </a:ln>
            </p:spPr>
            <p:txBody>
              <a:bodyPr rtlCol="0" anchor="ctr"/>
              <a:lstStyle/>
              <a:p>
                <a:endParaRPr lang="en-US"/>
              </a:p>
            </p:txBody>
          </p:sp>
          <p:sp>
            <p:nvSpPr>
              <p:cNvPr id="263" name="Freeform: Shape 58">
                <a:extLst>
                  <a:ext uri="{FF2B5EF4-FFF2-40B4-BE49-F238E27FC236}">
                    <a16:creationId xmlns:a16="http://schemas.microsoft.com/office/drawing/2014/main" id="{6692C80B-6F30-4186-97F2-2ADB5DC4CD71}"/>
                  </a:ext>
                </a:extLst>
              </p:cNvPr>
              <p:cNvSpPr/>
              <p:nvPr/>
            </p:nvSpPr>
            <p:spPr>
              <a:xfrm>
                <a:off x="6752593" y="4146348"/>
                <a:ext cx="190698" cy="166833"/>
              </a:xfrm>
              <a:custGeom>
                <a:avLst/>
                <a:gdLst>
                  <a:gd name="connsiteX0" fmla="*/ 94590 w 190698"/>
                  <a:gd name="connsiteY0" fmla="*/ 162905 h 166833"/>
                  <a:gd name="connsiteX1" fmla="*/ 105479 w 190698"/>
                  <a:gd name="connsiteY1" fmla="*/ 128844 h 166833"/>
                  <a:gd name="connsiteX2" fmla="*/ 134855 w 190698"/>
                  <a:gd name="connsiteY2" fmla="*/ 127324 h 166833"/>
                  <a:gd name="connsiteX3" fmla="*/ 153088 w 190698"/>
                  <a:gd name="connsiteY3" fmla="*/ 106305 h 166833"/>
                  <a:gd name="connsiteX4" fmla="*/ 156760 w 190698"/>
                  <a:gd name="connsiteY4" fmla="*/ 78829 h 166833"/>
                  <a:gd name="connsiteX5" fmla="*/ 144225 w 190698"/>
                  <a:gd name="connsiteY5" fmla="*/ 63634 h 166833"/>
                  <a:gd name="connsiteX6" fmla="*/ 132703 w 190698"/>
                  <a:gd name="connsiteY6" fmla="*/ 62748 h 166833"/>
                  <a:gd name="connsiteX7" fmla="*/ 120294 w 190698"/>
                  <a:gd name="connsiteY7" fmla="*/ 71738 h 166833"/>
                  <a:gd name="connsiteX8" fmla="*/ 101427 w 190698"/>
                  <a:gd name="connsiteY8" fmla="*/ 95543 h 166833"/>
                  <a:gd name="connsiteX9" fmla="*/ 68633 w 190698"/>
                  <a:gd name="connsiteY9" fmla="*/ 126311 h 166833"/>
                  <a:gd name="connsiteX10" fmla="*/ 28494 w 190698"/>
                  <a:gd name="connsiteY10" fmla="*/ 127198 h 166833"/>
                  <a:gd name="connsiteX11" fmla="*/ 7855 w 190698"/>
                  <a:gd name="connsiteY11" fmla="*/ 109724 h 166833"/>
                  <a:gd name="connsiteX12" fmla="*/ 4 w 190698"/>
                  <a:gd name="connsiteY12" fmla="*/ 81614 h 166833"/>
                  <a:gd name="connsiteX13" fmla="*/ 8361 w 190698"/>
                  <a:gd name="connsiteY13" fmla="*/ 46414 h 166833"/>
                  <a:gd name="connsiteX14" fmla="*/ 42422 w 190698"/>
                  <a:gd name="connsiteY14" fmla="*/ 5136 h 166833"/>
                  <a:gd name="connsiteX15" fmla="*/ 86233 w 190698"/>
                  <a:gd name="connsiteY15" fmla="*/ 4376 h 166833"/>
                  <a:gd name="connsiteX16" fmla="*/ 73191 w 190698"/>
                  <a:gd name="connsiteY16" fmla="*/ 38564 h 166833"/>
                  <a:gd name="connsiteX17" fmla="*/ 50779 w 190698"/>
                  <a:gd name="connsiteY17" fmla="*/ 39830 h 166833"/>
                  <a:gd name="connsiteX18" fmla="*/ 35964 w 190698"/>
                  <a:gd name="connsiteY18" fmla="*/ 58696 h 166833"/>
                  <a:gd name="connsiteX19" fmla="*/ 32039 w 190698"/>
                  <a:gd name="connsiteY19" fmla="*/ 84274 h 166833"/>
                  <a:gd name="connsiteX20" fmla="*/ 40016 w 190698"/>
                  <a:gd name="connsiteY20" fmla="*/ 94023 h 166833"/>
                  <a:gd name="connsiteX21" fmla="*/ 52299 w 190698"/>
                  <a:gd name="connsiteY21" fmla="*/ 93390 h 166833"/>
                  <a:gd name="connsiteX22" fmla="*/ 76736 w 190698"/>
                  <a:gd name="connsiteY22" fmla="*/ 67306 h 166833"/>
                  <a:gd name="connsiteX23" fmla="*/ 104340 w 190698"/>
                  <a:gd name="connsiteY23" fmla="*/ 36158 h 166833"/>
                  <a:gd name="connsiteX24" fmla="*/ 129157 w 190698"/>
                  <a:gd name="connsiteY24" fmla="*/ 25015 h 166833"/>
                  <a:gd name="connsiteX25" fmla="*/ 158533 w 190698"/>
                  <a:gd name="connsiteY25" fmla="*/ 29827 h 166833"/>
                  <a:gd name="connsiteX26" fmla="*/ 181831 w 190698"/>
                  <a:gd name="connsiteY26" fmla="*/ 49326 h 166833"/>
                  <a:gd name="connsiteX27" fmla="*/ 190695 w 190698"/>
                  <a:gd name="connsiteY27" fmla="*/ 79842 h 166833"/>
                  <a:gd name="connsiteX28" fmla="*/ 181072 w 190698"/>
                  <a:gd name="connsiteY28" fmla="*/ 118714 h 166833"/>
                  <a:gd name="connsiteX29" fmla="*/ 145491 w 190698"/>
                  <a:gd name="connsiteY29" fmla="*/ 160879 h 166833"/>
                  <a:gd name="connsiteX30" fmla="*/ 94590 w 190698"/>
                  <a:gd name="connsiteY30" fmla="*/ 162905 h 16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698" h="166833">
                    <a:moveTo>
                      <a:pt x="94590" y="162905"/>
                    </a:moveTo>
                    <a:lnTo>
                      <a:pt x="105479" y="128844"/>
                    </a:lnTo>
                    <a:cubicBezTo>
                      <a:pt x="117255" y="131629"/>
                      <a:pt x="127131" y="131123"/>
                      <a:pt x="134855" y="127324"/>
                    </a:cubicBezTo>
                    <a:cubicBezTo>
                      <a:pt x="142579" y="123526"/>
                      <a:pt x="148657" y="116562"/>
                      <a:pt x="153088" y="106305"/>
                    </a:cubicBezTo>
                    <a:cubicBezTo>
                      <a:pt x="157774" y="95543"/>
                      <a:pt x="159040" y="86300"/>
                      <a:pt x="156760" y="78829"/>
                    </a:cubicBezTo>
                    <a:cubicBezTo>
                      <a:pt x="154608" y="71358"/>
                      <a:pt x="150429" y="66293"/>
                      <a:pt x="144225" y="63634"/>
                    </a:cubicBezTo>
                    <a:cubicBezTo>
                      <a:pt x="140300" y="61988"/>
                      <a:pt x="136501" y="61608"/>
                      <a:pt x="132703" y="62748"/>
                    </a:cubicBezTo>
                    <a:cubicBezTo>
                      <a:pt x="128904" y="63888"/>
                      <a:pt x="124852" y="66800"/>
                      <a:pt x="120294" y="71738"/>
                    </a:cubicBezTo>
                    <a:cubicBezTo>
                      <a:pt x="117255" y="75030"/>
                      <a:pt x="110924" y="83007"/>
                      <a:pt x="101427" y="95543"/>
                    </a:cubicBezTo>
                    <a:cubicBezTo>
                      <a:pt x="89145" y="111624"/>
                      <a:pt x="78256" y="121880"/>
                      <a:pt x="68633" y="126311"/>
                    </a:cubicBezTo>
                    <a:cubicBezTo>
                      <a:pt x="55084" y="132516"/>
                      <a:pt x="41663" y="132896"/>
                      <a:pt x="28494" y="127198"/>
                    </a:cubicBezTo>
                    <a:cubicBezTo>
                      <a:pt x="20011" y="123526"/>
                      <a:pt x="13173" y="117701"/>
                      <a:pt x="7855" y="109724"/>
                    </a:cubicBezTo>
                    <a:cubicBezTo>
                      <a:pt x="2537" y="101747"/>
                      <a:pt x="-122" y="92377"/>
                      <a:pt x="4" y="81614"/>
                    </a:cubicBezTo>
                    <a:cubicBezTo>
                      <a:pt x="131" y="70852"/>
                      <a:pt x="2790" y="59203"/>
                      <a:pt x="8361" y="46414"/>
                    </a:cubicBezTo>
                    <a:cubicBezTo>
                      <a:pt x="17351" y="25522"/>
                      <a:pt x="28747" y="11720"/>
                      <a:pt x="42422" y="5136"/>
                    </a:cubicBezTo>
                    <a:cubicBezTo>
                      <a:pt x="56097" y="-1449"/>
                      <a:pt x="70785" y="-1702"/>
                      <a:pt x="86233" y="4376"/>
                    </a:cubicBezTo>
                    <a:lnTo>
                      <a:pt x="73191" y="38564"/>
                    </a:lnTo>
                    <a:cubicBezTo>
                      <a:pt x="64074" y="36284"/>
                      <a:pt x="56477" y="36791"/>
                      <a:pt x="50779" y="39830"/>
                    </a:cubicBezTo>
                    <a:cubicBezTo>
                      <a:pt x="44955" y="42995"/>
                      <a:pt x="40016" y="49200"/>
                      <a:pt x="35964" y="58696"/>
                    </a:cubicBezTo>
                    <a:cubicBezTo>
                      <a:pt x="31786" y="68446"/>
                      <a:pt x="30394" y="76930"/>
                      <a:pt x="32039" y="84274"/>
                    </a:cubicBezTo>
                    <a:cubicBezTo>
                      <a:pt x="33052" y="88958"/>
                      <a:pt x="35711" y="92251"/>
                      <a:pt x="40016" y="94023"/>
                    </a:cubicBezTo>
                    <a:cubicBezTo>
                      <a:pt x="43942" y="95669"/>
                      <a:pt x="47994" y="95543"/>
                      <a:pt x="52299" y="93390"/>
                    </a:cubicBezTo>
                    <a:cubicBezTo>
                      <a:pt x="57743" y="90731"/>
                      <a:pt x="65847" y="81994"/>
                      <a:pt x="76736" y="67306"/>
                    </a:cubicBezTo>
                    <a:cubicBezTo>
                      <a:pt x="87626" y="52618"/>
                      <a:pt x="96869" y="42235"/>
                      <a:pt x="104340" y="36158"/>
                    </a:cubicBezTo>
                    <a:cubicBezTo>
                      <a:pt x="111810" y="30080"/>
                      <a:pt x="120167" y="26408"/>
                      <a:pt x="129157" y="25015"/>
                    </a:cubicBezTo>
                    <a:cubicBezTo>
                      <a:pt x="138147" y="23622"/>
                      <a:pt x="148024" y="25268"/>
                      <a:pt x="158533" y="29827"/>
                    </a:cubicBezTo>
                    <a:cubicBezTo>
                      <a:pt x="168030" y="34005"/>
                      <a:pt x="175880" y="40463"/>
                      <a:pt x="181831" y="49326"/>
                    </a:cubicBezTo>
                    <a:cubicBezTo>
                      <a:pt x="187909" y="58190"/>
                      <a:pt x="190821" y="68319"/>
                      <a:pt x="190695" y="79842"/>
                    </a:cubicBezTo>
                    <a:cubicBezTo>
                      <a:pt x="190568" y="91238"/>
                      <a:pt x="187403" y="104153"/>
                      <a:pt x="181072" y="118714"/>
                    </a:cubicBezTo>
                    <a:cubicBezTo>
                      <a:pt x="171955" y="139733"/>
                      <a:pt x="160179" y="153788"/>
                      <a:pt x="145491" y="160879"/>
                    </a:cubicBezTo>
                    <a:cubicBezTo>
                      <a:pt x="131310" y="168096"/>
                      <a:pt x="114216" y="168729"/>
                      <a:pt x="94590" y="162905"/>
                    </a:cubicBezTo>
                    <a:close/>
                  </a:path>
                </a:pathLst>
              </a:custGeom>
              <a:solidFill>
                <a:srgbClr val="003C47"/>
              </a:solidFill>
              <a:ln w="19050" cap="flat">
                <a:noFill/>
                <a:prstDash val="solid"/>
                <a:miter/>
              </a:ln>
            </p:spPr>
            <p:txBody>
              <a:bodyPr rtlCol="0" anchor="ctr"/>
              <a:lstStyle/>
              <a:p>
                <a:endParaRPr lang="en-US"/>
              </a:p>
            </p:txBody>
          </p:sp>
          <p:sp>
            <p:nvSpPr>
              <p:cNvPr id="264" name="Freeform: Shape 59">
                <a:extLst>
                  <a:ext uri="{FF2B5EF4-FFF2-40B4-BE49-F238E27FC236}">
                    <a16:creationId xmlns:a16="http://schemas.microsoft.com/office/drawing/2014/main" id="{615666A2-CDA5-4EA8-B47F-8A1E995C3E79}"/>
                  </a:ext>
                </a:extLst>
              </p:cNvPr>
              <p:cNvSpPr/>
              <p:nvPr/>
            </p:nvSpPr>
            <p:spPr>
              <a:xfrm>
                <a:off x="6801726" y="4071967"/>
                <a:ext cx="181067" cy="100536"/>
              </a:xfrm>
              <a:custGeom>
                <a:avLst/>
                <a:gdLst>
                  <a:gd name="connsiteX0" fmla="*/ 29756 w 181067"/>
                  <a:gd name="connsiteY0" fmla="*/ 44317 h 100536"/>
                  <a:gd name="connsiteX1" fmla="*/ 0 w 181067"/>
                  <a:gd name="connsiteY1" fmla="*/ 32162 h 100536"/>
                  <a:gd name="connsiteX2" fmla="*/ 13169 w 181067"/>
                  <a:gd name="connsiteY2" fmla="*/ 0 h 100536"/>
                  <a:gd name="connsiteX3" fmla="*/ 42925 w 181067"/>
                  <a:gd name="connsiteY3" fmla="*/ 12155 h 100536"/>
                  <a:gd name="connsiteX4" fmla="*/ 29756 w 181067"/>
                  <a:gd name="connsiteY4" fmla="*/ 44317 h 100536"/>
                  <a:gd name="connsiteX5" fmla="*/ 167899 w 181067"/>
                  <a:gd name="connsiteY5" fmla="*/ 100537 h 100536"/>
                  <a:gd name="connsiteX6" fmla="*/ 46343 w 181067"/>
                  <a:gd name="connsiteY6" fmla="*/ 50901 h 100536"/>
                  <a:gd name="connsiteX7" fmla="*/ 59512 w 181067"/>
                  <a:gd name="connsiteY7" fmla="*/ 18740 h 100536"/>
                  <a:gd name="connsiteX8" fmla="*/ 181067 w 181067"/>
                  <a:gd name="connsiteY8" fmla="*/ 68375 h 100536"/>
                  <a:gd name="connsiteX9" fmla="*/ 167899 w 181067"/>
                  <a:gd name="connsiteY9" fmla="*/ 100537 h 10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7" h="100536">
                    <a:moveTo>
                      <a:pt x="29756" y="44317"/>
                    </a:moveTo>
                    <a:lnTo>
                      <a:pt x="0" y="32162"/>
                    </a:lnTo>
                    <a:lnTo>
                      <a:pt x="13169" y="0"/>
                    </a:lnTo>
                    <a:lnTo>
                      <a:pt x="42925" y="12155"/>
                    </a:lnTo>
                    <a:lnTo>
                      <a:pt x="29756" y="44317"/>
                    </a:lnTo>
                    <a:close/>
                    <a:moveTo>
                      <a:pt x="167899" y="100537"/>
                    </a:moveTo>
                    <a:lnTo>
                      <a:pt x="46343" y="50901"/>
                    </a:lnTo>
                    <a:lnTo>
                      <a:pt x="59512" y="18740"/>
                    </a:lnTo>
                    <a:lnTo>
                      <a:pt x="181067" y="68375"/>
                    </a:lnTo>
                    <a:lnTo>
                      <a:pt x="167899" y="100537"/>
                    </a:lnTo>
                    <a:close/>
                  </a:path>
                </a:pathLst>
              </a:custGeom>
              <a:solidFill>
                <a:srgbClr val="003C47"/>
              </a:solidFill>
              <a:ln w="19050" cap="flat">
                <a:noFill/>
                <a:prstDash val="solid"/>
                <a:miter/>
              </a:ln>
            </p:spPr>
            <p:txBody>
              <a:bodyPr rtlCol="0" anchor="ctr"/>
              <a:lstStyle/>
              <a:p>
                <a:endParaRPr lang="en-US"/>
              </a:p>
            </p:txBody>
          </p:sp>
          <p:sp>
            <p:nvSpPr>
              <p:cNvPr id="265" name="Freeform: Shape 60">
                <a:extLst>
                  <a:ext uri="{FF2B5EF4-FFF2-40B4-BE49-F238E27FC236}">
                    <a16:creationId xmlns:a16="http://schemas.microsoft.com/office/drawing/2014/main" id="{CE8C1785-E785-4C1F-8AB9-DD1E4D418A61}"/>
                  </a:ext>
                </a:extLst>
              </p:cNvPr>
              <p:cNvSpPr/>
              <p:nvPr/>
            </p:nvSpPr>
            <p:spPr>
              <a:xfrm>
                <a:off x="6857692" y="3931291"/>
                <a:ext cx="181446" cy="168202"/>
              </a:xfrm>
              <a:custGeom>
                <a:avLst/>
                <a:gdLst>
                  <a:gd name="connsiteX0" fmla="*/ 181447 w 181446"/>
                  <a:gd name="connsiteY0" fmla="*/ 65716 h 168202"/>
                  <a:gd name="connsiteX1" fmla="*/ 169798 w 181446"/>
                  <a:gd name="connsiteY1" fmla="*/ 95852 h 168202"/>
                  <a:gd name="connsiteX2" fmla="*/ 151818 w 181446"/>
                  <a:gd name="connsiteY2" fmla="*/ 88887 h 168202"/>
                  <a:gd name="connsiteX3" fmla="*/ 160555 w 181446"/>
                  <a:gd name="connsiteY3" fmla="*/ 112692 h 168202"/>
                  <a:gd name="connsiteX4" fmla="*/ 157642 w 181446"/>
                  <a:gd name="connsiteY4" fmla="*/ 135231 h 168202"/>
                  <a:gd name="connsiteX5" fmla="*/ 126620 w 181446"/>
                  <a:gd name="connsiteY5" fmla="*/ 164733 h 168202"/>
                  <a:gd name="connsiteX6" fmla="*/ 73313 w 181446"/>
                  <a:gd name="connsiteY6" fmla="*/ 161314 h 168202"/>
                  <a:gd name="connsiteX7" fmla="*/ 31655 w 181446"/>
                  <a:gd name="connsiteY7" fmla="*/ 128266 h 168202"/>
                  <a:gd name="connsiteX8" fmla="*/ 29882 w 181446"/>
                  <a:gd name="connsiteY8" fmla="*/ 84962 h 168202"/>
                  <a:gd name="connsiteX9" fmla="*/ 60778 w 181446"/>
                  <a:gd name="connsiteY9" fmla="*/ 56093 h 168202"/>
                  <a:gd name="connsiteX10" fmla="*/ 0 w 181446"/>
                  <a:gd name="connsiteY10" fmla="*/ 32415 h 168202"/>
                  <a:gd name="connsiteX11" fmla="*/ 12662 w 181446"/>
                  <a:gd name="connsiteY11" fmla="*/ 0 h 168202"/>
                  <a:gd name="connsiteX12" fmla="*/ 181447 w 181446"/>
                  <a:gd name="connsiteY12" fmla="*/ 65716 h 168202"/>
                  <a:gd name="connsiteX13" fmla="*/ 83949 w 181446"/>
                  <a:gd name="connsiteY13" fmla="*/ 127254 h 168202"/>
                  <a:gd name="connsiteX14" fmla="*/ 114465 w 181446"/>
                  <a:gd name="connsiteY14" fmla="*/ 132825 h 168202"/>
                  <a:gd name="connsiteX15" fmla="*/ 135610 w 181446"/>
                  <a:gd name="connsiteY15" fmla="*/ 115858 h 168202"/>
                  <a:gd name="connsiteX16" fmla="*/ 133458 w 181446"/>
                  <a:gd name="connsiteY16" fmla="*/ 93193 h 168202"/>
                  <a:gd name="connsiteX17" fmla="*/ 108134 w 181446"/>
                  <a:gd name="connsiteY17" fmla="*/ 74326 h 168202"/>
                  <a:gd name="connsiteX18" fmla="*/ 74833 w 181446"/>
                  <a:gd name="connsiteY18" fmla="*/ 70148 h 168202"/>
                  <a:gd name="connsiteX19" fmla="*/ 57992 w 181446"/>
                  <a:gd name="connsiteY19" fmla="*/ 85975 h 168202"/>
                  <a:gd name="connsiteX20" fmla="*/ 59638 w 181446"/>
                  <a:gd name="connsiteY20" fmla="*/ 108893 h 168202"/>
                  <a:gd name="connsiteX21" fmla="*/ 83949 w 181446"/>
                  <a:gd name="connsiteY21" fmla="*/ 127254 h 16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446" h="168202">
                    <a:moveTo>
                      <a:pt x="181447" y="65716"/>
                    </a:moveTo>
                    <a:lnTo>
                      <a:pt x="169798" y="95852"/>
                    </a:lnTo>
                    <a:lnTo>
                      <a:pt x="151818" y="88887"/>
                    </a:lnTo>
                    <a:cubicBezTo>
                      <a:pt x="156883" y="96611"/>
                      <a:pt x="159795" y="104588"/>
                      <a:pt x="160555" y="112692"/>
                    </a:cubicBezTo>
                    <a:cubicBezTo>
                      <a:pt x="161314" y="120796"/>
                      <a:pt x="160302" y="128393"/>
                      <a:pt x="157642" y="135231"/>
                    </a:cubicBezTo>
                    <a:cubicBezTo>
                      <a:pt x="152198" y="149285"/>
                      <a:pt x="141815" y="159162"/>
                      <a:pt x="126620" y="164733"/>
                    </a:cubicBezTo>
                    <a:cubicBezTo>
                      <a:pt x="111426" y="170304"/>
                      <a:pt x="93572" y="169165"/>
                      <a:pt x="73313" y="161314"/>
                    </a:cubicBezTo>
                    <a:cubicBezTo>
                      <a:pt x="52547" y="153211"/>
                      <a:pt x="38746" y="142195"/>
                      <a:pt x="31655" y="128266"/>
                    </a:cubicBezTo>
                    <a:cubicBezTo>
                      <a:pt x="24564" y="114338"/>
                      <a:pt x="24058" y="99904"/>
                      <a:pt x="29882" y="84962"/>
                    </a:cubicBezTo>
                    <a:cubicBezTo>
                      <a:pt x="35200" y="71287"/>
                      <a:pt x="45457" y="61664"/>
                      <a:pt x="60778" y="56093"/>
                    </a:cubicBezTo>
                    <a:lnTo>
                      <a:pt x="0" y="32415"/>
                    </a:lnTo>
                    <a:lnTo>
                      <a:pt x="12662" y="0"/>
                    </a:lnTo>
                    <a:lnTo>
                      <a:pt x="181447" y="65716"/>
                    </a:lnTo>
                    <a:close/>
                    <a:moveTo>
                      <a:pt x="83949" y="127254"/>
                    </a:moveTo>
                    <a:cubicBezTo>
                      <a:pt x="96991" y="132318"/>
                      <a:pt x="107121" y="134218"/>
                      <a:pt x="114465" y="132825"/>
                    </a:cubicBezTo>
                    <a:cubicBezTo>
                      <a:pt x="124974" y="130925"/>
                      <a:pt x="132065" y="125228"/>
                      <a:pt x="135610" y="115858"/>
                    </a:cubicBezTo>
                    <a:cubicBezTo>
                      <a:pt x="138523" y="108387"/>
                      <a:pt x="137763" y="100790"/>
                      <a:pt x="133458" y="93193"/>
                    </a:cubicBezTo>
                    <a:cubicBezTo>
                      <a:pt x="129153" y="85469"/>
                      <a:pt x="120669" y="79264"/>
                      <a:pt x="108134" y="74326"/>
                    </a:cubicBezTo>
                    <a:cubicBezTo>
                      <a:pt x="94079" y="68882"/>
                      <a:pt x="82936" y="67489"/>
                      <a:pt x="74833" y="70148"/>
                    </a:cubicBezTo>
                    <a:cubicBezTo>
                      <a:pt x="66729" y="72807"/>
                      <a:pt x="61031" y="78125"/>
                      <a:pt x="57992" y="85975"/>
                    </a:cubicBezTo>
                    <a:cubicBezTo>
                      <a:pt x="54953" y="93699"/>
                      <a:pt x="55586" y="101296"/>
                      <a:pt x="59638" y="108893"/>
                    </a:cubicBezTo>
                    <a:cubicBezTo>
                      <a:pt x="63690" y="116364"/>
                      <a:pt x="71794" y="122568"/>
                      <a:pt x="83949" y="127254"/>
                    </a:cubicBezTo>
                    <a:close/>
                  </a:path>
                </a:pathLst>
              </a:custGeom>
              <a:solidFill>
                <a:srgbClr val="003C47"/>
              </a:solidFill>
              <a:ln w="19050" cap="flat">
                <a:noFill/>
                <a:prstDash val="solid"/>
                <a:miter/>
              </a:ln>
            </p:spPr>
            <p:txBody>
              <a:bodyPr rtlCol="0" anchor="ctr"/>
              <a:lstStyle/>
              <a:p>
                <a:endParaRPr lang="en-US"/>
              </a:p>
            </p:txBody>
          </p:sp>
          <p:sp>
            <p:nvSpPr>
              <p:cNvPr id="266" name="Freeform: Shape 61">
                <a:extLst>
                  <a:ext uri="{FF2B5EF4-FFF2-40B4-BE49-F238E27FC236}">
                    <a16:creationId xmlns:a16="http://schemas.microsoft.com/office/drawing/2014/main" id="{F0FE1AAE-7E7F-4080-B2E4-ABF17C776B1B}"/>
                  </a:ext>
                </a:extLst>
              </p:cNvPr>
              <p:cNvSpPr/>
              <p:nvPr/>
            </p:nvSpPr>
            <p:spPr>
              <a:xfrm>
                <a:off x="6938603" y="3831200"/>
                <a:ext cx="138832" cy="126635"/>
              </a:xfrm>
              <a:custGeom>
                <a:avLst/>
                <a:gdLst>
                  <a:gd name="connsiteX0" fmla="*/ 99904 w 138832"/>
                  <a:gd name="connsiteY0" fmla="*/ 48050 h 126635"/>
                  <a:gd name="connsiteX1" fmla="*/ 117504 w 138832"/>
                  <a:gd name="connsiteY1" fmla="*/ 17661 h 126635"/>
                  <a:gd name="connsiteX2" fmla="*/ 137257 w 138832"/>
                  <a:gd name="connsiteY2" fmla="*/ 47544 h 126635"/>
                  <a:gd name="connsiteX3" fmla="*/ 133965 w 138832"/>
                  <a:gd name="connsiteY3" fmla="*/ 84770 h 126635"/>
                  <a:gd name="connsiteX4" fmla="*/ 95219 w 138832"/>
                  <a:gd name="connsiteY4" fmla="*/ 124403 h 126635"/>
                  <a:gd name="connsiteX5" fmla="*/ 48242 w 138832"/>
                  <a:gd name="connsiteY5" fmla="*/ 120730 h 126635"/>
                  <a:gd name="connsiteX6" fmla="*/ 6331 w 138832"/>
                  <a:gd name="connsiteY6" fmla="*/ 86923 h 126635"/>
                  <a:gd name="connsiteX7" fmla="*/ 4052 w 138832"/>
                  <a:gd name="connsiteY7" fmla="*/ 40073 h 126635"/>
                  <a:gd name="connsiteX8" fmla="*/ 38366 w 138832"/>
                  <a:gd name="connsiteY8" fmla="*/ 3480 h 126635"/>
                  <a:gd name="connsiteX9" fmla="*/ 99524 w 138832"/>
                  <a:gd name="connsiteY9" fmla="*/ 9051 h 126635"/>
                  <a:gd name="connsiteX10" fmla="*/ 69135 w 138832"/>
                  <a:gd name="connsiteY10" fmla="*/ 90595 h 126635"/>
                  <a:gd name="connsiteX11" fmla="*/ 94586 w 138832"/>
                  <a:gd name="connsiteY11" fmla="*/ 91101 h 126635"/>
                  <a:gd name="connsiteX12" fmla="*/ 109653 w 138832"/>
                  <a:gd name="connsiteY12" fmla="*/ 75274 h 126635"/>
                  <a:gd name="connsiteX13" fmla="*/ 110287 w 138832"/>
                  <a:gd name="connsiteY13" fmla="*/ 60839 h 126635"/>
                  <a:gd name="connsiteX14" fmla="*/ 99904 w 138832"/>
                  <a:gd name="connsiteY14" fmla="*/ 48050 h 126635"/>
                  <a:gd name="connsiteX15" fmla="*/ 67742 w 138832"/>
                  <a:gd name="connsiteY15" fmla="*/ 33869 h 126635"/>
                  <a:gd name="connsiteX16" fmla="*/ 43557 w 138832"/>
                  <a:gd name="connsiteY16" fmla="*/ 33109 h 126635"/>
                  <a:gd name="connsiteX17" fmla="*/ 29883 w 138832"/>
                  <a:gd name="connsiteY17" fmla="*/ 47291 h 126635"/>
                  <a:gd name="connsiteX18" fmla="*/ 31022 w 138832"/>
                  <a:gd name="connsiteY18" fmla="*/ 67803 h 126635"/>
                  <a:gd name="connsiteX19" fmla="*/ 49509 w 138832"/>
                  <a:gd name="connsiteY19" fmla="*/ 82491 h 126635"/>
                  <a:gd name="connsiteX20" fmla="*/ 67742 w 138832"/>
                  <a:gd name="connsiteY20" fmla="*/ 33869 h 12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832" h="126635">
                    <a:moveTo>
                      <a:pt x="99904" y="48050"/>
                    </a:moveTo>
                    <a:lnTo>
                      <a:pt x="117504" y="17661"/>
                    </a:lnTo>
                    <a:cubicBezTo>
                      <a:pt x="127887" y="26272"/>
                      <a:pt x="134471" y="36275"/>
                      <a:pt x="137257" y="47544"/>
                    </a:cubicBezTo>
                    <a:cubicBezTo>
                      <a:pt x="140169" y="58813"/>
                      <a:pt x="139029" y="71349"/>
                      <a:pt x="133965" y="84770"/>
                    </a:cubicBezTo>
                    <a:cubicBezTo>
                      <a:pt x="125988" y="106169"/>
                      <a:pt x="113072" y="119338"/>
                      <a:pt x="95219" y="124403"/>
                    </a:cubicBezTo>
                    <a:cubicBezTo>
                      <a:pt x="81037" y="128328"/>
                      <a:pt x="65336" y="127062"/>
                      <a:pt x="48242" y="120730"/>
                    </a:cubicBezTo>
                    <a:cubicBezTo>
                      <a:pt x="27857" y="113133"/>
                      <a:pt x="13928" y="101864"/>
                      <a:pt x="6331" y="86923"/>
                    </a:cubicBezTo>
                    <a:cubicBezTo>
                      <a:pt x="-1266" y="71982"/>
                      <a:pt x="-2026" y="56281"/>
                      <a:pt x="4052" y="40073"/>
                    </a:cubicBezTo>
                    <a:cubicBezTo>
                      <a:pt x="10890" y="21713"/>
                      <a:pt x="22285" y="9558"/>
                      <a:pt x="38366" y="3480"/>
                    </a:cubicBezTo>
                    <a:cubicBezTo>
                      <a:pt x="54447" y="-2598"/>
                      <a:pt x="74833" y="-698"/>
                      <a:pt x="99524" y="9051"/>
                    </a:cubicBezTo>
                    <a:lnTo>
                      <a:pt x="69135" y="90595"/>
                    </a:lnTo>
                    <a:cubicBezTo>
                      <a:pt x="78885" y="94014"/>
                      <a:pt x="87368" y="94140"/>
                      <a:pt x="94586" y="91101"/>
                    </a:cubicBezTo>
                    <a:cubicBezTo>
                      <a:pt x="101803" y="88063"/>
                      <a:pt x="106868" y="82871"/>
                      <a:pt x="109653" y="75274"/>
                    </a:cubicBezTo>
                    <a:cubicBezTo>
                      <a:pt x="111553" y="70209"/>
                      <a:pt x="111806" y="65397"/>
                      <a:pt x="110287" y="60839"/>
                    </a:cubicBezTo>
                    <a:cubicBezTo>
                      <a:pt x="108767" y="56281"/>
                      <a:pt x="105475" y="52102"/>
                      <a:pt x="99904" y="48050"/>
                    </a:cubicBezTo>
                    <a:close/>
                    <a:moveTo>
                      <a:pt x="67742" y="33869"/>
                    </a:moveTo>
                    <a:cubicBezTo>
                      <a:pt x="58246" y="30577"/>
                      <a:pt x="50142" y="30324"/>
                      <a:pt x="43557" y="33109"/>
                    </a:cubicBezTo>
                    <a:cubicBezTo>
                      <a:pt x="36973" y="35895"/>
                      <a:pt x="32415" y="40580"/>
                      <a:pt x="29883" y="47291"/>
                    </a:cubicBezTo>
                    <a:cubicBezTo>
                      <a:pt x="27223" y="54382"/>
                      <a:pt x="27603" y="61219"/>
                      <a:pt x="31022" y="67803"/>
                    </a:cubicBezTo>
                    <a:cubicBezTo>
                      <a:pt x="34441" y="74388"/>
                      <a:pt x="40645" y="79326"/>
                      <a:pt x="49509" y="82491"/>
                    </a:cubicBezTo>
                    <a:lnTo>
                      <a:pt x="67742" y="33869"/>
                    </a:lnTo>
                    <a:close/>
                  </a:path>
                </a:pathLst>
              </a:custGeom>
              <a:solidFill>
                <a:srgbClr val="003C47"/>
              </a:solidFill>
              <a:ln w="19050" cap="flat">
                <a:noFill/>
                <a:prstDash val="solid"/>
                <a:miter/>
              </a:ln>
            </p:spPr>
            <p:txBody>
              <a:bodyPr rtlCol="0" anchor="ctr"/>
              <a:lstStyle/>
              <a:p>
                <a:endParaRPr lang="en-US"/>
              </a:p>
            </p:txBody>
          </p:sp>
          <p:sp>
            <p:nvSpPr>
              <p:cNvPr id="267" name="Freeform: Shape 62">
                <a:extLst>
                  <a:ext uri="{FF2B5EF4-FFF2-40B4-BE49-F238E27FC236}">
                    <a16:creationId xmlns:a16="http://schemas.microsoft.com/office/drawing/2014/main" id="{588F24DC-D072-49B4-B33D-B41395DF84C9}"/>
                  </a:ext>
                </a:extLst>
              </p:cNvPr>
              <p:cNvSpPr/>
              <p:nvPr/>
            </p:nvSpPr>
            <p:spPr>
              <a:xfrm>
                <a:off x="6953164" y="3672226"/>
                <a:ext cx="182966" cy="96358"/>
              </a:xfrm>
              <a:custGeom>
                <a:avLst/>
                <a:gdLst>
                  <a:gd name="connsiteX0" fmla="*/ 170431 w 182966"/>
                  <a:gd name="connsiteY0" fmla="*/ 96358 h 96358"/>
                  <a:gd name="connsiteX1" fmla="*/ 0 w 182966"/>
                  <a:gd name="connsiteY1" fmla="*/ 34441 h 96358"/>
                  <a:gd name="connsiteX2" fmla="*/ 12536 w 182966"/>
                  <a:gd name="connsiteY2" fmla="*/ 0 h 96358"/>
                  <a:gd name="connsiteX3" fmla="*/ 182967 w 182966"/>
                  <a:gd name="connsiteY3" fmla="*/ 61917 h 96358"/>
                  <a:gd name="connsiteX4" fmla="*/ 170431 w 182966"/>
                  <a:gd name="connsiteY4" fmla="*/ 96358 h 9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66" h="96358">
                    <a:moveTo>
                      <a:pt x="170431" y="96358"/>
                    </a:moveTo>
                    <a:lnTo>
                      <a:pt x="0" y="34441"/>
                    </a:lnTo>
                    <a:lnTo>
                      <a:pt x="12536" y="0"/>
                    </a:lnTo>
                    <a:lnTo>
                      <a:pt x="182967" y="61917"/>
                    </a:lnTo>
                    <a:lnTo>
                      <a:pt x="170431" y="96358"/>
                    </a:lnTo>
                    <a:close/>
                  </a:path>
                </a:pathLst>
              </a:custGeom>
              <a:solidFill>
                <a:srgbClr val="003C47"/>
              </a:solidFill>
              <a:ln w="19050" cap="flat">
                <a:noFill/>
                <a:prstDash val="solid"/>
                <a:miter/>
              </a:ln>
            </p:spPr>
            <p:txBody>
              <a:bodyPr rtlCol="0" anchor="ctr"/>
              <a:lstStyle/>
              <a:p>
                <a:endParaRPr lang="en-US"/>
              </a:p>
            </p:txBody>
          </p:sp>
          <p:sp>
            <p:nvSpPr>
              <p:cNvPr id="268" name="Freeform: Shape 63">
                <a:extLst>
                  <a:ext uri="{FF2B5EF4-FFF2-40B4-BE49-F238E27FC236}">
                    <a16:creationId xmlns:a16="http://schemas.microsoft.com/office/drawing/2014/main" id="{FF778C52-23E5-43F7-AF13-7450A8FE22B5}"/>
                  </a:ext>
                </a:extLst>
              </p:cNvPr>
              <p:cNvSpPr/>
              <p:nvPr/>
            </p:nvSpPr>
            <p:spPr>
              <a:xfrm>
                <a:off x="7023945" y="3486682"/>
                <a:ext cx="189424" cy="216186"/>
              </a:xfrm>
              <a:custGeom>
                <a:avLst/>
                <a:gdLst>
                  <a:gd name="connsiteX0" fmla="*/ 0 w 189424"/>
                  <a:gd name="connsiteY0" fmla="*/ 171616 h 216186"/>
                  <a:gd name="connsiteX1" fmla="*/ 10889 w 189424"/>
                  <a:gd name="connsiteY1" fmla="*/ 141480 h 216186"/>
                  <a:gd name="connsiteX2" fmla="*/ 27730 w 189424"/>
                  <a:gd name="connsiteY2" fmla="*/ 147558 h 216186"/>
                  <a:gd name="connsiteX3" fmla="*/ 22032 w 189424"/>
                  <a:gd name="connsiteY3" fmla="*/ 101975 h 216186"/>
                  <a:gd name="connsiteX4" fmla="*/ 34441 w 189424"/>
                  <a:gd name="connsiteY4" fmla="*/ 83108 h 216186"/>
                  <a:gd name="connsiteX5" fmla="*/ 54447 w 189424"/>
                  <a:gd name="connsiteY5" fmla="*/ 74118 h 216186"/>
                  <a:gd name="connsiteX6" fmla="*/ 46090 w 189424"/>
                  <a:gd name="connsiteY6" fmla="*/ 51200 h 216186"/>
                  <a:gd name="connsiteX7" fmla="*/ 48495 w 189424"/>
                  <a:gd name="connsiteY7" fmla="*/ 29294 h 216186"/>
                  <a:gd name="connsiteX8" fmla="*/ 62424 w 189424"/>
                  <a:gd name="connsiteY8" fmla="*/ 8275 h 216186"/>
                  <a:gd name="connsiteX9" fmla="*/ 83696 w 189424"/>
                  <a:gd name="connsiteY9" fmla="*/ 45 h 216186"/>
                  <a:gd name="connsiteX10" fmla="*/ 110539 w 189424"/>
                  <a:gd name="connsiteY10" fmla="*/ 5996 h 216186"/>
                  <a:gd name="connsiteX11" fmla="*/ 189424 w 189424"/>
                  <a:gd name="connsiteY11" fmla="*/ 34612 h 216186"/>
                  <a:gd name="connsiteX12" fmla="*/ 177522 w 189424"/>
                  <a:gd name="connsiteY12" fmla="*/ 67280 h 216186"/>
                  <a:gd name="connsiteX13" fmla="*/ 106994 w 189424"/>
                  <a:gd name="connsiteY13" fmla="*/ 41703 h 216186"/>
                  <a:gd name="connsiteX14" fmla="*/ 82050 w 189424"/>
                  <a:gd name="connsiteY14" fmla="*/ 36512 h 216186"/>
                  <a:gd name="connsiteX15" fmla="*/ 70021 w 189424"/>
                  <a:gd name="connsiteY15" fmla="*/ 47908 h 216186"/>
                  <a:gd name="connsiteX16" fmla="*/ 69515 w 189424"/>
                  <a:gd name="connsiteY16" fmla="*/ 62342 h 216186"/>
                  <a:gd name="connsiteX17" fmla="*/ 78631 w 189424"/>
                  <a:gd name="connsiteY17" fmla="*/ 75511 h 216186"/>
                  <a:gd name="connsiteX18" fmla="*/ 103196 w 189424"/>
                  <a:gd name="connsiteY18" fmla="*/ 87413 h 216186"/>
                  <a:gd name="connsiteX19" fmla="*/ 162454 w 189424"/>
                  <a:gd name="connsiteY19" fmla="*/ 108939 h 216186"/>
                  <a:gd name="connsiteX20" fmla="*/ 150552 w 189424"/>
                  <a:gd name="connsiteY20" fmla="*/ 141607 h 216186"/>
                  <a:gd name="connsiteX21" fmla="*/ 82936 w 189424"/>
                  <a:gd name="connsiteY21" fmla="*/ 117042 h 216186"/>
                  <a:gd name="connsiteX22" fmla="*/ 59005 w 189424"/>
                  <a:gd name="connsiteY22" fmla="*/ 110331 h 216186"/>
                  <a:gd name="connsiteX23" fmla="*/ 49255 w 189424"/>
                  <a:gd name="connsiteY23" fmla="*/ 112864 h 216186"/>
                  <a:gd name="connsiteX24" fmla="*/ 43051 w 189424"/>
                  <a:gd name="connsiteY24" fmla="*/ 121854 h 216186"/>
                  <a:gd name="connsiteX25" fmla="*/ 42164 w 189424"/>
                  <a:gd name="connsiteY25" fmla="*/ 136922 h 216186"/>
                  <a:gd name="connsiteX26" fmla="*/ 50775 w 189424"/>
                  <a:gd name="connsiteY26" fmla="*/ 149837 h 216186"/>
                  <a:gd name="connsiteX27" fmla="*/ 75212 w 189424"/>
                  <a:gd name="connsiteY27" fmla="*/ 161739 h 216186"/>
                  <a:gd name="connsiteX28" fmla="*/ 135231 w 189424"/>
                  <a:gd name="connsiteY28" fmla="*/ 183518 h 216186"/>
                  <a:gd name="connsiteX29" fmla="*/ 123328 w 189424"/>
                  <a:gd name="connsiteY29" fmla="*/ 216186 h 216186"/>
                  <a:gd name="connsiteX30" fmla="*/ 0 w 189424"/>
                  <a:gd name="connsiteY30" fmla="*/ 171616 h 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424" h="216186">
                    <a:moveTo>
                      <a:pt x="0" y="171616"/>
                    </a:moveTo>
                    <a:lnTo>
                      <a:pt x="10889" y="141480"/>
                    </a:lnTo>
                    <a:lnTo>
                      <a:pt x="27730" y="147558"/>
                    </a:lnTo>
                    <a:cubicBezTo>
                      <a:pt x="18613" y="131984"/>
                      <a:pt x="16714" y="116789"/>
                      <a:pt x="22032" y="101975"/>
                    </a:cubicBezTo>
                    <a:cubicBezTo>
                      <a:pt x="24944" y="93997"/>
                      <a:pt x="28996" y="87793"/>
                      <a:pt x="34441" y="83108"/>
                    </a:cubicBezTo>
                    <a:cubicBezTo>
                      <a:pt x="39759" y="78423"/>
                      <a:pt x="46469" y="75511"/>
                      <a:pt x="54447" y="74118"/>
                    </a:cubicBezTo>
                    <a:cubicBezTo>
                      <a:pt x="49762" y="66267"/>
                      <a:pt x="46976" y="58670"/>
                      <a:pt x="46090" y="51200"/>
                    </a:cubicBezTo>
                    <a:cubicBezTo>
                      <a:pt x="45203" y="43729"/>
                      <a:pt x="45963" y="36385"/>
                      <a:pt x="48495" y="29294"/>
                    </a:cubicBezTo>
                    <a:cubicBezTo>
                      <a:pt x="51788" y="20178"/>
                      <a:pt x="56473" y="13213"/>
                      <a:pt x="62424" y="8275"/>
                    </a:cubicBezTo>
                    <a:cubicBezTo>
                      <a:pt x="68375" y="3337"/>
                      <a:pt x="75466" y="551"/>
                      <a:pt x="83696" y="45"/>
                    </a:cubicBezTo>
                    <a:cubicBezTo>
                      <a:pt x="89774" y="-335"/>
                      <a:pt x="98764" y="1691"/>
                      <a:pt x="110539" y="5996"/>
                    </a:cubicBezTo>
                    <a:lnTo>
                      <a:pt x="189424" y="34612"/>
                    </a:lnTo>
                    <a:lnTo>
                      <a:pt x="177522" y="67280"/>
                    </a:lnTo>
                    <a:lnTo>
                      <a:pt x="106994" y="41703"/>
                    </a:lnTo>
                    <a:cubicBezTo>
                      <a:pt x="94712" y="37271"/>
                      <a:pt x="86482" y="35499"/>
                      <a:pt x="82050" y="36512"/>
                    </a:cubicBezTo>
                    <a:cubicBezTo>
                      <a:pt x="76352" y="37904"/>
                      <a:pt x="72300" y="41703"/>
                      <a:pt x="70021" y="47908"/>
                    </a:cubicBezTo>
                    <a:cubicBezTo>
                      <a:pt x="68375" y="52466"/>
                      <a:pt x="68248" y="57278"/>
                      <a:pt x="69515" y="62342"/>
                    </a:cubicBezTo>
                    <a:cubicBezTo>
                      <a:pt x="70907" y="67407"/>
                      <a:pt x="73820" y="71839"/>
                      <a:pt x="78631" y="75511"/>
                    </a:cubicBezTo>
                    <a:cubicBezTo>
                      <a:pt x="83316" y="79183"/>
                      <a:pt x="91546" y="83235"/>
                      <a:pt x="103196" y="87413"/>
                    </a:cubicBezTo>
                    <a:lnTo>
                      <a:pt x="162454" y="108939"/>
                    </a:lnTo>
                    <a:lnTo>
                      <a:pt x="150552" y="141607"/>
                    </a:lnTo>
                    <a:lnTo>
                      <a:pt x="82936" y="117042"/>
                    </a:lnTo>
                    <a:cubicBezTo>
                      <a:pt x="70907" y="112737"/>
                      <a:pt x="62930" y="110458"/>
                      <a:pt x="59005" y="110331"/>
                    </a:cubicBezTo>
                    <a:cubicBezTo>
                      <a:pt x="55080" y="110205"/>
                      <a:pt x="51788" y="111091"/>
                      <a:pt x="49255" y="112864"/>
                    </a:cubicBezTo>
                    <a:cubicBezTo>
                      <a:pt x="46723" y="114637"/>
                      <a:pt x="44570" y="117675"/>
                      <a:pt x="43051" y="121854"/>
                    </a:cubicBezTo>
                    <a:cubicBezTo>
                      <a:pt x="41278" y="126919"/>
                      <a:pt x="40898" y="131857"/>
                      <a:pt x="42164" y="136922"/>
                    </a:cubicBezTo>
                    <a:cubicBezTo>
                      <a:pt x="43431" y="141986"/>
                      <a:pt x="46343" y="146292"/>
                      <a:pt x="50775" y="149837"/>
                    </a:cubicBezTo>
                    <a:cubicBezTo>
                      <a:pt x="55206" y="153382"/>
                      <a:pt x="63437" y="157434"/>
                      <a:pt x="75212" y="161739"/>
                    </a:cubicBezTo>
                    <a:lnTo>
                      <a:pt x="135231" y="183518"/>
                    </a:lnTo>
                    <a:lnTo>
                      <a:pt x="123328" y="216186"/>
                    </a:lnTo>
                    <a:lnTo>
                      <a:pt x="0" y="171616"/>
                    </a:lnTo>
                    <a:close/>
                  </a:path>
                </a:pathLst>
              </a:custGeom>
              <a:solidFill>
                <a:srgbClr val="003C47"/>
              </a:solidFill>
              <a:ln w="19050" cap="flat">
                <a:noFill/>
                <a:prstDash val="solid"/>
                <a:miter/>
              </a:ln>
            </p:spPr>
            <p:txBody>
              <a:bodyPr rtlCol="0" anchor="ctr"/>
              <a:lstStyle/>
              <a:p>
                <a:endParaRPr lang="en-US"/>
              </a:p>
            </p:txBody>
          </p:sp>
          <p:sp>
            <p:nvSpPr>
              <p:cNvPr id="269" name="Freeform: Shape 64">
                <a:extLst>
                  <a:ext uri="{FF2B5EF4-FFF2-40B4-BE49-F238E27FC236}">
                    <a16:creationId xmlns:a16="http://schemas.microsoft.com/office/drawing/2014/main" id="{16A15A14-55EF-4108-9808-3C0D892F928D}"/>
                  </a:ext>
                </a:extLst>
              </p:cNvPr>
              <p:cNvSpPr/>
              <p:nvPr/>
            </p:nvSpPr>
            <p:spPr>
              <a:xfrm>
                <a:off x="7101817" y="3340350"/>
                <a:ext cx="181953" cy="167142"/>
              </a:xfrm>
              <a:custGeom>
                <a:avLst/>
                <a:gdLst>
                  <a:gd name="connsiteX0" fmla="*/ 0 w 181953"/>
                  <a:gd name="connsiteY0" fmla="*/ 103832 h 167142"/>
                  <a:gd name="connsiteX1" fmla="*/ 11396 w 181953"/>
                  <a:gd name="connsiteY1" fmla="*/ 73443 h 167142"/>
                  <a:gd name="connsiteX2" fmla="*/ 29502 w 181953"/>
                  <a:gd name="connsiteY2" fmla="*/ 80154 h 167142"/>
                  <a:gd name="connsiteX3" fmla="*/ 20386 w 181953"/>
                  <a:gd name="connsiteY3" fmla="*/ 58502 h 167142"/>
                  <a:gd name="connsiteX4" fmla="*/ 22918 w 181953"/>
                  <a:gd name="connsiteY4" fmla="*/ 33937 h 167142"/>
                  <a:gd name="connsiteX5" fmla="*/ 53307 w 181953"/>
                  <a:gd name="connsiteY5" fmla="*/ 3802 h 167142"/>
                  <a:gd name="connsiteX6" fmla="*/ 105728 w 181953"/>
                  <a:gd name="connsiteY6" fmla="*/ 6334 h 167142"/>
                  <a:gd name="connsiteX7" fmla="*/ 148019 w 181953"/>
                  <a:gd name="connsiteY7" fmla="*/ 39256 h 167142"/>
                  <a:gd name="connsiteX8" fmla="*/ 151438 w 181953"/>
                  <a:gd name="connsiteY8" fmla="*/ 82180 h 167142"/>
                  <a:gd name="connsiteX9" fmla="*/ 140422 w 181953"/>
                  <a:gd name="connsiteY9" fmla="*/ 99147 h 167142"/>
                  <a:gd name="connsiteX10" fmla="*/ 120036 w 181953"/>
                  <a:gd name="connsiteY10" fmla="*/ 111429 h 167142"/>
                  <a:gd name="connsiteX11" fmla="*/ 181954 w 181953"/>
                  <a:gd name="connsiteY11" fmla="*/ 134601 h 167142"/>
                  <a:gd name="connsiteX12" fmla="*/ 169798 w 181953"/>
                  <a:gd name="connsiteY12" fmla="*/ 167142 h 167142"/>
                  <a:gd name="connsiteX13" fmla="*/ 0 w 181953"/>
                  <a:gd name="connsiteY13" fmla="*/ 103832 h 167142"/>
                  <a:gd name="connsiteX14" fmla="*/ 71540 w 181953"/>
                  <a:gd name="connsiteY14" fmla="*/ 93829 h 167142"/>
                  <a:gd name="connsiteX15" fmla="*/ 105222 w 181953"/>
                  <a:gd name="connsiteY15" fmla="*/ 96995 h 167142"/>
                  <a:gd name="connsiteX16" fmla="*/ 122569 w 181953"/>
                  <a:gd name="connsiteY16" fmla="*/ 80660 h 167142"/>
                  <a:gd name="connsiteX17" fmla="*/ 120543 w 181953"/>
                  <a:gd name="connsiteY17" fmla="*/ 58375 h 167142"/>
                  <a:gd name="connsiteX18" fmla="*/ 93572 w 181953"/>
                  <a:gd name="connsiteY18" fmla="*/ 39762 h 167142"/>
                  <a:gd name="connsiteX19" fmla="*/ 61917 w 181953"/>
                  <a:gd name="connsiteY19" fmla="*/ 36723 h 167142"/>
                  <a:gd name="connsiteX20" fmla="*/ 45330 w 181953"/>
                  <a:gd name="connsiteY20" fmla="*/ 52424 h 167142"/>
                  <a:gd name="connsiteX21" fmla="*/ 47103 w 181953"/>
                  <a:gd name="connsiteY21" fmla="*/ 75722 h 167142"/>
                  <a:gd name="connsiteX22" fmla="*/ 71540 w 181953"/>
                  <a:gd name="connsiteY22" fmla="*/ 93829 h 16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53" h="167142">
                    <a:moveTo>
                      <a:pt x="0" y="103832"/>
                    </a:moveTo>
                    <a:lnTo>
                      <a:pt x="11396" y="73443"/>
                    </a:lnTo>
                    <a:lnTo>
                      <a:pt x="29502" y="80154"/>
                    </a:lnTo>
                    <a:cubicBezTo>
                      <a:pt x="24818" y="73950"/>
                      <a:pt x="21779" y="66732"/>
                      <a:pt x="20386" y="58502"/>
                    </a:cubicBezTo>
                    <a:cubicBezTo>
                      <a:pt x="18993" y="50272"/>
                      <a:pt x="19880" y="42168"/>
                      <a:pt x="22918" y="33937"/>
                    </a:cubicBezTo>
                    <a:cubicBezTo>
                      <a:pt x="28236" y="19629"/>
                      <a:pt x="38366" y="9626"/>
                      <a:pt x="53307" y="3802"/>
                    </a:cubicBezTo>
                    <a:cubicBezTo>
                      <a:pt x="68248" y="-2023"/>
                      <a:pt x="85722" y="-1136"/>
                      <a:pt x="105728" y="6334"/>
                    </a:cubicBezTo>
                    <a:cubicBezTo>
                      <a:pt x="126241" y="14058"/>
                      <a:pt x="140295" y="24947"/>
                      <a:pt x="148019" y="39256"/>
                    </a:cubicBezTo>
                    <a:cubicBezTo>
                      <a:pt x="155743" y="53564"/>
                      <a:pt x="156756" y="67872"/>
                      <a:pt x="151438" y="82180"/>
                    </a:cubicBezTo>
                    <a:cubicBezTo>
                      <a:pt x="148905" y="89017"/>
                      <a:pt x="145234" y="94589"/>
                      <a:pt x="140422" y="99147"/>
                    </a:cubicBezTo>
                    <a:cubicBezTo>
                      <a:pt x="135610" y="103705"/>
                      <a:pt x="128900" y="107757"/>
                      <a:pt x="120036" y="111429"/>
                    </a:cubicBezTo>
                    <a:lnTo>
                      <a:pt x="181954" y="134601"/>
                    </a:lnTo>
                    <a:lnTo>
                      <a:pt x="169798" y="167142"/>
                    </a:lnTo>
                    <a:lnTo>
                      <a:pt x="0" y="103832"/>
                    </a:lnTo>
                    <a:close/>
                    <a:moveTo>
                      <a:pt x="71540" y="93829"/>
                    </a:moveTo>
                    <a:cubicBezTo>
                      <a:pt x="85342" y="99020"/>
                      <a:pt x="96611" y="100033"/>
                      <a:pt x="105222" y="96995"/>
                    </a:cubicBezTo>
                    <a:cubicBezTo>
                      <a:pt x="113832" y="93956"/>
                      <a:pt x="119656" y="88511"/>
                      <a:pt x="122569" y="80660"/>
                    </a:cubicBezTo>
                    <a:cubicBezTo>
                      <a:pt x="125354" y="73063"/>
                      <a:pt x="124721" y="65719"/>
                      <a:pt x="120543" y="58375"/>
                    </a:cubicBezTo>
                    <a:cubicBezTo>
                      <a:pt x="116364" y="51031"/>
                      <a:pt x="107374" y="44827"/>
                      <a:pt x="93572" y="39762"/>
                    </a:cubicBezTo>
                    <a:cubicBezTo>
                      <a:pt x="80657" y="34950"/>
                      <a:pt x="70147" y="33937"/>
                      <a:pt x="61917" y="36723"/>
                    </a:cubicBezTo>
                    <a:cubicBezTo>
                      <a:pt x="53687" y="39509"/>
                      <a:pt x="48242" y="44827"/>
                      <a:pt x="45330" y="52424"/>
                    </a:cubicBezTo>
                    <a:cubicBezTo>
                      <a:pt x="42291" y="60401"/>
                      <a:pt x="42924" y="68125"/>
                      <a:pt x="47103" y="75722"/>
                    </a:cubicBezTo>
                    <a:cubicBezTo>
                      <a:pt x="51281" y="83319"/>
                      <a:pt x="59511" y="89397"/>
                      <a:pt x="71540" y="93829"/>
                    </a:cubicBezTo>
                    <a:close/>
                  </a:path>
                </a:pathLst>
              </a:custGeom>
              <a:solidFill>
                <a:srgbClr val="003C47"/>
              </a:solidFill>
              <a:ln w="19050" cap="flat">
                <a:noFill/>
                <a:prstDash val="solid"/>
                <a:miter/>
              </a:ln>
            </p:spPr>
            <p:txBody>
              <a:bodyPr rtlCol="0" anchor="ctr"/>
              <a:lstStyle/>
              <a:p>
                <a:endParaRPr lang="en-US"/>
              </a:p>
            </p:txBody>
          </p:sp>
          <p:sp>
            <p:nvSpPr>
              <p:cNvPr id="270" name="Freeform: Shape 65">
                <a:extLst>
                  <a:ext uri="{FF2B5EF4-FFF2-40B4-BE49-F238E27FC236}">
                    <a16:creationId xmlns:a16="http://schemas.microsoft.com/office/drawing/2014/main" id="{18DC4368-7B73-4A63-88F7-F865AA91EA57}"/>
                  </a:ext>
                </a:extLst>
              </p:cNvPr>
              <p:cNvSpPr/>
              <p:nvPr/>
            </p:nvSpPr>
            <p:spPr>
              <a:xfrm>
                <a:off x="7166545" y="3207349"/>
                <a:ext cx="154578" cy="135276"/>
              </a:xfrm>
              <a:custGeom>
                <a:avLst/>
                <a:gdLst>
                  <a:gd name="connsiteX0" fmla="*/ 37454 w 154578"/>
                  <a:gd name="connsiteY0" fmla="*/ 79571 h 135276"/>
                  <a:gd name="connsiteX1" fmla="*/ 20740 w 154578"/>
                  <a:gd name="connsiteY1" fmla="*/ 106921 h 135276"/>
                  <a:gd name="connsiteX2" fmla="*/ 1114 w 154578"/>
                  <a:gd name="connsiteY2" fmla="*/ 79571 h 135276"/>
                  <a:gd name="connsiteX3" fmla="*/ 6559 w 154578"/>
                  <a:gd name="connsiteY3" fmla="*/ 40318 h 135276"/>
                  <a:gd name="connsiteX4" fmla="*/ 24286 w 154578"/>
                  <a:gd name="connsiteY4" fmla="*/ 10056 h 135276"/>
                  <a:gd name="connsiteX5" fmla="*/ 43152 w 154578"/>
                  <a:gd name="connsiteY5" fmla="*/ 180 h 135276"/>
                  <a:gd name="connsiteX6" fmla="*/ 73794 w 154578"/>
                  <a:gd name="connsiteY6" fmla="*/ 7144 h 135276"/>
                  <a:gd name="connsiteX7" fmla="*/ 111401 w 154578"/>
                  <a:gd name="connsiteY7" fmla="*/ 22212 h 135276"/>
                  <a:gd name="connsiteX8" fmla="*/ 135838 w 154578"/>
                  <a:gd name="connsiteY8" fmla="*/ 29935 h 135276"/>
                  <a:gd name="connsiteX9" fmla="*/ 154578 w 154578"/>
                  <a:gd name="connsiteY9" fmla="*/ 30569 h 135276"/>
                  <a:gd name="connsiteX10" fmla="*/ 142043 w 154578"/>
                  <a:gd name="connsiteY10" fmla="*/ 62603 h 135276"/>
                  <a:gd name="connsiteX11" fmla="*/ 131280 w 154578"/>
                  <a:gd name="connsiteY11" fmla="*/ 61970 h 135276"/>
                  <a:gd name="connsiteX12" fmla="*/ 126975 w 154578"/>
                  <a:gd name="connsiteY12" fmla="*/ 61590 h 135276"/>
                  <a:gd name="connsiteX13" fmla="*/ 132166 w 154578"/>
                  <a:gd name="connsiteY13" fmla="*/ 84002 h 135276"/>
                  <a:gd name="connsiteX14" fmla="*/ 128368 w 154578"/>
                  <a:gd name="connsiteY14" fmla="*/ 105781 h 135276"/>
                  <a:gd name="connsiteX15" fmla="*/ 106462 w 154578"/>
                  <a:gd name="connsiteY15" fmla="*/ 131612 h 135276"/>
                  <a:gd name="connsiteX16" fmla="*/ 76327 w 154578"/>
                  <a:gd name="connsiteY16" fmla="*/ 132371 h 135276"/>
                  <a:gd name="connsiteX17" fmla="*/ 59739 w 154578"/>
                  <a:gd name="connsiteY17" fmla="*/ 120216 h 135276"/>
                  <a:gd name="connsiteX18" fmla="*/ 52775 w 154578"/>
                  <a:gd name="connsiteY18" fmla="*/ 101476 h 135276"/>
                  <a:gd name="connsiteX19" fmla="*/ 55307 w 154578"/>
                  <a:gd name="connsiteY19" fmla="*/ 72733 h 135276"/>
                  <a:gd name="connsiteX20" fmla="*/ 59613 w 154578"/>
                  <a:gd name="connsiteY20" fmla="*/ 38166 h 135276"/>
                  <a:gd name="connsiteX21" fmla="*/ 56447 w 154578"/>
                  <a:gd name="connsiteY21" fmla="*/ 36900 h 135276"/>
                  <a:gd name="connsiteX22" fmla="*/ 41380 w 154578"/>
                  <a:gd name="connsiteY22" fmla="*/ 36266 h 135276"/>
                  <a:gd name="connsiteX23" fmla="*/ 30617 w 154578"/>
                  <a:gd name="connsiteY23" fmla="*/ 52094 h 135276"/>
                  <a:gd name="connsiteX24" fmla="*/ 28717 w 154578"/>
                  <a:gd name="connsiteY24" fmla="*/ 66909 h 135276"/>
                  <a:gd name="connsiteX25" fmla="*/ 37454 w 154578"/>
                  <a:gd name="connsiteY25" fmla="*/ 79571 h 135276"/>
                  <a:gd name="connsiteX26" fmla="*/ 80632 w 154578"/>
                  <a:gd name="connsiteY26" fmla="*/ 46523 h 135276"/>
                  <a:gd name="connsiteX27" fmla="*/ 77846 w 154578"/>
                  <a:gd name="connsiteY27" fmla="*/ 68175 h 135276"/>
                  <a:gd name="connsiteX28" fmla="*/ 76580 w 154578"/>
                  <a:gd name="connsiteY28" fmla="*/ 88054 h 135276"/>
                  <a:gd name="connsiteX29" fmla="*/ 85570 w 154578"/>
                  <a:gd name="connsiteY29" fmla="*/ 98817 h 135276"/>
                  <a:gd name="connsiteX30" fmla="*/ 99245 w 154578"/>
                  <a:gd name="connsiteY30" fmla="*/ 98310 h 135276"/>
                  <a:gd name="connsiteX31" fmla="*/ 109248 w 154578"/>
                  <a:gd name="connsiteY31" fmla="*/ 87294 h 135276"/>
                  <a:gd name="connsiteX32" fmla="*/ 110008 w 154578"/>
                  <a:gd name="connsiteY32" fmla="*/ 68301 h 135276"/>
                  <a:gd name="connsiteX33" fmla="*/ 102284 w 154578"/>
                  <a:gd name="connsiteY33" fmla="*/ 56399 h 135276"/>
                  <a:gd name="connsiteX34" fmla="*/ 86963 w 154578"/>
                  <a:gd name="connsiteY34" fmla="*/ 48928 h 135276"/>
                  <a:gd name="connsiteX35" fmla="*/ 80632 w 154578"/>
                  <a:gd name="connsiteY35" fmla="*/ 46523 h 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578" h="135276">
                    <a:moveTo>
                      <a:pt x="37454" y="79571"/>
                    </a:moveTo>
                    <a:lnTo>
                      <a:pt x="20740" y="106921"/>
                    </a:lnTo>
                    <a:cubicBezTo>
                      <a:pt x="10231" y="98944"/>
                      <a:pt x="3646" y="89953"/>
                      <a:pt x="1114" y="79571"/>
                    </a:cubicBezTo>
                    <a:cubicBezTo>
                      <a:pt x="-1418" y="69314"/>
                      <a:pt x="354" y="56146"/>
                      <a:pt x="6559" y="40318"/>
                    </a:cubicBezTo>
                    <a:cubicBezTo>
                      <a:pt x="12257" y="25884"/>
                      <a:pt x="18081" y="15754"/>
                      <a:pt x="24286" y="10056"/>
                    </a:cubicBezTo>
                    <a:cubicBezTo>
                      <a:pt x="30490" y="4358"/>
                      <a:pt x="36694" y="1066"/>
                      <a:pt x="43152" y="180"/>
                    </a:cubicBezTo>
                    <a:cubicBezTo>
                      <a:pt x="49483" y="-707"/>
                      <a:pt x="59739" y="1699"/>
                      <a:pt x="73794" y="7144"/>
                    </a:cubicBezTo>
                    <a:lnTo>
                      <a:pt x="111401" y="22212"/>
                    </a:lnTo>
                    <a:cubicBezTo>
                      <a:pt x="122163" y="26390"/>
                      <a:pt x="130267" y="28922"/>
                      <a:pt x="135838" y="29935"/>
                    </a:cubicBezTo>
                    <a:cubicBezTo>
                      <a:pt x="141410" y="30948"/>
                      <a:pt x="147614" y="31075"/>
                      <a:pt x="154578" y="30569"/>
                    </a:cubicBezTo>
                    <a:lnTo>
                      <a:pt x="142043" y="62603"/>
                    </a:lnTo>
                    <a:cubicBezTo>
                      <a:pt x="139510" y="62603"/>
                      <a:pt x="135965" y="62350"/>
                      <a:pt x="131280" y="61970"/>
                    </a:cubicBezTo>
                    <a:cubicBezTo>
                      <a:pt x="129127" y="61717"/>
                      <a:pt x="127734" y="61590"/>
                      <a:pt x="126975" y="61590"/>
                    </a:cubicBezTo>
                    <a:cubicBezTo>
                      <a:pt x="130140" y="69188"/>
                      <a:pt x="131913" y="76658"/>
                      <a:pt x="132166" y="84002"/>
                    </a:cubicBezTo>
                    <a:cubicBezTo>
                      <a:pt x="132420" y="91346"/>
                      <a:pt x="131153" y="98564"/>
                      <a:pt x="128368" y="105781"/>
                    </a:cubicBezTo>
                    <a:cubicBezTo>
                      <a:pt x="123429" y="118316"/>
                      <a:pt x="116212" y="126927"/>
                      <a:pt x="106462" y="131612"/>
                    </a:cubicBezTo>
                    <a:cubicBezTo>
                      <a:pt x="96713" y="136297"/>
                      <a:pt x="86709" y="136423"/>
                      <a:pt x="76327" y="132371"/>
                    </a:cubicBezTo>
                    <a:cubicBezTo>
                      <a:pt x="69363" y="129712"/>
                      <a:pt x="63918" y="125661"/>
                      <a:pt x="59739" y="120216"/>
                    </a:cubicBezTo>
                    <a:cubicBezTo>
                      <a:pt x="55561" y="114771"/>
                      <a:pt x="53282" y="108567"/>
                      <a:pt x="52775" y="101476"/>
                    </a:cubicBezTo>
                    <a:cubicBezTo>
                      <a:pt x="52269" y="94385"/>
                      <a:pt x="53028" y="84889"/>
                      <a:pt x="55307" y="72733"/>
                    </a:cubicBezTo>
                    <a:cubicBezTo>
                      <a:pt x="58347" y="56526"/>
                      <a:pt x="59866" y="45003"/>
                      <a:pt x="59613" y="38166"/>
                    </a:cubicBezTo>
                    <a:lnTo>
                      <a:pt x="56447" y="36900"/>
                    </a:lnTo>
                    <a:cubicBezTo>
                      <a:pt x="50243" y="34494"/>
                      <a:pt x="45178" y="34241"/>
                      <a:pt x="41380" y="36266"/>
                    </a:cubicBezTo>
                    <a:cubicBezTo>
                      <a:pt x="37581" y="38292"/>
                      <a:pt x="33909" y="43610"/>
                      <a:pt x="30617" y="52094"/>
                    </a:cubicBezTo>
                    <a:cubicBezTo>
                      <a:pt x="28338" y="57918"/>
                      <a:pt x="27704" y="62730"/>
                      <a:pt x="28717" y="66909"/>
                    </a:cubicBezTo>
                    <a:cubicBezTo>
                      <a:pt x="29604" y="71214"/>
                      <a:pt x="32643" y="75392"/>
                      <a:pt x="37454" y="79571"/>
                    </a:cubicBezTo>
                    <a:close/>
                    <a:moveTo>
                      <a:pt x="80632" y="46523"/>
                    </a:moveTo>
                    <a:cubicBezTo>
                      <a:pt x="80378" y="51208"/>
                      <a:pt x="79492" y="58425"/>
                      <a:pt x="77846" y="68175"/>
                    </a:cubicBezTo>
                    <a:cubicBezTo>
                      <a:pt x="76200" y="77925"/>
                      <a:pt x="75820" y="84509"/>
                      <a:pt x="76580" y="88054"/>
                    </a:cubicBezTo>
                    <a:cubicBezTo>
                      <a:pt x="77973" y="93499"/>
                      <a:pt x="80885" y="97044"/>
                      <a:pt x="85570" y="98817"/>
                    </a:cubicBezTo>
                    <a:cubicBezTo>
                      <a:pt x="90128" y="100590"/>
                      <a:pt x="94687" y="100463"/>
                      <a:pt x="99245" y="98310"/>
                    </a:cubicBezTo>
                    <a:cubicBezTo>
                      <a:pt x="103930" y="96158"/>
                      <a:pt x="107222" y="92613"/>
                      <a:pt x="109248" y="87294"/>
                    </a:cubicBezTo>
                    <a:cubicBezTo>
                      <a:pt x="111527" y="81470"/>
                      <a:pt x="111780" y="75139"/>
                      <a:pt x="110008" y="68301"/>
                    </a:cubicBezTo>
                    <a:cubicBezTo>
                      <a:pt x="108615" y="63237"/>
                      <a:pt x="106082" y="59311"/>
                      <a:pt x="102284" y="56399"/>
                    </a:cubicBezTo>
                    <a:cubicBezTo>
                      <a:pt x="99878" y="54500"/>
                      <a:pt x="94813" y="51967"/>
                      <a:pt x="86963" y="48928"/>
                    </a:cubicBezTo>
                    <a:lnTo>
                      <a:pt x="80632" y="46523"/>
                    </a:lnTo>
                    <a:close/>
                  </a:path>
                </a:pathLst>
              </a:custGeom>
              <a:solidFill>
                <a:srgbClr val="003C47"/>
              </a:solidFill>
              <a:ln w="19050" cap="flat">
                <a:noFill/>
                <a:prstDash val="solid"/>
                <a:miter/>
              </a:ln>
            </p:spPr>
            <p:txBody>
              <a:bodyPr rtlCol="0" anchor="ctr"/>
              <a:lstStyle/>
              <a:p>
                <a:endParaRPr lang="en-US"/>
              </a:p>
            </p:txBody>
          </p:sp>
          <p:sp>
            <p:nvSpPr>
              <p:cNvPr id="271" name="Freeform: Shape 66">
                <a:extLst>
                  <a:ext uri="{FF2B5EF4-FFF2-40B4-BE49-F238E27FC236}">
                    <a16:creationId xmlns:a16="http://schemas.microsoft.com/office/drawing/2014/main" id="{791864FB-0D9E-4B01-9AC4-4C0A42E82E8E}"/>
                  </a:ext>
                </a:extLst>
              </p:cNvPr>
              <p:cNvSpPr/>
              <p:nvPr/>
            </p:nvSpPr>
            <p:spPr>
              <a:xfrm>
                <a:off x="7222299" y="3072095"/>
                <a:ext cx="138834" cy="130696"/>
              </a:xfrm>
              <a:custGeom>
                <a:avLst/>
                <a:gdLst>
                  <a:gd name="connsiteX0" fmla="*/ 66916 w 138834"/>
                  <a:gd name="connsiteY0" fmla="*/ 457 h 130696"/>
                  <a:gd name="connsiteX1" fmla="*/ 59572 w 138834"/>
                  <a:gd name="connsiteY1" fmla="*/ 34518 h 130696"/>
                  <a:gd name="connsiteX2" fmla="*/ 42225 w 138834"/>
                  <a:gd name="connsiteY2" fmla="*/ 35911 h 130696"/>
                  <a:gd name="connsiteX3" fmla="*/ 31336 w 138834"/>
                  <a:gd name="connsiteY3" fmla="*/ 48573 h 130696"/>
                  <a:gd name="connsiteX4" fmla="*/ 31715 w 138834"/>
                  <a:gd name="connsiteY4" fmla="*/ 71111 h 130696"/>
                  <a:gd name="connsiteX5" fmla="*/ 56533 w 138834"/>
                  <a:gd name="connsiteY5" fmla="*/ 89724 h 130696"/>
                  <a:gd name="connsiteX6" fmla="*/ 90088 w 138834"/>
                  <a:gd name="connsiteY6" fmla="*/ 95042 h 130696"/>
                  <a:gd name="connsiteX7" fmla="*/ 107055 w 138834"/>
                  <a:gd name="connsiteY7" fmla="*/ 79215 h 130696"/>
                  <a:gd name="connsiteX8" fmla="*/ 108067 w 138834"/>
                  <a:gd name="connsiteY8" fmla="*/ 62121 h 130696"/>
                  <a:gd name="connsiteX9" fmla="*/ 93633 w 138834"/>
                  <a:gd name="connsiteY9" fmla="*/ 46547 h 130696"/>
                  <a:gd name="connsiteX10" fmla="*/ 111993 w 138834"/>
                  <a:gd name="connsiteY10" fmla="*/ 17171 h 130696"/>
                  <a:gd name="connsiteX11" fmla="*/ 136937 w 138834"/>
                  <a:gd name="connsiteY11" fmla="*/ 49586 h 130696"/>
                  <a:gd name="connsiteX12" fmla="*/ 132505 w 138834"/>
                  <a:gd name="connsiteY12" fmla="*/ 91497 h 130696"/>
                  <a:gd name="connsiteX13" fmla="*/ 98191 w 138834"/>
                  <a:gd name="connsiteY13" fmla="*/ 126951 h 130696"/>
                  <a:gd name="connsiteX14" fmla="*/ 45137 w 138834"/>
                  <a:gd name="connsiteY14" fmla="*/ 123532 h 130696"/>
                  <a:gd name="connsiteX15" fmla="*/ 4872 w 138834"/>
                  <a:gd name="connsiteY15" fmla="*/ 88331 h 130696"/>
                  <a:gd name="connsiteX16" fmla="*/ 5885 w 138834"/>
                  <a:gd name="connsiteY16" fmla="*/ 38443 h 130696"/>
                  <a:gd name="connsiteX17" fmla="*/ 30069 w 138834"/>
                  <a:gd name="connsiteY17" fmla="*/ 7168 h 130696"/>
                  <a:gd name="connsiteX18" fmla="*/ 66916 w 138834"/>
                  <a:gd name="connsiteY18" fmla="*/ 457 h 13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834" h="130696">
                    <a:moveTo>
                      <a:pt x="66916" y="457"/>
                    </a:moveTo>
                    <a:lnTo>
                      <a:pt x="59572" y="34518"/>
                    </a:lnTo>
                    <a:cubicBezTo>
                      <a:pt x="52861" y="32998"/>
                      <a:pt x="47036" y="33378"/>
                      <a:pt x="42225" y="35911"/>
                    </a:cubicBezTo>
                    <a:cubicBezTo>
                      <a:pt x="37413" y="38316"/>
                      <a:pt x="33868" y="42621"/>
                      <a:pt x="31336" y="48573"/>
                    </a:cubicBezTo>
                    <a:cubicBezTo>
                      <a:pt x="28043" y="56550"/>
                      <a:pt x="28170" y="64147"/>
                      <a:pt x="31715" y="71111"/>
                    </a:cubicBezTo>
                    <a:cubicBezTo>
                      <a:pt x="35261" y="78202"/>
                      <a:pt x="43491" y="84406"/>
                      <a:pt x="56533" y="89724"/>
                    </a:cubicBezTo>
                    <a:cubicBezTo>
                      <a:pt x="70968" y="95675"/>
                      <a:pt x="82110" y="97448"/>
                      <a:pt x="90088" y="95042"/>
                    </a:cubicBezTo>
                    <a:cubicBezTo>
                      <a:pt x="98064" y="92637"/>
                      <a:pt x="103636" y="87445"/>
                      <a:pt x="107055" y="79215"/>
                    </a:cubicBezTo>
                    <a:cubicBezTo>
                      <a:pt x="109587" y="73137"/>
                      <a:pt x="109967" y="67439"/>
                      <a:pt x="108067" y="62121"/>
                    </a:cubicBezTo>
                    <a:cubicBezTo>
                      <a:pt x="106168" y="56803"/>
                      <a:pt x="101357" y="51611"/>
                      <a:pt x="93633" y="46547"/>
                    </a:cubicBezTo>
                    <a:lnTo>
                      <a:pt x="111993" y="17171"/>
                    </a:lnTo>
                    <a:cubicBezTo>
                      <a:pt x="125161" y="26414"/>
                      <a:pt x="133392" y="37303"/>
                      <a:pt x="136937" y="49586"/>
                    </a:cubicBezTo>
                    <a:cubicBezTo>
                      <a:pt x="140482" y="61994"/>
                      <a:pt x="139090" y="75923"/>
                      <a:pt x="132505" y="91497"/>
                    </a:cubicBezTo>
                    <a:cubicBezTo>
                      <a:pt x="125161" y="109224"/>
                      <a:pt x="113766" y="121126"/>
                      <a:pt x="98191" y="126951"/>
                    </a:cubicBezTo>
                    <a:cubicBezTo>
                      <a:pt x="82617" y="132902"/>
                      <a:pt x="64890" y="131762"/>
                      <a:pt x="45137" y="123532"/>
                    </a:cubicBezTo>
                    <a:cubicBezTo>
                      <a:pt x="25131" y="115302"/>
                      <a:pt x="11709" y="103526"/>
                      <a:pt x="4872" y="88331"/>
                    </a:cubicBezTo>
                    <a:cubicBezTo>
                      <a:pt x="-1966" y="73137"/>
                      <a:pt x="-1586" y="56550"/>
                      <a:pt x="5885" y="38443"/>
                    </a:cubicBezTo>
                    <a:cubicBezTo>
                      <a:pt x="11963" y="23628"/>
                      <a:pt x="20066" y="13246"/>
                      <a:pt x="30069" y="7168"/>
                    </a:cubicBezTo>
                    <a:cubicBezTo>
                      <a:pt x="39946" y="1217"/>
                      <a:pt x="52228" y="-1063"/>
                      <a:pt x="66916" y="457"/>
                    </a:cubicBezTo>
                    <a:close/>
                  </a:path>
                </a:pathLst>
              </a:custGeom>
              <a:solidFill>
                <a:srgbClr val="003C47"/>
              </a:solidFill>
              <a:ln w="19050" cap="flat">
                <a:noFill/>
                <a:prstDash val="solid"/>
                <a:miter/>
              </a:ln>
            </p:spPr>
            <p:txBody>
              <a:bodyPr rtlCol="0" anchor="ctr"/>
              <a:lstStyle/>
              <a:p>
                <a:endParaRPr lang="en-US"/>
              </a:p>
            </p:txBody>
          </p:sp>
          <p:sp>
            <p:nvSpPr>
              <p:cNvPr id="272" name="Freeform: Shape 67">
                <a:extLst>
                  <a:ext uri="{FF2B5EF4-FFF2-40B4-BE49-F238E27FC236}">
                    <a16:creationId xmlns:a16="http://schemas.microsoft.com/office/drawing/2014/main" id="{20E0A9E6-AEF6-4E33-821B-F265679EAC3D}"/>
                  </a:ext>
                </a:extLst>
              </p:cNvPr>
              <p:cNvSpPr/>
              <p:nvPr/>
            </p:nvSpPr>
            <p:spPr>
              <a:xfrm>
                <a:off x="7238314" y="2973534"/>
                <a:ext cx="171444" cy="98039"/>
              </a:xfrm>
              <a:custGeom>
                <a:avLst/>
                <a:gdLst>
                  <a:gd name="connsiteX0" fmla="*/ 52041 w 171444"/>
                  <a:gd name="connsiteY0" fmla="*/ 0 h 98039"/>
                  <a:gd name="connsiteX1" fmla="*/ 77365 w 171444"/>
                  <a:gd name="connsiteY1" fmla="*/ 11143 h 98039"/>
                  <a:gd name="connsiteX2" fmla="*/ 67868 w 171444"/>
                  <a:gd name="connsiteY2" fmla="*/ 32921 h 98039"/>
                  <a:gd name="connsiteX3" fmla="*/ 116364 w 171444"/>
                  <a:gd name="connsiteY3" fmla="*/ 54194 h 98039"/>
                  <a:gd name="connsiteX4" fmla="*/ 133838 w 171444"/>
                  <a:gd name="connsiteY4" fmla="*/ 61031 h 98039"/>
                  <a:gd name="connsiteX5" fmla="*/ 139156 w 171444"/>
                  <a:gd name="connsiteY5" fmla="*/ 60018 h 98039"/>
                  <a:gd name="connsiteX6" fmla="*/ 143081 w 171444"/>
                  <a:gd name="connsiteY6" fmla="*/ 55333 h 98039"/>
                  <a:gd name="connsiteX7" fmla="*/ 145614 w 171444"/>
                  <a:gd name="connsiteY7" fmla="*/ 41152 h 98039"/>
                  <a:gd name="connsiteX8" fmla="*/ 171444 w 171444"/>
                  <a:gd name="connsiteY8" fmla="*/ 49255 h 98039"/>
                  <a:gd name="connsiteX9" fmla="*/ 165113 w 171444"/>
                  <a:gd name="connsiteY9" fmla="*/ 76479 h 98039"/>
                  <a:gd name="connsiteX10" fmla="*/ 155363 w 171444"/>
                  <a:gd name="connsiteY10" fmla="*/ 90787 h 98039"/>
                  <a:gd name="connsiteX11" fmla="*/ 143461 w 171444"/>
                  <a:gd name="connsiteY11" fmla="*/ 97624 h 98039"/>
                  <a:gd name="connsiteX12" fmla="*/ 129153 w 171444"/>
                  <a:gd name="connsiteY12" fmla="*/ 96611 h 98039"/>
                  <a:gd name="connsiteX13" fmla="*/ 106234 w 171444"/>
                  <a:gd name="connsiteY13" fmla="*/ 87748 h 98039"/>
                  <a:gd name="connsiteX14" fmla="*/ 53814 w 171444"/>
                  <a:gd name="connsiteY14" fmla="*/ 64703 h 98039"/>
                  <a:gd name="connsiteX15" fmla="*/ 47356 w 171444"/>
                  <a:gd name="connsiteY15" fmla="*/ 79264 h 98039"/>
                  <a:gd name="connsiteX16" fmla="*/ 22032 w 171444"/>
                  <a:gd name="connsiteY16" fmla="*/ 68122 h 98039"/>
                  <a:gd name="connsiteX17" fmla="*/ 28490 w 171444"/>
                  <a:gd name="connsiteY17" fmla="*/ 53560 h 98039"/>
                  <a:gd name="connsiteX18" fmla="*/ 4558 w 171444"/>
                  <a:gd name="connsiteY18" fmla="*/ 43051 h 98039"/>
                  <a:gd name="connsiteX19" fmla="*/ 0 w 171444"/>
                  <a:gd name="connsiteY19" fmla="*/ 2912 h 98039"/>
                  <a:gd name="connsiteX20" fmla="*/ 42418 w 171444"/>
                  <a:gd name="connsiteY20" fmla="*/ 21526 h 98039"/>
                  <a:gd name="connsiteX21" fmla="*/ 52041 w 171444"/>
                  <a:gd name="connsiteY21" fmla="*/ 0 h 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44" h="98039">
                    <a:moveTo>
                      <a:pt x="52041" y="0"/>
                    </a:moveTo>
                    <a:lnTo>
                      <a:pt x="77365" y="11143"/>
                    </a:lnTo>
                    <a:lnTo>
                      <a:pt x="67868" y="32921"/>
                    </a:lnTo>
                    <a:lnTo>
                      <a:pt x="116364" y="54194"/>
                    </a:lnTo>
                    <a:cubicBezTo>
                      <a:pt x="126241" y="58499"/>
                      <a:pt x="131938" y="60778"/>
                      <a:pt x="133838" y="61031"/>
                    </a:cubicBezTo>
                    <a:cubicBezTo>
                      <a:pt x="135610" y="61284"/>
                      <a:pt x="137383" y="61031"/>
                      <a:pt x="139156" y="60018"/>
                    </a:cubicBezTo>
                    <a:cubicBezTo>
                      <a:pt x="140802" y="59005"/>
                      <a:pt x="142195" y="57486"/>
                      <a:pt x="143081" y="55333"/>
                    </a:cubicBezTo>
                    <a:cubicBezTo>
                      <a:pt x="144347" y="52421"/>
                      <a:pt x="145234" y="47736"/>
                      <a:pt x="145614" y="41152"/>
                    </a:cubicBezTo>
                    <a:lnTo>
                      <a:pt x="171444" y="49255"/>
                    </a:lnTo>
                    <a:cubicBezTo>
                      <a:pt x="171317" y="57992"/>
                      <a:pt x="169291" y="67109"/>
                      <a:pt x="165113" y="76479"/>
                    </a:cubicBezTo>
                    <a:cubicBezTo>
                      <a:pt x="162581" y="82177"/>
                      <a:pt x="159415" y="86988"/>
                      <a:pt x="155363" y="90787"/>
                    </a:cubicBezTo>
                    <a:cubicBezTo>
                      <a:pt x="151311" y="94585"/>
                      <a:pt x="147386" y="96865"/>
                      <a:pt x="143461" y="97624"/>
                    </a:cubicBezTo>
                    <a:cubicBezTo>
                      <a:pt x="139409" y="98384"/>
                      <a:pt x="134724" y="98131"/>
                      <a:pt x="129153" y="96611"/>
                    </a:cubicBezTo>
                    <a:cubicBezTo>
                      <a:pt x="125101" y="95725"/>
                      <a:pt x="117504" y="92686"/>
                      <a:pt x="106234" y="87748"/>
                    </a:cubicBezTo>
                    <a:lnTo>
                      <a:pt x="53814" y="64703"/>
                    </a:lnTo>
                    <a:lnTo>
                      <a:pt x="47356" y="79264"/>
                    </a:lnTo>
                    <a:lnTo>
                      <a:pt x="22032" y="68122"/>
                    </a:lnTo>
                    <a:lnTo>
                      <a:pt x="28490" y="53560"/>
                    </a:lnTo>
                    <a:lnTo>
                      <a:pt x="4558" y="43051"/>
                    </a:lnTo>
                    <a:lnTo>
                      <a:pt x="0" y="2912"/>
                    </a:lnTo>
                    <a:lnTo>
                      <a:pt x="42418" y="21526"/>
                    </a:lnTo>
                    <a:lnTo>
                      <a:pt x="52041" y="0"/>
                    </a:lnTo>
                    <a:close/>
                  </a:path>
                </a:pathLst>
              </a:custGeom>
              <a:solidFill>
                <a:srgbClr val="003C47"/>
              </a:solidFill>
              <a:ln w="19050" cap="flat">
                <a:noFill/>
                <a:prstDash val="solid"/>
                <a:miter/>
              </a:ln>
            </p:spPr>
            <p:txBody>
              <a:bodyPr rtlCol="0" anchor="ctr"/>
              <a:lstStyle/>
              <a:p>
                <a:endParaRPr lang="en-US"/>
              </a:p>
            </p:txBody>
          </p:sp>
          <p:sp>
            <p:nvSpPr>
              <p:cNvPr id="273" name="Freeform: Shape 68">
                <a:extLst>
                  <a:ext uri="{FF2B5EF4-FFF2-40B4-BE49-F238E27FC236}">
                    <a16:creationId xmlns:a16="http://schemas.microsoft.com/office/drawing/2014/main" id="{2FEBA14D-60B5-4758-A9B3-4B5D43E81868}"/>
                  </a:ext>
                </a:extLst>
              </p:cNvPr>
              <p:cNvSpPr/>
              <p:nvPr/>
            </p:nvSpPr>
            <p:spPr>
              <a:xfrm>
                <a:off x="7311800" y="2862131"/>
                <a:ext cx="142845" cy="135174"/>
              </a:xfrm>
              <a:custGeom>
                <a:avLst/>
                <a:gdLst>
                  <a:gd name="connsiteX0" fmla="*/ 70734 w 142845"/>
                  <a:gd name="connsiteY0" fmla="*/ 134195 h 135174"/>
                  <a:gd name="connsiteX1" fmla="*/ 80737 w 142845"/>
                  <a:gd name="connsiteY1" fmla="*/ 100387 h 135174"/>
                  <a:gd name="connsiteX2" fmla="*/ 98464 w 142845"/>
                  <a:gd name="connsiteY2" fmla="*/ 98741 h 135174"/>
                  <a:gd name="connsiteX3" fmla="*/ 111379 w 142845"/>
                  <a:gd name="connsiteY3" fmla="*/ 83800 h 135174"/>
                  <a:gd name="connsiteX4" fmla="*/ 115558 w 142845"/>
                  <a:gd name="connsiteY4" fmla="*/ 63287 h 135174"/>
                  <a:gd name="connsiteX5" fmla="*/ 109100 w 142845"/>
                  <a:gd name="connsiteY5" fmla="*/ 55184 h 135174"/>
                  <a:gd name="connsiteX6" fmla="*/ 102136 w 142845"/>
                  <a:gd name="connsiteY6" fmla="*/ 54677 h 135174"/>
                  <a:gd name="connsiteX7" fmla="*/ 93019 w 142845"/>
                  <a:gd name="connsiteY7" fmla="*/ 63287 h 135174"/>
                  <a:gd name="connsiteX8" fmla="*/ 55033 w 142845"/>
                  <a:gd name="connsiteY8" fmla="*/ 104312 h 135174"/>
                  <a:gd name="connsiteX9" fmla="*/ 21605 w 142845"/>
                  <a:gd name="connsiteY9" fmla="*/ 105832 h 135174"/>
                  <a:gd name="connsiteX10" fmla="*/ 1346 w 142845"/>
                  <a:gd name="connsiteY10" fmla="*/ 81394 h 135174"/>
                  <a:gd name="connsiteX11" fmla="*/ 8690 w 142845"/>
                  <a:gd name="connsiteY11" fmla="*/ 38596 h 135174"/>
                  <a:gd name="connsiteX12" fmla="*/ 33634 w 142845"/>
                  <a:gd name="connsiteY12" fmla="*/ 6055 h 135174"/>
                  <a:gd name="connsiteX13" fmla="*/ 64783 w 142845"/>
                  <a:gd name="connsiteY13" fmla="*/ 737 h 135174"/>
                  <a:gd name="connsiteX14" fmla="*/ 56299 w 142845"/>
                  <a:gd name="connsiteY14" fmla="*/ 33025 h 135174"/>
                  <a:gd name="connsiteX15" fmla="*/ 42244 w 142845"/>
                  <a:gd name="connsiteY15" fmla="*/ 35178 h 135174"/>
                  <a:gd name="connsiteX16" fmla="*/ 31482 w 142845"/>
                  <a:gd name="connsiteY16" fmla="*/ 48599 h 135174"/>
                  <a:gd name="connsiteX17" fmla="*/ 26543 w 142845"/>
                  <a:gd name="connsiteY17" fmla="*/ 67972 h 135174"/>
                  <a:gd name="connsiteX18" fmla="*/ 31228 w 142845"/>
                  <a:gd name="connsiteY18" fmla="*/ 74557 h 135174"/>
                  <a:gd name="connsiteX19" fmla="*/ 38446 w 142845"/>
                  <a:gd name="connsiteY19" fmla="*/ 74050 h 135174"/>
                  <a:gd name="connsiteX20" fmla="*/ 61111 w 142845"/>
                  <a:gd name="connsiteY20" fmla="*/ 48853 h 135174"/>
                  <a:gd name="connsiteX21" fmla="*/ 91626 w 142845"/>
                  <a:gd name="connsiteY21" fmla="*/ 20363 h 135174"/>
                  <a:gd name="connsiteX22" fmla="*/ 119610 w 142845"/>
                  <a:gd name="connsiteY22" fmla="*/ 21503 h 135174"/>
                  <a:gd name="connsiteX23" fmla="*/ 141261 w 142845"/>
                  <a:gd name="connsiteY23" fmla="*/ 48346 h 135174"/>
                  <a:gd name="connsiteX24" fmla="*/ 134044 w 142845"/>
                  <a:gd name="connsiteY24" fmla="*/ 94309 h 135174"/>
                  <a:gd name="connsiteX25" fmla="*/ 106061 w 142845"/>
                  <a:gd name="connsiteY25" fmla="*/ 128117 h 135174"/>
                  <a:gd name="connsiteX26" fmla="*/ 70734 w 142845"/>
                  <a:gd name="connsiteY26" fmla="*/ 134195 h 1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45" h="135174">
                    <a:moveTo>
                      <a:pt x="70734" y="134195"/>
                    </a:moveTo>
                    <a:lnTo>
                      <a:pt x="80737" y="100387"/>
                    </a:lnTo>
                    <a:cubicBezTo>
                      <a:pt x="87448" y="101907"/>
                      <a:pt x="93399" y="101400"/>
                      <a:pt x="98464" y="98741"/>
                    </a:cubicBezTo>
                    <a:cubicBezTo>
                      <a:pt x="103528" y="96082"/>
                      <a:pt x="107834" y="91144"/>
                      <a:pt x="111379" y="83800"/>
                    </a:cubicBezTo>
                    <a:cubicBezTo>
                      <a:pt x="115178" y="75696"/>
                      <a:pt x="116570" y="68859"/>
                      <a:pt x="115558" y="63287"/>
                    </a:cubicBezTo>
                    <a:cubicBezTo>
                      <a:pt x="114798" y="59489"/>
                      <a:pt x="112645" y="56830"/>
                      <a:pt x="109100" y="55184"/>
                    </a:cubicBezTo>
                    <a:cubicBezTo>
                      <a:pt x="106694" y="54044"/>
                      <a:pt x="104415" y="53917"/>
                      <a:pt x="102136" y="54677"/>
                    </a:cubicBezTo>
                    <a:cubicBezTo>
                      <a:pt x="99857" y="55563"/>
                      <a:pt x="96818" y="58349"/>
                      <a:pt x="93019" y="63287"/>
                    </a:cubicBezTo>
                    <a:cubicBezTo>
                      <a:pt x="75545" y="85952"/>
                      <a:pt x="62883" y="99754"/>
                      <a:pt x="55033" y="104312"/>
                    </a:cubicBezTo>
                    <a:cubicBezTo>
                      <a:pt x="44144" y="110643"/>
                      <a:pt x="33001" y="111150"/>
                      <a:pt x="21605" y="105832"/>
                    </a:cubicBezTo>
                    <a:cubicBezTo>
                      <a:pt x="11349" y="101020"/>
                      <a:pt x="4512" y="92916"/>
                      <a:pt x="1346" y="81394"/>
                    </a:cubicBezTo>
                    <a:cubicBezTo>
                      <a:pt x="-1819" y="69998"/>
                      <a:pt x="586" y="55690"/>
                      <a:pt x="8690" y="38596"/>
                    </a:cubicBezTo>
                    <a:cubicBezTo>
                      <a:pt x="16287" y="22389"/>
                      <a:pt x="24644" y="11500"/>
                      <a:pt x="33634" y="6055"/>
                    </a:cubicBezTo>
                    <a:cubicBezTo>
                      <a:pt x="42624" y="610"/>
                      <a:pt x="53007" y="-1163"/>
                      <a:pt x="64783" y="737"/>
                    </a:cubicBezTo>
                    <a:lnTo>
                      <a:pt x="56299" y="33025"/>
                    </a:lnTo>
                    <a:cubicBezTo>
                      <a:pt x="51108" y="32139"/>
                      <a:pt x="46423" y="32898"/>
                      <a:pt x="42244" y="35178"/>
                    </a:cubicBezTo>
                    <a:cubicBezTo>
                      <a:pt x="38066" y="37457"/>
                      <a:pt x="34521" y="42015"/>
                      <a:pt x="31482" y="48599"/>
                    </a:cubicBezTo>
                    <a:cubicBezTo>
                      <a:pt x="27556" y="56830"/>
                      <a:pt x="25910" y="63414"/>
                      <a:pt x="26543" y="67972"/>
                    </a:cubicBezTo>
                    <a:cubicBezTo>
                      <a:pt x="27050" y="71138"/>
                      <a:pt x="28696" y="73290"/>
                      <a:pt x="31228" y="74557"/>
                    </a:cubicBezTo>
                    <a:cubicBezTo>
                      <a:pt x="33507" y="75570"/>
                      <a:pt x="35913" y="75443"/>
                      <a:pt x="38446" y="74050"/>
                    </a:cubicBezTo>
                    <a:cubicBezTo>
                      <a:pt x="41864" y="72151"/>
                      <a:pt x="49462" y="63794"/>
                      <a:pt x="61111" y="48853"/>
                    </a:cubicBezTo>
                    <a:cubicBezTo>
                      <a:pt x="72760" y="33911"/>
                      <a:pt x="83016" y="24415"/>
                      <a:pt x="91626" y="20363"/>
                    </a:cubicBezTo>
                    <a:cubicBezTo>
                      <a:pt x="100363" y="16438"/>
                      <a:pt x="109606" y="16818"/>
                      <a:pt x="119610" y="21503"/>
                    </a:cubicBezTo>
                    <a:cubicBezTo>
                      <a:pt x="130499" y="26694"/>
                      <a:pt x="137716" y="35557"/>
                      <a:pt x="141261" y="48346"/>
                    </a:cubicBezTo>
                    <a:cubicBezTo>
                      <a:pt x="144807" y="61135"/>
                      <a:pt x="142401" y="76456"/>
                      <a:pt x="134044" y="94309"/>
                    </a:cubicBezTo>
                    <a:cubicBezTo>
                      <a:pt x="126447" y="110517"/>
                      <a:pt x="117077" y="121786"/>
                      <a:pt x="106061" y="128117"/>
                    </a:cubicBezTo>
                    <a:cubicBezTo>
                      <a:pt x="95172" y="134575"/>
                      <a:pt x="83396" y="136601"/>
                      <a:pt x="70734" y="134195"/>
                    </a:cubicBezTo>
                    <a:close/>
                  </a:path>
                </a:pathLst>
              </a:custGeom>
              <a:solidFill>
                <a:srgbClr val="003C47"/>
              </a:solidFill>
              <a:ln w="19050" cap="flat">
                <a:noFill/>
                <a:prstDash val="solid"/>
                <a:miter/>
              </a:ln>
            </p:spPr>
            <p:txBody>
              <a:bodyPr rtlCol="0" anchor="ctr"/>
              <a:lstStyle/>
              <a:p>
                <a:endParaRPr lang="en-US"/>
              </a:p>
            </p:txBody>
          </p:sp>
          <p:sp>
            <p:nvSpPr>
              <p:cNvPr id="274" name="Freeform: Shape 69">
                <a:extLst>
                  <a:ext uri="{FF2B5EF4-FFF2-40B4-BE49-F238E27FC236}">
                    <a16:creationId xmlns:a16="http://schemas.microsoft.com/office/drawing/2014/main" id="{51072CD6-7CAB-4DFC-839B-05BA70FDC7B0}"/>
                  </a:ext>
                </a:extLst>
              </p:cNvPr>
              <p:cNvSpPr/>
              <p:nvPr/>
            </p:nvSpPr>
            <p:spPr>
              <a:xfrm>
                <a:off x="7382154" y="2641662"/>
                <a:ext cx="212342" cy="183726"/>
              </a:xfrm>
              <a:custGeom>
                <a:avLst/>
                <a:gdLst>
                  <a:gd name="connsiteX0" fmla="*/ 212343 w 212342"/>
                  <a:gd name="connsiteY0" fmla="*/ 24691 h 183726"/>
                  <a:gd name="connsiteX1" fmla="*/ 192970 w 212342"/>
                  <a:gd name="connsiteY1" fmla="*/ 59512 h 183726"/>
                  <a:gd name="connsiteX2" fmla="*/ 149286 w 212342"/>
                  <a:gd name="connsiteY2" fmla="*/ 53307 h 183726"/>
                  <a:gd name="connsiteX3" fmla="*/ 114085 w 212342"/>
                  <a:gd name="connsiteY3" fmla="*/ 116617 h 183726"/>
                  <a:gd name="connsiteX4" fmla="*/ 142828 w 212342"/>
                  <a:gd name="connsiteY4" fmla="*/ 149792 h 183726"/>
                  <a:gd name="connsiteX5" fmla="*/ 123962 w 212342"/>
                  <a:gd name="connsiteY5" fmla="*/ 183726 h 183726"/>
                  <a:gd name="connsiteX6" fmla="*/ 0 w 212342"/>
                  <a:gd name="connsiteY6" fmla="*/ 33808 h 183726"/>
                  <a:gd name="connsiteX7" fmla="*/ 18867 w 212342"/>
                  <a:gd name="connsiteY7" fmla="*/ 0 h 183726"/>
                  <a:gd name="connsiteX8" fmla="*/ 212343 w 212342"/>
                  <a:gd name="connsiteY8" fmla="*/ 24691 h 183726"/>
                  <a:gd name="connsiteX9" fmla="*/ 116871 w 212342"/>
                  <a:gd name="connsiteY9" fmla="*/ 48622 h 183726"/>
                  <a:gd name="connsiteX10" fmla="*/ 45963 w 212342"/>
                  <a:gd name="connsiteY10" fmla="*/ 37733 h 183726"/>
                  <a:gd name="connsiteX11" fmla="*/ 92813 w 212342"/>
                  <a:gd name="connsiteY11" fmla="*/ 91800 h 183726"/>
                  <a:gd name="connsiteX12" fmla="*/ 116871 w 212342"/>
                  <a:gd name="connsiteY12" fmla="*/ 48622 h 18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342" h="183726">
                    <a:moveTo>
                      <a:pt x="212343" y="24691"/>
                    </a:moveTo>
                    <a:lnTo>
                      <a:pt x="192970" y="59512"/>
                    </a:lnTo>
                    <a:lnTo>
                      <a:pt x="149286" y="53307"/>
                    </a:lnTo>
                    <a:lnTo>
                      <a:pt x="114085" y="116617"/>
                    </a:lnTo>
                    <a:lnTo>
                      <a:pt x="142828" y="149792"/>
                    </a:lnTo>
                    <a:lnTo>
                      <a:pt x="123962" y="183726"/>
                    </a:lnTo>
                    <a:lnTo>
                      <a:pt x="0" y="33808"/>
                    </a:lnTo>
                    <a:lnTo>
                      <a:pt x="18867" y="0"/>
                    </a:lnTo>
                    <a:lnTo>
                      <a:pt x="212343" y="24691"/>
                    </a:lnTo>
                    <a:close/>
                    <a:moveTo>
                      <a:pt x="116871" y="48622"/>
                    </a:moveTo>
                    <a:lnTo>
                      <a:pt x="45963" y="37733"/>
                    </a:lnTo>
                    <a:lnTo>
                      <a:pt x="92813" y="91800"/>
                    </a:lnTo>
                    <a:lnTo>
                      <a:pt x="116871" y="48622"/>
                    </a:lnTo>
                    <a:close/>
                  </a:path>
                </a:pathLst>
              </a:custGeom>
              <a:solidFill>
                <a:srgbClr val="003C47"/>
              </a:solidFill>
              <a:ln w="19050" cap="flat">
                <a:noFill/>
                <a:prstDash val="solid"/>
                <a:miter/>
              </a:ln>
            </p:spPr>
            <p:txBody>
              <a:bodyPr rtlCol="0" anchor="ctr"/>
              <a:lstStyle/>
              <a:p>
                <a:endParaRPr lang="en-US"/>
              </a:p>
            </p:txBody>
          </p:sp>
          <p:sp>
            <p:nvSpPr>
              <p:cNvPr id="275" name="Freeform: Shape 70">
                <a:extLst>
                  <a:ext uri="{FF2B5EF4-FFF2-40B4-BE49-F238E27FC236}">
                    <a16:creationId xmlns:a16="http://schemas.microsoft.com/office/drawing/2014/main" id="{CC38A190-D142-469E-8611-1934E402FC0B}"/>
                  </a:ext>
                </a:extLst>
              </p:cNvPr>
              <p:cNvSpPr/>
              <p:nvPr/>
            </p:nvSpPr>
            <p:spPr>
              <a:xfrm>
                <a:off x="7492694" y="2481867"/>
                <a:ext cx="175115" cy="157522"/>
              </a:xfrm>
              <a:custGeom>
                <a:avLst/>
                <a:gdLst>
                  <a:gd name="connsiteX0" fmla="*/ 157516 w 175115"/>
                  <a:gd name="connsiteY0" fmla="*/ 98004 h 157522"/>
                  <a:gd name="connsiteX1" fmla="*/ 140929 w 175115"/>
                  <a:gd name="connsiteY1" fmla="*/ 87368 h 157522"/>
                  <a:gd name="connsiteX2" fmla="*/ 144727 w 175115"/>
                  <a:gd name="connsiteY2" fmla="*/ 112186 h 157522"/>
                  <a:gd name="connsiteX3" fmla="*/ 136497 w 175115"/>
                  <a:gd name="connsiteY3" fmla="*/ 136244 h 157522"/>
                  <a:gd name="connsiteX4" fmla="*/ 118770 w 175115"/>
                  <a:gd name="connsiteY4" fmla="*/ 153084 h 157522"/>
                  <a:gd name="connsiteX5" fmla="*/ 96865 w 175115"/>
                  <a:gd name="connsiteY5" fmla="*/ 157136 h 157522"/>
                  <a:gd name="connsiteX6" fmla="*/ 69894 w 175115"/>
                  <a:gd name="connsiteY6" fmla="*/ 145360 h 157522"/>
                  <a:gd name="connsiteX7" fmla="*/ 0 w 175115"/>
                  <a:gd name="connsiteY7" fmla="*/ 100537 h 157522"/>
                  <a:gd name="connsiteX8" fmla="*/ 18740 w 175115"/>
                  <a:gd name="connsiteY8" fmla="*/ 71287 h 157522"/>
                  <a:gd name="connsiteX9" fmla="*/ 69515 w 175115"/>
                  <a:gd name="connsiteY9" fmla="*/ 103829 h 157522"/>
                  <a:gd name="connsiteX10" fmla="*/ 99144 w 175115"/>
                  <a:gd name="connsiteY10" fmla="*/ 120543 h 157522"/>
                  <a:gd name="connsiteX11" fmla="*/ 111299 w 175115"/>
                  <a:gd name="connsiteY11" fmla="*/ 120036 h 157522"/>
                  <a:gd name="connsiteX12" fmla="*/ 121302 w 175115"/>
                  <a:gd name="connsiteY12" fmla="*/ 111173 h 157522"/>
                  <a:gd name="connsiteX13" fmla="*/ 125861 w 175115"/>
                  <a:gd name="connsiteY13" fmla="*/ 95092 h 157522"/>
                  <a:gd name="connsiteX14" fmla="*/ 120922 w 175115"/>
                  <a:gd name="connsiteY14" fmla="*/ 80404 h 157522"/>
                  <a:gd name="connsiteX15" fmla="*/ 92433 w 175115"/>
                  <a:gd name="connsiteY15" fmla="*/ 59132 h 157522"/>
                  <a:gd name="connsiteX16" fmla="*/ 45837 w 175115"/>
                  <a:gd name="connsiteY16" fmla="*/ 29249 h 157522"/>
                  <a:gd name="connsiteX17" fmla="*/ 64577 w 175115"/>
                  <a:gd name="connsiteY17" fmla="*/ 0 h 157522"/>
                  <a:gd name="connsiteX18" fmla="*/ 175116 w 175115"/>
                  <a:gd name="connsiteY18" fmla="*/ 70907 h 157522"/>
                  <a:gd name="connsiteX19" fmla="*/ 157516 w 175115"/>
                  <a:gd name="connsiteY19" fmla="*/ 98004 h 15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115" h="157522">
                    <a:moveTo>
                      <a:pt x="157516" y="98004"/>
                    </a:moveTo>
                    <a:lnTo>
                      <a:pt x="140929" y="87368"/>
                    </a:lnTo>
                    <a:cubicBezTo>
                      <a:pt x="144220" y="95219"/>
                      <a:pt x="145487" y="103449"/>
                      <a:pt x="144727" y="112186"/>
                    </a:cubicBezTo>
                    <a:cubicBezTo>
                      <a:pt x="143967" y="120923"/>
                      <a:pt x="141182" y="128900"/>
                      <a:pt x="136497" y="136244"/>
                    </a:cubicBezTo>
                    <a:cubicBezTo>
                      <a:pt x="131685" y="143714"/>
                      <a:pt x="125861" y="149286"/>
                      <a:pt x="118770" y="153084"/>
                    </a:cubicBezTo>
                    <a:cubicBezTo>
                      <a:pt x="111679" y="156883"/>
                      <a:pt x="104462" y="158276"/>
                      <a:pt x="96865" y="157136"/>
                    </a:cubicBezTo>
                    <a:cubicBezTo>
                      <a:pt x="89267" y="155996"/>
                      <a:pt x="80277" y="152071"/>
                      <a:pt x="69894" y="145360"/>
                    </a:cubicBezTo>
                    <a:lnTo>
                      <a:pt x="0" y="100537"/>
                    </a:lnTo>
                    <a:lnTo>
                      <a:pt x="18740" y="71287"/>
                    </a:lnTo>
                    <a:lnTo>
                      <a:pt x="69515" y="103829"/>
                    </a:lnTo>
                    <a:cubicBezTo>
                      <a:pt x="85089" y="113832"/>
                      <a:pt x="94965" y="119403"/>
                      <a:pt x="99144" y="120543"/>
                    </a:cubicBezTo>
                    <a:cubicBezTo>
                      <a:pt x="103322" y="121682"/>
                      <a:pt x="107374" y="121556"/>
                      <a:pt x="111299" y="120036"/>
                    </a:cubicBezTo>
                    <a:cubicBezTo>
                      <a:pt x="115225" y="118517"/>
                      <a:pt x="118517" y="115604"/>
                      <a:pt x="121302" y="111173"/>
                    </a:cubicBezTo>
                    <a:cubicBezTo>
                      <a:pt x="124468" y="106235"/>
                      <a:pt x="125988" y="100790"/>
                      <a:pt x="125861" y="95092"/>
                    </a:cubicBezTo>
                    <a:cubicBezTo>
                      <a:pt x="125734" y="89394"/>
                      <a:pt x="123962" y="84456"/>
                      <a:pt x="120922" y="80404"/>
                    </a:cubicBezTo>
                    <a:cubicBezTo>
                      <a:pt x="117757" y="76352"/>
                      <a:pt x="108260" y="69261"/>
                      <a:pt x="92433" y="59132"/>
                    </a:cubicBezTo>
                    <a:lnTo>
                      <a:pt x="45837" y="29249"/>
                    </a:lnTo>
                    <a:lnTo>
                      <a:pt x="64577" y="0"/>
                    </a:lnTo>
                    <a:lnTo>
                      <a:pt x="175116" y="70907"/>
                    </a:lnTo>
                    <a:lnTo>
                      <a:pt x="157516" y="98004"/>
                    </a:lnTo>
                    <a:close/>
                  </a:path>
                </a:pathLst>
              </a:custGeom>
              <a:solidFill>
                <a:srgbClr val="003C47"/>
              </a:solidFill>
              <a:ln w="19050" cap="flat">
                <a:noFill/>
                <a:prstDash val="solid"/>
                <a:miter/>
              </a:ln>
            </p:spPr>
            <p:txBody>
              <a:bodyPr rtlCol="0" anchor="ctr"/>
              <a:lstStyle/>
              <a:p>
                <a:endParaRPr lang="en-US"/>
              </a:p>
            </p:txBody>
          </p:sp>
          <p:sp>
            <p:nvSpPr>
              <p:cNvPr id="276" name="Freeform: Shape 71">
                <a:extLst>
                  <a:ext uri="{FF2B5EF4-FFF2-40B4-BE49-F238E27FC236}">
                    <a16:creationId xmlns:a16="http://schemas.microsoft.com/office/drawing/2014/main" id="{A68A5988-E5A9-4B41-A8B5-A834B061279A}"/>
                  </a:ext>
                </a:extLst>
              </p:cNvPr>
              <p:cNvSpPr/>
              <p:nvPr/>
            </p:nvSpPr>
            <p:spPr>
              <a:xfrm>
                <a:off x="7563348" y="2388041"/>
                <a:ext cx="161567" cy="122323"/>
              </a:xfrm>
              <a:custGeom>
                <a:avLst/>
                <a:gdLst>
                  <a:gd name="connsiteX0" fmla="*/ 54953 w 161567"/>
                  <a:gd name="connsiteY0" fmla="*/ 7977 h 122323"/>
                  <a:gd name="connsiteX1" fmla="*/ 77492 w 161567"/>
                  <a:gd name="connsiteY1" fmla="*/ 24185 h 122323"/>
                  <a:gd name="connsiteX2" fmla="*/ 63690 w 161567"/>
                  <a:gd name="connsiteY2" fmla="*/ 43431 h 122323"/>
                  <a:gd name="connsiteX3" fmla="*/ 106741 w 161567"/>
                  <a:gd name="connsiteY3" fmla="*/ 74326 h 122323"/>
                  <a:gd name="connsiteX4" fmla="*/ 122315 w 161567"/>
                  <a:gd name="connsiteY4" fmla="*/ 84709 h 122323"/>
                  <a:gd name="connsiteX5" fmla="*/ 127634 w 161567"/>
                  <a:gd name="connsiteY5" fmla="*/ 84709 h 122323"/>
                  <a:gd name="connsiteX6" fmla="*/ 132445 w 161567"/>
                  <a:gd name="connsiteY6" fmla="*/ 80910 h 122323"/>
                  <a:gd name="connsiteX7" fmla="*/ 137890 w 161567"/>
                  <a:gd name="connsiteY7" fmla="*/ 67615 h 122323"/>
                  <a:gd name="connsiteX8" fmla="*/ 161568 w 161567"/>
                  <a:gd name="connsiteY8" fmla="*/ 80910 h 122323"/>
                  <a:gd name="connsiteX9" fmla="*/ 149792 w 161567"/>
                  <a:gd name="connsiteY9" fmla="*/ 106235 h 122323"/>
                  <a:gd name="connsiteX10" fmla="*/ 137383 w 161567"/>
                  <a:gd name="connsiteY10" fmla="*/ 118137 h 122323"/>
                  <a:gd name="connsiteX11" fmla="*/ 124341 w 161567"/>
                  <a:gd name="connsiteY11" fmla="*/ 122315 h 122323"/>
                  <a:gd name="connsiteX12" fmla="*/ 110540 w 161567"/>
                  <a:gd name="connsiteY12" fmla="*/ 118390 h 122323"/>
                  <a:gd name="connsiteX13" fmla="*/ 90027 w 161567"/>
                  <a:gd name="connsiteY13" fmla="*/ 104968 h 122323"/>
                  <a:gd name="connsiteX14" fmla="*/ 43557 w 161567"/>
                  <a:gd name="connsiteY14" fmla="*/ 71541 h 122323"/>
                  <a:gd name="connsiteX15" fmla="*/ 34314 w 161567"/>
                  <a:gd name="connsiteY15" fmla="*/ 84456 h 122323"/>
                  <a:gd name="connsiteX16" fmla="*/ 11776 w 161567"/>
                  <a:gd name="connsiteY16" fmla="*/ 68248 h 122323"/>
                  <a:gd name="connsiteX17" fmla="*/ 21146 w 161567"/>
                  <a:gd name="connsiteY17" fmla="*/ 55333 h 122323"/>
                  <a:gd name="connsiteX18" fmla="*/ 0 w 161567"/>
                  <a:gd name="connsiteY18" fmla="*/ 40139 h 122323"/>
                  <a:gd name="connsiteX19" fmla="*/ 3925 w 161567"/>
                  <a:gd name="connsiteY19" fmla="*/ 0 h 122323"/>
                  <a:gd name="connsiteX20" fmla="*/ 41531 w 161567"/>
                  <a:gd name="connsiteY20" fmla="*/ 27097 h 122323"/>
                  <a:gd name="connsiteX21" fmla="*/ 54953 w 161567"/>
                  <a:gd name="connsiteY21" fmla="*/ 7977 h 12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567" h="122323">
                    <a:moveTo>
                      <a:pt x="54953" y="7977"/>
                    </a:moveTo>
                    <a:lnTo>
                      <a:pt x="77492" y="24185"/>
                    </a:lnTo>
                    <a:lnTo>
                      <a:pt x="63690" y="43431"/>
                    </a:lnTo>
                    <a:lnTo>
                      <a:pt x="106741" y="74326"/>
                    </a:lnTo>
                    <a:cubicBezTo>
                      <a:pt x="115478" y="80531"/>
                      <a:pt x="120669" y="84076"/>
                      <a:pt x="122315" y="84709"/>
                    </a:cubicBezTo>
                    <a:cubicBezTo>
                      <a:pt x="123962" y="85342"/>
                      <a:pt x="125861" y="85342"/>
                      <a:pt x="127634" y="84709"/>
                    </a:cubicBezTo>
                    <a:cubicBezTo>
                      <a:pt x="129533" y="84076"/>
                      <a:pt x="131179" y="82810"/>
                      <a:pt x="132445" y="80910"/>
                    </a:cubicBezTo>
                    <a:cubicBezTo>
                      <a:pt x="134345" y="78251"/>
                      <a:pt x="136117" y="73820"/>
                      <a:pt x="137890" y="67615"/>
                    </a:cubicBezTo>
                    <a:lnTo>
                      <a:pt x="161568" y="80910"/>
                    </a:lnTo>
                    <a:cubicBezTo>
                      <a:pt x="159669" y="89521"/>
                      <a:pt x="155743" y="97878"/>
                      <a:pt x="149792" y="106235"/>
                    </a:cubicBezTo>
                    <a:cubicBezTo>
                      <a:pt x="146120" y="111299"/>
                      <a:pt x="141942" y="115351"/>
                      <a:pt x="137383" y="118137"/>
                    </a:cubicBezTo>
                    <a:cubicBezTo>
                      <a:pt x="132698" y="121049"/>
                      <a:pt x="128393" y="122442"/>
                      <a:pt x="124341" y="122315"/>
                    </a:cubicBezTo>
                    <a:cubicBezTo>
                      <a:pt x="120289" y="122189"/>
                      <a:pt x="115605" y="120923"/>
                      <a:pt x="110540" y="118390"/>
                    </a:cubicBezTo>
                    <a:cubicBezTo>
                      <a:pt x="106868" y="116617"/>
                      <a:pt x="100030" y="112186"/>
                      <a:pt x="90027" y="104968"/>
                    </a:cubicBezTo>
                    <a:lnTo>
                      <a:pt x="43557" y="71541"/>
                    </a:lnTo>
                    <a:lnTo>
                      <a:pt x="34314" y="84456"/>
                    </a:lnTo>
                    <a:lnTo>
                      <a:pt x="11776" y="68248"/>
                    </a:lnTo>
                    <a:lnTo>
                      <a:pt x="21146" y="55333"/>
                    </a:lnTo>
                    <a:lnTo>
                      <a:pt x="0" y="40139"/>
                    </a:lnTo>
                    <a:lnTo>
                      <a:pt x="3925" y="0"/>
                    </a:lnTo>
                    <a:lnTo>
                      <a:pt x="41531" y="27097"/>
                    </a:lnTo>
                    <a:lnTo>
                      <a:pt x="54953" y="7977"/>
                    </a:lnTo>
                    <a:close/>
                  </a:path>
                </a:pathLst>
              </a:custGeom>
              <a:solidFill>
                <a:srgbClr val="003C47"/>
              </a:solidFill>
              <a:ln w="19050" cap="flat">
                <a:noFill/>
                <a:prstDash val="solid"/>
                <a:miter/>
              </a:ln>
            </p:spPr>
            <p:txBody>
              <a:bodyPr rtlCol="0" anchor="ctr"/>
              <a:lstStyle/>
              <a:p>
                <a:endParaRPr lang="en-US"/>
              </a:p>
            </p:txBody>
          </p:sp>
          <p:sp>
            <p:nvSpPr>
              <p:cNvPr id="277" name="Freeform: Shape 72">
                <a:extLst>
                  <a:ext uri="{FF2B5EF4-FFF2-40B4-BE49-F238E27FC236}">
                    <a16:creationId xmlns:a16="http://schemas.microsoft.com/office/drawing/2014/main" id="{3113ADCD-994C-42F2-AA8B-E393BB1DC398}"/>
                  </a:ext>
                </a:extLst>
              </p:cNvPr>
              <p:cNvSpPr/>
              <p:nvPr/>
            </p:nvSpPr>
            <p:spPr>
              <a:xfrm>
                <a:off x="7656415" y="2295529"/>
                <a:ext cx="138829" cy="139198"/>
              </a:xfrm>
              <a:custGeom>
                <a:avLst/>
                <a:gdLst>
                  <a:gd name="connsiteX0" fmla="*/ 25577 w 138829"/>
                  <a:gd name="connsiteY0" fmla="*/ 120622 h 139198"/>
                  <a:gd name="connsiteX1" fmla="*/ 4938 w 138829"/>
                  <a:gd name="connsiteY1" fmla="*/ 92892 h 139198"/>
                  <a:gd name="connsiteX2" fmla="*/ 1013 w 138829"/>
                  <a:gd name="connsiteY2" fmla="*/ 58578 h 139198"/>
                  <a:gd name="connsiteX3" fmla="*/ 16334 w 138829"/>
                  <a:gd name="connsiteY3" fmla="*/ 26036 h 139198"/>
                  <a:gd name="connsiteX4" fmla="*/ 62170 w 138829"/>
                  <a:gd name="connsiteY4" fmla="*/ 332 h 139198"/>
                  <a:gd name="connsiteX5" fmla="*/ 112185 w 138829"/>
                  <a:gd name="connsiteY5" fmla="*/ 16287 h 139198"/>
                  <a:gd name="connsiteX6" fmla="*/ 138396 w 138829"/>
                  <a:gd name="connsiteY6" fmla="*/ 62376 h 139198"/>
                  <a:gd name="connsiteX7" fmla="*/ 123075 w 138829"/>
                  <a:gd name="connsiteY7" fmla="*/ 112265 h 139198"/>
                  <a:gd name="connsiteX8" fmla="*/ 95092 w 138829"/>
                  <a:gd name="connsiteY8" fmla="*/ 133917 h 139198"/>
                  <a:gd name="connsiteX9" fmla="*/ 60778 w 138829"/>
                  <a:gd name="connsiteY9" fmla="*/ 138222 h 139198"/>
                  <a:gd name="connsiteX10" fmla="*/ 25577 w 138829"/>
                  <a:gd name="connsiteY10" fmla="*/ 120622 h 139198"/>
                  <a:gd name="connsiteX11" fmla="*/ 49381 w 138829"/>
                  <a:gd name="connsiteY11" fmla="*/ 94158 h 139198"/>
                  <a:gd name="connsiteX12" fmla="*/ 78504 w 138829"/>
                  <a:gd name="connsiteY12" fmla="*/ 105807 h 139198"/>
                  <a:gd name="connsiteX13" fmla="*/ 101043 w 138829"/>
                  <a:gd name="connsiteY13" fmla="*/ 94538 h 139198"/>
                  <a:gd name="connsiteX14" fmla="*/ 107374 w 138829"/>
                  <a:gd name="connsiteY14" fmla="*/ 70227 h 139198"/>
                  <a:gd name="connsiteX15" fmla="*/ 89773 w 138829"/>
                  <a:gd name="connsiteY15" fmla="*/ 44016 h 139198"/>
                  <a:gd name="connsiteX16" fmla="*/ 60904 w 138829"/>
                  <a:gd name="connsiteY16" fmla="*/ 32494 h 139198"/>
                  <a:gd name="connsiteX17" fmla="*/ 38492 w 138829"/>
                  <a:gd name="connsiteY17" fmla="*/ 43637 h 139198"/>
                  <a:gd name="connsiteX18" fmla="*/ 32161 w 138829"/>
                  <a:gd name="connsiteY18" fmla="*/ 67948 h 139198"/>
                  <a:gd name="connsiteX19" fmla="*/ 49381 w 138829"/>
                  <a:gd name="connsiteY19" fmla="*/ 94158 h 1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829" h="139198">
                    <a:moveTo>
                      <a:pt x="25577" y="120622"/>
                    </a:moveTo>
                    <a:cubicBezTo>
                      <a:pt x="16587" y="113404"/>
                      <a:pt x="9750" y="104161"/>
                      <a:pt x="4938" y="92892"/>
                    </a:cubicBezTo>
                    <a:cubicBezTo>
                      <a:pt x="126" y="81623"/>
                      <a:pt x="-1140" y="70227"/>
                      <a:pt x="1013" y="58578"/>
                    </a:cubicBezTo>
                    <a:cubicBezTo>
                      <a:pt x="3165" y="46929"/>
                      <a:pt x="8230" y="36039"/>
                      <a:pt x="16334" y="26036"/>
                    </a:cubicBezTo>
                    <a:cubicBezTo>
                      <a:pt x="28869" y="10589"/>
                      <a:pt x="44064" y="1978"/>
                      <a:pt x="62170" y="332"/>
                    </a:cubicBezTo>
                    <a:cubicBezTo>
                      <a:pt x="80150" y="-1440"/>
                      <a:pt x="96864" y="3878"/>
                      <a:pt x="112185" y="16287"/>
                    </a:cubicBezTo>
                    <a:cubicBezTo>
                      <a:pt x="127633" y="28822"/>
                      <a:pt x="136370" y="44143"/>
                      <a:pt x="138396" y="62376"/>
                    </a:cubicBezTo>
                    <a:cubicBezTo>
                      <a:pt x="140422" y="80610"/>
                      <a:pt x="135357" y="97197"/>
                      <a:pt x="123075" y="112265"/>
                    </a:cubicBezTo>
                    <a:cubicBezTo>
                      <a:pt x="115477" y="121635"/>
                      <a:pt x="106107" y="128852"/>
                      <a:pt x="95092" y="133917"/>
                    </a:cubicBezTo>
                    <a:cubicBezTo>
                      <a:pt x="83949" y="138982"/>
                      <a:pt x="72553" y="140375"/>
                      <a:pt x="60778" y="138222"/>
                    </a:cubicBezTo>
                    <a:cubicBezTo>
                      <a:pt x="49002" y="135943"/>
                      <a:pt x="37226" y="130118"/>
                      <a:pt x="25577" y="120622"/>
                    </a:cubicBezTo>
                    <a:close/>
                    <a:moveTo>
                      <a:pt x="49381" y="94158"/>
                    </a:moveTo>
                    <a:cubicBezTo>
                      <a:pt x="59511" y="102388"/>
                      <a:pt x="69134" y="106187"/>
                      <a:pt x="78504" y="105807"/>
                    </a:cubicBezTo>
                    <a:cubicBezTo>
                      <a:pt x="87747" y="105427"/>
                      <a:pt x="95218" y="101629"/>
                      <a:pt x="101043" y="94538"/>
                    </a:cubicBezTo>
                    <a:cubicBezTo>
                      <a:pt x="106740" y="87447"/>
                      <a:pt x="108893" y="79344"/>
                      <a:pt x="107374" y="70227"/>
                    </a:cubicBezTo>
                    <a:cubicBezTo>
                      <a:pt x="105854" y="61110"/>
                      <a:pt x="100030" y="52373"/>
                      <a:pt x="89773" y="44016"/>
                    </a:cubicBezTo>
                    <a:cubicBezTo>
                      <a:pt x="79771" y="35913"/>
                      <a:pt x="70147" y="32114"/>
                      <a:pt x="60904" y="32494"/>
                    </a:cubicBezTo>
                    <a:cubicBezTo>
                      <a:pt x="51661" y="32874"/>
                      <a:pt x="44190" y="36672"/>
                      <a:pt x="38492" y="43637"/>
                    </a:cubicBezTo>
                    <a:cubicBezTo>
                      <a:pt x="32794" y="50727"/>
                      <a:pt x="30642" y="58831"/>
                      <a:pt x="32161" y="67948"/>
                    </a:cubicBezTo>
                    <a:cubicBezTo>
                      <a:pt x="33427" y="77318"/>
                      <a:pt x="39252" y="85928"/>
                      <a:pt x="49381" y="94158"/>
                    </a:cubicBezTo>
                    <a:close/>
                  </a:path>
                </a:pathLst>
              </a:custGeom>
              <a:solidFill>
                <a:srgbClr val="003C47"/>
              </a:solidFill>
              <a:ln w="19050" cap="flat">
                <a:noFill/>
                <a:prstDash val="solid"/>
                <a:miter/>
              </a:ln>
            </p:spPr>
            <p:txBody>
              <a:bodyPr rtlCol="0" anchor="ctr"/>
              <a:lstStyle/>
              <a:p>
                <a:endParaRPr lang="en-US"/>
              </a:p>
            </p:txBody>
          </p:sp>
        </p:grpSp>
        <p:grpSp>
          <p:nvGrpSpPr>
            <p:cNvPr id="239" name="Graphic 117">
              <a:extLst>
                <a:ext uri="{FF2B5EF4-FFF2-40B4-BE49-F238E27FC236}">
                  <a16:creationId xmlns:a16="http://schemas.microsoft.com/office/drawing/2014/main" id="{2B488DDC-85ED-49DA-B013-867DB90982F8}"/>
                </a:ext>
              </a:extLst>
            </p:cNvPr>
            <p:cNvGrpSpPr/>
            <p:nvPr/>
          </p:nvGrpSpPr>
          <p:grpSpPr>
            <a:xfrm>
              <a:off x="7837482" y="2241602"/>
              <a:ext cx="1384847" cy="2647699"/>
              <a:chOff x="7837482" y="2241602"/>
              <a:chExt cx="1384847" cy="2647699"/>
            </a:xfrm>
            <a:solidFill>
              <a:srgbClr val="4C8A87"/>
            </a:solidFill>
          </p:grpSpPr>
          <p:sp>
            <p:nvSpPr>
              <p:cNvPr id="240" name="Freeform: Shape 74">
                <a:extLst>
                  <a:ext uri="{FF2B5EF4-FFF2-40B4-BE49-F238E27FC236}">
                    <a16:creationId xmlns:a16="http://schemas.microsoft.com/office/drawing/2014/main" id="{B666BA6C-817E-4009-A697-1D41F7BFBD14}"/>
                  </a:ext>
                </a:extLst>
              </p:cNvPr>
              <p:cNvSpPr/>
              <p:nvPr/>
            </p:nvSpPr>
            <p:spPr>
              <a:xfrm>
                <a:off x="7837482" y="4694813"/>
                <a:ext cx="212089" cy="194489"/>
              </a:xfrm>
              <a:custGeom>
                <a:avLst/>
                <a:gdLst>
                  <a:gd name="connsiteX0" fmla="*/ 212089 w 212089"/>
                  <a:gd name="connsiteY0" fmla="*/ 46596 h 194489"/>
                  <a:gd name="connsiteX1" fmla="*/ 188918 w 212089"/>
                  <a:gd name="connsiteY1" fmla="*/ 79011 h 194489"/>
                  <a:gd name="connsiteX2" fmla="*/ 146246 w 212089"/>
                  <a:gd name="connsiteY2" fmla="*/ 67869 h 194489"/>
                  <a:gd name="connsiteX3" fmla="*/ 104082 w 212089"/>
                  <a:gd name="connsiteY3" fmla="*/ 126747 h 194489"/>
                  <a:gd name="connsiteX4" fmla="*/ 128773 w 212089"/>
                  <a:gd name="connsiteY4" fmla="*/ 162960 h 194489"/>
                  <a:gd name="connsiteX5" fmla="*/ 106108 w 212089"/>
                  <a:gd name="connsiteY5" fmla="*/ 194489 h 194489"/>
                  <a:gd name="connsiteX6" fmla="*/ 0 w 212089"/>
                  <a:gd name="connsiteY6" fmla="*/ 31402 h 194489"/>
                  <a:gd name="connsiteX7" fmla="*/ 22538 w 212089"/>
                  <a:gd name="connsiteY7" fmla="*/ 0 h 194489"/>
                  <a:gd name="connsiteX8" fmla="*/ 212089 w 212089"/>
                  <a:gd name="connsiteY8" fmla="*/ 46596 h 194489"/>
                  <a:gd name="connsiteX9" fmla="*/ 114591 w 212089"/>
                  <a:gd name="connsiteY9" fmla="*/ 59638 h 194489"/>
                  <a:gd name="connsiteX10" fmla="*/ 45330 w 212089"/>
                  <a:gd name="connsiteY10" fmla="*/ 40772 h 194489"/>
                  <a:gd name="connsiteX11" fmla="*/ 85722 w 212089"/>
                  <a:gd name="connsiteY11" fmla="*/ 99904 h 194489"/>
                  <a:gd name="connsiteX12" fmla="*/ 114591 w 212089"/>
                  <a:gd name="connsiteY12" fmla="*/ 59638 h 19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 h="194489">
                    <a:moveTo>
                      <a:pt x="212089" y="46596"/>
                    </a:moveTo>
                    <a:lnTo>
                      <a:pt x="188918" y="79011"/>
                    </a:lnTo>
                    <a:lnTo>
                      <a:pt x="146246" y="67869"/>
                    </a:lnTo>
                    <a:lnTo>
                      <a:pt x="104082" y="126747"/>
                    </a:lnTo>
                    <a:lnTo>
                      <a:pt x="128773" y="162960"/>
                    </a:lnTo>
                    <a:lnTo>
                      <a:pt x="106108" y="194489"/>
                    </a:lnTo>
                    <a:lnTo>
                      <a:pt x="0" y="31402"/>
                    </a:lnTo>
                    <a:lnTo>
                      <a:pt x="22538" y="0"/>
                    </a:lnTo>
                    <a:lnTo>
                      <a:pt x="212089" y="46596"/>
                    </a:lnTo>
                    <a:close/>
                    <a:moveTo>
                      <a:pt x="114591" y="59638"/>
                    </a:moveTo>
                    <a:lnTo>
                      <a:pt x="45330" y="40772"/>
                    </a:lnTo>
                    <a:lnTo>
                      <a:pt x="85722" y="99904"/>
                    </a:lnTo>
                    <a:lnTo>
                      <a:pt x="114591" y="59638"/>
                    </a:lnTo>
                    <a:close/>
                  </a:path>
                </a:pathLst>
              </a:custGeom>
              <a:solidFill>
                <a:srgbClr val="4C8A87"/>
              </a:solidFill>
              <a:ln w="19050" cap="flat">
                <a:noFill/>
                <a:prstDash val="solid"/>
                <a:miter/>
              </a:ln>
            </p:spPr>
            <p:txBody>
              <a:bodyPr rtlCol="0" anchor="ctr"/>
              <a:lstStyle/>
              <a:p>
                <a:endParaRPr lang="en-US"/>
              </a:p>
            </p:txBody>
          </p:sp>
          <p:sp>
            <p:nvSpPr>
              <p:cNvPr id="241" name="Freeform: Shape 75">
                <a:extLst>
                  <a:ext uri="{FF2B5EF4-FFF2-40B4-BE49-F238E27FC236}">
                    <a16:creationId xmlns:a16="http://schemas.microsoft.com/office/drawing/2014/main" id="{1A782EEC-3174-407D-95D4-BEC18DA2EA6B}"/>
                  </a:ext>
                </a:extLst>
              </p:cNvPr>
              <p:cNvSpPr/>
              <p:nvPr/>
            </p:nvSpPr>
            <p:spPr>
              <a:xfrm>
                <a:off x="7944982" y="4556796"/>
                <a:ext cx="174356" cy="156621"/>
              </a:xfrm>
              <a:custGeom>
                <a:avLst/>
                <a:gdLst>
                  <a:gd name="connsiteX0" fmla="*/ 157642 w 174356"/>
                  <a:gd name="connsiteY0" fmla="*/ 95978 h 156621"/>
                  <a:gd name="connsiteX1" fmla="*/ 140802 w 174356"/>
                  <a:gd name="connsiteY1" fmla="*/ 85722 h 156621"/>
                  <a:gd name="connsiteX2" fmla="*/ 145107 w 174356"/>
                  <a:gd name="connsiteY2" fmla="*/ 110413 h 156621"/>
                  <a:gd name="connsiteX3" fmla="*/ 137510 w 174356"/>
                  <a:gd name="connsiteY3" fmla="*/ 134598 h 156621"/>
                  <a:gd name="connsiteX4" fmla="*/ 120163 w 174356"/>
                  <a:gd name="connsiteY4" fmla="*/ 151818 h 156621"/>
                  <a:gd name="connsiteX5" fmla="*/ 98258 w 174356"/>
                  <a:gd name="connsiteY5" fmla="*/ 156376 h 156621"/>
                  <a:gd name="connsiteX6" fmla="*/ 71034 w 174356"/>
                  <a:gd name="connsiteY6" fmla="*/ 145234 h 156621"/>
                  <a:gd name="connsiteX7" fmla="*/ 0 w 174356"/>
                  <a:gd name="connsiteY7" fmla="*/ 102056 h 156621"/>
                  <a:gd name="connsiteX8" fmla="*/ 18107 w 174356"/>
                  <a:gd name="connsiteY8" fmla="*/ 72427 h 156621"/>
                  <a:gd name="connsiteX9" fmla="*/ 69641 w 174356"/>
                  <a:gd name="connsiteY9" fmla="*/ 103829 h 156621"/>
                  <a:gd name="connsiteX10" fmla="*/ 99650 w 174356"/>
                  <a:gd name="connsiteY10" fmla="*/ 119783 h 156621"/>
                  <a:gd name="connsiteX11" fmla="*/ 111679 w 174356"/>
                  <a:gd name="connsiteY11" fmla="*/ 118897 h 156621"/>
                  <a:gd name="connsiteX12" fmla="*/ 121429 w 174356"/>
                  <a:gd name="connsiteY12" fmla="*/ 109780 h 156621"/>
                  <a:gd name="connsiteX13" fmla="*/ 125607 w 174356"/>
                  <a:gd name="connsiteY13" fmla="*/ 93573 h 156621"/>
                  <a:gd name="connsiteX14" fmla="*/ 120289 w 174356"/>
                  <a:gd name="connsiteY14" fmla="*/ 79011 h 156621"/>
                  <a:gd name="connsiteX15" fmla="*/ 91420 w 174356"/>
                  <a:gd name="connsiteY15" fmla="*/ 58372 h 156621"/>
                  <a:gd name="connsiteX16" fmla="*/ 44064 w 174356"/>
                  <a:gd name="connsiteY16" fmla="*/ 29629 h 156621"/>
                  <a:gd name="connsiteX17" fmla="*/ 62171 w 174356"/>
                  <a:gd name="connsiteY17" fmla="*/ 0 h 156621"/>
                  <a:gd name="connsiteX18" fmla="*/ 174356 w 174356"/>
                  <a:gd name="connsiteY18" fmla="*/ 68248 h 156621"/>
                  <a:gd name="connsiteX19" fmla="*/ 157642 w 174356"/>
                  <a:gd name="connsiteY19" fmla="*/ 95978 h 1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356" h="156621">
                    <a:moveTo>
                      <a:pt x="157642" y="95978"/>
                    </a:moveTo>
                    <a:lnTo>
                      <a:pt x="140802" y="85722"/>
                    </a:lnTo>
                    <a:cubicBezTo>
                      <a:pt x="144347" y="93446"/>
                      <a:pt x="145740" y="101676"/>
                      <a:pt x="145107" y="110413"/>
                    </a:cubicBezTo>
                    <a:cubicBezTo>
                      <a:pt x="144474" y="119150"/>
                      <a:pt x="141941" y="127254"/>
                      <a:pt x="137510" y="134598"/>
                    </a:cubicBezTo>
                    <a:cubicBezTo>
                      <a:pt x="132951" y="142068"/>
                      <a:pt x="127127" y="147893"/>
                      <a:pt x="120163" y="151818"/>
                    </a:cubicBezTo>
                    <a:cubicBezTo>
                      <a:pt x="113199" y="155743"/>
                      <a:pt x="105855" y="157263"/>
                      <a:pt x="98258" y="156376"/>
                    </a:cubicBezTo>
                    <a:cubicBezTo>
                      <a:pt x="90660" y="155363"/>
                      <a:pt x="81544" y="151691"/>
                      <a:pt x="71034" y="145234"/>
                    </a:cubicBezTo>
                    <a:lnTo>
                      <a:pt x="0" y="102056"/>
                    </a:lnTo>
                    <a:lnTo>
                      <a:pt x="18107" y="72427"/>
                    </a:lnTo>
                    <a:lnTo>
                      <a:pt x="69641" y="103829"/>
                    </a:lnTo>
                    <a:cubicBezTo>
                      <a:pt x="85469" y="113452"/>
                      <a:pt x="95472" y="118770"/>
                      <a:pt x="99650" y="119783"/>
                    </a:cubicBezTo>
                    <a:cubicBezTo>
                      <a:pt x="103829" y="120796"/>
                      <a:pt x="107880" y="120543"/>
                      <a:pt x="111679" y="118897"/>
                    </a:cubicBezTo>
                    <a:cubicBezTo>
                      <a:pt x="115478" y="117251"/>
                      <a:pt x="118770" y="114212"/>
                      <a:pt x="121429" y="109780"/>
                    </a:cubicBezTo>
                    <a:cubicBezTo>
                      <a:pt x="124468" y="104715"/>
                      <a:pt x="125861" y="99270"/>
                      <a:pt x="125607" y="93573"/>
                    </a:cubicBezTo>
                    <a:cubicBezTo>
                      <a:pt x="125227" y="87875"/>
                      <a:pt x="123455" y="83063"/>
                      <a:pt x="120289" y="79011"/>
                    </a:cubicBezTo>
                    <a:cubicBezTo>
                      <a:pt x="117124" y="74959"/>
                      <a:pt x="107501" y="68122"/>
                      <a:pt x="91420" y="58372"/>
                    </a:cubicBezTo>
                    <a:lnTo>
                      <a:pt x="44064" y="29629"/>
                    </a:lnTo>
                    <a:lnTo>
                      <a:pt x="62171" y="0"/>
                    </a:lnTo>
                    <a:lnTo>
                      <a:pt x="174356" y="68248"/>
                    </a:lnTo>
                    <a:lnTo>
                      <a:pt x="157642" y="95978"/>
                    </a:lnTo>
                    <a:close/>
                  </a:path>
                </a:pathLst>
              </a:custGeom>
              <a:solidFill>
                <a:srgbClr val="4C8A87"/>
              </a:solidFill>
              <a:ln w="19050" cap="flat">
                <a:noFill/>
                <a:prstDash val="solid"/>
                <a:miter/>
              </a:ln>
            </p:spPr>
            <p:txBody>
              <a:bodyPr rtlCol="0" anchor="ctr"/>
              <a:lstStyle/>
              <a:p>
                <a:endParaRPr lang="en-US"/>
              </a:p>
            </p:txBody>
          </p:sp>
          <p:sp>
            <p:nvSpPr>
              <p:cNvPr id="242" name="Freeform: Shape 76">
                <a:extLst>
                  <a:ext uri="{FF2B5EF4-FFF2-40B4-BE49-F238E27FC236}">
                    <a16:creationId xmlns:a16="http://schemas.microsoft.com/office/drawing/2014/main" id="{C6A1609D-B128-441D-8543-17FA6F2B9394}"/>
                  </a:ext>
                </a:extLst>
              </p:cNvPr>
              <p:cNvSpPr/>
              <p:nvPr/>
            </p:nvSpPr>
            <p:spPr>
              <a:xfrm>
                <a:off x="7999176" y="4474999"/>
                <a:ext cx="166758" cy="106514"/>
              </a:xfrm>
              <a:custGeom>
                <a:avLst/>
                <a:gdLst>
                  <a:gd name="connsiteX0" fmla="*/ 52168 w 166758"/>
                  <a:gd name="connsiteY0" fmla="*/ 1140 h 106514"/>
                  <a:gd name="connsiteX1" fmla="*/ 76479 w 166758"/>
                  <a:gd name="connsiteY1" fmla="*/ 14435 h 106514"/>
                  <a:gd name="connsiteX2" fmla="*/ 65083 w 166758"/>
                  <a:gd name="connsiteY2" fmla="*/ 35200 h 106514"/>
                  <a:gd name="connsiteX3" fmla="*/ 111553 w 166758"/>
                  <a:gd name="connsiteY3" fmla="*/ 60651 h 106514"/>
                  <a:gd name="connsiteX4" fmla="*/ 128267 w 166758"/>
                  <a:gd name="connsiteY4" fmla="*/ 69008 h 106514"/>
                  <a:gd name="connsiteX5" fmla="*/ 133584 w 166758"/>
                  <a:gd name="connsiteY5" fmla="*/ 68375 h 106514"/>
                  <a:gd name="connsiteX6" fmla="*/ 137889 w 166758"/>
                  <a:gd name="connsiteY6" fmla="*/ 64070 h 106514"/>
                  <a:gd name="connsiteX7" fmla="*/ 141688 w 166758"/>
                  <a:gd name="connsiteY7" fmla="*/ 50268 h 106514"/>
                  <a:gd name="connsiteX8" fmla="*/ 166759 w 166758"/>
                  <a:gd name="connsiteY8" fmla="*/ 60651 h 106514"/>
                  <a:gd name="connsiteX9" fmla="*/ 158149 w 166758"/>
                  <a:gd name="connsiteY9" fmla="*/ 87241 h 106514"/>
                  <a:gd name="connsiteX10" fmla="*/ 147260 w 166758"/>
                  <a:gd name="connsiteY10" fmla="*/ 100536 h 106514"/>
                  <a:gd name="connsiteX11" fmla="*/ 134724 w 166758"/>
                  <a:gd name="connsiteY11" fmla="*/ 106361 h 106514"/>
                  <a:gd name="connsiteX12" fmla="*/ 120543 w 166758"/>
                  <a:gd name="connsiteY12" fmla="*/ 104209 h 106514"/>
                  <a:gd name="connsiteX13" fmla="*/ 98511 w 166758"/>
                  <a:gd name="connsiteY13" fmla="*/ 93446 h 106514"/>
                  <a:gd name="connsiteX14" fmla="*/ 48242 w 166758"/>
                  <a:gd name="connsiteY14" fmla="*/ 65969 h 106514"/>
                  <a:gd name="connsiteX15" fmla="*/ 40645 w 166758"/>
                  <a:gd name="connsiteY15" fmla="*/ 80024 h 106514"/>
                  <a:gd name="connsiteX16" fmla="*/ 16334 w 166758"/>
                  <a:gd name="connsiteY16" fmla="*/ 66729 h 106514"/>
                  <a:gd name="connsiteX17" fmla="*/ 23931 w 166758"/>
                  <a:gd name="connsiteY17" fmla="*/ 52801 h 106514"/>
                  <a:gd name="connsiteX18" fmla="*/ 1013 w 166758"/>
                  <a:gd name="connsiteY18" fmla="*/ 40265 h 106514"/>
                  <a:gd name="connsiteX19" fmla="*/ 0 w 166758"/>
                  <a:gd name="connsiteY19" fmla="*/ 0 h 106514"/>
                  <a:gd name="connsiteX20" fmla="*/ 40645 w 166758"/>
                  <a:gd name="connsiteY20" fmla="*/ 22285 h 106514"/>
                  <a:gd name="connsiteX21" fmla="*/ 52168 w 166758"/>
                  <a:gd name="connsiteY21" fmla="*/ 1140 h 10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6758" h="106514">
                    <a:moveTo>
                      <a:pt x="52168" y="1140"/>
                    </a:moveTo>
                    <a:lnTo>
                      <a:pt x="76479" y="14435"/>
                    </a:lnTo>
                    <a:lnTo>
                      <a:pt x="65083" y="35200"/>
                    </a:lnTo>
                    <a:lnTo>
                      <a:pt x="111553" y="60651"/>
                    </a:lnTo>
                    <a:cubicBezTo>
                      <a:pt x="120922" y="65843"/>
                      <a:pt x="126494" y="68628"/>
                      <a:pt x="128267" y="69008"/>
                    </a:cubicBezTo>
                    <a:cubicBezTo>
                      <a:pt x="130039" y="69515"/>
                      <a:pt x="131812" y="69261"/>
                      <a:pt x="133584" y="68375"/>
                    </a:cubicBezTo>
                    <a:cubicBezTo>
                      <a:pt x="135357" y="67489"/>
                      <a:pt x="136877" y="66096"/>
                      <a:pt x="137889" y="64070"/>
                    </a:cubicBezTo>
                    <a:cubicBezTo>
                      <a:pt x="139409" y="61284"/>
                      <a:pt x="140675" y="56599"/>
                      <a:pt x="141688" y="50268"/>
                    </a:cubicBezTo>
                    <a:lnTo>
                      <a:pt x="166759" y="60651"/>
                    </a:lnTo>
                    <a:cubicBezTo>
                      <a:pt x="165873" y="69388"/>
                      <a:pt x="163087" y="78251"/>
                      <a:pt x="158149" y="87241"/>
                    </a:cubicBezTo>
                    <a:cubicBezTo>
                      <a:pt x="155110" y="92686"/>
                      <a:pt x="151565" y="97244"/>
                      <a:pt x="147260" y="100536"/>
                    </a:cubicBezTo>
                    <a:cubicBezTo>
                      <a:pt x="142955" y="103955"/>
                      <a:pt x="138776" y="105855"/>
                      <a:pt x="134724" y="106361"/>
                    </a:cubicBezTo>
                    <a:cubicBezTo>
                      <a:pt x="130672" y="106867"/>
                      <a:pt x="125861" y="106108"/>
                      <a:pt x="120543" y="104209"/>
                    </a:cubicBezTo>
                    <a:cubicBezTo>
                      <a:pt x="116617" y="102942"/>
                      <a:pt x="109274" y="99270"/>
                      <a:pt x="98511" y="93446"/>
                    </a:cubicBezTo>
                    <a:lnTo>
                      <a:pt x="48242" y="65969"/>
                    </a:lnTo>
                    <a:lnTo>
                      <a:pt x="40645" y="80024"/>
                    </a:lnTo>
                    <a:lnTo>
                      <a:pt x="16334" y="66729"/>
                    </a:lnTo>
                    <a:lnTo>
                      <a:pt x="23931" y="52801"/>
                    </a:lnTo>
                    <a:lnTo>
                      <a:pt x="1013" y="40265"/>
                    </a:lnTo>
                    <a:lnTo>
                      <a:pt x="0" y="0"/>
                    </a:lnTo>
                    <a:lnTo>
                      <a:pt x="40645" y="22285"/>
                    </a:lnTo>
                    <a:lnTo>
                      <a:pt x="52168" y="1140"/>
                    </a:lnTo>
                    <a:close/>
                  </a:path>
                </a:pathLst>
              </a:custGeom>
              <a:solidFill>
                <a:srgbClr val="4C8A87"/>
              </a:solidFill>
              <a:ln w="19050" cap="flat">
                <a:noFill/>
                <a:prstDash val="solid"/>
                <a:miter/>
              </a:ln>
            </p:spPr>
            <p:txBody>
              <a:bodyPr rtlCol="0" anchor="ctr"/>
              <a:lstStyle/>
              <a:p>
                <a:endParaRPr lang="en-US"/>
              </a:p>
            </p:txBody>
          </p:sp>
          <p:sp>
            <p:nvSpPr>
              <p:cNvPr id="243" name="Freeform: Shape 77">
                <a:extLst>
                  <a:ext uri="{FF2B5EF4-FFF2-40B4-BE49-F238E27FC236}">
                    <a16:creationId xmlns:a16="http://schemas.microsoft.com/office/drawing/2014/main" id="{5F586DCC-70F3-4DD7-B0A9-11E243059DB0}"/>
                  </a:ext>
                </a:extLst>
              </p:cNvPr>
              <p:cNvSpPr/>
              <p:nvPr/>
            </p:nvSpPr>
            <p:spPr>
              <a:xfrm>
                <a:off x="8076480" y="4366257"/>
                <a:ext cx="138700" cy="138259"/>
              </a:xfrm>
              <a:custGeom>
                <a:avLst/>
                <a:gdLst>
                  <a:gd name="connsiteX0" fmla="*/ 37667 w 138700"/>
                  <a:gd name="connsiteY0" fmla="*/ 128622 h 138259"/>
                  <a:gd name="connsiteX1" fmla="*/ 11457 w 138700"/>
                  <a:gd name="connsiteY1" fmla="*/ 106084 h 138259"/>
                  <a:gd name="connsiteX2" fmla="*/ 61 w 138700"/>
                  <a:gd name="connsiteY2" fmla="*/ 73416 h 138259"/>
                  <a:gd name="connsiteX3" fmla="*/ 8038 w 138700"/>
                  <a:gd name="connsiteY3" fmla="*/ 38342 h 138259"/>
                  <a:gd name="connsiteX4" fmla="*/ 47164 w 138700"/>
                  <a:gd name="connsiteY4" fmla="*/ 3268 h 138259"/>
                  <a:gd name="connsiteX5" fmla="*/ 99458 w 138700"/>
                  <a:gd name="connsiteY5" fmla="*/ 8079 h 138259"/>
                  <a:gd name="connsiteX6" fmla="*/ 135038 w 138700"/>
                  <a:gd name="connsiteY6" fmla="*/ 47332 h 138259"/>
                  <a:gd name="connsiteX7" fmla="*/ 130987 w 138700"/>
                  <a:gd name="connsiteY7" fmla="*/ 99373 h 138259"/>
                  <a:gd name="connsiteX8" fmla="*/ 108321 w 138700"/>
                  <a:gd name="connsiteY8" fmla="*/ 126596 h 138259"/>
                  <a:gd name="connsiteX9" fmla="*/ 75780 w 138700"/>
                  <a:gd name="connsiteY9" fmla="*/ 138245 h 138259"/>
                  <a:gd name="connsiteX10" fmla="*/ 37667 w 138700"/>
                  <a:gd name="connsiteY10" fmla="*/ 128622 h 138259"/>
                  <a:gd name="connsiteX11" fmla="*/ 55141 w 138700"/>
                  <a:gd name="connsiteY11" fmla="*/ 97600 h 138259"/>
                  <a:gd name="connsiteX12" fmla="*/ 86036 w 138700"/>
                  <a:gd name="connsiteY12" fmla="*/ 102665 h 138259"/>
                  <a:gd name="connsiteX13" fmla="*/ 105536 w 138700"/>
                  <a:gd name="connsiteY13" fmla="*/ 86837 h 138259"/>
                  <a:gd name="connsiteX14" fmla="*/ 106422 w 138700"/>
                  <a:gd name="connsiteY14" fmla="*/ 61767 h 138259"/>
                  <a:gd name="connsiteX15" fmla="*/ 83504 w 138700"/>
                  <a:gd name="connsiteY15" fmla="*/ 40114 h 138259"/>
                  <a:gd name="connsiteX16" fmla="*/ 52862 w 138700"/>
                  <a:gd name="connsiteY16" fmla="*/ 35176 h 138259"/>
                  <a:gd name="connsiteX17" fmla="*/ 33362 w 138700"/>
                  <a:gd name="connsiteY17" fmla="*/ 51004 h 138259"/>
                  <a:gd name="connsiteX18" fmla="*/ 32476 w 138700"/>
                  <a:gd name="connsiteY18" fmla="*/ 76075 h 138259"/>
                  <a:gd name="connsiteX19" fmla="*/ 55141 w 138700"/>
                  <a:gd name="connsiteY19" fmla="*/ 97600 h 13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00" h="138259">
                    <a:moveTo>
                      <a:pt x="37667" y="128622"/>
                    </a:moveTo>
                    <a:cubicBezTo>
                      <a:pt x="27284" y="123431"/>
                      <a:pt x="18674" y="115960"/>
                      <a:pt x="11457" y="106084"/>
                    </a:cubicBezTo>
                    <a:cubicBezTo>
                      <a:pt x="4366" y="96207"/>
                      <a:pt x="567" y="85318"/>
                      <a:pt x="61" y="73416"/>
                    </a:cubicBezTo>
                    <a:cubicBezTo>
                      <a:pt x="-445" y="61513"/>
                      <a:pt x="2213" y="49864"/>
                      <a:pt x="8038" y="38342"/>
                    </a:cubicBezTo>
                    <a:cubicBezTo>
                      <a:pt x="16901" y="20615"/>
                      <a:pt x="29943" y="8839"/>
                      <a:pt x="47164" y="3268"/>
                    </a:cubicBezTo>
                    <a:cubicBezTo>
                      <a:pt x="64384" y="-2303"/>
                      <a:pt x="81858" y="-784"/>
                      <a:pt x="99458" y="8079"/>
                    </a:cubicBezTo>
                    <a:cubicBezTo>
                      <a:pt x="117185" y="16943"/>
                      <a:pt x="129087" y="29985"/>
                      <a:pt x="135038" y="47332"/>
                    </a:cubicBezTo>
                    <a:cubicBezTo>
                      <a:pt x="140989" y="64679"/>
                      <a:pt x="139723" y="82026"/>
                      <a:pt x="130987" y="99373"/>
                    </a:cubicBezTo>
                    <a:cubicBezTo>
                      <a:pt x="125668" y="110136"/>
                      <a:pt x="118071" y="119252"/>
                      <a:pt x="108321" y="126596"/>
                    </a:cubicBezTo>
                    <a:cubicBezTo>
                      <a:pt x="98571" y="133940"/>
                      <a:pt x="87682" y="137865"/>
                      <a:pt x="75780" y="138245"/>
                    </a:cubicBezTo>
                    <a:cubicBezTo>
                      <a:pt x="63878" y="138498"/>
                      <a:pt x="51089" y="135333"/>
                      <a:pt x="37667" y="128622"/>
                    </a:cubicBezTo>
                    <a:close/>
                    <a:moveTo>
                      <a:pt x="55141" y="97600"/>
                    </a:moveTo>
                    <a:cubicBezTo>
                      <a:pt x="66790" y="103425"/>
                      <a:pt x="77173" y="105071"/>
                      <a:pt x="86036" y="102665"/>
                    </a:cubicBezTo>
                    <a:cubicBezTo>
                      <a:pt x="94900" y="100259"/>
                      <a:pt x="101484" y="94941"/>
                      <a:pt x="105536" y="86837"/>
                    </a:cubicBezTo>
                    <a:cubicBezTo>
                      <a:pt x="109588" y="78734"/>
                      <a:pt x="109841" y="70377"/>
                      <a:pt x="106422" y="61767"/>
                    </a:cubicBezTo>
                    <a:cubicBezTo>
                      <a:pt x="103003" y="53156"/>
                      <a:pt x="95280" y="45939"/>
                      <a:pt x="83504" y="40114"/>
                    </a:cubicBezTo>
                    <a:cubicBezTo>
                      <a:pt x="71981" y="34416"/>
                      <a:pt x="61725" y="32771"/>
                      <a:pt x="52862" y="35176"/>
                    </a:cubicBezTo>
                    <a:cubicBezTo>
                      <a:pt x="43872" y="37582"/>
                      <a:pt x="37414" y="42900"/>
                      <a:pt x="33362" y="51004"/>
                    </a:cubicBezTo>
                    <a:cubicBezTo>
                      <a:pt x="29310" y="59107"/>
                      <a:pt x="29057" y="67464"/>
                      <a:pt x="32476" y="76075"/>
                    </a:cubicBezTo>
                    <a:cubicBezTo>
                      <a:pt x="35895" y="84685"/>
                      <a:pt x="43492" y="91776"/>
                      <a:pt x="55141" y="97600"/>
                    </a:cubicBezTo>
                    <a:close/>
                  </a:path>
                </a:pathLst>
              </a:custGeom>
              <a:solidFill>
                <a:srgbClr val="4C8A87"/>
              </a:solidFill>
              <a:ln w="19050" cap="flat">
                <a:noFill/>
                <a:prstDash val="solid"/>
                <a:miter/>
              </a:ln>
            </p:spPr>
            <p:txBody>
              <a:bodyPr rtlCol="0" anchor="ctr"/>
              <a:lstStyle/>
              <a:p>
                <a:endParaRPr lang="en-US"/>
              </a:p>
            </p:txBody>
          </p:sp>
          <p:sp>
            <p:nvSpPr>
              <p:cNvPr id="244" name="Freeform: Shape 78">
                <a:extLst>
                  <a:ext uri="{FF2B5EF4-FFF2-40B4-BE49-F238E27FC236}">
                    <a16:creationId xmlns:a16="http://schemas.microsoft.com/office/drawing/2014/main" id="{250DDF8B-E65E-4382-A9C6-328DF09C54C8}"/>
                  </a:ext>
                </a:extLst>
              </p:cNvPr>
              <p:cNvSpPr/>
              <p:nvPr/>
            </p:nvSpPr>
            <p:spPr>
              <a:xfrm>
                <a:off x="8108449" y="4111599"/>
                <a:ext cx="223738" cy="204745"/>
              </a:xfrm>
              <a:custGeom>
                <a:avLst/>
                <a:gdLst>
                  <a:gd name="connsiteX0" fmla="*/ 166633 w 223738"/>
                  <a:gd name="connsiteY0" fmla="*/ 204745 h 204745"/>
                  <a:gd name="connsiteX1" fmla="*/ 0 w 223738"/>
                  <a:gd name="connsiteY1" fmla="*/ 133331 h 204745"/>
                  <a:gd name="connsiteX2" fmla="*/ 14435 w 223738"/>
                  <a:gd name="connsiteY2" fmla="*/ 99650 h 204745"/>
                  <a:gd name="connsiteX3" fmla="*/ 80024 w 223738"/>
                  <a:gd name="connsiteY3" fmla="*/ 127760 h 204745"/>
                  <a:gd name="connsiteX4" fmla="*/ 108260 w 223738"/>
                  <a:gd name="connsiteY4" fmla="*/ 61791 h 204745"/>
                  <a:gd name="connsiteX5" fmla="*/ 42671 w 223738"/>
                  <a:gd name="connsiteY5" fmla="*/ 33681 h 204745"/>
                  <a:gd name="connsiteX6" fmla="*/ 57106 w 223738"/>
                  <a:gd name="connsiteY6" fmla="*/ 0 h 204745"/>
                  <a:gd name="connsiteX7" fmla="*/ 223738 w 223738"/>
                  <a:gd name="connsiteY7" fmla="*/ 71414 h 204745"/>
                  <a:gd name="connsiteX8" fmla="*/ 209304 w 223738"/>
                  <a:gd name="connsiteY8" fmla="*/ 105095 h 204745"/>
                  <a:gd name="connsiteX9" fmla="*/ 136497 w 223738"/>
                  <a:gd name="connsiteY9" fmla="*/ 73946 h 204745"/>
                  <a:gd name="connsiteX10" fmla="*/ 108260 w 223738"/>
                  <a:gd name="connsiteY10" fmla="*/ 139916 h 204745"/>
                  <a:gd name="connsiteX11" fmla="*/ 181067 w 223738"/>
                  <a:gd name="connsiteY11" fmla="*/ 171064 h 204745"/>
                  <a:gd name="connsiteX12" fmla="*/ 166633 w 223738"/>
                  <a:gd name="connsiteY12" fmla="*/ 204745 h 20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738" h="204745">
                    <a:moveTo>
                      <a:pt x="166633" y="204745"/>
                    </a:moveTo>
                    <a:lnTo>
                      <a:pt x="0" y="133331"/>
                    </a:lnTo>
                    <a:lnTo>
                      <a:pt x="14435" y="99650"/>
                    </a:lnTo>
                    <a:lnTo>
                      <a:pt x="80024" y="127760"/>
                    </a:lnTo>
                    <a:lnTo>
                      <a:pt x="108260" y="61791"/>
                    </a:lnTo>
                    <a:lnTo>
                      <a:pt x="42671" y="33681"/>
                    </a:lnTo>
                    <a:lnTo>
                      <a:pt x="57106" y="0"/>
                    </a:lnTo>
                    <a:lnTo>
                      <a:pt x="223738" y="71414"/>
                    </a:lnTo>
                    <a:lnTo>
                      <a:pt x="209304" y="105095"/>
                    </a:lnTo>
                    <a:lnTo>
                      <a:pt x="136497" y="73946"/>
                    </a:lnTo>
                    <a:lnTo>
                      <a:pt x="108260" y="139916"/>
                    </a:lnTo>
                    <a:lnTo>
                      <a:pt x="181067" y="171064"/>
                    </a:lnTo>
                    <a:lnTo>
                      <a:pt x="166633" y="204745"/>
                    </a:lnTo>
                    <a:close/>
                  </a:path>
                </a:pathLst>
              </a:custGeom>
              <a:solidFill>
                <a:srgbClr val="4C8A87"/>
              </a:solidFill>
              <a:ln w="19050" cap="flat">
                <a:noFill/>
                <a:prstDash val="solid"/>
                <a:miter/>
              </a:ln>
            </p:spPr>
            <p:txBody>
              <a:bodyPr rtlCol="0" anchor="ctr"/>
              <a:lstStyle/>
              <a:p>
                <a:endParaRPr lang="en-US"/>
              </a:p>
            </p:txBody>
          </p:sp>
          <p:sp>
            <p:nvSpPr>
              <p:cNvPr id="245" name="Freeform: Shape 79">
                <a:extLst>
                  <a:ext uri="{FF2B5EF4-FFF2-40B4-BE49-F238E27FC236}">
                    <a16:creationId xmlns:a16="http://schemas.microsoft.com/office/drawing/2014/main" id="{E448A906-0AD9-4E2A-826D-D5E85C42B503}"/>
                  </a:ext>
                </a:extLst>
              </p:cNvPr>
              <p:cNvSpPr/>
              <p:nvPr/>
            </p:nvSpPr>
            <p:spPr>
              <a:xfrm>
                <a:off x="8176444" y="4051707"/>
                <a:ext cx="181067" cy="99903"/>
              </a:xfrm>
              <a:custGeom>
                <a:avLst/>
                <a:gdLst>
                  <a:gd name="connsiteX0" fmla="*/ 29756 w 181067"/>
                  <a:gd name="connsiteY0" fmla="*/ 44191 h 99903"/>
                  <a:gd name="connsiteX1" fmla="*/ 0 w 181067"/>
                  <a:gd name="connsiteY1" fmla="*/ 32162 h 99903"/>
                  <a:gd name="connsiteX2" fmla="*/ 13042 w 181067"/>
                  <a:gd name="connsiteY2" fmla="*/ 0 h 99903"/>
                  <a:gd name="connsiteX3" fmla="*/ 42798 w 181067"/>
                  <a:gd name="connsiteY3" fmla="*/ 12029 h 99903"/>
                  <a:gd name="connsiteX4" fmla="*/ 29756 w 181067"/>
                  <a:gd name="connsiteY4" fmla="*/ 44191 h 99903"/>
                  <a:gd name="connsiteX5" fmla="*/ 168025 w 181067"/>
                  <a:gd name="connsiteY5" fmla="*/ 99904 h 99903"/>
                  <a:gd name="connsiteX6" fmla="*/ 46216 w 181067"/>
                  <a:gd name="connsiteY6" fmla="*/ 50775 h 99903"/>
                  <a:gd name="connsiteX7" fmla="*/ 59258 w 181067"/>
                  <a:gd name="connsiteY7" fmla="*/ 18613 h 99903"/>
                  <a:gd name="connsiteX8" fmla="*/ 181067 w 181067"/>
                  <a:gd name="connsiteY8" fmla="*/ 67742 h 99903"/>
                  <a:gd name="connsiteX9" fmla="*/ 168025 w 181067"/>
                  <a:gd name="connsiteY9" fmla="*/ 99904 h 9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7" h="99903">
                    <a:moveTo>
                      <a:pt x="29756" y="44191"/>
                    </a:moveTo>
                    <a:lnTo>
                      <a:pt x="0" y="32162"/>
                    </a:lnTo>
                    <a:lnTo>
                      <a:pt x="13042" y="0"/>
                    </a:lnTo>
                    <a:lnTo>
                      <a:pt x="42798" y="12029"/>
                    </a:lnTo>
                    <a:lnTo>
                      <a:pt x="29756" y="44191"/>
                    </a:lnTo>
                    <a:close/>
                    <a:moveTo>
                      <a:pt x="168025" y="99904"/>
                    </a:moveTo>
                    <a:lnTo>
                      <a:pt x="46216" y="50775"/>
                    </a:lnTo>
                    <a:lnTo>
                      <a:pt x="59258" y="18613"/>
                    </a:lnTo>
                    <a:lnTo>
                      <a:pt x="181067" y="67742"/>
                    </a:lnTo>
                    <a:lnTo>
                      <a:pt x="168025" y="99904"/>
                    </a:lnTo>
                    <a:close/>
                  </a:path>
                </a:pathLst>
              </a:custGeom>
              <a:solidFill>
                <a:srgbClr val="4C8A87"/>
              </a:solidFill>
              <a:ln w="19050" cap="flat">
                <a:noFill/>
                <a:prstDash val="solid"/>
                <a:miter/>
              </a:ln>
            </p:spPr>
            <p:txBody>
              <a:bodyPr rtlCol="0" anchor="ctr"/>
              <a:lstStyle/>
              <a:p>
                <a:endParaRPr lang="en-US"/>
              </a:p>
            </p:txBody>
          </p:sp>
          <p:sp>
            <p:nvSpPr>
              <p:cNvPr id="246" name="Freeform: Shape 80">
                <a:extLst>
                  <a:ext uri="{FF2B5EF4-FFF2-40B4-BE49-F238E27FC236}">
                    <a16:creationId xmlns:a16="http://schemas.microsoft.com/office/drawing/2014/main" id="{82F2E7DD-4F0D-47B6-8798-D25036E92EB7}"/>
                  </a:ext>
                </a:extLst>
              </p:cNvPr>
              <p:cNvSpPr/>
              <p:nvPr/>
            </p:nvSpPr>
            <p:spPr>
              <a:xfrm>
                <a:off x="8218356" y="3982826"/>
                <a:ext cx="173241" cy="94754"/>
              </a:xfrm>
              <a:custGeom>
                <a:avLst/>
                <a:gdLst>
                  <a:gd name="connsiteX0" fmla="*/ 51788 w 173241"/>
                  <a:gd name="connsiteY0" fmla="*/ 0 h 94754"/>
                  <a:gd name="connsiteX1" fmla="*/ 77618 w 173241"/>
                  <a:gd name="connsiteY1" fmla="*/ 10130 h 94754"/>
                  <a:gd name="connsiteX2" fmla="*/ 69008 w 173241"/>
                  <a:gd name="connsiteY2" fmla="*/ 32288 h 94754"/>
                  <a:gd name="connsiteX3" fmla="*/ 118263 w 173241"/>
                  <a:gd name="connsiteY3" fmla="*/ 51535 h 94754"/>
                  <a:gd name="connsiteX4" fmla="*/ 135990 w 173241"/>
                  <a:gd name="connsiteY4" fmla="*/ 57739 h 94754"/>
                  <a:gd name="connsiteX5" fmla="*/ 141182 w 173241"/>
                  <a:gd name="connsiteY5" fmla="*/ 56473 h 94754"/>
                  <a:gd name="connsiteX6" fmla="*/ 144981 w 173241"/>
                  <a:gd name="connsiteY6" fmla="*/ 51661 h 94754"/>
                  <a:gd name="connsiteX7" fmla="*/ 147006 w 173241"/>
                  <a:gd name="connsiteY7" fmla="*/ 37480 h 94754"/>
                  <a:gd name="connsiteX8" fmla="*/ 173217 w 173241"/>
                  <a:gd name="connsiteY8" fmla="*/ 44570 h 94754"/>
                  <a:gd name="connsiteX9" fmla="*/ 168025 w 173241"/>
                  <a:gd name="connsiteY9" fmla="*/ 72047 h 94754"/>
                  <a:gd name="connsiteX10" fmla="*/ 158909 w 173241"/>
                  <a:gd name="connsiteY10" fmla="*/ 86735 h 94754"/>
                  <a:gd name="connsiteX11" fmla="*/ 147260 w 173241"/>
                  <a:gd name="connsiteY11" fmla="*/ 94079 h 94754"/>
                  <a:gd name="connsiteX12" fmla="*/ 132825 w 173241"/>
                  <a:gd name="connsiteY12" fmla="*/ 93699 h 94754"/>
                  <a:gd name="connsiteX13" fmla="*/ 109653 w 173241"/>
                  <a:gd name="connsiteY13" fmla="*/ 85849 h 94754"/>
                  <a:gd name="connsiteX14" fmla="*/ 56346 w 173241"/>
                  <a:gd name="connsiteY14" fmla="*/ 64956 h 94754"/>
                  <a:gd name="connsiteX15" fmla="*/ 50521 w 173241"/>
                  <a:gd name="connsiteY15" fmla="*/ 79771 h 94754"/>
                  <a:gd name="connsiteX16" fmla="*/ 24691 w 173241"/>
                  <a:gd name="connsiteY16" fmla="*/ 69641 h 94754"/>
                  <a:gd name="connsiteX17" fmla="*/ 30516 w 173241"/>
                  <a:gd name="connsiteY17" fmla="*/ 54827 h 94754"/>
                  <a:gd name="connsiteX18" fmla="*/ 6204 w 173241"/>
                  <a:gd name="connsiteY18" fmla="*/ 45330 h 94754"/>
                  <a:gd name="connsiteX19" fmla="*/ 0 w 173241"/>
                  <a:gd name="connsiteY19" fmla="*/ 5318 h 94754"/>
                  <a:gd name="connsiteX20" fmla="*/ 43178 w 173241"/>
                  <a:gd name="connsiteY20" fmla="*/ 22159 h 94754"/>
                  <a:gd name="connsiteX21" fmla="*/ 51788 w 173241"/>
                  <a:gd name="connsiteY21" fmla="*/ 0 h 9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241" h="94754">
                    <a:moveTo>
                      <a:pt x="51788" y="0"/>
                    </a:moveTo>
                    <a:lnTo>
                      <a:pt x="77618" y="10130"/>
                    </a:lnTo>
                    <a:lnTo>
                      <a:pt x="69008" y="32288"/>
                    </a:lnTo>
                    <a:lnTo>
                      <a:pt x="118263" y="51535"/>
                    </a:lnTo>
                    <a:cubicBezTo>
                      <a:pt x="128267" y="55460"/>
                      <a:pt x="134091" y="57486"/>
                      <a:pt x="135990" y="57739"/>
                    </a:cubicBezTo>
                    <a:cubicBezTo>
                      <a:pt x="137763" y="57992"/>
                      <a:pt x="139536" y="57486"/>
                      <a:pt x="141182" y="56473"/>
                    </a:cubicBezTo>
                    <a:cubicBezTo>
                      <a:pt x="142828" y="55460"/>
                      <a:pt x="144094" y="53814"/>
                      <a:pt x="144981" y="51661"/>
                    </a:cubicBezTo>
                    <a:cubicBezTo>
                      <a:pt x="146120" y="48622"/>
                      <a:pt x="146753" y="43937"/>
                      <a:pt x="147006" y="37480"/>
                    </a:cubicBezTo>
                    <a:lnTo>
                      <a:pt x="173217" y="44570"/>
                    </a:lnTo>
                    <a:cubicBezTo>
                      <a:pt x="173470" y="53307"/>
                      <a:pt x="171824" y="62551"/>
                      <a:pt x="168025" y="72047"/>
                    </a:cubicBezTo>
                    <a:cubicBezTo>
                      <a:pt x="165746" y="77872"/>
                      <a:pt x="162707" y="82810"/>
                      <a:pt x="158909" y="86735"/>
                    </a:cubicBezTo>
                    <a:cubicBezTo>
                      <a:pt x="155110" y="90660"/>
                      <a:pt x="151185" y="93066"/>
                      <a:pt x="147260" y="94079"/>
                    </a:cubicBezTo>
                    <a:cubicBezTo>
                      <a:pt x="143334" y="95092"/>
                      <a:pt x="138523" y="94965"/>
                      <a:pt x="132825" y="93699"/>
                    </a:cubicBezTo>
                    <a:cubicBezTo>
                      <a:pt x="128773" y="92940"/>
                      <a:pt x="121049" y="90280"/>
                      <a:pt x="109653" y="85849"/>
                    </a:cubicBezTo>
                    <a:lnTo>
                      <a:pt x="56346" y="64956"/>
                    </a:lnTo>
                    <a:lnTo>
                      <a:pt x="50521" y="79771"/>
                    </a:lnTo>
                    <a:lnTo>
                      <a:pt x="24691" y="69641"/>
                    </a:lnTo>
                    <a:lnTo>
                      <a:pt x="30516" y="54827"/>
                    </a:lnTo>
                    <a:lnTo>
                      <a:pt x="6204" y="45330"/>
                    </a:lnTo>
                    <a:lnTo>
                      <a:pt x="0" y="5318"/>
                    </a:lnTo>
                    <a:lnTo>
                      <a:pt x="43178" y="22159"/>
                    </a:lnTo>
                    <a:lnTo>
                      <a:pt x="51788" y="0"/>
                    </a:lnTo>
                    <a:close/>
                  </a:path>
                </a:pathLst>
              </a:custGeom>
              <a:solidFill>
                <a:srgbClr val="4C8A87"/>
              </a:solidFill>
              <a:ln w="19050" cap="flat">
                <a:noFill/>
                <a:prstDash val="solid"/>
                <a:miter/>
              </a:ln>
            </p:spPr>
            <p:txBody>
              <a:bodyPr rtlCol="0" anchor="ctr"/>
              <a:lstStyle/>
              <a:p>
                <a:endParaRPr lang="en-US"/>
              </a:p>
            </p:txBody>
          </p:sp>
          <p:sp>
            <p:nvSpPr>
              <p:cNvPr id="247" name="Freeform: Shape 81">
                <a:extLst>
                  <a:ext uri="{FF2B5EF4-FFF2-40B4-BE49-F238E27FC236}">
                    <a16:creationId xmlns:a16="http://schemas.microsoft.com/office/drawing/2014/main" id="{8E9035BF-FDDC-4F45-A698-2F506B4F0CA9}"/>
                  </a:ext>
                </a:extLst>
              </p:cNvPr>
              <p:cNvSpPr/>
              <p:nvPr/>
            </p:nvSpPr>
            <p:spPr>
              <a:xfrm>
                <a:off x="8286701" y="3872582"/>
                <a:ext cx="141876" cy="133119"/>
              </a:xfrm>
              <a:custGeom>
                <a:avLst/>
                <a:gdLst>
                  <a:gd name="connsiteX0" fmla="*/ 75495 w 141876"/>
                  <a:gd name="connsiteY0" fmla="*/ 132782 h 133119"/>
                  <a:gd name="connsiteX1" fmla="*/ 82839 w 141876"/>
                  <a:gd name="connsiteY1" fmla="*/ 98214 h 133119"/>
                  <a:gd name="connsiteX2" fmla="*/ 100439 w 141876"/>
                  <a:gd name="connsiteY2" fmla="*/ 95176 h 133119"/>
                  <a:gd name="connsiteX3" fmla="*/ 112088 w 141876"/>
                  <a:gd name="connsiteY3" fmla="*/ 79221 h 133119"/>
                  <a:gd name="connsiteX4" fmla="*/ 114621 w 141876"/>
                  <a:gd name="connsiteY4" fmla="*/ 58456 h 133119"/>
                  <a:gd name="connsiteX5" fmla="*/ 107530 w 141876"/>
                  <a:gd name="connsiteY5" fmla="*/ 50858 h 133119"/>
                  <a:gd name="connsiteX6" fmla="*/ 100566 w 141876"/>
                  <a:gd name="connsiteY6" fmla="*/ 50858 h 133119"/>
                  <a:gd name="connsiteX7" fmla="*/ 92209 w 141876"/>
                  <a:gd name="connsiteY7" fmla="*/ 60102 h 133119"/>
                  <a:gd name="connsiteX8" fmla="*/ 57515 w 141876"/>
                  <a:gd name="connsiteY8" fmla="*/ 104039 h 133119"/>
                  <a:gd name="connsiteX9" fmla="*/ 24340 w 141876"/>
                  <a:gd name="connsiteY9" fmla="*/ 108218 h 133119"/>
                  <a:gd name="connsiteX10" fmla="*/ 2308 w 141876"/>
                  <a:gd name="connsiteY10" fmla="*/ 85552 h 133119"/>
                  <a:gd name="connsiteX11" fmla="*/ 6234 w 141876"/>
                  <a:gd name="connsiteY11" fmla="*/ 42375 h 133119"/>
                  <a:gd name="connsiteX12" fmla="*/ 28646 w 141876"/>
                  <a:gd name="connsiteY12" fmla="*/ 7934 h 133119"/>
                  <a:gd name="connsiteX13" fmla="*/ 59287 w 141876"/>
                  <a:gd name="connsiteY13" fmla="*/ 210 h 133119"/>
                  <a:gd name="connsiteX14" fmla="*/ 53336 w 141876"/>
                  <a:gd name="connsiteY14" fmla="*/ 33005 h 133119"/>
                  <a:gd name="connsiteX15" fmla="*/ 39535 w 141876"/>
                  <a:gd name="connsiteY15" fmla="*/ 36297 h 133119"/>
                  <a:gd name="connsiteX16" fmla="*/ 29785 w 141876"/>
                  <a:gd name="connsiteY16" fmla="*/ 50479 h 133119"/>
                  <a:gd name="connsiteX17" fmla="*/ 26493 w 141876"/>
                  <a:gd name="connsiteY17" fmla="*/ 70231 h 133119"/>
                  <a:gd name="connsiteX18" fmla="*/ 31684 w 141876"/>
                  <a:gd name="connsiteY18" fmla="*/ 76436 h 133119"/>
                  <a:gd name="connsiteX19" fmla="*/ 38775 w 141876"/>
                  <a:gd name="connsiteY19" fmla="*/ 75423 h 133119"/>
                  <a:gd name="connsiteX20" fmla="*/ 59414 w 141876"/>
                  <a:gd name="connsiteY20" fmla="*/ 48453 h 133119"/>
                  <a:gd name="connsiteX21" fmla="*/ 87524 w 141876"/>
                  <a:gd name="connsiteY21" fmla="*/ 17684 h 133119"/>
                  <a:gd name="connsiteX22" fmla="*/ 115507 w 141876"/>
                  <a:gd name="connsiteY22" fmla="*/ 16671 h 133119"/>
                  <a:gd name="connsiteX23" fmla="*/ 139185 w 141876"/>
                  <a:gd name="connsiteY23" fmla="*/ 41742 h 133119"/>
                  <a:gd name="connsiteX24" fmla="*/ 135640 w 141876"/>
                  <a:gd name="connsiteY24" fmla="*/ 88085 h 133119"/>
                  <a:gd name="connsiteX25" fmla="*/ 110442 w 141876"/>
                  <a:gd name="connsiteY25" fmla="*/ 124045 h 133119"/>
                  <a:gd name="connsiteX26" fmla="*/ 75495 w 141876"/>
                  <a:gd name="connsiteY26" fmla="*/ 132782 h 13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876" h="133119">
                    <a:moveTo>
                      <a:pt x="75495" y="132782"/>
                    </a:moveTo>
                    <a:lnTo>
                      <a:pt x="82839" y="98214"/>
                    </a:lnTo>
                    <a:cubicBezTo>
                      <a:pt x="89677" y="99227"/>
                      <a:pt x="95501" y="98214"/>
                      <a:pt x="100439" y="95176"/>
                    </a:cubicBezTo>
                    <a:cubicBezTo>
                      <a:pt x="105251" y="92137"/>
                      <a:pt x="109176" y="86819"/>
                      <a:pt x="112088" y="79221"/>
                    </a:cubicBezTo>
                    <a:cubicBezTo>
                      <a:pt x="115254" y="70864"/>
                      <a:pt x="116140" y="63900"/>
                      <a:pt x="114621" y="58456"/>
                    </a:cubicBezTo>
                    <a:cubicBezTo>
                      <a:pt x="113608" y="54784"/>
                      <a:pt x="111202" y="52251"/>
                      <a:pt x="107530" y="50858"/>
                    </a:cubicBezTo>
                    <a:cubicBezTo>
                      <a:pt x="104998" y="49972"/>
                      <a:pt x="102719" y="49972"/>
                      <a:pt x="100566" y="50858"/>
                    </a:cubicBezTo>
                    <a:cubicBezTo>
                      <a:pt x="98414" y="51871"/>
                      <a:pt x="95628" y="55037"/>
                      <a:pt x="92209" y="60102"/>
                    </a:cubicBezTo>
                    <a:cubicBezTo>
                      <a:pt x="76508" y="84160"/>
                      <a:pt x="64986" y="98721"/>
                      <a:pt x="57515" y="104039"/>
                    </a:cubicBezTo>
                    <a:cubicBezTo>
                      <a:pt x="47259" y="111256"/>
                      <a:pt x="36116" y="112649"/>
                      <a:pt x="24340" y="108218"/>
                    </a:cubicBezTo>
                    <a:cubicBezTo>
                      <a:pt x="13704" y="104166"/>
                      <a:pt x="6360" y="96568"/>
                      <a:pt x="2308" y="85552"/>
                    </a:cubicBezTo>
                    <a:cubicBezTo>
                      <a:pt x="-1743" y="74537"/>
                      <a:pt x="-477" y="59975"/>
                      <a:pt x="6234" y="42375"/>
                    </a:cubicBezTo>
                    <a:cubicBezTo>
                      <a:pt x="12565" y="25534"/>
                      <a:pt x="20035" y="14139"/>
                      <a:pt x="28646" y="7934"/>
                    </a:cubicBezTo>
                    <a:cubicBezTo>
                      <a:pt x="37256" y="1856"/>
                      <a:pt x="47385" y="-803"/>
                      <a:pt x="59287" y="210"/>
                    </a:cubicBezTo>
                    <a:lnTo>
                      <a:pt x="53336" y="33005"/>
                    </a:lnTo>
                    <a:cubicBezTo>
                      <a:pt x="48018" y="32498"/>
                      <a:pt x="43460" y="33638"/>
                      <a:pt x="39535" y="36297"/>
                    </a:cubicBezTo>
                    <a:cubicBezTo>
                      <a:pt x="35609" y="38956"/>
                      <a:pt x="32318" y="43768"/>
                      <a:pt x="29785" y="50479"/>
                    </a:cubicBezTo>
                    <a:cubicBezTo>
                      <a:pt x="26620" y="59089"/>
                      <a:pt x="25480" y="65673"/>
                      <a:pt x="26493" y="70231"/>
                    </a:cubicBezTo>
                    <a:cubicBezTo>
                      <a:pt x="27252" y="73397"/>
                      <a:pt x="29025" y="75423"/>
                      <a:pt x="31684" y="76436"/>
                    </a:cubicBezTo>
                    <a:cubicBezTo>
                      <a:pt x="33963" y="77322"/>
                      <a:pt x="36369" y="76942"/>
                      <a:pt x="38775" y="75423"/>
                    </a:cubicBezTo>
                    <a:cubicBezTo>
                      <a:pt x="42067" y="73270"/>
                      <a:pt x="48905" y="64280"/>
                      <a:pt x="59414" y="48453"/>
                    </a:cubicBezTo>
                    <a:cubicBezTo>
                      <a:pt x="69924" y="32625"/>
                      <a:pt x="79294" y="22369"/>
                      <a:pt x="87524" y="17684"/>
                    </a:cubicBezTo>
                    <a:cubicBezTo>
                      <a:pt x="95881" y="13126"/>
                      <a:pt x="105251" y="12746"/>
                      <a:pt x="115507" y="16671"/>
                    </a:cubicBezTo>
                    <a:cubicBezTo>
                      <a:pt x="126776" y="20976"/>
                      <a:pt x="134627" y="29333"/>
                      <a:pt x="139185" y="41742"/>
                    </a:cubicBezTo>
                    <a:cubicBezTo>
                      <a:pt x="143743" y="54151"/>
                      <a:pt x="142477" y="69598"/>
                      <a:pt x="135640" y="88085"/>
                    </a:cubicBezTo>
                    <a:cubicBezTo>
                      <a:pt x="129309" y="104799"/>
                      <a:pt x="120952" y="116828"/>
                      <a:pt x="110442" y="124045"/>
                    </a:cubicBezTo>
                    <a:cubicBezTo>
                      <a:pt x="99806" y="131262"/>
                      <a:pt x="88284" y="134175"/>
                      <a:pt x="75495" y="132782"/>
                    </a:cubicBezTo>
                    <a:close/>
                  </a:path>
                </a:pathLst>
              </a:custGeom>
              <a:solidFill>
                <a:srgbClr val="4C8A87"/>
              </a:solidFill>
              <a:ln w="19050" cap="flat">
                <a:noFill/>
                <a:prstDash val="solid"/>
                <a:miter/>
              </a:ln>
            </p:spPr>
            <p:txBody>
              <a:bodyPr rtlCol="0" anchor="ctr"/>
              <a:lstStyle/>
              <a:p>
                <a:endParaRPr lang="en-US"/>
              </a:p>
            </p:txBody>
          </p:sp>
          <p:sp>
            <p:nvSpPr>
              <p:cNvPr id="248" name="Freeform: Shape 82">
                <a:extLst>
                  <a:ext uri="{FF2B5EF4-FFF2-40B4-BE49-F238E27FC236}">
                    <a16:creationId xmlns:a16="http://schemas.microsoft.com/office/drawing/2014/main" id="{35389D54-9821-425B-AEE3-79112A8B82BD}"/>
                  </a:ext>
                </a:extLst>
              </p:cNvPr>
              <p:cNvSpPr/>
              <p:nvPr/>
            </p:nvSpPr>
            <p:spPr>
              <a:xfrm>
                <a:off x="8322311" y="3656905"/>
                <a:ext cx="208290" cy="171064"/>
              </a:xfrm>
              <a:custGeom>
                <a:avLst/>
                <a:gdLst>
                  <a:gd name="connsiteX0" fmla="*/ 208291 w 208290"/>
                  <a:gd name="connsiteY0" fmla="*/ 0 h 171064"/>
                  <a:gd name="connsiteX1" fmla="*/ 194742 w 208290"/>
                  <a:gd name="connsiteY1" fmla="*/ 37480 h 171064"/>
                  <a:gd name="connsiteX2" fmla="*/ 150678 w 208290"/>
                  <a:gd name="connsiteY2" fmla="*/ 38366 h 171064"/>
                  <a:gd name="connsiteX3" fmla="*/ 125988 w 208290"/>
                  <a:gd name="connsiteY3" fmla="*/ 106488 h 171064"/>
                  <a:gd name="connsiteX4" fmla="*/ 159542 w 208290"/>
                  <a:gd name="connsiteY4" fmla="*/ 134597 h 171064"/>
                  <a:gd name="connsiteX5" fmla="*/ 146247 w 208290"/>
                  <a:gd name="connsiteY5" fmla="*/ 171064 h 171064"/>
                  <a:gd name="connsiteX6" fmla="*/ 0 w 208290"/>
                  <a:gd name="connsiteY6" fmla="*/ 42798 h 171064"/>
                  <a:gd name="connsiteX7" fmla="*/ 13169 w 208290"/>
                  <a:gd name="connsiteY7" fmla="*/ 6458 h 171064"/>
                  <a:gd name="connsiteX8" fmla="*/ 208291 w 208290"/>
                  <a:gd name="connsiteY8" fmla="*/ 0 h 171064"/>
                  <a:gd name="connsiteX9" fmla="*/ 117884 w 208290"/>
                  <a:gd name="connsiteY9" fmla="*/ 38872 h 171064"/>
                  <a:gd name="connsiteX10" fmla="*/ 46090 w 208290"/>
                  <a:gd name="connsiteY10" fmla="*/ 39379 h 171064"/>
                  <a:gd name="connsiteX11" fmla="*/ 100917 w 208290"/>
                  <a:gd name="connsiteY11" fmla="*/ 85342 h 171064"/>
                  <a:gd name="connsiteX12" fmla="*/ 117884 w 208290"/>
                  <a:gd name="connsiteY12" fmla="*/ 38872 h 17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290" h="171064">
                    <a:moveTo>
                      <a:pt x="208291" y="0"/>
                    </a:moveTo>
                    <a:lnTo>
                      <a:pt x="194742" y="37480"/>
                    </a:lnTo>
                    <a:lnTo>
                      <a:pt x="150678" y="38366"/>
                    </a:lnTo>
                    <a:lnTo>
                      <a:pt x="125988" y="106488"/>
                    </a:lnTo>
                    <a:lnTo>
                      <a:pt x="159542" y="134597"/>
                    </a:lnTo>
                    <a:lnTo>
                      <a:pt x="146247" y="171064"/>
                    </a:lnTo>
                    <a:lnTo>
                      <a:pt x="0" y="42798"/>
                    </a:lnTo>
                    <a:lnTo>
                      <a:pt x="13169" y="6458"/>
                    </a:lnTo>
                    <a:lnTo>
                      <a:pt x="208291" y="0"/>
                    </a:lnTo>
                    <a:close/>
                    <a:moveTo>
                      <a:pt x="117884" y="38872"/>
                    </a:moveTo>
                    <a:lnTo>
                      <a:pt x="46090" y="39379"/>
                    </a:lnTo>
                    <a:lnTo>
                      <a:pt x="100917" y="85342"/>
                    </a:lnTo>
                    <a:lnTo>
                      <a:pt x="117884" y="38872"/>
                    </a:lnTo>
                    <a:close/>
                  </a:path>
                </a:pathLst>
              </a:custGeom>
              <a:solidFill>
                <a:srgbClr val="4C8A87"/>
              </a:solidFill>
              <a:ln w="19050" cap="flat">
                <a:noFill/>
                <a:prstDash val="solid"/>
                <a:miter/>
              </a:ln>
            </p:spPr>
            <p:txBody>
              <a:bodyPr rtlCol="0" anchor="ctr"/>
              <a:lstStyle/>
              <a:p>
                <a:endParaRPr lang="en-US"/>
              </a:p>
            </p:txBody>
          </p:sp>
          <p:sp>
            <p:nvSpPr>
              <p:cNvPr id="249" name="Freeform: Shape 83">
                <a:extLst>
                  <a:ext uri="{FF2B5EF4-FFF2-40B4-BE49-F238E27FC236}">
                    <a16:creationId xmlns:a16="http://schemas.microsoft.com/office/drawing/2014/main" id="{BEDE9163-B915-41BF-B558-ED4AA2C99EC8}"/>
                  </a:ext>
                </a:extLst>
              </p:cNvPr>
              <p:cNvSpPr/>
              <p:nvPr/>
            </p:nvSpPr>
            <p:spPr>
              <a:xfrm>
                <a:off x="8411832" y="3486474"/>
                <a:ext cx="164353" cy="146457"/>
              </a:xfrm>
              <a:custGeom>
                <a:avLst/>
                <a:gdLst>
                  <a:gd name="connsiteX0" fmla="*/ 153211 w 164353"/>
                  <a:gd name="connsiteY0" fmla="*/ 75466 h 146457"/>
                  <a:gd name="connsiteX1" fmla="*/ 134724 w 164353"/>
                  <a:gd name="connsiteY1" fmla="*/ 68755 h 146457"/>
                  <a:gd name="connsiteX2" fmla="*/ 143841 w 164353"/>
                  <a:gd name="connsiteY2" fmla="*/ 92180 h 146457"/>
                  <a:gd name="connsiteX3" fmla="*/ 141055 w 164353"/>
                  <a:gd name="connsiteY3" fmla="*/ 117377 h 146457"/>
                  <a:gd name="connsiteX4" fmla="*/ 127507 w 164353"/>
                  <a:gd name="connsiteY4" fmla="*/ 137636 h 146457"/>
                  <a:gd name="connsiteX5" fmla="*/ 106994 w 164353"/>
                  <a:gd name="connsiteY5" fmla="*/ 146373 h 146457"/>
                  <a:gd name="connsiteX6" fmla="*/ 78125 w 164353"/>
                  <a:gd name="connsiteY6" fmla="*/ 140802 h 146457"/>
                  <a:gd name="connsiteX7" fmla="*/ 0 w 164353"/>
                  <a:gd name="connsiteY7" fmla="*/ 112439 h 146457"/>
                  <a:gd name="connsiteX8" fmla="*/ 11902 w 164353"/>
                  <a:gd name="connsiteY8" fmla="*/ 79771 h 146457"/>
                  <a:gd name="connsiteX9" fmla="*/ 68628 w 164353"/>
                  <a:gd name="connsiteY9" fmla="*/ 100410 h 146457"/>
                  <a:gd name="connsiteX10" fmla="*/ 101170 w 164353"/>
                  <a:gd name="connsiteY10" fmla="*/ 110160 h 146457"/>
                  <a:gd name="connsiteX11" fmla="*/ 112819 w 164353"/>
                  <a:gd name="connsiteY11" fmla="*/ 106994 h 146457"/>
                  <a:gd name="connsiteX12" fmla="*/ 120669 w 164353"/>
                  <a:gd name="connsiteY12" fmla="*/ 96105 h 146457"/>
                  <a:gd name="connsiteX13" fmla="*/ 121556 w 164353"/>
                  <a:gd name="connsiteY13" fmla="*/ 79391 h 146457"/>
                  <a:gd name="connsiteX14" fmla="*/ 113452 w 164353"/>
                  <a:gd name="connsiteY14" fmla="*/ 66222 h 146457"/>
                  <a:gd name="connsiteX15" fmla="*/ 81037 w 164353"/>
                  <a:gd name="connsiteY15" fmla="*/ 51661 h 146457"/>
                  <a:gd name="connsiteX16" fmla="*/ 28996 w 164353"/>
                  <a:gd name="connsiteY16" fmla="*/ 32668 h 146457"/>
                  <a:gd name="connsiteX17" fmla="*/ 40899 w 164353"/>
                  <a:gd name="connsiteY17" fmla="*/ 0 h 146457"/>
                  <a:gd name="connsiteX18" fmla="*/ 164353 w 164353"/>
                  <a:gd name="connsiteY18" fmla="*/ 44950 h 146457"/>
                  <a:gd name="connsiteX19" fmla="*/ 153211 w 164353"/>
                  <a:gd name="connsiteY19" fmla="*/ 75466 h 14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4353" h="146457">
                    <a:moveTo>
                      <a:pt x="153211" y="75466"/>
                    </a:moveTo>
                    <a:lnTo>
                      <a:pt x="134724" y="68755"/>
                    </a:lnTo>
                    <a:cubicBezTo>
                      <a:pt x="139662" y="75592"/>
                      <a:pt x="142701" y="83443"/>
                      <a:pt x="143841" y="92180"/>
                    </a:cubicBezTo>
                    <a:cubicBezTo>
                      <a:pt x="144981" y="100917"/>
                      <a:pt x="144094" y="109274"/>
                      <a:pt x="141055" y="117377"/>
                    </a:cubicBezTo>
                    <a:cubicBezTo>
                      <a:pt x="138016" y="125607"/>
                      <a:pt x="133458" y="132445"/>
                      <a:pt x="127507" y="137636"/>
                    </a:cubicBezTo>
                    <a:cubicBezTo>
                      <a:pt x="121429" y="142955"/>
                      <a:pt x="114591" y="145867"/>
                      <a:pt x="106994" y="146373"/>
                    </a:cubicBezTo>
                    <a:cubicBezTo>
                      <a:pt x="99270" y="146880"/>
                      <a:pt x="89647" y="145107"/>
                      <a:pt x="78125" y="140802"/>
                    </a:cubicBezTo>
                    <a:lnTo>
                      <a:pt x="0" y="112439"/>
                    </a:lnTo>
                    <a:lnTo>
                      <a:pt x="11902" y="79771"/>
                    </a:lnTo>
                    <a:lnTo>
                      <a:pt x="68628" y="100410"/>
                    </a:lnTo>
                    <a:cubicBezTo>
                      <a:pt x="85975" y="106741"/>
                      <a:pt x="96865" y="110033"/>
                      <a:pt x="101170" y="110160"/>
                    </a:cubicBezTo>
                    <a:cubicBezTo>
                      <a:pt x="105475" y="110413"/>
                      <a:pt x="109400" y="109274"/>
                      <a:pt x="112819" y="106994"/>
                    </a:cubicBezTo>
                    <a:cubicBezTo>
                      <a:pt x="116237" y="104715"/>
                      <a:pt x="118897" y="101043"/>
                      <a:pt x="120669" y="96105"/>
                    </a:cubicBezTo>
                    <a:cubicBezTo>
                      <a:pt x="122695" y="90534"/>
                      <a:pt x="122948" y="84962"/>
                      <a:pt x="121556" y="79391"/>
                    </a:cubicBezTo>
                    <a:cubicBezTo>
                      <a:pt x="120163" y="73820"/>
                      <a:pt x="117377" y="69515"/>
                      <a:pt x="113452" y="66222"/>
                    </a:cubicBezTo>
                    <a:cubicBezTo>
                      <a:pt x="109527" y="62930"/>
                      <a:pt x="98764" y="58119"/>
                      <a:pt x="81037" y="51661"/>
                    </a:cubicBezTo>
                    <a:lnTo>
                      <a:pt x="28996" y="32668"/>
                    </a:lnTo>
                    <a:lnTo>
                      <a:pt x="40899" y="0"/>
                    </a:lnTo>
                    <a:lnTo>
                      <a:pt x="164353" y="44950"/>
                    </a:lnTo>
                    <a:lnTo>
                      <a:pt x="153211" y="75466"/>
                    </a:lnTo>
                    <a:close/>
                  </a:path>
                </a:pathLst>
              </a:custGeom>
              <a:solidFill>
                <a:srgbClr val="4C8A87"/>
              </a:solidFill>
              <a:ln w="19050" cap="flat">
                <a:noFill/>
                <a:prstDash val="solid"/>
                <a:miter/>
              </a:ln>
            </p:spPr>
            <p:txBody>
              <a:bodyPr rtlCol="0" anchor="ctr"/>
              <a:lstStyle/>
              <a:p>
                <a:endParaRPr lang="en-US"/>
              </a:p>
            </p:txBody>
          </p:sp>
          <p:sp>
            <p:nvSpPr>
              <p:cNvPr id="250" name="Freeform: Shape 84">
                <a:extLst>
                  <a:ext uri="{FF2B5EF4-FFF2-40B4-BE49-F238E27FC236}">
                    <a16:creationId xmlns:a16="http://schemas.microsoft.com/office/drawing/2014/main" id="{42B5FBF6-7D1C-4DBC-A65C-7A85BDDD09D5}"/>
                  </a:ext>
                </a:extLst>
              </p:cNvPr>
              <p:cNvSpPr/>
              <p:nvPr/>
            </p:nvSpPr>
            <p:spPr>
              <a:xfrm>
                <a:off x="8434750" y="3395433"/>
                <a:ext cx="173906" cy="92797"/>
              </a:xfrm>
              <a:custGeom>
                <a:avLst/>
                <a:gdLst>
                  <a:gd name="connsiteX0" fmla="*/ 51661 w 173906"/>
                  <a:gd name="connsiteY0" fmla="*/ 0 h 92797"/>
                  <a:gd name="connsiteX1" fmla="*/ 77618 w 173906"/>
                  <a:gd name="connsiteY1" fmla="*/ 9623 h 92797"/>
                  <a:gd name="connsiteX2" fmla="*/ 69388 w 173906"/>
                  <a:gd name="connsiteY2" fmla="*/ 31908 h 92797"/>
                  <a:gd name="connsiteX3" fmla="*/ 119023 w 173906"/>
                  <a:gd name="connsiteY3" fmla="*/ 50268 h 92797"/>
                  <a:gd name="connsiteX4" fmla="*/ 136877 w 173906"/>
                  <a:gd name="connsiteY4" fmla="*/ 56093 h 92797"/>
                  <a:gd name="connsiteX5" fmla="*/ 142068 w 173906"/>
                  <a:gd name="connsiteY5" fmla="*/ 54700 h 92797"/>
                  <a:gd name="connsiteX6" fmla="*/ 145740 w 173906"/>
                  <a:gd name="connsiteY6" fmla="*/ 49762 h 92797"/>
                  <a:gd name="connsiteX7" fmla="*/ 147513 w 173906"/>
                  <a:gd name="connsiteY7" fmla="*/ 35454 h 92797"/>
                  <a:gd name="connsiteX8" fmla="*/ 173850 w 173906"/>
                  <a:gd name="connsiteY8" fmla="*/ 42038 h 92797"/>
                  <a:gd name="connsiteX9" fmla="*/ 169165 w 173906"/>
                  <a:gd name="connsiteY9" fmla="*/ 69641 h 92797"/>
                  <a:gd name="connsiteX10" fmla="*/ 160302 w 173906"/>
                  <a:gd name="connsiteY10" fmla="*/ 84456 h 92797"/>
                  <a:gd name="connsiteX11" fmla="*/ 148779 w 173906"/>
                  <a:gd name="connsiteY11" fmla="*/ 92053 h 92797"/>
                  <a:gd name="connsiteX12" fmla="*/ 134345 w 173906"/>
                  <a:gd name="connsiteY12" fmla="*/ 91927 h 92797"/>
                  <a:gd name="connsiteX13" fmla="*/ 111046 w 173906"/>
                  <a:gd name="connsiteY13" fmla="*/ 84456 h 92797"/>
                  <a:gd name="connsiteX14" fmla="*/ 57359 w 173906"/>
                  <a:gd name="connsiteY14" fmla="*/ 64577 h 92797"/>
                  <a:gd name="connsiteX15" fmla="*/ 51788 w 173906"/>
                  <a:gd name="connsiteY15" fmla="*/ 79518 h 92797"/>
                  <a:gd name="connsiteX16" fmla="*/ 25831 w 173906"/>
                  <a:gd name="connsiteY16" fmla="*/ 69895 h 92797"/>
                  <a:gd name="connsiteX17" fmla="*/ 31402 w 173906"/>
                  <a:gd name="connsiteY17" fmla="*/ 54953 h 92797"/>
                  <a:gd name="connsiteX18" fmla="*/ 6964 w 173906"/>
                  <a:gd name="connsiteY18" fmla="*/ 45963 h 92797"/>
                  <a:gd name="connsiteX19" fmla="*/ 0 w 173906"/>
                  <a:gd name="connsiteY19" fmla="*/ 6204 h 92797"/>
                  <a:gd name="connsiteX20" fmla="*/ 43431 w 173906"/>
                  <a:gd name="connsiteY20" fmla="*/ 22285 h 92797"/>
                  <a:gd name="connsiteX21" fmla="*/ 51661 w 173906"/>
                  <a:gd name="connsiteY21" fmla="*/ 0 h 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906" h="92797">
                    <a:moveTo>
                      <a:pt x="51661" y="0"/>
                    </a:moveTo>
                    <a:lnTo>
                      <a:pt x="77618" y="9623"/>
                    </a:lnTo>
                    <a:lnTo>
                      <a:pt x="69388" y="31908"/>
                    </a:lnTo>
                    <a:lnTo>
                      <a:pt x="119023" y="50268"/>
                    </a:lnTo>
                    <a:cubicBezTo>
                      <a:pt x="129026" y="53940"/>
                      <a:pt x="134977" y="55966"/>
                      <a:pt x="136877" y="56093"/>
                    </a:cubicBezTo>
                    <a:cubicBezTo>
                      <a:pt x="138776" y="56220"/>
                      <a:pt x="140422" y="55840"/>
                      <a:pt x="142068" y="54700"/>
                    </a:cubicBezTo>
                    <a:cubicBezTo>
                      <a:pt x="143714" y="53560"/>
                      <a:pt x="144981" y="51914"/>
                      <a:pt x="145740" y="49762"/>
                    </a:cubicBezTo>
                    <a:cubicBezTo>
                      <a:pt x="146880" y="46723"/>
                      <a:pt x="147386" y="42038"/>
                      <a:pt x="147513" y="35454"/>
                    </a:cubicBezTo>
                    <a:lnTo>
                      <a:pt x="173850" y="42038"/>
                    </a:lnTo>
                    <a:cubicBezTo>
                      <a:pt x="174230" y="50775"/>
                      <a:pt x="172710" y="60018"/>
                      <a:pt x="169165" y="69641"/>
                    </a:cubicBezTo>
                    <a:cubicBezTo>
                      <a:pt x="167012" y="75466"/>
                      <a:pt x="164100" y="80404"/>
                      <a:pt x="160302" y="84456"/>
                    </a:cubicBezTo>
                    <a:cubicBezTo>
                      <a:pt x="156629" y="88381"/>
                      <a:pt x="152704" y="90914"/>
                      <a:pt x="148779" y="92053"/>
                    </a:cubicBezTo>
                    <a:cubicBezTo>
                      <a:pt x="144854" y="93066"/>
                      <a:pt x="140042" y="93066"/>
                      <a:pt x="134345" y="91927"/>
                    </a:cubicBezTo>
                    <a:cubicBezTo>
                      <a:pt x="130293" y="91167"/>
                      <a:pt x="122569" y="88761"/>
                      <a:pt x="111046" y="84456"/>
                    </a:cubicBezTo>
                    <a:lnTo>
                      <a:pt x="57359" y="64577"/>
                    </a:lnTo>
                    <a:lnTo>
                      <a:pt x="51788" y="79518"/>
                    </a:lnTo>
                    <a:lnTo>
                      <a:pt x="25831" y="69895"/>
                    </a:lnTo>
                    <a:lnTo>
                      <a:pt x="31402" y="54953"/>
                    </a:lnTo>
                    <a:lnTo>
                      <a:pt x="6964" y="45963"/>
                    </a:lnTo>
                    <a:lnTo>
                      <a:pt x="0" y="6204"/>
                    </a:lnTo>
                    <a:lnTo>
                      <a:pt x="43431" y="22285"/>
                    </a:lnTo>
                    <a:lnTo>
                      <a:pt x="51661" y="0"/>
                    </a:lnTo>
                    <a:close/>
                  </a:path>
                </a:pathLst>
              </a:custGeom>
              <a:solidFill>
                <a:srgbClr val="4C8A87"/>
              </a:solidFill>
              <a:ln w="19050" cap="flat">
                <a:noFill/>
                <a:prstDash val="solid"/>
                <a:miter/>
              </a:ln>
            </p:spPr>
            <p:txBody>
              <a:bodyPr rtlCol="0" anchor="ctr"/>
              <a:lstStyle/>
              <a:p>
                <a:endParaRPr lang="en-US"/>
              </a:p>
            </p:txBody>
          </p:sp>
          <p:sp>
            <p:nvSpPr>
              <p:cNvPr id="251" name="Freeform: Shape 85">
                <a:extLst>
                  <a:ext uri="{FF2B5EF4-FFF2-40B4-BE49-F238E27FC236}">
                    <a16:creationId xmlns:a16="http://schemas.microsoft.com/office/drawing/2014/main" id="{9F847C1F-9846-4E97-9439-8307C49D6765}"/>
                  </a:ext>
                </a:extLst>
              </p:cNvPr>
              <p:cNvSpPr/>
              <p:nvPr/>
            </p:nvSpPr>
            <p:spPr>
              <a:xfrm>
                <a:off x="8508179" y="3271534"/>
                <a:ext cx="138309" cy="137448"/>
              </a:xfrm>
              <a:custGeom>
                <a:avLst/>
                <a:gdLst>
                  <a:gd name="connsiteX0" fmla="*/ 43442 w 138309"/>
                  <a:gd name="connsiteY0" fmla="*/ 131244 h 137448"/>
                  <a:gd name="connsiteX1" fmla="*/ 15206 w 138309"/>
                  <a:gd name="connsiteY1" fmla="*/ 111364 h 137448"/>
                  <a:gd name="connsiteX2" fmla="*/ 644 w 138309"/>
                  <a:gd name="connsiteY2" fmla="*/ 79963 h 137448"/>
                  <a:gd name="connsiteX3" fmla="*/ 5076 w 138309"/>
                  <a:gd name="connsiteY3" fmla="*/ 44256 h 137448"/>
                  <a:gd name="connsiteX4" fmla="*/ 40530 w 138309"/>
                  <a:gd name="connsiteY4" fmla="*/ 5510 h 137448"/>
                  <a:gd name="connsiteX5" fmla="*/ 93077 w 138309"/>
                  <a:gd name="connsiteY5" fmla="*/ 5130 h 137448"/>
                  <a:gd name="connsiteX6" fmla="*/ 132329 w 138309"/>
                  <a:gd name="connsiteY6" fmla="*/ 40710 h 137448"/>
                  <a:gd name="connsiteX7" fmla="*/ 133343 w 138309"/>
                  <a:gd name="connsiteY7" fmla="*/ 92878 h 137448"/>
                  <a:gd name="connsiteX8" fmla="*/ 113463 w 138309"/>
                  <a:gd name="connsiteY8" fmla="*/ 122127 h 137448"/>
                  <a:gd name="connsiteX9" fmla="*/ 82188 w 138309"/>
                  <a:gd name="connsiteY9" fmla="*/ 136942 h 137448"/>
                  <a:gd name="connsiteX10" fmla="*/ 43442 w 138309"/>
                  <a:gd name="connsiteY10" fmla="*/ 131244 h 137448"/>
                  <a:gd name="connsiteX11" fmla="*/ 57750 w 138309"/>
                  <a:gd name="connsiteY11" fmla="*/ 98576 h 137448"/>
                  <a:gd name="connsiteX12" fmla="*/ 89025 w 138309"/>
                  <a:gd name="connsiteY12" fmla="*/ 100602 h 137448"/>
                  <a:gd name="connsiteX13" fmla="*/ 106879 w 138309"/>
                  <a:gd name="connsiteY13" fmla="*/ 82875 h 137448"/>
                  <a:gd name="connsiteX14" fmla="*/ 105233 w 138309"/>
                  <a:gd name="connsiteY14" fmla="*/ 57804 h 137448"/>
                  <a:gd name="connsiteX15" fmla="*/ 80289 w 138309"/>
                  <a:gd name="connsiteY15" fmla="*/ 38431 h 137448"/>
                  <a:gd name="connsiteX16" fmla="*/ 49266 w 138309"/>
                  <a:gd name="connsiteY16" fmla="*/ 36405 h 137448"/>
                  <a:gd name="connsiteX17" fmla="*/ 31413 w 138309"/>
                  <a:gd name="connsiteY17" fmla="*/ 54005 h 137448"/>
                  <a:gd name="connsiteX18" fmla="*/ 32932 w 138309"/>
                  <a:gd name="connsiteY18" fmla="*/ 79076 h 137448"/>
                  <a:gd name="connsiteX19" fmla="*/ 57750 w 138309"/>
                  <a:gd name="connsiteY19" fmla="*/ 98576 h 13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309" h="137448">
                    <a:moveTo>
                      <a:pt x="43442" y="131244"/>
                    </a:moveTo>
                    <a:cubicBezTo>
                      <a:pt x="32679" y="127065"/>
                      <a:pt x="23183" y="120481"/>
                      <a:pt x="15206" y="111364"/>
                    </a:cubicBezTo>
                    <a:cubicBezTo>
                      <a:pt x="7102" y="102248"/>
                      <a:pt x="2290" y="91738"/>
                      <a:pt x="644" y="79963"/>
                    </a:cubicBezTo>
                    <a:cubicBezTo>
                      <a:pt x="-1002" y="68187"/>
                      <a:pt x="518" y="56284"/>
                      <a:pt x="5076" y="44256"/>
                    </a:cubicBezTo>
                    <a:cubicBezTo>
                      <a:pt x="12167" y="25642"/>
                      <a:pt x="23942" y="12727"/>
                      <a:pt x="40530" y="5510"/>
                    </a:cubicBezTo>
                    <a:cubicBezTo>
                      <a:pt x="57117" y="-1708"/>
                      <a:pt x="74591" y="-1834"/>
                      <a:pt x="93077" y="5130"/>
                    </a:cubicBezTo>
                    <a:cubicBezTo>
                      <a:pt x="111690" y="12221"/>
                      <a:pt x="124732" y="23996"/>
                      <a:pt x="132329" y="40710"/>
                    </a:cubicBezTo>
                    <a:cubicBezTo>
                      <a:pt x="139927" y="57424"/>
                      <a:pt x="140307" y="74771"/>
                      <a:pt x="133343" y="92878"/>
                    </a:cubicBezTo>
                    <a:cubicBezTo>
                      <a:pt x="129037" y="104147"/>
                      <a:pt x="122453" y="113897"/>
                      <a:pt x="113463" y="122127"/>
                    </a:cubicBezTo>
                    <a:cubicBezTo>
                      <a:pt x="104473" y="130357"/>
                      <a:pt x="94090" y="135296"/>
                      <a:pt x="82188" y="136942"/>
                    </a:cubicBezTo>
                    <a:cubicBezTo>
                      <a:pt x="70412" y="138461"/>
                      <a:pt x="57497" y="136562"/>
                      <a:pt x="43442" y="131244"/>
                    </a:cubicBezTo>
                    <a:close/>
                    <a:moveTo>
                      <a:pt x="57750" y="98576"/>
                    </a:moveTo>
                    <a:cubicBezTo>
                      <a:pt x="69906" y="103261"/>
                      <a:pt x="80289" y="103894"/>
                      <a:pt x="89025" y="100602"/>
                    </a:cubicBezTo>
                    <a:cubicBezTo>
                      <a:pt x="97636" y="97309"/>
                      <a:pt x="103587" y="91358"/>
                      <a:pt x="106879" y="82875"/>
                    </a:cubicBezTo>
                    <a:cubicBezTo>
                      <a:pt x="110044" y="74391"/>
                      <a:pt x="109538" y="66034"/>
                      <a:pt x="105233" y="57804"/>
                    </a:cubicBezTo>
                    <a:cubicBezTo>
                      <a:pt x="100927" y="49574"/>
                      <a:pt x="92697" y="43116"/>
                      <a:pt x="80289" y="38431"/>
                    </a:cubicBezTo>
                    <a:cubicBezTo>
                      <a:pt x="68260" y="33873"/>
                      <a:pt x="57877" y="33240"/>
                      <a:pt x="49266" y="36405"/>
                    </a:cubicBezTo>
                    <a:cubicBezTo>
                      <a:pt x="40656" y="39697"/>
                      <a:pt x="34705" y="45522"/>
                      <a:pt x="31413" y="54005"/>
                    </a:cubicBezTo>
                    <a:cubicBezTo>
                      <a:pt x="28247" y="62489"/>
                      <a:pt x="28754" y="70846"/>
                      <a:pt x="32932" y="79076"/>
                    </a:cubicBezTo>
                    <a:cubicBezTo>
                      <a:pt x="37364" y="87560"/>
                      <a:pt x="45594" y="94017"/>
                      <a:pt x="57750" y="98576"/>
                    </a:cubicBezTo>
                    <a:close/>
                  </a:path>
                </a:pathLst>
              </a:custGeom>
              <a:solidFill>
                <a:srgbClr val="4C8A87"/>
              </a:solidFill>
              <a:ln w="19050" cap="flat">
                <a:noFill/>
                <a:prstDash val="solid"/>
                <a:miter/>
              </a:ln>
            </p:spPr>
            <p:txBody>
              <a:bodyPr rtlCol="0" anchor="ctr"/>
              <a:lstStyle/>
              <a:p>
                <a:endParaRPr lang="en-US"/>
              </a:p>
            </p:txBody>
          </p:sp>
          <p:sp>
            <p:nvSpPr>
              <p:cNvPr id="252" name="Freeform: Shape 86">
                <a:extLst>
                  <a:ext uri="{FF2B5EF4-FFF2-40B4-BE49-F238E27FC236}">
                    <a16:creationId xmlns:a16="http://schemas.microsoft.com/office/drawing/2014/main" id="{DF22A106-76CD-4C62-B981-80D23F8AD3E3}"/>
                  </a:ext>
                </a:extLst>
              </p:cNvPr>
              <p:cNvSpPr/>
              <p:nvPr/>
            </p:nvSpPr>
            <p:spPr>
              <a:xfrm>
                <a:off x="8532121" y="3004303"/>
                <a:ext cx="223231" cy="203732"/>
              </a:xfrm>
              <a:custGeom>
                <a:avLst/>
                <a:gdLst>
                  <a:gd name="connsiteX0" fmla="*/ 167139 w 223231"/>
                  <a:gd name="connsiteY0" fmla="*/ 203732 h 203732"/>
                  <a:gd name="connsiteX1" fmla="*/ 0 w 223231"/>
                  <a:gd name="connsiteY1" fmla="*/ 133711 h 203732"/>
                  <a:gd name="connsiteX2" fmla="*/ 14181 w 223231"/>
                  <a:gd name="connsiteY2" fmla="*/ 99904 h 203732"/>
                  <a:gd name="connsiteX3" fmla="*/ 80024 w 223231"/>
                  <a:gd name="connsiteY3" fmla="*/ 127507 h 203732"/>
                  <a:gd name="connsiteX4" fmla="*/ 107754 w 223231"/>
                  <a:gd name="connsiteY4" fmla="*/ 61411 h 203732"/>
                  <a:gd name="connsiteX5" fmla="*/ 41911 w 223231"/>
                  <a:gd name="connsiteY5" fmla="*/ 33808 h 203732"/>
                  <a:gd name="connsiteX6" fmla="*/ 56093 w 223231"/>
                  <a:gd name="connsiteY6" fmla="*/ 0 h 203732"/>
                  <a:gd name="connsiteX7" fmla="*/ 223232 w 223231"/>
                  <a:gd name="connsiteY7" fmla="*/ 70021 h 203732"/>
                  <a:gd name="connsiteX8" fmla="*/ 209050 w 223231"/>
                  <a:gd name="connsiteY8" fmla="*/ 103829 h 203732"/>
                  <a:gd name="connsiteX9" fmla="*/ 135990 w 223231"/>
                  <a:gd name="connsiteY9" fmla="*/ 73187 h 203732"/>
                  <a:gd name="connsiteX10" fmla="*/ 108260 w 223231"/>
                  <a:gd name="connsiteY10" fmla="*/ 139282 h 203732"/>
                  <a:gd name="connsiteX11" fmla="*/ 181321 w 223231"/>
                  <a:gd name="connsiteY11" fmla="*/ 169925 h 203732"/>
                  <a:gd name="connsiteX12" fmla="*/ 167139 w 223231"/>
                  <a:gd name="connsiteY12" fmla="*/ 203732 h 20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231" h="203732">
                    <a:moveTo>
                      <a:pt x="167139" y="203732"/>
                    </a:moveTo>
                    <a:lnTo>
                      <a:pt x="0" y="133711"/>
                    </a:lnTo>
                    <a:lnTo>
                      <a:pt x="14181" y="99904"/>
                    </a:lnTo>
                    <a:lnTo>
                      <a:pt x="80024" y="127507"/>
                    </a:lnTo>
                    <a:lnTo>
                      <a:pt x="107754" y="61411"/>
                    </a:lnTo>
                    <a:lnTo>
                      <a:pt x="41911" y="33808"/>
                    </a:lnTo>
                    <a:lnTo>
                      <a:pt x="56093" y="0"/>
                    </a:lnTo>
                    <a:lnTo>
                      <a:pt x="223232" y="70021"/>
                    </a:lnTo>
                    <a:lnTo>
                      <a:pt x="209050" y="103829"/>
                    </a:lnTo>
                    <a:lnTo>
                      <a:pt x="135990" y="73187"/>
                    </a:lnTo>
                    <a:lnTo>
                      <a:pt x="108260" y="139282"/>
                    </a:lnTo>
                    <a:lnTo>
                      <a:pt x="181321" y="169925"/>
                    </a:lnTo>
                    <a:lnTo>
                      <a:pt x="167139" y="203732"/>
                    </a:lnTo>
                    <a:close/>
                  </a:path>
                </a:pathLst>
              </a:custGeom>
              <a:solidFill>
                <a:srgbClr val="4C8A87"/>
              </a:solidFill>
              <a:ln w="19050" cap="flat">
                <a:noFill/>
                <a:prstDash val="solid"/>
                <a:miter/>
              </a:ln>
            </p:spPr>
            <p:txBody>
              <a:bodyPr rtlCol="0" anchor="ctr"/>
              <a:lstStyle/>
              <a:p>
                <a:endParaRPr lang="en-US"/>
              </a:p>
            </p:txBody>
          </p:sp>
          <p:sp>
            <p:nvSpPr>
              <p:cNvPr id="253" name="Freeform: Shape 87">
                <a:extLst>
                  <a:ext uri="{FF2B5EF4-FFF2-40B4-BE49-F238E27FC236}">
                    <a16:creationId xmlns:a16="http://schemas.microsoft.com/office/drawing/2014/main" id="{4A859B5B-C2A0-4EE1-A373-D7B22162816C}"/>
                  </a:ext>
                </a:extLst>
              </p:cNvPr>
              <p:cNvSpPr/>
              <p:nvPr/>
            </p:nvSpPr>
            <p:spPr>
              <a:xfrm>
                <a:off x="8664424" y="2900614"/>
                <a:ext cx="138794" cy="128185"/>
              </a:xfrm>
              <a:custGeom>
                <a:avLst/>
                <a:gdLst>
                  <a:gd name="connsiteX0" fmla="*/ 100679 w 138794"/>
                  <a:gd name="connsiteY0" fmla="*/ 51015 h 128185"/>
                  <a:gd name="connsiteX1" fmla="*/ 120432 w 138794"/>
                  <a:gd name="connsiteY1" fmla="*/ 22019 h 128185"/>
                  <a:gd name="connsiteX2" fmla="*/ 138032 w 138794"/>
                  <a:gd name="connsiteY2" fmla="*/ 53294 h 128185"/>
                  <a:gd name="connsiteX3" fmla="*/ 132081 w 138794"/>
                  <a:gd name="connsiteY3" fmla="*/ 90267 h 128185"/>
                  <a:gd name="connsiteX4" fmla="*/ 90550 w 138794"/>
                  <a:gd name="connsiteY4" fmla="*/ 126987 h 128185"/>
                  <a:gd name="connsiteX5" fmla="*/ 43953 w 138794"/>
                  <a:gd name="connsiteY5" fmla="*/ 119896 h 128185"/>
                  <a:gd name="connsiteX6" fmla="*/ 4574 w 138794"/>
                  <a:gd name="connsiteY6" fmla="*/ 83050 h 128185"/>
                  <a:gd name="connsiteX7" fmla="*/ 5714 w 138794"/>
                  <a:gd name="connsiteY7" fmla="*/ 36074 h 128185"/>
                  <a:gd name="connsiteX8" fmla="*/ 42560 w 138794"/>
                  <a:gd name="connsiteY8" fmla="*/ 2139 h 128185"/>
                  <a:gd name="connsiteX9" fmla="*/ 103212 w 138794"/>
                  <a:gd name="connsiteY9" fmla="*/ 12142 h 128185"/>
                  <a:gd name="connsiteX10" fmla="*/ 66872 w 138794"/>
                  <a:gd name="connsiteY10" fmla="*/ 91280 h 128185"/>
                  <a:gd name="connsiteX11" fmla="*/ 92196 w 138794"/>
                  <a:gd name="connsiteY11" fmla="*/ 93686 h 128185"/>
                  <a:gd name="connsiteX12" fmla="*/ 108403 w 138794"/>
                  <a:gd name="connsiteY12" fmla="*/ 78998 h 128185"/>
                  <a:gd name="connsiteX13" fmla="*/ 110049 w 138794"/>
                  <a:gd name="connsiteY13" fmla="*/ 64690 h 128185"/>
                  <a:gd name="connsiteX14" fmla="*/ 100679 w 138794"/>
                  <a:gd name="connsiteY14" fmla="*/ 51015 h 128185"/>
                  <a:gd name="connsiteX15" fmla="*/ 69531 w 138794"/>
                  <a:gd name="connsiteY15" fmla="*/ 34681 h 128185"/>
                  <a:gd name="connsiteX16" fmla="*/ 45473 w 138794"/>
                  <a:gd name="connsiteY16" fmla="*/ 32148 h 128185"/>
                  <a:gd name="connsiteX17" fmla="*/ 30785 w 138794"/>
                  <a:gd name="connsiteY17" fmla="*/ 45317 h 128185"/>
                  <a:gd name="connsiteX18" fmla="*/ 30532 w 138794"/>
                  <a:gd name="connsiteY18" fmla="*/ 65829 h 128185"/>
                  <a:gd name="connsiteX19" fmla="*/ 48005 w 138794"/>
                  <a:gd name="connsiteY19" fmla="*/ 81784 h 128185"/>
                  <a:gd name="connsiteX20" fmla="*/ 69531 w 138794"/>
                  <a:gd name="connsiteY20" fmla="*/ 34681 h 12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94" h="128185">
                    <a:moveTo>
                      <a:pt x="100679" y="51015"/>
                    </a:moveTo>
                    <a:lnTo>
                      <a:pt x="120432" y="22019"/>
                    </a:lnTo>
                    <a:cubicBezTo>
                      <a:pt x="130055" y="31389"/>
                      <a:pt x="136006" y="41772"/>
                      <a:pt x="138032" y="53294"/>
                    </a:cubicBezTo>
                    <a:cubicBezTo>
                      <a:pt x="140058" y="64816"/>
                      <a:pt x="138032" y="77099"/>
                      <a:pt x="132081" y="90267"/>
                    </a:cubicBezTo>
                    <a:cubicBezTo>
                      <a:pt x="122585" y="111033"/>
                      <a:pt x="108783" y="123315"/>
                      <a:pt x="90550" y="126987"/>
                    </a:cubicBezTo>
                    <a:cubicBezTo>
                      <a:pt x="76115" y="129899"/>
                      <a:pt x="60541" y="127494"/>
                      <a:pt x="43953" y="119896"/>
                    </a:cubicBezTo>
                    <a:cubicBezTo>
                      <a:pt x="24201" y="110780"/>
                      <a:pt x="11032" y="98498"/>
                      <a:pt x="4574" y="83050"/>
                    </a:cubicBezTo>
                    <a:cubicBezTo>
                      <a:pt x="-1884" y="67602"/>
                      <a:pt x="-1504" y="51901"/>
                      <a:pt x="5714" y="36074"/>
                    </a:cubicBezTo>
                    <a:cubicBezTo>
                      <a:pt x="13818" y="18347"/>
                      <a:pt x="26100" y="6951"/>
                      <a:pt x="42560" y="2139"/>
                    </a:cubicBezTo>
                    <a:cubicBezTo>
                      <a:pt x="59021" y="-2672"/>
                      <a:pt x="79154" y="620"/>
                      <a:pt x="103212" y="12142"/>
                    </a:cubicBezTo>
                    <a:lnTo>
                      <a:pt x="66872" y="91280"/>
                    </a:lnTo>
                    <a:cubicBezTo>
                      <a:pt x="76368" y="95332"/>
                      <a:pt x="84852" y="96092"/>
                      <a:pt x="92196" y="93686"/>
                    </a:cubicBezTo>
                    <a:cubicBezTo>
                      <a:pt x="99666" y="91154"/>
                      <a:pt x="104984" y="86342"/>
                      <a:pt x="108403" y="78998"/>
                    </a:cubicBezTo>
                    <a:cubicBezTo>
                      <a:pt x="110682" y="74060"/>
                      <a:pt x="111189" y="69248"/>
                      <a:pt x="110049" y="64690"/>
                    </a:cubicBezTo>
                    <a:cubicBezTo>
                      <a:pt x="109036" y="60132"/>
                      <a:pt x="105871" y="55573"/>
                      <a:pt x="100679" y="51015"/>
                    </a:cubicBezTo>
                    <a:close/>
                    <a:moveTo>
                      <a:pt x="69531" y="34681"/>
                    </a:moveTo>
                    <a:cubicBezTo>
                      <a:pt x="60287" y="30756"/>
                      <a:pt x="52310" y="29869"/>
                      <a:pt x="45473" y="32148"/>
                    </a:cubicBezTo>
                    <a:cubicBezTo>
                      <a:pt x="38635" y="34428"/>
                      <a:pt x="33824" y="38859"/>
                      <a:pt x="30785" y="45317"/>
                    </a:cubicBezTo>
                    <a:cubicBezTo>
                      <a:pt x="27619" y="52154"/>
                      <a:pt x="27493" y="58992"/>
                      <a:pt x="30532" y="65829"/>
                    </a:cubicBezTo>
                    <a:cubicBezTo>
                      <a:pt x="33444" y="72667"/>
                      <a:pt x="39268" y="77985"/>
                      <a:pt x="48005" y="81784"/>
                    </a:cubicBezTo>
                    <a:lnTo>
                      <a:pt x="69531" y="34681"/>
                    </a:lnTo>
                    <a:close/>
                  </a:path>
                </a:pathLst>
              </a:custGeom>
              <a:solidFill>
                <a:srgbClr val="4C8A87"/>
              </a:solidFill>
              <a:ln w="19050" cap="flat">
                <a:noFill/>
                <a:prstDash val="solid"/>
                <a:miter/>
              </a:ln>
            </p:spPr>
            <p:txBody>
              <a:bodyPr rtlCol="0" anchor="ctr"/>
              <a:lstStyle/>
              <a:p>
                <a:endParaRPr lang="en-US"/>
              </a:p>
            </p:txBody>
          </p:sp>
          <p:sp>
            <p:nvSpPr>
              <p:cNvPr id="254" name="Freeform: Shape 88">
                <a:extLst>
                  <a:ext uri="{FF2B5EF4-FFF2-40B4-BE49-F238E27FC236}">
                    <a16:creationId xmlns:a16="http://schemas.microsoft.com/office/drawing/2014/main" id="{FD56409B-8989-4662-ABA9-843E20831F31}"/>
                  </a:ext>
                </a:extLst>
              </p:cNvPr>
              <p:cNvSpPr/>
              <p:nvPr/>
            </p:nvSpPr>
            <p:spPr>
              <a:xfrm>
                <a:off x="8724331" y="2767509"/>
                <a:ext cx="157642" cy="139063"/>
              </a:xfrm>
              <a:custGeom>
                <a:avLst/>
                <a:gdLst>
                  <a:gd name="connsiteX0" fmla="*/ 36593 w 157642"/>
                  <a:gd name="connsiteY0" fmla="*/ 78518 h 139063"/>
                  <a:gd name="connsiteX1" fmla="*/ 17347 w 157642"/>
                  <a:gd name="connsiteY1" fmla="*/ 104096 h 139063"/>
                  <a:gd name="connsiteX2" fmla="*/ 380 w 157642"/>
                  <a:gd name="connsiteY2" fmla="*/ 75099 h 139063"/>
                  <a:gd name="connsiteX3" fmla="*/ 9497 w 157642"/>
                  <a:gd name="connsiteY3" fmla="*/ 36480 h 139063"/>
                  <a:gd name="connsiteX4" fmla="*/ 30009 w 157642"/>
                  <a:gd name="connsiteY4" fmla="*/ 7991 h 139063"/>
                  <a:gd name="connsiteX5" fmla="*/ 49635 w 157642"/>
                  <a:gd name="connsiteY5" fmla="*/ 14 h 139063"/>
                  <a:gd name="connsiteX6" fmla="*/ 79518 w 157642"/>
                  <a:gd name="connsiteY6" fmla="*/ 9890 h 139063"/>
                  <a:gd name="connsiteX7" fmla="*/ 115605 w 157642"/>
                  <a:gd name="connsiteY7" fmla="*/ 28503 h 139063"/>
                  <a:gd name="connsiteX8" fmla="*/ 139156 w 157642"/>
                  <a:gd name="connsiteY8" fmla="*/ 38506 h 139063"/>
                  <a:gd name="connsiteX9" fmla="*/ 157643 w 157642"/>
                  <a:gd name="connsiteY9" fmla="*/ 40912 h 139063"/>
                  <a:gd name="connsiteX10" fmla="*/ 142195 w 157642"/>
                  <a:gd name="connsiteY10" fmla="*/ 71554 h 139063"/>
                  <a:gd name="connsiteX11" fmla="*/ 131559 w 157642"/>
                  <a:gd name="connsiteY11" fmla="*/ 69908 h 139063"/>
                  <a:gd name="connsiteX12" fmla="*/ 127380 w 157642"/>
                  <a:gd name="connsiteY12" fmla="*/ 69148 h 139063"/>
                  <a:gd name="connsiteX13" fmla="*/ 130419 w 157642"/>
                  <a:gd name="connsiteY13" fmla="*/ 91940 h 139063"/>
                  <a:gd name="connsiteX14" fmla="*/ 124594 w 157642"/>
                  <a:gd name="connsiteY14" fmla="*/ 113212 h 139063"/>
                  <a:gd name="connsiteX15" fmla="*/ 100410 w 157642"/>
                  <a:gd name="connsiteY15" fmla="*/ 136764 h 139063"/>
                  <a:gd name="connsiteX16" fmla="*/ 70275 w 157642"/>
                  <a:gd name="connsiteY16" fmla="*/ 134738 h 139063"/>
                  <a:gd name="connsiteX17" fmla="*/ 54953 w 157642"/>
                  <a:gd name="connsiteY17" fmla="*/ 121063 h 139063"/>
                  <a:gd name="connsiteX18" fmla="*/ 49762 w 157642"/>
                  <a:gd name="connsiteY18" fmla="*/ 101690 h 139063"/>
                  <a:gd name="connsiteX19" fmla="*/ 54953 w 157642"/>
                  <a:gd name="connsiteY19" fmla="*/ 73327 h 139063"/>
                  <a:gd name="connsiteX20" fmla="*/ 62551 w 157642"/>
                  <a:gd name="connsiteY20" fmla="*/ 39393 h 139063"/>
                  <a:gd name="connsiteX21" fmla="*/ 59512 w 157642"/>
                  <a:gd name="connsiteY21" fmla="*/ 37873 h 139063"/>
                  <a:gd name="connsiteX22" fmla="*/ 44571 w 157642"/>
                  <a:gd name="connsiteY22" fmla="*/ 35847 h 139063"/>
                  <a:gd name="connsiteX23" fmla="*/ 32415 w 157642"/>
                  <a:gd name="connsiteY23" fmla="*/ 50662 h 139063"/>
                  <a:gd name="connsiteX24" fmla="*/ 29123 w 157642"/>
                  <a:gd name="connsiteY24" fmla="*/ 65223 h 139063"/>
                  <a:gd name="connsiteX25" fmla="*/ 36593 w 157642"/>
                  <a:gd name="connsiteY25" fmla="*/ 78518 h 139063"/>
                  <a:gd name="connsiteX26" fmla="*/ 82683 w 157642"/>
                  <a:gd name="connsiteY26" fmla="*/ 49649 h 139063"/>
                  <a:gd name="connsiteX27" fmla="*/ 77872 w 157642"/>
                  <a:gd name="connsiteY27" fmla="*/ 70921 h 139063"/>
                  <a:gd name="connsiteX28" fmla="*/ 74833 w 157642"/>
                  <a:gd name="connsiteY28" fmla="*/ 90547 h 139063"/>
                  <a:gd name="connsiteX29" fmla="*/ 82683 w 157642"/>
                  <a:gd name="connsiteY29" fmla="*/ 102196 h 139063"/>
                  <a:gd name="connsiteX30" fmla="*/ 96358 w 157642"/>
                  <a:gd name="connsiteY30" fmla="*/ 102956 h 139063"/>
                  <a:gd name="connsiteX31" fmla="*/ 107374 w 157642"/>
                  <a:gd name="connsiteY31" fmla="*/ 92953 h 139063"/>
                  <a:gd name="connsiteX32" fmla="*/ 109907 w 157642"/>
                  <a:gd name="connsiteY32" fmla="*/ 74213 h 139063"/>
                  <a:gd name="connsiteX33" fmla="*/ 103322 w 157642"/>
                  <a:gd name="connsiteY33" fmla="*/ 61678 h 139063"/>
                  <a:gd name="connsiteX34" fmla="*/ 88761 w 157642"/>
                  <a:gd name="connsiteY34" fmla="*/ 52814 h 139063"/>
                  <a:gd name="connsiteX35" fmla="*/ 82683 w 157642"/>
                  <a:gd name="connsiteY35" fmla="*/ 49649 h 1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7642" h="139063">
                    <a:moveTo>
                      <a:pt x="36593" y="78518"/>
                    </a:moveTo>
                    <a:lnTo>
                      <a:pt x="17347" y="104096"/>
                    </a:lnTo>
                    <a:cubicBezTo>
                      <a:pt x="7597" y="95232"/>
                      <a:pt x="1899" y="85609"/>
                      <a:pt x="380" y="75099"/>
                    </a:cubicBezTo>
                    <a:cubicBezTo>
                      <a:pt x="-1140" y="64590"/>
                      <a:pt x="1899" y="51801"/>
                      <a:pt x="9497" y="36480"/>
                    </a:cubicBezTo>
                    <a:cubicBezTo>
                      <a:pt x="16461" y="22679"/>
                      <a:pt x="23298" y="13182"/>
                      <a:pt x="30009" y="7991"/>
                    </a:cubicBezTo>
                    <a:cubicBezTo>
                      <a:pt x="36720" y="2926"/>
                      <a:pt x="43304" y="140"/>
                      <a:pt x="49635" y="14"/>
                    </a:cubicBezTo>
                    <a:cubicBezTo>
                      <a:pt x="56093" y="-240"/>
                      <a:pt x="65970" y="3052"/>
                      <a:pt x="79518" y="9890"/>
                    </a:cubicBezTo>
                    <a:lnTo>
                      <a:pt x="115605" y="28503"/>
                    </a:lnTo>
                    <a:cubicBezTo>
                      <a:pt x="125861" y="33695"/>
                      <a:pt x="133711" y="36987"/>
                      <a:pt x="139156" y="38506"/>
                    </a:cubicBezTo>
                    <a:cubicBezTo>
                      <a:pt x="144601" y="40026"/>
                      <a:pt x="150805" y="40785"/>
                      <a:pt x="157643" y="40912"/>
                    </a:cubicBezTo>
                    <a:lnTo>
                      <a:pt x="142195" y="71554"/>
                    </a:lnTo>
                    <a:cubicBezTo>
                      <a:pt x="139789" y="71301"/>
                      <a:pt x="136117" y="70794"/>
                      <a:pt x="131559" y="69908"/>
                    </a:cubicBezTo>
                    <a:cubicBezTo>
                      <a:pt x="129406" y="69528"/>
                      <a:pt x="128013" y="69275"/>
                      <a:pt x="127380" y="69148"/>
                    </a:cubicBezTo>
                    <a:cubicBezTo>
                      <a:pt x="129913" y="76999"/>
                      <a:pt x="130925" y="84596"/>
                      <a:pt x="130419" y="91940"/>
                    </a:cubicBezTo>
                    <a:cubicBezTo>
                      <a:pt x="129913" y="99284"/>
                      <a:pt x="128013" y="106375"/>
                      <a:pt x="124594" y="113212"/>
                    </a:cubicBezTo>
                    <a:cubicBezTo>
                      <a:pt x="118517" y="125241"/>
                      <a:pt x="110413" y="133218"/>
                      <a:pt x="100410" y="136764"/>
                    </a:cubicBezTo>
                    <a:cubicBezTo>
                      <a:pt x="90407" y="140436"/>
                      <a:pt x="80277" y="139676"/>
                      <a:pt x="70275" y="134738"/>
                    </a:cubicBezTo>
                    <a:cubicBezTo>
                      <a:pt x="63690" y="131446"/>
                      <a:pt x="58499" y="126887"/>
                      <a:pt x="54953" y="121063"/>
                    </a:cubicBezTo>
                    <a:cubicBezTo>
                      <a:pt x="51408" y="115238"/>
                      <a:pt x="49635" y="108907"/>
                      <a:pt x="49762" y="101690"/>
                    </a:cubicBezTo>
                    <a:cubicBezTo>
                      <a:pt x="49888" y="94472"/>
                      <a:pt x="51661" y="85103"/>
                      <a:pt x="54953" y="73327"/>
                    </a:cubicBezTo>
                    <a:cubicBezTo>
                      <a:pt x="59512" y="57499"/>
                      <a:pt x="62044" y="46103"/>
                      <a:pt x="62551" y="39393"/>
                    </a:cubicBezTo>
                    <a:lnTo>
                      <a:pt x="59512" y="37873"/>
                    </a:lnTo>
                    <a:cubicBezTo>
                      <a:pt x="53561" y="34834"/>
                      <a:pt x="48496" y="34201"/>
                      <a:pt x="44571" y="35847"/>
                    </a:cubicBezTo>
                    <a:cubicBezTo>
                      <a:pt x="40519" y="37493"/>
                      <a:pt x="36467" y="42431"/>
                      <a:pt x="32415" y="50662"/>
                    </a:cubicBezTo>
                    <a:cubicBezTo>
                      <a:pt x="29629" y="56233"/>
                      <a:pt x="28616" y="61045"/>
                      <a:pt x="29123" y="65223"/>
                    </a:cubicBezTo>
                    <a:cubicBezTo>
                      <a:pt x="29503" y="69402"/>
                      <a:pt x="32035" y="73833"/>
                      <a:pt x="36593" y="78518"/>
                    </a:cubicBezTo>
                    <a:close/>
                    <a:moveTo>
                      <a:pt x="82683" y="49649"/>
                    </a:moveTo>
                    <a:cubicBezTo>
                      <a:pt x="82050" y="54334"/>
                      <a:pt x="80404" y="61424"/>
                      <a:pt x="77872" y="70921"/>
                    </a:cubicBezTo>
                    <a:cubicBezTo>
                      <a:pt x="75339" y="80418"/>
                      <a:pt x="74326" y="87002"/>
                      <a:pt x="74833" y="90547"/>
                    </a:cubicBezTo>
                    <a:cubicBezTo>
                      <a:pt x="75719" y="95992"/>
                      <a:pt x="78252" y="99917"/>
                      <a:pt x="82683" y="102196"/>
                    </a:cubicBezTo>
                    <a:cubicBezTo>
                      <a:pt x="86988" y="104349"/>
                      <a:pt x="91547" y="104602"/>
                      <a:pt x="96358" y="102956"/>
                    </a:cubicBezTo>
                    <a:cubicBezTo>
                      <a:pt x="101170" y="101310"/>
                      <a:pt x="104842" y="98018"/>
                      <a:pt x="107374" y="92953"/>
                    </a:cubicBezTo>
                    <a:cubicBezTo>
                      <a:pt x="110160" y="87382"/>
                      <a:pt x="111046" y="81051"/>
                      <a:pt x="109907" y="74213"/>
                    </a:cubicBezTo>
                    <a:cubicBezTo>
                      <a:pt x="109020" y="69022"/>
                      <a:pt x="106868" y="64843"/>
                      <a:pt x="103322" y="61678"/>
                    </a:cubicBezTo>
                    <a:cubicBezTo>
                      <a:pt x="101043" y="59525"/>
                      <a:pt x="96232" y="56613"/>
                      <a:pt x="88761" y="52814"/>
                    </a:cubicBezTo>
                    <a:lnTo>
                      <a:pt x="82683" y="49649"/>
                    </a:lnTo>
                    <a:close/>
                  </a:path>
                </a:pathLst>
              </a:custGeom>
              <a:solidFill>
                <a:srgbClr val="4C8A87"/>
              </a:solidFill>
              <a:ln w="19050" cap="flat">
                <a:noFill/>
                <a:prstDash val="solid"/>
                <a:miter/>
              </a:ln>
            </p:spPr>
            <p:txBody>
              <a:bodyPr rtlCol="0" anchor="ctr"/>
              <a:lstStyle/>
              <a:p>
                <a:endParaRPr lang="en-US"/>
              </a:p>
            </p:txBody>
          </p:sp>
          <p:sp>
            <p:nvSpPr>
              <p:cNvPr id="255" name="Freeform: Shape 89">
                <a:extLst>
                  <a:ext uri="{FF2B5EF4-FFF2-40B4-BE49-F238E27FC236}">
                    <a16:creationId xmlns:a16="http://schemas.microsoft.com/office/drawing/2014/main" id="{AB4BB8D4-9D64-4D9D-B557-A28093219D58}"/>
                  </a:ext>
                </a:extLst>
              </p:cNvPr>
              <p:cNvSpPr/>
              <p:nvPr/>
            </p:nvSpPr>
            <p:spPr>
              <a:xfrm>
                <a:off x="8779158" y="2590001"/>
                <a:ext cx="174989" cy="180279"/>
              </a:xfrm>
              <a:custGeom>
                <a:avLst/>
                <a:gdLst>
                  <a:gd name="connsiteX0" fmla="*/ 174989 w 174989"/>
                  <a:gd name="connsiteY0" fmla="*/ 88888 h 180279"/>
                  <a:gd name="connsiteX1" fmla="*/ 159162 w 174989"/>
                  <a:gd name="connsiteY1" fmla="*/ 116997 h 180279"/>
                  <a:gd name="connsiteX2" fmla="*/ 142321 w 174989"/>
                  <a:gd name="connsiteY2" fmla="*/ 107501 h 180279"/>
                  <a:gd name="connsiteX3" fmla="*/ 147639 w 174989"/>
                  <a:gd name="connsiteY3" fmla="*/ 132318 h 180279"/>
                  <a:gd name="connsiteX4" fmla="*/ 141562 w 174989"/>
                  <a:gd name="connsiteY4" fmla="*/ 154224 h 180279"/>
                  <a:gd name="connsiteX5" fmla="*/ 106614 w 174989"/>
                  <a:gd name="connsiteY5" fmla="*/ 179041 h 180279"/>
                  <a:gd name="connsiteX6" fmla="*/ 54320 w 174989"/>
                  <a:gd name="connsiteY6" fmla="*/ 168152 h 180279"/>
                  <a:gd name="connsiteX7" fmla="*/ 17854 w 174989"/>
                  <a:gd name="connsiteY7" fmla="*/ 129533 h 180279"/>
                  <a:gd name="connsiteX8" fmla="*/ 22159 w 174989"/>
                  <a:gd name="connsiteY8" fmla="*/ 86482 h 180279"/>
                  <a:gd name="connsiteX9" fmla="*/ 56852 w 174989"/>
                  <a:gd name="connsiteY9" fmla="*/ 62297 h 180279"/>
                  <a:gd name="connsiteX10" fmla="*/ 0 w 174989"/>
                  <a:gd name="connsiteY10" fmla="*/ 30262 h 180279"/>
                  <a:gd name="connsiteX11" fmla="*/ 17094 w 174989"/>
                  <a:gd name="connsiteY11" fmla="*/ 0 h 180279"/>
                  <a:gd name="connsiteX12" fmla="*/ 174989 w 174989"/>
                  <a:gd name="connsiteY12" fmla="*/ 88888 h 180279"/>
                  <a:gd name="connsiteX13" fmla="*/ 69768 w 174989"/>
                  <a:gd name="connsiteY13" fmla="*/ 136117 h 180279"/>
                  <a:gd name="connsiteX14" fmla="*/ 99144 w 174989"/>
                  <a:gd name="connsiteY14" fmla="*/ 145993 h 180279"/>
                  <a:gd name="connsiteX15" fmla="*/ 122569 w 174989"/>
                  <a:gd name="connsiteY15" fmla="*/ 132192 h 180279"/>
                  <a:gd name="connsiteX16" fmla="*/ 123708 w 174989"/>
                  <a:gd name="connsiteY16" fmla="*/ 109400 h 180279"/>
                  <a:gd name="connsiteX17" fmla="*/ 101296 w 174989"/>
                  <a:gd name="connsiteY17" fmla="*/ 87115 h 180279"/>
                  <a:gd name="connsiteX18" fmla="*/ 68882 w 174989"/>
                  <a:gd name="connsiteY18" fmla="*/ 78251 h 180279"/>
                  <a:gd name="connsiteX19" fmla="*/ 49888 w 174989"/>
                  <a:gd name="connsiteY19" fmla="*/ 91547 h 180279"/>
                  <a:gd name="connsiteX20" fmla="*/ 48242 w 174989"/>
                  <a:gd name="connsiteY20" fmla="*/ 114465 h 180279"/>
                  <a:gd name="connsiteX21" fmla="*/ 69768 w 174989"/>
                  <a:gd name="connsiteY21" fmla="*/ 136117 h 1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989" h="180279">
                    <a:moveTo>
                      <a:pt x="174989" y="88888"/>
                    </a:moveTo>
                    <a:lnTo>
                      <a:pt x="159162" y="116997"/>
                    </a:lnTo>
                    <a:lnTo>
                      <a:pt x="142321" y="107501"/>
                    </a:lnTo>
                    <a:cubicBezTo>
                      <a:pt x="146246" y="115858"/>
                      <a:pt x="148019" y="124088"/>
                      <a:pt x="147639" y="132318"/>
                    </a:cubicBezTo>
                    <a:cubicBezTo>
                      <a:pt x="147260" y="140422"/>
                      <a:pt x="145234" y="147766"/>
                      <a:pt x="141562" y="154224"/>
                    </a:cubicBezTo>
                    <a:cubicBezTo>
                      <a:pt x="134218" y="167392"/>
                      <a:pt x="122569" y="175623"/>
                      <a:pt x="106614" y="179041"/>
                    </a:cubicBezTo>
                    <a:cubicBezTo>
                      <a:pt x="90660" y="182460"/>
                      <a:pt x="73313" y="178788"/>
                      <a:pt x="54320" y="168152"/>
                    </a:cubicBezTo>
                    <a:cubicBezTo>
                      <a:pt x="34947" y="157263"/>
                      <a:pt x="22792" y="144347"/>
                      <a:pt x="17854" y="129533"/>
                    </a:cubicBezTo>
                    <a:cubicBezTo>
                      <a:pt x="12915" y="114718"/>
                      <a:pt x="14308" y="100410"/>
                      <a:pt x="22159" y="86482"/>
                    </a:cubicBezTo>
                    <a:cubicBezTo>
                      <a:pt x="29376" y="73693"/>
                      <a:pt x="40898" y="65589"/>
                      <a:pt x="56852" y="62297"/>
                    </a:cubicBezTo>
                    <a:lnTo>
                      <a:pt x="0" y="30262"/>
                    </a:lnTo>
                    <a:lnTo>
                      <a:pt x="17094" y="0"/>
                    </a:lnTo>
                    <a:lnTo>
                      <a:pt x="174989" y="88888"/>
                    </a:lnTo>
                    <a:close/>
                    <a:moveTo>
                      <a:pt x="69768" y="136117"/>
                    </a:moveTo>
                    <a:cubicBezTo>
                      <a:pt x="81923" y="142954"/>
                      <a:pt x="91800" y="146247"/>
                      <a:pt x="99144" y="145993"/>
                    </a:cubicBezTo>
                    <a:cubicBezTo>
                      <a:pt x="109780" y="145614"/>
                      <a:pt x="117630" y="140929"/>
                      <a:pt x="122569" y="132192"/>
                    </a:cubicBezTo>
                    <a:cubicBezTo>
                      <a:pt x="126494" y="125228"/>
                      <a:pt x="126874" y="117630"/>
                      <a:pt x="123708" y="109400"/>
                    </a:cubicBezTo>
                    <a:cubicBezTo>
                      <a:pt x="120543" y="101170"/>
                      <a:pt x="113072" y="93699"/>
                      <a:pt x="101296" y="87115"/>
                    </a:cubicBezTo>
                    <a:cubicBezTo>
                      <a:pt x="88128" y="79771"/>
                      <a:pt x="77365" y="76732"/>
                      <a:pt x="68882" y="78251"/>
                    </a:cubicBezTo>
                    <a:cubicBezTo>
                      <a:pt x="60398" y="79771"/>
                      <a:pt x="54067" y="84203"/>
                      <a:pt x="49888" y="91547"/>
                    </a:cubicBezTo>
                    <a:cubicBezTo>
                      <a:pt x="45837" y="98764"/>
                      <a:pt x="45330" y="106361"/>
                      <a:pt x="48242" y="114465"/>
                    </a:cubicBezTo>
                    <a:cubicBezTo>
                      <a:pt x="51281" y="122442"/>
                      <a:pt x="58372" y="129659"/>
                      <a:pt x="69768" y="136117"/>
                    </a:cubicBezTo>
                    <a:close/>
                  </a:path>
                </a:pathLst>
              </a:custGeom>
              <a:solidFill>
                <a:srgbClr val="4C8A87"/>
              </a:solidFill>
              <a:ln w="19050" cap="flat">
                <a:noFill/>
                <a:prstDash val="solid"/>
                <a:miter/>
              </a:ln>
            </p:spPr>
            <p:txBody>
              <a:bodyPr rtlCol="0" anchor="ctr"/>
              <a:lstStyle/>
              <a:p>
                <a:endParaRPr lang="en-US"/>
              </a:p>
            </p:txBody>
          </p:sp>
          <p:sp>
            <p:nvSpPr>
              <p:cNvPr id="256" name="Freeform: Shape 90">
                <a:extLst>
                  <a:ext uri="{FF2B5EF4-FFF2-40B4-BE49-F238E27FC236}">
                    <a16:creationId xmlns:a16="http://schemas.microsoft.com/office/drawing/2014/main" id="{FEB04526-2EB2-441B-8524-0560CEC21898}"/>
                  </a:ext>
                </a:extLst>
              </p:cNvPr>
              <p:cNvSpPr/>
              <p:nvPr/>
            </p:nvSpPr>
            <p:spPr>
              <a:xfrm>
                <a:off x="8901220" y="2548849"/>
                <a:ext cx="65716" cy="76225"/>
              </a:xfrm>
              <a:custGeom>
                <a:avLst/>
                <a:gdLst>
                  <a:gd name="connsiteX0" fmla="*/ 29503 w 65716"/>
                  <a:gd name="connsiteY0" fmla="*/ 76226 h 76225"/>
                  <a:gd name="connsiteX1" fmla="*/ 0 w 65716"/>
                  <a:gd name="connsiteY1" fmla="*/ 57866 h 76225"/>
                  <a:gd name="connsiteX2" fmla="*/ 36214 w 65716"/>
                  <a:gd name="connsiteY2" fmla="*/ 0 h 76225"/>
                  <a:gd name="connsiteX3" fmla="*/ 65716 w 65716"/>
                  <a:gd name="connsiteY3" fmla="*/ 18360 h 76225"/>
                  <a:gd name="connsiteX4" fmla="*/ 29503 w 65716"/>
                  <a:gd name="connsiteY4" fmla="*/ 76226 h 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6" h="76225">
                    <a:moveTo>
                      <a:pt x="29503" y="76226"/>
                    </a:moveTo>
                    <a:lnTo>
                      <a:pt x="0" y="57866"/>
                    </a:lnTo>
                    <a:lnTo>
                      <a:pt x="36214" y="0"/>
                    </a:lnTo>
                    <a:lnTo>
                      <a:pt x="65716" y="18360"/>
                    </a:lnTo>
                    <a:lnTo>
                      <a:pt x="29503" y="76226"/>
                    </a:lnTo>
                    <a:close/>
                  </a:path>
                </a:pathLst>
              </a:custGeom>
              <a:solidFill>
                <a:srgbClr val="4C8A87"/>
              </a:solidFill>
              <a:ln w="19050" cap="flat">
                <a:noFill/>
                <a:prstDash val="solid"/>
                <a:miter/>
              </a:ln>
            </p:spPr>
            <p:txBody>
              <a:bodyPr rtlCol="0" anchor="ctr"/>
              <a:lstStyle/>
              <a:p>
                <a:endParaRPr lang="en-US"/>
              </a:p>
            </p:txBody>
          </p:sp>
          <p:sp>
            <p:nvSpPr>
              <p:cNvPr id="257" name="Freeform: Shape 91">
                <a:extLst>
                  <a:ext uri="{FF2B5EF4-FFF2-40B4-BE49-F238E27FC236}">
                    <a16:creationId xmlns:a16="http://schemas.microsoft.com/office/drawing/2014/main" id="{3BD7162E-9689-4D7A-ABAB-F22333316E91}"/>
                  </a:ext>
                </a:extLst>
              </p:cNvPr>
              <p:cNvSpPr/>
              <p:nvPr/>
            </p:nvSpPr>
            <p:spPr>
              <a:xfrm>
                <a:off x="8903663" y="2353568"/>
                <a:ext cx="189558" cy="185954"/>
              </a:xfrm>
              <a:custGeom>
                <a:avLst/>
                <a:gdLst>
                  <a:gd name="connsiteX0" fmla="*/ 44406 w 189558"/>
                  <a:gd name="connsiteY0" fmla="*/ 164766 h 185954"/>
                  <a:gd name="connsiteX1" fmla="*/ 11485 w 189558"/>
                  <a:gd name="connsiteY1" fmla="*/ 130832 h 185954"/>
                  <a:gd name="connsiteX2" fmla="*/ 1228 w 189558"/>
                  <a:gd name="connsiteY2" fmla="*/ 102595 h 185954"/>
                  <a:gd name="connsiteX3" fmla="*/ 1735 w 189558"/>
                  <a:gd name="connsiteY3" fmla="*/ 74106 h 185954"/>
                  <a:gd name="connsiteX4" fmla="*/ 18702 w 189558"/>
                  <a:gd name="connsiteY4" fmla="*/ 38272 h 185954"/>
                  <a:gd name="connsiteX5" fmla="*/ 76314 w 189558"/>
                  <a:gd name="connsiteY5" fmla="*/ 793 h 185954"/>
                  <a:gd name="connsiteX6" fmla="*/ 146462 w 189558"/>
                  <a:gd name="connsiteY6" fmla="*/ 21685 h 185954"/>
                  <a:gd name="connsiteX7" fmla="*/ 188247 w 189558"/>
                  <a:gd name="connsiteY7" fmla="*/ 81197 h 185954"/>
                  <a:gd name="connsiteX8" fmla="*/ 171026 w 189558"/>
                  <a:gd name="connsiteY8" fmla="*/ 147419 h 185954"/>
                  <a:gd name="connsiteX9" fmla="*/ 113414 w 189558"/>
                  <a:gd name="connsiteY9" fmla="*/ 185152 h 185954"/>
                  <a:gd name="connsiteX10" fmla="*/ 44406 w 189558"/>
                  <a:gd name="connsiteY10" fmla="*/ 164766 h 185954"/>
                  <a:gd name="connsiteX11" fmla="*/ 65425 w 189558"/>
                  <a:gd name="connsiteY11" fmla="*/ 133491 h 185954"/>
                  <a:gd name="connsiteX12" fmla="*/ 111641 w 189558"/>
                  <a:gd name="connsiteY12" fmla="*/ 149192 h 185954"/>
                  <a:gd name="connsiteX13" fmla="*/ 145576 w 189558"/>
                  <a:gd name="connsiteY13" fmla="*/ 129186 h 185954"/>
                  <a:gd name="connsiteX14" fmla="*/ 153806 w 189558"/>
                  <a:gd name="connsiteY14" fmla="*/ 90820 h 185954"/>
                  <a:gd name="connsiteX15" fmla="*/ 123671 w 189558"/>
                  <a:gd name="connsiteY15" fmla="*/ 51821 h 185954"/>
                  <a:gd name="connsiteX16" fmla="*/ 77960 w 189558"/>
                  <a:gd name="connsiteY16" fmla="*/ 35740 h 185954"/>
                  <a:gd name="connsiteX17" fmla="*/ 44279 w 189558"/>
                  <a:gd name="connsiteY17" fmla="*/ 56252 h 185954"/>
                  <a:gd name="connsiteX18" fmla="*/ 35542 w 189558"/>
                  <a:gd name="connsiteY18" fmla="*/ 94872 h 185954"/>
                  <a:gd name="connsiteX19" fmla="*/ 65425 w 189558"/>
                  <a:gd name="connsiteY19" fmla="*/ 133491 h 18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558" h="185954">
                    <a:moveTo>
                      <a:pt x="44406" y="164766"/>
                    </a:moveTo>
                    <a:cubicBezTo>
                      <a:pt x="29465" y="154003"/>
                      <a:pt x="18449" y="142607"/>
                      <a:pt x="11485" y="130832"/>
                    </a:cubicBezTo>
                    <a:cubicBezTo>
                      <a:pt x="6420" y="122095"/>
                      <a:pt x="3001" y="112725"/>
                      <a:pt x="1228" y="102595"/>
                    </a:cubicBezTo>
                    <a:cubicBezTo>
                      <a:pt x="-544" y="92592"/>
                      <a:pt x="-418" y="82969"/>
                      <a:pt x="1735" y="74106"/>
                    </a:cubicBezTo>
                    <a:cubicBezTo>
                      <a:pt x="4394" y="62203"/>
                      <a:pt x="10092" y="50175"/>
                      <a:pt x="18702" y="38272"/>
                    </a:cubicBezTo>
                    <a:cubicBezTo>
                      <a:pt x="34276" y="16620"/>
                      <a:pt x="53523" y="4085"/>
                      <a:pt x="76314" y="793"/>
                    </a:cubicBezTo>
                    <a:cubicBezTo>
                      <a:pt x="99106" y="-2500"/>
                      <a:pt x="122531" y="4465"/>
                      <a:pt x="146462" y="21685"/>
                    </a:cubicBezTo>
                    <a:cubicBezTo>
                      <a:pt x="170267" y="38779"/>
                      <a:pt x="184195" y="58658"/>
                      <a:pt x="188247" y="81197"/>
                    </a:cubicBezTo>
                    <a:cubicBezTo>
                      <a:pt x="192425" y="103735"/>
                      <a:pt x="186601" y="125894"/>
                      <a:pt x="171026" y="147419"/>
                    </a:cubicBezTo>
                    <a:cubicBezTo>
                      <a:pt x="155326" y="169324"/>
                      <a:pt x="136079" y="181860"/>
                      <a:pt x="113414" y="185152"/>
                    </a:cubicBezTo>
                    <a:cubicBezTo>
                      <a:pt x="90749" y="188444"/>
                      <a:pt x="67831" y="181607"/>
                      <a:pt x="44406" y="164766"/>
                    </a:cubicBezTo>
                    <a:close/>
                    <a:moveTo>
                      <a:pt x="65425" y="133491"/>
                    </a:moveTo>
                    <a:cubicBezTo>
                      <a:pt x="82139" y="145520"/>
                      <a:pt x="97460" y="150711"/>
                      <a:pt x="111641" y="149192"/>
                    </a:cubicBezTo>
                    <a:cubicBezTo>
                      <a:pt x="125823" y="147672"/>
                      <a:pt x="137092" y="140961"/>
                      <a:pt x="145576" y="129186"/>
                    </a:cubicBezTo>
                    <a:cubicBezTo>
                      <a:pt x="154059" y="117283"/>
                      <a:pt x="156845" y="104495"/>
                      <a:pt x="153806" y="90820"/>
                    </a:cubicBezTo>
                    <a:cubicBezTo>
                      <a:pt x="150767" y="77145"/>
                      <a:pt x="140638" y="64103"/>
                      <a:pt x="123671" y="51821"/>
                    </a:cubicBezTo>
                    <a:cubicBezTo>
                      <a:pt x="106830" y="39665"/>
                      <a:pt x="91509" y="34347"/>
                      <a:pt x="77960" y="35740"/>
                    </a:cubicBezTo>
                    <a:cubicBezTo>
                      <a:pt x="64286" y="37133"/>
                      <a:pt x="53143" y="43970"/>
                      <a:pt x="44279" y="56252"/>
                    </a:cubicBezTo>
                    <a:cubicBezTo>
                      <a:pt x="35416" y="68535"/>
                      <a:pt x="32504" y="81450"/>
                      <a:pt x="35542" y="94872"/>
                    </a:cubicBezTo>
                    <a:cubicBezTo>
                      <a:pt x="38582" y="108420"/>
                      <a:pt x="48458" y="121209"/>
                      <a:pt x="65425" y="133491"/>
                    </a:cubicBezTo>
                    <a:close/>
                  </a:path>
                </a:pathLst>
              </a:custGeom>
              <a:solidFill>
                <a:srgbClr val="4C8A87"/>
              </a:solidFill>
              <a:ln w="19050" cap="flat">
                <a:noFill/>
                <a:prstDash val="solid"/>
                <a:miter/>
              </a:ln>
            </p:spPr>
            <p:txBody>
              <a:bodyPr rtlCol="0" anchor="ctr"/>
              <a:lstStyle/>
              <a:p>
                <a:endParaRPr lang="en-US"/>
              </a:p>
            </p:txBody>
          </p:sp>
          <p:sp>
            <p:nvSpPr>
              <p:cNvPr id="258" name="Freeform: Shape 92">
                <a:extLst>
                  <a:ext uri="{FF2B5EF4-FFF2-40B4-BE49-F238E27FC236}">
                    <a16:creationId xmlns:a16="http://schemas.microsoft.com/office/drawing/2014/main" id="{E7018E18-98B3-41B8-B5C8-714E04117C57}"/>
                  </a:ext>
                </a:extLst>
              </p:cNvPr>
              <p:cNvSpPr/>
              <p:nvPr/>
            </p:nvSpPr>
            <p:spPr>
              <a:xfrm>
                <a:off x="9044554" y="2241602"/>
                <a:ext cx="177775" cy="162139"/>
              </a:xfrm>
              <a:custGeom>
                <a:avLst/>
                <a:gdLst>
                  <a:gd name="connsiteX0" fmla="*/ 177775 w 177775"/>
                  <a:gd name="connsiteY0" fmla="*/ 71733 h 162139"/>
                  <a:gd name="connsiteX1" fmla="*/ 154983 w 177775"/>
                  <a:gd name="connsiteY1" fmla="*/ 97943 h 162139"/>
                  <a:gd name="connsiteX2" fmla="*/ 104335 w 177775"/>
                  <a:gd name="connsiteY2" fmla="*/ 54133 h 162139"/>
                  <a:gd name="connsiteX3" fmla="*/ 82050 w 177775"/>
                  <a:gd name="connsiteY3" fmla="*/ 37798 h 162139"/>
                  <a:gd name="connsiteX4" fmla="*/ 70021 w 177775"/>
                  <a:gd name="connsiteY4" fmla="*/ 36912 h 162139"/>
                  <a:gd name="connsiteX5" fmla="*/ 59512 w 177775"/>
                  <a:gd name="connsiteY5" fmla="*/ 43750 h 162139"/>
                  <a:gd name="connsiteX6" fmla="*/ 52674 w 177775"/>
                  <a:gd name="connsiteY6" fmla="*/ 59197 h 162139"/>
                  <a:gd name="connsiteX7" fmla="*/ 56093 w 177775"/>
                  <a:gd name="connsiteY7" fmla="*/ 75152 h 162139"/>
                  <a:gd name="connsiteX8" fmla="*/ 77112 w 177775"/>
                  <a:gd name="connsiteY8" fmla="*/ 96930 h 162139"/>
                  <a:gd name="connsiteX9" fmla="*/ 122062 w 177775"/>
                  <a:gd name="connsiteY9" fmla="*/ 135803 h 162139"/>
                  <a:gd name="connsiteX10" fmla="*/ 99270 w 177775"/>
                  <a:gd name="connsiteY10" fmla="*/ 162140 h 162139"/>
                  <a:gd name="connsiteX11" fmla="*/ 0 w 177775"/>
                  <a:gd name="connsiteY11" fmla="*/ 76164 h 162139"/>
                  <a:gd name="connsiteX12" fmla="*/ 21146 w 177775"/>
                  <a:gd name="connsiteY12" fmla="*/ 51727 h 162139"/>
                  <a:gd name="connsiteX13" fmla="*/ 35707 w 177775"/>
                  <a:gd name="connsiteY13" fmla="*/ 64389 h 162139"/>
                  <a:gd name="connsiteX14" fmla="*/ 47230 w 177775"/>
                  <a:gd name="connsiteY14" fmla="*/ 17159 h 162139"/>
                  <a:gd name="connsiteX15" fmla="*/ 64070 w 177775"/>
                  <a:gd name="connsiteY15" fmla="*/ 3991 h 162139"/>
                  <a:gd name="connsiteX16" fmla="*/ 81544 w 177775"/>
                  <a:gd name="connsiteY16" fmla="*/ 66 h 162139"/>
                  <a:gd name="connsiteX17" fmla="*/ 96991 w 177775"/>
                  <a:gd name="connsiteY17" fmla="*/ 4497 h 162139"/>
                  <a:gd name="connsiteX18" fmla="*/ 115984 w 177775"/>
                  <a:gd name="connsiteY18" fmla="*/ 18299 h 162139"/>
                  <a:gd name="connsiteX19" fmla="*/ 177775 w 177775"/>
                  <a:gd name="connsiteY19" fmla="*/ 71733 h 16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775" h="162139">
                    <a:moveTo>
                      <a:pt x="177775" y="71733"/>
                    </a:moveTo>
                    <a:lnTo>
                      <a:pt x="154983" y="97943"/>
                    </a:lnTo>
                    <a:lnTo>
                      <a:pt x="104335" y="54133"/>
                    </a:lnTo>
                    <a:cubicBezTo>
                      <a:pt x="93573" y="44889"/>
                      <a:pt x="86228" y="39445"/>
                      <a:pt x="82050" y="37798"/>
                    </a:cubicBezTo>
                    <a:cubicBezTo>
                      <a:pt x="77872" y="36152"/>
                      <a:pt x="73946" y="35899"/>
                      <a:pt x="70021" y="36912"/>
                    </a:cubicBezTo>
                    <a:cubicBezTo>
                      <a:pt x="66096" y="37925"/>
                      <a:pt x="62551" y="40204"/>
                      <a:pt x="59512" y="43750"/>
                    </a:cubicBezTo>
                    <a:cubicBezTo>
                      <a:pt x="55587" y="48308"/>
                      <a:pt x="53307" y="53499"/>
                      <a:pt x="52674" y="59197"/>
                    </a:cubicBezTo>
                    <a:cubicBezTo>
                      <a:pt x="52041" y="65022"/>
                      <a:pt x="53181" y="70340"/>
                      <a:pt x="56093" y="75152"/>
                    </a:cubicBezTo>
                    <a:cubicBezTo>
                      <a:pt x="59005" y="80090"/>
                      <a:pt x="66096" y="87307"/>
                      <a:pt x="77112" y="96930"/>
                    </a:cubicBezTo>
                    <a:lnTo>
                      <a:pt x="122062" y="135803"/>
                    </a:lnTo>
                    <a:lnTo>
                      <a:pt x="99270" y="162140"/>
                    </a:lnTo>
                    <a:lnTo>
                      <a:pt x="0" y="76164"/>
                    </a:lnTo>
                    <a:lnTo>
                      <a:pt x="21146" y="51727"/>
                    </a:lnTo>
                    <a:lnTo>
                      <a:pt x="35707" y="64389"/>
                    </a:lnTo>
                    <a:cubicBezTo>
                      <a:pt x="32035" y="46029"/>
                      <a:pt x="35833" y="30201"/>
                      <a:pt x="47230" y="17159"/>
                    </a:cubicBezTo>
                    <a:cubicBezTo>
                      <a:pt x="52294" y="11335"/>
                      <a:pt x="57866" y="7030"/>
                      <a:pt x="64070" y="3991"/>
                    </a:cubicBezTo>
                    <a:cubicBezTo>
                      <a:pt x="70274" y="952"/>
                      <a:pt x="76099" y="-314"/>
                      <a:pt x="81544" y="66"/>
                    </a:cubicBezTo>
                    <a:cubicBezTo>
                      <a:pt x="86861" y="445"/>
                      <a:pt x="92053" y="1838"/>
                      <a:pt x="96991" y="4497"/>
                    </a:cubicBezTo>
                    <a:cubicBezTo>
                      <a:pt x="101929" y="7030"/>
                      <a:pt x="108260" y="11715"/>
                      <a:pt x="115984" y="18299"/>
                    </a:cubicBezTo>
                    <a:lnTo>
                      <a:pt x="177775" y="71733"/>
                    </a:lnTo>
                    <a:close/>
                  </a:path>
                </a:pathLst>
              </a:custGeom>
              <a:solidFill>
                <a:srgbClr val="4C8A87"/>
              </a:solidFill>
              <a:ln w="19050"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19B00A9D-2E02-4A70-B05C-BB2C232CB51C}"/>
              </a:ext>
            </a:extLst>
          </p:cNvPr>
          <p:cNvSpPr txBox="1"/>
          <p:nvPr/>
        </p:nvSpPr>
        <p:spPr>
          <a:xfrm>
            <a:off x="4175745" y="6387089"/>
            <a:ext cx="7665735" cy="276999"/>
          </a:xfrm>
          <a:prstGeom prst="rect">
            <a:avLst/>
          </a:prstGeom>
          <a:noFill/>
        </p:spPr>
        <p:txBody>
          <a:bodyPr wrap="square" rtlCol="0">
            <a:spAutoFit/>
          </a:bodyPr>
          <a:lstStyle/>
          <a:p>
            <a:r>
              <a:rPr lang="en-US" sz="1200" dirty="0">
                <a:solidFill>
                  <a:schemeClr val="bg1"/>
                </a:solidFill>
              </a:rPr>
              <a:t>Source: FHWA. Adapted from graphic created by Australian Roads and Traffic Authority of New South Wales</a:t>
            </a:r>
            <a:r>
              <a:rPr lang="en-US" sz="1100" dirty="0">
                <a:solidFill>
                  <a:schemeClr val="bg1"/>
                </a:solidFill>
              </a:rPr>
              <a:t>. </a:t>
            </a:r>
          </a:p>
        </p:txBody>
      </p:sp>
    </p:spTree>
    <p:extLst>
      <p:ext uri="{BB962C8B-B14F-4D97-AF65-F5344CB8AC3E}">
        <p14:creationId xmlns:p14="http://schemas.microsoft.com/office/powerpoint/2010/main" val="392108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83226D-A288-46FA-8B7F-5D28A7D9776B}"/>
              </a:ext>
              <a:ext uri="{C183D7F6-B498-43B3-948B-1728B52AA6E4}">
                <adec:decorative xmlns:adec="http://schemas.microsoft.com/office/drawing/2017/decorative" val="1"/>
              </a:ext>
            </a:extLst>
          </p:cNvPr>
          <p:cNvSpPr/>
          <p:nvPr/>
        </p:nvSpPr>
        <p:spPr>
          <a:xfrm>
            <a:off x="833436" y="426719"/>
            <a:ext cx="799306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FA08A9-1581-46B5-969F-871BA7D9CA7D}"/>
              </a:ext>
            </a:extLst>
          </p:cNvPr>
          <p:cNvSpPr>
            <a:spLocks noGrp="1"/>
          </p:cNvSpPr>
          <p:nvPr>
            <p:ph type="title"/>
          </p:nvPr>
        </p:nvSpPr>
        <p:spPr/>
        <p:txBody>
          <a:bodyPr/>
          <a:lstStyle/>
          <a:p>
            <a:r>
              <a:rPr lang="en-US" dirty="0"/>
              <a:t>Safe SPEED: Treatments that Minimize Injuries</a:t>
            </a:r>
          </a:p>
        </p:txBody>
      </p:sp>
      <p:sp>
        <p:nvSpPr>
          <p:cNvPr id="66" name="Content Placeholder 9">
            <a:extLst>
              <a:ext uri="{FF2B5EF4-FFF2-40B4-BE49-F238E27FC236}">
                <a16:creationId xmlns:a16="http://schemas.microsoft.com/office/drawing/2014/main" id="{8B172331-1BCF-4938-BF05-A95EF6720F3E}"/>
              </a:ext>
            </a:extLst>
          </p:cNvPr>
          <p:cNvSpPr txBox="1">
            <a:spLocks/>
          </p:cNvSpPr>
          <p:nvPr/>
        </p:nvSpPr>
        <p:spPr>
          <a:xfrm>
            <a:off x="532435" y="1267940"/>
            <a:ext cx="4668156" cy="37751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t>Speed through typical intersection</a:t>
            </a:r>
          </a:p>
        </p:txBody>
      </p:sp>
      <p:pic>
        <p:nvPicPr>
          <p:cNvPr id="6" name="Picture 5" descr="A typical intersection where speed through the intersection is a straight line.">
            <a:extLst>
              <a:ext uri="{FF2B5EF4-FFF2-40B4-BE49-F238E27FC236}">
                <a16:creationId xmlns:a16="http://schemas.microsoft.com/office/drawing/2014/main" id="{9E74F754-C6AE-4585-AF62-BE9A0A854DAB}"/>
              </a:ext>
            </a:extLst>
          </p:cNvPr>
          <p:cNvPicPr>
            <a:picLocks noChangeAspect="1"/>
          </p:cNvPicPr>
          <p:nvPr/>
        </p:nvPicPr>
        <p:blipFill rotWithShape="1">
          <a:blip r:embed="rId3">
            <a:extLst>
              <a:ext uri="{28A0092B-C50C-407E-A947-70E740481C1C}">
                <a14:useLocalDpi xmlns:a14="http://schemas.microsoft.com/office/drawing/2010/main" val="0"/>
              </a:ext>
            </a:extLst>
          </a:blip>
          <a:srcRect l="17181" t="13271" r="17106" b="936"/>
          <a:stretch/>
        </p:blipFill>
        <p:spPr>
          <a:xfrm>
            <a:off x="532435" y="1645454"/>
            <a:ext cx="5378320" cy="4681728"/>
          </a:xfrm>
          <a:prstGeom prst="rect">
            <a:avLst/>
          </a:prstGeom>
        </p:spPr>
      </p:pic>
      <p:sp>
        <p:nvSpPr>
          <p:cNvPr id="48" name="Freeform: Shape 47" descr="Straight arrow denoting speed through the typical intersection.">
            <a:extLst>
              <a:ext uri="{FF2B5EF4-FFF2-40B4-BE49-F238E27FC236}">
                <a16:creationId xmlns:a16="http://schemas.microsoft.com/office/drawing/2014/main" id="{4A3AB72C-5A9A-45C0-A221-3077B21EAD6E}"/>
              </a:ext>
              <a:ext uri="{C183D7F6-B498-43B3-948B-1728B52AA6E4}">
                <adec:decorative xmlns:adec="http://schemas.microsoft.com/office/drawing/2017/decorative" val="0"/>
              </a:ext>
            </a:extLst>
          </p:cNvPr>
          <p:cNvSpPr/>
          <p:nvPr/>
        </p:nvSpPr>
        <p:spPr>
          <a:xfrm rot="15775535">
            <a:off x="823384" y="3959981"/>
            <a:ext cx="4680114" cy="17593"/>
          </a:xfrm>
          <a:custGeom>
            <a:avLst/>
            <a:gdLst>
              <a:gd name="connsiteX0" fmla="*/ 0 w 4437381"/>
              <a:gd name="connsiteY0" fmla="*/ 0 h 16681"/>
              <a:gd name="connsiteX1" fmla="*/ 4437382 w 4437381"/>
              <a:gd name="connsiteY1" fmla="*/ 0 h 16681"/>
            </a:gdLst>
            <a:ahLst/>
            <a:cxnLst>
              <a:cxn ang="0">
                <a:pos x="connsiteX0" y="connsiteY0"/>
              </a:cxn>
              <a:cxn ang="0">
                <a:pos x="connsiteX1" y="connsiteY1"/>
              </a:cxn>
            </a:cxnLst>
            <a:rect l="l" t="t" r="r" b="b"/>
            <a:pathLst>
              <a:path w="4437381" h="16681">
                <a:moveTo>
                  <a:pt x="0" y="0"/>
                </a:moveTo>
                <a:lnTo>
                  <a:pt x="4437382" y="0"/>
                </a:lnTo>
              </a:path>
            </a:pathLst>
          </a:custGeom>
          <a:ln w="114300" cap="flat">
            <a:solidFill>
              <a:schemeClr val="bg1"/>
            </a:solidFill>
            <a:prstDash val="solid"/>
            <a:miter/>
            <a:tailEnd type="triangle"/>
          </a:ln>
        </p:spPr>
        <p:txBody>
          <a:bodyPr rtlCol="0" anchor="ctr"/>
          <a:lstStyle/>
          <a:p>
            <a:endParaRPr lang="en-US"/>
          </a:p>
        </p:txBody>
      </p:sp>
      <p:sp>
        <p:nvSpPr>
          <p:cNvPr id="28" name="TextBox 27">
            <a:extLst>
              <a:ext uri="{FF2B5EF4-FFF2-40B4-BE49-F238E27FC236}">
                <a16:creationId xmlns:a16="http://schemas.microsoft.com/office/drawing/2014/main" id="{4CA60612-5508-4D73-932E-AC14F1B91B3F}"/>
              </a:ext>
            </a:extLst>
          </p:cNvPr>
          <p:cNvSpPr txBox="1"/>
          <p:nvPr/>
        </p:nvSpPr>
        <p:spPr>
          <a:xfrm>
            <a:off x="1616547" y="6378258"/>
            <a:ext cx="4294208"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sp>
        <p:nvSpPr>
          <p:cNvPr id="67" name="Content Placeholder 9">
            <a:extLst>
              <a:ext uri="{FF2B5EF4-FFF2-40B4-BE49-F238E27FC236}">
                <a16:creationId xmlns:a16="http://schemas.microsoft.com/office/drawing/2014/main" id="{780204B0-B9CB-41AC-840C-90B28E79F22F}"/>
              </a:ext>
            </a:extLst>
          </p:cNvPr>
          <p:cNvSpPr txBox="1">
            <a:spLocks/>
          </p:cNvSpPr>
          <p:nvPr/>
        </p:nvSpPr>
        <p:spPr>
          <a:xfrm>
            <a:off x="6281246" y="1267940"/>
            <a:ext cx="5136124" cy="37751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t>Speed through Safe System intersection</a:t>
            </a:r>
          </a:p>
        </p:txBody>
      </p:sp>
      <p:pic>
        <p:nvPicPr>
          <p:cNvPr id="4" name="Picture 3" descr="A safe system intersection built as a roundabout, and the line through the intersection is curved.">
            <a:extLst>
              <a:ext uri="{FF2B5EF4-FFF2-40B4-BE49-F238E27FC236}">
                <a16:creationId xmlns:a16="http://schemas.microsoft.com/office/drawing/2014/main" id="{4E1A7F17-423A-4736-99AB-09C5AFB0851D}"/>
              </a:ext>
            </a:extLst>
          </p:cNvPr>
          <p:cNvPicPr>
            <a:picLocks noChangeAspect="1"/>
          </p:cNvPicPr>
          <p:nvPr/>
        </p:nvPicPr>
        <p:blipFill rotWithShape="1">
          <a:blip r:embed="rId4">
            <a:extLst>
              <a:ext uri="{28A0092B-C50C-407E-A947-70E740481C1C}">
                <a14:useLocalDpi xmlns:a14="http://schemas.microsoft.com/office/drawing/2010/main" val="0"/>
              </a:ext>
            </a:extLst>
          </a:blip>
          <a:srcRect l="16794" r="6615"/>
          <a:stretch/>
        </p:blipFill>
        <p:spPr>
          <a:xfrm>
            <a:off x="6281246" y="1645452"/>
            <a:ext cx="5380207" cy="4680113"/>
          </a:xfrm>
          <a:prstGeom prst="rect">
            <a:avLst/>
          </a:prstGeom>
        </p:spPr>
      </p:pic>
      <p:sp>
        <p:nvSpPr>
          <p:cNvPr id="8" name="Graphic 6" descr="Curved arrow denoting speed through the Safe System roundabout intersection.">
            <a:extLst>
              <a:ext uri="{FF2B5EF4-FFF2-40B4-BE49-F238E27FC236}">
                <a16:creationId xmlns:a16="http://schemas.microsoft.com/office/drawing/2014/main" id="{26FFC436-E13B-4B39-AB90-BDFB7E8AF052}"/>
              </a:ext>
            </a:extLst>
          </p:cNvPr>
          <p:cNvSpPr/>
          <p:nvPr/>
        </p:nvSpPr>
        <p:spPr>
          <a:xfrm>
            <a:off x="8894897" y="2751631"/>
            <a:ext cx="1766819" cy="3537617"/>
          </a:xfrm>
          <a:custGeom>
            <a:avLst/>
            <a:gdLst>
              <a:gd name="connsiteX0" fmla="*/ 1200747 w 1766819"/>
              <a:gd name="connsiteY0" fmla="*/ 3537617 h 3537617"/>
              <a:gd name="connsiteX1" fmla="*/ 1125809 w 1766819"/>
              <a:gd name="connsiteY1" fmla="*/ 3178586 h 3537617"/>
              <a:gd name="connsiteX2" fmla="*/ 1513672 w 1766819"/>
              <a:gd name="connsiteY2" fmla="*/ 2166241 h 3537617"/>
              <a:gd name="connsiteX3" fmla="*/ 1513672 w 1766819"/>
              <a:gd name="connsiteY3" fmla="*/ 2166241 h 3537617"/>
              <a:gd name="connsiteX4" fmla="*/ 1349753 w 1766819"/>
              <a:gd name="connsiteY4" fmla="*/ 1080946 h 3537617"/>
              <a:gd name="connsiteX5" fmla="*/ 841343 w 1766819"/>
              <a:gd name="connsiteY5" fmla="*/ 904599 h 3537617"/>
              <a:gd name="connsiteX6" fmla="*/ 146023 w 1766819"/>
              <a:gd name="connsiteY6" fmla="*/ 485046 h 3537617"/>
              <a:gd name="connsiteX7" fmla="*/ 11930 w 1766819"/>
              <a:gd name="connsiteY7" fmla="*/ 147763 h 3537617"/>
              <a:gd name="connsiteX8" fmla="*/ 0 w 1766819"/>
              <a:gd name="connsiteY8" fmla="*/ 0 h 353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819" h="3537617">
                <a:moveTo>
                  <a:pt x="1200747" y="3537617"/>
                </a:moveTo>
                <a:lnTo>
                  <a:pt x="1125809" y="3178586"/>
                </a:lnTo>
                <a:cubicBezTo>
                  <a:pt x="1045651" y="2794327"/>
                  <a:pt x="1197267" y="2398511"/>
                  <a:pt x="1513672" y="2166241"/>
                </a:cubicBezTo>
                <a:lnTo>
                  <a:pt x="1513672" y="2166241"/>
                </a:lnTo>
                <a:cubicBezTo>
                  <a:pt x="1916323" y="1870590"/>
                  <a:pt x="1821750" y="1244492"/>
                  <a:pt x="1349753" y="1080946"/>
                </a:cubicBezTo>
                <a:lnTo>
                  <a:pt x="841343" y="904599"/>
                </a:lnTo>
                <a:cubicBezTo>
                  <a:pt x="592420" y="818352"/>
                  <a:pt x="310936" y="686869"/>
                  <a:pt x="146023" y="485046"/>
                </a:cubicBezTo>
                <a:cubicBezTo>
                  <a:pt x="67730" y="389230"/>
                  <a:pt x="21997" y="271044"/>
                  <a:pt x="11930" y="147763"/>
                </a:cubicBezTo>
                <a:lnTo>
                  <a:pt x="0" y="0"/>
                </a:lnTo>
              </a:path>
            </a:pathLst>
          </a:custGeom>
          <a:noFill/>
          <a:ln w="114300" cap="flat">
            <a:solidFill>
              <a:srgbClr val="003C47"/>
            </a:solidFill>
            <a:prstDash val="solid"/>
            <a:miter/>
            <a:tailEnd type="triangle"/>
          </a:ln>
        </p:spPr>
        <p:txBody>
          <a:bodyPr rtlCol="0" anchor="ctr"/>
          <a:lstStyle/>
          <a:p>
            <a:endParaRPr lang="en-US"/>
          </a:p>
        </p:txBody>
      </p:sp>
      <p:sp>
        <p:nvSpPr>
          <p:cNvPr id="27" name="TextBox 26">
            <a:extLst>
              <a:ext uri="{FF2B5EF4-FFF2-40B4-BE49-F238E27FC236}">
                <a16:creationId xmlns:a16="http://schemas.microsoft.com/office/drawing/2014/main" id="{C1452E38-F110-4DE3-8A2E-2C5400F84AB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City of Carmel, IN</a:t>
            </a:r>
          </a:p>
        </p:txBody>
      </p:sp>
    </p:spTree>
    <p:extLst>
      <p:ext uri="{BB962C8B-B14F-4D97-AF65-F5344CB8AC3E}">
        <p14:creationId xmlns:p14="http://schemas.microsoft.com/office/powerpoint/2010/main" val="33900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4F6586C-E17A-466F-B9BF-D4C024575C97}"/>
              </a:ext>
              <a:ext uri="{C183D7F6-B498-43B3-948B-1728B52AA6E4}">
                <adec:decorative xmlns:adec="http://schemas.microsoft.com/office/drawing/2017/decorative" val="1"/>
              </a:ext>
            </a:extLst>
          </p:cNvPr>
          <p:cNvSpPr/>
          <p:nvPr/>
        </p:nvSpPr>
        <p:spPr>
          <a:xfrm>
            <a:off x="833437" y="426719"/>
            <a:ext cx="199633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ROADS</a:t>
            </a:r>
          </a:p>
        </p:txBody>
      </p:sp>
      <p:grpSp>
        <p:nvGrpSpPr>
          <p:cNvPr id="2" name="Group 1">
            <a:extLst>
              <a:ext uri="{FF2B5EF4-FFF2-40B4-BE49-F238E27FC236}">
                <a16:creationId xmlns:a16="http://schemas.microsoft.com/office/drawing/2014/main" id="{C8E15D9D-6C10-4859-888D-489997C91EAB}"/>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42" name="Rectangle 41">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482854" y="2118768"/>
            <a:ext cx="8220456" cy="258327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Safe roads are designed</a:t>
            </a:r>
            <a:br>
              <a:rPr lang="en-US" sz="3600" dirty="0">
                <a:solidFill>
                  <a:srgbClr val="003C47"/>
                </a:solidFill>
              </a:rPr>
            </a:br>
            <a:r>
              <a:rPr lang="en-US" sz="3600" dirty="0">
                <a:solidFill>
                  <a:srgbClr val="003C47"/>
                </a:solidFill>
              </a:rPr>
              <a:t>and operated to:</a:t>
            </a:r>
          </a:p>
          <a:p>
            <a:pPr marL="514350" indent="-514350">
              <a:buFont typeface="+mj-lt"/>
              <a:buAutoNum type="arabicPeriod"/>
            </a:pPr>
            <a:r>
              <a:rPr lang="en-US" sz="3200" b="1" dirty="0">
                <a:solidFill>
                  <a:srgbClr val="2B7DAB"/>
                </a:solidFill>
              </a:rPr>
              <a:t>Prevent crashes among all users</a:t>
            </a:r>
          </a:p>
          <a:p>
            <a:pPr marL="514350" indent="-514350">
              <a:buFont typeface="+mj-lt"/>
              <a:buAutoNum type="arabicPeriod"/>
            </a:pPr>
            <a:r>
              <a:rPr lang="en-US" sz="3200" b="1" dirty="0">
                <a:solidFill>
                  <a:srgbClr val="2B7DAB"/>
                </a:solidFill>
              </a:rPr>
              <a:t>Keep impacts on the human body at tolerable levels</a:t>
            </a:r>
          </a:p>
        </p:txBody>
      </p:sp>
    </p:spTree>
    <p:extLst>
      <p:ext uri="{BB962C8B-B14F-4D97-AF65-F5344CB8AC3E}">
        <p14:creationId xmlns:p14="http://schemas.microsoft.com/office/powerpoint/2010/main" val="14992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0A826-249C-4624-BF9A-19750A14459A}"/>
              </a:ext>
            </a:extLst>
          </p:cNvPr>
          <p:cNvSpPr>
            <a:spLocks noGrp="1"/>
          </p:cNvSpPr>
          <p:nvPr>
            <p:ph type="title" idx="4294967295"/>
          </p:nvPr>
        </p:nvSpPr>
        <p:spPr>
          <a:xfrm>
            <a:off x="1318260" y="385550"/>
            <a:ext cx="10149840" cy="1325563"/>
          </a:xfrm>
        </p:spPr>
        <p:txBody>
          <a:bodyPr/>
          <a:lstStyle/>
          <a:p>
            <a:pPr rtl="0" eaLnBrk="1" latinLnBrk="0" hangingPunct="1"/>
            <a:r>
              <a:rPr lang="en-US" sz="3600" b="1" kern="1200" dirty="0">
                <a:solidFill>
                  <a:srgbClr val="FFFFFF"/>
                </a:solidFill>
                <a:effectLst/>
                <a:latin typeface="Arial Black" panose="020B0A04020102020204" pitchFamily="34" charset="0"/>
                <a:ea typeface="+mn-ea"/>
                <a:cs typeface="+mn-cs"/>
              </a:rPr>
              <a:t>Imagine our country as a place where </a:t>
            </a:r>
            <a:r>
              <a:rPr lang="en-US" sz="3600" b="1" i="1" kern="1200" dirty="0">
                <a:solidFill>
                  <a:srgbClr val="FFFFFF"/>
                </a:solidFill>
                <a:effectLst/>
                <a:latin typeface="Arial Black" panose="020B0A04020102020204" pitchFamily="34" charset="0"/>
                <a:ea typeface="+mn-ea"/>
                <a:cs typeface="+mn-cs"/>
              </a:rPr>
              <a:t>nobody</a:t>
            </a:r>
            <a:r>
              <a:rPr lang="en-US" sz="3600" b="1" kern="1200" dirty="0">
                <a:solidFill>
                  <a:srgbClr val="FFFFFF"/>
                </a:solidFill>
                <a:effectLst/>
                <a:latin typeface="Arial Black" panose="020B0A04020102020204" pitchFamily="34" charset="0"/>
                <a:ea typeface="+mn-ea"/>
                <a:cs typeface="+mn-cs"/>
              </a:rPr>
              <a:t> has to die from vehicle crashes.</a:t>
            </a:r>
            <a:endParaRPr lang="en-US" dirty="0"/>
          </a:p>
        </p:txBody>
      </p:sp>
      <p:pic>
        <p:nvPicPr>
          <p:cNvPr id="7" name="Picture 6" descr="Zachary’s Corner street sign with flowers on the pole as a memorial.">
            <a:extLst>
              <a:ext uri="{FF2B5EF4-FFF2-40B4-BE49-F238E27FC236}">
                <a16:creationId xmlns:a16="http://schemas.microsoft.com/office/drawing/2014/main" id="{BBFAC264-BF62-4E28-BF24-8C4BA31DC9A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0"/>
                    </a14:imgEffect>
                    <a14:imgEffect>
                      <a14:saturation sat="102000"/>
                    </a14:imgEffect>
                  </a14:imgLayer>
                </a14:imgProps>
              </a:ext>
              <a:ext uri="{28A0092B-C50C-407E-A947-70E740481C1C}">
                <a14:useLocalDpi xmlns:a14="http://schemas.microsoft.com/office/drawing/2010/main" val="0"/>
              </a:ext>
            </a:extLst>
          </a:blip>
          <a:srcRect/>
          <a:stretch/>
        </p:blipFill>
        <p:spPr>
          <a:xfrm>
            <a:off x="3883806" y="1815548"/>
            <a:ext cx="4424389" cy="4424389"/>
          </a:xfrm>
          <a:prstGeom prst="ellipse">
            <a:avLst/>
          </a:prstGeom>
          <a:ln w="63500" cap="rnd">
            <a:noFill/>
          </a:ln>
          <a:effectLst/>
        </p:spPr>
      </p:pic>
      <p:sp>
        <p:nvSpPr>
          <p:cNvPr id="32" name="TextBox 31">
            <a:extLst>
              <a:ext uri="{FF2B5EF4-FFF2-40B4-BE49-F238E27FC236}">
                <a16:creationId xmlns:a16="http://schemas.microsoft.com/office/drawing/2014/main" id="{B85090E8-3E22-47B9-8222-C3621BEC1067}"/>
              </a:ext>
            </a:extLst>
          </p:cNvPr>
          <p:cNvSpPr txBox="1"/>
          <p:nvPr/>
        </p:nvSpPr>
        <p:spPr>
          <a:xfrm>
            <a:off x="5004535" y="6334667"/>
            <a:ext cx="2182930" cy="184666"/>
          </a:xfrm>
          <a:prstGeom prst="rect">
            <a:avLst/>
          </a:prstGeom>
          <a:noFill/>
        </p:spPr>
        <p:txBody>
          <a:bodyPr wrap="square" lIns="0" tIns="0" rIns="0" bIns="0" rtlCol="0">
            <a:spAutoFit/>
          </a:bodyPr>
          <a:lstStyle/>
          <a:p>
            <a:pPr algn="ctr"/>
            <a:r>
              <a:rPr lang="en-US" sz="1200">
                <a:solidFill>
                  <a:schemeClr val="bg1"/>
                </a:solidFill>
              </a:rPr>
              <a:t>Source: Fehr &amp; Peers</a:t>
            </a:r>
          </a:p>
        </p:txBody>
      </p:sp>
    </p:spTree>
    <p:extLst>
      <p:ext uri="{BB962C8B-B14F-4D97-AF65-F5344CB8AC3E}">
        <p14:creationId xmlns:p14="http://schemas.microsoft.com/office/powerpoint/2010/main" val="1547584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3721A-4DF6-FCBE-978C-25D394E45D76}"/>
              </a:ext>
              <a:ext uri="{C183D7F6-B498-43B3-948B-1728B52AA6E4}">
                <adec:decorative xmlns:adec="http://schemas.microsoft.com/office/drawing/2017/decorative" val="1"/>
              </a:ext>
            </a:extLst>
          </p:cNvPr>
          <p:cNvSpPr/>
          <p:nvPr/>
        </p:nvSpPr>
        <p:spPr>
          <a:xfrm>
            <a:off x="833437" y="426719"/>
            <a:ext cx="765786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312326B-2F1B-45DB-8904-14AB4ABF338B}"/>
              </a:ext>
            </a:extLst>
          </p:cNvPr>
          <p:cNvSpPr>
            <a:spLocks noGrp="1"/>
          </p:cNvSpPr>
          <p:nvPr>
            <p:ph type="title" idx="4294967295"/>
          </p:nvPr>
        </p:nvSpPr>
        <p:spPr>
          <a:xfrm>
            <a:off x="838200" y="365126"/>
            <a:ext cx="8610600" cy="999204"/>
          </a:xfrm>
        </p:spPr>
        <p:txBody>
          <a:bodyPr/>
          <a:lstStyle/>
          <a:p>
            <a:pPr rtl="0" eaLnBrk="1" latinLnBrk="0" hangingPunct="1"/>
            <a:r>
              <a:rPr lang="en-US" sz="2800" kern="1200" dirty="0">
                <a:solidFill>
                  <a:srgbClr val="FFFFFF"/>
                </a:solidFill>
                <a:effectLst/>
                <a:latin typeface="Arial" panose="020B0604020202020204" pitchFamily="34" charset="0"/>
                <a:ea typeface="+mn-ea"/>
                <a:cs typeface="Arial" panose="020B0604020202020204" pitchFamily="34" charset="0"/>
              </a:rPr>
              <a:t>THOUGHTS ON THE SAFE ROADS ELEMENT</a:t>
            </a:r>
            <a:endParaRPr lang="en-US" dirty="0"/>
          </a:p>
        </p:txBody>
      </p:sp>
      <p:pic>
        <p:nvPicPr>
          <p:cNvPr id="5" name="Picture 4" descr="Safe Roads">
            <a:extLst>
              <a:ext uri="{FF2B5EF4-FFF2-40B4-BE49-F238E27FC236}">
                <a16:creationId xmlns:a16="http://schemas.microsoft.com/office/drawing/2014/main" id="{50AE425E-B210-47CE-837B-539F13FF1624}"/>
              </a:ext>
            </a:extLst>
          </p:cNvPr>
          <p:cNvPicPr>
            <a:picLocks noChangeAspect="1"/>
          </p:cNvPicPr>
          <p:nvPr/>
        </p:nvPicPr>
        <p:blipFill>
          <a:blip r:embed="rId3"/>
          <a:stretch>
            <a:fillRect/>
          </a:stretch>
        </p:blipFill>
        <p:spPr>
          <a:xfrm>
            <a:off x="10637114" y="287615"/>
            <a:ext cx="1235135" cy="931585"/>
          </a:xfrm>
          <a:prstGeom prst="rect">
            <a:avLst/>
          </a:prstGeom>
        </p:spPr>
      </p:pic>
      <p:sp>
        <p:nvSpPr>
          <p:cNvPr id="6" name="Rectangle 5">
            <a:extLst>
              <a:ext uri="{FF2B5EF4-FFF2-40B4-BE49-F238E27FC236}">
                <a16:creationId xmlns:a16="http://schemas.microsoft.com/office/drawing/2014/main" id="{D2BC393F-C08A-4D9F-AB81-08ECFEC8CE6A}"/>
              </a:ext>
            </a:extLst>
          </p:cNvPr>
          <p:cNvSpPr/>
          <p:nvPr/>
        </p:nvSpPr>
        <p:spPr>
          <a:xfrm>
            <a:off x="739619" y="1466476"/>
            <a:ext cx="5719547" cy="1077218"/>
          </a:xfrm>
          <a:prstGeom prst="rect">
            <a:avLst/>
          </a:prstGeom>
          <a:noFill/>
        </p:spPr>
        <p:txBody>
          <a:bodyPr wrap="square">
            <a:spAutoFit/>
          </a:bodyPr>
          <a:lstStyle/>
          <a:p>
            <a:r>
              <a:rPr lang="en-US" sz="3200" dirty="0">
                <a:solidFill>
                  <a:schemeClr val="bg1"/>
                </a:solidFill>
                <a:latin typeface="Arial" panose="020B0604020202020204" pitchFamily="34" charset="0"/>
              </a:rPr>
              <a:t>Think of “Safe Roads” as a continuum – not an absolute</a:t>
            </a:r>
          </a:p>
        </p:txBody>
      </p:sp>
      <p:sp>
        <p:nvSpPr>
          <p:cNvPr id="8" name="Rectangle 7">
            <a:extLst>
              <a:ext uri="{FF2B5EF4-FFF2-40B4-BE49-F238E27FC236}">
                <a16:creationId xmlns:a16="http://schemas.microsoft.com/office/drawing/2014/main" id="{70A33660-412B-454D-B148-93F46ACCBDB0}"/>
              </a:ext>
            </a:extLst>
          </p:cNvPr>
          <p:cNvSpPr/>
          <p:nvPr/>
        </p:nvSpPr>
        <p:spPr>
          <a:xfrm>
            <a:off x="833439" y="2685166"/>
            <a:ext cx="6022674" cy="3293209"/>
          </a:xfrm>
          <a:prstGeom prst="rect">
            <a:avLst/>
          </a:prstGeom>
        </p:spPr>
        <p:txBody>
          <a:bodyPr wrap="square">
            <a:spAutoFit/>
          </a:bodyPr>
          <a:lstStyle/>
          <a:p>
            <a:pPr marL="285750" indent="-285750">
              <a:buFont typeface="Arial" panose="020B0604020202020204" pitchFamily="34" charset="0"/>
              <a:buChar char="•"/>
            </a:pPr>
            <a:r>
              <a:rPr lang="en-US" sz="2600" dirty="0">
                <a:solidFill>
                  <a:schemeClr val="bg1"/>
                </a:solidFill>
                <a:latin typeface="Arial" panose="020B0604020202020204" pitchFamily="34" charset="0"/>
              </a:rPr>
              <a:t>The aim is to design and operate roads to continuously approach toward creating a Safe System by implementing features appropriate for the intended and actual road use and speed environment</a:t>
            </a:r>
          </a:p>
          <a:p>
            <a:pPr marL="742950" lvl="1" indent="-285750">
              <a:buFont typeface="Arial" panose="020B0604020202020204" pitchFamily="34" charset="0"/>
              <a:buChar char="•"/>
            </a:pPr>
            <a:r>
              <a:rPr lang="en-US" sz="2600" dirty="0">
                <a:solidFill>
                  <a:schemeClr val="bg1"/>
                </a:solidFill>
                <a:latin typeface="Arial" panose="020B0604020202020204" pitchFamily="34" charset="0"/>
              </a:rPr>
              <a:t>Reduce the likelihood of error</a:t>
            </a:r>
          </a:p>
          <a:p>
            <a:pPr marL="742950" lvl="1" indent="-285750">
              <a:buFont typeface="Arial" panose="020B0604020202020204" pitchFamily="34" charset="0"/>
              <a:buChar char="•"/>
            </a:pPr>
            <a:r>
              <a:rPr lang="en-US" sz="2600" dirty="0">
                <a:solidFill>
                  <a:schemeClr val="bg1"/>
                </a:solidFill>
                <a:latin typeface="Arial" panose="020B0604020202020204" pitchFamily="34" charset="0"/>
              </a:rPr>
              <a:t>Reduce the consequences of error</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82033399-7338-4628-A3F7-19029DAE6B56}"/>
                  </a:ext>
                  <a:ext uri="{C183D7F6-B498-43B3-948B-1728B52AA6E4}">
                    <adec:decorative xmlns:adec="http://schemas.microsoft.com/office/drawing/2017/decorative" val="1"/>
                  </a:ext>
                </a:extLst>
              </p14:cNvPr>
              <p14:cNvContentPartPr/>
              <p14:nvPr/>
            </p14:nvContentPartPr>
            <p14:xfrm>
              <a:off x="8883606" y="2964392"/>
              <a:ext cx="360" cy="360"/>
            </p14:xfrm>
          </p:contentPart>
        </mc:Choice>
        <mc:Fallback xmlns="">
          <p:pic>
            <p:nvPicPr>
              <p:cNvPr id="13" name="Ink 12">
                <a:extLst>
                  <a:ext uri="{FF2B5EF4-FFF2-40B4-BE49-F238E27FC236}">
                    <a16:creationId xmlns:a16="http://schemas.microsoft.com/office/drawing/2014/main" id="{82033399-7338-4628-A3F7-19029DAE6B56}"/>
                  </a:ext>
                  <a:ext uri="{C183D7F6-B498-43B3-948B-1728B52AA6E4}">
                    <adec:decorative xmlns:adec="http://schemas.microsoft.com/office/drawing/2017/decorative" val="1"/>
                  </a:ext>
                </a:extLst>
              </p:cNvPr>
              <p:cNvPicPr/>
              <p:nvPr/>
            </p:nvPicPr>
            <p:blipFill>
              <a:blip r:embed="rId5"/>
              <a:stretch>
                <a:fillRect/>
              </a:stretch>
            </p:blipFill>
            <p:spPr>
              <a:xfrm>
                <a:off x="8793606" y="2784392"/>
                <a:ext cx="180000" cy="360000"/>
              </a:xfrm>
              <a:prstGeom prst="rect">
                <a:avLst/>
              </a:prstGeom>
            </p:spPr>
          </p:pic>
        </mc:Fallback>
      </mc:AlternateContent>
      <p:sp>
        <p:nvSpPr>
          <p:cNvPr id="27" name="Rectangle 26">
            <a:extLst>
              <a:ext uri="{FF2B5EF4-FFF2-40B4-BE49-F238E27FC236}">
                <a16:creationId xmlns:a16="http://schemas.microsoft.com/office/drawing/2014/main" id="{41E7D055-3CD4-B887-61C7-08818928C4D3}"/>
              </a:ext>
              <a:ext uri="{C183D7F6-B498-43B3-948B-1728B52AA6E4}">
                <adec:decorative xmlns:adec="http://schemas.microsoft.com/office/drawing/2017/decorative" val="1"/>
              </a:ext>
            </a:extLst>
          </p:cNvPr>
          <p:cNvSpPr/>
          <p:nvPr/>
        </p:nvSpPr>
        <p:spPr>
          <a:xfrm>
            <a:off x="7202288" y="3290003"/>
            <a:ext cx="4052393" cy="295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FBAF3F47-DA4F-4A1A-9671-97194428693E}"/>
                  </a:ext>
                  <a:ext uri="{C183D7F6-B498-43B3-948B-1728B52AA6E4}">
                    <adec:decorative xmlns:adec="http://schemas.microsoft.com/office/drawing/2017/decorative" val="1"/>
                  </a:ext>
                </a:extLst>
              </p14:cNvPr>
              <p14:cNvContentPartPr/>
              <p14:nvPr/>
            </p14:nvContentPartPr>
            <p14:xfrm>
              <a:off x="9076206" y="2685032"/>
              <a:ext cx="360" cy="360"/>
            </p14:xfrm>
          </p:contentPart>
        </mc:Choice>
        <mc:Fallback xmlns="">
          <p:pic>
            <p:nvPicPr>
              <p:cNvPr id="14" name="Ink 13">
                <a:extLst>
                  <a:ext uri="{FF2B5EF4-FFF2-40B4-BE49-F238E27FC236}">
                    <a16:creationId xmlns:a16="http://schemas.microsoft.com/office/drawing/2014/main" id="{FBAF3F47-DA4F-4A1A-9671-97194428693E}"/>
                  </a:ext>
                  <a:ext uri="{C183D7F6-B498-43B3-948B-1728B52AA6E4}">
                    <adec:decorative xmlns:adec="http://schemas.microsoft.com/office/drawing/2017/decorative" val="1"/>
                  </a:ext>
                </a:extLst>
              </p:cNvPr>
              <p:cNvPicPr/>
              <p:nvPr/>
            </p:nvPicPr>
            <p:blipFill>
              <a:blip r:embed="rId5"/>
              <a:stretch>
                <a:fillRect/>
              </a:stretch>
            </p:blipFill>
            <p:spPr>
              <a:xfrm>
                <a:off x="8986206" y="2505032"/>
                <a:ext cx="180000" cy="360000"/>
              </a:xfrm>
              <a:prstGeom prst="rect">
                <a:avLst/>
              </a:prstGeom>
            </p:spPr>
          </p:pic>
        </mc:Fallback>
      </mc:AlternateContent>
      <p:grpSp>
        <p:nvGrpSpPr>
          <p:cNvPr id="4" name="Group 3" descr="graph demonstrates as consistency with a safe system increases, the risk of a fatal or severe crash decreases.">
            <a:extLst>
              <a:ext uri="{FF2B5EF4-FFF2-40B4-BE49-F238E27FC236}">
                <a16:creationId xmlns:a16="http://schemas.microsoft.com/office/drawing/2014/main" id="{D3957BF2-A692-4799-8931-0C0AADB06DAC}"/>
              </a:ext>
            </a:extLst>
          </p:cNvPr>
          <p:cNvGrpSpPr/>
          <p:nvPr/>
        </p:nvGrpSpPr>
        <p:grpSpPr>
          <a:xfrm>
            <a:off x="7115453" y="2067732"/>
            <a:ext cx="4521489" cy="2859675"/>
            <a:chOff x="7115453" y="2067732"/>
            <a:chExt cx="4521489" cy="2859675"/>
          </a:xfrm>
        </p:grpSpPr>
        <p:sp>
          <p:nvSpPr>
            <p:cNvPr id="15" name="TextBox 14">
              <a:extLst>
                <a:ext uri="{FF2B5EF4-FFF2-40B4-BE49-F238E27FC236}">
                  <a16:creationId xmlns:a16="http://schemas.microsoft.com/office/drawing/2014/main" id="{23449444-5C97-472C-8CDD-88F327044C94}"/>
                </a:ext>
              </a:extLst>
            </p:cNvPr>
            <p:cNvSpPr txBox="1"/>
            <p:nvPr/>
          </p:nvSpPr>
          <p:spPr>
            <a:xfrm>
              <a:off x="7845049" y="4270817"/>
              <a:ext cx="3787234" cy="656590"/>
            </a:xfrm>
            <a:prstGeom prst="rect">
              <a:avLst/>
            </a:prstGeom>
            <a:noFill/>
          </p:spPr>
          <p:txBody>
            <a:bodyPr wrap="square" rtlCol="0">
              <a:spAutoFit/>
            </a:bodyPr>
            <a:lstStyle/>
            <a:p>
              <a:pPr algn="ctr">
                <a:lnSpc>
                  <a:spcPts val="2200"/>
                </a:lnSpc>
              </a:pPr>
              <a:r>
                <a:rPr lang="en-US" sz="2000" dirty="0">
                  <a:solidFill>
                    <a:schemeClr val="bg1"/>
                  </a:solidFill>
                </a:rPr>
                <a:t>Consistency with a </a:t>
              </a:r>
              <a:br>
                <a:rPr lang="en-US" sz="2000" dirty="0">
                  <a:solidFill>
                    <a:schemeClr val="bg1"/>
                  </a:solidFill>
                </a:rPr>
              </a:br>
              <a:r>
                <a:rPr lang="en-US" sz="2000" dirty="0">
                  <a:solidFill>
                    <a:schemeClr val="bg1"/>
                  </a:solidFill>
                </a:rPr>
                <a:t>Safe System</a:t>
              </a:r>
            </a:p>
          </p:txBody>
        </p:sp>
        <p:sp>
          <p:nvSpPr>
            <p:cNvPr id="16" name="TextBox 15">
              <a:extLst>
                <a:ext uri="{FF2B5EF4-FFF2-40B4-BE49-F238E27FC236}">
                  <a16:creationId xmlns:a16="http://schemas.microsoft.com/office/drawing/2014/main" id="{D3D9D34A-5182-4E6D-B0A6-076B84DDEB28}"/>
                </a:ext>
              </a:extLst>
            </p:cNvPr>
            <p:cNvSpPr txBox="1"/>
            <p:nvPr/>
          </p:nvSpPr>
          <p:spPr>
            <a:xfrm rot="16200000">
              <a:off x="6346510" y="2836675"/>
              <a:ext cx="2194476" cy="656590"/>
            </a:xfrm>
            <a:prstGeom prst="rect">
              <a:avLst/>
            </a:prstGeom>
            <a:noFill/>
          </p:spPr>
          <p:txBody>
            <a:bodyPr wrap="square" rtlCol="0">
              <a:spAutoFit/>
            </a:bodyPr>
            <a:lstStyle/>
            <a:p>
              <a:pPr algn="ctr">
                <a:lnSpc>
                  <a:spcPts val="2200"/>
                </a:lnSpc>
              </a:pPr>
              <a:r>
                <a:rPr lang="en-US" sz="2000" dirty="0">
                  <a:solidFill>
                    <a:schemeClr val="bg1"/>
                  </a:solidFill>
                </a:rPr>
                <a:t>Risk of a Fatal or </a:t>
              </a:r>
              <a:br>
                <a:rPr lang="en-US" sz="2000" dirty="0">
                  <a:solidFill>
                    <a:schemeClr val="bg1"/>
                  </a:solidFill>
                </a:rPr>
              </a:br>
              <a:r>
                <a:rPr lang="en-US" sz="2000" dirty="0">
                  <a:solidFill>
                    <a:schemeClr val="bg1"/>
                  </a:solidFill>
                </a:rPr>
                <a:t>Severe Crash</a:t>
              </a:r>
            </a:p>
          </p:txBody>
        </p:sp>
        <p:cxnSp>
          <p:nvCxnSpPr>
            <p:cNvPr id="17" name="Straight Arrow Connector 16" descr="vertical arrow pointing up">
              <a:extLst>
                <a:ext uri="{FF2B5EF4-FFF2-40B4-BE49-F238E27FC236}">
                  <a16:creationId xmlns:a16="http://schemas.microsoft.com/office/drawing/2014/main" id="{0DB10400-F886-49B1-8687-B2B12C6ADD78}"/>
                </a:ext>
              </a:extLst>
            </p:cNvPr>
            <p:cNvCxnSpPr>
              <a:cxnSpLocks/>
            </p:cNvCxnSpPr>
            <p:nvPr/>
          </p:nvCxnSpPr>
          <p:spPr>
            <a:xfrm flipV="1">
              <a:off x="7849706" y="2096607"/>
              <a:ext cx="0" cy="209156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horizontal arrow pointing right">
              <a:extLst>
                <a:ext uri="{FF2B5EF4-FFF2-40B4-BE49-F238E27FC236}">
                  <a16:creationId xmlns:a16="http://schemas.microsoft.com/office/drawing/2014/main" id="{73045550-9B31-49D0-92F4-FA1BCA33EB54}"/>
                </a:ext>
              </a:extLst>
            </p:cNvPr>
            <p:cNvCxnSpPr>
              <a:cxnSpLocks/>
            </p:cNvCxnSpPr>
            <p:nvPr/>
          </p:nvCxnSpPr>
          <p:spPr>
            <a:xfrm>
              <a:off x="7849706" y="4188173"/>
              <a:ext cx="3787236" cy="223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C75D490C-15B9-4BCF-B030-AF2399D89A6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1758" y="2107745"/>
              <a:ext cx="3608942" cy="2010518"/>
            </a:xfrm>
            <a:prstGeom prst="rect">
              <a:avLst/>
            </a:prstGeom>
          </p:spPr>
        </p:pic>
      </p:grpSp>
      <p:sp>
        <p:nvSpPr>
          <p:cNvPr id="3" name="TextBox 2">
            <a:extLst>
              <a:ext uri="{FF2B5EF4-FFF2-40B4-BE49-F238E27FC236}">
                <a16:creationId xmlns:a16="http://schemas.microsoft.com/office/drawing/2014/main" id="{D436B5D9-4456-46EA-B433-11FEE35B105A}"/>
              </a:ext>
            </a:extLst>
          </p:cNvPr>
          <p:cNvSpPr txBox="1"/>
          <p:nvPr/>
        </p:nvSpPr>
        <p:spPr>
          <a:xfrm>
            <a:off x="10637114" y="5060541"/>
            <a:ext cx="2026359" cy="276999"/>
          </a:xfrm>
          <a:prstGeom prst="rect">
            <a:avLst/>
          </a:prstGeom>
          <a:noFill/>
        </p:spPr>
        <p:txBody>
          <a:bodyPr wrap="square" rtlCol="0">
            <a:spAutoFit/>
          </a:bodyPr>
          <a:lstStyle/>
          <a:p>
            <a:r>
              <a:rPr lang="en-US" sz="1200" dirty="0">
                <a:solidFill>
                  <a:schemeClr val="bg1"/>
                </a:solidFill>
                <a:effectLst/>
                <a:latin typeface="Calibri" panose="020F0502020204030204" pitchFamily="34" charset="0"/>
                <a:ea typeface="Calibri" panose="020F0502020204030204" pitchFamily="34" charset="0"/>
              </a:rPr>
              <a:t>Source: FHWA</a:t>
            </a:r>
            <a:endParaRPr lang="en-US" sz="1200" dirty="0">
              <a:solidFill>
                <a:schemeClr val="bg1"/>
              </a:solidFill>
            </a:endParaRPr>
          </a:p>
        </p:txBody>
      </p:sp>
    </p:spTree>
    <p:extLst>
      <p:ext uri="{BB962C8B-B14F-4D97-AF65-F5344CB8AC3E}">
        <p14:creationId xmlns:p14="http://schemas.microsoft.com/office/powerpoint/2010/main" val="4891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11E2D51-F2D8-4E72-A4BC-7639D8DDD0EE}"/>
              </a:ext>
              <a:ext uri="{C183D7F6-B498-43B3-948B-1728B52AA6E4}">
                <adec:decorative xmlns:adec="http://schemas.microsoft.com/office/drawing/2017/decorative" val="1"/>
              </a:ext>
            </a:extLst>
          </p:cNvPr>
          <p:cNvSpPr/>
          <p:nvPr/>
        </p:nvSpPr>
        <p:spPr>
          <a:xfrm>
            <a:off x="833436" y="426719"/>
            <a:ext cx="52120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ROADS: AVOIDING CRASHES</a:t>
            </a:r>
          </a:p>
        </p:txBody>
      </p:sp>
      <p:grpSp>
        <p:nvGrpSpPr>
          <p:cNvPr id="2" name="Group 1">
            <a:extLst>
              <a:ext uri="{FF2B5EF4-FFF2-40B4-BE49-F238E27FC236}">
                <a16:creationId xmlns:a16="http://schemas.microsoft.com/office/drawing/2014/main" id="{9C717E14-ABA3-4ED8-99E0-7CBD3FEA3F1A}"/>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39" name="Rectangle 38">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3" name="Group 32">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46"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47"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4"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45"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38"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3"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357848" y="2033940"/>
            <a:ext cx="8220456"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003C47"/>
                </a:solidFill>
              </a:rPr>
              <a:t>Avoiding crashes involves:</a:t>
            </a:r>
          </a:p>
        </p:txBody>
      </p:sp>
      <p:pic>
        <p:nvPicPr>
          <p:cNvPr id="22" name="Picture 21" descr="A bicyclist on a bike path with lane markers.">
            <a:extLst>
              <a:ext uri="{FF2B5EF4-FFF2-40B4-BE49-F238E27FC236}">
                <a16:creationId xmlns:a16="http://schemas.microsoft.com/office/drawing/2014/main" id="{4B95325A-EA8A-4598-BF7B-E1B8B8109EF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5" y="2698022"/>
            <a:ext cx="2813800" cy="1875524"/>
          </a:xfrm>
          <a:prstGeom prst="rect">
            <a:avLst/>
          </a:prstGeom>
        </p:spPr>
      </p:pic>
      <p:sp>
        <p:nvSpPr>
          <p:cNvPr id="16" name="Content Placeholder 9">
            <a:extLst>
              <a:ext uri="{FF2B5EF4-FFF2-40B4-BE49-F238E27FC236}">
                <a16:creationId xmlns:a16="http://schemas.microsoft.com/office/drawing/2014/main" id="{A477F49D-C391-458F-BBB7-58E00892FFD8}"/>
              </a:ext>
            </a:extLst>
          </p:cNvPr>
          <p:cNvSpPr txBox="1">
            <a:spLocks/>
          </p:cNvSpPr>
          <p:nvPr/>
        </p:nvSpPr>
        <p:spPr>
          <a:xfrm>
            <a:off x="2357848" y="4739030"/>
            <a:ext cx="241092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Separating users in space</a:t>
            </a:r>
          </a:p>
        </p:txBody>
      </p:sp>
      <p:pic>
        <p:nvPicPr>
          <p:cNvPr id="23" name="Picture 22" descr="Pedestrians crossing an intersection in a crosswalk, with automobile traffic stopped short of the crosswalk.">
            <a:extLst>
              <a:ext uri="{FF2B5EF4-FFF2-40B4-BE49-F238E27FC236}">
                <a16:creationId xmlns:a16="http://schemas.microsoft.com/office/drawing/2014/main" id="{84832759-C357-4C5C-A06F-05F9F73BC0F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347901" y="2698022"/>
            <a:ext cx="2813529" cy="1875686"/>
          </a:xfrm>
          <a:prstGeom prst="rect">
            <a:avLst/>
          </a:prstGeom>
        </p:spPr>
      </p:pic>
      <p:sp>
        <p:nvSpPr>
          <p:cNvPr id="17" name="Content Placeholder 9">
            <a:extLst>
              <a:ext uri="{FF2B5EF4-FFF2-40B4-BE49-F238E27FC236}">
                <a16:creationId xmlns:a16="http://schemas.microsoft.com/office/drawing/2014/main" id="{31933BDB-8E5D-4B00-8887-1742B54AF552}"/>
              </a:ext>
            </a:extLst>
          </p:cNvPr>
          <p:cNvSpPr txBox="1">
            <a:spLocks/>
          </p:cNvSpPr>
          <p:nvPr/>
        </p:nvSpPr>
        <p:spPr>
          <a:xfrm>
            <a:off x="5347901" y="4739030"/>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Separating users in time</a:t>
            </a:r>
          </a:p>
        </p:txBody>
      </p:sp>
      <p:pic>
        <p:nvPicPr>
          <p:cNvPr id="21" name="Picture 20" descr="Street signs by a road indicating the location of a crosswalk.">
            <a:extLst>
              <a:ext uri="{FF2B5EF4-FFF2-40B4-BE49-F238E27FC236}">
                <a16:creationId xmlns:a16="http://schemas.microsoft.com/office/drawing/2014/main" id="{D4479062-CDE5-462C-94EA-8FCFD15BB36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8365348" y="2698022"/>
            <a:ext cx="2813286" cy="1875524"/>
          </a:xfrm>
          <a:prstGeom prst="rect">
            <a:avLst/>
          </a:prstGeom>
        </p:spPr>
      </p:pic>
      <p:sp>
        <p:nvSpPr>
          <p:cNvPr id="20" name="Content Placeholder 9">
            <a:extLst>
              <a:ext uri="{FF2B5EF4-FFF2-40B4-BE49-F238E27FC236}">
                <a16:creationId xmlns:a16="http://schemas.microsoft.com/office/drawing/2014/main" id="{E617344E-7F3C-486D-AB90-1130C995AC64}"/>
              </a:ext>
            </a:extLst>
          </p:cNvPr>
          <p:cNvSpPr txBox="1">
            <a:spLocks/>
          </p:cNvSpPr>
          <p:nvPr/>
        </p:nvSpPr>
        <p:spPr>
          <a:xfrm>
            <a:off x="8365347" y="4739030"/>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Increasing attentiveness and awareness</a:t>
            </a:r>
          </a:p>
        </p:txBody>
      </p:sp>
      <p:sp>
        <p:nvSpPr>
          <p:cNvPr id="24" name="TextBox 23">
            <a:extLst>
              <a:ext uri="{FF2B5EF4-FFF2-40B4-BE49-F238E27FC236}">
                <a16:creationId xmlns:a16="http://schemas.microsoft.com/office/drawing/2014/main" id="{B58B5F65-9EF3-4D89-835E-DAD0DE80F32E}"/>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for all images: Fehr &amp; Peers</a:t>
            </a:r>
          </a:p>
        </p:txBody>
      </p:sp>
    </p:spTree>
    <p:extLst>
      <p:ext uri="{BB962C8B-B14F-4D97-AF65-F5344CB8AC3E}">
        <p14:creationId xmlns:p14="http://schemas.microsoft.com/office/powerpoint/2010/main" val="2475526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11E2D51-F2D8-4E72-A4BC-7639D8DDD0EE}"/>
              </a:ext>
              <a:ext uri="{C183D7F6-B498-43B3-948B-1728B52AA6E4}">
                <adec:decorative xmlns:adec="http://schemas.microsoft.com/office/drawing/2017/decorative" val="1"/>
              </a:ext>
            </a:extLst>
          </p:cNvPr>
          <p:cNvSpPr/>
          <p:nvPr/>
        </p:nvSpPr>
        <p:spPr>
          <a:xfrm>
            <a:off x="833436" y="426719"/>
            <a:ext cx="594360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ROADS: Crash Kinetic Energy</a:t>
            </a:r>
          </a:p>
        </p:txBody>
      </p:sp>
      <p:grpSp>
        <p:nvGrpSpPr>
          <p:cNvPr id="2" name="Group 1">
            <a:extLst>
              <a:ext uri="{FF2B5EF4-FFF2-40B4-BE49-F238E27FC236}">
                <a16:creationId xmlns:a16="http://schemas.microsoft.com/office/drawing/2014/main" id="{4218096D-35CA-4D78-BEC3-CD15101C8FBC}"/>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51" name="Rectangle 50">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9" name="Group 38">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55"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5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53"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54"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5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52"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357848" y="2033940"/>
            <a:ext cx="8220456"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003C47"/>
                </a:solidFill>
              </a:rPr>
              <a:t>Managing crash kinetic energy involves:</a:t>
            </a:r>
          </a:p>
        </p:txBody>
      </p:sp>
      <p:pic>
        <p:nvPicPr>
          <p:cNvPr id="44" name="Picture 43" descr="A portable radar and speed reporting unit that has a speed limit sign and a digital readout of the actual speed of approaching traffic. ">
            <a:extLst>
              <a:ext uri="{FF2B5EF4-FFF2-40B4-BE49-F238E27FC236}">
                <a16:creationId xmlns:a16="http://schemas.microsoft.com/office/drawing/2014/main" id="{FA7DEBAA-8AAC-452B-9B80-041603B106E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5" y="2698022"/>
            <a:ext cx="2813044" cy="1875524"/>
          </a:xfrm>
          <a:prstGeom prst="rect">
            <a:avLst/>
          </a:prstGeom>
        </p:spPr>
      </p:pic>
      <p:sp>
        <p:nvSpPr>
          <p:cNvPr id="26" name="Content Placeholder 9">
            <a:extLst>
              <a:ext uri="{FF2B5EF4-FFF2-40B4-BE49-F238E27FC236}">
                <a16:creationId xmlns:a16="http://schemas.microsoft.com/office/drawing/2014/main" id="{A477F49D-C391-458F-BBB7-58E00892FFD8}"/>
              </a:ext>
            </a:extLst>
          </p:cNvPr>
          <p:cNvSpPr txBox="1">
            <a:spLocks/>
          </p:cNvSpPr>
          <p:nvPr/>
        </p:nvSpPr>
        <p:spPr>
          <a:xfrm>
            <a:off x="2357848" y="4739030"/>
            <a:ext cx="221415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Managing speed</a:t>
            </a:r>
          </a:p>
        </p:txBody>
      </p:sp>
      <p:sp>
        <p:nvSpPr>
          <p:cNvPr id="46" name="TextBox 45">
            <a:extLst>
              <a:ext uri="{FF2B5EF4-FFF2-40B4-BE49-F238E27FC236}">
                <a16:creationId xmlns:a16="http://schemas.microsoft.com/office/drawing/2014/main" id="{B58B5F65-9EF3-4D89-835E-DAD0DE80F32E}"/>
              </a:ext>
            </a:extLst>
          </p:cNvPr>
          <p:cNvSpPr txBox="1"/>
          <p:nvPr/>
        </p:nvSpPr>
        <p:spPr>
          <a:xfrm>
            <a:off x="3390899" y="6378259"/>
            <a:ext cx="1752600"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pic>
        <p:nvPicPr>
          <p:cNvPr id="43" name="Picture 42" descr="An intersection design with a roundabout and curved turn lanes.">
            <a:extLst>
              <a:ext uri="{FF2B5EF4-FFF2-40B4-BE49-F238E27FC236}">
                <a16:creationId xmlns:a16="http://schemas.microsoft.com/office/drawing/2014/main" id="{57287159-0F81-48CF-9FAE-B94748F6C9D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614" t="8241" r="5489" b="3006"/>
          <a:stretch/>
        </p:blipFill>
        <p:spPr>
          <a:xfrm>
            <a:off x="5384982" y="2681050"/>
            <a:ext cx="2813045" cy="1892496"/>
          </a:xfrm>
          <a:prstGeom prst="rect">
            <a:avLst/>
          </a:prstGeom>
        </p:spPr>
      </p:pic>
      <p:sp>
        <p:nvSpPr>
          <p:cNvPr id="31" name="Content Placeholder 9">
            <a:extLst>
              <a:ext uri="{FF2B5EF4-FFF2-40B4-BE49-F238E27FC236}">
                <a16:creationId xmlns:a16="http://schemas.microsoft.com/office/drawing/2014/main" id="{31933BDB-8E5D-4B00-8887-1742B54AF552}"/>
              </a:ext>
            </a:extLst>
          </p:cNvPr>
          <p:cNvSpPr txBox="1">
            <a:spLocks/>
          </p:cNvSpPr>
          <p:nvPr/>
        </p:nvSpPr>
        <p:spPr>
          <a:xfrm>
            <a:off x="5347901" y="4739030"/>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Managing crash angles</a:t>
            </a:r>
          </a:p>
        </p:txBody>
      </p:sp>
      <p:sp>
        <p:nvSpPr>
          <p:cNvPr id="47" name="TextBox 46">
            <a:extLst>
              <a:ext uri="{FF2B5EF4-FFF2-40B4-BE49-F238E27FC236}">
                <a16:creationId xmlns:a16="http://schemas.microsoft.com/office/drawing/2014/main" id="{B58B5F65-9EF3-4D89-835E-DAD0DE80F32E}"/>
              </a:ext>
            </a:extLst>
          </p:cNvPr>
          <p:cNvSpPr txBox="1"/>
          <p:nvPr/>
        </p:nvSpPr>
        <p:spPr>
          <a:xfrm>
            <a:off x="6111198" y="6378259"/>
            <a:ext cx="2086829" cy="184666"/>
          </a:xfrm>
          <a:prstGeom prst="rect">
            <a:avLst/>
          </a:prstGeom>
          <a:noFill/>
        </p:spPr>
        <p:txBody>
          <a:bodyPr wrap="square" lIns="0" tIns="0" rIns="0" bIns="0" rtlCol="0">
            <a:spAutoFit/>
          </a:bodyPr>
          <a:lstStyle/>
          <a:p>
            <a:pPr algn="r"/>
            <a:r>
              <a:rPr lang="en-US" sz="1200" dirty="0">
                <a:solidFill>
                  <a:schemeClr val="bg1"/>
                </a:solidFill>
              </a:rPr>
              <a:t>Source: City of Carmel, IN</a:t>
            </a:r>
          </a:p>
        </p:txBody>
      </p:sp>
      <p:pic>
        <p:nvPicPr>
          <p:cNvPr id="3" name="Picture 2" descr="A barrier with an attenuator. ">
            <a:extLst>
              <a:ext uri="{FF2B5EF4-FFF2-40B4-BE49-F238E27FC236}">
                <a16:creationId xmlns:a16="http://schemas.microsoft.com/office/drawing/2014/main" id="{3F609A9D-02B7-4FE7-8FAA-E48B258D83F8}"/>
              </a:ext>
            </a:extLst>
          </p:cNvPr>
          <p:cNvPicPr>
            <a:picLocks noChangeAspect="1"/>
          </p:cNvPicPr>
          <p:nvPr/>
        </p:nvPicPr>
        <p:blipFill rotWithShape="1">
          <a:blip r:embed="rId9">
            <a:extLst>
              <a:ext uri="{28A0092B-C50C-407E-A947-70E740481C1C}">
                <a14:useLocalDpi xmlns:a14="http://schemas.microsoft.com/office/drawing/2010/main" val="0"/>
              </a:ext>
            </a:extLst>
          </a:blip>
          <a:srcRect l="16349" t="20694" r="11174" b="15165"/>
          <a:stretch/>
        </p:blipFill>
        <p:spPr>
          <a:xfrm>
            <a:off x="8365347" y="2693779"/>
            <a:ext cx="2838481" cy="1884010"/>
          </a:xfrm>
          <a:prstGeom prst="rect">
            <a:avLst/>
          </a:prstGeom>
        </p:spPr>
      </p:pic>
      <p:sp>
        <p:nvSpPr>
          <p:cNvPr id="33" name="Content Placeholder 9">
            <a:extLst>
              <a:ext uri="{FF2B5EF4-FFF2-40B4-BE49-F238E27FC236}">
                <a16:creationId xmlns:a16="http://schemas.microsoft.com/office/drawing/2014/main" id="{E617344E-7F3C-486D-AB90-1130C995AC64}"/>
              </a:ext>
            </a:extLst>
          </p:cNvPr>
          <p:cNvSpPr txBox="1">
            <a:spLocks/>
          </p:cNvSpPr>
          <p:nvPr/>
        </p:nvSpPr>
        <p:spPr>
          <a:xfrm>
            <a:off x="8365347" y="4739030"/>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Managing crash energy distribution</a:t>
            </a:r>
          </a:p>
        </p:txBody>
      </p:sp>
      <p:sp>
        <p:nvSpPr>
          <p:cNvPr id="48" name="TextBox 47">
            <a:extLst>
              <a:ext uri="{FF2B5EF4-FFF2-40B4-BE49-F238E27FC236}">
                <a16:creationId xmlns:a16="http://schemas.microsoft.com/office/drawing/2014/main" id="{B58B5F65-9EF3-4D89-835E-DAD0DE80F32E}"/>
              </a:ext>
            </a:extLst>
          </p:cNvPr>
          <p:cNvSpPr txBox="1"/>
          <p:nvPr/>
        </p:nvSpPr>
        <p:spPr>
          <a:xfrm>
            <a:off x="9098280" y="6392762"/>
            <a:ext cx="2545080"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Tree>
    <p:extLst>
      <p:ext uri="{BB962C8B-B14F-4D97-AF65-F5344CB8AC3E}">
        <p14:creationId xmlns:p14="http://schemas.microsoft.com/office/powerpoint/2010/main" val="4269198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11E2D51-F2D8-4E72-A4BC-7639D8DDD0EE}"/>
              </a:ext>
              <a:ext uri="{C183D7F6-B498-43B3-948B-1728B52AA6E4}">
                <adec:decorative xmlns:adec="http://schemas.microsoft.com/office/drawing/2017/decorative" val="1"/>
              </a:ext>
            </a:extLst>
          </p:cNvPr>
          <p:cNvSpPr/>
          <p:nvPr/>
        </p:nvSpPr>
        <p:spPr>
          <a:xfrm>
            <a:off x="833436" y="426719"/>
            <a:ext cx="84124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ROADS: ALL ASPECTS OF THE ROADWAY SYSTEM</a:t>
            </a:r>
          </a:p>
        </p:txBody>
      </p:sp>
      <p:grpSp>
        <p:nvGrpSpPr>
          <p:cNvPr id="2" name="Group 1">
            <a:extLst>
              <a:ext uri="{FF2B5EF4-FFF2-40B4-BE49-F238E27FC236}">
                <a16:creationId xmlns:a16="http://schemas.microsoft.com/office/drawing/2014/main" id="{E4EFD7CF-A6F5-42CE-A793-ACEDFF216C33}"/>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46" name="Rectangle 45" descr="road and roadside">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40" descr="Road users: bicyclist, adult and a child, car with a driver, wheelchair user">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43" name="Group 42">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60" name="Freeform: Shape 31" descr="bus">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1" name="Freeform: Shape 35" descr="car">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59" name="Freeform: Shape 28" descr="speedometer">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5"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7" name="Freeform: Shape 36" descr="emergency light">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58" name="Content Placeholder 9">
            <a:extLst>
              <a:ext uri="{FF2B5EF4-FFF2-40B4-BE49-F238E27FC236}">
                <a16:creationId xmlns:a16="http://schemas.microsoft.com/office/drawing/2014/main" id="{20232656-D711-4D84-B896-BFAFE207CFDC}"/>
              </a:ext>
            </a:extLst>
          </p:cNvPr>
          <p:cNvSpPr txBox="1">
            <a:spLocks/>
          </p:cNvSpPr>
          <p:nvPr/>
        </p:nvSpPr>
        <p:spPr>
          <a:xfrm>
            <a:off x="2330454" y="2021734"/>
            <a:ext cx="8220456" cy="99719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Safe roads include all aspects of the roadway system:</a:t>
            </a:r>
          </a:p>
        </p:txBody>
      </p:sp>
      <p:pic>
        <p:nvPicPr>
          <p:cNvPr id="54" name="Graphic 35" descr="Crossing pencil and ruler icon">
            <a:extLst>
              <a:ext uri="{FF2B5EF4-FFF2-40B4-BE49-F238E27FC236}">
                <a16:creationId xmlns:a16="http://schemas.microsoft.com/office/drawing/2014/main" id="{3D9B9F46-EA29-4589-AEDD-4843148CC1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0454" y="3753329"/>
            <a:ext cx="774689" cy="774689"/>
          </a:xfrm>
          <a:prstGeom prst="rect">
            <a:avLst/>
          </a:prstGeom>
        </p:spPr>
      </p:pic>
      <p:sp>
        <p:nvSpPr>
          <p:cNvPr id="39" name="Rectangle 38">
            <a:extLst>
              <a:ext uri="{FF2B5EF4-FFF2-40B4-BE49-F238E27FC236}">
                <a16:creationId xmlns:a16="http://schemas.microsoft.com/office/drawing/2014/main" id="{43115F5D-6AE0-4399-84B0-E7CEB4096115}"/>
              </a:ext>
              <a:ext uri="{C183D7F6-B498-43B3-948B-1728B52AA6E4}">
                <adec:decorative xmlns:adec="http://schemas.microsoft.com/office/drawing/2017/decorative" val="1"/>
              </a:ext>
            </a:extLst>
          </p:cNvPr>
          <p:cNvSpPr/>
          <p:nvPr/>
        </p:nvSpPr>
        <p:spPr>
          <a:xfrm>
            <a:off x="2330454" y="4664350"/>
            <a:ext cx="1891037"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4" name="Content Placeholder 9">
            <a:extLst>
              <a:ext uri="{FF2B5EF4-FFF2-40B4-BE49-F238E27FC236}">
                <a16:creationId xmlns:a16="http://schemas.microsoft.com/office/drawing/2014/main" id="{E714A5F3-05F1-41AD-BD04-E259EE05F88C}"/>
              </a:ext>
            </a:extLst>
          </p:cNvPr>
          <p:cNvSpPr txBox="1">
            <a:spLocks/>
          </p:cNvSpPr>
          <p:nvPr/>
        </p:nvSpPr>
        <p:spPr>
          <a:xfrm>
            <a:off x="2357849" y="4857597"/>
            <a:ext cx="1565964"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Design</a:t>
            </a:r>
          </a:p>
        </p:txBody>
      </p:sp>
      <p:pic>
        <p:nvPicPr>
          <p:cNvPr id="56" name="Graphic 41" descr="Piece of heavy equipment icon">
            <a:extLst>
              <a:ext uri="{FF2B5EF4-FFF2-40B4-BE49-F238E27FC236}">
                <a16:creationId xmlns:a16="http://schemas.microsoft.com/office/drawing/2014/main" id="{7FED4F5A-9B3B-42CE-BE90-D367C61612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680052" y="3865821"/>
            <a:ext cx="1244930" cy="662197"/>
          </a:xfrm>
          <a:prstGeom prst="rect">
            <a:avLst/>
          </a:prstGeom>
        </p:spPr>
      </p:pic>
      <p:sp>
        <p:nvSpPr>
          <p:cNvPr id="49" name="Rectangle 48">
            <a:extLst>
              <a:ext uri="{FF2B5EF4-FFF2-40B4-BE49-F238E27FC236}">
                <a16:creationId xmlns:a16="http://schemas.microsoft.com/office/drawing/2014/main" id="{3D4C11F2-FA3C-4F64-93D2-BDD2880201E2}"/>
              </a:ext>
              <a:ext uri="{C183D7F6-B498-43B3-948B-1728B52AA6E4}">
                <adec:decorative xmlns:adec="http://schemas.microsoft.com/office/drawing/2017/decorative" val="1"/>
              </a:ext>
            </a:extLst>
          </p:cNvPr>
          <p:cNvSpPr/>
          <p:nvPr/>
        </p:nvSpPr>
        <p:spPr>
          <a:xfrm>
            <a:off x="4649421" y="4664350"/>
            <a:ext cx="1891037"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8" name="Content Placeholder 9">
            <a:extLst>
              <a:ext uri="{FF2B5EF4-FFF2-40B4-BE49-F238E27FC236}">
                <a16:creationId xmlns:a16="http://schemas.microsoft.com/office/drawing/2014/main" id="{B1C7C0D8-6AB2-41C6-BDD3-08C6BEB5B9DC}"/>
              </a:ext>
            </a:extLst>
          </p:cNvPr>
          <p:cNvSpPr txBox="1">
            <a:spLocks/>
          </p:cNvSpPr>
          <p:nvPr/>
        </p:nvSpPr>
        <p:spPr>
          <a:xfrm>
            <a:off x="4649421" y="4857597"/>
            <a:ext cx="202569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Construction</a:t>
            </a:r>
          </a:p>
        </p:txBody>
      </p:sp>
      <p:pic>
        <p:nvPicPr>
          <p:cNvPr id="55" name="Graphic 38" descr="Wrench icon">
            <a:extLst>
              <a:ext uri="{FF2B5EF4-FFF2-40B4-BE49-F238E27FC236}">
                <a16:creationId xmlns:a16="http://schemas.microsoft.com/office/drawing/2014/main" id="{10EA6517-9BED-492E-9282-CC17704100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8100000">
            <a:off x="6924891" y="3965628"/>
            <a:ext cx="839782" cy="311031"/>
          </a:xfrm>
          <a:prstGeom prst="rect">
            <a:avLst/>
          </a:prstGeom>
        </p:spPr>
      </p:pic>
      <p:sp>
        <p:nvSpPr>
          <p:cNvPr id="52" name="Rectangle 51">
            <a:extLst>
              <a:ext uri="{FF2B5EF4-FFF2-40B4-BE49-F238E27FC236}">
                <a16:creationId xmlns:a16="http://schemas.microsoft.com/office/drawing/2014/main" id="{150E38CD-7429-4605-A140-99DDCBC86EAE}"/>
              </a:ext>
              <a:ext uri="{C183D7F6-B498-43B3-948B-1728B52AA6E4}">
                <adec:decorative xmlns:adec="http://schemas.microsoft.com/office/drawing/2017/decorative" val="1"/>
              </a:ext>
            </a:extLst>
          </p:cNvPr>
          <p:cNvSpPr/>
          <p:nvPr/>
        </p:nvSpPr>
        <p:spPr>
          <a:xfrm>
            <a:off x="6968389" y="4664350"/>
            <a:ext cx="1891037"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9">
            <a:extLst>
              <a:ext uri="{FF2B5EF4-FFF2-40B4-BE49-F238E27FC236}">
                <a16:creationId xmlns:a16="http://schemas.microsoft.com/office/drawing/2014/main" id="{F8BBFAA4-D7AB-41AC-8888-A2ADD0D3F756}"/>
              </a:ext>
            </a:extLst>
          </p:cNvPr>
          <p:cNvSpPr txBox="1">
            <a:spLocks/>
          </p:cNvSpPr>
          <p:nvPr/>
        </p:nvSpPr>
        <p:spPr>
          <a:xfrm>
            <a:off x="6968389" y="4857597"/>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Maintenance</a:t>
            </a:r>
          </a:p>
        </p:txBody>
      </p:sp>
      <p:pic>
        <p:nvPicPr>
          <p:cNvPr id="57" name="Graphic 42" descr="Video camera icon">
            <a:extLst>
              <a:ext uri="{FF2B5EF4-FFF2-40B4-BE49-F238E27FC236}">
                <a16:creationId xmlns:a16="http://schemas.microsoft.com/office/drawing/2014/main" id="{14C23022-AB58-4A18-B919-FC1D04B8761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9283699" y="3786230"/>
            <a:ext cx="890146" cy="741788"/>
          </a:xfrm>
          <a:prstGeom prst="rect">
            <a:avLst/>
          </a:prstGeom>
        </p:spPr>
      </p:pic>
      <p:sp>
        <p:nvSpPr>
          <p:cNvPr id="53" name="Rectangle 52">
            <a:extLst>
              <a:ext uri="{FF2B5EF4-FFF2-40B4-BE49-F238E27FC236}">
                <a16:creationId xmlns:a16="http://schemas.microsoft.com/office/drawing/2014/main" id="{5EC3C4BA-11CE-4A7D-9164-95158CA4696B}"/>
              </a:ext>
              <a:ext uri="{C183D7F6-B498-43B3-948B-1728B52AA6E4}">
                <adec:decorative xmlns:adec="http://schemas.microsoft.com/office/drawing/2017/decorative" val="1"/>
              </a:ext>
            </a:extLst>
          </p:cNvPr>
          <p:cNvSpPr/>
          <p:nvPr/>
        </p:nvSpPr>
        <p:spPr>
          <a:xfrm>
            <a:off x="9287355" y="4664350"/>
            <a:ext cx="1891037"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ontent Placeholder 9">
            <a:extLst>
              <a:ext uri="{FF2B5EF4-FFF2-40B4-BE49-F238E27FC236}">
                <a16:creationId xmlns:a16="http://schemas.microsoft.com/office/drawing/2014/main" id="{684D5D69-71D1-46B6-B9E5-F4B0D8570829}"/>
              </a:ext>
            </a:extLst>
          </p:cNvPr>
          <p:cNvSpPr txBox="1">
            <a:spLocks/>
          </p:cNvSpPr>
          <p:nvPr/>
        </p:nvSpPr>
        <p:spPr>
          <a:xfrm>
            <a:off x="9287355" y="4857597"/>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Operation</a:t>
            </a:r>
          </a:p>
        </p:txBody>
      </p:sp>
      <p:sp>
        <p:nvSpPr>
          <p:cNvPr id="28" name="TextBox 27">
            <a:extLst>
              <a:ext uri="{FF2B5EF4-FFF2-40B4-BE49-F238E27FC236}">
                <a16:creationId xmlns:a16="http://schemas.microsoft.com/office/drawing/2014/main" id="{46707CB5-B626-41F5-88EF-0B67F135FA9E}"/>
              </a:ext>
            </a:extLst>
          </p:cNvPr>
          <p:cNvSpPr txBox="1"/>
          <p:nvPr/>
        </p:nvSpPr>
        <p:spPr>
          <a:xfrm>
            <a:off x="9098280" y="6392762"/>
            <a:ext cx="2545080"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Tree>
    <p:extLst>
      <p:ext uri="{BB962C8B-B14F-4D97-AF65-F5344CB8AC3E}">
        <p14:creationId xmlns:p14="http://schemas.microsoft.com/office/powerpoint/2010/main" val="2941205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8F8AE54-00CD-41CD-A3B8-BA5AABF1D0EE}"/>
              </a:ext>
              <a:ext uri="{C183D7F6-B498-43B3-948B-1728B52AA6E4}">
                <adec:decorative xmlns:adec="http://schemas.microsoft.com/office/drawing/2017/decorative" val="1"/>
              </a:ext>
            </a:extLst>
          </p:cNvPr>
          <p:cNvSpPr/>
          <p:nvPr/>
        </p:nvSpPr>
        <p:spPr>
          <a:xfrm>
            <a:off x="833437" y="426719"/>
            <a:ext cx="2935742"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Post-Crash Care: Traffic Incident Management</a:t>
            </a:r>
          </a:p>
        </p:txBody>
      </p:sp>
      <p:grpSp>
        <p:nvGrpSpPr>
          <p:cNvPr id="2" name="Group 1">
            <a:extLst>
              <a:ext uri="{FF2B5EF4-FFF2-40B4-BE49-F238E27FC236}">
                <a16:creationId xmlns:a16="http://schemas.microsoft.com/office/drawing/2014/main" id="{94D3741B-D427-4E20-A619-FC52FB10B9A6}"/>
              </a:ext>
              <a:ext uri="{C183D7F6-B498-43B3-948B-1728B52AA6E4}">
                <adec:decorative xmlns:adec="http://schemas.microsoft.com/office/drawing/2017/decorative" val="1"/>
              </a:ext>
            </a:extLst>
          </p:cNvPr>
          <p:cNvGrpSpPr/>
          <p:nvPr/>
        </p:nvGrpSpPr>
        <p:grpSpPr>
          <a:xfrm>
            <a:off x="581025" y="2118768"/>
            <a:ext cx="1304925" cy="4046917"/>
            <a:chOff x="581025" y="2118768"/>
            <a:chExt cx="1304925" cy="4046917"/>
          </a:xfrm>
        </p:grpSpPr>
        <p:sp>
          <p:nvSpPr>
            <p:cNvPr id="42" name="Rectangle 41" descr="Emergency light">
              <a:extLst>
                <a:ext uri="{FF2B5EF4-FFF2-40B4-BE49-F238E27FC236}">
                  <a16:creationId xmlns:a16="http://schemas.microsoft.com/office/drawing/2014/main" id="{343E72F2-07A3-4ACF-B61B-E37D550FD2BC}"/>
                </a:ext>
              </a:extLst>
            </p:cNvPr>
            <p:cNvSpPr/>
            <p:nvPr/>
          </p:nvSpPr>
          <p:spPr>
            <a:xfrm>
              <a:off x="581025" y="546210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Road users: bicyclist, adult and a child, car with a driver, wheelchair user">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descr="Bus ">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descr="car">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descr="speedometter">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descr="road and roadside">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chemeClr val="bg1"/>
            </a:solidFill>
            <a:ln w="9525" cap="flat">
              <a:noFill/>
              <a:prstDash val="solid"/>
              <a:miter/>
            </a:ln>
          </p:spPr>
          <p:txBody>
            <a:bodyPr rtlCol="0" anchor="ctr"/>
            <a:lstStyle/>
            <a:p>
              <a:endParaRPr lang="en-US"/>
            </a:p>
          </p:txBody>
        </p:sp>
      </p:grpSp>
      <p:grpSp>
        <p:nvGrpSpPr>
          <p:cNvPr id="5" name="Group 4" descr="first responders">
            <a:extLst>
              <a:ext uri="{FF2B5EF4-FFF2-40B4-BE49-F238E27FC236}">
                <a16:creationId xmlns:a16="http://schemas.microsoft.com/office/drawing/2014/main" id="{572C754C-7EFC-4117-BEFE-27443364405C}"/>
              </a:ext>
            </a:extLst>
          </p:cNvPr>
          <p:cNvGrpSpPr/>
          <p:nvPr/>
        </p:nvGrpSpPr>
        <p:grpSpPr>
          <a:xfrm>
            <a:off x="2226384" y="3089872"/>
            <a:ext cx="1620505" cy="1584485"/>
            <a:chOff x="2301308" y="3966043"/>
            <a:chExt cx="1620505" cy="1584485"/>
          </a:xfrm>
        </p:grpSpPr>
        <p:grpSp>
          <p:nvGrpSpPr>
            <p:cNvPr id="4" name="Group 3">
              <a:extLst>
                <a:ext uri="{FF2B5EF4-FFF2-40B4-BE49-F238E27FC236}">
                  <a16:creationId xmlns:a16="http://schemas.microsoft.com/office/drawing/2014/main" id="{B92D8269-C1CA-4E94-8504-4399A3FEF03B}"/>
                </a:ext>
              </a:extLst>
            </p:cNvPr>
            <p:cNvGrpSpPr/>
            <p:nvPr/>
          </p:nvGrpSpPr>
          <p:grpSpPr>
            <a:xfrm>
              <a:off x="2330454" y="3966043"/>
              <a:ext cx="1591359" cy="802266"/>
              <a:chOff x="2330454" y="3966043"/>
              <a:chExt cx="1591359" cy="802266"/>
            </a:xfrm>
          </p:grpSpPr>
          <p:grpSp>
            <p:nvGrpSpPr>
              <p:cNvPr id="62" name="Group 61" descr="Ambulance icon">
                <a:extLst>
                  <a:ext uri="{FF2B5EF4-FFF2-40B4-BE49-F238E27FC236}">
                    <a16:creationId xmlns:a16="http://schemas.microsoft.com/office/drawing/2014/main" id="{13CB2268-51FA-4F11-ABBB-A69FE56E5FF7}"/>
                  </a:ext>
                </a:extLst>
              </p:cNvPr>
              <p:cNvGrpSpPr/>
              <p:nvPr/>
            </p:nvGrpSpPr>
            <p:grpSpPr>
              <a:xfrm>
                <a:off x="2330454" y="3966043"/>
                <a:ext cx="762000" cy="561975"/>
                <a:chOff x="3083613" y="3103003"/>
                <a:chExt cx="762000" cy="561975"/>
              </a:xfrm>
            </p:grpSpPr>
            <p:sp>
              <p:nvSpPr>
                <p:cNvPr id="63" name="Freeform: Shape 47">
                  <a:extLst>
                    <a:ext uri="{FF2B5EF4-FFF2-40B4-BE49-F238E27FC236}">
                      <a16:creationId xmlns:a16="http://schemas.microsoft.com/office/drawing/2014/main" id="{356004D9-2319-4FF0-8E80-7729952BED0A}"/>
                    </a:ext>
                  </a:extLst>
                </p:cNvPr>
                <p:cNvSpPr/>
                <p:nvPr/>
              </p:nvSpPr>
              <p:spPr>
                <a:xfrm>
                  <a:off x="3169338" y="35316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3293C8"/>
                </a:solidFill>
                <a:ln w="9525" cap="flat">
                  <a:noFill/>
                  <a:prstDash val="solid"/>
                  <a:miter/>
                </a:ln>
              </p:spPr>
              <p:txBody>
                <a:bodyPr rtlCol="0" anchor="ctr"/>
                <a:lstStyle/>
                <a:p>
                  <a:endParaRPr lang="en-US">
                    <a:solidFill>
                      <a:srgbClr val="2B7DAB"/>
                    </a:solidFill>
                  </a:endParaRPr>
                </a:p>
              </p:txBody>
            </p:sp>
            <p:sp>
              <p:nvSpPr>
                <p:cNvPr id="64" name="Freeform: Shape 48">
                  <a:extLst>
                    <a:ext uri="{FF2B5EF4-FFF2-40B4-BE49-F238E27FC236}">
                      <a16:creationId xmlns:a16="http://schemas.microsoft.com/office/drawing/2014/main" id="{DD15C65A-81B1-49C5-845D-495BD9387F76}"/>
                    </a:ext>
                  </a:extLst>
                </p:cNvPr>
                <p:cNvSpPr/>
                <p:nvPr/>
              </p:nvSpPr>
              <p:spPr>
                <a:xfrm>
                  <a:off x="3645588" y="35316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3293C8"/>
                </a:solidFill>
                <a:ln w="9525" cap="flat">
                  <a:noFill/>
                  <a:prstDash val="solid"/>
                  <a:miter/>
                </a:ln>
              </p:spPr>
              <p:txBody>
                <a:bodyPr rtlCol="0" anchor="ctr"/>
                <a:lstStyle/>
                <a:p>
                  <a:endParaRPr lang="en-US">
                    <a:solidFill>
                      <a:srgbClr val="2B7DAB"/>
                    </a:solidFill>
                  </a:endParaRPr>
                </a:p>
              </p:txBody>
            </p:sp>
            <p:sp>
              <p:nvSpPr>
                <p:cNvPr id="65" name="Freeform: Shape 49">
                  <a:extLst>
                    <a:ext uri="{FF2B5EF4-FFF2-40B4-BE49-F238E27FC236}">
                      <a16:creationId xmlns:a16="http://schemas.microsoft.com/office/drawing/2014/main" id="{7514A760-70DB-45DE-AAEA-4F4118C2C0A7}"/>
                    </a:ext>
                  </a:extLst>
                </p:cNvPr>
                <p:cNvSpPr/>
                <p:nvPr/>
              </p:nvSpPr>
              <p:spPr>
                <a:xfrm>
                  <a:off x="3083613" y="3179203"/>
                  <a:ext cx="762000" cy="419100"/>
                </a:xfrm>
                <a:custGeom>
                  <a:avLst/>
                  <a:gdLst>
                    <a:gd name="connsiteX0" fmla="*/ 746760 w 762000"/>
                    <a:gd name="connsiteY0" fmla="*/ 255270 h 419100"/>
                    <a:gd name="connsiteX1" fmla="*/ 696278 w 762000"/>
                    <a:gd name="connsiteY1" fmla="*/ 217170 h 419100"/>
                    <a:gd name="connsiteX2" fmla="*/ 682943 w 762000"/>
                    <a:gd name="connsiteY2" fmla="*/ 197168 h 419100"/>
                    <a:gd name="connsiteX3" fmla="*/ 663893 w 762000"/>
                    <a:gd name="connsiteY3" fmla="*/ 131445 h 419100"/>
                    <a:gd name="connsiteX4" fmla="*/ 590550 w 762000"/>
                    <a:gd name="connsiteY4" fmla="*/ 76200 h 419100"/>
                    <a:gd name="connsiteX5" fmla="*/ 571500 w 762000"/>
                    <a:gd name="connsiteY5" fmla="*/ 76200 h 419100"/>
                    <a:gd name="connsiteX6" fmla="*/ 571500 w 762000"/>
                    <a:gd name="connsiteY6" fmla="*/ 28575 h 419100"/>
                    <a:gd name="connsiteX7" fmla="*/ 542925 w 762000"/>
                    <a:gd name="connsiteY7" fmla="*/ 0 h 419100"/>
                    <a:gd name="connsiteX8" fmla="*/ 523875 w 762000"/>
                    <a:gd name="connsiteY8" fmla="*/ 0 h 419100"/>
                    <a:gd name="connsiteX9" fmla="*/ 495300 w 762000"/>
                    <a:gd name="connsiteY9" fmla="*/ 28575 h 419100"/>
                    <a:gd name="connsiteX10" fmla="*/ 495300 w 762000"/>
                    <a:gd name="connsiteY10" fmla="*/ 76200 h 419100"/>
                    <a:gd name="connsiteX11" fmla="*/ 495300 w 762000"/>
                    <a:gd name="connsiteY11" fmla="*/ 76200 h 419100"/>
                    <a:gd name="connsiteX12" fmla="*/ 495300 w 762000"/>
                    <a:gd name="connsiteY12" fmla="*/ 57150 h 419100"/>
                    <a:gd name="connsiteX13" fmla="*/ 457200 w 762000"/>
                    <a:gd name="connsiteY13" fmla="*/ 19050 h 419100"/>
                    <a:gd name="connsiteX14" fmla="*/ 38100 w 762000"/>
                    <a:gd name="connsiteY14" fmla="*/ 19050 h 419100"/>
                    <a:gd name="connsiteX15" fmla="*/ 0 w 762000"/>
                    <a:gd name="connsiteY15" fmla="*/ 57150 h 419100"/>
                    <a:gd name="connsiteX16" fmla="*/ 0 w 762000"/>
                    <a:gd name="connsiteY16" fmla="*/ 381000 h 419100"/>
                    <a:gd name="connsiteX17" fmla="*/ 38100 w 762000"/>
                    <a:gd name="connsiteY17" fmla="*/ 419100 h 419100"/>
                    <a:gd name="connsiteX18" fmla="*/ 57150 w 762000"/>
                    <a:gd name="connsiteY18" fmla="*/ 419100 h 419100"/>
                    <a:gd name="connsiteX19" fmla="*/ 152400 w 762000"/>
                    <a:gd name="connsiteY19" fmla="*/ 323850 h 419100"/>
                    <a:gd name="connsiteX20" fmla="*/ 247650 w 762000"/>
                    <a:gd name="connsiteY20" fmla="*/ 419100 h 419100"/>
                    <a:gd name="connsiteX21" fmla="*/ 533400 w 762000"/>
                    <a:gd name="connsiteY21" fmla="*/ 419100 h 419100"/>
                    <a:gd name="connsiteX22" fmla="*/ 628650 w 762000"/>
                    <a:gd name="connsiteY22" fmla="*/ 323850 h 419100"/>
                    <a:gd name="connsiteX23" fmla="*/ 723900 w 762000"/>
                    <a:gd name="connsiteY23" fmla="*/ 419100 h 419100"/>
                    <a:gd name="connsiteX24" fmla="*/ 762000 w 762000"/>
                    <a:gd name="connsiteY24" fmla="*/ 381000 h 419100"/>
                    <a:gd name="connsiteX25" fmla="*/ 762000 w 762000"/>
                    <a:gd name="connsiteY25" fmla="*/ 285750 h 419100"/>
                    <a:gd name="connsiteX26" fmla="*/ 746760 w 762000"/>
                    <a:gd name="connsiteY26" fmla="*/ 255270 h 419100"/>
                    <a:gd name="connsiteX27" fmla="*/ 383381 w 762000"/>
                    <a:gd name="connsiteY27" fmla="*/ 217170 h 419100"/>
                    <a:gd name="connsiteX28" fmla="*/ 354806 w 762000"/>
                    <a:gd name="connsiteY28" fmla="*/ 266700 h 419100"/>
                    <a:gd name="connsiteX29" fmla="*/ 304800 w 762000"/>
                    <a:gd name="connsiteY29" fmla="*/ 238125 h 419100"/>
                    <a:gd name="connsiteX30" fmla="*/ 304800 w 762000"/>
                    <a:gd name="connsiteY30" fmla="*/ 295275 h 419100"/>
                    <a:gd name="connsiteX31" fmla="*/ 247650 w 762000"/>
                    <a:gd name="connsiteY31" fmla="*/ 295275 h 419100"/>
                    <a:gd name="connsiteX32" fmla="*/ 247650 w 762000"/>
                    <a:gd name="connsiteY32" fmla="*/ 237553 h 419100"/>
                    <a:gd name="connsiteX33" fmla="*/ 197644 w 762000"/>
                    <a:gd name="connsiteY33" fmla="*/ 266129 h 419100"/>
                    <a:gd name="connsiteX34" fmla="*/ 169069 w 762000"/>
                    <a:gd name="connsiteY34" fmla="*/ 216599 h 419100"/>
                    <a:gd name="connsiteX35" fmla="*/ 219075 w 762000"/>
                    <a:gd name="connsiteY35" fmla="*/ 188024 h 419100"/>
                    <a:gd name="connsiteX36" fmla="*/ 169069 w 762000"/>
                    <a:gd name="connsiteY36" fmla="*/ 159449 h 419100"/>
                    <a:gd name="connsiteX37" fmla="*/ 197644 w 762000"/>
                    <a:gd name="connsiteY37" fmla="*/ 109919 h 419100"/>
                    <a:gd name="connsiteX38" fmla="*/ 247650 w 762000"/>
                    <a:gd name="connsiteY38" fmla="*/ 138494 h 419100"/>
                    <a:gd name="connsiteX39" fmla="*/ 247650 w 762000"/>
                    <a:gd name="connsiteY39" fmla="*/ 80772 h 419100"/>
                    <a:gd name="connsiteX40" fmla="*/ 304800 w 762000"/>
                    <a:gd name="connsiteY40" fmla="*/ 80772 h 419100"/>
                    <a:gd name="connsiteX41" fmla="*/ 304800 w 762000"/>
                    <a:gd name="connsiteY41" fmla="*/ 138589 h 419100"/>
                    <a:gd name="connsiteX42" fmla="*/ 354806 w 762000"/>
                    <a:gd name="connsiteY42" fmla="*/ 110014 h 419100"/>
                    <a:gd name="connsiteX43" fmla="*/ 383381 w 762000"/>
                    <a:gd name="connsiteY43" fmla="*/ 159544 h 419100"/>
                    <a:gd name="connsiteX44" fmla="*/ 333375 w 762000"/>
                    <a:gd name="connsiteY44" fmla="*/ 188119 h 419100"/>
                    <a:gd name="connsiteX45" fmla="*/ 533400 w 762000"/>
                    <a:gd name="connsiteY45" fmla="*/ 209550 h 419100"/>
                    <a:gd name="connsiteX46" fmla="*/ 533400 w 762000"/>
                    <a:gd name="connsiteY46" fmla="*/ 114300 h 419100"/>
                    <a:gd name="connsiteX47" fmla="*/ 590550 w 762000"/>
                    <a:gd name="connsiteY47" fmla="*/ 114300 h 419100"/>
                    <a:gd name="connsiteX48" fmla="*/ 626745 w 762000"/>
                    <a:gd name="connsiteY48" fmla="*/ 141923 h 419100"/>
                    <a:gd name="connsiteX49" fmla="*/ 645795 w 762000"/>
                    <a:gd name="connsiteY49" fmla="*/ 207645 h 419100"/>
                    <a:gd name="connsiteX50" fmla="*/ 646748 w 762000"/>
                    <a:gd name="connsiteY50" fmla="*/ 2095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62000" h="419100">
                      <a:moveTo>
                        <a:pt x="746760" y="255270"/>
                      </a:moveTo>
                      <a:lnTo>
                        <a:pt x="696278" y="217170"/>
                      </a:lnTo>
                      <a:cubicBezTo>
                        <a:pt x="689655" y="212244"/>
                        <a:pt x="684943" y="205175"/>
                        <a:pt x="682943" y="197168"/>
                      </a:cubicBezTo>
                      <a:lnTo>
                        <a:pt x="663893" y="131445"/>
                      </a:lnTo>
                      <a:cubicBezTo>
                        <a:pt x="654177" y="98959"/>
                        <a:pt x="624456" y="76571"/>
                        <a:pt x="590550" y="76200"/>
                      </a:cubicBezTo>
                      <a:lnTo>
                        <a:pt x="571500" y="76200"/>
                      </a:lnTo>
                      <a:lnTo>
                        <a:pt x="571500" y="28575"/>
                      </a:lnTo>
                      <a:cubicBezTo>
                        <a:pt x="571500" y="12793"/>
                        <a:pt x="558707" y="0"/>
                        <a:pt x="542925" y="0"/>
                      </a:cubicBezTo>
                      <a:lnTo>
                        <a:pt x="523875" y="0"/>
                      </a:lnTo>
                      <a:cubicBezTo>
                        <a:pt x="508093" y="0"/>
                        <a:pt x="495300" y="12793"/>
                        <a:pt x="495300" y="28575"/>
                      </a:cubicBezTo>
                      <a:lnTo>
                        <a:pt x="495300" y="76200"/>
                      </a:lnTo>
                      <a:lnTo>
                        <a:pt x="495300" y="76200"/>
                      </a:lnTo>
                      <a:lnTo>
                        <a:pt x="495300" y="57150"/>
                      </a:lnTo>
                      <a:cubicBezTo>
                        <a:pt x="495300" y="36108"/>
                        <a:pt x="478242" y="19050"/>
                        <a:pt x="457200" y="19050"/>
                      </a:cubicBezTo>
                      <a:lnTo>
                        <a:pt x="38100" y="19050"/>
                      </a:lnTo>
                      <a:cubicBezTo>
                        <a:pt x="17058" y="19050"/>
                        <a:pt x="0" y="36108"/>
                        <a:pt x="0" y="57150"/>
                      </a:cubicBezTo>
                      <a:lnTo>
                        <a:pt x="0" y="381000"/>
                      </a:lnTo>
                      <a:cubicBezTo>
                        <a:pt x="0" y="402042"/>
                        <a:pt x="17058" y="419100"/>
                        <a:pt x="38100" y="419100"/>
                      </a:cubicBezTo>
                      <a:lnTo>
                        <a:pt x="57150" y="419100"/>
                      </a:lnTo>
                      <a:cubicBezTo>
                        <a:pt x="57150" y="366495"/>
                        <a:pt x="99795" y="323850"/>
                        <a:pt x="152400" y="323850"/>
                      </a:cubicBezTo>
                      <a:cubicBezTo>
                        <a:pt x="205005" y="323850"/>
                        <a:pt x="247650" y="366495"/>
                        <a:pt x="247650" y="419100"/>
                      </a:cubicBezTo>
                      <a:lnTo>
                        <a:pt x="533400" y="419100"/>
                      </a:lnTo>
                      <a:cubicBezTo>
                        <a:pt x="533400" y="366495"/>
                        <a:pt x="576044" y="323850"/>
                        <a:pt x="628650" y="323850"/>
                      </a:cubicBezTo>
                      <a:cubicBezTo>
                        <a:pt x="681256" y="323850"/>
                        <a:pt x="723900" y="366495"/>
                        <a:pt x="723900" y="419100"/>
                      </a:cubicBezTo>
                      <a:cubicBezTo>
                        <a:pt x="744942" y="419100"/>
                        <a:pt x="762000" y="402042"/>
                        <a:pt x="762000" y="381000"/>
                      </a:cubicBezTo>
                      <a:lnTo>
                        <a:pt x="762000" y="285750"/>
                      </a:lnTo>
                      <a:cubicBezTo>
                        <a:pt x="762000" y="273758"/>
                        <a:pt x="756354" y="262465"/>
                        <a:pt x="746760" y="255270"/>
                      </a:cubicBezTo>
                      <a:close/>
                      <a:moveTo>
                        <a:pt x="383381" y="217170"/>
                      </a:moveTo>
                      <a:lnTo>
                        <a:pt x="354806" y="266700"/>
                      </a:lnTo>
                      <a:lnTo>
                        <a:pt x="304800" y="238125"/>
                      </a:lnTo>
                      <a:lnTo>
                        <a:pt x="304800" y="295275"/>
                      </a:lnTo>
                      <a:lnTo>
                        <a:pt x="247650" y="295275"/>
                      </a:lnTo>
                      <a:lnTo>
                        <a:pt x="247650" y="237553"/>
                      </a:lnTo>
                      <a:lnTo>
                        <a:pt x="197644" y="266129"/>
                      </a:lnTo>
                      <a:lnTo>
                        <a:pt x="169069" y="216599"/>
                      </a:lnTo>
                      <a:lnTo>
                        <a:pt x="219075" y="188024"/>
                      </a:lnTo>
                      <a:lnTo>
                        <a:pt x="169069" y="159449"/>
                      </a:lnTo>
                      <a:lnTo>
                        <a:pt x="197644" y="109919"/>
                      </a:lnTo>
                      <a:lnTo>
                        <a:pt x="247650" y="138494"/>
                      </a:lnTo>
                      <a:lnTo>
                        <a:pt x="247650" y="80772"/>
                      </a:lnTo>
                      <a:lnTo>
                        <a:pt x="304800" y="80772"/>
                      </a:lnTo>
                      <a:lnTo>
                        <a:pt x="304800" y="138589"/>
                      </a:lnTo>
                      <a:lnTo>
                        <a:pt x="354806" y="110014"/>
                      </a:lnTo>
                      <a:lnTo>
                        <a:pt x="383381" y="159544"/>
                      </a:lnTo>
                      <a:lnTo>
                        <a:pt x="333375" y="188119"/>
                      </a:lnTo>
                      <a:close/>
                      <a:moveTo>
                        <a:pt x="533400" y="209550"/>
                      </a:moveTo>
                      <a:lnTo>
                        <a:pt x="533400" y="114300"/>
                      </a:lnTo>
                      <a:lnTo>
                        <a:pt x="590550" y="114300"/>
                      </a:lnTo>
                      <a:cubicBezTo>
                        <a:pt x="607539" y="114066"/>
                        <a:pt x="622488" y="125474"/>
                        <a:pt x="626745" y="141923"/>
                      </a:cubicBezTo>
                      <a:lnTo>
                        <a:pt x="645795" y="207645"/>
                      </a:lnTo>
                      <a:cubicBezTo>
                        <a:pt x="645795" y="208598"/>
                        <a:pt x="646748" y="208598"/>
                        <a:pt x="646748" y="209550"/>
                      </a:cubicBezTo>
                      <a:close/>
                    </a:path>
                  </a:pathLst>
                </a:custGeom>
                <a:solidFill>
                  <a:srgbClr val="3293C8"/>
                </a:solidFill>
                <a:ln w="9525" cap="flat">
                  <a:noFill/>
                  <a:prstDash val="solid"/>
                  <a:miter/>
                </a:ln>
              </p:spPr>
              <p:txBody>
                <a:bodyPr rtlCol="0" anchor="ctr"/>
                <a:lstStyle/>
                <a:p>
                  <a:endParaRPr lang="en-US">
                    <a:solidFill>
                      <a:srgbClr val="2B7DAB"/>
                    </a:solidFill>
                  </a:endParaRPr>
                </a:p>
              </p:txBody>
            </p:sp>
            <p:sp>
              <p:nvSpPr>
                <p:cNvPr id="66" name="Freeform: Shape 50">
                  <a:extLst>
                    <a:ext uri="{FF2B5EF4-FFF2-40B4-BE49-F238E27FC236}">
                      <a16:creationId xmlns:a16="http://schemas.microsoft.com/office/drawing/2014/main" id="{2EA078B4-E466-4A67-B253-240F933ED160}"/>
                    </a:ext>
                  </a:extLst>
                </p:cNvPr>
                <p:cNvSpPr/>
                <p:nvPr/>
              </p:nvSpPr>
              <p:spPr>
                <a:xfrm>
                  <a:off x="3617013" y="3103003"/>
                  <a:ext cx="9525" cy="47625"/>
                </a:xfrm>
                <a:custGeom>
                  <a:avLst/>
                  <a:gdLst>
                    <a:gd name="connsiteX0" fmla="*/ 0 w 9525"/>
                    <a:gd name="connsiteY0" fmla="*/ 47625 h 47625"/>
                    <a:gd name="connsiteX1" fmla="*/ 0 w 9525"/>
                    <a:gd name="connsiteY1" fmla="*/ 0 h 47625"/>
                  </a:gdLst>
                  <a:ahLst/>
                  <a:cxnLst>
                    <a:cxn ang="0">
                      <a:pos x="connsiteX0" y="connsiteY0"/>
                    </a:cxn>
                    <a:cxn ang="0">
                      <a:pos x="connsiteX1" y="connsiteY1"/>
                    </a:cxn>
                  </a:cxnLst>
                  <a:rect l="l" t="t" r="r" b="b"/>
                  <a:pathLst>
                    <a:path w="9525" h="47625">
                      <a:moveTo>
                        <a:pt x="0" y="47625"/>
                      </a:moveTo>
                      <a:lnTo>
                        <a:pt x="0" y="0"/>
                      </a:lnTo>
                    </a:path>
                  </a:pathLst>
                </a:custGeom>
                <a:ln w="19050" cap="flat">
                  <a:solidFill>
                    <a:srgbClr val="3293C8"/>
                  </a:solidFill>
                  <a:prstDash val="solid"/>
                  <a:miter/>
                </a:ln>
              </p:spPr>
              <p:txBody>
                <a:bodyPr rtlCol="0" anchor="ctr"/>
                <a:lstStyle/>
                <a:p>
                  <a:endParaRPr lang="en-US">
                    <a:solidFill>
                      <a:srgbClr val="2B7DAB"/>
                    </a:solidFill>
                  </a:endParaRPr>
                </a:p>
              </p:txBody>
            </p:sp>
            <p:sp>
              <p:nvSpPr>
                <p:cNvPr id="67" name="Freeform: Shape 51">
                  <a:extLst>
                    <a:ext uri="{FF2B5EF4-FFF2-40B4-BE49-F238E27FC236}">
                      <a16:creationId xmlns:a16="http://schemas.microsoft.com/office/drawing/2014/main" id="{13C2D784-7353-406B-818B-039E0FAB8A83}"/>
                    </a:ext>
                  </a:extLst>
                </p:cNvPr>
                <p:cNvSpPr/>
                <p:nvPr/>
              </p:nvSpPr>
              <p:spPr>
                <a:xfrm>
                  <a:off x="3659875" y="3126815"/>
                  <a:ext cx="33337" cy="33337"/>
                </a:xfrm>
                <a:custGeom>
                  <a:avLst/>
                  <a:gdLst>
                    <a:gd name="connsiteX0" fmla="*/ 0 w 33337"/>
                    <a:gd name="connsiteY0" fmla="*/ 33338 h 33337"/>
                    <a:gd name="connsiteX1" fmla="*/ 33338 w 33337"/>
                    <a:gd name="connsiteY1" fmla="*/ 0 h 33337"/>
                  </a:gdLst>
                  <a:ahLst/>
                  <a:cxnLst>
                    <a:cxn ang="0">
                      <a:pos x="connsiteX0" y="connsiteY0"/>
                    </a:cxn>
                    <a:cxn ang="0">
                      <a:pos x="connsiteX1" y="connsiteY1"/>
                    </a:cxn>
                  </a:cxnLst>
                  <a:rect l="l" t="t" r="r" b="b"/>
                  <a:pathLst>
                    <a:path w="33337" h="33337">
                      <a:moveTo>
                        <a:pt x="0" y="33338"/>
                      </a:moveTo>
                      <a:lnTo>
                        <a:pt x="33338" y="0"/>
                      </a:lnTo>
                    </a:path>
                  </a:pathLst>
                </a:custGeom>
                <a:ln w="19050" cap="flat">
                  <a:solidFill>
                    <a:srgbClr val="3293C8"/>
                  </a:solidFill>
                  <a:prstDash val="solid"/>
                  <a:miter/>
                </a:ln>
              </p:spPr>
              <p:txBody>
                <a:bodyPr rtlCol="0" anchor="ctr"/>
                <a:lstStyle/>
                <a:p>
                  <a:endParaRPr lang="en-US">
                    <a:solidFill>
                      <a:srgbClr val="2B7DAB"/>
                    </a:solidFill>
                  </a:endParaRPr>
                </a:p>
              </p:txBody>
            </p:sp>
            <p:sp>
              <p:nvSpPr>
                <p:cNvPr id="68" name="Freeform: Shape 52">
                  <a:extLst>
                    <a:ext uri="{FF2B5EF4-FFF2-40B4-BE49-F238E27FC236}">
                      <a16:creationId xmlns:a16="http://schemas.microsoft.com/office/drawing/2014/main" id="{DD00FB07-AD22-425E-8DA9-B0C7D13AE3A6}"/>
                    </a:ext>
                  </a:extLst>
                </p:cNvPr>
                <p:cNvSpPr/>
                <p:nvPr/>
              </p:nvSpPr>
              <p:spPr>
                <a:xfrm>
                  <a:off x="3540813" y="3126815"/>
                  <a:ext cx="33337" cy="33337"/>
                </a:xfrm>
                <a:custGeom>
                  <a:avLst/>
                  <a:gdLst>
                    <a:gd name="connsiteX0" fmla="*/ 33338 w 33337"/>
                    <a:gd name="connsiteY0" fmla="*/ 33338 h 33337"/>
                    <a:gd name="connsiteX1" fmla="*/ 0 w 33337"/>
                    <a:gd name="connsiteY1" fmla="*/ 0 h 33337"/>
                  </a:gdLst>
                  <a:ahLst/>
                  <a:cxnLst>
                    <a:cxn ang="0">
                      <a:pos x="connsiteX0" y="connsiteY0"/>
                    </a:cxn>
                    <a:cxn ang="0">
                      <a:pos x="connsiteX1" y="connsiteY1"/>
                    </a:cxn>
                  </a:cxnLst>
                  <a:rect l="l" t="t" r="r" b="b"/>
                  <a:pathLst>
                    <a:path w="33337" h="33337">
                      <a:moveTo>
                        <a:pt x="33338" y="33338"/>
                      </a:moveTo>
                      <a:lnTo>
                        <a:pt x="0" y="0"/>
                      </a:lnTo>
                    </a:path>
                  </a:pathLst>
                </a:custGeom>
                <a:ln w="19050" cap="flat">
                  <a:solidFill>
                    <a:srgbClr val="3293C8"/>
                  </a:solidFill>
                  <a:prstDash val="solid"/>
                  <a:miter/>
                </a:ln>
              </p:spPr>
              <p:txBody>
                <a:bodyPr rtlCol="0" anchor="ctr"/>
                <a:lstStyle/>
                <a:p>
                  <a:endParaRPr lang="en-US">
                    <a:solidFill>
                      <a:srgbClr val="2B7DAB"/>
                    </a:solidFill>
                  </a:endParaRPr>
                </a:p>
              </p:txBody>
            </p:sp>
          </p:grpSp>
          <p:sp>
            <p:nvSpPr>
              <p:cNvPr id="43" name="Rectangle 42" descr="&quot;  &quot;">
                <a:extLst>
                  <a:ext uri="{FF2B5EF4-FFF2-40B4-BE49-F238E27FC236}">
                    <a16:creationId xmlns:a16="http://schemas.microsoft.com/office/drawing/2014/main" id="{EAA58E26-F096-46B8-A1E5-A4C33A789340}"/>
                  </a:ext>
                </a:extLst>
              </p:cNvPr>
              <p:cNvSpPr/>
              <p:nvPr/>
            </p:nvSpPr>
            <p:spPr>
              <a:xfrm>
                <a:off x="2330454" y="4664350"/>
                <a:ext cx="1591359" cy="103959"/>
              </a:xfrm>
              <a:prstGeom prst="rect">
                <a:avLst/>
              </a:prstGeom>
              <a:solidFill>
                <a:srgbClr val="3293C8"/>
              </a:solidFill>
              <a:ln w="7790" cap="flat">
                <a:noFill/>
                <a:prstDash val="solid"/>
                <a:miter/>
              </a:ln>
            </p:spPr>
            <p:txBody>
              <a:bodyPr rtlCol="0" anchor="ctr"/>
              <a:lstStyle/>
              <a:p>
                <a:endParaRPr lang="en-US">
                  <a:solidFill>
                    <a:srgbClr val="2B7DAB"/>
                  </a:solidFill>
                </a:endParaRPr>
              </a:p>
            </p:txBody>
          </p:sp>
        </p:grpSp>
        <p:sp>
          <p:nvSpPr>
            <p:cNvPr id="31" name="Content Placeholder 9">
              <a:extLst>
                <a:ext uri="{FF2B5EF4-FFF2-40B4-BE49-F238E27FC236}">
                  <a16:creationId xmlns:a16="http://schemas.microsoft.com/office/drawing/2014/main" id="{577ECC37-9860-4F36-9E07-906D12004FF8}"/>
                </a:ext>
              </a:extLst>
            </p:cNvPr>
            <p:cNvSpPr txBox="1">
              <a:spLocks/>
            </p:cNvSpPr>
            <p:nvPr/>
          </p:nvSpPr>
          <p:spPr>
            <a:xfrm>
              <a:off x="2301308" y="4846951"/>
              <a:ext cx="1616991" cy="70357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B7DAB"/>
                  </a:solidFill>
                </a:rPr>
                <a:t>First responders</a:t>
              </a:r>
            </a:p>
          </p:txBody>
        </p:sp>
      </p:grpSp>
      <p:grpSp>
        <p:nvGrpSpPr>
          <p:cNvPr id="7" name="Group 6" descr="crash investigation">
            <a:extLst>
              <a:ext uri="{FF2B5EF4-FFF2-40B4-BE49-F238E27FC236}">
                <a16:creationId xmlns:a16="http://schemas.microsoft.com/office/drawing/2014/main" id="{0E9A4558-4CAA-4A1C-B889-ED62994758D1}"/>
              </a:ext>
            </a:extLst>
          </p:cNvPr>
          <p:cNvGrpSpPr/>
          <p:nvPr/>
        </p:nvGrpSpPr>
        <p:grpSpPr>
          <a:xfrm>
            <a:off x="3968522" y="3037662"/>
            <a:ext cx="1591359" cy="1555273"/>
            <a:chOff x="5958744" y="3910279"/>
            <a:chExt cx="1591359" cy="1555273"/>
          </a:xfrm>
        </p:grpSpPr>
        <p:sp>
          <p:nvSpPr>
            <p:cNvPr id="72" name="Graphic 64" descr="Magnifying glass icon">
              <a:extLst>
                <a:ext uri="{FF2B5EF4-FFF2-40B4-BE49-F238E27FC236}">
                  <a16:creationId xmlns:a16="http://schemas.microsoft.com/office/drawing/2014/main" id="{23C2FDC2-5A5D-40AE-A509-5AA35A126490}"/>
                </a:ext>
              </a:extLst>
            </p:cNvPr>
            <p:cNvSpPr/>
            <p:nvPr/>
          </p:nvSpPr>
          <p:spPr>
            <a:xfrm flipH="1">
              <a:off x="5966068" y="3910279"/>
              <a:ext cx="617252" cy="617739"/>
            </a:xfrm>
            <a:custGeom>
              <a:avLst/>
              <a:gdLst>
                <a:gd name="connsiteX0" fmla="*/ 732473 w 751881"/>
                <a:gd name="connsiteY0" fmla="*/ 638175 h 752474"/>
                <a:gd name="connsiteX1" fmla="*/ 613410 w 751881"/>
                <a:gd name="connsiteY1" fmla="*/ 519112 h 752474"/>
                <a:gd name="connsiteX2" fmla="*/ 554355 w 751881"/>
                <a:gd name="connsiteY2" fmla="*/ 501015 h 752474"/>
                <a:gd name="connsiteX3" fmla="*/ 512445 w 751881"/>
                <a:gd name="connsiteY3" fmla="*/ 459105 h 752474"/>
                <a:gd name="connsiteX4" fmla="*/ 571500 w 751881"/>
                <a:gd name="connsiteY4" fmla="*/ 285750 h 752474"/>
                <a:gd name="connsiteX5" fmla="*/ 285750 w 751881"/>
                <a:gd name="connsiteY5" fmla="*/ 0 h 752474"/>
                <a:gd name="connsiteX6" fmla="*/ 0 w 751881"/>
                <a:gd name="connsiteY6" fmla="*/ 285750 h 752474"/>
                <a:gd name="connsiteX7" fmla="*/ 285750 w 751881"/>
                <a:gd name="connsiteY7" fmla="*/ 571500 h 752474"/>
                <a:gd name="connsiteX8" fmla="*/ 459105 w 751881"/>
                <a:gd name="connsiteY8" fmla="*/ 512445 h 752474"/>
                <a:gd name="connsiteX9" fmla="*/ 501015 w 751881"/>
                <a:gd name="connsiteY9" fmla="*/ 554355 h 752474"/>
                <a:gd name="connsiteX10" fmla="*/ 519112 w 751881"/>
                <a:gd name="connsiteY10" fmla="*/ 613410 h 752474"/>
                <a:gd name="connsiteX11" fmla="*/ 638175 w 751881"/>
                <a:gd name="connsiteY11" fmla="*/ 732473 h 752474"/>
                <a:gd name="connsiteX12" fmla="*/ 685800 w 751881"/>
                <a:gd name="connsiteY12" fmla="*/ 752475 h 752474"/>
                <a:gd name="connsiteX13" fmla="*/ 733425 w 751881"/>
                <a:gd name="connsiteY13" fmla="*/ 732473 h 752474"/>
                <a:gd name="connsiteX14" fmla="*/ 732473 w 751881"/>
                <a:gd name="connsiteY14" fmla="*/ 638175 h 752474"/>
                <a:gd name="connsiteX15" fmla="*/ 284798 w 751881"/>
                <a:gd name="connsiteY15" fmla="*/ 513398 h 752474"/>
                <a:gd name="connsiteX16" fmla="*/ 56197 w 751881"/>
                <a:gd name="connsiteY16" fmla="*/ 284798 h 752474"/>
                <a:gd name="connsiteX17" fmla="*/ 284798 w 751881"/>
                <a:gd name="connsiteY17" fmla="*/ 56197 h 752474"/>
                <a:gd name="connsiteX18" fmla="*/ 513398 w 751881"/>
                <a:gd name="connsiteY18" fmla="*/ 284798 h 752474"/>
                <a:gd name="connsiteX19" fmla="*/ 284798 w 751881"/>
                <a:gd name="connsiteY19" fmla="*/ 513398 h 7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81" h="752474">
                  <a:moveTo>
                    <a:pt x="732473" y="638175"/>
                  </a:moveTo>
                  <a:lnTo>
                    <a:pt x="613410" y="519112"/>
                  </a:lnTo>
                  <a:cubicBezTo>
                    <a:pt x="597218" y="502920"/>
                    <a:pt x="575310" y="497205"/>
                    <a:pt x="554355" y="501015"/>
                  </a:cubicBezTo>
                  <a:lnTo>
                    <a:pt x="512445" y="459105"/>
                  </a:lnTo>
                  <a:cubicBezTo>
                    <a:pt x="549593" y="411480"/>
                    <a:pt x="571500" y="350520"/>
                    <a:pt x="571500" y="285750"/>
                  </a:cubicBezTo>
                  <a:cubicBezTo>
                    <a:pt x="571500" y="128588"/>
                    <a:pt x="442912" y="0"/>
                    <a:pt x="285750" y="0"/>
                  </a:cubicBezTo>
                  <a:cubicBezTo>
                    <a:pt x="128588" y="0"/>
                    <a:pt x="0" y="128588"/>
                    <a:pt x="0" y="285750"/>
                  </a:cubicBezTo>
                  <a:cubicBezTo>
                    <a:pt x="0" y="442912"/>
                    <a:pt x="128588" y="571500"/>
                    <a:pt x="285750" y="571500"/>
                  </a:cubicBezTo>
                  <a:cubicBezTo>
                    <a:pt x="350520" y="571500"/>
                    <a:pt x="410528" y="549593"/>
                    <a:pt x="459105" y="512445"/>
                  </a:cubicBezTo>
                  <a:lnTo>
                    <a:pt x="501015" y="554355"/>
                  </a:lnTo>
                  <a:cubicBezTo>
                    <a:pt x="497205" y="575310"/>
                    <a:pt x="502920" y="597218"/>
                    <a:pt x="519112" y="613410"/>
                  </a:cubicBezTo>
                  <a:lnTo>
                    <a:pt x="638175" y="732473"/>
                  </a:lnTo>
                  <a:cubicBezTo>
                    <a:pt x="651510" y="745808"/>
                    <a:pt x="668655" y="752475"/>
                    <a:pt x="685800" y="752475"/>
                  </a:cubicBezTo>
                  <a:cubicBezTo>
                    <a:pt x="702945" y="752475"/>
                    <a:pt x="720090" y="745808"/>
                    <a:pt x="733425" y="732473"/>
                  </a:cubicBezTo>
                  <a:cubicBezTo>
                    <a:pt x="758190" y="705802"/>
                    <a:pt x="758190" y="663893"/>
                    <a:pt x="732473" y="638175"/>
                  </a:cubicBezTo>
                  <a:close/>
                  <a:moveTo>
                    <a:pt x="284798" y="513398"/>
                  </a:moveTo>
                  <a:cubicBezTo>
                    <a:pt x="159067" y="513398"/>
                    <a:pt x="56197" y="410528"/>
                    <a:pt x="56197" y="284798"/>
                  </a:cubicBezTo>
                  <a:cubicBezTo>
                    <a:pt x="56197" y="159067"/>
                    <a:pt x="159067" y="56197"/>
                    <a:pt x="284798" y="56197"/>
                  </a:cubicBezTo>
                  <a:cubicBezTo>
                    <a:pt x="410528" y="56197"/>
                    <a:pt x="513398" y="159067"/>
                    <a:pt x="513398" y="284798"/>
                  </a:cubicBezTo>
                  <a:cubicBezTo>
                    <a:pt x="513398" y="410528"/>
                    <a:pt x="410528" y="513398"/>
                    <a:pt x="284798" y="513398"/>
                  </a:cubicBezTo>
                  <a:close/>
                </a:path>
              </a:pathLst>
            </a:custGeom>
            <a:solidFill>
              <a:srgbClr val="3293C8"/>
            </a:solidFill>
            <a:ln w="9525" cap="flat">
              <a:noFill/>
              <a:prstDash val="solid"/>
              <a:miter/>
            </a:ln>
          </p:spPr>
          <p:txBody>
            <a:bodyPr rtlCol="0" anchor="ctr"/>
            <a:lstStyle/>
            <a:p>
              <a:endParaRPr lang="en-US">
                <a:solidFill>
                  <a:srgbClr val="2B7DAB"/>
                </a:solidFill>
              </a:endParaRPr>
            </a:p>
          </p:txBody>
        </p:sp>
        <p:sp>
          <p:nvSpPr>
            <p:cNvPr id="59" name="Rectangle 58" descr="&quot;  &quot;">
              <a:extLst>
                <a:ext uri="{FF2B5EF4-FFF2-40B4-BE49-F238E27FC236}">
                  <a16:creationId xmlns:a16="http://schemas.microsoft.com/office/drawing/2014/main" id="{0D2F1763-D392-4FD1-9421-D589F1929A70}"/>
                </a:ext>
              </a:extLst>
            </p:cNvPr>
            <p:cNvSpPr/>
            <p:nvPr/>
          </p:nvSpPr>
          <p:spPr>
            <a:xfrm>
              <a:off x="5958744"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7DAB"/>
                </a:solidFill>
              </a:endParaRPr>
            </a:p>
          </p:txBody>
        </p:sp>
        <p:sp>
          <p:nvSpPr>
            <p:cNvPr id="45" name="Content Placeholder 9">
              <a:extLst>
                <a:ext uri="{FF2B5EF4-FFF2-40B4-BE49-F238E27FC236}">
                  <a16:creationId xmlns:a16="http://schemas.microsoft.com/office/drawing/2014/main" id="{D9BCA1C2-2517-4DB6-B0C4-C5707432B6E5}"/>
                </a:ext>
              </a:extLst>
            </p:cNvPr>
            <p:cNvSpPr txBox="1">
              <a:spLocks/>
            </p:cNvSpPr>
            <p:nvPr/>
          </p:nvSpPr>
          <p:spPr>
            <a:xfrm>
              <a:off x="5958744" y="4857597"/>
              <a:ext cx="1568533" cy="6079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B7DAB"/>
                  </a:solidFill>
                </a:rPr>
                <a:t>Crash investigation</a:t>
              </a:r>
            </a:p>
          </p:txBody>
        </p:sp>
      </p:grpSp>
      <p:grpSp>
        <p:nvGrpSpPr>
          <p:cNvPr id="49" name="Group 48" descr="medical care">
            <a:extLst>
              <a:ext uri="{FF2B5EF4-FFF2-40B4-BE49-F238E27FC236}">
                <a16:creationId xmlns:a16="http://schemas.microsoft.com/office/drawing/2014/main" id="{07A5ACE9-F744-4AB4-9D47-33EA7464E13D}"/>
              </a:ext>
            </a:extLst>
          </p:cNvPr>
          <p:cNvGrpSpPr/>
          <p:nvPr/>
        </p:nvGrpSpPr>
        <p:grpSpPr>
          <a:xfrm>
            <a:off x="5705049" y="3037662"/>
            <a:ext cx="1591359" cy="1636695"/>
            <a:chOff x="4144599" y="3910765"/>
            <a:chExt cx="1591359" cy="1636695"/>
          </a:xfrm>
        </p:grpSpPr>
        <p:grpSp>
          <p:nvGrpSpPr>
            <p:cNvPr id="50" name="Group 49" descr="Hospital cross icon">
              <a:extLst>
                <a:ext uri="{FF2B5EF4-FFF2-40B4-BE49-F238E27FC236}">
                  <a16:creationId xmlns:a16="http://schemas.microsoft.com/office/drawing/2014/main" id="{C9E8F094-60D5-4A6F-A21C-E90F87F3169C}"/>
                </a:ext>
              </a:extLst>
            </p:cNvPr>
            <p:cNvGrpSpPr/>
            <p:nvPr/>
          </p:nvGrpSpPr>
          <p:grpSpPr>
            <a:xfrm>
              <a:off x="4144599" y="3910765"/>
              <a:ext cx="617253" cy="617253"/>
              <a:chOff x="4120941" y="3948118"/>
              <a:chExt cx="617253" cy="617253"/>
            </a:xfrm>
          </p:grpSpPr>
          <p:sp>
            <p:nvSpPr>
              <p:cNvPr id="53" name="Freeform: Shape 60">
                <a:extLst>
                  <a:ext uri="{FF2B5EF4-FFF2-40B4-BE49-F238E27FC236}">
                    <a16:creationId xmlns:a16="http://schemas.microsoft.com/office/drawing/2014/main" id="{BF1500DC-3956-4157-B2C5-729236C10A81}"/>
                  </a:ext>
                </a:extLst>
              </p:cNvPr>
              <p:cNvSpPr/>
              <p:nvPr/>
            </p:nvSpPr>
            <p:spPr>
              <a:xfrm>
                <a:off x="4120941" y="3948118"/>
                <a:ext cx="617253" cy="617253"/>
              </a:xfrm>
              <a:custGeom>
                <a:avLst/>
                <a:gdLst>
                  <a:gd name="connsiteX0" fmla="*/ 308627 w 617253"/>
                  <a:gd name="connsiteY0" fmla="*/ 48731 h 617253"/>
                  <a:gd name="connsiteX1" fmla="*/ 48731 w 617253"/>
                  <a:gd name="connsiteY1" fmla="*/ 308627 h 617253"/>
                  <a:gd name="connsiteX2" fmla="*/ 308627 w 617253"/>
                  <a:gd name="connsiteY2" fmla="*/ 568523 h 617253"/>
                  <a:gd name="connsiteX3" fmla="*/ 568523 w 617253"/>
                  <a:gd name="connsiteY3" fmla="*/ 308627 h 617253"/>
                  <a:gd name="connsiteX4" fmla="*/ 308627 w 617253"/>
                  <a:gd name="connsiteY4" fmla="*/ 48731 h 617253"/>
                  <a:gd name="connsiteX5" fmla="*/ 308627 w 617253"/>
                  <a:gd name="connsiteY5" fmla="*/ 617253 h 617253"/>
                  <a:gd name="connsiteX6" fmla="*/ 0 w 617253"/>
                  <a:gd name="connsiteY6" fmla="*/ 308627 h 617253"/>
                  <a:gd name="connsiteX7" fmla="*/ 308627 w 617253"/>
                  <a:gd name="connsiteY7" fmla="*/ 0 h 617253"/>
                  <a:gd name="connsiteX8" fmla="*/ 617253 w 617253"/>
                  <a:gd name="connsiteY8" fmla="*/ 308627 h 617253"/>
                  <a:gd name="connsiteX9" fmla="*/ 308627 w 617253"/>
                  <a:gd name="connsiteY9" fmla="*/ 617253 h 6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53" h="617253">
                    <a:moveTo>
                      <a:pt x="308627" y="48731"/>
                    </a:moveTo>
                    <a:cubicBezTo>
                      <a:pt x="164872" y="48731"/>
                      <a:pt x="48731" y="164872"/>
                      <a:pt x="48731" y="308627"/>
                    </a:cubicBezTo>
                    <a:cubicBezTo>
                      <a:pt x="48731" y="452381"/>
                      <a:pt x="164872" y="568523"/>
                      <a:pt x="308627" y="568523"/>
                    </a:cubicBezTo>
                    <a:cubicBezTo>
                      <a:pt x="452381" y="568523"/>
                      <a:pt x="568523" y="452381"/>
                      <a:pt x="568523" y="308627"/>
                    </a:cubicBezTo>
                    <a:cubicBezTo>
                      <a:pt x="568523" y="164872"/>
                      <a:pt x="452381" y="48731"/>
                      <a:pt x="308627" y="48731"/>
                    </a:cubicBezTo>
                    <a:close/>
                    <a:moveTo>
                      <a:pt x="308627" y="617253"/>
                    </a:moveTo>
                    <a:cubicBezTo>
                      <a:pt x="138070" y="617253"/>
                      <a:pt x="0" y="479183"/>
                      <a:pt x="0" y="308627"/>
                    </a:cubicBezTo>
                    <a:cubicBezTo>
                      <a:pt x="0" y="138070"/>
                      <a:pt x="138070" y="0"/>
                      <a:pt x="308627" y="0"/>
                    </a:cubicBezTo>
                    <a:cubicBezTo>
                      <a:pt x="479183" y="0"/>
                      <a:pt x="617253" y="138070"/>
                      <a:pt x="617253" y="308627"/>
                    </a:cubicBezTo>
                    <a:cubicBezTo>
                      <a:pt x="617253" y="479183"/>
                      <a:pt x="479183" y="617253"/>
                      <a:pt x="308627" y="617253"/>
                    </a:cubicBezTo>
                    <a:close/>
                  </a:path>
                </a:pathLst>
              </a:custGeom>
              <a:solidFill>
                <a:srgbClr val="3293C8"/>
              </a:solidFill>
              <a:ln w="8037" cap="flat">
                <a:noFill/>
                <a:prstDash val="solid"/>
                <a:miter/>
              </a:ln>
            </p:spPr>
            <p:txBody>
              <a:bodyPr rtlCol="0" anchor="ctr"/>
              <a:lstStyle/>
              <a:p>
                <a:endParaRPr lang="en-US">
                  <a:solidFill>
                    <a:srgbClr val="2B7DAB"/>
                  </a:solidFill>
                </a:endParaRPr>
              </a:p>
            </p:txBody>
          </p:sp>
          <p:sp>
            <p:nvSpPr>
              <p:cNvPr id="54" name="Freeform: Shape 61">
                <a:extLst>
                  <a:ext uri="{FF2B5EF4-FFF2-40B4-BE49-F238E27FC236}">
                    <a16:creationId xmlns:a16="http://schemas.microsoft.com/office/drawing/2014/main" id="{AF9981D4-D31E-4F18-B555-888D51C262EB}"/>
                  </a:ext>
                </a:extLst>
              </p:cNvPr>
              <p:cNvSpPr/>
              <p:nvPr/>
            </p:nvSpPr>
            <p:spPr>
              <a:xfrm>
                <a:off x="4234646" y="4061823"/>
                <a:ext cx="389844" cy="389844"/>
              </a:xfrm>
              <a:custGeom>
                <a:avLst/>
                <a:gdLst>
                  <a:gd name="connsiteX0" fmla="*/ 357357 w 389844"/>
                  <a:gd name="connsiteY0" fmla="*/ 129948 h 389844"/>
                  <a:gd name="connsiteX1" fmla="*/ 259896 w 389844"/>
                  <a:gd name="connsiteY1" fmla="*/ 129948 h 389844"/>
                  <a:gd name="connsiteX2" fmla="*/ 259896 w 389844"/>
                  <a:gd name="connsiteY2" fmla="*/ 32487 h 389844"/>
                  <a:gd name="connsiteX3" fmla="*/ 227409 w 389844"/>
                  <a:gd name="connsiteY3" fmla="*/ 0 h 389844"/>
                  <a:gd name="connsiteX4" fmla="*/ 162435 w 389844"/>
                  <a:gd name="connsiteY4" fmla="*/ 0 h 389844"/>
                  <a:gd name="connsiteX5" fmla="*/ 129948 w 389844"/>
                  <a:gd name="connsiteY5" fmla="*/ 32487 h 389844"/>
                  <a:gd name="connsiteX6" fmla="*/ 129948 w 389844"/>
                  <a:gd name="connsiteY6" fmla="*/ 129948 h 389844"/>
                  <a:gd name="connsiteX7" fmla="*/ 32487 w 389844"/>
                  <a:gd name="connsiteY7" fmla="*/ 129948 h 389844"/>
                  <a:gd name="connsiteX8" fmla="*/ 0 w 389844"/>
                  <a:gd name="connsiteY8" fmla="*/ 162435 h 389844"/>
                  <a:gd name="connsiteX9" fmla="*/ 0 w 389844"/>
                  <a:gd name="connsiteY9" fmla="*/ 227409 h 389844"/>
                  <a:gd name="connsiteX10" fmla="*/ 32487 w 389844"/>
                  <a:gd name="connsiteY10" fmla="*/ 259896 h 389844"/>
                  <a:gd name="connsiteX11" fmla="*/ 129948 w 389844"/>
                  <a:gd name="connsiteY11" fmla="*/ 259896 h 389844"/>
                  <a:gd name="connsiteX12" fmla="*/ 129948 w 389844"/>
                  <a:gd name="connsiteY12" fmla="*/ 357357 h 389844"/>
                  <a:gd name="connsiteX13" fmla="*/ 162435 w 389844"/>
                  <a:gd name="connsiteY13" fmla="*/ 389844 h 389844"/>
                  <a:gd name="connsiteX14" fmla="*/ 227409 w 389844"/>
                  <a:gd name="connsiteY14" fmla="*/ 389844 h 389844"/>
                  <a:gd name="connsiteX15" fmla="*/ 259896 w 389844"/>
                  <a:gd name="connsiteY15" fmla="*/ 357357 h 389844"/>
                  <a:gd name="connsiteX16" fmla="*/ 259896 w 389844"/>
                  <a:gd name="connsiteY16" fmla="*/ 259896 h 389844"/>
                  <a:gd name="connsiteX17" fmla="*/ 357357 w 389844"/>
                  <a:gd name="connsiteY17" fmla="*/ 259896 h 389844"/>
                  <a:gd name="connsiteX18" fmla="*/ 389844 w 389844"/>
                  <a:gd name="connsiteY18" fmla="*/ 227409 h 389844"/>
                  <a:gd name="connsiteX19" fmla="*/ 389844 w 389844"/>
                  <a:gd name="connsiteY19" fmla="*/ 162435 h 389844"/>
                  <a:gd name="connsiteX20" fmla="*/ 357357 w 389844"/>
                  <a:gd name="connsiteY20" fmla="*/ 129948 h 38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844" h="389844">
                    <a:moveTo>
                      <a:pt x="357357" y="129948"/>
                    </a:moveTo>
                    <a:lnTo>
                      <a:pt x="259896" y="129948"/>
                    </a:lnTo>
                    <a:lnTo>
                      <a:pt x="259896" y="32487"/>
                    </a:lnTo>
                    <a:cubicBezTo>
                      <a:pt x="259896" y="14619"/>
                      <a:pt x="245277" y="0"/>
                      <a:pt x="227409" y="0"/>
                    </a:cubicBezTo>
                    <a:lnTo>
                      <a:pt x="162435" y="0"/>
                    </a:lnTo>
                    <a:cubicBezTo>
                      <a:pt x="144567" y="0"/>
                      <a:pt x="129948" y="14619"/>
                      <a:pt x="129948" y="32487"/>
                    </a:cubicBezTo>
                    <a:lnTo>
                      <a:pt x="129948" y="129948"/>
                    </a:lnTo>
                    <a:lnTo>
                      <a:pt x="32487" y="129948"/>
                    </a:lnTo>
                    <a:cubicBezTo>
                      <a:pt x="14619" y="129948"/>
                      <a:pt x="0" y="144567"/>
                      <a:pt x="0" y="162435"/>
                    </a:cubicBezTo>
                    <a:lnTo>
                      <a:pt x="0" y="227409"/>
                    </a:lnTo>
                    <a:cubicBezTo>
                      <a:pt x="0" y="245277"/>
                      <a:pt x="14619" y="259896"/>
                      <a:pt x="32487" y="259896"/>
                    </a:cubicBezTo>
                    <a:lnTo>
                      <a:pt x="129948" y="259896"/>
                    </a:lnTo>
                    <a:lnTo>
                      <a:pt x="129948" y="357357"/>
                    </a:lnTo>
                    <a:cubicBezTo>
                      <a:pt x="129948" y="375225"/>
                      <a:pt x="144567" y="389844"/>
                      <a:pt x="162435" y="389844"/>
                    </a:cubicBezTo>
                    <a:lnTo>
                      <a:pt x="227409" y="389844"/>
                    </a:lnTo>
                    <a:cubicBezTo>
                      <a:pt x="245277" y="389844"/>
                      <a:pt x="259896" y="375225"/>
                      <a:pt x="259896" y="357357"/>
                    </a:cubicBezTo>
                    <a:lnTo>
                      <a:pt x="259896" y="259896"/>
                    </a:lnTo>
                    <a:lnTo>
                      <a:pt x="357357" y="259896"/>
                    </a:lnTo>
                    <a:cubicBezTo>
                      <a:pt x="375225" y="259896"/>
                      <a:pt x="389844" y="245277"/>
                      <a:pt x="389844" y="227409"/>
                    </a:cubicBezTo>
                    <a:lnTo>
                      <a:pt x="389844" y="162435"/>
                    </a:lnTo>
                    <a:cubicBezTo>
                      <a:pt x="389844" y="144567"/>
                      <a:pt x="375225" y="129948"/>
                      <a:pt x="357357" y="129948"/>
                    </a:cubicBezTo>
                    <a:close/>
                  </a:path>
                </a:pathLst>
              </a:custGeom>
              <a:solidFill>
                <a:srgbClr val="3293C8"/>
              </a:solidFill>
              <a:ln w="8037" cap="flat">
                <a:noFill/>
                <a:prstDash val="solid"/>
                <a:miter/>
              </a:ln>
            </p:spPr>
            <p:txBody>
              <a:bodyPr rtlCol="0" anchor="ctr"/>
              <a:lstStyle/>
              <a:p>
                <a:endParaRPr lang="en-US">
                  <a:solidFill>
                    <a:srgbClr val="2B7DAB"/>
                  </a:solidFill>
                </a:endParaRPr>
              </a:p>
            </p:txBody>
          </p:sp>
        </p:grpSp>
        <p:sp>
          <p:nvSpPr>
            <p:cNvPr id="51" name="Rectangle 50" descr="&quot;  &quot;">
              <a:extLst>
                <a:ext uri="{FF2B5EF4-FFF2-40B4-BE49-F238E27FC236}">
                  <a16:creationId xmlns:a16="http://schemas.microsoft.com/office/drawing/2014/main" id="{82511D27-46D8-4F60-A113-0BA927496D17}"/>
                </a:ext>
              </a:extLst>
            </p:cNvPr>
            <p:cNvSpPr/>
            <p:nvPr/>
          </p:nvSpPr>
          <p:spPr>
            <a:xfrm>
              <a:off x="4144599" y="4664350"/>
              <a:ext cx="1591359" cy="103959"/>
            </a:xfrm>
            <a:prstGeom prst="rect">
              <a:avLst/>
            </a:prstGeom>
            <a:solidFill>
              <a:srgbClr val="3293C8"/>
            </a:solidFill>
            <a:ln w="7790" cap="flat">
              <a:noFill/>
              <a:prstDash val="solid"/>
              <a:miter/>
            </a:ln>
          </p:spPr>
          <p:txBody>
            <a:bodyPr rtlCol="0" anchor="ctr"/>
            <a:lstStyle/>
            <a:p>
              <a:endParaRPr lang="en-US">
                <a:solidFill>
                  <a:srgbClr val="2B7DAB"/>
                </a:solidFill>
              </a:endParaRPr>
            </a:p>
          </p:txBody>
        </p:sp>
        <p:sp>
          <p:nvSpPr>
            <p:cNvPr id="52" name="Content Placeholder 9">
              <a:extLst>
                <a:ext uri="{FF2B5EF4-FFF2-40B4-BE49-F238E27FC236}">
                  <a16:creationId xmlns:a16="http://schemas.microsoft.com/office/drawing/2014/main" id="{C8455357-B7C1-450B-B02C-633540A84550}"/>
                </a:ext>
              </a:extLst>
            </p:cNvPr>
            <p:cNvSpPr txBox="1">
              <a:spLocks/>
            </p:cNvSpPr>
            <p:nvPr/>
          </p:nvSpPr>
          <p:spPr>
            <a:xfrm>
              <a:off x="4144600" y="4857597"/>
              <a:ext cx="1587844" cy="6898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B7DAB"/>
                  </a:solidFill>
                </a:rPr>
                <a:t>Medical care</a:t>
              </a:r>
            </a:p>
          </p:txBody>
        </p:sp>
      </p:grpSp>
      <p:pic>
        <p:nvPicPr>
          <p:cNvPr id="2050" name="Picture 2" descr="emergency vehicle blocking off two left lanes of highway where a traffic incident occurs ">
            <a:extLst>
              <a:ext uri="{FF2B5EF4-FFF2-40B4-BE49-F238E27FC236}">
                <a16:creationId xmlns:a16="http://schemas.microsoft.com/office/drawing/2014/main" id="{B37EBB7A-EBBC-4CFA-8D81-3ECE9BE01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986" y="1913380"/>
            <a:ext cx="38100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6C22674-911E-476F-87B8-20FFE8F5459E}"/>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Ron Moore</a:t>
            </a:r>
          </a:p>
        </p:txBody>
      </p:sp>
    </p:spTree>
    <p:extLst>
      <p:ext uri="{BB962C8B-B14F-4D97-AF65-F5344CB8AC3E}">
        <p14:creationId xmlns:p14="http://schemas.microsoft.com/office/powerpoint/2010/main" val="1910922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8F8AE54-00CD-41CD-A3B8-BA5AABF1D0EE}"/>
              </a:ext>
              <a:ext uri="{C183D7F6-B498-43B3-948B-1728B52AA6E4}">
                <adec:decorative xmlns:adec="http://schemas.microsoft.com/office/drawing/2017/decorative" val="1"/>
              </a:ext>
            </a:extLst>
          </p:cNvPr>
          <p:cNvSpPr/>
          <p:nvPr/>
        </p:nvSpPr>
        <p:spPr>
          <a:xfrm>
            <a:off x="833437" y="426719"/>
            <a:ext cx="2935742"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92315"/>
            <a:ext cx="10515600" cy="349501"/>
          </a:xfrm>
        </p:spPr>
        <p:txBody>
          <a:bodyPr/>
          <a:lstStyle/>
          <a:p>
            <a:r>
              <a:rPr lang="en-US" dirty="0"/>
              <a:t>Post-Crash Care: Other Aspects</a:t>
            </a:r>
          </a:p>
        </p:txBody>
      </p:sp>
      <p:grpSp>
        <p:nvGrpSpPr>
          <p:cNvPr id="2" name="Group 1">
            <a:extLst>
              <a:ext uri="{C183D7F6-B498-43B3-948B-1728B52AA6E4}">
                <adec:decorative xmlns:adec="http://schemas.microsoft.com/office/drawing/2017/decorative" val="1"/>
              </a:ext>
            </a:extLst>
          </p:cNvPr>
          <p:cNvGrpSpPr/>
          <p:nvPr/>
        </p:nvGrpSpPr>
        <p:grpSpPr>
          <a:xfrm>
            <a:off x="581025" y="2118768"/>
            <a:ext cx="1304925" cy="4046917"/>
            <a:chOff x="581025" y="2118768"/>
            <a:chExt cx="1304925" cy="4046917"/>
          </a:xfrm>
        </p:grpSpPr>
        <p:pic>
          <p:nvPicPr>
            <p:cNvPr id="41" name="Graphic 40" descr="Road users: bicyclist, adult and a child, car with a driver, wheelchair user">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descr="bus">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descr="car">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dirty="0"/>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descr="speedometer">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descr="road and roadside">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descr="emergency light">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sp>
          <p:nvSpPr>
            <p:cNvPr id="42" name="Rectangle 41">
              <a:extLst>
                <a:ext uri="{FF2B5EF4-FFF2-40B4-BE49-F238E27FC236}">
                  <a16:creationId xmlns:a16="http://schemas.microsoft.com/office/drawing/2014/main" id="{343E72F2-07A3-4ACF-B61B-E37D550FD2BC}"/>
                </a:ext>
              </a:extLst>
            </p:cNvPr>
            <p:cNvSpPr/>
            <p:nvPr/>
          </p:nvSpPr>
          <p:spPr>
            <a:xfrm>
              <a:off x="581025" y="546210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ontent Placeholder 9">
            <a:extLst>
              <a:ext uri="{FF2B5EF4-FFF2-40B4-BE49-F238E27FC236}">
                <a16:creationId xmlns:a16="http://schemas.microsoft.com/office/drawing/2014/main" id="{2D264746-3F3D-42D5-B0B5-30047F00393C}"/>
              </a:ext>
            </a:extLst>
          </p:cNvPr>
          <p:cNvSpPr txBox="1">
            <a:spLocks/>
          </p:cNvSpPr>
          <p:nvPr/>
        </p:nvSpPr>
        <p:spPr>
          <a:xfrm>
            <a:off x="2330454" y="2021734"/>
            <a:ext cx="8220456" cy="8863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003C47"/>
                </a:solidFill>
              </a:rPr>
              <a:t>Post-crash care extends to actions after TIM returns a crash scene to normal conditions:</a:t>
            </a:r>
          </a:p>
        </p:txBody>
      </p:sp>
      <p:grpSp>
        <p:nvGrpSpPr>
          <p:cNvPr id="11" name="Group 10" descr="Media">
            <a:extLst>
              <a:ext uri="{FF2B5EF4-FFF2-40B4-BE49-F238E27FC236}">
                <a16:creationId xmlns:a16="http://schemas.microsoft.com/office/drawing/2014/main" id="{EF188763-C0A8-40AF-86C9-6A40CA092443}"/>
              </a:ext>
            </a:extLst>
          </p:cNvPr>
          <p:cNvGrpSpPr/>
          <p:nvPr/>
        </p:nvGrpSpPr>
        <p:grpSpPr>
          <a:xfrm>
            <a:off x="2314147" y="3289613"/>
            <a:ext cx="1657553" cy="1394372"/>
            <a:chOff x="2314147" y="3289613"/>
            <a:chExt cx="1657553" cy="1394372"/>
          </a:xfrm>
        </p:grpSpPr>
        <p:grpSp>
          <p:nvGrpSpPr>
            <p:cNvPr id="77" name="Group 76">
              <a:extLst>
                <a:ext uri="{FF2B5EF4-FFF2-40B4-BE49-F238E27FC236}">
                  <a16:creationId xmlns:a16="http://schemas.microsoft.com/office/drawing/2014/main" id="{872B2A0A-9F11-41CE-9C14-D9BB5545CF2B}"/>
                </a:ext>
              </a:extLst>
            </p:cNvPr>
            <p:cNvGrpSpPr/>
            <p:nvPr/>
          </p:nvGrpSpPr>
          <p:grpSpPr>
            <a:xfrm>
              <a:off x="2348030" y="4078095"/>
              <a:ext cx="1623670" cy="605890"/>
              <a:chOff x="9587033" y="4664350"/>
              <a:chExt cx="1623670" cy="605890"/>
            </a:xfrm>
          </p:grpSpPr>
          <p:sp>
            <p:nvSpPr>
              <p:cNvPr id="79" name="Rectangle 78" descr="&quot;  &quot;">
                <a:extLst>
                  <a:ext uri="{FF2B5EF4-FFF2-40B4-BE49-F238E27FC236}">
                    <a16:creationId xmlns:a16="http://schemas.microsoft.com/office/drawing/2014/main" id="{972A1BB6-AA5C-49EE-8851-64179BD487CF}"/>
                  </a:ext>
                </a:extLst>
              </p:cNvPr>
              <p:cNvSpPr/>
              <p:nvPr/>
            </p:nvSpPr>
            <p:spPr>
              <a:xfrm>
                <a:off x="9587033"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7DAB"/>
                  </a:solidFill>
                </a:endParaRPr>
              </a:p>
            </p:txBody>
          </p:sp>
          <p:sp>
            <p:nvSpPr>
              <p:cNvPr id="80" name="Content Placeholder 9">
                <a:extLst>
                  <a:ext uri="{FF2B5EF4-FFF2-40B4-BE49-F238E27FC236}">
                    <a16:creationId xmlns:a16="http://schemas.microsoft.com/office/drawing/2014/main" id="{22A8DCA9-1BAB-424F-A764-004BDB0871E7}"/>
                  </a:ext>
                </a:extLst>
              </p:cNvPr>
              <p:cNvSpPr txBox="1">
                <a:spLocks/>
              </p:cNvSpPr>
              <p:nvPr/>
            </p:nvSpPr>
            <p:spPr>
              <a:xfrm>
                <a:off x="9587033" y="4857597"/>
                <a:ext cx="1623670" cy="41264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B7DAB"/>
                    </a:solidFill>
                  </a:rPr>
                  <a:t>Media</a:t>
                </a:r>
              </a:p>
            </p:txBody>
          </p:sp>
        </p:grpSp>
        <p:pic>
          <p:nvPicPr>
            <p:cNvPr id="6" name="Graphic 5" descr="Camera with solid fill">
              <a:extLst>
                <a:ext uri="{FF2B5EF4-FFF2-40B4-BE49-F238E27FC236}">
                  <a16:creationId xmlns:a16="http://schemas.microsoft.com/office/drawing/2014/main" id="{BB8C4E95-F4D4-4B00-85B0-ED81FD1BFC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14147" y="3289613"/>
              <a:ext cx="743838" cy="743838"/>
            </a:xfrm>
            <a:prstGeom prst="rect">
              <a:avLst/>
            </a:prstGeom>
          </p:spPr>
        </p:pic>
      </p:grpSp>
      <p:grpSp>
        <p:nvGrpSpPr>
          <p:cNvPr id="10" name="Group 9" descr="engineering">
            <a:extLst>
              <a:ext uri="{FF2B5EF4-FFF2-40B4-BE49-F238E27FC236}">
                <a16:creationId xmlns:a16="http://schemas.microsoft.com/office/drawing/2014/main" id="{79D97A45-3D79-4844-8B6F-62FED8DF8772}"/>
              </a:ext>
            </a:extLst>
          </p:cNvPr>
          <p:cNvGrpSpPr/>
          <p:nvPr/>
        </p:nvGrpSpPr>
        <p:grpSpPr>
          <a:xfrm>
            <a:off x="4239927" y="3306478"/>
            <a:ext cx="1591359" cy="1480200"/>
            <a:chOff x="4191723" y="4685485"/>
            <a:chExt cx="1591359" cy="1480200"/>
          </a:xfrm>
        </p:grpSpPr>
        <p:sp>
          <p:nvSpPr>
            <p:cNvPr id="44" name="Rectangle 43" descr="&quot;  &quot;">
              <a:extLst>
                <a:ext uri="{FF2B5EF4-FFF2-40B4-BE49-F238E27FC236}">
                  <a16:creationId xmlns:a16="http://schemas.microsoft.com/office/drawing/2014/main" id="{808530A2-2E1C-4D7D-821A-3CF8C4664C9C}"/>
                </a:ext>
              </a:extLst>
            </p:cNvPr>
            <p:cNvSpPr/>
            <p:nvPr/>
          </p:nvSpPr>
          <p:spPr>
            <a:xfrm>
              <a:off x="4191723" y="5438057"/>
              <a:ext cx="1591359" cy="103959"/>
            </a:xfrm>
            <a:prstGeom prst="rect">
              <a:avLst/>
            </a:prstGeom>
            <a:solidFill>
              <a:srgbClr val="3293C8"/>
            </a:solidFill>
            <a:ln w="7790" cap="flat">
              <a:noFill/>
              <a:prstDash val="solid"/>
              <a:miter/>
            </a:ln>
          </p:spPr>
          <p:txBody>
            <a:bodyPr rtlCol="0" anchor="ctr"/>
            <a:lstStyle/>
            <a:p>
              <a:endParaRPr lang="en-US">
                <a:solidFill>
                  <a:srgbClr val="2B7DAB"/>
                </a:solidFill>
              </a:endParaRPr>
            </a:p>
          </p:txBody>
        </p:sp>
        <p:sp>
          <p:nvSpPr>
            <p:cNvPr id="33" name="Content Placeholder 9">
              <a:extLst>
                <a:ext uri="{FF2B5EF4-FFF2-40B4-BE49-F238E27FC236}">
                  <a16:creationId xmlns:a16="http://schemas.microsoft.com/office/drawing/2014/main" id="{EF2AE717-5424-4103-9B52-667D3A7B6BD8}"/>
                </a:ext>
              </a:extLst>
            </p:cNvPr>
            <p:cNvSpPr txBox="1">
              <a:spLocks/>
            </p:cNvSpPr>
            <p:nvPr/>
          </p:nvSpPr>
          <p:spPr>
            <a:xfrm>
              <a:off x="4191724" y="5631304"/>
              <a:ext cx="1587844" cy="53438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B7DAB"/>
                  </a:solidFill>
                </a:rPr>
                <a:t>Engineering</a:t>
              </a:r>
            </a:p>
          </p:txBody>
        </p:sp>
        <p:pic>
          <p:nvPicPr>
            <p:cNvPr id="56" name="Graphic 13">
              <a:extLst>
                <a:ext uri="{FF2B5EF4-FFF2-40B4-BE49-F238E27FC236}">
                  <a16:creationId xmlns:a16="http://schemas.microsoft.com/office/drawing/2014/main" id="{22438E42-F2F3-4433-9349-D3C8E9C326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9887" y="4685485"/>
              <a:ext cx="515888" cy="663284"/>
            </a:xfrm>
            <a:prstGeom prst="rect">
              <a:avLst/>
            </a:prstGeom>
          </p:spPr>
        </p:pic>
      </p:grpSp>
      <p:grpSp>
        <p:nvGrpSpPr>
          <p:cNvPr id="8" name="Group 7" descr="Justice">
            <a:extLst>
              <a:ext uri="{FF2B5EF4-FFF2-40B4-BE49-F238E27FC236}">
                <a16:creationId xmlns:a16="http://schemas.microsoft.com/office/drawing/2014/main" id="{93325716-025C-45EF-8B9C-FAD4464B2646}"/>
              </a:ext>
            </a:extLst>
          </p:cNvPr>
          <p:cNvGrpSpPr/>
          <p:nvPr/>
        </p:nvGrpSpPr>
        <p:grpSpPr>
          <a:xfrm>
            <a:off x="6096001" y="3324023"/>
            <a:ext cx="1635968" cy="1359962"/>
            <a:chOff x="9587033" y="3910278"/>
            <a:chExt cx="1635968" cy="1359962"/>
          </a:xfrm>
        </p:grpSpPr>
        <p:pic>
          <p:nvPicPr>
            <p:cNvPr id="61" name="Graphic 46" descr="Gavel icon">
              <a:extLst>
                <a:ext uri="{FF2B5EF4-FFF2-40B4-BE49-F238E27FC236}">
                  <a16:creationId xmlns:a16="http://schemas.microsoft.com/office/drawing/2014/main" id="{B4AD1993-2685-4418-9615-EEFB263FDB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3500" y="3910278"/>
              <a:ext cx="617739" cy="617739"/>
            </a:xfrm>
            <a:prstGeom prst="rect">
              <a:avLst/>
            </a:prstGeom>
          </p:spPr>
        </p:pic>
        <p:sp>
          <p:nvSpPr>
            <p:cNvPr id="48" name="Rectangle 47" descr="&quot;  &quot;">
              <a:extLst>
                <a:ext uri="{FF2B5EF4-FFF2-40B4-BE49-F238E27FC236}">
                  <a16:creationId xmlns:a16="http://schemas.microsoft.com/office/drawing/2014/main" id="{0D69F744-F7C6-41CC-B6D1-BCC4AEDA48D0}"/>
                </a:ext>
              </a:extLst>
            </p:cNvPr>
            <p:cNvSpPr/>
            <p:nvPr/>
          </p:nvSpPr>
          <p:spPr>
            <a:xfrm>
              <a:off x="9587033"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7DAB"/>
                </a:solidFill>
              </a:endParaRPr>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9587033" y="4857597"/>
              <a:ext cx="1635968" cy="41264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B7DAB"/>
                  </a:solidFill>
                </a:rPr>
                <a:t>Justice</a:t>
              </a:r>
            </a:p>
          </p:txBody>
        </p:sp>
      </p:grpSp>
      <p:pic>
        <p:nvPicPr>
          <p:cNvPr id="4" name="Picture 3" descr="News report interviewing medical responder at crash site">
            <a:extLst>
              <a:ext uri="{FF2B5EF4-FFF2-40B4-BE49-F238E27FC236}">
                <a16:creationId xmlns:a16="http://schemas.microsoft.com/office/drawing/2014/main" id="{7A7CD7E6-8192-4B3F-A8B9-9FAF3911FBEB}"/>
              </a:ext>
            </a:extLst>
          </p:cNvPr>
          <p:cNvPicPr>
            <a:picLocks noChangeAspect="1"/>
          </p:cNvPicPr>
          <p:nvPr/>
        </p:nvPicPr>
        <p:blipFill rotWithShape="1">
          <a:blip r:embed="rId13">
            <a:extLst>
              <a:ext uri="{28A0092B-C50C-407E-A947-70E740481C1C}">
                <a14:useLocalDpi xmlns:a14="http://schemas.microsoft.com/office/drawing/2010/main" val="0"/>
              </a:ext>
            </a:extLst>
          </a:blip>
          <a:srcRect l="7848" r="11947"/>
          <a:stretch/>
        </p:blipFill>
        <p:spPr>
          <a:xfrm>
            <a:off x="7857037" y="3192812"/>
            <a:ext cx="3691437" cy="2588902"/>
          </a:xfrm>
          <a:prstGeom prst="rect">
            <a:avLst/>
          </a:prstGeom>
        </p:spPr>
      </p:pic>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45</a:t>
            </a:fld>
            <a:endParaRPr lang="en-US" sz="1400">
              <a:solidFill>
                <a:schemeClr val="bg1"/>
              </a:solidFill>
            </a:endParaRPr>
          </a:p>
        </p:txBody>
      </p:sp>
      <p:sp>
        <p:nvSpPr>
          <p:cNvPr id="34" name="TextBox 33">
            <a:extLst>
              <a:ext uri="{FF2B5EF4-FFF2-40B4-BE49-F238E27FC236}">
                <a16:creationId xmlns:a16="http://schemas.microsoft.com/office/drawing/2014/main" id="{A43A2543-C990-4269-A1AE-4E03AF98E330}"/>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Gorodenkoff via USDOT/Adobe Stock</a:t>
            </a:r>
          </a:p>
        </p:txBody>
      </p:sp>
    </p:spTree>
    <p:extLst>
      <p:ext uri="{BB962C8B-B14F-4D97-AF65-F5344CB8AC3E}">
        <p14:creationId xmlns:p14="http://schemas.microsoft.com/office/powerpoint/2010/main" val="3343043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BE288663-D17D-4301-8038-52A856991114}"/>
              </a:ext>
              <a:ext uri="{C183D7F6-B498-43B3-948B-1728B52AA6E4}">
                <adec:decorative xmlns:adec="http://schemas.microsoft.com/office/drawing/2017/decorative" val="1"/>
              </a:ext>
            </a:extLst>
          </p:cNvPr>
          <p:cNvSpPr/>
          <p:nvPr/>
        </p:nvSpPr>
        <p:spPr>
          <a:xfrm>
            <a:off x="833436" y="426719"/>
            <a:ext cx="843707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6029B-662C-4846-810C-66E426ACAF47}"/>
              </a:ext>
            </a:extLst>
          </p:cNvPr>
          <p:cNvSpPr>
            <a:spLocks noGrp="1"/>
          </p:cNvSpPr>
          <p:nvPr>
            <p:ph type="title"/>
          </p:nvPr>
        </p:nvSpPr>
        <p:spPr/>
        <p:txBody>
          <a:bodyPr/>
          <a:lstStyle/>
          <a:p>
            <a:r>
              <a:rPr lang="en-US" dirty="0"/>
              <a:t>the 5 Safe System Elements Create Redundancy</a:t>
            </a:r>
          </a:p>
        </p:txBody>
      </p:sp>
      <p:sp>
        <p:nvSpPr>
          <p:cNvPr id="121" name="Rectangle 120">
            <a:extLst>
              <a:ext uri="{FF2B5EF4-FFF2-40B4-BE49-F238E27FC236}">
                <a16:creationId xmlns:a16="http://schemas.microsoft.com/office/drawing/2014/main" id="{EB5452CA-33BF-40DC-911B-45572CBD9AB7}"/>
              </a:ext>
              <a:ext uri="{C183D7F6-B498-43B3-948B-1728B52AA6E4}">
                <adec:decorative xmlns:adec="http://schemas.microsoft.com/office/drawing/2017/decorative" val="1"/>
              </a:ext>
            </a:extLst>
          </p:cNvPr>
          <p:cNvSpPr/>
          <p:nvPr/>
        </p:nvSpPr>
        <p:spPr>
          <a:xfrm>
            <a:off x="532434" y="1648313"/>
            <a:ext cx="11127132" cy="4680114"/>
          </a:xfrm>
          <a:prstGeom prst="rect">
            <a:avLst/>
          </a:prstGeom>
          <a:solidFill>
            <a:srgbClr val="8A5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ontent Placeholder 9">
            <a:extLst>
              <a:ext uri="{FF2B5EF4-FFF2-40B4-BE49-F238E27FC236}">
                <a16:creationId xmlns:a16="http://schemas.microsoft.com/office/drawing/2014/main" id="{6445125A-3D7E-458B-BD99-3CCEB1119754}"/>
              </a:ext>
            </a:extLst>
          </p:cNvPr>
          <p:cNvSpPr txBox="1">
            <a:spLocks/>
          </p:cNvSpPr>
          <p:nvPr/>
        </p:nvSpPr>
        <p:spPr>
          <a:xfrm>
            <a:off x="849421" y="190805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“Swiss Cheese Model” of redundancy creates layers of protection</a:t>
            </a:r>
          </a:p>
        </p:txBody>
      </p:sp>
      <p:sp>
        <p:nvSpPr>
          <p:cNvPr id="122" name="Content Placeholder 9">
            <a:extLst>
              <a:ext uri="{FF2B5EF4-FFF2-40B4-BE49-F238E27FC236}">
                <a16:creationId xmlns:a16="http://schemas.microsoft.com/office/drawing/2014/main" id="{6445125A-3D7E-458B-BD99-3CCEB1119754}"/>
              </a:ext>
            </a:extLst>
          </p:cNvPr>
          <p:cNvSpPr txBox="1">
            <a:spLocks/>
          </p:cNvSpPr>
          <p:nvPr/>
        </p:nvSpPr>
        <p:spPr>
          <a:xfrm>
            <a:off x="6497648" y="190902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Death and serious injuries only happen when all layers fail</a:t>
            </a:r>
          </a:p>
        </p:txBody>
      </p:sp>
      <p:grpSp>
        <p:nvGrpSpPr>
          <p:cNvPr id="4" name="Group 3" descr="The Swiss cheese model of redundancy where slices of Swiss cheese represent layers of protection of safe road users, safe vehicles, safe speeds, safe roads, and post-crash care. It represents two scenarios: where the combined elements prevent a crash, and where the combined elements fail. The model where the system works shows an arrow drawn through holes in three of the slices of cheese, but where the line does not hit a hole in the fourth slice, indicating that one of the redundancy layers offered protection. The second model shows an arrow through holes in all five slices of cheese, indicating that all file layers of protection failed."/>
          <p:cNvGrpSpPr/>
          <p:nvPr/>
        </p:nvGrpSpPr>
        <p:grpSpPr>
          <a:xfrm>
            <a:off x="874777" y="2855506"/>
            <a:ext cx="10532994" cy="2888456"/>
            <a:chOff x="933161" y="2863609"/>
            <a:chExt cx="10532994" cy="2888456"/>
          </a:xfrm>
        </p:grpSpPr>
        <p:sp>
          <p:nvSpPr>
            <p:cNvPr id="75" name="Freeform: Shape 74">
              <a:extLst>
                <a:ext uri="{FF2B5EF4-FFF2-40B4-BE49-F238E27FC236}">
                  <a16:creationId xmlns:a16="http://schemas.microsoft.com/office/drawing/2014/main" id="{64DAF5FE-0606-4A53-AC50-6A2F446AB8AC}"/>
                </a:ext>
              </a:extLst>
            </p:cNvPr>
            <p:cNvSpPr/>
            <p:nvPr/>
          </p:nvSpPr>
          <p:spPr>
            <a:xfrm>
              <a:off x="458507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0685561-3B86-4781-B2CA-AAE887B94398}"/>
                </a:ext>
              </a:extLst>
            </p:cNvPr>
            <p:cNvSpPr/>
            <p:nvPr/>
          </p:nvSpPr>
          <p:spPr>
            <a:xfrm>
              <a:off x="1048508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465A012-1888-4927-B58E-416552081E91}"/>
                </a:ext>
              </a:extLst>
            </p:cNvPr>
            <p:cNvSpPr/>
            <p:nvPr/>
          </p:nvSpPr>
          <p:spPr>
            <a:xfrm>
              <a:off x="10328879"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E94AC28-FA32-4DEF-825D-323B084DB3E8}"/>
                </a:ext>
              </a:extLst>
            </p:cNvPr>
            <p:cNvSpPr/>
            <p:nvPr/>
          </p:nvSpPr>
          <p:spPr>
            <a:xfrm>
              <a:off x="1033324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02B4A53-F81B-4A25-BFFD-55817A67302A}"/>
                </a:ext>
              </a:extLst>
            </p:cNvPr>
            <p:cNvSpPr/>
            <p:nvPr/>
          </p:nvSpPr>
          <p:spPr>
            <a:xfrm>
              <a:off x="10302962"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27B1E39-FCFF-490D-B72F-B925EBD7F932}"/>
                </a:ext>
              </a:extLst>
            </p:cNvPr>
            <p:cNvSpPr/>
            <p:nvPr/>
          </p:nvSpPr>
          <p:spPr>
            <a:xfrm>
              <a:off x="1016534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9D973CB-ABB0-4F83-B680-5C615DC4D01E}"/>
                </a:ext>
              </a:extLst>
            </p:cNvPr>
            <p:cNvSpPr/>
            <p:nvPr/>
          </p:nvSpPr>
          <p:spPr>
            <a:xfrm>
              <a:off x="1016091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077DFAF-ADBD-44E4-A4A4-1BA785AE10F5}"/>
                </a:ext>
              </a:extLst>
            </p:cNvPr>
            <p:cNvSpPr/>
            <p:nvPr/>
          </p:nvSpPr>
          <p:spPr>
            <a:xfrm>
              <a:off x="1003210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35ADE0F-4018-47AE-8A40-BFD81F0CFBD7}"/>
                </a:ext>
              </a:extLst>
            </p:cNvPr>
            <p:cNvSpPr/>
            <p:nvPr/>
          </p:nvSpPr>
          <p:spPr>
            <a:xfrm>
              <a:off x="9956204" y="3382411"/>
              <a:ext cx="503312" cy="154274"/>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3045016-4F1C-42A8-AC02-6900F6F8A4CD}"/>
                </a:ext>
              </a:extLst>
            </p:cNvPr>
            <p:cNvSpPr/>
            <p:nvPr/>
          </p:nvSpPr>
          <p:spPr>
            <a:xfrm>
              <a:off x="9863828" y="2954821"/>
              <a:ext cx="130793" cy="105184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2F87F31-F9C4-43E5-9F45-D3A93F9D9E17}"/>
                </a:ext>
              </a:extLst>
            </p:cNvPr>
            <p:cNvSpPr/>
            <p:nvPr/>
          </p:nvSpPr>
          <p:spPr>
            <a:xfrm>
              <a:off x="9681562" y="3719053"/>
              <a:ext cx="95981" cy="17618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C101415-9878-44F7-831B-97390E384EBB}"/>
                </a:ext>
              </a:extLst>
            </p:cNvPr>
            <p:cNvSpPr/>
            <p:nvPr/>
          </p:nvSpPr>
          <p:spPr>
            <a:xfrm>
              <a:off x="9686657" y="3501452"/>
              <a:ext cx="88996" cy="163200"/>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317C1D8-818F-4F2A-8303-A56D9C7275FD}"/>
                </a:ext>
              </a:extLst>
            </p:cNvPr>
            <p:cNvSpPr/>
            <p:nvPr/>
          </p:nvSpPr>
          <p:spPr>
            <a:xfrm>
              <a:off x="9651322" y="3131005"/>
              <a:ext cx="96063" cy="17618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EF99DF0-D9FF-4BC5-8403-7E57F34EE136}"/>
                </a:ext>
              </a:extLst>
            </p:cNvPr>
            <p:cNvSpPr/>
            <p:nvPr/>
          </p:nvSpPr>
          <p:spPr>
            <a:xfrm>
              <a:off x="9490751" y="3682813"/>
              <a:ext cx="80532" cy="147669"/>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0016A2-ABE0-46CA-8A8C-7867E5CE568F}"/>
                </a:ext>
              </a:extLst>
            </p:cNvPr>
            <p:cNvSpPr/>
            <p:nvPr/>
          </p:nvSpPr>
          <p:spPr>
            <a:xfrm>
              <a:off x="9485574" y="3340882"/>
              <a:ext cx="66398" cy="121702"/>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6422ADF-2EBC-4EA6-8AF6-6B24D66B1049}"/>
                </a:ext>
              </a:extLst>
            </p:cNvPr>
            <p:cNvSpPr/>
            <p:nvPr/>
          </p:nvSpPr>
          <p:spPr>
            <a:xfrm>
              <a:off x="9335275" y="2954821"/>
              <a:ext cx="607525" cy="1051928"/>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6B95F5-5BF6-43AE-BFE4-B962EC11C38D}"/>
                </a:ext>
              </a:extLst>
            </p:cNvPr>
            <p:cNvSpPr/>
            <p:nvPr/>
          </p:nvSpPr>
          <p:spPr>
            <a:xfrm>
              <a:off x="9306512" y="3553305"/>
              <a:ext cx="561341" cy="172061"/>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1695346-5FBE-4BEE-8CC0-5A8EC77444C4}"/>
                </a:ext>
              </a:extLst>
            </p:cNvPr>
            <p:cNvSpPr/>
            <p:nvPr/>
          </p:nvSpPr>
          <p:spPr>
            <a:xfrm>
              <a:off x="9174786" y="3012755"/>
              <a:ext cx="158336" cy="1273309"/>
            </a:xfrm>
            <a:custGeom>
              <a:avLst/>
              <a:gdLst>
                <a:gd name="connsiteX0" fmla="*/ 94347 w 298014"/>
                <a:gd name="connsiteY0" fmla="*/ 0 h 2396573"/>
                <a:gd name="connsiteX1" fmla="*/ 166886 w 298014"/>
                <a:gd name="connsiteY1" fmla="*/ 580777 h 2396573"/>
                <a:gd name="connsiteX2" fmla="*/ 0 w 298014"/>
                <a:gd name="connsiteY2" fmla="*/ 796847 h 2396573"/>
                <a:gd name="connsiteX3" fmla="*/ 179105 w 298014"/>
                <a:gd name="connsiteY3" fmla="*/ 1014465 h 2396573"/>
                <a:gd name="connsiteX4" fmla="*/ 70838 w 298014"/>
                <a:gd name="connsiteY4" fmla="*/ 2396574 h 2396573"/>
                <a:gd name="connsiteX5" fmla="*/ 218545 w 298014"/>
                <a:gd name="connsiteY5" fmla="*/ 2326200 h 2396573"/>
                <a:gd name="connsiteX6" fmla="*/ 247932 w 298014"/>
                <a:gd name="connsiteY6" fmla="*/ 136417 h 2396573"/>
                <a:gd name="connsiteX7" fmla="*/ 94347 w 298014"/>
                <a:gd name="connsiteY7" fmla="*/ 0 h 23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014" h="2396573">
                  <a:moveTo>
                    <a:pt x="94347" y="0"/>
                  </a:moveTo>
                  <a:cubicBezTo>
                    <a:pt x="127601" y="47947"/>
                    <a:pt x="152657" y="279020"/>
                    <a:pt x="166886" y="580777"/>
                  </a:cubicBezTo>
                  <a:cubicBezTo>
                    <a:pt x="72539" y="595779"/>
                    <a:pt x="0" y="686879"/>
                    <a:pt x="0" y="796847"/>
                  </a:cubicBezTo>
                  <a:cubicBezTo>
                    <a:pt x="0" y="911611"/>
                    <a:pt x="78881" y="1005648"/>
                    <a:pt x="179105" y="1014465"/>
                  </a:cubicBezTo>
                  <a:cubicBezTo>
                    <a:pt x="185910" y="1615503"/>
                    <a:pt x="155132" y="2279955"/>
                    <a:pt x="70838" y="2396574"/>
                  </a:cubicBezTo>
                  <a:cubicBezTo>
                    <a:pt x="125281" y="2371054"/>
                    <a:pt x="174156" y="2348008"/>
                    <a:pt x="218545" y="2326200"/>
                  </a:cubicBezTo>
                  <a:cubicBezTo>
                    <a:pt x="322636" y="1963969"/>
                    <a:pt x="315831" y="589283"/>
                    <a:pt x="247932" y="136417"/>
                  </a:cubicBezTo>
                  <a:cubicBezTo>
                    <a:pt x="212204" y="96822"/>
                    <a:pt x="163174" y="45936"/>
                    <a:pt x="94347" y="0"/>
                  </a:cubicBezTo>
                  <a:close/>
                </a:path>
              </a:pathLst>
            </a:custGeom>
            <a:solidFill>
              <a:srgbClr val="D87D22"/>
            </a:solidFill>
            <a:ln w="1545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A12775E-D5A7-4981-9323-5709576D4E0C}"/>
                </a:ext>
              </a:extLst>
            </p:cNvPr>
            <p:cNvSpPr/>
            <p:nvPr/>
          </p:nvSpPr>
          <p:spPr>
            <a:xfrm>
              <a:off x="8954145" y="3937968"/>
              <a:ext cx="116278" cy="213245"/>
            </a:xfrm>
            <a:custGeom>
              <a:avLst/>
              <a:gdLst>
                <a:gd name="connsiteX0" fmla="*/ 218855 w 218854"/>
                <a:gd name="connsiteY0" fmla="*/ 14384 h 401362"/>
                <a:gd name="connsiteX1" fmla="*/ 159462 w 218854"/>
                <a:gd name="connsiteY1" fmla="*/ 0 h 401362"/>
                <a:gd name="connsiteX2" fmla="*/ 0 w 218854"/>
                <a:gd name="connsiteY2" fmla="*/ 200604 h 401362"/>
                <a:gd name="connsiteX3" fmla="*/ 159462 w 218854"/>
                <a:gd name="connsiteY3" fmla="*/ 401362 h 401362"/>
                <a:gd name="connsiteX4" fmla="*/ 218855 w 218854"/>
                <a:gd name="connsiteY4" fmla="*/ 386978 h 401362"/>
                <a:gd name="connsiteX5" fmla="*/ 106257 w 218854"/>
                <a:gd name="connsiteY5" fmla="*/ 200604 h 401362"/>
                <a:gd name="connsiteX6" fmla="*/ 218855 w 218854"/>
                <a:gd name="connsiteY6" fmla="*/ 14384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14384"/>
                  </a:moveTo>
                  <a:cubicBezTo>
                    <a:pt x="200449" y="5104"/>
                    <a:pt x="180497" y="0"/>
                    <a:pt x="159462" y="0"/>
                  </a:cubicBezTo>
                  <a:cubicBezTo>
                    <a:pt x="71456" y="0"/>
                    <a:pt x="0" y="89862"/>
                    <a:pt x="0" y="200604"/>
                  </a:cubicBezTo>
                  <a:cubicBezTo>
                    <a:pt x="0" y="311500"/>
                    <a:pt x="71456" y="401362"/>
                    <a:pt x="159462" y="401362"/>
                  </a:cubicBezTo>
                  <a:cubicBezTo>
                    <a:pt x="180497" y="401362"/>
                    <a:pt x="200449" y="396258"/>
                    <a:pt x="218855" y="386978"/>
                  </a:cubicBezTo>
                  <a:cubicBezTo>
                    <a:pt x="153585" y="362386"/>
                    <a:pt x="106257" y="288300"/>
                    <a:pt x="106257" y="200604"/>
                  </a:cubicBezTo>
                  <a:cubicBezTo>
                    <a:pt x="106257" y="113062"/>
                    <a:pt x="153585" y="38976"/>
                    <a:pt x="218855" y="14384"/>
                  </a:cubicBezTo>
                  <a:close/>
                </a:path>
              </a:pathLst>
            </a:custGeom>
            <a:solidFill>
              <a:srgbClr val="D87D22"/>
            </a:solidFill>
            <a:ln w="1545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5299169-17D0-4E16-A06A-D8DF7AB329CF}"/>
                </a:ext>
              </a:extLst>
            </p:cNvPr>
            <p:cNvSpPr/>
            <p:nvPr/>
          </p:nvSpPr>
          <p:spPr>
            <a:xfrm>
              <a:off x="8960390" y="3674514"/>
              <a:ext cx="107650" cy="197549"/>
            </a:xfrm>
            <a:custGeom>
              <a:avLst/>
              <a:gdLst>
                <a:gd name="connsiteX0" fmla="*/ 0 w 202614"/>
                <a:gd name="connsiteY0" fmla="*/ 185910 h 371820"/>
                <a:gd name="connsiteX1" fmla="*/ 147707 w 202614"/>
                <a:gd name="connsiteY1" fmla="*/ 371821 h 371820"/>
                <a:gd name="connsiteX2" fmla="*/ 202615 w 202614"/>
                <a:gd name="connsiteY2" fmla="*/ 358519 h 371820"/>
                <a:gd name="connsiteX3" fmla="*/ 98368 w 202614"/>
                <a:gd name="connsiteY3" fmla="*/ 185910 h 371820"/>
                <a:gd name="connsiteX4" fmla="*/ 202615 w 202614"/>
                <a:gd name="connsiteY4" fmla="*/ 13301 h 371820"/>
                <a:gd name="connsiteX5" fmla="*/ 147707 w 202614"/>
                <a:gd name="connsiteY5" fmla="*/ 0 h 371820"/>
                <a:gd name="connsiteX6" fmla="*/ 0 w 202614"/>
                <a:gd name="connsiteY6" fmla="*/ 185910 h 3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14" h="371820">
                  <a:moveTo>
                    <a:pt x="0" y="185910"/>
                  </a:moveTo>
                  <a:cubicBezTo>
                    <a:pt x="0" y="288610"/>
                    <a:pt x="66043" y="371821"/>
                    <a:pt x="147707" y="371821"/>
                  </a:cubicBezTo>
                  <a:cubicBezTo>
                    <a:pt x="167196" y="371821"/>
                    <a:pt x="185601" y="367181"/>
                    <a:pt x="202615" y="358519"/>
                  </a:cubicBezTo>
                  <a:cubicBezTo>
                    <a:pt x="142294" y="335783"/>
                    <a:pt x="98368" y="267111"/>
                    <a:pt x="98368" y="185910"/>
                  </a:cubicBezTo>
                  <a:cubicBezTo>
                    <a:pt x="98368" y="104710"/>
                    <a:pt x="142294" y="36038"/>
                    <a:pt x="202615" y="13301"/>
                  </a:cubicBezTo>
                  <a:cubicBezTo>
                    <a:pt x="185601" y="4640"/>
                    <a:pt x="167196" y="0"/>
                    <a:pt x="147707" y="0"/>
                  </a:cubicBezTo>
                  <a:cubicBezTo>
                    <a:pt x="66043" y="0"/>
                    <a:pt x="0" y="83211"/>
                    <a:pt x="0" y="185910"/>
                  </a:cubicBezTo>
                  <a:close/>
                </a:path>
              </a:pathLst>
            </a:custGeom>
            <a:solidFill>
              <a:srgbClr val="D87D22"/>
            </a:solidFill>
            <a:ln w="1545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A89EF65-7900-4F0B-8E58-C7DE06E74F7F}"/>
                </a:ext>
              </a:extLst>
            </p:cNvPr>
            <p:cNvSpPr/>
            <p:nvPr/>
          </p:nvSpPr>
          <p:spPr>
            <a:xfrm>
              <a:off x="8917577" y="3226000"/>
              <a:ext cx="116278" cy="213245"/>
            </a:xfrm>
            <a:custGeom>
              <a:avLst/>
              <a:gdLst>
                <a:gd name="connsiteX0" fmla="*/ 218855 w 218854"/>
                <a:gd name="connsiteY0" fmla="*/ 386978 h 401362"/>
                <a:gd name="connsiteX1" fmla="*/ 106257 w 218854"/>
                <a:gd name="connsiteY1" fmla="*/ 200758 h 401362"/>
                <a:gd name="connsiteX2" fmla="*/ 218855 w 218854"/>
                <a:gd name="connsiteY2" fmla="*/ 14539 h 401362"/>
                <a:gd name="connsiteX3" fmla="*/ 159463 w 218854"/>
                <a:gd name="connsiteY3" fmla="*/ 0 h 401362"/>
                <a:gd name="connsiteX4" fmla="*/ 0 w 218854"/>
                <a:gd name="connsiteY4" fmla="*/ 200758 h 401362"/>
                <a:gd name="connsiteX5" fmla="*/ 159463 w 218854"/>
                <a:gd name="connsiteY5" fmla="*/ 401362 h 401362"/>
                <a:gd name="connsiteX6" fmla="*/ 218855 w 218854"/>
                <a:gd name="connsiteY6" fmla="*/ 386978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386978"/>
                  </a:moveTo>
                  <a:cubicBezTo>
                    <a:pt x="153585" y="362541"/>
                    <a:pt x="106257" y="288300"/>
                    <a:pt x="106257" y="200758"/>
                  </a:cubicBezTo>
                  <a:cubicBezTo>
                    <a:pt x="106257" y="113062"/>
                    <a:pt x="153585" y="38976"/>
                    <a:pt x="218855" y="14539"/>
                  </a:cubicBezTo>
                  <a:cubicBezTo>
                    <a:pt x="200449" y="5104"/>
                    <a:pt x="180497" y="0"/>
                    <a:pt x="159463" y="0"/>
                  </a:cubicBezTo>
                  <a:cubicBezTo>
                    <a:pt x="71302" y="0"/>
                    <a:pt x="0" y="89862"/>
                    <a:pt x="0" y="200758"/>
                  </a:cubicBezTo>
                  <a:cubicBezTo>
                    <a:pt x="0" y="311655"/>
                    <a:pt x="71302" y="401362"/>
                    <a:pt x="159463" y="401362"/>
                  </a:cubicBezTo>
                  <a:cubicBezTo>
                    <a:pt x="180497" y="401362"/>
                    <a:pt x="200449" y="396413"/>
                    <a:pt x="218855" y="386978"/>
                  </a:cubicBezTo>
                  <a:close/>
                </a:path>
              </a:pathLst>
            </a:custGeom>
            <a:solidFill>
              <a:srgbClr val="D87D22"/>
            </a:solidFill>
            <a:ln w="1545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451EC48-EF0C-48F3-94C2-10CDE28D59CF}"/>
                </a:ext>
              </a:extLst>
            </p:cNvPr>
            <p:cNvSpPr/>
            <p:nvPr/>
          </p:nvSpPr>
          <p:spPr>
            <a:xfrm>
              <a:off x="8723232" y="3894005"/>
              <a:ext cx="97460" cy="178814"/>
            </a:xfrm>
            <a:custGeom>
              <a:avLst/>
              <a:gdLst>
                <a:gd name="connsiteX0" fmla="*/ 183436 w 183435"/>
                <a:gd name="connsiteY0" fmla="*/ 12219 h 336556"/>
                <a:gd name="connsiteX1" fmla="*/ 133633 w 183435"/>
                <a:gd name="connsiteY1" fmla="*/ 0 h 336556"/>
                <a:gd name="connsiteX2" fmla="*/ 0 w 183435"/>
                <a:gd name="connsiteY2" fmla="*/ 168278 h 336556"/>
                <a:gd name="connsiteX3" fmla="*/ 133633 w 183435"/>
                <a:gd name="connsiteY3" fmla="*/ 336557 h 336556"/>
                <a:gd name="connsiteX4" fmla="*/ 183436 w 183435"/>
                <a:gd name="connsiteY4" fmla="*/ 324338 h 336556"/>
                <a:gd name="connsiteX5" fmla="*/ 89089 w 183435"/>
                <a:gd name="connsiteY5" fmla="*/ 168278 h 336556"/>
                <a:gd name="connsiteX6" fmla="*/ 183436 w 183435"/>
                <a:gd name="connsiteY6" fmla="*/ 12219 h 33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5" h="336556">
                  <a:moveTo>
                    <a:pt x="183436" y="12219"/>
                  </a:moveTo>
                  <a:cubicBezTo>
                    <a:pt x="168124" y="4331"/>
                    <a:pt x="151265" y="0"/>
                    <a:pt x="133633" y="0"/>
                  </a:cubicBezTo>
                  <a:cubicBezTo>
                    <a:pt x="59856" y="0"/>
                    <a:pt x="0" y="75323"/>
                    <a:pt x="0" y="168278"/>
                  </a:cubicBezTo>
                  <a:cubicBezTo>
                    <a:pt x="0" y="261233"/>
                    <a:pt x="59856" y="336557"/>
                    <a:pt x="133633" y="336557"/>
                  </a:cubicBezTo>
                  <a:cubicBezTo>
                    <a:pt x="151265" y="336557"/>
                    <a:pt x="168124" y="332226"/>
                    <a:pt x="183436" y="324338"/>
                  </a:cubicBezTo>
                  <a:cubicBezTo>
                    <a:pt x="128684" y="303767"/>
                    <a:pt x="89089" y="241745"/>
                    <a:pt x="89089" y="168278"/>
                  </a:cubicBezTo>
                  <a:cubicBezTo>
                    <a:pt x="89089" y="94811"/>
                    <a:pt x="128684" y="32790"/>
                    <a:pt x="183436" y="12219"/>
                  </a:cubicBezTo>
                  <a:close/>
                </a:path>
              </a:pathLst>
            </a:custGeom>
            <a:solidFill>
              <a:srgbClr val="D87D22"/>
            </a:solidFill>
            <a:ln w="1545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539FD5A-3E0F-46AC-BC38-80887EF1EB5C}"/>
                </a:ext>
              </a:extLst>
            </p:cNvPr>
            <p:cNvSpPr/>
            <p:nvPr/>
          </p:nvSpPr>
          <p:spPr>
            <a:xfrm>
              <a:off x="8716904" y="3480087"/>
              <a:ext cx="80367" cy="147340"/>
            </a:xfrm>
            <a:custGeom>
              <a:avLst/>
              <a:gdLst>
                <a:gd name="connsiteX0" fmla="*/ 110123 w 151264"/>
                <a:gd name="connsiteY0" fmla="*/ 277319 h 277318"/>
                <a:gd name="connsiteX1" fmla="*/ 151265 w 151264"/>
                <a:gd name="connsiteY1" fmla="*/ 267266 h 277318"/>
                <a:gd name="connsiteX2" fmla="*/ 73312 w 151264"/>
                <a:gd name="connsiteY2" fmla="*/ 138582 h 277318"/>
                <a:gd name="connsiteX3" fmla="*/ 151265 w 151264"/>
                <a:gd name="connsiteY3" fmla="*/ 9899 h 277318"/>
                <a:gd name="connsiteX4" fmla="*/ 110123 w 151264"/>
                <a:gd name="connsiteY4" fmla="*/ 0 h 277318"/>
                <a:gd name="connsiteX5" fmla="*/ 0 w 151264"/>
                <a:gd name="connsiteY5" fmla="*/ 138582 h 277318"/>
                <a:gd name="connsiteX6" fmla="*/ 110123 w 151264"/>
                <a:gd name="connsiteY6" fmla="*/ 277319 h 27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64" h="277318">
                  <a:moveTo>
                    <a:pt x="110123" y="277319"/>
                  </a:moveTo>
                  <a:cubicBezTo>
                    <a:pt x="124662" y="277319"/>
                    <a:pt x="138582" y="273762"/>
                    <a:pt x="151265" y="267266"/>
                  </a:cubicBezTo>
                  <a:cubicBezTo>
                    <a:pt x="106257" y="250562"/>
                    <a:pt x="73312" y="199366"/>
                    <a:pt x="73312" y="138582"/>
                  </a:cubicBezTo>
                  <a:cubicBezTo>
                    <a:pt x="73312" y="77952"/>
                    <a:pt x="106257" y="26758"/>
                    <a:pt x="151265" y="9899"/>
                  </a:cubicBezTo>
                  <a:cubicBezTo>
                    <a:pt x="138582" y="3557"/>
                    <a:pt x="124662" y="0"/>
                    <a:pt x="110123" y="0"/>
                  </a:cubicBezTo>
                  <a:cubicBezTo>
                    <a:pt x="49339" y="0"/>
                    <a:pt x="0" y="62022"/>
                    <a:pt x="0" y="138582"/>
                  </a:cubicBezTo>
                  <a:cubicBezTo>
                    <a:pt x="0" y="215297"/>
                    <a:pt x="49339" y="277319"/>
                    <a:pt x="110123" y="277319"/>
                  </a:cubicBezTo>
                  <a:close/>
                </a:path>
              </a:pathLst>
            </a:custGeom>
            <a:solidFill>
              <a:srgbClr val="D87D22"/>
            </a:solidFill>
            <a:ln w="1545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DD59234-6DF4-4DB3-A1F8-DA565E720671}"/>
                </a:ext>
              </a:extLst>
            </p:cNvPr>
            <p:cNvSpPr/>
            <p:nvPr/>
          </p:nvSpPr>
          <p:spPr>
            <a:xfrm>
              <a:off x="8535132" y="3012755"/>
              <a:ext cx="735380" cy="1273391"/>
            </a:xfrm>
            <a:custGeom>
              <a:avLst/>
              <a:gdLst>
                <a:gd name="connsiteX0" fmla="*/ 948112 w 1384104"/>
                <a:gd name="connsiteY0" fmla="*/ 1617359 h 2396728"/>
                <a:gd name="connsiteX1" fmla="*/ 1003174 w 1384104"/>
                <a:gd name="connsiteY1" fmla="*/ 1604057 h 2396728"/>
                <a:gd name="connsiteX2" fmla="*/ 1095820 w 1384104"/>
                <a:gd name="connsiteY2" fmla="*/ 1431448 h 2396728"/>
                <a:gd name="connsiteX3" fmla="*/ 1003174 w 1384104"/>
                <a:gd name="connsiteY3" fmla="*/ 1258839 h 2396728"/>
                <a:gd name="connsiteX4" fmla="*/ 948112 w 1384104"/>
                <a:gd name="connsiteY4" fmla="*/ 1245538 h 2396728"/>
                <a:gd name="connsiteX5" fmla="*/ 800405 w 1384104"/>
                <a:gd name="connsiteY5" fmla="*/ 1431448 h 2396728"/>
                <a:gd name="connsiteX6" fmla="*/ 948112 w 1384104"/>
                <a:gd name="connsiteY6" fmla="*/ 1617359 h 2396728"/>
                <a:gd name="connsiteX7" fmla="*/ 788805 w 1384104"/>
                <a:gd name="connsiteY7" fmla="*/ 1942006 h 2396728"/>
                <a:gd name="connsiteX8" fmla="*/ 948112 w 1384104"/>
                <a:gd name="connsiteY8" fmla="*/ 2142764 h 2396728"/>
                <a:gd name="connsiteX9" fmla="*/ 1007504 w 1384104"/>
                <a:gd name="connsiteY9" fmla="*/ 2128380 h 2396728"/>
                <a:gd name="connsiteX10" fmla="*/ 1107574 w 1384104"/>
                <a:gd name="connsiteY10" fmla="*/ 1942161 h 2396728"/>
                <a:gd name="connsiteX11" fmla="*/ 1007504 w 1384104"/>
                <a:gd name="connsiteY11" fmla="*/ 1755941 h 2396728"/>
                <a:gd name="connsiteX12" fmla="*/ 948112 w 1384104"/>
                <a:gd name="connsiteY12" fmla="*/ 1741557 h 2396728"/>
                <a:gd name="connsiteX13" fmla="*/ 788805 w 1384104"/>
                <a:gd name="connsiteY13" fmla="*/ 1942006 h 2396728"/>
                <a:gd name="connsiteX14" fmla="*/ 719977 w 1384104"/>
                <a:gd name="connsiteY14" fmla="*/ 602121 h 2396728"/>
                <a:gd name="connsiteX15" fmla="*/ 879285 w 1384104"/>
                <a:gd name="connsiteY15" fmla="*/ 802879 h 2396728"/>
                <a:gd name="connsiteX16" fmla="*/ 938677 w 1384104"/>
                <a:gd name="connsiteY16" fmla="*/ 788341 h 2396728"/>
                <a:gd name="connsiteX17" fmla="*/ 1038747 w 1384104"/>
                <a:gd name="connsiteY17" fmla="*/ 602121 h 2396728"/>
                <a:gd name="connsiteX18" fmla="*/ 938677 w 1384104"/>
                <a:gd name="connsiteY18" fmla="*/ 415901 h 2396728"/>
                <a:gd name="connsiteX19" fmla="*/ 879285 w 1384104"/>
                <a:gd name="connsiteY19" fmla="*/ 401362 h 2396728"/>
                <a:gd name="connsiteX20" fmla="*/ 719977 w 1384104"/>
                <a:gd name="connsiteY20" fmla="*/ 602121 h 2396728"/>
                <a:gd name="connsiteX21" fmla="*/ 1298434 w 1384104"/>
                <a:gd name="connsiteY21" fmla="*/ 0 h 2396728"/>
                <a:gd name="connsiteX22" fmla="*/ 1370973 w 1384104"/>
                <a:gd name="connsiteY22" fmla="*/ 580777 h 2396728"/>
                <a:gd name="connsiteX23" fmla="*/ 1204087 w 1384104"/>
                <a:gd name="connsiteY23" fmla="*/ 797002 h 2396728"/>
                <a:gd name="connsiteX24" fmla="*/ 1383192 w 1384104"/>
                <a:gd name="connsiteY24" fmla="*/ 1014619 h 2396728"/>
                <a:gd name="connsiteX25" fmla="*/ 1274925 w 1384104"/>
                <a:gd name="connsiteY25" fmla="*/ 2396729 h 2396728"/>
                <a:gd name="connsiteX26" fmla="*/ 153430 w 1384104"/>
                <a:gd name="connsiteY26" fmla="*/ 2089714 h 2396728"/>
                <a:gd name="connsiteX27" fmla="*/ 129302 w 1384104"/>
                <a:gd name="connsiteY27" fmla="*/ 1626639 h 2396728"/>
                <a:gd name="connsiteX28" fmla="*/ 259686 w 1384104"/>
                <a:gd name="connsiteY28" fmla="*/ 1469960 h 2396728"/>
                <a:gd name="connsiteX29" fmla="*/ 106257 w 1384104"/>
                <a:gd name="connsiteY29" fmla="*/ 1310653 h 2396728"/>
                <a:gd name="connsiteX30" fmla="*/ 0 w 1384104"/>
                <a:gd name="connsiteY30" fmla="*/ 625785 h 2396728"/>
                <a:gd name="connsiteX31" fmla="*/ 234940 w 1384104"/>
                <a:gd name="connsiteY31" fmla="*/ 446061 h 2396728"/>
                <a:gd name="connsiteX32" fmla="*/ 312892 w 1384104"/>
                <a:gd name="connsiteY32" fmla="*/ 466323 h 2396728"/>
                <a:gd name="connsiteX33" fmla="*/ 472200 w 1384104"/>
                <a:gd name="connsiteY33" fmla="*/ 307015 h 2396728"/>
                <a:gd name="connsiteX34" fmla="*/ 471890 w 1384104"/>
                <a:gd name="connsiteY34" fmla="*/ 300055 h 2396728"/>
                <a:gd name="connsiteX35" fmla="*/ 1298434 w 1384104"/>
                <a:gd name="connsiteY35" fmla="*/ 0 h 2396728"/>
                <a:gd name="connsiteX36" fmla="*/ 487667 w 1384104"/>
                <a:gd name="connsiteY36" fmla="*/ 1995212 h 2396728"/>
                <a:gd name="connsiteX37" fmla="*/ 537470 w 1384104"/>
                <a:gd name="connsiteY37" fmla="*/ 1982993 h 2396728"/>
                <a:gd name="connsiteX38" fmla="*/ 621299 w 1384104"/>
                <a:gd name="connsiteY38" fmla="*/ 1826933 h 2396728"/>
                <a:gd name="connsiteX39" fmla="*/ 537470 w 1384104"/>
                <a:gd name="connsiteY39" fmla="*/ 1670874 h 2396728"/>
                <a:gd name="connsiteX40" fmla="*/ 487667 w 1384104"/>
                <a:gd name="connsiteY40" fmla="*/ 1658655 h 2396728"/>
                <a:gd name="connsiteX41" fmla="*/ 354034 w 1384104"/>
                <a:gd name="connsiteY41" fmla="*/ 1826933 h 2396728"/>
                <a:gd name="connsiteX42" fmla="*/ 487667 w 1384104"/>
                <a:gd name="connsiteY42" fmla="*/ 1995212 h 2396728"/>
                <a:gd name="connsiteX43" fmla="*/ 562371 w 1384104"/>
                <a:gd name="connsiteY43" fmla="*/ 1018177 h 2396728"/>
                <a:gd name="connsiteX44" fmla="*/ 493389 w 1384104"/>
                <a:gd name="connsiteY44" fmla="*/ 889493 h 2396728"/>
                <a:gd name="connsiteX45" fmla="*/ 452248 w 1384104"/>
                <a:gd name="connsiteY45" fmla="*/ 879440 h 2396728"/>
                <a:gd name="connsiteX46" fmla="*/ 342125 w 1384104"/>
                <a:gd name="connsiteY46" fmla="*/ 1018177 h 2396728"/>
                <a:gd name="connsiteX47" fmla="*/ 452248 w 1384104"/>
                <a:gd name="connsiteY47" fmla="*/ 1156913 h 2396728"/>
                <a:gd name="connsiteX48" fmla="*/ 493389 w 1384104"/>
                <a:gd name="connsiteY48" fmla="*/ 1146860 h 2396728"/>
                <a:gd name="connsiteX49" fmla="*/ 562371 w 1384104"/>
                <a:gd name="connsiteY49" fmla="*/ 1018177 h 239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4104" h="2396728">
                  <a:moveTo>
                    <a:pt x="948112" y="1617359"/>
                  </a:moveTo>
                  <a:cubicBezTo>
                    <a:pt x="967600" y="1617359"/>
                    <a:pt x="986160" y="1612564"/>
                    <a:pt x="1003174" y="1604057"/>
                  </a:cubicBezTo>
                  <a:cubicBezTo>
                    <a:pt x="1057462" y="1576527"/>
                    <a:pt x="1095820" y="1509710"/>
                    <a:pt x="1095820" y="1431448"/>
                  </a:cubicBezTo>
                  <a:cubicBezTo>
                    <a:pt x="1095820" y="1353187"/>
                    <a:pt x="1057462" y="1286370"/>
                    <a:pt x="1003174" y="1258839"/>
                  </a:cubicBezTo>
                  <a:cubicBezTo>
                    <a:pt x="986160" y="1250178"/>
                    <a:pt x="967600" y="1245538"/>
                    <a:pt x="948112" y="1245538"/>
                  </a:cubicBezTo>
                  <a:cubicBezTo>
                    <a:pt x="866602" y="1245538"/>
                    <a:pt x="800405" y="1328749"/>
                    <a:pt x="800405" y="1431448"/>
                  </a:cubicBezTo>
                  <a:cubicBezTo>
                    <a:pt x="800405" y="1534148"/>
                    <a:pt x="866602" y="1617359"/>
                    <a:pt x="948112" y="1617359"/>
                  </a:cubicBezTo>
                  <a:close/>
                  <a:moveTo>
                    <a:pt x="788805" y="1942006"/>
                  </a:moveTo>
                  <a:cubicBezTo>
                    <a:pt x="788805" y="2052903"/>
                    <a:pt x="860261" y="2142764"/>
                    <a:pt x="948112" y="2142764"/>
                  </a:cubicBezTo>
                  <a:cubicBezTo>
                    <a:pt x="969147" y="2142764"/>
                    <a:pt x="989099" y="2137660"/>
                    <a:pt x="1007504" y="2128380"/>
                  </a:cubicBezTo>
                  <a:cubicBezTo>
                    <a:pt x="1066123" y="2098684"/>
                    <a:pt x="1107574" y="2026455"/>
                    <a:pt x="1107574" y="1942161"/>
                  </a:cubicBezTo>
                  <a:cubicBezTo>
                    <a:pt x="1107574" y="1857712"/>
                    <a:pt x="1066123" y="1785482"/>
                    <a:pt x="1007504" y="1755941"/>
                  </a:cubicBezTo>
                  <a:cubicBezTo>
                    <a:pt x="989099" y="1746661"/>
                    <a:pt x="969147" y="1741557"/>
                    <a:pt x="948112" y="1741557"/>
                  </a:cubicBezTo>
                  <a:cubicBezTo>
                    <a:pt x="860106" y="1741402"/>
                    <a:pt x="788805" y="1831264"/>
                    <a:pt x="788805" y="1942006"/>
                  </a:cubicBezTo>
                  <a:close/>
                  <a:moveTo>
                    <a:pt x="719977" y="602121"/>
                  </a:moveTo>
                  <a:cubicBezTo>
                    <a:pt x="719977" y="713017"/>
                    <a:pt x="791279" y="802879"/>
                    <a:pt x="879285" y="802879"/>
                  </a:cubicBezTo>
                  <a:cubicBezTo>
                    <a:pt x="900320" y="802879"/>
                    <a:pt x="920426" y="797775"/>
                    <a:pt x="938677" y="788341"/>
                  </a:cubicBezTo>
                  <a:cubicBezTo>
                    <a:pt x="997296" y="758799"/>
                    <a:pt x="1038747" y="686569"/>
                    <a:pt x="1038747" y="602121"/>
                  </a:cubicBezTo>
                  <a:cubicBezTo>
                    <a:pt x="1038747" y="517672"/>
                    <a:pt x="997451" y="445443"/>
                    <a:pt x="938677" y="415901"/>
                  </a:cubicBezTo>
                  <a:cubicBezTo>
                    <a:pt x="920426" y="406466"/>
                    <a:pt x="900320" y="401362"/>
                    <a:pt x="879285" y="401362"/>
                  </a:cubicBezTo>
                  <a:cubicBezTo>
                    <a:pt x="791279" y="401362"/>
                    <a:pt x="719977" y="491224"/>
                    <a:pt x="719977" y="602121"/>
                  </a:cubicBezTo>
                  <a:close/>
                  <a:moveTo>
                    <a:pt x="1298434" y="0"/>
                  </a:moveTo>
                  <a:cubicBezTo>
                    <a:pt x="1331533" y="47947"/>
                    <a:pt x="1356744" y="279020"/>
                    <a:pt x="1370973" y="580777"/>
                  </a:cubicBezTo>
                  <a:cubicBezTo>
                    <a:pt x="1276626" y="595934"/>
                    <a:pt x="1204087" y="686879"/>
                    <a:pt x="1204087" y="797002"/>
                  </a:cubicBezTo>
                  <a:cubicBezTo>
                    <a:pt x="1204087" y="911765"/>
                    <a:pt x="1282967" y="1005803"/>
                    <a:pt x="1383192" y="1014619"/>
                  </a:cubicBezTo>
                  <a:cubicBezTo>
                    <a:pt x="1389997" y="1615657"/>
                    <a:pt x="1359219" y="2280109"/>
                    <a:pt x="1274925" y="2396729"/>
                  </a:cubicBezTo>
                  <a:cubicBezTo>
                    <a:pt x="1038747" y="2337646"/>
                    <a:pt x="153430" y="2089714"/>
                    <a:pt x="153430" y="2089714"/>
                  </a:cubicBezTo>
                  <a:cubicBezTo>
                    <a:pt x="153430" y="2089714"/>
                    <a:pt x="145697" y="1884779"/>
                    <a:pt x="129302" y="1626639"/>
                  </a:cubicBezTo>
                  <a:cubicBezTo>
                    <a:pt x="203388" y="1613028"/>
                    <a:pt x="259686" y="1548068"/>
                    <a:pt x="259686" y="1469960"/>
                  </a:cubicBezTo>
                  <a:cubicBezTo>
                    <a:pt x="259686" y="1383965"/>
                    <a:pt x="191633" y="1313746"/>
                    <a:pt x="106257" y="1310653"/>
                  </a:cubicBezTo>
                  <a:cubicBezTo>
                    <a:pt x="81355" y="1014001"/>
                    <a:pt x="46245" y="723535"/>
                    <a:pt x="0" y="625785"/>
                  </a:cubicBezTo>
                  <a:cubicBezTo>
                    <a:pt x="80118" y="558195"/>
                    <a:pt x="158379" y="498648"/>
                    <a:pt x="234940" y="446061"/>
                  </a:cubicBezTo>
                  <a:cubicBezTo>
                    <a:pt x="257985" y="459053"/>
                    <a:pt x="284588" y="466323"/>
                    <a:pt x="312892" y="466323"/>
                  </a:cubicBezTo>
                  <a:cubicBezTo>
                    <a:pt x="400898" y="466323"/>
                    <a:pt x="472200" y="395021"/>
                    <a:pt x="472200" y="307015"/>
                  </a:cubicBezTo>
                  <a:cubicBezTo>
                    <a:pt x="472200" y="304695"/>
                    <a:pt x="472200" y="302375"/>
                    <a:pt x="471890" y="300055"/>
                  </a:cubicBezTo>
                  <a:cubicBezTo>
                    <a:pt x="802261" y="119558"/>
                    <a:pt x="1086849" y="57072"/>
                    <a:pt x="1298434" y="0"/>
                  </a:cubicBezTo>
                  <a:close/>
                  <a:moveTo>
                    <a:pt x="487667" y="1995212"/>
                  </a:moveTo>
                  <a:cubicBezTo>
                    <a:pt x="505299" y="1995212"/>
                    <a:pt x="522157" y="1991036"/>
                    <a:pt x="537470" y="1982993"/>
                  </a:cubicBezTo>
                  <a:cubicBezTo>
                    <a:pt x="586654" y="1958246"/>
                    <a:pt x="621299" y="1897616"/>
                    <a:pt x="621299" y="1826933"/>
                  </a:cubicBezTo>
                  <a:cubicBezTo>
                    <a:pt x="621299" y="1756250"/>
                    <a:pt x="586654" y="1695621"/>
                    <a:pt x="537470" y="1670874"/>
                  </a:cubicBezTo>
                  <a:cubicBezTo>
                    <a:pt x="522157" y="1662986"/>
                    <a:pt x="505299" y="1658655"/>
                    <a:pt x="487667" y="1658655"/>
                  </a:cubicBezTo>
                  <a:cubicBezTo>
                    <a:pt x="413890" y="1658655"/>
                    <a:pt x="354034" y="1733978"/>
                    <a:pt x="354034" y="1826933"/>
                  </a:cubicBezTo>
                  <a:cubicBezTo>
                    <a:pt x="354034" y="1919888"/>
                    <a:pt x="413890" y="1995212"/>
                    <a:pt x="487667" y="1995212"/>
                  </a:cubicBezTo>
                  <a:close/>
                  <a:moveTo>
                    <a:pt x="562371" y="1018177"/>
                  </a:moveTo>
                  <a:cubicBezTo>
                    <a:pt x="562371" y="959867"/>
                    <a:pt x="533757" y="910064"/>
                    <a:pt x="493389" y="889493"/>
                  </a:cubicBezTo>
                  <a:cubicBezTo>
                    <a:pt x="480707" y="882997"/>
                    <a:pt x="466632" y="879440"/>
                    <a:pt x="452248" y="879440"/>
                  </a:cubicBezTo>
                  <a:cubicBezTo>
                    <a:pt x="391464" y="879440"/>
                    <a:pt x="342125" y="941461"/>
                    <a:pt x="342125" y="1018177"/>
                  </a:cubicBezTo>
                  <a:cubicBezTo>
                    <a:pt x="342125" y="1094892"/>
                    <a:pt x="391464" y="1156913"/>
                    <a:pt x="452248" y="1156913"/>
                  </a:cubicBezTo>
                  <a:cubicBezTo>
                    <a:pt x="466787" y="1156913"/>
                    <a:pt x="480707" y="1153356"/>
                    <a:pt x="493389" y="1146860"/>
                  </a:cubicBezTo>
                  <a:cubicBezTo>
                    <a:pt x="533912" y="1126444"/>
                    <a:pt x="562371" y="1076641"/>
                    <a:pt x="562371" y="1018177"/>
                  </a:cubicBezTo>
                  <a:close/>
                </a:path>
              </a:pathLst>
            </a:custGeom>
            <a:solidFill>
              <a:schemeClr val="bg1"/>
            </a:solidFill>
            <a:ln w="1545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757D228-8703-4C2B-BD27-A0A36811FD50}"/>
                </a:ext>
              </a:extLst>
            </p:cNvPr>
            <p:cNvSpPr/>
            <p:nvPr/>
          </p:nvSpPr>
          <p:spPr>
            <a:xfrm>
              <a:off x="8465455" y="3757758"/>
              <a:ext cx="735380" cy="225386"/>
            </a:xfrm>
            <a:custGeom>
              <a:avLst/>
              <a:gdLst>
                <a:gd name="connsiteX0" fmla="*/ 0 w 1642105"/>
                <a:gd name="connsiteY0" fmla="*/ 503288 h 503288"/>
                <a:gd name="connsiteX1" fmla="*/ 1642105 w 1642105"/>
                <a:gd name="connsiteY1" fmla="*/ 0 h 503288"/>
              </a:gdLst>
              <a:ahLst/>
              <a:cxnLst>
                <a:cxn ang="0">
                  <a:pos x="connsiteX0" y="connsiteY0"/>
                </a:cxn>
                <a:cxn ang="0">
                  <a:pos x="connsiteX1" y="connsiteY1"/>
                </a:cxn>
              </a:cxnLst>
              <a:rect l="l" t="t" r="r" b="b"/>
              <a:pathLst>
                <a:path w="1642105" h="503288">
                  <a:moveTo>
                    <a:pt x="0" y="503288"/>
                  </a:moveTo>
                  <a:lnTo>
                    <a:pt x="1642105" y="0"/>
                  </a:lnTo>
                </a:path>
              </a:pathLst>
            </a:custGeom>
            <a:ln w="114300" cap="flat">
              <a:solidFill>
                <a:srgbClr val="003C47"/>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96DC428-295D-4446-A88E-4FEABE6974A3}"/>
                </a:ext>
              </a:extLst>
            </p:cNvPr>
            <p:cNvSpPr/>
            <p:nvPr/>
          </p:nvSpPr>
          <p:spPr>
            <a:xfrm>
              <a:off x="8316545" y="3156151"/>
              <a:ext cx="186541" cy="1499702"/>
            </a:xfrm>
            <a:custGeom>
              <a:avLst/>
              <a:gdLst>
                <a:gd name="connsiteX0" fmla="*/ 111206 w 351100"/>
                <a:gd name="connsiteY0" fmla="*/ 0 h 2822682"/>
                <a:gd name="connsiteX1" fmla="*/ 196582 w 351100"/>
                <a:gd name="connsiteY1" fmla="*/ 683940 h 2822682"/>
                <a:gd name="connsiteX2" fmla="*/ 0 w 351100"/>
                <a:gd name="connsiteY2" fmla="*/ 938523 h 2822682"/>
                <a:gd name="connsiteX3" fmla="*/ 210966 w 351100"/>
                <a:gd name="connsiteY3" fmla="*/ 1194807 h 2822682"/>
                <a:gd name="connsiteX4" fmla="*/ 83366 w 351100"/>
                <a:gd name="connsiteY4" fmla="*/ 2822683 h 2822682"/>
                <a:gd name="connsiteX5" fmla="*/ 257521 w 351100"/>
                <a:gd name="connsiteY5" fmla="*/ 2739781 h 2822682"/>
                <a:gd name="connsiteX6" fmla="*/ 292167 w 351100"/>
                <a:gd name="connsiteY6" fmla="*/ 160700 h 2822682"/>
                <a:gd name="connsiteX7" fmla="*/ 111206 w 351100"/>
                <a:gd name="connsiteY7" fmla="*/ 0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00" h="2822682">
                  <a:moveTo>
                    <a:pt x="111206" y="0"/>
                  </a:moveTo>
                  <a:cubicBezTo>
                    <a:pt x="150337" y="56454"/>
                    <a:pt x="179878" y="328669"/>
                    <a:pt x="196582" y="683940"/>
                  </a:cubicBezTo>
                  <a:cubicBezTo>
                    <a:pt x="85531" y="701727"/>
                    <a:pt x="0" y="808911"/>
                    <a:pt x="0" y="938523"/>
                  </a:cubicBezTo>
                  <a:cubicBezTo>
                    <a:pt x="0" y="1073702"/>
                    <a:pt x="92801" y="1184444"/>
                    <a:pt x="210966" y="1194807"/>
                  </a:cubicBezTo>
                  <a:cubicBezTo>
                    <a:pt x="219009" y="1902720"/>
                    <a:pt x="182662" y="2685338"/>
                    <a:pt x="83366" y="2822683"/>
                  </a:cubicBezTo>
                  <a:cubicBezTo>
                    <a:pt x="147707" y="2792678"/>
                    <a:pt x="205244" y="2765456"/>
                    <a:pt x="257521" y="2739781"/>
                  </a:cubicBezTo>
                  <a:cubicBezTo>
                    <a:pt x="380018" y="2313054"/>
                    <a:pt x="372130" y="694148"/>
                    <a:pt x="292167" y="160700"/>
                  </a:cubicBezTo>
                  <a:cubicBezTo>
                    <a:pt x="249943" y="113990"/>
                    <a:pt x="192252" y="54134"/>
                    <a:pt x="111206" y="0"/>
                  </a:cubicBezTo>
                  <a:close/>
                </a:path>
              </a:pathLst>
            </a:custGeom>
            <a:solidFill>
              <a:srgbClr val="D87D22"/>
            </a:solidFill>
            <a:ln w="1545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499A31C-800D-4984-9FC3-173031FCCEAD}"/>
                </a:ext>
              </a:extLst>
            </p:cNvPr>
            <p:cNvSpPr/>
            <p:nvPr/>
          </p:nvSpPr>
          <p:spPr>
            <a:xfrm>
              <a:off x="8056706" y="4245798"/>
              <a:ext cx="136904" cy="251210"/>
            </a:xfrm>
            <a:custGeom>
              <a:avLst/>
              <a:gdLst>
                <a:gd name="connsiteX0" fmla="*/ 257676 w 257675"/>
                <a:gd name="connsiteY0" fmla="*/ 17013 h 472818"/>
                <a:gd name="connsiteX1" fmla="*/ 187766 w 257675"/>
                <a:gd name="connsiteY1" fmla="*/ 0 h 472818"/>
                <a:gd name="connsiteX2" fmla="*/ 0 w 257675"/>
                <a:gd name="connsiteY2" fmla="*/ 236487 h 472818"/>
                <a:gd name="connsiteX3" fmla="*/ 187766 w 257675"/>
                <a:gd name="connsiteY3" fmla="*/ 472819 h 472818"/>
                <a:gd name="connsiteX4" fmla="*/ 257676 w 257675"/>
                <a:gd name="connsiteY4" fmla="*/ 455805 h 472818"/>
                <a:gd name="connsiteX5" fmla="*/ 125126 w 257675"/>
                <a:gd name="connsiteY5" fmla="*/ 236487 h 472818"/>
                <a:gd name="connsiteX6" fmla="*/ 257676 w 257675"/>
                <a:gd name="connsiteY6" fmla="*/ 17013 h 4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5" h="472818">
                  <a:moveTo>
                    <a:pt x="257676" y="17013"/>
                  </a:moveTo>
                  <a:cubicBezTo>
                    <a:pt x="236023" y="6032"/>
                    <a:pt x="212513" y="0"/>
                    <a:pt x="187766" y="0"/>
                  </a:cubicBezTo>
                  <a:cubicBezTo>
                    <a:pt x="84139" y="0"/>
                    <a:pt x="0" y="105947"/>
                    <a:pt x="0" y="236487"/>
                  </a:cubicBezTo>
                  <a:cubicBezTo>
                    <a:pt x="0" y="367026"/>
                    <a:pt x="84139" y="472819"/>
                    <a:pt x="187766" y="472819"/>
                  </a:cubicBezTo>
                  <a:cubicBezTo>
                    <a:pt x="212513" y="472819"/>
                    <a:pt x="236023" y="466787"/>
                    <a:pt x="257676" y="455805"/>
                  </a:cubicBezTo>
                  <a:cubicBezTo>
                    <a:pt x="180961" y="426882"/>
                    <a:pt x="125126" y="339650"/>
                    <a:pt x="125126" y="236487"/>
                  </a:cubicBezTo>
                  <a:cubicBezTo>
                    <a:pt x="125126" y="133323"/>
                    <a:pt x="180961" y="45936"/>
                    <a:pt x="257676" y="17013"/>
                  </a:cubicBezTo>
                  <a:close/>
                </a:path>
              </a:pathLst>
            </a:custGeom>
            <a:solidFill>
              <a:srgbClr val="D87D22"/>
            </a:solidFill>
            <a:ln w="1545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AA06831-CAA7-4B5D-8543-6F65B0602794}"/>
                </a:ext>
              </a:extLst>
            </p:cNvPr>
            <p:cNvSpPr/>
            <p:nvPr/>
          </p:nvSpPr>
          <p:spPr>
            <a:xfrm>
              <a:off x="8064020" y="3935585"/>
              <a:ext cx="126879" cy="232721"/>
            </a:xfrm>
            <a:custGeom>
              <a:avLst/>
              <a:gdLst>
                <a:gd name="connsiteX0" fmla="*/ 0 w 238806"/>
                <a:gd name="connsiteY0" fmla="*/ 219009 h 438018"/>
                <a:gd name="connsiteX1" fmla="*/ 174001 w 238806"/>
                <a:gd name="connsiteY1" fmla="*/ 438019 h 438018"/>
                <a:gd name="connsiteX2" fmla="*/ 238807 w 238806"/>
                <a:gd name="connsiteY2" fmla="*/ 422242 h 438018"/>
                <a:gd name="connsiteX3" fmla="*/ 116001 w 238806"/>
                <a:gd name="connsiteY3" fmla="*/ 219009 h 438018"/>
                <a:gd name="connsiteX4" fmla="*/ 238807 w 238806"/>
                <a:gd name="connsiteY4" fmla="*/ 15621 h 438018"/>
                <a:gd name="connsiteX5" fmla="*/ 174001 w 238806"/>
                <a:gd name="connsiteY5" fmla="*/ 0 h 438018"/>
                <a:gd name="connsiteX6" fmla="*/ 0 w 238806"/>
                <a:gd name="connsiteY6" fmla="*/ 219009 h 4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06" h="438018">
                  <a:moveTo>
                    <a:pt x="0" y="219009"/>
                  </a:moveTo>
                  <a:cubicBezTo>
                    <a:pt x="0" y="339959"/>
                    <a:pt x="77952" y="438019"/>
                    <a:pt x="174001" y="438019"/>
                  </a:cubicBezTo>
                  <a:cubicBezTo>
                    <a:pt x="196892" y="438019"/>
                    <a:pt x="218700" y="432450"/>
                    <a:pt x="238807" y="422242"/>
                  </a:cubicBezTo>
                  <a:cubicBezTo>
                    <a:pt x="167660" y="395485"/>
                    <a:pt x="116001" y="314594"/>
                    <a:pt x="116001" y="219009"/>
                  </a:cubicBezTo>
                  <a:cubicBezTo>
                    <a:pt x="116001" y="123270"/>
                    <a:pt x="167660" y="42379"/>
                    <a:pt x="238807" y="15621"/>
                  </a:cubicBezTo>
                  <a:cubicBezTo>
                    <a:pt x="218700" y="5568"/>
                    <a:pt x="196892" y="0"/>
                    <a:pt x="174001" y="0"/>
                  </a:cubicBezTo>
                  <a:cubicBezTo>
                    <a:pt x="77952" y="0"/>
                    <a:pt x="0" y="97905"/>
                    <a:pt x="0" y="219009"/>
                  </a:cubicBezTo>
                  <a:close/>
                </a:path>
              </a:pathLst>
            </a:custGeom>
            <a:solidFill>
              <a:srgbClr val="D87D22"/>
            </a:solidFill>
            <a:ln w="1545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9B035DA-04D6-4A2E-BBBB-ACA3A4ADDF44}"/>
                </a:ext>
              </a:extLst>
            </p:cNvPr>
            <p:cNvSpPr/>
            <p:nvPr/>
          </p:nvSpPr>
          <p:spPr>
            <a:xfrm>
              <a:off x="8013647" y="3407361"/>
              <a:ext cx="136904" cy="251128"/>
            </a:xfrm>
            <a:custGeom>
              <a:avLst/>
              <a:gdLst>
                <a:gd name="connsiteX0" fmla="*/ 257676 w 257676"/>
                <a:gd name="connsiteY0" fmla="*/ 455651 h 472664"/>
                <a:gd name="connsiteX1" fmla="*/ 125126 w 257676"/>
                <a:gd name="connsiteY1" fmla="*/ 236332 h 472664"/>
                <a:gd name="connsiteX2" fmla="*/ 257676 w 257676"/>
                <a:gd name="connsiteY2" fmla="*/ 17013 h 472664"/>
                <a:gd name="connsiteX3" fmla="*/ 187766 w 257676"/>
                <a:gd name="connsiteY3" fmla="*/ 0 h 472664"/>
                <a:gd name="connsiteX4" fmla="*/ 0 w 257676"/>
                <a:gd name="connsiteY4" fmla="*/ 236332 h 472664"/>
                <a:gd name="connsiteX5" fmla="*/ 187766 w 257676"/>
                <a:gd name="connsiteY5" fmla="*/ 472664 h 472664"/>
                <a:gd name="connsiteX6" fmla="*/ 257676 w 257676"/>
                <a:gd name="connsiteY6" fmla="*/ 455651 h 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6" h="472664">
                  <a:moveTo>
                    <a:pt x="257676" y="455651"/>
                  </a:moveTo>
                  <a:cubicBezTo>
                    <a:pt x="180961" y="426882"/>
                    <a:pt x="125126" y="339495"/>
                    <a:pt x="125126" y="236332"/>
                  </a:cubicBezTo>
                  <a:cubicBezTo>
                    <a:pt x="125126" y="133169"/>
                    <a:pt x="180961" y="45782"/>
                    <a:pt x="257676" y="17013"/>
                  </a:cubicBezTo>
                  <a:cubicBezTo>
                    <a:pt x="236177" y="5877"/>
                    <a:pt x="212513" y="0"/>
                    <a:pt x="187766" y="0"/>
                  </a:cubicBezTo>
                  <a:cubicBezTo>
                    <a:pt x="83984" y="0"/>
                    <a:pt x="0" y="105793"/>
                    <a:pt x="0" y="236332"/>
                  </a:cubicBezTo>
                  <a:cubicBezTo>
                    <a:pt x="0" y="366871"/>
                    <a:pt x="83984" y="472664"/>
                    <a:pt x="187766" y="472664"/>
                  </a:cubicBezTo>
                  <a:cubicBezTo>
                    <a:pt x="212513" y="472664"/>
                    <a:pt x="236177" y="466787"/>
                    <a:pt x="257676" y="455651"/>
                  </a:cubicBezTo>
                  <a:close/>
                </a:path>
              </a:pathLst>
            </a:custGeom>
            <a:solidFill>
              <a:srgbClr val="D87D22"/>
            </a:solidFill>
            <a:ln w="1545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FCF6D9E-ECBF-4464-B9DA-978197300458}"/>
                </a:ext>
              </a:extLst>
            </p:cNvPr>
            <p:cNvSpPr/>
            <p:nvPr/>
          </p:nvSpPr>
          <p:spPr>
            <a:xfrm>
              <a:off x="7784706" y="4194110"/>
              <a:ext cx="114799" cy="210533"/>
            </a:xfrm>
            <a:custGeom>
              <a:avLst/>
              <a:gdLst>
                <a:gd name="connsiteX0" fmla="*/ 216071 w 216070"/>
                <a:gd name="connsiteY0" fmla="*/ 14384 h 396258"/>
                <a:gd name="connsiteX1" fmla="*/ 157451 w 216070"/>
                <a:gd name="connsiteY1" fmla="*/ 0 h 396258"/>
                <a:gd name="connsiteX2" fmla="*/ 0 w 216070"/>
                <a:gd name="connsiteY2" fmla="*/ 198129 h 396258"/>
                <a:gd name="connsiteX3" fmla="*/ 157451 w 216070"/>
                <a:gd name="connsiteY3" fmla="*/ 396258 h 396258"/>
                <a:gd name="connsiteX4" fmla="*/ 216071 w 216070"/>
                <a:gd name="connsiteY4" fmla="*/ 382029 h 396258"/>
                <a:gd name="connsiteX5" fmla="*/ 105019 w 216070"/>
                <a:gd name="connsiteY5" fmla="*/ 198129 h 396258"/>
                <a:gd name="connsiteX6" fmla="*/ 216071 w 216070"/>
                <a:gd name="connsiteY6" fmla="*/ 14384 h 3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70" h="396258">
                  <a:moveTo>
                    <a:pt x="216071" y="14384"/>
                  </a:moveTo>
                  <a:cubicBezTo>
                    <a:pt x="197975" y="5104"/>
                    <a:pt x="178177" y="0"/>
                    <a:pt x="157451" y="0"/>
                  </a:cubicBezTo>
                  <a:cubicBezTo>
                    <a:pt x="70528" y="0"/>
                    <a:pt x="0" y="88779"/>
                    <a:pt x="0" y="198129"/>
                  </a:cubicBezTo>
                  <a:cubicBezTo>
                    <a:pt x="0" y="307634"/>
                    <a:pt x="70528" y="396258"/>
                    <a:pt x="157451" y="396258"/>
                  </a:cubicBezTo>
                  <a:cubicBezTo>
                    <a:pt x="178177" y="396258"/>
                    <a:pt x="197975" y="391309"/>
                    <a:pt x="216071" y="382029"/>
                  </a:cubicBezTo>
                  <a:cubicBezTo>
                    <a:pt x="151729" y="357746"/>
                    <a:pt x="105019" y="284588"/>
                    <a:pt x="105019" y="198129"/>
                  </a:cubicBezTo>
                  <a:cubicBezTo>
                    <a:pt x="105019" y="111670"/>
                    <a:pt x="151729" y="38512"/>
                    <a:pt x="216071" y="14384"/>
                  </a:cubicBezTo>
                  <a:close/>
                </a:path>
              </a:pathLst>
            </a:custGeom>
            <a:solidFill>
              <a:srgbClr val="D87D22"/>
            </a:solidFill>
            <a:ln w="1545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8C88AFC-63BC-433B-9ED8-F3C706DEC572}"/>
                </a:ext>
              </a:extLst>
            </p:cNvPr>
            <p:cNvSpPr/>
            <p:nvPr/>
          </p:nvSpPr>
          <p:spPr>
            <a:xfrm>
              <a:off x="7777228" y="3706562"/>
              <a:ext cx="94748" cy="173554"/>
            </a:xfrm>
            <a:custGeom>
              <a:avLst/>
              <a:gdLst>
                <a:gd name="connsiteX0" fmla="*/ 129766 w 178331"/>
                <a:gd name="connsiteY0" fmla="*/ 326658 h 326657"/>
                <a:gd name="connsiteX1" fmla="*/ 178332 w 178331"/>
                <a:gd name="connsiteY1" fmla="*/ 314903 h 326657"/>
                <a:gd name="connsiteX2" fmla="*/ 86459 w 178331"/>
                <a:gd name="connsiteY2" fmla="*/ 163329 h 326657"/>
                <a:gd name="connsiteX3" fmla="*/ 178332 w 178331"/>
                <a:gd name="connsiteY3" fmla="*/ 11755 h 326657"/>
                <a:gd name="connsiteX4" fmla="*/ 129766 w 178331"/>
                <a:gd name="connsiteY4" fmla="*/ 0 h 326657"/>
                <a:gd name="connsiteX5" fmla="*/ 0 w 178331"/>
                <a:gd name="connsiteY5" fmla="*/ 163329 h 326657"/>
                <a:gd name="connsiteX6" fmla="*/ 129766 w 178331"/>
                <a:gd name="connsiteY6" fmla="*/ 326658 h 32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31" h="326657">
                  <a:moveTo>
                    <a:pt x="129766" y="326658"/>
                  </a:moveTo>
                  <a:cubicBezTo>
                    <a:pt x="146934" y="326658"/>
                    <a:pt x="163329" y="322482"/>
                    <a:pt x="178332" y="314903"/>
                  </a:cubicBezTo>
                  <a:cubicBezTo>
                    <a:pt x="125126" y="295106"/>
                    <a:pt x="86459" y="234785"/>
                    <a:pt x="86459" y="163329"/>
                  </a:cubicBezTo>
                  <a:cubicBezTo>
                    <a:pt x="86459" y="91872"/>
                    <a:pt x="125126" y="31552"/>
                    <a:pt x="178332" y="11755"/>
                  </a:cubicBezTo>
                  <a:cubicBezTo>
                    <a:pt x="163329" y="4176"/>
                    <a:pt x="146934" y="0"/>
                    <a:pt x="129766" y="0"/>
                  </a:cubicBezTo>
                  <a:cubicBezTo>
                    <a:pt x="58155" y="0"/>
                    <a:pt x="0" y="73158"/>
                    <a:pt x="0" y="163329"/>
                  </a:cubicBezTo>
                  <a:cubicBezTo>
                    <a:pt x="0" y="253500"/>
                    <a:pt x="58155" y="326658"/>
                    <a:pt x="129766" y="326658"/>
                  </a:cubicBezTo>
                  <a:close/>
                </a:path>
              </a:pathLst>
            </a:custGeom>
            <a:solidFill>
              <a:srgbClr val="D87D22"/>
            </a:solidFill>
            <a:ln w="1545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C023052-F8FA-4572-9530-7C0216AE24B6}"/>
                </a:ext>
              </a:extLst>
            </p:cNvPr>
            <p:cNvSpPr/>
            <p:nvPr/>
          </p:nvSpPr>
          <p:spPr>
            <a:xfrm>
              <a:off x="7563078" y="3156151"/>
              <a:ext cx="866127" cy="1499702"/>
            </a:xfrm>
            <a:custGeom>
              <a:avLst/>
              <a:gdLst>
                <a:gd name="connsiteX0" fmla="*/ 1116855 w 1630192"/>
                <a:gd name="connsiteY0" fmla="*/ 1905040 h 2822682"/>
                <a:gd name="connsiteX1" fmla="*/ 1181660 w 1630192"/>
                <a:gd name="connsiteY1" fmla="*/ 1889264 h 2822682"/>
                <a:gd name="connsiteX2" fmla="*/ 1290855 w 1630192"/>
                <a:gd name="connsiteY2" fmla="*/ 1686031 h 2822682"/>
                <a:gd name="connsiteX3" fmla="*/ 1181660 w 1630192"/>
                <a:gd name="connsiteY3" fmla="*/ 1482798 h 2822682"/>
                <a:gd name="connsiteX4" fmla="*/ 1116855 w 1630192"/>
                <a:gd name="connsiteY4" fmla="*/ 1467022 h 2822682"/>
                <a:gd name="connsiteX5" fmla="*/ 942854 w 1630192"/>
                <a:gd name="connsiteY5" fmla="*/ 1686031 h 2822682"/>
                <a:gd name="connsiteX6" fmla="*/ 1116855 w 1630192"/>
                <a:gd name="connsiteY6" fmla="*/ 1905040 h 2822682"/>
                <a:gd name="connsiteX7" fmla="*/ 929088 w 1630192"/>
                <a:gd name="connsiteY7" fmla="*/ 2287379 h 2822682"/>
                <a:gd name="connsiteX8" fmla="*/ 1116855 w 1630192"/>
                <a:gd name="connsiteY8" fmla="*/ 2523711 h 2822682"/>
                <a:gd name="connsiteX9" fmla="*/ 1186764 w 1630192"/>
                <a:gd name="connsiteY9" fmla="*/ 2506697 h 2822682"/>
                <a:gd name="connsiteX10" fmla="*/ 1304466 w 1630192"/>
                <a:gd name="connsiteY10" fmla="*/ 2287224 h 2822682"/>
                <a:gd name="connsiteX11" fmla="*/ 1186764 w 1630192"/>
                <a:gd name="connsiteY11" fmla="*/ 2067751 h 2822682"/>
                <a:gd name="connsiteX12" fmla="*/ 1116855 w 1630192"/>
                <a:gd name="connsiteY12" fmla="*/ 2050737 h 2822682"/>
                <a:gd name="connsiteX13" fmla="*/ 929088 w 1630192"/>
                <a:gd name="connsiteY13" fmla="*/ 2287379 h 2822682"/>
                <a:gd name="connsiteX14" fmla="*/ 848042 w 1630192"/>
                <a:gd name="connsiteY14" fmla="*/ 709151 h 2822682"/>
                <a:gd name="connsiteX15" fmla="*/ 1035809 w 1630192"/>
                <a:gd name="connsiteY15" fmla="*/ 945483 h 2822682"/>
                <a:gd name="connsiteX16" fmla="*/ 1105718 w 1630192"/>
                <a:gd name="connsiteY16" fmla="*/ 928315 h 2822682"/>
                <a:gd name="connsiteX17" fmla="*/ 1223420 w 1630192"/>
                <a:gd name="connsiteY17" fmla="*/ 708996 h 2822682"/>
                <a:gd name="connsiteX18" fmla="*/ 1105718 w 1630192"/>
                <a:gd name="connsiteY18" fmla="*/ 489678 h 2822682"/>
                <a:gd name="connsiteX19" fmla="*/ 1035809 w 1630192"/>
                <a:gd name="connsiteY19" fmla="*/ 472509 h 2822682"/>
                <a:gd name="connsiteX20" fmla="*/ 848042 w 1630192"/>
                <a:gd name="connsiteY20" fmla="*/ 709151 h 2822682"/>
                <a:gd name="connsiteX21" fmla="*/ 1529353 w 1630192"/>
                <a:gd name="connsiteY21" fmla="*/ 0 h 2822682"/>
                <a:gd name="connsiteX22" fmla="*/ 1614729 w 1630192"/>
                <a:gd name="connsiteY22" fmla="*/ 683940 h 2822682"/>
                <a:gd name="connsiteX23" fmla="*/ 1418147 w 1630192"/>
                <a:gd name="connsiteY23" fmla="*/ 938523 h 2822682"/>
                <a:gd name="connsiteX24" fmla="*/ 1629113 w 1630192"/>
                <a:gd name="connsiteY24" fmla="*/ 1194807 h 2822682"/>
                <a:gd name="connsiteX25" fmla="*/ 1501667 w 1630192"/>
                <a:gd name="connsiteY25" fmla="*/ 2822683 h 2822682"/>
                <a:gd name="connsiteX26" fmla="*/ 180652 w 1630192"/>
                <a:gd name="connsiteY26" fmla="*/ 2461225 h 2822682"/>
                <a:gd name="connsiteX27" fmla="*/ 152348 w 1630192"/>
                <a:gd name="connsiteY27" fmla="*/ 1915712 h 2822682"/>
                <a:gd name="connsiteX28" fmla="*/ 305932 w 1630192"/>
                <a:gd name="connsiteY28" fmla="*/ 1731194 h 2822682"/>
                <a:gd name="connsiteX29" fmla="*/ 125126 w 1630192"/>
                <a:gd name="connsiteY29" fmla="*/ 1543582 h 2822682"/>
                <a:gd name="connsiteX30" fmla="*/ 0 w 1630192"/>
                <a:gd name="connsiteY30" fmla="*/ 736991 h 2822682"/>
                <a:gd name="connsiteX31" fmla="*/ 276700 w 1630192"/>
                <a:gd name="connsiteY31" fmla="*/ 525406 h 2822682"/>
                <a:gd name="connsiteX32" fmla="*/ 368418 w 1630192"/>
                <a:gd name="connsiteY32" fmla="*/ 549379 h 2822682"/>
                <a:gd name="connsiteX33" fmla="*/ 556185 w 1630192"/>
                <a:gd name="connsiteY33" fmla="*/ 361613 h 2822682"/>
                <a:gd name="connsiteX34" fmla="*/ 555875 w 1630192"/>
                <a:gd name="connsiteY34" fmla="*/ 353415 h 2822682"/>
                <a:gd name="connsiteX35" fmla="*/ 1529353 w 1630192"/>
                <a:gd name="connsiteY35" fmla="*/ 0 h 2822682"/>
                <a:gd name="connsiteX36" fmla="*/ 574590 w 1630192"/>
                <a:gd name="connsiteY36" fmla="*/ 2349864 h 2822682"/>
                <a:gd name="connsiteX37" fmla="*/ 633209 w 1630192"/>
                <a:gd name="connsiteY37" fmla="*/ 2335480 h 2822682"/>
                <a:gd name="connsiteX38" fmla="*/ 731887 w 1630192"/>
                <a:gd name="connsiteY38" fmla="*/ 2151735 h 2822682"/>
                <a:gd name="connsiteX39" fmla="*/ 633209 w 1630192"/>
                <a:gd name="connsiteY39" fmla="*/ 1967990 h 2822682"/>
                <a:gd name="connsiteX40" fmla="*/ 574590 w 1630192"/>
                <a:gd name="connsiteY40" fmla="*/ 1953606 h 2822682"/>
                <a:gd name="connsiteX41" fmla="*/ 417138 w 1630192"/>
                <a:gd name="connsiteY41" fmla="*/ 2151735 h 2822682"/>
                <a:gd name="connsiteX42" fmla="*/ 574590 w 1630192"/>
                <a:gd name="connsiteY42" fmla="*/ 2349864 h 2822682"/>
                <a:gd name="connsiteX43" fmla="*/ 662596 w 1630192"/>
                <a:gd name="connsiteY43" fmla="*/ 1199292 h 2822682"/>
                <a:gd name="connsiteX44" fmla="*/ 581395 w 1630192"/>
                <a:gd name="connsiteY44" fmla="*/ 1047718 h 2822682"/>
                <a:gd name="connsiteX45" fmla="*/ 532830 w 1630192"/>
                <a:gd name="connsiteY45" fmla="*/ 1035963 h 2822682"/>
                <a:gd name="connsiteX46" fmla="*/ 403064 w 1630192"/>
                <a:gd name="connsiteY46" fmla="*/ 1199292 h 2822682"/>
                <a:gd name="connsiteX47" fmla="*/ 532830 w 1630192"/>
                <a:gd name="connsiteY47" fmla="*/ 1362621 h 2822682"/>
                <a:gd name="connsiteX48" fmla="*/ 581395 w 1630192"/>
                <a:gd name="connsiteY48" fmla="*/ 1350866 h 2822682"/>
                <a:gd name="connsiteX49" fmla="*/ 662596 w 1630192"/>
                <a:gd name="connsiteY49" fmla="*/ 1199292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0192" h="2822682">
                  <a:moveTo>
                    <a:pt x="1116855" y="1905040"/>
                  </a:moveTo>
                  <a:cubicBezTo>
                    <a:pt x="1139745" y="1905040"/>
                    <a:pt x="1161553" y="1899472"/>
                    <a:pt x="1181660" y="1889264"/>
                  </a:cubicBezTo>
                  <a:cubicBezTo>
                    <a:pt x="1245693" y="1856939"/>
                    <a:pt x="1290855" y="1778213"/>
                    <a:pt x="1290855" y="1686031"/>
                  </a:cubicBezTo>
                  <a:cubicBezTo>
                    <a:pt x="1290855" y="1593849"/>
                    <a:pt x="1245693" y="1515123"/>
                    <a:pt x="1181660" y="1482798"/>
                  </a:cubicBezTo>
                  <a:cubicBezTo>
                    <a:pt x="1161708" y="1472590"/>
                    <a:pt x="1139745" y="1467022"/>
                    <a:pt x="1116855" y="1467022"/>
                  </a:cubicBezTo>
                  <a:cubicBezTo>
                    <a:pt x="1020806" y="1467022"/>
                    <a:pt x="942854" y="1565081"/>
                    <a:pt x="942854" y="1686031"/>
                  </a:cubicBezTo>
                  <a:cubicBezTo>
                    <a:pt x="942854" y="1806981"/>
                    <a:pt x="1020806" y="1905040"/>
                    <a:pt x="1116855" y="1905040"/>
                  </a:cubicBezTo>
                  <a:close/>
                  <a:moveTo>
                    <a:pt x="929088" y="2287379"/>
                  </a:moveTo>
                  <a:cubicBezTo>
                    <a:pt x="929088" y="2417918"/>
                    <a:pt x="1013227" y="2523711"/>
                    <a:pt x="1116855" y="2523711"/>
                  </a:cubicBezTo>
                  <a:cubicBezTo>
                    <a:pt x="1141601" y="2523711"/>
                    <a:pt x="1165111" y="2517679"/>
                    <a:pt x="1186764" y="2506697"/>
                  </a:cubicBezTo>
                  <a:cubicBezTo>
                    <a:pt x="1255746" y="2471742"/>
                    <a:pt x="1304466" y="2386675"/>
                    <a:pt x="1304466" y="2287224"/>
                  </a:cubicBezTo>
                  <a:cubicBezTo>
                    <a:pt x="1304466" y="2187773"/>
                    <a:pt x="1255591" y="2102706"/>
                    <a:pt x="1186764" y="2067751"/>
                  </a:cubicBezTo>
                  <a:cubicBezTo>
                    <a:pt x="1165111" y="2056769"/>
                    <a:pt x="1141601" y="2050737"/>
                    <a:pt x="1116855" y="2050737"/>
                  </a:cubicBezTo>
                  <a:cubicBezTo>
                    <a:pt x="1013227" y="2050892"/>
                    <a:pt x="929088" y="2156839"/>
                    <a:pt x="929088" y="2287379"/>
                  </a:cubicBezTo>
                  <a:close/>
                  <a:moveTo>
                    <a:pt x="848042" y="709151"/>
                  </a:moveTo>
                  <a:cubicBezTo>
                    <a:pt x="848042" y="839690"/>
                    <a:pt x="932027" y="945483"/>
                    <a:pt x="1035809" y="945483"/>
                  </a:cubicBezTo>
                  <a:cubicBezTo>
                    <a:pt x="1060556" y="945483"/>
                    <a:pt x="1084220" y="939451"/>
                    <a:pt x="1105718" y="928315"/>
                  </a:cubicBezTo>
                  <a:cubicBezTo>
                    <a:pt x="1174855" y="893514"/>
                    <a:pt x="1223420" y="808447"/>
                    <a:pt x="1223420" y="708996"/>
                  </a:cubicBezTo>
                  <a:cubicBezTo>
                    <a:pt x="1223420" y="609545"/>
                    <a:pt x="1174700" y="524478"/>
                    <a:pt x="1105718" y="489678"/>
                  </a:cubicBezTo>
                  <a:cubicBezTo>
                    <a:pt x="1084220" y="478541"/>
                    <a:pt x="1060556" y="472509"/>
                    <a:pt x="1035809" y="472509"/>
                  </a:cubicBezTo>
                  <a:cubicBezTo>
                    <a:pt x="932027" y="472819"/>
                    <a:pt x="848042" y="578611"/>
                    <a:pt x="848042" y="709151"/>
                  </a:cubicBezTo>
                  <a:close/>
                  <a:moveTo>
                    <a:pt x="1529353" y="0"/>
                  </a:moveTo>
                  <a:cubicBezTo>
                    <a:pt x="1568484" y="56454"/>
                    <a:pt x="1598025" y="328669"/>
                    <a:pt x="1614729" y="683940"/>
                  </a:cubicBezTo>
                  <a:cubicBezTo>
                    <a:pt x="1503678" y="701727"/>
                    <a:pt x="1418147" y="808911"/>
                    <a:pt x="1418147" y="938523"/>
                  </a:cubicBezTo>
                  <a:cubicBezTo>
                    <a:pt x="1418147" y="1073702"/>
                    <a:pt x="1511102" y="1184290"/>
                    <a:pt x="1629113" y="1194807"/>
                  </a:cubicBezTo>
                  <a:cubicBezTo>
                    <a:pt x="1637156" y="1902720"/>
                    <a:pt x="1600809" y="2685338"/>
                    <a:pt x="1501667" y="2822683"/>
                  </a:cubicBezTo>
                  <a:cubicBezTo>
                    <a:pt x="1223575" y="2753083"/>
                    <a:pt x="180652" y="2461225"/>
                    <a:pt x="180652" y="2461225"/>
                  </a:cubicBezTo>
                  <a:cubicBezTo>
                    <a:pt x="180652" y="2461225"/>
                    <a:pt x="171526" y="2219789"/>
                    <a:pt x="152348" y="1915712"/>
                  </a:cubicBezTo>
                  <a:cubicBezTo>
                    <a:pt x="239735" y="1899782"/>
                    <a:pt x="305932" y="1823221"/>
                    <a:pt x="305932" y="1731194"/>
                  </a:cubicBezTo>
                  <a:cubicBezTo>
                    <a:pt x="305932" y="1629887"/>
                    <a:pt x="225660" y="1547294"/>
                    <a:pt x="125126" y="1543582"/>
                  </a:cubicBezTo>
                  <a:cubicBezTo>
                    <a:pt x="95739" y="1194188"/>
                    <a:pt x="54443" y="852064"/>
                    <a:pt x="0" y="736991"/>
                  </a:cubicBezTo>
                  <a:cubicBezTo>
                    <a:pt x="94347" y="657492"/>
                    <a:pt x="186529" y="587273"/>
                    <a:pt x="276700" y="525406"/>
                  </a:cubicBezTo>
                  <a:cubicBezTo>
                    <a:pt x="303767" y="540718"/>
                    <a:pt x="335165" y="549379"/>
                    <a:pt x="368418" y="549379"/>
                  </a:cubicBezTo>
                  <a:cubicBezTo>
                    <a:pt x="472200" y="549379"/>
                    <a:pt x="556185" y="465395"/>
                    <a:pt x="556185" y="361613"/>
                  </a:cubicBezTo>
                  <a:cubicBezTo>
                    <a:pt x="556185" y="358829"/>
                    <a:pt x="556185" y="356199"/>
                    <a:pt x="555875" y="353415"/>
                  </a:cubicBezTo>
                  <a:cubicBezTo>
                    <a:pt x="945019" y="140902"/>
                    <a:pt x="1280183" y="67126"/>
                    <a:pt x="1529353" y="0"/>
                  </a:cubicBezTo>
                  <a:close/>
                  <a:moveTo>
                    <a:pt x="574590" y="2349864"/>
                  </a:moveTo>
                  <a:cubicBezTo>
                    <a:pt x="595316" y="2349864"/>
                    <a:pt x="615268" y="2344915"/>
                    <a:pt x="633209" y="2335480"/>
                  </a:cubicBezTo>
                  <a:cubicBezTo>
                    <a:pt x="691055" y="2306248"/>
                    <a:pt x="731887" y="2234946"/>
                    <a:pt x="731887" y="2151735"/>
                  </a:cubicBezTo>
                  <a:cubicBezTo>
                    <a:pt x="731887" y="2068369"/>
                    <a:pt x="691055" y="1997068"/>
                    <a:pt x="633209" y="1967990"/>
                  </a:cubicBezTo>
                  <a:cubicBezTo>
                    <a:pt x="615113" y="1958710"/>
                    <a:pt x="595316" y="1953606"/>
                    <a:pt x="574590" y="1953606"/>
                  </a:cubicBezTo>
                  <a:cubicBezTo>
                    <a:pt x="487667" y="1953606"/>
                    <a:pt x="417138" y="2042385"/>
                    <a:pt x="417138" y="2151735"/>
                  </a:cubicBezTo>
                  <a:cubicBezTo>
                    <a:pt x="417138" y="2261240"/>
                    <a:pt x="487667" y="2349864"/>
                    <a:pt x="574590" y="2349864"/>
                  </a:cubicBezTo>
                  <a:close/>
                  <a:moveTo>
                    <a:pt x="662596" y="1199292"/>
                  </a:moveTo>
                  <a:cubicBezTo>
                    <a:pt x="662596" y="1130620"/>
                    <a:pt x="628878" y="1072001"/>
                    <a:pt x="581395" y="1047718"/>
                  </a:cubicBezTo>
                  <a:cubicBezTo>
                    <a:pt x="566393" y="1040139"/>
                    <a:pt x="549998" y="1035963"/>
                    <a:pt x="532830" y="1035963"/>
                  </a:cubicBezTo>
                  <a:cubicBezTo>
                    <a:pt x="461219" y="1035963"/>
                    <a:pt x="403064" y="1109121"/>
                    <a:pt x="403064" y="1199292"/>
                  </a:cubicBezTo>
                  <a:cubicBezTo>
                    <a:pt x="403064" y="1289464"/>
                    <a:pt x="461219" y="1362621"/>
                    <a:pt x="532830" y="1362621"/>
                  </a:cubicBezTo>
                  <a:cubicBezTo>
                    <a:pt x="549998" y="1362621"/>
                    <a:pt x="566393" y="1358445"/>
                    <a:pt x="581395" y="1350866"/>
                  </a:cubicBezTo>
                  <a:cubicBezTo>
                    <a:pt x="628878" y="1326738"/>
                    <a:pt x="662596" y="1267965"/>
                    <a:pt x="662596" y="1199292"/>
                  </a:cubicBezTo>
                  <a:close/>
                </a:path>
              </a:pathLst>
            </a:custGeom>
            <a:solidFill>
              <a:schemeClr val="bg1"/>
            </a:solidFill>
            <a:ln w="1545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A72A887-D7CE-4401-A597-58231B6380E4}"/>
                </a:ext>
              </a:extLst>
            </p:cNvPr>
            <p:cNvSpPr/>
            <p:nvPr/>
          </p:nvSpPr>
          <p:spPr>
            <a:xfrm>
              <a:off x="7509119" y="4025156"/>
              <a:ext cx="819259" cy="251128"/>
            </a:xfrm>
            <a:custGeom>
              <a:avLst/>
              <a:gdLst>
                <a:gd name="connsiteX0" fmla="*/ 0 w 1690825"/>
                <a:gd name="connsiteY0" fmla="*/ 518291 h 518290"/>
                <a:gd name="connsiteX1" fmla="*/ 1690826 w 1690825"/>
                <a:gd name="connsiteY1" fmla="*/ 0 h 518290"/>
              </a:gdLst>
              <a:ahLst/>
              <a:cxnLst>
                <a:cxn ang="0">
                  <a:pos x="connsiteX0" y="connsiteY0"/>
                </a:cxn>
                <a:cxn ang="0">
                  <a:pos x="connsiteX1" y="connsiteY1"/>
                </a:cxn>
              </a:cxnLst>
              <a:rect l="l" t="t" r="r" b="b"/>
              <a:pathLst>
                <a:path w="1690825" h="518290">
                  <a:moveTo>
                    <a:pt x="0" y="518291"/>
                  </a:moveTo>
                  <a:lnTo>
                    <a:pt x="1690826" y="0"/>
                  </a:lnTo>
                </a:path>
              </a:pathLst>
            </a:custGeom>
            <a:ln w="114300" cap="flat">
              <a:solidFill>
                <a:srgbClr val="003C47"/>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B8B001D-55A2-47B6-B02D-9A7B59930038}"/>
                </a:ext>
              </a:extLst>
            </p:cNvPr>
            <p:cNvSpPr/>
            <p:nvPr/>
          </p:nvSpPr>
          <p:spPr>
            <a:xfrm>
              <a:off x="7353367" y="3369807"/>
              <a:ext cx="207484" cy="1668162"/>
            </a:xfrm>
            <a:custGeom>
              <a:avLst/>
              <a:gdLst>
                <a:gd name="connsiteX0" fmla="*/ 123734 w 390518"/>
                <a:gd name="connsiteY0" fmla="*/ 0 h 3139751"/>
                <a:gd name="connsiteX1" fmla="*/ 218700 w 390518"/>
                <a:gd name="connsiteY1" fmla="*/ 760810 h 3139751"/>
                <a:gd name="connsiteX2" fmla="*/ 0 w 390518"/>
                <a:gd name="connsiteY2" fmla="*/ 1044006 h 3139751"/>
                <a:gd name="connsiteX3" fmla="*/ 234631 w 390518"/>
                <a:gd name="connsiteY3" fmla="*/ 1329058 h 3139751"/>
                <a:gd name="connsiteX4" fmla="*/ 92801 w 390518"/>
                <a:gd name="connsiteY4" fmla="*/ 3139752 h 3139751"/>
                <a:gd name="connsiteX5" fmla="*/ 286444 w 390518"/>
                <a:gd name="connsiteY5" fmla="*/ 3047570 h 3139751"/>
                <a:gd name="connsiteX6" fmla="*/ 324957 w 390518"/>
                <a:gd name="connsiteY6" fmla="*/ 178796 h 3139751"/>
                <a:gd name="connsiteX7" fmla="*/ 123734 w 390518"/>
                <a:gd name="connsiteY7" fmla="*/ 0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18" h="3139751">
                  <a:moveTo>
                    <a:pt x="123734" y="0"/>
                  </a:moveTo>
                  <a:cubicBezTo>
                    <a:pt x="167196" y="62795"/>
                    <a:pt x="200140" y="365634"/>
                    <a:pt x="218700" y="760810"/>
                  </a:cubicBezTo>
                  <a:cubicBezTo>
                    <a:pt x="95121" y="780607"/>
                    <a:pt x="0" y="899856"/>
                    <a:pt x="0" y="1044006"/>
                  </a:cubicBezTo>
                  <a:cubicBezTo>
                    <a:pt x="0" y="1194343"/>
                    <a:pt x="103318" y="1317458"/>
                    <a:pt x="234631" y="1329058"/>
                  </a:cubicBezTo>
                  <a:cubicBezTo>
                    <a:pt x="243601" y="2116471"/>
                    <a:pt x="203233" y="2986940"/>
                    <a:pt x="92801" y="3139752"/>
                  </a:cubicBezTo>
                  <a:cubicBezTo>
                    <a:pt x="164257" y="3106343"/>
                    <a:pt x="228289" y="3076029"/>
                    <a:pt x="286444" y="3047570"/>
                  </a:cubicBezTo>
                  <a:cubicBezTo>
                    <a:pt x="422706" y="2572895"/>
                    <a:pt x="413891" y="772100"/>
                    <a:pt x="324957" y="178796"/>
                  </a:cubicBezTo>
                  <a:cubicBezTo>
                    <a:pt x="278092" y="126827"/>
                    <a:pt x="213905" y="60166"/>
                    <a:pt x="123734" y="0"/>
                  </a:cubicBezTo>
                  <a:close/>
                </a:path>
              </a:pathLst>
            </a:custGeom>
            <a:solidFill>
              <a:srgbClr val="D87D22"/>
            </a:solidFill>
            <a:ln w="1545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1E27895-7732-4EF4-9D4F-31219DDF17EA}"/>
                </a:ext>
              </a:extLst>
            </p:cNvPr>
            <p:cNvSpPr/>
            <p:nvPr/>
          </p:nvSpPr>
          <p:spPr>
            <a:xfrm>
              <a:off x="7064356" y="4581896"/>
              <a:ext cx="152271" cy="279396"/>
            </a:xfrm>
            <a:custGeom>
              <a:avLst/>
              <a:gdLst>
                <a:gd name="connsiteX0" fmla="*/ 286599 w 286598"/>
                <a:gd name="connsiteY0" fmla="*/ 18869 h 525869"/>
                <a:gd name="connsiteX1" fmla="*/ 208801 w 286598"/>
                <a:gd name="connsiteY1" fmla="*/ 0 h 525869"/>
                <a:gd name="connsiteX2" fmla="*/ 0 w 286598"/>
                <a:gd name="connsiteY2" fmla="*/ 262935 h 525869"/>
                <a:gd name="connsiteX3" fmla="*/ 208801 w 286598"/>
                <a:gd name="connsiteY3" fmla="*/ 525870 h 525869"/>
                <a:gd name="connsiteX4" fmla="*/ 286599 w 286598"/>
                <a:gd name="connsiteY4" fmla="*/ 507000 h 525869"/>
                <a:gd name="connsiteX5" fmla="*/ 139201 w 286598"/>
                <a:gd name="connsiteY5" fmla="*/ 262935 h 525869"/>
                <a:gd name="connsiteX6" fmla="*/ 286599 w 286598"/>
                <a:gd name="connsiteY6" fmla="*/ 18869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18869"/>
                  </a:moveTo>
                  <a:cubicBezTo>
                    <a:pt x="262471" y="6651"/>
                    <a:pt x="236332" y="0"/>
                    <a:pt x="208801" y="0"/>
                  </a:cubicBezTo>
                  <a:cubicBezTo>
                    <a:pt x="93574" y="0"/>
                    <a:pt x="0" y="117702"/>
                    <a:pt x="0" y="262935"/>
                  </a:cubicBezTo>
                  <a:cubicBezTo>
                    <a:pt x="0" y="408168"/>
                    <a:pt x="93574" y="525870"/>
                    <a:pt x="208801" y="525870"/>
                  </a:cubicBezTo>
                  <a:cubicBezTo>
                    <a:pt x="236332" y="525870"/>
                    <a:pt x="262471" y="519219"/>
                    <a:pt x="286599" y="507000"/>
                  </a:cubicBezTo>
                  <a:cubicBezTo>
                    <a:pt x="201223" y="474829"/>
                    <a:pt x="139201" y="377698"/>
                    <a:pt x="139201" y="262935"/>
                  </a:cubicBezTo>
                  <a:cubicBezTo>
                    <a:pt x="139201" y="148172"/>
                    <a:pt x="201223" y="51040"/>
                    <a:pt x="286599" y="18869"/>
                  </a:cubicBezTo>
                  <a:close/>
                </a:path>
              </a:pathLst>
            </a:custGeom>
            <a:solidFill>
              <a:srgbClr val="D87D22"/>
            </a:solidFill>
            <a:ln w="1545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2A8DA5B-2798-43CE-B14F-F84570EB1B79}"/>
                </a:ext>
              </a:extLst>
            </p:cNvPr>
            <p:cNvSpPr/>
            <p:nvPr/>
          </p:nvSpPr>
          <p:spPr>
            <a:xfrm>
              <a:off x="7072491" y="4236758"/>
              <a:ext cx="141095" cy="258852"/>
            </a:xfrm>
            <a:custGeom>
              <a:avLst/>
              <a:gdLst>
                <a:gd name="connsiteX0" fmla="*/ 0 w 265564"/>
                <a:gd name="connsiteY0" fmla="*/ 243601 h 487202"/>
                <a:gd name="connsiteX1" fmla="*/ 193489 w 265564"/>
                <a:gd name="connsiteY1" fmla="*/ 487203 h 487202"/>
                <a:gd name="connsiteX2" fmla="*/ 265564 w 265564"/>
                <a:gd name="connsiteY2" fmla="*/ 469725 h 487202"/>
                <a:gd name="connsiteX3" fmla="*/ 128993 w 265564"/>
                <a:gd name="connsiteY3" fmla="*/ 243601 h 487202"/>
                <a:gd name="connsiteX4" fmla="*/ 265564 w 265564"/>
                <a:gd name="connsiteY4" fmla="*/ 17478 h 487202"/>
                <a:gd name="connsiteX5" fmla="*/ 193489 w 265564"/>
                <a:gd name="connsiteY5" fmla="*/ 0 h 487202"/>
                <a:gd name="connsiteX6" fmla="*/ 0 w 265564"/>
                <a:gd name="connsiteY6" fmla="*/ 243601 h 4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64" h="487202">
                  <a:moveTo>
                    <a:pt x="0" y="243601"/>
                  </a:moveTo>
                  <a:cubicBezTo>
                    <a:pt x="0" y="378162"/>
                    <a:pt x="86614" y="487203"/>
                    <a:pt x="193489" y="487203"/>
                  </a:cubicBezTo>
                  <a:cubicBezTo>
                    <a:pt x="219009" y="487203"/>
                    <a:pt x="243292" y="481016"/>
                    <a:pt x="265564" y="469725"/>
                  </a:cubicBezTo>
                  <a:cubicBezTo>
                    <a:pt x="186529" y="440029"/>
                    <a:pt x="128993" y="350013"/>
                    <a:pt x="128993" y="243601"/>
                  </a:cubicBezTo>
                  <a:cubicBezTo>
                    <a:pt x="128993" y="137190"/>
                    <a:pt x="186529" y="47174"/>
                    <a:pt x="265564" y="17478"/>
                  </a:cubicBezTo>
                  <a:cubicBezTo>
                    <a:pt x="243292" y="6187"/>
                    <a:pt x="219009" y="0"/>
                    <a:pt x="193489" y="0"/>
                  </a:cubicBezTo>
                  <a:cubicBezTo>
                    <a:pt x="86614" y="0"/>
                    <a:pt x="0" y="109041"/>
                    <a:pt x="0" y="243601"/>
                  </a:cubicBezTo>
                  <a:close/>
                </a:path>
              </a:pathLst>
            </a:custGeom>
            <a:solidFill>
              <a:srgbClr val="D87D22"/>
            </a:solidFill>
            <a:ln w="1545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787F797-B4E4-4518-9E59-A33455CDA441}"/>
                </a:ext>
              </a:extLst>
            </p:cNvPr>
            <p:cNvSpPr/>
            <p:nvPr/>
          </p:nvSpPr>
          <p:spPr>
            <a:xfrm>
              <a:off x="7016447" y="3649204"/>
              <a:ext cx="152271" cy="279396"/>
            </a:xfrm>
            <a:custGeom>
              <a:avLst/>
              <a:gdLst>
                <a:gd name="connsiteX0" fmla="*/ 286599 w 286598"/>
                <a:gd name="connsiteY0" fmla="*/ 506846 h 525869"/>
                <a:gd name="connsiteX1" fmla="*/ 139201 w 286598"/>
                <a:gd name="connsiteY1" fmla="*/ 262935 h 525869"/>
                <a:gd name="connsiteX2" fmla="*/ 286599 w 286598"/>
                <a:gd name="connsiteY2" fmla="*/ 19024 h 525869"/>
                <a:gd name="connsiteX3" fmla="*/ 208801 w 286598"/>
                <a:gd name="connsiteY3" fmla="*/ 0 h 525869"/>
                <a:gd name="connsiteX4" fmla="*/ 0 w 286598"/>
                <a:gd name="connsiteY4" fmla="*/ 262935 h 525869"/>
                <a:gd name="connsiteX5" fmla="*/ 208801 w 286598"/>
                <a:gd name="connsiteY5" fmla="*/ 525870 h 525869"/>
                <a:gd name="connsiteX6" fmla="*/ 286599 w 286598"/>
                <a:gd name="connsiteY6" fmla="*/ 506846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506846"/>
                  </a:moveTo>
                  <a:cubicBezTo>
                    <a:pt x="201222" y="474829"/>
                    <a:pt x="139201" y="377698"/>
                    <a:pt x="139201" y="262935"/>
                  </a:cubicBezTo>
                  <a:cubicBezTo>
                    <a:pt x="139201" y="148172"/>
                    <a:pt x="201222" y="51040"/>
                    <a:pt x="286599" y="19024"/>
                  </a:cubicBezTo>
                  <a:cubicBezTo>
                    <a:pt x="262626" y="6651"/>
                    <a:pt x="236332" y="0"/>
                    <a:pt x="208801" y="0"/>
                  </a:cubicBezTo>
                  <a:cubicBezTo>
                    <a:pt x="93419" y="0"/>
                    <a:pt x="0" y="117702"/>
                    <a:pt x="0" y="262935"/>
                  </a:cubicBezTo>
                  <a:cubicBezTo>
                    <a:pt x="0" y="408168"/>
                    <a:pt x="93419" y="525870"/>
                    <a:pt x="208801" y="525870"/>
                  </a:cubicBezTo>
                  <a:cubicBezTo>
                    <a:pt x="236332" y="525870"/>
                    <a:pt x="262626" y="519219"/>
                    <a:pt x="286599" y="506846"/>
                  </a:cubicBezTo>
                  <a:close/>
                </a:path>
              </a:pathLst>
            </a:custGeom>
            <a:solidFill>
              <a:srgbClr val="D87D22"/>
            </a:solidFill>
            <a:ln w="1545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F798DE7-8BBA-44BA-84B1-82B877018BD1}"/>
                </a:ext>
              </a:extLst>
            </p:cNvPr>
            <p:cNvSpPr/>
            <p:nvPr/>
          </p:nvSpPr>
          <p:spPr>
            <a:xfrm>
              <a:off x="6761785" y="4524373"/>
              <a:ext cx="127700" cy="234200"/>
            </a:xfrm>
            <a:custGeom>
              <a:avLst/>
              <a:gdLst>
                <a:gd name="connsiteX0" fmla="*/ 240353 w 240353"/>
                <a:gd name="connsiteY0" fmla="*/ 15931 h 440802"/>
                <a:gd name="connsiteX1" fmla="*/ 175084 w 240353"/>
                <a:gd name="connsiteY1" fmla="*/ 0 h 440802"/>
                <a:gd name="connsiteX2" fmla="*/ 0 w 240353"/>
                <a:gd name="connsiteY2" fmla="*/ 220401 h 440802"/>
                <a:gd name="connsiteX3" fmla="*/ 175084 w 240353"/>
                <a:gd name="connsiteY3" fmla="*/ 440803 h 440802"/>
                <a:gd name="connsiteX4" fmla="*/ 240353 w 240353"/>
                <a:gd name="connsiteY4" fmla="*/ 424872 h 440802"/>
                <a:gd name="connsiteX5" fmla="*/ 116774 w 240353"/>
                <a:gd name="connsiteY5" fmla="*/ 220401 h 440802"/>
                <a:gd name="connsiteX6" fmla="*/ 240353 w 240353"/>
                <a:gd name="connsiteY6" fmla="*/ 15931 h 44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353" h="440802">
                  <a:moveTo>
                    <a:pt x="240353" y="15931"/>
                  </a:moveTo>
                  <a:cubicBezTo>
                    <a:pt x="220247" y="5568"/>
                    <a:pt x="198129" y="0"/>
                    <a:pt x="175084" y="0"/>
                  </a:cubicBezTo>
                  <a:cubicBezTo>
                    <a:pt x="78416" y="0"/>
                    <a:pt x="0" y="98678"/>
                    <a:pt x="0" y="220401"/>
                  </a:cubicBezTo>
                  <a:cubicBezTo>
                    <a:pt x="0" y="342125"/>
                    <a:pt x="78416" y="440803"/>
                    <a:pt x="175084" y="440803"/>
                  </a:cubicBezTo>
                  <a:cubicBezTo>
                    <a:pt x="198129" y="440803"/>
                    <a:pt x="220247" y="435235"/>
                    <a:pt x="240353" y="424872"/>
                  </a:cubicBezTo>
                  <a:cubicBezTo>
                    <a:pt x="168742" y="397960"/>
                    <a:pt x="116774" y="316605"/>
                    <a:pt x="116774" y="220401"/>
                  </a:cubicBezTo>
                  <a:cubicBezTo>
                    <a:pt x="116774" y="124198"/>
                    <a:pt x="168742" y="42843"/>
                    <a:pt x="240353" y="15931"/>
                  </a:cubicBezTo>
                  <a:close/>
                </a:path>
              </a:pathLst>
            </a:custGeom>
            <a:solidFill>
              <a:srgbClr val="D87D22"/>
            </a:solidFill>
            <a:ln w="1545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33CFD5A-56A3-4263-841D-788DFBE4D44E}"/>
                </a:ext>
              </a:extLst>
            </p:cNvPr>
            <p:cNvSpPr/>
            <p:nvPr/>
          </p:nvSpPr>
          <p:spPr>
            <a:xfrm>
              <a:off x="6753486" y="3982015"/>
              <a:ext cx="105349" cy="193112"/>
            </a:xfrm>
            <a:custGeom>
              <a:avLst/>
              <a:gdLst>
                <a:gd name="connsiteX0" fmla="*/ 144305 w 198283"/>
                <a:gd name="connsiteY0" fmla="*/ 363469 h 363468"/>
                <a:gd name="connsiteX1" fmla="*/ 198284 w 198283"/>
                <a:gd name="connsiteY1" fmla="*/ 350322 h 363468"/>
                <a:gd name="connsiteX2" fmla="*/ 96203 w 198283"/>
                <a:gd name="connsiteY2" fmla="*/ 181734 h 363468"/>
                <a:gd name="connsiteX3" fmla="*/ 198284 w 198283"/>
                <a:gd name="connsiteY3" fmla="*/ 13147 h 363468"/>
                <a:gd name="connsiteX4" fmla="*/ 144305 w 198283"/>
                <a:gd name="connsiteY4" fmla="*/ 0 h 363468"/>
                <a:gd name="connsiteX5" fmla="*/ 0 w 198283"/>
                <a:gd name="connsiteY5" fmla="*/ 181734 h 363468"/>
                <a:gd name="connsiteX6" fmla="*/ 144305 w 198283"/>
                <a:gd name="connsiteY6" fmla="*/ 363469 h 3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83" h="363468">
                  <a:moveTo>
                    <a:pt x="144305" y="363469"/>
                  </a:moveTo>
                  <a:cubicBezTo>
                    <a:pt x="163329" y="363469"/>
                    <a:pt x="181580" y="358829"/>
                    <a:pt x="198284" y="350322"/>
                  </a:cubicBezTo>
                  <a:cubicBezTo>
                    <a:pt x="139201" y="328359"/>
                    <a:pt x="96203" y="261234"/>
                    <a:pt x="96203" y="181734"/>
                  </a:cubicBezTo>
                  <a:cubicBezTo>
                    <a:pt x="96203" y="102235"/>
                    <a:pt x="139201" y="35109"/>
                    <a:pt x="198284" y="13147"/>
                  </a:cubicBezTo>
                  <a:cubicBezTo>
                    <a:pt x="181580" y="4640"/>
                    <a:pt x="163329" y="0"/>
                    <a:pt x="144305" y="0"/>
                  </a:cubicBezTo>
                  <a:cubicBezTo>
                    <a:pt x="64651" y="0"/>
                    <a:pt x="0" y="81355"/>
                    <a:pt x="0" y="181734"/>
                  </a:cubicBezTo>
                  <a:cubicBezTo>
                    <a:pt x="0" y="282114"/>
                    <a:pt x="64651" y="363469"/>
                    <a:pt x="144305" y="363469"/>
                  </a:cubicBezTo>
                  <a:close/>
                </a:path>
              </a:pathLst>
            </a:custGeom>
            <a:solidFill>
              <a:srgbClr val="D87D22"/>
            </a:solidFill>
            <a:ln w="1545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7655E7A-B1B7-42FF-A748-848FE5343849}"/>
                </a:ext>
              </a:extLst>
            </p:cNvPr>
            <p:cNvSpPr/>
            <p:nvPr/>
          </p:nvSpPr>
          <p:spPr>
            <a:xfrm>
              <a:off x="6515177" y="3369807"/>
              <a:ext cx="963491" cy="1668162"/>
            </a:xfrm>
            <a:custGeom>
              <a:avLst/>
              <a:gdLst>
                <a:gd name="connsiteX0" fmla="*/ 1242444 w 1813447"/>
                <a:gd name="connsiteY0" fmla="*/ 2118946 h 3139751"/>
                <a:gd name="connsiteX1" fmla="*/ 1314520 w 1813447"/>
                <a:gd name="connsiteY1" fmla="*/ 2101468 h 3139751"/>
                <a:gd name="connsiteX2" fmla="*/ 1435934 w 1813447"/>
                <a:gd name="connsiteY2" fmla="*/ 1875344 h 3139751"/>
                <a:gd name="connsiteX3" fmla="*/ 1314520 w 1813447"/>
                <a:gd name="connsiteY3" fmla="*/ 1649220 h 3139751"/>
                <a:gd name="connsiteX4" fmla="*/ 1242444 w 1813447"/>
                <a:gd name="connsiteY4" fmla="*/ 1631743 h 3139751"/>
                <a:gd name="connsiteX5" fmla="*/ 1048955 w 1813447"/>
                <a:gd name="connsiteY5" fmla="*/ 1875344 h 3139751"/>
                <a:gd name="connsiteX6" fmla="*/ 1242444 w 1813447"/>
                <a:gd name="connsiteY6" fmla="*/ 2118946 h 3139751"/>
                <a:gd name="connsiteX7" fmla="*/ 1033643 w 1813447"/>
                <a:gd name="connsiteY7" fmla="*/ 2544281 h 3139751"/>
                <a:gd name="connsiteX8" fmla="*/ 1242444 w 1813447"/>
                <a:gd name="connsiteY8" fmla="*/ 2807216 h 3139751"/>
                <a:gd name="connsiteX9" fmla="*/ 1320242 w 1813447"/>
                <a:gd name="connsiteY9" fmla="*/ 2788347 h 3139751"/>
                <a:gd name="connsiteX10" fmla="*/ 1451246 w 1813447"/>
                <a:gd name="connsiteY10" fmla="*/ 2544281 h 3139751"/>
                <a:gd name="connsiteX11" fmla="*/ 1320242 w 1813447"/>
                <a:gd name="connsiteY11" fmla="*/ 2300216 h 3139751"/>
                <a:gd name="connsiteX12" fmla="*/ 1242444 w 1813447"/>
                <a:gd name="connsiteY12" fmla="*/ 2281347 h 3139751"/>
                <a:gd name="connsiteX13" fmla="*/ 1033643 w 1813447"/>
                <a:gd name="connsiteY13" fmla="*/ 2544281 h 3139751"/>
                <a:gd name="connsiteX14" fmla="*/ 943472 w 1813447"/>
                <a:gd name="connsiteY14" fmla="*/ 788805 h 3139751"/>
                <a:gd name="connsiteX15" fmla="*/ 1152273 w 1813447"/>
                <a:gd name="connsiteY15" fmla="*/ 1051739 h 3139751"/>
                <a:gd name="connsiteX16" fmla="*/ 1230071 w 1813447"/>
                <a:gd name="connsiteY16" fmla="*/ 1032715 h 3139751"/>
                <a:gd name="connsiteX17" fmla="*/ 1361074 w 1813447"/>
                <a:gd name="connsiteY17" fmla="*/ 788805 h 3139751"/>
                <a:gd name="connsiteX18" fmla="*/ 1230071 w 1813447"/>
                <a:gd name="connsiteY18" fmla="*/ 544894 h 3139751"/>
                <a:gd name="connsiteX19" fmla="*/ 1152273 w 1813447"/>
                <a:gd name="connsiteY19" fmla="*/ 525870 h 3139751"/>
                <a:gd name="connsiteX20" fmla="*/ 943472 w 1813447"/>
                <a:gd name="connsiteY20" fmla="*/ 788805 h 3139751"/>
                <a:gd name="connsiteX21" fmla="*/ 1701343 w 1813447"/>
                <a:gd name="connsiteY21" fmla="*/ 0 h 3139751"/>
                <a:gd name="connsiteX22" fmla="*/ 1796309 w 1813447"/>
                <a:gd name="connsiteY22" fmla="*/ 760810 h 3139751"/>
                <a:gd name="connsiteX23" fmla="*/ 1577609 w 1813447"/>
                <a:gd name="connsiteY23" fmla="*/ 1044006 h 3139751"/>
                <a:gd name="connsiteX24" fmla="*/ 1812240 w 1813447"/>
                <a:gd name="connsiteY24" fmla="*/ 1329058 h 3139751"/>
                <a:gd name="connsiteX25" fmla="*/ 1670410 w 1813447"/>
                <a:gd name="connsiteY25" fmla="*/ 3139752 h 3139751"/>
                <a:gd name="connsiteX26" fmla="*/ 201068 w 1813447"/>
                <a:gd name="connsiteY26" fmla="*/ 2737616 h 3139751"/>
                <a:gd name="connsiteX27" fmla="*/ 169516 w 1813447"/>
                <a:gd name="connsiteY27" fmla="*/ 2130855 h 3139751"/>
                <a:gd name="connsiteX28" fmla="*/ 340269 w 1813447"/>
                <a:gd name="connsiteY28" fmla="*/ 1925611 h 3139751"/>
                <a:gd name="connsiteX29" fmla="*/ 139201 w 1813447"/>
                <a:gd name="connsiteY29" fmla="*/ 1716965 h 3139751"/>
                <a:gd name="connsiteX30" fmla="*/ 0 w 1813447"/>
                <a:gd name="connsiteY30" fmla="*/ 819738 h 3139751"/>
                <a:gd name="connsiteX31" fmla="*/ 307789 w 1813447"/>
                <a:gd name="connsiteY31" fmla="*/ 584334 h 3139751"/>
                <a:gd name="connsiteX32" fmla="*/ 409869 w 1813447"/>
                <a:gd name="connsiteY32" fmla="*/ 610937 h 3139751"/>
                <a:gd name="connsiteX33" fmla="*/ 618670 w 1813447"/>
                <a:gd name="connsiteY33" fmla="*/ 402136 h 3139751"/>
                <a:gd name="connsiteX34" fmla="*/ 618361 w 1813447"/>
                <a:gd name="connsiteY34" fmla="*/ 393010 h 3139751"/>
                <a:gd name="connsiteX35" fmla="*/ 1701343 w 1813447"/>
                <a:gd name="connsiteY35" fmla="*/ 0 h 3139751"/>
                <a:gd name="connsiteX36" fmla="*/ 639241 w 1813447"/>
                <a:gd name="connsiteY36" fmla="*/ 2613882 h 3139751"/>
                <a:gd name="connsiteX37" fmla="*/ 704511 w 1813447"/>
                <a:gd name="connsiteY37" fmla="*/ 2597951 h 3139751"/>
                <a:gd name="connsiteX38" fmla="*/ 814325 w 1813447"/>
                <a:gd name="connsiteY38" fmla="*/ 2393481 h 3139751"/>
                <a:gd name="connsiteX39" fmla="*/ 704511 w 1813447"/>
                <a:gd name="connsiteY39" fmla="*/ 2189010 h 3139751"/>
                <a:gd name="connsiteX40" fmla="*/ 639241 w 1813447"/>
                <a:gd name="connsiteY40" fmla="*/ 2173079 h 3139751"/>
                <a:gd name="connsiteX41" fmla="*/ 464157 w 1813447"/>
                <a:gd name="connsiteY41" fmla="*/ 2393481 h 3139751"/>
                <a:gd name="connsiteX42" fmla="*/ 639241 w 1813447"/>
                <a:gd name="connsiteY42" fmla="*/ 2613882 h 3139751"/>
                <a:gd name="connsiteX43" fmla="*/ 737146 w 1813447"/>
                <a:gd name="connsiteY43" fmla="*/ 1334008 h 3139751"/>
                <a:gd name="connsiteX44" fmla="*/ 646820 w 1813447"/>
                <a:gd name="connsiteY44" fmla="*/ 1165420 h 3139751"/>
                <a:gd name="connsiteX45" fmla="*/ 592841 w 1813447"/>
                <a:gd name="connsiteY45" fmla="*/ 1152273 h 3139751"/>
                <a:gd name="connsiteX46" fmla="*/ 448536 w 1813447"/>
                <a:gd name="connsiteY46" fmla="*/ 1334008 h 3139751"/>
                <a:gd name="connsiteX47" fmla="*/ 592841 w 1813447"/>
                <a:gd name="connsiteY47" fmla="*/ 1515742 h 3139751"/>
                <a:gd name="connsiteX48" fmla="*/ 646820 w 1813447"/>
                <a:gd name="connsiteY48" fmla="*/ 1502595 h 3139751"/>
                <a:gd name="connsiteX49" fmla="*/ 737146 w 1813447"/>
                <a:gd name="connsiteY49" fmla="*/ 1334008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3447" h="3139751">
                  <a:moveTo>
                    <a:pt x="1242444" y="2118946"/>
                  </a:moveTo>
                  <a:cubicBezTo>
                    <a:pt x="1267965" y="2118946"/>
                    <a:pt x="1292247" y="2112759"/>
                    <a:pt x="1314520" y="2101468"/>
                  </a:cubicBezTo>
                  <a:cubicBezTo>
                    <a:pt x="1385667" y="2065431"/>
                    <a:pt x="1435934" y="1977889"/>
                    <a:pt x="1435934" y="1875344"/>
                  </a:cubicBezTo>
                  <a:cubicBezTo>
                    <a:pt x="1435934" y="1772800"/>
                    <a:pt x="1385667" y="1685258"/>
                    <a:pt x="1314520" y="1649220"/>
                  </a:cubicBezTo>
                  <a:cubicBezTo>
                    <a:pt x="1292247" y="1637929"/>
                    <a:pt x="1267965" y="1631743"/>
                    <a:pt x="1242444" y="1631743"/>
                  </a:cubicBezTo>
                  <a:cubicBezTo>
                    <a:pt x="1135569" y="1631743"/>
                    <a:pt x="1048955" y="1740783"/>
                    <a:pt x="1048955" y="1875344"/>
                  </a:cubicBezTo>
                  <a:cubicBezTo>
                    <a:pt x="1048955" y="2009905"/>
                    <a:pt x="1135569" y="2118946"/>
                    <a:pt x="1242444" y="2118946"/>
                  </a:cubicBezTo>
                  <a:close/>
                  <a:moveTo>
                    <a:pt x="1033643" y="2544281"/>
                  </a:moveTo>
                  <a:cubicBezTo>
                    <a:pt x="1033643" y="2689514"/>
                    <a:pt x="1127217" y="2807216"/>
                    <a:pt x="1242444" y="2807216"/>
                  </a:cubicBezTo>
                  <a:cubicBezTo>
                    <a:pt x="1269975" y="2807216"/>
                    <a:pt x="1296114" y="2800566"/>
                    <a:pt x="1320242" y="2788347"/>
                  </a:cubicBezTo>
                  <a:cubicBezTo>
                    <a:pt x="1396957" y="2749525"/>
                    <a:pt x="1451246" y="2654869"/>
                    <a:pt x="1451246" y="2544281"/>
                  </a:cubicBezTo>
                  <a:cubicBezTo>
                    <a:pt x="1451246" y="2433694"/>
                    <a:pt x="1396957" y="2339038"/>
                    <a:pt x="1320242" y="2300216"/>
                  </a:cubicBezTo>
                  <a:cubicBezTo>
                    <a:pt x="1296114" y="2287997"/>
                    <a:pt x="1269975" y="2281347"/>
                    <a:pt x="1242444" y="2281347"/>
                  </a:cubicBezTo>
                  <a:cubicBezTo>
                    <a:pt x="1127217" y="2281347"/>
                    <a:pt x="1033643" y="2399049"/>
                    <a:pt x="1033643" y="2544281"/>
                  </a:cubicBezTo>
                  <a:close/>
                  <a:moveTo>
                    <a:pt x="943472" y="788805"/>
                  </a:moveTo>
                  <a:cubicBezTo>
                    <a:pt x="943472" y="934037"/>
                    <a:pt x="1036891" y="1051739"/>
                    <a:pt x="1152273" y="1051739"/>
                  </a:cubicBezTo>
                  <a:cubicBezTo>
                    <a:pt x="1179804" y="1051739"/>
                    <a:pt x="1206098" y="1045089"/>
                    <a:pt x="1230071" y="1032715"/>
                  </a:cubicBezTo>
                  <a:cubicBezTo>
                    <a:pt x="1306941" y="994048"/>
                    <a:pt x="1361074" y="899392"/>
                    <a:pt x="1361074" y="788805"/>
                  </a:cubicBezTo>
                  <a:cubicBezTo>
                    <a:pt x="1361074" y="678217"/>
                    <a:pt x="1306941" y="583561"/>
                    <a:pt x="1230071" y="544894"/>
                  </a:cubicBezTo>
                  <a:cubicBezTo>
                    <a:pt x="1206098" y="532520"/>
                    <a:pt x="1179804" y="525870"/>
                    <a:pt x="1152273" y="525870"/>
                  </a:cubicBezTo>
                  <a:cubicBezTo>
                    <a:pt x="1036891" y="525870"/>
                    <a:pt x="943472" y="643572"/>
                    <a:pt x="943472" y="788805"/>
                  </a:cubicBezTo>
                  <a:close/>
                  <a:moveTo>
                    <a:pt x="1701343" y="0"/>
                  </a:moveTo>
                  <a:cubicBezTo>
                    <a:pt x="1744805" y="62795"/>
                    <a:pt x="1777749" y="365634"/>
                    <a:pt x="1796309" y="760810"/>
                  </a:cubicBezTo>
                  <a:cubicBezTo>
                    <a:pt x="1672730" y="780607"/>
                    <a:pt x="1577609" y="899856"/>
                    <a:pt x="1577609" y="1044006"/>
                  </a:cubicBezTo>
                  <a:cubicBezTo>
                    <a:pt x="1577609" y="1194343"/>
                    <a:pt x="1680927" y="1317458"/>
                    <a:pt x="1812240" y="1329058"/>
                  </a:cubicBezTo>
                  <a:cubicBezTo>
                    <a:pt x="1821210" y="2116471"/>
                    <a:pt x="1780842" y="2986940"/>
                    <a:pt x="1670410" y="3139752"/>
                  </a:cubicBezTo>
                  <a:cubicBezTo>
                    <a:pt x="1361074" y="3062418"/>
                    <a:pt x="201068" y="2737616"/>
                    <a:pt x="201068" y="2737616"/>
                  </a:cubicBezTo>
                  <a:cubicBezTo>
                    <a:pt x="201068" y="2737616"/>
                    <a:pt x="190860" y="2469113"/>
                    <a:pt x="169516" y="2130855"/>
                  </a:cubicBezTo>
                  <a:cubicBezTo>
                    <a:pt x="266647" y="2113068"/>
                    <a:pt x="340269" y="2028001"/>
                    <a:pt x="340269" y="1925611"/>
                  </a:cubicBezTo>
                  <a:cubicBezTo>
                    <a:pt x="340269" y="1812859"/>
                    <a:pt x="251025" y="1720986"/>
                    <a:pt x="139201" y="1716965"/>
                  </a:cubicBezTo>
                  <a:cubicBezTo>
                    <a:pt x="106566" y="1328285"/>
                    <a:pt x="60630" y="947803"/>
                    <a:pt x="0" y="819738"/>
                  </a:cubicBezTo>
                  <a:cubicBezTo>
                    <a:pt x="104865" y="731268"/>
                    <a:pt x="207564" y="653161"/>
                    <a:pt x="307789" y="584334"/>
                  </a:cubicBezTo>
                  <a:cubicBezTo>
                    <a:pt x="337949" y="601347"/>
                    <a:pt x="372749" y="610937"/>
                    <a:pt x="409869" y="610937"/>
                  </a:cubicBezTo>
                  <a:cubicBezTo>
                    <a:pt x="525251" y="610937"/>
                    <a:pt x="618670" y="517518"/>
                    <a:pt x="618670" y="402136"/>
                  </a:cubicBezTo>
                  <a:cubicBezTo>
                    <a:pt x="618670" y="399042"/>
                    <a:pt x="618670" y="396104"/>
                    <a:pt x="618361" y="393010"/>
                  </a:cubicBezTo>
                  <a:cubicBezTo>
                    <a:pt x="1051275" y="156678"/>
                    <a:pt x="1424179" y="74704"/>
                    <a:pt x="1701343" y="0"/>
                  </a:cubicBezTo>
                  <a:close/>
                  <a:moveTo>
                    <a:pt x="639241" y="2613882"/>
                  </a:moveTo>
                  <a:cubicBezTo>
                    <a:pt x="662287" y="2613882"/>
                    <a:pt x="684404" y="2608314"/>
                    <a:pt x="704511" y="2597951"/>
                  </a:cubicBezTo>
                  <a:cubicBezTo>
                    <a:pt x="768852" y="2565471"/>
                    <a:pt x="814325" y="2486127"/>
                    <a:pt x="814325" y="2393481"/>
                  </a:cubicBezTo>
                  <a:cubicBezTo>
                    <a:pt x="814325" y="2300835"/>
                    <a:pt x="768852" y="2221490"/>
                    <a:pt x="704511" y="2189010"/>
                  </a:cubicBezTo>
                  <a:cubicBezTo>
                    <a:pt x="684404" y="2178647"/>
                    <a:pt x="662287" y="2173079"/>
                    <a:pt x="639241" y="2173079"/>
                  </a:cubicBezTo>
                  <a:cubicBezTo>
                    <a:pt x="542574" y="2173079"/>
                    <a:pt x="464157" y="2271757"/>
                    <a:pt x="464157" y="2393481"/>
                  </a:cubicBezTo>
                  <a:cubicBezTo>
                    <a:pt x="464157" y="2515204"/>
                    <a:pt x="542574" y="2613882"/>
                    <a:pt x="639241" y="2613882"/>
                  </a:cubicBezTo>
                  <a:close/>
                  <a:moveTo>
                    <a:pt x="737146" y="1334008"/>
                  </a:moveTo>
                  <a:cubicBezTo>
                    <a:pt x="737146" y="1257602"/>
                    <a:pt x="699716" y="1192332"/>
                    <a:pt x="646820" y="1165420"/>
                  </a:cubicBezTo>
                  <a:cubicBezTo>
                    <a:pt x="630116" y="1156913"/>
                    <a:pt x="611865" y="1152273"/>
                    <a:pt x="592841" y="1152273"/>
                  </a:cubicBezTo>
                  <a:cubicBezTo>
                    <a:pt x="513187" y="1152273"/>
                    <a:pt x="448536" y="1233628"/>
                    <a:pt x="448536" y="1334008"/>
                  </a:cubicBezTo>
                  <a:cubicBezTo>
                    <a:pt x="448536" y="1434387"/>
                    <a:pt x="513187" y="1515742"/>
                    <a:pt x="592841" y="1515742"/>
                  </a:cubicBezTo>
                  <a:cubicBezTo>
                    <a:pt x="611865" y="1515742"/>
                    <a:pt x="630116" y="1511102"/>
                    <a:pt x="646820" y="1502595"/>
                  </a:cubicBezTo>
                  <a:cubicBezTo>
                    <a:pt x="699716" y="1475683"/>
                    <a:pt x="737146" y="1410414"/>
                    <a:pt x="737146" y="1334008"/>
                  </a:cubicBezTo>
                  <a:close/>
                </a:path>
              </a:pathLst>
            </a:custGeom>
            <a:solidFill>
              <a:schemeClr val="bg1"/>
            </a:solidFill>
            <a:ln w="1545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432C242-4B72-4143-8B8E-2066B717E9E6}"/>
                </a:ext>
              </a:extLst>
            </p:cNvPr>
            <p:cNvSpPr/>
            <p:nvPr/>
          </p:nvSpPr>
          <p:spPr>
            <a:xfrm>
              <a:off x="6276457" y="4340135"/>
              <a:ext cx="1024153" cy="313910"/>
            </a:xfrm>
            <a:custGeom>
              <a:avLst/>
              <a:gdLst>
                <a:gd name="connsiteX0" fmla="*/ 0 w 1927621"/>
                <a:gd name="connsiteY0" fmla="*/ 590830 h 590830"/>
                <a:gd name="connsiteX1" fmla="*/ 1927622 w 1927621"/>
                <a:gd name="connsiteY1" fmla="*/ 0 h 590830"/>
              </a:gdLst>
              <a:ahLst/>
              <a:cxnLst>
                <a:cxn ang="0">
                  <a:pos x="connsiteX0" y="connsiteY0"/>
                </a:cxn>
                <a:cxn ang="0">
                  <a:pos x="connsiteX1" y="connsiteY1"/>
                </a:cxn>
              </a:cxnLst>
              <a:rect l="l" t="t" r="r" b="b"/>
              <a:pathLst>
                <a:path w="1927621" h="590830">
                  <a:moveTo>
                    <a:pt x="0" y="590830"/>
                  </a:moveTo>
                  <a:lnTo>
                    <a:pt x="1927622" y="0"/>
                  </a:lnTo>
                </a:path>
              </a:pathLst>
            </a:custGeom>
            <a:ln w="114300" cap="flat">
              <a:solidFill>
                <a:srgbClr val="003C47"/>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A2B7FDC-A0DC-48B2-B9AC-87BDC92EA10C}"/>
                </a:ext>
              </a:extLst>
            </p:cNvPr>
            <p:cNvSpPr/>
            <p:nvPr/>
          </p:nvSpPr>
          <p:spPr>
            <a:xfrm>
              <a:off x="6096000" y="4517470"/>
              <a:ext cx="255566" cy="250717"/>
            </a:xfrm>
            <a:custGeom>
              <a:avLst/>
              <a:gdLst>
                <a:gd name="connsiteX0" fmla="*/ 481016 w 481016"/>
                <a:gd name="connsiteY0" fmla="*/ 471891 h 471890"/>
                <a:gd name="connsiteX1" fmla="*/ 0 w 481016"/>
                <a:gd name="connsiteY1" fmla="*/ 361149 h 471890"/>
                <a:gd name="connsiteX2" fmla="*/ 336247 w 481016"/>
                <a:gd name="connsiteY2" fmla="*/ 0 h 471890"/>
              </a:gdLst>
              <a:ahLst/>
              <a:cxnLst>
                <a:cxn ang="0">
                  <a:pos x="connsiteX0" y="connsiteY0"/>
                </a:cxn>
                <a:cxn ang="0">
                  <a:pos x="connsiteX1" y="connsiteY1"/>
                </a:cxn>
                <a:cxn ang="0">
                  <a:pos x="connsiteX2" y="connsiteY2"/>
                </a:cxn>
              </a:cxnLst>
              <a:rect l="l" t="t" r="r" b="b"/>
              <a:pathLst>
                <a:path w="481016" h="471890">
                  <a:moveTo>
                    <a:pt x="481016" y="471891"/>
                  </a:moveTo>
                  <a:lnTo>
                    <a:pt x="0" y="361149"/>
                  </a:lnTo>
                  <a:lnTo>
                    <a:pt x="336247" y="0"/>
                  </a:lnTo>
                  <a:close/>
                </a:path>
              </a:pathLst>
            </a:custGeom>
            <a:solidFill>
              <a:srgbClr val="003C47"/>
            </a:solidFill>
            <a:ln w="1545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CAC28BB-D82C-4CD7-A725-758777B81E86}"/>
                </a:ext>
              </a:extLst>
            </p:cNvPr>
            <p:cNvSpPr/>
            <p:nvPr/>
          </p:nvSpPr>
          <p:spPr>
            <a:xfrm>
              <a:off x="7213586" y="4246044"/>
              <a:ext cx="157612" cy="253675"/>
            </a:xfrm>
            <a:custGeom>
              <a:avLst/>
              <a:gdLst>
                <a:gd name="connsiteX0" fmla="*/ 0 w 296652"/>
                <a:gd name="connsiteY0" fmla="*/ 452248 h 477458"/>
                <a:gd name="connsiteX1" fmla="*/ 121414 w 296652"/>
                <a:gd name="connsiteY1" fmla="*/ 226124 h 477458"/>
                <a:gd name="connsiteX2" fmla="*/ 0 w 296652"/>
                <a:gd name="connsiteY2" fmla="*/ 0 h 477458"/>
                <a:gd name="connsiteX3" fmla="*/ 296652 w 296652"/>
                <a:gd name="connsiteY3" fmla="*/ 0 h 477458"/>
                <a:gd name="connsiteX4" fmla="*/ 296652 w 296652"/>
                <a:gd name="connsiteY4" fmla="*/ 477459 h 477458"/>
                <a:gd name="connsiteX5" fmla="*/ 0 w 296652"/>
                <a:gd name="connsiteY5" fmla="*/ 452248 h 4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652" h="477458">
                  <a:moveTo>
                    <a:pt x="0" y="452248"/>
                  </a:moveTo>
                  <a:cubicBezTo>
                    <a:pt x="71147" y="416210"/>
                    <a:pt x="121414" y="328669"/>
                    <a:pt x="121414" y="226124"/>
                  </a:cubicBezTo>
                  <a:cubicBezTo>
                    <a:pt x="121414" y="123579"/>
                    <a:pt x="71147" y="36038"/>
                    <a:pt x="0" y="0"/>
                  </a:cubicBezTo>
                  <a:lnTo>
                    <a:pt x="296652" y="0"/>
                  </a:lnTo>
                  <a:lnTo>
                    <a:pt x="296652" y="477459"/>
                  </a:lnTo>
                  <a:lnTo>
                    <a:pt x="0" y="452248"/>
                  </a:lnTo>
                  <a:close/>
                </a:path>
              </a:pathLst>
            </a:custGeom>
            <a:solidFill>
              <a:schemeClr val="bg1"/>
            </a:solidFill>
            <a:ln w="1545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82D08CF-A199-4627-8E5D-7AF0197063F7}"/>
                </a:ext>
              </a:extLst>
            </p:cNvPr>
            <p:cNvSpPr/>
            <p:nvPr/>
          </p:nvSpPr>
          <p:spPr>
            <a:xfrm>
              <a:off x="8190899" y="3943967"/>
              <a:ext cx="182840" cy="215957"/>
            </a:xfrm>
            <a:custGeom>
              <a:avLst/>
              <a:gdLst>
                <a:gd name="connsiteX0" fmla="*/ 0 w 344135"/>
                <a:gd name="connsiteY0" fmla="*/ 406466 h 406466"/>
                <a:gd name="connsiteX1" fmla="*/ 109195 w 344135"/>
                <a:gd name="connsiteY1" fmla="*/ 203233 h 406466"/>
                <a:gd name="connsiteX2" fmla="*/ 0 w 344135"/>
                <a:gd name="connsiteY2" fmla="*/ 0 h 406466"/>
                <a:gd name="connsiteX3" fmla="*/ 344135 w 344135"/>
                <a:gd name="connsiteY3" fmla="*/ 0 h 406466"/>
                <a:gd name="connsiteX4" fmla="*/ 344135 w 344135"/>
                <a:gd name="connsiteY4" fmla="*/ 396413 h 406466"/>
                <a:gd name="connsiteX5" fmla="*/ 0 w 344135"/>
                <a:gd name="connsiteY5" fmla="*/ 406466 h 40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135" h="406466">
                  <a:moveTo>
                    <a:pt x="0" y="406466"/>
                  </a:moveTo>
                  <a:cubicBezTo>
                    <a:pt x="64033" y="374141"/>
                    <a:pt x="109195" y="295415"/>
                    <a:pt x="109195" y="203233"/>
                  </a:cubicBezTo>
                  <a:cubicBezTo>
                    <a:pt x="109195" y="111051"/>
                    <a:pt x="64033" y="32325"/>
                    <a:pt x="0" y="0"/>
                  </a:cubicBezTo>
                  <a:lnTo>
                    <a:pt x="344135" y="0"/>
                  </a:lnTo>
                  <a:lnTo>
                    <a:pt x="344135" y="396413"/>
                  </a:lnTo>
                  <a:lnTo>
                    <a:pt x="0" y="406466"/>
                  </a:lnTo>
                  <a:close/>
                </a:path>
              </a:pathLst>
            </a:custGeom>
            <a:solidFill>
              <a:schemeClr val="bg1"/>
            </a:solidFill>
            <a:ln w="1545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FD3BAA3-8CA3-4EE2-B463-2FBA4592D9A4}"/>
                </a:ext>
              </a:extLst>
            </p:cNvPr>
            <p:cNvSpPr/>
            <p:nvPr/>
          </p:nvSpPr>
          <p:spPr>
            <a:xfrm>
              <a:off x="9068122" y="3681581"/>
              <a:ext cx="152106" cy="185387"/>
            </a:xfrm>
            <a:custGeom>
              <a:avLst/>
              <a:gdLst>
                <a:gd name="connsiteX0" fmla="*/ 0 w 286289"/>
                <a:gd name="connsiteY0" fmla="*/ 345218 h 348929"/>
                <a:gd name="connsiteX1" fmla="*/ 92646 w 286289"/>
                <a:gd name="connsiteY1" fmla="*/ 172609 h 348929"/>
                <a:gd name="connsiteX2" fmla="*/ 0 w 286289"/>
                <a:gd name="connsiteY2" fmla="*/ 0 h 348929"/>
                <a:gd name="connsiteX3" fmla="*/ 286290 w 286289"/>
                <a:gd name="connsiteY3" fmla="*/ 0 h 348929"/>
                <a:gd name="connsiteX4" fmla="*/ 286290 w 286289"/>
                <a:gd name="connsiteY4" fmla="*/ 348930 h 348929"/>
                <a:gd name="connsiteX5" fmla="*/ 0 w 286289"/>
                <a:gd name="connsiteY5" fmla="*/ 345218 h 3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89" h="348929">
                  <a:moveTo>
                    <a:pt x="0" y="345218"/>
                  </a:moveTo>
                  <a:cubicBezTo>
                    <a:pt x="54288" y="317687"/>
                    <a:pt x="92646" y="250871"/>
                    <a:pt x="92646" y="172609"/>
                  </a:cubicBezTo>
                  <a:cubicBezTo>
                    <a:pt x="92646" y="94347"/>
                    <a:pt x="54288" y="27531"/>
                    <a:pt x="0" y="0"/>
                  </a:cubicBezTo>
                  <a:lnTo>
                    <a:pt x="286290" y="0"/>
                  </a:lnTo>
                  <a:lnTo>
                    <a:pt x="286290" y="348930"/>
                  </a:lnTo>
                  <a:lnTo>
                    <a:pt x="0" y="345218"/>
                  </a:lnTo>
                  <a:close/>
                </a:path>
              </a:pathLst>
            </a:custGeom>
            <a:solidFill>
              <a:schemeClr val="bg1"/>
            </a:solidFill>
            <a:ln w="1545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65ECBCE-8B7E-42F1-9709-1080A26C7938}"/>
                </a:ext>
              </a:extLst>
            </p:cNvPr>
            <p:cNvSpPr/>
            <p:nvPr/>
          </p:nvSpPr>
          <p:spPr>
            <a:xfrm>
              <a:off x="9775653" y="3507287"/>
              <a:ext cx="126550" cy="154243"/>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47" name="Content Placeholder 9">
              <a:extLst>
                <a:ext uri="{FF2B5EF4-FFF2-40B4-BE49-F238E27FC236}">
                  <a16:creationId xmlns:a16="http://schemas.microsoft.com/office/drawing/2014/main" id="{402F6B93-9F2C-419F-8A76-874D1FB048CD}"/>
                </a:ext>
              </a:extLst>
            </p:cNvPr>
            <p:cNvSpPr txBox="1">
              <a:spLocks/>
            </p:cNvSpPr>
            <p:nvPr/>
          </p:nvSpPr>
          <p:spPr>
            <a:xfrm>
              <a:off x="741614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Post-crash care</a:t>
              </a:r>
            </a:p>
          </p:txBody>
        </p:sp>
        <p:sp>
          <p:nvSpPr>
            <p:cNvPr id="48" name="Content Placeholder 9">
              <a:extLst>
                <a:ext uri="{FF2B5EF4-FFF2-40B4-BE49-F238E27FC236}">
                  <a16:creationId xmlns:a16="http://schemas.microsoft.com/office/drawing/2014/main" id="{081F7AB8-3B02-489C-A057-8CEE39FD644F}"/>
                </a:ext>
              </a:extLst>
            </p:cNvPr>
            <p:cNvSpPr txBox="1">
              <a:spLocks/>
            </p:cNvSpPr>
            <p:nvPr/>
          </p:nvSpPr>
          <p:spPr>
            <a:xfrm>
              <a:off x="833623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roads</a:t>
              </a:r>
            </a:p>
          </p:txBody>
        </p:sp>
        <p:sp>
          <p:nvSpPr>
            <p:cNvPr id="49" name="Content Placeholder 9">
              <a:extLst>
                <a:ext uri="{FF2B5EF4-FFF2-40B4-BE49-F238E27FC236}">
                  <a16:creationId xmlns:a16="http://schemas.microsoft.com/office/drawing/2014/main" id="{583A86B1-00DF-4D7A-9540-615F887D8889}"/>
                </a:ext>
              </a:extLst>
            </p:cNvPr>
            <p:cNvSpPr txBox="1">
              <a:spLocks/>
            </p:cNvSpPr>
            <p:nvPr/>
          </p:nvSpPr>
          <p:spPr>
            <a:xfrm>
              <a:off x="9192275" y="434131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speeds</a:t>
              </a:r>
            </a:p>
          </p:txBody>
        </p:sp>
        <p:sp>
          <p:nvSpPr>
            <p:cNvPr id="50" name="Content Placeholder 9">
              <a:extLst>
                <a:ext uri="{FF2B5EF4-FFF2-40B4-BE49-F238E27FC236}">
                  <a16:creationId xmlns:a16="http://schemas.microsoft.com/office/drawing/2014/main" id="{8B351456-DA95-462E-AAD0-E7B184A10163}"/>
                </a:ext>
              </a:extLst>
            </p:cNvPr>
            <p:cNvSpPr txBox="1">
              <a:spLocks/>
            </p:cNvSpPr>
            <p:nvPr/>
          </p:nvSpPr>
          <p:spPr>
            <a:xfrm>
              <a:off x="988154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vehicles</a:t>
              </a:r>
            </a:p>
          </p:txBody>
        </p:sp>
        <p:sp>
          <p:nvSpPr>
            <p:cNvPr id="63" name="Freeform: Shape 62">
              <a:extLst>
                <a:ext uri="{FF2B5EF4-FFF2-40B4-BE49-F238E27FC236}">
                  <a16:creationId xmlns:a16="http://schemas.microsoft.com/office/drawing/2014/main" id="{F1315C5C-0453-4B83-94D1-0888FA93806D}"/>
                </a:ext>
              </a:extLst>
            </p:cNvPr>
            <p:cNvSpPr/>
            <p:nvPr/>
          </p:nvSpPr>
          <p:spPr>
            <a:xfrm>
              <a:off x="10409517" y="3337085"/>
              <a:ext cx="108456" cy="132189"/>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66" name="Content Placeholder 9">
              <a:extLst>
                <a:ext uri="{FF2B5EF4-FFF2-40B4-BE49-F238E27FC236}">
                  <a16:creationId xmlns:a16="http://schemas.microsoft.com/office/drawing/2014/main" id="{6445125A-3D7E-458B-BD99-3CCEB1119754}"/>
                </a:ext>
              </a:extLst>
            </p:cNvPr>
            <p:cNvSpPr txBox="1">
              <a:spLocks/>
            </p:cNvSpPr>
            <p:nvPr/>
          </p:nvSpPr>
          <p:spPr>
            <a:xfrm>
              <a:off x="1049122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road users</a:t>
              </a:r>
            </a:p>
          </p:txBody>
        </p:sp>
        <p:sp>
          <p:nvSpPr>
            <p:cNvPr id="67" name="Freeform: Shape 66">
              <a:extLst>
                <a:ext uri="{FF2B5EF4-FFF2-40B4-BE49-F238E27FC236}">
                  <a16:creationId xmlns:a16="http://schemas.microsoft.com/office/drawing/2014/main" id="{DEC93CB4-29D7-475C-98BF-3CC2A9215008}"/>
                </a:ext>
              </a:extLst>
            </p:cNvPr>
            <p:cNvSpPr/>
            <p:nvPr/>
          </p:nvSpPr>
          <p:spPr>
            <a:xfrm>
              <a:off x="475297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27EE51A-CE32-4EEA-8F09-CFF3771A99D1}"/>
                </a:ext>
              </a:extLst>
            </p:cNvPr>
            <p:cNvSpPr/>
            <p:nvPr/>
          </p:nvSpPr>
          <p:spPr>
            <a:xfrm>
              <a:off x="445183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0929B6F-6FB6-4776-B340-7CF41F143369}"/>
                </a:ext>
              </a:extLst>
            </p:cNvPr>
            <p:cNvSpPr/>
            <p:nvPr/>
          </p:nvSpPr>
          <p:spPr>
            <a:xfrm>
              <a:off x="4377409" y="3375610"/>
              <a:ext cx="492612" cy="150994"/>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Freeform: Shape 69">
              <a:extLst>
                <a:ext uri="{FF2B5EF4-FFF2-40B4-BE49-F238E27FC236}">
                  <a16:creationId xmlns:a16="http://schemas.microsoft.com/office/drawing/2014/main" id="{21D10D7B-33B4-424F-B391-406EADFEB727}"/>
                </a:ext>
              </a:extLst>
            </p:cNvPr>
            <p:cNvSpPr/>
            <p:nvPr/>
          </p:nvSpPr>
          <p:spPr>
            <a:xfrm>
              <a:off x="490481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136776A-D793-49D0-9F7E-5760290C3431}"/>
                </a:ext>
              </a:extLst>
            </p:cNvPr>
            <p:cNvSpPr/>
            <p:nvPr/>
          </p:nvSpPr>
          <p:spPr>
            <a:xfrm>
              <a:off x="4748608"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F33371F-96D6-42DC-AAB6-66886411A7CA}"/>
                </a:ext>
              </a:extLst>
            </p:cNvPr>
            <p:cNvSpPr/>
            <p:nvPr/>
          </p:nvSpPr>
          <p:spPr>
            <a:xfrm>
              <a:off x="4722691"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1F55307-45E3-4FCD-8C06-D812BE5880A8}"/>
                </a:ext>
              </a:extLst>
            </p:cNvPr>
            <p:cNvSpPr/>
            <p:nvPr/>
          </p:nvSpPr>
          <p:spPr>
            <a:xfrm>
              <a:off x="458064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52FF568-B261-4E5F-8A83-B0397040F3E9}"/>
                </a:ext>
              </a:extLst>
            </p:cNvPr>
            <p:cNvSpPr/>
            <p:nvPr/>
          </p:nvSpPr>
          <p:spPr>
            <a:xfrm>
              <a:off x="4819931" y="3320376"/>
              <a:ext cx="132985"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1FAA5AE-48AD-453D-8996-FEE80870431D}"/>
                </a:ext>
              </a:extLst>
            </p:cNvPr>
            <p:cNvSpPr/>
            <p:nvPr/>
          </p:nvSpPr>
          <p:spPr>
            <a:xfrm>
              <a:off x="4292343" y="2951074"/>
              <a:ext cx="131204" cy="1055154"/>
            </a:xfrm>
            <a:custGeom>
              <a:avLst/>
              <a:gdLst>
                <a:gd name="connsiteX0" fmla="*/ 205424 w 246947"/>
                <a:gd name="connsiteY0" fmla="*/ 113107 h 1985970"/>
                <a:gd name="connsiteX1" fmla="*/ 78198 w 246947"/>
                <a:gd name="connsiteY1" fmla="*/ 0 h 1985970"/>
                <a:gd name="connsiteX2" fmla="*/ 138242 w 246947"/>
                <a:gd name="connsiteY2" fmla="*/ 481287 h 1985970"/>
                <a:gd name="connsiteX3" fmla="*/ 0 w 246947"/>
                <a:gd name="connsiteY3" fmla="*/ 660335 h 1985970"/>
                <a:gd name="connsiteX4" fmla="*/ 148327 w 246947"/>
                <a:gd name="connsiteY4" fmla="*/ 840624 h 1985970"/>
                <a:gd name="connsiteX5" fmla="*/ 58648 w 246947"/>
                <a:gd name="connsiteY5" fmla="*/ 1985970 h 1985970"/>
                <a:gd name="connsiteX6" fmla="*/ 181065 w 246947"/>
                <a:gd name="connsiteY6" fmla="*/ 1927632 h 1985970"/>
                <a:gd name="connsiteX7" fmla="*/ 205424 w 246947"/>
                <a:gd name="connsiteY7" fmla="*/ 113107 h 19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47" h="1985970">
                  <a:moveTo>
                    <a:pt x="205424" y="113107"/>
                  </a:moveTo>
                  <a:cubicBezTo>
                    <a:pt x="175789" y="80215"/>
                    <a:pt x="135294" y="38013"/>
                    <a:pt x="78198" y="0"/>
                  </a:cubicBezTo>
                  <a:cubicBezTo>
                    <a:pt x="105660" y="39719"/>
                    <a:pt x="126606" y="231334"/>
                    <a:pt x="138242" y="481287"/>
                  </a:cubicBezTo>
                  <a:cubicBezTo>
                    <a:pt x="60045" y="493700"/>
                    <a:pt x="0" y="569105"/>
                    <a:pt x="0" y="660335"/>
                  </a:cubicBezTo>
                  <a:cubicBezTo>
                    <a:pt x="0" y="755444"/>
                    <a:pt x="65320" y="833332"/>
                    <a:pt x="148327" y="840624"/>
                  </a:cubicBezTo>
                  <a:cubicBezTo>
                    <a:pt x="154068" y="1338668"/>
                    <a:pt x="128467" y="1889309"/>
                    <a:pt x="58648" y="1985970"/>
                  </a:cubicBezTo>
                  <a:cubicBezTo>
                    <a:pt x="103798" y="1964869"/>
                    <a:pt x="144293" y="1945630"/>
                    <a:pt x="181065" y="1927632"/>
                  </a:cubicBezTo>
                  <a:cubicBezTo>
                    <a:pt x="267330" y="1627409"/>
                    <a:pt x="261745" y="488425"/>
                    <a:pt x="205424" y="11310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Freeform: Shape 79">
              <a:extLst>
                <a:ext uri="{FF2B5EF4-FFF2-40B4-BE49-F238E27FC236}">
                  <a16:creationId xmlns:a16="http://schemas.microsoft.com/office/drawing/2014/main" id="{16AB8D26-0699-488B-B03B-BBB4576E10A5}"/>
                </a:ext>
              </a:extLst>
            </p:cNvPr>
            <p:cNvSpPr/>
            <p:nvPr/>
          </p:nvSpPr>
          <p:spPr>
            <a:xfrm>
              <a:off x="4109504" y="3717709"/>
              <a:ext cx="96282" cy="176738"/>
            </a:xfrm>
            <a:custGeom>
              <a:avLst/>
              <a:gdLst>
                <a:gd name="connsiteX0" fmla="*/ 181220 w 181219"/>
                <a:gd name="connsiteY0" fmla="*/ 11947 h 332649"/>
                <a:gd name="connsiteX1" fmla="*/ 132036 w 181219"/>
                <a:gd name="connsiteY1" fmla="*/ 0 h 332649"/>
                <a:gd name="connsiteX2" fmla="*/ 0 w 181219"/>
                <a:gd name="connsiteY2" fmla="*/ 166325 h 332649"/>
                <a:gd name="connsiteX3" fmla="*/ 132036 w 181219"/>
                <a:gd name="connsiteY3" fmla="*/ 332650 h 332649"/>
                <a:gd name="connsiteX4" fmla="*/ 181220 w 181219"/>
                <a:gd name="connsiteY4" fmla="*/ 320703 h 332649"/>
                <a:gd name="connsiteX5" fmla="*/ 87972 w 181219"/>
                <a:gd name="connsiteY5" fmla="*/ 166325 h 332649"/>
                <a:gd name="connsiteX6" fmla="*/ 181220 w 181219"/>
                <a:gd name="connsiteY6" fmla="*/ 11947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19" h="332649">
                  <a:moveTo>
                    <a:pt x="181220" y="11947"/>
                  </a:moveTo>
                  <a:cubicBezTo>
                    <a:pt x="166014" y="4344"/>
                    <a:pt x="149413" y="0"/>
                    <a:pt x="132036" y="0"/>
                  </a:cubicBezTo>
                  <a:cubicBezTo>
                    <a:pt x="59114" y="0"/>
                    <a:pt x="0" y="74474"/>
                    <a:pt x="0" y="166325"/>
                  </a:cubicBezTo>
                  <a:cubicBezTo>
                    <a:pt x="0" y="258176"/>
                    <a:pt x="59114" y="332650"/>
                    <a:pt x="132036" y="332650"/>
                  </a:cubicBezTo>
                  <a:cubicBezTo>
                    <a:pt x="149413" y="332650"/>
                    <a:pt x="166014" y="328461"/>
                    <a:pt x="181220" y="320703"/>
                  </a:cubicBezTo>
                  <a:cubicBezTo>
                    <a:pt x="127226" y="300378"/>
                    <a:pt x="87972" y="238937"/>
                    <a:pt x="87972" y="166325"/>
                  </a:cubicBezTo>
                  <a:cubicBezTo>
                    <a:pt x="87972" y="93868"/>
                    <a:pt x="127226" y="32427"/>
                    <a:pt x="181220" y="1194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Freeform: Shape 80">
              <a:extLst>
                <a:ext uri="{FF2B5EF4-FFF2-40B4-BE49-F238E27FC236}">
                  <a16:creationId xmlns:a16="http://schemas.microsoft.com/office/drawing/2014/main" id="{FADB188E-F291-4881-84EF-0E653D493D53}"/>
                </a:ext>
              </a:extLst>
            </p:cNvPr>
            <p:cNvSpPr/>
            <p:nvPr/>
          </p:nvSpPr>
          <p:spPr>
            <a:xfrm>
              <a:off x="4114615" y="3499424"/>
              <a:ext cx="89276" cy="163713"/>
            </a:xfrm>
            <a:custGeom>
              <a:avLst/>
              <a:gdLst>
                <a:gd name="connsiteX0" fmla="*/ 0 w 168031"/>
                <a:gd name="connsiteY0" fmla="*/ 154068 h 308135"/>
                <a:gd name="connsiteX1" fmla="*/ 122416 w 168031"/>
                <a:gd name="connsiteY1" fmla="*/ 308136 h 308135"/>
                <a:gd name="connsiteX2" fmla="*/ 168032 w 168031"/>
                <a:gd name="connsiteY2" fmla="*/ 297120 h 308135"/>
                <a:gd name="connsiteX3" fmla="*/ 81611 w 168031"/>
                <a:gd name="connsiteY3" fmla="*/ 154068 h 308135"/>
                <a:gd name="connsiteX4" fmla="*/ 168032 w 168031"/>
                <a:gd name="connsiteY4" fmla="*/ 11016 h 308135"/>
                <a:gd name="connsiteX5" fmla="*/ 122416 w 168031"/>
                <a:gd name="connsiteY5" fmla="*/ 0 h 308135"/>
                <a:gd name="connsiteX6" fmla="*/ 0 w 168031"/>
                <a:gd name="connsiteY6" fmla="*/ 154068 h 30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31" h="308135">
                  <a:moveTo>
                    <a:pt x="0" y="154068"/>
                  </a:moveTo>
                  <a:cubicBezTo>
                    <a:pt x="0" y="239247"/>
                    <a:pt x="54925" y="308136"/>
                    <a:pt x="122416" y="308136"/>
                  </a:cubicBezTo>
                  <a:cubicBezTo>
                    <a:pt x="138552" y="308136"/>
                    <a:pt x="153912" y="304257"/>
                    <a:pt x="168032" y="297120"/>
                  </a:cubicBezTo>
                  <a:cubicBezTo>
                    <a:pt x="118072" y="278346"/>
                    <a:pt x="81611" y="221405"/>
                    <a:pt x="81611" y="154068"/>
                  </a:cubicBezTo>
                  <a:cubicBezTo>
                    <a:pt x="81611" y="86886"/>
                    <a:pt x="118072" y="29945"/>
                    <a:pt x="168032" y="11016"/>
                  </a:cubicBezTo>
                  <a:cubicBezTo>
                    <a:pt x="153912" y="3879"/>
                    <a:pt x="138552" y="0"/>
                    <a:pt x="122416" y="0"/>
                  </a:cubicBezTo>
                  <a:cubicBezTo>
                    <a:pt x="54925" y="0"/>
                    <a:pt x="0" y="69044"/>
                    <a:pt x="0" y="15406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2" name="Freeform: Shape 81">
              <a:extLst>
                <a:ext uri="{FF2B5EF4-FFF2-40B4-BE49-F238E27FC236}">
                  <a16:creationId xmlns:a16="http://schemas.microsoft.com/office/drawing/2014/main" id="{A6569174-41DE-4D0D-991A-0049B7CB12CA}"/>
                </a:ext>
              </a:extLst>
            </p:cNvPr>
            <p:cNvSpPr/>
            <p:nvPr/>
          </p:nvSpPr>
          <p:spPr>
            <a:xfrm>
              <a:off x="4079169" y="3127812"/>
              <a:ext cx="96365" cy="176738"/>
            </a:xfrm>
            <a:custGeom>
              <a:avLst/>
              <a:gdLst>
                <a:gd name="connsiteX0" fmla="*/ 181375 w 181374"/>
                <a:gd name="connsiteY0" fmla="*/ 320548 h 332649"/>
                <a:gd name="connsiteX1" fmla="*/ 88127 w 181374"/>
                <a:gd name="connsiteY1" fmla="*/ 166325 h 332649"/>
                <a:gd name="connsiteX2" fmla="*/ 181375 w 181374"/>
                <a:gd name="connsiteY2" fmla="*/ 11947 h 332649"/>
                <a:gd name="connsiteX3" fmla="*/ 132191 w 181374"/>
                <a:gd name="connsiteY3" fmla="*/ 0 h 332649"/>
                <a:gd name="connsiteX4" fmla="*/ 0 w 181374"/>
                <a:gd name="connsiteY4" fmla="*/ 166325 h 332649"/>
                <a:gd name="connsiteX5" fmla="*/ 132191 w 181374"/>
                <a:gd name="connsiteY5" fmla="*/ 332650 h 332649"/>
                <a:gd name="connsiteX6" fmla="*/ 181375 w 181374"/>
                <a:gd name="connsiteY6" fmla="*/ 320548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74" h="332649">
                  <a:moveTo>
                    <a:pt x="181375" y="320548"/>
                  </a:moveTo>
                  <a:cubicBezTo>
                    <a:pt x="127381" y="300378"/>
                    <a:pt x="88127" y="238937"/>
                    <a:pt x="88127" y="166325"/>
                  </a:cubicBezTo>
                  <a:cubicBezTo>
                    <a:pt x="88127" y="93713"/>
                    <a:pt x="127381" y="32272"/>
                    <a:pt x="181375" y="11947"/>
                  </a:cubicBezTo>
                  <a:cubicBezTo>
                    <a:pt x="166170" y="4189"/>
                    <a:pt x="149568" y="0"/>
                    <a:pt x="132191" y="0"/>
                  </a:cubicBezTo>
                  <a:cubicBezTo>
                    <a:pt x="59114" y="0"/>
                    <a:pt x="0" y="74474"/>
                    <a:pt x="0" y="166325"/>
                  </a:cubicBezTo>
                  <a:cubicBezTo>
                    <a:pt x="0" y="258176"/>
                    <a:pt x="59114" y="332650"/>
                    <a:pt x="132191" y="332650"/>
                  </a:cubicBezTo>
                  <a:cubicBezTo>
                    <a:pt x="149568" y="332650"/>
                    <a:pt x="166170" y="328461"/>
                    <a:pt x="181375" y="32054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Freeform: Shape 82">
              <a:extLst>
                <a:ext uri="{FF2B5EF4-FFF2-40B4-BE49-F238E27FC236}">
                  <a16:creationId xmlns:a16="http://schemas.microsoft.com/office/drawing/2014/main" id="{BAFE8023-7C3F-49B5-96B3-AB4568C71037}"/>
                </a:ext>
              </a:extLst>
            </p:cNvPr>
            <p:cNvSpPr/>
            <p:nvPr/>
          </p:nvSpPr>
          <p:spPr>
            <a:xfrm>
              <a:off x="3918093" y="3681356"/>
              <a:ext cx="80785" cy="148133"/>
            </a:xfrm>
            <a:custGeom>
              <a:avLst/>
              <a:gdLst>
                <a:gd name="connsiteX0" fmla="*/ 152051 w 152050"/>
                <a:gd name="connsiteY0" fmla="*/ 10085 h 278811"/>
                <a:gd name="connsiteX1" fmla="*/ 110780 w 152050"/>
                <a:gd name="connsiteY1" fmla="*/ 0 h 278811"/>
                <a:gd name="connsiteX2" fmla="*/ 0 w 152050"/>
                <a:gd name="connsiteY2" fmla="*/ 139483 h 278811"/>
                <a:gd name="connsiteX3" fmla="*/ 110780 w 152050"/>
                <a:gd name="connsiteY3" fmla="*/ 278812 h 278811"/>
                <a:gd name="connsiteX4" fmla="*/ 152051 w 152050"/>
                <a:gd name="connsiteY4" fmla="*/ 268727 h 278811"/>
                <a:gd name="connsiteX5" fmla="*/ 73853 w 152050"/>
                <a:gd name="connsiteY5" fmla="*/ 139483 h 278811"/>
                <a:gd name="connsiteX6" fmla="*/ 152051 w 152050"/>
                <a:gd name="connsiteY6" fmla="*/ 10085 h 2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50" h="278811">
                  <a:moveTo>
                    <a:pt x="152051" y="10085"/>
                  </a:moveTo>
                  <a:cubicBezTo>
                    <a:pt x="139328" y="3569"/>
                    <a:pt x="125364" y="0"/>
                    <a:pt x="110780" y="0"/>
                  </a:cubicBezTo>
                  <a:cubicBezTo>
                    <a:pt x="49649" y="0"/>
                    <a:pt x="0" y="62372"/>
                    <a:pt x="0" y="139483"/>
                  </a:cubicBezTo>
                  <a:cubicBezTo>
                    <a:pt x="0" y="216440"/>
                    <a:pt x="49649" y="278812"/>
                    <a:pt x="110780" y="278812"/>
                  </a:cubicBezTo>
                  <a:cubicBezTo>
                    <a:pt x="125364" y="278812"/>
                    <a:pt x="139328" y="275243"/>
                    <a:pt x="152051" y="268727"/>
                  </a:cubicBezTo>
                  <a:cubicBezTo>
                    <a:pt x="106746" y="251660"/>
                    <a:pt x="73853" y="200304"/>
                    <a:pt x="73853" y="139483"/>
                  </a:cubicBezTo>
                  <a:cubicBezTo>
                    <a:pt x="73853" y="78508"/>
                    <a:pt x="106746" y="27152"/>
                    <a:pt x="152051" y="1008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4" name="Freeform: Shape 83">
              <a:extLst>
                <a:ext uri="{FF2B5EF4-FFF2-40B4-BE49-F238E27FC236}">
                  <a16:creationId xmlns:a16="http://schemas.microsoft.com/office/drawing/2014/main" id="{535B6332-8874-4F39-8E47-16F2A1E6DEF4}"/>
                </a:ext>
              </a:extLst>
            </p:cNvPr>
            <p:cNvSpPr/>
            <p:nvPr/>
          </p:nvSpPr>
          <p:spPr>
            <a:xfrm>
              <a:off x="3912899" y="3338349"/>
              <a:ext cx="66606" cy="122084"/>
            </a:xfrm>
            <a:custGeom>
              <a:avLst/>
              <a:gdLst>
                <a:gd name="connsiteX0" fmla="*/ 91231 w 125364"/>
                <a:gd name="connsiteY0" fmla="*/ 229783 h 229782"/>
                <a:gd name="connsiteX1" fmla="*/ 125364 w 125364"/>
                <a:gd name="connsiteY1" fmla="*/ 221560 h 229782"/>
                <a:gd name="connsiteX2" fmla="*/ 60821 w 125364"/>
                <a:gd name="connsiteY2" fmla="*/ 114814 h 229782"/>
                <a:gd name="connsiteX3" fmla="*/ 125364 w 125364"/>
                <a:gd name="connsiteY3" fmla="*/ 8223 h 229782"/>
                <a:gd name="connsiteX4" fmla="*/ 91231 w 125364"/>
                <a:gd name="connsiteY4" fmla="*/ 0 h 229782"/>
                <a:gd name="connsiteX5" fmla="*/ 0 w 125364"/>
                <a:gd name="connsiteY5" fmla="*/ 114814 h 229782"/>
                <a:gd name="connsiteX6" fmla="*/ 91231 w 125364"/>
                <a:gd name="connsiteY6" fmla="*/ 229783 h 22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64" h="229782">
                  <a:moveTo>
                    <a:pt x="91231" y="229783"/>
                  </a:moveTo>
                  <a:cubicBezTo>
                    <a:pt x="103333" y="229783"/>
                    <a:pt x="114814" y="226835"/>
                    <a:pt x="125364" y="221560"/>
                  </a:cubicBezTo>
                  <a:cubicBezTo>
                    <a:pt x="87973" y="207596"/>
                    <a:pt x="60821" y="165239"/>
                    <a:pt x="60821" y="114814"/>
                  </a:cubicBezTo>
                  <a:cubicBezTo>
                    <a:pt x="60821" y="64544"/>
                    <a:pt x="87973" y="22187"/>
                    <a:pt x="125364" y="8223"/>
                  </a:cubicBezTo>
                  <a:cubicBezTo>
                    <a:pt x="114814" y="2793"/>
                    <a:pt x="103333" y="0"/>
                    <a:pt x="91231" y="0"/>
                  </a:cubicBezTo>
                  <a:cubicBezTo>
                    <a:pt x="40806" y="0"/>
                    <a:pt x="0" y="51356"/>
                    <a:pt x="0" y="114814"/>
                  </a:cubicBezTo>
                  <a:cubicBezTo>
                    <a:pt x="0" y="178427"/>
                    <a:pt x="40806" y="229783"/>
                    <a:pt x="91231" y="229783"/>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Freeform: Shape 84">
              <a:extLst>
                <a:ext uri="{FF2B5EF4-FFF2-40B4-BE49-F238E27FC236}">
                  <a16:creationId xmlns:a16="http://schemas.microsoft.com/office/drawing/2014/main" id="{9647D7FD-61C6-41B3-B224-F2C7D73DD7E1}"/>
                </a:ext>
              </a:extLst>
            </p:cNvPr>
            <p:cNvSpPr/>
            <p:nvPr/>
          </p:nvSpPr>
          <p:spPr>
            <a:xfrm>
              <a:off x="3762128" y="2951074"/>
              <a:ext cx="609435" cy="1055236"/>
            </a:xfrm>
            <a:custGeom>
              <a:avLst/>
              <a:gdLst>
                <a:gd name="connsiteX0" fmla="*/ 785855 w 1147056"/>
                <a:gd name="connsiteY0" fmla="*/ 1340375 h 1986125"/>
                <a:gd name="connsiteX1" fmla="*/ 831470 w 1147056"/>
                <a:gd name="connsiteY1" fmla="*/ 1329359 h 1986125"/>
                <a:gd name="connsiteX2" fmla="*/ 908271 w 1147056"/>
                <a:gd name="connsiteY2" fmla="*/ 1186307 h 1986125"/>
                <a:gd name="connsiteX3" fmla="*/ 831470 w 1147056"/>
                <a:gd name="connsiteY3" fmla="*/ 1043255 h 1986125"/>
                <a:gd name="connsiteX4" fmla="*/ 785855 w 1147056"/>
                <a:gd name="connsiteY4" fmla="*/ 1032239 h 1986125"/>
                <a:gd name="connsiteX5" fmla="*/ 663438 w 1147056"/>
                <a:gd name="connsiteY5" fmla="*/ 1186307 h 1986125"/>
                <a:gd name="connsiteX6" fmla="*/ 785855 w 1147056"/>
                <a:gd name="connsiteY6" fmla="*/ 1340375 h 1986125"/>
                <a:gd name="connsiteX7" fmla="*/ 653819 w 1147056"/>
                <a:gd name="connsiteY7" fmla="*/ 1609412 h 1986125"/>
                <a:gd name="connsiteX8" fmla="*/ 785855 w 1147056"/>
                <a:gd name="connsiteY8" fmla="*/ 1775737 h 1986125"/>
                <a:gd name="connsiteX9" fmla="*/ 835039 w 1147056"/>
                <a:gd name="connsiteY9" fmla="*/ 1763790 h 1986125"/>
                <a:gd name="connsiteX10" fmla="*/ 917891 w 1147056"/>
                <a:gd name="connsiteY10" fmla="*/ 1609412 h 1986125"/>
                <a:gd name="connsiteX11" fmla="*/ 835039 w 1147056"/>
                <a:gd name="connsiteY11" fmla="*/ 1455033 h 1986125"/>
                <a:gd name="connsiteX12" fmla="*/ 785855 w 1147056"/>
                <a:gd name="connsiteY12" fmla="*/ 1443087 h 1986125"/>
                <a:gd name="connsiteX13" fmla="*/ 653819 w 1147056"/>
                <a:gd name="connsiteY13" fmla="*/ 1609412 h 1986125"/>
                <a:gd name="connsiteX14" fmla="*/ 596722 w 1147056"/>
                <a:gd name="connsiteY14" fmla="*/ 498975 h 1986125"/>
                <a:gd name="connsiteX15" fmla="*/ 728758 w 1147056"/>
                <a:gd name="connsiteY15" fmla="*/ 665300 h 1986125"/>
                <a:gd name="connsiteX16" fmla="*/ 777942 w 1147056"/>
                <a:gd name="connsiteY16" fmla="*/ 653198 h 1986125"/>
                <a:gd name="connsiteX17" fmla="*/ 860794 w 1147056"/>
                <a:gd name="connsiteY17" fmla="*/ 498975 h 1986125"/>
                <a:gd name="connsiteX18" fmla="*/ 777942 w 1147056"/>
                <a:gd name="connsiteY18" fmla="*/ 344752 h 1986125"/>
                <a:gd name="connsiteX19" fmla="*/ 728758 w 1147056"/>
                <a:gd name="connsiteY19" fmla="*/ 332650 h 1986125"/>
                <a:gd name="connsiteX20" fmla="*/ 596722 w 1147056"/>
                <a:gd name="connsiteY20" fmla="*/ 498975 h 1986125"/>
                <a:gd name="connsiteX21" fmla="*/ 1076148 w 1147056"/>
                <a:gd name="connsiteY21" fmla="*/ 0 h 1986125"/>
                <a:gd name="connsiteX22" fmla="*/ 1136193 w 1147056"/>
                <a:gd name="connsiteY22" fmla="*/ 481287 h 1986125"/>
                <a:gd name="connsiteX23" fmla="*/ 997795 w 1147056"/>
                <a:gd name="connsiteY23" fmla="*/ 660490 h 1986125"/>
                <a:gd name="connsiteX24" fmla="*/ 1146278 w 1147056"/>
                <a:gd name="connsiteY24" fmla="*/ 840779 h 1986125"/>
                <a:gd name="connsiteX25" fmla="*/ 1056599 w 1147056"/>
                <a:gd name="connsiteY25" fmla="*/ 1986125 h 1986125"/>
                <a:gd name="connsiteX26" fmla="*/ 127226 w 1147056"/>
                <a:gd name="connsiteY26" fmla="*/ 1731828 h 1986125"/>
                <a:gd name="connsiteX27" fmla="*/ 107211 w 1147056"/>
                <a:gd name="connsiteY27" fmla="*/ 1347977 h 1986125"/>
                <a:gd name="connsiteX28" fmla="*/ 215198 w 1147056"/>
                <a:gd name="connsiteY28" fmla="*/ 1218113 h 1986125"/>
                <a:gd name="connsiteX29" fmla="*/ 87973 w 1147056"/>
                <a:gd name="connsiteY29" fmla="*/ 1086077 h 1986125"/>
                <a:gd name="connsiteX30" fmla="*/ 0 w 1147056"/>
                <a:gd name="connsiteY30" fmla="*/ 518524 h 1986125"/>
                <a:gd name="connsiteX31" fmla="*/ 194718 w 1147056"/>
                <a:gd name="connsiteY31" fmla="*/ 369577 h 1986125"/>
                <a:gd name="connsiteX32" fmla="*/ 259263 w 1147056"/>
                <a:gd name="connsiteY32" fmla="*/ 386333 h 1986125"/>
                <a:gd name="connsiteX33" fmla="*/ 391298 w 1147056"/>
                <a:gd name="connsiteY33" fmla="*/ 254297 h 1986125"/>
                <a:gd name="connsiteX34" fmla="*/ 391143 w 1147056"/>
                <a:gd name="connsiteY34" fmla="*/ 248557 h 1986125"/>
                <a:gd name="connsiteX35" fmla="*/ 1076148 w 1147056"/>
                <a:gd name="connsiteY35" fmla="*/ 0 h 1986125"/>
                <a:gd name="connsiteX36" fmla="*/ 404331 w 1147056"/>
                <a:gd name="connsiteY36" fmla="*/ 1653320 h 1986125"/>
                <a:gd name="connsiteX37" fmla="*/ 445602 w 1147056"/>
                <a:gd name="connsiteY37" fmla="*/ 1643235 h 1986125"/>
                <a:gd name="connsiteX38" fmla="*/ 515111 w 1147056"/>
                <a:gd name="connsiteY38" fmla="*/ 1513837 h 1986125"/>
                <a:gd name="connsiteX39" fmla="*/ 445602 w 1147056"/>
                <a:gd name="connsiteY39" fmla="*/ 1384438 h 1986125"/>
                <a:gd name="connsiteX40" fmla="*/ 404331 w 1147056"/>
                <a:gd name="connsiteY40" fmla="*/ 1374353 h 1986125"/>
                <a:gd name="connsiteX41" fmla="*/ 293551 w 1147056"/>
                <a:gd name="connsiteY41" fmla="*/ 1513837 h 1986125"/>
                <a:gd name="connsiteX42" fmla="*/ 404331 w 1147056"/>
                <a:gd name="connsiteY42" fmla="*/ 1653320 h 1986125"/>
                <a:gd name="connsiteX43" fmla="*/ 466238 w 1147056"/>
                <a:gd name="connsiteY43" fmla="*/ 843882 h 1986125"/>
                <a:gd name="connsiteX44" fmla="*/ 409141 w 1147056"/>
                <a:gd name="connsiteY44" fmla="*/ 737291 h 1986125"/>
                <a:gd name="connsiteX45" fmla="*/ 375007 w 1147056"/>
                <a:gd name="connsiteY45" fmla="*/ 728913 h 1986125"/>
                <a:gd name="connsiteX46" fmla="*/ 283777 w 1147056"/>
                <a:gd name="connsiteY46" fmla="*/ 843882 h 1986125"/>
                <a:gd name="connsiteX47" fmla="*/ 375007 w 1147056"/>
                <a:gd name="connsiteY47" fmla="*/ 958851 h 1986125"/>
                <a:gd name="connsiteX48" fmla="*/ 409141 w 1147056"/>
                <a:gd name="connsiteY48" fmla="*/ 950473 h 1986125"/>
                <a:gd name="connsiteX49" fmla="*/ 466238 w 1147056"/>
                <a:gd name="connsiteY49" fmla="*/ 843882 h 19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056" h="1986125">
                  <a:moveTo>
                    <a:pt x="785855" y="1340375"/>
                  </a:moveTo>
                  <a:cubicBezTo>
                    <a:pt x="801991" y="1340375"/>
                    <a:pt x="817351" y="1336496"/>
                    <a:pt x="831470" y="1329359"/>
                  </a:cubicBezTo>
                  <a:cubicBezTo>
                    <a:pt x="876465" y="1306551"/>
                    <a:pt x="908271" y="1251161"/>
                    <a:pt x="908271" y="1186307"/>
                  </a:cubicBezTo>
                  <a:cubicBezTo>
                    <a:pt x="908271" y="1121453"/>
                    <a:pt x="876465" y="1066063"/>
                    <a:pt x="831470" y="1043255"/>
                  </a:cubicBezTo>
                  <a:cubicBezTo>
                    <a:pt x="817351" y="1036118"/>
                    <a:pt x="801991" y="1032239"/>
                    <a:pt x="785855" y="1032239"/>
                  </a:cubicBezTo>
                  <a:cubicBezTo>
                    <a:pt x="718208" y="1032239"/>
                    <a:pt x="663438" y="1101282"/>
                    <a:pt x="663438" y="1186307"/>
                  </a:cubicBezTo>
                  <a:cubicBezTo>
                    <a:pt x="663438" y="1271331"/>
                    <a:pt x="718363" y="1340375"/>
                    <a:pt x="785855" y="1340375"/>
                  </a:cubicBezTo>
                  <a:close/>
                  <a:moveTo>
                    <a:pt x="653819" y="1609412"/>
                  </a:moveTo>
                  <a:cubicBezTo>
                    <a:pt x="653819" y="1701263"/>
                    <a:pt x="712933" y="1775737"/>
                    <a:pt x="785855" y="1775737"/>
                  </a:cubicBezTo>
                  <a:cubicBezTo>
                    <a:pt x="803232" y="1775737"/>
                    <a:pt x="819833" y="1771547"/>
                    <a:pt x="835039" y="1763790"/>
                  </a:cubicBezTo>
                  <a:cubicBezTo>
                    <a:pt x="883602" y="1739275"/>
                    <a:pt x="917891" y="1679386"/>
                    <a:pt x="917891" y="1609412"/>
                  </a:cubicBezTo>
                  <a:cubicBezTo>
                    <a:pt x="917891" y="1539437"/>
                    <a:pt x="883602" y="1479548"/>
                    <a:pt x="835039" y="1455033"/>
                  </a:cubicBezTo>
                  <a:cubicBezTo>
                    <a:pt x="819833" y="1447276"/>
                    <a:pt x="803232" y="1443087"/>
                    <a:pt x="785855" y="1443087"/>
                  </a:cubicBezTo>
                  <a:cubicBezTo>
                    <a:pt x="712933" y="1443087"/>
                    <a:pt x="653819" y="1517405"/>
                    <a:pt x="653819" y="1609412"/>
                  </a:cubicBezTo>
                  <a:close/>
                  <a:moveTo>
                    <a:pt x="596722" y="498975"/>
                  </a:moveTo>
                  <a:cubicBezTo>
                    <a:pt x="596722" y="590826"/>
                    <a:pt x="655836" y="665300"/>
                    <a:pt x="728758" y="665300"/>
                  </a:cubicBezTo>
                  <a:cubicBezTo>
                    <a:pt x="746135" y="665300"/>
                    <a:pt x="762737" y="661111"/>
                    <a:pt x="777942" y="653198"/>
                  </a:cubicBezTo>
                  <a:cubicBezTo>
                    <a:pt x="826505" y="628684"/>
                    <a:pt x="860794" y="568794"/>
                    <a:pt x="860794" y="498975"/>
                  </a:cubicBezTo>
                  <a:cubicBezTo>
                    <a:pt x="860794" y="429156"/>
                    <a:pt x="826505" y="369111"/>
                    <a:pt x="777942" y="344752"/>
                  </a:cubicBezTo>
                  <a:cubicBezTo>
                    <a:pt x="762737" y="336994"/>
                    <a:pt x="746135" y="332650"/>
                    <a:pt x="728758" y="332650"/>
                  </a:cubicBezTo>
                  <a:cubicBezTo>
                    <a:pt x="655836" y="332650"/>
                    <a:pt x="596722" y="407124"/>
                    <a:pt x="596722" y="498975"/>
                  </a:cubicBezTo>
                  <a:close/>
                  <a:moveTo>
                    <a:pt x="1076148" y="0"/>
                  </a:moveTo>
                  <a:cubicBezTo>
                    <a:pt x="1103610" y="39719"/>
                    <a:pt x="1124401" y="231334"/>
                    <a:pt x="1136193" y="481287"/>
                  </a:cubicBezTo>
                  <a:cubicBezTo>
                    <a:pt x="1057995" y="493855"/>
                    <a:pt x="997795" y="569260"/>
                    <a:pt x="997795" y="660490"/>
                  </a:cubicBezTo>
                  <a:cubicBezTo>
                    <a:pt x="997795" y="755600"/>
                    <a:pt x="1063115" y="833487"/>
                    <a:pt x="1146278" y="840779"/>
                  </a:cubicBezTo>
                  <a:cubicBezTo>
                    <a:pt x="1152018" y="1338823"/>
                    <a:pt x="1126418" y="1889464"/>
                    <a:pt x="1056599" y="1986125"/>
                  </a:cubicBezTo>
                  <a:cubicBezTo>
                    <a:pt x="860950" y="1937252"/>
                    <a:pt x="127226" y="1731828"/>
                    <a:pt x="127226" y="1731828"/>
                  </a:cubicBezTo>
                  <a:cubicBezTo>
                    <a:pt x="127226" y="1731828"/>
                    <a:pt x="120710" y="1561934"/>
                    <a:pt x="107211" y="1347977"/>
                  </a:cubicBezTo>
                  <a:cubicBezTo>
                    <a:pt x="168652" y="1336651"/>
                    <a:pt x="215198" y="1282968"/>
                    <a:pt x="215198" y="1218113"/>
                  </a:cubicBezTo>
                  <a:cubicBezTo>
                    <a:pt x="215198" y="1146743"/>
                    <a:pt x="158723" y="1088715"/>
                    <a:pt x="87973" y="1086077"/>
                  </a:cubicBezTo>
                  <a:cubicBezTo>
                    <a:pt x="67337" y="840158"/>
                    <a:pt x="38323" y="599515"/>
                    <a:pt x="0" y="518524"/>
                  </a:cubicBezTo>
                  <a:cubicBezTo>
                    <a:pt x="66406" y="462514"/>
                    <a:pt x="131261" y="413175"/>
                    <a:pt x="194718" y="369577"/>
                  </a:cubicBezTo>
                  <a:cubicBezTo>
                    <a:pt x="213802" y="380282"/>
                    <a:pt x="235834" y="386333"/>
                    <a:pt x="259263" y="386333"/>
                  </a:cubicBezTo>
                  <a:cubicBezTo>
                    <a:pt x="332185" y="386333"/>
                    <a:pt x="391298" y="327220"/>
                    <a:pt x="391298" y="254297"/>
                  </a:cubicBezTo>
                  <a:cubicBezTo>
                    <a:pt x="391298" y="252280"/>
                    <a:pt x="391298" y="250418"/>
                    <a:pt x="391143" y="248557"/>
                  </a:cubicBezTo>
                  <a:cubicBezTo>
                    <a:pt x="664990" y="99143"/>
                    <a:pt x="900824" y="47322"/>
                    <a:pt x="1076148" y="0"/>
                  </a:cubicBezTo>
                  <a:close/>
                  <a:moveTo>
                    <a:pt x="404331" y="1653320"/>
                  </a:moveTo>
                  <a:cubicBezTo>
                    <a:pt x="418916" y="1653320"/>
                    <a:pt x="432879" y="1649752"/>
                    <a:pt x="445602" y="1643235"/>
                  </a:cubicBezTo>
                  <a:cubicBezTo>
                    <a:pt x="486252" y="1622755"/>
                    <a:pt x="515111" y="1572485"/>
                    <a:pt x="515111" y="1513837"/>
                  </a:cubicBezTo>
                  <a:cubicBezTo>
                    <a:pt x="515111" y="1455189"/>
                    <a:pt x="486408" y="1405074"/>
                    <a:pt x="445602" y="1384438"/>
                  </a:cubicBezTo>
                  <a:cubicBezTo>
                    <a:pt x="432879" y="1377922"/>
                    <a:pt x="418916" y="1374353"/>
                    <a:pt x="404331" y="1374353"/>
                  </a:cubicBezTo>
                  <a:cubicBezTo>
                    <a:pt x="343200" y="1374353"/>
                    <a:pt x="293551" y="1436725"/>
                    <a:pt x="293551" y="1513837"/>
                  </a:cubicBezTo>
                  <a:cubicBezTo>
                    <a:pt x="293551" y="1590948"/>
                    <a:pt x="343200" y="1653320"/>
                    <a:pt x="404331" y="1653320"/>
                  </a:cubicBezTo>
                  <a:close/>
                  <a:moveTo>
                    <a:pt x="466238" y="843882"/>
                  </a:moveTo>
                  <a:cubicBezTo>
                    <a:pt x="466238" y="795629"/>
                    <a:pt x="442499" y="754203"/>
                    <a:pt x="409141" y="737291"/>
                  </a:cubicBezTo>
                  <a:cubicBezTo>
                    <a:pt x="398591" y="731861"/>
                    <a:pt x="386954" y="728913"/>
                    <a:pt x="375007" y="728913"/>
                  </a:cubicBezTo>
                  <a:cubicBezTo>
                    <a:pt x="324582" y="728913"/>
                    <a:pt x="283777" y="780424"/>
                    <a:pt x="283777" y="843882"/>
                  </a:cubicBezTo>
                  <a:cubicBezTo>
                    <a:pt x="283777" y="907340"/>
                    <a:pt x="324737" y="958851"/>
                    <a:pt x="375007" y="958851"/>
                  </a:cubicBezTo>
                  <a:cubicBezTo>
                    <a:pt x="387109" y="958851"/>
                    <a:pt x="398591" y="955903"/>
                    <a:pt x="409141" y="950473"/>
                  </a:cubicBezTo>
                  <a:cubicBezTo>
                    <a:pt x="442654" y="933406"/>
                    <a:pt x="466238" y="892135"/>
                    <a:pt x="466238" y="84388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Freeform: Shape 86">
              <a:extLst>
                <a:ext uri="{FF2B5EF4-FFF2-40B4-BE49-F238E27FC236}">
                  <a16:creationId xmlns:a16="http://schemas.microsoft.com/office/drawing/2014/main" id="{6A4BBB46-2A5A-424A-B680-1ADA72579D94}"/>
                </a:ext>
              </a:extLst>
            </p:cNvPr>
            <p:cNvSpPr/>
            <p:nvPr/>
          </p:nvSpPr>
          <p:spPr>
            <a:xfrm>
              <a:off x="4205787" y="3724139"/>
              <a:ext cx="141539" cy="164043"/>
            </a:xfrm>
            <a:custGeom>
              <a:avLst/>
              <a:gdLst>
                <a:gd name="connsiteX0" fmla="*/ 0 w 266399"/>
                <a:gd name="connsiteY0" fmla="*/ 308756 h 308756"/>
                <a:gd name="connsiteX1" fmla="*/ 82852 w 266399"/>
                <a:gd name="connsiteY1" fmla="*/ 154378 h 308756"/>
                <a:gd name="connsiteX2" fmla="*/ 0 w 266399"/>
                <a:gd name="connsiteY2" fmla="*/ 0 h 308756"/>
                <a:gd name="connsiteX3" fmla="*/ 266400 w 266399"/>
                <a:gd name="connsiteY3" fmla="*/ 0 h 308756"/>
                <a:gd name="connsiteX4" fmla="*/ 266400 w 266399"/>
                <a:gd name="connsiteY4" fmla="*/ 308756 h 308756"/>
                <a:gd name="connsiteX5" fmla="*/ 0 w 266399"/>
                <a:gd name="connsiteY5" fmla="*/ 308756 h 30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99" h="308756">
                  <a:moveTo>
                    <a:pt x="0" y="308756"/>
                  </a:moveTo>
                  <a:cubicBezTo>
                    <a:pt x="48563" y="284242"/>
                    <a:pt x="82852" y="224353"/>
                    <a:pt x="82852" y="154378"/>
                  </a:cubicBezTo>
                  <a:cubicBezTo>
                    <a:pt x="82852" y="84404"/>
                    <a:pt x="48563" y="24514"/>
                    <a:pt x="0" y="0"/>
                  </a:cubicBezTo>
                  <a:lnTo>
                    <a:pt x="266400" y="0"/>
                  </a:lnTo>
                  <a:lnTo>
                    <a:pt x="266400" y="308756"/>
                  </a:lnTo>
                  <a:lnTo>
                    <a:pt x="0" y="308756"/>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Freeform: Shape 89">
              <a:extLst>
                <a:ext uri="{FF2B5EF4-FFF2-40B4-BE49-F238E27FC236}">
                  <a16:creationId xmlns:a16="http://schemas.microsoft.com/office/drawing/2014/main" id="{5F5F16F9-3D63-4F9E-B0C1-23C8E8C8D09A}"/>
                </a:ext>
              </a:extLst>
            </p:cNvPr>
            <p:cNvSpPr/>
            <p:nvPr/>
          </p:nvSpPr>
          <p:spPr>
            <a:xfrm>
              <a:off x="3627265" y="3555068"/>
              <a:ext cx="657280" cy="201467"/>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Freeform: Shape 90">
              <a:extLst>
                <a:ext uri="{FF2B5EF4-FFF2-40B4-BE49-F238E27FC236}">
                  <a16:creationId xmlns:a16="http://schemas.microsoft.com/office/drawing/2014/main" id="{7D57304C-3C88-4A42-8AE2-13BAE7F04FD2}"/>
                </a:ext>
              </a:extLst>
            </p:cNvPr>
            <p:cNvSpPr/>
            <p:nvPr/>
          </p:nvSpPr>
          <p:spPr>
            <a:xfrm>
              <a:off x="2227663" y="3065193"/>
              <a:ext cx="550081" cy="923177"/>
            </a:xfrm>
            <a:custGeom>
              <a:avLst/>
              <a:gdLst>
                <a:gd name="connsiteX0" fmla="*/ 0 w 1035342"/>
                <a:gd name="connsiteY0" fmla="*/ 0 h 1737568"/>
                <a:gd name="connsiteX1" fmla="*/ 1035342 w 1035342"/>
                <a:gd name="connsiteY1" fmla="*/ 1737569 h 1737568"/>
              </a:gdLst>
              <a:ahLst/>
              <a:cxnLst>
                <a:cxn ang="0">
                  <a:pos x="connsiteX0" y="connsiteY0"/>
                </a:cxn>
                <a:cxn ang="0">
                  <a:pos x="connsiteX1" y="connsiteY1"/>
                </a:cxn>
              </a:cxnLst>
              <a:rect l="l" t="t" r="r" b="b"/>
              <a:pathLst>
                <a:path w="1035342" h="1737568">
                  <a:moveTo>
                    <a:pt x="0" y="0"/>
                  </a:moveTo>
                  <a:lnTo>
                    <a:pt x="1035342" y="1737569"/>
                  </a:lnTo>
                </a:path>
              </a:pathLst>
            </a:custGeom>
            <a:ln w="114300" cap="flat">
              <a:solidFill>
                <a:srgbClr val="003C47"/>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8F9791B-41E5-4987-BCB1-39E392D1807E}"/>
                </a:ext>
              </a:extLst>
            </p:cNvPr>
            <p:cNvSpPr/>
            <p:nvPr/>
          </p:nvSpPr>
          <p:spPr>
            <a:xfrm>
              <a:off x="2130721" y="2902551"/>
              <a:ext cx="229578" cy="263046"/>
            </a:xfrm>
            <a:custGeom>
              <a:avLst/>
              <a:gdLst>
                <a:gd name="connsiteX0" fmla="*/ 6827 w 432103"/>
                <a:gd name="connsiteY0" fmla="*/ 495096 h 495096"/>
                <a:gd name="connsiteX1" fmla="*/ 0 w 432103"/>
                <a:gd name="connsiteY1" fmla="*/ 0 h 495096"/>
                <a:gd name="connsiteX2" fmla="*/ 432104 w 432103"/>
                <a:gd name="connsiteY2" fmla="*/ 241575 h 495096"/>
              </a:gdLst>
              <a:ahLst/>
              <a:cxnLst>
                <a:cxn ang="0">
                  <a:pos x="connsiteX0" y="connsiteY0"/>
                </a:cxn>
                <a:cxn ang="0">
                  <a:pos x="connsiteX1" y="connsiteY1"/>
                </a:cxn>
                <a:cxn ang="0">
                  <a:pos x="connsiteX2" y="connsiteY2"/>
                </a:cxn>
              </a:cxnLst>
              <a:rect l="l" t="t" r="r" b="b"/>
              <a:pathLst>
                <a:path w="432103" h="495096">
                  <a:moveTo>
                    <a:pt x="6827" y="495096"/>
                  </a:moveTo>
                  <a:lnTo>
                    <a:pt x="0" y="0"/>
                  </a:lnTo>
                  <a:lnTo>
                    <a:pt x="432104" y="241575"/>
                  </a:lnTo>
                  <a:close/>
                </a:path>
              </a:pathLst>
            </a:custGeom>
            <a:solidFill>
              <a:srgbClr val="003C47"/>
            </a:solidFill>
            <a:ln w="1545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E435F9-E363-4BF7-BF80-22ED61863F9F}"/>
                </a:ext>
              </a:extLst>
            </p:cNvPr>
            <p:cNvSpPr/>
            <p:nvPr/>
          </p:nvSpPr>
          <p:spPr>
            <a:xfrm>
              <a:off x="3386064" y="3673030"/>
              <a:ext cx="107988" cy="198171"/>
            </a:xfrm>
            <a:custGeom>
              <a:avLst/>
              <a:gdLst>
                <a:gd name="connsiteX0" fmla="*/ 0 w 203251"/>
                <a:gd name="connsiteY0" fmla="*/ 186495 h 372989"/>
                <a:gd name="connsiteX1" fmla="*/ 148172 w 203251"/>
                <a:gd name="connsiteY1" fmla="*/ 372990 h 372989"/>
                <a:gd name="connsiteX2" fmla="*/ 203252 w 203251"/>
                <a:gd name="connsiteY2" fmla="*/ 359647 h 372989"/>
                <a:gd name="connsiteX3" fmla="*/ 98678 w 203251"/>
                <a:gd name="connsiteY3" fmla="*/ 186495 h 372989"/>
                <a:gd name="connsiteX4" fmla="*/ 203252 w 203251"/>
                <a:gd name="connsiteY4" fmla="*/ 13343 h 372989"/>
                <a:gd name="connsiteX5" fmla="*/ 148172 w 203251"/>
                <a:gd name="connsiteY5" fmla="*/ 0 h 372989"/>
                <a:gd name="connsiteX6" fmla="*/ 0 w 203251"/>
                <a:gd name="connsiteY6" fmla="*/ 186495 h 37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51" h="372989">
                  <a:moveTo>
                    <a:pt x="0" y="186495"/>
                  </a:moveTo>
                  <a:cubicBezTo>
                    <a:pt x="0" y="289517"/>
                    <a:pt x="66251" y="372990"/>
                    <a:pt x="148172" y="372990"/>
                  </a:cubicBezTo>
                  <a:cubicBezTo>
                    <a:pt x="167721" y="372990"/>
                    <a:pt x="186185" y="368335"/>
                    <a:pt x="203252" y="359647"/>
                  </a:cubicBezTo>
                  <a:cubicBezTo>
                    <a:pt x="142742" y="336839"/>
                    <a:pt x="98678" y="267951"/>
                    <a:pt x="98678" y="186495"/>
                  </a:cubicBezTo>
                  <a:cubicBezTo>
                    <a:pt x="98678" y="105039"/>
                    <a:pt x="142742" y="36151"/>
                    <a:pt x="203252" y="13343"/>
                  </a:cubicBezTo>
                  <a:cubicBezTo>
                    <a:pt x="186185" y="4655"/>
                    <a:pt x="167721" y="0"/>
                    <a:pt x="148172" y="0"/>
                  </a:cubicBezTo>
                  <a:cubicBezTo>
                    <a:pt x="66251" y="0"/>
                    <a:pt x="0" y="83473"/>
                    <a:pt x="0" y="1864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Freeform: Shape 93">
              <a:extLst>
                <a:ext uri="{FF2B5EF4-FFF2-40B4-BE49-F238E27FC236}">
                  <a16:creationId xmlns:a16="http://schemas.microsoft.com/office/drawing/2014/main" id="{1EE8F578-1440-43D4-816C-10D3BA2585DA}"/>
                </a:ext>
              </a:extLst>
            </p:cNvPr>
            <p:cNvSpPr/>
            <p:nvPr/>
          </p:nvSpPr>
          <p:spPr>
            <a:xfrm>
              <a:off x="3601134" y="3009190"/>
              <a:ext cx="158834" cy="1277313"/>
            </a:xfrm>
            <a:custGeom>
              <a:avLst/>
              <a:gdLst>
                <a:gd name="connsiteX0" fmla="*/ 94644 w 298952"/>
                <a:gd name="connsiteY0" fmla="*/ 0 h 2404109"/>
                <a:gd name="connsiteX1" fmla="*/ 167411 w 298952"/>
                <a:gd name="connsiteY1" fmla="*/ 582603 h 2404109"/>
                <a:gd name="connsiteX2" fmla="*/ 0 w 298952"/>
                <a:gd name="connsiteY2" fmla="*/ 799353 h 2404109"/>
                <a:gd name="connsiteX3" fmla="*/ 179669 w 298952"/>
                <a:gd name="connsiteY3" fmla="*/ 1017655 h 2404109"/>
                <a:gd name="connsiteX4" fmla="*/ 71061 w 298952"/>
                <a:gd name="connsiteY4" fmla="*/ 2404110 h 2404109"/>
                <a:gd name="connsiteX5" fmla="*/ 219233 w 298952"/>
                <a:gd name="connsiteY5" fmla="*/ 2333515 h 2404109"/>
                <a:gd name="connsiteX6" fmla="*/ 248712 w 298952"/>
                <a:gd name="connsiteY6" fmla="*/ 136846 h 2404109"/>
                <a:gd name="connsiteX7" fmla="*/ 94644 w 298952"/>
                <a:gd name="connsiteY7" fmla="*/ 0 h 24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52" h="2404109">
                  <a:moveTo>
                    <a:pt x="94644" y="0"/>
                  </a:moveTo>
                  <a:cubicBezTo>
                    <a:pt x="128002" y="48098"/>
                    <a:pt x="153137" y="279898"/>
                    <a:pt x="167411" y="582603"/>
                  </a:cubicBezTo>
                  <a:cubicBezTo>
                    <a:pt x="72767" y="597653"/>
                    <a:pt x="0" y="689039"/>
                    <a:pt x="0" y="799353"/>
                  </a:cubicBezTo>
                  <a:cubicBezTo>
                    <a:pt x="0" y="914477"/>
                    <a:pt x="79129" y="1008811"/>
                    <a:pt x="179669" y="1017655"/>
                  </a:cubicBezTo>
                  <a:cubicBezTo>
                    <a:pt x="186495" y="1620583"/>
                    <a:pt x="155619" y="2287124"/>
                    <a:pt x="71061" y="2404110"/>
                  </a:cubicBezTo>
                  <a:cubicBezTo>
                    <a:pt x="125675" y="2378509"/>
                    <a:pt x="174704" y="2355392"/>
                    <a:pt x="219233" y="2333515"/>
                  </a:cubicBezTo>
                  <a:cubicBezTo>
                    <a:pt x="323651" y="1970144"/>
                    <a:pt x="316825" y="591136"/>
                    <a:pt x="248712" y="136846"/>
                  </a:cubicBezTo>
                  <a:cubicBezTo>
                    <a:pt x="212871" y="97126"/>
                    <a:pt x="163688" y="46081"/>
                    <a:pt x="94644" y="0"/>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Freeform: Shape 94">
              <a:extLst>
                <a:ext uri="{FF2B5EF4-FFF2-40B4-BE49-F238E27FC236}">
                  <a16:creationId xmlns:a16="http://schemas.microsoft.com/office/drawing/2014/main" id="{65907186-035D-4C24-B9EB-D2F0632D57FF}"/>
                </a:ext>
              </a:extLst>
            </p:cNvPr>
            <p:cNvSpPr/>
            <p:nvPr/>
          </p:nvSpPr>
          <p:spPr>
            <a:xfrm>
              <a:off x="3366363" y="3966248"/>
              <a:ext cx="91913" cy="168577"/>
            </a:xfrm>
            <a:custGeom>
              <a:avLst/>
              <a:gdLst>
                <a:gd name="connsiteX0" fmla="*/ 172997 w 172996"/>
                <a:gd name="connsiteY0" fmla="*/ 11326 h 317289"/>
                <a:gd name="connsiteX1" fmla="*/ 125985 w 172996"/>
                <a:gd name="connsiteY1" fmla="*/ 0 h 317289"/>
                <a:gd name="connsiteX2" fmla="*/ 0 w 172996"/>
                <a:gd name="connsiteY2" fmla="*/ 158567 h 317289"/>
                <a:gd name="connsiteX3" fmla="*/ 125985 w 172996"/>
                <a:gd name="connsiteY3" fmla="*/ 317290 h 317289"/>
                <a:gd name="connsiteX4" fmla="*/ 172997 w 172996"/>
                <a:gd name="connsiteY4" fmla="*/ 305964 h 317289"/>
                <a:gd name="connsiteX5" fmla="*/ 83938 w 172996"/>
                <a:gd name="connsiteY5" fmla="*/ 158567 h 317289"/>
                <a:gd name="connsiteX6" fmla="*/ 172997 w 172996"/>
                <a:gd name="connsiteY6" fmla="*/ 11326 h 3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96" h="317289">
                  <a:moveTo>
                    <a:pt x="172997" y="11326"/>
                  </a:moveTo>
                  <a:cubicBezTo>
                    <a:pt x="158412" y="4034"/>
                    <a:pt x="142741" y="0"/>
                    <a:pt x="125985" y="0"/>
                  </a:cubicBezTo>
                  <a:cubicBezTo>
                    <a:pt x="56476" y="0"/>
                    <a:pt x="0" y="71061"/>
                    <a:pt x="0" y="158567"/>
                  </a:cubicBezTo>
                  <a:cubicBezTo>
                    <a:pt x="0" y="246229"/>
                    <a:pt x="56476" y="317290"/>
                    <a:pt x="125985" y="317290"/>
                  </a:cubicBezTo>
                  <a:cubicBezTo>
                    <a:pt x="142586" y="317290"/>
                    <a:pt x="158412" y="313256"/>
                    <a:pt x="172997" y="305964"/>
                  </a:cubicBezTo>
                  <a:cubicBezTo>
                    <a:pt x="121330" y="286569"/>
                    <a:pt x="83938" y="227921"/>
                    <a:pt x="83938" y="158567"/>
                  </a:cubicBezTo>
                  <a:cubicBezTo>
                    <a:pt x="83938" y="89214"/>
                    <a:pt x="121330" y="30721"/>
                    <a:pt x="172997" y="11326"/>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Freeform: Shape 95">
              <a:extLst>
                <a:ext uri="{FF2B5EF4-FFF2-40B4-BE49-F238E27FC236}">
                  <a16:creationId xmlns:a16="http://schemas.microsoft.com/office/drawing/2014/main" id="{7A9A2229-854A-431A-BBCB-C8DC664FA1CB}"/>
                </a:ext>
              </a:extLst>
            </p:cNvPr>
            <p:cNvSpPr/>
            <p:nvPr/>
          </p:nvSpPr>
          <p:spPr>
            <a:xfrm>
              <a:off x="3392577" y="3132429"/>
              <a:ext cx="116644" cy="213916"/>
            </a:xfrm>
            <a:custGeom>
              <a:avLst/>
              <a:gdLst>
                <a:gd name="connsiteX0" fmla="*/ 219543 w 219542"/>
                <a:gd name="connsiteY0" fmla="*/ 388195 h 402624"/>
                <a:gd name="connsiteX1" fmla="*/ 106591 w 219542"/>
                <a:gd name="connsiteY1" fmla="*/ 201390 h 402624"/>
                <a:gd name="connsiteX2" fmla="*/ 219543 w 219542"/>
                <a:gd name="connsiteY2" fmla="*/ 14584 h 402624"/>
                <a:gd name="connsiteX3" fmla="*/ 159964 w 219542"/>
                <a:gd name="connsiteY3" fmla="*/ 0 h 402624"/>
                <a:gd name="connsiteX4" fmla="*/ 0 w 219542"/>
                <a:gd name="connsiteY4" fmla="*/ 201390 h 402624"/>
                <a:gd name="connsiteX5" fmla="*/ 159964 w 219542"/>
                <a:gd name="connsiteY5" fmla="*/ 402624 h 402624"/>
                <a:gd name="connsiteX6" fmla="*/ 219543 w 219542"/>
                <a:gd name="connsiteY6" fmla="*/ 388195 h 40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42" h="402624">
                  <a:moveTo>
                    <a:pt x="219543" y="388195"/>
                  </a:moveTo>
                  <a:cubicBezTo>
                    <a:pt x="154068" y="363681"/>
                    <a:pt x="106591" y="289207"/>
                    <a:pt x="106591" y="201390"/>
                  </a:cubicBezTo>
                  <a:cubicBezTo>
                    <a:pt x="106591" y="113418"/>
                    <a:pt x="154068" y="39099"/>
                    <a:pt x="219543" y="14584"/>
                  </a:cubicBezTo>
                  <a:cubicBezTo>
                    <a:pt x="201079" y="5120"/>
                    <a:pt x="181064" y="0"/>
                    <a:pt x="159964" y="0"/>
                  </a:cubicBezTo>
                  <a:cubicBezTo>
                    <a:pt x="71526" y="0"/>
                    <a:pt x="0" y="90144"/>
                    <a:pt x="0" y="201390"/>
                  </a:cubicBezTo>
                  <a:cubicBezTo>
                    <a:pt x="0" y="312635"/>
                    <a:pt x="71526" y="402624"/>
                    <a:pt x="159964" y="402624"/>
                  </a:cubicBezTo>
                  <a:cubicBezTo>
                    <a:pt x="181064" y="402624"/>
                    <a:pt x="201079" y="397659"/>
                    <a:pt x="219543" y="3881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Freeform: Shape 96">
              <a:extLst>
                <a:ext uri="{FF2B5EF4-FFF2-40B4-BE49-F238E27FC236}">
                  <a16:creationId xmlns:a16="http://schemas.microsoft.com/office/drawing/2014/main" id="{C3068F07-24C3-4F3A-8AAB-44DE73152358}"/>
                </a:ext>
              </a:extLst>
            </p:cNvPr>
            <p:cNvSpPr/>
            <p:nvPr/>
          </p:nvSpPr>
          <p:spPr>
            <a:xfrm>
              <a:off x="3148160" y="3893211"/>
              <a:ext cx="97766" cy="179376"/>
            </a:xfrm>
            <a:custGeom>
              <a:avLst/>
              <a:gdLst>
                <a:gd name="connsiteX0" fmla="*/ 184012 w 184012"/>
                <a:gd name="connsiteY0" fmla="*/ 12257 h 337614"/>
                <a:gd name="connsiteX1" fmla="*/ 134053 w 184012"/>
                <a:gd name="connsiteY1" fmla="*/ 0 h 337614"/>
                <a:gd name="connsiteX2" fmla="*/ 0 w 184012"/>
                <a:gd name="connsiteY2" fmla="*/ 168807 h 337614"/>
                <a:gd name="connsiteX3" fmla="*/ 134053 w 184012"/>
                <a:gd name="connsiteY3" fmla="*/ 337615 h 337614"/>
                <a:gd name="connsiteX4" fmla="*/ 184012 w 184012"/>
                <a:gd name="connsiteY4" fmla="*/ 325358 h 337614"/>
                <a:gd name="connsiteX5" fmla="*/ 89368 w 184012"/>
                <a:gd name="connsiteY5" fmla="*/ 168807 h 337614"/>
                <a:gd name="connsiteX6" fmla="*/ 184012 w 184012"/>
                <a:gd name="connsiteY6" fmla="*/ 12257 h 3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12" h="337614">
                  <a:moveTo>
                    <a:pt x="184012" y="12257"/>
                  </a:moveTo>
                  <a:cubicBezTo>
                    <a:pt x="168652" y="4344"/>
                    <a:pt x="151741" y="0"/>
                    <a:pt x="134053" y="0"/>
                  </a:cubicBezTo>
                  <a:cubicBezTo>
                    <a:pt x="60045" y="0"/>
                    <a:pt x="0" y="75560"/>
                    <a:pt x="0" y="168807"/>
                  </a:cubicBezTo>
                  <a:cubicBezTo>
                    <a:pt x="0" y="262055"/>
                    <a:pt x="60045" y="337615"/>
                    <a:pt x="134053" y="337615"/>
                  </a:cubicBezTo>
                  <a:cubicBezTo>
                    <a:pt x="151741" y="337615"/>
                    <a:pt x="168652" y="333271"/>
                    <a:pt x="184012" y="325358"/>
                  </a:cubicBezTo>
                  <a:cubicBezTo>
                    <a:pt x="129088" y="304722"/>
                    <a:pt x="89368" y="242506"/>
                    <a:pt x="89368" y="168807"/>
                  </a:cubicBezTo>
                  <a:cubicBezTo>
                    <a:pt x="89368" y="95109"/>
                    <a:pt x="129088" y="32893"/>
                    <a:pt x="184012" y="1225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8" name="Freeform: Shape 97">
              <a:extLst>
                <a:ext uri="{FF2B5EF4-FFF2-40B4-BE49-F238E27FC236}">
                  <a16:creationId xmlns:a16="http://schemas.microsoft.com/office/drawing/2014/main" id="{5BD14526-F7C8-4A34-A631-FEE779CA6225}"/>
                </a:ext>
              </a:extLst>
            </p:cNvPr>
            <p:cNvSpPr/>
            <p:nvPr/>
          </p:nvSpPr>
          <p:spPr>
            <a:xfrm>
              <a:off x="3141812" y="3412787"/>
              <a:ext cx="116149" cy="213009"/>
            </a:xfrm>
            <a:custGeom>
              <a:avLst/>
              <a:gdLst>
                <a:gd name="connsiteX0" fmla="*/ 159188 w 218611"/>
                <a:gd name="connsiteY0" fmla="*/ 400918 h 400917"/>
                <a:gd name="connsiteX1" fmla="*/ 218612 w 218611"/>
                <a:gd name="connsiteY1" fmla="*/ 386333 h 400917"/>
                <a:gd name="connsiteX2" fmla="*/ 105970 w 218611"/>
                <a:gd name="connsiteY2" fmla="*/ 200304 h 400917"/>
                <a:gd name="connsiteX3" fmla="*/ 218612 w 218611"/>
                <a:gd name="connsiteY3" fmla="*/ 14274 h 400917"/>
                <a:gd name="connsiteX4" fmla="*/ 159188 w 218611"/>
                <a:gd name="connsiteY4" fmla="*/ 0 h 400917"/>
                <a:gd name="connsiteX5" fmla="*/ 0 w 218611"/>
                <a:gd name="connsiteY5" fmla="*/ 200304 h 400917"/>
                <a:gd name="connsiteX6" fmla="*/ 159188 w 218611"/>
                <a:gd name="connsiteY6" fmla="*/ 400918 h 40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11" h="400917">
                  <a:moveTo>
                    <a:pt x="159188" y="400918"/>
                  </a:moveTo>
                  <a:cubicBezTo>
                    <a:pt x="180134" y="400918"/>
                    <a:pt x="200304" y="395798"/>
                    <a:pt x="218612" y="386333"/>
                  </a:cubicBezTo>
                  <a:cubicBezTo>
                    <a:pt x="153602" y="362129"/>
                    <a:pt x="105970" y="288121"/>
                    <a:pt x="105970" y="200304"/>
                  </a:cubicBezTo>
                  <a:cubicBezTo>
                    <a:pt x="105970" y="112642"/>
                    <a:pt x="153602" y="38633"/>
                    <a:pt x="218612" y="14274"/>
                  </a:cubicBezTo>
                  <a:cubicBezTo>
                    <a:pt x="200304" y="5120"/>
                    <a:pt x="180134" y="0"/>
                    <a:pt x="159188" y="0"/>
                  </a:cubicBezTo>
                  <a:cubicBezTo>
                    <a:pt x="71371" y="0"/>
                    <a:pt x="0" y="89679"/>
                    <a:pt x="0" y="200304"/>
                  </a:cubicBezTo>
                  <a:cubicBezTo>
                    <a:pt x="0" y="311239"/>
                    <a:pt x="71371" y="400918"/>
                    <a:pt x="159188" y="40091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9" name="Freeform: Shape 98">
              <a:extLst>
                <a:ext uri="{FF2B5EF4-FFF2-40B4-BE49-F238E27FC236}">
                  <a16:creationId xmlns:a16="http://schemas.microsoft.com/office/drawing/2014/main" id="{4929F603-42EC-4B54-8FB7-09431F6902E0}"/>
                </a:ext>
              </a:extLst>
            </p:cNvPr>
            <p:cNvSpPr/>
            <p:nvPr/>
          </p:nvSpPr>
          <p:spPr>
            <a:xfrm>
              <a:off x="2959386" y="3009190"/>
              <a:ext cx="737693" cy="1277395"/>
            </a:xfrm>
            <a:custGeom>
              <a:avLst/>
              <a:gdLst>
                <a:gd name="connsiteX0" fmla="*/ 951249 w 1388457"/>
                <a:gd name="connsiteY0" fmla="*/ 1622444 h 2404264"/>
                <a:gd name="connsiteX1" fmla="*/ 1006484 w 1388457"/>
                <a:gd name="connsiteY1" fmla="*/ 1609101 h 2404264"/>
                <a:gd name="connsiteX2" fmla="*/ 1099421 w 1388457"/>
                <a:gd name="connsiteY2" fmla="*/ 1435949 h 2404264"/>
                <a:gd name="connsiteX3" fmla="*/ 1006484 w 1388457"/>
                <a:gd name="connsiteY3" fmla="*/ 1262798 h 2404264"/>
                <a:gd name="connsiteX4" fmla="*/ 951249 w 1388457"/>
                <a:gd name="connsiteY4" fmla="*/ 1249455 h 2404264"/>
                <a:gd name="connsiteX5" fmla="*/ 803077 w 1388457"/>
                <a:gd name="connsiteY5" fmla="*/ 1435949 h 2404264"/>
                <a:gd name="connsiteX6" fmla="*/ 951249 w 1388457"/>
                <a:gd name="connsiteY6" fmla="*/ 1622444 h 2404264"/>
                <a:gd name="connsiteX7" fmla="*/ 765995 w 1388457"/>
                <a:gd name="connsiteY7" fmla="*/ 1959904 h 2404264"/>
                <a:gd name="connsiteX8" fmla="*/ 891980 w 1388457"/>
                <a:gd name="connsiteY8" fmla="*/ 2118472 h 2404264"/>
                <a:gd name="connsiteX9" fmla="*/ 938992 w 1388457"/>
                <a:gd name="connsiteY9" fmla="*/ 2107145 h 2404264"/>
                <a:gd name="connsiteX10" fmla="*/ 1017965 w 1388457"/>
                <a:gd name="connsiteY10" fmla="*/ 1959904 h 2404264"/>
                <a:gd name="connsiteX11" fmla="*/ 938992 w 1388457"/>
                <a:gd name="connsiteY11" fmla="*/ 1812663 h 2404264"/>
                <a:gd name="connsiteX12" fmla="*/ 891980 w 1388457"/>
                <a:gd name="connsiteY12" fmla="*/ 1801337 h 2404264"/>
                <a:gd name="connsiteX13" fmla="*/ 765995 w 1388457"/>
                <a:gd name="connsiteY13" fmla="*/ 1959904 h 2404264"/>
                <a:gd name="connsiteX14" fmla="*/ 815334 w 1388457"/>
                <a:gd name="connsiteY14" fmla="*/ 433345 h 2404264"/>
                <a:gd name="connsiteX15" fmla="*/ 975142 w 1388457"/>
                <a:gd name="connsiteY15" fmla="*/ 634735 h 2404264"/>
                <a:gd name="connsiteX16" fmla="*/ 1034722 w 1388457"/>
                <a:gd name="connsiteY16" fmla="*/ 620150 h 2404264"/>
                <a:gd name="connsiteX17" fmla="*/ 1135106 w 1388457"/>
                <a:gd name="connsiteY17" fmla="*/ 433345 h 2404264"/>
                <a:gd name="connsiteX18" fmla="*/ 1034722 w 1388457"/>
                <a:gd name="connsiteY18" fmla="*/ 246540 h 2404264"/>
                <a:gd name="connsiteX19" fmla="*/ 975142 w 1388457"/>
                <a:gd name="connsiteY19" fmla="*/ 231955 h 2404264"/>
                <a:gd name="connsiteX20" fmla="*/ 815334 w 1388457"/>
                <a:gd name="connsiteY20" fmla="*/ 433345 h 2404264"/>
                <a:gd name="connsiteX21" fmla="*/ 1302517 w 1388457"/>
                <a:gd name="connsiteY21" fmla="*/ 0 h 2404264"/>
                <a:gd name="connsiteX22" fmla="*/ 1375285 w 1388457"/>
                <a:gd name="connsiteY22" fmla="*/ 582603 h 2404264"/>
                <a:gd name="connsiteX23" fmla="*/ 1207873 w 1388457"/>
                <a:gd name="connsiteY23" fmla="*/ 799508 h 2404264"/>
                <a:gd name="connsiteX24" fmla="*/ 1387542 w 1388457"/>
                <a:gd name="connsiteY24" fmla="*/ 1017810 h 2404264"/>
                <a:gd name="connsiteX25" fmla="*/ 1278934 w 1388457"/>
                <a:gd name="connsiteY25" fmla="*/ 2404265 h 2404264"/>
                <a:gd name="connsiteX26" fmla="*/ 153913 w 1388457"/>
                <a:gd name="connsiteY26" fmla="*/ 2096285 h 2404264"/>
                <a:gd name="connsiteX27" fmla="*/ 129709 w 1388457"/>
                <a:gd name="connsiteY27" fmla="*/ 1631754 h 2404264"/>
                <a:gd name="connsiteX28" fmla="*/ 260503 w 1388457"/>
                <a:gd name="connsiteY28" fmla="*/ 1474583 h 2404264"/>
                <a:gd name="connsiteX29" fmla="*/ 106591 w 1388457"/>
                <a:gd name="connsiteY29" fmla="*/ 1314774 h 2404264"/>
                <a:gd name="connsiteX30" fmla="*/ 0 w 1388457"/>
                <a:gd name="connsiteY30" fmla="*/ 627753 h 2404264"/>
                <a:gd name="connsiteX31" fmla="*/ 235679 w 1388457"/>
                <a:gd name="connsiteY31" fmla="*/ 447464 h 2404264"/>
                <a:gd name="connsiteX32" fmla="*/ 313876 w 1388457"/>
                <a:gd name="connsiteY32" fmla="*/ 467789 h 2404264"/>
                <a:gd name="connsiteX33" fmla="*/ 473685 w 1388457"/>
                <a:gd name="connsiteY33" fmla="*/ 307981 h 2404264"/>
                <a:gd name="connsiteX34" fmla="*/ 473375 w 1388457"/>
                <a:gd name="connsiteY34" fmla="*/ 300999 h 2404264"/>
                <a:gd name="connsiteX35" fmla="*/ 1302517 w 1388457"/>
                <a:gd name="connsiteY35" fmla="*/ 0 h 2404264"/>
                <a:gd name="connsiteX36" fmla="*/ 489355 w 1388457"/>
                <a:gd name="connsiteY36" fmla="*/ 2001486 h 2404264"/>
                <a:gd name="connsiteX37" fmla="*/ 539315 w 1388457"/>
                <a:gd name="connsiteY37" fmla="*/ 1989228 h 2404264"/>
                <a:gd name="connsiteX38" fmla="*/ 623409 w 1388457"/>
                <a:gd name="connsiteY38" fmla="*/ 1832678 h 2404264"/>
                <a:gd name="connsiteX39" fmla="*/ 539315 w 1388457"/>
                <a:gd name="connsiteY39" fmla="*/ 1676128 h 2404264"/>
                <a:gd name="connsiteX40" fmla="*/ 489355 w 1388457"/>
                <a:gd name="connsiteY40" fmla="*/ 1663871 h 2404264"/>
                <a:gd name="connsiteX41" fmla="*/ 355303 w 1388457"/>
                <a:gd name="connsiteY41" fmla="*/ 1832678 h 2404264"/>
                <a:gd name="connsiteX42" fmla="*/ 489355 w 1388457"/>
                <a:gd name="connsiteY42" fmla="*/ 2001486 h 2404264"/>
                <a:gd name="connsiteX43" fmla="*/ 661887 w 1388457"/>
                <a:gd name="connsiteY43" fmla="*/ 960092 h 2404264"/>
                <a:gd name="connsiteX44" fmla="*/ 562278 w 1388457"/>
                <a:gd name="connsiteY44" fmla="*/ 774063 h 2404264"/>
                <a:gd name="connsiteX45" fmla="*/ 502699 w 1388457"/>
                <a:gd name="connsiteY45" fmla="*/ 759478 h 2404264"/>
                <a:gd name="connsiteX46" fmla="*/ 343511 w 1388457"/>
                <a:gd name="connsiteY46" fmla="*/ 960092 h 2404264"/>
                <a:gd name="connsiteX47" fmla="*/ 502699 w 1388457"/>
                <a:gd name="connsiteY47" fmla="*/ 1160706 h 2404264"/>
                <a:gd name="connsiteX48" fmla="*/ 562278 w 1388457"/>
                <a:gd name="connsiteY48" fmla="*/ 1146122 h 2404264"/>
                <a:gd name="connsiteX49" fmla="*/ 661887 w 1388457"/>
                <a:gd name="connsiteY49" fmla="*/ 960092 h 24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8457" h="2404264">
                  <a:moveTo>
                    <a:pt x="951249" y="1622444"/>
                  </a:moveTo>
                  <a:cubicBezTo>
                    <a:pt x="970798" y="1622444"/>
                    <a:pt x="989417" y="1617635"/>
                    <a:pt x="1006484" y="1609101"/>
                  </a:cubicBezTo>
                  <a:cubicBezTo>
                    <a:pt x="1060943" y="1581484"/>
                    <a:pt x="1099421" y="1514457"/>
                    <a:pt x="1099421" y="1435949"/>
                  </a:cubicBezTo>
                  <a:cubicBezTo>
                    <a:pt x="1099421" y="1357442"/>
                    <a:pt x="1060943" y="1290415"/>
                    <a:pt x="1006484" y="1262798"/>
                  </a:cubicBezTo>
                  <a:cubicBezTo>
                    <a:pt x="989417" y="1254109"/>
                    <a:pt x="970798" y="1249455"/>
                    <a:pt x="951249" y="1249455"/>
                  </a:cubicBezTo>
                  <a:cubicBezTo>
                    <a:pt x="869483" y="1249455"/>
                    <a:pt x="803077" y="1332927"/>
                    <a:pt x="803077" y="1435949"/>
                  </a:cubicBezTo>
                  <a:cubicBezTo>
                    <a:pt x="803077" y="1538972"/>
                    <a:pt x="869327" y="1622444"/>
                    <a:pt x="951249" y="1622444"/>
                  </a:cubicBezTo>
                  <a:close/>
                  <a:moveTo>
                    <a:pt x="765995" y="1959904"/>
                  </a:moveTo>
                  <a:cubicBezTo>
                    <a:pt x="765995" y="2047566"/>
                    <a:pt x="822471" y="2118472"/>
                    <a:pt x="891980" y="2118472"/>
                  </a:cubicBezTo>
                  <a:cubicBezTo>
                    <a:pt x="908581" y="2118472"/>
                    <a:pt x="924407" y="2114438"/>
                    <a:pt x="938992" y="2107145"/>
                  </a:cubicBezTo>
                  <a:cubicBezTo>
                    <a:pt x="985227" y="2083717"/>
                    <a:pt x="1017965" y="2026620"/>
                    <a:pt x="1017965" y="1959904"/>
                  </a:cubicBezTo>
                  <a:cubicBezTo>
                    <a:pt x="1017965" y="1893188"/>
                    <a:pt x="985227" y="1836091"/>
                    <a:pt x="938992" y="1812663"/>
                  </a:cubicBezTo>
                  <a:cubicBezTo>
                    <a:pt x="924407" y="1805216"/>
                    <a:pt x="908737" y="1801337"/>
                    <a:pt x="891980" y="1801337"/>
                  </a:cubicBezTo>
                  <a:cubicBezTo>
                    <a:pt x="822471" y="1801182"/>
                    <a:pt x="765995" y="1872242"/>
                    <a:pt x="765995" y="1959904"/>
                  </a:cubicBezTo>
                  <a:close/>
                  <a:moveTo>
                    <a:pt x="815334" y="433345"/>
                  </a:moveTo>
                  <a:cubicBezTo>
                    <a:pt x="815334" y="544590"/>
                    <a:pt x="886860" y="634735"/>
                    <a:pt x="975142" y="634735"/>
                  </a:cubicBezTo>
                  <a:cubicBezTo>
                    <a:pt x="996244" y="634735"/>
                    <a:pt x="1016413" y="629615"/>
                    <a:pt x="1034722" y="620150"/>
                  </a:cubicBezTo>
                  <a:cubicBezTo>
                    <a:pt x="1093525" y="590516"/>
                    <a:pt x="1135106" y="518059"/>
                    <a:pt x="1135106" y="433345"/>
                  </a:cubicBezTo>
                  <a:cubicBezTo>
                    <a:pt x="1135106" y="348631"/>
                    <a:pt x="1093680" y="276174"/>
                    <a:pt x="1034722" y="246540"/>
                  </a:cubicBezTo>
                  <a:cubicBezTo>
                    <a:pt x="1016413" y="237075"/>
                    <a:pt x="996244" y="231955"/>
                    <a:pt x="975142" y="231955"/>
                  </a:cubicBezTo>
                  <a:cubicBezTo>
                    <a:pt x="886860" y="231955"/>
                    <a:pt x="815334" y="322100"/>
                    <a:pt x="815334" y="433345"/>
                  </a:cubicBezTo>
                  <a:close/>
                  <a:moveTo>
                    <a:pt x="1302517" y="0"/>
                  </a:moveTo>
                  <a:cubicBezTo>
                    <a:pt x="1335721" y="48098"/>
                    <a:pt x="1361010" y="279898"/>
                    <a:pt x="1375285" y="582603"/>
                  </a:cubicBezTo>
                  <a:cubicBezTo>
                    <a:pt x="1280641" y="597808"/>
                    <a:pt x="1207873" y="689039"/>
                    <a:pt x="1207873" y="799508"/>
                  </a:cubicBezTo>
                  <a:cubicBezTo>
                    <a:pt x="1207873" y="914632"/>
                    <a:pt x="1287002" y="1008966"/>
                    <a:pt x="1387542" y="1017810"/>
                  </a:cubicBezTo>
                  <a:cubicBezTo>
                    <a:pt x="1394369" y="1620738"/>
                    <a:pt x="1363493" y="2287279"/>
                    <a:pt x="1278934" y="2404265"/>
                  </a:cubicBezTo>
                  <a:cubicBezTo>
                    <a:pt x="1042014" y="2344996"/>
                    <a:pt x="153913" y="2096285"/>
                    <a:pt x="153913" y="2096285"/>
                  </a:cubicBezTo>
                  <a:cubicBezTo>
                    <a:pt x="153913" y="2096285"/>
                    <a:pt x="146155" y="1890706"/>
                    <a:pt x="129709" y="1631754"/>
                  </a:cubicBezTo>
                  <a:cubicBezTo>
                    <a:pt x="204028" y="1618100"/>
                    <a:pt x="260503" y="1552936"/>
                    <a:pt x="260503" y="1474583"/>
                  </a:cubicBezTo>
                  <a:cubicBezTo>
                    <a:pt x="260503" y="1388317"/>
                    <a:pt x="192236" y="1317877"/>
                    <a:pt x="106591" y="1314774"/>
                  </a:cubicBezTo>
                  <a:cubicBezTo>
                    <a:pt x="81611" y="1017189"/>
                    <a:pt x="46391" y="725810"/>
                    <a:pt x="0" y="627753"/>
                  </a:cubicBezTo>
                  <a:cubicBezTo>
                    <a:pt x="80370" y="559951"/>
                    <a:pt x="158878" y="500216"/>
                    <a:pt x="235679" y="447464"/>
                  </a:cubicBezTo>
                  <a:cubicBezTo>
                    <a:pt x="258797" y="460497"/>
                    <a:pt x="285483" y="467789"/>
                    <a:pt x="313876" y="467789"/>
                  </a:cubicBezTo>
                  <a:cubicBezTo>
                    <a:pt x="402159" y="467789"/>
                    <a:pt x="473685" y="396263"/>
                    <a:pt x="473685" y="307981"/>
                  </a:cubicBezTo>
                  <a:cubicBezTo>
                    <a:pt x="473685" y="305653"/>
                    <a:pt x="473685" y="303326"/>
                    <a:pt x="473375" y="300999"/>
                  </a:cubicBezTo>
                  <a:cubicBezTo>
                    <a:pt x="804784" y="119934"/>
                    <a:pt x="1090422" y="57252"/>
                    <a:pt x="1302517" y="0"/>
                  </a:cubicBezTo>
                  <a:close/>
                  <a:moveTo>
                    <a:pt x="489355" y="2001486"/>
                  </a:moveTo>
                  <a:cubicBezTo>
                    <a:pt x="507043" y="2001486"/>
                    <a:pt x="523955" y="1997296"/>
                    <a:pt x="539315" y="1989228"/>
                  </a:cubicBezTo>
                  <a:cubicBezTo>
                    <a:pt x="588654" y="1964404"/>
                    <a:pt x="623409" y="1903583"/>
                    <a:pt x="623409" y="1832678"/>
                  </a:cubicBezTo>
                  <a:cubicBezTo>
                    <a:pt x="623409" y="1761773"/>
                    <a:pt x="588654" y="1700952"/>
                    <a:pt x="539315" y="1676128"/>
                  </a:cubicBezTo>
                  <a:cubicBezTo>
                    <a:pt x="523955" y="1668215"/>
                    <a:pt x="507043" y="1663871"/>
                    <a:pt x="489355" y="1663871"/>
                  </a:cubicBezTo>
                  <a:cubicBezTo>
                    <a:pt x="415347" y="1663871"/>
                    <a:pt x="355303" y="1739430"/>
                    <a:pt x="355303" y="1832678"/>
                  </a:cubicBezTo>
                  <a:cubicBezTo>
                    <a:pt x="355303" y="1925925"/>
                    <a:pt x="415347" y="2001486"/>
                    <a:pt x="489355" y="2001486"/>
                  </a:cubicBezTo>
                  <a:close/>
                  <a:moveTo>
                    <a:pt x="661887" y="960092"/>
                  </a:moveTo>
                  <a:cubicBezTo>
                    <a:pt x="661887" y="875844"/>
                    <a:pt x="620616" y="803697"/>
                    <a:pt x="562278" y="774063"/>
                  </a:cubicBezTo>
                  <a:cubicBezTo>
                    <a:pt x="543815" y="764598"/>
                    <a:pt x="523644" y="759478"/>
                    <a:pt x="502699" y="759478"/>
                  </a:cubicBezTo>
                  <a:cubicBezTo>
                    <a:pt x="414726" y="759478"/>
                    <a:pt x="343511" y="849313"/>
                    <a:pt x="343511" y="960092"/>
                  </a:cubicBezTo>
                  <a:cubicBezTo>
                    <a:pt x="343511" y="1070872"/>
                    <a:pt x="414882" y="1160706"/>
                    <a:pt x="502699" y="1160706"/>
                  </a:cubicBezTo>
                  <a:cubicBezTo>
                    <a:pt x="523644" y="1160706"/>
                    <a:pt x="543815" y="1155586"/>
                    <a:pt x="562278" y="1146122"/>
                  </a:cubicBezTo>
                  <a:cubicBezTo>
                    <a:pt x="620461" y="1116488"/>
                    <a:pt x="661887" y="1044341"/>
                    <a:pt x="661887" y="96009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Freeform: Shape 99">
              <a:extLst>
                <a:ext uri="{FF2B5EF4-FFF2-40B4-BE49-F238E27FC236}">
                  <a16:creationId xmlns:a16="http://schemas.microsoft.com/office/drawing/2014/main" id="{744C716C-B759-47B6-8D3E-EDE3D04D5E4A}"/>
                </a:ext>
              </a:extLst>
            </p:cNvPr>
            <p:cNvSpPr/>
            <p:nvPr/>
          </p:nvSpPr>
          <p:spPr>
            <a:xfrm>
              <a:off x="2751982" y="3756536"/>
              <a:ext cx="875283" cy="268239"/>
            </a:xfrm>
            <a:custGeom>
              <a:avLst/>
              <a:gdLst>
                <a:gd name="connsiteX0" fmla="*/ 0 w 1647424"/>
                <a:gd name="connsiteY0" fmla="*/ 504871 h 504870"/>
                <a:gd name="connsiteX1" fmla="*/ 1647425 w 1647424"/>
                <a:gd name="connsiteY1" fmla="*/ 0 h 504870"/>
              </a:gdLst>
              <a:ahLst/>
              <a:cxnLst>
                <a:cxn ang="0">
                  <a:pos x="connsiteX0" y="connsiteY0"/>
                </a:cxn>
                <a:cxn ang="0">
                  <a:pos x="connsiteX1" y="connsiteY1"/>
                </a:cxn>
              </a:cxnLst>
              <a:rect l="l" t="t" r="r" b="b"/>
              <a:pathLst>
                <a:path w="1647424" h="504870">
                  <a:moveTo>
                    <a:pt x="0" y="504871"/>
                  </a:moveTo>
                  <a:lnTo>
                    <a:pt x="164742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Freeform: Shape 100">
              <a:extLst>
                <a:ext uri="{FF2B5EF4-FFF2-40B4-BE49-F238E27FC236}">
                  <a16:creationId xmlns:a16="http://schemas.microsoft.com/office/drawing/2014/main" id="{8FDF6E3D-133A-43D5-99C5-3561B79431C9}"/>
                </a:ext>
              </a:extLst>
            </p:cNvPr>
            <p:cNvSpPr/>
            <p:nvPr/>
          </p:nvSpPr>
          <p:spPr>
            <a:xfrm>
              <a:off x="2537242" y="4188407"/>
              <a:ext cx="137335" cy="252000"/>
            </a:xfrm>
            <a:custGeom>
              <a:avLst/>
              <a:gdLst>
                <a:gd name="connsiteX0" fmla="*/ 258487 w 258486"/>
                <a:gd name="connsiteY0" fmla="*/ 17067 h 474305"/>
                <a:gd name="connsiteX1" fmla="*/ 188357 w 258486"/>
                <a:gd name="connsiteY1" fmla="*/ 0 h 474305"/>
                <a:gd name="connsiteX2" fmla="*/ 0 w 258486"/>
                <a:gd name="connsiteY2" fmla="*/ 237230 h 474305"/>
                <a:gd name="connsiteX3" fmla="*/ 188357 w 258486"/>
                <a:gd name="connsiteY3" fmla="*/ 474306 h 474305"/>
                <a:gd name="connsiteX4" fmla="*/ 258487 w 258486"/>
                <a:gd name="connsiteY4" fmla="*/ 457239 h 474305"/>
                <a:gd name="connsiteX5" fmla="*/ 125519 w 258486"/>
                <a:gd name="connsiteY5" fmla="*/ 237230 h 474305"/>
                <a:gd name="connsiteX6" fmla="*/ 258487 w 258486"/>
                <a:gd name="connsiteY6" fmla="*/ 17067 h 4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305">
                  <a:moveTo>
                    <a:pt x="258487" y="17067"/>
                  </a:moveTo>
                  <a:cubicBezTo>
                    <a:pt x="236765" y="6051"/>
                    <a:pt x="213182" y="0"/>
                    <a:pt x="188357" y="0"/>
                  </a:cubicBezTo>
                  <a:cubicBezTo>
                    <a:pt x="84404" y="0"/>
                    <a:pt x="0" y="106281"/>
                    <a:pt x="0" y="237230"/>
                  </a:cubicBezTo>
                  <a:cubicBezTo>
                    <a:pt x="0" y="368180"/>
                    <a:pt x="84404" y="474306"/>
                    <a:pt x="188357" y="474306"/>
                  </a:cubicBezTo>
                  <a:cubicBezTo>
                    <a:pt x="213182" y="474306"/>
                    <a:pt x="236765" y="468255"/>
                    <a:pt x="258487" y="457239"/>
                  </a:cubicBezTo>
                  <a:cubicBezTo>
                    <a:pt x="181530" y="428225"/>
                    <a:pt x="125519" y="340718"/>
                    <a:pt x="125519" y="237230"/>
                  </a:cubicBezTo>
                  <a:cubicBezTo>
                    <a:pt x="125519" y="133743"/>
                    <a:pt x="181530" y="46081"/>
                    <a:pt x="258487" y="17067"/>
                  </a:cubicBezTo>
                  <a:close/>
                </a:path>
              </a:pathLst>
            </a:custGeom>
            <a:solidFill>
              <a:srgbClr val="D87D22"/>
            </a:solidFill>
            <a:ln w="1545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7F658CB-965C-42B6-920E-2F50F26F7B18}"/>
                </a:ext>
              </a:extLst>
            </p:cNvPr>
            <p:cNvSpPr/>
            <p:nvPr/>
          </p:nvSpPr>
          <p:spPr>
            <a:xfrm>
              <a:off x="2371468" y="3852488"/>
              <a:ext cx="127278" cy="233452"/>
            </a:xfrm>
            <a:custGeom>
              <a:avLst/>
              <a:gdLst>
                <a:gd name="connsiteX0" fmla="*/ 0 w 239557"/>
                <a:gd name="connsiteY0" fmla="*/ 219698 h 439395"/>
                <a:gd name="connsiteX1" fmla="*/ 174548 w 239557"/>
                <a:gd name="connsiteY1" fmla="*/ 439396 h 439395"/>
                <a:gd name="connsiteX2" fmla="*/ 239558 w 239557"/>
                <a:gd name="connsiteY2" fmla="*/ 423570 h 439395"/>
                <a:gd name="connsiteX3" fmla="*/ 116365 w 239557"/>
                <a:gd name="connsiteY3" fmla="*/ 219698 h 439395"/>
                <a:gd name="connsiteX4" fmla="*/ 239558 w 239557"/>
                <a:gd name="connsiteY4" fmla="*/ 15671 h 439395"/>
                <a:gd name="connsiteX5" fmla="*/ 174548 w 239557"/>
                <a:gd name="connsiteY5" fmla="*/ 0 h 439395"/>
                <a:gd name="connsiteX6" fmla="*/ 0 w 239557"/>
                <a:gd name="connsiteY6" fmla="*/ 219698 h 4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57" h="439395">
                  <a:moveTo>
                    <a:pt x="0" y="219698"/>
                  </a:moveTo>
                  <a:cubicBezTo>
                    <a:pt x="0" y="341028"/>
                    <a:pt x="78198" y="439396"/>
                    <a:pt x="174548" y="439396"/>
                  </a:cubicBezTo>
                  <a:cubicBezTo>
                    <a:pt x="197511" y="439396"/>
                    <a:pt x="219388" y="433810"/>
                    <a:pt x="239558" y="423570"/>
                  </a:cubicBezTo>
                  <a:cubicBezTo>
                    <a:pt x="168187" y="396729"/>
                    <a:pt x="116365" y="315583"/>
                    <a:pt x="116365" y="219698"/>
                  </a:cubicBezTo>
                  <a:cubicBezTo>
                    <a:pt x="116365" y="123658"/>
                    <a:pt x="168187" y="42512"/>
                    <a:pt x="239558" y="15671"/>
                  </a:cubicBezTo>
                  <a:cubicBezTo>
                    <a:pt x="219388" y="5586"/>
                    <a:pt x="197511" y="0"/>
                    <a:pt x="174548" y="0"/>
                  </a:cubicBezTo>
                  <a:cubicBezTo>
                    <a:pt x="78198" y="0"/>
                    <a:pt x="0" y="98212"/>
                    <a:pt x="0" y="219698"/>
                  </a:cubicBezTo>
                  <a:close/>
                </a:path>
              </a:pathLst>
            </a:custGeom>
            <a:solidFill>
              <a:srgbClr val="D87D22"/>
            </a:solidFill>
            <a:ln w="1545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64EC5D1-21A7-4871-BFB3-06BAAF9479CF}"/>
                </a:ext>
              </a:extLst>
            </p:cNvPr>
            <p:cNvSpPr/>
            <p:nvPr/>
          </p:nvSpPr>
          <p:spPr>
            <a:xfrm>
              <a:off x="2502290" y="3355577"/>
              <a:ext cx="137335" cy="251918"/>
            </a:xfrm>
            <a:custGeom>
              <a:avLst/>
              <a:gdLst>
                <a:gd name="connsiteX0" fmla="*/ 258486 w 258486"/>
                <a:gd name="connsiteY0" fmla="*/ 457083 h 474150"/>
                <a:gd name="connsiteX1" fmla="*/ 125519 w 258486"/>
                <a:gd name="connsiteY1" fmla="*/ 237075 h 474150"/>
                <a:gd name="connsiteX2" fmla="*/ 258486 w 258486"/>
                <a:gd name="connsiteY2" fmla="*/ 17067 h 474150"/>
                <a:gd name="connsiteX3" fmla="*/ 188357 w 258486"/>
                <a:gd name="connsiteY3" fmla="*/ 0 h 474150"/>
                <a:gd name="connsiteX4" fmla="*/ 0 w 258486"/>
                <a:gd name="connsiteY4" fmla="*/ 237075 h 474150"/>
                <a:gd name="connsiteX5" fmla="*/ 188357 w 258486"/>
                <a:gd name="connsiteY5" fmla="*/ 474150 h 474150"/>
                <a:gd name="connsiteX6" fmla="*/ 258486 w 258486"/>
                <a:gd name="connsiteY6" fmla="*/ 457083 h 4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150">
                  <a:moveTo>
                    <a:pt x="258486" y="457083"/>
                  </a:moveTo>
                  <a:cubicBezTo>
                    <a:pt x="181530" y="428225"/>
                    <a:pt x="125519" y="340563"/>
                    <a:pt x="125519" y="237075"/>
                  </a:cubicBezTo>
                  <a:cubicBezTo>
                    <a:pt x="125519" y="133588"/>
                    <a:pt x="181530" y="45926"/>
                    <a:pt x="258486" y="17067"/>
                  </a:cubicBezTo>
                  <a:cubicBezTo>
                    <a:pt x="236920" y="5896"/>
                    <a:pt x="213181" y="0"/>
                    <a:pt x="188357" y="0"/>
                  </a:cubicBezTo>
                  <a:cubicBezTo>
                    <a:pt x="84248" y="0"/>
                    <a:pt x="0" y="106125"/>
                    <a:pt x="0" y="237075"/>
                  </a:cubicBezTo>
                  <a:cubicBezTo>
                    <a:pt x="0" y="368025"/>
                    <a:pt x="84248" y="474150"/>
                    <a:pt x="188357" y="474150"/>
                  </a:cubicBezTo>
                  <a:cubicBezTo>
                    <a:pt x="213181" y="474150"/>
                    <a:pt x="236920" y="468255"/>
                    <a:pt x="258486" y="457083"/>
                  </a:cubicBezTo>
                  <a:close/>
                </a:path>
              </a:pathLst>
            </a:custGeom>
            <a:solidFill>
              <a:srgbClr val="D87D22"/>
            </a:solidFill>
            <a:ln w="15453"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0F8186F-A32D-4D6D-AF8D-A463841C9CA3}"/>
                </a:ext>
              </a:extLst>
            </p:cNvPr>
            <p:cNvSpPr/>
            <p:nvPr/>
          </p:nvSpPr>
          <p:spPr>
            <a:xfrm>
              <a:off x="2173708" y="4210746"/>
              <a:ext cx="115160" cy="211195"/>
            </a:xfrm>
            <a:custGeom>
              <a:avLst/>
              <a:gdLst>
                <a:gd name="connsiteX0" fmla="*/ 216750 w 216750"/>
                <a:gd name="connsiteY0" fmla="*/ 14429 h 397504"/>
                <a:gd name="connsiteX1" fmla="*/ 157947 w 216750"/>
                <a:gd name="connsiteY1" fmla="*/ 0 h 397504"/>
                <a:gd name="connsiteX2" fmla="*/ 0 w 216750"/>
                <a:gd name="connsiteY2" fmla="*/ 198752 h 397504"/>
                <a:gd name="connsiteX3" fmla="*/ 157947 w 216750"/>
                <a:gd name="connsiteY3" fmla="*/ 397504 h 397504"/>
                <a:gd name="connsiteX4" fmla="*/ 216750 w 216750"/>
                <a:gd name="connsiteY4" fmla="*/ 383230 h 397504"/>
                <a:gd name="connsiteX5" fmla="*/ 105349 w 216750"/>
                <a:gd name="connsiteY5" fmla="*/ 198752 h 397504"/>
                <a:gd name="connsiteX6" fmla="*/ 216750 w 216750"/>
                <a:gd name="connsiteY6" fmla="*/ 14429 h 39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50" h="397504">
                  <a:moveTo>
                    <a:pt x="216750" y="14429"/>
                  </a:moveTo>
                  <a:cubicBezTo>
                    <a:pt x="198597" y="5120"/>
                    <a:pt x="178737" y="0"/>
                    <a:pt x="157947" y="0"/>
                  </a:cubicBezTo>
                  <a:cubicBezTo>
                    <a:pt x="70750" y="0"/>
                    <a:pt x="0" y="89058"/>
                    <a:pt x="0" y="198752"/>
                  </a:cubicBezTo>
                  <a:cubicBezTo>
                    <a:pt x="0" y="308601"/>
                    <a:pt x="70750" y="397504"/>
                    <a:pt x="157947" y="397504"/>
                  </a:cubicBezTo>
                  <a:cubicBezTo>
                    <a:pt x="178737" y="397504"/>
                    <a:pt x="198597" y="392539"/>
                    <a:pt x="216750" y="383230"/>
                  </a:cubicBezTo>
                  <a:cubicBezTo>
                    <a:pt x="152206" y="358871"/>
                    <a:pt x="105349" y="285483"/>
                    <a:pt x="105349" y="198752"/>
                  </a:cubicBezTo>
                  <a:cubicBezTo>
                    <a:pt x="105349" y="112021"/>
                    <a:pt x="152206" y="38633"/>
                    <a:pt x="216750" y="14429"/>
                  </a:cubicBezTo>
                  <a:close/>
                </a:path>
              </a:pathLst>
            </a:custGeom>
            <a:solidFill>
              <a:srgbClr val="D87D22"/>
            </a:solidFill>
            <a:ln w="15453"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CA3346D-418C-4210-8285-4872BC4633AA}"/>
                </a:ext>
              </a:extLst>
            </p:cNvPr>
            <p:cNvSpPr/>
            <p:nvPr/>
          </p:nvSpPr>
          <p:spPr>
            <a:xfrm>
              <a:off x="2166207" y="3655719"/>
              <a:ext cx="95046" cy="174100"/>
            </a:xfrm>
            <a:custGeom>
              <a:avLst/>
              <a:gdLst>
                <a:gd name="connsiteX0" fmla="*/ 130174 w 178892"/>
                <a:gd name="connsiteY0" fmla="*/ 327685 h 327685"/>
                <a:gd name="connsiteX1" fmla="*/ 178892 w 178892"/>
                <a:gd name="connsiteY1" fmla="*/ 315893 h 327685"/>
                <a:gd name="connsiteX2" fmla="*/ 86731 w 178892"/>
                <a:gd name="connsiteY2" fmla="*/ 163843 h 327685"/>
                <a:gd name="connsiteX3" fmla="*/ 178892 w 178892"/>
                <a:gd name="connsiteY3" fmla="*/ 11792 h 327685"/>
                <a:gd name="connsiteX4" fmla="*/ 130174 w 178892"/>
                <a:gd name="connsiteY4" fmla="*/ 0 h 327685"/>
                <a:gd name="connsiteX5" fmla="*/ 0 w 178892"/>
                <a:gd name="connsiteY5" fmla="*/ 163843 h 327685"/>
                <a:gd name="connsiteX6" fmla="*/ 130174 w 178892"/>
                <a:gd name="connsiteY6" fmla="*/ 327685 h 32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92" h="327685">
                  <a:moveTo>
                    <a:pt x="130174" y="327685"/>
                  </a:moveTo>
                  <a:cubicBezTo>
                    <a:pt x="147396" y="327685"/>
                    <a:pt x="163843" y="323496"/>
                    <a:pt x="178892" y="315893"/>
                  </a:cubicBezTo>
                  <a:cubicBezTo>
                    <a:pt x="125519" y="296034"/>
                    <a:pt x="86731" y="235524"/>
                    <a:pt x="86731" y="163843"/>
                  </a:cubicBezTo>
                  <a:cubicBezTo>
                    <a:pt x="86731" y="92161"/>
                    <a:pt x="125519" y="31651"/>
                    <a:pt x="178892" y="11792"/>
                  </a:cubicBezTo>
                  <a:cubicBezTo>
                    <a:pt x="163843" y="4189"/>
                    <a:pt x="147396" y="0"/>
                    <a:pt x="130174" y="0"/>
                  </a:cubicBezTo>
                  <a:cubicBezTo>
                    <a:pt x="58338" y="0"/>
                    <a:pt x="0" y="73388"/>
                    <a:pt x="0" y="163843"/>
                  </a:cubicBezTo>
                  <a:cubicBezTo>
                    <a:pt x="0" y="254297"/>
                    <a:pt x="58338" y="327685"/>
                    <a:pt x="130174" y="327685"/>
                  </a:cubicBezTo>
                  <a:close/>
                </a:path>
              </a:pathLst>
            </a:custGeom>
            <a:solidFill>
              <a:srgbClr val="D87D22"/>
            </a:solidFill>
            <a:ln w="1545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69E4BF2-039B-47C0-BA5D-7B726B701499}"/>
                </a:ext>
              </a:extLst>
            </p:cNvPr>
            <p:cNvSpPr/>
            <p:nvPr/>
          </p:nvSpPr>
          <p:spPr>
            <a:xfrm>
              <a:off x="1773987" y="3367365"/>
              <a:ext cx="208136" cy="1673408"/>
            </a:xfrm>
            <a:custGeom>
              <a:avLst/>
              <a:gdLst>
                <a:gd name="connsiteX0" fmla="*/ 124123 w 391746"/>
                <a:gd name="connsiteY0" fmla="*/ 0 h 3149624"/>
                <a:gd name="connsiteX1" fmla="*/ 219388 w 391746"/>
                <a:gd name="connsiteY1" fmla="*/ 763202 h 3149624"/>
                <a:gd name="connsiteX2" fmla="*/ 0 w 391746"/>
                <a:gd name="connsiteY2" fmla="*/ 1047289 h 3149624"/>
                <a:gd name="connsiteX3" fmla="*/ 235369 w 391746"/>
                <a:gd name="connsiteY3" fmla="*/ 1333237 h 3149624"/>
                <a:gd name="connsiteX4" fmla="*/ 93092 w 391746"/>
                <a:gd name="connsiteY4" fmla="*/ 3149624 h 3149624"/>
                <a:gd name="connsiteX5" fmla="*/ 287345 w 391746"/>
                <a:gd name="connsiteY5" fmla="*/ 3057153 h 3149624"/>
                <a:gd name="connsiteX6" fmla="*/ 325978 w 391746"/>
                <a:gd name="connsiteY6" fmla="*/ 179358 h 3149624"/>
                <a:gd name="connsiteX7" fmla="*/ 124123 w 391746"/>
                <a:gd name="connsiteY7" fmla="*/ 0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746" h="3149624">
                  <a:moveTo>
                    <a:pt x="124123" y="0"/>
                  </a:moveTo>
                  <a:cubicBezTo>
                    <a:pt x="167721" y="62992"/>
                    <a:pt x="200769" y="366784"/>
                    <a:pt x="219388" y="763202"/>
                  </a:cubicBezTo>
                  <a:cubicBezTo>
                    <a:pt x="95420" y="783062"/>
                    <a:pt x="0" y="902685"/>
                    <a:pt x="0" y="1047289"/>
                  </a:cubicBezTo>
                  <a:cubicBezTo>
                    <a:pt x="0" y="1198099"/>
                    <a:pt x="103643" y="1321601"/>
                    <a:pt x="235369" y="1333237"/>
                  </a:cubicBezTo>
                  <a:cubicBezTo>
                    <a:pt x="244367" y="2123126"/>
                    <a:pt x="203872" y="2996332"/>
                    <a:pt x="93092" y="3149624"/>
                  </a:cubicBezTo>
                  <a:cubicBezTo>
                    <a:pt x="164774" y="3116111"/>
                    <a:pt x="229007" y="3085701"/>
                    <a:pt x="287345" y="3057153"/>
                  </a:cubicBezTo>
                  <a:cubicBezTo>
                    <a:pt x="424036" y="2580985"/>
                    <a:pt x="415192" y="774528"/>
                    <a:pt x="325978" y="179358"/>
                  </a:cubicBezTo>
                  <a:cubicBezTo>
                    <a:pt x="278967" y="127226"/>
                    <a:pt x="214578" y="60355"/>
                    <a:pt x="124123" y="0"/>
                  </a:cubicBezTo>
                  <a:close/>
                </a:path>
              </a:pathLst>
            </a:custGeom>
            <a:solidFill>
              <a:srgbClr val="D87D22"/>
            </a:solidFill>
            <a:ln w="15453"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A86671D-469F-4DA1-AF4D-D15F330EC200}"/>
                </a:ext>
              </a:extLst>
            </p:cNvPr>
            <p:cNvSpPr/>
            <p:nvPr/>
          </p:nvSpPr>
          <p:spPr>
            <a:xfrm>
              <a:off x="1484066" y="4583265"/>
              <a:ext cx="152750" cy="280275"/>
            </a:xfrm>
            <a:custGeom>
              <a:avLst/>
              <a:gdLst>
                <a:gd name="connsiteX0" fmla="*/ 287500 w 287500"/>
                <a:gd name="connsiteY0" fmla="*/ 18929 h 527523"/>
                <a:gd name="connsiteX1" fmla="*/ 209458 w 287500"/>
                <a:gd name="connsiteY1" fmla="*/ 0 h 527523"/>
                <a:gd name="connsiteX2" fmla="*/ 0 w 287500"/>
                <a:gd name="connsiteY2" fmla="*/ 263762 h 527523"/>
                <a:gd name="connsiteX3" fmla="*/ 209458 w 287500"/>
                <a:gd name="connsiteY3" fmla="*/ 527523 h 527523"/>
                <a:gd name="connsiteX4" fmla="*/ 287500 w 287500"/>
                <a:gd name="connsiteY4" fmla="*/ 508595 h 527523"/>
                <a:gd name="connsiteX5" fmla="*/ 139639 w 287500"/>
                <a:gd name="connsiteY5" fmla="*/ 263762 h 527523"/>
                <a:gd name="connsiteX6" fmla="*/ 287500 w 287500"/>
                <a:gd name="connsiteY6" fmla="*/ 1892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18929"/>
                  </a:moveTo>
                  <a:cubicBezTo>
                    <a:pt x="263296" y="6672"/>
                    <a:pt x="237075" y="0"/>
                    <a:pt x="209458" y="0"/>
                  </a:cubicBezTo>
                  <a:cubicBezTo>
                    <a:pt x="93868" y="0"/>
                    <a:pt x="0" y="118072"/>
                    <a:pt x="0" y="263762"/>
                  </a:cubicBezTo>
                  <a:cubicBezTo>
                    <a:pt x="0" y="409451"/>
                    <a:pt x="93868" y="527523"/>
                    <a:pt x="209458" y="527523"/>
                  </a:cubicBezTo>
                  <a:cubicBezTo>
                    <a:pt x="237075" y="527523"/>
                    <a:pt x="263296" y="520852"/>
                    <a:pt x="287500" y="508595"/>
                  </a:cubicBezTo>
                  <a:cubicBezTo>
                    <a:pt x="201855" y="476322"/>
                    <a:pt x="139639" y="378886"/>
                    <a:pt x="139639" y="263762"/>
                  </a:cubicBezTo>
                  <a:cubicBezTo>
                    <a:pt x="139639" y="148637"/>
                    <a:pt x="201855" y="51201"/>
                    <a:pt x="287500" y="18929"/>
                  </a:cubicBezTo>
                  <a:close/>
                </a:path>
              </a:pathLst>
            </a:custGeom>
            <a:solidFill>
              <a:srgbClr val="D87D22"/>
            </a:solidFill>
            <a:ln w="15453"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CF922A9-4FCF-4FAF-AB73-826A41BE2E61}"/>
                </a:ext>
              </a:extLst>
            </p:cNvPr>
            <p:cNvSpPr/>
            <p:nvPr/>
          </p:nvSpPr>
          <p:spPr>
            <a:xfrm>
              <a:off x="1434524" y="4113392"/>
              <a:ext cx="166187" cy="305005"/>
            </a:xfrm>
            <a:custGeom>
              <a:avLst/>
              <a:gdLst>
                <a:gd name="connsiteX0" fmla="*/ 0 w 312790"/>
                <a:gd name="connsiteY0" fmla="*/ 287035 h 574069"/>
                <a:gd name="connsiteX1" fmla="*/ 227921 w 312790"/>
                <a:gd name="connsiteY1" fmla="*/ 574069 h 574069"/>
                <a:gd name="connsiteX2" fmla="*/ 312790 w 312790"/>
                <a:gd name="connsiteY2" fmla="*/ 553434 h 574069"/>
                <a:gd name="connsiteX3" fmla="*/ 151896 w 312790"/>
                <a:gd name="connsiteY3" fmla="*/ 287035 h 574069"/>
                <a:gd name="connsiteX4" fmla="*/ 312790 w 312790"/>
                <a:gd name="connsiteY4" fmla="*/ 20635 h 574069"/>
                <a:gd name="connsiteX5" fmla="*/ 227921 w 312790"/>
                <a:gd name="connsiteY5" fmla="*/ 0 h 574069"/>
                <a:gd name="connsiteX6" fmla="*/ 0 w 312790"/>
                <a:gd name="connsiteY6" fmla="*/ 287035 h 57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90" h="574069">
                  <a:moveTo>
                    <a:pt x="0" y="287035"/>
                  </a:moveTo>
                  <a:cubicBezTo>
                    <a:pt x="0" y="445602"/>
                    <a:pt x="102091" y="574069"/>
                    <a:pt x="227921" y="574069"/>
                  </a:cubicBezTo>
                  <a:cubicBezTo>
                    <a:pt x="258021" y="574069"/>
                    <a:pt x="286569" y="566777"/>
                    <a:pt x="312790" y="553434"/>
                  </a:cubicBezTo>
                  <a:cubicBezTo>
                    <a:pt x="219698" y="518369"/>
                    <a:pt x="151896" y="412399"/>
                    <a:pt x="151896" y="287035"/>
                  </a:cubicBezTo>
                  <a:cubicBezTo>
                    <a:pt x="151896" y="161670"/>
                    <a:pt x="219698" y="55545"/>
                    <a:pt x="312790" y="20635"/>
                  </a:cubicBezTo>
                  <a:cubicBezTo>
                    <a:pt x="286569" y="7292"/>
                    <a:pt x="257866" y="0"/>
                    <a:pt x="227921" y="0"/>
                  </a:cubicBezTo>
                  <a:cubicBezTo>
                    <a:pt x="102091" y="0"/>
                    <a:pt x="0" y="128467"/>
                    <a:pt x="0" y="287035"/>
                  </a:cubicBezTo>
                  <a:close/>
                </a:path>
              </a:pathLst>
            </a:custGeom>
            <a:solidFill>
              <a:srgbClr val="D87D22"/>
            </a:solidFill>
            <a:ln w="15453"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B806747-CE00-4221-871F-18CB21B60C4D}"/>
                </a:ext>
              </a:extLst>
            </p:cNvPr>
            <p:cNvSpPr/>
            <p:nvPr/>
          </p:nvSpPr>
          <p:spPr>
            <a:xfrm>
              <a:off x="1436008" y="3647640"/>
              <a:ext cx="152750" cy="280275"/>
            </a:xfrm>
            <a:custGeom>
              <a:avLst/>
              <a:gdLst>
                <a:gd name="connsiteX0" fmla="*/ 287500 w 287500"/>
                <a:gd name="connsiteY0" fmla="*/ 508439 h 527523"/>
                <a:gd name="connsiteX1" fmla="*/ 139639 w 287500"/>
                <a:gd name="connsiteY1" fmla="*/ 263762 h 527523"/>
                <a:gd name="connsiteX2" fmla="*/ 287500 w 287500"/>
                <a:gd name="connsiteY2" fmla="*/ 19084 h 527523"/>
                <a:gd name="connsiteX3" fmla="*/ 209458 w 287500"/>
                <a:gd name="connsiteY3" fmla="*/ 0 h 527523"/>
                <a:gd name="connsiteX4" fmla="*/ 0 w 287500"/>
                <a:gd name="connsiteY4" fmla="*/ 263762 h 527523"/>
                <a:gd name="connsiteX5" fmla="*/ 209458 w 287500"/>
                <a:gd name="connsiteY5" fmla="*/ 527523 h 527523"/>
                <a:gd name="connsiteX6" fmla="*/ 287500 w 287500"/>
                <a:gd name="connsiteY6" fmla="*/ 50843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508439"/>
                  </a:moveTo>
                  <a:cubicBezTo>
                    <a:pt x="201855" y="476322"/>
                    <a:pt x="139639" y="378886"/>
                    <a:pt x="139639" y="263762"/>
                  </a:cubicBezTo>
                  <a:cubicBezTo>
                    <a:pt x="139639" y="148637"/>
                    <a:pt x="201855" y="51201"/>
                    <a:pt x="287500" y="19084"/>
                  </a:cubicBezTo>
                  <a:cubicBezTo>
                    <a:pt x="263451" y="6672"/>
                    <a:pt x="237075" y="0"/>
                    <a:pt x="209458" y="0"/>
                  </a:cubicBezTo>
                  <a:cubicBezTo>
                    <a:pt x="93713" y="0"/>
                    <a:pt x="0" y="118072"/>
                    <a:pt x="0" y="263762"/>
                  </a:cubicBezTo>
                  <a:cubicBezTo>
                    <a:pt x="0" y="409451"/>
                    <a:pt x="93713" y="527523"/>
                    <a:pt x="209458" y="527523"/>
                  </a:cubicBezTo>
                  <a:cubicBezTo>
                    <a:pt x="237075" y="527523"/>
                    <a:pt x="263451" y="520852"/>
                    <a:pt x="287500" y="508439"/>
                  </a:cubicBezTo>
                  <a:close/>
                </a:path>
              </a:pathLst>
            </a:custGeom>
            <a:solidFill>
              <a:srgbClr val="D87D22"/>
            </a:solidFill>
            <a:ln w="15453"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3CDDD23-A4C2-4CD5-91F4-17604675C58A}"/>
                </a:ext>
              </a:extLst>
            </p:cNvPr>
            <p:cNvSpPr/>
            <p:nvPr/>
          </p:nvSpPr>
          <p:spPr>
            <a:xfrm>
              <a:off x="1180545" y="4525561"/>
              <a:ext cx="128102" cy="234936"/>
            </a:xfrm>
            <a:custGeom>
              <a:avLst/>
              <a:gdLst>
                <a:gd name="connsiteX0" fmla="*/ 241109 w 241109"/>
                <a:gd name="connsiteY0" fmla="*/ 15981 h 442188"/>
                <a:gd name="connsiteX1" fmla="*/ 175634 w 241109"/>
                <a:gd name="connsiteY1" fmla="*/ 0 h 442188"/>
                <a:gd name="connsiteX2" fmla="*/ 0 w 241109"/>
                <a:gd name="connsiteY2" fmla="*/ 221094 h 442188"/>
                <a:gd name="connsiteX3" fmla="*/ 175634 w 241109"/>
                <a:gd name="connsiteY3" fmla="*/ 442189 h 442188"/>
                <a:gd name="connsiteX4" fmla="*/ 241109 w 241109"/>
                <a:gd name="connsiteY4" fmla="*/ 426208 h 442188"/>
                <a:gd name="connsiteX5" fmla="*/ 117141 w 241109"/>
                <a:gd name="connsiteY5" fmla="*/ 221094 h 442188"/>
                <a:gd name="connsiteX6" fmla="*/ 241109 w 241109"/>
                <a:gd name="connsiteY6" fmla="*/ 15981 h 4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09" h="442188">
                  <a:moveTo>
                    <a:pt x="241109" y="15981"/>
                  </a:moveTo>
                  <a:cubicBezTo>
                    <a:pt x="220939" y="5586"/>
                    <a:pt x="198752" y="0"/>
                    <a:pt x="175634" y="0"/>
                  </a:cubicBezTo>
                  <a:cubicBezTo>
                    <a:pt x="78663" y="0"/>
                    <a:pt x="0" y="98988"/>
                    <a:pt x="0" y="221094"/>
                  </a:cubicBezTo>
                  <a:cubicBezTo>
                    <a:pt x="0" y="343200"/>
                    <a:pt x="78663" y="442189"/>
                    <a:pt x="175634" y="442189"/>
                  </a:cubicBezTo>
                  <a:cubicBezTo>
                    <a:pt x="198752" y="442189"/>
                    <a:pt x="220939" y="436603"/>
                    <a:pt x="241109" y="426208"/>
                  </a:cubicBezTo>
                  <a:cubicBezTo>
                    <a:pt x="169273" y="399211"/>
                    <a:pt x="117141" y="317600"/>
                    <a:pt x="117141" y="221094"/>
                  </a:cubicBezTo>
                  <a:cubicBezTo>
                    <a:pt x="117141" y="124589"/>
                    <a:pt x="169273" y="42978"/>
                    <a:pt x="241109" y="15981"/>
                  </a:cubicBezTo>
                  <a:close/>
                </a:path>
              </a:pathLst>
            </a:custGeom>
            <a:solidFill>
              <a:srgbClr val="D87D22"/>
            </a:solidFill>
            <a:ln w="15453"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46241A3-164D-4B51-820C-3C62ECAE80B1}"/>
                </a:ext>
              </a:extLst>
            </p:cNvPr>
            <p:cNvSpPr/>
            <p:nvPr/>
          </p:nvSpPr>
          <p:spPr>
            <a:xfrm>
              <a:off x="1172219" y="3981498"/>
              <a:ext cx="105680" cy="193719"/>
            </a:xfrm>
            <a:custGeom>
              <a:avLst/>
              <a:gdLst>
                <a:gd name="connsiteX0" fmla="*/ 144759 w 198907"/>
                <a:gd name="connsiteY0" fmla="*/ 364612 h 364611"/>
                <a:gd name="connsiteX1" fmla="*/ 198907 w 198907"/>
                <a:gd name="connsiteY1" fmla="*/ 351424 h 364611"/>
                <a:gd name="connsiteX2" fmla="*/ 96506 w 198907"/>
                <a:gd name="connsiteY2" fmla="*/ 182306 h 364611"/>
                <a:gd name="connsiteX3" fmla="*/ 198907 w 198907"/>
                <a:gd name="connsiteY3" fmla="*/ 13188 h 364611"/>
                <a:gd name="connsiteX4" fmla="*/ 144759 w 198907"/>
                <a:gd name="connsiteY4" fmla="*/ 0 h 364611"/>
                <a:gd name="connsiteX5" fmla="*/ 0 w 198907"/>
                <a:gd name="connsiteY5" fmla="*/ 182306 h 364611"/>
                <a:gd name="connsiteX6" fmla="*/ 144759 w 198907"/>
                <a:gd name="connsiteY6" fmla="*/ 364612 h 36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7" h="364611">
                  <a:moveTo>
                    <a:pt x="144759" y="364612"/>
                  </a:moveTo>
                  <a:cubicBezTo>
                    <a:pt x="163843" y="364612"/>
                    <a:pt x="182151" y="359957"/>
                    <a:pt x="198907" y="351424"/>
                  </a:cubicBezTo>
                  <a:cubicBezTo>
                    <a:pt x="139639" y="329392"/>
                    <a:pt x="96506" y="262055"/>
                    <a:pt x="96506" y="182306"/>
                  </a:cubicBezTo>
                  <a:cubicBezTo>
                    <a:pt x="96506" y="102557"/>
                    <a:pt x="139639" y="35220"/>
                    <a:pt x="198907" y="13188"/>
                  </a:cubicBezTo>
                  <a:cubicBezTo>
                    <a:pt x="182151" y="4655"/>
                    <a:pt x="163843" y="0"/>
                    <a:pt x="144759" y="0"/>
                  </a:cubicBezTo>
                  <a:cubicBezTo>
                    <a:pt x="64854" y="0"/>
                    <a:pt x="0" y="81611"/>
                    <a:pt x="0" y="182306"/>
                  </a:cubicBezTo>
                  <a:cubicBezTo>
                    <a:pt x="0" y="283001"/>
                    <a:pt x="64854" y="364612"/>
                    <a:pt x="144759" y="364612"/>
                  </a:cubicBezTo>
                  <a:close/>
                </a:path>
              </a:pathLst>
            </a:custGeom>
            <a:solidFill>
              <a:srgbClr val="D87D22"/>
            </a:solidFill>
            <a:ln w="15453"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2B25A24-7B02-4D79-8A86-07C69A1B716D}"/>
                </a:ext>
              </a:extLst>
            </p:cNvPr>
            <p:cNvSpPr/>
            <p:nvPr/>
          </p:nvSpPr>
          <p:spPr>
            <a:xfrm>
              <a:off x="933161" y="3367365"/>
              <a:ext cx="966522" cy="1673408"/>
            </a:xfrm>
            <a:custGeom>
              <a:avLst/>
              <a:gdLst>
                <a:gd name="connsiteX0" fmla="*/ 1171568 w 1819150"/>
                <a:gd name="connsiteY0" fmla="*/ 1978212 h 3149624"/>
                <a:gd name="connsiteX1" fmla="*/ 1256437 w 1819150"/>
                <a:gd name="connsiteY1" fmla="*/ 1957577 h 3149624"/>
                <a:gd name="connsiteX2" fmla="*/ 1399489 w 1819150"/>
                <a:gd name="connsiteY2" fmla="*/ 1691178 h 3149624"/>
                <a:gd name="connsiteX3" fmla="*/ 1256437 w 1819150"/>
                <a:gd name="connsiteY3" fmla="*/ 1424778 h 3149624"/>
                <a:gd name="connsiteX4" fmla="*/ 1171568 w 1819150"/>
                <a:gd name="connsiteY4" fmla="*/ 1404143 h 3149624"/>
                <a:gd name="connsiteX5" fmla="*/ 943646 w 1819150"/>
                <a:gd name="connsiteY5" fmla="*/ 1691178 h 3149624"/>
                <a:gd name="connsiteX6" fmla="*/ 1171568 w 1819150"/>
                <a:gd name="connsiteY6" fmla="*/ 1978212 h 3149624"/>
                <a:gd name="connsiteX7" fmla="*/ 1036894 w 1819150"/>
                <a:gd name="connsiteY7" fmla="*/ 2552282 h 3149624"/>
                <a:gd name="connsiteX8" fmla="*/ 1246352 w 1819150"/>
                <a:gd name="connsiteY8" fmla="*/ 2816044 h 3149624"/>
                <a:gd name="connsiteX9" fmla="*/ 1324394 w 1819150"/>
                <a:gd name="connsiteY9" fmla="*/ 2797115 h 3149624"/>
                <a:gd name="connsiteX10" fmla="*/ 1455810 w 1819150"/>
                <a:gd name="connsiteY10" fmla="*/ 2552282 h 3149624"/>
                <a:gd name="connsiteX11" fmla="*/ 1324394 w 1819150"/>
                <a:gd name="connsiteY11" fmla="*/ 2307449 h 3149624"/>
                <a:gd name="connsiteX12" fmla="*/ 1246352 w 1819150"/>
                <a:gd name="connsiteY12" fmla="*/ 2288520 h 3149624"/>
                <a:gd name="connsiteX13" fmla="*/ 1036894 w 1819150"/>
                <a:gd name="connsiteY13" fmla="*/ 2552282 h 3149624"/>
                <a:gd name="connsiteX14" fmla="*/ 946439 w 1819150"/>
                <a:gd name="connsiteY14" fmla="*/ 791285 h 3149624"/>
                <a:gd name="connsiteX15" fmla="*/ 1155897 w 1819150"/>
                <a:gd name="connsiteY15" fmla="*/ 1055047 h 3149624"/>
                <a:gd name="connsiteX16" fmla="*/ 1233939 w 1819150"/>
                <a:gd name="connsiteY16" fmla="*/ 1035963 h 3149624"/>
                <a:gd name="connsiteX17" fmla="*/ 1365355 w 1819150"/>
                <a:gd name="connsiteY17" fmla="*/ 791285 h 3149624"/>
                <a:gd name="connsiteX18" fmla="*/ 1233939 w 1819150"/>
                <a:gd name="connsiteY18" fmla="*/ 546607 h 3149624"/>
                <a:gd name="connsiteX19" fmla="*/ 1155897 w 1819150"/>
                <a:gd name="connsiteY19" fmla="*/ 527523 h 3149624"/>
                <a:gd name="connsiteX20" fmla="*/ 946439 w 1819150"/>
                <a:gd name="connsiteY20" fmla="*/ 791285 h 3149624"/>
                <a:gd name="connsiteX21" fmla="*/ 1706693 w 1819150"/>
                <a:gd name="connsiteY21" fmla="*/ 0 h 3149624"/>
                <a:gd name="connsiteX22" fmla="*/ 1801958 w 1819150"/>
                <a:gd name="connsiteY22" fmla="*/ 763202 h 3149624"/>
                <a:gd name="connsiteX23" fmla="*/ 1582570 w 1819150"/>
                <a:gd name="connsiteY23" fmla="*/ 1047289 h 3149624"/>
                <a:gd name="connsiteX24" fmla="*/ 1817939 w 1819150"/>
                <a:gd name="connsiteY24" fmla="*/ 1333237 h 3149624"/>
                <a:gd name="connsiteX25" fmla="*/ 1675663 w 1819150"/>
                <a:gd name="connsiteY25" fmla="*/ 3149624 h 3149624"/>
                <a:gd name="connsiteX26" fmla="*/ 201700 w 1819150"/>
                <a:gd name="connsiteY26" fmla="*/ 2746224 h 3149624"/>
                <a:gd name="connsiteX27" fmla="*/ 170049 w 1819150"/>
                <a:gd name="connsiteY27" fmla="*/ 2137556 h 3149624"/>
                <a:gd name="connsiteX28" fmla="*/ 341339 w 1819150"/>
                <a:gd name="connsiteY28" fmla="*/ 1931666 h 3149624"/>
                <a:gd name="connsiteX29" fmla="*/ 139639 w 1819150"/>
                <a:gd name="connsiteY29" fmla="*/ 1722364 h 3149624"/>
                <a:gd name="connsiteX30" fmla="*/ 0 w 1819150"/>
                <a:gd name="connsiteY30" fmla="*/ 822316 h 3149624"/>
                <a:gd name="connsiteX31" fmla="*/ 308756 w 1819150"/>
                <a:gd name="connsiteY31" fmla="*/ 586171 h 3149624"/>
                <a:gd name="connsiteX32" fmla="*/ 411158 w 1819150"/>
                <a:gd name="connsiteY32" fmla="*/ 612858 h 3149624"/>
                <a:gd name="connsiteX33" fmla="*/ 620616 w 1819150"/>
                <a:gd name="connsiteY33" fmla="*/ 403400 h 3149624"/>
                <a:gd name="connsiteX34" fmla="*/ 620306 w 1819150"/>
                <a:gd name="connsiteY34" fmla="*/ 394246 h 3149624"/>
                <a:gd name="connsiteX35" fmla="*/ 1706693 w 1819150"/>
                <a:gd name="connsiteY35" fmla="*/ 0 h 3149624"/>
                <a:gd name="connsiteX36" fmla="*/ 641251 w 1819150"/>
                <a:gd name="connsiteY36" fmla="*/ 2622101 h 3149624"/>
                <a:gd name="connsiteX37" fmla="*/ 706726 w 1819150"/>
                <a:gd name="connsiteY37" fmla="*/ 2606120 h 3149624"/>
                <a:gd name="connsiteX38" fmla="*/ 816886 w 1819150"/>
                <a:gd name="connsiteY38" fmla="*/ 2401007 h 3149624"/>
                <a:gd name="connsiteX39" fmla="*/ 706726 w 1819150"/>
                <a:gd name="connsiteY39" fmla="*/ 2195893 h 3149624"/>
                <a:gd name="connsiteX40" fmla="*/ 641251 w 1819150"/>
                <a:gd name="connsiteY40" fmla="*/ 2179913 h 3149624"/>
                <a:gd name="connsiteX41" fmla="*/ 465617 w 1819150"/>
                <a:gd name="connsiteY41" fmla="*/ 2401007 h 3149624"/>
                <a:gd name="connsiteX42" fmla="*/ 641251 w 1819150"/>
                <a:gd name="connsiteY42" fmla="*/ 2622101 h 3149624"/>
                <a:gd name="connsiteX43" fmla="*/ 739464 w 1819150"/>
                <a:gd name="connsiteY43" fmla="*/ 1338203 h 3149624"/>
                <a:gd name="connsiteX44" fmla="*/ 648854 w 1819150"/>
                <a:gd name="connsiteY44" fmla="*/ 1169085 h 3149624"/>
                <a:gd name="connsiteX45" fmla="*/ 594705 w 1819150"/>
                <a:gd name="connsiteY45" fmla="*/ 1155897 h 3149624"/>
                <a:gd name="connsiteX46" fmla="*/ 449946 w 1819150"/>
                <a:gd name="connsiteY46" fmla="*/ 1338203 h 3149624"/>
                <a:gd name="connsiteX47" fmla="*/ 594705 w 1819150"/>
                <a:gd name="connsiteY47" fmla="*/ 1520508 h 3149624"/>
                <a:gd name="connsiteX48" fmla="*/ 648854 w 1819150"/>
                <a:gd name="connsiteY48" fmla="*/ 1507320 h 3149624"/>
                <a:gd name="connsiteX49" fmla="*/ 739464 w 1819150"/>
                <a:gd name="connsiteY49" fmla="*/ 1338203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9150" h="3149624">
                  <a:moveTo>
                    <a:pt x="1171568" y="1978212"/>
                  </a:moveTo>
                  <a:cubicBezTo>
                    <a:pt x="1201667" y="1978212"/>
                    <a:pt x="1230216" y="1970920"/>
                    <a:pt x="1256437" y="1957577"/>
                  </a:cubicBezTo>
                  <a:cubicBezTo>
                    <a:pt x="1340220" y="1915065"/>
                    <a:pt x="1399489" y="1811887"/>
                    <a:pt x="1399489" y="1691178"/>
                  </a:cubicBezTo>
                  <a:cubicBezTo>
                    <a:pt x="1399489" y="1570313"/>
                    <a:pt x="1340220" y="1467135"/>
                    <a:pt x="1256437" y="1424778"/>
                  </a:cubicBezTo>
                  <a:cubicBezTo>
                    <a:pt x="1230216" y="1411435"/>
                    <a:pt x="1201512" y="1404143"/>
                    <a:pt x="1171568" y="1404143"/>
                  </a:cubicBezTo>
                  <a:cubicBezTo>
                    <a:pt x="1045582" y="1404143"/>
                    <a:pt x="943646" y="1532610"/>
                    <a:pt x="943646" y="1691178"/>
                  </a:cubicBezTo>
                  <a:cubicBezTo>
                    <a:pt x="943646" y="1849745"/>
                    <a:pt x="1045738" y="1978212"/>
                    <a:pt x="1171568" y="1978212"/>
                  </a:cubicBezTo>
                  <a:close/>
                  <a:moveTo>
                    <a:pt x="1036894" y="2552282"/>
                  </a:moveTo>
                  <a:cubicBezTo>
                    <a:pt x="1036894" y="2697971"/>
                    <a:pt x="1130762" y="2816044"/>
                    <a:pt x="1246352" y="2816044"/>
                  </a:cubicBezTo>
                  <a:cubicBezTo>
                    <a:pt x="1273969" y="2816044"/>
                    <a:pt x="1300190" y="2809372"/>
                    <a:pt x="1324394" y="2797115"/>
                  </a:cubicBezTo>
                  <a:cubicBezTo>
                    <a:pt x="1401351" y="2758171"/>
                    <a:pt x="1455810" y="2663217"/>
                    <a:pt x="1455810" y="2552282"/>
                  </a:cubicBezTo>
                  <a:cubicBezTo>
                    <a:pt x="1455810" y="2441347"/>
                    <a:pt x="1401351" y="2346393"/>
                    <a:pt x="1324394" y="2307449"/>
                  </a:cubicBezTo>
                  <a:cubicBezTo>
                    <a:pt x="1300190" y="2295192"/>
                    <a:pt x="1273969" y="2288520"/>
                    <a:pt x="1246352" y="2288520"/>
                  </a:cubicBezTo>
                  <a:cubicBezTo>
                    <a:pt x="1130762" y="2288520"/>
                    <a:pt x="1036894" y="2406592"/>
                    <a:pt x="1036894" y="2552282"/>
                  </a:cubicBezTo>
                  <a:close/>
                  <a:moveTo>
                    <a:pt x="946439" y="791285"/>
                  </a:moveTo>
                  <a:cubicBezTo>
                    <a:pt x="946439" y="936974"/>
                    <a:pt x="1040152" y="1055047"/>
                    <a:pt x="1155897" y="1055047"/>
                  </a:cubicBezTo>
                  <a:cubicBezTo>
                    <a:pt x="1183514" y="1055047"/>
                    <a:pt x="1209891" y="1048375"/>
                    <a:pt x="1233939" y="1035963"/>
                  </a:cubicBezTo>
                  <a:cubicBezTo>
                    <a:pt x="1311051" y="997174"/>
                    <a:pt x="1365355" y="902220"/>
                    <a:pt x="1365355" y="791285"/>
                  </a:cubicBezTo>
                  <a:cubicBezTo>
                    <a:pt x="1365355" y="680350"/>
                    <a:pt x="1311051" y="585396"/>
                    <a:pt x="1233939" y="546607"/>
                  </a:cubicBezTo>
                  <a:cubicBezTo>
                    <a:pt x="1209891" y="534195"/>
                    <a:pt x="1183514" y="527523"/>
                    <a:pt x="1155897" y="527523"/>
                  </a:cubicBezTo>
                  <a:cubicBezTo>
                    <a:pt x="1040152" y="527523"/>
                    <a:pt x="946439" y="645595"/>
                    <a:pt x="946439" y="791285"/>
                  </a:cubicBezTo>
                  <a:close/>
                  <a:moveTo>
                    <a:pt x="1706693" y="0"/>
                  </a:moveTo>
                  <a:cubicBezTo>
                    <a:pt x="1750292" y="62992"/>
                    <a:pt x="1783340" y="366784"/>
                    <a:pt x="1801958" y="763202"/>
                  </a:cubicBezTo>
                  <a:cubicBezTo>
                    <a:pt x="1677990" y="783062"/>
                    <a:pt x="1582570" y="902685"/>
                    <a:pt x="1582570" y="1047289"/>
                  </a:cubicBezTo>
                  <a:cubicBezTo>
                    <a:pt x="1582570" y="1198099"/>
                    <a:pt x="1686213" y="1321601"/>
                    <a:pt x="1817939" y="1333237"/>
                  </a:cubicBezTo>
                  <a:cubicBezTo>
                    <a:pt x="1826938" y="2123126"/>
                    <a:pt x="1786443" y="2996332"/>
                    <a:pt x="1675663" y="3149624"/>
                  </a:cubicBezTo>
                  <a:cubicBezTo>
                    <a:pt x="1365355" y="3072048"/>
                    <a:pt x="201700" y="2746224"/>
                    <a:pt x="201700" y="2746224"/>
                  </a:cubicBezTo>
                  <a:cubicBezTo>
                    <a:pt x="201700" y="2746224"/>
                    <a:pt x="191460" y="2476877"/>
                    <a:pt x="170049" y="2137556"/>
                  </a:cubicBezTo>
                  <a:cubicBezTo>
                    <a:pt x="267485" y="2119713"/>
                    <a:pt x="341339" y="2034378"/>
                    <a:pt x="341339" y="1931666"/>
                  </a:cubicBezTo>
                  <a:cubicBezTo>
                    <a:pt x="341339" y="1818559"/>
                    <a:pt x="251815" y="1726398"/>
                    <a:pt x="139639" y="1722364"/>
                  </a:cubicBezTo>
                  <a:cubicBezTo>
                    <a:pt x="106901" y="1332462"/>
                    <a:pt x="60820" y="950783"/>
                    <a:pt x="0" y="822316"/>
                  </a:cubicBezTo>
                  <a:cubicBezTo>
                    <a:pt x="105194" y="733568"/>
                    <a:pt x="208217" y="655215"/>
                    <a:pt x="308756" y="586171"/>
                  </a:cubicBezTo>
                  <a:cubicBezTo>
                    <a:pt x="339011" y="603238"/>
                    <a:pt x="373921" y="612858"/>
                    <a:pt x="411158" y="612858"/>
                  </a:cubicBezTo>
                  <a:cubicBezTo>
                    <a:pt x="526903" y="612858"/>
                    <a:pt x="620616" y="519145"/>
                    <a:pt x="620616" y="403400"/>
                  </a:cubicBezTo>
                  <a:cubicBezTo>
                    <a:pt x="620616" y="400297"/>
                    <a:pt x="620616" y="397349"/>
                    <a:pt x="620306" y="394246"/>
                  </a:cubicBezTo>
                  <a:cubicBezTo>
                    <a:pt x="1054581" y="157171"/>
                    <a:pt x="1428658" y="74939"/>
                    <a:pt x="1706693" y="0"/>
                  </a:cubicBezTo>
                  <a:close/>
                  <a:moveTo>
                    <a:pt x="641251" y="2622101"/>
                  </a:moveTo>
                  <a:cubicBezTo>
                    <a:pt x="664369" y="2622101"/>
                    <a:pt x="686556" y="2616516"/>
                    <a:pt x="706726" y="2606120"/>
                  </a:cubicBezTo>
                  <a:cubicBezTo>
                    <a:pt x="771270" y="2573538"/>
                    <a:pt x="816886" y="2493944"/>
                    <a:pt x="816886" y="2401007"/>
                  </a:cubicBezTo>
                  <a:cubicBezTo>
                    <a:pt x="816886" y="2308070"/>
                    <a:pt x="771270" y="2228476"/>
                    <a:pt x="706726" y="2195893"/>
                  </a:cubicBezTo>
                  <a:cubicBezTo>
                    <a:pt x="686556" y="2185498"/>
                    <a:pt x="664369" y="2179913"/>
                    <a:pt x="641251" y="2179913"/>
                  </a:cubicBezTo>
                  <a:cubicBezTo>
                    <a:pt x="544280" y="2179913"/>
                    <a:pt x="465617" y="2278901"/>
                    <a:pt x="465617" y="2401007"/>
                  </a:cubicBezTo>
                  <a:cubicBezTo>
                    <a:pt x="465617" y="2523113"/>
                    <a:pt x="544280" y="2622101"/>
                    <a:pt x="641251" y="2622101"/>
                  </a:cubicBezTo>
                  <a:close/>
                  <a:moveTo>
                    <a:pt x="739464" y="1338203"/>
                  </a:moveTo>
                  <a:cubicBezTo>
                    <a:pt x="739464" y="1261556"/>
                    <a:pt x="701917" y="1196081"/>
                    <a:pt x="648854" y="1169085"/>
                  </a:cubicBezTo>
                  <a:cubicBezTo>
                    <a:pt x="632097" y="1160551"/>
                    <a:pt x="613789" y="1155897"/>
                    <a:pt x="594705" y="1155897"/>
                  </a:cubicBezTo>
                  <a:cubicBezTo>
                    <a:pt x="514801" y="1155897"/>
                    <a:pt x="449946" y="1237508"/>
                    <a:pt x="449946" y="1338203"/>
                  </a:cubicBezTo>
                  <a:cubicBezTo>
                    <a:pt x="449946" y="1438897"/>
                    <a:pt x="514801" y="1520508"/>
                    <a:pt x="594705" y="1520508"/>
                  </a:cubicBezTo>
                  <a:cubicBezTo>
                    <a:pt x="613789" y="1520508"/>
                    <a:pt x="632097" y="1515854"/>
                    <a:pt x="648854" y="1507320"/>
                  </a:cubicBezTo>
                  <a:cubicBezTo>
                    <a:pt x="701917" y="1480324"/>
                    <a:pt x="739464" y="1414849"/>
                    <a:pt x="739464" y="1338203"/>
                  </a:cubicBezTo>
                  <a:close/>
                </a:path>
              </a:pathLst>
            </a:custGeom>
            <a:solidFill>
              <a:schemeClr val="bg1"/>
            </a:solidFill>
            <a:ln w="15453"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B6C7E051-D51A-4A63-9898-C17CC1B734D5}"/>
                </a:ext>
              </a:extLst>
            </p:cNvPr>
            <p:cNvSpPr/>
            <p:nvPr/>
          </p:nvSpPr>
          <p:spPr>
            <a:xfrm>
              <a:off x="3494053" y="3680120"/>
              <a:ext cx="152585" cy="185971"/>
            </a:xfrm>
            <a:custGeom>
              <a:avLst/>
              <a:gdLst>
                <a:gd name="connsiteX0" fmla="*/ 0 w 287190"/>
                <a:gd name="connsiteY0" fmla="*/ 346304 h 350027"/>
                <a:gd name="connsiteX1" fmla="*/ 92937 w 287190"/>
                <a:gd name="connsiteY1" fmla="*/ 173152 h 350027"/>
                <a:gd name="connsiteX2" fmla="*/ 0 w 287190"/>
                <a:gd name="connsiteY2" fmla="*/ 0 h 350027"/>
                <a:gd name="connsiteX3" fmla="*/ 287190 w 287190"/>
                <a:gd name="connsiteY3" fmla="*/ 0 h 350027"/>
                <a:gd name="connsiteX4" fmla="*/ 287190 w 287190"/>
                <a:gd name="connsiteY4" fmla="*/ 350027 h 350027"/>
                <a:gd name="connsiteX5" fmla="*/ 0 w 287190"/>
                <a:gd name="connsiteY5" fmla="*/ 346304 h 3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190" h="350027">
                  <a:moveTo>
                    <a:pt x="0" y="346304"/>
                  </a:moveTo>
                  <a:cubicBezTo>
                    <a:pt x="54459" y="318686"/>
                    <a:pt x="92937" y="251660"/>
                    <a:pt x="92937" y="173152"/>
                  </a:cubicBezTo>
                  <a:cubicBezTo>
                    <a:pt x="92937" y="94644"/>
                    <a:pt x="54459" y="27617"/>
                    <a:pt x="0" y="0"/>
                  </a:cubicBezTo>
                  <a:lnTo>
                    <a:pt x="287190" y="0"/>
                  </a:lnTo>
                  <a:lnTo>
                    <a:pt x="287190" y="350027"/>
                  </a:lnTo>
                  <a:lnTo>
                    <a:pt x="0" y="3463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 name="Freeform: Shape 113">
              <a:extLst>
                <a:ext uri="{FF2B5EF4-FFF2-40B4-BE49-F238E27FC236}">
                  <a16:creationId xmlns:a16="http://schemas.microsoft.com/office/drawing/2014/main" id="{084CD833-731E-47C7-A677-697FA3D68987}"/>
                </a:ext>
              </a:extLst>
            </p:cNvPr>
            <p:cNvSpPr/>
            <p:nvPr/>
          </p:nvSpPr>
          <p:spPr>
            <a:xfrm>
              <a:off x="4838770" y="3532294"/>
              <a:ext cx="109520"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134FAB1-7D32-4F95-A378-3C72B61AA73D}"/>
                </a:ext>
              </a:extLst>
            </p:cNvPr>
            <p:cNvSpPr/>
            <p:nvPr/>
          </p:nvSpPr>
          <p:spPr>
            <a:xfrm>
              <a:off x="4203891" y="3505277"/>
              <a:ext cx="126948" cy="154728"/>
            </a:xfrm>
            <a:custGeom>
              <a:avLst/>
              <a:gdLst>
                <a:gd name="connsiteX0" fmla="*/ 0 w 238937"/>
                <a:gd name="connsiteY0" fmla="*/ 286104 h 291223"/>
                <a:gd name="connsiteX1" fmla="*/ 76801 w 238937"/>
                <a:gd name="connsiteY1" fmla="*/ 143052 h 291223"/>
                <a:gd name="connsiteX2" fmla="*/ 0 w 238937"/>
                <a:gd name="connsiteY2" fmla="*/ 0 h 291223"/>
                <a:gd name="connsiteX3" fmla="*/ 238937 w 238937"/>
                <a:gd name="connsiteY3" fmla="*/ 0 h 291223"/>
                <a:gd name="connsiteX4" fmla="*/ 238937 w 238937"/>
                <a:gd name="connsiteY4" fmla="*/ 291224 h 291223"/>
                <a:gd name="connsiteX5" fmla="*/ 0 w 238937"/>
                <a:gd name="connsiteY5" fmla="*/ 286104 h 29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37" h="291223">
                  <a:moveTo>
                    <a:pt x="0" y="286104"/>
                  </a:moveTo>
                  <a:cubicBezTo>
                    <a:pt x="44995" y="263296"/>
                    <a:pt x="76801" y="207906"/>
                    <a:pt x="76801" y="143052"/>
                  </a:cubicBezTo>
                  <a:cubicBezTo>
                    <a:pt x="76801" y="78198"/>
                    <a:pt x="44995" y="22808"/>
                    <a:pt x="0" y="0"/>
                  </a:cubicBezTo>
                  <a:lnTo>
                    <a:pt x="238937" y="0"/>
                  </a:lnTo>
                  <a:lnTo>
                    <a:pt x="238937" y="291224"/>
                  </a:lnTo>
                  <a:lnTo>
                    <a:pt x="0" y="2861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Freeform: Shape 115">
              <a:extLst>
                <a:ext uri="{FF2B5EF4-FFF2-40B4-BE49-F238E27FC236}">
                  <a16:creationId xmlns:a16="http://schemas.microsoft.com/office/drawing/2014/main" id="{8476869B-4DE6-4F27-91C0-6236C57E5DD8}"/>
                </a:ext>
              </a:extLst>
            </p:cNvPr>
            <p:cNvSpPr/>
            <p:nvPr/>
          </p:nvSpPr>
          <p:spPr>
            <a:xfrm>
              <a:off x="2740194" y="3153037"/>
              <a:ext cx="187127" cy="1504418"/>
            </a:xfrm>
            <a:custGeom>
              <a:avLst/>
              <a:gdLst>
                <a:gd name="connsiteX0" fmla="*/ 111555 w 352204"/>
                <a:gd name="connsiteY0" fmla="*/ 0 h 2831558"/>
                <a:gd name="connsiteX1" fmla="*/ 197201 w 352204"/>
                <a:gd name="connsiteY1" fmla="*/ 686091 h 2831558"/>
                <a:gd name="connsiteX2" fmla="*/ 0 w 352204"/>
                <a:gd name="connsiteY2" fmla="*/ 941474 h 2831558"/>
                <a:gd name="connsiteX3" fmla="*/ 211630 w 352204"/>
                <a:gd name="connsiteY3" fmla="*/ 1198564 h 2831558"/>
                <a:gd name="connsiteX4" fmla="*/ 83628 w 352204"/>
                <a:gd name="connsiteY4" fmla="*/ 2831559 h 2831558"/>
                <a:gd name="connsiteX5" fmla="*/ 258331 w 352204"/>
                <a:gd name="connsiteY5" fmla="*/ 2748396 h 2831558"/>
                <a:gd name="connsiteX6" fmla="*/ 293086 w 352204"/>
                <a:gd name="connsiteY6" fmla="*/ 161205 h 2831558"/>
                <a:gd name="connsiteX7" fmla="*/ 111555 w 352204"/>
                <a:gd name="connsiteY7" fmla="*/ 0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04" h="2831558">
                  <a:moveTo>
                    <a:pt x="111555" y="0"/>
                  </a:moveTo>
                  <a:cubicBezTo>
                    <a:pt x="150809" y="56631"/>
                    <a:pt x="180444" y="329702"/>
                    <a:pt x="197201" y="686091"/>
                  </a:cubicBezTo>
                  <a:cubicBezTo>
                    <a:pt x="85800" y="703933"/>
                    <a:pt x="0" y="811455"/>
                    <a:pt x="0" y="941474"/>
                  </a:cubicBezTo>
                  <a:cubicBezTo>
                    <a:pt x="0" y="1077078"/>
                    <a:pt x="93092" y="1188169"/>
                    <a:pt x="211630" y="1198564"/>
                  </a:cubicBezTo>
                  <a:cubicBezTo>
                    <a:pt x="219698" y="1908704"/>
                    <a:pt x="183237" y="2693782"/>
                    <a:pt x="83628" y="2831559"/>
                  </a:cubicBezTo>
                  <a:cubicBezTo>
                    <a:pt x="148172" y="2801459"/>
                    <a:pt x="205889" y="2774152"/>
                    <a:pt x="258331" y="2748396"/>
                  </a:cubicBezTo>
                  <a:cubicBezTo>
                    <a:pt x="381213" y="2320327"/>
                    <a:pt x="373300" y="696331"/>
                    <a:pt x="293086" y="161205"/>
                  </a:cubicBezTo>
                  <a:cubicBezTo>
                    <a:pt x="250729" y="114348"/>
                    <a:pt x="192856" y="54304"/>
                    <a:pt x="111555" y="0"/>
                  </a:cubicBezTo>
                  <a:close/>
                </a:path>
              </a:pathLst>
            </a:custGeom>
            <a:solidFill>
              <a:srgbClr val="D87D22"/>
            </a:solidFill>
            <a:ln w="15453"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ADE0C3F-E42B-4D5A-B41D-0457CDFDEDB2}"/>
                </a:ext>
              </a:extLst>
            </p:cNvPr>
            <p:cNvSpPr/>
            <p:nvPr/>
          </p:nvSpPr>
          <p:spPr>
            <a:xfrm>
              <a:off x="1984358" y="3153037"/>
              <a:ext cx="868851" cy="1504418"/>
            </a:xfrm>
            <a:custGeom>
              <a:avLst/>
              <a:gdLst>
                <a:gd name="connsiteX0" fmla="*/ 903151 w 1635319"/>
                <a:gd name="connsiteY0" fmla="*/ 1755877 h 2831558"/>
                <a:gd name="connsiteX1" fmla="*/ 968161 w 1635319"/>
                <a:gd name="connsiteY1" fmla="*/ 1740051 h 2831558"/>
                <a:gd name="connsiteX2" fmla="*/ 1077699 w 1635319"/>
                <a:gd name="connsiteY2" fmla="*/ 1536179 h 2831558"/>
                <a:gd name="connsiteX3" fmla="*/ 968161 w 1635319"/>
                <a:gd name="connsiteY3" fmla="*/ 1332307 h 2831558"/>
                <a:gd name="connsiteX4" fmla="*/ 903151 w 1635319"/>
                <a:gd name="connsiteY4" fmla="*/ 1316481 h 2831558"/>
                <a:gd name="connsiteX5" fmla="*/ 728603 w 1635319"/>
                <a:gd name="connsiteY5" fmla="*/ 1536179 h 2831558"/>
                <a:gd name="connsiteX6" fmla="*/ 903151 w 1635319"/>
                <a:gd name="connsiteY6" fmla="*/ 1755877 h 2831558"/>
                <a:gd name="connsiteX7" fmla="*/ 1040618 w 1635319"/>
                <a:gd name="connsiteY7" fmla="*/ 2185964 h 2831558"/>
                <a:gd name="connsiteX8" fmla="*/ 1228974 w 1635319"/>
                <a:gd name="connsiteY8" fmla="*/ 2423039 h 2831558"/>
                <a:gd name="connsiteX9" fmla="*/ 1299104 w 1635319"/>
                <a:gd name="connsiteY9" fmla="*/ 2405972 h 2831558"/>
                <a:gd name="connsiteX10" fmla="*/ 1417176 w 1635319"/>
                <a:gd name="connsiteY10" fmla="*/ 2185808 h 2831558"/>
                <a:gd name="connsiteX11" fmla="*/ 1299104 w 1635319"/>
                <a:gd name="connsiteY11" fmla="*/ 1965645 h 2831558"/>
                <a:gd name="connsiteX12" fmla="*/ 1228974 w 1635319"/>
                <a:gd name="connsiteY12" fmla="*/ 1948578 h 2831558"/>
                <a:gd name="connsiteX13" fmla="*/ 1040618 w 1635319"/>
                <a:gd name="connsiteY13" fmla="*/ 2185964 h 2831558"/>
                <a:gd name="connsiteX14" fmla="*/ 974832 w 1635319"/>
                <a:gd name="connsiteY14" fmla="*/ 618288 h 2831558"/>
                <a:gd name="connsiteX15" fmla="*/ 1163189 w 1635319"/>
                <a:gd name="connsiteY15" fmla="*/ 855364 h 2831558"/>
                <a:gd name="connsiteX16" fmla="*/ 1233319 w 1635319"/>
                <a:gd name="connsiteY16" fmla="*/ 838141 h 2831558"/>
                <a:gd name="connsiteX17" fmla="*/ 1351391 w 1635319"/>
                <a:gd name="connsiteY17" fmla="*/ 618133 h 2831558"/>
                <a:gd name="connsiteX18" fmla="*/ 1233319 w 1635319"/>
                <a:gd name="connsiteY18" fmla="*/ 398125 h 2831558"/>
                <a:gd name="connsiteX19" fmla="*/ 1163189 w 1635319"/>
                <a:gd name="connsiteY19" fmla="*/ 380903 h 2831558"/>
                <a:gd name="connsiteX20" fmla="*/ 974832 w 1635319"/>
                <a:gd name="connsiteY20" fmla="*/ 618288 h 2831558"/>
                <a:gd name="connsiteX21" fmla="*/ 1534162 w 1635319"/>
                <a:gd name="connsiteY21" fmla="*/ 0 h 2831558"/>
                <a:gd name="connsiteX22" fmla="*/ 1619807 w 1635319"/>
                <a:gd name="connsiteY22" fmla="*/ 686091 h 2831558"/>
                <a:gd name="connsiteX23" fmla="*/ 1422607 w 1635319"/>
                <a:gd name="connsiteY23" fmla="*/ 941474 h 2831558"/>
                <a:gd name="connsiteX24" fmla="*/ 1634237 w 1635319"/>
                <a:gd name="connsiteY24" fmla="*/ 1198564 h 2831558"/>
                <a:gd name="connsiteX25" fmla="*/ 1506390 w 1635319"/>
                <a:gd name="connsiteY25" fmla="*/ 2831559 h 2831558"/>
                <a:gd name="connsiteX26" fmla="*/ 181220 w 1635319"/>
                <a:gd name="connsiteY26" fmla="*/ 2468964 h 2831558"/>
                <a:gd name="connsiteX27" fmla="*/ 152827 w 1635319"/>
                <a:gd name="connsiteY27" fmla="*/ 1921736 h 2831558"/>
                <a:gd name="connsiteX28" fmla="*/ 306895 w 1635319"/>
                <a:gd name="connsiteY28" fmla="*/ 1736638 h 2831558"/>
                <a:gd name="connsiteX29" fmla="*/ 125520 w 1635319"/>
                <a:gd name="connsiteY29" fmla="*/ 1548436 h 2831558"/>
                <a:gd name="connsiteX30" fmla="*/ 0 w 1635319"/>
                <a:gd name="connsiteY30" fmla="*/ 739308 h 2831558"/>
                <a:gd name="connsiteX31" fmla="*/ 277571 w 1635319"/>
                <a:gd name="connsiteY31" fmla="*/ 527058 h 2831558"/>
                <a:gd name="connsiteX32" fmla="*/ 369577 w 1635319"/>
                <a:gd name="connsiteY32" fmla="*/ 551107 h 2831558"/>
                <a:gd name="connsiteX33" fmla="*/ 557934 w 1635319"/>
                <a:gd name="connsiteY33" fmla="*/ 362750 h 2831558"/>
                <a:gd name="connsiteX34" fmla="*/ 557623 w 1635319"/>
                <a:gd name="connsiteY34" fmla="*/ 354527 h 2831558"/>
                <a:gd name="connsiteX35" fmla="*/ 1534162 w 1635319"/>
                <a:gd name="connsiteY35" fmla="*/ 0 h 2831558"/>
                <a:gd name="connsiteX36" fmla="*/ 514335 w 1635319"/>
                <a:gd name="connsiteY36" fmla="*/ 2388284 h 2831558"/>
                <a:gd name="connsiteX37" fmla="*/ 573139 w 1635319"/>
                <a:gd name="connsiteY37" fmla="*/ 2373855 h 2831558"/>
                <a:gd name="connsiteX38" fmla="*/ 672127 w 1635319"/>
                <a:gd name="connsiteY38" fmla="*/ 2189532 h 2831558"/>
                <a:gd name="connsiteX39" fmla="*/ 573139 w 1635319"/>
                <a:gd name="connsiteY39" fmla="*/ 2005209 h 2831558"/>
                <a:gd name="connsiteX40" fmla="*/ 514335 w 1635319"/>
                <a:gd name="connsiteY40" fmla="*/ 1990780 h 2831558"/>
                <a:gd name="connsiteX41" fmla="*/ 356389 w 1635319"/>
                <a:gd name="connsiteY41" fmla="*/ 2189532 h 2831558"/>
                <a:gd name="connsiteX42" fmla="*/ 514335 w 1635319"/>
                <a:gd name="connsiteY42" fmla="*/ 2388284 h 2831558"/>
                <a:gd name="connsiteX43" fmla="*/ 602618 w 1635319"/>
                <a:gd name="connsiteY43" fmla="*/ 1109971 h 2831558"/>
                <a:gd name="connsiteX44" fmla="*/ 521162 w 1635319"/>
                <a:gd name="connsiteY44" fmla="*/ 957920 h 2831558"/>
                <a:gd name="connsiteX45" fmla="*/ 472444 w 1635319"/>
                <a:gd name="connsiteY45" fmla="*/ 946129 h 2831558"/>
                <a:gd name="connsiteX46" fmla="*/ 342270 w 1635319"/>
                <a:gd name="connsiteY46" fmla="*/ 1109971 h 2831558"/>
                <a:gd name="connsiteX47" fmla="*/ 472444 w 1635319"/>
                <a:gd name="connsiteY47" fmla="*/ 1273814 h 2831558"/>
                <a:gd name="connsiteX48" fmla="*/ 521162 w 1635319"/>
                <a:gd name="connsiteY48" fmla="*/ 1262022 h 2831558"/>
                <a:gd name="connsiteX49" fmla="*/ 602618 w 1635319"/>
                <a:gd name="connsiteY49" fmla="*/ 1109971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5319" h="2831558">
                  <a:moveTo>
                    <a:pt x="903151" y="1755877"/>
                  </a:moveTo>
                  <a:cubicBezTo>
                    <a:pt x="926114" y="1755877"/>
                    <a:pt x="947991" y="1750291"/>
                    <a:pt x="968161" y="1740051"/>
                  </a:cubicBezTo>
                  <a:cubicBezTo>
                    <a:pt x="1032394" y="1707624"/>
                    <a:pt x="1077699" y="1628651"/>
                    <a:pt x="1077699" y="1536179"/>
                  </a:cubicBezTo>
                  <a:cubicBezTo>
                    <a:pt x="1077699" y="1443707"/>
                    <a:pt x="1032394" y="1364734"/>
                    <a:pt x="968161" y="1332307"/>
                  </a:cubicBezTo>
                  <a:cubicBezTo>
                    <a:pt x="948146" y="1322067"/>
                    <a:pt x="926114" y="1316481"/>
                    <a:pt x="903151" y="1316481"/>
                  </a:cubicBezTo>
                  <a:cubicBezTo>
                    <a:pt x="806801" y="1316481"/>
                    <a:pt x="728603" y="1414848"/>
                    <a:pt x="728603" y="1536179"/>
                  </a:cubicBezTo>
                  <a:cubicBezTo>
                    <a:pt x="728603" y="1657509"/>
                    <a:pt x="806801" y="1755877"/>
                    <a:pt x="903151" y="1755877"/>
                  </a:cubicBezTo>
                  <a:close/>
                  <a:moveTo>
                    <a:pt x="1040618" y="2185964"/>
                  </a:moveTo>
                  <a:cubicBezTo>
                    <a:pt x="1040618" y="2316913"/>
                    <a:pt x="1125021" y="2423039"/>
                    <a:pt x="1228974" y="2423039"/>
                  </a:cubicBezTo>
                  <a:cubicBezTo>
                    <a:pt x="1253799" y="2423039"/>
                    <a:pt x="1277383" y="2416988"/>
                    <a:pt x="1299104" y="2405972"/>
                  </a:cubicBezTo>
                  <a:cubicBezTo>
                    <a:pt x="1368303" y="2370907"/>
                    <a:pt x="1417176" y="2285572"/>
                    <a:pt x="1417176" y="2185808"/>
                  </a:cubicBezTo>
                  <a:cubicBezTo>
                    <a:pt x="1417176" y="2086044"/>
                    <a:pt x="1368148" y="2000710"/>
                    <a:pt x="1299104" y="1965645"/>
                  </a:cubicBezTo>
                  <a:cubicBezTo>
                    <a:pt x="1277383" y="1954629"/>
                    <a:pt x="1253799" y="1948578"/>
                    <a:pt x="1228974" y="1948578"/>
                  </a:cubicBezTo>
                  <a:cubicBezTo>
                    <a:pt x="1125021" y="1948888"/>
                    <a:pt x="1040618" y="2055014"/>
                    <a:pt x="1040618" y="2185964"/>
                  </a:cubicBezTo>
                  <a:close/>
                  <a:moveTo>
                    <a:pt x="974832" y="618288"/>
                  </a:moveTo>
                  <a:cubicBezTo>
                    <a:pt x="974832" y="749238"/>
                    <a:pt x="1059081" y="855364"/>
                    <a:pt x="1163189" y="855364"/>
                  </a:cubicBezTo>
                  <a:cubicBezTo>
                    <a:pt x="1188014" y="855364"/>
                    <a:pt x="1211752" y="849313"/>
                    <a:pt x="1233319" y="838141"/>
                  </a:cubicBezTo>
                  <a:cubicBezTo>
                    <a:pt x="1302673" y="803232"/>
                    <a:pt x="1351391" y="717897"/>
                    <a:pt x="1351391" y="618133"/>
                  </a:cubicBezTo>
                  <a:cubicBezTo>
                    <a:pt x="1351391" y="518369"/>
                    <a:pt x="1302518" y="433035"/>
                    <a:pt x="1233319" y="398125"/>
                  </a:cubicBezTo>
                  <a:cubicBezTo>
                    <a:pt x="1211752" y="386954"/>
                    <a:pt x="1188014" y="380903"/>
                    <a:pt x="1163189" y="380903"/>
                  </a:cubicBezTo>
                  <a:cubicBezTo>
                    <a:pt x="1059081" y="381213"/>
                    <a:pt x="974832" y="487338"/>
                    <a:pt x="974832" y="618288"/>
                  </a:cubicBezTo>
                  <a:close/>
                  <a:moveTo>
                    <a:pt x="1534162" y="0"/>
                  </a:moveTo>
                  <a:cubicBezTo>
                    <a:pt x="1573416" y="56631"/>
                    <a:pt x="1603051" y="329702"/>
                    <a:pt x="1619807" y="686091"/>
                  </a:cubicBezTo>
                  <a:cubicBezTo>
                    <a:pt x="1508407" y="703933"/>
                    <a:pt x="1422607" y="811455"/>
                    <a:pt x="1422607" y="941474"/>
                  </a:cubicBezTo>
                  <a:cubicBezTo>
                    <a:pt x="1422607" y="1077078"/>
                    <a:pt x="1515854" y="1188014"/>
                    <a:pt x="1634237" y="1198564"/>
                  </a:cubicBezTo>
                  <a:cubicBezTo>
                    <a:pt x="1642305" y="1908704"/>
                    <a:pt x="1605844" y="2693782"/>
                    <a:pt x="1506390" y="2831559"/>
                  </a:cubicBezTo>
                  <a:cubicBezTo>
                    <a:pt x="1227423" y="2761740"/>
                    <a:pt x="181220" y="2468964"/>
                    <a:pt x="181220" y="2468964"/>
                  </a:cubicBezTo>
                  <a:cubicBezTo>
                    <a:pt x="181220" y="2468964"/>
                    <a:pt x="172066" y="2226769"/>
                    <a:pt x="152827" y="1921736"/>
                  </a:cubicBezTo>
                  <a:cubicBezTo>
                    <a:pt x="240489" y="1905756"/>
                    <a:pt x="306895" y="1828954"/>
                    <a:pt x="306895" y="1736638"/>
                  </a:cubicBezTo>
                  <a:cubicBezTo>
                    <a:pt x="306895" y="1635012"/>
                    <a:pt x="226370" y="1552160"/>
                    <a:pt x="125520" y="1548436"/>
                  </a:cubicBezTo>
                  <a:cubicBezTo>
                    <a:pt x="96040" y="1197943"/>
                    <a:pt x="54614" y="854743"/>
                    <a:pt x="0" y="739308"/>
                  </a:cubicBezTo>
                  <a:cubicBezTo>
                    <a:pt x="94644" y="659559"/>
                    <a:pt x="187116" y="589119"/>
                    <a:pt x="277571" y="527058"/>
                  </a:cubicBezTo>
                  <a:cubicBezTo>
                    <a:pt x="304722" y="542418"/>
                    <a:pt x="336219" y="551107"/>
                    <a:pt x="369577" y="551107"/>
                  </a:cubicBezTo>
                  <a:cubicBezTo>
                    <a:pt x="473685" y="551107"/>
                    <a:pt x="557934" y="466858"/>
                    <a:pt x="557934" y="362750"/>
                  </a:cubicBezTo>
                  <a:cubicBezTo>
                    <a:pt x="557934" y="359957"/>
                    <a:pt x="557934" y="357319"/>
                    <a:pt x="557623" y="354527"/>
                  </a:cubicBezTo>
                  <a:cubicBezTo>
                    <a:pt x="947991" y="141345"/>
                    <a:pt x="1284209" y="67337"/>
                    <a:pt x="1534162" y="0"/>
                  </a:cubicBezTo>
                  <a:close/>
                  <a:moveTo>
                    <a:pt x="514335" y="2388284"/>
                  </a:moveTo>
                  <a:cubicBezTo>
                    <a:pt x="535126" y="2388284"/>
                    <a:pt x="555141" y="2383319"/>
                    <a:pt x="573139" y="2373855"/>
                  </a:cubicBezTo>
                  <a:cubicBezTo>
                    <a:pt x="631166" y="2344531"/>
                    <a:pt x="672127" y="2273005"/>
                    <a:pt x="672127" y="2189532"/>
                  </a:cubicBezTo>
                  <a:cubicBezTo>
                    <a:pt x="672127" y="2105904"/>
                    <a:pt x="631166" y="2034378"/>
                    <a:pt x="573139" y="2005209"/>
                  </a:cubicBezTo>
                  <a:cubicBezTo>
                    <a:pt x="554986" y="1995900"/>
                    <a:pt x="535126" y="1990780"/>
                    <a:pt x="514335" y="1990780"/>
                  </a:cubicBezTo>
                  <a:cubicBezTo>
                    <a:pt x="427139" y="1990780"/>
                    <a:pt x="356389" y="2079838"/>
                    <a:pt x="356389" y="2189532"/>
                  </a:cubicBezTo>
                  <a:cubicBezTo>
                    <a:pt x="356389" y="2299381"/>
                    <a:pt x="427139" y="2388284"/>
                    <a:pt x="514335" y="2388284"/>
                  </a:cubicBezTo>
                  <a:close/>
                  <a:moveTo>
                    <a:pt x="602618" y="1109971"/>
                  </a:moveTo>
                  <a:cubicBezTo>
                    <a:pt x="602618" y="1041083"/>
                    <a:pt x="568794" y="982279"/>
                    <a:pt x="521162" y="957920"/>
                  </a:cubicBezTo>
                  <a:cubicBezTo>
                    <a:pt x="506112" y="950318"/>
                    <a:pt x="489666" y="946129"/>
                    <a:pt x="472444" y="946129"/>
                  </a:cubicBezTo>
                  <a:cubicBezTo>
                    <a:pt x="400608" y="946129"/>
                    <a:pt x="342270" y="1019516"/>
                    <a:pt x="342270" y="1109971"/>
                  </a:cubicBezTo>
                  <a:cubicBezTo>
                    <a:pt x="342270" y="1200426"/>
                    <a:pt x="400608" y="1273814"/>
                    <a:pt x="472444" y="1273814"/>
                  </a:cubicBezTo>
                  <a:cubicBezTo>
                    <a:pt x="489666" y="1273814"/>
                    <a:pt x="506112" y="1269625"/>
                    <a:pt x="521162" y="1262022"/>
                  </a:cubicBezTo>
                  <a:cubicBezTo>
                    <a:pt x="568794" y="1237818"/>
                    <a:pt x="602618" y="1178859"/>
                    <a:pt x="602618" y="1109971"/>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7052D64B-AB59-44EF-B3D4-253192D1FB7C}"/>
                </a:ext>
              </a:extLst>
            </p:cNvPr>
            <p:cNvSpPr/>
            <p:nvPr/>
          </p:nvSpPr>
          <p:spPr>
            <a:xfrm>
              <a:off x="9820275" y="3487515"/>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123" name="Rectangle 122">
              <a:extLst>
                <a:ext uri="{FF2B5EF4-FFF2-40B4-BE49-F238E27FC236}">
                  <a16:creationId xmlns:a16="http://schemas.microsoft.com/office/drawing/2014/main" id="{1D171825-CE25-4004-95C7-89436066F272}"/>
                </a:ext>
              </a:extLst>
            </p:cNvPr>
            <p:cNvSpPr/>
            <p:nvPr/>
          </p:nvSpPr>
          <p:spPr>
            <a:xfrm>
              <a:off x="10414297" y="3276101"/>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33" name="Rectangle 32">
              <a:extLst>
                <a:ext uri="{FF2B5EF4-FFF2-40B4-BE49-F238E27FC236}">
                  <a16:creationId xmlns:a16="http://schemas.microsoft.com/office/drawing/2014/main" id="{625E8F80-B736-49C6-B4E3-2ADC917F1472}"/>
                </a:ext>
              </a:extLst>
            </p:cNvPr>
            <p:cNvSpPr/>
            <p:nvPr/>
          </p:nvSpPr>
          <p:spPr>
            <a:xfrm>
              <a:off x="4230438" y="3455834"/>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182" name="Content Placeholder 9">
              <a:extLst>
                <a:ext uri="{FF2B5EF4-FFF2-40B4-BE49-F238E27FC236}">
                  <a16:creationId xmlns:a16="http://schemas.microsoft.com/office/drawing/2014/main" id="{62B0EC71-3332-4AEC-8CDA-C0948978A54B}"/>
                </a:ext>
              </a:extLst>
            </p:cNvPr>
            <p:cNvSpPr txBox="1">
              <a:spLocks/>
            </p:cNvSpPr>
            <p:nvPr/>
          </p:nvSpPr>
          <p:spPr>
            <a:xfrm>
              <a:off x="180642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Post-crash care</a:t>
              </a:r>
            </a:p>
          </p:txBody>
        </p:sp>
        <p:sp>
          <p:nvSpPr>
            <p:cNvPr id="183" name="Content Placeholder 9">
              <a:extLst>
                <a:ext uri="{FF2B5EF4-FFF2-40B4-BE49-F238E27FC236}">
                  <a16:creationId xmlns:a16="http://schemas.microsoft.com/office/drawing/2014/main" id="{9EC26730-EFA1-4B6D-BA95-62525165033F}"/>
                </a:ext>
              </a:extLst>
            </p:cNvPr>
            <p:cNvSpPr txBox="1">
              <a:spLocks/>
            </p:cNvSpPr>
            <p:nvPr/>
          </p:nvSpPr>
          <p:spPr>
            <a:xfrm>
              <a:off x="272651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roads</a:t>
              </a:r>
            </a:p>
          </p:txBody>
        </p:sp>
        <p:sp>
          <p:nvSpPr>
            <p:cNvPr id="184" name="Content Placeholder 9">
              <a:extLst>
                <a:ext uri="{FF2B5EF4-FFF2-40B4-BE49-F238E27FC236}">
                  <a16:creationId xmlns:a16="http://schemas.microsoft.com/office/drawing/2014/main" id="{BD3A9644-8802-41B5-95E9-EE949FC00623}"/>
                </a:ext>
              </a:extLst>
            </p:cNvPr>
            <p:cNvSpPr txBox="1">
              <a:spLocks/>
            </p:cNvSpPr>
            <p:nvPr/>
          </p:nvSpPr>
          <p:spPr>
            <a:xfrm>
              <a:off x="3582555" y="434131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speeds</a:t>
              </a:r>
            </a:p>
          </p:txBody>
        </p:sp>
        <p:sp>
          <p:nvSpPr>
            <p:cNvPr id="185" name="Content Placeholder 9">
              <a:extLst>
                <a:ext uri="{FF2B5EF4-FFF2-40B4-BE49-F238E27FC236}">
                  <a16:creationId xmlns:a16="http://schemas.microsoft.com/office/drawing/2014/main" id="{83DC9C6B-0A7F-4F19-99FE-14326B9CE568}"/>
                </a:ext>
              </a:extLst>
            </p:cNvPr>
            <p:cNvSpPr txBox="1">
              <a:spLocks/>
            </p:cNvSpPr>
            <p:nvPr/>
          </p:nvSpPr>
          <p:spPr>
            <a:xfrm>
              <a:off x="427182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vehicles</a:t>
              </a:r>
            </a:p>
          </p:txBody>
        </p:sp>
        <p:sp>
          <p:nvSpPr>
            <p:cNvPr id="186" name="Content Placeholder 9">
              <a:extLst>
                <a:ext uri="{FF2B5EF4-FFF2-40B4-BE49-F238E27FC236}">
                  <a16:creationId xmlns:a16="http://schemas.microsoft.com/office/drawing/2014/main" id="{CF6312C3-13B4-4339-BB1E-B0CACFEFA739}"/>
                </a:ext>
              </a:extLst>
            </p:cNvPr>
            <p:cNvSpPr txBox="1">
              <a:spLocks/>
            </p:cNvSpPr>
            <p:nvPr/>
          </p:nvSpPr>
          <p:spPr>
            <a:xfrm>
              <a:off x="488150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road users</a:t>
              </a:r>
            </a:p>
          </p:txBody>
        </p:sp>
      </p:grpSp>
      <p:sp>
        <p:nvSpPr>
          <p:cNvPr id="73" name="TextBox 72">
            <a:extLst>
              <a:ext uri="{FF2B5EF4-FFF2-40B4-BE49-F238E27FC236}">
                <a16:creationId xmlns:a16="http://schemas.microsoft.com/office/drawing/2014/main" id="{942848C3-C02D-4DBD-9BAE-D456B332981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Tree>
    <p:extLst>
      <p:ext uri="{BB962C8B-B14F-4D97-AF65-F5344CB8AC3E}">
        <p14:creationId xmlns:p14="http://schemas.microsoft.com/office/powerpoint/2010/main" val="250198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506F1B-0B76-42AC-BC77-CC1D5BEF04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817" y="459827"/>
            <a:ext cx="4570314" cy="5938345"/>
          </a:xfrm>
          <a:prstGeom prst="rect">
            <a:avLst/>
          </a:prstGeom>
        </p:spPr>
      </p:pic>
      <p:sp>
        <p:nvSpPr>
          <p:cNvPr id="4" name="Title 3">
            <a:extLst>
              <a:ext uri="{FF2B5EF4-FFF2-40B4-BE49-F238E27FC236}">
                <a16:creationId xmlns:a16="http://schemas.microsoft.com/office/drawing/2014/main" id="{D39CAAAB-3403-4870-945F-587D85D14B52}"/>
              </a:ext>
            </a:extLst>
          </p:cNvPr>
          <p:cNvSpPr>
            <a:spLocks noGrp="1"/>
          </p:cNvSpPr>
          <p:nvPr>
            <p:ph type="title" idx="4294967295"/>
          </p:nvPr>
        </p:nvSpPr>
        <p:spPr>
          <a:xfrm>
            <a:off x="5707117" y="1931237"/>
            <a:ext cx="6233423" cy="1325563"/>
          </a:xfrm>
        </p:spPr>
        <p:txBody>
          <a:bodyPr/>
          <a:lstStyle/>
          <a:p>
            <a:pPr rtl="0" eaLnBrk="1" latinLnBrk="0" hangingPunct="1"/>
            <a:r>
              <a:rPr lang="en-US" sz="3200" b="1" kern="1200" dirty="0">
                <a:solidFill>
                  <a:srgbClr val="FFFFFF"/>
                </a:solidFill>
                <a:effectLst/>
                <a:latin typeface="Arial" panose="020B0604020202020204" pitchFamily="34" charset="0"/>
                <a:ea typeface="+mn-ea"/>
                <a:cs typeface="Arial" panose="020B0604020202020204" pitchFamily="34" charset="0"/>
              </a:rPr>
              <a:t>“Double-Down” on what works </a:t>
            </a:r>
            <a:endParaRPr lang="en-US" dirty="0"/>
          </a:p>
        </p:txBody>
      </p:sp>
      <p:sp>
        <p:nvSpPr>
          <p:cNvPr id="3" name="Rectangle 2">
            <a:extLst>
              <a:ext uri="{FF2B5EF4-FFF2-40B4-BE49-F238E27FC236}">
                <a16:creationId xmlns:a16="http://schemas.microsoft.com/office/drawing/2014/main" id="{0A814292-3CC7-4F21-9B86-CDB4B497315D}"/>
              </a:ext>
            </a:extLst>
          </p:cNvPr>
          <p:cNvSpPr/>
          <p:nvPr/>
        </p:nvSpPr>
        <p:spPr>
          <a:xfrm>
            <a:off x="642817" y="6495066"/>
            <a:ext cx="4570314" cy="307777"/>
          </a:xfrm>
          <a:prstGeom prst="rect">
            <a:avLst/>
          </a:prstGeom>
        </p:spPr>
        <p:txBody>
          <a:bodyPr wrap="square">
            <a:spAutoFit/>
          </a:bodyPr>
          <a:lstStyle/>
          <a:p>
            <a:r>
              <a:rPr lang="en-US" sz="1400" dirty="0">
                <a:solidFill>
                  <a:schemeClr val="bg1"/>
                </a:solidFill>
                <a:latin typeface="Arial Narrow" panose="020B0606020202030204" pitchFamily="34" charset="0"/>
              </a:rPr>
              <a:t>https://highways.dot.gov/safety/proven-safety-countermeasures</a:t>
            </a:r>
          </a:p>
        </p:txBody>
      </p:sp>
      <p:sp>
        <p:nvSpPr>
          <p:cNvPr id="6" name="Rectangle 5">
            <a:extLst>
              <a:ext uri="{FF2B5EF4-FFF2-40B4-BE49-F238E27FC236}">
                <a16:creationId xmlns:a16="http://schemas.microsoft.com/office/drawing/2014/main" id="{E4CA24D9-8DEA-4BD6-B939-F6EE7FA379E6}"/>
              </a:ext>
            </a:extLst>
          </p:cNvPr>
          <p:cNvSpPr/>
          <p:nvPr/>
        </p:nvSpPr>
        <p:spPr>
          <a:xfrm>
            <a:off x="5707117" y="3089767"/>
            <a:ext cx="6085490" cy="2246769"/>
          </a:xfrm>
          <a:prstGeom prst="rect">
            <a:avLst/>
          </a:prstGeom>
        </p:spPr>
        <p:txBody>
          <a:bodyPr wrap="square">
            <a:spAutoFit/>
          </a:bodyPr>
          <a:lstStyle/>
          <a:p>
            <a:r>
              <a:rPr lang="en-US" sz="2800" i="1" dirty="0">
                <a:solidFill>
                  <a:schemeClr val="bg1"/>
                </a:solidFill>
              </a:rPr>
              <a:t>Transportation agencies are strongly encouraged to consider widespread implementation of PSCs to accelerate the achievement of local, State, and National safety goals.</a:t>
            </a:r>
          </a:p>
        </p:txBody>
      </p:sp>
    </p:spTree>
    <p:extLst>
      <p:ext uri="{BB962C8B-B14F-4D97-AF65-F5344CB8AC3E}">
        <p14:creationId xmlns:p14="http://schemas.microsoft.com/office/powerpoint/2010/main" val="1182685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E00A-D222-4CC9-8718-FCAC901AB66A}"/>
              </a:ext>
            </a:extLst>
          </p:cNvPr>
          <p:cNvSpPr>
            <a:spLocks noGrp="1"/>
          </p:cNvSpPr>
          <p:nvPr>
            <p:ph type="title" idx="4294967295"/>
          </p:nvPr>
        </p:nvSpPr>
        <p:spPr>
          <a:xfrm>
            <a:off x="587829" y="873432"/>
            <a:ext cx="6003471" cy="1325563"/>
          </a:xfrm>
        </p:spPr>
        <p:txBody>
          <a:bodyPr/>
          <a:lstStyle/>
          <a:p>
            <a:pPr rtl="0" eaLnBrk="1" latinLnBrk="0" hangingPunct="1"/>
            <a:r>
              <a:rPr lang="en-US" sz="6000" kern="1200" dirty="0">
                <a:solidFill>
                  <a:schemeClr val="bg1"/>
                </a:solidFill>
                <a:effectLst/>
                <a:latin typeface="Arial" panose="020B0604020202020204" pitchFamily="34" charset="0"/>
                <a:ea typeface="+mn-ea"/>
                <a:cs typeface="+mn-cs"/>
              </a:rPr>
              <a:t>Case Studies</a:t>
            </a:r>
            <a:endParaRPr lang="en-US" dirty="0"/>
          </a:p>
        </p:txBody>
      </p:sp>
      <p:sp>
        <p:nvSpPr>
          <p:cNvPr id="25" name="TextBox 24"/>
          <p:cNvSpPr txBox="1"/>
          <p:nvPr/>
        </p:nvSpPr>
        <p:spPr>
          <a:xfrm>
            <a:off x="532435" y="2220517"/>
            <a:ext cx="7057085" cy="400110"/>
          </a:xfrm>
          <a:prstGeom prst="rect">
            <a:avLst/>
          </a:prstGeom>
          <a:noFill/>
        </p:spPr>
        <p:txBody>
          <a:bodyPr wrap="square" rtlCol="0">
            <a:spAutoFit/>
          </a:bodyPr>
          <a:lstStyle/>
          <a:p>
            <a:r>
              <a:rPr lang="en-US" sz="2000">
                <a:solidFill>
                  <a:schemeClr val="bg1"/>
                </a:solidFill>
              </a:rPr>
              <a:t>Examples of the Safe System approach in the United States</a:t>
            </a:r>
          </a:p>
        </p:txBody>
      </p:sp>
      <p:grpSp>
        <p:nvGrpSpPr>
          <p:cNvPr id="32" name="Group 31" descr="&quot;  &quot;">
            <a:extLst>
              <a:ext uri="{FF2B5EF4-FFF2-40B4-BE49-F238E27FC236}">
                <a16:creationId xmlns:a16="http://schemas.microsoft.com/office/drawing/2014/main" id="{DC09484B-2CB5-4EC1-BE72-D19CD3D801C3}"/>
              </a:ext>
            </a:extLst>
          </p:cNvPr>
          <p:cNvGrpSpPr/>
          <p:nvPr/>
        </p:nvGrpSpPr>
        <p:grpSpPr>
          <a:xfrm>
            <a:off x="532435" y="3852479"/>
            <a:ext cx="2116636" cy="2473089"/>
            <a:chOff x="532435" y="3852479"/>
            <a:chExt cx="2116636" cy="2473089"/>
          </a:xfrm>
          <a:solidFill>
            <a:srgbClr val="003C47"/>
          </a:solidFill>
        </p:grpSpPr>
        <p:sp>
          <p:nvSpPr>
            <p:cNvPr id="33" name="Rectangle 32">
              <a:extLst>
                <a:ext uri="{FF2B5EF4-FFF2-40B4-BE49-F238E27FC236}">
                  <a16:creationId xmlns:a16="http://schemas.microsoft.com/office/drawing/2014/main" id="{F7785FAA-2F84-4613-BCB2-5EB9EC57EDE2}"/>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1">
              <a:extLst>
                <a:ext uri="{FF2B5EF4-FFF2-40B4-BE49-F238E27FC236}">
                  <a16:creationId xmlns:a16="http://schemas.microsoft.com/office/drawing/2014/main" id="{800459B2-98E2-48B4-89B8-25872D303823}"/>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34" name="Title 1">
              <a:extLst>
                <a:ext uri="{FF2B5EF4-FFF2-40B4-BE49-F238E27FC236}">
                  <a16:creationId xmlns:a16="http://schemas.microsoft.com/office/drawing/2014/main" id="{D6FED909-5099-4674-98D9-7CA84DF2AABB}"/>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36" name="Group 35" descr="&quot;  &quot;">
            <a:extLst>
              <a:ext uri="{FF2B5EF4-FFF2-40B4-BE49-F238E27FC236}">
                <a16:creationId xmlns:a16="http://schemas.microsoft.com/office/drawing/2014/main" id="{635A972C-B8FC-4B0A-AD79-D3E4B95F49B5}"/>
              </a:ext>
            </a:extLst>
          </p:cNvPr>
          <p:cNvGrpSpPr/>
          <p:nvPr/>
        </p:nvGrpSpPr>
        <p:grpSpPr>
          <a:xfrm>
            <a:off x="2785059" y="3852479"/>
            <a:ext cx="2116636" cy="2473089"/>
            <a:chOff x="532435" y="3852479"/>
            <a:chExt cx="2116636" cy="2473089"/>
          </a:xfrm>
        </p:grpSpPr>
        <p:sp>
          <p:nvSpPr>
            <p:cNvPr id="37" name="Rectangle 36">
              <a:extLst>
                <a:ext uri="{FF2B5EF4-FFF2-40B4-BE49-F238E27FC236}">
                  <a16:creationId xmlns:a16="http://schemas.microsoft.com/office/drawing/2014/main" id="{608C0244-535A-46F9-BBE0-59412FE1B836}"/>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a:extLst>
                <a:ext uri="{FF2B5EF4-FFF2-40B4-BE49-F238E27FC236}">
                  <a16:creationId xmlns:a16="http://schemas.microsoft.com/office/drawing/2014/main" id="{57C9E428-F2A7-4399-9C13-BB6864828AF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38" name="Title 1">
              <a:extLst>
                <a:ext uri="{FF2B5EF4-FFF2-40B4-BE49-F238E27FC236}">
                  <a16:creationId xmlns:a16="http://schemas.microsoft.com/office/drawing/2014/main" id="{27D7F538-C36C-4A7A-AAEF-DA8DF74CA8FB}"/>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40" name="Group 39" descr="&quot;  &quot;">
            <a:extLst>
              <a:ext uri="{FF2B5EF4-FFF2-40B4-BE49-F238E27FC236}">
                <a16:creationId xmlns:a16="http://schemas.microsoft.com/office/drawing/2014/main" id="{E8907D53-7CA1-43CF-B3B1-003494F126B9}"/>
              </a:ext>
            </a:extLst>
          </p:cNvPr>
          <p:cNvGrpSpPr/>
          <p:nvPr/>
        </p:nvGrpSpPr>
        <p:grpSpPr>
          <a:xfrm>
            <a:off x="5037683" y="3852479"/>
            <a:ext cx="2116636" cy="2473089"/>
            <a:chOff x="532435" y="3852479"/>
            <a:chExt cx="2116636" cy="2473089"/>
          </a:xfrm>
        </p:grpSpPr>
        <p:sp>
          <p:nvSpPr>
            <p:cNvPr id="41" name="Rectangle 40">
              <a:extLst>
                <a:ext uri="{FF2B5EF4-FFF2-40B4-BE49-F238E27FC236}">
                  <a16:creationId xmlns:a16="http://schemas.microsoft.com/office/drawing/2014/main" id="{A55037F9-31BD-4148-9D9D-74CEA6743979}"/>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A30861DE-2CEE-4FF7-905D-00DF5A522124}"/>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42" name="Title 1">
              <a:extLst>
                <a:ext uri="{FF2B5EF4-FFF2-40B4-BE49-F238E27FC236}">
                  <a16:creationId xmlns:a16="http://schemas.microsoft.com/office/drawing/2014/main" id="{94287018-A55F-43AD-9D1E-AC2110E3C451}"/>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44" name="Group 43" descr="4. Case Studies">
            <a:extLst>
              <a:ext uri="{FF2B5EF4-FFF2-40B4-BE49-F238E27FC236}">
                <a16:creationId xmlns:a16="http://schemas.microsoft.com/office/drawing/2014/main" id="{A5EB0603-28C3-4243-B043-6D1280780122}"/>
              </a:ext>
            </a:extLst>
          </p:cNvPr>
          <p:cNvGrpSpPr/>
          <p:nvPr/>
        </p:nvGrpSpPr>
        <p:grpSpPr>
          <a:xfrm>
            <a:off x="7290307" y="3852479"/>
            <a:ext cx="2116636" cy="2473089"/>
            <a:chOff x="532435" y="3852479"/>
            <a:chExt cx="2116636" cy="2473089"/>
          </a:xfrm>
          <a:solidFill>
            <a:srgbClr val="2B7DAB"/>
          </a:solidFill>
        </p:grpSpPr>
        <p:sp>
          <p:nvSpPr>
            <p:cNvPr id="45" name="Rectangle 44">
              <a:extLst>
                <a:ext uri="{FF2B5EF4-FFF2-40B4-BE49-F238E27FC236}">
                  <a16:creationId xmlns:a16="http://schemas.microsoft.com/office/drawing/2014/main" id="{EC72D2BE-D689-4B77-8611-386C8A9429B6}"/>
                </a:ext>
              </a:extLst>
            </p:cNvPr>
            <p:cNvSpPr/>
            <p:nvPr/>
          </p:nvSpPr>
          <p:spPr>
            <a:xfrm>
              <a:off x="532435" y="3852479"/>
              <a:ext cx="2116636" cy="2473089"/>
            </a:xfrm>
            <a:prstGeom prst="rect">
              <a:avLst/>
            </a:prstGeom>
            <a:grp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74D0F96B-13B1-4332-8528-D95EA9928B05}"/>
                </a:ext>
              </a:extLst>
            </p:cNvPr>
            <p:cNvSpPr txBox="1">
              <a:spLocks/>
            </p:cNvSpPr>
            <p:nvPr/>
          </p:nvSpPr>
          <p:spPr>
            <a:xfrm>
              <a:off x="616220" y="4166491"/>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46" name="Title 1">
              <a:extLst>
                <a:ext uri="{FF2B5EF4-FFF2-40B4-BE49-F238E27FC236}">
                  <a16:creationId xmlns:a16="http://schemas.microsoft.com/office/drawing/2014/main" id="{D2C6D0E0-367C-44D5-902A-6B03D03C3FBA}"/>
                </a:ext>
              </a:extLst>
            </p:cNvPr>
            <p:cNvSpPr txBox="1">
              <a:spLocks/>
            </p:cNvSpPr>
            <p:nvPr/>
          </p:nvSpPr>
          <p:spPr>
            <a:xfrm>
              <a:off x="616220" y="4969965"/>
              <a:ext cx="17089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48" name="Group 47" descr="&quot;  &quot;">
            <a:extLst>
              <a:ext uri="{FF2B5EF4-FFF2-40B4-BE49-F238E27FC236}">
                <a16:creationId xmlns:a16="http://schemas.microsoft.com/office/drawing/2014/main" id="{5DF5821D-9273-4B06-A4B1-8C1619E855B1}"/>
              </a:ext>
            </a:extLst>
          </p:cNvPr>
          <p:cNvGrpSpPr/>
          <p:nvPr/>
        </p:nvGrpSpPr>
        <p:grpSpPr>
          <a:xfrm>
            <a:off x="9542931" y="3852479"/>
            <a:ext cx="2116636" cy="2473089"/>
            <a:chOff x="532435" y="3852479"/>
            <a:chExt cx="2116636" cy="2473089"/>
          </a:xfrm>
        </p:grpSpPr>
        <p:sp>
          <p:nvSpPr>
            <p:cNvPr id="49" name="Rectangle 48">
              <a:extLst>
                <a:ext uri="{FF2B5EF4-FFF2-40B4-BE49-F238E27FC236}">
                  <a16:creationId xmlns:a16="http://schemas.microsoft.com/office/drawing/2014/main" id="{2A3BB32D-436C-466F-A859-602EF680727A}"/>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1">
              <a:extLst>
                <a:ext uri="{FF2B5EF4-FFF2-40B4-BE49-F238E27FC236}">
                  <a16:creationId xmlns:a16="http://schemas.microsoft.com/office/drawing/2014/main" id="{15300867-0F5B-4FDD-9873-B683B5EFF2B5}"/>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50" name="Title 1">
              <a:extLst>
                <a:ext uri="{FF2B5EF4-FFF2-40B4-BE49-F238E27FC236}">
                  <a16:creationId xmlns:a16="http://schemas.microsoft.com/office/drawing/2014/main" id="{C97B0519-7DFA-4E7A-8132-805487CBD17C}"/>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079213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9484991-1A15-48AF-805C-79B1679A7084}"/>
              </a:ext>
              <a:ext uri="{C183D7F6-B498-43B3-948B-1728B52AA6E4}">
                <adec:decorative xmlns:adec="http://schemas.microsoft.com/office/drawing/2017/decorative" val="1"/>
              </a:ext>
            </a:extLst>
          </p:cNvPr>
          <p:cNvSpPr/>
          <p:nvPr/>
        </p:nvSpPr>
        <p:spPr>
          <a:xfrm>
            <a:off x="833437" y="426719"/>
            <a:ext cx="435905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Roundabouts: Carmel, IN</a:t>
            </a:r>
          </a:p>
        </p:txBody>
      </p:sp>
      <p:grpSp>
        <p:nvGrpSpPr>
          <p:cNvPr id="2" name="Group 1">
            <a:extLst>
              <a:ext uri="{FF2B5EF4-FFF2-40B4-BE49-F238E27FC236}">
                <a16:creationId xmlns:a16="http://schemas.microsoft.com/office/drawing/2014/main" id="{4974BD58-F38A-4090-9951-3278B2CE8349}"/>
              </a:ext>
              <a:ext uri="{C183D7F6-B498-43B3-948B-1728B52AA6E4}">
                <adec:decorative xmlns:adec="http://schemas.microsoft.com/office/drawing/2017/decorative" val="1"/>
              </a:ext>
            </a:extLst>
          </p:cNvPr>
          <p:cNvGrpSpPr/>
          <p:nvPr/>
        </p:nvGrpSpPr>
        <p:grpSpPr>
          <a:xfrm>
            <a:off x="475886" y="1827198"/>
            <a:ext cx="1761037" cy="4369149"/>
            <a:chOff x="475886" y="1827198"/>
            <a:chExt cx="1761037" cy="4369149"/>
          </a:xfrm>
        </p:grpSpPr>
        <p:sp>
          <p:nvSpPr>
            <p:cNvPr id="51" name="Rectangle 50">
              <a:extLst>
                <a:ext uri="{FF2B5EF4-FFF2-40B4-BE49-F238E27FC236}">
                  <a16:creationId xmlns:a16="http://schemas.microsoft.com/office/drawing/2014/main" id="{343E72F2-07A3-4ACF-B61B-E37D550FD2BC}"/>
                </a:ext>
              </a:extLst>
            </p:cNvPr>
            <p:cNvSpPr/>
            <p:nvPr/>
          </p:nvSpPr>
          <p:spPr>
            <a:xfrm>
              <a:off x="736232" y="4061637"/>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43E72F2-07A3-4ACF-B61B-E37D550FD2BC}"/>
                </a:ext>
              </a:extLst>
            </p:cNvPr>
            <p:cNvSpPr/>
            <p:nvPr/>
          </p:nvSpPr>
          <p:spPr>
            <a:xfrm>
              <a:off x="736232" y="49440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475886" y="1827198"/>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B7DAB"/>
                  </a:solidFill>
                </a:rPr>
                <a:t>Safe System Elements Covered</a:t>
              </a:r>
            </a:p>
          </p:txBody>
        </p:sp>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341" y="269788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837174" y="33184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37" name="Freeform: Shape 36">
              <a:extLst>
                <a:ext uri="{FF2B5EF4-FFF2-40B4-BE49-F238E27FC236}">
                  <a16:creationId xmlns:a16="http://schemas.microsoft.com/office/drawing/2014/main" id="{BF48190C-DC39-4914-9529-D4CDDFDEF30A}"/>
                </a:ext>
              </a:extLst>
            </p:cNvPr>
            <p:cNvSpPr/>
            <p:nvPr/>
          </p:nvSpPr>
          <p:spPr>
            <a:xfrm>
              <a:off x="1042366" y="56655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AF43DD85-E31D-4019-B16C-50F9213C2574}"/>
                </a:ext>
              </a:extLst>
            </p:cNvPr>
            <p:cNvGrpSpPr/>
            <p:nvPr/>
          </p:nvGrpSpPr>
          <p:grpSpPr>
            <a:xfrm>
              <a:off x="962243" y="4182470"/>
              <a:ext cx="743838" cy="520696"/>
              <a:chOff x="4759529" y="3579024"/>
              <a:chExt cx="743838" cy="520696"/>
            </a:xfrm>
            <a:solidFill>
              <a:schemeClr val="bg1"/>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dirty="0"/>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86" y="5028590"/>
              <a:ext cx="1106951" cy="415106"/>
            </a:xfrm>
            <a:prstGeom prst="rect">
              <a:avLst/>
            </a:prstGeom>
          </p:spPr>
        </p:pic>
      </p:grpSp>
      <p:pic>
        <p:nvPicPr>
          <p:cNvPr id="49" name="Picture 48" descr="Intersection composed of a roundabout and curved turn lanes.">
            <a:extLst>
              <a:ext uri="{FF2B5EF4-FFF2-40B4-BE49-F238E27FC236}">
                <a16:creationId xmlns:a16="http://schemas.microsoft.com/office/drawing/2014/main" id="{97165960-4E46-4160-A0DA-20000361E40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78" t="18250" r="892" b="8350"/>
          <a:stretch/>
        </p:blipFill>
        <p:spPr>
          <a:xfrm>
            <a:off x="2209918" y="1645452"/>
            <a:ext cx="9449650" cy="4680115"/>
          </a:xfrm>
          <a:prstGeom prst="rect">
            <a:avLst/>
          </a:prstGeom>
        </p:spPr>
      </p:pic>
      <p:sp>
        <p:nvSpPr>
          <p:cNvPr id="50" name="TextBox 49">
            <a:extLst>
              <a:ext uri="{FF2B5EF4-FFF2-40B4-BE49-F238E27FC236}">
                <a16:creationId xmlns:a16="http://schemas.microsoft.com/office/drawing/2014/main" id="{3EFAD2B5-EEAF-4175-ADA1-112C92058518}"/>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City of Carmel, IN</a:t>
            </a:r>
          </a:p>
        </p:txBody>
      </p:sp>
    </p:spTree>
    <p:extLst>
      <p:ext uri="{BB962C8B-B14F-4D97-AF65-F5344CB8AC3E}">
        <p14:creationId xmlns:p14="http://schemas.microsoft.com/office/powerpoint/2010/main" val="261403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C30C-DB64-4B17-B46D-4FBD421BA063}"/>
              </a:ext>
            </a:extLst>
          </p:cNvPr>
          <p:cNvSpPr>
            <a:spLocks noGrp="1"/>
          </p:cNvSpPr>
          <p:nvPr>
            <p:ph type="title"/>
          </p:nvPr>
        </p:nvSpPr>
        <p:spPr/>
        <p:txBody>
          <a:bodyPr/>
          <a:lstStyle/>
          <a:p>
            <a:r>
              <a:rPr lang="en-US" sz="4400" dirty="0"/>
              <a:t>Top 3 Takeaways </a:t>
            </a:r>
          </a:p>
        </p:txBody>
      </p:sp>
      <p:sp>
        <p:nvSpPr>
          <p:cNvPr id="3" name="Content Placeholder 2">
            <a:extLst>
              <a:ext uri="{FF2B5EF4-FFF2-40B4-BE49-F238E27FC236}">
                <a16:creationId xmlns:a16="http://schemas.microsoft.com/office/drawing/2014/main" id="{1A27A712-F3CA-4835-815F-0FC4644F516E}"/>
              </a:ext>
            </a:extLst>
          </p:cNvPr>
          <p:cNvSpPr>
            <a:spLocks noGrp="1"/>
          </p:cNvSpPr>
          <p:nvPr>
            <p:ph idx="4294967295"/>
          </p:nvPr>
        </p:nvSpPr>
        <p:spPr>
          <a:xfrm>
            <a:off x="838200" y="1842956"/>
            <a:ext cx="10955337" cy="4351337"/>
          </a:xfrm>
        </p:spPr>
        <p:txBody>
          <a:bodyPr/>
          <a:lstStyle/>
          <a:p>
            <a:r>
              <a:rPr lang="en-US" sz="4000" dirty="0">
                <a:solidFill>
                  <a:schemeClr val="bg1"/>
                </a:solidFill>
              </a:rPr>
              <a:t>The Safe System Approach is “Principles Based”</a:t>
            </a:r>
          </a:p>
          <a:p>
            <a:pPr>
              <a:spcBef>
                <a:spcPts val="4200"/>
              </a:spcBef>
            </a:pPr>
            <a:r>
              <a:rPr lang="en-US" sz="4000" dirty="0">
                <a:solidFill>
                  <a:schemeClr val="bg1"/>
                </a:solidFill>
              </a:rPr>
              <a:t>Achieving a Safe System requires all five elements to be strengthened</a:t>
            </a:r>
          </a:p>
          <a:p>
            <a:pPr>
              <a:spcBef>
                <a:spcPts val="4200"/>
              </a:spcBef>
            </a:pPr>
            <a:r>
              <a:rPr lang="en-US" sz="4000" dirty="0">
                <a:solidFill>
                  <a:schemeClr val="bg1"/>
                </a:solidFill>
              </a:rPr>
              <a:t>Safe Roads is a continuum, not an absolute</a:t>
            </a:r>
            <a:endParaRPr lang="en-US" dirty="0"/>
          </a:p>
        </p:txBody>
      </p:sp>
    </p:spTree>
    <p:extLst>
      <p:ext uri="{BB962C8B-B14F-4D97-AF65-F5344CB8AC3E}">
        <p14:creationId xmlns:p14="http://schemas.microsoft.com/office/powerpoint/2010/main" val="321281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8C1055-E5E7-400B-BEDE-516ED322DBAA}"/>
              </a:ext>
              <a:ext uri="{C183D7F6-B498-43B3-948B-1728B52AA6E4}">
                <adec:decorative xmlns:adec="http://schemas.microsoft.com/office/drawing/2017/decorative" val="1"/>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Queens Blvd: New York, NY</a:t>
            </a:r>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475886" y="1827198"/>
            <a:ext cx="1761037" cy="80864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rgbClr val="3293C8"/>
                </a:solidFill>
              </a:rPr>
              <a:t>Safe System Elements Covered</a:t>
            </a:r>
          </a:p>
        </p:txBody>
      </p:sp>
      <p:sp>
        <p:nvSpPr>
          <p:cNvPr id="20" name="Rectangle 19">
            <a:extLst>
              <a:ext uri="{FF2B5EF4-FFF2-40B4-BE49-F238E27FC236}">
                <a16:creationId xmlns:a16="http://schemas.microsoft.com/office/drawing/2014/main" id="{343E72F2-07A3-4ACF-B61B-E37D550FD2BC}"/>
              </a:ext>
              <a:ext uri="{C183D7F6-B498-43B3-948B-1728B52AA6E4}">
                <adec:decorative xmlns:adec="http://schemas.microsoft.com/office/drawing/2017/decorative" val="1"/>
              </a:ext>
            </a:extLst>
          </p:cNvPr>
          <p:cNvSpPr/>
          <p:nvPr/>
        </p:nvSpPr>
        <p:spPr>
          <a:xfrm>
            <a:off x="736232" y="2583357"/>
            <a:ext cx="1304925" cy="640080"/>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bicycle, pedestrian, automobile, wheelchair icon">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341" y="2697888"/>
            <a:ext cx="1221624" cy="383534"/>
          </a:xfrm>
          <a:prstGeom prst="rect">
            <a:avLst/>
          </a:prstGeom>
        </p:spPr>
      </p:pic>
      <p:grpSp>
        <p:nvGrpSpPr>
          <p:cNvPr id="30" name="Group 29" descr="bus, automobile icon">
            <a:extLst>
              <a:ext uri="{FF2B5EF4-FFF2-40B4-BE49-F238E27FC236}">
                <a16:creationId xmlns:a16="http://schemas.microsoft.com/office/drawing/2014/main" id="{D004D845-F2FA-4E80-B47E-C8B1438D9720}"/>
              </a:ext>
            </a:extLst>
          </p:cNvPr>
          <p:cNvGrpSpPr/>
          <p:nvPr/>
        </p:nvGrpSpPr>
        <p:grpSpPr>
          <a:xfrm>
            <a:off x="837174" y="33184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51" name="Rectangle 50">
            <a:extLst>
              <a:ext uri="{FF2B5EF4-FFF2-40B4-BE49-F238E27FC236}">
                <a16:creationId xmlns:a16="http://schemas.microsoft.com/office/drawing/2014/main" id="{343E72F2-07A3-4ACF-B61B-E37D550FD2BC}"/>
              </a:ext>
              <a:ext uri="{C183D7F6-B498-43B3-948B-1728B52AA6E4}">
                <adec:decorative xmlns:adec="http://schemas.microsoft.com/office/drawing/2017/decorative" val="1"/>
              </a:ext>
            </a:extLst>
          </p:cNvPr>
          <p:cNvSpPr/>
          <p:nvPr/>
        </p:nvSpPr>
        <p:spPr>
          <a:xfrm>
            <a:off x="736232" y="4061637"/>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descr="odometer icon">
            <a:extLst>
              <a:ext uri="{FF2B5EF4-FFF2-40B4-BE49-F238E27FC236}">
                <a16:creationId xmlns:a16="http://schemas.microsoft.com/office/drawing/2014/main" id="{AF43DD85-E31D-4019-B16C-50F9213C2574}"/>
              </a:ext>
            </a:extLst>
          </p:cNvPr>
          <p:cNvGrpSpPr/>
          <p:nvPr/>
        </p:nvGrpSpPr>
        <p:grpSpPr>
          <a:xfrm>
            <a:off x="962243" y="4182470"/>
            <a:ext cx="743838" cy="520696"/>
            <a:chOff x="4759529" y="3579024"/>
            <a:chExt cx="743838" cy="520696"/>
          </a:xfrm>
          <a:solidFill>
            <a:schemeClr val="bg1"/>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42" name="Rectangle 41">
            <a:extLst>
              <a:ext uri="{FF2B5EF4-FFF2-40B4-BE49-F238E27FC236}">
                <a16:creationId xmlns:a16="http://schemas.microsoft.com/office/drawing/2014/main" id="{343E72F2-07A3-4ACF-B61B-E37D550FD2BC}"/>
              </a:ext>
              <a:ext uri="{C183D7F6-B498-43B3-948B-1728B52AA6E4}">
                <adec:decorative xmlns:adec="http://schemas.microsoft.com/office/drawing/2017/decorative" val="1"/>
              </a:ext>
            </a:extLst>
          </p:cNvPr>
          <p:cNvSpPr/>
          <p:nvPr/>
        </p:nvSpPr>
        <p:spPr>
          <a:xfrm>
            <a:off x="736232" y="4884597"/>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road icon">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86" y="5028590"/>
            <a:ext cx="1106951" cy="415106"/>
          </a:xfrm>
          <a:prstGeom prst="rect">
            <a:avLst/>
          </a:prstGeom>
        </p:spPr>
      </p:pic>
      <p:sp>
        <p:nvSpPr>
          <p:cNvPr id="37" name="Freeform: Shape 36" descr="flashing light icon">
            <a:extLst>
              <a:ext uri="{FF2B5EF4-FFF2-40B4-BE49-F238E27FC236}">
                <a16:creationId xmlns:a16="http://schemas.microsoft.com/office/drawing/2014/main" id="{BF48190C-DC39-4914-9529-D4CDDFDEF30A}"/>
              </a:ext>
            </a:extLst>
          </p:cNvPr>
          <p:cNvSpPr/>
          <p:nvPr/>
        </p:nvSpPr>
        <p:spPr>
          <a:xfrm>
            <a:off x="1042366" y="56655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pic>
        <p:nvPicPr>
          <p:cNvPr id="21" name="Picture 20" descr="Intersection with special bike lanes, traffic signals, clearly labeled crosswalks.">
            <a:extLst>
              <a:ext uri="{FF2B5EF4-FFF2-40B4-BE49-F238E27FC236}">
                <a16:creationId xmlns:a16="http://schemas.microsoft.com/office/drawing/2014/main" id="{BAB5AD7C-C6D7-4B2B-B070-8CDB04A66C4F}"/>
              </a:ext>
            </a:extLst>
          </p:cNvPr>
          <p:cNvPicPr/>
          <p:nvPr/>
        </p:nvPicPr>
        <p:blipFill rotWithShape="1">
          <a:blip r:embed="rId7" cstate="print">
            <a:extLst>
              <a:ext uri="{28A0092B-C50C-407E-A947-70E740481C1C}">
                <a14:useLocalDpi xmlns:a14="http://schemas.microsoft.com/office/drawing/2010/main" val="0"/>
              </a:ext>
            </a:extLst>
          </a:blip>
          <a:srcRect l="2030" t="14993" r="1252" b="14993"/>
          <a:stretch/>
        </p:blipFill>
        <p:spPr bwMode="auto">
          <a:xfrm>
            <a:off x="2209918" y="1645453"/>
            <a:ext cx="9449650" cy="4680115"/>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NYCDOT</a:t>
            </a:r>
          </a:p>
        </p:txBody>
      </p:sp>
    </p:spTree>
    <p:extLst>
      <p:ext uri="{BB962C8B-B14F-4D97-AF65-F5344CB8AC3E}">
        <p14:creationId xmlns:p14="http://schemas.microsoft.com/office/powerpoint/2010/main" val="76074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8C1055-E5E7-400B-BEDE-516ED322DBAA}"/>
              </a:ext>
              <a:ext uri="{C183D7F6-B498-43B3-948B-1728B52AA6E4}">
                <adec:decorative xmlns:adec="http://schemas.microsoft.com/office/drawing/2017/decorative" val="1"/>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Queens Blvd: Before</a:t>
            </a:r>
          </a:p>
        </p:txBody>
      </p:sp>
      <p:pic>
        <p:nvPicPr>
          <p:cNvPr id="4" name="Picture 3" descr="Areal view of Queen Boulevard, NYC: showing high speed lanes and multiple lane frontage road; and missing bike lanes">
            <a:extLst>
              <a:ext uri="{FF2B5EF4-FFF2-40B4-BE49-F238E27FC236}">
                <a16:creationId xmlns:a16="http://schemas.microsoft.com/office/drawing/2014/main" id="{7B393C18-B2C3-4977-AEAA-7FB1B4FAAE67}"/>
              </a:ext>
            </a:extLst>
          </p:cNvPr>
          <p:cNvPicPr>
            <a:picLocks noChangeAspect="1"/>
          </p:cNvPicPr>
          <p:nvPr/>
        </p:nvPicPr>
        <p:blipFill rotWithShape="1">
          <a:blip r:embed="rId3"/>
          <a:srcRect l="653" t="2254" r="734" b="2237"/>
          <a:stretch/>
        </p:blipFill>
        <p:spPr>
          <a:xfrm>
            <a:off x="2483557" y="1686045"/>
            <a:ext cx="9076266" cy="4586013"/>
          </a:xfrm>
          <a:prstGeom prst="rect">
            <a:avLst/>
          </a:prstGeom>
        </p:spPr>
      </p:pic>
      <p:sp>
        <p:nvSpPr>
          <p:cNvPr id="2" name="Content Placeholder 1">
            <a:extLst>
              <a:ext uri="{FF2B5EF4-FFF2-40B4-BE49-F238E27FC236}">
                <a16:creationId xmlns:a16="http://schemas.microsoft.com/office/drawing/2014/main" id="{BA706B58-9695-4230-807E-D700216C99C5}"/>
              </a:ext>
            </a:extLst>
          </p:cNvPr>
          <p:cNvSpPr>
            <a:spLocks noGrp="1"/>
          </p:cNvSpPr>
          <p:nvPr>
            <p:ph idx="1"/>
          </p:nvPr>
        </p:nvSpPr>
        <p:spPr>
          <a:xfrm>
            <a:off x="838200" y="1825625"/>
            <a:ext cx="4637314" cy="1603375"/>
          </a:xfrm>
          <a:solidFill>
            <a:schemeClr val="bg1"/>
          </a:solidFill>
        </p:spPr>
        <p:txBody>
          <a:bodyPr anchor="ctr" anchorCtr="0"/>
          <a:lstStyle/>
          <a:p>
            <a:r>
              <a:rPr lang="en-US" dirty="0"/>
              <a:t>High speed slip lanes</a:t>
            </a:r>
          </a:p>
          <a:p>
            <a:r>
              <a:rPr lang="en-US" dirty="0"/>
              <a:t>No bike facilities</a:t>
            </a:r>
          </a:p>
          <a:p>
            <a:r>
              <a:rPr lang="en-US" dirty="0"/>
              <a:t>Multiple lane frontage road</a:t>
            </a:r>
          </a:p>
        </p:txBody>
      </p:sp>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NYCDOT</a:t>
            </a:r>
          </a:p>
        </p:txBody>
      </p:sp>
    </p:spTree>
    <p:extLst>
      <p:ext uri="{BB962C8B-B14F-4D97-AF65-F5344CB8AC3E}">
        <p14:creationId xmlns:p14="http://schemas.microsoft.com/office/powerpoint/2010/main" val="197873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8C1055-E5E7-400B-BEDE-516ED322DBAA}"/>
              </a:ext>
              <a:ext uri="{C183D7F6-B498-43B3-948B-1728B52AA6E4}">
                <adec:decorative xmlns:adec="http://schemas.microsoft.com/office/drawing/2017/decorative" val="1"/>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Queens Blvd: After</a:t>
            </a:r>
          </a:p>
        </p:txBody>
      </p:sp>
      <p:pic>
        <p:nvPicPr>
          <p:cNvPr id="21" name="Picture 20" descr="Areal view of Queen Boulevard, NYC: showing safety improvements with dedicated bike and pedestrian facilities, barriers, stop controlled slip lane, slower speed slip lane geometry; and also removal of frontage road lanes">
            <a:extLst>
              <a:ext uri="{FF2B5EF4-FFF2-40B4-BE49-F238E27FC236}">
                <a16:creationId xmlns:a16="http://schemas.microsoft.com/office/drawing/2014/main" id="{BE743FF7-21C3-4021-9E0E-360DFEF5CDA9}"/>
              </a:ext>
            </a:extLst>
          </p:cNvPr>
          <p:cNvPicPr>
            <a:picLocks noChangeAspect="1"/>
          </p:cNvPicPr>
          <p:nvPr/>
        </p:nvPicPr>
        <p:blipFill>
          <a:blip r:embed="rId3"/>
          <a:stretch>
            <a:fillRect/>
          </a:stretch>
        </p:blipFill>
        <p:spPr>
          <a:xfrm>
            <a:off x="2502568" y="1671091"/>
            <a:ext cx="9141564" cy="4660406"/>
          </a:xfrm>
          <a:prstGeom prst="rect">
            <a:avLst/>
          </a:prstGeom>
        </p:spPr>
      </p:pic>
      <p:sp>
        <p:nvSpPr>
          <p:cNvPr id="2" name="Content Placeholder 1">
            <a:extLst>
              <a:ext uri="{FF2B5EF4-FFF2-40B4-BE49-F238E27FC236}">
                <a16:creationId xmlns:a16="http://schemas.microsoft.com/office/drawing/2014/main" id="{1B9CC39E-A03C-48EA-8721-BAAB95AFFC94}"/>
              </a:ext>
            </a:extLst>
          </p:cNvPr>
          <p:cNvSpPr>
            <a:spLocks noGrp="1"/>
          </p:cNvSpPr>
          <p:nvPr>
            <p:ph idx="1"/>
          </p:nvPr>
        </p:nvSpPr>
        <p:spPr>
          <a:xfrm>
            <a:off x="700755" y="1765467"/>
            <a:ext cx="5486400" cy="3143417"/>
          </a:xfrm>
          <a:solidFill>
            <a:schemeClr val="bg1"/>
          </a:solidFill>
        </p:spPr>
        <p:txBody>
          <a:bodyPr lIns="0" anchor="ctr" anchorCtr="0"/>
          <a:lstStyle/>
          <a:p>
            <a:r>
              <a:rPr lang="en-US" dirty="0"/>
              <a:t>Dedicated bike lane</a:t>
            </a:r>
          </a:p>
          <a:p>
            <a:r>
              <a:rPr lang="en-US" dirty="0"/>
              <a:t>Removed frontage road lanes</a:t>
            </a:r>
          </a:p>
          <a:p>
            <a:r>
              <a:rPr lang="en-US" dirty="0"/>
              <a:t>More space for walking</a:t>
            </a:r>
          </a:p>
          <a:p>
            <a:r>
              <a:rPr lang="en-US" dirty="0"/>
              <a:t>Physical barriers</a:t>
            </a:r>
          </a:p>
          <a:p>
            <a:r>
              <a:rPr lang="en-US" dirty="0"/>
              <a:t>Stop controlled slip lane</a:t>
            </a:r>
          </a:p>
          <a:p>
            <a:r>
              <a:rPr lang="en-US" dirty="0"/>
              <a:t>Slower speed slip lane geometry</a:t>
            </a:r>
          </a:p>
        </p:txBody>
      </p:sp>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NYCDOT</a:t>
            </a:r>
          </a:p>
        </p:txBody>
      </p:sp>
    </p:spTree>
    <p:extLst>
      <p:ext uri="{BB962C8B-B14F-4D97-AF65-F5344CB8AC3E}">
        <p14:creationId xmlns:p14="http://schemas.microsoft.com/office/powerpoint/2010/main" val="354279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8C1055-E5E7-400B-BEDE-516ED322DBAA}"/>
              </a:ext>
              <a:ext uri="{C183D7F6-B498-43B3-948B-1728B52AA6E4}">
                <adec:decorative xmlns:adec="http://schemas.microsoft.com/office/drawing/2017/decorative" val="1"/>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Queens Blvd: results</a:t>
            </a:r>
          </a:p>
        </p:txBody>
      </p:sp>
      <p:sp>
        <p:nvSpPr>
          <p:cNvPr id="7" name="TextBox 6">
            <a:extLst>
              <a:ext uri="{FF2B5EF4-FFF2-40B4-BE49-F238E27FC236}">
                <a16:creationId xmlns:a16="http://schemas.microsoft.com/office/drawing/2014/main" id="{EADE02A9-E486-4745-B961-B560F19734AD}"/>
              </a:ext>
            </a:extLst>
          </p:cNvPr>
          <p:cNvSpPr txBox="1"/>
          <p:nvPr/>
        </p:nvSpPr>
        <p:spPr>
          <a:xfrm>
            <a:off x="2163959" y="1363178"/>
            <a:ext cx="7864079" cy="707886"/>
          </a:xfrm>
          <a:prstGeom prst="rect">
            <a:avLst/>
          </a:prstGeom>
          <a:noFill/>
        </p:spPr>
        <p:txBody>
          <a:bodyPr wrap="square" rtlCol="0">
            <a:spAutoFit/>
          </a:bodyPr>
          <a:lstStyle/>
          <a:p>
            <a:pPr algn="ctr"/>
            <a:r>
              <a:rPr lang="en-US" sz="2000" dirty="0">
                <a:solidFill>
                  <a:schemeClr val="bg1"/>
                </a:solidFill>
              </a:rPr>
              <a:t>Crashes and Injuries</a:t>
            </a:r>
          </a:p>
          <a:p>
            <a:pPr algn="ctr"/>
            <a:r>
              <a:rPr lang="en-US" sz="2000" dirty="0">
                <a:solidFill>
                  <a:schemeClr val="bg1"/>
                </a:solidFill>
              </a:rPr>
              <a:t>One-Year After Analysis, Queens Blvd (Roosevelt Ave. to Eliot Ave. </a:t>
            </a:r>
          </a:p>
        </p:txBody>
      </p:sp>
      <p:graphicFrame>
        <p:nvGraphicFramePr>
          <p:cNvPr id="2" name="Table 3">
            <a:extLst>
              <a:ext uri="{FF2B5EF4-FFF2-40B4-BE49-F238E27FC236}">
                <a16:creationId xmlns:a16="http://schemas.microsoft.com/office/drawing/2014/main" id="{C08F6E0E-4F45-4CE8-891A-C515ADAD5D8B}"/>
              </a:ext>
            </a:extLst>
          </p:cNvPr>
          <p:cNvGraphicFramePr>
            <a:graphicFrameLocks noGrp="1"/>
          </p:cNvGraphicFramePr>
          <p:nvPr>
            <p:extLst>
              <p:ext uri="{D42A27DB-BD31-4B8C-83A1-F6EECF244321}">
                <p14:modId xmlns:p14="http://schemas.microsoft.com/office/powerpoint/2010/main" val="1387708089"/>
              </p:ext>
            </p:extLst>
          </p:nvPr>
        </p:nvGraphicFramePr>
        <p:xfrm>
          <a:off x="2031999" y="2086568"/>
          <a:ext cx="8128000" cy="3261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646989359"/>
                    </a:ext>
                  </a:extLst>
                </a:gridCol>
                <a:gridCol w="1625600">
                  <a:extLst>
                    <a:ext uri="{9D8B030D-6E8A-4147-A177-3AD203B41FA5}">
                      <a16:colId xmlns:a16="http://schemas.microsoft.com/office/drawing/2014/main" val="3438834520"/>
                    </a:ext>
                  </a:extLst>
                </a:gridCol>
                <a:gridCol w="1625600">
                  <a:extLst>
                    <a:ext uri="{9D8B030D-6E8A-4147-A177-3AD203B41FA5}">
                      <a16:colId xmlns:a16="http://schemas.microsoft.com/office/drawing/2014/main" val="1747721476"/>
                    </a:ext>
                  </a:extLst>
                </a:gridCol>
                <a:gridCol w="1625600">
                  <a:extLst>
                    <a:ext uri="{9D8B030D-6E8A-4147-A177-3AD203B41FA5}">
                      <a16:colId xmlns:a16="http://schemas.microsoft.com/office/drawing/2014/main" val="696444267"/>
                    </a:ext>
                  </a:extLst>
                </a:gridCol>
                <a:gridCol w="1625600">
                  <a:extLst>
                    <a:ext uri="{9D8B030D-6E8A-4147-A177-3AD203B41FA5}">
                      <a16:colId xmlns:a16="http://schemas.microsoft.com/office/drawing/2014/main" val="444454749"/>
                    </a:ext>
                  </a:extLst>
                </a:gridCol>
              </a:tblGrid>
              <a:tr h="370840">
                <a:tc rowSpan="2">
                  <a:txBody>
                    <a:bodyPr/>
                    <a:lstStyle/>
                    <a:p>
                      <a:pPr algn="ctr"/>
                      <a:r>
                        <a:rPr lang="en-US" sz="1400" dirty="0"/>
                        <a:t>Crashes and Injuries</a:t>
                      </a:r>
                    </a:p>
                  </a:txBody>
                  <a:tcPr anchor="ctr">
                    <a:solidFill>
                      <a:srgbClr val="3366FF"/>
                    </a:solidFill>
                  </a:tcPr>
                </a:tc>
                <a:tc rowSpan="2">
                  <a:txBody>
                    <a:bodyPr/>
                    <a:lstStyle/>
                    <a:p>
                      <a:pPr algn="ctr"/>
                      <a:r>
                        <a:rPr lang="en-US" sz="1400" dirty="0"/>
                        <a:t>Before Average (2012-2015)</a:t>
                      </a:r>
                    </a:p>
                  </a:txBody>
                  <a:tcPr anchor="ctr">
                    <a:lnR w="12700" cap="flat" cmpd="sng" algn="ctr">
                      <a:solidFill>
                        <a:schemeClr val="bg1"/>
                      </a:solidFill>
                      <a:prstDash val="solid"/>
                      <a:round/>
                      <a:headEnd type="none" w="med" len="med"/>
                      <a:tailEnd type="none" w="med" len="med"/>
                    </a:lnR>
                    <a:solidFill>
                      <a:srgbClr val="3366FF"/>
                    </a:solidFill>
                  </a:tcPr>
                </a:tc>
                <a:tc rowSpan="2">
                  <a:txBody>
                    <a:bodyPr/>
                    <a:lstStyle/>
                    <a:p>
                      <a:pPr algn="ctr"/>
                      <a:r>
                        <a:rPr lang="en-US" sz="1400" dirty="0"/>
                        <a:t>After Average (2017-2018)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gridSpan="2">
                  <a:txBody>
                    <a:bodyPr/>
                    <a:lstStyle/>
                    <a:p>
                      <a:pPr algn="ctr"/>
                      <a:r>
                        <a:rPr lang="en-US" sz="1400" dirty="0"/>
                        <a:t>Change</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3366FF"/>
                    </a:solidFill>
                  </a:tcPr>
                </a:tc>
                <a:tc hMerge="1">
                  <a:txBody>
                    <a:bodyPr/>
                    <a:lstStyle/>
                    <a:p>
                      <a:pPr algn="ctr"/>
                      <a:endParaRPr lang="en-US" dirty="0"/>
                    </a:p>
                  </a:txBody>
                  <a:tcPr>
                    <a:solidFill>
                      <a:srgbClr val="3366FF"/>
                    </a:solidFill>
                  </a:tcPr>
                </a:tc>
                <a:extLst>
                  <a:ext uri="{0D108BD9-81ED-4DB2-BD59-A6C34878D82A}">
                    <a16:rowId xmlns:a16="http://schemas.microsoft.com/office/drawing/2014/main" val="3841815354"/>
                  </a:ext>
                </a:extLst>
              </a:tr>
              <a:tr h="370840">
                <a:tc vMerge="1">
                  <a:txBody>
                    <a:bodyPr/>
                    <a:lstStyle/>
                    <a:p>
                      <a:pPr algn="ctr"/>
                      <a:endParaRPr lang="en-US" dirty="0"/>
                    </a:p>
                  </a:txBody>
                  <a:tcPr>
                    <a:solidFill>
                      <a:srgbClr val="3366FF"/>
                    </a:solidFill>
                  </a:tcPr>
                </a:tc>
                <a:tc vMerge="1">
                  <a:txBody>
                    <a:bodyPr/>
                    <a:lstStyle/>
                    <a:p>
                      <a:pPr algn="ctr"/>
                      <a:r>
                        <a:rPr lang="en-US" dirty="0"/>
                        <a:t>Before Average (2012-2015)</a:t>
                      </a:r>
                    </a:p>
                  </a:txBody>
                  <a:tcPr>
                    <a:solidFill>
                      <a:srgbClr val="3366FF"/>
                    </a:solidFill>
                  </a:tcPr>
                </a:tc>
                <a:tc vMerge="1">
                  <a:txBody>
                    <a:bodyPr/>
                    <a:lstStyle/>
                    <a:p>
                      <a:pPr algn="ctr"/>
                      <a:r>
                        <a:rPr lang="en-US" dirty="0"/>
                        <a:t>After Average (2017-2018)</a:t>
                      </a:r>
                    </a:p>
                  </a:txBody>
                  <a:tcPr>
                    <a:solidFill>
                      <a:srgbClr val="3366FF"/>
                    </a:solidFill>
                  </a:tcPr>
                </a:tc>
                <a:tc>
                  <a:txBody>
                    <a:bodyPr/>
                    <a:lstStyle/>
                    <a:p>
                      <a:pPr algn="ctr"/>
                      <a:r>
                        <a:rPr lang="en-US" sz="1400" dirty="0">
                          <a:solidFill>
                            <a:schemeClr val="bg1"/>
                          </a:solidFill>
                        </a:rPr>
                        <a:t>Average</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366FF"/>
                    </a:solidFill>
                  </a:tcPr>
                </a:tc>
                <a:tc>
                  <a:txBody>
                    <a:bodyPr/>
                    <a:lstStyle/>
                    <a:p>
                      <a:pPr algn="ctr"/>
                      <a:r>
                        <a:rPr lang="en-US" sz="1400" i="0" dirty="0">
                          <a:solidFill>
                            <a:schemeClr val="bg1"/>
                          </a:solidFill>
                        </a:rPr>
                        <a:t>Percent</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366FF"/>
                    </a:solidFill>
                  </a:tcPr>
                </a:tc>
                <a:extLst>
                  <a:ext uri="{0D108BD9-81ED-4DB2-BD59-A6C34878D82A}">
                    <a16:rowId xmlns:a16="http://schemas.microsoft.com/office/drawing/2014/main" val="3853180847"/>
                  </a:ext>
                </a:extLst>
              </a:tr>
              <a:tr h="370840">
                <a:tc>
                  <a:txBody>
                    <a:bodyPr/>
                    <a:lstStyle/>
                    <a:p>
                      <a:pPr algn="ctr"/>
                      <a:r>
                        <a:rPr lang="en-US" sz="1400" dirty="0">
                          <a:solidFill>
                            <a:schemeClr val="bg1"/>
                          </a:solidFill>
                        </a:rPr>
                        <a:t>Total Crashes</a:t>
                      </a:r>
                    </a:p>
                  </a:txBody>
                  <a:tcPr anchor="ctr">
                    <a:solidFill>
                      <a:srgbClr val="3366FF"/>
                    </a:solidFill>
                  </a:tcPr>
                </a:tc>
                <a:tc>
                  <a:txBody>
                    <a:bodyPr/>
                    <a:lstStyle/>
                    <a:p>
                      <a:pPr algn="ctr"/>
                      <a:r>
                        <a:rPr lang="en-US" sz="1400" b="1" dirty="0"/>
                        <a:t>798.7</a:t>
                      </a:r>
                    </a:p>
                  </a:txBody>
                  <a:tcPr anchor="ctr"/>
                </a:tc>
                <a:tc>
                  <a:txBody>
                    <a:bodyPr/>
                    <a:lstStyle/>
                    <a:p>
                      <a:pPr algn="ctr"/>
                      <a:r>
                        <a:rPr lang="en-US" sz="1400" b="1" dirty="0"/>
                        <a:t>648.0</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dirty="0"/>
                        <a:t>-150.7</a:t>
                      </a:r>
                    </a:p>
                  </a:txBody>
                  <a:tcPr anchor="ctr">
                    <a:lnT w="38100" cap="flat" cmpd="sng" algn="ctr">
                      <a:solidFill>
                        <a:schemeClr val="bg1"/>
                      </a:solidFill>
                      <a:prstDash val="solid"/>
                      <a:round/>
                      <a:headEnd type="none" w="med" len="med"/>
                      <a:tailEnd type="none" w="med" len="med"/>
                    </a:lnT>
                  </a:tcPr>
                </a:tc>
                <a:tc>
                  <a:txBody>
                    <a:bodyPr/>
                    <a:lstStyle/>
                    <a:p>
                      <a:pPr algn="ctr"/>
                      <a:r>
                        <a:rPr lang="en-US" sz="1800" b="1" dirty="0"/>
                        <a:t>-19%</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58540157"/>
                  </a:ext>
                </a:extLst>
              </a:tr>
              <a:tr h="370840">
                <a:tc>
                  <a:txBody>
                    <a:bodyPr/>
                    <a:lstStyle/>
                    <a:p>
                      <a:pPr algn="ctr"/>
                      <a:r>
                        <a:rPr lang="en-US" sz="1400" dirty="0">
                          <a:solidFill>
                            <a:schemeClr val="bg1"/>
                          </a:solidFill>
                        </a:rPr>
                        <a:t>Crashes w/ Injuries</a:t>
                      </a:r>
                    </a:p>
                  </a:txBody>
                  <a:tcPr anchor="ctr">
                    <a:solidFill>
                      <a:srgbClr val="3366FF"/>
                    </a:solidFill>
                  </a:tcPr>
                </a:tc>
                <a:tc>
                  <a:txBody>
                    <a:bodyPr/>
                    <a:lstStyle/>
                    <a:p>
                      <a:pPr algn="ctr"/>
                      <a:r>
                        <a:rPr lang="en-US" sz="1400" b="1" dirty="0"/>
                        <a:t>148.3</a:t>
                      </a:r>
                    </a:p>
                  </a:txBody>
                  <a:tcPr anchor="ctr"/>
                </a:tc>
                <a:tc>
                  <a:txBody>
                    <a:bodyPr/>
                    <a:lstStyle/>
                    <a:p>
                      <a:pPr algn="ctr"/>
                      <a:r>
                        <a:rPr lang="en-US" sz="1400" b="1" dirty="0"/>
                        <a:t>123.0</a:t>
                      </a:r>
                    </a:p>
                  </a:txBody>
                  <a:tcPr anchor="ctr"/>
                </a:tc>
                <a:tc>
                  <a:txBody>
                    <a:bodyPr/>
                    <a:lstStyle/>
                    <a:p>
                      <a:pPr algn="ctr"/>
                      <a:r>
                        <a:rPr lang="en-US" sz="1400" dirty="0"/>
                        <a:t>-25.3</a:t>
                      </a:r>
                    </a:p>
                  </a:txBody>
                  <a:tcPr anchor="ctr"/>
                </a:tc>
                <a:tc>
                  <a:txBody>
                    <a:bodyPr/>
                    <a:lstStyle/>
                    <a:p>
                      <a:pPr algn="ctr"/>
                      <a:r>
                        <a:rPr lang="en-US" sz="1800" b="1" dirty="0"/>
                        <a:t>-17%</a:t>
                      </a:r>
                    </a:p>
                  </a:txBody>
                  <a:tcPr anchor="ctr"/>
                </a:tc>
                <a:extLst>
                  <a:ext uri="{0D108BD9-81ED-4DB2-BD59-A6C34878D82A}">
                    <a16:rowId xmlns:a16="http://schemas.microsoft.com/office/drawing/2014/main" val="2627874241"/>
                  </a:ext>
                </a:extLst>
              </a:tr>
              <a:tr h="370840">
                <a:tc>
                  <a:txBody>
                    <a:bodyPr/>
                    <a:lstStyle/>
                    <a:p>
                      <a:pPr algn="ctr"/>
                      <a:r>
                        <a:rPr lang="en-US" sz="1400" dirty="0">
                          <a:solidFill>
                            <a:schemeClr val="bg1"/>
                          </a:solidFill>
                        </a:rPr>
                        <a:t>Motor Vehicle Occupant</a:t>
                      </a:r>
                    </a:p>
                  </a:txBody>
                  <a:tcPr anchor="ctr">
                    <a:solidFill>
                      <a:srgbClr val="3366FF"/>
                    </a:solidFill>
                  </a:tcPr>
                </a:tc>
                <a:tc>
                  <a:txBody>
                    <a:bodyPr/>
                    <a:lstStyle/>
                    <a:p>
                      <a:pPr algn="ctr"/>
                      <a:r>
                        <a:rPr lang="en-US" sz="1400" b="1" dirty="0"/>
                        <a:t>149.3</a:t>
                      </a:r>
                    </a:p>
                  </a:txBody>
                  <a:tcPr anchor="ctr"/>
                </a:tc>
                <a:tc>
                  <a:txBody>
                    <a:bodyPr/>
                    <a:lstStyle/>
                    <a:p>
                      <a:pPr algn="ctr"/>
                      <a:r>
                        <a:rPr lang="en-US" sz="1400" b="1" dirty="0"/>
                        <a:t>118.0</a:t>
                      </a:r>
                    </a:p>
                  </a:txBody>
                  <a:tcPr anchor="ctr"/>
                </a:tc>
                <a:tc>
                  <a:txBody>
                    <a:bodyPr/>
                    <a:lstStyle/>
                    <a:p>
                      <a:pPr algn="ctr"/>
                      <a:r>
                        <a:rPr lang="en-US" sz="1400" dirty="0"/>
                        <a:t>-31.3</a:t>
                      </a:r>
                    </a:p>
                  </a:txBody>
                  <a:tcPr anchor="ctr"/>
                </a:tc>
                <a:tc>
                  <a:txBody>
                    <a:bodyPr/>
                    <a:lstStyle/>
                    <a:p>
                      <a:pPr algn="ctr"/>
                      <a:r>
                        <a:rPr lang="en-US" sz="1800" b="1" dirty="0"/>
                        <a:t>-21%</a:t>
                      </a:r>
                    </a:p>
                  </a:txBody>
                  <a:tcPr anchor="ctr"/>
                </a:tc>
                <a:extLst>
                  <a:ext uri="{0D108BD9-81ED-4DB2-BD59-A6C34878D82A}">
                    <a16:rowId xmlns:a16="http://schemas.microsoft.com/office/drawing/2014/main" val="3649436458"/>
                  </a:ext>
                </a:extLst>
              </a:tr>
              <a:tr h="370840">
                <a:tc>
                  <a:txBody>
                    <a:bodyPr/>
                    <a:lstStyle/>
                    <a:p>
                      <a:pPr algn="ctr"/>
                      <a:r>
                        <a:rPr lang="en-US" sz="1400" dirty="0">
                          <a:solidFill>
                            <a:schemeClr val="bg1"/>
                          </a:solidFill>
                        </a:rPr>
                        <a:t>Pedestrian</a:t>
                      </a:r>
                    </a:p>
                  </a:txBody>
                  <a:tcPr anchor="ctr">
                    <a:solidFill>
                      <a:srgbClr val="3366FF"/>
                    </a:solidFill>
                  </a:tcPr>
                </a:tc>
                <a:tc>
                  <a:txBody>
                    <a:bodyPr/>
                    <a:lstStyle/>
                    <a:p>
                      <a:pPr algn="ctr"/>
                      <a:r>
                        <a:rPr lang="en-US" sz="1400" b="1" dirty="0"/>
                        <a:t>40.3</a:t>
                      </a:r>
                    </a:p>
                  </a:txBody>
                  <a:tcPr anchor="ctr"/>
                </a:tc>
                <a:tc>
                  <a:txBody>
                    <a:bodyPr/>
                    <a:lstStyle/>
                    <a:p>
                      <a:pPr algn="ctr"/>
                      <a:r>
                        <a:rPr lang="en-US" sz="1400" b="1" dirty="0"/>
                        <a:t>18.0</a:t>
                      </a:r>
                    </a:p>
                  </a:txBody>
                  <a:tcPr anchor="ctr"/>
                </a:tc>
                <a:tc>
                  <a:txBody>
                    <a:bodyPr/>
                    <a:lstStyle/>
                    <a:p>
                      <a:pPr algn="ctr"/>
                      <a:r>
                        <a:rPr lang="en-US" sz="1400" dirty="0"/>
                        <a:t>-22.3</a:t>
                      </a:r>
                    </a:p>
                  </a:txBody>
                  <a:tcPr anchor="ctr"/>
                </a:tc>
                <a:tc>
                  <a:txBody>
                    <a:bodyPr/>
                    <a:lstStyle/>
                    <a:p>
                      <a:pPr algn="ctr"/>
                      <a:r>
                        <a:rPr lang="en-US" sz="1800" b="1" dirty="0"/>
                        <a:t>-55%</a:t>
                      </a:r>
                    </a:p>
                  </a:txBody>
                  <a:tcPr anchor="ctr"/>
                </a:tc>
                <a:extLst>
                  <a:ext uri="{0D108BD9-81ED-4DB2-BD59-A6C34878D82A}">
                    <a16:rowId xmlns:a16="http://schemas.microsoft.com/office/drawing/2014/main" val="836266557"/>
                  </a:ext>
                </a:extLst>
              </a:tr>
              <a:tr h="370840">
                <a:tc>
                  <a:txBody>
                    <a:bodyPr/>
                    <a:lstStyle/>
                    <a:p>
                      <a:pPr algn="ctr"/>
                      <a:r>
                        <a:rPr lang="en-US" sz="1400" dirty="0">
                          <a:solidFill>
                            <a:schemeClr val="bg1"/>
                          </a:solidFill>
                        </a:rPr>
                        <a:t>Cyclist</a:t>
                      </a:r>
                    </a:p>
                  </a:txBody>
                  <a:tcPr anchor="ctr">
                    <a:solidFill>
                      <a:srgbClr val="3366FF"/>
                    </a:solidFill>
                  </a:tcPr>
                </a:tc>
                <a:tc>
                  <a:txBody>
                    <a:bodyPr/>
                    <a:lstStyle/>
                    <a:p>
                      <a:pPr algn="ctr"/>
                      <a:r>
                        <a:rPr lang="en-US" sz="1400" b="1" dirty="0"/>
                        <a:t>14.0</a:t>
                      </a:r>
                    </a:p>
                  </a:txBody>
                  <a:tcPr anchor="ctr"/>
                </a:tc>
                <a:tc>
                  <a:txBody>
                    <a:bodyPr/>
                    <a:lstStyle/>
                    <a:p>
                      <a:pPr algn="ctr"/>
                      <a:r>
                        <a:rPr lang="en-US" sz="1400" b="1" dirty="0"/>
                        <a:t>18.0</a:t>
                      </a:r>
                    </a:p>
                  </a:txBody>
                  <a:tcPr anchor="ctr"/>
                </a:tc>
                <a:tc>
                  <a:txBody>
                    <a:bodyPr/>
                    <a:lstStyle/>
                    <a:p>
                      <a:pPr algn="ctr"/>
                      <a:r>
                        <a:rPr lang="en-US" sz="1400" dirty="0"/>
                        <a:t>4.0</a:t>
                      </a:r>
                    </a:p>
                  </a:txBody>
                  <a:tcPr anchor="ctr"/>
                </a:tc>
                <a:tc>
                  <a:txBody>
                    <a:bodyPr/>
                    <a:lstStyle/>
                    <a:p>
                      <a:pPr algn="ctr"/>
                      <a:r>
                        <a:rPr lang="en-US" sz="1800" b="1" dirty="0"/>
                        <a:t>29%</a:t>
                      </a:r>
                    </a:p>
                  </a:txBody>
                  <a:tcPr anchor="ctr"/>
                </a:tc>
                <a:extLst>
                  <a:ext uri="{0D108BD9-81ED-4DB2-BD59-A6C34878D82A}">
                    <a16:rowId xmlns:a16="http://schemas.microsoft.com/office/drawing/2014/main" val="2883360236"/>
                  </a:ext>
                </a:extLst>
              </a:tr>
              <a:tr h="370840">
                <a:tc>
                  <a:txBody>
                    <a:bodyPr/>
                    <a:lstStyle/>
                    <a:p>
                      <a:pPr algn="ctr"/>
                      <a:r>
                        <a:rPr lang="en-US" sz="1400" dirty="0">
                          <a:solidFill>
                            <a:schemeClr val="bg1"/>
                          </a:solidFill>
                        </a:rPr>
                        <a:t>Total Injuries</a:t>
                      </a:r>
                    </a:p>
                  </a:txBody>
                  <a:tcPr anchor="ctr">
                    <a:solidFill>
                      <a:srgbClr val="3366FF"/>
                    </a:solidFill>
                  </a:tcPr>
                </a:tc>
                <a:tc>
                  <a:txBody>
                    <a:bodyPr/>
                    <a:lstStyle/>
                    <a:p>
                      <a:pPr algn="ctr"/>
                      <a:r>
                        <a:rPr lang="en-US" sz="1400" b="1" dirty="0"/>
                        <a:t>203.7</a:t>
                      </a:r>
                    </a:p>
                  </a:txBody>
                  <a:tcPr anchor="ctr"/>
                </a:tc>
                <a:tc>
                  <a:txBody>
                    <a:bodyPr/>
                    <a:lstStyle/>
                    <a:p>
                      <a:pPr algn="ctr"/>
                      <a:r>
                        <a:rPr lang="en-US" sz="1400" b="1" dirty="0"/>
                        <a:t>154.0</a:t>
                      </a:r>
                    </a:p>
                  </a:txBody>
                  <a:tcPr anchor="ctr"/>
                </a:tc>
                <a:tc>
                  <a:txBody>
                    <a:bodyPr/>
                    <a:lstStyle/>
                    <a:p>
                      <a:pPr algn="ctr"/>
                      <a:r>
                        <a:rPr lang="en-US" sz="1400" dirty="0"/>
                        <a:t>-49.7</a:t>
                      </a:r>
                    </a:p>
                  </a:txBody>
                  <a:tcPr anchor="ctr"/>
                </a:tc>
                <a:tc>
                  <a:txBody>
                    <a:bodyPr/>
                    <a:lstStyle/>
                    <a:p>
                      <a:pPr algn="ctr"/>
                      <a:r>
                        <a:rPr lang="en-US" sz="1800" b="1" dirty="0"/>
                        <a:t>-24%</a:t>
                      </a:r>
                    </a:p>
                  </a:txBody>
                  <a:tcPr anchor="ctr"/>
                </a:tc>
                <a:extLst>
                  <a:ext uri="{0D108BD9-81ED-4DB2-BD59-A6C34878D82A}">
                    <a16:rowId xmlns:a16="http://schemas.microsoft.com/office/drawing/2014/main" val="1068044729"/>
                  </a:ext>
                </a:extLst>
              </a:tr>
            </a:tbl>
          </a:graphicData>
        </a:graphic>
      </p:graphicFrame>
      <p:sp>
        <p:nvSpPr>
          <p:cNvPr id="8" name="TextBox 7">
            <a:extLst>
              <a:ext uri="{FF2B5EF4-FFF2-40B4-BE49-F238E27FC236}">
                <a16:creationId xmlns:a16="http://schemas.microsoft.com/office/drawing/2014/main" id="{915B266E-A91A-4F42-8753-871E9F42DC71}"/>
              </a:ext>
            </a:extLst>
          </p:cNvPr>
          <p:cNvSpPr txBox="1"/>
          <p:nvPr/>
        </p:nvSpPr>
        <p:spPr>
          <a:xfrm>
            <a:off x="2163958" y="5387090"/>
            <a:ext cx="7864079" cy="830997"/>
          </a:xfrm>
          <a:prstGeom prst="rect">
            <a:avLst/>
          </a:prstGeom>
          <a:noFill/>
        </p:spPr>
        <p:txBody>
          <a:bodyPr wrap="square" rtlCol="0">
            <a:spAutoFit/>
          </a:bodyPr>
          <a:lstStyle/>
          <a:p>
            <a:r>
              <a:rPr lang="en-US" sz="1600" dirty="0">
                <a:solidFill>
                  <a:schemeClr val="bg1"/>
                </a:solidFill>
              </a:rPr>
              <a:t>Each before year period is the 24-month period beginning July 1 and ending June 30.</a:t>
            </a:r>
          </a:p>
          <a:p>
            <a:r>
              <a:rPr lang="en-US" sz="1600" dirty="0">
                <a:solidFill>
                  <a:schemeClr val="bg1"/>
                </a:solidFill>
              </a:rPr>
              <a:t>The 1-yr after period is January 1, 2017 to December 31, 2017. </a:t>
            </a:r>
          </a:p>
          <a:p>
            <a:r>
              <a:rPr lang="en-US" sz="1600" dirty="0">
                <a:solidFill>
                  <a:schemeClr val="bg1"/>
                </a:solidFill>
              </a:rPr>
              <a:t>The implementation period of July 1, 2015 to December 31, 2016 is excluded.</a:t>
            </a:r>
          </a:p>
        </p:txBody>
      </p:sp>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NYCDOT NYPD AIS/TAMS Crash Database</a:t>
            </a:r>
          </a:p>
        </p:txBody>
      </p:sp>
    </p:spTree>
    <p:extLst>
      <p:ext uri="{BB962C8B-B14F-4D97-AF65-F5344CB8AC3E}">
        <p14:creationId xmlns:p14="http://schemas.microsoft.com/office/powerpoint/2010/main" val="4271649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E0AB-00DC-40B7-99FB-B2325D942810}"/>
              </a:ext>
            </a:extLst>
          </p:cNvPr>
          <p:cNvSpPr>
            <a:spLocks noGrp="1"/>
          </p:cNvSpPr>
          <p:nvPr>
            <p:ph type="title" idx="4294967295"/>
          </p:nvPr>
        </p:nvSpPr>
        <p:spPr>
          <a:xfrm>
            <a:off x="587828" y="873432"/>
            <a:ext cx="9855133" cy="1325563"/>
          </a:xfrm>
        </p:spPr>
        <p:txBody>
          <a:bodyPr/>
          <a:lstStyle/>
          <a:p>
            <a:pPr rtl="0" eaLnBrk="1" latinLnBrk="0" hangingPunct="1"/>
            <a:r>
              <a:rPr lang="en-US" sz="6000" kern="1200" dirty="0">
                <a:solidFill>
                  <a:schemeClr val="bg1"/>
                </a:solidFill>
                <a:effectLst/>
                <a:latin typeface="Arial" panose="020B0604020202020204" pitchFamily="34" charset="0"/>
                <a:ea typeface="+mn-ea"/>
                <a:cs typeface="+mn-cs"/>
              </a:rPr>
              <a:t>Conclusion &amp; Resources</a:t>
            </a:r>
            <a:endParaRPr lang="en-US" dirty="0">
              <a:solidFill>
                <a:schemeClr val="bg1"/>
              </a:solidFill>
            </a:endParaRPr>
          </a:p>
        </p:txBody>
      </p:sp>
      <p:sp>
        <p:nvSpPr>
          <p:cNvPr id="25" name="TextBox 24"/>
          <p:cNvSpPr txBox="1"/>
          <p:nvPr/>
        </p:nvSpPr>
        <p:spPr>
          <a:xfrm>
            <a:off x="532435" y="2220517"/>
            <a:ext cx="7057085" cy="400110"/>
          </a:xfrm>
          <a:prstGeom prst="rect">
            <a:avLst/>
          </a:prstGeom>
          <a:noFill/>
        </p:spPr>
        <p:txBody>
          <a:bodyPr wrap="square" rtlCol="0">
            <a:spAutoFit/>
          </a:bodyPr>
          <a:lstStyle/>
          <a:p>
            <a:r>
              <a:rPr lang="en-US" sz="2000" dirty="0">
                <a:solidFill>
                  <a:schemeClr val="bg1"/>
                </a:solidFill>
              </a:rPr>
              <a:t>Tools to bring the Safe System approach to your community</a:t>
            </a:r>
          </a:p>
        </p:txBody>
      </p:sp>
      <p:grpSp>
        <p:nvGrpSpPr>
          <p:cNvPr id="51" name="Group 50" descr="&quot;  &quot;">
            <a:extLst>
              <a:ext uri="{FF2B5EF4-FFF2-40B4-BE49-F238E27FC236}">
                <a16:creationId xmlns:a16="http://schemas.microsoft.com/office/drawing/2014/main" id="{E738676B-A9F0-40A3-BA8D-AE04159D2FDD}"/>
              </a:ext>
            </a:extLst>
          </p:cNvPr>
          <p:cNvGrpSpPr/>
          <p:nvPr/>
        </p:nvGrpSpPr>
        <p:grpSpPr>
          <a:xfrm>
            <a:off x="532435" y="3852479"/>
            <a:ext cx="2116636" cy="2473089"/>
            <a:chOff x="532435" y="3852479"/>
            <a:chExt cx="2116636" cy="2473089"/>
          </a:xfrm>
        </p:grpSpPr>
        <p:sp>
          <p:nvSpPr>
            <p:cNvPr id="52" name="Rectangle 51">
              <a:extLst>
                <a:ext uri="{FF2B5EF4-FFF2-40B4-BE49-F238E27FC236}">
                  <a16:creationId xmlns:a16="http://schemas.microsoft.com/office/drawing/2014/main" id="{3C8B099C-9373-4C41-86DF-91E69956F40C}"/>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910551C2-C795-40D1-B723-F55CC91BB6C0}"/>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53" name="Title 1">
              <a:extLst>
                <a:ext uri="{FF2B5EF4-FFF2-40B4-BE49-F238E27FC236}">
                  <a16:creationId xmlns:a16="http://schemas.microsoft.com/office/drawing/2014/main" id="{11E3DB47-55D0-4D54-9D42-9D301A109E59}"/>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55" name="Group 54" descr="&quot;  &quot;">
            <a:extLst>
              <a:ext uri="{FF2B5EF4-FFF2-40B4-BE49-F238E27FC236}">
                <a16:creationId xmlns:a16="http://schemas.microsoft.com/office/drawing/2014/main" id="{3150CAE7-89B2-4942-A406-CA6028D64F7F}"/>
              </a:ext>
            </a:extLst>
          </p:cNvPr>
          <p:cNvGrpSpPr/>
          <p:nvPr/>
        </p:nvGrpSpPr>
        <p:grpSpPr>
          <a:xfrm>
            <a:off x="2785059" y="3852479"/>
            <a:ext cx="2116636" cy="2473089"/>
            <a:chOff x="532435" y="3852479"/>
            <a:chExt cx="2116636" cy="2473089"/>
          </a:xfrm>
        </p:grpSpPr>
        <p:sp>
          <p:nvSpPr>
            <p:cNvPr id="56" name="Rectangle 55">
              <a:extLst>
                <a:ext uri="{FF2B5EF4-FFF2-40B4-BE49-F238E27FC236}">
                  <a16:creationId xmlns:a16="http://schemas.microsoft.com/office/drawing/2014/main" id="{8816F632-1167-4313-A958-FB2EBDE677C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1">
              <a:extLst>
                <a:ext uri="{FF2B5EF4-FFF2-40B4-BE49-F238E27FC236}">
                  <a16:creationId xmlns:a16="http://schemas.microsoft.com/office/drawing/2014/main" id="{8ADA4924-5C7B-41CB-9EE4-7AFEE2D0C03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57" name="Title 1">
              <a:extLst>
                <a:ext uri="{FF2B5EF4-FFF2-40B4-BE49-F238E27FC236}">
                  <a16:creationId xmlns:a16="http://schemas.microsoft.com/office/drawing/2014/main" id="{204438B5-C0F8-41DE-867B-85DF3AE246C1}"/>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59" name="Group 58" descr="&quot;  &quot;">
            <a:extLst>
              <a:ext uri="{FF2B5EF4-FFF2-40B4-BE49-F238E27FC236}">
                <a16:creationId xmlns:a16="http://schemas.microsoft.com/office/drawing/2014/main" id="{FF4A1506-36EC-4415-BCCE-BF0BDB8AA5E3}"/>
              </a:ext>
            </a:extLst>
          </p:cNvPr>
          <p:cNvGrpSpPr/>
          <p:nvPr/>
        </p:nvGrpSpPr>
        <p:grpSpPr>
          <a:xfrm>
            <a:off x="5037683" y="3852479"/>
            <a:ext cx="2116636" cy="2473089"/>
            <a:chOff x="532435" y="3852479"/>
            <a:chExt cx="2116636" cy="2473089"/>
          </a:xfrm>
        </p:grpSpPr>
        <p:sp>
          <p:nvSpPr>
            <p:cNvPr id="60" name="Rectangle 59">
              <a:extLst>
                <a:ext uri="{FF2B5EF4-FFF2-40B4-BE49-F238E27FC236}">
                  <a16:creationId xmlns:a16="http://schemas.microsoft.com/office/drawing/2014/main" id="{E74F9B34-CC62-4422-B5E7-157E7E695E2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1">
              <a:extLst>
                <a:ext uri="{FF2B5EF4-FFF2-40B4-BE49-F238E27FC236}">
                  <a16:creationId xmlns:a16="http://schemas.microsoft.com/office/drawing/2014/main" id="{C7870724-6F4B-411B-BB8F-5A2A06B89B1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61" name="Title 1">
              <a:extLst>
                <a:ext uri="{FF2B5EF4-FFF2-40B4-BE49-F238E27FC236}">
                  <a16:creationId xmlns:a16="http://schemas.microsoft.com/office/drawing/2014/main" id="{71540D88-58AD-4B83-9E1C-D1259E72794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63" name="Group 62" descr="&quot;  &quot;">
            <a:extLst>
              <a:ext uri="{FF2B5EF4-FFF2-40B4-BE49-F238E27FC236}">
                <a16:creationId xmlns:a16="http://schemas.microsoft.com/office/drawing/2014/main" id="{A2523627-FC55-41D4-967A-0A6EC19FAB04}"/>
              </a:ext>
            </a:extLst>
          </p:cNvPr>
          <p:cNvGrpSpPr/>
          <p:nvPr/>
        </p:nvGrpSpPr>
        <p:grpSpPr>
          <a:xfrm>
            <a:off x="7290307" y="3852479"/>
            <a:ext cx="2116636" cy="2473089"/>
            <a:chOff x="532435" y="3852479"/>
            <a:chExt cx="2116636" cy="2473089"/>
          </a:xfrm>
        </p:grpSpPr>
        <p:sp>
          <p:nvSpPr>
            <p:cNvPr id="64" name="Rectangle 63">
              <a:extLst>
                <a:ext uri="{FF2B5EF4-FFF2-40B4-BE49-F238E27FC236}">
                  <a16:creationId xmlns:a16="http://schemas.microsoft.com/office/drawing/2014/main" id="{5E36E90F-1163-4A9E-9446-D8EE9C978C5A}"/>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92C27BE5-3464-429F-B573-2F8985CBC76E}"/>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65" name="Title 1">
              <a:extLst>
                <a:ext uri="{FF2B5EF4-FFF2-40B4-BE49-F238E27FC236}">
                  <a16:creationId xmlns:a16="http://schemas.microsoft.com/office/drawing/2014/main" id="{53DB730E-26C9-4553-AE14-5EB1D1C33780}"/>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67" name="Group 66" descr="5. Conclusion and Resources">
            <a:extLst>
              <a:ext uri="{FF2B5EF4-FFF2-40B4-BE49-F238E27FC236}">
                <a16:creationId xmlns:a16="http://schemas.microsoft.com/office/drawing/2014/main" id="{598A9E01-4572-4793-9746-149B2FD8B503}"/>
              </a:ext>
              <a:ext uri="{C183D7F6-B498-43B3-948B-1728B52AA6E4}">
                <adec:decorative xmlns:adec="http://schemas.microsoft.com/office/drawing/2017/decorative" val="0"/>
              </a:ext>
            </a:extLst>
          </p:cNvPr>
          <p:cNvGrpSpPr/>
          <p:nvPr/>
        </p:nvGrpSpPr>
        <p:grpSpPr>
          <a:xfrm>
            <a:off x="9542931" y="3852479"/>
            <a:ext cx="2116636" cy="2473089"/>
            <a:chOff x="532435" y="3852479"/>
            <a:chExt cx="2116636" cy="2473089"/>
          </a:xfrm>
        </p:grpSpPr>
        <p:sp>
          <p:nvSpPr>
            <p:cNvPr id="68" name="Rectangle 67">
              <a:extLst>
                <a:ext uri="{FF2B5EF4-FFF2-40B4-BE49-F238E27FC236}">
                  <a16:creationId xmlns:a16="http://schemas.microsoft.com/office/drawing/2014/main" id="{0554742A-93C4-4AD9-B8A2-541D815B1CB3}"/>
                </a:ext>
              </a:extLst>
            </p:cNvPr>
            <p:cNvSpPr/>
            <p:nvPr/>
          </p:nvSpPr>
          <p:spPr>
            <a:xfrm>
              <a:off x="532435" y="3852479"/>
              <a:ext cx="2116636" cy="2473089"/>
            </a:xfrm>
            <a:prstGeom prst="rect">
              <a:avLst/>
            </a:prstGeom>
            <a:solidFill>
              <a:srgbClr val="2B7DAB"/>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itle 1">
              <a:extLst>
                <a:ext uri="{FF2B5EF4-FFF2-40B4-BE49-F238E27FC236}">
                  <a16:creationId xmlns:a16="http://schemas.microsoft.com/office/drawing/2014/main" id="{C53234B6-E773-4E60-9A31-BC6445C49B4D}"/>
                </a:ext>
              </a:extLst>
            </p:cNvPr>
            <p:cNvSpPr txBox="1">
              <a:spLocks/>
            </p:cNvSpPr>
            <p:nvPr/>
          </p:nvSpPr>
          <p:spPr>
            <a:xfrm>
              <a:off x="616220" y="4166491"/>
              <a:ext cx="1946448" cy="873305"/>
            </a:xfrm>
            <a:prstGeom prst="rect">
              <a:avLst/>
            </a:prstGeom>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69" name="Title 1">
              <a:extLst>
                <a:ext uri="{FF2B5EF4-FFF2-40B4-BE49-F238E27FC236}">
                  <a16:creationId xmlns:a16="http://schemas.microsoft.com/office/drawing/2014/main" id="{728D245A-4227-4E4F-A17E-70628B07DA83}"/>
                </a:ext>
              </a:extLst>
            </p:cNvPr>
            <p:cNvSpPr txBox="1">
              <a:spLocks/>
            </p:cNvSpPr>
            <p:nvPr/>
          </p:nvSpPr>
          <p:spPr>
            <a:xfrm>
              <a:off x="616220" y="4969965"/>
              <a:ext cx="1946448" cy="873305"/>
            </a:xfrm>
            <a:prstGeom prst="rect">
              <a:avLst/>
            </a:prstGeom>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311524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839AEF2-47FC-49F8-BF41-B9C97496BB77}"/>
              </a:ext>
              <a:ext uri="{C183D7F6-B498-43B3-948B-1728B52AA6E4}">
                <adec:decorative xmlns:adec="http://schemas.microsoft.com/office/drawing/2017/decorative" val="1"/>
              </a:ext>
            </a:extLst>
          </p:cNvPr>
          <p:cNvSpPr/>
          <p:nvPr/>
        </p:nvSpPr>
        <p:spPr>
          <a:xfrm>
            <a:off x="833436" y="426719"/>
            <a:ext cx="78043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CF16682-554F-4FAA-BD7B-7596C38ED76A}"/>
              </a:ext>
            </a:extLst>
          </p:cNvPr>
          <p:cNvSpPr>
            <a:spLocks noGrp="1"/>
          </p:cNvSpPr>
          <p:nvPr>
            <p:ph type="title"/>
          </p:nvPr>
        </p:nvSpPr>
        <p:spPr/>
        <p:txBody>
          <a:bodyPr/>
          <a:lstStyle/>
          <a:p>
            <a:r>
              <a:rPr lang="en-US" dirty="0"/>
              <a:t>Where are You on the Safe System Journey?</a:t>
            </a:r>
          </a:p>
        </p:txBody>
      </p:sp>
      <p:sp>
        <p:nvSpPr>
          <p:cNvPr id="18" name="Content Placeholder 9">
            <a:extLst>
              <a:ext uri="{FF2B5EF4-FFF2-40B4-BE49-F238E27FC236}">
                <a16:creationId xmlns:a16="http://schemas.microsoft.com/office/drawing/2014/main" id="{08CA080D-C887-4F3F-9425-DA4D435ACA7B}"/>
              </a:ext>
            </a:extLst>
          </p:cNvPr>
          <p:cNvSpPr txBox="1">
            <a:spLocks/>
          </p:cNvSpPr>
          <p:nvPr/>
        </p:nvSpPr>
        <p:spPr>
          <a:xfrm>
            <a:off x="838200" y="1866218"/>
            <a:ext cx="4745736" cy="64633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003C47"/>
                </a:solidFill>
              </a:rPr>
              <a:t>Traditional approach</a:t>
            </a:r>
          </a:p>
        </p:txBody>
      </p:sp>
      <p:sp>
        <p:nvSpPr>
          <p:cNvPr id="20" name="Content Placeholder 9">
            <a:extLst>
              <a:ext uri="{FF2B5EF4-FFF2-40B4-BE49-F238E27FC236}">
                <a16:creationId xmlns:a16="http://schemas.microsoft.com/office/drawing/2014/main" id="{79570A16-1A76-4E3E-AA87-AB61866CC498}"/>
              </a:ext>
            </a:extLst>
          </p:cNvPr>
          <p:cNvSpPr txBox="1">
            <a:spLocks/>
          </p:cNvSpPr>
          <p:nvPr/>
        </p:nvSpPr>
        <p:spPr>
          <a:xfrm>
            <a:off x="5955358" y="1866218"/>
            <a:ext cx="5769282" cy="64633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003C47"/>
                </a:solidFill>
              </a:rPr>
              <a:t>Safe System approach</a:t>
            </a:r>
          </a:p>
        </p:txBody>
      </p:sp>
      <p:sp>
        <p:nvSpPr>
          <p:cNvPr id="16" name="Content Placeholder 9">
            <a:extLst>
              <a:ext uri="{FF2B5EF4-FFF2-40B4-BE49-F238E27FC236}">
                <a16:creationId xmlns:a16="http://schemas.microsoft.com/office/drawing/2014/main" id="{520C31D3-17B3-4C48-8044-90A74AF3AFC0}"/>
              </a:ext>
            </a:extLst>
          </p:cNvPr>
          <p:cNvSpPr txBox="1">
            <a:spLocks/>
          </p:cNvSpPr>
          <p:nvPr/>
        </p:nvSpPr>
        <p:spPr>
          <a:xfrm>
            <a:off x="876240" y="2653495"/>
            <a:ext cx="2415600"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2B7DAB"/>
                </a:solidFill>
              </a:rPr>
              <a:t>Prevent crashes</a:t>
            </a:r>
          </a:p>
        </p:txBody>
      </p:sp>
      <p:cxnSp>
        <p:nvCxnSpPr>
          <p:cNvPr id="4" name="Straight Arrow Connector 3" descr="Arrow pointing right">
            <a:extLst>
              <a:ext uri="{FF2B5EF4-FFF2-40B4-BE49-F238E27FC236}">
                <a16:creationId xmlns:a16="http://schemas.microsoft.com/office/drawing/2014/main" id="{B928A627-581F-4F63-BF12-658F68DE9947}"/>
              </a:ext>
            </a:extLst>
          </p:cNvPr>
          <p:cNvCxnSpPr>
            <a:cxnSpLocks/>
          </p:cNvCxnSpPr>
          <p:nvPr/>
        </p:nvCxnSpPr>
        <p:spPr>
          <a:xfrm>
            <a:off x="3291840" y="2813537"/>
            <a:ext cx="2432484"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9">
            <a:extLst>
              <a:ext uri="{FF2B5EF4-FFF2-40B4-BE49-F238E27FC236}">
                <a16:creationId xmlns:a16="http://schemas.microsoft.com/office/drawing/2014/main" id="{E359AD9A-71F4-4B51-A785-735E6571B98B}"/>
              </a:ext>
            </a:extLst>
          </p:cNvPr>
          <p:cNvSpPr txBox="1">
            <a:spLocks/>
          </p:cNvSpPr>
          <p:nvPr/>
        </p:nvSpPr>
        <p:spPr>
          <a:xfrm>
            <a:off x="5955358" y="2653495"/>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2B7DAB"/>
                </a:solidFill>
              </a:rPr>
              <a:t>Prevent death and serious injuries</a:t>
            </a:r>
          </a:p>
        </p:txBody>
      </p:sp>
      <p:sp>
        <p:nvSpPr>
          <p:cNvPr id="35" name="Content Placeholder 9">
            <a:extLst>
              <a:ext uri="{FF2B5EF4-FFF2-40B4-BE49-F238E27FC236}">
                <a16:creationId xmlns:a16="http://schemas.microsoft.com/office/drawing/2014/main" id="{69ED1D19-ED3C-4C9A-BC67-3334FED35B1B}"/>
              </a:ext>
            </a:extLst>
          </p:cNvPr>
          <p:cNvSpPr txBox="1">
            <a:spLocks/>
          </p:cNvSpPr>
          <p:nvPr/>
        </p:nvSpPr>
        <p:spPr>
          <a:xfrm>
            <a:off x="876240" y="3377273"/>
            <a:ext cx="3608564"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Improve human behavior</a:t>
            </a:r>
          </a:p>
        </p:txBody>
      </p:sp>
      <p:cxnSp>
        <p:nvCxnSpPr>
          <p:cNvPr id="36" name="Straight Arrow Connector 35" descr="Arrow pointing right">
            <a:extLst>
              <a:ext uri="{FF2B5EF4-FFF2-40B4-BE49-F238E27FC236}">
                <a16:creationId xmlns:a16="http://schemas.microsoft.com/office/drawing/2014/main" id="{AA7FFC3A-A3CE-4D0B-817C-B2296C47F7A0}"/>
              </a:ext>
            </a:extLst>
          </p:cNvPr>
          <p:cNvCxnSpPr>
            <a:cxnSpLocks/>
          </p:cNvCxnSpPr>
          <p:nvPr/>
        </p:nvCxnSpPr>
        <p:spPr>
          <a:xfrm>
            <a:off x="4484804" y="3537315"/>
            <a:ext cx="1239520"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37" name="Content Placeholder 9">
            <a:extLst>
              <a:ext uri="{FF2B5EF4-FFF2-40B4-BE49-F238E27FC236}">
                <a16:creationId xmlns:a16="http://schemas.microsoft.com/office/drawing/2014/main" id="{2B4DD97D-9D16-4D49-9C7E-C35BBAC1C465}"/>
              </a:ext>
            </a:extLst>
          </p:cNvPr>
          <p:cNvSpPr txBox="1">
            <a:spLocks/>
          </p:cNvSpPr>
          <p:nvPr/>
        </p:nvSpPr>
        <p:spPr>
          <a:xfrm>
            <a:off x="5955358" y="3377273"/>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2B7DAB"/>
                </a:solidFill>
              </a:rPr>
              <a:t>Design for human mistakes/limitations</a:t>
            </a:r>
          </a:p>
        </p:txBody>
      </p:sp>
      <p:sp>
        <p:nvSpPr>
          <p:cNvPr id="39" name="Content Placeholder 9">
            <a:extLst>
              <a:ext uri="{FF2B5EF4-FFF2-40B4-BE49-F238E27FC236}">
                <a16:creationId xmlns:a16="http://schemas.microsoft.com/office/drawing/2014/main" id="{723A74BF-4F70-41E6-B857-86203BB35ACE}"/>
              </a:ext>
            </a:extLst>
          </p:cNvPr>
          <p:cNvSpPr txBox="1">
            <a:spLocks/>
          </p:cNvSpPr>
          <p:nvPr/>
        </p:nvSpPr>
        <p:spPr>
          <a:xfrm>
            <a:off x="876240" y="4101051"/>
            <a:ext cx="2511284"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Control speeding</a:t>
            </a:r>
          </a:p>
        </p:txBody>
      </p:sp>
      <p:cxnSp>
        <p:nvCxnSpPr>
          <p:cNvPr id="40" name="Straight Arrow Connector 39" descr="Arrow pointing right">
            <a:extLst>
              <a:ext uri="{FF2B5EF4-FFF2-40B4-BE49-F238E27FC236}">
                <a16:creationId xmlns:a16="http://schemas.microsoft.com/office/drawing/2014/main" id="{FB120B84-C52A-493C-A892-84F0541D5CBA}"/>
              </a:ext>
            </a:extLst>
          </p:cNvPr>
          <p:cNvCxnSpPr>
            <a:cxnSpLocks/>
          </p:cNvCxnSpPr>
          <p:nvPr/>
        </p:nvCxnSpPr>
        <p:spPr>
          <a:xfrm>
            <a:off x="3387524" y="4261093"/>
            <a:ext cx="2336800"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1" name="Content Placeholder 9">
            <a:extLst>
              <a:ext uri="{FF2B5EF4-FFF2-40B4-BE49-F238E27FC236}">
                <a16:creationId xmlns:a16="http://schemas.microsoft.com/office/drawing/2014/main" id="{2931104E-1C2A-4ECC-80DF-A114B6EF4C7A}"/>
              </a:ext>
            </a:extLst>
          </p:cNvPr>
          <p:cNvSpPr txBox="1">
            <a:spLocks/>
          </p:cNvSpPr>
          <p:nvPr/>
        </p:nvSpPr>
        <p:spPr>
          <a:xfrm>
            <a:off x="5955358" y="4101051"/>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Reduce system kinetic energy</a:t>
            </a:r>
          </a:p>
        </p:txBody>
      </p:sp>
      <p:sp>
        <p:nvSpPr>
          <p:cNvPr id="43" name="Content Placeholder 9">
            <a:extLst>
              <a:ext uri="{FF2B5EF4-FFF2-40B4-BE49-F238E27FC236}">
                <a16:creationId xmlns:a16="http://schemas.microsoft.com/office/drawing/2014/main" id="{0E331695-D24B-4823-B7F0-B1ABA3178642}"/>
              </a:ext>
            </a:extLst>
          </p:cNvPr>
          <p:cNvSpPr txBox="1">
            <a:spLocks/>
          </p:cNvSpPr>
          <p:nvPr/>
        </p:nvSpPr>
        <p:spPr>
          <a:xfrm>
            <a:off x="876240" y="4824829"/>
            <a:ext cx="3823776"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Individuals are responsible</a:t>
            </a:r>
          </a:p>
        </p:txBody>
      </p:sp>
      <p:cxnSp>
        <p:nvCxnSpPr>
          <p:cNvPr id="44" name="Straight Arrow Connector 43" descr="Arrow pointing right">
            <a:extLst>
              <a:ext uri="{FF2B5EF4-FFF2-40B4-BE49-F238E27FC236}">
                <a16:creationId xmlns:a16="http://schemas.microsoft.com/office/drawing/2014/main" id="{9F6C92AA-569A-420B-9004-FBF874ED2B97}"/>
              </a:ext>
            </a:extLst>
          </p:cNvPr>
          <p:cNvCxnSpPr>
            <a:cxnSpLocks/>
          </p:cNvCxnSpPr>
          <p:nvPr/>
        </p:nvCxnSpPr>
        <p:spPr>
          <a:xfrm>
            <a:off x="4700016" y="4984871"/>
            <a:ext cx="1024308"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5" name="Content Placeholder 9">
            <a:extLst>
              <a:ext uri="{FF2B5EF4-FFF2-40B4-BE49-F238E27FC236}">
                <a16:creationId xmlns:a16="http://schemas.microsoft.com/office/drawing/2014/main" id="{D6F97573-295A-4215-9BBF-00632370CC63}"/>
              </a:ext>
            </a:extLst>
          </p:cNvPr>
          <p:cNvSpPr txBox="1">
            <a:spLocks/>
          </p:cNvSpPr>
          <p:nvPr/>
        </p:nvSpPr>
        <p:spPr>
          <a:xfrm>
            <a:off x="5955358" y="4824829"/>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Share responsibility</a:t>
            </a:r>
          </a:p>
        </p:txBody>
      </p:sp>
      <p:sp>
        <p:nvSpPr>
          <p:cNvPr id="47" name="Content Placeholder 9">
            <a:extLst>
              <a:ext uri="{FF2B5EF4-FFF2-40B4-BE49-F238E27FC236}">
                <a16:creationId xmlns:a16="http://schemas.microsoft.com/office/drawing/2014/main" id="{BB3FB7FE-F697-483A-8533-49C3727FF53D}"/>
              </a:ext>
            </a:extLst>
          </p:cNvPr>
          <p:cNvSpPr txBox="1">
            <a:spLocks/>
          </p:cNvSpPr>
          <p:nvPr/>
        </p:nvSpPr>
        <p:spPr>
          <a:xfrm>
            <a:off x="876240" y="5548607"/>
            <a:ext cx="4037731"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React based on crash history</a:t>
            </a:r>
          </a:p>
        </p:txBody>
      </p:sp>
      <p:cxnSp>
        <p:nvCxnSpPr>
          <p:cNvPr id="48" name="Straight Arrow Connector 47" descr="Arrow pointing right">
            <a:extLst>
              <a:ext uri="{FF2B5EF4-FFF2-40B4-BE49-F238E27FC236}">
                <a16:creationId xmlns:a16="http://schemas.microsoft.com/office/drawing/2014/main" id="{7E1C59F2-1F92-468D-8A39-7EC968BD52B9}"/>
              </a:ext>
            </a:extLst>
          </p:cNvPr>
          <p:cNvCxnSpPr>
            <a:cxnSpLocks/>
          </p:cNvCxnSpPr>
          <p:nvPr/>
        </p:nvCxnSpPr>
        <p:spPr>
          <a:xfrm>
            <a:off x="5029200" y="5708649"/>
            <a:ext cx="695124"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9" name="Content Placeholder 9">
            <a:extLst>
              <a:ext uri="{FF2B5EF4-FFF2-40B4-BE49-F238E27FC236}">
                <a16:creationId xmlns:a16="http://schemas.microsoft.com/office/drawing/2014/main" id="{4F225E8E-2E36-4CAD-887A-23B5272085CE}"/>
              </a:ext>
            </a:extLst>
          </p:cNvPr>
          <p:cNvSpPr txBox="1">
            <a:spLocks/>
          </p:cNvSpPr>
          <p:nvPr/>
        </p:nvSpPr>
        <p:spPr>
          <a:xfrm>
            <a:off x="5955358" y="5548607"/>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Proactively identify and address risks</a:t>
            </a:r>
          </a:p>
        </p:txBody>
      </p:sp>
    </p:spTree>
    <p:extLst>
      <p:ext uri="{BB962C8B-B14F-4D97-AF65-F5344CB8AC3E}">
        <p14:creationId xmlns:p14="http://schemas.microsoft.com/office/powerpoint/2010/main" val="1686169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245709-1713-4552-BEDB-9A47C2FB18F8}"/>
              </a:ext>
              <a:ext uri="{C183D7F6-B498-43B3-948B-1728B52AA6E4}">
                <adec:decorative xmlns:adec="http://schemas.microsoft.com/office/drawing/2017/decorative" val="1"/>
              </a:ext>
            </a:extLst>
          </p:cNvPr>
          <p:cNvSpPr/>
          <p:nvPr/>
        </p:nvSpPr>
        <p:spPr>
          <a:xfrm>
            <a:off x="833437" y="426719"/>
            <a:ext cx="2907792"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D437D-5EA4-40DE-9858-8A71A250F6C9}"/>
              </a:ext>
            </a:extLst>
          </p:cNvPr>
          <p:cNvSpPr>
            <a:spLocks noGrp="1"/>
          </p:cNvSpPr>
          <p:nvPr>
            <p:ph type="title"/>
          </p:nvPr>
        </p:nvSpPr>
        <p:spPr/>
        <p:txBody>
          <a:bodyPr/>
          <a:lstStyle/>
          <a:p>
            <a:r>
              <a:rPr lang="en-US" dirty="0"/>
              <a:t>FHWA Resources</a:t>
            </a:r>
          </a:p>
        </p:txBody>
      </p:sp>
      <p:pic>
        <p:nvPicPr>
          <p:cNvPr id="3" name="Graphic 2" descr="Megaphone icon">
            <a:extLst>
              <a:ext uri="{FF2B5EF4-FFF2-40B4-BE49-F238E27FC236}">
                <a16:creationId xmlns:a16="http://schemas.microsoft.com/office/drawing/2014/main" id="{6BAABAD8-7177-4CA6-B977-2B580E495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2189605"/>
            <a:ext cx="2286000" cy="1524000"/>
          </a:xfrm>
          <a:prstGeom prst="rect">
            <a:avLst/>
          </a:prstGeom>
        </p:spPr>
      </p:pic>
      <p:sp>
        <p:nvSpPr>
          <p:cNvPr id="19" name="Rectangle 18">
            <a:extLst>
              <a:ext uri="{FF2B5EF4-FFF2-40B4-BE49-F238E27FC236}">
                <a16:creationId xmlns:a16="http://schemas.microsoft.com/office/drawing/2014/main" id="{69F1A303-5EB2-476C-B80C-F3F61A377F5F}"/>
              </a:ext>
              <a:ext uri="{C183D7F6-B498-43B3-948B-1728B52AA6E4}">
                <adec:decorative xmlns:adec="http://schemas.microsoft.com/office/drawing/2017/decorative" val="1"/>
              </a:ext>
            </a:extLst>
          </p:cNvPr>
          <p:cNvSpPr/>
          <p:nvPr/>
        </p:nvSpPr>
        <p:spPr>
          <a:xfrm>
            <a:off x="1793081" y="3984337"/>
            <a:ext cx="8605838" cy="61546"/>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00305F04-BFC9-425E-907D-CE452A53E7C3}"/>
              </a:ext>
            </a:extLst>
          </p:cNvPr>
          <p:cNvSpPr txBox="1">
            <a:spLocks/>
          </p:cNvSpPr>
          <p:nvPr/>
        </p:nvSpPr>
        <p:spPr>
          <a:xfrm>
            <a:off x="3575502" y="4316615"/>
            <a:ext cx="5040994" cy="44319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2B7DAB"/>
                </a:solidFill>
              </a:rPr>
              <a:t>Safe System Materials</a:t>
            </a:r>
          </a:p>
        </p:txBody>
      </p:sp>
      <p:sp>
        <p:nvSpPr>
          <p:cNvPr id="16" name="TextBox 15">
            <a:extLst>
              <a:ext uri="{FF2B5EF4-FFF2-40B4-BE49-F238E27FC236}">
                <a16:creationId xmlns:a16="http://schemas.microsoft.com/office/drawing/2014/main" id="{4893B258-D07E-4411-9B82-0B72C12F5B25}"/>
              </a:ext>
            </a:extLst>
          </p:cNvPr>
          <p:cNvSpPr txBox="1"/>
          <p:nvPr/>
        </p:nvSpPr>
        <p:spPr>
          <a:xfrm>
            <a:off x="1793080" y="5383605"/>
            <a:ext cx="8605839" cy="369332"/>
          </a:xfrm>
          <a:prstGeom prst="rect">
            <a:avLst/>
          </a:prstGeom>
          <a:noFill/>
        </p:spPr>
        <p:txBody>
          <a:bodyPr wrap="square" lIns="0" tIns="0" rIns="0" bIns="0" rtlCol="0">
            <a:spAutoFit/>
          </a:bodyPr>
          <a:lstStyle/>
          <a:p>
            <a:pPr algn="ctr">
              <a:spcBef>
                <a:spcPts val="400"/>
              </a:spcBef>
              <a:spcAft>
                <a:spcPts val="400"/>
              </a:spcAft>
            </a:pPr>
            <a:r>
              <a:rPr lang="en-US" sz="2400" dirty="0">
                <a:solidFill>
                  <a:srgbClr val="2B7DAB"/>
                </a:solidFill>
              </a:rPr>
              <a:t>Find more resources at: </a:t>
            </a:r>
            <a:r>
              <a:rPr lang="en-US" sz="2400" dirty="0">
                <a:solidFill>
                  <a:srgbClr val="003C47"/>
                </a:solidFill>
                <a:hlinkClick r:id="rId5">
                  <a:extLst>
                    <a:ext uri="{A12FA001-AC4F-418D-AE19-62706E023703}">
                      <ahyp:hlinkClr xmlns:ahyp="http://schemas.microsoft.com/office/drawing/2018/hyperlinkcolor" val="tx"/>
                    </a:ext>
                  </a:extLst>
                </a:hlinkClick>
              </a:rPr>
              <a:t>safety.fhwa.dot.gov/</a:t>
            </a:r>
            <a:r>
              <a:rPr lang="en-US" sz="2400" dirty="0" err="1">
                <a:solidFill>
                  <a:srgbClr val="003C47"/>
                </a:solidFill>
                <a:hlinkClick r:id="rId5">
                  <a:extLst>
                    <a:ext uri="{A12FA001-AC4F-418D-AE19-62706E023703}">
                      <ahyp:hlinkClr xmlns:ahyp="http://schemas.microsoft.com/office/drawing/2018/hyperlinkcolor" val="tx"/>
                    </a:ext>
                  </a:extLst>
                </a:hlinkClick>
              </a:rPr>
              <a:t>zerodeaths</a:t>
            </a:r>
            <a:endParaRPr lang="en-US" sz="2400" dirty="0">
              <a:solidFill>
                <a:srgbClr val="003C47"/>
              </a:solidFill>
            </a:endParaRPr>
          </a:p>
        </p:txBody>
      </p:sp>
    </p:spTree>
    <p:extLst>
      <p:ext uri="{BB962C8B-B14F-4D97-AF65-F5344CB8AC3E}">
        <p14:creationId xmlns:p14="http://schemas.microsoft.com/office/powerpoint/2010/main" val="1425437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0E8C-8547-4F06-A08F-810412CCC9CA}"/>
              </a:ext>
            </a:extLst>
          </p:cNvPr>
          <p:cNvSpPr>
            <a:spLocks noGrp="1"/>
          </p:cNvSpPr>
          <p:nvPr>
            <p:ph type="title" idx="4294967295"/>
          </p:nvPr>
        </p:nvSpPr>
        <p:spPr>
          <a:xfrm>
            <a:off x="1251980" y="253731"/>
            <a:ext cx="9688040" cy="2059562"/>
          </a:xfrm>
        </p:spPr>
        <p:txBody>
          <a:bodyPr/>
          <a:lstStyle/>
          <a:p>
            <a:pPr algn="ctr" rtl="0" eaLnBrk="1" latinLnBrk="0" hangingPunct="1"/>
            <a:r>
              <a:rPr lang="en-US" sz="3600" b="1" kern="1200" dirty="0">
                <a:solidFill>
                  <a:srgbClr val="FFFFFF"/>
                </a:solidFill>
                <a:effectLst/>
                <a:latin typeface="Arial Black" panose="020B0A04020102020204" pitchFamily="34" charset="0"/>
                <a:ea typeface="+mn-ea"/>
                <a:cs typeface="+mn-cs"/>
              </a:rPr>
              <a:t>Implementing the Safe System approach is our shared responsibility, </a:t>
            </a:r>
            <a:r>
              <a:rPr lang="en-US" sz="3600" b="1" i="1" kern="1200" dirty="0">
                <a:solidFill>
                  <a:srgbClr val="FFFFFF"/>
                </a:solidFill>
                <a:effectLst/>
                <a:latin typeface="Arial Black" panose="020B0A04020102020204" pitchFamily="34" charset="0"/>
                <a:ea typeface="+mn-ea"/>
                <a:cs typeface="+mn-cs"/>
              </a:rPr>
              <a:t>and we all have a role</a:t>
            </a:r>
            <a:r>
              <a:rPr lang="en-US" sz="3600" b="1" kern="1200" dirty="0">
                <a:solidFill>
                  <a:srgbClr val="FFFFFF"/>
                </a:solidFill>
                <a:effectLst/>
                <a:latin typeface="Arial Black" panose="020B0A04020102020204" pitchFamily="34" charset="0"/>
                <a:ea typeface="+mn-ea"/>
                <a:cs typeface="+mn-cs"/>
              </a:rPr>
              <a:t>.</a:t>
            </a:r>
            <a:endParaRPr lang="en-US" sz="3600" dirty="0"/>
          </a:p>
        </p:txBody>
      </p:sp>
      <p:pic>
        <p:nvPicPr>
          <p:cNvPr id="33" name="Picture 32" descr="People looking at a design blueprint.">
            <a:extLst>
              <a:ext uri="{FF2B5EF4-FFF2-40B4-BE49-F238E27FC236}">
                <a16:creationId xmlns:a16="http://schemas.microsoft.com/office/drawing/2014/main" id="{015D5B20-6A08-45AE-A294-9E0767758BF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134965" y="2813706"/>
            <a:ext cx="2185416" cy="2185416"/>
          </a:xfrm>
          <a:prstGeom prst="rect">
            <a:avLst/>
          </a:prstGeom>
        </p:spPr>
      </p:pic>
      <p:sp>
        <p:nvSpPr>
          <p:cNvPr id="22" name="TextBox 21">
            <a:extLst>
              <a:ext uri="{FF2B5EF4-FFF2-40B4-BE49-F238E27FC236}">
                <a16:creationId xmlns:a16="http://schemas.microsoft.com/office/drawing/2014/main" id="{A4E03EBB-34C3-416F-BAED-E092207D2328}"/>
              </a:ext>
            </a:extLst>
          </p:cNvPr>
          <p:cNvSpPr txBox="1"/>
          <p:nvPr/>
        </p:nvSpPr>
        <p:spPr>
          <a:xfrm>
            <a:off x="1137451" y="5037271"/>
            <a:ext cx="2182930"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pic>
        <p:nvPicPr>
          <p:cNvPr id="9" name="Picture 8" descr="Special bike lane.">
            <a:extLst>
              <a:ext uri="{FF2B5EF4-FFF2-40B4-BE49-F238E27FC236}">
                <a16:creationId xmlns:a16="http://schemas.microsoft.com/office/drawing/2014/main" id="{3872E956-00E6-4F52-AC54-12E395382C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94" t="9355" r="1505" b="17016"/>
          <a:stretch/>
        </p:blipFill>
        <p:spPr>
          <a:xfrm>
            <a:off x="3713020" y="2802926"/>
            <a:ext cx="2182934" cy="2206975"/>
          </a:xfrm>
          <a:prstGeom prst="rect">
            <a:avLst/>
          </a:prstGeom>
        </p:spPr>
      </p:pic>
      <p:sp>
        <p:nvSpPr>
          <p:cNvPr id="25" name="TextBox 24">
            <a:extLst>
              <a:ext uri="{FF2B5EF4-FFF2-40B4-BE49-F238E27FC236}">
                <a16:creationId xmlns:a16="http://schemas.microsoft.com/office/drawing/2014/main" id="{A8FE3B40-FF48-49F2-B9D1-FE50DB33B156}"/>
              </a:ext>
            </a:extLst>
          </p:cNvPr>
          <p:cNvSpPr txBox="1"/>
          <p:nvPr/>
        </p:nvSpPr>
        <p:spPr>
          <a:xfrm>
            <a:off x="3713020" y="5037271"/>
            <a:ext cx="2182930" cy="184666"/>
          </a:xfrm>
          <a:prstGeom prst="rect">
            <a:avLst/>
          </a:prstGeom>
          <a:noFill/>
        </p:spPr>
        <p:txBody>
          <a:bodyPr wrap="square" lIns="0" tIns="0" rIns="0" bIns="0" rtlCol="0">
            <a:spAutoFit/>
          </a:bodyPr>
          <a:lstStyle/>
          <a:p>
            <a:pPr algn="r"/>
            <a:r>
              <a:rPr lang="en-US" sz="1200">
                <a:solidFill>
                  <a:schemeClr val="bg1"/>
                </a:solidFill>
              </a:rPr>
              <a:t>Source: Arlington County, VA</a:t>
            </a:r>
          </a:p>
        </p:txBody>
      </p:sp>
      <p:pic>
        <p:nvPicPr>
          <p:cNvPr id="42" name="Picture 41" descr="Construction signs and traffic cones.">
            <a:extLst>
              <a:ext uri="{FF2B5EF4-FFF2-40B4-BE49-F238E27FC236}">
                <a16:creationId xmlns:a16="http://schemas.microsoft.com/office/drawing/2014/main" id="{8C8BA87E-B125-431D-B06E-D4E5F8BC8E4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91078" y="2813706"/>
            <a:ext cx="2185416" cy="2185416"/>
          </a:xfrm>
          <a:prstGeom prst="rect">
            <a:avLst/>
          </a:prstGeom>
        </p:spPr>
      </p:pic>
      <p:sp>
        <p:nvSpPr>
          <p:cNvPr id="28" name="TextBox 27">
            <a:extLst>
              <a:ext uri="{FF2B5EF4-FFF2-40B4-BE49-F238E27FC236}">
                <a16:creationId xmlns:a16="http://schemas.microsoft.com/office/drawing/2014/main" id="{180DFC4A-7793-4E15-A65C-A23FB3388E9D}"/>
              </a:ext>
            </a:extLst>
          </p:cNvPr>
          <p:cNvSpPr txBox="1"/>
          <p:nvPr/>
        </p:nvSpPr>
        <p:spPr>
          <a:xfrm>
            <a:off x="6293564" y="5037271"/>
            <a:ext cx="2182930"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pic>
        <p:nvPicPr>
          <p:cNvPr id="43" name="Picture 42" descr="Motorcycle policeman giving a child a high-five.">
            <a:extLst>
              <a:ext uri="{FF2B5EF4-FFF2-40B4-BE49-F238E27FC236}">
                <a16:creationId xmlns:a16="http://schemas.microsoft.com/office/drawing/2014/main" id="{DFD1681E-BACB-43DB-8A08-06B9C073473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8869133" y="2813706"/>
            <a:ext cx="2185416" cy="2185416"/>
          </a:xfrm>
          <a:prstGeom prst="rect">
            <a:avLst/>
          </a:prstGeom>
        </p:spPr>
      </p:pic>
      <p:sp>
        <p:nvSpPr>
          <p:cNvPr id="19" name="TextBox 18">
            <a:extLst>
              <a:ext uri="{FF2B5EF4-FFF2-40B4-BE49-F238E27FC236}">
                <a16:creationId xmlns:a16="http://schemas.microsoft.com/office/drawing/2014/main" id="{307C2E75-260F-4795-B442-15B3730F3F6F}"/>
              </a:ext>
            </a:extLst>
          </p:cNvPr>
          <p:cNvSpPr txBox="1"/>
          <p:nvPr/>
        </p:nvSpPr>
        <p:spPr>
          <a:xfrm>
            <a:off x="8871619" y="5037271"/>
            <a:ext cx="2182930"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spTree>
    <p:extLst>
      <p:ext uri="{BB962C8B-B14F-4D97-AF65-F5344CB8AC3E}">
        <p14:creationId xmlns:p14="http://schemas.microsoft.com/office/powerpoint/2010/main" val="919511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C934D7-1E89-46F7-86A6-A41957158FB3}"/>
              </a:ext>
            </a:extLst>
          </p:cNvPr>
          <p:cNvSpPr>
            <a:spLocks noGrp="1"/>
          </p:cNvSpPr>
          <p:nvPr>
            <p:ph type="title" idx="4294967295"/>
          </p:nvPr>
        </p:nvSpPr>
        <p:spPr>
          <a:xfrm>
            <a:off x="838201" y="365125"/>
            <a:ext cx="10373882" cy="1325563"/>
          </a:xfrm>
        </p:spPr>
        <p:txBody>
          <a:bodyPr/>
          <a:lstStyle/>
          <a:p>
            <a:pPr algn="ctr" rtl="0" eaLnBrk="1" latinLnBrk="0" hangingPunct="1"/>
            <a:r>
              <a:rPr lang="en-US" sz="3600" b="1" kern="1200" dirty="0">
                <a:solidFill>
                  <a:srgbClr val="FFFFFF"/>
                </a:solidFill>
                <a:effectLst/>
                <a:latin typeface="Arial Black" panose="020B0A04020102020204" pitchFamily="34" charset="0"/>
                <a:ea typeface="+mn-ea"/>
                <a:cs typeface="+mn-cs"/>
              </a:rPr>
              <a:t>Zero is our goal. </a:t>
            </a:r>
            <a:endParaRPr lang="en-US" dirty="0">
              <a:effectLst/>
            </a:endParaRPr>
          </a:p>
          <a:p>
            <a:pPr algn="ctr"/>
            <a:r>
              <a:rPr lang="en-US" sz="3600" b="1" kern="1200" dirty="0">
                <a:solidFill>
                  <a:srgbClr val="FFFFFF"/>
                </a:solidFill>
                <a:effectLst/>
                <a:latin typeface="Arial Black" panose="020B0A04020102020204" pitchFamily="34" charset="0"/>
                <a:ea typeface="+mn-ea"/>
                <a:cs typeface="+mn-cs"/>
              </a:rPr>
              <a:t>A Safe System is how we get there.</a:t>
            </a:r>
            <a:endParaRPr lang="en-US" dirty="0"/>
          </a:p>
        </p:txBody>
      </p:sp>
      <p:sp>
        <p:nvSpPr>
          <p:cNvPr id="2" name="Rectangle 1">
            <a:extLst>
              <a:ext uri="{FF2B5EF4-FFF2-40B4-BE49-F238E27FC236}">
                <a16:creationId xmlns:a16="http://schemas.microsoft.com/office/drawing/2014/main" id="{DC590D25-77DD-4461-B2AE-0F2F722BA483}"/>
              </a:ext>
              <a:ext uri="{C183D7F6-B498-43B3-948B-1728B52AA6E4}">
                <adec:decorative xmlns:adec="http://schemas.microsoft.com/office/drawing/2017/decorative" val="1"/>
              </a:ext>
            </a:extLst>
          </p:cNvPr>
          <p:cNvSpPr/>
          <p:nvPr/>
        </p:nvSpPr>
        <p:spPr>
          <a:xfrm>
            <a:off x="3910853" y="2828836"/>
            <a:ext cx="4370294" cy="1200329"/>
          </a:xfrm>
          <a:prstGeom prst="rect">
            <a:avLst/>
          </a:prstGeom>
          <a:solidFill>
            <a:srgbClr val="2B7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04CCDA-FE3E-4A32-BE5A-C7EDC5E7B867}"/>
              </a:ext>
            </a:extLst>
          </p:cNvPr>
          <p:cNvSpPr txBox="1"/>
          <p:nvPr/>
        </p:nvSpPr>
        <p:spPr>
          <a:xfrm>
            <a:off x="3910854" y="3105834"/>
            <a:ext cx="4370294" cy="646331"/>
          </a:xfrm>
          <a:prstGeom prst="rect">
            <a:avLst/>
          </a:prstGeom>
          <a:noFill/>
        </p:spPr>
        <p:txBody>
          <a:bodyPr wrap="square" rtlCol="0">
            <a:spAutoFit/>
          </a:bodyPr>
          <a:lstStyle/>
          <a:p>
            <a:pPr algn="ctr"/>
            <a:r>
              <a:rPr lang="en-US" sz="3600" b="1" dirty="0">
                <a:solidFill>
                  <a:schemeClr val="bg1"/>
                </a:solidFill>
                <a:latin typeface="Arial Black" panose="020B0A04020102020204" pitchFamily="34" charset="0"/>
              </a:rPr>
              <a:t>Questions?</a:t>
            </a:r>
          </a:p>
        </p:txBody>
      </p:sp>
    </p:spTree>
    <p:extLst>
      <p:ext uri="{BB962C8B-B14F-4D97-AF65-F5344CB8AC3E}">
        <p14:creationId xmlns:p14="http://schemas.microsoft.com/office/powerpoint/2010/main" val="538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5CA1-93B8-4A12-9AF6-2CC85CB32A58}"/>
              </a:ext>
            </a:extLst>
          </p:cNvPr>
          <p:cNvSpPr>
            <a:spLocks noGrp="1"/>
          </p:cNvSpPr>
          <p:nvPr>
            <p:ph type="title" idx="4294967295"/>
          </p:nvPr>
        </p:nvSpPr>
        <p:spPr>
          <a:xfrm>
            <a:off x="587828" y="883285"/>
            <a:ext cx="10515600" cy="1768475"/>
          </a:xfrm>
        </p:spPr>
        <p:txBody>
          <a:bodyPr/>
          <a:lstStyle/>
          <a:p>
            <a:r>
              <a:rPr lang="en-US" sz="6000" dirty="0">
                <a:solidFill>
                  <a:schemeClr val="bg1"/>
                </a:solidFill>
              </a:rPr>
              <a:t>Presentation</a:t>
            </a:r>
            <a:r>
              <a:rPr lang="en-US" sz="6000" baseline="0" dirty="0">
                <a:solidFill>
                  <a:schemeClr val="bg1"/>
                </a:solidFill>
              </a:rPr>
              <a:t> </a:t>
            </a:r>
            <a:br>
              <a:rPr lang="en-US" sz="6000" baseline="0" dirty="0">
                <a:solidFill>
                  <a:schemeClr val="bg1"/>
                </a:solidFill>
              </a:rPr>
            </a:br>
            <a:r>
              <a:rPr lang="en-US" sz="6000" baseline="0" dirty="0">
                <a:solidFill>
                  <a:schemeClr val="bg1"/>
                </a:solidFill>
              </a:rPr>
              <a:t>Overview</a:t>
            </a:r>
            <a:endParaRPr lang="en-US" sz="6000" dirty="0">
              <a:solidFill>
                <a:schemeClr val="bg1"/>
              </a:solidFill>
            </a:endParaRPr>
          </a:p>
        </p:txBody>
      </p:sp>
      <p:grpSp>
        <p:nvGrpSpPr>
          <p:cNvPr id="25" name="Group 24" descr="1 Introduction">
            <a:extLst>
              <a:ext uri="{FF2B5EF4-FFF2-40B4-BE49-F238E27FC236}">
                <a16:creationId xmlns:a16="http://schemas.microsoft.com/office/drawing/2014/main" id="{3A17A3E3-85A8-45D0-8FFB-BA8B7E420B26}"/>
              </a:ext>
            </a:extLst>
          </p:cNvPr>
          <p:cNvGrpSpPr/>
          <p:nvPr/>
        </p:nvGrpSpPr>
        <p:grpSpPr>
          <a:xfrm>
            <a:off x="532435" y="3852479"/>
            <a:ext cx="2116636" cy="2473089"/>
            <a:chOff x="532435" y="3852479"/>
            <a:chExt cx="2116636" cy="2473089"/>
          </a:xfrm>
          <a:solidFill>
            <a:srgbClr val="2B7DAB"/>
          </a:solidFill>
        </p:grpSpPr>
        <p:sp>
          <p:nvSpPr>
            <p:cNvPr id="26" name="Rectangle 25">
              <a:extLst>
                <a:ext uri="{FF2B5EF4-FFF2-40B4-BE49-F238E27FC236}">
                  <a16:creationId xmlns:a16="http://schemas.microsoft.com/office/drawing/2014/main" id="{431EBA78-E61B-46FC-A36B-E703C2F59BE7}"/>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DDAE77BE-C04C-440C-ACCF-DF771D4EBFD4}"/>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27" name="Title 1">
              <a:extLst>
                <a:ext uri="{FF2B5EF4-FFF2-40B4-BE49-F238E27FC236}">
                  <a16:creationId xmlns:a16="http://schemas.microsoft.com/office/drawing/2014/main" id="{8DF15BBA-D977-4A48-8F42-88AE74B79317}"/>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29" name="Group 28" descr="2 Safe System Principles">
            <a:extLst>
              <a:ext uri="{FF2B5EF4-FFF2-40B4-BE49-F238E27FC236}">
                <a16:creationId xmlns:a16="http://schemas.microsoft.com/office/drawing/2014/main" id="{6FAA4C06-3AB6-4FCD-99EF-287C9C926917}"/>
              </a:ext>
            </a:extLst>
          </p:cNvPr>
          <p:cNvGrpSpPr/>
          <p:nvPr/>
        </p:nvGrpSpPr>
        <p:grpSpPr>
          <a:xfrm>
            <a:off x="2785059" y="3852479"/>
            <a:ext cx="2116636" cy="2473089"/>
            <a:chOff x="532435" y="3852479"/>
            <a:chExt cx="2116636" cy="2473089"/>
          </a:xfrm>
          <a:solidFill>
            <a:srgbClr val="2B7DAB"/>
          </a:solidFill>
        </p:grpSpPr>
        <p:sp>
          <p:nvSpPr>
            <p:cNvPr id="30" name="Rectangle 29">
              <a:extLst>
                <a:ext uri="{FF2B5EF4-FFF2-40B4-BE49-F238E27FC236}">
                  <a16:creationId xmlns:a16="http://schemas.microsoft.com/office/drawing/2014/main" id="{724A241E-920A-4C94-8D6A-843745012931}"/>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3320AA4E-541D-41DD-BC87-7DB8C5996D22}"/>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31" name="Title 1">
              <a:extLst>
                <a:ext uri="{FF2B5EF4-FFF2-40B4-BE49-F238E27FC236}">
                  <a16:creationId xmlns:a16="http://schemas.microsoft.com/office/drawing/2014/main" id="{B9BE839D-2E74-4D1E-8E54-8C59CC83CF6F}"/>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Principles</a:t>
              </a:r>
            </a:p>
          </p:txBody>
        </p:sp>
      </p:grpSp>
      <p:grpSp>
        <p:nvGrpSpPr>
          <p:cNvPr id="33" name="Group 32" descr="3 Safe System Elements">
            <a:extLst>
              <a:ext uri="{FF2B5EF4-FFF2-40B4-BE49-F238E27FC236}">
                <a16:creationId xmlns:a16="http://schemas.microsoft.com/office/drawing/2014/main" id="{2D60C22B-8285-4D63-9454-72A660C80070}"/>
              </a:ext>
            </a:extLst>
          </p:cNvPr>
          <p:cNvGrpSpPr/>
          <p:nvPr/>
        </p:nvGrpSpPr>
        <p:grpSpPr>
          <a:xfrm>
            <a:off x="5037683" y="3852479"/>
            <a:ext cx="2116636" cy="2473089"/>
            <a:chOff x="532435" y="3852479"/>
            <a:chExt cx="2116636" cy="2473089"/>
          </a:xfrm>
          <a:solidFill>
            <a:srgbClr val="2B7DAB"/>
          </a:solidFill>
        </p:grpSpPr>
        <p:sp>
          <p:nvSpPr>
            <p:cNvPr id="34" name="Rectangle 33">
              <a:extLst>
                <a:ext uri="{FF2B5EF4-FFF2-40B4-BE49-F238E27FC236}">
                  <a16:creationId xmlns:a16="http://schemas.microsoft.com/office/drawing/2014/main" id="{983CE893-CD41-47CA-9D83-FC78BD00D68B}"/>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C4D623A3-A4F5-4C87-BFD9-B6CD88275908}"/>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35" name="Title 1">
              <a:extLst>
                <a:ext uri="{FF2B5EF4-FFF2-40B4-BE49-F238E27FC236}">
                  <a16:creationId xmlns:a16="http://schemas.microsoft.com/office/drawing/2014/main" id="{C1392951-809F-443F-ADE2-677543862698}"/>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37" name="Group 36" descr="4 Case Studies">
            <a:extLst>
              <a:ext uri="{FF2B5EF4-FFF2-40B4-BE49-F238E27FC236}">
                <a16:creationId xmlns:a16="http://schemas.microsoft.com/office/drawing/2014/main" id="{8088A7DB-343F-4BE2-8818-6AF712EA5683}"/>
              </a:ext>
            </a:extLst>
          </p:cNvPr>
          <p:cNvGrpSpPr/>
          <p:nvPr/>
        </p:nvGrpSpPr>
        <p:grpSpPr>
          <a:xfrm>
            <a:off x="7290307" y="3852479"/>
            <a:ext cx="2116636" cy="2473089"/>
            <a:chOff x="532435" y="3852479"/>
            <a:chExt cx="2116636" cy="2473089"/>
          </a:xfrm>
          <a:solidFill>
            <a:srgbClr val="2B7DAB"/>
          </a:solidFill>
        </p:grpSpPr>
        <p:sp>
          <p:nvSpPr>
            <p:cNvPr id="38" name="Rectangle 37">
              <a:extLst>
                <a:ext uri="{FF2B5EF4-FFF2-40B4-BE49-F238E27FC236}">
                  <a16:creationId xmlns:a16="http://schemas.microsoft.com/office/drawing/2014/main" id="{E6DFB066-97D4-4799-8CAD-1D0BE7BC50C7}"/>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9CD24816-1EFF-4778-9361-DF62FB0961D0}"/>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39" name="Title 1">
              <a:extLst>
                <a:ext uri="{FF2B5EF4-FFF2-40B4-BE49-F238E27FC236}">
                  <a16:creationId xmlns:a16="http://schemas.microsoft.com/office/drawing/2014/main" id="{4A9AF9CD-1240-44CF-8697-EC27892C5CCD}"/>
                </a:ext>
              </a:extLst>
            </p:cNvPr>
            <p:cNvSpPr txBox="1">
              <a:spLocks/>
            </p:cNvSpPr>
            <p:nvPr/>
          </p:nvSpPr>
          <p:spPr>
            <a:xfrm>
              <a:off x="616220" y="4969965"/>
              <a:ext cx="17089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41" name="Group 40" descr="5 Conclusion &amp; Resources">
            <a:extLst>
              <a:ext uri="{FF2B5EF4-FFF2-40B4-BE49-F238E27FC236}">
                <a16:creationId xmlns:a16="http://schemas.microsoft.com/office/drawing/2014/main" id="{477D67E4-1873-491F-8AE1-1BDB34C3DEDD}"/>
              </a:ext>
            </a:extLst>
          </p:cNvPr>
          <p:cNvGrpSpPr/>
          <p:nvPr/>
        </p:nvGrpSpPr>
        <p:grpSpPr>
          <a:xfrm>
            <a:off x="9542931" y="3852479"/>
            <a:ext cx="2116636" cy="2473089"/>
            <a:chOff x="532435" y="3852479"/>
            <a:chExt cx="2116636" cy="2473089"/>
          </a:xfrm>
          <a:solidFill>
            <a:srgbClr val="2B7DAB"/>
          </a:solidFill>
        </p:grpSpPr>
        <p:sp>
          <p:nvSpPr>
            <p:cNvPr id="42" name="Rectangle 41">
              <a:extLst>
                <a:ext uri="{FF2B5EF4-FFF2-40B4-BE49-F238E27FC236}">
                  <a16:creationId xmlns:a16="http://schemas.microsoft.com/office/drawing/2014/main" id="{CDA2FB05-ACD6-4CCB-90AD-FC495B6633E8}"/>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1">
              <a:extLst>
                <a:ext uri="{FF2B5EF4-FFF2-40B4-BE49-F238E27FC236}">
                  <a16:creationId xmlns:a16="http://schemas.microsoft.com/office/drawing/2014/main" id="{23FC221D-9050-4008-A3DA-E3A36BF9D145}"/>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43" name="Title 1">
              <a:extLst>
                <a:ext uri="{FF2B5EF4-FFF2-40B4-BE49-F238E27FC236}">
                  <a16:creationId xmlns:a16="http://schemas.microsoft.com/office/drawing/2014/main" id="{1C7B3679-83B5-42FE-81D1-C44A57EF01A7}"/>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452417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77EA8-0A40-4AD6-891A-F8D02AB8B5AA}"/>
              </a:ext>
            </a:extLst>
          </p:cNvPr>
          <p:cNvSpPr>
            <a:spLocks noGrp="1"/>
          </p:cNvSpPr>
          <p:nvPr>
            <p:ph type="title" idx="4294967295"/>
          </p:nvPr>
        </p:nvSpPr>
        <p:spPr>
          <a:xfrm>
            <a:off x="587828" y="896901"/>
            <a:ext cx="4616632" cy="1325563"/>
          </a:xfrm>
        </p:spPr>
        <p:txBody>
          <a:bodyPr/>
          <a:lstStyle/>
          <a:p>
            <a:r>
              <a:rPr lang="en-US" sz="6000" dirty="0">
                <a:solidFill>
                  <a:schemeClr val="bg1"/>
                </a:solidFill>
              </a:rPr>
              <a:t>Introduction</a:t>
            </a:r>
          </a:p>
        </p:txBody>
      </p:sp>
      <p:sp>
        <p:nvSpPr>
          <p:cNvPr id="2" name="TextBox 1"/>
          <p:cNvSpPr txBox="1"/>
          <p:nvPr/>
        </p:nvSpPr>
        <p:spPr>
          <a:xfrm>
            <a:off x="418252" y="2222464"/>
            <a:ext cx="4901184" cy="707886"/>
          </a:xfrm>
          <a:prstGeom prst="rect">
            <a:avLst/>
          </a:prstGeom>
          <a:noFill/>
        </p:spPr>
        <p:txBody>
          <a:bodyPr wrap="square" rtlCol="0">
            <a:spAutoFit/>
          </a:bodyPr>
          <a:lstStyle/>
          <a:p>
            <a:r>
              <a:rPr lang="en-US" sz="2000">
                <a:solidFill>
                  <a:schemeClr val="bg1"/>
                </a:solidFill>
              </a:rPr>
              <a:t>Assessment of our current situation and introduction to the Safe System approach</a:t>
            </a:r>
          </a:p>
        </p:txBody>
      </p:sp>
      <p:grpSp>
        <p:nvGrpSpPr>
          <p:cNvPr id="4" name="Group 3" descr="1. Introduction">
            <a:extLst>
              <a:ext uri="{FF2B5EF4-FFF2-40B4-BE49-F238E27FC236}">
                <a16:creationId xmlns:a16="http://schemas.microsoft.com/office/drawing/2014/main" id="{A2C94BBF-749F-41BB-A281-D7A8602D655D}"/>
              </a:ext>
            </a:extLst>
          </p:cNvPr>
          <p:cNvGrpSpPr/>
          <p:nvPr/>
        </p:nvGrpSpPr>
        <p:grpSpPr>
          <a:xfrm>
            <a:off x="532435" y="3852479"/>
            <a:ext cx="2116636" cy="2473089"/>
            <a:chOff x="532435" y="3852479"/>
            <a:chExt cx="2116636" cy="2473089"/>
          </a:xfrm>
          <a:solidFill>
            <a:srgbClr val="2B7DAB"/>
          </a:solidFill>
        </p:grpSpPr>
        <p:sp>
          <p:nvSpPr>
            <p:cNvPr id="52" name="Rectangle 51">
              <a:extLst>
                <a:ext uri="{FF2B5EF4-FFF2-40B4-BE49-F238E27FC236}">
                  <a16:creationId xmlns:a16="http://schemas.microsoft.com/office/drawing/2014/main" id="{0B164BD4-0106-421D-A75A-8264C749ADB9}"/>
                </a:ext>
              </a:extLst>
            </p:cNvPr>
            <p:cNvSpPr/>
            <p:nvPr/>
          </p:nvSpPr>
          <p:spPr>
            <a:xfrm>
              <a:off x="532435" y="3852479"/>
              <a:ext cx="2116636" cy="2473089"/>
            </a:xfrm>
            <a:prstGeom prst="rect">
              <a:avLst/>
            </a:prstGeom>
            <a:grp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0B80A324-60D2-4D18-BE34-F2A1844D8C47}"/>
                </a:ext>
              </a:extLst>
            </p:cNvPr>
            <p:cNvSpPr txBox="1">
              <a:spLocks/>
            </p:cNvSpPr>
            <p:nvPr/>
          </p:nvSpPr>
          <p:spPr>
            <a:xfrm>
              <a:off x="616220" y="4166491"/>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30" name="Title 1">
              <a:extLst>
                <a:ext uri="{FF2B5EF4-FFF2-40B4-BE49-F238E27FC236}">
                  <a16:creationId xmlns:a16="http://schemas.microsoft.com/office/drawing/2014/main" id="{A1F92A25-90F6-4CD9-A187-5FE0A9725B45}"/>
                </a:ext>
              </a:extLst>
            </p:cNvPr>
            <p:cNvSpPr txBox="1">
              <a:spLocks/>
            </p:cNvSpPr>
            <p:nvPr/>
          </p:nvSpPr>
          <p:spPr>
            <a:xfrm>
              <a:off x="616220" y="4969965"/>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59" name="Group 58" descr="&quot;  &quot;">
            <a:extLst>
              <a:ext uri="{FF2B5EF4-FFF2-40B4-BE49-F238E27FC236}">
                <a16:creationId xmlns:a16="http://schemas.microsoft.com/office/drawing/2014/main" id="{92DD5856-DA3A-43FB-B14A-317C91EEF443}"/>
              </a:ext>
            </a:extLst>
          </p:cNvPr>
          <p:cNvGrpSpPr/>
          <p:nvPr/>
        </p:nvGrpSpPr>
        <p:grpSpPr>
          <a:xfrm>
            <a:off x="2785059" y="3852479"/>
            <a:ext cx="2116636" cy="2473089"/>
            <a:chOff x="532435" y="3852479"/>
            <a:chExt cx="2116636" cy="2473089"/>
          </a:xfrm>
        </p:grpSpPr>
        <p:sp>
          <p:nvSpPr>
            <p:cNvPr id="60" name="Rectangle 59">
              <a:extLst>
                <a:ext uri="{FF2B5EF4-FFF2-40B4-BE49-F238E27FC236}">
                  <a16:creationId xmlns:a16="http://schemas.microsoft.com/office/drawing/2014/main" id="{FA2BC06C-2E47-4D10-8586-FCB81DDE451D}"/>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1">
              <a:extLst>
                <a:ext uri="{FF2B5EF4-FFF2-40B4-BE49-F238E27FC236}">
                  <a16:creationId xmlns:a16="http://schemas.microsoft.com/office/drawing/2014/main" id="{13733B5D-5EE1-4081-976A-18732AF5DBCD}"/>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61" name="Title 1">
              <a:extLst>
                <a:ext uri="{FF2B5EF4-FFF2-40B4-BE49-F238E27FC236}">
                  <a16:creationId xmlns:a16="http://schemas.microsoft.com/office/drawing/2014/main" id="{BC86EA9D-6412-404A-ACF8-01DA64863006}"/>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63" name="Group 62" descr="&quot;  &quot;">
            <a:extLst>
              <a:ext uri="{FF2B5EF4-FFF2-40B4-BE49-F238E27FC236}">
                <a16:creationId xmlns:a16="http://schemas.microsoft.com/office/drawing/2014/main" id="{98BD2881-7C28-4945-9771-BF3691B41392}"/>
              </a:ext>
            </a:extLst>
          </p:cNvPr>
          <p:cNvGrpSpPr/>
          <p:nvPr/>
        </p:nvGrpSpPr>
        <p:grpSpPr>
          <a:xfrm>
            <a:off x="5037683" y="3852479"/>
            <a:ext cx="2116636" cy="2473089"/>
            <a:chOff x="532435" y="3852479"/>
            <a:chExt cx="2116636" cy="2473089"/>
          </a:xfrm>
        </p:grpSpPr>
        <p:sp>
          <p:nvSpPr>
            <p:cNvPr id="64" name="Rectangle 63">
              <a:extLst>
                <a:ext uri="{FF2B5EF4-FFF2-40B4-BE49-F238E27FC236}">
                  <a16:creationId xmlns:a16="http://schemas.microsoft.com/office/drawing/2014/main" id="{4370102A-069A-47D4-8AE3-F037E494A5C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52AF900F-7056-4D28-AB0C-9ED0F7E1AAD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3</a:t>
              </a:r>
            </a:p>
          </p:txBody>
        </p:sp>
        <p:sp>
          <p:nvSpPr>
            <p:cNvPr id="65" name="Title 1">
              <a:extLst>
                <a:ext uri="{FF2B5EF4-FFF2-40B4-BE49-F238E27FC236}">
                  <a16:creationId xmlns:a16="http://schemas.microsoft.com/office/drawing/2014/main" id="{06230673-7608-4B88-B97D-58AA6C2BC3C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Elements</a:t>
              </a:r>
            </a:p>
          </p:txBody>
        </p:sp>
      </p:grpSp>
      <p:grpSp>
        <p:nvGrpSpPr>
          <p:cNvPr id="67" name="Group 66" descr="&quot;  &quot;">
            <a:extLst>
              <a:ext uri="{FF2B5EF4-FFF2-40B4-BE49-F238E27FC236}">
                <a16:creationId xmlns:a16="http://schemas.microsoft.com/office/drawing/2014/main" id="{FC8B8358-F7E3-486D-9F34-AA11403F61B0}"/>
              </a:ext>
            </a:extLst>
          </p:cNvPr>
          <p:cNvGrpSpPr/>
          <p:nvPr/>
        </p:nvGrpSpPr>
        <p:grpSpPr>
          <a:xfrm>
            <a:off x="7290307" y="3852479"/>
            <a:ext cx="2116636" cy="2473089"/>
            <a:chOff x="532435" y="3852479"/>
            <a:chExt cx="2116636" cy="2473089"/>
          </a:xfrm>
        </p:grpSpPr>
        <p:sp>
          <p:nvSpPr>
            <p:cNvPr id="68" name="Rectangle 67">
              <a:extLst>
                <a:ext uri="{FF2B5EF4-FFF2-40B4-BE49-F238E27FC236}">
                  <a16:creationId xmlns:a16="http://schemas.microsoft.com/office/drawing/2014/main" id="{972792C3-006C-4C3F-AAA6-83C3E4973F5E}"/>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a:extLst>
                <a:ext uri="{FF2B5EF4-FFF2-40B4-BE49-F238E27FC236}">
                  <a16:creationId xmlns:a16="http://schemas.microsoft.com/office/drawing/2014/main" id="{D319D706-807C-4107-B117-1701F2FDCC8F}"/>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69" name="Title 1">
              <a:extLst>
                <a:ext uri="{FF2B5EF4-FFF2-40B4-BE49-F238E27FC236}">
                  <a16:creationId xmlns:a16="http://schemas.microsoft.com/office/drawing/2014/main" id="{7869BA24-20E6-478D-AEA0-A33AA842D878}"/>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71" name="Group 70" descr="&quot;  &quot;">
            <a:extLst>
              <a:ext uri="{FF2B5EF4-FFF2-40B4-BE49-F238E27FC236}">
                <a16:creationId xmlns:a16="http://schemas.microsoft.com/office/drawing/2014/main" id="{D661D3EB-93A8-4026-A6E4-232AABF7EF4A}"/>
              </a:ext>
            </a:extLst>
          </p:cNvPr>
          <p:cNvGrpSpPr/>
          <p:nvPr/>
        </p:nvGrpSpPr>
        <p:grpSpPr>
          <a:xfrm>
            <a:off x="9542931" y="3852479"/>
            <a:ext cx="2116636" cy="2473089"/>
            <a:chOff x="532435" y="3852479"/>
            <a:chExt cx="2116636" cy="2473089"/>
          </a:xfrm>
        </p:grpSpPr>
        <p:sp>
          <p:nvSpPr>
            <p:cNvPr id="72" name="Rectangle 71">
              <a:extLst>
                <a:ext uri="{FF2B5EF4-FFF2-40B4-BE49-F238E27FC236}">
                  <a16:creationId xmlns:a16="http://schemas.microsoft.com/office/drawing/2014/main" id="{7E09905F-AE42-4995-B122-426E7456A231}"/>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289CDD80-9D23-4910-AFB1-B3CBF586B677}"/>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73" name="Title 1">
              <a:extLst>
                <a:ext uri="{FF2B5EF4-FFF2-40B4-BE49-F238E27FC236}">
                  <a16:creationId xmlns:a16="http://schemas.microsoft.com/office/drawing/2014/main" id="{E1E1A4D1-CD7B-48D7-B0FF-F4DFB9D78F86}"/>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3781398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  &quot;">
            <a:extLst>
              <a:ext uri="{FF2B5EF4-FFF2-40B4-BE49-F238E27FC236}">
                <a16:creationId xmlns:a16="http://schemas.microsoft.com/office/drawing/2014/main" id="{171D9CC1-F018-4DF7-A9FE-6A44E5ABADFB}"/>
              </a:ext>
            </a:extLst>
          </p:cNvPr>
          <p:cNvSpPr/>
          <p:nvPr/>
        </p:nvSpPr>
        <p:spPr>
          <a:xfrm>
            <a:off x="833437" y="426719"/>
            <a:ext cx="69008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EE07949-4E3E-45F9-B657-57AA973669DB}"/>
              </a:ext>
            </a:extLst>
          </p:cNvPr>
          <p:cNvSpPr>
            <a:spLocks noGrp="1"/>
          </p:cNvSpPr>
          <p:nvPr>
            <p:ph type="title"/>
          </p:nvPr>
        </p:nvSpPr>
        <p:spPr>
          <a:noFill/>
        </p:spPr>
        <p:txBody>
          <a:bodyPr/>
          <a:lstStyle/>
          <a:p>
            <a:r>
              <a:rPr lang="en-US" dirty="0"/>
              <a:t>Thousands of Lives are Lost Each Year</a:t>
            </a:r>
          </a:p>
        </p:txBody>
      </p:sp>
      <p:sp>
        <p:nvSpPr>
          <p:cNvPr id="15" name="Content Placeholder 2">
            <a:extLst>
              <a:ext uri="{FF2B5EF4-FFF2-40B4-BE49-F238E27FC236}">
                <a16:creationId xmlns:a16="http://schemas.microsoft.com/office/drawing/2014/main" id="{4E772045-3597-492F-B5F6-F867CF4EBA93}"/>
              </a:ext>
            </a:extLst>
          </p:cNvPr>
          <p:cNvSpPr txBox="1">
            <a:spLocks/>
          </p:cNvSpPr>
          <p:nvPr/>
        </p:nvSpPr>
        <p:spPr>
          <a:xfrm>
            <a:off x="10049334" y="1924214"/>
            <a:ext cx="1658619" cy="8513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2000" b="1" dirty="0">
                <a:solidFill>
                  <a:srgbClr val="2B7DAB"/>
                </a:solidFill>
              </a:rPr>
              <a:t>Total US Traffic Fatalities</a:t>
            </a:r>
          </a:p>
          <a:p>
            <a:pPr marL="0" lvl="0" indent="0">
              <a:lnSpc>
                <a:spcPct val="100000"/>
              </a:lnSpc>
              <a:spcBef>
                <a:spcPts val="0"/>
              </a:spcBef>
              <a:buNone/>
            </a:pPr>
            <a:r>
              <a:rPr lang="en-US" sz="1400" b="1" dirty="0">
                <a:solidFill>
                  <a:srgbClr val="1D6573"/>
                </a:solidFill>
              </a:rPr>
              <a:t>2014-2023</a:t>
            </a:r>
          </a:p>
        </p:txBody>
      </p:sp>
      <p:graphicFrame>
        <p:nvGraphicFramePr>
          <p:cNvPr id="9" name="Chart 8" descr="This bar graph shows the total number of U.S. traffic fatalities for each year from 2009 to 2018. The range on the Y axis is from 0 to 40,000. The fatalities per year are: 33,883 for 2009; 32,999 for 2010; 32,479 for 2011; 33,782 for 2012; 32,893 for 2013; 32,744 for 2014; 35,484 for 2015; 37,806 for 2016; 37,473 for 2017; and 36,835 for 2018.">
            <a:extLst>
              <a:ext uri="{FF2B5EF4-FFF2-40B4-BE49-F238E27FC236}">
                <a16:creationId xmlns:a16="http://schemas.microsoft.com/office/drawing/2014/main" id="{B640CFCD-4DC5-4817-BB96-59ACAB9FFC3A}"/>
              </a:ext>
            </a:extLst>
          </p:cNvPr>
          <p:cNvGraphicFramePr/>
          <p:nvPr>
            <p:extLst>
              <p:ext uri="{D42A27DB-BD31-4B8C-83A1-F6EECF244321}">
                <p14:modId xmlns:p14="http://schemas.microsoft.com/office/powerpoint/2010/main" val="829709999"/>
              </p:ext>
            </p:extLst>
          </p:nvPr>
        </p:nvGraphicFramePr>
        <p:xfrm>
          <a:off x="795528" y="1920240"/>
          <a:ext cx="9089136" cy="42702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6044E9E-D436-4AAD-86B3-E09754324807}"/>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NHTSA</a:t>
            </a:r>
          </a:p>
        </p:txBody>
      </p:sp>
      <p:sp>
        <p:nvSpPr>
          <p:cNvPr id="2" name="TextBox 1">
            <a:extLst>
              <a:ext uri="{FF2B5EF4-FFF2-40B4-BE49-F238E27FC236}">
                <a16:creationId xmlns:a16="http://schemas.microsoft.com/office/drawing/2014/main" id="{2E438AFE-0109-7027-251D-AC4CE1C1596D}"/>
              </a:ext>
            </a:extLst>
          </p:cNvPr>
          <p:cNvSpPr txBox="1"/>
          <p:nvPr/>
        </p:nvSpPr>
        <p:spPr>
          <a:xfrm>
            <a:off x="10049334" y="5830957"/>
            <a:ext cx="1304466" cy="461665"/>
          </a:xfrm>
          <a:prstGeom prst="rect">
            <a:avLst/>
          </a:prstGeom>
          <a:noFill/>
        </p:spPr>
        <p:txBody>
          <a:bodyPr wrap="square" rtlCol="0">
            <a:spAutoFit/>
          </a:bodyPr>
          <a:lstStyle/>
          <a:p>
            <a:r>
              <a:rPr lang="en-US" sz="1200" dirty="0"/>
              <a:t>* 2023 number is preliminary</a:t>
            </a:r>
          </a:p>
        </p:txBody>
      </p:sp>
    </p:spTree>
    <p:extLst>
      <p:ext uri="{BB962C8B-B14F-4D97-AF65-F5344CB8AC3E}">
        <p14:creationId xmlns:p14="http://schemas.microsoft.com/office/powerpoint/2010/main" val="23507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A214CC-9DED-4EB3-9F43-5C62E0E0D49C}"/>
              </a:ext>
              <a:ext uri="{C183D7F6-B498-43B3-948B-1728B52AA6E4}">
                <adec:decorative xmlns:adec="http://schemas.microsoft.com/office/drawing/2017/decorative" val="1"/>
              </a:ext>
            </a:extLst>
          </p:cNvPr>
          <p:cNvSpPr/>
          <p:nvPr/>
        </p:nvSpPr>
        <p:spPr>
          <a:xfrm>
            <a:off x="833437" y="426719"/>
            <a:ext cx="69008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D929EA1-4FC7-7239-7E6E-234C18DFDFAC}"/>
              </a:ext>
            </a:extLst>
          </p:cNvPr>
          <p:cNvSpPr>
            <a:spLocks noGrp="1"/>
          </p:cNvSpPr>
          <p:nvPr>
            <p:ph type="title"/>
          </p:nvPr>
        </p:nvSpPr>
        <p:spPr/>
        <p:txBody>
          <a:bodyPr/>
          <a:lstStyle/>
          <a:p>
            <a:r>
              <a:rPr lang="en-US" sz="2400" b="1" dirty="0">
                <a:solidFill>
                  <a:schemeClr val="bg1"/>
                </a:solidFill>
                <a:latin typeface="Corbel" panose="020B0503020204020204" pitchFamily="34" charset="0"/>
                <a:ea typeface="Verdana" panose="020B0604030504040204" pitchFamily="34" charset="0"/>
              </a:rPr>
              <a:t>We have a National Roadway Safety Problem</a:t>
            </a:r>
          </a:p>
        </p:txBody>
      </p:sp>
      <p:sp>
        <p:nvSpPr>
          <p:cNvPr id="8" name="TextBox 7">
            <a:extLst>
              <a:ext uri="{FF2B5EF4-FFF2-40B4-BE49-F238E27FC236}">
                <a16:creationId xmlns:a16="http://schemas.microsoft.com/office/drawing/2014/main" id="{640E81E7-8B24-4947-B0E6-A76424613D7B}"/>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US DOT</a:t>
            </a:r>
          </a:p>
        </p:txBody>
      </p:sp>
      <p:graphicFrame>
        <p:nvGraphicFramePr>
          <p:cNvPr id="9" name="Chart 8">
            <a:extLst>
              <a:ext uri="{FF2B5EF4-FFF2-40B4-BE49-F238E27FC236}">
                <a16:creationId xmlns:a16="http://schemas.microsoft.com/office/drawing/2014/main" id="{63A6D575-5782-1B3B-F7F5-9686897C9C4A}"/>
              </a:ext>
            </a:extLst>
          </p:cNvPr>
          <p:cNvGraphicFramePr>
            <a:graphicFrameLocks/>
          </p:cNvGraphicFramePr>
          <p:nvPr>
            <p:extLst>
              <p:ext uri="{D42A27DB-BD31-4B8C-83A1-F6EECF244321}">
                <p14:modId xmlns:p14="http://schemas.microsoft.com/office/powerpoint/2010/main" val="1545434586"/>
              </p:ext>
            </p:extLst>
          </p:nvPr>
        </p:nvGraphicFramePr>
        <p:xfrm>
          <a:off x="1750965" y="1523999"/>
          <a:ext cx="8214670" cy="49536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73139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6DA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A38DD45A402B45A263861BD7F57D17" ma:contentTypeVersion="17" ma:contentTypeDescription="Create a new document." ma:contentTypeScope="" ma:versionID="eb599e1d0db61e409f9f577f04300157">
  <xsd:schema xmlns:xsd="http://www.w3.org/2001/XMLSchema" xmlns:xs="http://www.w3.org/2001/XMLSchema" xmlns:p="http://schemas.microsoft.com/office/2006/metadata/properties" xmlns:ns2="5a855c66-6558-49e0-bd93-8e8cf818a50d" xmlns:ns3="943ef99d-e79f-45ba-aae0-f659c6de13c2" targetNamespace="http://schemas.microsoft.com/office/2006/metadata/properties" ma:root="true" ma:fieldsID="ed124d1aa83f9b5eafd076d3553ae018" ns2:_="" ns3:_="">
    <xsd:import namespace="5a855c66-6558-49e0-bd93-8e8cf818a50d"/>
    <xsd:import namespace="943ef99d-e79f-45ba-aae0-f659c6de13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Statu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855c66-6558-49e0-bd93-8e8cf818a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Status" ma:index="20" nillable="true" ma:displayName="Status" ma:description="Is the project In Progress, Completed, or Cancelled? " ma:format="Dropdown" ma:internalName="Status">
      <xsd:simpleType>
        <xsd:restriction base="dms:Choice">
          <xsd:enumeration value="Completed"/>
          <xsd:enumeration value="In Progress"/>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0f90c05-606b-48f3-b61d-f3cfbc761c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43ef99d-e79f-45ba-aae0-f659c6de13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65fa229-ec3f-4621-8468-89a03bd42c3f}" ma:internalName="TaxCatchAll" ma:showField="CatchAllData" ma:web="943ef99d-e79f-45ba-aae0-f659c6de13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sisl xmlns:xsi="http://www.w3.org/2001/XMLSchema-instance" xmlns:xsd="http://www.w3.org/2001/XMLSchema" xmlns="http://www.boldonjames.com/2008/01/sie/internal/label" sislVersion="0" policy="c8d5760e-638a-47e8-9e2e-1226c2cb268d" origin="userSelected">
  <element uid="42834bfb-1ec1-4beb-bd64-eb83fb3cb3f3" value=""/>
</sisl>
</file>

<file path=customXml/item3.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d2Vpc3NrPC9Vc2VyTmFtZT48RGF0ZVRpbWU+MTIvNy8yMDIwIDE6Mjk6NTcgUE08L0RhdGVUaW1lPjxMYWJlbFN0cmluZz5VbnJlc3RyaWN0ZWQ8L0xhYmVsU3RyaW5nPjwvaXRlbT48L2xhYmVsSGlzdG9yeT4=</Value>
</WrappedLabelHistory>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5a855c66-6558-49e0-bd93-8e8cf818a50d">
      <Terms xmlns="http://schemas.microsoft.com/office/infopath/2007/PartnerControls"/>
    </lcf76f155ced4ddcb4097134ff3c332f>
    <Status xmlns="5a855c66-6558-49e0-bd93-8e8cf818a50d" xsi:nil="true"/>
    <TaxCatchAll xmlns="943ef99d-e79f-45ba-aae0-f659c6de13c2" xsi:nil="true"/>
  </documentManagement>
</p:properties>
</file>

<file path=customXml/itemProps1.xml><?xml version="1.0" encoding="utf-8"?>
<ds:datastoreItem xmlns:ds="http://schemas.openxmlformats.org/officeDocument/2006/customXml" ds:itemID="{17A2C616-07E8-417A-9266-071E60855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855c66-6558-49e0-bd93-8e8cf818a50d"/>
    <ds:schemaRef ds:uri="943ef99d-e79f-45ba-aae0-f659c6de13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1E76B6-4C60-46FB-80CE-26E0EB24106D}">
  <ds:schemaRefs>
    <ds:schemaRef ds:uri="http://www.boldonjames.com/2008/01/sie/internal/label"/>
    <ds:schemaRef ds:uri="http://www.w3.org/2001/XMLSchema"/>
  </ds:schemaRefs>
</ds:datastoreItem>
</file>

<file path=customXml/itemProps3.xml><?xml version="1.0" encoding="utf-8"?>
<ds:datastoreItem xmlns:ds="http://schemas.openxmlformats.org/officeDocument/2006/customXml" ds:itemID="{FC535DA3-DAAC-4010-B578-7116E3891D7E}">
  <ds:schemaRefs>
    <ds:schemaRef ds:uri="http://www.boldonjames.com/2016/02/Classifier/internal/wrappedLabelHistory"/>
    <ds:schemaRef ds:uri="http://www.w3.org/2001/XMLSchema"/>
  </ds:schemaRefs>
</ds:datastoreItem>
</file>

<file path=customXml/itemProps4.xml><?xml version="1.0" encoding="utf-8"?>
<ds:datastoreItem xmlns:ds="http://schemas.openxmlformats.org/officeDocument/2006/customXml" ds:itemID="{D1E8B678-4F8A-42A9-AFFA-3570243BD232}">
  <ds:schemaRefs>
    <ds:schemaRef ds:uri="http://schemas.microsoft.com/sharepoint/v3/contenttype/forms"/>
  </ds:schemaRefs>
</ds:datastoreItem>
</file>

<file path=customXml/itemProps5.xml><?xml version="1.0" encoding="utf-8"?>
<ds:datastoreItem xmlns:ds="http://schemas.openxmlformats.org/officeDocument/2006/customXml" ds:itemID="{597C3D44-B90B-4910-B93D-CC88E6CC27A7}">
  <ds:schemaRefs>
    <ds:schemaRef ds:uri="http://www.w3.org/XML/1998/namespace"/>
    <ds:schemaRef ds:uri="http://purl.org/dc/elements/1.1/"/>
    <ds:schemaRef ds:uri="http://purl.org/dc/terms/"/>
    <ds:schemaRef ds:uri="http://schemas.microsoft.com/office/2006/metadata/properties"/>
    <ds:schemaRef ds:uri="http://schemas.openxmlformats.org/package/2006/metadata/core-properties"/>
    <ds:schemaRef ds:uri="http://schemas.microsoft.com/office/2006/documentManagement/types"/>
    <ds:schemaRef ds:uri="943ef99d-e79f-45ba-aae0-f659c6de13c2"/>
    <ds:schemaRef ds:uri="5a855c66-6558-49e0-bd93-8e8cf818a50d"/>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2401</TotalTime>
  <Words>11818</Words>
  <Application>Microsoft Office PowerPoint</Application>
  <PresentationFormat>Widescreen</PresentationFormat>
  <Paragraphs>742</Paragraphs>
  <Slides>58</Slides>
  <Notes>58</Notes>
  <HiddenSlides>10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-apple-system</vt:lpstr>
      <vt:lpstr>Arial</vt:lpstr>
      <vt:lpstr>Arial Black</vt:lpstr>
      <vt:lpstr>Arial Narrow</vt:lpstr>
      <vt:lpstr>Calibri</vt:lpstr>
      <vt:lpstr>Cambria</vt:lpstr>
      <vt:lpstr>CIDFont+F10</vt:lpstr>
      <vt:lpstr>CIDFont+F6</vt:lpstr>
      <vt:lpstr>Corbel</vt:lpstr>
      <vt:lpstr>Open Sans</vt:lpstr>
      <vt:lpstr>Segoe UI</vt:lpstr>
      <vt:lpstr>Times New Roman</vt:lpstr>
      <vt:lpstr>Office Theme</vt:lpstr>
      <vt:lpstr>THE   APPROACH</vt:lpstr>
      <vt:lpstr>Note to presenters </vt:lpstr>
      <vt:lpstr>Disclaimers</vt:lpstr>
      <vt:lpstr>Imagine our country as a place where nobody has to die from vehicle crashes.</vt:lpstr>
      <vt:lpstr>Top 3 Takeaways </vt:lpstr>
      <vt:lpstr>Presentation  Overview</vt:lpstr>
      <vt:lpstr>Introduction</vt:lpstr>
      <vt:lpstr>Thousands of Lives are Lost Each Year</vt:lpstr>
      <vt:lpstr>We have a National Roadway Safety Problem</vt:lpstr>
      <vt:lpstr>EQUITY</vt:lpstr>
      <vt:lpstr>We will make more rapid progress toward the goal of zero deaths by addressing disparate traffic safety outcomes in underserved communities. </vt:lpstr>
      <vt:lpstr>Behind the numbers</vt:lpstr>
      <vt:lpstr>How does the United States reach zero deaths?</vt:lpstr>
      <vt:lpstr>the safe system approach As a guiding principle</vt:lpstr>
      <vt:lpstr>A New Paradigm</vt:lpstr>
      <vt:lpstr>Successful Safe System Adopters</vt:lpstr>
      <vt:lpstr>Safe System In the UNITED STATES</vt:lpstr>
      <vt:lpstr>THE SAFE SYSTEM APPROACH</vt:lpstr>
      <vt:lpstr>THE 6 SAFE SYSTEM PRINCIPLES</vt:lpstr>
      <vt:lpstr>The 5 Safe System Elements</vt:lpstr>
      <vt:lpstr>Safe System Principles</vt:lpstr>
      <vt:lpstr>The Safe System Principles</vt:lpstr>
      <vt:lpstr>Death/serious injury is unacceptable</vt:lpstr>
      <vt:lpstr>Humans make mistakes</vt:lpstr>
      <vt:lpstr>Humans are vulnerable</vt:lpstr>
      <vt:lpstr>Responsibility is shared</vt:lpstr>
      <vt:lpstr>Safety is proactive</vt:lpstr>
      <vt:lpstr>Redundancy is crucial</vt:lpstr>
      <vt:lpstr>Safe System Elements</vt:lpstr>
      <vt:lpstr>The Safe System Elements </vt:lpstr>
      <vt:lpstr>Safe Road Users</vt:lpstr>
      <vt:lpstr>Safe Road Users – Continued</vt:lpstr>
      <vt:lpstr>Safe VEHICLES</vt:lpstr>
      <vt:lpstr>Safe VEHICLES - continued</vt:lpstr>
      <vt:lpstr>Safe Speeds</vt:lpstr>
      <vt:lpstr>SAFE SPEEDS: reducing Pedestrian fatalities</vt:lpstr>
      <vt:lpstr>Safe Speeds: Fatality Risks</vt:lpstr>
      <vt:lpstr>Safe SPEED: Treatments that Minimize Injuries</vt:lpstr>
      <vt:lpstr>Safe ROADS</vt:lpstr>
      <vt:lpstr>THOUGHTS ON THE SAFE ROADS ELEMENT</vt:lpstr>
      <vt:lpstr>Safe ROADS: AVOIDING CRASHES</vt:lpstr>
      <vt:lpstr>Safe ROADS: Crash Kinetic Energy</vt:lpstr>
      <vt:lpstr>Safe ROADS: ALL ASPECTS OF THE ROADWAY SYSTEM</vt:lpstr>
      <vt:lpstr>Post-Crash Care: Traffic Incident Management</vt:lpstr>
      <vt:lpstr>Post-Crash Care: Other Aspects</vt:lpstr>
      <vt:lpstr>the 5 Safe System Elements Create Redundancy</vt:lpstr>
      <vt:lpstr>“Double-Down” on what works </vt:lpstr>
      <vt:lpstr>Case Studies</vt:lpstr>
      <vt:lpstr>Roundabouts: Carmel, IN</vt:lpstr>
      <vt:lpstr>Queens Blvd: New York, NY</vt:lpstr>
      <vt:lpstr>Queens Blvd: Before</vt:lpstr>
      <vt:lpstr>Queens Blvd: After</vt:lpstr>
      <vt:lpstr>Queens Blvd: results</vt:lpstr>
      <vt:lpstr>Conclusion &amp; Resources</vt:lpstr>
      <vt:lpstr>Where are You on the Safe System Journey?</vt:lpstr>
      <vt:lpstr>FHWA Resources</vt:lpstr>
      <vt:lpstr>Implementing the Safe System approach is our shared responsibility, and we all have a role.</vt:lpstr>
      <vt:lpstr>Zero is our goal.  A Safe System is how we get there.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Safe System Approach</dc:title>
  <dc:creator>FHWA</dc:creator>
  <cp:lastModifiedBy>Carrie Kissel</cp:lastModifiedBy>
  <cp:revision>27</cp:revision>
  <dcterms:created xsi:type="dcterms:W3CDTF">2020-02-11T01:41:21Z</dcterms:created>
  <dcterms:modified xsi:type="dcterms:W3CDTF">2025-07-16T14:31:03Z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0x010100B3A38DD45A402B45A263861BD7F57D17</vt:lpwstr>
  </property>
  <property fmtid="{D5CDD505-2E9C-101B-9397-08002B2CF9AE}" pid="3" name="docIndexRef">
    <vt:lpwstr>1e90429c-d7d3-4e14-abf0-6d1401823b0b</vt:lpwstr>
  </property>
  <property fmtid="{D5CDD505-2E9C-101B-9397-08002B2CF9AE}" pid="4" name="bjSaver">
    <vt:lpwstr>dPyYUWm8meYzTJmJ/Hav4jAEMzj3y90s</vt:lpwstr>
  </property>
  <property fmtid="{D5CDD505-2E9C-101B-9397-08002B2CF9AE}" pid="5" name="bjDocumentLabelXML">
    <vt:lpwstr>&lt;?xml version="1.0" encoding="us-ascii"?&gt;&lt;sisl xmlns:xsi="http://www.w3.org/2001/XMLSchema-instance" xmlns:xsd="http://www.w3.org/2001/XMLSchema" sislVersion="0" policy="c8d5760e-638a-47e8-9e2e-1226c2cb268d" origin="userSelected" xmlns="http://www.boldonj</vt:lpwstr>
  </property>
  <property fmtid="{D5CDD505-2E9C-101B-9397-08002B2CF9AE}" pid="6" name="bjDocumentLabelXML-0">
    <vt:lpwstr>ames.com/2008/01/sie/internal/label"&gt;&lt;element uid="42834bfb-1ec1-4beb-bd64-eb83fb3cb3f3" value="" /&gt;&lt;/sisl&gt;</vt:lpwstr>
  </property>
  <property fmtid="{D5CDD505-2E9C-101B-9397-08002B2CF9AE}" pid="7" name="bjDocumentSecurityLabel">
    <vt:lpwstr>Unrestricted</vt:lpwstr>
  </property>
  <property fmtid="{D5CDD505-2E9C-101B-9397-08002B2CF9AE}" pid="8" name="bjLabelHistoryID">
    <vt:lpwstr>{FC535DA3-DAAC-4010-B578-7116E3891D7E}</vt:lpwstr>
  </property>
  <property fmtid="{D5CDD505-2E9C-101B-9397-08002B2CF9AE}" pid="9" name="MediaServiceImageTags">
    <vt:lpwstr/>
  </property>
</Properties>
</file>