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0" r:id="rId4"/>
    <p:sldId id="259" r:id="rId5"/>
    <p:sldId id="261" r:id="rId6"/>
    <p:sldId id="266" r:id="rId7"/>
    <p:sldId id="265" r:id="rId8"/>
    <p:sldId id="263" r:id="rId9"/>
    <p:sldId id="264" r:id="rId10"/>
    <p:sldId id="267" r:id="rId11"/>
    <p:sldId id="26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982C"/>
    <a:srgbClr val="2C8CB0"/>
    <a:srgbClr val="1F3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F91177-1C29-42DC-A6D3-D9BD160336A7}" v="168" dt="2025-07-14T21:56:10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1" autoAdjust="0"/>
    <p:restoredTop sz="66870" autoAdjust="0"/>
  </p:normalViewPr>
  <p:slideViewPr>
    <p:cSldViewPr snapToGrid="0">
      <p:cViewPr varScale="1">
        <p:scale>
          <a:sx n="69" d="100"/>
          <a:sy n="69" d="100"/>
        </p:scale>
        <p:origin x="11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D974E-12C4-0F4D-8F88-22F2EA561E02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9EFBE-154C-4C40-B69B-BB5AC704F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13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Carrie – 19 years @ NADO</a:t>
            </a:r>
          </a:p>
          <a:p>
            <a:endParaRPr lang="en-US" dirty="0"/>
          </a:p>
          <a:p>
            <a:r>
              <a:rPr lang="en-US" dirty="0"/>
              <a:t>Krishna – 15 years in Missouri</a:t>
            </a:r>
          </a:p>
          <a:p>
            <a:endParaRPr lang="en-US" dirty="0"/>
          </a:p>
          <a:p>
            <a:r>
              <a:rPr lang="en-US" dirty="0"/>
              <a:t>BA – 20 years in Ohio</a:t>
            </a:r>
          </a:p>
          <a:p>
            <a:endParaRPr lang="en-US" dirty="0"/>
          </a:p>
          <a:p>
            <a:r>
              <a:rPr lang="en-US" dirty="0"/>
              <a:t>Haley/Ryan – approx. 1 year and learning every day!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9EFBE-154C-4C40-B69B-BB5AC704FD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30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Planning advocacy and liaison not only includes advocating for RTPO specific programming, but also networking with agencies like FHWA and FTA, friend associations like AASHTO, AMPO, </a:t>
            </a:r>
          </a:p>
          <a:p>
            <a:endParaRPr lang="en-US" dirty="0"/>
          </a:p>
          <a:p>
            <a:r>
              <a:rPr lang="en-US" dirty="0"/>
              <a:t>The level and intensity of these efforts will vary depending on whether or not funding is offered to participating organizations.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9EFBE-154C-4C40-B69B-BB5AC704FD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287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these are NOT all NADO members. These are all the RTPOs and MPOs we think we know about. This is not exactly up to date, but you get the idea. </a:t>
            </a:r>
          </a:p>
          <a:p>
            <a:endParaRPr lang="en-US" dirty="0"/>
          </a:p>
          <a:p>
            <a:r>
              <a:rPr lang="en-US" dirty="0"/>
              <a:t>Working to get rural voices more engaged in statewide transportation planning efforts. </a:t>
            </a:r>
          </a:p>
          <a:p>
            <a:endParaRPr lang="en-US" dirty="0"/>
          </a:p>
          <a:p>
            <a:r>
              <a:rPr lang="en-US" dirty="0"/>
              <a:t>https://ruraltransportation.org/about-rtpos/rtpo-states/</a:t>
            </a:r>
          </a:p>
          <a:p>
            <a:endParaRPr lang="en-US" dirty="0"/>
          </a:p>
          <a:p>
            <a:r>
              <a:rPr lang="en-US" dirty="0"/>
              <a:t>https://www.nado.org/wp-content/uploads/2016/11/Reg_transportation_planning_report_FINAL2.pdf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9EFBE-154C-4C40-B69B-BB5AC704FD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8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1F8B09-21E4-E38D-C9DB-54D615A9E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3A11F5-E159-03F6-D27E-49A7BEB01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C9BAB6-58F0-E14C-5E89-E0055DCA8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these are NOT all NADO members. These are all the RTPOs and MPOs we think we know about. </a:t>
            </a:r>
          </a:p>
          <a:p>
            <a:endParaRPr lang="en-US" dirty="0"/>
          </a:p>
          <a:p>
            <a:r>
              <a:rPr lang="en-US" dirty="0"/>
              <a:t>https://ruraltransportation.org/about-rtpos/rtpo-states/</a:t>
            </a:r>
          </a:p>
          <a:p>
            <a:endParaRPr lang="en-US" dirty="0"/>
          </a:p>
          <a:p>
            <a:r>
              <a:rPr lang="en-US" dirty="0"/>
              <a:t>https://www.nado.org/wp-content/uploads/2016/11/Reg_transportation_planning_report_FINAL2.pdf</a:t>
            </a:r>
          </a:p>
          <a:p>
            <a:endParaRPr lang="en-US" dirty="0"/>
          </a:p>
          <a:p>
            <a:r>
              <a:rPr lang="en-US" dirty="0"/>
              <a:t>National RTPO policy and advocacy has been central to the work of the NADO RF transportation team.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F782AE-4A28-1910-EEDF-0277488F2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9EFBE-154C-4C40-B69B-BB5AC704FD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527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87962-FE3B-92AC-5AAC-84483E714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CCB8BC-7B16-16A3-26D8-0008086AEF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E7A735-D0D7-1D22-16A0-4AADF8E0AE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these are NOT all NADO members. These are all the RTPOs and MPOs we think we know about. </a:t>
            </a:r>
          </a:p>
          <a:p>
            <a:endParaRPr lang="en-US" dirty="0"/>
          </a:p>
          <a:p>
            <a:r>
              <a:rPr lang="en-US" dirty="0"/>
              <a:t>https://ruraltransportation.org/about-rtpos/rtpo-states/</a:t>
            </a:r>
          </a:p>
          <a:p>
            <a:endParaRPr lang="en-US" dirty="0"/>
          </a:p>
          <a:p>
            <a:r>
              <a:rPr lang="en-US" dirty="0"/>
              <a:t>https://www.nado.org/wp-content/uploads/2016/11/Reg_transportation_planning_report_FINAL2.pdf</a:t>
            </a:r>
          </a:p>
          <a:p>
            <a:endParaRPr lang="en-US" dirty="0"/>
          </a:p>
          <a:p>
            <a:r>
              <a:rPr lang="en-US" dirty="0"/>
              <a:t>National RTPO policy and advocacy has been central to the work of the NADO RF transportation team.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BA128-E155-FE90-0FD4-8F4AABFB87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9EFBE-154C-4C40-B69B-BB5AC704FD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1761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A10D0-5173-4B8F-9849-B05D36288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F764DA-F0FC-9EC1-BAE4-33F704A9AE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629A61-D8CF-687C-5054-090F78A5F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these are NOT all NADO members. These are all the RTPOs and MPOs we think we know about. This is not exactly up to date, but you get the idea. </a:t>
            </a:r>
          </a:p>
          <a:p>
            <a:endParaRPr lang="en-US" dirty="0"/>
          </a:p>
          <a:p>
            <a:r>
              <a:rPr lang="en-US" dirty="0"/>
              <a:t>https://ruraltransportation.org/about-rtpos/rtpo-states/</a:t>
            </a:r>
          </a:p>
          <a:p>
            <a:endParaRPr lang="en-US" dirty="0"/>
          </a:p>
          <a:p>
            <a:r>
              <a:rPr lang="en-US" dirty="0"/>
              <a:t>https://www.nado.org/wp-content/uploads/2016/11/Reg_transportation_planning_report_FINAL2.pdf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30CE5-BEC8-352E-0FE6-2B8D2E13DC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9EFBE-154C-4C40-B69B-BB5AC704FD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19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9EFBE-154C-4C40-B69B-BB5AC704FD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685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4FB75-090A-3583-FFDB-A6C5B1106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55CFC1-43B1-5435-ABED-C4111289CA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36A878-9D93-55D7-1EB5-3F310F6D4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22CD3-568B-C291-843E-055121F06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9EFBE-154C-4C40-B69B-BB5AC704FD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38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BC57D-71AB-A20A-C4C5-C0440BC04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E5D66E-0589-E7B7-509F-E77CB7E95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CD02AA-5678-6724-E0B4-73E4032ACD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DFDF5-FF8F-F4A7-5341-79B7CE7D0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9EFBE-154C-4C40-B69B-BB5AC704FD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8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44A1E2A-AF91-3B6D-9615-A7ACD2F83C41}"/>
              </a:ext>
            </a:extLst>
          </p:cNvPr>
          <p:cNvSpPr/>
          <p:nvPr userDrawn="1"/>
        </p:nvSpPr>
        <p:spPr>
          <a:xfrm>
            <a:off x="0" y="-72579"/>
            <a:ext cx="12192000" cy="4777483"/>
          </a:xfrm>
          <a:prstGeom prst="rect">
            <a:avLst/>
          </a:prstGeom>
          <a:solidFill>
            <a:srgbClr val="1F37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A3C5B6-0218-A006-3E67-2280C634B9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45942" y="2556223"/>
            <a:ext cx="7822058" cy="2387600"/>
          </a:xfrm>
        </p:spPr>
        <p:txBody>
          <a:bodyPr anchor="b"/>
          <a:lstStyle>
            <a:lvl1pPr algn="l">
              <a:lnSpc>
                <a:spcPct val="75000"/>
              </a:lnSpc>
              <a:defRPr sz="6000" b="1" i="0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98145B-CD3F-7ADF-7753-4202960E1C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5942" y="4943823"/>
            <a:ext cx="7822058" cy="552896"/>
          </a:xfrm>
        </p:spPr>
        <p:txBody>
          <a:bodyPr/>
          <a:lstStyle>
            <a:lvl1pPr marL="0" indent="0" algn="l">
              <a:buNone/>
              <a:defRPr sz="2400" b="1" i="0">
                <a:solidFill>
                  <a:srgbClr val="1F3763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C2FB8-F78A-CFC8-5047-04DFCE982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BB0091D1-8AB9-4944-8742-4B04A7F0ADD2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43914-E4B9-CA57-A9AD-741792C32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597BE01E-12B8-7C40-A151-C520A0D216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colorful stripes on a black background&#10;&#10;AI-generated content may be incorrect.">
            <a:extLst>
              <a:ext uri="{FF2B5EF4-FFF2-40B4-BE49-F238E27FC236}">
                <a16:creationId xmlns:a16="http://schemas.microsoft.com/office/drawing/2014/main" id="{A504A6E3-F475-2780-B6B8-E1619970D3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9529" y="297263"/>
            <a:ext cx="3077460" cy="41829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883BA-8525-6038-3096-A085C50453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528408" y="5215731"/>
            <a:ext cx="28702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ide: Please Always Use">
    <p:bg>
      <p:bgPr>
        <a:solidFill>
          <a:srgbClr val="1F37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1987A3-79FF-6A5E-B4A1-7376B03E22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393283" y="1107287"/>
            <a:ext cx="5405435" cy="155466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F054407-3F2A-5FE1-C4D9-DCD87EB7D91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01607" y="4429184"/>
            <a:ext cx="7188786" cy="633851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Helvetica Light" panose="020B0403020202020204" pitchFamily="34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b="1" i="0" dirty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rPr>
              <a:t>PRESENTER’S FIRST AND LAST NAME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BA75D49-52DE-471D-59E0-0123CB9F4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59944" y="5020435"/>
            <a:ext cx="5472112" cy="1009304"/>
          </a:xfrm>
        </p:spPr>
        <p:txBody>
          <a:bodyPr>
            <a:normAutofit/>
          </a:bodyPr>
          <a:lstStyle>
            <a:lvl1pPr marL="0" indent="0" algn="ctr">
              <a:buNone/>
              <a:defRPr sz="2500" b="0" i="0">
                <a:solidFill>
                  <a:srgbClr val="CD982C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b="0" i="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Presenter’s Email Address</a:t>
            </a:r>
          </a:p>
          <a:p>
            <a:pPr lvl="0"/>
            <a:r>
              <a:rPr lang="en-US" b="0" i="0" dirty="0">
                <a:latin typeface="Helvetica Neue Thin" panose="020B0403020202020204" pitchFamily="34" charset="0"/>
                <a:ea typeface="Helvetica Neue Thin" panose="020B0403020202020204" pitchFamily="34" charset="0"/>
              </a:rPr>
              <a:t>Presenter’s Direct Ph#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49961E-CB1B-9BE5-0F8D-FDF2C670C8DD}"/>
              </a:ext>
            </a:extLst>
          </p:cNvPr>
          <p:cNvSpPr txBox="1"/>
          <p:nvPr userDrawn="1"/>
        </p:nvSpPr>
        <p:spPr>
          <a:xfrm>
            <a:off x="2732924" y="3044690"/>
            <a:ext cx="6726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0" i="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122 C Street, NW, Suite 830 | Washington, DC 20001</a:t>
            </a:r>
          </a:p>
          <a:p>
            <a:pPr lvl="0" algn="ctr"/>
            <a:r>
              <a:rPr lang="en-US" sz="2000" b="0" i="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202.921.4440 | </a:t>
            </a:r>
            <a:r>
              <a:rPr lang="en-US" sz="2000" b="0" i="0" dirty="0" err="1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rPr>
              <a:t>nado.org</a:t>
            </a:r>
            <a:endParaRPr lang="en-US" sz="2000" b="0" i="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06E288B-820E-2979-036B-C48F8F60C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59" y="0"/>
            <a:ext cx="12318715" cy="739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FA83BC-FEC1-8373-20BF-8E1AFACC3D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911"/>
            <a:ext cx="10515600" cy="744484"/>
          </a:xfrm>
        </p:spPr>
        <p:txBody>
          <a:bodyPr/>
          <a:lstStyle>
            <a:lvl1pPr>
              <a:defRPr b="1" i="0">
                <a:solidFill>
                  <a:srgbClr val="1F3763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72B8C-7EBD-87AF-581D-C6B57B46B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4069"/>
            <a:ext cx="10515600" cy="4325086"/>
          </a:xfrm>
        </p:spPr>
        <p:txBody>
          <a:bodyPr/>
          <a:lstStyle>
            <a:lvl1pPr marL="228600" indent="-228600">
              <a:lnSpc>
                <a:spcPct val="100000"/>
              </a:lnSpc>
              <a:spcAft>
                <a:spcPts val="600"/>
              </a:spcAft>
              <a:buClr>
                <a:srgbClr val="2C8CB0"/>
              </a:buClr>
              <a:buSzPct val="90000"/>
              <a:buFont typeface="Wingdings" pitchFamily="2" charset="2"/>
              <a:buChar char="§"/>
              <a:defRPr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>
              <a:lnSpc>
                <a:spcPct val="100000"/>
              </a:lnSpc>
              <a:spcAft>
                <a:spcPts val="600"/>
              </a:spcAft>
              <a:buClr>
                <a:srgbClr val="2C8CB0"/>
              </a:buClr>
              <a:buSzPct val="90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>
              <a:lnSpc>
                <a:spcPct val="100000"/>
              </a:lnSpc>
              <a:spcAft>
                <a:spcPts val="600"/>
              </a:spcAft>
              <a:buClr>
                <a:srgbClr val="2C8CB0"/>
              </a:buClr>
              <a:buSzPct val="90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>
              <a:lnSpc>
                <a:spcPct val="100000"/>
              </a:lnSpc>
              <a:spcAft>
                <a:spcPts val="600"/>
              </a:spcAft>
              <a:buClr>
                <a:srgbClr val="2C8CB0"/>
              </a:buClr>
              <a:buSzPct val="90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>
              <a:lnSpc>
                <a:spcPct val="100000"/>
              </a:lnSpc>
              <a:spcAft>
                <a:spcPts val="600"/>
              </a:spcAft>
              <a:buClr>
                <a:srgbClr val="2C8CB0"/>
              </a:buClr>
              <a:buSzPct val="90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23D74-5994-14E7-BCA3-210A8213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8CD23809-53E1-5341-AE64-4320B051EE55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3AE94-8924-96A0-C665-F4FCF9442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597BE01E-12B8-7C40-A151-C520A0D216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blue and yellow logo&#10;&#10;AI-generated content may be incorrect.">
            <a:extLst>
              <a:ext uri="{FF2B5EF4-FFF2-40B4-BE49-F238E27FC236}">
                <a16:creationId xmlns:a16="http://schemas.microsoft.com/office/drawing/2014/main" id="{828FFB41-ABF2-B0D0-8589-75DBB2E8B2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2773" y="6295685"/>
            <a:ext cx="486453" cy="4864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F088FB-237F-A886-DE1D-C1E4CE3B2F2E}"/>
              </a:ext>
            </a:extLst>
          </p:cNvPr>
          <p:cNvSpPr txBox="1"/>
          <p:nvPr userDrawn="1"/>
        </p:nvSpPr>
        <p:spPr>
          <a:xfrm>
            <a:off x="3048855" y="2609636"/>
            <a:ext cx="73280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54159A39-DB21-82C4-690E-0865F29005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8472" y="1424482"/>
            <a:ext cx="10515600" cy="509587"/>
          </a:xfrm>
        </p:spPr>
        <p:txBody>
          <a:bodyPr/>
          <a:lstStyle>
            <a:lvl1pPr marL="0" indent="0">
              <a:buNone/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065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Column Text or Comparison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F8324-69F8-C91A-2088-9A0A79342B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34069"/>
            <a:ext cx="5181600" cy="4325086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92331-9958-D273-46D0-0B2940F3E6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34069"/>
            <a:ext cx="5181600" cy="4325086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B25085-7DCC-11D2-7513-350E831D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4E871FB8-C6B0-4E43-90DA-430406D928A4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1CFCD-87E0-BE1F-0DA9-7A43E2494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597BE01E-12B8-7C40-A151-C520A0D216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064375-0711-15EF-C240-00522EBFA4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3359" y="0"/>
            <a:ext cx="12318715" cy="73912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C80C361-6423-0E36-032F-8080CB81C9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911"/>
            <a:ext cx="10515600" cy="744484"/>
          </a:xfrm>
        </p:spPr>
        <p:txBody>
          <a:bodyPr/>
          <a:lstStyle>
            <a:lvl1pPr>
              <a:defRPr b="1" i="0">
                <a:solidFill>
                  <a:srgbClr val="1F3763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blue and yellow logo&#10;&#10;AI-generated content may be incorrect.">
            <a:extLst>
              <a:ext uri="{FF2B5EF4-FFF2-40B4-BE49-F238E27FC236}">
                <a16:creationId xmlns:a16="http://schemas.microsoft.com/office/drawing/2014/main" id="{55372C8C-03DE-64E1-ED78-403D9E8D19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52773" y="6295685"/>
            <a:ext cx="486453" cy="486453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4CCE8BE-4638-57A1-C61E-0BB49732F2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8472" y="1424482"/>
            <a:ext cx="10515600" cy="509587"/>
          </a:xfrm>
        </p:spPr>
        <p:txBody>
          <a:bodyPr/>
          <a:lstStyle>
            <a:lvl1pPr marL="0" indent="0">
              <a:buNone/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812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Comparisons with Titles/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7A03A-8F6C-B47B-780E-4A0E54B730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63355"/>
            <a:ext cx="5157787" cy="512759"/>
          </a:xfrm>
        </p:spPr>
        <p:txBody>
          <a:bodyPr anchor="b"/>
          <a:lstStyle>
            <a:lvl1pPr marL="0" indent="0">
              <a:buNone/>
              <a:defRPr sz="2400"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0346D-1C84-B17B-285D-0D56C30D89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72942"/>
            <a:ext cx="5157787" cy="3998913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8D5BC7-BB0E-4019-4112-2881923764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63355"/>
            <a:ext cx="5183188" cy="509587"/>
          </a:xfrm>
        </p:spPr>
        <p:txBody>
          <a:bodyPr anchor="b"/>
          <a:lstStyle>
            <a:lvl1pPr marL="0" indent="0">
              <a:buNone/>
              <a:defRPr sz="2400" b="1" i="0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7828AB-CC28-4181-DE96-84B78C4692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72942"/>
            <a:ext cx="5183188" cy="3998913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69E0BC-3146-E191-03B4-151A34811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8C6EF3F4-5751-5E4E-BFFF-77FE4BE5064B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BE9B85-2E91-742B-7ED4-8E6C474CF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597BE01E-12B8-7C40-A151-C520A0D216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blue and yellow logo&#10;&#10;AI-generated content may be incorrect.">
            <a:extLst>
              <a:ext uri="{FF2B5EF4-FFF2-40B4-BE49-F238E27FC236}">
                <a16:creationId xmlns:a16="http://schemas.microsoft.com/office/drawing/2014/main" id="{CB8970B3-3E6B-CBE5-3B87-90C4931C28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773" y="6295685"/>
            <a:ext cx="486453" cy="486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86611C-9E77-C07E-3E14-037AEC8BF5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359" y="0"/>
            <a:ext cx="12318715" cy="73912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5FCF18B-9FB0-22D1-6FA4-83541A5565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911"/>
            <a:ext cx="10515600" cy="744484"/>
          </a:xfrm>
        </p:spPr>
        <p:txBody>
          <a:bodyPr/>
          <a:lstStyle>
            <a:lvl1pPr>
              <a:defRPr b="1" i="0">
                <a:solidFill>
                  <a:srgbClr val="1F3763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C8CF71C4-BAB5-DC5F-2EFA-29981563D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8472" y="1424482"/>
            <a:ext cx="10515600" cy="509587"/>
          </a:xfrm>
        </p:spPr>
        <p:txBody>
          <a:bodyPr/>
          <a:lstStyle>
            <a:lvl1pPr marL="0" indent="0">
              <a:buNone/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9738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Large Images or Graphs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E1F2CA-90D2-1615-BA8E-8F77FB19E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E3157912-135B-F240-B52C-518968595191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0328E-D2AE-C05C-D0B0-D511C5CDE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597BE01E-12B8-7C40-A151-C520A0D216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blue and yellow logo&#10;&#10;AI-generated content may be incorrect.">
            <a:extLst>
              <a:ext uri="{FF2B5EF4-FFF2-40B4-BE49-F238E27FC236}">
                <a16:creationId xmlns:a16="http://schemas.microsoft.com/office/drawing/2014/main" id="{189A6000-8298-5422-17CF-BC7D0CD1AD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773" y="6295685"/>
            <a:ext cx="486453" cy="486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0246AD-40A7-207B-C3B8-A47E8FFC60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359" y="0"/>
            <a:ext cx="12318715" cy="739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7779BB6-A9B4-73E9-2F5F-99C48DA42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06911"/>
            <a:ext cx="10515600" cy="744484"/>
          </a:xfrm>
        </p:spPr>
        <p:txBody>
          <a:bodyPr/>
          <a:lstStyle>
            <a:lvl1pPr>
              <a:defRPr b="1" i="0">
                <a:solidFill>
                  <a:srgbClr val="1F3763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57D7407-9909-A566-A938-04D32ADA55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8472" y="1424482"/>
            <a:ext cx="10515600" cy="509587"/>
          </a:xfrm>
        </p:spPr>
        <p:txBody>
          <a:bodyPr/>
          <a:lstStyle>
            <a:lvl1pPr marL="0" indent="0">
              <a:buNone/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646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or Large Photos o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2679C7-9722-F186-8381-5F13067D4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2C79D547-C7CD-B94C-8DDA-2758B14E50AA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50F922-A3FB-15D9-2A7C-F66C6862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597BE01E-12B8-7C40-A151-C520A0D216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lue and yellow logo&#10;&#10;AI-generated content may be incorrect.">
            <a:extLst>
              <a:ext uri="{FF2B5EF4-FFF2-40B4-BE49-F238E27FC236}">
                <a16:creationId xmlns:a16="http://schemas.microsoft.com/office/drawing/2014/main" id="{48BEB94A-1464-94FA-CEFE-1608CB2490F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773" y="6295685"/>
            <a:ext cx="486453" cy="48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7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Images or Charts with Accompanying Text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B4860-F309-8503-C833-B31CD14AC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9617"/>
            <a:ext cx="6172200" cy="487362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>
              <a:lnSpc>
                <a:spcPct val="100000"/>
              </a:lnSpc>
              <a:spcAft>
                <a:spcPts val="800"/>
              </a:spcAft>
              <a:buClr>
                <a:srgbClr val="2C8CB0"/>
              </a:buClr>
              <a:buSzPct val="93000"/>
              <a:buFont typeface="Wingdings" pitchFamily="2" charset="2"/>
              <a:buChar char="§"/>
              <a:defRPr sz="24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FA40-2DDE-35CB-F839-88F921F96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08747"/>
            <a:ext cx="3932237" cy="4142433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43296-2E1E-761C-51ED-F6DE49D2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C9709670-F6B4-B846-B4C4-4E6D470A66AF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E0591-FD60-2060-E236-061A44DC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597BE01E-12B8-7C40-A151-C520A0D216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blue and yellow logo&#10;&#10;AI-generated content may be incorrect.">
            <a:extLst>
              <a:ext uri="{FF2B5EF4-FFF2-40B4-BE49-F238E27FC236}">
                <a16:creationId xmlns:a16="http://schemas.microsoft.com/office/drawing/2014/main" id="{B848E413-A63C-015B-FF33-62269AE401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773" y="6295685"/>
            <a:ext cx="486453" cy="486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919436-E7A8-9093-57D0-4DA31B288E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359" y="0"/>
            <a:ext cx="12318715" cy="73912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36833A7-CF5E-5DEA-143C-0CA4A1614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069617"/>
            <a:ext cx="3932237" cy="739130"/>
          </a:xfrm>
        </p:spPr>
        <p:txBody>
          <a:bodyPr anchor="b"/>
          <a:lstStyle>
            <a:lvl1pPr>
              <a:defRPr sz="3200" b="1" i="0">
                <a:solidFill>
                  <a:srgbClr val="1F3763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09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For Images/Graphs with Equal Part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00027-4E57-7979-C839-52FB582A05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069617"/>
            <a:ext cx="6249381" cy="739130"/>
          </a:xfrm>
        </p:spPr>
        <p:txBody>
          <a:bodyPr anchor="b"/>
          <a:lstStyle>
            <a:lvl1pPr>
              <a:defRPr sz="3200" b="1" i="0">
                <a:solidFill>
                  <a:srgbClr val="1F3763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B4860-F309-8503-C833-B31CD14ACC1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19976" y="1069617"/>
            <a:ext cx="3935411" cy="4873625"/>
          </a:xfrm>
        </p:spPr>
        <p:txBody>
          <a:bodyPr/>
          <a:lstStyle>
            <a:lvl1pPr marL="0" indent="0">
              <a:buNone/>
              <a:defRPr sz="32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>
              <a:buNone/>
              <a:defRPr sz="28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2pPr>
            <a:lvl3pPr marL="914400" indent="0">
              <a:buNone/>
              <a:defRPr sz="24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3pPr>
            <a:lvl4pPr marL="1371600" indent="0">
              <a:buNone/>
              <a:defRPr sz="20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4pPr>
            <a:lvl5pPr marL="1828800" indent="0">
              <a:buNone/>
              <a:defRPr sz="2000" b="0" i="0">
                <a:latin typeface="Helvetica Neue Light" panose="02000403000000020004" pitchFamily="2" charset="0"/>
                <a:ea typeface="Helvetica Neue Light" panose="02000403000000020004" pitchFamily="2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FA40-2DDE-35CB-F839-88F921F963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043"/>
            <a:ext cx="6249381" cy="389413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43296-2E1E-761C-51ED-F6DE49D2D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FF694CCE-86EE-CB4B-BFCA-DB06FFD33DAF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E0591-FD60-2060-E236-061A44DC7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597BE01E-12B8-7C40-A151-C520A0D2164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blue and yellow logo&#10;&#10;AI-generated content may be incorrect.">
            <a:extLst>
              <a:ext uri="{FF2B5EF4-FFF2-40B4-BE49-F238E27FC236}">
                <a16:creationId xmlns:a16="http://schemas.microsoft.com/office/drawing/2014/main" id="{B848E413-A63C-015B-FF33-62269AE401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2773" y="6295685"/>
            <a:ext cx="486453" cy="4864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919436-E7A8-9093-57D0-4DA31B288E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3359" y="0"/>
            <a:ext cx="12318715" cy="73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3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For Large Images with Titles and Captions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3D428E3-9498-3318-08E3-7EBBF0D711FA}"/>
              </a:ext>
            </a:extLst>
          </p:cNvPr>
          <p:cNvSpPr/>
          <p:nvPr userDrawn="1"/>
        </p:nvSpPr>
        <p:spPr>
          <a:xfrm>
            <a:off x="5034337" y="-113016"/>
            <a:ext cx="7157663" cy="6971016"/>
          </a:xfrm>
          <a:prstGeom prst="rect">
            <a:avLst/>
          </a:prstGeom>
          <a:solidFill>
            <a:srgbClr val="1F376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71BD87-21A2-0753-766E-DE5C50E5B9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76760"/>
            <a:ext cx="3932237" cy="988888"/>
          </a:xfrm>
        </p:spPr>
        <p:txBody>
          <a:bodyPr anchor="b"/>
          <a:lstStyle>
            <a:lvl1pPr>
              <a:defRPr sz="3200" b="1" i="0">
                <a:solidFill>
                  <a:srgbClr val="1F3763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BF542C-2497-4591-3D5A-D5EA118B75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3F22D9-E7D5-F655-AEB9-9CBB541C1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69693"/>
            <a:ext cx="3932237" cy="42814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None/>
              <a:defRPr sz="2000" b="0" i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C654FF61-EAE6-F0A3-0FDB-16D0E079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112" y="6284431"/>
            <a:ext cx="2743200" cy="365125"/>
          </a:xfrm>
        </p:spPr>
        <p:txBody>
          <a:bodyPr/>
          <a:lstStyle>
            <a:lvl1pPr algn="l">
              <a:defRPr b="1" i="0">
                <a:solidFill>
                  <a:srgbClr val="2C8CB0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fld id="{597BE01E-12B8-7C40-A151-C520A0D2164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1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3E927-40D5-C8B7-1FE1-FD7A3873A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9DB83-14A8-536B-CDB1-E481EC2CF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C16EF-3C31-485C-BF01-8EE4994235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35092D-AEF3-B34C-8957-6EDF460332BB}" type="datetime1">
              <a:rPr lang="en-US" smtClean="0"/>
              <a:t>7/14/2025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6FDB2-E01B-496F-A351-F2D6446341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1D30-415B-74F6-B9DA-C1E5FE809A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7BE01E-12B8-7C40-A151-C520A0D216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79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  <p:sldLayoutId id="2147483657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6C161-09D7-5BD9-524C-6BDB0A6C11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Transportation Planning Support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0B9848-DE3F-A840-9450-24BBD94D17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NADO/ NADO Research Foundation</a:t>
            </a:r>
          </a:p>
        </p:txBody>
      </p:sp>
    </p:spTree>
    <p:extLst>
      <p:ext uri="{BB962C8B-B14F-4D97-AF65-F5344CB8AC3E}">
        <p14:creationId xmlns:p14="http://schemas.microsoft.com/office/powerpoint/2010/main" val="40319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C28F9-F8AF-D3F3-B049-9F1CB2F6E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B9350-3BC0-18D4-8EE9-95CF80E7E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Mississippi– Active Transportation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0A3A8-8968-AFF4-B083-FD26814F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3809-53E1-5341-AE64-4320B051EE55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7E82B-7F60-3F0C-0053-EC9EF947A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E01E-12B8-7C40-A151-C520A0D2164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3B66A6-D6B6-AE61-691E-7980E2431D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Pedestrian Safety and Downtown Revitalization</a:t>
            </a:r>
          </a:p>
        </p:txBody>
      </p:sp>
      <p:pic>
        <p:nvPicPr>
          <p:cNvPr id="11" name="Picture 10" descr="A group of people standing next to a blue rectangular object&#10;&#10;AI-generated content may be incorrect.">
            <a:extLst>
              <a:ext uri="{FF2B5EF4-FFF2-40B4-BE49-F238E27FC236}">
                <a16:creationId xmlns:a16="http://schemas.microsoft.com/office/drawing/2014/main" id="{AB966148-64B3-235A-E592-4FA4A03D3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561" y="1906400"/>
            <a:ext cx="3474384" cy="4632512"/>
          </a:xfrm>
          <a:prstGeom prst="rect">
            <a:avLst/>
          </a:prstGeom>
        </p:spPr>
      </p:pic>
      <p:pic>
        <p:nvPicPr>
          <p:cNvPr id="13" name="Picture 12" descr="A group of people standing around&#10;&#10;AI-generated content may be incorrect.">
            <a:extLst>
              <a:ext uri="{FF2B5EF4-FFF2-40B4-BE49-F238E27FC236}">
                <a16:creationId xmlns:a16="http://schemas.microsoft.com/office/drawing/2014/main" id="{C97A2505-E8A1-9A19-4EF9-5BCCCE777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45" y="1906400"/>
            <a:ext cx="6532061" cy="435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7E1DB21-6D55-C984-E63C-8AF12DAD12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Bret Allphin, Associate Director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6EC30-042D-A630-3D0C-78E1F14881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ballphin@nado.org</a:t>
            </a:r>
          </a:p>
        </p:txBody>
      </p:sp>
    </p:spTree>
    <p:extLst>
      <p:ext uri="{BB962C8B-B14F-4D97-AF65-F5344CB8AC3E}">
        <p14:creationId xmlns:p14="http://schemas.microsoft.com/office/powerpoint/2010/main" val="239980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71859-33E1-A04A-4B82-9A5126E0A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NADO Research Foundation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1DD28-39C8-BCA3-B799-0ABB9B603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310C6-FFDF-0B78-C585-D993543FA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3809-53E1-5341-AE64-4320B051EE55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A0CB4-F493-3F10-C2A1-E172F9F2C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E01E-12B8-7C40-A151-C520A0D2164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7DA3B4-B8D2-AE02-A879-3371B36575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Transportation Team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DF61DFD-77F6-2DF7-DB8A-C3A6966D2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272" y="2031264"/>
            <a:ext cx="1826569" cy="274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EAC432-243C-CE95-013A-86EDB5FC4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185" y="2031264"/>
            <a:ext cx="1826569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4C40C4-3EBC-A1A0-02F8-982A4BE82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098" y="2031264"/>
            <a:ext cx="1833261" cy="27432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DED45F-F8EB-FAFA-01EE-8EBCE826D026}"/>
              </a:ext>
            </a:extLst>
          </p:cNvPr>
          <p:cNvSpPr txBox="1"/>
          <p:nvPr/>
        </p:nvSpPr>
        <p:spPr>
          <a:xfrm>
            <a:off x="859962" y="4818033"/>
            <a:ext cx="1920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3864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Carrie Kissel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6C4C65-3D31-7F2F-B139-153D13CE34AA}"/>
              </a:ext>
            </a:extLst>
          </p:cNvPr>
          <p:cNvSpPr txBox="1"/>
          <p:nvPr/>
        </p:nvSpPr>
        <p:spPr>
          <a:xfrm>
            <a:off x="2888185" y="4824312"/>
            <a:ext cx="1826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F3864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Krishna </a:t>
            </a:r>
            <a:br>
              <a:rPr lang="en-US" sz="2000" dirty="0">
                <a:solidFill>
                  <a:srgbClr val="1F3864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</a:br>
            <a:r>
              <a:rPr lang="en-US" sz="2000" dirty="0">
                <a:solidFill>
                  <a:srgbClr val="1F3864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Kunapareddy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4AB8C44-B43E-0E84-9DF2-EAC6CCAB438C}"/>
              </a:ext>
            </a:extLst>
          </p:cNvPr>
          <p:cNvSpPr txBox="1"/>
          <p:nvPr/>
        </p:nvSpPr>
        <p:spPr>
          <a:xfrm>
            <a:off x="4938170" y="4774464"/>
            <a:ext cx="1826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3864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Bret Allphin</a:t>
            </a:r>
          </a:p>
        </p:txBody>
      </p:sp>
      <p:pic>
        <p:nvPicPr>
          <p:cNvPr id="23" name="Picture 22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8894ACD8-01CD-DB28-BAAD-235A7BFDB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2703" y="2031264"/>
            <a:ext cx="1828443" cy="2743200"/>
          </a:xfrm>
          <a:prstGeom prst="rect">
            <a:avLst/>
          </a:prstGeom>
        </p:spPr>
      </p:pic>
      <p:pic>
        <p:nvPicPr>
          <p:cNvPr id="24" name="Picture 23" descr="A person wearing glasses and a plaid shirt&#10;&#10;AI-generated content may be incorrect.">
            <a:extLst>
              <a:ext uri="{FF2B5EF4-FFF2-40B4-BE49-F238E27FC236}">
                <a16:creationId xmlns:a16="http://schemas.microsoft.com/office/drawing/2014/main" id="{E4AEAF32-6203-689E-B898-E9DA5FD50E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3490" y="2031264"/>
            <a:ext cx="1828443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8D51BAA-DEC4-5B47-348D-11B2682383EC}"/>
              </a:ext>
            </a:extLst>
          </p:cNvPr>
          <p:cNvSpPr txBox="1"/>
          <p:nvPr/>
        </p:nvSpPr>
        <p:spPr>
          <a:xfrm>
            <a:off x="6786199" y="4774464"/>
            <a:ext cx="1914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F3864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Haley </a:t>
            </a:r>
            <a:br>
              <a:rPr lang="en-US" sz="2400" dirty="0">
                <a:solidFill>
                  <a:srgbClr val="1F3864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</a:br>
            <a:r>
              <a:rPr lang="en-US" sz="2400" dirty="0">
                <a:solidFill>
                  <a:srgbClr val="1F3864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Schultheis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C53411-C447-990B-E36D-C0C4BB903B3D}"/>
              </a:ext>
            </a:extLst>
          </p:cNvPr>
          <p:cNvSpPr txBox="1"/>
          <p:nvPr/>
        </p:nvSpPr>
        <p:spPr>
          <a:xfrm>
            <a:off x="8776333" y="4818032"/>
            <a:ext cx="19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F3864"/>
                </a:solidFill>
                <a:latin typeface="Inter Tight" panose="020B0604020202020204" charset="0"/>
                <a:ea typeface="Inter Tight" panose="020B0604020202020204" charset="0"/>
                <a:cs typeface="Inter Tight" panose="020B0604020202020204" charset="0"/>
              </a:rPr>
              <a:t>Ryan Collins</a:t>
            </a:r>
          </a:p>
        </p:txBody>
      </p:sp>
    </p:spTree>
    <p:extLst>
      <p:ext uri="{BB962C8B-B14F-4D97-AF65-F5344CB8AC3E}">
        <p14:creationId xmlns:p14="http://schemas.microsoft.com/office/powerpoint/2010/main" val="391143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478AA-744A-B3E9-B468-3F4260B27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 Transportation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74B255-F58D-CD61-7D62-30918474A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Planning program advocacy and liaison</a:t>
            </a:r>
          </a:p>
          <a:p>
            <a:r>
              <a:rPr lang="en-US" dirty="0"/>
              <a:t>Circulation of funding opportunities</a:t>
            </a:r>
          </a:p>
          <a:p>
            <a:r>
              <a:rPr lang="en-US" b="1" dirty="0">
                <a:solidFill>
                  <a:srgbClr val="FF0000"/>
                </a:solidFill>
              </a:rPr>
              <a:t>Technical assistance</a:t>
            </a:r>
            <a:endParaRPr lang="en-US" dirty="0"/>
          </a:p>
          <a:p>
            <a:pPr lvl="1"/>
            <a:r>
              <a:rPr lang="en-US" dirty="0"/>
              <a:t>Data analysis (safety, conditions, capacities, special studies, GIS, GTFS)</a:t>
            </a:r>
          </a:p>
          <a:p>
            <a:pPr lvl="1"/>
            <a:r>
              <a:rPr lang="en-US" dirty="0"/>
              <a:t>Public transportation</a:t>
            </a:r>
          </a:p>
          <a:p>
            <a:pPr lvl="1"/>
            <a:r>
              <a:rPr lang="en-US" dirty="0"/>
              <a:t>Active transportation (complete streets, etc.)</a:t>
            </a:r>
          </a:p>
          <a:p>
            <a:pPr lvl="1"/>
            <a:r>
              <a:rPr lang="en-US" dirty="0"/>
              <a:t>Public engagement (consultation, coordination, organization)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F4189-892E-C36B-9733-086D4FD2C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3809-53E1-5341-AE64-4320B051EE55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FD8D7-F099-059F-959E-B769058D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E01E-12B8-7C40-A151-C520A0D2164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1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22CB8A-8BBF-E967-6801-53F80C9D4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D547-C7CD-B94C-8DDA-2758B14E50AA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951948-792A-18D4-3E1C-748CFABCB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E01E-12B8-7C40-A151-C520A0D2164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F68CDB-7190-7239-7B45-822553FB44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10989" y="5253"/>
            <a:ext cx="8861462" cy="684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7B9B5F-AC66-1380-F201-2601A0265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C042AE-9390-D001-9104-DF6D1692E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D547-C7CD-B94C-8DDA-2758B14E50AA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EB95A8B-85BF-420A-5576-3243D5B25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E01E-12B8-7C40-A151-C520A0D2164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DF6C30-D323-49E6-3221-4D27D61EF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64" y="136525"/>
            <a:ext cx="4700043" cy="60613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05427B-057C-3D2E-F4B2-F16455A8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1394" y="136525"/>
            <a:ext cx="4709344" cy="606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78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0AB37-50FE-CF13-8B8D-746688CAE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13F516-EC7B-FC29-95E6-45D7A7A5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D547-C7CD-B94C-8DDA-2758B14E50AA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C6E39D-FE6D-5604-5430-E579F90F6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E01E-12B8-7C40-A151-C520A0D2164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234947-ADCF-FA5A-D5DD-0C241938E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179" y="332509"/>
            <a:ext cx="4348844" cy="57388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DE826-F38C-D53A-AC27-9D32F3FC3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634237"/>
            <a:ext cx="3705742" cy="512516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607F5F-493E-108C-3DBE-6130AE175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7932" y="234255"/>
            <a:ext cx="4538396" cy="59251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B02A44-091C-24A0-1EB9-A7786E9E9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7735" y="698618"/>
            <a:ext cx="4646910" cy="529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5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95D0D-88D7-8FD8-3771-E5EC1D975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2DE9B9-96C5-8F41-4A2F-0837263DB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9D547-C7CD-B94C-8DDA-2758B14E50AA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1B0B62-6CF4-E654-987F-CB4096C2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E01E-12B8-7C40-A151-C520A0D2164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E637CE-48A1-0879-52B0-CCD57D8632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00152" y="205800"/>
            <a:ext cx="9313742" cy="65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4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5F6DC-BCF9-403C-4ED2-08B022A63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Mexico – Active Transportation</a:t>
            </a:r>
          </a:p>
        </p:txBody>
      </p:sp>
      <p:pic>
        <p:nvPicPr>
          <p:cNvPr id="8" name="Content Placeholder 7" descr="A map of a mountain&#10;&#10;AI-generated content may be incorrect.">
            <a:extLst>
              <a:ext uri="{FF2B5EF4-FFF2-40B4-BE49-F238E27FC236}">
                <a16:creationId xmlns:a16="http://schemas.microsoft.com/office/drawing/2014/main" id="{D67387F0-DCA6-8171-54AD-BA70AD71A4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4930" y="1934069"/>
            <a:ext cx="6118598" cy="43259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B0E571-86BB-513C-44B4-51EEA0F9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3809-53E1-5341-AE64-4320B051EE55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EA9BA6-06C7-B58B-839C-E69AABB3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E01E-12B8-7C40-A151-C520A0D2164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7CC428-955E-25D1-F2BE-74B330BECD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Trail Extension Project Support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BC31A9-4578-FCA1-C61C-45F99FFCB606}"/>
              </a:ext>
            </a:extLst>
          </p:cNvPr>
          <p:cNvSpPr txBox="1">
            <a:spLocks/>
          </p:cNvSpPr>
          <p:nvPr/>
        </p:nvSpPr>
        <p:spPr>
          <a:xfrm>
            <a:off x="838200" y="1934069"/>
            <a:ext cx="4163291" cy="4325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2C8CB0"/>
              </a:buClr>
              <a:buSzPct val="90000"/>
              <a:buFont typeface="Wingdings" pitchFamily="2" charset="2"/>
              <a:buChar char="§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2C8CB0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2C8CB0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2C8CB0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2C8CB0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Bike/ped data collection</a:t>
            </a:r>
          </a:p>
          <a:p>
            <a:r>
              <a:rPr lang="en-US" dirty="0"/>
              <a:t>Basic cost estimation for construction</a:t>
            </a:r>
          </a:p>
          <a:p>
            <a:r>
              <a:rPr lang="en-US" dirty="0"/>
              <a:t>Proximity to other assets (transit, tourism, etc.)</a:t>
            </a:r>
          </a:p>
        </p:txBody>
      </p:sp>
      <p:pic>
        <p:nvPicPr>
          <p:cNvPr id="11" name="Picture 10" descr="A road with a bridge and a road&#10;&#10;AI-generated content may be incorrect.">
            <a:extLst>
              <a:ext uri="{FF2B5EF4-FFF2-40B4-BE49-F238E27FC236}">
                <a16:creationId xmlns:a16="http://schemas.microsoft.com/office/drawing/2014/main" id="{18A135C1-A14A-C0A3-1F23-50D8ADCDB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177683" y="2180355"/>
            <a:ext cx="5110018" cy="383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87976-4641-474C-CAB5-3F38F072A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1596E-1475-FDB1-6FD1-7EE4842FB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Western Michigan– Transit Assistance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9D478F-58CA-81A5-F383-66B61DC0F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5224930" y="1934069"/>
            <a:ext cx="6118598" cy="43259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01979-5B06-8331-04E7-ADD8F603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23809-53E1-5341-AE64-4320B051EE55}" type="datetime1">
              <a:rPr lang="en-US" smtClean="0"/>
              <a:t>7/14/2025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64E50-5D24-60CB-AC83-4103436A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BE01E-12B8-7C40-A151-C520A0D2164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854BB36-4940-CC4E-7731-E03598A5D8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Service Combination and Expansion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E0EA49-7835-D8D8-D426-B9A78281858A}"/>
              </a:ext>
            </a:extLst>
          </p:cNvPr>
          <p:cNvSpPr txBox="1">
            <a:spLocks/>
          </p:cNvSpPr>
          <p:nvPr/>
        </p:nvSpPr>
        <p:spPr>
          <a:xfrm>
            <a:off x="838200" y="1934069"/>
            <a:ext cx="4163291" cy="4325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>
                <a:srgbClr val="2C8CB0"/>
              </a:buClr>
              <a:buSzPct val="90000"/>
              <a:buFont typeface="Wingdings" pitchFamily="2" charset="2"/>
              <a:buChar char="§"/>
              <a:defRPr sz="28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2C8CB0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2C8CB0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2C8CB0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600"/>
              </a:spcAft>
              <a:buClr>
                <a:srgbClr val="2C8CB0"/>
              </a:buClr>
              <a:buSzPct val="90000"/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Best practices and capacity building</a:t>
            </a:r>
          </a:p>
          <a:p>
            <a:r>
              <a:rPr lang="en-US" dirty="0"/>
              <a:t>Route modeling </a:t>
            </a:r>
          </a:p>
          <a:p>
            <a:r>
              <a:rPr lang="en-US" dirty="0"/>
              <a:t>Cost and ridership estimation</a:t>
            </a:r>
          </a:p>
          <a:p>
            <a:r>
              <a:rPr lang="en-US" dirty="0"/>
              <a:t>RFP development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4B82A3-B298-098F-2F97-DB09C3DE5E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619" y="3579246"/>
            <a:ext cx="6118598" cy="6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1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2C8CB0"/>
      </a:hlink>
      <a:folHlink>
        <a:srgbClr val="CD982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ADO Reseach PPTX Design" id="{47048231-753F-2F44-BD11-2D50191C39A0}" vid="{AF7A31B7-0B70-6647-A780-81C693E8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Rural Transportation for CLG</Template>
  <TotalTime>401</TotalTime>
  <Words>559</Words>
  <Application>Microsoft Office PowerPoint</Application>
  <PresentationFormat>Widescreen</PresentationFormat>
  <Paragraphs>95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Aptos</vt:lpstr>
      <vt:lpstr>Aptos Display</vt:lpstr>
      <vt:lpstr>Arial</vt:lpstr>
      <vt:lpstr>Helvetica Light</vt:lpstr>
      <vt:lpstr>Helvetica Neue</vt:lpstr>
      <vt:lpstr>Helvetica Neue Condensed</vt:lpstr>
      <vt:lpstr>Helvetica Neue Light</vt:lpstr>
      <vt:lpstr>Helvetica Neue Thin</vt:lpstr>
      <vt:lpstr>Inter Tight</vt:lpstr>
      <vt:lpstr>Wingdings</vt:lpstr>
      <vt:lpstr>Office Theme</vt:lpstr>
      <vt:lpstr>Transportation Planning Support</vt:lpstr>
      <vt:lpstr>NADO Research Foundation</vt:lpstr>
      <vt:lpstr>Common Transportation Activities</vt:lpstr>
      <vt:lpstr>PowerPoint Presentation</vt:lpstr>
      <vt:lpstr>PowerPoint Presentation</vt:lpstr>
      <vt:lpstr>PowerPoint Presentation</vt:lpstr>
      <vt:lpstr>PowerPoint Presentation</vt:lpstr>
      <vt:lpstr>New Mexico – Active Transportation</vt:lpstr>
      <vt:lpstr>Western Michigan– Transit Assistance</vt:lpstr>
      <vt:lpstr>Mississippi– Active Transportation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Bret Allphin</dc:creator>
  <cp:lastModifiedBy>Bret Allphin</cp:lastModifiedBy>
  <cp:revision>2</cp:revision>
  <dcterms:created xsi:type="dcterms:W3CDTF">2025-06-04T14:40:01Z</dcterms:created>
  <dcterms:modified xsi:type="dcterms:W3CDTF">2025-07-14T22:22:29Z</dcterms:modified>
</cp:coreProperties>
</file>