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696" r:id="rId6"/>
    <p:sldMasterId id="2147483701" r:id="rId7"/>
  </p:sldMasterIdLst>
  <p:notesMasterIdLst>
    <p:notesMasterId r:id="rId35"/>
  </p:notesMasterIdLst>
  <p:sldIdLst>
    <p:sldId id="1865" r:id="rId8"/>
    <p:sldId id="540" r:id="rId9"/>
    <p:sldId id="541" r:id="rId10"/>
    <p:sldId id="542" r:id="rId11"/>
    <p:sldId id="543" r:id="rId12"/>
    <p:sldId id="544" r:id="rId13"/>
    <p:sldId id="1869" r:id="rId14"/>
    <p:sldId id="260" r:id="rId15"/>
    <p:sldId id="579" r:id="rId16"/>
    <p:sldId id="1868" r:id="rId17"/>
    <p:sldId id="262" r:id="rId18"/>
    <p:sldId id="559" r:id="rId19"/>
    <p:sldId id="1863" r:id="rId20"/>
    <p:sldId id="1862" r:id="rId21"/>
    <p:sldId id="583" r:id="rId22"/>
    <p:sldId id="256" r:id="rId23"/>
    <p:sldId id="577" r:id="rId24"/>
    <p:sldId id="266" r:id="rId25"/>
    <p:sldId id="1870" r:id="rId26"/>
    <p:sldId id="1864" r:id="rId27"/>
    <p:sldId id="1628" r:id="rId28"/>
    <p:sldId id="1867" r:id="rId29"/>
    <p:sldId id="280" r:id="rId30"/>
    <p:sldId id="1092" r:id="rId31"/>
    <p:sldId id="484" r:id="rId32"/>
    <p:sldId id="355" r:id="rId33"/>
    <p:sldId id="43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EBB70D-4AB7-427B-BBC2-E72501878E6C}">
          <p14:sldIdLst>
            <p14:sldId id="1865"/>
            <p14:sldId id="540"/>
            <p14:sldId id="541"/>
            <p14:sldId id="542"/>
            <p14:sldId id="543"/>
            <p14:sldId id="544"/>
            <p14:sldId id="1869"/>
            <p14:sldId id="260"/>
            <p14:sldId id="579"/>
            <p14:sldId id="1868"/>
            <p14:sldId id="262"/>
            <p14:sldId id="559"/>
            <p14:sldId id="1863"/>
            <p14:sldId id="1862"/>
            <p14:sldId id="583"/>
            <p14:sldId id="256"/>
            <p14:sldId id="577"/>
            <p14:sldId id="266"/>
            <p14:sldId id="1870"/>
            <p14:sldId id="1864"/>
            <p14:sldId id="1628"/>
            <p14:sldId id="1867"/>
            <p14:sldId id="280"/>
            <p14:sldId id="1092"/>
            <p14:sldId id="484"/>
            <p14:sldId id="355"/>
            <p14:sldId id="439"/>
          </p14:sldIdLst>
        </p14:section>
        <p14:section name="Extra Slides" id="{C6194DAA-ADBE-4B00-9CE4-44B277A5D91E}">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D6E805-AE37-C814-FD0E-2241283C8EFA}" name="Zhang, Kevin (Volpe)" initials="KZ" userId="S::Kevin.Zhang@ad.dot.gov::4ab01f6f-9fb1-400b-9135-8f94fec50a9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A9A3"/>
    <a:srgbClr val="477EA3"/>
    <a:srgbClr val="6096BA"/>
    <a:srgbClr val="011A6B"/>
    <a:srgbClr val="D7F9F9"/>
    <a:srgbClr val="C9FFFE"/>
    <a:srgbClr val="0266AA"/>
    <a:srgbClr val="007A77"/>
    <a:srgbClr val="006B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92" y="44"/>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5319C1-8E41-4165-B82E-EAAC9576A88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5D284E9E-7258-456D-861D-E111E180571B}">
      <dgm:prSet phldrT="[Text]" custT="1"/>
      <dgm:spPr>
        <a:solidFill>
          <a:schemeClr val="accent2"/>
        </a:solidFill>
        <a:effectLst>
          <a:outerShdw blurRad="50800" dist="38100" dir="5400000" algn="t" rotWithShape="0">
            <a:prstClr val="black">
              <a:alpha val="40000"/>
            </a:prstClr>
          </a:outerShdw>
        </a:effectLst>
      </dgm:spPr>
      <dgm:t>
        <a:bodyPr/>
        <a:lstStyle/>
        <a:p>
          <a:r>
            <a:rPr lang="en-US" sz="2000" b="1">
              <a:solidFill>
                <a:srgbClr val="011A6B"/>
              </a:solidFill>
              <a:latin typeface="Montserrat ExtraBold" pitchFamily="2" charset="0"/>
            </a:rPr>
            <a:t>HRTPO PROJECT PRIORITIZATION TOOL</a:t>
          </a:r>
          <a:endParaRPr lang="en-US" sz="1100" b="1">
            <a:solidFill>
              <a:srgbClr val="011A6B"/>
            </a:solidFill>
            <a:latin typeface="Montserrat ExtraBold" pitchFamily="2" charset="0"/>
          </a:endParaRPr>
        </a:p>
      </dgm:t>
    </dgm:pt>
    <dgm:pt modelId="{082FCC92-8813-4BD8-BED4-91BEA5EFDD0B}" type="parTrans" cxnId="{896D8535-7EE0-4DAB-ACEC-4610278B4D5F}">
      <dgm:prSet/>
      <dgm:spPr/>
      <dgm:t>
        <a:bodyPr/>
        <a:lstStyle/>
        <a:p>
          <a:endParaRPr lang="en-US"/>
        </a:p>
      </dgm:t>
    </dgm:pt>
    <dgm:pt modelId="{DE838F01-1925-4ECA-BE4F-6E7CC990E6D4}" type="sibTrans" cxnId="{896D8535-7EE0-4DAB-ACEC-4610278B4D5F}">
      <dgm:prSet/>
      <dgm:spPr/>
      <dgm:t>
        <a:bodyPr/>
        <a:lstStyle/>
        <a:p>
          <a:endParaRPr lang="en-US"/>
        </a:p>
      </dgm:t>
    </dgm:pt>
    <dgm:pt modelId="{AFDEEE2A-1611-47FC-A5A1-605D5F68D12A}">
      <dgm:prSet phldrT="[Text]" custT="1"/>
      <dgm:spPr>
        <a:solidFill>
          <a:srgbClr val="011A6B"/>
        </a:solidFill>
      </dgm:spPr>
      <dgm:t>
        <a:bodyPr/>
        <a:lstStyle/>
        <a:p>
          <a:r>
            <a:rPr lang="en-US" sz="1600" dirty="0">
              <a:solidFill>
                <a:srgbClr val="D7EAF8"/>
              </a:solidFill>
              <a:latin typeface="Montserrat ExtraBold" pitchFamily="2" charset="0"/>
            </a:rPr>
            <a:t>Project Utility</a:t>
          </a:r>
        </a:p>
      </dgm:t>
    </dgm:pt>
    <dgm:pt modelId="{C3776765-8695-4216-A7A1-F28D8C0D3762}" type="parTrans" cxnId="{A741E6A0-91BB-47B2-9389-F9E642460548}">
      <dgm:prSet/>
      <dgm:spPr/>
      <dgm:t>
        <a:bodyPr/>
        <a:lstStyle/>
        <a:p>
          <a:endParaRPr lang="en-US"/>
        </a:p>
      </dgm:t>
    </dgm:pt>
    <dgm:pt modelId="{C6829BB3-9BE7-4285-BAA7-992B030B431C}" type="sibTrans" cxnId="{A741E6A0-91BB-47B2-9389-F9E642460548}">
      <dgm:prSet/>
      <dgm:spPr/>
      <dgm:t>
        <a:bodyPr/>
        <a:lstStyle/>
        <a:p>
          <a:endParaRPr lang="en-US"/>
        </a:p>
      </dgm:t>
    </dgm:pt>
    <dgm:pt modelId="{DB818AA7-FE31-433D-8E80-B3FE1E5144E6}">
      <dgm:prSet phldrT="[Text]" custT="1"/>
      <dgm:spPr>
        <a:solidFill>
          <a:srgbClr val="011A6B"/>
        </a:solidFill>
      </dgm:spPr>
      <dgm:t>
        <a:bodyPr/>
        <a:lstStyle/>
        <a:p>
          <a:r>
            <a:rPr lang="en-US" sz="1600" dirty="0">
              <a:solidFill>
                <a:srgbClr val="D7EAF8"/>
              </a:solidFill>
              <a:latin typeface="Montserrat ExtraBold" pitchFamily="2" charset="0"/>
            </a:rPr>
            <a:t>Economic Vitality</a:t>
          </a:r>
        </a:p>
      </dgm:t>
    </dgm:pt>
    <dgm:pt modelId="{CAD3F121-3440-4D15-B952-B92C24E44BD9}" type="parTrans" cxnId="{31175263-A8F0-462C-BEE9-4B105A591F30}">
      <dgm:prSet/>
      <dgm:spPr/>
      <dgm:t>
        <a:bodyPr/>
        <a:lstStyle/>
        <a:p>
          <a:endParaRPr lang="en-US"/>
        </a:p>
      </dgm:t>
    </dgm:pt>
    <dgm:pt modelId="{159C8F47-C5DF-4E76-B7D3-897E54621877}" type="sibTrans" cxnId="{31175263-A8F0-462C-BEE9-4B105A591F30}">
      <dgm:prSet/>
      <dgm:spPr/>
      <dgm:t>
        <a:bodyPr/>
        <a:lstStyle/>
        <a:p>
          <a:endParaRPr lang="en-US"/>
        </a:p>
      </dgm:t>
    </dgm:pt>
    <dgm:pt modelId="{78281686-36ED-457C-A941-810553A5B5E8}">
      <dgm:prSet phldrT="[Text]" custT="1"/>
      <dgm:spPr>
        <a:solidFill>
          <a:srgbClr val="011A6B"/>
        </a:solidFill>
      </dgm:spPr>
      <dgm:t>
        <a:bodyPr/>
        <a:lstStyle/>
        <a:p>
          <a:r>
            <a:rPr lang="en-US" sz="1600" dirty="0">
              <a:solidFill>
                <a:srgbClr val="D7EAF8"/>
              </a:solidFill>
              <a:latin typeface="Montserrat ExtraBold" pitchFamily="2" charset="0"/>
            </a:rPr>
            <a:t>Project Viability</a:t>
          </a:r>
        </a:p>
      </dgm:t>
    </dgm:pt>
    <dgm:pt modelId="{CAC3A8BC-0034-43CD-89FE-BF23B9667C55}" type="parTrans" cxnId="{1448AAEA-9C90-4EBE-9BF0-0D6487763CF3}">
      <dgm:prSet/>
      <dgm:spPr/>
      <dgm:t>
        <a:bodyPr/>
        <a:lstStyle/>
        <a:p>
          <a:endParaRPr lang="en-US"/>
        </a:p>
      </dgm:t>
    </dgm:pt>
    <dgm:pt modelId="{D5D516F5-0941-4442-8D2B-BBD2877BFE21}" type="sibTrans" cxnId="{1448AAEA-9C90-4EBE-9BF0-0D6487763CF3}">
      <dgm:prSet/>
      <dgm:spPr/>
      <dgm:t>
        <a:bodyPr/>
        <a:lstStyle/>
        <a:p>
          <a:endParaRPr lang="en-US"/>
        </a:p>
      </dgm:t>
    </dgm:pt>
    <dgm:pt modelId="{DDA5F55D-E921-4B5A-93E1-F51598C6E18D}" type="pres">
      <dgm:prSet presAssocID="{495319C1-8E41-4165-B82E-EAAC9576A886}" presName="theList" presStyleCnt="0">
        <dgm:presLayoutVars>
          <dgm:dir/>
          <dgm:animLvl val="lvl"/>
          <dgm:resizeHandles val="exact"/>
        </dgm:presLayoutVars>
      </dgm:prSet>
      <dgm:spPr/>
    </dgm:pt>
    <dgm:pt modelId="{F59B6DDA-7BCC-450F-A784-894D910749E1}" type="pres">
      <dgm:prSet presAssocID="{5D284E9E-7258-456D-861D-E111E180571B}" presName="compNode" presStyleCnt="0"/>
      <dgm:spPr/>
    </dgm:pt>
    <dgm:pt modelId="{1E35D85A-DA2E-4820-831F-2EDAD8C77852}" type="pres">
      <dgm:prSet presAssocID="{5D284E9E-7258-456D-861D-E111E180571B}" presName="aNode" presStyleLbl="bgShp" presStyleIdx="0" presStyleCnt="1" custLinFactNeighborX="7521" custLinFactNeighborY="1319"/>
      <dgm:spPr/>
    </dgm:pt>
    <dgm:pt modelId="{B4F49707-5BFF-4B88-AC60-9EF1A5A54AB1}" type="pres">
      <dgm:prSet presAssocID="{5D284E9E-7258-456D-861D-E111E180571B}" presName="textNode" presStyleLbl="bgShp" presStyleIdx="0" presStyleCnt="1"/>
      <dgm:spPr/>
    </dgm:pt>
    <dgm:pt modelId="{594E7D60-1864-4B54-8B4D-A80F84ABD3C9}" type="pres">
      <dgm:prSet presAssocID="{5D284E9E-7258-456D-861D-E111E180571B}" presName="compChildNode" presStyleCnt="0"/>
      <dgm:spPr/>
    </dgm:pt>
    <dgm:pt modelId="{8254B646-6CD5-4B22-8A73-FAEE077B6A9A}" type="pres">
      <dgm:prSet presAssocID="{5D284E9E-7258-456D-861D-E111E180571B}" presName="theInnerList" presStyleCnt="0"/>
      <dgm:spPr/>
    </dgm:pt>
    <dgm:pt modelId="{B50B1BFF-F5C4-46A7-83D5-311757CCEA16}" type="pres">
      <dgm:prSet presAssocID="{AFDEEE2A-1611-47FC-A5A1-605D5F68D12A}" presName="childNode" presStyleLbl="node1" presStyleIdx="0" presStyleCnt="3">
        <dgm:presLayoutVars>
          <dgm:bulletEnabled val="1"/>
        </dgm:presLayoutVars>
      </dgm:prSet>
      <dgm:spPr/>
    </dgm:pt>
    <dgm:pt modelId="{6B5E51CC-88FE-45B6-8491-61EB0921BBB1}" type="pres">
      <dgm:prSet presAssocID="{AFDEEE2A-1611-47FC-A5A1-605D5F68D12A}" presName="aSpace2" presStyleCnt="0"/>
      <dgm:spPr/>
    </dgm:pt>
    <dgm:pt modelId="{56FED1E8-6F71-48FE-BAFE-DB7A2A7D7260}" type="pres">
      <dgm:prSet presAssocID="{DB818AA7-FE31-433D-8E80-B3FE1E5144E6}" presName="childNode" presStyleLbl="node1" presStyleIdx="1" presStyleCnt="3">
        <dgm:presLayoutVars>
          <dgm:bulletEnabled val="1"/>
        </dgm:presLayoutVars>
      </dgm:prSet>
      <dgm:spPr/>
    </dgm:pt>
    <dgm:pt modelId="{7C5D00DE-DD11-4741-9E46-02B8AAD1BBB3}" type="pres">
      <dgm:prSet presAssocID="{DB818AA7-FE31-433D-8E80-B3FE1E5144E6}" presName="aSpace2" presStyleCnt="0"/>
      <dgm:spPr/>
    </dgm:pt>
    <dgm:pt modelId="{B6A13EBD-E566-400A-8AEE-9D8F588D7CCC}" type="pres">
      <dgm:prSet presAssocID="{78281686-36ED-457C-A941-810553A5B5E8}" presName="childNode" presStyleLbl="node1" presStyleIdx="2" presStyleCnt="3">
        <dgm:presLayoutVars>
          <dgm:bulletEnabled val="1"/>
        </dgm:presLayoutVars>
      </dgm:prSet>
      <dgm:spPr/>
    </dgm:pt>
  </dgm:ptLst>
  <dgm:cxnLst>
    <dgm:cxn modelId="{896D8535-7EE0-4DAB-ACEC-4610278B4D5F}" srcId="{495319C1-8E41-4165-B82E-EAAC9576A886}" destId="{5D284E9E-7258-456D-861D-E111E180571B}" srcOrd="0" destOrd="0" parTransId="{082FCC92-8813-4BD8-BED4-91BEA5EFDD0B}" sibTransId="{DE838F01-1925-4ECA-BE4F-6E7CC990E6D4}"/>
    <dgm:cxn modelId="{CEDAAE3E-0208-45C8-A607-B2324968B113}" type="presOf" srcId="{5D284E9E-7258-456D-861D-E111E180571B}" destId="{B4F49707-5BFF-4B88-AC60-9EF1A5A54AB1}" srcOrd="1" destOrd="0" presId="urn:microsoft.com/office/officeart/2005/8/layout/lProcess2"/>
    <dgm:cxn modelId="{31175263-A8F0-462C-BEE9-4B105A591F30}" srcId="{5D284E9E-7258-456D-861D-E111E180571B}" destId="{DB818AA7-FE31-433D-8E80-B3FE1E5144E6}" srcOrd="1" destOrd="0" parTransId="{CAD3F121-3440-4D15-B952-B92C24E44BD9}" sibTransId="{159C8F47-C5DF-4E76-B7D3-897E54621877}"/>
    <dgm:cxn modelId="{A895CE45-18E4-4817-A2E1-436C78AD9726}" type="presOf" srcId="{DB818AA7-FE31-433D-8E80-B3FE1E5144E6}" destId="{56FED1E8-6F71-48FE-BAFE-DB7A2A7D7260}" srcOrd="0" destOrd="0" presId="urn:microsoft.com/office/officeart/2005/8/layout/lProcess2"/>
    <dgm:cxn modelId="{682E0482-E9A3-4BC1-99DC-7603535AB9F5}" type="presOf" srcId="{5D284E9E-7258-456D-861D-E111E180571B}" destId="{1E35D85A-DA2E-4820-831F-2EDAD8C77852}" srcOrd="0" destOrd="0" presId="urn:microsoft.com/office/officeart/2005/8/layout/lProcess2"/>
    <dgm:cxn modelId="{E49E9085-5147-4C49-A13F-A4C1C515A863}" type="presOf" srcId="{78281686-36ED-457C-A941-810553A5B5E8}" destId="{B6A13EBD-E566-400A-8AEE-9D8F588D7CCC}" srcOrd="0" destOrd="0" presId="urn:microsoft.com/office/officeart/2005/8/layout/lProcess2"/>
    <dgm:cxn modelId="{A741E6A0-91BB-47B2-9389-F9E642460548}" srcId="{5D284E9E-7258-456D-861D-E111E180571B}" destId="{AFDEEE2A-1611-47FC-A5A1-605D5F68D12A}" srcOrd="0" destOrd="0" parTransId="{C3776765-8695-4216-A7A1-F28D8C0D3762}" sibTransId="{C6829BB3-9BE7-4285-BAA7-992B030B431C}"/>
    <dgm:cxn modelId="{4A1C30B9-60E2-4807-A249-21556D4DE1AE}" type="presOf" srcId="{AFDEEE2A-1611-47FC-A5A1-605D5F68D12A}" destId="{B50B1BFF-F5C4-46A7-83D5-311757CCEA16}" srcOrd="0" destOrd="0" presId="urn:microsoft.com/office/officeart/2005/8/layout/lProcess2"/>
    <dgm:cxn modelId="{1448AAEA-9C90-4EBE-9BF0-0D6487763CF3}" srcId="{5D284E9E-7258-456D-861D-E111E180571B}" destId="{78281686-36ED-457C-A941-810553A5B5E8}" srcOrd="2" destOrd="0" parTransId="{CAC3A8BC-0034-43CD-89FE-BF23B9667C55}" sibTransId="{D5D516F5-0941-4442-8D2B-BBD2877BFE21}"/>
    <dgm:cxn modelId="{14FE70F0-15B4-49CC-8478-39E3CE9685C9}" type="presOf" srcId="{495319C1-8E41-4165-B82E-EAAC9576A886}" destId="{DDA5F55D-E921-4B5A-93E1-F51598C6E18D}" srcOrd="0" destOrd="0" presId="urn:microsoft.com/office/officeart/2005/8/layout/lProcess2"/>
    <dgm:cxn modelId="{E6E38EC5-C9BF-44DA-B437-5DAA0A771655}" type="presParOf" srcId="{DDA5F55D-E921-4B5A-93E1-F51598C6E18D}" destId="{F59B6DDA-7BCC-450F-A784-894D910749E1}" srcOrd="0" destOrd="0" presId="urn:microsoft.com/office/officeart/2005/8/layout/lProcess2"/>
    <dgm:cxn modelId="{D4A769A0-C45C-4CF2-A190-D19110A2A565}" type="presParOf" srcId="{F59B6DDA-7BCC-450F-A784-894D910749E1}" destId="{1E35D85A-DA2E-4820-831F-2EDAD8C77852}" srcOrd="0" destOrd="0" presId="urn:microsoft.com/office/officeart/2005/8/layout/lProcess2"/>
    <dgm:cxn modelId="{E1AF52E9-8D0A-449F-AFBA-BBD2329CD944}" type="presParOf" srcId="{F59B6DDA-7BCC-450F-A784-894D910749E1}" destId="{B4F49707-5BFF-4B88-AC60-9EF1A5A54AB1}" srcOrd="1" destOrd="0" presId="urn:microsoft.com/office/officeart/2005/8/layout/lProcess2"/>
    <dgm:cxn modelId="{B21BAA9A-6B3B-42AB-A139-C509979D462E}" type="presParOf" srcId="{F59B6DDA-7BCC-450F-A784-894D910749E1}" destId="{594E7D60-1864-4B54-8B4D-A80F84ABD3C9}" srcOrd="2" destOrd="0" presId="urn:microsoft.com/office/officeart/2005/8/layout/lProcess2"/>
    <dgm:cxn modelId="{4B0857B7-9E57-45B9-9346-9EAD0EDCF6FB}" type="presParOf" srcId="{594E7D60-1864-4B54-8B4D-A80F84ABD3C9}" destId="{8254B646-6CD5-4B22-8A73-FAEE077B6A9A}" srcOrd="0" destOrd="0" presId="urn:microsoft.com/office/officeart/2005/8/layout/lProcess2"/>
    <dgm:cxn modelId="{BE761BD2-DE4E-40B8-88DB-1EFD88EECE8C}" type="presParOf" srcId="{8254B646-6CD5-4B22-8A73-FAEE077B6A9A}" destId="{B50B1BFF-F5C4-46A7-83D5-311757CCEA16}" srcOrd="0" destOrd="0" presId="urn:microsoft.com/office/officeart/2005/8/layout/lProcess2"/>
    <dgm:cxn modelId="{FE3838FC-E903-4BF3-A8DE-51FEDE8C39E3}" type="presParOf" srcId="{8254B646-6CD5-4B22-8A73-FAEE077B6A9A}" destId="{6B5E51CC-88FE-45B6-8491-61EB0921BBB1}" srcOrd="1" destOrd="0" presId="urn:microsoft.com/office/officeart/2005/8/layout/lProcess2"/>
    <dgm:cxn modelId="{23AFC062-9F78-41A1-AA5C-E3FBBF6F5EB0}" type="presParOf" srcId="{8254B646-6CD5-4B22-8A73-FAEE077B6A9A}" destId="{56FED1E8-6F71-48FE-BAFE-DB7A2A7D7260}" srcOrd="2" destOrd="0" presId="urn:microsoft.com/office/officeart/2005/8/layout/lProcess2"/>
    <dgm:cxn modelId="{23F3A17E-360D-484C-A686-65D7F8D5A323}" type="presParOf" srcId="{8254B646-6CD5-4B22-8A73-FAEE077B6A9A}" destId="{7C5D00DE-DD11-4741-9E46-02B8AAD1BBB3}" srcOrd="3" destOrd="0" presId="urn:microsoft.com/office/officeart/2005/8/layout/lProcess2"/>
    <dgm:cxn modelId="{BB5B2825-3C66-49EC-94A0-CAF167C30CEC}" type="presParOf" srcId="{8254B646-6CD5-4B22-8A73-FAEE077B6A9A}" destId="{B6A13EBD-E566-400A-8AEE-9D8F588D7CCC}" srcOrd="4" destOrd="0" presId="urn:microsoft.com/office/officeart/2005/8/layout/lProcess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5319C1-8E41-4165-B82E-EAAC9576A88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5D284E9E-7258-456D-861D-E111E180571B}">
      <dgm:prSet phldrT="[Text]" custT="1"/>
      <dgm:spPr>
        <a:solidFill>
          <a:schemeClr val="accent2"/>
        </a:solidFill>
        <a:effectLst>
          <a:outerShdw blurRad="50800" dist="38100" dir="5400000" algn="t" rotWithShape="0">
            <a:prstClr val="black">
              <a:alpha val="40000"/>
            </a:prstClr>
          </a:outerShdw>
        </a:effectLst>
      </dgm:spPr>
      <dgm:t>
        <a:bodyPr/>
        <a:lstStyle/>
        <a:p>
          <a:r>
            <a:rPr lang="en-US" sz="2000" b="1">
              <a:solidFill>
                <a:srgbClr val="011A6B"/>
              </a:solidFill>
              <a:latin typeface="Montserrat ExtraBold" pitchFamily="2" charset="0"/>
            </a:rPr>
            <a:t>HRTPO PROJECT PRIORITIZATION TOOL</a:t>
          </a:r>
          <a:endParaRPr lang="en-US" sz="1100" b="1">
            <a:solidFill>
              <a:srgbClr val="011A6B"/>
            </a:solidFill>
            <a:latin typeface="Montserrat ExtraBold" pitchFamily="2" charset="0"/>
          </a:endParaRPr>
        </a:p>
      </dgm:t>
    </dgm:pt>
    <dgm:pt modelId="{082FCC92-8813-4BD8-BED4-91BEA5EFDD0B}" type="parTrans" cxnId="{896D8535-7EE0-4DAB-ACEC-4610278B4D5F}">
      <dgm:prSet/>
      <dgm:spPr/>
      <dgm:t>
        <a:bodyPr/>
        <a:lstStyle/>
        <a:p>
          <a:endParaRPr lang="en-US"/>
        </a:p>
      </dgm:t>
    </dgm:pt>
    <dgm:pt modelId="{DE838F01-1925-4ECA-BE4F-6E7CC990E6D4}" type="sibTrans" cxnId="{896D8535-7EE0-4DAB-ACEC-4610278B4D5F}">
      <dgm:prSet/>
      <dgm:spPr/>
      <dgm:t>
        <a:bodyPr/>
        <a:lstStyle/>
        <a:p>
          <a:endParaRPr lang="en-US"/>
        </a:p>
      </dgm:t>
    </dgm:pt>
    <dgm:pt modelId="{AFDEEE2A-1611-47FC-A5A1-605D5F68D12A}">
      <dgm:prSet phldrT="[Text]" custT="1"/>
      <dgm:spPr>
        <a:solidFill>
          <a:srgbClr val="011A6B"/>
        </a:solidFill>
      </dgm:spPr>
      <dgm:t>
        <a:bodyPr/>
        <a:lstStyle/>
        <a:p>
          <a:r>
            <a:rPr lang="en-US" sz="1600" dirty="0">
              <a:solidFill>
                <a:srgbClr val="D7EAF8"/>
              </a:solidFill>
              <a:latin typeface="Montserrat ExtraBold" pitchFamily="2" charset="0"/>
            </a:rPr>
            <a:t>Project Utility</a:t>
          </a:r>
        </a:p>
      </dgm:t>
    </dgm:pt>
    <dgm:pt modelId="{C3776765-8695-4216-A7A1-F28D8C0D3762}" type="parTrans" cxnId="{A741E6A0-91BB-47B2-9389-F9E642460548}">
      <dgm:prSet/>
      <dgm:spPr/>
      <dgm:t>
        <a:bodyPr/>
        <a:lstStyle/>
        <a:p>
          <a:endParaRPr lang="en-US"/>
        </a:p>
      </dgm:t>
    </dgm:pt>
    <dgm:pt modelId="{C6829BB3-9BE7-4285-BAA7-992B030B431C}" type="sibTrans" cxnId="{A741E6A0-91BB-47B2-9389-F9E642460548}">
      <dgm:prSet/>
      <dgm:spPr/>
      <dgm:t>
        <a:bodyPr/>
        <a:lstStyle/>
        <a:p>
          <a:endParaRPr lang="en-US"/>
        </a:p>
      </dgm:t>
    </dgm:pt>
    <dgm:pt modelId="{DB818AA7-FE31-433D-8E80-B3FE1E5144E6}">
      <dgm:prSet phldrT="[Text]" custT="1"/>
      <dgm:spPr>
        <a:solidFill>
          <a:srgbClr val="011A6B"/>
        </a:solidFill>
      </dgm:spPr>
      <dgm:t>
        <a:bodyPr/>
        <a:lstStyle/>
        <a:p>
          <a:r>
            <a:rPr lang="en-US" sz="1600">
              <a:solidFill>
                <a:srgbClr val="D7EAF8"/>
              </a:solidFill>
              <a:latin typeface="Montserrat ExtraBold" pitchFamily="2" charset="0"/>
            </a:rPr>
            <a:t>Economic Vitality</a:t>
          </a:r>
        </a:p>
      </dgm:t>
    </dgm:pt>
    <dgm:pt modelId="{CAD3F121-3440-4D15-B952-B92C24E44BD9}" type="parTrans" cxnId="{31175263-A8F0-462C-BEE9-4B105A591F30}">
      <dgm:prSet/>
      <dgm:spPr/>
      <dgm:t>
        <a:bodyPr/>
        <a:lstStyle/>
        <a:p>
          <a:endParaRPr lang="en-US"/>
        </a:p>
      </dgm:t>
    </dgm:pt>
    <dgm:pt modelId="{159C8F47-C5DF-4E76-B7D3-897E54621877}" type="sibTrans" cxnId="{31175263-A8F0-462C-BEE9-4B105A591F30}">
      <dgm:prSet/>
      <dgm:spPr/>
      <dgm:t>
        <a:bodyPr/>
        <a:lstStyle/>
        <a:p>
          <a:endParaRPr lang="en-US"/>
        </a:p>
      </dgm:t>
    </dgm:pt>
    <dgm:pt modelId="{78281686-36ED-457C-A941-810553A5B5E8}">
      <dgm:prSet phldrT="[Text]" custT="1"/>
      <dgm:spPr>
        <a:solidFill>
          <a:srgbClr val="011A6B"/>
        </a:solidFill>
      </dgm:spPr>
      <dgm:t>
        <a:bodyPr/>
        <a:lstStyle/>
        <a:p>
          <a:r>
            <a:rPr lang="en-US" sz="1600">
              <a:solidFill>
                <a:srgbClr val="D7EAF8"/>
              </a:solidFill>
              <a:latin typeface="Montserrat ExtraBold" pitchFamily="2" charset="0"/>
            </a:rPr>
            <a:t>Project Viability</a:t>
          </a:r>
        </a:p>
      </dgm:t>
    </dgm:pt>
    <dgm:pt modelId="{CAC3A8BC-0034-43CD-89FE-BF23B9667C55}" type="parTrans" cxnId="{1448AAEA-9C90-4EBE-9BF0-0D6487763CF3}">
      <dgm:prSet/>
      <dgm:spPr/>
      <dgm:t>
        <a:bodyPr/>
        <a:lstStyle/>
        <a:p>
          <a:endParaRPr lang="en-US"/>
        </a:p>
      </dgm:t>
    </dgm:pt>
    <dgm:pt modelId="{D5D516F5-0941-4442-8D2B-BBD2877BFE21}" type="sibTrans" cxnId="{1448AAEA-9C90-4EBE-9BF0-0D6487763CF3}">
      <dgm:prSet/>
      <dgm:spPr/>
      <dgm:t>
        <a:bodyPr/>
        <a:lstStyle/>
        <a:p>
          <a:endParaRPr lang="en-US"/>
        </a:p>
      </dgm:t>
    </dgm:pt>
    <dgm:pt modelId="{DDA5F55D-E921-4B5A-93E1-F51598C6E18D}" type="pres">
      <dgm:prSet presAssocID="{495319C1-8E41-4165-B82E-EAAC9576A886}" presName="theList" presStyleCnt="0">
        <dgm:presLayoutVars>
          <dgm:dir/>
          <dgm:animLvl val="lvl"/>
          <dgm:resizeHandles val="exact"/>
        </dgm:presLayoutVars>
      </dgm:prSet>
      <dgm:spPr/>
    </dgm:pt>
    <dgm:pt modelId="{F59B6DDA-7BCC-450F-A784-894D910749E1}" type="pres">
      <dgm:prSet presAssocID="{5D284E9E-7258-456D-861D-E111E180571B}" presName="compNode" presStyleCnt="0"/>
      <dgm:spPr/>
    </dgm:pt>
    <dgm:pt modelId="{1E35D85A-DA2E-4820-831F-2EDAD8C77852}" type="pres">
      <dgm:prSet presAssocID="{5D284E9E-7258-456D-861D-E111E180571B}" presName="aNode" presStyleLbl="bgShp" presStyleIdx="0" presStyleCnt="1" custLinFactNeighborX="7521" custLinFactNeighborY="1319"/>
      <dgm:spPr/>
    </dgm:pt>
    <dgm:pt modelId="{B4F49707-5BFF-4B88-AC60-9EF1A5A54AB1}" type="pres">
      <dgm:prSet presAssocID="{5D284E9E-7258-456D-861D-E111E180571B}" presName="textNode" presStyleLbl="bgShp" presStyleIdx="0" presStyleCnt="1"/>
      <dgm:spPr/>
    </dgm:pt>
    <dgm:pt modelId="{594E7D60-1864-4B54-8B4D-A80F84ABD3C9}" type="pres">
      <dgm:prSet presAssocID="{5D284E9E-7258-456D-861D-E111E180571B}" presName="compChildNode" presStyleCnt="0"/>
      <dgm:spPr/>
    </dgm:pt>
    <dgm:pt modelId="{8254B646-6CD5-4B22-8A73-FAEE077B6A9A}" type="pres">
      <dgm:prSet presAssocID="{5D284E9E-7258-456D-861D-E111E180571B}" presName="theInnerList" presStyleCnt="0"/>
      <dgm:spPr/>
    </dgm:pt>
    <dgm:pt modelId="{B50B1BFF-F5C4-46A7-83D5-311757CCEA16}" type="pres">
      <dgm:prSet presAssocID="{AFDEEE2A-1611-47FC-A5A1-605D5F68D12A}" presName="childNode" presStyleLbl="node1" presStyleIdx="0" presStyleCnt="3">
        <dgm:presLayoutVars>
          <dgm:bulletEnabled val="1"/>
        </dgm:presLayoutVars>
      </dgm:prSet>
      <dgm:spPr/>
    </dgm:pt>
    <dgm:pt modelId="{6B5E51CC-88FE-45B6-8491-61EB0921BBB1}" type="pres">
      <dgm:prSet presAssocID="{AFDEEE2A-1611-47FC-A5A1-605D5F68D12A}" presName="aSpace2" presStyleCnt="0"/>
      <dgm:spPr/>
    </dgm:pt>
    <dgm:pt modelId="{56FED1E8-6F71-48FE-BAFE-DB7A2A7D7260}" type="pres">
      <dgm:prSet presAssocID="{DB818AA7-FE31-433D-8E80-B3FE1E5144E6}" presName="childNode" presStyleLbl="node1" presStyleIdx="1" presStyleCnt="3">
        <dgm:presLayoutVars>
          <dgm:bulletEnabled val="1"/>
        </dgm:presLayoutVars>
      </dgm:prSet>
      <dgm:spPr/>
    </dgm:pt>
    <dgm:pt modelId="{7C5D00DE-DD11-4741-9E46-02B8AAD1BBB3}" type="pres">
      <dgm:prSet presAssocID="{DB818AA7-FE31-433D-8E80-B3FE1E5144E6}" presName="aSpace2" presStyleCnt="0"/>
      <dgm:spPr/>
    </dgm:pt>
    <dgm:pt modelId="{B6A13EBD-E566-400A-8AEE-9D8F588D7CCC}" type="pres">
      <dgm:prSet presAssocID="{78281686-36ED-457C-A941-810553A5B5E8}" presName="childNode" presStyleLbl="node1" presStyleIdx="2" presStyleCnt="3">
        <dgm:presLayoutVars>
          <dgm:bulletEnabled val="1"/>
        </dgm:presLayoutVars>
      </dgm:prSet>
      <dgm:spPr/>
    </dgm:pt>
  </dgm:ptLst>
  <dgm:cxnLst>
    <dgm:cxn modelId="{896D8535-7EE0-4DAB-ACEC-4610278B4D5F}" srcId="{495319C1-8E41-4165-B82E-EAAC9576A886}" destId="{5D284E9E-7258-456D-861D-E111E180571B}" srcOrd="0" destOrd="0" parTransId="{082FCC92-8813-4BD8-BED4-91BEA5EFDD0B}" sibTransId="{DE838F01-1925-4ECA-BE4F-6E7CC990E6D4}"/>
    <dgm:cxn modelId="{CEDAAE3E-0208-45C8-A607-B2324968B113}" type="presOf" srcId="{5D284E9E-7258-456D-861D-E111E180571B}" destId="{B4F49707-5BFF-4B88-AC60-9EF1A5A54AB1}" srcOrd="1" destOrd="0" presId="urn:microsoft.com/office/officeart/2005/8/layout/lProcess2"/>
    <dgm:cxn modelId="{31175263-A8F0-462C-BEE9-4B105A591F30}" srcId="{5D284E9E-7258-456D-861D-E111E180571B}" destId="{DB818AA7-FE31-433D-8E80-B3FE1E5144E6}" srcOrd="1" destOrd="0" parTransId="{CAD3F121-3440-4D15-B952-B92C24E44BD9}" sibTransId="{159C8F47-C5DF-4E76-B7D3-897E54621877}"/>
    <dgm:cxn modelId="{A895CE45-18E4-4817-A2E1-436C78AD9726}" type="presOf" srcId="{DB818AA7-FE31-433D-8E80-B3FE1E5144E6}" destId="{56FED1E8-6F71-48FE-BAFE-DB7A2A7D7260}" srcOrd="0" destOrd="0" presId="urn:microsoft.com/office/officeart/2005/8/layout/lProcess2"/>
    <dgm:cxn modelId="{682E0482-E9A3-4BC1-99DC-7603535AB9F5}" type="presOf" srcId="{5D284E9E-7258-456D-861D-E111E180571B}" destId="{1E35D85A-DA2E-4820-831F-2EDAD8C77852}" srcOrd="0" destOrd="0" presId="urn:microsoft.com/office/officeart/2005/8/layout/lProcess2"/>
    <dgm:cxn modelId="{E49E9085-5147-4C49-A13F-A4C1C515A863}" type="presOf" srcId="{78281686-36ED-457C-A941-810553A5B5E8}" destId="{B6A13EBD-E566-400A-8AEE-9D8F588D7CCC}" srcOrd="0" destOrd="0" presId="urn:microsoft.com/office/officeart/2005/8/layout/lProcess2"/>
    <dgm:cxn modelId="{A741E6A0-91BB-47B2-9389-F9E642460548}" srcId="{5D284E9E-7258-456D-861D-E111E180571B}" destId="{AFDEEE2A-1611-47FC-A5A1-605D5F68D12A}" srcOrd="0" destOrd="0" parTransId="{C3776765-8695-4216-A7A1-F28D8C0D3762}" sibTransId="{C6829BB3-9BE7-4285-BAA7-992B030B431C}"/>
    <dgm:cxn modelId="{4A1C30B9-60E2-4807-A249-21556D4DE1AE}" type="presOf" srcId="{AFDEEE2A-1611-47FC-A5A1-605D5F68D12A}" destId="{B50B1BFF-F5C4-46A7-83D5-311757CCEA16}" srcOrd="0" destOrd="0" presId="urn:microsoft.com/office/officeart/2005/8/layout/lProcess2"/>
    <dgm:cxn modelId="{1448AAEA-9C90-4EBE-9BF0-0D6487763CF3}" srcId="{5D284E9E-7258-456D-861D-E111E180571B}" destId="{78281686-36ED-457C-A941-810553A5B5E8}" srcOrd="2" destOrd="0" parTransId="{CAC3A8BC-0034-43CD-89FE-BF23B9667C55}" sibTransId="{D5D516F5-0941-4442-8D2B-BBD2877BFE21}"/>
    <dgm:cxn modelId="{14FE70F0-15B4-49CC-8478-39E3CE9685C9}" type="presOf" srcId="{495319C1-8E41-4165-B82E-EAAC9576A886}" destId="{DDA5F55D-E921-4B5A-93E1-F51598C6E18D}" srcOrd="0" destOrd="0" presId="urn:microsoft.com/office/officeart/2005/8/layout/lProcess2"/>
    <dgm:cxn modelId="{E6E38EC5-C9BF-44DA-B437-5DAA0A771655}" type="presParOf" srcId="{DDA5F55D-E921-4B5A-93E1-F51598C6E18D}" destId="{F59B6DDA-7BCC-450F-A784-894D910749E1}" srcOrd="0" destOrd="0" presId="urn:microsoft.com/office/officeart/2005/8/layout/lProcess2"/>
    <dgm:cxn modelId="{D4A769A0-C45C-4CF2-A190-D19110A2A565}" type="presParOf" srcId="{F59B6DDA-7BCC-450F-A784-894D910749E1}" destId="{1E35D85A-DA2E-4820-831F-2EDAD8C77852}" srcOrd="0" destOrd="0" presId="urn:microsoft.com/office/officeart/2005/8/layout/lProcess2"/>
    <dgm:cxn modelId="{E1AF52E9-8D0A-449F-AFBA-BBD2329CD944}" type="presParOf" srcId="{F59B6DDA-7BCC-450F-A784-894D910749E1}" destId="{B4F49707-5BFF-4B88-AC60-9EF1A5A54AB1}" srcOrd="1" destOrd="0" presId="urn:microsoft.com/office/officeart/2005/8/layout/lProcess2"/>
    <dgm:cxn modelId="{B21BAA9A-6B3B-42AB-A139-C509979D462E}" type="presParOf" srcId="{F59B6DDA-7BCC-450F-A784-894D910749E1}" destId="{594E7D60-1864-4B54-8B4D-A80F84ABD3C9}" srcOrd="2" destOrd="0" presId="urn:microsoft.com/office/officeart/2005/8/layout/lProcess2"/>
    <dgm:cxn modelId="{4B0857B7-9E57-45B9-9346-9EAD0EDCF6FB}" type="presParOf" srcId="{594E7D60-1864-4B54-8B4D-A80F84ABD3C9}" destId="{8254B646-6CD5-4B22-8A73-FAEE077B6A9A}" srcOrd="0" destOrd="0" presId="urn:microsoft.com/office/officeart/2005/8/layout/lProcess2"/>
    <dgm:cxn modelId="{BE761BD2-DE4E-40B8-88DB-1EFD88EECE8C}" type="presParOf" srcId="{8254B646-6CD5-4B22-8A73-FAEE077B6A9A}" destId="{B50B1BFF-F5C4-46A7-83D5-311757CCEA16}" srcOrd="0" destOrd="0" presId="urn:microsoft.com/office/officeart/2005/8/layout/lProcess2"/>
    <dgm:cxn modelId="{FE3838FC-E903-4BF3-A8DE-51FEDE8C39E3}" type="presParOf" srcId="{8254B646-6CD5-4B22-8A73-FAEE077B6A9A}" destId="{6B5E51CC-88FE-45B6-8491-61EB0921BBB1}" srcOrd="1" destOrd="0" presId="urn:microsoft.com/office/officeart/2005/8/layout/lProcess2"/>
    <dgm:cxn modelId="{23AFC062-9F78-41A1-AA5C-E3FBBF6F5EB0}" type="presParOf" srcId="{8254B646-6CD5-4B22-8A73-FAEE077B6A9A}" destId="{56FED1E8-6F71-48FE-BAFE-DB7A2A7D7260}" srcOrd="2" destOrd="0" presId="urn:microsoft.com/office/officeart/2005/8/layout/lProcess2"/>
    <dgm:cxn modelId="{23F3A17E-360D-484C-A686-65D7F8D5A323}" type="presParOf" srcId="{8254B646-6CD5-4B22-8A73-FAEE077B6A9A}" destId="{7C5D00DE-DD11-4741-9E46-02B8AAD1BBB3}" srcOrd="3" destOrd="0" presId="urn:microsoft.com/office/officeart/2005/8/layout/lProcess2"/>
    <dgm:cxn modelId="{BB5B2825-3C66-49EC-94A0-CAF167C30CEC}" type="presParOf" srcId="{8254B646-6CD5-4B22-8A73-FAEE077B6A9A}" destId="{B6A13EBD-E566-400A-8AEE-9D8F588D7CCC}" srcOrd="4" destOrd="0" presId="urn:microsoft.com/office/officeart/2005/8/layout/lProcess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5D85A-DA2E-4820-831F-2EDAD8C77852}">
      <dsp:nvSpPr>
        <dsp:cNvPr id="0" name=""/>
        <dsp:cNvSpPr/>
      </dsp:nvSpPr>
      <dsp:spPr>
        <a:xfrm>
          <a:off x="0" y="0"/>
          <a:ext cx="2845923" cy="4736076"/>
        </a:xfrm>
        <a:prstGeom prst="roundRect">
          <a:avLst>
            <a:gd name="adj" fmla="val 10000"/>
          </a:avLst>
        </a:prstGeom>
        <a:solidFill>
          <a:schemeClr val="accent2"/>
        </a:solidFill>
        <a:ln>
          <a:noFill/>
        </a:ln>
        <a:effectLst>
          <a:outerShdw blurRad="50800" dist="38100" dir="5400000" algn="t" rotWithShape="0">
            <a:prstClr val="black">
              <a:alpha val="40000"/>
            </a:prstClr>
          </a:outerShdw>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11A6B"/>
              </a:solidFill>
              <a:latin typeface="Montserrat ExtraBold" pitchFamily="2" charset="0"/>
            </a:rPr>
            <a:t>HRTPO PROJECT PRIORITIZATION TOOL</a:t>
          </a:r>
          <a:endParaRPr lang="en-US" sz="1100" b="1" kern="1200">
            <a:solidFill>
              <a:srgbClr val="011A6B"/>
            </a:solidFill>
            <a:latin typeface="Montserrat ExtraBold" pitchFamily="2" charset="0"/>
          </a:endParaRPr>
        </a:p>
      </dsp:txBody>
      <dsp:txXfrm>
        <a:off x="0" y="0"/>
        <a:ext cx="2845923" cy="1420822"/>
      </dsp:txXfrm>
    </dsp:sp>
    <dsp:sp modelId="{B50B1BFF-F5C4-46A7-83D5-311757CCEA16}">
      <dsp:nvSpPr>
        <dsp:cNvPr id="0" name=""/>
        <dsp:cNvSpPr/>
      </dsp:nvSpPr>
      <dsp:spPr>
        <a:xfrm>
          <a:off x="284592" y="1421227"/>
          <a:ext cx="2276739" cy="930449"/>
        </a:xfrm>
        <a:prstGeom prst="roundRect">
          <a:avLst>
            <a:gd name="adj" fmla="val 10000"/>
          </a:avLst>
        </a:prstGeom>
        <a:solidFill>
          <a:srgbClr val="011A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D7EAF8"/>
              </a:solidFill>
              <a:latin typeface="Montserrat ExtraBold" pitchFamily="2" charset="0"/>
            </a:rPr>
            <a:t>Project Utility</a:t>
          </a:r>
        </a:p>
      </dsp:txBody>
      <dsp:txXfrm>
        <a:off x="311844" y="1448479"/>
        <a:ext cx="2222235" cy="875945"/>
      </dsp:txXfrm>
    </dsp:sp>
    <dsp:sp modelId="{56FED1E8-6F71-48FE-BAFE-DB7A2A7D7260}">
      <dsp:nvSpPr>
        <dsp:cNvPr id="0" name=""/>
        <dsp:cNvSpPr/>
      </dsp:nvSpPr>
      <dsp:spPr>
        <a:xfrm>
          <a:off x="284592" y="2494822"/>
          <a:ext cx="2276739" cy="930449"/>
        </a:xfrm>
        <a:prstGeom prst="roundRect">
          <a:avLst>
            <a:gd name="adj" fmla="val 10000"/>
          </a:avLst>
        </a:prstGeom>
        <a:solidFill>
          <a:srgbClr val="011A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D7EAF8"/>
              </a:solidFill>
              <a:latin typeface="Montserrat ExtraBold" pitchFamily="2" charset="0"/>
            </a:rPr>
            <a:t>Economic Vitality</a:t>
          </a:r>
        </a:p>
      </dsp:txBody>
      <dsp:txXfrm>
        <a:off x="311844" y="2522074"/>
        <a:ext cx="2222235" cy="875945"/>
      </dsp:txXfrm>
    </dsp:sp>
    <dsp:sp modelId="{B6A13EBD-E566-400A-8AEE-9D8F588D7CCC}">
      <dsp:nvSpPr>
        <dsp:cNvPr id="0" name=""/>
        <dsp:cNvSpPr/>
      </dsp:nvSpPr>
      <dsp:spPr>
        <a:xfrm>
          <a:off x="284592" y="3568418"/>
          <a:ext cx="2276739" cy="930449"/>
        </a:xfrm>
        <a:prstGeom prst="roundRect">
          <a:avLst>
            <a:gd name="adj" fmla="val 10000"/>
          </a:avLst>
        </a:prstGeom>
        <a:solidFill>
          <a:srgbClr val="011A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D7EAF8"/>
              </a:solidFill>
              <a:latin typeface="Montserrat ExtraBold" pitchFamily="2" charset="0"/>
            </a:rPr>
            <a:t>Project Viability</a:t>
          </a:r>
        </a:p>
      </dsp:txBody>
      <dsp:txXfrm>
        <a:off x="311844" y="3595670"/>
        <a:ext cx="2222235" cy="8759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5D85A-DA2E-4820-831F-2EDAD8C77852}">
      <dsp:nvSpPr>
        <dsp:cNvPr id="0" name=""/>
        <dsp:cNvSpPr/>
      </dsp:nvSpPr>
      <dsp:spPr>
        <a:xfrm>
          <a:off x="0" y="0"/>
          <a:ext cx="2845923" cy="4736076"/>
        </a:xfrm>
        <a:prstGeom prst="roundRect">
          <a:avLst>
            <a:gd name="adj" fmla="val 10000"/>
          </a:avLst>
        </a:prstGeom>
        <a:solidFill>
          <a:schemeClr val="accent2"/>
        </a:solidFill>
        <a:ln>
          <a:noFill/>
        </a:ln>
        <a:effectLst>
          <a:outerShdw blurRad="50800" dist="38100" dir="5400000" algn="t" rotWithShape="0">
            <a:prstClr val="black">
              <a:alpha val="40000"/>
            </a:prstClr>
          </a:outerShdw>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11A6B"/>
              </a:solidFill>
              <a:latin typeface="Montserrat ExtraBold" pitchFamily="2" charset="0"/>
            </a:rPr>
            <a:t>HRTPO PROJECT PRIORITIZATION TOOL</a:t>
          </a:r>
          <a:endParaRPr lang="en-US" sz="1100" b="1" kern="1200">
            <a:solidFill>
              <a:srgbClr val="011A6B"/>
            </a:solidFill>
            <a:latin typeface="Montserrat ExtraBold" pitchFamily="2" charset="0"/>
          </a:endParaRPr>
        </a:p>
      </dsp:txBody>
      <dsp:txXfrm>
        <a:off x="0" y="0"/>
        <a:ext cx="2845923" cy="1420822"/>
      </dsp:txXfrm>
    </dsp:sp>
    <dsp:sp modelId="{B50B1BFF-F5C4-46A7-83D5-311757CCEA16}">
      <dsp:nvSpPr>
        <dsp:cNvPr id="0" name=""/>
        <dsp:cNvSpPr/>
      </dsp:nvSpPr>
      <dsp:spPr>
        <a:xfrm>
          <a:off x="284592" y="1421227"/>
          <a:ext cx="2276739" cy="930449"/>
        </a:xfrm>
        <a:prstGeom prst="roundRect">
          <a:avLst>
            <a:gd name="adj" fmla="val 10000"/>
          </a:avLst>
        </a:prstGeom>
        <a:solidFill>
          <a:srgbClr val="011A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D7EAF8"/>
              </a:solidFill>
              <a:latin typeface="Montserrat ExtraBold" pitchFamily="2" charset="0"/>
            </a:rPr>
            <a:t>Project Utility</a:t>
          </a:r>
        </a:p>
      </dsp:txBody>
      <dsp:txXfrm>
        <a:off x="311844" y="1448479"/>
        <a:ext cx="2222235" cy="875945"/>
      </dsp:txXfrm>
    </dsp:sp>
    <dsp:sp modelId="{56FED1E8-6F71-48FE-BAFE-DB7A2A7D7260}">
      <dsp:nvSpPr>
        <dsp:cNvPr id="0" name=""/>
        <dsp:cNvSpPr/>
      </dsp:nvSpPr>
      <dsp:spPr>
        <a:xfrm>
          <a:off x="284592" y="2494822"/>
          <a:ext cx="2276739" cy="930449"/>
        </a:xfrm>
        <a:prstGeom prst="roundRect">
          <a:avLst>
            <a:gd name="adj" fmla="val 10000"/>
          </a:avLst>
        </a:prstGeom>
        <a:solidFill>
          <a:srgbClr val="011A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D7EAF8"/>
              </a:solidFill>
              <a:latin typeface="Montserrat ExtraBold" pitchFamily="2" charset="0"/>
            </a:rPr>
            <a:t>Economic Vitality</a:t>
          </a:r>
        </a:p>
      </dsp:txBody>
      <dsp:txXfrm>
        <a:off x="311844" y="2522074"/>
        <a:ext cx="2222235" cy="875945"/>
      </dsp:txXfrm>
    </dsp:sp>
    <dsp:sp modelId="{B6A13EBD-E566-400A-8AEE-9D8F588D7CCC}">
      <dsp:nvSpPr>
        <dsp:cNvPr id="0" name=""/>
        <dsp:cNvSpPr/>
      </dsp:nvSpPr>
      <dsp:spPr>
        <a:xfrm>
          <a:off x="284592" y="3568418"/>
          <a:ext cx="2276739" cy="930449"/>
        </a:xfrm>
        <a:prstGeom prst="roundRect">
          <a:avLst>
            <a:gd name="adj" fmla="val 10000"/>
          </a:avLst>
        </a:prstGeom>
        <a:solidFill>
          <a:srgbClr val="011A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solidFill>
                <a:srgbClr val="D7EAF8"/>
              </a:solidFill>
              <a:latin typeface="Montserrat ExtraBold" pitchFamily="2" charset="0"/>
            </a:rPr>
            <a:t>Project Viability</a:t>
          </a:r>
        </a:p>
      </dsp:txBody>
      <dsp:txXfrm>
        <a:off x="311844" y="3595670"/>
        <a:ext cx="2222235" cy="87594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CFEF3-B836-4E17-8330-B9CC73ECFFFE}" type="datetimeFigureOut">
              <a:rPr lang="en-US" smtClean="0"/>
              <a:t>7/8/2025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C8FD6-E749-4013-BB38-BC12F1682FB3}" type="slidenum">
              <a:rPr lang="en-US" smtClean="0"/>
              <a:t>‹#›</a:t>
            </a:fld>
            <a:endParaRPr lang="en-US"/>
          </a:p>
        </p:txBody>
      </p:sp>
    </p:spTree>
    <p:extLst>
      <p:ext uri="{BB962C8B-B14F-4D97-AF65-F5344CB8AC3E}">
        <p14:creationId xmlns:p14="http://schemas.microsoft.com/office/powerpoint/2010/main" val="400587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D8E04-F664-2061-5DB6-32D3B2CCA3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68E9C3-A262-EA19-8185-BC46A43169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28A9BB-CE3E-928C-412B-8A350AAB06E0}"/>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29389EB4-7463-315E-3E98-6640CE95381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FA3384-ECBC-4796-893C-4830C835181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5871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C4F41-3C37-53EF-5104-B0783CCC90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AEB6C-AF78-5C3C-6231-E1D4B8709B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176FD8-674B-8C5B-85FA-C1BE527E1B97}"/>
              </a:ext>
            </a:extLst>
          </p:cNvPr>
          <p:cNvSpPr>
            <a:spLocks noGrp="1"/>
          </p:cNvSpPr>
          <p:nvPr>
            <p:ph type="body" idx="1"/>
          </p:nvPr>
        </p:nvSpPr>
        <p:spPr/>
        <p:txBody>
          <a:bodyPr/>
          <a:lstStyle/>
          <a:p>
            <a:endParaRPr lang="en-US" baseline="0"/>
          </a:p>
        </p:txBody>
      </p:sp>
      <p:sp>
        <p:nvSpPr>
          <p:cNvPr id="4" name="Slide Number Placeholder 3">
            <a:extLst>
              <a:ext uri="{FF2B5EF4-FFF2-40B4-BE49-F238E27FC236}">
                <a16:creationId xmlns:a16="http://schemas.microsoft.com/office/drawing/2014/main" id="{98BEA223-B1FE-F8F1-915D-6D9D78761A1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F15043-D73E-4DCB-904B-998CD313373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878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 may come from different sources, including common publicly available data sources</a:t>
            </a:r>
          </a:p>
          <a:p>
            <a:endParaRPr lang="en-US"/>
          </a:p>
          <a:p>
            <a:r>
              <a:rPr lang="en-US"/>
              <a:t>-Network data</a:t>
            </a:r>
          </a:p>
          <a:p>
            <a:r>
              <a:rPr lang="en-US"/>
              <a:t>-Link-level hazard data (can be from Exposure Analysis Tool)</a:t>
            </a:r>
          </a:p>
          <a:p>
            <a:r>
              <a:rPr lang="en-US"/>
              <a:t>-Trip tables</a:t>
            </a:r>
          </a:p>
          <a:p>
            <a:r>
              <a:rPr lang="en-US"/>
              <a:t>-Resilience projects</a:t>
            </a:r>
          </a:p>
          <a:p>
            <a:r>
              <a:rPr lang="en-US"/>
              <a:t>-Configurations and user-defined/default relationships</a:t>
            </a:r>
          </a:p>
          <a:p>
            <a:r>
              <a:rPr lang="en-US"/>
              <a:t>-Economic data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A4CE71-F8DF-478A-9DA7-702D1844095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135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48E73-6B85-5704-9F73-765FF3A639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860482-95AE-15C7-7C3E-E90E374B46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D8B14-EFF5-BCCA-E128-9DB15585146C}"/>
              </a:ext>
            </a:extLst>
          </p:cNvPr>
          <p:cNvSpPr>
            <a:spLocks noGrp="1"/>
          </p:cNvSpPr>
          <p:nvPr>
            <p:ph type="body" idx="1"/>
          </p:nvPr>
        </p:nvSpPr>
        <p:spPr/>
        <p:txBody>
          <a:bodyPr/>
          <a:lstStyle/>
          <a:p>
            <a:r>
              <a:rPr lang="en-US" sz="2100" b="1">
                <a:cs typeface="Calibri"/>
              </a:rPr>
              <a:t>This slide shows how the scenario space expands as one works through the RDR Tool Suite analysis process.</a:t>
            </a:r>
          </a:p>
          <a:p>
            <a:pPr>
              <a:spcBef>
                <a:spcPts val="634"/>
              </a:spcBef>
            </a:pPr>
            <a:endParaRPr lang="en-US" sz="2100" b="1">
              <a:cs typeface="Calibri"/>
            </a:endParaRPr>
          </a:p>
          <a:p>
            <a:pPr>
              <a:spcBef>
                <a:spcPts val="634"/>
              </a:spcBef>
            </a:pPr>
            <a:r>
              <a:rPr lang="en-US" sz="2100" b="1">
                <a:cs typeface="Calibri"/>
              </a:rPr>
              <a:t>Core Models (Travel Demand Model, AequilibraE) are in green headings at the left: </a:t>
            </a:r>
            <a:r>
              <a:rPr lang="en-US" sz="2100">
                <a:cs typeface="Calibri"/>
              </a:rPr>
              <a:t>They perform initial sampling of runs to enable the metamodel to expand the scenario space to encompass the range of uncertainties.  This starts with the travel demand model (TDM) and then leverages the open source AequilibraE package to supplement or replace TDM runs as needed.</a:t>
            </a:r>
          </a:p>
          <a:p>
            <a:pPr>
              <a:spcBef>
                <a:spcPts val="634"/>
              </a:spcBef>
            </a:pPr>
            <a:r>
              <a:rPr lang="en-US" sz="2100" b="1">
                <a:cs typeface="Calibri"/>
              </a:rPr>
              <a:t>RDR Metamodel (RDRM) aspects are in light blue headings in the middle:  </a:t>
            </a:r>
            <a:r>
              <a:rPr lang="en-US" sz="2100">
                <a:cs typeface="Calibri"/>
              </a:rPr>
              <a:t>They expand the scenario space to assess hazard impacts and resilience project performance across a range of hazard conditions, recovery times, and years.</a:t>
            </a:r>
          </a:p>
          <a:p>
            <a:pPr>
              <a:spcBef>
                <a:spcPts val="634"/>
              </a:spcBef>
            </a:pPr>
            <a:r>
              <a:rPr lang="en-US" sz="2100" b="1">
                <a:cs typeface="Calibri"/>
              </a:rPr>
              <a:t>RDR ROI Analysis Tool is a dark blue heading at the right:  </a:t>
            </a:r>
            <a:r>
              <a:rPr lang="en-US" sz="2100">
                <a:cs typeface="Calibri"/>
              </a:rPr>
              <a:t>This monetizes performance and damage/repair. It ranks proposed resilience investments based on return-on-investment (ROI).</a:t>
            </a:r>
            <a:endParaRPr lang="en-US" sz="1700">
              <a:cs typeface="Calibri"/>
            </a:endParaRPr>
          </a:p>
        </p:txBody>
      </p:sp>
      <p:sp>
        <p:nvSpPr>
          <p:cNvPr id="4" name="Slide Number Placeholder 3">
            <a:extLst>
              <a:ext uri="{FF2B5EF4-FFF2-40B4-BE49-F238E27FC236}">
                <a16:creationId xmlns:a16="http://schemas.microsoft.com/office/drawing/2014/main" id="{2E37C012-980F-F576-30E8-2485E3D01D1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FA3384-ECBC-4796-893C-4830C835181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755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6DEC0-0DEC-FF43-41AC-7FE19EC7AC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58078B-FF56-0A82-EE0E-36846EBD0C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754339-2518-B4AA-6DE6-BAAE7BF498CB}"/>
              </a:ext>
            </a:extLst>
          </p:cNvPr>
          <p:cNvSpPr>
            <a:spLocks noGrp="1"/>
          </p:cNvSpPr>
          <p:nvPr>
            <p:ph type="body" idx="1"/>
          </p:nvPr>
        </p:nvSpPr>
        <p:spPr/>
        <p:txBody>
          <a:bodyPr/>
          <a:lstStyle/>
          <a:p>
            <a:r>
              <a:rPr lang="en-US" sz="2100" b="1">
                <a:cs typeface="Calibri"/>
              </a:rPr>
              <a:t>This slide shows how the scenario space expands as one works through the RDR Tool Suite analysis process.</a:t>
            </a:r>
          </a:p>
          <a:p>
            <a:pPr>
              <a:spcBef>
                <a:spcPts val="634"/>
              </a:spcBef>
            </a:pPr>
            <a:endParaRPr lang="en-US" sz="2100" b="1">
              <a:cs typeface="Calibri"/>
            </a:endParaRPr>
          </a:p>
          <a:p>
            <a:pPr>
              <a:spcBef>
                <a:spcPts val="634"/>
              </a:spcBef>
            </a:pPr>
            <a:r>
              <a:rPr lang="en-US" sz="2100" b="1">
                <a:cs typeface="Calibri"/>
              </a:rPr>
              <a:t>Core Models (Travel Demand Model, AequilibraE) are in green headings at the left: </a:t>
            </a:r>
            <a:r>
              <a:rPr lang="en-US" sz="2100">
                <a:cs typeface="Calibri"/>
              </a:rPr>
              <a:t>They perform initial sampling of runs to enable the metamodel to expand the scenario space to encompass the range of uncertainties.  This starts with the travel demand model (TDM) and then leverages the open source AequilibraE package to supplement or replace TDM runs as needed.</a:t>
            </a:r>
          </a:p>
          <a:p>
            <a:pPr>
              <a:spcBef>
                <a:spcPts val="634"/>
              </a:spcBef>
            </a:pPr>
            <a:r>
              <a:rPr lang="en-US" sz="2100" b="1">
                <a:cs typeface="Calibri"/>
              </a:rPr>
              <a:t>RDR Metamodel (RDRM) aspects are in light blue headings in the middle:  </a:t>
            </a:r>
            <a:r>
              <a:rPr lang="en-US" sz="2100">
                <a:cs typeface="Calibri"/>
              </a:rPr>
              <a:t>They expand the scenario space to assess hazard impacts and resilience project performance across a range of hazard conditions, recovery times, and years.</a:t>
            </a:r>
          </a:p>
          <a:p>
            <a:pPr>
              <a:spcBef>
                <a:spcPts val="634"/>
              </a:spcBef>
            </a:pPr>
            <a:r>
              <a:rPr lang="en-US" sz="2100" b="1">
                <a:cs typeface="Calibri"/>
              </a:rPr>
              <a:t>RDR ROI Analysis Tool is a dark blue heading at the right:  </a:t>
            </a:r>
            <a:r>
              <a:rPr lang="en-US" sz="2100">
                <a:cs typeface="Calibri"/>
              </a:rPr>
              <a:t>This monetizes performance and damage/repair. It ranks proposed resilience investments based on return-on-investment (ROI).</a:t>
            </a:r>
            <a:endParaRPr lang="en-US" sz="1700">
              <a:cs typeface="Calibri"/>
            </a:endParaRPr>
          </a:p>
        </p:txBody>
      </p:sp>
      <p:sp>
        <p:nvSpPr>
          <p:cNvPr id="4" name="Slide Number Placeholder 3">
            <a:extLst>
              <a:ext uri="{FF2B5EF4-FFF2-40B4-BE49-F238E27FC236}">
                <a16:creationId xmlns:a16="http://schemas.microsoft.com/office/drawing/2014/main" id="{3A10D5FF-0407-7880-3B07-C49D4E163D1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FA3384-ECBC-4796-893C-4830C835181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136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6390D-AA71-649A-853B-89DCB65527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93F7C9-45EB-5F5C-DAFC-1019734F64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08614E-CF25-50DA-F116-5F4421D45048}"/>
              </a:ext>
            </a:extLst>
          </p:cNvPr>
          <p:cNvSpPr>
            <a:spLocks noGrp="1"/>
          </p:cNvSpPr>
          <p:nvPr>
            <p:ph type="body" idx="1"/>
          </p:nvPr>
        </p:nvSpPr>
        <p:spPr/>
        <p:txBody>
          <a:bodyPr/>
          <a:lstStyle/>
          <a:p>
            <a:r>
              <a:rPr lang="en-US" sz="2100" b="1">
                <a:cs typeface="Calibri"/>
              </a:rPr>
              <a:t>This slide shows how the scenario space expands as one works through the RDR Tool Suite analysis process.</a:t>
            </a:r>
          </a:p>
          <a:p>
            <a:pPr>
              <a:spcBef>
                <a:spcPts val="634"/>
              </a:spcBef>
            </a:pPr>
            <a:endParaRPr lang="en-US" sz="2100" b="1">
              <a:cs typeface="Calibri"/>
            </a:endParaRPr>
          </a:p>
          <a:p>
            <a:pPr>
              <a:spcBef>
                <a:spcPts val="634"/>
              </a:spcBef>
            </a:pPr>
            <a:r>
              <a:rPr lang="en-US" sz="2100" b="1">
                <a:cs typeface="Calibri"/>
              </a:rPr>
              <a:t>Core Models (Travel Demand Model, AequilibraE) are in green headings at the left: </a:t>
            </a:r>
            <a:r>
              <a:rPr lang="en-US" sz="2100">
                <a:cs typeface="Calibri"/>
              </a:rPr>
              <a:t>They perform initial sampling of runs to enable the metamodel to expand the scenario space to encompass the range of uncertainties.  This starts with the travel demand model (TDM) and then leverages the open source AequilibraE package to supplement or replace TDM runs as needed.</a:t>
            </a:r>
          </a:p>
          <a:p>
            <a:pPr>
              <a:spcBef>
                <a:spcPts val="634"/>
              </a:spcBef>
            </a:pPr>
            <a:r>
              <a:rPr lang="en-US" sz="2100" b="1">
                <a:cs typeface="Calibri"/>
              </a:rPr>
              <a:t>RDR Metamodel (RDRM) aspects are in light blue headings in the middle:  </a:t>
            </a:r>
            <a:r>
              <a:rPr lang="en-US" sz="2100">
                <a:cs typeface="Calibri"/>
              </a:rPr>
              <a:t>They expand the scenario space to assess hazard impacts and resilience project performance across a range of hazard conditions, recovery times, and years.</a:t>
            </a:r>
          </a:p>
          <a:p>
            <a:pPr>
              <a:spcBef>
                <a:spcPts val="634"/>
              </a:spcBef>
            </a:pPr>
            <a:r>
              <a:rPr lang="en-US" sz="2100" b="1">
                <a:cs typeface="Calibri"/>
              </a:rPr>
              <a:t>RDR ROI Analysis Tool is a dark blue heading at the right:  </a:t>
            </a:r>
            <a:r>
              <a:rPr lang="en-US" sz="2100">
                <a:cs typeface="Calibri"/>
              </a:rPr>
              <a:t>This monetizes performance and damage/repair. It ranks proposed resilience investments based on return-on-investment (ROI).</a:t>
            </a:r>
            <a:endParaRPr lang="en-US" sz="1700">
              <a:cs typeface="Calibri"/>
            </a:endParaRPr>
          </a:p>
        </p:txBody>
      </p:sp>
      <p:sp>
        <p:nvSpPr>
          <p:cNvPr id="4" name="Slide Number Placeholder 3">
            <a:extLst>
              <a:ext uri="{FF2B5EF4-FFF2-40B4-BE49-F238E27FC236}">
                <a16:creationId xmlns:a16="http://schemas.microsoft.com/office/drawing/2014/main" id="{86FA3381-42A2-7E3D-7083-C4676174CC8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FA3384-ECBC-4796-893C-4830C835181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134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effectLst/>
                <a:latin typeface="Calibri" panose="020F0502020204030204" pitchFamily="34" charset="0"/>
              </a:rPr>
              <a:t>Visual outputs of these different economic analysis approaches are output in the Tableau workbook</a:t>
            </a:r>
          </a:p>
          <a:p>
            <a:endParaRPr lang="en-US"/>
          </a:p>
        </p:txBody>
      </p:sp>
      <p:sp>
        <p:nvSpPr>
          <p:cNvPr id="4" name="Slide Number Placeholder 3"/>
          <p:cNvSpPr>
            <a:spLocks noGrp="1"/>
          </p:cNvSpPr>
          <p:nvPr>
            <p:ph type="sldNum" sz="quarter" idx="5"/>
          </p:nvPr>
        </p:nvSpPr>
        <p:spPr/>
        <p:txBody>
          <a:bodyPr/>
          <a:lstStyle/>
          <a:p>
            <a:fld id="{9F9C8FD6-E749-4013-BB38-BC12F1682FB3}" type="slidenum">
              <a:rPr lang="en-US" smtClean="0"/>
              <a:t>16</a:t>
            </a:fld>
            <a:endParaRPr lang="en-US"/>
          </a:p>
        </p:txBody>
      </p:sp>
    </p:spTree>
    <p:extLst>
      <p:ext uri="{BB962C8B-B14F-4D97-AF65-F5344CB8AC3E}">
        <p14:creationId xmlns:p14="http://schemas.microsoft.com/office/powerpoint/2010/main" val="4128800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5D940-598A-9B7C-6D8D-0A5A86ED08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21228B-79F0-76BE-25E2-52CF5BEF3D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BF988C-D34B-1DD4-4F87-2A9BF2102132}"/>
              </a:ext>
            </a:extLst>
          </p:cNvPr>
          <p:cNvSpPr>
            <a:spLocks noGrp="1"/>
          </p:cNvSpPr>
          <p:nvPr>
            <p:ph type="body" idx="1"/>
          </p:nvPr>
        </p:nvSpPr>
        <p:spPr/>
        <p:txBody>
          <a:bodyPr/>
          <a:lstStyle/>
          <a:p>
            <a:r>
              <a:rPr lang="en-US" sz="1300">
                <a:solidFill>
                  <a:srgbClr val="000000"/>
                </a:solidFill>
                <a:latin typeface="Calibri" panose="020F0502020204030204" pitchFamily="34" charset="0"/>
              </a:rPr>
              <a:t>Given that the RDR Tool Suite is used when the potential future conditions are very large in number (the scenario space is very large) reviewing and understanding the outputs of the analysis can be challenging in text form. Therefore, the RDR ROI Analysis Tool final output imports into visualization dashboards in Tableau. The </a:t>
            </a:r>
            <a:r>
              <a:rPr lang="en-US"/>
              <a:t>Tableau workbook includes six dashboards:</a:t>
            </a:r>
          </a:p>
          <a:p>
            <a:pPr marL="664546" lvl="1" indent="-181240">
              <a:buFont typeface="Arial" panose="020B0604020202020204" pitchFamily="34" charset="0"/>
              <a:buChar char="•"/>
            </a:pPr>
            <a:r>
              <a:rPr lang="en-US"/>
              <a:t>Benefit Cost Analysis</a:t>
            </a:r>
          </a:p>
          <a:p>
            <a:pPr marL="664546" lvl="1" indent="-181240">
              <a:buFont typeface="Arial" panose="020B0604020202020204" pitchFamily="34" charset="0"/>
              <a:buChar char="•"/>
            </a:pPr>
            <a:r>
              <a:rPr lang="en-US"/>
              <a:t>Regret</a:t>
            </a:r>
          </a:p>
          <a:p>
            <a:pPr marL="664546" lvl="1" indent="-181240">
              <a:buFont typeface="Arial" panose="020B0604020202020204" pitchFamily="34" charset="0"/>
              <a:buChar char="•"/>
            </a:pPr>
            <a:r>
              <a:rPr lang="en-US"/>
              <a:t>Asset-Project</a:t>
            </a:r>
          </a:p>
          <a:p>
            <a:pPr marL="664546" lvl="1" indent="-181240">
              <a:buFont typeface="Arial" panose="020B0604020202020204" pitchFamily="34" charset="0"/>
              <a:buChar char="•"/>
            </a:pPr>
            <a:r>
              <a:rPr lang="en-US"/>
              <a:t>Asset</a:t>
            </a:r>
          </a:p>
          <a:p>
            <a:pPr marL="664546" lvl="1" indent="-181240">
              <a:buFont typeface="Arial" panose="020B0604020202020204" pitchFamily="34" charset="0"/>
              <a:buChar char="•"/>
            </a:pPr>
            <a:r>
              <a:rPr lang="en-US"/>
              <a:t>Exploratory</a:t>
            </a:r>
          </a:p>
          <a:p>
            <a:pPr marL="664546" lvl="1" indent="-181240">
              <a:buFont typeface="Arial" panose="020B0604020202020204" pitchFamily="34" charset="0"/>
              <a:buChar char="•"/>
            </a:pPr>
            <a:r>
              <a:rPr lang="en-US"/>
              <a:t>Map</a:t>
            </a:r>
          </a:p>
          <a:p>
            <a:pPr marL="664546" lvl="1" indent="-181240">
              <a:buFont typeface="Arial" panose="020B0604020202020204" pitchFamily="34" charset="0"/>
              <a:buChar char="•"/>
            </a:pPr>
            <a:r>
              <a:rPr lang="en-US"/>
              <a:t>Run Parameters</a:t>
            </a:r>
          </a:p>
          <a:p>
            <a:r>
              <a:rPr lang="en-US"/>
              <a:t>You can access the dashboards with free Tableau Reader or the full Tableau Desktop version.</a:t>
            </a:r>
          </a:p>
          <a:p>
            <a:endParaRPr lang="en-US"/>
          </a:p>
          <a:p>
            <a:pPr defTabSz="966612">
              <a:defRPr/>
            </a:pPr>
            <a:r>
              <a:rPr lang="en-US">
                <a:cs typeface="Calibri"/>
              </a:rPr>
              <a:t>The series of dashboards allow for increasing levels of granularity in investigating the outcomes and</a:t>
            </a:r>
            <a:r>
              <a:rPr lang="en-US" baseline="0">
                <a:cs typeface="Calibri"/>
              </a:rPr>
              <a:t> exploring the data., ranging from highest level (just ranking) to exploring data across all projects and all the scenario space, to drilling down to a specific asset and even a specific project at that asset</a:t>
            </a:r>
            <a:r>
              <a:rPr lang="en-US" b="0" baseline="0">
                <a:cs typeface="Calibri"/>
              </a:rPr>
              <a:t>. </a:t>
            </a:r>
            <a:r>
              <a:rPr lang="en-US" b="0"/>
              <a:t>Interactive scenario dashboards allow the user to rank and explore project performance under different scenario conditions at a variety of scales.</a:t>
            </a:r>
          </a:p>
        </p:txBody>
      </p:sp>
      <p:sp>
        <p:nvSpPr>
          <p:cNvPr id="4" name="Slide Number Placeholder 3">
            <a:extLst>
              <a:ext uri="{FF2B5EF4-FFF2-40B4-BE49-F238E27FC236}">
                <a16:creationId xmlns:a16="http://schemas.microsoft.com/office/drawing/2014/main" id="{8F0C5E91-00AD-9BDD-7C95-44100BE5C3D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A4CE71-F8DF-478A-9DA7-702D1844095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432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A3B71-2044-2334-CD25-94C4B4FD4B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DB2CB-BE88-60DC-7EE7-B6E0B9F062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7F2747-596D-24E2-D802-FB7A2A518A7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2FD9B68-D167-79EC-5C38-0450FBE2029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A4CE71-F8DF-478A-9DA7-702D1844095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010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CE7F7-570B-FE6C-F067-601401F993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6511E5-6748-9E44-E9BD-0AF691A83971}"/>
              </a:ext>
            </a:extLst>
          </p:cNvPr>
          <p:cNvSpPr>
            <a:spLocks noGrp="1" noRot="1" noChangeAspect="1"/>
          </p:cNvSpPr>
          <p:nvPr>
            <p:ph type="sldImg"/>
          </p:nvPr>
        </p:nvSpPr>
        <p:spPr>
          <a:xfrm>
            <a:off x="657225" y="681038"/>
            <a:ext cx="5978525" cy="3363912"/>
          </a:xfrm>
        </p:spPr>
      </p:sp>
      <p:sp>
        <p:nvSpPr>
          <p:cNvPr id="3" name="Notes Placeholder 2">
            <a:extLst>
              <a:ext uri="{FF2B5EF4-FFF2-40B4-BE49-F238E27FC236}">
                <a16:creationId xmlns:a16="http://schemas.microsoft.com/office/drawing/2014/main" id="{3EC553D5-1550-D395-0125-0F7AB44C3092}"/>
              </a:ext>
            </a:extLst>
          </p:cNvPr>
          <p:cNvSpPr>
            <a:spLocks noGrp="1"/>
          </p:cNvSpPr>
          <p:nvPr>
            <p:ph type="body" idx="1"/>
          </p:nvPr>
        </p:nvSpPr>
        <p:spPr>
          <a:xfrm>
            <a:off x="657224" y="4578350"/>
            <a:ext cx="5902326" cy="2798168"/>
          </a:xfrm>
        </p:spPr>
        <p:txBody>
          <a:bodyPr/>
          <a:lstStyle/>
          <a:p>
            <a:r>
              <a:rPr lang="en-US"/>
              <a:t>- Network not only sufficient for our everyday needs, but needs to support tourism</a:t>
            </a:r>
          </a:p>
        </p:txBody>
      </p:sp>
      <p:sp>
        <p:nvSpPr>
          <p:cNvPr id="4" name="Slide Number Placeholder 3">
            <a:extLst>
              <a:ext uri="{FF2B5EF4-FFF2-40B4-BE49-F238E27FC236}">
                <a16:creationId xmlns:a16="http://schemas.microsoft.com/office/drawing/2014/main" id="{9B349516-78FF-E1B8-74A0-3B07241217B7}"/>
              </a:ext>
            </a:extLst>
          </p:cNvPr>
          <p:cNvSpPr>
            <a:spLocks noGrp="1"/>
          </p:cNvSpPr>
          <p:nvPr>
            <p:ph type="sldNum" sz="quarter" idx="5"/>
          </p:nvPr>
        </p:nvSpPr>
        <p:spPr>
          <a:xfrm>
            <a:off x="2184538" y="11869944"/>
            <a:ext cx="2989369" cy="45240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4037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Break down how we evaluate projects across scenarios, using SP tools and PPT</a:t>
            </a:r>
          </a:p>
          <a:p>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3EE3A-C1C7-4A39-AAED-9F610F260E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3028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 </a:t>
            </a:r>
            <a:r>
              <a:rPr lang="en-US" sz="1300" b="1"/>
              <a:t>Transportation networks are under constant threat from hazard-related disruptions, such as floods, earthquakes, or landslides.</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AC8CE-6F87-4D3B-AFE1-5830393C31C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050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6F74B-375B-EABB-DB3B-F9C7ADD67A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A5AA7D-DB6B-72FB-3D57-900A83559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C4630A-90F9-AA44-0852-AC872A9C251C}"/>
              </a:ext>
            </a:extLst>
          </p:cNvPr>
          <p:cNvSpPr>
            <a:spLocks noGrp="1"/>
          </p:cNvSpPr>
          <p:nvPr>
            <p:ph type="body" idx="1"/>
          </p:nvPr>
        </p:nvSpPr>
        <p:spPr/>
        <p:txBody>
          <a:bodyPr/>
          <a:lstStyle/>
          <a:p>
            <a:r>
              <a:rPr lang="en-US" baseline="0"/>
              <a:t>Break down how we evaluate projects across scenarios, using SP tools and PPT</a:t>
            </a:r>
          </a:p>
          <a:p>
            <a:endParaRPr lang="en-US" baseline="0"/>
          </a:p>
        </p:txBody>
      </p:sp>
      <p:sp>
        <p:nvSpPr>
          <p:cNvPr id="4" name="Slide Number Placeholder 3">
            <a:extLst>
              <a:ext uri="{FF2B5EF4-FFF2-40B4-BE49-F238E27FC236}">
                <a16:creationId xmlns:a16="http://schemas.microsoft.com/office/drawing/2014/main" id="{EE02FD3D-154F-9080-ABCE-289CAC5A364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3EE3A-C1C7-4A39-AAED-9F610F260E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6244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25550" y="533400"/>
            <a:ext cx="4572000" cy="2571750"/>
          </a:xfrm>
          <a:prstGeom prst="rect">
            <a:avLst/>
          </a:prstGeom>
          <a:noFill/>
          <a:ln w="12700">
            <a:solidFill>
              <a:prstClr val="black"/>
            </a:solidFill>
          </a:ln>
        </p:spPr>
        <p:txBody>
          <a:bodyPr vert="horz" lIns="92446" tIns="46223" rIns="92446" bIns="46223" rtlCol="0" anchor="ctr"/>
          <a:lstStyle/>
          <a:p>
            <a:endParaRPr/>
          </a:p>
        </p:txBody>
      </p:sp>
      <p:sp>
        <p:nvSpPr>
          <p:cNvPr id="5" name="Notes Placeholder 4"/>
          <p:cNvSpPr>
            <a:spLocks noGrp="1"/>
          </p:cNvSpPr>
          <p:nvPr>
            <p:ph type="body" sz="quarter" idx="3"/>
          </p:nvPr>
        </p:nvSpPr>
        <p:spPr>
          <a:xfrm>
            <a:off x="936413" y="3255642"/>
            <a:ext cx="5384377" cy="3085547"/>
          </a:xfrm>
          <a:prstGeom prst="rect">
            <a:avLst/>
          </a:prstGeom>
        </p:spPr>
        <p:txBody>
          <a:bodyPr vert="horz" lIns="92446" tIns="46223" rIns="92446" bIns="46223" rtlCol="0"/>
          <a:lstStyle/>
          <a:p>
            <a:pPr defTabSz="924458">
              <a:defRPr/>
            </a:pPr>
            <a:r>
              <a:rPr lang="en-US"/>
              <a:t>Over the past several years, worked to integrate resilience considerations into project prioritization using a variety of ranking elements.</a:t>
            </a:r>
          </a:p>
          <a:p>
            <a:pPr marL="175520" indent="-175520" defTabSz="936106">
              <a:buFontTx/>
              <a:buChar char="-"/>
              <a:defRPr/>
            </a:pPr>
            <a:r>
              <a:rPr lang="en-US"/>
              <a:t>Partnered with Volpe, </a:t>
            </a:r>
            <a:r>
              <a:rPr lang="en-US" b="1"/>
              <a:t>serving as a pilot area for a nationally-replicable modeling tool that quantifies direct and indirect costs of disruptive events</a:t>
            </a:r>
          </a:p>
          <a:p>
            <a:pPr marL="175520" indent="-175520" defTabSz="936106">
              <a:buFontTx/>
              <a:buChar char="-"/>
              <a:defRPr/>
            </a:pPr>
            <a:endParaRPr lang="en-US" b="1"/>
          </a:p>
          <a:p>
            <a:pPr marL="173336" indent="-173336">
              <a:buClr>
                <a:srgbClr val="1F497D"/>
              </a:buClr>
              <a:buFontTx/>
              <a:buChar char="-"/>
            </a:pPr>
            <a:r>
              <a:rPr lang="en-US">
                <a:solidFill>
                  <a:srgbClr val="1F497D"/>
                </a:solidFill>
                <a:latin typeface="Calibri" panose="020F0502020204030204" pitchFamily="34" charset="0"/>
              </a:rPr>
              <a:t>Leverages the travel demand model and an open-source routing tool to provide the initial parameters for the metamodel</a:t>
            </a:r>
          </a:p>
          <a:p>
            <a:pPr>
              <a:buClr>
                <a:srgbClr val="1F497D"/>
              </a:buClr>
            </a:pPr>
            <a:r>
              <a:rPr lang="en-US">
                <a:solidFill>
                  <a:srgbClr val="1F497D"/>
                </a:solidFill>
                <a:latin typeface="Calibri" panose="020F0502020204030204" pitchFamily="34" charset="0"/>
              </a:rPr>
              <a:t> - The metamodel expands the conditions evaluated to allow the user </a:t>
            </a:r>
            <a:r>
              <a:rPr lang="en-US" b="1">
                <a:solidFill>
                  <a:srgbClr val="1F497D"/>
                </a:solidFill>
                <a:latin typeface="Calibri" panose="020F0502020204030204" pitchFamily="34" charset="0"/>
              </a:rPr>
              <a:t>to explore a range of hazard conditions and durations and the economic performance of resilience investments to help prioritize resilience projects</a:t>
            </a:r>
          </a:p>
        </p:txBody>
      </p:sp>
      <p:sp>
        <p:nvSpPr>
          <p:cNvPr id="7" name="Slide Number Placeholder 6"/>
          <p:cNvSpPr>
            <a:spLocks noGrp="1"/>
          </p:cNvSpPr>
          <p:nvPr>
            <p:ph type="sldNum" sz="quarter" idx="5"/>
          </p:nvPr>
        </p:nvSpPr>
        <p:spPr>
          <a:xfrm>
            <a:off x="2653171" y="8472139"/>
            <a:ext cx="4057791" cy="341779"/>
          </a:xfrm>
          <a:prstGeom prst="rect">
            <a:avLst/>
          </a:prstGeom>
        </p:spPr>
        <p:txBody>
          <a:bodyPr vert="horz" lIns="92446" tIns="46223" rIns="92446" bIns="46223" rtlCol="0" anchor="b"/>
          <a:lstStyle>
            <a:lvl1pPr algn="r">
              <a:defRPr sz="1200"/>
            </a:lvl1pPr>
          </a:lstStyle>
          <a:p>
            <a:pPr marL="0" marR="0" lvl="0" indent="0" algn="r" defTabSz="92445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22</a:t>
            </a: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520" indent="-175520">
              <a:buFontTx/>
              <a:buChar char="-"/>
            </a:pPr>
            <a:r>
              <a:rPr lang="en-US" sz="1600"/>
              <a:t>RDR Tool met our Resiliency Planning Objectives:  multiple scenarios, support data-driven process</a:t>
            </a:r>
          </a:p>
          <a:p>
            <a:pPr marL="175520" indent="-175520">
              <a:buFontTx/>
              <a:buChar char="-"/>
            </a:pPr>
            <a:endParaRPr lang="en-US" sz="1600"/>
          </a:p>
          <a:p>
            <a:pPr marL="175520" indent="-175520">
              <a:buFontTx/>
              <a:buChar char="-"/>
            </a:pPr>
            <a:r>
              <a:rPr lang="en-US" sz="1600"/>
              <a:t>Specifically:</a:t>
            </a:r>
          </a:p>
          <a:p>
            <a:pPr marL="643573" lvl="1" indent="-175520">
              <a:buFontTx/>
              <a:buChar char="-"/>
            </a:pPr>
            <a:r>
              <a:rPr lang="en-US" sz="1600" b="1"/>
              <a:t>Explore impacts of more than 1 SLR scenario, identify vulnerable projects </a:t>
            </a:r>
            <a:r>
              <a:rPr lang="en-US" sz="1600"/>
              <a:t>(ensure all critical vulnerable projects are being considered for plan)</a:t>
            </a:r>
          </a:p>
          <a:p>
            <a:pPr marL="643573" lvl="1" indent="-175520">
              <a:buFontTx/>
              <a:buChar char="-"/>
            </a:pPr>
            <a:r>
              <a:rPr lang="en-US" sz="1600" b="1"/>
              <a:t>More robust data for PPT and other PMs </a:t>
            </a:r>
            <a:r>
              <a:rPr lang="en-US" sz="1600"/>
              <a:t>(more data-driven, robust measures capturing network impacts – Criticality and Vulnerability matrix)</a:t>
            </a:r>
            <a:endParaRPr lang="en-US" sz="1600" b="1"/>
          </a:p>
          <a:p>
            <a:pPr marL="643573" lvl="1" indent="-175520">
              <a:buFontTx/>
              <a:buChar char="-"/>
            </a:pPr>
            <a:r>
              <a:rPr lang="en-US" sz="1600" b="1"/>
              <a:t>Improved cost effectiveness</a:t>
            </a:r>
          </a:p>
          <a:p>
            <a:pPr marL="643573" lvl="1" indent="-175520">
              <a:buFontTx/>
              <a:buChar char="-"/>
            </a:pPr>
            <a:r>
              <a:rPr lang="en-US" sz="1600" b="1"/>
              <a:t>Refine FC </a:t>
            </a:r>
            <a:r>
              <a:rPr lang="en-US" sz="1600"/>
              <a:t>(most </a:t>
            </a:r>
            <a:r>
              <a:rPr lang="en-US" sz="1600" b="1"/>
              <a:t>critical projects </a:t>
            </a:r>
            <a:r>
              <a:rPr lang="en-US" sz="1600"/>
              <a:t>are included)</a:t>
            </a:r>
          </a:p>
          <a:p>
            <a:pPr marL="643573" lvl="1" indent="-175520">
              <a:buFontTx/>
              <a:buChar char="-"/>
            </a:pPr>
            <a:r>
              <a:rPr lang="en-US" sz="1600" b="1"/>
              <a:t>Refine project design/cost/build order based on resiliency</a:t>
            </a:r>
          </a:p>
          <a:p>
            <a:pPr marL="643573" lvl="1" indent="-175520">
              <a:buFontTx/>
              <a:buChar char="-"/>
            </a:pPr>
            <a:r>
              <a:rPr lang="en-US" sz="1600" b="1"/>
              <a:t>Mention that subsequent phases added EQUITY considerations and TRANSIT as a mode</a:t>
            </a:r>
          </a:p>
          <a:p>
            <a:endParaRPr lang="en-US"/>
          </a:p>
          <a:p>
            <a:pPr marL="171450" indent="-171450" defTabSz="924458">
              <a:buFontTx/>
              <a:buChar char="-"/>
              <a:defRPr/>
            </a:pPr>
            <a:r>
              <a:rPr lang="en-US"/>
              <a:t>Applicable to </a:t>
            </a:r>
            <a:r>
              <a:rPr lang="en-US" b="1"/>
              <a:t>current and future LRTP efforts </a:t>
            </a:r>
            <a:r>
              <a:rPr lang="en-US"/>
              <a:t>and other regional/local planning efforts (e.g. JLUS)</a:t>
            </a:r>
          </a:p>
          <a:p>
            <a:pPr marL="171450" indent="-171450" defTabSz="924458">
              <a:buFontTx/>
              <a:buChar char="-"/>
              <a:defRPr/>
            </a:pPr>
            <a:endParaRPr lang="en-US"/>
          </a:p>
          <a:p>
            <a:r>
              <a:rPr lang="en-US"/>
              <a:t>Future events projected to increase in frequency and severity.  Ensure equity in transportation and resilience planning.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FFFFFF"/>
                </a:solidFill>
                <a:latin typeface="Montserrat" pitchFamily="2" charset="0"/>
              </a:rPr>
              <a:t>Combines Social Vulnerability with Roadway Network Analysis</a:t>
            </a:r>
          </a:p>
          <a:p>
            <a:endParaRPr lang="en-US"/>
          </a:p>
          <a:p>
            <a:endParaRPr lang="en-US"/>
          </a:p>
          <a:p>
            <a:r>
              <a:rPr lang="en-US"/>
              <a:t>- Vulnerable areas:  high sensitivity to transportation disruptions due to community characteristics and low adaptive capacity (ability to cope)</a:t>
            </a:r>
          </a:p>
          <a:p>
            <a:r>
              <a:rPr lang="en-US"/>
              <a:t>- Baseline Drive Times to core service (e.g., hospital, school, employment)</a:t>
            </a:r>
          </a:p>
          <a:p>
            <a:r>
              <a:rPr lang="en-US"/>
              <a:t>- Flood Altered Drive Time</a:t>
            </a:r>
          </a:p>
          <a:p>
            <a:r>
              <a:rPr lang="en-US"/>
              <a:t>- Combined Vulnerability and Risk (dark areas = greatest transportation risk with highly vulnerable populations)</a:t>
            </a:r>
          </a:p>
          <a:p>
            <a:endParaRPr lang="en-US"/>
          </a:p>
        </p:txBody>
      </p:sp>
      <p:sp>
        <p:nvSpPr>
          <p:cNvPr id="4" name="Slide Number Placeholder 3"/>
          <p:cNvSpPr>
            <a:spLocks noGrp="1"/>
          </p:cNvSpPr>
          <p:nvPr>
            <p:ph type="sldNum" sz="quarter" idx="5"/>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0A3FE598-4914-4D73-BE6E-69283D032B4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422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Hampton Roads MPOs have been working to integrate resilience</a:t>
            </a:r>
            <a:r>
              <a:rPr lang="en-US" baseline="0"/>
              <a:t> considerations into their project prioritization using a variety of ranking elements.</a:t>
            </a:r>
            <a:endParaRPr lang="en-US"/>
          </a:p>
        </p:txBody>
      </p:sp>
      <p:sp>
        <p:nvSpPr>
          <p:cNvPr id="4" name="Slide Number Placeholder 3"/>
          <p:cNvSpPr>
            <a:spLocks noGrp="1"/>
          </p:cNvSpPr>
          <p:nvPr>
            <p:ph type="sldNum" sz="quarter" idx="10"/>
          </p:nvPr>
        </p:nvSpPr>
        <p:spPr/>
        <p:txBody>
          <a:bodyPr/>
          <a:lstStyle/>
          <a:p>
            <a:fld id="{CCFA3384-ECBC-4796-893C-4830C8351811}" type="slidenum">
              <a:rPr lang="en-US" smtClean="0"/>
              <a:t>25</a:t>
            </a:fld>
            <a:endParaRPr lang="en-US"/>
          </a:p>
        </p:txBody>
      </p:sp>
    </p:spTree>
    <p:extLst>
      <p:ext uri="{BB962C8B-B14F-4D97-AF65-F5344CB8AC3E}">
        <p14:creationId xmlns:p14="http://schemas.microsoft.com/office/powerpoint/2010/main" val="2026506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6C1FF1-8413-4005-ADBE-8A628D84AACD}" type="slidenum">
              <a:rPr lang="en-US" smtClean="0"/>
              <a:t>26</a:t>
            </a:fld>
            <a:endParaRPr lang="en-US"/>
          </a:p>
        </p:txBody>
      </p:sp>
    </p:spTree>
    <p:extLst>
      <p:ext uri="{BB962C8B-B14F-4D97-AF65-F5344CB8AC3E}">
        <p14:creationId xmlns:p14="http://schemas.microsoft.com/office/powerpoint/2010/main" val="1528331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C6903F-1C83-40ED-B057-7EFF1A689F2B}" type="slidenum">
              <a:rPr lang="en-US" smtClean="0"/>
              <a:t>27</a:t>
            </a:fld>
            <a:endParaRPr lang="en-US"/>
          </a:p>
        </p:txBody>
      </p:sp>
    </p:spTree>
    <p:extLst>
      <p:ext uri="{BB962C8B-B14F-4D97-AF65-F5344CB8AC3E}">
        <p14:creationId xmlns:p14="http://schemas.microsoft.com/office/powerpoint/2010/main" val="3401679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0"/>
              <a:t>Script: </a:t>
            </a:r>
            <a:r>
              <a:rPr lang="en-US" b="1"/>
              <a:t>Resilience investments can reduce the impact of hazard disruptions on trips taken and travel time.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FA3384-ECBC-4796-893C-4830C835181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565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 </a:t>
            </a:r>
            <a:r>
              <a:rPr lang="en-US" b="1"/>
              <a:t>Public agencies want to know w</a:t>
            </a:r>
            <a:r>
              <a:rPr lang="en-US" sz="1300" b="1"/>
              <a:t>hich infrastructure investments provide the greatest return under a range of potential hazard conditions.</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AC8CE-6F87-4D3B-AFE1-5830393C31C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276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 </a:t>
            </a:r>
            <a:r>
              <a:rPr lang="en-US" b="1"/>
              <a:t>They also want to know how benefits of infrastructure investments are distributed across users of their transportation network.</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FA3384-ECBC-4796-893C-4830C835181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048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Script: </a:t>
            </a:r>
            <a:r>
              <a:rPr lang="en-US" b="1"/>
              <a:t>RDR </a:t>
            </a:r>
            <a:r>
              <a:rPr lang="en-US" sz="1300" b="1">
                <a:solidFill>
                  <a:schemeClr val="accent2">
                    <a:lumMod val="75000"/>
                  </a:schemeClr>
                </a:solidFill>
              </a:rPr>
              <a:t>can help users explore scenarios to answer these questions</a:t>
            </a:r>
            <a:r>
              <a:rPr lang="en-US"/>
              <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AC8CE-6F87-4D3B-AFE1-5830393C31C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644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3E020-66D8-811D-C321-2704CB4637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DB4AF-5A17-DC20-3EA0-2E16877F47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66822-1BC1-786E-5AFB-41757382ED7C}"/>
              </a:ext>
            </a:extLst>
          </p:cNvPr>
          <p:cNvSpPr>
            <a:spLocks noGrp="1"/>
          </p:cNvSpPr>
          <p:nvPr>
            <p:ph type="body" idx="1"/>
          </p:nvPr>
        </p:nvSpPr>
        <p:spPr/>
        <p:txBody>
          <a:bodyPr/>
          <a:lstStyle/>
          <a:p>
            <a:r>
              <a:rPr lang="en-US"/>
              <a:t>ANIMATED SLIDE</a:t>
            </a:r>
          </a:p>
          <a:p>
            <a:r>
              <a:rPr lang="en-US">
                <a:cs typeface="Calibri" panose="020F0502020204030204"/>
              </a:rPr>
              <a:t>More cost up front for resilience investments, but the pay off is not only more reliable performance during hazard event, but lower repair costs and time</a:t>
            </a:r>
          </a:p>
          <a:p>
            <a:endParaRPr lang="en-US">
              <a:cs typeface="Calibri" panose="020F0502020204030204"/>
            </a:endParaRPr>
          </a:p>
        </p:txBody>
      </p:sp>
      <p:sp>
        <p:nvSpPr>
          <p:cNvPr id="4" name="Slide Number Placeholder 3">
            <a:extLst>
              <a:ext uri="{FF2B5EF4-FFF2-40B4-BE49-F238E27FC236}">
                <a16:creationId xmlns:a16="http://schemas.microsoft.com/office/drawing/2014/main" id="{1B8868A8-5798-242C-7104-371D5981B1E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FA3384-ECBC-4796-893C-4830C835181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656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Current travel models are designed for a point prediction forecasting average future conditions. They don’t handle uncertain events.</a:t>
            </a:r>
          </a:p>
          <a:p>
            <a:endParaRPr lang="en-US" baseline="0"/>
          </a:p>
          <a:p>
            <a:r>
              <a:rPr lang="en-US" baseline="0"/>
              <a:t>To deal with uncertainty, you need to consider several scenarios of possible futures. This implies the need for faster models (perhaps more approximate, but with the appropriate sensitivities to changes in inputs). </a:t>
            </a:r>
          </a:p>
          <a:p>
            <a:endParaRPr lang="en-US"/>
          </a:p>
        </p:txBody>
      </p:sp>
      <p:sp>
        <p:nvSpPr>
          <p:cNvPr id="4" name="Slide Number Placeholder 3"/>
          <p:cNvSpPr>
            <a:spLocks noGrp="1"/>
          </p:cNvSpPr>
          <p:nvPr>
            <p:ph type="sldNum" sz="quarter" idx="5"/>
          </p:nvPr>
        </p:nvSpPr>
        <p:spPr/>
        <p:txBody>
          <a:bodyPr/>
          <a:lstStyle/>
          <a:p>
            <a:fld id="{9F9C8FD6-E749-4013-BB38-BC12F1682FB3}" type="slidenum">
              <a:rPr lang="en-US" smtClean="0"/>
              <a:t>8</a:t>
            </a:fld>
            <a:endParaRPr lang="en-US"/>
          </a:p>
        </p:txBody>
      </p:sp>
    </p:spTree>
    <p:extLst>
      <p:ext uri="{BB962C8B-B14F-4D97-AF65-F5344CB8AC3E}">
        <p14:creationId xmlns:p14="http://schemas.microsoft.com/office/powerpoint/2010/main" val="832158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52FB8-AC19-2ADC-1614-33A1E8D16A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880AF4-2A20-5234-67C2-67598BF4F5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19D0EF-6796-FAE5-1E8A-9660A48A6467}"/>
              </a:ext>
            </a:extLst>
          </p:cNvPr>
          <p:cNvSpPr>
            <a:spLocks noGrp="1"/>
          </p:cNvSpPr>
          <p:nvPr>
            <p:ph type="body" idx="1"/>
          </p:nvPr>
        </p:nvSpPr>
        <p:spPr/>
        <p:txBody>
          <a:bodyPr/>
          <a:lstStyle/>
          <a:p>
            <a:r>
              <a:rPr lang="en-US" baseline="0"/>
              <a:t>The </a:t>
            </a:r>
            <a:r>
              <a:rPr lang="en-US"/>
              <a:t>RDR Tool Suite approach was inspired by another FHWA project: Travel</a:t>
            </a:r>
            <a:r>
              <a:rPr lang="en-US" baseline="0"/>
              <a:t> Model Improvement Program – Exploratory Modeling and Analysis Tool (TMIP-EMAT), which provides a framework for running and evaluating many scenarios.</a:t>
            </a:r>
          </a:p>
        </p:txBody>
      </p:sp>
      <p:sp>
        <p:nvSpPr>
          <p:cNvPr id="4" name="Slide Number Placeholder 3">
            <a:extLst>
              <a:ext uri="{FF2B5EF4-FFF2-40B4-BE49-F238E27FC236}">
                <a16:creationId xmlns:a16="http://schemas.microsoft.com/office/drawing/2014/main" id="{D9AF1E9B-19DF-43D7-F518-F5F08493DE2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F15043-D73E-4DCB-904B-998CD313373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96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3697" y="1122363"/>
            <a:ext cx="11108725" cy="2387600"/>
          </a:xfrm>
        </p:spPr>
        <p:txBody>
          <a:bodyPr anchor="b"/>
          <a:lstStyle>
            <a:lvl1pPr algn="ctr">
              <a:defRPr sz="44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543697" y="3602038"/>
            <a:ext cx="111087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E8B79EDA-5B18-4163-92C1-1755A95B78A6}" type="slidenum">
              <a:rPr lang="en-US" smtClean="0"/>
              <a:t>‹#›</a:t>
            </a:fld>
            <a:endParaRPr lang="en-US"/>
          </a:p>
        </p:txBody>
      </p:sp>
    </p:spTree>
    <p:extLst>
      <p:ext uri="{BB962C8B-B14F-4D97-AF65-F5344CB8AC3E}">
        <p14:creationId xmlns:p14="http://schemas.microsoft.com/office/powerpoint/2010/main" val="2032705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SPACER">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00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a:solidFill>
                <a:schemeClr val="bg1">
                  <a:lumMod val="95000"/>
                </a:schemeClr>
              </a:solidFill>
              <a:latin typeface="Gill Sans MT" pitchFamily="34" charset="0"/>
              <a:ea typeface="+mj-ea"/>
              <a:cs typeface="+mj-cs"/>
            </a:endParaRPr>
          </a:p>
        </p:txBody>
      </p:sp>
      <p:sp>
        <p:nvSpPr>
          <p:cNvPr id="6" name="Title 1"/>
          <p:cNvSpPr>
            <a:spLocks noGrp="1"/>
          </p:cNvSpPr>
          <p:nvPr>
            <p:ph type="title" hasCustomPrompt="1"/>
          </p:nvPr>
        </p:nvSpPr>
        <p:spPr>
          <a:xfrm>
            <a:off x="543697" y="2289175"/>
            <a:ext cx="11096367" cy="3082925"/>
          </a:xfrm>
        </p:spPr>
        <p:txBody>
          <a:bodyPr lIns="0" tIns="0" rIns="0" bIns="0" anchor="t" anchorCtr="0">
            <a:noAutofit/>
          </a:bodyPr>
          <a:lstStyle>
            <a:lvl1pPr>
              <a:lnSpc>
                <a:spcPct val="100000"/>
              </a:lnSpc>
              <a:defRPr sz="4800" b="0" cap="none" baseline="0">
                <a:solidFill>
                  <a:schemeClr val="bg1"/>
                </a:solidFill>
                <a:latin typeface="Montserrat ExtraBold" pitchFamily="2" charset="0"/>
              </a:defRPr>
            </a:lvl1pPr>
          </a:lstStyle>
          <a:p>
            <a:r>
              <a:rPr lang="en-US"/>
              <a:t>Spacer Slide For A New Section Of  Your Presentation</a:t>
            </a:r>
          </a:p>
        </p:txBody>
      </p:sp>
    </p:spTree>
    <p:extLst>
      <p:ext uri="{BB962C8B-B14F-4D97-AF65-F5344CB8AC3E}">
        <p14:creationId xmlns:p14="http://schemas.microsoft.com/office/powerpoint/2010/main" val="1869547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279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1192" y="1020430"/>
            <a:ext cx="6299900" cy="276320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1" y="3918994"/>
            <a:ext cx="6299901" cy="811844"/>
          </a:xfrm>
        </p:spPr>
        <p:txBody>
          <a:bodyPr anchor="t">
            <a:normAutofit/>
          </a:bodyPr>
          <a:lstStyle>
            <a:lvl1pPr marL="0" indent="0" algn="l">
              <a:buNone/>
              <a:defRPr sz="1600" cap="all">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Picture Placeholder 11"/>
          <p:cNvSpPr>
            <a:spLocks noGrp="1"/>
          </p:cNvSpPr>
          <p:nvPr>
            <p:ph type="pic" sz="quarter" idx="13"/>
          </p:nvPr>
        </p:nvSpPr>
        <p:spPr>
          <a:xfrm>
            <a:off x="6991350" y="1020763"/>
            <a:ext cx="4803775" cy="4806950"/>
          </a:xfrm>
        </p:spPr>
        <p:txBody>
          <a:bodyPr/>
          <a:lstStyle/>
          <a:p>
            <a:r>
              <a:rPr lang="en-US"/>
              <a:t>Click icon to add picture</a:t>
            </a:r>
          </a:p>
        </p:txBody>
      </p:sp>
      <p:grpSp>
        <p:nvGrpSpPr>
          <p:cNvPr id="15" name="Group 14">
            <a:extLst>
              <a:ext uri="{FF2B5EF4-FFF2-40B4-BE49-F238E27FC236}">
                <a16:creationId xmlns:a16="http://schemas.microsoft.com/office/drawing/2014/main" id="{6C409951-BA60-4337-B508-85F8D1316214}"/>
              </a:ext>
            </a:extLst>
          </p:cNvPr>
          <p:cNvGrpSpPr>
            <a:grpSpLocks noChangeAspect="1"/>
          </p:cNvGrpSpPr>
          <p:nvPr/>
        </p:nvGrpSpPr>
        <p:grpSpPr>
          <a:xfrm>
            <a:off x="317225" y="5618263"/>
            <a:ext cx="2680368" cy="1111119"/>
            <a:chOff x="0" y="6121806"/>
            <a:chExt cx="1825560" cy="756767"/>
          </a:xfrm>
          <a:noFill/>
        </p:grpSpPr>
        <p:sp>
          <p:nvSpPr>
            <p:cNvPr id="16" name="Rectangle 15">
              <a:extLst>
                <a:ext uri="{FF2B5EF4-FFF2-40B4-BE49-F238E27FC236}">
                  <a16:creationId xmlns:a16="http://schemas.microsoft.com/office/drawing/2014/main" id="{E7840997-83BB-45A9-A80A-EA2B9D3CB56B}"/>
                </a:ext>
              </a:extLst>
            </p:cNvPr>
            <p:cNvSpPr/>
            <p:nvPr/>
          </p:nvSpPr>
          <p:spPr>
            <a:xfrm>
              <a:off x="0" y="6193692"/>
              <a:ext cx="1825560" cy="6848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3EB419A-D38F-4223-BA06-E8C8EF3FF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08" y="6121806"/>
              <a:ext cx="1557091" cy="612456"/>
            </a:xfrm>
            <a:prstGeom prst="rect">
              <a:avLst/>
            </a:prstGeom>
            <a:grpFill/>
          </p:spPr>
        </p:pic>
      </p:grpSp>
    </p:spTree>
    <p:extLst>
      <p:ext uri="{BB962C8B-B14F-4D97-AF65-F5344CB8AC3E}">
        <p14:creationId xmlns:p14="http://schemas.microsoft.com/office/powerpoint/2010/main" val="3970909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a:t>Click to edit Master title style</a:t>
            </a:r>
          </a:p>
        </p:txBody>
      </p:sp>
      <p:sp>
        <p:nvSpPr>
          <p:cNvPr id="5" name="Content Placeholder 4"/>
          <p:cNvSpPr>
            <a:spLocks noGrp="1"/>
          </p:cNvSpPr>
          <p:nvPr>
            <p:ph sz="quarter" idx="10"/>
          </p:nvPr>
        </p:nvSpPr>
        <p:spPr>
          <a:xfrm>
            <a:off x="609600" y="1600200"/>
            <a:ext cx="10972800" cy="434340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55820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en-US"/>
              <a:t>Click to edit Master title style</a:t>
            </a:r>
          </a:p>
        </p:txBody>
      </p:sp>
      <p:sp>
        <p:nvSpPr>
          <p:cNvPr id="5" name="Content Placeholder 4"/>
          <p:cNvSpPr>
            <a:spLocks noGrp="1"/>
          </p:cNvSpPr>
          <p:nvPr>
            <p:ph sz="quarter" idx="10"/>
          </p:nvPr>
        </p:nvSpPr>
        <p:spPr>
          <a:xfrm>
            <a:off x="609600" y="1600200"/>
            <a:ext cx="10972800" cy="4343400"/>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71266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3697" y="1122363"/>
            <a:ext cx="11108725" cy="2387600"/>
          </a:xfrm>
        </p:spPr>
        <p:txBody>
          <a:bodyPr anchor="b"/>
          <a:lstStyle>
            <a:lvl1pPr algn="ctr">
              <a:defRPr sz="44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543697" y="3602038"/>
            <a:ext cx="111087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E8B79EDA-5B18-4163-92C1-1755A95B78A6}" type="slidenum">
              <a:rPr lang="en-US" smtClean="0"/>
              <a:t>‹#›</a:t>
            </a:fld>
            <a:endParaRPr lang="en-US"/>
          </a:p>
        </p:txBody>
      </p:sp>
    </p:spTree>
    <p:extLst>
      <p:ext uri="{BB962C8B-B14F-4D97-AF65-F5344CB8AC3E}">
        <p14:creationId xmlns:p14="http://schemas.microsoft.com/office/powerpoint/2010/main" val="1863870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8B79EDA-5B18-4163-92C1-1755A95B78A6}" type="slidenum">
              <a:rPr lang="en-US" smtClean="0"/>
              <a:t>‹#›</a:t>
            </a:fld>
            <a:endParaRPr lang="en-US"/>
          </a:p>
        </p:txBody>
      </p:sp>
    </p:spTree>
    <p:extLst>
      <p:ext uri="{BB962C8B-B14F-4D97-AF65-F5344CB8AC3E}">
        <p14:creationId xmlns:p14="http://schemas.microsoft.com/office/powerpoint/2010/main" val="2324239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3697" y="1709738"/>
            <a:ext cx="11096368"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543697" y="4589463"/>
            <a:ext cx="11096368"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E8B79EDA-5B18-4163-92C1-1755A95B78A6}" type="slidenum">
              <a:rPr lang="en-US" smtClean="0"/>
              <a:t>‹#›</a:t>
            </a:fld>
            <a:endParaRPr lang="en-US"/>
          </a:p>
        </p:txBody>
      </p:sp>
    </p:spTree>
    <p:extLst>
      <p:ext uri="{BB962C8B-B14F-4D97-AF65-F5344CB8AC3E}">
        <p14:creationId xmlns:p14="http://schemas.microsoft.com/office/powerpoint/2010/main" val="3448537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3697" y="1825625"/>
            <a:ext cx="547610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546786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8B79EDA-5B18-4163-92C1-1755A95B78A6}" type="slidenum">
              <a:rPr lang="en-US" smtClean="0"/>
              <a:t>‹#›</a:t>
            </a:fld>
            <a:endParaRPr lang="en-US"/>
          </a:p>
        </p:txBody>
      </p:sp>
    </p:spTree>
    <p:extLst>
      <p:ext uri="{BB962C8B-B14F-4D97-AF65-F5344CB8AC3E}">
        <p14:creationId xmlns:p14="http://schemas.microsoft.com/office/powerpoint/2010/main" val="3346387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3697" y="365125"/>
            <a:ext cx="11096368" cy="1325563"/>
          </a:xfrm>
        </p:spPr>
        <p:txBody>
          <a:bodyPr/>
          <a:lstStyle/>
          <a:p>
            <a:r>
              <a:rPr lang="en-US"/>
              <a:t>Click to edit Master title style</a:t>
            </a:r>
          </a:p>
        </p:txBody>
      </p:sp>
      <p:sp>
        <p:nvSpPr>
          <p:cNvPr id="3" name="Text Placeholder 2"/>
          <p:cNvSpPr>
            <a:spLocks noGrp="1"/>
          </p:cNvSpPr>
          <p:nvPr>
            <p:ph type="body" idx="1"/>
          </p:nvPr>
        </p:nvSpPr>
        <p:spPr>
          <a:xfrm>
            <a:off x="543698" y="1681163"/>
            <a:ext cx="545387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3698" y="2505075"/>
            <a:ext cx="545387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199" y="1681163"/>
            <a:ext cx="54678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46786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E8B79EDA-5B18-4163-92C1-1755A95B78A6}" type="slidenum">
              <a:rPr lang="en-US" smtClean="0"/>
              <a:t>‹#›</a:t>
            </a:fld>
            <a:endParaRPr lang="en-US"/>
          </a:p>
        </p:txBody>
      </p:sp>
    </p:spTree>
    <p:extLst>
      <p:ext uri="{BB962C8B-B14F-4D97-AF65-F5344CB8AC3E}">
        <p14:creationId xmlns:p14="http://schemas.microsoft.com/office/powerpoint/2010/main" val="322811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8B79EDA-5B18-4163-92C1-1755A95B78A6}" type="slidenum">
              <a:rPr lang="en-US" smtClean="0"/>
              <a:t>‹#›</a:t>
            </a:fld>
            <a:endParaRPr lang="en-US"/>
          </a:p>
        </p:txBody>
      </p:sp>
    </p:spTree>
    <p:extLst>
      <p:ext uri="{BB962C8B-B14F-4D97-AF65-F5344CB8AC3E}">
        <p14:creationId xmlns:p14="http://schemas.microsoft.com/office/powerpoint/2010/main" val="3436701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p>
        </p:txBody>
      </p:sp>
      <p:sp>
        <p:nvSpPr>
          <p:cNvPr id="5" name="Slide Number Placeholder 4"/>
          <p:cNvSpPr>
            <a:spLocks noGrp="1"/>
          </p:cNvSpPr>
          <p:nvPr>
            <p:ph type="sldNum" sz="quarter" idx="12"/>
          </p:nvPr>
        </p:nvSpPr>
        <p:spPr/>
        <p:txBody>
          <a:bodyPr/>
          <a:lstStyle/>
          <a:p>
            <a:fld id="{E8B79EDA-5B18-4163-92C1-1755A95B78A6}" type="slidenum">
              <a:rPr lang="en-US" smtClean="0"/>
              <a:t>‹#›</a:t>
            </a:fld>
            <a:endParaRPr lang="en-US"/>
          </a:p>
        </p:txBody>
      </p:sp>
    </p:spTree>
    <p:extLst>
      <p:ext uri="{BB962C8B-B14F-4D97-AF65-F5344CB8AC3E}">
        <p14:creationId xmlns:p14="http://schemas.microsoft.com/office/powerpoint/2010/main" val="3822620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9162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274637"/>
            <a:ext cx="11176000" cy="553998"/>
          </a:xfrm>
          <a:prstGeom prst="rect">
            <a:avLst/>
          </a:prstGeo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57401902-816F-630C-F448-C7A39DD99D91}"/>
              </a:ext>
            </a:extLst>
          </p:cNvPr>
          <p:cNvSpPr>
            <a:spLocks noGrp="1"/>
          </p:cNvSpPr>
          <p:nvPr>
            <p:ph idx="1"/>
          </p:nvPr>
        </p:nvSpPr>
        <p:spPr>
          <a:xfrm>
            <a:off x="508000" y="1219229"/>
            <a:ext cx="11176000" cy="2175275"/>
          </a:xfrm>
          <a:prstGeom prst="rect">
            <a:avLst/>
          </a:prstGeom>
        </p:spPr>
        <p:txBody>
          <a:bodyPr vert="horz" lIns="0" tIns="0" rIns="0" bIns="0" rtlCol="0">
            <a:spAutoFit/>
          </a:bodyPr>
          <a:lstStyle>
            <a:lvl1pPr>
              <a:defRPr>
                <a:solidFill>
                  <a:schemeClr val="bg1"/>
                </a:solidFill>
                <a:latin typeface="Montserrat" pitchFamily="2" charset="0"/>
              </a:defRPr>
            </a:lvl1pPr>
            <a:lvl2pPr>
              <a:defRPr>
                <a:solidFill>
                  <a:schemeClr val="bg1"/>
                </a:solidFill>
                <a:latin typeface="Montserrat" pitchFamily="2" charset="0"/>
              </a:defRPr>
            </a:lvl2pPr>
            <a:lvl3pPr>
              <a:defRPr>
                <a:solidFill>
                  <a:schemeClr val="bg1"/>
                </a:solidFill>
                <a:latin typeface="Montserrat" pitchFamily="2" charset="0"/>
              </a:defRPr>
            </a:lvl3pPr>
            <a:lvl4pPr>
              <a:defRPr>
                <a:solidFill>
                  <a:schemeClr val="bg1"/>
                </a:solidFill>
                <a:latin typeface="Montserrat" pitchFamily="2" charset="0"/>
              </a:defRPr>
            </a:lvl4pPr>
            <a:lvl5pPr>
              <a:defRPr>
                <a:solidFill>
                  <a:schemeClr val="bg1"/>
                </a:solidFill>
                <a:latin typeface="Montserra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9917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703" y="1905029"/>
            <a:ext cx="10242551" cy="1523495"/>
          </a:xfrm>
        </p:spPr>
        <p:txBody>
          <a:bodyPr>
            <a:noAutofit/>
          </a:bodyPr>
          <a:lstStyle>
            <a:lvl1pPr>
              <a:lnSpc>
                <a:spcPct val="90000"/>
              </a:lnSpc>
              <a:defRPr sz="5333"/>
            </a:lvl1pPr>
          </a:lstStyle>
          <a:p>
            <a:r>
              <a:rPr lang="en-US"/>
              <a:t>Click to edit Master title style</a:t>
            </a:r>
          </a:p>
        </p:txBody>
      </p:sp>
      <p:sp>
        <p:nvSpPr>
          <p:cNvPr id="3" name="Subtitle 2"/>
          <p:cNvSpPr>
            <a:spLocks noGrp="1"/>
          </p:cNvSpPr>
          <p:nvPr>
            <p:ph type="subTitle" idx="1"/>
          </p:nvPr>
        </p:nvSpPr>
        <p:spPr>
          <a:xfrm>
            <a:off x="973703" y="3835401"/>
            <a:ext cx="10242551" cy="461665"/>
          </a:xfrm>
        </p:spPr>
        <p:txBody>
          <a:bodyPr>
            <a:noAutofit/>
          </a:bodyPr>
          <a:lstStyle>
            <a:lvl1pPr marL="0" indent="0" algn="l">
              <a:lnSpc>
                <a:spcPct val="90000"/>
              </a:lnSpc>
              <a:spcBef>
                <a:spcPts val="0"/>
              </a:spcBef>
              <a:buNone/>
              <a:defRPr>
                <a:solidFill>
                  <a:schemeClr val="bg1"/>
                </a:solidFill>
              </a:defRPr>
            </a:lvl1pPr>
            <a:lvl2pPr marL="609561" indent="0" algn="ctr">
              <a:buNone/>
              <a:defRPr>
                <a:solidFill>
                  <a:schemeClr val="tx1">
                    <a:tint val="75000"/>
                  </a:schemeClr>
                </a:solidFill>
              </a:defRPr>
            </a:lvl2pPr>
            <a:lvl3pPr marL="1219120" indent="0" algn="ctr">
              <a:buNone/>
              <a:defRPr>
                <a:solidFill>
                  <a:schemeClr val="tx1">
                    <a:tint val="75000"/>
                  </a:schemeClr>
                </a:solidFill>
              </a:defRPr>
            </a:lvl3pPr>
            <a:lvl4pPr marL="1828681" indent="0" algn="ctr">
              <a:buNone/>
              <a:defRPr>
                <a:solidFill>
                  <a:schemeClr val="tx1">
                    <a:tint val="75000"/>
                  </a:schemeClr>
                </a:solidFill>
              </a:defRPr>
            </a:lvl4pPr>
            <a:lvl5pPr marL="2438242" indent="0" algn="ctr">
              <a:buNone/>
              <a:defRPr>
                <a:solidFill>
                  <a:schemeClr val="tx1">
                    <a:tint val="75000"/>
                  </a:schemeClr>
                </a:solidFill>
              </a:defRPr>
            </a:lvl5pPr>
            <a:lvl6pPr marL="3047802" indent="0" algn="ctr">
              <a:buNone/>
              <a:defRPr>
                <a:solidFill>
                  <a:schemeClr val="tx1">
                    <a:tint val="75000"/>
                  </a:schemeClr>
                </a:solidFill>
              </a:defRPr>
            </a:lvl6pPr>
            <a:lvl7pPr marL="3657362" indent="0" algn="ctr">
              <a:buNone/>
              <a:defRPr>
                <a:solidFill>
                  <a:schemeClr val="tx1">
                    <a:tint val="75000"/>
                  </a:schemeClr>
                </a:solidFill>
              </a:defRPr>
            </a:lvl7pPr>
            <a:lvl8pPr marL="4266923" indent="0" algn="ctr">
              <a:buNone/>
              <a:defRPr>
                <a:solidFill>
                  <a:schemeClr val="tx1">
                    <a:tint val="75000"/>
                  </a:schemeClr>
                </a:solidFill>
              </a:defRPr>
            </a:lvl8pPr>
            <a:lvl9pPr marL="487648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42368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280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8400" y="1432082"/>
            <a:ext cx="10007600" cy="980017"/>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219200" y="2619184"/>
            <a:ext cx="10210800" cy="1168400"/>
          </a:xfrm>
        </p:spPr>
        <p:txBody>
          <a:bodyPr/>
          <a:lstStyle>
            <a:lvl1pPr marL="0" indent="0" algn="ctr">
              <a:buNone/>
              <a:defRPr>
                <a:solidFill>
                  <a:srgbClr val="D7EAF8"/>
                </a:solidFill>
                <a:latin typeface="Montserrat Bold" pitchFamily="2" charset="0"/>
              </a:defRPr>
            </a:lvl1pPr>
            <a:lvl2pPr marL="304792" indent="0" algn="ctr">
              <a:buNone/>
              <a:defRPr>
                <a:solidFill>
                  <a:schemeClr val="tx1">
                    <a:tint val="75000"/>
                  </a:schemeClr>
                </a:solidFill>
              </a:defRPr>
            </a:lvl2pPr>
            <a:lvl3pPr marL="609585" indent="0" algn="ctr">
              <a:buNone/>
              <a:defRPr>
                <a:solidFill>
                  <a:schemeClr val="tx1">
                    <a:tint val="75000"/>
                  </a:schemeClr>
                </a:solidFill>
              </a:defRPr>
            </a:lvl3pPr>
            <a:lvl4pPr marL="914377" indent="0" algn="ctr">
              <a:buNone/>
              <a:defRPr>
                <a:solidFill>
                  <a:schemeClr val="tx1">
                    <a:tint val="75000"/>
                  </a:schemeClr>
                </a:solidFill>
              </a:defRPr>
            </a:lvl4pPr>
            <a:lvl5pPr marL="1219170" indent="0" algn="ctr">
              <a:buNone/>
              <a:defRPr>
                <a:solidFill>
                  <a:schemeClr val="tx1">
                    <a:tint val="75000"/>
                  </a:schemeClr>
                </a:solidFill>
              </a:defRPr>
            </a:lvl5pPr>
            <a:lvl6pPr marL="1523962" indent="0" algn="ctr">
              <a:buNone/>
              <a:defRPr>
                <a:solidFill>
                  <a:schemeClr val="tx1">
                    <a:tint val="75000"/>
                  </a:schemeClr>
                </a:solidFill>
              </a:defRPr>
            </a:lvl6pPr>
            <a:lvl7pPr marL="1828754" indent="0" algn="ctr">
              <a:buNone/>
              <a:defRPr>
                <a:solidFill>
                  <a:schemeClr val="tx1">
                    <a:tint val="75000"/>
                  </a:schemeClr>
                </a:solidFill>
              </a:defRPr>
            </a:lvl7pPr>
            <a:lvl8pPr marL="2133547" indent="0" algn="ctr">
              <a:buNone/>
              <a:defRPr>
                <a:solidFill>
                  <a:schemeClr val="tx1">
                    <a:tint val="75000"/>
                  </a:schemeClr>
                </a:solidFill>
              </a:defRPr>
            </a:lvl8pPr>
            <a:lvl9pPr marL="2438339"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4081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9107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937933"/>
            <a:ext cx="9448800" cy="908051"/>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1422400" y="1937810"/>
            <a:ext cx="9448800" cy="1000125"/>
          </a:xfrm>
        </p:spPr>
        <p:txBody>
          <a:bodyPr anchor="b"/>
          <a:lstStyle>
            <a:lvl1pPr marL="0" indent="0">
              <a:buNone/>
              <a:defRPr sz="1333">
                <a:solidFill>
                  <a:srgbClr val="D7EAF8"/>
                </a:solidFill>
                <a:latin typeface="Montserrat Bold" pitchFamily="2" charset="0"/>
              </a:defRPr>
            </a:lvl1pPr>
            <a:lvl2pPr marL="304792" indent="0">
              <a:buNone/>
              <a:defRPr sz="1200">
                <a:solidFill>
                  <a:schemeClr val="tx1">
                    <a:tint val="75000"/>
                  </a:schemeClr>
                </a:solidFill>
              </a:defRPr>
            </a:lvl2pPr>
            <a:lvl3pPr marL="609585" indent="0">
              <a:buNone/>
              <a:defRPr sz="1067">
                <a:solidFill>
                  <a:schemeClr val="tx1">
                    <a:tint val="75000"/>
                  </a:schemeClr>
                </a:solidFill>
              </a:defRPr>
            </a:lvl3pPr>
            <a:lvl4pPr marL="914377" indent="0">
              <a:buNone/>
              <a:defRPr sz="933">
                <a:solidFill>
                  <a:schemeClr val="tx1">
                    <a:tint val="75000"/>
                  </a:schemeClr>
                </a:solidFill>
              </a:defRPr>
            </a:lvl4pPr>
            <a:lvl5pPr marL="1219170" indent="0">
              <a:buNone/>
              <a:defRPr sz="933">
                <a:solidFill>
                  <a:schemeClr val="tx1">
                    <a:tint val="75000"/>
                  </a:schemeClr>
                </a:solidFill>
              </a:defRPr>
            </a:lvl5pPr>
            <a:lvl6pPr marL="1523962" indent="0">
              <a:buNone/>
              <a:defRPr sz="933">
                <a:solidFill>
                  <a:schemeClr val="tx1">
                    <a:tint val="75000"/>
                  </a:schemeClr>
                </a:solidFill>
              </a:defRPr>
            </a:lvl6pPr>
            <a:lvl7pPr marL="1828754" indent="0">
              <a:buNone/>
              <a:defRPr sz="933">
                <a:solidFill>
                  <a:schemeClr val="tx1">
                    <a:tint val="75000"/>
                  </a:schemeClr>
                </a:solidFill>
              </a:defRPr>
            </a:lvl7pPr>
            <a:lvl8pPr marL="2133547" indent="0">
              <a:buNone/>
              <a:defRPr sz="933">
                <a:solidFill>
                  <a:schemeClr val="tx1">
                    <a:tint val="75000"/>
                  </a:schemeClr>
                </a:solidFill>
              </a:defRPr>
            </a:lvl8pPr>
            <a:lvl9pPr marL="2438339" indent="0">
              <a:buNone/>
              <a:defRPr sz="933">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8981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5638800" cy="5156200"/>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066800"/>
            <a:ext cx="5638800" cy="5156200"/>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35065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8"/>
            <a:ext cx="5689600" cy="576792"/>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1" y="1709208"/>
            <a:ext cx="5687367" cy="44629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7601" y="1023408"/>
            <a:ext cx="5691836" cy="576792"/>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6" name="Content Placeholder 5"/>
          <p:cNvSpPr>
            <a:spLocks noGrp="1"/>
          </p:cNvSpPr>
          <p:nvPr>
            <p:ph sz="quarter" idx="4"/>
          </p:nvPr>
        </p:nvSpPr>
        <p:spPr>
          <a:xfrm>
            <a:off x="6197600" y="1709208"/>
            <a:ext cx="5689600" cy="44629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881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3697" y="1709738"/>
            <a:ext cx="11096368"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543697" y="4589463"/>
            <a:ext cx="11096368"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E8B79EDA-5B18-4163-92C1-1755A95B78A6}" type="slidenum">
              <a:rPr lang="en-US" smtClean="0"/>
              <a:t>‹#›</a:t>
            </a:fld>
            <a:endParaRPr lang="en-US"/>
          </a:p>
        </p:txBody>
      </p:sp>
    </p:spTree>
    <p:extLst>
      <p:ext uri="{BB962C8B-B14F-4D97-AF65-F5344CB8AC3E}">
        <p14:creationId xmlns:p14="http://schemas.microsoft.com/office/powerpoint/2010/main" val="192538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53073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3288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6AD0B5-B4E0-F82E-8783-E7ED7B7303FF}"/>
              </a:ext>
            </a:extLst>
          </p:cNvPr>
          <p:cNvSpPr/>
          <p:nvPr userDrawn="1"/>
        </p:nvSpPr>
        <p:spPr>
          <a:xfrm>
            <a:off x="3911600" y="0"/>
            <a:ext cx="8280400" cy="6858000"/>
          </a:xfrm>
          <a:prstGeom prst="rect">
            <a:avLst/>
          </a:prstGeom>
          <a:solidFill>
            <a:srgbClr val="D7EA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304800" y="182034"/>
            <a:ext cx="3606800" cy="1672167"/>
          </a:xfrm>
        </p:spPr>
        <p:txBody>
          <a:bodyPr anchor="b">
            <a:noAutofit/>
          </a:bodyPr>
          <a:lstStyle>
            <a:lvl1pPr algn="l">
              <a:defRPr sz="3600" b="1"/>
            </a:lvl1pPr>
          </a:lstStyle>
          <a:p>
            <a:r>
              <a:rPr lang="en-US"/>
              <a:t>Click to edit Master title style</a:t>
            </a:r>
          </a:p>
        </p:txBody>
      </p:sp>
      <p:sp>
        <p:nvSpPr>
          <p:cNvPr id="3" name="Content Placeholder 2"/>
          <p:cNvSpPr>
            <a:spLocks noGrp="1"/>
          </p:cNvSpPr>
          <p:nvPr>
            <p:ph idx="1"/>
          </p:nvPr>
        </p:nvSpPr>
        <p:spPr>
          <a:xfrm>
            <a:off x="4064000" y="182034"/>
            <a:ext cx="7823200" cy="6091767"/>
          </a:xfrm>
        </p:spPr>
        <p:txBody>
          <a:bodyPr/>
          <a:lstStyle>
            <a:lvl1pPr>
              <a:defRPr sz="2133">
                <a:solidFill>
                  <a:srgbClr val="002050"/>
                </a:solidFill>
              </a:defRPr>
            </a:lvl1pPr>
            <a:lvl2pPr>
              <a:defRPr sz="1867">
                <a:solidFill>
                  <a:srgbClr val="002050"/>
                </a:solidFill>
              </a:defRPr>
            </a:lvl2pPr>
            <a:lvl3pPr>
              <a:defRPr sz="1600">
                <a:solidFill>
                  <a:srgbClr val="002050"/>
                </a:solidFill>
              </a:defRPr>
            </a:lvl3pPr>
            <a:lvl4pPr>
              <a:defRPr sz="1333">
                <a:solidFill>
                  <a:srgbClr val="002050"/>
                </a:solidFill>
              </a:defRPr>
            </a:lvl4pPr>
            <a:lvl5pPr>
              <a:defRPr sz="1333">
                <a:solidFill>
                  <a:srgbClr val="002050"/>
                </a:solidFill>
              </a:defRPr>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1854200"/>
            <a:ext cx="3606800" cy="4419600"/>
          </a:xfrm>
        </p:spPr>
        <p:txBody>
          <a:bodyPr>
            <a:normAutofit/>
          </a:bodyPr>
          <a:lstStyle>
            <a:lvl1pPr marL="0" indent="0">
              <a:buNone/>
              <a:defRPr sz="21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rgbClr val="002050"/>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49202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6AD0B5-B4E0-F82E-8783-E7ED7B7303FF}"/>
              </a:ext>
            </a:extLst>
          </p:cNvPr>
          <p:cNvSpPr/>
          <p:nvPr userDrawn="1"/>
        </p:nvSpPr>
        <p:spPr>
          <a:xfrm>
            <a:off x="0" y="0"/>
            <a:ext cx="3911600" cy="6858000"/>
          </a:xfrm>
          <a:prstGeom prst="rect">
            <a:avLst/>
          </a:prstGeom>
          <a:solidFill>
            <a:srgbClr val="D7EA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304800" y="182034"/>
            <a:ext cx="3606800" cy="1672167"/>
          </a:xfrm>
        </p:spPr>
        <p:txBody>
          <a:bodyPr anchor="b">
            <a:noAutofit/>
          </a:bodyPr>
          <a:lstStyle>
            <a:lvl1pPr algn="l">
              <a:defRPr sz="3600" b="1">
                <a:ln>
                  <a:solidFill>
                    <a:srgbClr val="011A6B"/>
                  </a:solidFill>
                </a:ln>
                <a:solidFill>
                  <a:srgbClr val="00A9A3"/>
                </a:solidFill>
              </a:defRPr>
            </a:lvl1pPr>
          </a:lstStyle>
          <a:p>
            <a:r>
              <a:rPr lang="en-US"/>
              <a:t>Click to edit Master title style</a:t>
            </a:r>
          </a:p>
        </p:txBody>
      </p:sp>
      <p:sp>
        <p:nvSpPr>
          <p:cNvPr id="3" name="Content Placeholder 2"/>
          <p:cNvSpPr>
            <a:spLocks noGrp="1"/>
          </p:cNvSpPr>
          <p:nvPr>
            <p:ph idx="1"/>
          </p:nvPr>
        </p:nvSpPr>
        <p:spPr>
          <a:xfrm>
            <a:off x="4064000" y="182034"/>
            <a:ext cx="7823200" cy="6091767"/>
          </a:xfrm>
        </p:spPr>
        <p:txBody>
          <a:bodyPr/>
          <a:lstStyle>
            <a:lvl1pPr>
              <a:defRPr sz="2133">
                <a:solidFill>
                  <a:srgbClr val="D7EAF8"/>
                </a:solidFill>
              </a:defRPr>
            </a:lvl1pPr>
            <a:lvl2pPr>
              <a:defRPr sz="1867">
                <a:solidFill>
                  <a:srgbClr val="D7EAF8"/>
                </a:solidFill>
              </a:defRPr>
            </a:lvl2pPr>
            <a:lvl3pPr>
              <a:defRPr sz="1600">
                <a:solidFill>
                  <a:srgbClr val="D7EAF8"/>
                </a:solidFill>
              </a:defRPr>
            </a:lvl3pPr>
            <a:lvl4pPr>
              <a:defRPr sz="1333">
                <a:solidFill>
                  <a:srgbClr val="D7EAF8"/>
                </a:solidFill>
              </a:defRPr>
            </a:lvl4pPr>
            <a:lvl5pPr>
              <a:defRPr sz="1333">
                <a:solidFill>
                  <a:srgbClr val="002050"/>
                </a:solidFill>
              </a:defRPr>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1854200"/>
            <a:ext cx="3606800" cy="4419600"/>
          </a:xfrm>
        </p:spPr>
        <p:txBody>
          <a:bodyPr>
            <a:normAutofit/>
          </a:bodyPr>
          <a:lstStyle>
            <a:lvl1pPr marL="0" indent="0">
              <a:buNone/>
              <a:defRPr sz="2133">
                <a:solidFill>
                  <a:srgbClr val="002050"/>
                </a:solidFill>
              </a:defRPr>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rgbClr val="002050"/>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7933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4400" y="4902201"/>
            <a:ext cx="7518400" cy="377825"/>
          </a:xfrm>
        </p:spPr>
        <p:txBody>
          <a:bodyPr anchor="b">
            <a:noAutofit/>
          </a:bodyPr>
          <a:lstStyle>
            <a:lvl1pPr algn="ctr">
              <a:defRPr sz="1867" b="1"/>
            </a:lvl1pPr>
          </a:lstStyle>
          <a:p>
            <a:r>
              <a:rPr lang="en-US"/>
              <a:t>Click to edit Master title style</a:t>
            </a:r>
          </a:p>
        </p:txBody>
      </p:sp>
      <p:sp>
        <p:nvSpPr>
          <p:cNvPr id="3" name="Picture Placeholder 2"/>
          <p:cNvSpPr>
            <a:spLocks noGrp="1"/>
          </p:cNvSpPr>
          <p:nvPr>
            <p:ph type="pic" idx="1"/>
          </p:nvPr>
        </p:nvSpPr>
        <p:spPr>
          <a:xfrm>
            <a:off x="2184400" y="431800"/>
            <a:ext cx="7518400" cy="4368800"/>
          </a:xfrm>
        </p:spPr>
        <p:txBody>
          <a:bodyPr/>
          <a:lstStyle>
            <a:lvl1pPr marL="0" indent="0">
              <a:buNone/>
              <a:defRPr sz="2133"/>
            </a:lvl1pPr>
            <a:lvl2pPr marL="304792" indent="0">
              <a:buNone/>
              <a:defRPr sz="1867"/>
            </a:lvl2pPr>
            <a:lvl3pPr marL="609585" indent="0">
              <a:buNone/>
              <a:defRPr sz="1600"/>
            </a:lvl3pPr>
            <a:lvl4pPr marL="914377" indent="0">
              <a:buNone/>
              <a:defRPr sz="1333"/>
            </a:lvl4pPr>
            <a:lvl5pPr marL="1219170" indent="0">
              <a:buNone/>
              <a:defRPr sz="1333"/>
            </a:lvl5pPr>
            <a:lvl6pPr marL="1523962" indent="0">
              <a:buNone/>
              <a:defRPr sz="1333"/>
            </a:lvl6pPr>
            <a:lvl7pPr marL="1828754" indent="0">
              <a:buNone/>
              <a:defRPr sz="1333"/>
            </a:lvl7pPr>
            <a:lvl8pPr marL="2133547" indent="0">
              <a:buNone/>
              <a:defRPr sz="1333"/>
            </a:lvl8pPr>
            <a:lvl9pPr marL="2438339" indent="0">
              <a:buNone/>
              <a:defRPr sz="1333"/>
            </a:lvl9pPr>
          </a:lstStyle>
          <a:p>
            <a:endParaRPr lang="en-US"/>
          </a:p>
        </p:txBody>
      </p:sp>
      <p:sp>
        <p:nvSpPr>
          <p:cNvPr id="4" name="Text Placeholder 3"/>
          <p:cNvSpPr>
            <a:spLocks noGrp="1"/>
          </p:cNvSpPr>
          <p:nvPr>
            <p:ph type="body" sz="half" idx="2"/>
          </p:nvPr>
        </p:nvSpPr>
        <p:spPr>
          <a:xfrm>
            <a:off x="2184400" y="5280026"/>
            <a:ext cx="7518400" cy="536575"/>
          </a:xfrm>
        </p:spPr>
        <p:txBody>
          <a:bodyPr>
            <a:normAutofit/>
          </a:bodyPr>
          <a:lstStyle>
            <a:lvl1pPr marL="0" indent="0" algn="ctr">
              <a:buNone/>
              <a:defRPr sz="1200"/>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4972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3697" y="1825625"/>
            <a:ext cx="547610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546786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8B79EDA-5B18-4163-92C1-1755A95B78A6}" type="slidenum">
              <a:rPr lang="en-US" smtClean="0"/>
              <a:t>‹#›</a:t>
            </a:fld>
            <a:endParaRPr lang="en-US"/>
          </a:p>
        </p:txBody>
      </p:sp>
    </p:spTree>
    <p:extLst>
      <p:ext uri="{BB962C8B-B14F-4D97-AF65-F5344CB8AC3E}">
        <p14:creationId xmlns:p14="http://schemas.microsoft.com/office/powerpoint/2010/main" val="186316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3697" y="365125"/>
            <a:ext cx="11096368" cy="1325563"/>
          </a:xfrm>
        </p:spPr>
        <p:txBody>
          <a:bodyPr/>
          <a:lstStyle/>
          <a:p>
            <a:r>
              <a:rPr lang="en-US"/>
              <a:t>Click to edit Master title style</a:t>
            </a:r>
          </a:p>
        </p:txBody>
      </p:sp>
      <p:sp>
        <p:nvSpPr>
          <p:cNvPr id="3" name="Text Placeholder 2"/>
          <p:cNvSpPr>
            <a:spLocks noGrp="1"/>
          </p:cNvSpPr>
          <p:nvPr>
            <p:ph type="body" idx="1"/>
          </p:nvPr>
        </p:nvSpPr>
        <p:spPr>
          <a:xfrm>
            <a:off x="543698" y="1681163"/>
            <a:ext cx="545387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3698" y="2505075"/>
            <a:ext cx="545387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199" y="1681163"/>
            <a:ext cx="54678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46786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E8B79EDA-5B18-4163-92C1-1755A95B78A6}" type="slidenum">
              <a:rPr lang="en-US" smtClean="0"/>
              <a:t>‹#›</a:t>
            </a:fld>
            <a:endParaRPr lang="en-US"/>
          </a:p>
        </p:txBody>
      </p:sp>
    </p:spTree>
    <p:extLst>
      <p:ext uri="{BB962C8B-B14F-4D97-AF65-F5344CB8AC3E}">
        <p14:creationId xmlns:p14="http://schemas.microsoft.com/office/powerpoint/2010/main" val="1854931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p>
        </p:txBody>
      </p:sp>
      <p:sp>
        <p:nvSpPr>
          <p:cNvPr id="5" name="Slide Number Placeholder 4"/>
          <p:cNvSpPr>
            <a:spLocks noGrp="1"/>
          </p:cNvSpPr>
          <p:nvPr>
            <p:ph type="sldNum" sz="quarter" idx="12"/>
          </p:nvPr>
        </p:nvSpPr>
        <p:spPr/>
        <p:txBody>
          <a:bodyPr/>
          <a:lstStyle/>
          <a:p>
            <a:fld id="{E8B79EDA-5B18-4163-92C1-1755A95B78A6}" type="slidenum">
              <a:rPr lang="en-US" smtClean="0"/>
              <a:t>‹#›</a:t>
            </a:fld>
            <a:endParaRPr lang="en-US"/>
          </a:p>
        </p:txBody>
      </p:sp>
    </p:spTree>
    <p:extLst>
      <p:ext uri="{BB962C8B-B14F-4D97-AF65-F5344CB8AC3E}">
        <p14:creationId xmlns:p14="http://schemas.microsoft.com/office/powerpoint/2010/main" val="189981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B79EDA-5B18-4163-92C1-1755A95B78A6}" type="slidenum">
              <a:rPr lang="en-US" smtClean="0"/>
              <a:t>‹#›</a:t>
            </a:fld>
            <a:endParaRPr lang="en-US"/>
          </a:p>
        </p:txBody>
      </p:sp>
    </p:spTree>
    <p:extLst>
      <p:ext uri="{BB962C8B-B14F-4D97-AF65-F5344CB8AC3E}">
        <p14:creationId xmlns:p14="http://schemas.microsoft.com/office/powerpoint/2010/main" val="1693330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3698" y="457200"/>
            <a:ext cx="4228328" cy="1600200"/>
          </a:xfrm>
        </p:spPr>
        <p:txBody>
          <a:bodyPr anchor="t"/>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44452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3698" y="2057400"/>
            <a:ext cx="422832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8B79EDA-5B18-4163-92C1-1755A95B78A6}" type="slidenum">
              <a:rPr lang="en-US" smtClean="0"/>
              <a:t>‹#›</a:t>
            </a:fld>
            <a:endParaRPr lang="en-US"/>
          </a:p>
        </p:txBody>
      </p:sp>
    </p:spTree>
    <p:extLst>
      <p:ext uri="{BB962C8B-B14F-4D97-AF65-F5344CB8AC3E}">
        <p14:creationId xmlns:p14="http://schemas.microsoft.com/office/powerpoint/2010/main" val="97309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3698" y="457200"/>
            <a:ext cx="4228328" cy="1600200"/>
          </a:xfrm>
        </p:spPr>
        <p:txBody>
          <a:bodyPr anchor="t"/>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7" y="457201"/>
            <a:ext cx="6456877" cy="54038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43698" y="2057400"/>
            <a:ext cx="422832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8B79EDA-5B18-4163-92C1-1755A95B78A6}" type="slidenum">
              <a:rPr lang="en-US" smtClean="0"/>
              <a:t>‹#›</a:t>
            </a:fld>
            <a:endParaRPr lang="en-US"/>
          </a:p>
        </p:txBody>
      </p:sp>
    </p:spTree>
    <p:extLst>
      <p:ext uri="{BB962C8B-B14F-4D97-AF65-F5344CB8AC3E}">
        <p14:creationId xmlns:p14="http://schemas.microsoft.com/office/powerpoint/2010/main" val="90007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4.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3697" y="365126"/>
            <a:ext cx="11096368" cy="957048"/>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543697" y="1426703"/>
            <a:ext cx="11096368" cy="47502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641ED71-2F2F-6A49-904A-87FDD473661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6260782"/>
            <a:ext cx="12192000" cy="596900"/>
          </a:xfrm>
          <a:prstGeom prst="rect">
            <a:avLst/>
          </a:prstGeom>
        </p:spPr>
      </p:pic>
      <p:sp>
        <p:nvSpPr>
          <p:cNvPr id="6" name="Slide Number Placeholder 5"/>
          <p:cNvSpPr>
            <a:spLocks noGrp="1"/>
          </p:cNvSpPr>
          <p:nvPr>
            <p:ph type="sldNum" sz="quarter" idx="4"/>
          </p:nvPr>
        </p:nvSpPr>
        <p:spPr>
          <a:xfrm>
            <a:off x="543697" y="6356350"/>
            <a:ext cx="2743200" cy="365125"/>
          </a:xfrm>
          <a:prstGeom prst="rect">
            <a:avLst/>
          </a:prstGeom>
        </p:spPr>
        <p:txBody>
          <a:bodyPr vert="horz" lIns="91440" tIns="45720" rIns="91440" bIns="45720" rtlCol="0" anchor="ctr"/>
          <a:lstStyle>
            <a:lvl1pPr algn="l">
              <a:defRPr sz="1200" b="1" i="0">
                <a:solidFill>
                  <a:schemeClr val="bg1"/>
                </a:solidFill>
                <a:latin typeface="Gill Sans Regular" panose="020B0502020104020203" pitchFamily="34" charset="-79"/>
              </a:defRPr>
            </a:lvl1pPr>
          </a:lstStyle>
          <a:p>
            <a:fld id="{E8B79EDA-5B18-4163-92C1-1755A95B78A6}" type="slidenum">
              <a:rPr lang="en-US" smtClean="0"/>
              <a:t>‹#›</a:t>
            </a:fld>
            <a:endParaRPr lang="en-US"/>
          </a:p>
        </p:txBody>
      </p:sp>
    </p:spTree>
    <p:extLst>
      <p:ext uri="{BB962C8B-B14F-4D97-AF65-F5344CB8AC3E}">
        <p14:creationId xmlns:p14="http://schemas.microsoft.com/office/powerpoint/2010/main" val="3915651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82" r:id="rId13"/>
    <p:sldLayoutId id="2147483683" r:id="rId14"/>
  </p:sldLayoutIdLst>
  <p:txStyles>
    <p:titleStyle>
      <a:lvl1pPr algn="l" defTabSz="914400" rtl="0" eaLnBrk="1" latinLnBrk="0" hangingPunct="1">
        <a:lnSpc>
          <a:spcPct val="90000"/>
        </a:lnSpc>
        <a:spcBef>
          <a:spcPct val="0"/>
        </a:spcBef>
        <a:buNone/>
        <a:defRPr sz="4000" b="0" i="0" kern="1200">
          <a:solidFill>
            <a:srgbClr val="0266AA"/>
          </a:solidFill>
          <a:latin typeface="Montserrat ExtraBold" pitchFamily="2" charset="0"/>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800" b="0" i="0" kern="1200">
          <a:solidFill>
            <a:schemeClr val="tx1"/>
          </a:solidFill>
          <a:latin typeface="Montserrat" pitchFamily="2" charset="0"/>
          <a:ea typeface="+mn-ea"/>
          <a:cs typeface="+mn-cs"/>
        </a:defRPr>
      </a:lvl1pPr>
      <a:lvl2pPr marL="685800" indent="-228600" algn="l" defTabSz="914400" rtl="0" eaLnBrk="1" latinLnBrk="0" hangingPunct="1">
        <a:lnSpc>
          <a:spcPct val="100000"/>
        </a:lnSpc>
        <a:spcBef>
          <a:spcPts val="500"/>
        </a:spcBef>
        <a:buClr>
          <a:srgbClr val="00B7B3"/>
        </a:buClr>
        <a:buFont typeface="Wingdings" pitchFamily="2" charset="2"/>
        <a:buChar char="§"/>
        <a:defRPr sz="2400" b="0" i="0" kern="1200">
          <a:solidFill>
            <a:schemeClr val="tx1"/>
          </a:solidFill>
          <a:latin typeface="Montserrat" pitchFamily="2" charset="0"/>
          <a:ea typeface="+mn-ea"/>
          <a:cs typeface="+mn-cs"/>
        </a:defRPr>
      </a:lvl2pPr>
      <a:lvl3pPr marL="1143000" indent="-228600" algn="l" defTabSz="914400" rtl="0" eaLnBrk="1" latinLnBrk="0" hangingPunct="1">
        <a:lnSpc>
          <a:spcPct val="100000"/>
        </a:lnSpc>
        <a:spcBef>
          <a:spcPts val="500"/>
        </a:spcBef>
        <a:buClr>
          <a:srgbClr val="3C9988"/>
        </a:buClr>
        <a:buSzPct val="76000"/>
        <a:buFont typeface="Courier New" panose="02070309020205020404" pitchFamily="49" charset="0"/>
        <a:buChar char="o"/>
        <a:defRPr sz="2000" b="0" i="0" kern="1200">
          <a:solidFill>
            <a:schemeClr val="tx1"/>
          </a:solidFill>
          <a:latin typeface="Montserrat" pitchFamily="2" charset="0"/>
          <a:ea typeface="+mn-ea"/>
          <a:cs typeface="+mn-cs"/>
        </a:defRPr>
      </a:lvl3pPr>
      <a:lvl4pPr marL="1600200" indent="-228600" algn="l" defTabSz="914400" rtl="0" eaLnBrk="1" latinLnBrk="0" hangingPunct="1">
        <a:lnSpc>
          <a:spcPct val="100000"/>
        </a:lnSpc>
        <a:spcBef>
          <a:spcPts val="500"/>
        </a:spcBef>
        <a:buClr>
          <a:schemeClr val="tx2"/>
        </a:buClr>
        <a:buFont typeface="System Font Regular"/>
        <a:buChar char="‣"/>
        <a:defRPr sz="1800" b="0" i="0" kern="1200">
          <a:solidFill>
            <a:schemeClr val="tx1"/>
          </a:solidFill>
          <a:latin typeface="Montserrat" pitchFamily="2" charset="0"/>
          <a:ea typeface="+mn-ea"/>
          <a:cs typeface="+mn-cs"/>
        </a:defRPr>
      </a:lvl4pPr>
      <a:lvl5pPr marL="2057400" indent="-228600" algn="l" defTabSz="914400" rtl="0" eaLnBrk="1" latinLnBrk="0" hangingPunct="1">
        <a:lnSpc>
          <a:spcPct val="100000"/>
        </a:lnSpc>
        <a:spcBef>
          <a:spcPts val="500"/>
        </a:spcBef>
        <a:buClr>
          <a:schemeClr val="accent3"/>
        </a:buClr>
        <a:buSzPct val="74000"/>
        <a:buFont typeface="Arial" panose="020B0604020202020204" pitchFamily="34" charset="0"/>
        <a:buChar char="•"/>
        <a:defRPr sz="1800" b="0" i="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3697" y="365126"/>
            <a:ext cx="11096368" cy="957048"/>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543697" y="1426703"/>
            <a:ext cx="11096368" cy="47502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43697" y="6356350"/>
            <a:ext cx="2743200" cy="365125"/>
          </a:xfrm>
          <a:prstGeom prst="rect">
            <a:avLst/>
          </a:prstGeom>
        </p:spPr>
        <p:txBody>
          <a:bodyPr vert="horz" lIns="91440" tIns="45720" rIns="91440" bIns="45720" rtlCol="0" anchor="ctr"/>
          <a:lstStyle>
            <a:lvl1pPr algn="l">
              <a:defRPr sz="1200" b="1" i="0">
                <a:solidFill>
                  <a:schemeClr val="bg1"/>
                </a:solidFill>
                <a:latin typeface="Gill Sans Regular" panose="020B0502020104020203" pitchFamily="34" charset="-79"/>
              </a:defRPr>
            </a:lvl1pPr>
          </a:lstStyle>
          <a:p>
            <a:fld id="{E8B79EDA-5B18-4163-92C1-1755A95B78A6}" type="slidenum">
              <a:rPr lang="en-US" smtClean="0"/>
              <a:t>‹#›</a:t>
            </a:fld>
            <a:endParaRPr lang="en-US"/>
          </a:p>
        </p:txBody>
      </p:sp>
    </p:spTree>
    <p:extLst>
      <p:ext uri="{BB962C8B-B14F-4D97-AF65-F5344CB8AC3E}">
        <p14:creationId xmlns:p14="http://schemas.microsoft.com/office/powerpoint/2010/main" val="13222346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5" r:id="rId7"/>
  </p:sldLayoutIdLst>
  <p:txStyles>
    <p:titleStyle>
      <a:lvl1pPr algn="l" defTabSz="914400" rtl="0" eaLnBrk="1" latinLnBrk="0" hangingPunct="1">
        <a:lnSpc>
          <a:spcPct val="90000"/>
        </a:lnSpc>
        <a:spcBef>
          <a:spcPct val="0"/>
        </a:spcBef>
        <a:buNone/>
        <a:defRPr sz="4000" b="0" i="0" kern="1200">
          <a:solidFill>
            <a:srgbClr val="0266AA"/>
          </a:solidFill>
          <a:latin typeface="Montserrat ExtraBold" pitchFamily="2" charset="0"/>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800" b="0" i="0" kern="1200">
          <a:solidFill>
            <a:schemeClr val="tx1"/>
          </a:solidFill>
          <a:latin typeface="Montserrat" pitchFamily="2" charset="0"/>
          <a:ea typeface="+mn-ea"/>
          <a:cs typeface="+mn-cs"/>
        </a:defRPr>
      </a:lvl1pPr>
      <a:lvl2pPr marL="685800" indent="-228600" algn="l" defTabSz="914400" rtl="0" eaLnBrk="1" latinLnBrk="0" hangingPunct="1">
        <a:lnSpc>
          <a:spcPct val="100000"/>
        </a:lnSpc>
        <a:spcBef>
          <a:spcPts val="500"/>
        </a:spcBef>
        <a:buClr>
          <a:srgbClr val="00B7B3"/>
        </a:buClr>
        <a:buFont typeface="Wingdings" pitchFamily="2" charset="2"/>
        <a:buChar char="§"/>
        <a:defRPr sz="2400" b="0" i="0" kern="1200">
          <a:solidFill>
            <a:schemeClr val="tx1"/>
          </a:solidFill>
          <a:latin typeface="Montserrat" pitchFamily="2" charset="0"/>
          <a:ea typeface="+mn-ea"/>
          <a:cs typeface="+mn-cs"/>
        </a:defRPr>
      </a:lvl2pPr>
      <a:lvl3pPr marL="1143000" indent="-228600" algn="l" defTabSz="914400" rtl="0" eaLnBrk="1" latinLnBrk="0" hangingPunct="1">
        <a:lnSpc>
          <a:spcPct val="100000"/>
        </a:lnSpc>
        <a:spcBef>
          <a:spcPts val="500"/>
        </a:spcBef>
        <a:buClr>
          <a:srgbClr val="3C9988"/>
        </a:buClr>
        <a:buSzPct val="76000"/>
        <a:buFont typeface="Courier New" panose="02070309020205020404" pitchFamily="49" charset="0"/>
        <a:buChar char="o"/>
        <a:defRPr sz="2000" b="0" i="0" kern="1200">
          <a:solidFill>
            <a:schemeClr val="tx1"/>
          </a:solidFill>
          <a:latin typeface="Montserrat" pitchFamily="2" charset="0"/>
          <a:ea typeface="+mn-ea"/>
          <a:cs typeface="+mn-cs"/>
        </a:defRPr>
      </a:lvl3pPr>
      <a:lvl4pPr marL="1600200" indent="-228600" algn="l" defTabSz="914400" rtl="0" eaLnBrk="1" latinLnBrk="0" hangingPunct="1">
        <a:lnSpc>
          <a:spcPct val="100000"/>
        </a:lnSpc>
        <a:spcBef>
          <a:spcPts val="500"/>
        </a:spcBef>
        <a:buClr>
          <a:schemeClr val="tx2"/>
        </a:buClr>
        <a:buFont typeface="System Font Regular"/>
        <a:buChar char="‣"/>
        <a:defRPr sz="1800" b="0" i="0" kern="1200">
          <a:solidFill>
            <a:schemeClr val="tx1"/>
          </a:solidFill>
          <a:latin typeface="Montserrat" pitchFamily="2" charset="0"/>
          <a:ea typeface="+mn-ea"/>
          <a:cs typeface="+mn-cs"/>
        </a:defRPr>
      </a:lvl4pPr>
      <a:lvl5pPr marL="2057400" indent="-228600" algn="l" defTabSz="914400" rtl="0" eaLnBrk="1" latinLnBrk="0" hangingPunct="1">
        <a:lnSpc>
          <a:spcPct val="100000"/>
        </a:lnSpc>
        <a:spcBef>
          <a:spcPts val="500"/>
        </a:spcBef>
        <a:buClr>
          <a:schemeClr val="accent3"/>
        </a:buClr>
        <a:buSzPct val="74000"/>
        <a:buFont typeface="Arial" panose="020B0604020202020204" pitchFamily="34" charset="0"/>
        <a:buChar char="•"/>
        <a:defRPr sz="1800" b="0" i="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11A6B"/>
        </a:solidFill>
        <a:effectLst/>
      </p:bgPr>
    </p:bg>
    <p:spTree>
      <p:nvGrpSpPr>
        <p:cNvPr id="1" name=""/>
        <p:cNvGrpSpPr/>
        <p:nvPr/>
      </p:nvGrpSpPr>
      <p:grpSpPr>
        <a:xfrm>
          <a:off x="0" y="0"/>
          <a:ext cx="0" cy="0"/>
          <a:chOff x="0" y="0"/>
          <a:chExt cx="0" cy="0"/>
        </a:xfrm>
      </p:grpSpPr>
      <p:sp>
        <p:nvSpPr>
          <p:cNvPr id="15" name="Text Placeholder 2"/>
          <p:cNvSpPr>
            <a:spLocks noGrp="1"/>
          </p:cNvSpPr>
          <p:nvPr>
            <p:ph type="body" idx="1"/>
          </p:nvPr>
        </p:nvSpPr>
        <p:spPr>
          <a:xfrm>
            <a:off x="508000" y="1219228"/>
            <a:ext cx="11176000" cy="2174955"/>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Placeholder 1"/>
          <p:cNvSpPr>
            <a:spLocks noGrp="1"/>
          </p:cNvSpPr>
          <p:nvPr>
            <p:ph type="title"/>
          </p:nvPr>
        </p:nvSpPr>
        <p:spPr>
          <a:xfrm>
            <a:off x="508000" y="298069"/>
            <a:ext cx="11176000" cy="553998"/>
          </a:xfrm>
          <a:prstGeom prst="rect">
            <a:avLst/>
          </a:prstGeom>
        </p:spPr>
        <p:txBody>
          <a:bodyPr vert="horz" wrap="square" lIns="0" tIns="0" rIns="0" bIns="0" rtlCol="0" anchor="t">
            <a:spAutoFit/>
          </a:bodyPr>
          <a:lstStyle/>
          <a:p>
            <a:r>
              <a:rPr lang="en-US"/>
              <a:t>Click to add title</a:t>
            </a:r>
          </a:p>
        </p:txBody>
      </p:sp>
    </p:spTree>
    <p:extLst>
      <p:ext uri="{BB962C8B-B14F-4D97-AF65-F5344CB8AC3E}">
        <p14:creationId xmlns:p14="http://schemas.microsoft.com/office/powerpoint/2010/main" val="4191631611"/>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700" r:id="rId3"/>
  </p:sldLayoutIdLst>
  <p:txStyles>
    <p:titleStyle>
      <a:lvl1pPr algn="l" defTabSz="1219120" rtl="0" eaLnBrk="1" latinLnBrk="0" hangingPunct="1">
        <a:lnSpc>
          <a:spcPct val="90000"/>
        </a:lnSpc>
        <a:spcBef>
          <a:spcPct val="0"/>
        </a:spcBef>
        <a:buNone/>
        <a:defRPr lang="en-US" sz="4000" b="0" kern="1200" cap="none" spc="-200" baseline="0" dirty="0">
          <a:ln w="3175">
            <a:solidFill>
              <a:srgbClr val="00A9A3"/>
            </a:solidFill>
          </a:ln>
          <a:solidFill>
            <a:schemeClr val="accent5">
              <a:lumMod val="20000"/>
              <a:lumOff val="80000"/>
            </a:schemeClr>
          </a:solidFill>
          <a:effectLst/>
          <a:latin typeface="Montserrat ExtraBold" pitchFamily="2" charset="0"/>
          <a:ea typeface="+mn-ea"/>
          <a:cs typeface="Aharoni" panose="02010803020104030203" pitchFamily="2" charset="-79"/>
        </a:defRPr>
      </a:lvl1pPr>
    </p:titleStyle>
    <p:bodyStyle>
      <a:lvl1pPr marL="457189" indent="-457189" algn="l" defTabSz="1219120" rtl="0" eaLnBrk="1" latinLnBrk="0" hangingPunct="1">
        <a:lnSpc>
          <a:spcPct val="90000"/>
        </a:lnSpc>
        <a:spcBef>
          <a:spcPct val="20000"/>
        </a:spcBef>
        <a:buFont typeface="Arial" panose="020B0604020202020204" pitchFamily="34" charset="0"/>
        <a:buChar char="•"/>
        <a:defRPr lang="en-US" sz="2667" kern="1200" dirty="0" smtClean="0">
          <a:solidFill>
            <a:schemeClr val="bg1"/>
          </a:solidFill>
          <a:latin typeface="Montserrat" pitchFamily="2" charset="0"/>
          <a:ea typeface="+mn-ea"/>
          <a:cs typeface="+mn-cs"/>
        </a:defRPr>
      </a:lvl1pPr>
      <a:lvl2pPr marL="990575" indent="-380990" algn="l" defTabSz="1219120" rtl="0" eaLnBrk="1" latinLnBrk="0" hangingPunct="1">
        <a:lnSpc>
          <a:spcPct val="90000"/>
        </a:lnSpc>
        <a:spcBef>
          <a:spcPct val="20000"/>
        </a:spcBef>
        <a:buFont typeface="Arial" panose="020B0604020202020204" pitchFamily="34" charset="0"/>
        <a:buChar char="–"/>
        <a:defRPr lang="en-US" sz="2667" kern="1200" dirty="0" smtClean="0">
          <a:solidFill>
            <a:schemeClr val="bg1"/>
          </a:solidFill>
          <a:latin typeface="Montserrat" pitchFamily="2" charset="0"/>
          <a:ea typeface="+mn-ea"/>
          <a:cs typeface="+mn-cs"/>
        </a:defRPr>
      </a:lvl2pPr>
      <a:lvl3pPr marL="1523962" indent="-304792" algn="l" defTabSz="1219120" rtl="0" eaLnBrk="1" latinLnBrk="0" hangingPunct="1">
        <a:lnSpc>
          <a:spcPct val="90000"/>
        </a:lnSpc>
        <a:spcBef>
          <a:spcPct val="20000"/>
        </a:spcBef>
        <a:buFont typeface="Arial" panose="020B0604020202020204" pitchFamily="34" charset="0"/>
        <a:buChar char="•"/>
        <a:defRPr lang="en-US" sz="2667" kern="1200" dirty="0" smtClean="0">
          <a:solidFill>
            <a:schemeClr val="bg1"/>
          </a:solidFill>
          <a:latin typeface="Montserrat" pitchFamily="2" charset="0"/>
          <a:ea typeface="+mn-ea"/>
          <a:cs typeface="+mn-cs"/>
        </a:defRPr>
      </a:lvl3pPr>
      <a:lvl4pPr marL="2133547" indent="-304792" algn="l" defTabSz="1219120" rtl="0" eaLnBrk="1" latinLnBrk="0" hangingPunct="1">
        <a:lnSpc>
          <a:spcPct val="90000"/>
        </a:lnSpc>
        <a:spcBef>
          <a:spcPct val="20000"/>
        </a:spcBef>
        <a:buFont typeface="Arial" panose="020B0604020202020204" pitchFamily="34" charset="0"/>
        <a:buChar char="–"/>
        <a:defRPr lang="en-US" sz="2667" kern="1200" dirty="0" smtClean="0">
          <a:solidFill>
            <a:schemeClr val="bg1"/>
          </a:solidFill>
          <a:latin typeface="Montserrat" pitchFamily="2" charset="0"/>
          <a:ea typeface="+mn-ea"/>
          <a:cs typeface="+mn-cs"/>
        </a:defRPr>
      </a:lvl4pPr>
      <a:lvl5pPr marL="2743131" indent="-304792" algn="l" defTabSz="1219120" rtl="0" eaLnBrk="1" latinLnBrk="0" hangingPunct="1">
        <a:lnSpc>
          <a:spcPct val="90000"/>
        </a:lnSpc>
        <a:spcBef>
          <a:spcPct val="20000"/>
        </a:spcBef>
        <a:buFont typeface="Arial" panose="020B0604020202020204" pitchFamily="34" charset="0"/>
        <a:buChar char="»"/>
        <a:defRPr lang="en-US" sz="2667" kern="1200" dirty="0">
          <a:solidFill>
            <a:schemeClr val="bg1"/>
          </a:solidFill>
          <a:latin typeface="Montserrat" pitchFamily="2"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11A6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11582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11582400" cy="5207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464800" y="6440706"/>
            <a:ext cx="1422400" cy="243417"/>
          </a:xfrm>
          <a:prstGeom prst="rect">
            <a:avLst/>
          </a:prstGeom>
        </p:spPr>
        <p:txBody>
          <a:bodyPr vert="horz" lIns="91440" tIns="45720" rIns="91440" bIns="45720" rtlCol="0" anchor="ctr"/>
          <a:lstStyle>
            <a:lvl1pPr algn="r">
              <a:defRPr sz="600">
                <a:solidFill>
                  <a:srgbClr val="D7EAF8"/>
                </a:solidFill>
                <a:latin typeface="Montserrat" pitchFamily="2"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8124958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Lst>
  <p:txStyles>
    <p:titleStyle>
      <a:lvl1pPr algn="l" defTabSz="609585" rtl="0" eaLnBrk="1" latinLnBrk="0" hangingPunct="1">
        <a:lnSpc>
          <a:spcPts val="4000"/>
        </a:lnSpc>
        <a:spcBef>
          <a:spcPct val="0"/>
        </a:spcBef>
        <a:buNone/>
        <a:defRPr sz="4000" kern="1200">
          <a:ln>
            <a:solidFill>
              <a:srgbClr val="00A9A3"/>
            </a:solidFill>
          </a:ln>
          <a:solidFill>
            <a:schemeClr val="accent4">
              <a:lumMod val="20000"/>
              <a:lumOff val="80000"/>
            </a:schemeClr>
          </a:solidFill>
          <a:latin typeface="Montserrat Black" pitchFamily="2" charset="0"/>
          <a:ea typeface="+mj-ea"/>
          <a:cs typeface="+mj-cs"/>
        </a:defRPr>
      </a:lvl1pPr>
    </p:titleStyle>
    <p:bodyStyle>
      <a:lvl1pPr marL="228594" indent="-228594" algn="l" defTabSz="609585" rtl="0" eaLnBrk="1" latinLnBrk="0" hangingPunct="1">
        <a:spcBef>
          <a:spcPct val="20000"/>
        </a:spcBef>
        <a:buFont typeface="Arial" pitchFamily="34" charset="0"/>
        <a:buChar char="•"/>
        <a:defRPr sz="2133" kern="1200">
          <a:solidFill>
            <a:srgbClr val="D7EAF8"/>
          </a:solidFill>
          <a:latin typeface="Montserrat" pitchFamily="2" charset="0"/>
          <a:ea typeface="+mn-ea"/>
          <a:cs typeface="+mn-cs"/>
        </a:defRPr>
      </a:lvl1pPr>
      <a:lvl2pPr marL="495288" indent="-190495" algn="l" defTabSz="609585" rtl="0" eaLnBrk="1" latinLnBrk="0" hangingPunct="1">
        <a:spcBef>
          <a:spcPct val="20000"/>
        </a:spcBef>
        <a:buFont typeface="Arial" pitchFamily="34" charset="0"/>
        <a:buChar char="–"/>
        <a:defRPr sz="1867" kern="1200">
          <a:solidFill>
            <a:srgbClr val="D7EAF8"/>
          </a:solidFill>
          <a:latin typeface="Montserrat" pitchFamily="2" charset="0"/>
          <a:ea typeface="+mn-ea"/>
          <a:cs typeface="+mn-cs"/>
        </a:defRPr>
      </a:lvl2pPr>
      <a:lvl3pPr marL="761981" indent="-152396" algn="l" defTabSz="609585" rtl="0" eaLnBrk="1" latinLnBrk="0" hangingPunct="1">
        <a:spcBef>
          <a:spcPct val="20000"/>
        </a:spcBef>
        <a:buFont typeface="Arial" pitchFamily="34" charset="0"/>
        <a:buChar char="•"/>
        <a:defRPr sz="1600" kern="1200">
          <a:solidFill>
            <a:srgbClr val="D7EAF8"/>
          </a:solidFill>
          <a:latin typeface="Montserrat" pitchFamily="2" charset="0"/>
          <a:ea typeface="+mn-ea"/>
          <a:cs typeface="+mn-cs"/>
        </a:defRPr>
      </a:lvl3pPr>
      <a:lvl4pPr marL="1066773" indent="-152396" algn="l" defTabSz="609585" rtl="0" eaLnBrk="1" latinLnBrk="0" hangingPunct="1">
        <a:spcBef>
          <a:spcPct val="20000"/>
        </a:spcBef>
        <a:buFont typeface="Arial" pitchFamily="34" charset="0"/>
        <a:buChar char="–"/>
        <a:defRPr sz="1333" kern="1200">
          <a:solidFill>
            <a:srgbClr val="D7EAF8"/>
          </a:solidFill>
          <a:latin typeface="Montserrat" pitchFamily="2" charset="0"/>
          <a:ea typeface="+mn-ea"/>
          <a:cs typeface="+mn-cs"/>
        </a:defRPr>
      </a:lvl4pPr>
      <a:lvl5pPr marL="1371566" indent="-152396" algn="l" defTabSz="609585" rtl="0" eaLnBrk="1" latinLnBrk="0" hangingPunct="1">
        <a:spcBef>
          <a:spcPct val="20000"/>
        </a:spcBef>
        <a:buFont typeface="Arial" pitchFamily="34" charset="0"/>
        <a:buChar char="»"/>
        <a:defRPr sz="1333" kern="1200">
          <a:solidFill>
            <a:srgbClr val="D7EAF8"/>
          </a:solidFill>
          <a:latin typeface="Montserrat" pitchFamily="2" charset="0"/>
          <a:ea typeface="+mn-ea"/>
          <a:cs typeface="+mn-cs"/>
        </a:defRPr>
      </a:lvl5pPr>
      <a:lvl6pPr marL="1676358"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150"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94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735"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hyperlink" Target="https://github.com/VolpeUSDOT/FTOT-public" TargetMode="External"/><Relationship Id="rId4" Type="http://schemas.openxmlformats.org/officeDocument/2006/relationships/hyperlink" Target="https://github.com/VolpeUSDOT/RDR-public"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svg"/><Relationship Id="rId12"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s>
</file>

<file path=ppt/slides/_rels/slide2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diagramData" Target="../diagrams/data1.xml"/><Relationship Id="rId21" Type="http://schemas.openxmlformats.org/officeDocument/2006/relationships/image" Target="../media/image67.svg"/><Relationship Id="rId7" Type="http://schemas.microsoft.com/office/2007/relationships/diagramDrawing" Target="../diagrams/drawing1.xml"/><Relationship Id="rId12" Type="http://schemas.openxmlformats.org/officeDocument/2006/relationships/image" Target="../media/image58.png"/><Relationship Id="rId17" Type="http://schemas.openxmlformats.org/officeDocument/2006/relationships/image" Target="../media/image63.svg"/><Relationship Id="rId25" Type="http://schemas.openxmlformats.org/officeDocument/2006/relationships/image" Target="../media/image71.svg"/><Relationship Id="rId2" Type="http://schemas.openxmlformats.org/officeDocument/2006/relationships/notesSlide" Target="../notesSlides/notesSlide19.xml"/><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Layout" Target="../slideLayouts/slideLayout30.xml"/><Relationship Id="rId6" Type="http://schemas.openxmlformats.org/officeDocument/2006/relationships/diagramColors" Target="../diagrams/colors1.xml"/><Relationship Id="rId11" Type="http://schemas.openxmlformats.org/officeDocument/2006/relationships/image" Target="../media/image57.svg"/><Relationship Id="rId24" Type="http://schemas.openxmlformats.org/officeDocument/2006/relationships/image" Target="../media/image70.png"/><Relationship Id="rId5" Type="http://schemas.openxmlformats.org/officeDocument/2006/relationships/diagramQuickStyle" Target="../diagrams/quickStyle1.xml"/><Relationship Id="rId15" Type="http://schemas.openxmlformats.org/officeDocument/2006/relationships/image" Target="../media/image61.svg"/><Relationship Id="rId23" Type="http://schemas.openxmlformats.org/officeDocument/2006/relationships/image" Target="../media/image69.svg"/><Relationship Id="rId28" Type="http://schemas.openxmlformats.org/officeDocument/2006/relationships/image" Target="../media/image53.png"/><Relationship Id="rId10" Type="http://schemas.openxmlformats.org/officeDocument/2006/relationships/image" Target="../media/image56.png"/><Relationship Id="rId19" Type="http://schemas.openxmlformats.org/officeDocument/2006/relationships/image" Target="../media/image65.svg"/><Relationship Id="rId4" Type="http://schemas.openxmlformats.org/officeDocument/2006/relationships/diagramLayout" Target="../diagrams/layout1.xml"/><Relationship Id="rId9" Type="http://schemas.openxmlformats.org/officeDocument/2006/relationships/image" Target="../media/image55.sv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svg"/></Relationships>
</file>

<file path=ppt/slides/_rels/slide22.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svg"/><Relationship Id="rId18" Type="http://schemas.openxmlformats.org/officeDocument/2006/relationships/image" Target="../media/image70.png"/><Relationship Id="rId26" Type="http://schemas.openxmlformats.org/officeDocument/2006/relationships/image" Target="../media/image75.svg"/><Relationship Id="rId3" Type="http://schemas.openxmlformats.org/officeDocument/2006/relationships/diagramData" Target="../diagrams/data2.xml"/><Relationship Id="rId21" Type="http://schemas.openxmlformats.org/officeDocument/2006/relationships/image" Target="../media/image73.svg"/><Relationship Id="rId7" Type="http://schemas.microsoft.com/office/2007/relationships/diagramDrawing" Target="../diagrams/drawing2.xml"/><Relationship Id="rId12" Type="http://schemas.openxmlformats.org/officeDocument/2006/relationships/image" Target="../media/image64.png"/><Relationship Id="rId17" Type="http://schemas.openxmlformats.org/officeDocument/2006/relationships/image" Target="../media/image69.svg"/><Relationship Id="rId25" Type="http://schemas.openxmlformats.org/officeDocument/2006/relationships/image" Target="../media/image74.png"/><Relationship Id="rId2" Type="http://schemas.openxmlformats.org/officeDocument/2006/relationships/notesSlide" Target="../notesSlides/notesSlide20.xml"/><Relationship Id="rId16" Type="http://schemas.openxmlformats.org/officeDocument/2006/relationships/image" Target="../media/image68.png"/><Relationship Id="rId20" Type="http://schemas.openxmlformats.org/officeDocument/2006/relationships/image" Target="../media/image72.png"/><Relationship Id="rId29" Type="http://schemas.openxmlformats.org/officeDocument/2006/relationships/image" Target="../media/image78.png"/><Relationship Id="rId1" Type="http://schemas.openxmlformats.org/officeDocument/2006/relationships/slideLayout" Target="../slideLayouts/slideLayout30.xml"/><Relationship Id="rId6" Type="http://schemas.openxmlformats.org/officeDocument/2006/relationships/diagramColors" Target="../diagrams/colors2.xml"/><Relationship Id="rId11" Type="http://schemas.openxmlformats.org/officeDocument/2006/relationships/image" Target="../media/image63.svg"/><Relationship Id="rId24" Type="http://schemas.openxmlformats.org/officeDocument/2006/relationships/image" Target="../media/image55.svg"/><Relationship Id="rId32" Type="http://schemas.openxmlformats.org/officeDocument/2006/relationships/image" Target="../media/image59.svg"/><Relationship Id="rId5" Type="http://schemas.openxmlformats.org/officeDocument/2006/relationships/diagramQuickStyle" Target="../diagrams/quickStyle2.xml"/><Relationship Id="rId15" Type="http://schemas.openxmlformats.org/officeDocument/2006/relationships/image" Target="../media/image67.svg"/><Relationship Id="rId23" Type="http://schemas.openxmlformats.org/officeDocument/2006/relationships/image" Target="../media/image54.png"/><Relationship Id="rId28" Type="http://schemas.openxmlformats.org/officeDocument/2006/relationships/image" Target="../media/image77.svg"/><Relationship Id="rId10" Type="http://schemas.openxmlformats.org/officeDocument/2006/relationships/image" Target="../media/image62.png"/><Relationship Id="rId19" Type="http://schemas.openxmlformats.org/officeDocument/2006/relationships/image" Target="../media/image71.svg"/><Relationship Id="rId31" Type="http://schemas.openxmlformats.org/officeDocument/2006/relationships/image" Target="../media/image58.png"/><Relationship Id="rId4" Type="http://schemas.openxmlformats.org/officeDocument/2006/relationships/diagramLayout" Target="../diagrams/layout2.xml"/><Relationship Id="rId9" Type="http://schemas.openxmlformats.org/officeDocument/2006/relationships/image" Target="../media/image61.svg"/><Relationship Id="rId14" Type="http://schemas.openxmlformats.org/officeDocument/2006/relationships/image" Target="../media/image66.png"/><Relationship Id="rId22" Type="http://schemas.openxmlformats.org/officeDocument/2006/relationships/image" Target="../media/image53.png"/><Relationship Id="rId27" Type="http://schemas.openxmlformats.org/officeDocument/2006/relationships/image" Target="../media/image76.png"/><Relationship Id="rId30" Type="http://schemas.openxmlformats.org/officeDocument/2006/relationships/image" Target="../media/image79.svg"/></Relationships>
</file>

<file path=ppt/slides/_rels/slide2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84.png"/></Relationships>
</file>

<file path=ppt/slides/_rels/slide2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26.xml.rels><?xml version="1.0" encoding="UTF-8" standalone="yes"?>
<Relationships xmlns="http://schemas.openxmlformats.org/package/2006/relationships"><Relationship Id="rId3" Type="http://schemas.openxmlformats.org/officeDocument/2006/relationships/hyperlink" Target="volpeusdot.github.io/RDR-Public" TargetMode="External"/><Relationship Id="rId7" Type="http://schemas.openxmlformats.org/officeDocument/2006/relationships/image" Target="../media/image91.sv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hyperlink" Target="mailto:RDR-Team@dot.gov"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RDR-team@dot.gov" TargetMode="External"/><Relationship Id="rId2" Type="http://schemas.openxmlformats.org/officeDocument/2006/relationships/notesSlide" Target="../notesSlides/notesSlide25.xml"/><Relationship Id="rId1" Type="http://schemas.openxmlformats.org/officeDocument/2006/relationships/slideLayout" Target="../slideLayouts/slideLayout2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2C4E51DC-0434-0E9F-BD39-A1517B475E1E}"/>
            </a:ext>
          </a:extLst>
        </p:cNvPr>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55B8613D-988C-A69D-75FE-D2BAD8D091CE}"/>
              </a:ext>
            </a:extLst>
          </p:cNvPr>
          <p:cNvPicPr>
            <a:picLocks noChangeAspect="1"/>
          </p:cNvPicPr>
          <p:nvPr/>
        </p:nvPicPr>
        <p:blipFill rotWithShape="1">
          <a:blip r:embed="rId4">
            <a:alphaModFix amt="20000"/>
            <a:duotone>
              <a:prstClr val="black"/>
              <a:schemeClr val="tx2">
                <a:tint val="45000"/>
                <a:satMod val="400000"/>
              </a:schemeClr>
            </a:duotone>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rcRect t="4288" b="4288"/>
          <a:stretch/>
        </p:blipFill>
        <p:spPr>
          <a:xfrm>
            <a:off x="1" y="10758"/>
            <a:ext cx="12191999" cy="6258988"/>
          </a:xfrm>
          <a:prstGeom prst="rect">
            <a:avLst/>
          </a:prstGeom>
        </p:spPr>
      </p:pic>
      <p:sp>
        <p:nvSpPr>
          <p:cNvPr id="2" name="Title 1">
            <a:extLst>
              <a:ext uri="{FF2B5EF4-FFF2-40B4-BE49-F238E27FC236}">
                <a16:creationId xmlns:a16="http://schemas.microsoft.com/office/drawing/2014/main" id="{B98C35BC-3F75-6B63-B00B-ECF26D1978AF}"/>
              </a:ext>
            </a:extLst>
          </p:cNvPr>
          <p:cNvSpPr>
            <a:spLocks noGrp="1"/>
          </p:cNvSpPr>
          <p:nvPr>
            <p:ph type="ctrTitle"/>
          </p:nvPr>
        </p:nvSpPr>
        <p:spPr>
          <a:xfrm>
            <a:off x="914400" y="736303"/>
            <a:ext cx="10363200" cy="3524923"/>
          </a:xfrm>
        </p:spPr>
        <p:txBody>
          <a:bodyPr>
            <a:normAutofit/>
          </a:bodyPr>
          <a:lstStyle/>
          <a:p>
            <a:r>
              <a:rPr lang="en-US" dirty="0">
                <a:solidFill>
                  <a:srgbClr val="0266AA"/>
                </a:solidFill>
                <a:latin typeface="Montserrat ExtraBold" pitchFamily="2" charset="0"/>
              </a:rPr>
              <a:t>The Resilience and Disaster Recovery (RDR) Tool Suite</a:t>
            </a:r>
            <a:br>
              <a:rPr lang="en-US" dirty="0">
                <a:solidFill>
                  <a:srgbClr val="0266AA"/>
                </a:solidFill>
                <a:latin typeface="Montserrat ExtraBold" pitchFamily="2" charset="0"/>
              </a:rPr>
            </a:br>
            <a:br>
              <a:rPr lang="en-US" sz="3600" dirty="0">
                <a:solidFill>
                  <a:srgbClr val="0266AA"/>
                </a:solidFill>
                <a:latin typeface="Montserrat ExtraBold" pitchFamily="2" charset="0"/>
              </a:rPr>
            </a:br>
            <a:r>
              <a:rPr lang="en-US" sz="3600" dirty="0">
                <a:solidFill>
                  <a:srgbClr val="0266AA"/>
                </a:solidFill>
                <a:latin typeface="Montserrat ExtraBold" pitchFamily="2" charset="0"/>
              </a:rPr>
              <a:t>NADO RPO Conference</a:t>
            </a:r>
            <a:br>
              <a:rPr lang="en-US" sz="3600" dirty="0">
                <a:solidFill>
                  <a:srgbClr val="0266AA"/>
                </a:solidFill>
                <a:latin typeface="Montserrat ExtraBold" pitchFamily="2" charset="0"/>
              </a:rPr>
            </a:br>
            <a:br>
              <a:rPr lang="en-US" sz="3600" dirty="0">
                <a:solidFill>
                  <a:srgbClr val="0266AA"/>
                </a:solidFill>
                <a:latin typeface="Montserrat ExtraBold" pitchFamily="2" charset="0"/>
              </a:rPr>
            </a:br>
            <a:r>
              <a:rPr lang="en-US" sz="3100" dirty="0">
                <a:solidFill>
                  <a:srgbClr val="0266AA"/>
                </a:solidFill>
                <a:latin typeface="Montserrat SemiBold" pitchFamily="2" charset="0"/>
              </a:rPr>
              <a:t>July 15, 2025</a:t>
            </a:r>
          </a:p>
        </p:txBody>
      </p:sp>
      <p:sp>
        <p:nvSpPr>
          <p:cNvPr id="3" name="Subtitle 2">
            <a:extLst>
              <a:ext uri="{FF2B5EF4-FFF2-40B4-BE49-F238E27FC236}">
                <a16:creationId xmlns:a16="http://schemas.microsoft.com/office/drawing/2014/main" id="{3C6FFC9B-D4BE-6A57-F269-0CE6AAF0499F}"/>
              </a:ext>
            </a:extLst>
          </p:cNvPr>
          <p:cNvSpPr>
            <a:spLocks noGrp="1"/>
          </p:cNvSpPr>
          <p:nvPr>
            <p:ph type="subTitle" idx="1"/>
          </p:nvPr>
        </p:nvSpPr>
        <p:spPr>
          <a:xfrm>
            <a:off x="1597391" y="4297081"/>
            <a:ext cx="9144000" cy="1264741"/>
          </a:xfrm>
        </p:spPr>
        <p:txBody>
          <a:bodyPr vert="horz" lIns="91440" tIns="45720" rIns="91440" bIns="45720" rtlCol="0" anchor="t">
            <a:normAutofit lnSpcReduction="10000"/>
          </a:bodyPr>
          <a:lstStyle/>
          <a:p>
            <a:br>
              <a:rPr lang="en-US" dirty="0">
                <a:solidFill>
                  <a:srgbClr val="011A6B"/>
                </a:solidFill>
                <a:latin typeface="Montserrat SemiBold" pitchFamily="2" charset="0"/>
                <a:ea typeface="+mn-lt"/>
                <a:cs typeface="+mn-lt"/>
              </a:rPr>
            </a:br>
            <a:endParaRPr lang="en-US" dirty="0">
              <a:solidFill>
                <a:srgbClr val="011A6B"/>
              </a:solidFill>
              <a:latin typeface="Montserrat SemiBold" pitchFamily="2" charset="0"/>
            </a:endParaRPr>
          </a:p>
          <a:p>
            <a:r>
              <a:rPr lang="en-US" i="1" dirty="0">
                <a:solidFill>
                  <a:srgbClr val="0266AA"/>
                </a:solidFill>
                <a:latin typeface="Montserrat SemiBold" pitchFamily="2" charset="0"/>
              </a:rPr>
              <a:t>Kristin C. Lewis, Ph.D.</a:t>
            </a:r>
          </a:p>
        </p:txBody>
      </p:sp>
    </p:spTree>
    <p:extLst>
      <p:ext uri="{BB962C8B-B14F-4D97-AF65-F5344CB8AC3E}">
        <p14:creationId xmlns:p14="http://schemas.microsoft.com/office/powerpoint/2010/main" val="171540674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E43F0-4F02-B9A0-C14E-0BBA04804C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D41987-8ABF-15C4-ED35-45342E6A325C}"/>
              </a:ext>
            </a:extLst>
          </p:cNvPr>
          <p:cNvSpPr>
            <a:spLocks noGrp="1"/>
          </p:cNvSpPr>
          <p:nvPr>
            <p:ph type="title"/>
          </p:nvPr>
        </p:nvSpPr>
        <p:spPr>
          <a:xfrm>
            <a:off x="543697" y="365126"/>
            <a:ext cx="11096368" cy="957048"/>
          </a:xfrm>
        </p:spPr>
        <p:txBody>
          <a:bodyPr vert="horz" lIns="91440" tIns="45720" rIns="91440" bIns="45720" rtlCol="0" anchor="t">
            <a:normAutofit/>
          </a:bodyPr>
          <a:lstStyle/>
          <a:p>
            <a:r>
              <a:rPr lang="en-US" sz="3400"/>
              <a:t>Why a Resilience Investment Analysis Tool?</a:t>
            </a:r>
          </a:p>
        </p:txBody>
      </p:sp>
      <p:pic>
        <p:nvPicPr>
          <p:cNvPr id="13" name="Content Placeholder 12">
            <a:extLst>
              <a:ext uri="{FF2B5EF4-FFF2-40B4-BE49-F238E27FC236}">
                <a16:creationId xmlns:a16="http://schemas.microsoft.com/office/drawing/2014/main" id="{56282E99-41D4-EEA2-2F1A-CB467D8A7D3B}"/>
              </a:ext>
            </a:extLst>
          </p:cNvPr>
          <p:cNvPicPr>
            <a:picLocks noGrp="1" noChangeAspect="1"/>
          </p:cNvPicPr>
          <p:nvPr>
            <p:ph sz="half" idx="2"/>
          </p:nvPr>
        </p:nvPicPr>
        <p:blipFill>
          <a:blip r:embed="rId3"/>
          <a:stretch>
            <a:fillRect/>
          </a:stretch>
        </p:blipFill>
        <p:spPr>
          <a:xfrm>
            <a:off x="6317165" y="1294795"/>
            <a:ext cx="5768909" cy="4503839"/>
          </a:xfrm>
        </p:spPr>
      </p:pic>
      <p:grpSp>
        <p:nvGrpSpPr>
          <p:cNvPr id="30" name="Group 29">
            <a:extLst>
              <a:ext uri="{FF2B5EF4-FFF2-40B4-BE49-F238E27FC236}">
                <a16:creationId xmlns:a16="http://schemas.microsoft.com/office/drawing/2014/main" id="{85C4D062-C9A6-A91C-B004-402454FCFB6D}"/>
              </a:ext>
            </a:extLst>
          </p:cNvPr>
          <p:cNvGrpSpPr/>
          <p:nvPr/>
        </p:nvGrpSpPr>
        <p:grpSpPr>
          <a:xfrm>
            <a:off x="765424" y="1328247"/>
            <a:ext cx="5211629" cy="4682259"/>
            <a:chOff x="551935" y="1136628"/>
            <a:chExt cx="5032646" cy="2845457"/>
          </a:xfrm>
        </p:grpSpPr>
        <p:grpSp>
          <p:nvGrpSpPr>
            <p:cNvPr id="19" name="Group 2">
              <a:extLst>
                <a:ext uri="{FF2B5EF4-FFF2-40B4-BE49-F238E27FC236}">
                  <a16:creationId xmlns:a16="http://schemas.microsoft.com/office/drawing/2014/main" id="{F7243517-2CED-28C0-A24E-02BDF36DDEF6}"/>
                </a:ext>
              </a:extLst>
            </p:cNvPr>
            <p:cNvGrpSpPr/>
            <p:nvPr/>
          </p:nvGrpSpPr>
          <p:grpSpPr>
            <a:xfrm>
              <a:off x="607976" y="1265019"/>
              <a:ext cx="4747507" cy="2717066"/>
              <a:chOff x="0" y="0"/>
              <a:chExt cx="1274723" cy="728379"/>
            </a:xfrm>
          </p:grpSpPr>
          <p:sp>
            <p:nvSpPr>
              <p:cNvPr id="20" name="Freeform 3">
                <a:extLst>
                  <a:ext uri="{FF2B5EF4-FFF2-40B4-BE49-F238E27FC236}">
                    <a16:creationId xmlns:a16="http://schemas.microsoft.com/office/drawing/2014/main" id="{1287FDE1-1264-09DE-A81B-DDA3C0F1E51A}"/>
                  </a:ext>
                </a:extLst>
              </p:cNvPr>
              <p:cNvSpPr/>
              <p:nvPr/>
            </p:nvSpPr>
            <p:spPr>
              <a:xfrm>
                <a:off x="0" y="0"/>
                <a:ext cx="1274723" cy="728379"/>
              </a:xfrm>
              <a:custGeom>
                <a:avLst/>
                <a:gdLst/>
                <a:ahLst/>
                <a:cxnLst/>
                <a:rect l="l" t="t" r="r" b="b"/>
                <a:pathLst>
                  <a:path w="1274723" h="728379">
                    <a:moveTo>
                      <a:pt x="21743" y="0"/>
                    </a:moveTo>
                    <a:lnTo>
                      <a:pt x="1252980" y="0"/>
                    </a:lnTo>
                    <a:cubicBezTo>
                      <a:pt x="1264989" y="0"/>
                      <a:pt x="1274723" y="9735"/>
                      <a:pt x="1274723" y="21743"/>
                    </a:cubicBezTo>
                    <a:lnTo>
                      <a:pt x="1274723" y="706636"/>
                    </a:lnTo>
                    <a:cubicBezTo>
                      <a:pt x="1274723" y="712403"/>
                      <a:pt x="1272433" y="717933"/>
                      <a:pt x="1268355" y="722011"/>
                    </a:cubicBezTo>
                    <a:cubicBezTo>
                      <a:pt x="1264277" y="726088"/>
                      <a:pt x="1258747" y="728379"/>
                      <a:pt x="1252980" y="728379"/>
                    </a:cubicBezTo>
                    <a:lnTo>
                      <a:pt x="21743" y="728379"/>
                    </a:lnTo>
                    <a:cubicBezTo>
                      <a:pt x="9735" y="728379"/>
                      <a:pt x="0" y="718645"/>
                      <a:pt x="0" y="706636"/>
                    </a:cubicBezTo>
                    <a:lnTo>
                      <a:pt x="0" y="21743"/>
                    </a:lnTo>
                    <a:cubicBezTo>
                      <a:pt x="0" y="9735"/>
                      <a:pt x="9735" y="0"/>
                      <a:pt x="21743" y="0"/>
                    </a:cubicBezTo>
                    <a:close/>
                  </a:path>
                </a:pathLst>
              </a:custGeom>
              <a:solidFill>
                <a:srgbClr val="F2F2F2"/>
              </a:solidFill>
              <a:effectLst>
                <a:outerShdw blurRad="50800" dist="38100" dir="2700000" algn="tl" rotWithShape="0">
                  <a:prstClr val="black">
                    <a:alpha val="40000"/>
                  </a:prstClr>
                </a:outerShdw>
              </a:effectLst>
            </p:spPr>
            <p:txBody>
              <a:bodyPr/>
              <a:lstStyle/>
              <a:p>
                <a:endParaRPr lang="en-US" sz="1200"/>
              </a:p>
            </p:txBody>
          </p:sp>
          <p:sp>
            <p:nvSpPr>
              <p:cNvPr id="21" name="TextBox 4">
                <a:extLst>
                  <a:ext uri="{FF2B5EF4-FFF2-40B4-BE49-F238E27FC236}">
                    <a16:creationId xmlns:a16="http://schemas.microsoft.com/office/drawing/2014/main" id="{41176C8F-17DD-47E9-4D98-8B13B994DC7D}"/>
                  </a:ext>
                </a:extLst>
              </p:cNvPr>
              <p:cNvSpPr txBox="1"/>
              <p:nvPr/>
            </p:nvSpPr>
            <p:spPr>
              <a:xfrm>
                <a:off x="0" y="-47625"/>
                <a:ext cx="1274723" cy="776004"/>
              </a:xfrm>
              <a:prstGeom prst="rect">
                <a:avLst/>
              </a:prstGeom>
            </p:spPr>
            <p:txBody>
              <a:bodyPr lIns="33867" tIns="33867" rIns="33867" bIns="33867" rtlCol="0" anchor="ctr"/>
              <a:lstStyle/>
              <a:p>
                <a:pPr algn="ctr">
                  <a:lnSpc>
                    <a:spcPts val="1599"/>
                  </a:lnSpc>
                </a:pPr>
                <a:endParaRPr sz="1200"/>
              </a:p>
            </p:txBody>
          </p:sp>
        </p:grpSp>
        <p:grpSp>
          <p:nvGrpSpPr>
            <p:cNvPr id="22" name="Group 5">
              <a:extLst>
                <a:ext uri="{FF2B5EF4-FFF2-40B4-BE49-F238E27FC236}">
                  <a16:creationId xmlns:a16="http://schemas.microsoft.com/office/drawing/2014/main" id="{C670B37D-4570-9A82-D802-80FED5C2ACB8}"/>
                </a:ext>
              </a:extLst>
            </p:cNvPr>
            <p:cNvGrpSpPr/>
            <p:nvPr/>
          </p:nvGrpSpPr>
          <p:grpSpPr>
            <a:xfrm>
              <a:off x="798842" y="1136628"/>
              <a:ext cx="4785739" cy="2668085"/>
              <a:chOff x="0" y="0"/>
              <a:chExt cx="1284989" cy="716391"/>
            </a:xfrm>
          </p:grpSpPr>
          <p:sp>
            <p:nvSpPr>
              <p:cNvPr id="23" name="Freeform 6">
                <a:extLst>
                  <a:ext uri="{FF2B5EF4-FFF2-40B4-BE49-F238E27FC236}">
                    <a16:creationId xmlns:a16="http://schemas.microsoft.com/office/drawing/2014/main" id="{2E2E0837-4E5C-1CC6-4BD6-FD08465D9950}"/>
                  </a:ext>
                </a:extLst>
              </p:cNvPr>
              <p:cNvSpPr/>
              <p:nvPr/>
            </p:nvSpPr>
            <p:spPr>
              <a:xfrm>
                <a:off x="0" y="0"/>
                <a:ext cx="1284989" cy="716391"/>
              </a:xfrm>
              <a:custGeom>
                <a:avLst/>
                <a:gdLst/>
                <a:ahLst/>
                <a:cxnLst/>
                <a:rect l="l" t="t" r="r" b="b"/>
                <a:pathLst>
                  <a:path w="1284989" h="716391">
                    <a:moveTo>
                      <a:pt x="21569" y="0"/>
                    </a:moveTo>
                    <a:lnTo>
                      <a:pt x="1263419" y="0"/>
                    </a:lnTo>
                    <a:cubicBezTo>
                      <a:pt x="1269140" y="0"/>
                      <a:pt x="1274626" y="2272"/>
                      <a:pt x="1278671" y="6318"/>
                    </a:cubicBezTo>
                    <a:cubicBezTo>
                      <a:pt x="1282716" y="10363"/>
                      <a:pt x="1284989" y="15849"/>
                      <a:pt x="1284989" y="21569"/>
                    </a:cubicBezTo>
                    <a:lnTo>
                      <a:pt x="1284989" y="694821"/>
                    </a:lnTo>
                    <a:cubicBezTo>
                      <a:pt x="1284989" y="700542"/>
                      <a:pt x="1282716" y="706028"/>
                      <a:pt x="1278671" y="710073"/>
                    </a:cubicBezTo>
                    <a:cubicBezTo>
                      <a:pt x="1274626" y="714118"/>
                      <a:pt x="1269140" y="716391"/>
                      <a:pt x="1263419" y="716391"/>
                    </a:cubicBezTo>
                    <a:lnTo>
                      <a:pt x="21569" y="716391"/>
                    </a:lnTo>
                    <a:cubicBezTo>
                      <a:pt x="15849" y="716391"/>
                      <a:pt x="10363" y="714118"/>
                      <a:pt x="6318" y="710073"/>
                    </a:cubicBezTo>
                    <a:cubicBezTo>
                      <a:pt x="2272" y="706028"/>
                      <a:pt x="0" y="700542"/>
                      <a:pt x="0" y="694821"/>
                    </a:cubicBezTo>
                    <a:lnTo>
                      <a:pt x="0" y="21569"/>
                    </a:lnTo>
                    <a:cubicBezTo>
                      <a:pt x="0" y="15849"/>
                      <a:pt x="2272" y="10363"/>
                      <a:pt x="6318" y="6318"/>
                    </a:cubicBezTo>
                    <a:cubicBezTo>
                      <a:pt x="10363" y="2272"/>
                      <a:pt x="15849" y="0"/>
                      <a:pt x="21569" y="0"/>
                    </a:cubicBezTo>
                    <a:close/>
                  </a:path>
                </a:pathLst>
              </a:custGeom>
              <a:solidFill>
                <a:srgbClr val="39BFBF"/>
              </a:solidFill>
              <a:effectLst>
                <a:outerShdw blurRad="50800" dist="38100" dir="2700000" algn="tl" rotWithShape="0">
                  <a:prstClr val="black">
                    <a:alpha val="40000"/>
                  </a:prstClr>
                </a:outerShdw>
              </a:effectLst>
            </p:spPr>
            <p:txBody>
              <a:bodyPr/>
              <a:lstStyle/>
              <a:p>
                <a:endParaRPr lang="en-US" sz="1200"/>
              </a:p>
            </p:txBody>
          </p:sp>
          <p:sp>
            <p:nvSpPr>
              <p:cNvPr id="24" name="TextBox 7">
                <a:extLst>
                  <a:ext uri="{FF2B5EF4-FFF2-40B4-BE49-F238E27FC236}">
                    <a16:creationId xmlns:a16="http://schemas.microsoft.com/office/drawing/2014/main" id="{C1BFF6AB-1FD4-4AFC-9667-7DBDF7344B18}"/>
                  </a:ext>
                </a:extLst>
              </p:cNvPr>
              <p:cNvSpPr txBox="1"/>
              <p:nvPr/>
            </p:nvSpPr>
            <p:spPr>
              <a:xfrm>
                <a:off x="0" y="-47625"/>
                <a:ext cx="1284989" cy="764016"/>
              </a:xfrm>
              <a:prstGeom prst="rect">
                <a:avLst/>
              </a:prstGeom>
            </p:spPr>
            <p:txBody>
              <a:bodyPr lIns="33867" tIns="33867" rIns="33867" bIns="33867" rtlCol="0" anchor="ctr"/>
              <a:lstStyle/>
              <a:p>
                <a:pPr algn="ctr">
                  <a:lnSpc>
                    <a:spcPts val="1599"/>
                  </a:lnSpc>
                </a:pPr>
                <a:endParaRPr sz="1200"/>
              </a:p>
            </p:txBody>
          </p:sp>
        </p:grpSp>
        <p:grpSp>
          <p:nvGrpSpPr>
            <p:cNvPr id="25" name="Group 8">
              <a:extLst>
                <a:ext uri="{FF2B5EF4-FFF2-40B4-BE49-F238E27FC236}">
                  <a16:creationId xmlns:a16="http://schemas.microsoft.com/office/drawing/2014/main" id="{BCB24C0B-19C4-1E8D-59F3-77C0348C699A}"/>
                </a:ext>
              </a:extLst>
            </p:cNvPr>
            <p:cNvGrpSpPr/>
            <p:nvPr/>
          </p:nvGrpSpPr>
          <p:grpSpPr>
            <a:xfrm>
              <a:off x="551935" y="1302694"/>
              <a:ext cx="4866831" cy="509178"/>
              <a:chOff x="0" y="0"/>
              <a:chExt cx="21671160" cy="2267280"/>
            </a:xfrm>
          </p:grpSpPr>
          <p:sp>
            <p:nvSpPr>
              <p:cNvPr id="26" name="Freeform 9">
                <a:extLst>
                  <a:ext uri="{FF2B5EF4-FFF2-40B4-BE49-F238E27FC236}">
                    <a16:creationId xmlns:a16="http://schemas.microsoft.com/office/drawing/2014/main" id="{49FF6727-ED11-503F-6645-0DBC34A02DBC}"/>
                  </a:ext>
                </a:extLst>
              </p:cNvPr>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F2F2F2"/>
              </a:solidFill>
            </p:spPr>
            <p:txBody>
              <a:bodyPr/>
              <a:lstStyle/>
              <a:p>
                <a:endParaRPr lang="en-US" sz="1200"/>
              </a:p>
            </p:txBody>
          </p:sp>
          <p:sp>
            <p:nvSpPr>
              <p:cNvPr id="27" name="Freeform 10">
                <a:extLst>
                  <a:ext uri="{FF2B5EF4-FFF2-40B4-BE49-F238E27FC236}">
                    <a16:creationId xmlns:a16="http://schemas.microsoft.com/office/drawing/2014/main" id="{3A62F392-CEAE-2368-D2E0-355541E85ECB}"/>
                  </a:ext>
                </a:extLst>
              </p:cNvPr>
              <p:cNvSpPr/>
              <p:nvPr/>
            </p:nvSpPr>
            <p:spPr>
              <a:xfrm>
                <a:off x="0" y="450852"/>
                <a:ext cx="21671160" cy="1816428"/>
              </a:xfrm>
              <a:custGeom>
                <a:avLst/>
                <a:gdLst/>
                <a:ahLst/>
                <a:cxnLst/>
                <a:rect l="l" t="t" r="r" b="b"/>
                <a:pathLst>
                  <a:path w="21671161" h="2269490">
                    <a:moveTo>
                      <a:pt x="21081881" y="0"/>
                    </a:moveTo>
                    <a:lnTo>
                      <a:pt x="0" y="0"/>
                    </a:lnTo>
                    <a:lnTo>
                      <a:pt x="0" y="2269490"/>
                    </a:lnTo>
                    <a:lnTo>
                      <a:pt x="21081881" y="2269490"/>
                    </a:lnTo>
                    <a:lnTo>
                      <a:pt x="21081881" y="2268220"/>
                    </a:lnTo>
                    <a:lnTo>
                      <a:pt x="21671161" y="1134110"/>
                    </a:lnTo>
                    <a:close/>
                  </a:path>
                </a:pathLst>
              </a:custGeom>
              <a:solidFill>
                <a:srgbClr val="F2F2F2"/>
              </a:solidFill>
              <a:effectLst>
                <a:outerShdw blurRad="50800" dist="38100" dir="2700000" algn="tl" rotWithShape="0">
                  <a:prstClr val="black">
                    <a:alpha val="40000"/>
                  </a:prstClr>
                </a:outerShdw>
              </a:effectLst>
            </p:spPr>
            <p:txBody>
              <a:bodyPr/>
              <a:lstStyle/>
              <a:p>
                <a:endParaRPr lang="en-US" sz="1200"/>
              </a:p>
            </p:txBody>
          </p:sp>
        </p:grpSp>
        <p:sp>
          <p:nvSpPr>
            <p:cNvPr id="28" name="TextBox 21">
              <a:extLst>
                <a:ext uri="{FF2B5EF4-FFF2-40B4-BE49-F238E27FC236}">
                  <a16:creationId xmlns:a16="http://schemas.microsoft.com/office/drawing/2014/main" id="{6F91CB8C-F2B8-0D25-63C2-99302CF090F7}"/>
                </a:ext>
              </a:extLst>
            </p:cNvPr>
            <p:cNvSpPr txBox="1"/>
            <p:nvPr/>
          </p:nvSpPr>
          <p:spPr>
            <a:xfrm>
              <a:off x="1278586" y="1491247"/>
              <a:ext cx="3739133" cy="359073"/>
            </a:xfrm>
            <a:prstGeom prst="rect">
              <a:avLst/>
            </a:prstGeom>
          </p:spPr>
          <p:txBody>
            <a:bodyPr lIns="0" tIns="0" rIns="0" bIns="0" rtlCol="0" anchor="t">
              <a:spAutoFit/>
            </a:bodyPr>
            <a:lstStyle/>
            <a:p>
              <a:pPr marL="0" lvl="1">
                <a:lnSpc>
                  <a:spcPts val="2779"/>
                </a:lnSpc>
                <a:spcBef>
                  <a:spcPct val="0"/>
                </a:spcBef>
              </a:pPr>
              <a:r>
                <a:rPr lang="en-US" sz="2400" b="1">
                  <a:solidFill>
                    <a:srgbClr val="011A6B"/>
                  </a:solidFill>
                  <a:latin typeface="Montserrat ExtraBold" pitchFamily="2" charset="0"/>
                  <a:ea typeface="Montserrat Semi-Bold"/>
                  <a:cs typeface="Montserrat Semi-Bold"/>
                  <a:sym typeface="Montserrat Semi-Bold"/>
                </a:rPr>
                <a:t>RDR Supports:</a:t>
              </a:r>
            </a:p>
          </p:txBody>
        </p:sp>
        <p:sp>
          <p:nvSpPr>
            <p:cNvPr id="29" name="TextBox 22">
              <a:extLst>
                <a:ext uri="{FF2B5EF4-FFF2-40B4-BE49-F238E27FC236}">
                  <a16:creationId xmlns:a16="http://schemas.microsoft.com/office/drawing/2014/main" id="{DAA34CA9-77FA-BBF0-FB67-BF61B33C9594}"/>
                </a:ext>
              </a:extLst>
            </p:cNvPr>
            <p:cNvSpPr txBox="1"/>
            <p:nvPr/>
          </p:nvSpPr>
          <p:spPr>
            <a:xfrm>
              <a:off x="897104" y="1917547"/>
              <a:ext cx="4579895" cy="1900316"/>
            </a:xfrm>
            <a:prstGeom prst="rect">
              <a:avLst/>
            </a:prstGeom>
          </p:spPr>
          <p:txBody>
            <a:bodyPr wrap="square" lIns="0" tIns="0" rIns="0" bIns="0" rtlCol="0" anchor="t">
              <a:spAutoFit/>
            </a:bodyPr>
            <a:lstStyle/>
            <a:p>
              <a:pPr marL="285750" indent="-285750">
                <a:lnSpc>
                  <a:spcPct val="90000"/>
                </a:lnSpc>
                <a:spcAft>
                  <a:spcPts val="600"/>
                </a:spcAft>
                <a:buFont typeface="Arial" panose="020B0604020202020204" pitchFamily="34" charset="0"/>
                <a:buChar char="•"/>
              </a:pPr>
              <a:r>
                <a:rPr lang="en-US" dirty="0">
                  <a:solidFill>
                    <a:srgbClr val="FFFFFF"/>
                  </a:solidFill>
                  <a:latin typeface="Montserrat Medium" pitchFamily="2" charset="0"/>
                </a:rPr>
                <a:t>Benefit-cost analysis for cost-effective investments.</a:t>
              </a:r>
            </a:p>
            <a:p>
              <a:pPr marL="285750" indent="-285750">
                <a:lnSpc>
                  <a:spcPct val="90000"/>
                </a:lnSpc>
                <a:spcAft>
                  <a:spcPts val="600"/>
                </a:spcAft>
                <a:buFont typeface="Arial" panose="020B0604020202020204" pitchFamily="34" charset="0"/>
                <a:buChar char="•"/>
              </a:pPr>
              <a:r>
                <a:rPr lang="en-US" dirty="0">
                  <a:solidFill>
                    <a:srgbClr val="FFFFFF"/>
                  </a:solidFill>
                  <a:latin typeface="Montserrat Medium" pitchFamily="2" charset="0"/>
                </a:rPr>
                <a:t>Investment in safe, high-integrity transportation infrastructure.</a:t>
              </a:r>
            </a:p>
            <a:p>
              <a:pPr marL="285750" indent="-285750">
                <a:lnSpc>
                  <a:spcPct val="90000"/>
                </a:lnSpc>
                <a:spcAft>
                  <a:spcPts val="600"/>
                </a:spcAft>
                <a:buFont typeface="Arial" panose="020B0604020202020204" pitchFamily="34" charset="0"/>
                <a:buChar char="•"/>
              </a:pPr>
              <a:r>
                <a:rPr lang="en-US" dirty="0">
                  <a:solidFill>
                    <a:srgbClr val="FFFFFF"/>
                  </a:solidFill>
                  <a:latin typeface="Montserrat Medium" pitchFamily="2" charset="0"/>
                </a:rPr>
                <a:t>Expedites disaster recovery planning. </a:t>
              </a:r>
            </a:p>
            <a:p>
              <a:pPr marL="285750" indent="-285750">
                <a:lnSpc>
                  <a:spcPct val="90000"/>
                </a:lnSpc>
                <a:spcAft>
                  <a:spcPts val="600"/>
                </a:spcAft>
                <a:buFont typeface="Arial" panose="020B0604020202020204" pitchFamily="34" charset="0"/>
                <a:buChar char="•"/>
              </a:pPr>
              <a:r>
                <a:rPr lang="en-US" dirty="0">
                  <a:solidFill>
                    <a:srgbClr val="FFFFFF"/>
                  </a:solidFill>
                  <a:latin typeface="Montserrat Medium" pitchFamily="2" charset="0"/>
                </a:rPr>
                <a:t>State and Metropolitan/Transportation Planning Organizations project prioritization.</a:t>
              </a:r>
            </a:p>
            <a:p>
              <a:pPr marL="285750" indent="-285750">
                <a:lnSpc>
                  <a:spcPct val="90000"/>
                </a:lnSpc>
                <a:spcAft>
                  <a:spcPts val="600"/>
                </a:spcAft>
                <a:buFont typeface="Arial" panose="020B0604020202020204" pitchFamily="34" charset="0"/>
                <a:buChar char="•"/>
              </a:pPr>
              <a:r>
                <a:rPr lang="en-US" dirty="0">
                  <a:solidFill>
                    <a:srgbClr val="FFFFFF"/>
                  </a:solidFill>
                  <a:latin typeface="Montserrat Medium" pitchFamily="2" charset="0"/>
                </a:rPr>
                <a:t>Alignment with</a:t>
              </a:r>
              <a:r>
                <a:rPr lang="en-US" b="1" dirty="0">
                  <a:solidFill>
                    <a:srgbClr val="FFFFFF"/>
                  </a:solidFill>
                  <a:latin typeface="Montserrat Medium" pitchFamily="2" charset="0"/>
                </a:rPr>
                <a:t> Achieving Efficiency Through State and Local Preparedness EO</a:t>
              </a:r>
              <a:r>
                <a:rPr lang="en-US" dirty="0">
                  <a:solidFill>
                    <a:srgbClr val="FFFFFF"/>
                  </a:solidFill>
                  <a:latin typeface="Montserrat Medium" pitchFamily="2" charset="0"/>
                </a:rPr>
                <a:t>, March 19, 2025.</a:t>
              </a:r>
            </a:p>
            <a:p>
              <a:pPr marL="285750" indent="-285750">
                <a:lnSpc>
                  <a:spcPct val="90000"/>
                </a:lnSpc>
                <a:spcAft>
                  <a:spcPts val="600"/>
                </a:spcAft>
                <a:buFont typeface="Arial" panose="020B0604020202020204" pitchFamily="34" charset="0"/>
                <a:buChar char="•"/>
              </a:pPr>
              <a:endParaRPr lang="en-US" dirty="0">
                <a:solidFill>
                  <a:srgbClr val="FFFFFF"/>
                </a:solidFill>
                <a:latin typeface="Montserrat Medium" pitchFamily="2" charset="0"/>
              </a:endParaRPr>
            </a:p>
          </p:txBody>
        </p:sp>
      </p:grpSp>
    </p:spTree>
    <p:extLst>
      <p:ext uri="{BB962C8B-B14F-4D97-AF65-F5344CB8AC3E}">
        <p14:creationId xmlns:p14="http://schemas.microsoft.com/office/powerpoint/2010/main" val="459161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7976" y="1265019"/>
            <a:ext cx="4747507" cy="2717066"/>
            <a:chOff x="0" y="0"/>
            <a:chExt cx="1274723" cy="728379"/>
          </a:xfrm>
        </p:grpSpPr>
        <p:sp>
          <p:nvSpPr>
            <p:cNvPr id="3" name="Freeform 3"/>
            <p:cNvSpPr/>
            <p:nvPr/>
          </p:nvSpPr>
          <p:spPr>
            <a:xfrm>
              <a:off x="0" y="0"/>
              <a:ext cx="1274723" cy="728379"/>
            </a:xfrm>
            <a:custGeom>
              <a:avLst/>
              <a:gdLst/>
              <a:ahLst/>
              <a:cxnLst/>
              <a:rect l="l" t="t" r="r" b="b"/>
              <a:pathLst>
                <a:path w="1274723" h="728379">
                  <a:moveTo>
                    <a:pt x="21743" y="0"/>
                  </a:moveTo>
                  <a:lnTo>
                    <a:pt x="1252980" y="0"/>
                  </a:lnTo>
                  <a:cubicBezTo>
                    <a:pt x="1264989" y="0"/>
                    <a:pt x="1274723" y="9735"/>
                    <a:pt x="1274723" y="21743"/>
                  </a:cubicBezTo>
                  <a:lnTo>
                    <a:pt x="1274723" y="706636"/>
                  </a:lnTo>
                  <a:cubicBezTo>
                    <a:pt x="1274723" y="712403"/>
                    <a:pt x="1272433" y="717933"/>
                    <a:pt x="1268355" y="722011"/>
                  </a:cubicBezTo>
                  <a:cubicBezTo>
                    <a:pt x="1264277" y="726088"/>
                    <a:pt x="1258747" y="728379"/>
                    <a:pt x="1252980" y="728379"/>
                  </a:cubicBezTo>
                  <a:lnTo>
                    <a:pt x="21743" y="728379"/>
                  </a:lnTo>
                  <a:cubicBezTo>
                    <a:pt x="9735" y="728379"/>
                    <a:pt x="0" y="718645"/>
                    <a:pt x="0" y="706636"/>
                  </a:cubicBezTo>
                  <a:lnTo>
                    <a:pt x="0" y="21743"/>
                  </a:lnTo>
                  <a:cubicBezTo>
                    <a:pt x="0" y="9735"/>
                    <a:pt x="9735" y="0"/>
                    <a:pt x="21743" y="0"/>
                  </a:cubicBezTo>
                  <a:close/>
                </a:path>
              </a:pathLst>
            </a:custGeom>
            <a:solidFill>
              <a:srgbClr val="F2F2F2"/>
            </a:solidFill>
            <a:effectLst>
              <a:outerShdw blurRad="50800" dist="38100" dir="2700000" algn="tl" rotWithShape="0">
                <a:prstClr val="black">
                  <a:alpha val="40000"/>
                </a:prstClr>
              </a:outerShdw>
            </a:effectLst>
          </p:spPr>
          <p:txBody>
            <a:bodyPr/>
            <a:lstStyle/>
            <a:p>
              <a:endParaRPr lang="en-US" sz="1200"/>
            </a:p>
          </p:txBody>
        </p:sp>
        <p:sp>
          <p:nvSpPr>
            <p:cNvPr id="4" name="TextBox 4"/>
            <p:cNvSpPr txBox="1"/>
            <p:nvPr/>
          </p:nvSpPr>
          <p:spPr>
            <a:xfrm>
              <a:off x="0" y="-47625"/>
              <a:ext cx="1274723" cy="776004"/>
            </a:xfrm>
            <a:prstGeom prst="rect">
              <a:avLst/>
            </a:prstGeom>
          </p:spPr>
          <p:txBody>
            <a:bodyPr lIns="33867" tIns="33867" rIns="33867" bIns="33867" rtlCol="0" anchor="ctr"/>
            <a:lstStyle/>
            <a:p>
              <a:pPr algn="ctr">
                <a:lnSpc>
                  <a:spcPts val="1599"/>
                </a:lnSpc>
              </a:pPr>
              <a:endParaRPr sz="1200"/>
            </a:p>
          </p:txBody>
        </p:sp>
      </p:grpSp>
      <p:grpSp>
        <p:nvGrpSpPr>
          <p:cNvPr id="5" name="Group 5"/>
          <p:cNvGrpSpPr/>
          <p:nvPr/>
        </p:nvGrpSpPr>
        <p:grpSpPr>
          <a:xfrm>
            <a:off x="798842" y="1136628"/>
            <a:ext cx="4785739" cy="2668085"/>
            <a:chOff x="0" y="0"/>
            <a:chExt cx="1284989" cy="716391"/>
          </a:xfrm>
        </p:grpSpPr>
        <p:sp>
          <p:nvSpPr>
            <p:cNvPr id="6" name="Freeform 6"/>
            <p:cNvSpPr/>
            <p:nvPr/>
          </p:nvSpPr>
          <p:spPr>
            <a:xfrm>
              <a:off x="0" y="0"/>
              <a:ext cx="1284989" cy="716391"/>
            </a:xfrm>
            <a:custGeom>
              <a:avLst/>
              <a:gdLst/>
              <a:ahLst/>
              <a:cxnLst/>
              <a:rect l="l" t="t" r="r" b="b"/>
              <a:pathLst>
                <a:path w="1284989" h="716391">
                  <a:moveTo>
                    <a:pt x="21569" y="0"/>
                  </a:moveTo>
                  <a:lnTo>
                    <a:pt x="1263419" y="0"/>
                  </a:lnTo>
                  <a:cubicBezTo>
                    <a:pt x="1269140" y="0"/>
                    <a:pt x="1274626" y="2272"/>
                    <a:pt x="1278671" y="6318"/>
                  </a:cubicBezTo>
                  <a:cubicBezTo>
                    <a:pt x="1282716" y="10363"/>
                    <a:pt x="1284989" y="15849"/>
                    <a:pt x="1284989" y="21569"/>
                  </a:cubicBezTo>
                  <a:lnTo>
                    <a:pt x="1284989" y="694821"/>
                  </a:lnTo>
                  <a:cubicBezTo>
                    <a:pt x="1284989" y="700542"/>
                    <a:pt x="1282716" y="706028"/>
                    <a:pt x="1278671" y="710073"/>
                  </a:cubicBezTo>
                  <a:cubicBezTo>
                    <a:pt x="1274626" y="714118"/>
                    <a:pt x="1269140" y="716391"/>
                    <a:pt x="1263419" y="716391"/>
                  </a:cubicBezTo>
                  <a:lnTo>
                    <a:pt x="21569" y="716391"/>
                  </a:lnTo>
                  <a:cubicBezTo>
                    <a:pt x="15849" y="716391"/>
                    <a:pt x="10363" y="714118"/>
                    <a:pt x="6318" y="710073"/>
                  </a:cubicBezTo>
                  <a:cubicBezTo>
                    <a:pt x="2272" y="706028"/>
                    <a:pt x="0" y="700542"/>
                    <a:pt x="0" y="694821"/>
                  </a:cubicBezTo>
                  <a:lnTo>
                    <a:pt x="0" y="21569"/>
                  </a:lnTo>
                  <a:cubicBezTo>
                    <a:pt x="0" y="15849"/>
                    <a:pt x="2272" y="10363"/>
                    <a:pt x="6318" y="6318"/>
                  </a:cubicBezTo>
                  <a:cubicBezTo>
                    <a:pt x="10363" y="2272"/>
                    <a:pt x="15849" y="0"/>
                    <a:pt x="21569" y="0"/>
                  </a:cubicBezTo>
                  <a:close/>
                </a:path>
              </a:pathLst>
            </a:custGeom>
            <a:solidFill>
              <a:srgbClr val="39BFBF"/>
            </a:solidFill>
            <a:effectLst>
              <a:outerShdw blurRad="50800" dist="38100" dir="2700000" algn="tl" rotWithShape="0">
                <a:prstClr val="black">
                  <a:alpha val="40000"/>
                </a:prstClr>
              </a:outerShdw>
            </a:effectLst>
          </p:spPr>
          <p:txBody>
            <a:bodyPr/>
            <a:lstStyle/>
            <a:p>
              <a:endParaRPr lang="en-US" sz="1200"/>
            </a:p>
          </p:txBody>
        </p:sp>
        <p:sp>
          <p:nvSpPr>
            <p:cNvPr id="7" name="TextBox 7"/>
            <p:cNvSpPr txBox="1"/>
            <p:nvPr/>
          </p:nvSpPr>
          <p:spPr>
            <a:xfrm>
              <a:off x="0" y="-47625"/>
              <a:ext cx="1284989" cy="764016"/>
            </a:xfrm>
            <a:prstGeom prst="rect">
              <a:avLst/>
            </a:prstGeom>
          </p:spPr>
          <p:txBody>
            <a:bodyPr lIns="33867" tIns="33867" rIns="33867" bIns="33867" rtlCol="0" anchor="ctr"/>
            <a:lstStyle/>
            <a:p>
              <a:pPr algn="ctr">
                <a:lnSpc>
                  <a:spcPts val="1599"/>
                </a:lnSpc>
              </a:pPr>
              <a:endParaRPr sz="1200"/>
            </a:p>
          </p:txBody>
        </p:sp>
      </p:grpSp>
      <p:grpSp>
        <p:nvGrpSpPr>
          <p:cNvPr id="8" name="Group 8"/>
          <p:cNvGrpSpPr/>
          <p:nvPr/>
        </p:nvGrpSpPr>
        <p:grpSpPr>
          <a:xfrm>
            <a:off x="551935" y="1302694"/>
            <a:ext cx="4866831" cy="610639"/>
            <a:chOff x="0" y="0"/>
            <a:chExt cx="21671160" cy="2719070"/>
          </a:xfrm>
        </p:grpSpPr>
        <p:sp>
          <p:nvSpPr>
            <p:cNvPr id="9" name="Freeform 9"/>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F2F2F2"/>
            </a:solidFill>
          </p:spPr>
          <p:txBody>
            <a:bodyPr/>
            <a:lstStyle/>
            <a:p>
              <a:endParaRPr lang="en-US" sz="1200"/>
            </a:p>
          </p:txBody>
        </p:sp>
        <p:sp>
          <p:nvSpPr>
            <p:cNvPr id="10" name="Freeform 10"/>
            <p:cNvSpPr/>
            <p:nvPr/>
          </p:nvSpPr>
          <p:spPr>
            <a:xfrm>
              <a:off x="0" y="450850"/>
              <a:ext cx="21671161" cy="2269490"/>
            </a:xfrm>
            <a:custGeom>
              <a:avLst/>
              <a:gdLst/>
              <a:ahLst/>
              <a:cxnLst/>
              <a:rect l="l" t="t" r="r" b="b"/>
              <a:pathLst>
                <a:path w="21671161" h="2269490">
                  <a:moveTo>
                    <a:pt x="21081881" y="0"/>
                  </a:moveTo>
                  <a:lnTo>
                    <a:pt x="0" y="0"/>
                  </a:lnTo>
                  <a:lnTo>
                    <a:pt x="0" y="2269490"/>
                  </a:lnTo>
                  <a:lnTo>
                    <a:pt x="21081881" y="2269490"/>
                  </a:lnTo>
                  <a:lnTo>
                    <a:pt x="21081881" y="2268220"/>
                  </a:lnTo>
                  <a:lnTo>
                    <a:pt x="21671161" y="1134110"/>
                  </a:lnTo>
                  <a:close/>
                </a:path>
              </a:pathLst>
            </a:custGeom>
            <a:solidFill>
              <a:srgbClr val="F2F2F2"/>
            </a:solidFill>
            <a:effectLst>
              <a:outerShdw blurRad="50800" dist="38100" dir="2700000" algn="tl" rotWithShape="0">
                <a:prstClr val="black">
                  <a:alpha val="40000"/>
                </a:prstClr>
              </a:outerShdw>
            </a:effectLst>
          </p:spPr>
          <p:txBody>
            <a:bodyPr/>
            <a:lstStyle/>
            <a:p>
              <a:endParaRPr lang="en-US" sz="1200"/>
            </a:p>
          </p:txBody>
        </p:sp>
      </p:grpSp>
      <p:grpSp>
        <p:nvGrpSpPr>
          <p:cNvPr id="11" name="Group 11"/>
          <p:cNvGrpSpPr/>
          <p:nvPr/>
        </p:nvGrpSpPr>
        <p:grpSpPr>
          <a:xfrm>
            <a:off x="6395732" y="1265019"/>
            <a:ext cx="4747507" cy="4004912"/>
            <a:chOff x="0" y="0"/>
            <a:chExt cx="1274723" cy="891135"/>
          </a:xfrm>
        </p:grpSpPr>
        <p:sp>
          <p:nvSpPr>
            <p:cNvPr id="12" name="Freeform 12"/>
            <p:cNvSpPr/>
            <p:nvPr/>
          </p:nvSpPr>
          <p:spPr>
            <a:xfrm>
              <a:off x="0" y="0"/>
              <a:ext cx="1274723" cy="891136"/>
            </a:xfrm>
            <a:custGeom>
              <a:avLst/>
              <a:gdLst/>
              <a:ahLst/>
              <a:cxnLst/>
              <a:rect l="l" t="t" r="r" b="b"/>
              <a:pathLst>
                <a:path w="1274723" h="891136">
                  <a:moveTo>
                    <a:pt x="21743" y="0"/>
                  </a:moveTo>
                  <a:lnTo>
                    <a:pt x="1252980" y="0"/>
                  </a:lnTo>
                  <a:cubicBezTo>
                    <a:pt x="1264989" y="0"/>
                    <a:pt x="1274723" y="9735"/>
                    <a:pt x="1274723" y="21743"/>
                  </a:cubicBezTo>
                  <a:lnTo>
                    <a:pt x="1274723" y="869392"/>
                  </a:lnTo>
                  <a:cubicBezTo>
                    <a:pt x="1274723" y="875159"/>
                    <a:pt x="1272433" y="880689"/>
                    <a:pt x="1268355" y="884767"/>
                  </a:cubicBezTo>
                  <a:cubicBezTo>
                    <a:pt x="1264277" y="888845"/>
                    <a:pt x="1258747" y="891136"/>
                    <a:pt x="1252980" y="891136"/>
                  </a:cubicBezTo>
                  <a:lnTo>
                    <a:pt x="21743" y="891136"/>
                  </a:lnTo>
                  <a:cubicBezTo>
                    <a:pt x="9735" y="891136"/>
                    <a:pt x="0" y="881401"/>
                    <a:pt x="0" y="869392"/>
                  </a:cubicBezTo>
                  <a:lnTo>
                    <a:pt x="0" y="21743"/>
                  </a:lnTo>
                  <a:cubicBezTo>
                    <a:pt x="0" y="9735"/>
                    <a:pt x="9735" y="0"/>
                    <a:pt x="21743" y="0"/>
                  </a:cubicBezTo>
                  <a:close/>
                </a:path>
              </a:pathLst>
            </a:custGeom>
            <a:solidFill>
              <a:srgbClr val="F2F2F2"/>
            </a:solidFill>
            <a:effectLst>
              <a:outerShdw blurRad="50800" dist="38100" dir="2700000" algn="tl" rotWithShape="0">
                <a:prstClr val="black">
                  <a:alpha val="40000"/>
                </a:prstClr>
              </a:outerShdw>
            </a:effectLst>
          </p:spPr>
          <p:txBody>
            <a:bodyPr/>
            <a:lstStyle/>
            <a:p>
              <a:endParaRPr lang="en-US" sz="1200"/>
            </a:p>
          </p:txBody>
        </p:sp>
        <p:sp>
          <p:nvSpPr>
            <p:cNvPr id="13" name="TextBox 13"/>
            <p:cNvSpPr txBox="1"/>
            <p:nvPr/>
          </p:nvSpPr>
          <p:spPr>
            <a:xfrm>
              <a:off x="0" y="-47625"/>
              <a:ext cx="1274723" cy="938760"/>
            </a:xfrm>
            <a:prstGeom prst="rect">
              <a:avLst/>
            </a:prstGeom>
          </p:spPr>
          <p:txBody>
            <a:bodyPr lIns="33867" tIns="33867" rIns="33867" bIns="33867" rtlCol="0" anchor="ctr"/>
            <a:lstStyle/>
            <a:p>
              <a:pPr algn="ctr">
                <a:lnSpc>
                  <a:spcPts val="1599"/>
                </a:lnSpc>
              </a:pPr>
              <a:endParaRPr sz="1200"/>
            </a:p>
          </p:txBody>
        </p:sp>
      </p:grpSp>
      <p:grpSp>
        <p:nvGrpSpPr>
          <p:cNvPr id="14" name="Group 14"/>
          <p:cNvGrpSpPr/>
          <p:nvPr/>
        </p:nvGrpSpPr>
        <p:grpSpPr>
          <a:xfrm>
            <a:off x="6586596" y="1136627"/>
            <a:ext cx="4785739" cy="3946641"/>
            <a:chOff x="0" y="0"/>
            <a:chExt cx="1284989" cy="885657"/>
          </a:xfrm>
        </p:grpSpPr>
        <p:sp>
          <p:nvSpPr>
            <p:cNvPr id="15" name="Freeform 15"/>
            <p:cNvSpPr/>
            <p:nvPr/>
          </p:nvSpPr>
          <p:spPr>
            <a:xfrm>
              <a:off x="0" y="0"/>
              <a:ext cx="1284989" cy="885657"/>
            </a:xfrm>
            <a:custGeom>
              <a:avLst/>
              <a:gdLst/>
              <a:ahLst/>
              <a:cxnLst/>
              <a:rect l="l" t="t" r="r" b="b"/>
              <a:pathLst>
                <a:path w="1284989" h="885657">
                  <a:moveTo>
                    <a:pt x="21569" y="0"/>
                  </a:moveTo>
                  <a:lnTo>
                    <a:pt x="1263419" y="0"/>
                  </a:lnTo>
                  <a:cubicBezTo>
                    <a:pt x="1269140" y="0"/>
                    <a:pt x="1274626" y="2272"/>
                    <a:pt x="1278671" y="6318"/>
                  </a:cubicBezTo>
                  <a:cubicBezTo>
                    <a:pt x="1282716" y="10363"/>
                    <a:pt x="1284989" y="15849"/>
                    <a:pt x="1284989" y="21569"/>
                  </a:cubicBezTo>
                  <a:lnTo>
                    <a:pt x="1284989" y="864087"/>
                  </a:lnTo>
                  <a:cubicBezTo>
                    <a:pt x="1284989" y="869808"/>
                    <a:pt x="1282716" y="875294"/>
                    <a:pt x="1278671" y="879339"/>
                  </a:cubicBezTo>
                  <a:cubicBezTo>
                    <a:pt x="1274626" y="883384"/>
                    <a:pt x="1269140" y="885657"/>
                    <a:pt x="1263419" y="885657"/>
                  </a:cubicBezTo>
                  <a:lnTo>
                    <a:pt x="21569" y="885657"/>
                  </a:lnTo>
                  <a:cubicBezTo>
                    <a:pt x="15849" y="885657"/>
                    <a:pt x="10363" y="883384"/>
                    <a:pt x="6318" y="879339"/>
                  </a:cubicBezTo>
                  <a:cubicBezTo>
                    <a:pt x="2272" y="875294"/>
                    <a:pt x="0" y="869808"/>
                    <a:pt x="0" y="864087"/>
                  </a:cubicBezTo>
                  <a:lnTo>
                    <a:pt x="0" y="21569"/>
                  </a:lnTo>
                  <a:cubicBezTo>
                    <a:pt x="0" y="15849"/>
                    <a:pt x="2272" y="10363"/>
                    <a:pt x="6318" y="6318"/>
                  </a:cubicBezTo>
                  <a:cubicBezTo>
                    <a:pt x="10363" y="2272"/>
                    <a:pt x="15849" y="0"/>
                    <a:pt x="21569" y="0"/>
                  </a:cubicBezTo>
                  <a:close/>
                </a:path>
              </a:pathLst>
            </a:custGeom>
            <a:solidFill>
              <a:srgbClr val="39BFBF"/>
            </a:solidFill>
            <a:effectLst>
              <a:outerShdw blurRad="50800" dist="38100" dir="2700000" algn="tl" rotWithShape="0">
                <a:prstClr val="black">
                  <a:alpha val="40000"/>
                </a:prstClr>
              </a:outerShdw>
            </a:effectLst>
          </p:spPr>
          <p:txBody>
            <a:bodyPr/>
            <a:lstStyle/>
            <a:p>
              <a:endParaRPr lang="en-US" sz="1200"/>
            </a:p>
          </p:txBody>
        </p:sp>
        <p:sp>
          <p:nvSpPr>
            <p:cNvPr id="16" name="TextBox 16"/>
            <p:cNvSpPr txBox="1"/>
            <p:nvPr/>
          </p:nvSpPr>
          <p:spPr>
            <a:xfrm>
              <a:off x="0" y="-47625"/>
              <a:ext cx="1284989" cy="933282"/>
            </a:xfrm>
            <a:prstGeom prst="rect">
              <a:avLst/>
            </a:prstGeom>
          </p:spPr>
          <p:txBody>
            <a:bodyPr lIns="33867" tIns="33867" rIns="33867" bIns="33867" rtlCol="0" anchor="ctr"/>
            <a:lstStyle/>
            <a:p>
              <a:pPr algn="ctr">
                <a:lnSpc>
                  <a:spcPts val="1599"/>
                </a:lnSpc>
              </a:pPr>
              <a:endParaRPr sz="1200"/>
            </a:p>
          </p:txBody>
        </p:sp>
      </p:grpSp>
      <p:grpSp>
        <p:nvGrpSpPr>
          <p:cNvPr id="17" name="Group 17"/>
          <p:cNvGrpSpPr/>
          <p:nvPr/>
        </p:nvGrpSpPr>
        <p:grpSpPr>
          <a:xfrm>
            <a:off x="6339690" y="1302694"/>
            <a:ext cx="4866831" cy="610639"/>
            <a:chOff x="0" y="0"/>
            <a:chExt cx="21671160" cy="2719070"/>
          </a:xfrm>
        </p:grpSpPr>
        <p:sp>
          <p:nvSpPr>
            <p:cNvPr id="18" name="Freeform 18"/>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F2F2F2"/>
            </a:solidFill>
          </p:spPr>
          <p:txBody>
            <a:bodyPr/>
            <a:lstStyle/>
            <a:p>
              <a:endParaRPr lang="en-US" sz="1200"/>
            </a:p>
          </p:txBody>
        </p:sp>
        <p:sp>
          <p:nvSpPr>
            <p:cNvPr id="19" name="Freeform 19"/>
            <p:cNvSpPr/>
            <p:nvPr/>
          </p:nvSpPr>
          <p:spPr>
            <a:xfrm>
              <a:off x="0" y="450850"/>
              <a:ext cx="21671161" cy="2269490"/>
            </a:xfrm>
            <a:custGeom>
              <a:avLst/>
              <a:gdLst/>
              <a:ahLst/>
              <a:cxnLst/>
              <a:rect l="l" t="t" r="r" b="b"/>
              <a:pathLst>
                <a:path w="21671161" h="2269490">
                  <a:moveTo>
                    <a:pt x="21081881" y="0"/>
                  </a:moveTo>
                  <a:lnTo>
                    <a:pt x="0" y="0"/>
                  </a:lnTo>
                  <a:lnTo>
                    <a:pt x="0" y="2269490"/>
                  </a:lnTo>
                  <a:lnTo>
                    <a:pt x="21081881" y="2269490"/>
                  </a:lnTo>
                  <a:lnTo>
                    <a:pt x="21081881" y="2268220"/>
                  </a:lnTo>
                  <a:lnTo>
                    <a:pt x="21671161" y="1134110"/>
                  </a:lnTo>
                  <a:close/>
                </a:path>
              </a:pathLst>
            </a:custGeom>
            <a:solidFill>
              <a:srgbClr val="F2F2F2"/>
            </a:solidFill>
            <a:effectLst>
              <a:outerShdw blurRad="50800" dist="38100" dir="2700000" algn="tl" rotWithShape="0">
                <a:prstClr val="black">
                  <a:alpha val="40000"/>
                </a:prstClr>
              </a:outerShdw>
            </a:effectLst>
          </p:spPr>
          <p:txBody>
            <a:bodyPr/>
            <a:lstStyle/>
            <a:p>
              <a:endParaRPr lang="en-US" sz="1200"/>
            </a:p>
          </p:txBody>
        </p:sp>
      </p:grpSp>
      <p:sp>
        <p:nvSpPr>
          <p:cNvPr id="20" name="Freeform 20"/>
          <p:cNvSpPr/>
          <p:nvPr/>
        </p:nvSpPr>
        <p:spPr>
          <a:xfrm>
            <a:off x="361786" y="4344608"/>
            <a:ext cx="1065950" cy="981486"/>
          </a:xfrm>
          <a:custGeom>
            <a:avLst/>
            <a:gdLst/>
            <a:ahLst/>
            <a:cxnLst/>
            <a:rect l="l" t="t" r="r" b="b"/>
            <a:pathLst>
              <a:path w="1980021" h="1980021">
                <a:moveTo>
                  <a:pt x="0" y="0"/>
                </a:moveTo>
                <a:lnTo>
                  <a:pt x="1980021" y="0"/>
                </a:lnTo>
                <a:lnTo>
                  <a:pt x="1980021" y="1980021"/>
                </a:lnTo>
                <a:lnTo>
                  <a:pt x="0" y="19800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21" name="TextBox 21"/>
          <p:cNvSpPr txBox="1"/>
          <p:nvPr/>
        </p:nvSpPr>
        <p:spPr>
          <a:xfrm>
            <a:off x="1278586" y="1491247"/>
            <a:ext cx="3739133" cy="359073"/>
          </a:xfrm>
          <a:prstGeom prst="rect">
            <a:avLst/>
          </a:prstGeom>
        </p:spPr>
        <p:txBody>
          <a:bodyPr lIns="0" tIns="0" rIns="0" bIns="0" rtlCol="0" anchor="t">
            <a:spAutoFit/>
          </a:bodyPr>
          <a:lstStyle/>
          <a:p>
            <a:pPr marL="0" lvl="1">
              <a:lnSpc>
                <a:spcPts val="2779"/>
              </a:lnSpc>
              <a:spcBef>
                <a:spcPct val="0"/>
              </a:spcBef>
            </a:pPr>
            <a:r>
              <a:rPr lang="en-US" sz="2400" b="1">
                <a:solidFill>
                  <a:srgbClr val="011A6B"/>
                </a:solidFill>
                <a:latin typeface="Montserrat ExtraBold" pitchFamily="2" charset="0"/>
                <a:ea typeface="Montserrat Semi-Bold"/>
                <a:cs typeface="Montserrat Semi-Bold"/>
                <a:sym typeface="Montserrat Semi-Bold"/>
              </a:rPr>
              <a:t>RDR Overview:</a:t>
            </a:r>
          </a:p>
        </p:txBody>
      </p:sp>
      <p:sp>
        <p:nvSpPr>
          <p:cNvPr id="22" name="TextBox 22"/>
          <p:cNvSpPr txBox="1"/>
          <p:nvPr/>
        </p:nvSpPr>
        <p:spPr>
          <a:xfrm>
            <a:off x="897104" y="2025603"/>
            <a:ext cx="4579895" cy="1692771"/>
          </a:xfrm>
          <a:prstGeom prst="rect">
            <a:avLst/>
          </a:prstGeom>
        </p:spPr>
        <p:txBody>
          <a:bodyPr wrap="square" lIns="0" tIns="0" rIns="0" bIns="0" rtlCol="0" anchor="t">
            <a:spAutoFit/>
          </a:bodyPr>
          <a:lstStyle/>
          <a:p>
            <a:pPr marL="359851" lvl="1" indent="-179926">
              <a:spcAft>
                <a:spcPts val="1200"/>
              </a:spcAft>
              <a:buFont typeface="Arial"/>
              <a:buChar char="•"/>
            </a:pPr>
            <a:r>
              <a:rPr lang="en-US" sz="1600">
                <a:solidFill>
                  <a:srgbClr val="FFFFFF"/>
                </a:solidFill>
                <a:latin typeface="Montserrat Medium" pitchFamily="2" charset="0"/>
                <a:ea typeface="Barlow SemiCondensed"/>
                <a:cs typeface="Barlow SemiCondensed"/>
                <a:sym typeface="Barlow SemiCondensed"/>
              </a:rPr>
              <a:t>Screening level network performance analysis tool.</a:t>
            </a:r>
          </a:p>
          <a:p>
            <a:pPr marL="359851" lvl="1" indent="-179926">
              <a:spcAft>
                <a:spcPts val="1200"/>
              </a:spcAft>
              <a:buFont typeface="Arial"/>
              <a:buChar char="•"/>
            </a:pPr>
            <a:r>
              <a:rPr lang="en-US" sz="1600">
                <a:solidFill>
                  <a:srgbClr val="FFFFFF"/>
                </a:solidFill>
                <a:latin typeface="Montserrat Medium" pitchFamily="2" charset="0"/>
                <a:ea typeface="Barlow SemiCondensed"/>
                <a:cs typeface="Barlow SemiCondensed"/>
                <a:sym typeface="Barlow SemiCondensed"/>
              </a:rPr>
              <a:t>Hazard agnostic.</a:t>
            </a:r>
          </a:p>
          <a:p>
            <a:pPr marL="359851" lvl="1" indent="-179926">
              <a:spcAft>
                <a:spcPts val="1200"/>
              </a:spcAft>
              <a:buFont typeface="Arial"/>
              <a:buChar char="•"/>
            </a:pPr>
            <a:r>
              <a:rPr lang="en-US" sz="1600">
                <a:solidFill>
                  <a:srgbClr val="FFFFFF"/>
                </a:solidFill>
                <a:latin typeface="Montserrat Medium" pitchFamily="2" charset="0"/>
                <a:ea typeface="Barlow SemiCondensed"/>
                <a:cs typeface="Barlow SemiCondensed"/>
                <a:sym typeface="Barlow SemiCondensed"/>
              </a:rPr>
              <a:t>Passenger and freight focused.</a:t>
            </a:r>
          </a:p>
          <a:p>
            <a:pPr marL="359851" lvl="1" indent="-179926">
              <a:spcAft>
                <a:spcPts val="1200"/>
              </a:spcAft>
              <a:buFont typeface="Arial"/>
              <a:buChar char="•"/>
            </a:pPr>
            <a:r>
              <a:rPr lang="en-US" sz="1600">
                <a:solidFill>
                  <a:srgbClr val="FFFFFF"/>
                </a:solidFill>
                <a:latin typeface="Montserrat Medium" pitchFamily="2" charset="0"/>
                <a:ea typeface="Barlow SemiCondensed"/>
                <a:cs typeface="Barlow SemiCondensed"/>
                <a:sym typeface="Barlow SemiCondensed"/>
              </a:rPr>
              <a:t>Leverages agency data and modeling.</a:t>
            </a:r>
          </a:p>
        </p:txBody>
      </p:sp>
      <p:sp>
        <p:nvSpPr>
          <p:cNvPr id="24" name="TextBox 24"/>
          <p:cNvSpPr txBox="1"/>
          <p:nvPr/>
        </p:nvSpPr>
        <p:spPr>
          <a:xfrm>
            <a:off x="7066341" y="1491247"/>
            <a:ext cx="3739133" cy="359073"/>
          </a:xfrm>
          <a:prstGeom prst="rect">
            <a:avLst/>
          </a:prstGeom>
        </p:spPr>
        <p:txBody>
          <a:bodyPr lIns="0" tIns="0" rIns="0" bIns="0" rtlCol="0" anchor="t">
            <a:spAutoFit/>
          </a:bodyPr>
          <a:lstStyle/>
          <a:p>
            <a:pPr marL="0" lvl="1">
              <a:lnSpc>
                <a:spcPts val="2779"/>
              </a:lnSpc>
              <a:spcBef>
                <a:spcPct val="0"/>
              </a:spcBef>
            </a:pPr>
            <a:r>
              <a:rPr lang="en-US" sz="2400" b="1">
                <a:solidFill>
                  <a:srgbClr val="011A6B"/>
                </a:solidFill>
                <a:latin typeface="Montserrat ExtraBold" pitchFamily="2" charset="0"/>
                <a:ea typeface="Montserrat Semi-Bold"/>
                <a:cs typeface="Montserrat Semi-Bold"/>
                <a:sym typeface="Montserrat Semi-Bold"/>
              </a:rPr>
              <a:t>RDR Features:</a:t>
            </a:r>
          </a:p>
        </p:txBody>
      </p:sp>
      <p:sp>
        <p:nvSpPr>
          <p:cNvPr id="25" name="TextBox 25"/>
          <p:cNvSpPr txBox="1"/>
          <p:nvPr/>
        </p:nvSpPr>
        <p:spPr>
          <a:xfrm>
            <a:off x="6684859" y="2059893"/>
            <a:ext cx="4628309" cy="2831544"/>
          </a:xfrm>
          <a:prstGeom prst="rect">
            <a:avLst/>
          </a:prstGeom>
        </p:spPr>
        <p:txBody>
          <a:bodyPr wrap="square" lIns="0" tIns="0" rIns="0" bIns="0" rtlCol="0" anchor="t">
            <a:spAutoFit/>
          </a:bodyPr>
          <a:lstStyle/>
          <a:p>
            <a:pPr marL="359851" lvl="1" indent="-179926">
              <a:spcAft>
                <a:spcPts val="1200"/>
              </a:spcAft>
              <a:buFont typeface="Arial"/>
              <a:buChar char="•"/>
            </a:pPr>
            <a:r>
              <a:rPr lang="en-US" sz="1600">
                <a:solidFill>
                  <a:srgbClr val="FFFFFF"/>
                </a:solidFill>
                <a:latin typeface="Montserrat Medium" pitchFamily="2" charset="0"/>
                <a:ea typeface="Barlow SemiCondensed"/>
                <a:cs typeface="Barlow SemiCondensed"/>
                <a:sym typeface="Barlow SemiCondensed"/>
              </a:rPr>
              <a:t>Prioritizes resilience projects by ROI across range of future conditions.</a:t>
            </a:r>
          </a:p>
          <a:p>
            <a:pPr marL="359851" lvl="1" indent="-179926">
              <a:spcAft>
                <a:spcPts val="1200"/>
              </a:spcAft>
              <a:buFont typeface="Arial"/>
              <a:buChar char="•"/>
            </a:pPr>
            <a:r>
              <a:rPr lang="en-US" sz="1600">
                <a:solidFill>
                  <a:srgbClr val="FFFFFF"/>
                </a:solidFill>
                <a:latin typeface="Montserrat Medium" pitchFamily="2" charset="0"/>
                <a:ea typeface="Barlow SemiCondensed"/>
                <a:cs typeface="Barlow SemiCondensed"/>
                <a:sym typeface="Barlow SemiCondensed"/>
              </a:rPr>
              <a:t>Robust Decision-Making based metamodel.</a:t>
            </a:r>
          </a:p>
          <a:p>
            <a:pPr marL="359851" lvl="1" indent="-179926">
              <a:spcAft>
                <a:spcPts val="1200"/>
              </a:spcAft>
              <a:buFont typeface="Arial"/>
              <a:buChar char="•"/>
            </a:pPr>
            <a:r>
              <a:rPr lang="en-US" sz="1600">
                <a:solidFill>
                  <a:srgbClr val="FFFFFF"/>
                </a:solidFill>
                <a:latin typeface="Montserrat Medium" pitchFamily="2" charset="0"/>
                <a:ea typeface="Barlow SemiCondensed"/>
                <a:cs typeface="Barlow SemiCondensed"/>
                <a:sym typeface="Barlow SemiCondensed"/>
              </a:rPr>
              <a:t>Accommodates road and transit networks.</a:t>
            </a:r>
          </a:p>
          <a:p>
            <a:pPr marL="359851" lvl="1" indent="-179926">
              <a:spcAft>
                <a:spcPts val="1200"/>
              </a:spcAft>
              <a:buFont typeface="Arial"/>
              <a:buChar char="•"/>
            </a:pPr>
            <a:r>
              <a:rPr lang="en-US" sz="1600">
                <a:solidFill>
                  <a:srgbClr val="FFFFFF"/>
                </a:solidFill>
                <a:latin typeface="Montserrat Medium" pitchFamily="2" charset="0"/>
                <a:ea typeface="Barlow SemiCondensed"/>
                <a:cs typeface="Barlow SemiCondensed"/>
                <a:sym typeface="Barlow SemiCondensed"/>
              </a:rPr>
              <a:t>Software: Python, R, optional Geographic Information System (GIS) components.</a:t>
            </a:r>
          </a:p>
          <a:p>
            <a:pPr marL="359851" lvl="1" indent="-179926">
              <a:spcAft>
                <a:spcPts val="1200"/>
              </a:spcAft>
              <a:buFont typeface="Arial"/>
              <a:buChar char="•"/>
            </a:pPr>
            <a:r>
              <a:rPr lang="en-US" sz="1600">
                <a:solidFill>
                  <a:srgbClr val="FFFFFF"/>
                </a:solidFill>
                <a:latin typeface="Montserrat Medium" pitchFamily="2" charset="0"/>
                <a:ea typeface="Barlow SemiCondensed"/>
                <a:cs typeface="Barlow SemiCondensed"/>
                <a:sym typeface="Barlow SemiCondensed"/>
              </a:rPr>
              <a:t>Aligned with US DOT BCA guidance.</a:t>
            </a:r>
          </a:p>
        </p:txBody>
      </p:sp>
      <p:sp>
        <p:nvSpPr>
          <p:cNvPr id="26" name="Title 1">
            <a:extLst>
              <a:ext uri="{FF2B5EF4-FFF2-40B4-BE49-F238E27FC236}">
                <a16:creationId xmlns:a16="http://schemas.microsoft.com/office/drawing/2014/main" id="{21DF088A-37EC-D178-1899-D8C34F490F28}"/>
              </a:ext>
            </a:extLst>
          </p:cNvPr>
          <p:cNvSpPr txBox="1">
            <a:spLocks/>
          </p:cNvSpPr>
          <p:nvPr/>
        </p:nvSpPr>
        <p:spPr>
          <a:xfrm>
            <a:off x="543697" y="365126"/>
            <a:ext cx="11096368" cy="679823"/>
          </a:xfrm>
          <a:prstGeom prst="rect">
            <a:avLst/>
          </a:prstGeom>
        </p:spPr>
        <p:txBody>
          <a:bodyPr>
            <a:noAutofit/>
          </a:bodyPr>
          <a:lstStyle>
            <a:lvl1pPr algn="l" defTabSz="914400" rtl="0" eaLnBrk="1" latinLnBrk="0" hangingPunct="1">
              <a:lnSpc>
                <a:spcPct val="90000"/>
              </a:lnSpc>
              <a:spcBef>
                <a:spcPct val="0"/>
              </a:spcBef>
              <a:buNone/>
              <a:defRPr sz="4200" b="0" i="0" kern="1200">
                <a:solidFill>
                  <a:schemeClr val="accent2"/>
                </a:solidFill>
                <a:latin typeface="Gill Sans Regular" panose="020B0502020104020203" pitchFamily="34" charset="-79"/>
                <a:ea typeface="+mj-ea"/>
                <a:cs typeface="+mj-cs"/>
              </a:defRPr>
            </a:lvl1pPr>
          </a:lstStyle>
          <a:p>
            <a:r>
              <a:rPr lang="en-US" sz="4000">
                <a:solidFill>
                  <a:srgbClr val="0266AA"/>
                </a:solidFill>
                <a:latin typeface="Montserrat ExtraBold" pitchFamily="2" charset="0"/>
              </a:rPr>
              <a:t>The RDR Tool Suite</a:t>
            </a:r>
          </a:p>
        </p:txBody>
      </p:sp>
      <p:sp>
        <p:nvSpPr>
          <p:cNvPr id="27" name="Content Placeholder 11">
            <a:extLst>
              <a:ext uri="{FF2B5EF4-FFF2-40B4-BE49-F238E27FC236}">
                <a16:creationId xmlns:a16="http://schemas.microsoft.com/office/drawing/2014/main" id="{5F371867-2528-A65F-FEC1-A86F34B005AA}"/>
              </a:ext>
            </a:extLst>
          </p:cNvPr>
          <p:cNvSpPr txBox="1">
            <a:spLocks/>
          </p:cNvSpPr>
          <p:nvPr/>
        </p:nvSpPr>
        <p:spPr>
          <a:xfrm>
            <a:off x="922782" y="4413510"/>
            <a:ext cx="5422390" cy="82090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800" b="0" i="0" kern="1200">
                <a:solidFill>
                  <a:schemeClr val="tx1"/>
                </a:solidFill>
                <a:latin typeface="Gill Sans Regular" panose="020B0502020104020203" pitchFamily="34" charset="-79"/>
                <a:ea typeface="+mn-ea"/>
                <a:cs typeface="+mn-cs"/>
              </a:defRPr>
            </a:lvl1pPr>
            <a:lvl2pPr marL="685800" indent="-228600" algn="l" defTabSz="914400" rtl="0" eaLnBrk="1" latinLnBrk="0" hangingPunct="1">
              <a:lnSpc>
                <a:spcPct val="100000"/>
              </a:lnSpc>
              <a:spcBef>
                <a:spcPts val="500"/>
              </a:spcBef>
              <a:buClr>
                <a:srgbClr val="00B7B3"/>
              </a:buClr>
              <a:buFont typeface="Wingdings" pitchFamily="2" charset="2"/>
              <a:buChar char="§"/>
              <a:defRPr sz="2400" b="0" i="0" kern="1200">
                <a:solidFill>
                  <a:schemeClr val="tx1"/>
                </a:solidFill>
                <a:latin typeface="Gill Sans Regular" panose="020B0502020104020203" pitchFamily="34" charset="-79"/>
                <a:ea typeface="+mn-ea"/>
                <a:cs typeface="+mn-cs"/>
              </a:defRPr>
            </a:lvl2pPr>
            <a:lvl3pPr marL="1143000" indent="-228600" algn="l" defTabSz="914400" rtl="0" eaLnBrk="1" latinLnBrk="0" hangingPunct="1">
              <a:lnSpc>
                <a:spcPct val="100000"/>
              </a:lnSpc>
              <a:spcBef>
                <a:spcPts val="500"/>
              </a:spcBef>
              <a:buClr>
                <a:srgbClr val="3C9988"/>
              </a:buClr>
              <a:buSzPct val="76000"/>
              <a:buFont typeface="Courier New" panose="02070309020205020404" pitchFamily="49" charset="0"/>
              <a:buChar char="o"/>
              <a:defRPr sz="2000" b="0" i="0" kern="1200">
                <a:solidFill>
                  <a:schemeClr val="tx1"/>
                </a:solidFill>
                <a:latin typeface="Gill Sans Regular" panose="020B0502020104020203" pitchFamily="34" charset="-79"/>
                <a:ea typeface="+mn-ea"/>
                <a:cs typeface="+mn-cs"/>
              </a:defRPr>
            </a:lvl3pPr>
            <a:lvl4pPr marL="1600200" indent="-228600" algn="l" defTabSz="914400" rtl="0" eaLnBrk="1" latinLnBrk="0" hangingPunct="1">
              <a:lnSpc>
                <a:spcPct val="100000"/>
              </a:lnSpc>
              <a:spcBef>
                <a:spcPts val="500"/>
              </a:spcBef>
              <a:buClr>
                <a:schemeClr val="tx2"/>
              </a:buClr>
              <a:buFont typeface="System Font Regular"/>
              <a:buChar char="‣"/>
              <a:defRPr sz="1800" b="0" i="0" kern="1200">
                <a:solidFill>
                  <a:schemeClr val="tx1"/>
                </a:solidFill>
                <a:latin typeface="Gill Sans Regular" panose="020B0502020104020203" pitchFamily="34" charset="-79"/>
                <a:ea typeface="+mn-ea"/>
                <a:cs typeface="+mn-cs"/>
              </a:defRPr>
            </a:lvl4pPr>
            <a:lvl5pPr marL="2057400" indent="-228600" algn="l" defTabSz="914400" rtl="0" eaLnBrk="1" latinLnBrk="0" hangingPunct="1">
              <a:lnSpc>
                <a:spcPct val="100000"/>
              </a:lnSpc>
              <a:spcBef>
                <a:spcPts val="500"/>
              </a:spcBef>
              <a:buClr>
                <a:schemeClr val="accent3"/>
              </a:buClr>
              <a:buSzPct val="74000"/>
              <a:buFont typeface="Arial" panose="020B0604020202020204" pitchFamily="34" charset="0"/>
              <a:buChar char="•"/>
              <a:defRPr sz="1800" b="0" i="0" kern="1200">
                <a:solidFill>
                  <a:schemeClr val="tx1"/>
                </a:solidFill>
                <a:latin typeface="Gill Sans Regular" panose="020B05020201040202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a:solidFill>
                  <a:srgbClr val="011A6B"/>
                </a:solidFill>
                <a:latin typeface="Montserrat ExtraBold" pitchFamily="2" charset="0"/>
              </a:rPr>
              <a:t>RDR Available at: </a:t>
            </a:r>
          </a:p>
          <a:p>
            <a:pPr marL="0" indent="0" algn="ctr">
              <a:buNone/>
            </a:pPr>
            <a:r>
              <a:rPr lang="en-US" sz="2000">
                <a:solidFill>
                  <a:srgbClr val="011A6B"/>
                </a:solidFill>
                <a:latin typeface="Montserrat SemiBold" pitchFamily="2" charset="0"/>
                <a:hlinkClick r:id="rId4">
                  <a:extLst>
                    <a:ext uri="{A12FA001-AC4F-418D-AE19-62706E023703}">
                      <ahyp:hlinkClr xmlns:ahyp="http://schemas.microsoft.com/office/drawing/2018/hyperlinkcolor" val="tx"/>
                    </a:ext>
                  </a:extLst>
                </a:hlinkClick>
              </a:rPr>
              <a:t>volpeusdot.github.io/RDR-Public</a:t>
            </a:r>
            <a:endParaRPr lang="en-US" sz="2000">
              <a:solidFill>
                <a:srgbClr val="011A6B"/>
              </a:solidFill>
              <a:latin typeface="Montserrat SemiBold" pitchFamily="2" charset="0"/>
            </a:endParaRPr>
          </a:p>
        </p:txBody>
      </p:sp>
      <p:sp>
        <p:nvSpPr>
          <p:cNvPr id="28" name="Content Placeholder 11">
            <a:extLst>
              <a:ext uri="{FF2B5EF4-FFF2-40B4-BE49-F238E27FC236}">
                <a16:creationId xmlns:a16="http://schemas.microsoft.com/office/drawing/2014/main" id="{E3FB1454-E946-20E3-99E9-1C5D81ACA052}"/>
              </a:ext>
            </a:extLst>
          </p:cNvPr>
          <p:cNvSpPr txBox="1">
            <a:spLocks/>
          </p:cNvSpPr>
          <p:nvPr/>
        </p:nvSpPr>
        <p:spPr>
          <a:xfrm>
            <a:off x="325413" y="5721371"/>
            <a:ext cx="11500323" cy="51226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800" b="0" i="0" kern="1200">
                <a:solidFill>
                  <a:schemeClr val="tx1"/>
                </a:solidFill>
                <a:latin typeface="Gill Sans Regular" panose="020B0502020104020203" pitchFamily="34" charset="-79"/>
                <a:ea typeface="+mn-ea"/>
                <a:cs typeface="+mn-cs"/>
              </a:defRPr>
            </a:lvl1pPr>
            <a:lvl2pPr marL="685800" indent="-228600" algn="l" defTabSz="914400" rtl="0" eaLnBrk="1" latinLnBrk="0" hangingPunct="1">
              <a:lnSpc>
                <a:spcPct val="100000"/>
              </a:lnSpc>
              <a:spcBef>
                <a:spcPts val="500"/>
              </a:spcBef>
              <a:buClr>
                <a:srgbClr val="00B7B3"/>
              </a:buClr>
              <a:buFont typeface="Wingdings" pitchFamily="2" charset="2"/>
              <a:buChar char="§"/>
              <a:defRPr sz="2400" b="0" i="0" kern="1200">
                <a:solidFill>
                  <a:schemeClr val="tx1"/>
                </a:solidFill>
                <a:latin typeface="Gill Sans Regular" panose="020B0502020104020203" pitchFamily="34" charset="-79"/>
                <a:ea typeface="+mn-ea"/>
                <a:cs typeface="+mn-cs"/>
              </a:defRPr>
            </a:lvl2pPr>
            <a:lvl3pPr marL="1143000" indent="-228600" algn="l" defTabSz="914400" rtl="0" eaLnBrk="1" latinLnBrk="0" hangingPunct="1">
              <a:lnSpc>
                <a:spcPct val="100000"/>
              </a:lnSpc>
              <a:spcBef>
                <a:spcPts val="500"/>
              </a:spcBef>
              <a:buClr>
                <a:srgbClr val="3C9988"/>
              </a:buClr>
              <a:buSzPct val="76000"/>
              <a:buFont typeface="Courier New" panose="02070309020205020404" pitchFamily="49" charset="0"/>
              <a:buChar char="o"/>
              <a:defRPr sz="2000" b="0" i="0" kern="1200">
                <a:solidFill>
                  <a:schemeClr val="tx1"/>
                </a:solidFill>
                <a:latin typeface="Gill Sans Regular" panose="020B0502020104020203" pitchFamily="34" charset="-79"/>
                <a:ea typeface="+mn-ea"/>
                <a:cs typeface="+mn-cs"/>
              </a:defRPr>
            </a:lvl3pPr>
            <a:lvl4pPr marL="1600200" indent="-228600" algn="l" defTabSz="914400" rtl="0" eaLnBrk="1" latinLnBrk="0" hangingPunct="1">
              <a:lnSpc>
                <a:spcPct val="100000"/>
              </a:lnSpc>
              <a:spcBef>
                <a:spcPts val="500"/>
              </a:spcBef>
              <a:buClr>
                <a:schemeClr val="tx2"/>
              </a:buClr>
              <a:buFont typeface="System Font Regular"/>
              <a:buChar char="‣"/>
              <a:defRPr sz="1800" b="0" i="0" kern="1200">
                <a:solidFill>
                  <a:schemeClr val="tx1"/>
                </a:solidFill>
                <a:latin typeface="Gill Sans Regular" panose="020B0502020104020203" pitchFamily="34" charset="-79"/>
                <a:ea typeface="+mn-ea"/>
                <a:cs typeface="+mn-cs"/>
              </a:defRPr>
            </a:lvl4pPr>
            <a:lvl5pPr marL="2057400" indent="-228600" algn="l" defTabSz="914400" rtl="0" eaLnBrk="1" latinLnBrk="0" hangingPunct="1">
              <a:lnSpc>
                <a:spcPct val="100000"/>
              </a:lnSpc>
              <a:spcBef>
                <a:spcPts val="500"/>
              </a:spcBef>
              <a:buClr>
                <a:schemeClr val="accent3"/>
              </a:buClr>
              <a:buSzPct val="74000"/>
              <a:buFont typeface="Arial" panose="020B0604020202020204" pitchFamily="34" charset="0"/>
              <a:buChar char="•"/>
              <a:defRPr sz="1800" b="0" i="0" kern="1200">
                <a:solidFill>
                  <a:schemeClr val="tx1"/>
                </a:solidFill>
                <a:latin typeface="Gill Sans Regular" panose="020B05020201040202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71D1"/>
              </a:buClr>
              <a:buSzPct val="70000"/>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Montserrat" pitchFamily="2" charset="0"/>
              </a:rPr>
              <a:t>Created by the Volpe Center in support of the Office of the Secretary of US DOT (OST) and the Federal Highway Administration (FHWA).</a:t>
            </a:r>
          </a:p>
          <a:p>
            <a:pPr marL="0" marR="0" lvl="0" indent="0" algn="l" defTabSz="914400" rtl="0" eaLnBrk="1" fontAlgn="auto" latinLnBrk="0" hangingPunct="1">
              <a:lnSpc>
                <a:spcPct val="100000"/>
              </a:lnSpc>
              <a:spcBef>
                <a:spcPts val="0"/>
              </a:spcBef>
              <a:spcAft>
                <a:spcPts val="0"/>
              </a:spcAft>
              <a:buClr>
                <a:srgbClr val="0071D1"/>
              </a:buClr>
              <a:buSzPct val="70000"/>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Montserrat" pitchFamily="2" charset="0"/>
              </a:rPr>
              <a:t>Current activities supporting OST-R.</a:t>
            </a:r>
          </a:p>
          <a:p>
            <a:pPr marL="0" marR="0" lvl="0" indent="0" algn="ctr" defTabSz="914400" rtl="0" eaLnBrk="1" fontAlgn="auto" latinLnBrk="0" hangingPunct="1">
              <a:lnSpc>
                <a:spcPct val="100000"/>
              </a:lnSpc>
              <a:spcBef>
                <a:spcPts val="1000"/>
              </a:spcBef>
              <a:spcAft>
                <a:spcPts val="0"/>
              </a:spcAft>
              <a:buClr>
                <a:srgbClr val="0071D1"/>
              </a:buClr>
              <a:buSzTx/>
              <a:buFont typeface="Arial" panose="020B0604020202020204" pitchFamily="34" charset="0"/>
              <a:buNone/>
              <a:tabLst/>
              <a:defRPr/>
            </a:pPr>
            <a:endParaRPr kumimoji="0" lang="en-US" sz="1400" b="1" i="0" u="none" strike="noStrike" kern="1200" cap="none" spc="0" normalizeH="0" baseline="0" noProof="0">
              <a:ln>
                <a:noFill/>
              </a:ln>
              <a:solidFill>
                <a:srgbClr val="000000"/>
              </a:solidFill>
              <a:effectLst/>
              <a:uLnTx/>
              <a:uFillTx/>
              <a:latin typeface="Montserrat" pitchFamily="2" charset="0"/>
              <a:hlinkClick r:id="rId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BB16F-FFEC-81C8-3AAC-33AAEAD6D825}"/>
              </a:ext>
            </a:extLst>
          </p:cNvPr>
          <p:cNvSpPr>
            <a:spLocks noGrp="1"/>
          </p:cNvSpPr>
          <p:nvPr>
            <p:ph type="title"/>
          </p:nvPr>
        </p:nvSpPr>
        <p:spPr>
          <a:xfrm>
            <a:off x="543697" y="365126"/>
            <a:ext cx="11096368" cy="708300"/>
          </a:xfrm>
        </p:spPr>
        <p:txBody>
          <a:bodyPr/>
          <a:lstStyle/>
          <a:p>
            <a:r>
              <a:rPr lang="en-US"/>
              <a:t>RDR Data Requirements</a:t>
            </a:r>
          </a:p>
        </p:txBody>
      </p:sp>
      <p:grpSp>
        <p:nvGrpSpPr>
          <p:cNvPr id="18" name="Group 17">
            <a:extLst>
              <a:ext uri="{FF2B5EF4-FFF2-40B4-BE49-F238E27FC236}">
                <a16:creationId xmlns:a16="http://schemas.microsoft.com/office/drawing/2014/main" id="{A8095F67-9E38-6D61-7205-F06C965873DC}"/>
              </a:ext>
            </a:extLst>
          </p:cNvPr>
          <p:cNvGrpSpPr/>
          <p:nvPr/>
        </p:nvGrpSpPr>
        <p:grpSpPr>
          <a:xfrm>
            <a:off x="2366447" y="1338459"/>
            <a:ext cx="7433002" cy="4498041"/>
            <a:chOff x="2366447" y="1411196"/>
            <a:chExt cx="7433002" cy="4498041"/>
          </a:xfrm>
        </p:grpSpPr>
        <p:sp>
          <p:nvSpPr>
            <p:cNvPr id="3" name="Rectangle: Single Corner Rounded 2">
              <a:extLst>
                <a:ext uri="{FF2B5EF4-FFF2-40B4-BE49-F238E27FC236}">
                  <a16:creationId xmlns:a16="http://schemas.microsoft.com/office/drawing/2014/main" id="{D489A7F7-1B8A-B138-5271-D0B963B748CB}"/>
                </a:ext>
              </a:extLst>
            </p:cNvPr>
            <p:cNvSpPr/>
            <p:nvPr/>
          </p:nvSpPr>
          <p:spPr>
            <a:xfrm>
              <a:off x="6141849" y="1411196"/>
              <a:ext cx="3657600" cy="2194560"/>
            </a:xfrm>
            <a:prstGeom prst="round1Rect">
              <a:avLst>
                <a:gd name="adj" fmla="val 32855"/>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cs typeface="Gill Sans Regular" panose="020B0502020104020203"/>
              </a:endParaRPr>
            </a:p>
          </p:txBody>
        </p:sp>
        <p:sp>
          <p:nvSpPr>
            <p:cNvPr id="4" name="Rectangle: Single Corner Rounded 3">
              <a:extLst>
                <a:ext uri="{FF2B5EF4-FFF2-40B4-BE49-F238E27FC236}">
                  <a16:creationId xmlns:a16="http://schemas.microsoft.com/office/drawing/2014/main" id="{91DF63B6-203C-61D9-8ED1-4ACC8DB9C688}"/>
                </a:ext>
              </a:extLst>
            </p:cNvPr>
            <p:cNvSpPr/>
            <p:nvPr/>
          </p:nvSpPr>
          <p:spPr>
            <a:xfrm flipH="1">
              <a:off x="2366447" y="1411196"/>
              <a:ext cx="3657600" cy="2194560"/>
            </a:xfrm>
            <a:prstGeom prst="round1Rect">
              <a:avLst>
                <a:gd name="adj" fmla="val 32855"/>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cs typeface="Gill Sans Regular" panose="020B0502020104020203"/>
              </a:endParaRPr>
            </a:p>
          </p:txBody>
        </p:sp>
        <p:sp>
          <p:nvSpPr>
            <p:cNvPr id="6" name="Rectangle: Single Corner Rounded 5">
              <a:extLst>
                <a:ext uri="{FF2B5EF4-FFF2-40B4-BE49-F238E27FC236}">
                  <a16:creationId xmlns:a16="http://schemas.microsoft.com/office/drawing/2014/main" id="{84B48168-DD12-DED1-73A7-8CF757C2DD59}"/>
                </a:ext>
              </a:extLst>
            </p:cNvPr>
            <p:cNvSpPr/>
            <p:nvPr/>
          </p:nvSpPr>
          <p:spPr>
            <a:xfrm flipH="1" flipV="1">
              <a:off x="2366447" y="3714677"/>
              <a:ext cx="3657600" cy="2194560"/>
            </a:xfrm>
            <a:prstGeom prst="round1Rect">
              <a:avLst>
                <a:gd name="adj" fmla="val 32855"/>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cs typeface="Gill Sans Regular" panose="020B0502020104020203"/>
              </a:endParaRPr>
            </a:p>
          </p:txBody>
        </p:sp>
        <p:sp>
          <p:nvSpPr>
            <p:cNvPr id="7" name="Rectangle: Single Corner Rounded 6">
              <a:extLst>
                <a:ext uri="{FF2B5EF4-FFF2-40B4-BE49-F238E27FC236}">
                  <a16:creationId xmlns:a16="http://schemas.microsoft.com/office/drawing/2014/main" id="{C59C11E3-D480-4E40-9F23-092EF7D3668D}"/>
                </a:ext>
              </a:extLst>
            </p:cNvPr>
            <p:cNvSpPr/>
            <p:nvPr/>
          </p:nvSpPr>
          <p:spPr>
            <a:xfrm flipV="1">
              <a:off x="6141849" y="3714677"/>
              <a:ext cx="3657600" cy="2194560"/>
            </a:xfrm>
            <a:prstGeom prst="round1Rect">
              <a:avLst>
                <a:gd name="adj" fmla="val 32855"/>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cs typeface="Gill Sans Regular" panose="020B0502020104020203"/>
              </a:endParaRPr>
            </a:p>
          </p:txBody>
        </p:sp>
      </p:grpSp>
      <p:sp>
        <p:nvSpPr>
          <p:cNvPr id="8" name="Oval 7">
            <a:extLst>
              <a:ext uri="{FF2B5EF4-FFF2-40B4-BE49-F238E27FC236}">
                <a16:creationId xmlns:a16="http://schemas.microsoft.com/office/drawing/2014/main" id="{EC11F2B9-ED38-3BA0-C461-007A87A0BCE9}"/>
              </a:ext>
            </a:extLst>
          </p:cNvPr>
          <p:cNvSpPr/>
          <p:nvPr/>
        </p:nvSpPr>
        <p:spPr>
          <a:xfrm>
            <a:off x="5273040" y="271005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cs typeface="Gill Sans Regular" panose="020B0502020104020203"/>
            </a:endParaRPr>
          </a:p>
        </p:txBody>
      </p:sp>
      <p:sp>
        <p:nvSpPr>
          <p:cNvPr id="9" name="TextBox 8">
            <a:extLst>
              <a:ext uri="{FF2B5EF4-FFF2-40B4-BE49-F238E27FC236}">
                <a16:creationId xmlns:a16="http://schemas.microsoft.com/office/drawing/2014/main" id="{9948BB13-B87D-A390-1721-89EDFEFD506D}"/>
              </a:ext>
            </a:extLst>
          </p:cNvPr>
          <p:cNvSpPr txBox="1"/>
          <p:nvPr/>
        </p:nvSpPr>
        <p:spPr>
          <a:xfrm>
            <a:off x="2514113" y="1534562"/>
            <a:ext cx="3509933" cy="523220"/>
          </a:xfrm>
          <a:prstGeom prst="rect">
            <a:avLst/>
          </a:prstGeom>
          <a:noFill/>
        </p:spPr>
        <p:txBody>
          <a:bodyPr wrap="square" rtlCol="0">
            <a:spAutoFit/>
          </a:bodyPr>
          <a:lstStyle/>
          <a:p>
            <a:pPr algn="ctr"/>
            <a:r>
              <a:rPr lang="en-US" sz="2800" b="1">
                <a:solidFill>
                  <a:srgbClr val="011A6B"/>
                </a:solidFill>
                <a:latin typeface="Montserrat ExtraBold" pitchFamily="2" charset="0"/>
                <a:cs typeface="Gill Sans Regular" panose="020B0502020104020203"/>
              </a:rPr>
              <a:t>NETWORK DATA</a:t>
            </a:r>
          </a:p>
        </p:txBody>
      </p:sp>
      <p:sp>
        <p:nvSpPr>
          <p:cNvPr id="10" name="TextBox 9">
            <a:extLst>
              <a:ext uri="{FF2B5EF4-FFF2-40B4-BE49-F238E27FC236}">
                <a16:creationId xmlns:a16="http://schemas.microsoft.com/office/drawing/2014/main" id="{D9A87F7C-9EFA-3FFE-D5A2-44ABA5054ACC}"/>
              </a:ext>
            </a:extLst>
          </p:cNvPr>
          <p:cNvSpPr txBox="1"/>
          <p:nvPr/>
        </p:nvSpPr>
        <p:spPr>
          <a:xfrm>
            <a:off x="6289516" y="1534561"/>
            <a:ext cx="3362266" cy="523220"/>
          </a:xfrm>
          <a:prstGeom prst="rect">
            <a:avLst/>
          </a:prstGeom>
          <a:noFill/>
        </p:spPr>
        <p:txBody>
          <a:bodyPr wrap="square" rtlCol="0">
            <a:spAutoFit/>
          </a:bodyPr>
          <a:lstStyle/>
          <a:p>
            <a:pPr algn="ctr"/>
            <a:r>
              <a:rPr lang="en-US" sz="2800" b="1">
                <a:solidFill>
                  <a:srgbClr val="011A6B"/>
                </a:solidFill>
                <a:latin typeface="Montserrat ExtraBold" pitchFamily="2" charset="0"/>
                <a:cs typeface="Gill Sans Regular" panose="020B0502020104020203"/>
              </a:rPr>
              <a:t>TRIP DATA</a:t>
            </a:r>
          </a:p>
        </p:txBody>
      </p:sp>
      <p:sp>
        <p:nvSpPr>
          <p:cNvPr id="11" name="TextBox 10">
            <a:extLst>
              <a:ext uri="{FF2B5EF4-FFF2-40B4-BE49-F238E27FC236}">
                <a16:creationId xmlns:a16="http://schemas.microsoft.com/office/drawing/2014/main" id="{900C3FD0-CEF8-87B5-A412-F9218B35609E}"/>
              </a:ext>
            </a:extLst>
          </p:cNvPr>
          <p:cNvSpPr txBox="1"/>
          <p:nvPr/>
        </p:nvSpPr>
        <p:spPr>
          <a:xfrm>
            <a:off x="2514114" y="5143235"/>
            <a:ext cx="3362266" cy="523220"/>
          </a:xfrm>
          <a:prstGeom prst="rect">
            <a:avLst/>
          </a:prstGeom>
          <a:noFill/>
        </p:spPr>
        <p:txBody>
          <a:bodyPr wrap="square" rtlCol="0">
            <a:spAutoFit/>
          </a:bodyPr>
          <a:lstStyle/>
          <a:p>
            <a:pPr algn="ctr"/>
            <a:r>
              <a:rPr lang="en-US" sz="2800" b="1">
                <a:solidFill>
                  <a:srgbClr val="011A6B"/>
                </a:solidFill>
                <a:latin typeface="Montserrat ExtraBold" pitchFamily="2" charset="0"/>
                <a:cs typeface="Gill Sans Regular" panose="020B0502020104020203"/>
              </a:rPr>
              <a:t>HAZARD DATA</a:t>
            </a:r>
          </a:p>
        </p:txBody>
      </p:sp>
      <p:sp>
        <p:nvSpPr>
          <p:cNvPr id="12" name="TextBox 11">
            <a:extLst>
              <a:ext uri="{FF2B5EF4-FFF2-40B4-BE49-F238E27FC236}">
                <a16:creationId xmlns:a16="http://schemas.microsoft.com/office/drawing/2014/main" id="{586751D8-EA5B-0FF0-4B30-8F73CAE20992}"/>
              </a:ext>
            </a:extLst>
          </p:cNvPr>
          <p:cNvSpPr txBox="1"/>
          <p:nvPr/>
        </p:nvSpPr>
        <p:spPr>
          <a:xfrm>
            <a:off x="6289516" y="5143234"/>
            <a:ext cx="3362266" cy="523220"/>
          </a:xfrm>
          <a:prstGeom prst="rect">
            <a:avLst/>
          </a:prstGeom>
          <a:noFill/>
        </p:spPr>
        <p:txBody>
          <a:bodyPr wrap="square" rtlCol="0">
            <a:spAutoFit/>
          </a:bodyPr>
          <a:lstStyle/>
          <a:p>
            <a:pPr algn="ctr"/>
            <a:r>
              <a:rPr lang="en-US" sz="2800" b="1">
                <a:solidFill>
                  <a:srgbClr val="011A6B"/>
                </a:solidFill>
                <a:latin typeface="Montserrat ExtraBold" pitchFamily="2" charset="0"/>
                <a:cs typeface="Gill Sans Regular" panose="020B0502020104020203"/>
              </a:rPr>
              <a:t>PROJECT DATA</a:t>
            </a:r>
          </a:p>
        </p:txBody>
      </p:sp>
      <p:sp>
        <p:nvSpPr>
          <p:cNvPr id="13" name="Freeform 2">
            <a:extLst>
              <a:ext uri="{FF2B5EF4-FFF2-40B4-BE49-F238E27FC236}">
                <a16:creationId xmlns:a16="http://schemas.microsoft.com/office/drawing/2014/main" id="{B54F57A9-370B-0C8B-971B-C6E78E92CC57}"/>
              </a:ext>
            </a:extLst>
          </p:cNvPr>
          <p:cNvSpPr/>
          <p:nvPr/>
        </p:nvSpPr>
        <p:spPr>
          <a:xfrm>
            <a:off x="3534452" y="2081860"/>
            <a:ext cx="1321591" cy="1246959"/>
          </a:xfrm>
          <a:custGeom>
            <a:avLst/>
            <a:gdLst/>
            <a:ahLst/>
            <a:cxnLst/>
            <a:rect l="l" t="t" r="r" b="b"/>
            <a:pathLst>
              <a:path w="1748156" h="1752537">
                <a:moveTo>
                  <a:pt x="0" y="0"/>
                </a:moveTo>
                <a:lnTo>
                  <a:pt x="1748156" y="0"/>
                </a:lnTo>
                <a:lnTo>
                  <a:pt x="1748156" y="1752537"/>
                </a:lnTo>
                <a:lnTo>
                  <a:pt x="0" y="17525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Freeform 3">
            <a:extLst>
              <a:ext uri="{FF2B5EF4-FFF2-40B4-BE49-F238E27FC236}">
                <a16:creationId xmlns:a16="http://schemas.microsoft.com/office/drawing/2014/main" id="{FC151E71-1ECA-2B33-3280-73424503C9D0}"/>
              </a:ext>
            </a:extLst>
          </p:cNvPr>
          <p:cNvSpPr/>
          <p:nvPr/>
        </p:nvSpPr>
        <p:spPr>
          <a:xfrm>
            <a:off x="7364730" y="3948228"/>
            <a:ext cx="1211838" cy="1140545"/>
          </a:xfrm>
          <a:custGeom>
            <a:avLst/>
            <a:gdLst/>
            <a:ahLst/>
            <a:cxnLst/>
            <a:rect l="l" t="t" r="r" b="b"/>
            <a:pathLst>
              <a:path w="1602978" h="1602978">
                <a:moveTo>
                  <a:pt x="0" y="0"/>
                </a:moveTo>
                <a:lnTo>
                  <a:pt x="1602978" y="0"/>
                </a:lnTo>
                <a:lnTo>
                  <a:pt x="1602978" y="1602978"/>
                </a:lnTo>
                <a:lnTo>
                  <a:pt x="0" y="16029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Freeform 4">
            <a:extLst>
              <a:ext uri="{FF2B5EF4-FFF2-40B4-BE49-F238E27FC236}">
                <a16:creationId xmlns:a16="http://schemas.microsoft.com/office/drawing/2014/main" id="{433F1446-D35B-D6BB-8B81-1562D60B01DF}"/>
              </a:ext>
            </a:extLst>
          </p:cNvPr>
          <p:cNvSpPr/>
          <p:nvPr/>
        </p:nvSpPr>
        <p:spPr>
          <a:xfrm>
            <a:off x="7347761" y="2152396"/>
            <a:ext cx="1245776" cy="1148484"/>
          </a:xfrm>
          <a:custGeom>
            <a:avLst/>
            <a:gdLst/>
            <a:ahLst/>
            <a:cxnLst/>
            <a:rect l="l" t="t" r="r" b="b"/>
            <a:pathLst>
              <a:path w="1752537" h="1752537">
                <a:moveTo>
                  <a:pt x="0" y="0"/>
                </a:moveTo>
                <a:lnTo>
                  <a:pt x="1752537" y="0"/>
                </a:lnTo>
                <a:lnTo>
                  <a:pt x="1752537" y="1752537"/>
                </a:lnTo>
                <a:lnTo>
                  <a:pt x="0" y="17525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Freeform 5">
            <a:extLst>
              <a:ext uri="{FF2B5EF4-FFF2-40B4-BE49-F238E27FC236}">
                <a16:creationId xmlns:a16="http://schemas.microsoft.com/office/drawing/2014/main" id="{A95F9E66-BA84-9761-10DF-885E0AE60643}"/>
              </a:ext>
            </a:extLst>
          </p:cNvPr>
          <p:cNvSpPr/>
          <p:nvPr/>
        </p:nvSpPr>
        <p:spPr>
          <a:xfrm>
            <a:off x="3553716" y="3870790"/>
            <a:ext cx="1283062" cy="1163524"/>
          </a:xfrm>
          <a:custGeom>
            <a:avLst/>
            <a:gdLst/>
            <a:ahLst/>
            <a:cxnLst/>
            <a:rect l="l" t="t" r="r" b="b"/>
            <a:pathLst>
              <a:path w="2032648" h="1733295">
                <a:moveTo>
                  <a:pt x="0" y="0"/>
                </a:moveTo>
                <a:lnTo>
                  <a:pt x="2032648" y="0"/>
                </a:lnTo>
                <a:lnTo>
                  <a:pt x="2032648" y="1733294"/>
                </a:lnTo>
                <a:lnTo>
                  <a:pt x="0" y="17332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20" name="Group 19">
            <a:extLst>
              <a:ext uri="{FF2B5EF4-FFF2-40B4-BE49-F238E27FC236}">
                <a16:creationId xmlns:a16="http://schemas.microsoft.com/office/drawing/2014/main" id="{24CE2C50-5316-722C-5DC3-2A7C0DD972A3}"/>
              </a:ext>
            </a:extLst>
          </p:cNvPr>
          <p:cNvGrpSpPr/>
          <p:nvPr/>
        </p:nvGrpSpPr>
        <p:grpSpPr>
          <a:xfrm>
            <a:off x="5547360" y="2984379"/>
            <a:ext cx="1097280" cy="1097280"/>
            <a:chOff x="11148060" y="3794760"/>
            <a:chExt cx="3017520" cy="3017520"/>
          </a:xfrm>
        </p:grpSpPr>
        <p:sp>
          <p:nvSpPr>
            <p:cNvPr id="21" name="Oval 20">
              <a:extLst>
                <a:ext uri="{FF2B5EF4-FFF2-40B4-BE49-F238E27FC236}">
                  <a16:creationId xmlns:a16="http://schemas.microsoft.com/office/drawing/2014/main" id="{5DA75EC5-8988-7DB9-80D5-336E1F174C52}"/>
                </a:ext>
              </a:extLst>
            </p:cNvPr>
            <p:cNvSpPr/>
            <p:nvPr/>
          </p:nvSpPr>
          <p:spPr>
            <a:xfrm>
              <a:off x="11148060" y="3794760"/>
              <a:ext cx="3017520" cy="3017520"/>
            </a:xfrm>
            <a:prstGeom prst="ellipse">
              <a:avLst/>
            </a:prstGeom>
            <a:solidFill>
              <a:srgbClr val="08A9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lose up of a logo&#10;&#10;AI-generated content may be incorrect.">
              <a:extLst>
                <a:ext uri="{FF2B5EF4-FFF2-40B4-BE49-F238E27FC236}">
                  <a16:creationId xmlns:a16="http://schemas.microsoft.com/office/drawing/2014/main" id="{58B731EA-9D21-7455-7800-3D9AD14DAD50}"/>
                </a:ext>
              </a:extLst>
            </p:cNvPr>
            <p:cNvPicPr>
              <a:picLocks noChangeAspect="1"/>
            </p:cNvPicPr>
            <p:nvPr/>
          </p:nvPicPr>
          <p:blipFill>
            <a:blip r:embed="rId11">
              <a:extLst>
                <a:ext uri="{28A0092B-C50C-407E-A947-70E740481C1C}">
                  <a14:useLocalDpi xmlns:a14="http://schemas.microsoft.com/office/drawing/2010/main" val="0"/>
                </a:ext>
              </a:extLst>
            </a:blip>
            <a:srcRect l="9680" t="6491" r="74407" b="15618"/>
            <a:stretch/>
          </p:blipFill>
          <p:spPr>
            <a:xfrm>
              <a:off x="11271867" y="3862531"/>
              <a:ext cx="2834641" cy="2834641"/>
            </a:xfrm>
            <a:prstGeom prst="ellipse">
              <a:avLst/>
            </a:prstGeom>
          </p:spPr>
        </p:pic>
      </p:grpSp>
    </p:spTree>
    <p:extLst>
      <p:ext uri="{BB962C8B-B14F-4D97-AF65-F5344CB8AC3E}">
        <p14:creationId xmlns:p14="http://schemas.microsoft.com/office/powerpoint/2010/main" val="1543484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E9352-BDF5-670D-38DB-B203DE6B564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80F0FE8-C96F-D538-1BD0-3A9779713A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4314" y="3062168"/>
            <a:ext cx="10983507" cy="3236211"/>
          </a:xfrm>
          <a:prstGeom prst="rect">
            <a:avLst/>
          </a:prstGeom>
        </p:spPr>
      </p:pic>
      <p:sp>
        <p:nvSpPr>
          <p:cNvPr id="26" name="Rectangle 25">
            <a:extLst>
              <a:ext uri="{FF2B5EF4-FFF2-40B4-BE49-F238E27FC236}">
                <a16:creationId xmlns:a16="http://schemas.microsoft.com/office/drawing/2014/main" id="{DD9FE8A7-CF6E-EF32-E39A-791E09E6289A}"/>
              </a:ext>
            </a:extLst>
          </p:cNvPr>
          <p:cNvSpPr/>
          <p:nvPr/>
        </p:nvSpPr>
        <p:spPr>
          <a:xfrm>
            <a:off x="0" y="1382799"/>
            <a:ext cx="12192000" cy="1538883"/>
          </a:xfrm>
          <a:prstGeom prst="rect">
            <a:avLst/>
          </a:prstGeom>
          <a:solidFill>
            <a:srgbClr val="00A9A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cs typeface="Gill Sans Regular" panose="020B0502020104020203"/>
            </a:endParaRPr>
          </a:p>
        </p:txBody>
      </p:sp>
      <p:sp>
        <p:nvSpPr>
          <p:cNvPr id="27" name="Title 1">
            <a:extLst>
              <a:ext uri="{FF2B5EF4-FFF2-40B4-BE49-F238E27FC236}">
                <a16:creationId xmlns:a16="http://schemas.microsoft.com/office/drawing/2014/main" id="{F29AF891-6179-516F-C965-4AF343011D8C}"/>
              </a:ext>
            </a:extLst>
          </p:cNvPr>
          <p:cNvSpPr>
            <a:spLocks noGrp="1"/>
          </p:cNvSpPr>
          <p:nvPr>
            <p:ph type="title"/>
          </p:nvPr>
        </p:nvSpPr>
        <p:spPr>
          <a:xfrm>
            <a:off x="304799" y="154523"/>
            <a:ext cx="11576721" cy="1141889"/>
          </a:xfrm>
        </p:spPr>
        <p:txBody>
          <a:bodyPr>
            <a:noAutofit/>
          </a:bodyPr>
          <a:lstStyle/>
          <a:p>
            <a:r>
              <a:rPr lang="en-US"/>
              <a:t>RDR Metamodel and ROI Analysis Tool – </a:t>
            </a:r>
            <a:r>
              <a:rPr lang="en-US" sz="4000"/>
              <a:t>Scenario Development</a:t>
            </a:r>
            <a:endParaRPr lang="en-US"/>
          </a:p>
        </p:txBody>
      </p:sp>
      <p:sp>
        <p:nvSpPr>
          <p:cNvPr id="28" name="TextBox 27">
            <a:extLst>
              <a:ext uri="{FF2B5EF4-FFF2-40B4-BE49-F238E27FC236}">
                <a16:creationId xmlns:a16="http://schemas.microsoft.com/office/drawing/2014/main" id="{3F0FE68D-CAAA-B509-809E-2DA3235A157E}"/>
              </a:ext>
            </a:extLst>
          </p:cNvPr>
          <p:cNvSpPr txBox="1"/>
          <p:nvPr/>
        </p:nvSpPr>
        <p:spPr>
          <a:xfrm>
            <a:off x="304799" y="1436589"/>
            <a:ext cx="11718323" cy="4001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ontserrat" pitchFamily="2" charset="0"/>
              </a:rPr>
              <a:t>Analysis </a:t>
            </a:r>
            <a:r>
              <a:rPr kumimoji="0" lang="en-US" sz="2000" b="0" i="0" u="none" strike="noStrike" kern="1200" cap="none" spc="0" normalizeH="0" baseline="0" noProof="0">
                <a:ln>
                  <a:noFill/>
                </a:ln>
                <a:solidFill>
                  <a:srgbClr val="000000"/>
                </a:solidFill>
                <a:effectLst/>
                <a:uLnTx/>
                <a:uFillTx/>
                <a:latin typeface="Montserrat" pitchFamily="2" charset="0"/>
              </a:rPr>
              <a:t>defined by external factors (uncertainties) and levers (resilience investments)</a:t>
            </a:r>
          </a:p>
        </p:txBody>
      </p:sp>
      <p:sp>
        <p:nvSpPr>
          <p:cNvPr id="29" name="TextBox 28">
            <a:extLst>
              <a:ext uri="{FF2B5EF4-FFF2-40B4-BE49-F238E27FC236}">
                <a16:creationId xmlns:a16="http://schemas.microsoft.com/office/drawing/2014/main" id="{F297C1F3-8CC7-41AB-717D-A1E42BCCD597}"/>
              </a:ext>
            </a:extLst>
          </p:cNvPr>
          <p:cNvSpPr txBox="1"/>
          <p:nvPr/>
        </p:nvSpPr>
        <p:spPr>
          <a:xfrm>
            <a:off x="679365" y="1844689"/>
            <a:ext cx="4139090" cy="1015663"/>
          </a:xfrm>
          <a:prstGeom prst="rect">
            <a:avLst/>
          </a:prstGeom>
          <a:noFill/>
          <a:ln>
            <a:no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Montserrat" pitchFamily="2" charset="0"/>
              </a:rPr>
              <a:t>Population and land use </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Montserrat" pitchFamily="2" charset="0"/>
              </a:rPr>
              <a:t>Disruptive events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Montserrat" pitchFamily="2" charset="0"/>
              </a:rPr>
              <a:t>Uncertainties in recovery</a:t>
            </a:r>
          </a:p>
        </p:txBody>
      </p:sp>
      <p:sp>
        <p:nvSpPr>
          <p:cNvPr id="30" name="TextBox 29">
            <a:extLst>
              <a:ext uri="{FF2B5EF4-FFF2-40B4-BE49-F238E27FC236}">
                <a16:creationId xmlns:a16="http://schemas.microsoft.com/office/drawing/2014/main" id="{9C6B8174-698E-979B-6A29-5BD9948DEACC}"/>
              </a:ext>
            </a:extLst>
          </p:cNvPr>
          <p:cNvSpPr txBox="1"/>
          <p:nvPr/>
        </p:nvSpPr>
        <p:spPr>
          <a:xfrm>
            <a:off x="6166068" y="1819632"/>
            <a:ext cx="5346567" cy="1015663"/>
          </a:xfrm>
          <a:prstGeom prst="rect">
            <a:avLst/>
          </a:prstGeom>
          <a:noFill/>
          <a:ln>
            <a:no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Montserrat" pitchFamily="2" charset="0"/>
              </a:rPr>
              <a:t>Transport supply </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Montserrat" pitchFamily="2" charset="0"/>
              </a:rPr>
              <a:t>Resilience investments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Montserrat" pitchFamily="2" charset="0"/>
              </a:rPr>
              <a:t>Recovery process</a:t>
            </a:r>
          </a:p>
        </p:txBody>
      </p:sp>
      <p:sp>
        <p:nvSpPr>
          <p:cNvPr id="13" name="Freeform: Shape 12">
            <a:extLst>
              <a:ext uri="{FF2B5EF4-FFF2-40B4-BE49-F238E27FC236}">
                <a16:creationId xmlns:a16="http://schemas.microsoft.com/office/drawing/2014/main" id="{5B5F9FAD-D255-6FCA-F380-D5104B6D5E7F}"/>
              </a:ext>
            </a:extLst>
          </p:cNvPr>
          <p:cNvSpPr/>
          <p:nvPr/>
        </p:nvSpPr>
        <p:spPr>
          <a:xfrm>
            <a:off x="4694008" y="3062168"/>
            <a:ext cx="7278874" cy="3124641"/>
          </a:xfrm>
          <a:custGeom>
            <a:avLst/>
            <a:gdLst>
              <a:gd name="connsiteX0" fmla="*/ 0 w 7278874"/>
              <a:gd name="connsiteY0" fmla="*/ 0 h 3124641"/>
              <a:gd name="connsiteX1" fmla="*/ 74207 w 7278874"/>
              <a:gd name="connsiteY1" fmla="*/ 0 h 3124641"/>
              <a:gd name="connsiteX2" fmla="*/ 542611 w 7278874"/>
              <a:gd name="connsiteY2" fmla="*/ 0 h 3124641"/>
              <a:gd name="connsiteX3" fmla="*/ 7278874 w 7278874"/>
              <a:gd name="connsiteY3" fmla="*/ 0 h 3124641"/>
              <a:gd name="connsiteX4" fmla="*/ 7278874 w 7278874"/>
              <a:gd name="connsiteY4" fmla="*/ 3124641 h 3124641"/>
              <a:gd name="connsiteX5" fmla="*/ 74207 w 7278874"/>
              <a:gd name="connsiteY5" fmla="*/ 3124641 h 3124641"/>
              <a:gd name="connsiteX6" fmla="*/ 74207 w 7278874"/>
              <a:gd name="connsiteY6" fmla="*/ 2078467 h 3124641"/>
              <a:gd name="connsiteX7" fmla="*/ 141063 w 7278874"/>
              <a:gd name="connsiteY7" fmla="*/ 2027522 h 3124641"/>
              <a:gd name="connsiteX8" fmla="*/ 454251 w 7278874"/>
              <a:gd name="connsiteY8" fmla="*/ 1398771 h 3124641"/>
              <a:gd name="connsiteX9" fmla="*/ 117807 w 7278874"/>
              <a:gd name="connsiteY9" fmla="*/ 791010 h 3124641"/>
              <a:gd name="connsiteX10" fmla="*/ 74207 w 7278874"/>
              <a:gd name="connsiteY10" fmla="*/ 760292 h 3124641"/>
              <a:gd name="connsiteX11" fmla="*/ 74207 w 7278874"/>
              <a:gd name="connsiteY11" fmla="*/ 675819 h 3124641"/>
              <a:gd name="connsiteX12" fmla="*/ 0 w 7278874"/>
              <a:gd name="connsiteY12" fmla="*/ 675819 h 312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78874" h="3124641">
                <a:moveTo>
                  <a:pt x="0" y="0"/>
                </a:moveTo>
                <a:lnTo>
                  <a:pt x="74207" y="0"/>
                </a:lnTo>
                <a:lnTo>
                  <a:pt x="542611" y="0"/>
                </a:lnTo>
                <a:lnTo>
                  <a:pt x="7278874" y="0"/>
                </a:lnTo>
                <a:lnTo>
                  <a:pt x="7278874" y="3124641"/>
                </a:lnTo>
                <a:lnTo>
                  <a:pt x="74207" y="3124641"/>
                </a:lnTo>
                <a:lnTo>
                  <a:pt x="74207" y="2078467"/>
                </a:lnTo>
                <a:lnTo>
                  <a:pt x="141063" y="2027522"/>
                </a:lnTo>
                <a:cubicBezTo>
                  <a:pt x="358257" y="1843026"/>
                  <a:pt x="457391" y="1565727"/>
                  <a:pt x="454251" y="1398771"/>
                </a:cubicBezTo>
                <a:cubicBezTo>
                  <a:pt x="451111" y="1231816"/>
                  <a:pt x="341771" y="966511"/>
                  <a:pt x="117807" y="791010"/>
                </a:cubicBezTo>
                <a:lnTo>
                  <a:pt x="74207" y="760292"/>
                </a:lnTo>
                <a:lnTo>
                  <a:pt x="74207" y="675819"/>
                </a:lnTo>
                <a:lnTo>
                  <a:pt x="0" y="6758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cs typeface="Gill Sans Regular" panose="020B0502020104020203"/>
            </a:endParaRPr>
          </a:p>
        </p:txBody>
      </p:sp>
    </p:spTree>
    <p:extLst>
      <p:ext uri="{BB962C8B-B14F-4D97-AF65-F5344CB8AC3E}">
        <p14:creationId xmlns:p14="http://schemas.microsoft.com/office/powerpoint/2010/main" val="4021883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6F9CE-4B6A-297F-03F7-28AC3517D2FD}"/>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E1D89822-0B57-1045-9712-9EDBA4DFF3FA}"/>
              </a:ext>
            </a:extLst>
          </p:cNvPr>
          <p:cNvSpPr/>
          <p:nvPr/>
        </p:nvSpPr>
        <p:spPr>
          <a:xfrm>
            <a:off x="0" y="1382799"/>
            <a:ext cx="12192000" cy="1538883"/>
          </a:xfrm>
          <a:prstGeom prst="rect">
            <a:avLst/>
          </a:prstGeom>
          <a:solidFill>
            <a:srgbClr val="00A9A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cs typeface="Gill Sans Regular" panose="020B0502020104020203"/>
            </a:endParaRPr>
          </a:p>
        </p:txBody>
      </p:sp>
      <p:sp>
        <p:nvSpPr>
          <p:cNvPr id="17" name="Title 1">
            <a:extLst>
              <a:ext uri="{FF2B5EF4-FFF2-40B4-BE49-F238E27FC236}">
                <a16:creationId xmlns:a16="http://schemas.microsoft.com/office/drawing/2014/main" id="{F168A612-8C58-98E5-5449-5F430866C59D}"/>
              </a:ext>
            </a:extLst>
          </p:cNvPr>
          <p:cNvSpPr>
            <a:spLocks noGrp="1"/>
          </p:cNvSpPr>
          <p:nvPr>
            <p:ph type="title"/>
          </p:nvPr>
        </p:nvSpPr>
        <p:spPr>
          <a:xfrm>
            <a:off x="304799" y="154523"/>
            <a:ext cx="11576721" cy="1166946"/>
          </a:xfrm>
        </p:spPr>
        <p:txBody>
          <a:bodyPr>
            <a:noAutofit/>
          </a:bodyPr>
          <a:lstStyle/>
          <a:p>
            <a:r>
              <a:rPr lang="en-US"/>
              <a:t>RDR Metamodel and ROI Analysis Tool – </a:t>
            </a:r>
            <a:r>
              <a:rPr lang="en-US" sz="4000"/>
              <a:t>Scenario Development</a:t>
            </a:r>
            <a:endParaRPr lang="en-US"/>
          </a:p>
        </p:txBody>
      </p:sp>
      <p:sp>
        <p:nvSpPr>
          <p:cNvPr id="2" name="TextBox 1">
            <a:extLst>
              <a:ext uri="{FF2B5EF4-FFF2-40B4-BE49-F238E27FC236}">
                <a16:creationId xmlns:a16="http://schemas.microsoft.com/office/drawing/2014/main" id="{BFF8B8AE-C0CA-EDF3-EDEE-7FED7DE1FBDF}"/>
              </a:ext>
            </a:extLst>
          </p:cNvPr>
          <p:cNvSpPr txBox="1"/>
          <p:nvPr/>
        </p:nvSpPr>
        <p:spPr>
          <a:xfrm>
            <a:off x="304799" y="1436589"/>
            <a:ext cx="11718323" cy="4001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ontserrat" pitchFamily="2" charset="0"/>
              </a:rPr>
              <a:t>Analysis </a:t>
            </a:r>
            <a:r>
              <a:rPr kumimoji="0" lang="en-US" sz="2000" b="0" i="0" u="none" strike="noStrike" kern="1200" cap="none" spc="0" normalizeH="0" baseline="0" noProof="0">
                <a:ln>
                  <a:noFill/>
                </a:ln>
                <a:solidFill>
                  <a:srgbClr val="000000"/>
                </a:solidFill>
                <a:effectLst/>
                <a:uLnTx/>
                <a:uFillTx/>
                <a:latin typeface="Montserrat" pitchFamily="2" charset="0"/>
              </a:rPr>
              <a:t>defined by external factors (uncertainties) and levers (resilience investments)</a:t>
            </a:r>
          </a:p>
        </p:txBody>
      </p:sp>
      <p:sp>
        <p:nvSpPr>
          <p:cNvPr id="3" name="TextBox 2">
            <a:extLst>
              <a:ext uri="{FF2B5EF4-FFF2-40B4-BE49-F238E27FC236}">
                <a16:creationId xmlns:a16="http://schemas.microsoft.com/office/drawing/2014/main" id="{BAE95CCC-3C08-5B34-9715-074AA087FB76}"/>
              </a:ext>
            </a:extLst>
          </p:cNvPr>
          <p:cNvSpPr txBox="1"/>
          <p:nvPr/>
        </p:nvSpPr>
        <p:spPr>
          <a:xfrm>
            <a:off x="679365" y="1844689"/>
            <a:ext cx="4139090" cy="1015663"/>
          </a:xfrm>
          <a:prstGeom prst="rect">
            <a:avLst/>
          </a:prstGeom>
          <a:noFill/>
          <a:ln>
            <a:no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Montserrat" pitchFamily="2" charset="0"/>
              </a:rPr>
              <a:t>Population and land use </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Montserrat" pitchFamily="2" charset="0"/>
              </a:rPr>
              <a:t>Disruptive events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Montserrat" pitchFamily="2" charset="0"/>
              </a:rPr>
              <a:t>Uncertainties in recovery</a:t>
            </a:r>
          </a:p>
        </p:txBody>
      </p:sp>
      <p:sp>
        <p:nvSpPr>
          <p:cNvPr id="5" name="TextBox 4">
            <a:extLst>
              <a:ext uri="{FF2B5EF4-FFF2-40B4-BE49-F238E27FC236}">
                <a16:creationId xmlns:a16="http://schemas.microsoft.com/office/drawing/2014/main" id="{FCE13860-435C-0FBC-59D6-280793CCAA4E}"/>
              </a:ext>
            </a:extLst>
          </p:cNvPr>
          <p:cNvSpPr txBox="1"/>
          <p:nvPr/>
        </p:nvSpPr>
        <p:spPr>
          <a:xfrm>
            <a:off x="6166068" y="1819632"/>
            <a:ext cx="5346567" cy="1015663"/>
          </a:xfrm>
          <a:prstGeom prst="rect">
            <a:avLst/>
          </a:prstGeom>
          <a:noFill/>
          <a:ln>
            <a:no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Montserrat" pitchFamily="2" charset="0"/>
              </a:rPr>
              <a:t>Transport supply </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Montserrat" pitchFamily="2" charset="0"/>
              </a:rPr>
              <a:t>Resilience investments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Montserrat" pitchFamily="2" charset="0"/>
              </a:rPr>
              <a:t>Recovery process</a:t>
            </a:r>
          </a:p>
        </p:txBody>
      </p:sp>
      <p:grpSp>
        <p:nvGrpSpPr>
          <p:cNvPr id="7" name="Group 6">
            <a:extLst>
              <a:ext uri="{FF2B5EF4-FFF2-40B4-BE49-F238E27FC236}">
                <a16:creationId xmlns:a16="http://schemas.microsoft.com/office/drawing/2014/main" id="{F5C69159-500F-C12A-9D39-4FBC1A71FBD5}"/>
              </a:ext>
            </a:extLst>
          </p:cNvPr>
          <p:cNvGrpSpPr/>
          <p:nvPr/>
        </p:nvGrpSpPr>
        <p:grpSpPr>
          <a:xfrm>
            <a:off x="674314" y="3062168"/>
            <a:ext cx="11390136" cy="3236211"/>
            <a:chOff x="674314" y="3062168"/>
            <a:chExt cx="11390136" cy="3236211"/>
          </a:xfrm>
        </p:grpSpPr>
        <p:pic>
          <p:nvPicPr>
            <p:cNvPr id="4" name="Picture 3">
              <a:extLst>
                <a:ext uri="{FF2B5EF4-FFF2-40B4-BE49-F238E27FC236}">
                  <a16:creationId xmlns:a16="http://schemas.microsoft.com/office/drawing/2014/main" id="{FDD1DAB6-88CC-7776-2E79-3C4F768596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4314" y="3062168"/>
              <a:ext cx="10983507" cy="3236211"/>
            </a:xfrm>
            <a:prstGeom prst="rect">
              <a:avLst/>
            </a:prstGeom>
          </p:spPr>
        </p:pic>
        <p:sp>
          <p:nvSpPr>
            <p:cNvPr id="6" name="Freeform: Shape 5">
              <a:extLst>
                <a:ext uri="{FF2B5EF4-FFF2-40B4-BE49-F238E27FC236}">
                  <a16:creationId xmlns:a16="http://schemas.microsoft.com/office/drawing/2014/main" id="{8F6100D1-255B-D05B-388E-8A6363B56669}"/>
                </a:ext>
              </a:extLst>
            </p:cNvPr>
            <p:cNvSpPr/>
            <p:nvPr/>
          </p:nvSpPr>
          <p:spPr>
            <a:xfrm>
              <a:off x="8679482" y="3062168"/>
              <a:ext cx="3384968" cy="3155463"/>
            </a:xfrm>
            <a:custGeom>
              <a:avLst/>
              <a:gdLst>
                <a:gd name="connsiteX0" fmla="*/ 0 w 7278874"/>
                <a:gd name="connsiteY0" fmla="*/ 0 h 3124641"/>
                <a:gd name="connsiteX1" fmla="*/ 74207 w 7278874"/>
                <a:gd name="connsiteY1" fmla="*/ 0 h 3124641"/>
                <a:gd name="connsiteX2" fmla="*/ 542611 w 7278874"/>
                <a:gd name="connsiteY2" fmla="*/ 0 h 3124641"/>
                <a:gd name="connsiteX3" fmla="*/ 7278874 w 7278874"/>
                <a:gd name="connsiteY3" fmla="*/ 0 h 3124641"/>
                <a:gd name="connsiteX4" fmla="*/ 7278874 w 7278874"/>
                <a:gd name="connsiteY4" fmla="*/ 3124641 h 3124641"/>
                <a:gd name="connsiteX5" fmla="*/ 74207 w 7278874"/>
                <a:gd name="connsiteY5" fmla="*/ 3124641 h 3124641"/>
                <a:gd name="connsiteX6" fmla="*/ 74207 w 7278874"/>
                <a:gd name="connsiteY6" fmla="*/ 2078467 h 3124641"/>
                <a:gd name="connsiteX7" fmla="*/ 141063 w 7278874"/>
                <a:gd name="connsiteY7" fmla="*/ 2027522 h 3124641"/>
                <a:gd name="connsiteX8" fmla="*/ 454251 w 7278874"/>
                <a:gd name="connsiteY8" fmla="*/ 1398771 h 3124641"/>
                <a:gd name="connsiteX9" fmla="*/ 117807 w 7278874"/>
                <a:gd name="connsiteY9" fmla="*/ 791010 h 3124641"/>
                <a:gd name="connsiteX10" fmla="*/ 74207 w 7278874"/>
                <a:gd name="connsiteY10" fmla="*/ 760292 h 3124641"/>
                <a:gd name="connsiteX11" fmla="*/ 74207 w 7278874"/>
                <a:gd name="connsiteY11" fmla="*/ 675819 h 3124641"/>
                <a:gd name="connsiteX12" fmla="*/ 0 w 7278874"/>
                <a:gd name="connsiteY12" fmla="*/ 675819 h 3124641"/>
                <a:gd name="connsiteX0" fmla="*/ 0 w 7278874"/>
                <a:gd name="connsiteY0" fmla="*/ 0 h 3124641"/>
                <a:gd name="connsiteX1" fmla="*/ 74207 w 7278874"/>
                <a:gd name="connsiteY1" fmla="*/ 0 h 3124641"/>
                <a:gd name="connsiteX2" fmla="*/ 542611 w 7278874"/>
                <a:gd name="connsiteY2" fmla="*/ 0 h 3124641"/>
                <a:gd name="connsiteX3" fmla="*/ 3354146 w 7278874"/>
                <a:gd name="connsiteY3" fmla="*/ 0 h 3124641"/>
                <a:gd name="connsiteX4" fmla="*/ 7278874 w 7278874"/>
                <a:gd name="connsiteY4" fmla="*/ 3124641 h 3124641"/>
                <a:gd name="connsiteX5" fmla="*/ 74207 w 7278874"/>
                <a:gd name="connsiteY5" fmla="*/ 3124641 h 3124641"/>
                <a:gd name="connsiteX6" fmla="*/ 74207 w 7278874"/>
                <a:gd name="connsiteY6" fmla="*/ 2078467 h 3124641"/>
                <a:gd name="connsiteX7" fmla="*/ 141063 w 7278874"/>
                <a:gd name="connsiteY7" fmla="*/ 2027522 h 3124641"/>
                <a:gd name="connsiteX8" fmla="*/ 454251 w 7278874"/>
                <a:gd name="connsiteY8" fmla="*/ 1398771 h 3124641"/>
                <a:gd name="connsiteX9" fmla="*/ 117807 w 7278874"/>
                <a:gd name="connsiteY9" fmla="*/ 791010 h 3124641"/>
                <a:gd name="connsiteX10" fmla="*/ 74207 w 7278874"/>
                <a:gd name="connsiteY10" fmla="*/ 760292 h 3124641"/>
                <a:gd name="connsiteX11" fmla="*/ 74207 w 7278874"/>
                <a:gd name="connsiteY11" fmla="*/ 675819 h 3124641"/>
                <a:gd name="connsiteX12" fmla="*/ 0 w 7278874"/>
                <a:gd name="connsiteY12" fmla="*/ 675819 h 3124641"/>
                <a:gd name="connsiteX13" fmla="*/ 0 w 7278874"/>
                <a:gd name="connsiteY13" fmla="*/ 0 h 3124641"/>
                <a:gd name="connsiteX0" fmla="*/ 0 w 3384968"/>
                <a:gd name="connsiteY0" fmla="*/ 0 h 3155463"/>
                <a:gd name="connsiteX1" fmla="*/ 74207 w 3384968"/>
                <a:gd name="connsiteY1" fmla="*/ 0 h 3155463"/>
                <a:gd name="connsiteX2" fmla="*/ 542611 w 3384968"/>
                <a:gd name="connsiteY2" fmla="*/ 0 h 3155463"/>
                <a:gd name="connsiteX3" fmla="*/ 3354146 w 3384968"/>
                <a:gd name="connsiteY3" fmla="*/ 0 h 3155463"/>
                <a:gd name="connsiteX4" fmla="*/ 3384968 w 3384968"/>
                <a:gd name="connsiteY4" fmla="*/ 3155463 h 3155463"/>
                <a:gd name="connsiteX5" fmla="*/ 74207 w 3384968"/>
                <a:gd name="connsiteY5" fmla="*/ 3124641 h 3155463"/>
                <a:gd name="connsiteX6" fmla="*/ 74207 w 3384968"/>
                <a:gd name="connsiteY6" fmla="*/ 2078467 h 3155463"/>
                <a:gd name="connsiteX7" fmla="*/ 141063 w 3384968"/>
                <a:gd name="connsiteY7" fmla="*/ 2027522 h 3155463"/>
                <a:gd name="connsiteX8" fmla="*/ 454251 w 3384968"/>
                <a:gd name="connsiteY8" fmla="*/ 1398771 h 3155463"/>
                <a:gd name="connsiteX9" fmla="*/ 117807 w 3384968"/>
                <a:gd name="connsiteY9" fmla="*/ 791010 h 3155463"/>
                <a:gd name="connsiteX10" fmla="*/ 74207 w 3384968"/>
                <a:gd name="connsiteY10" fmla="*/ 760292 h 3155463"/>
                <a:gd name="connsiteX11" fmla="*/ 74207 w 3384968"/>
                <a:gd name="connsiteY11" fmla="*/ 675819 h 3155463"/>
                <a:gd name="connsiteX12" fmla="*/ 0 w 3384968"/>
                <a:gd name="connsiteY12" fmla="*/ 675819 h 3155463"/>
                <a:gd name="connsiteX13" fmla="*/ 0 w 3384968"/>
                <a:gd name="connsiteY13" fmla="*/ 0 h 315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84968" h="3155463">
                  <a:moveTo>
                    <a:pt x="0" y="0"/>
                  </a:moveTo>
                  <a:lnTo>
                    <a:pt x="74207" y="0"/>
                  </a:lnTo>
                  <a:lnTo>
                    <a:pt x="542611" y="0"/>
                  </a:lnTo>
                  <a:lnTo>
                    <a:pt x="3354146" y="0"/>
                  </a:lnTo>
                  <a:lnTo>
                    <a:pt x="3384968" y="3155463"/>
                  </a:lnTo>
                  <a:lnTo>
                    <a:pt x="74207" y="3124641"/>
                  </a:lnTo>
                  <a:lnTo>
                    <a:pt x="74207" y="2078467"/>
                  </a:lnTo>
                  <a:lnTo>
                    <a:pt x="141063" y="2027522"/>
                  </a:lnTo>
                  <a:cubicBezTo>
                    <a:pt x="358257" y="1843026"/>
                    <a:pt x="457391" y="1565727"/>
                    <a:pt x="454251" y="1398771"/>
                  </a:cubicBezTo>
                  <a:cubicBezTo>
                    <a:pt x="451111" y="1231816"/>
                    <a:pt x="341771" y="966511"/>
                    <a:pt x="117807" y="791010"/>
                  </a:cubicBezTo>
                  <a:lnTo>
                    <a:pt x="74207" y="760292"/>
                  </a:lnTo>
                  <a:lnTo>
                    <a:pt x="74207" y="675819"/>
                  </a:lnTo>
                  <a:lnTo>
                    <a:pt x="0" y="6758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cs typeface="Gill Sans Regular" panose="020B0502020104020203"/>
              </a:endParaRPr>
            </a:p>
          </p:txBody>
        </p:sp>
      </p:grpSp>
    </p:spTree>
    <p:extLst>
      <p:ext uri="{BB962C8B-B14F-4D97-AF65-F5344CB8AC3E}">
        <p14:creationId xmlns:p14="http://schemas.microsoft.com/office/powerpoint/2010/main" val="305099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DFDA1-5A4A-F13C-85D7-2ED13989204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B6DA7C0-2E07-2762-4F93-B600F9AE6BF6}"/>
              </a:ext>
            </a:extLst>
          </p:cNvPr>
          <p:cNvSpPr/>
          <p:nvPr/>
        </p:nvSpPr>
        <p:spPr>
          <a:xfrm>
            <a:off x="0" y="1382799"/>
            <a:ext cx="12192000" cy="1538883"/>
          </a:xfrm>
          <a:prstGeom prst="rect">
            <a:avLst/>
          </a:prstGeom>
          <a:solidFill>
            <a:srgbClr val="00A9A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cs typeface="Gill Sans Regular" panose="020B0502020104020203"/>
            </a:endParaRPr>
          </a:p>
        </p:txBody>
      </p:sp>
      <p:sp>
        <p:nvSpPr>
          <p:cNvPr id="57" name="Title 1">
            <a:extLst>
              <a:ext uri="{FF2B5EF4-FFF2-40B4-BE49-F238E27FC236}">
                <a16:creationId xmlns:a16="http://schemas.microsoft.com/office/drawing/2014/main" id="{9F585633-0080-2409-946C-8DF851D68EC2}"/>
              </a:ext>
            </a:extLst>
          </p:cNvPr>
          <p:cNvSpPr>
            <a:spLocks noGrp="1"/>
          </p:cNvSpPr>
          <p:nvPr>
            <p:ph type="title"/>
          </p:nvPr>
        </p:nvSpPr>
        <p:spPr>
          <a:xfrm>
            <a:off x="304799" y="154523"/>
            <a:ext cx="11576721" cy="1195679"/>
          </a:xfrm>
        </p:spPr>
        <p:txBody>
          <a:bodyPr>
            <a:noAutofit/>
          </a:bodyPr>
          <a:lstStyle/>
          <a:p>
            <a:r>
              <a:rPr lang="en-US"/>
              <a:t>RDR Metamodel and ROI Analysis Tool – </a:t>
            </a:r>
            <a:r>
              <a:rPr lang="en-US" sz="4000"/>
              <a:t>Scenario Development</a:t>
            </a:r>
            <a:endParaRPr lang="en-US"/>
          </a:p>
        </p:txBody>
      </p:sp>
      <p:pic>
        <p:nvPicPr>
          <p:cNvPr id="4" name="Picture 3">
            <a:extLst>
              <a:ext uri="{FF2B5EF4-FFF2-40B4-BE49-F238E27FC236}">
                <a16:creationId xmlns:a16="http://schemas.microsoft.com/office/drawing/2014/main" id="{50BB468C-E134-DCA2-B4FC-819E0EE38F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4314" y="3062168"/>
            <a:ext cx="10983507" cy="3236211"/>
          </a:xfrm>
          <a:prstGeom prst="rect">
            <a:avLst/>
          </a:prstGeom>
        </p:spPr>
      </p:pic>
      <p:sp>
        <p:nvSpPr>
          <p:cNvPr id="3" name="TextBox 2">
            <a:extLst>
              <a:ext uri="{FF2B5EF4-FFF2-40B4-BE49-F238E27FC236}">
                <a16:creationId xmlns:a16="http://schemas.microsoft.com/office/drawing/2014/main" id="{6979EA97-32CE-7C62-C636-9649B3B017B4}"/>
              </a:ext>
            </a:extLst>
          </p:cNvPr>
          <p:cNvSpPr txBox="1"/>
          <p:nvPr/>
        </p:nvSpPr>
        <p:spPr>
          <a:xfrm>
            <a:off x="304799" y="1436589"/>
            <a:ext cx="11718323" cy="4001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Montserrat" pitchFamily="2" charset="0"/>
              </a:rPr>
              <a:t>Analysis </a:t>
            </a:r>
            <a:r>
              <a:rPr kumimoji="0" lang="en-US" sz="2000" b="0" i="0" u="none" strike="noStrike" kern="1200" cap="none" spc="0" normalizeH="0" baseline="0" noProof="0">
                <a:ln>
                  <a:noFill/>
                </a:ln>
                <a:solidFill>
                  <a:srgbClr val="000000"/>
                </a:solidFill>
                <a:effectLst/>
                <a:uLnTx/>
                <a:uFillTx/>
                <a:latin typeface="Montserrat" pitchFamily="2" charset="0"/>
              </a:rPr>
              <a:t>defined by external factors (uncertainties) and levers (resilience investments)</a:t>
            </a:r>
          </a:p>
        </p:txBody>
      </p:sp>
      <p:sp>
        <p:nvSpPr>
          <p:cNvPr id="5" name="TextBox 4">
            <a:extLst>
              <a:ext uri="{FF2B5EF4-FFF2-40B4-BE49-F238E27FC236}">
                <a16:creationId xmlns:a16="http://schemas.microsoft.com/office/drawing/2014/main" id="{AE8AF338-7B07-E18D-590A-7ED3F073F638}"/>
              </a:ext>
            </a:extLst>
          </p:cNvPr>
          <p:cNvSpPr txBox="1"/>
          <p:nvPr/>
        </p:nvSpPr>
        <p:spPr>
          <a:xfrm>
            <a:off x="679365" y="1844689"/>
            <a:ext cx="4139090" cy="1015663"/>
          </a:xfrm>
          <a:prstGeom prst="rect">
            <a:avLst/>
          </a:prstGeom>
          <a:noFill/>
          <a:ln>
            <a:no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Montserrat" pitchFamily="2" charset="0"/>
              </a:rPr>
              <a:t>Population and land use </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Montserrat" pitchFamily="2" charset="0"/>
              </a:rPr>
              <a:t>Disruptive events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Montserrat" pitchFamily="2" charset="0"/>
              </a:rPr>
              <a:t>Uncertainties in recovery</a:t>
            </a:r>
          </a:p>
        </p:txBody>
      </p:sp>
      <p:sp>
        <p:nvSpPr>
          <p:cNvPr id="6" name="TextBox 5">
            <a:extLst>
              <a:ext uri="{FF2B5EF4-FFF2-40B4-BE49-F238E27FC236}">
                <a16:creationId xmlns:a16="http://schemas.microsoft.com/office/drawing/2014/main" id="{980A52D3-D487-F59F-CC25-43B4F728A611}"/>
              </a:ext>
            </a:extLst>
          </p:cNvPr>
          <p:cNvSpPr txBox="1"/>
          <p:nvPr/>
        </p:nvSpPr>
        <p:spPr>
          <a:xfrm>
            <a:off x="6166068" y="1819632"/>
            <a:ext cx="5346567" cy="1015663"/>
          </a:xfrm>
          <a:prstGeom prst="rect">
            <a:avLst/>
          </a:prstGeom>
          <a:noFill/>
          <a:ln>
            <a:no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Montserrat" pitchFamily="2" charset="0"/>
              </a:rPr>
              <a:t>Transport supply </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Montserrat" pitchFamily="2" charset="0"/>
              </a:rPr>
              <a:t>Resilience investments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a:ln>
                  <a:noFill/>
                </a:ln>
                <a:solidFill>
                  <a:srgbClr val="000000"/>
                </a:solidFill>
                <a:effectLst/>
                <a:uLnTx/>
                <a:uFillTx/>
                <a:latin typeface="Montserrat" pitchFamily="2" charset="0"/>
              </a:rPr>
              <a:t>Recovery process</a:t>
            </a:r>
          </a:p>
        </p:txBody>
      </p:sp>
    </p:spTree>
    <p:extLst>
      <p:ext uri="{BB962C8B-B14F-4D97-AF65-F5344CB8AC3E}">
        <p14:creationId xmlns:p14="http://schemas.microsoft.com/office/powerpoint/2010/main" val="232283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4"/>
          <p:cNvSpPr txBox="1"/>
          <p:nvPr/>
        </p:nvSpPr>
        <p:spPr>
          <a:xfrm>
            <a:off x="448506" y="225532"/>
            <a:ext cx="11113783" cy="1107996"/>
          </a:xfrm>
          <a:prstGeom prst="rect">
            <a:avLst/>
          </a:prstGeom>
        </p:spPr>
        <p:txBody>
          <a:bodyPr lIns="0" tIns="0" rIns="0" bIns="0" rtlCol="0" anchor="t">
            <a:spAutoFit/>
          </a:bodyPr>
          <a:lstStyle/>
          <a:p>
            <a:pPr>
              <a:lnSpc>
                <a:spcPct val="90000"/>
              </a:lnSpc>
              <a:spcBef>
                <a:spcPct val="0"/>
              </a:spcBef>
            </a:pPr>
            <a:r>
              <a:rPr lang="en-US" sz="4000">
                <a:solidFill>
                  <a:srgbClr val="0266AA"/>
                </a:solidFill>
                <a:latin typeface="Montserrat ExtraBold" pitchFamily="2" charset="0"/>
                <a:ea typeface="+mj-ea"/>
                <a:cs typeface="+mj-cs"/>
              </a:rPr>
              <a:t>Project Prioritization: </a:t>
            </a:r>
          </a:p>
          <a:p>
            <a:pPr>
              <a:lnSpc>
                <a:spcPct val="90000"/>
              </a:lnSpc>
              <a:spcBef>
                <a:spcPct val="0"/>
              </a:spcBef>
            </a:pPr>
            <a:r>
              <a:rPr lang="en-US" sz="4000">
                <a:solidFill>
                  <a:srgbClr val="0266AA"/>
                </a:solidFill>
                <a:latin typeface="Montserrat ExtraBold" pitchFamily="2" charset="0"/>
                <a:ea typeface="+mj-ea"/>
                <a:cs typeface="+mj-cs"/>
              </a:rPr>
              <a:t>Economic Analysis Approaches </a:t>
            </a:r>
            <a:endParaRPr lang="en-US" sz="4000">
              <a:solidFill>
                <a:srgbClr val="0266AA"/>
              </a:solidFill>
              <a:latin typeface="Montserrat ExtraBold" pitchFamily="2" charset="0"/>
              <a:ea typeface="+mj-ea"/>
              <a:cs typeface="+mj-cs"/>
              <a:sym typeface="Montserrat Bold"/>
            </a:endParaRPr>
          </a:p>
        </p:txBody>
      </p:sp>
      <p:grpSp>
        <p:nvGrpSpPr>
          <p:cNvPr id="2" name="Group 1">
            <a:extLst>
              <a:ext uri="{FF2B5EF4-FFF2-40B4-BE49-F238E27FC236}">
                <a16:creationId xmlns:a16="http://schemas.microsoft.com/office/drawing/2014/main" id="{15DE2012-E355-23B4-12F6-BC1DEF0DB1C9}"/>
              </a:ext>
            </a:extLst>
          </p:cNvPr>
          <p:cNvGrpSpPr/>
          <p:nvPr/>
        </p:nvGrpSpPr>
        <p:grpSpPr>
          <a:xfrm>
            <a:off x="265859" y="1527586"/>
            <a:ext cx="3742380" cy="4497955"/>
            <a:chOff x="265859" y="1527586"/>
            <a:chExt cx="3742380" cy="4497955"/>
          </a:xfrm>
        </p:grpSpPr>
        <p:grpSp>
          <p:nvGrpSpPr>
            <p:cNvPr id="71" name="Group 70">
              <a:extLst>
                <a:ext uri="{FF2B5EF4-FFF2-40B4-BE49-F238E27FC236}">
                  <a16:creationId xmlns:a16="http://schemas.microsoft.com/office/drawing/2014/main" id="{7CB3F981-B8F4-E65C-E3D7-9C1D7FB734CB}"/>
                </a:ext>
              </a:extLst>
            </p:cNvPr>
            <p:cNvGrpSpPr/>
            <p:nvPr/>
          </p:nvGrpSpPr>
          <p:grpSpPr>
            <a:xfrm>
              <a:off x="265859" y="1527586"/>
              <a:ext cx="3742380" cy="4497955"/>
              <a:chOff x="265859" y="1669313"/>
              <a:chExt cx="3742380" cy="4356228"/>
            </a:xfrm>
          </p:grpSpPr>
          <p:sp>
            <p:nvSpPr>
              <p:cNvPr id="63" name="Freeform 25">
                <a:extLst>
                  <a:ext uri="{FF2B5EF4-FFF2-40B4-BE49-F238E27FC236}">
                    <a16:creationId xmlns:a16="http://schemas.microsoft.com/office/drawing/2014/main" id="{BE181833-5C5D-FF5C-84BE-CE4B26CF9FF7}"/>
                  </a:ext>
                </a:extLst>
              </p:cNvPr>
              <p:cNvSpPr/>
              <p:nvPr/>
            </p:nvSpPr>
            <p:spPr>
              <a:xfrm>
                <a:off x="265859" y="1669313"/>
                <a:ext cx="3742380" cy="4356228"/>
              </a:xfrm>
              <a:custGeom>
                <a:avLst/>
                <a:gdLst/>
                <a:ahLst/>
                <a:cxnLst/>
                <a:rect l="l" t="t" r="r" b="b"/>
                <a:pathLst>
                  <a:path w="838201" h="1379079">
                    <a:moveTo>
                      <a:pt x="838201" y="40942"/>
                    </a:moveTo>
                    <a:lnTo>
                      <a:pt x="838201" y="1227556"/>
                    </a:lnTo>
                    <a:cubicBezTo>
                      <a:pt x="838201" y="1251729"/>
                      <a:pt x="822022" y="1272911"/>
                      <a:pt x="798702" y="1279271"/>
                    </a:cubicBezTo>
                    <a:lnTo>
                      <a:pt x="458600" y="1372026"/>
                    </a:lnTo>
                    <a:cubicBezTo>
                      <a:pt x="432739" y="1379079"/>
                      <a:pt x="405462" y="1379079"/>
                      <a:pt x="379601" y="1372026"/>
                    </a:cubicBezTo>
                    <a:lnTo>
                      <a:pt x="39500" y="1279271"/>
                    </a:lnTo>
                    <a:cubicBezTo>
                      <a:pt x="16179" y="1272911"/>
                      <a:pt x="0" y="1251729"/>
                      <a:pt x="0" y="1227556"/>
                    </a:cubicBezTo>
                    <a:lnTo>
                      <a:pt x="0" y="40942"/>
                    </a:lnTo>
                    <a:cubicBezTo>
                      <a:pt x="0" y="30084"/>
                      <a:pt x="4314" y="19670"/>
                      <a:pt x="11992" y="11992"/>
                    </a:cubicBezTo>
                    <a:cubicBezTo>
                      <a:pt x="19670" y="4314"/>
                      <a:pt x="30084" y="0"/>
                      <a:pt x="40942" y="0"/>
                    </a:cubicBezTo>
                    <a:lnTo>
                      <a:pt x="797259" y="0"/>
                    </a:lnTo>
                    <a:cubicBezTo>
                      <a:pt x="819871" y="0"/>
                      <a:pt x="838201" y="18330"/>
                      <a:pt x="838201" y="40942"/>
                    </a:cubicBezTo>
                    <a:close/>
                  </a:path>
                </a:pathLst>
              </a:custGeom>
              <a:solidFill>
                <a:srgbClr val="00A9A3"/>
              </a:solidFill>
            </p:spPr>
            <p:txBody>
              <a:bodyPr/>
              <a:lstStyle/>
              <a:p>
                <a:endParaRPr lang="en-US" sz="1200"/>
              </a:p>
            </p:txBody>
          </p:sp>
          <p:cxnSp>
            <p:nvCxnSpPr>
              <p:cNvPr id="66" name="Straight Connector 65">
                <a:extLst>
                  <a:ext uri="{FF2B5EF4-FFF2-40B4-BE49-F238E27FC236}">
                    <a16:creationId xmlns:a16="http://schemas.microsoft.com/office/drawing/2014/main" id="{01B16F83-A91B-2F34-3EA1-A6D055210E03}"/>
                  </a:ext>
                </a:extLst>
              </p:cNvPr>
              <p:cNvCxnSpPr>
                <a:cxnSpLocks/>
              </p:cNvCxnSpPr>
              <p:nvPr/>
            </p:nvCxnSpPr>
            <p:spPr>
              <a:xfrm>
                <a:off x="265859" y="2699475"/>
                <a:ext cx="3742380" cy="0"/>
              </a:xfrm>
              <a:prstGeom prst="line">
                <a:avLst/>
              </a:prstGeom>
              <a:ln w="57150">
                <a:solidFill>
                  <a:srgbClr val="011A6B"/>
                </a:solidFill>
              </a:ln>
            </p:spPr>
            <p:style>
              <a:lnRef idx="1">
                <a:schemeClr val="accent1"/>
              </a:lnRef>
              <a:fillRef idx="0">
                <a:schemeClr val="accent1"/>
              </a:fillRef>
              <a:effectRef idx="0">
                <a:schemeClr val="accent1"/>
              </a:effectRef>
              <a:fontRef idx="minor">
                <a:schemeClr val="tx1"/>
              </a:fontRef>
            </p:style>
          </p:cxnSp>
        </p:grpSp>
        <p:sp>
          <p:nvSpPr>
            <p:cNvPr id="49" name="TextBox 49"/>
            <p:cNvSpPr txBox="1"/>
            <p:nvPr/>
          </p:nvSpPr>
          <p:spPr>
            <a:xfrm>
              <a:off x="1122146" y="1808774"/>
              <a:ext cx="2029807" cy="553998"/>
            </a:xfrm>
            <a:prstGeom prst="rect">
              <a:avLst/>
            </a:prstGeom>
          </p:spPr>
          <p:txBody>
            <a:bodyPr wrap="square" lIns="0" tIns="0" rIns="0" bIns="0" rtlCol="0" anchor="t">
              <a:spAutoFit/>
            </a:bodyPr>
            <a:lstStyle/>
            <a:p>
              <a:pPr algn="ctr"/>
              <a:r>
                <a:rPr lang="en-US" b="1">
                  <a:solidFill>
                    <a:srgbClr val="011A6B"/>
                  </a:solidFill>
                  <a:latin typeface="Montserrat ExtraBold" pitchFamily="2" charset="0"/>
                </a:rPr>
                <a:t>Benefit Cost Analysis (BCA): </a:t>
              </a:r>
            </a:p>
          </p:txBody>
        </p:sp>
        <p:sp>
          <p:nvSpPr>
            <p:cNvPr id="50" name="TextBox 50"/>
            <p:cNvSpPr txBox="1"/>
            <p:nvPr/>
          </p:nvSpPr>
          <p:spPr>
            <a:xfrm>
              <a:off x="448506" y="2796583"/>
              <a:ext cx="3377086" cy="1661993"/>
            </a:xfrm>
            <a:prstGeom prst="rect">
              <a:avLst/>
            </a:prstGeom>
          </p:spPr>
          <p:txBody>
            <a:bodyPr wrap="square" lIns="0" tIns="0" rIns="0" bIns="0" rtlCol="0" anchor="t">
              <a:spAutoFit/>
            </a:bodyPr>
            <a:lstStyle/>
            <a:p>
              <a:pPr marL="117475" lvl="1"/>
              <a:r>
                <a:rPr lang="en-US">
                  <a:solidFill>
                    <a:schemeClr val="bg1"/>
                  </a:solidFill>
                  <a:latin typeface="Montserrat" pitchFamily="2" charset="0"/>
                </a:rPr>
                <a:t>Total net benefits of a project over selected analysis period (e.g., 50 years) based on probability of hazards and total resilience investment cost.</a:t>
              </a:r>
            </a:p>
          </p:txBody>
        </p:sp>
      </p:grpSp>
      <p:grpSp>
        <p:nvGrpSpPr>
          <p:cNvPr id="3" name="Group 2">
            <a:extLst>
              <a:ext uri="{FF2B5EF4-FFF2-40B4-BE49-F238E27FC236}">
                <a16:creationId xmlns:a16="http://schemas.microsoft.com/office/drawing/2014/main" id="{C3785E23-87F0-EEA8-3780-53BAE6FACFB2}"/>
              </a:ext>
            </a:extLst>
          </p:cNvPr>
          <p:cNvGrpSpPr/>
          <p:nvPr/>
        </p:nvGrpSpPr>
        <p:grpSpPr>
          <a:xfrm>
            <a:off x="4238636" y="1527586"/>
            <a:ext cx="3742380" cy="4497955"/>
            <a:chOff x="4238636" y="1527586"/>
            <a:chExt cx="3742380" cy="4497955"/>
          </a:xfrm>
        </p:grpSpPr>
        <p:grpSp>
          <p:nvGrpSpPr>
            <p:cNvPr id="70" name="Group 69">
              <a:extLst>
                <a:ext uri="{FF2B5EF4-FFF2-40B4-BE49-F238E27FC236}">
                  <a16:creationId xmlns:a16="http://schemas.microsoft.com/office/drawing/2014/main" id="{5C0B1965-1901-7DDD-1A60-B0238F504D1F}"/>
                </a:ext>
              </a:extLst>
            </p:cNvPr>
            <p:cNvGrpSpPr/>
            <p:nvPr/>
          </p:nvGrpSpPr>
          <p:grpSpPr>
            <a:xfrm>
              <a:off x="4238636" y="1527586"/>
              <a:ext cx="3742380" cy="4497955"/>
              <a:chOff x="4236261" y="1669313"/>
              <a:chExt cx="3742380" cy="4356228"/>
            </a:xfrm>
          </p:grpSpPr>
          <p:sp>
            <p:nvSpPr>
              <p:cNvPr id="58" name="Freeform 25">
                <a:extLst>
                  <a:ext uri="{FF2B5EF4-FFF2-40B4-BE49-F238E27FC236}">
                    <a16:creationId xmlns:a16="http://schemas.microsoft.com/office/drawing/2014/main" id="{2F35E6F8-54B7-FA87-E249-364BE6794FFA}"/>
                  </a:ext>
                </a:extLst>
              </p:cNvPr>
              <p:cNvSpPr/>
              <p:nvPr/>
            </p:nvSpPr>
            <p:spPr>
              <a:xfrm>
                <a:off x="4236261" y="1669313"/>
                <a:ext cx="3742380" cy="4356228"/>
              </a:xfrm>
              <a:custGeom>
                <a:avLst/>
                <a:gdLst/>
                <a:ahLst/>
                <a:cxnLst/>
                <a:rect l="l" t="t" r="r" b="b"/>
                <a:pathLst>
                  <a:path w="838201" h="1379079">
                    <a:moveTo>
                      <a:pt x="838201" y="40942"/>
                    </a:moveTo>
                    <a:lnTo>
                      <a:pt x="838201" y="1227556"/>
                    </a:lnTo>
                    <a:cubicBezTo>
                      <a:pt x="838201" y="1251729"/>
                      <a:pt x="822022" y="1272911"/>
                      <a:pt x="798702" y="1279271"/>
                    </a:cubicBezTo>
                    <a:lnTo>
                      <a:pt x="458600" y="1372026"/>
                    </a:lnTo>
                    <a:cubicBezTo>
                      <a:pt x="432739" y="1379079"/>
                      <a:pt x="405462" y="1379079"/>
                      <a:pt x="379601" y="1372026"/>
                    </a:cubicBezTo>
                    <a:lnTo>
                      <a:pt x="39500" y="1279271"/>
                    </a:lnTo>
                    <a:cubicBezTo>
                      <a:pt x="16179" y="1272911"/>
                      <a:pt x="0" y="1251729"/>
                      <a:pt x="0" y="1227556"/>
                    </a:cubicBezTo>
                    <a:lnTo>
                      <a:pt x="0" y="40942"/>
                    </a:lnTo>
                    <a:cubicBezTo>
                      <a:pt x="0" y="30084"/>
                      <a:pt x="4314" y="19670"/>
                      <a:pt x="11992" y="11992"/>
                    </a:cubicBezTo>
                    <a:cubicBezTo>
                      <a:pt x="19670" y="4314"/>
                      <a:pt x="30084" y="0"/>
                      <a:pt x="40942" y="0"/>
                    </a:cubicBezTo>
                    <a:lnTo>
                      <a:pt x="797259" y="0"/>
                    </a:lnTo>
                    <a:cubicBezTo>
                      <a:pt x="819871" y="0"/>
                      <a:pt x="838201" y="18330"/>
                      <a:pt x="838201" y="40942"/>
                    </a:cubicBezTo>
                    <a:close/>
                  </a:path>
                </a:pathLst>
              </a:custGeom>
              <a:solidFill>
                <a:srgbClr val="00A9A3"/>
              </a:solidFill>
            </p:spPr>
            <p:txBody>
              <a:bodyPr/>
              <a:lstStyle/>
              <a:p>
                <a:endParaRPr lang="en-US" sz="1200"/>
              </a:p>
            </p:txBody>
          </p:sp>
          <p:cxnSp>
            <p:nvCxnSpPr>
              <p:cNvPr id="67" name="Straight Connector 66">
                <a:extLst>
                  <a:ext uri="{FF2B5EF4-FFF2-40B4-BE49-F238E27FC236}">
                    <a16:creationId xmlns:a16="http://schemas.microsoft.com/office/drawing/2014/main" id="{353C6DEA-7631-CA51-CA9D-F0255B08F90B}"/>
                  </a:ext>
                </a:extLst>
              </p:cNvPr>
              <p:cNvCxnSpPr>
                <a:cxnSpLocks/>
              </p:cNvCxnSpPr>
              <p:nvPr/>
            </p:nvCxnSpPr>
            <p:spPr>
              <a:xfrm>
                <a:off x="4236261" y="2699475"/>
                <a:ext cx="3742380" cy="0"/>
              </a:xfrm>
              <a:prstGeom prst="line">
                <a:avLst/>
              </a:prstGeom>
              <a:ln w="57150">
                <a:solidFill>
                  <a:srgbClr val="011A6B"/>
                </a:solidFill>
              </a:ln>
            </p:spPr>
            <p:style>
              <a:lnRef idx="1">
                <a:schemeClr val="accent1"/>
              </a:lnRef>
              <a:fillRef idx="0">
                <a:schemeClr val="accent1"/>
              </a:fillRef>
              <a:effectRef idx="0">
                <a:schemeClr val="accent1"/>
              </a:effectRef>
              <a:fontRef idx="minor">
                <a:schemeClr val="tx1"/>
              </a:fontRef>
            </p:style>
          </p:cxnSp>
        </p:grpSp>
        <p:sp>
          <p:nvSpPr>
            <p:cNvPr id="55" name="TextBox 49">
              <a:extLst>
                <a:ext uri="{FF2B5EF4-FFF2-40B4-BE49-F238E27FC236}">
                  <a16:creationId xmlns:a16="http://schemas.microsoft.com/office/drawing/2014/main" id="{ABDF3108-BFB9-839C-1127-269109B93DA1}"/>
                </a:ext>
              </a:extLst>
            </p:cNvPr>
            <p:cNvSpPr txBox="1"/>
            <p:nvPr/>
          </p:nvSpPr>
          <p:spPr>
            <a:xfrm>
              <a:off x="4323556" y="1670275"/>
              <a:ext cx="3572540" cy="830997"/>
            </a:xfrm>
            <a:prstGeom prst="rect">
              <a:avLst/>
            </a:prstGeom>
          </p:spPr>
          <p:txBody>
            <a:bodyPr wrap="square" lIns="0" tIns="0" rIns="0" bIns="0" rtlCol="0" anchor="t">
              <a:spAutoFit/>
            </a:bodyPr>
            <a:lstStyle/>
            <a:p>
              <a:pPr algn="ctr"/>
              <a:r>
                <a:rPr lang="en-US" b="1">
                  <a:solidFill>
                    <a:srgbClr val="011A6B"/>
                  </a:solidFill>
                  <a:latin typeface="Montserrat ExtraBold" pitchFamily="2" charset="0"/>
                </a:rPr>
                <a:t>Benefit Cost Analysis under Uncertainty (BCA-U) / </a:t>
              </a:r>
            </a:p>
            <a:p>
              <a:pPr algn="ctr"/>
              <a:r>
                <a:rPr lang="en-US" b="1">
                  <a:solidFill>
                    <a:srgbClr val="011A6B"/>
                  </a:solidFill>
                  <a:latin typeface="Montserrat ExtraBold" pitchFamily="2" charset="0"/>
                </a:rPr>
                <a:t>Regret Analysis: </a:t>
              </a:r>
            </a:p>
          </p:txBody>
        </p:sp>
        <p:sp>
          <p:nvSpPr>
            <p:cNvPr id="61" name="TextBox 50">
              <a:extLst>
                <a:ext uri="{FF2B5EF4-FFF2-40B4-BE49-F238E27FC236}">
                  <a16:creationId xmlns:a16="http://schemas.microsoft.com/office/drawing/2014/main" id="{972AE958-BAD1-71DD-0576-D116D056688A}"/>
                </a:ext>
              </a:extLst>
            </p:cNvPr>
            <p:cNvSpPr txBox="1"/>
            <p:nvPr/>
          </p:nvSpPr>
          <p:spPr>
            <a:xfrm>
              <a:off x="4412366" y="2796583"/>
              <a:ext cx="3394921" cy="2769989"/>
            </a:xfrm>
            <a:prstGeom prst="rect">
              <a:avLst/>
            </a:prstGeom>
          </p:spPr>
          <p:txBody>
            <a:bodyPr wrap="square" lIns="0" tIns="0" rIns="0" bIns="0" rtlCol="0" anchor="t">
              <a:spAutoFit/>
            </a:bodyPr>
            <a:lstStyle/>
            <a:p>
              <a:pPr marL="117475" lvl="1"/>
              <a:r>
                <a:rPr lang="en-US">
                  <a:solidFill>
                    <a:schemeClr val="bg1"/>
                  </a:solidFill>
                  <a:latin typeface="Montserrat" pitchFamily="2" charset="0"/>
                </a:rPr>
                <a:t>Total net benefits of a project over analysis period relative to the best investment option for each scenario, without need for hazard probability. Projects are ranked by total “regret,” or how different the performance is from the best case in each scenario.</a:t>
              </a:r>
            </a:p>
          </p:txBody>
        </p:sp>
      </p:grpSp>
      <p:grpSp>
        <p:nvGrpSpPr>
          <p:cNvPr id="4" name="Group 3">
            <a:extLst>
              <a:ext uri="{FF2B5EF4-FFF2-40B4-BE49-F238E27FC236}">
                <a16:creationId xmlns:a16="http://schemas.microsoft.com/office/drawing/2014/main" id="{2F6AA965-5438-6B28-9937-C663CD44FCDA}"/>
              </a:ext>
            </a:extLst>
          </p:cNvPr>
          <p:cNvGrpSpPr/>
          <p:nvPr/>
        </p:nvGrpSpPr>
        <p:grpSpPr>
          <a:xfrm>
            <a:off x="8211413" y="1527586"/>
            <a:ext cx="3742380" cy="4497955"/>
            <a:chOff x="8211413" y="1527586"/>
            <a:chExt cx="3742380" cy="4497955"/>
          </a:xfrm>
        </p:grpSpPr>
        <p:grpSp>
          <p:nvGrpSpPr>
            <p:cNvPr id="69" name="Group 68">
              <a:extLst>
                <a:ext uri="{FF2B5EF4-FFF2-40B4-BE49-F238E27FC236}">
                  <a16:creationId xmlns:a16="http://schemas.microsoft.com/office/drawing/2014/main" id="{085D0209-2568-2165-52E0-6A50A410B63F}"/>
                </a:ext>
              </a:extLst>
            </p:cNvPr>
            <p:cNvGrpSpPr/>
            <p:nvPr/>
          </p:nvGrpSpPr>
          <p:grpSpPr>
            <a:xfrm>
              <a:off x="8211413" y="1527586"/>
              <a:ext cx="3742380" cy="4497955"/>
              <a:chOff x="8211413" y="1669313"/>
              <a:chExt cx="3742380" cy="4356228"/>
            </a:xfrm>
          </p:grpSpPr>
          <p:sp>
            <p:nvSpPr>
              <p:cNvPr id="64" name="Freeform 25">
                <a:extLst>
                  <a:ext uri="{FF2B5EF4-FFF2-40B4-BE49-F238E27FC236}">
                    <a16:creationId xmlns:a16="http://schemas.microsoft.com/office/drawing/2014/main" id="{E5EA8BE1-0B1E-2251-2F3F-7076EFACF2FE}"/>
                  </a:ext>
                </a:extLst>
              </p:cNvPr>
              <p:cNvSpPr/>
              <p:nvPr/>
            </p:nvSpPr>
            <p:spPr>
              <a:xfrm>
                <a:off x="8211413" y="1669313"/>
                <a:ext cx="3742380" cy="4356228"/>
              </a:xfrm>
              <a:custGeom>
                <a:avLst/>
                <a:gdLst/>
                <a:ahLst/>
                <a:cxnLst/>
                <a:rect l="l" t="t" r="r" b="b"/>
                <a:pathLst>
                  <a:path w="838201" h="1379079">
                    <a:moveTo>
                      <a:pt x="838201" y="40942"/>
                    </a:moveTo>
                    <a:lnTo>
                      <a:pt x="838201" y="1227556"/>
                    </a:lnTo>
                    <a:cubicBezTo>
                      <a:pt x="838201" y="1251729"/>
                      <a:pt x="822022" y="1272911"/>
                      <a:pt x="798702" y="1279271"/>
                    </a:cubicBezTo>
                    <a:lnTo>
                      <a:pt x="458600" y="1372026"/>
                    </a:lnTo>
                    <a:cubicBezTo>
                      <a:pt x="432739" y="1379079"/>
                      <a:pt x="405462" y="1379079"/>
                      <a:pt x="379601" y="1372026"/>
                    </a:cubicBezTo>
                    <a:lnTo>
                      <a:pt x="39500" y="1279271"/>
                    </a:lnTo>
                    <a:cubicBezTo>
                      <a:pt x="16179" y="1272911"/>
                      <a:pt x="0" y="1251729"/>
                      <a:pt x="0" y="1227556"/>
                    </a:cubicBezTo>
                    <a:lnTo>
                      <a:pt x="0" y="40942"/>
                    </a:lnTo>
                    <a:cubicBezTo>
                      <a:pt x="0" y="30084"/>
                      <a:pt x="4314" y="19670"/>
                      <a:pt x="11992" y="11992"/>
                    </a:cubicBezTo>
                    <a:cubicBezTo>
                      <a:pt x="19670" y="4314"/>
                      <a:pt x="30084" y="0"/>
                      <a:pt x="40942" y="0"/>
                    </a:cubicBezTo>
                    <a:lnTo>
                      <a:pt x="797259" y="0"/>
                    </a:lnTo>
                    <a:cubicBezTo>
                      <a:pt x="819871" y="0"/>
                      <a:pt x="838201" y="18330"/>
                      <a:pt x="838201" y="40942"/>
                    </a:cubicBezTo>
                    <a:close/>
                  </a:path>
                </a:pathLst>
              </a:custGeom>
              <a:solidFill>
                <a:srgbClr val="00A9A3"/>
              </a:solidFill>
            </p:spPr>
            <p:txBody>
              <a:bodyPr/>
              <a:lstStyle/>
              <a:p>
                <a:endParaRPr lang="en-US" sz="1200"/>
              </a:p>
            </p:txBody>
          </p:sp>
          <p:cxnSp>
            <p:nvCxnSpPr>
              <p:cNvPr id="68" name="Straight Connector 67">
                <a:extLst>
                  <a:ext uri="{FF2B5EF4-FFF2-40B4-BE49-F238E27FC236}">
                    <a16:creationId xmlns:a16="http://schemas.microsoft.com/office/drawing/2014/main" id="{6C6FBCF5-496E-1DFA-E1B3-A78E0DD97F3F}"/>
                  </a:ext>
                </a:extLst>
              </p:cNvPr>
              <p:cNvCxnSpPr>
                <a:cxnSpLocks/>
              </p:cNvCxnSpPr>
              <p:nvPr/>
            </p:nvCxnSpPr>
            <p:spPr>
              <a:xfrm>
                <a:off x="8211413" y="2699475"/>
                <a:ext cx="3742380" cy="0"/>
              </a:xfrm>
              <a:prstGeom prst="line">
                <a:avLst/>
              </a:prstGeom>
              <a:ln w="57150">
                <a:solidFill>
                  <a:srgbClr val="011A6B"/>
                </a:solidFill>
              </a:ln>
            </p:spPr>
            <p:style>
              <a:lnRef idx="1">
                <a:schemeClr val="accent1"/>
              </a:lnRef>
              <a:fillRef idx="0">
                <a:schemeClr val="accent1"/>
              </a:fillRef>
              <a:effectRef idx="0">
                <a:schemeClr val="accent1"/>
              </a:effectRef>
              <a:fontRef idx="minor">
                <a:schemeClr val="tx1"/>
              </a:fontRef>
            </p:style>
          </p:cxnSp>
        </p:grpSp>
        <p:sp>
          <p:nvSpPr>
            <p:cNvPr id="56" name="TextBox 49">
              <a:extLst>
                <a:ext uri="{FF2B5EF4-FFF2-40B4-BE49-F238E27FC236}">
                  <a16:creationId xmlns:a16="http://schemas.microsoft.com/office/drawing/2014/main" id="{548C7237-AB7B-5F7E-07B5-4E92C470ABBF}"/>
                </a:ext>
              </a:extLst>
            </p:cNvPr>
            <p:cNvSpPr txBox="1"/>
            <p:nvPr/>
          </p:nvSpPr>
          <p:spPr>
            <a:xfrm>
              <a:off x="9067700" y="1808774"/>
              <a:ext cx="2029807" cy="553998"/>
            </a:xfrm>
            <a:prstGeom prst="rect">
              <a:avLst/>
            </a:prstGeom>
          </p:spPr>
          <p:txBody>
            <a:bodyPr wrap="square" lIns="0" tIns="0" rIns="0" bIns="0" rtlCol="0" anchor="t">
              <a:spAutoFit/>
            </a:bodyPr>
            <a:lstStyle/>
            <a:p>
              <a:pPr algn="ctr">
                <a:spcBef>
                  <a:spcPts val="600"/>
                </a:spcBef>
              </a:pPr>
              <a:r>
                <a:rPr lang="en-US" b="1">
                  <a:solidFill>
                    <a:srgbClr val="011A6B"/>
                  </a:solidFill>
                  <a:latin typeface="Montserrat ExtraBold" pitchFamily="2" charset="0"/>
                </a:rPr>
                <a:t>Breakeven Analysis:</a:t>
              </a:r>
            </a:p>
          </p:txBody>
        </p:sp>
        <p:sp>
          <p:nvSpPr>
            <p:cNvPr id="62" name="TextBox 50">
              <a:extLst>
                <a:ext uri="{FF2B5EF4-FFF2-40B4-BE49-F238E27FC236}">
                  <a16:creationId xmlns:a16="http://schemas.microsoft.com/office/drawing/2014/main" id="{0E0ABD73-DFEA-317A-8ADF-3DD2ABACA651}"/>
                </a:ext>
              </a:extLst>
            </p:cNvPr>
            <p:cNvSpPr txBox="1"/>
            <p:nvPr/>
          </p:nvSpPr>
          <p:spPr>
            <a:xfrm>
              <a:off x="8409955" y="2796583"/>
              <a:ext cx="3345297" cy="1938992"/>
            </a:xfrm>
            <a:prstGeom prst="rect">
              <a:avLst/>
            </a:prstGeom>
          </p:spPr>
          <p:txBody>
            <a:bodyPr wrap="square" lIns="0" tIns="0" rIns="0" bIns="0" rtlCol="0" anchor="t">
              <a:spAutoFit/>
            </a:bodyPr>
            <a:lstStyle/>
            <a:p>
              <a:pPr marL="117475" lvl="1"/>
              <a:r>
                <a:rPr lang="en-US">
                  <a:solidFill>
                    <a:schemeClr val="bg1"/>
                  </a:solidFill>
                  <a:latin typeface="Montserrat" pitchFamily="2" charset="0"/>
                </a:rPr>
                <a:t>Total benefits of a project over analysis period without taking into account cost of the investment. Result tells you what you can “afford” to spend to break even on a resilience investment. </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BB805-F552-7988-2A2B-D292DD1C41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EDA32B-AE0C-1308-B5D4-EB2B898E926C}"/>
              </a:ext>
            </a:extLst>
          </p:cNvPr>
          <p:cNvSpPr>
            <a:spLocks noGrp="1"/>
          </p:cNvSpPr>
          <p:nvPr>
            <p:ph type="title"/>
          </p:nvPr>
        </p:nvSpPr>
        <p:spPr>
          <a:xfrm>
            <a:off x="176981" y="158446"/>
            <a:ext cx="11828206" cy="749867"/>
          </a:xfrm>
        </p:spPr>
        <p:txBody>
          <a:bodyPr/>
          <a:lstStyle/>
          <a:p>
            <a:r>
              <a:rPr lang="en-US" sz="3800">
                <a:solidFill>
                  <a:srgbClr val="0266AA"/>
                </a:solidFill>
              </a:rPr>
              <a:t>RDR ROI Analysis Tool – Tableau Dashboards</a:t>
            </a:r>
          </a:p>
        </p:txBody>
      </p:sp>
      <p:grpSp>
        <p:nvGrpSpPr>
          <p:cNvPr id="3" name="Group 2">
            <a:extLst>
              <a:ext uri="{FF2B5EF4-FFF2-40B4-BE49-F238E27FC236}">
                <a16:creationId xmlns:a16="http://schemas.microsoft.com/office/drawing/2014/main" id="{DDFD9918-75C5-9780-C5F0-981C9CBB7293}"/>
              </a:ext>
            </a:extLst>
          </p:cNvPr>
          <p:cNvGrpSpPr/>
          <p:nvPr/>
        </p:nvGrpSpPr>
        <p:grpSpPr>
          <a:xfrm>
            <a:off x="912532" y="974879"/>
            <a:ext cx="2914921" cy="2414793"/>
            <a:chOff x="1300091" y="1187029"/>
            <a:chExt cx="2914921" cy="2414793"/>
          </a:xfrm>
        </p:grpSpPr>
        <p:pic>
          <p:nvPicPr>
            <p:cNvPr id="4" name="Picture 3">
              <a:extLst>
                <a:ext uri="{FF2B5EF4-FFF2-40B4-BE49-F238E27FC236}">
                  <a16:creationId xmlns:a16="http://schemas.microsoft.com/office/drawing/2014/main" id="{92702EF9-7DB7-0501-D7A7-EDD2A1407A72}"/>
                </a:ext>
              </a:extLst>
            </p:cNvPr>
            <p:cNvPicPr>
              <a:picLocks noChangeAspect="1"/>
            </p:cNvPicPr>
            <p:nvPr/>
          </p:nvPicPr>
          <p:blipFill>
            <a:blip r:embed="rId3"/>
            <a:stretch>
              <a:fillRect/>
            </a:stretch>
          </p:blipFill>
          <p:spPr>
            <a:xfrm>
              <a:off x="1300091" y="1433538"/>
              <a:ext cx="2914921" cy="2168284"/>
            </a:xfrm>
            <a:prstGeom prst="rect">
              <a:avLst/>
            </a:prstGeom>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E9AD16E8-C643-EE0B-CEF2-04624B837D4C}"/>
                </a:ext>
              </a:extLst>
            </p:cNvPr>
            <p:cNvSpPr/>
            <p:nvPr/>
          </p:nvSpPr>
          <p:spPr>
            <a:xfrm>
              <a:off x="1342592" y="1187029"/>
              <a:ext cx="2468880" cy="365760"/>
            </a:xfrm>
            <a:prstGeom prst="rect">
              <a:avLst/>
            </a:prstGeom>
            <a:solidFill>
              <a:srgbClr val="0266AA"/>
            </a:solidFill>
            <a:ln>
              <a:solidFill>
                <a:srgbClr val="011A6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Montserrat SemiBold" pitchFamily="2" charset="0"/>
                  <a:cs typeface="Gill Sans Regular" panose="020B0502020104020203"/>
                </a:rPr>
                <a:t>Benefit-Cost Analysis</a:t>
              </a:r>
            </a:p>
          </p:txBody>
        </p:sp>
      </p:grpSp>
      <p:grpSp>
        <p:nvGrpSpPr>
          <p:cNvPr id="5" name="Group 4">
            <a:extLst>
              <a:ext uri="{FF2B5EF4-FFF2-40B4-BE49-F238E27FC236}">
                <a16:creationId xmlns:a16="http://schemas.microsoft.com/office/drawing/2014/main" id="{8D5EA559-CEF4-0B02-0AE7-79A9E0C778E2}"/>
              </a:ext>
            </a:extLst>
          </p:cNvPr>
          <p:cNvGrpSpPr/>
          <p:nvPr/>
        </p:nvGrpSpPr>
        <p:grpSpPr>
          <a:xfrm>
            <a:off x="4638540" y="974879"/>
            <a:ext cx="2914921" cy="2419648"/>
            <a:chOff x="4587900" y="1187029"/>
            <a:chExt cx="2914921" cy="2419648"/>
          </a:xfrm>
        </p:grpSpPr>
        <p:pic>
          <p:nvPicPr>
            <p:cNvPr id="8" name="Picture 7">
              <a:extLst>
                <a:ext uri="{FF2B5EF4-FFF2-40B4-BE49-F238E27FC236}">
                  <a16:creationId xmlns:a16="http://schemas.microsoft.com/office/drawing/2014/main" id="{A254C04C-60AE-F0A2-743A-8E33DDFCBE0C}"/>
                </a:ext>
              </a:extLst>
            </p:cNvPr>
            <p:cNvPicPr>
              <a:picLocks noChangeAspect="1"/>
            </p:cNvPicPr>
            <p:nvPr/>
          </p:nvPicPr>
          <p:blipFill>
            <a:blip r:embed="rId4"/>
            <a:stretch>
              <a:fillRect/>
            </a:stretch>
          </p:blipFill>
          <p:spPr>
            <a:xfrm>
              <a:off x="4587900" y="1433538"/>
              <a:ext cx="2914921" cy="2173139"/>
            </a:xfrm>
            <a:prstGeom prst="rect">
              <a:avLst/>
            </a:prstGeom>
            <a:effectLst>
              <a:outerShdw blurRad="50800" dist="38100" dir="2700000" algn="tl" rotWithShape="0">
                <a:prstClr val="black">
                  <a:alpha val="40000"/>
                </a:prstClr>
              </a:outerShdw>
            </a:effectLst>
          </p:spPr>
        </p:pic>
        <p:sp>
          <p:nvSpPr>
            <p:cNvPr id="17" name="Rectangle 16">
              <a:extLst>
                <a:ext uri="{FF2B5EF4-FFF2-40B4-BE49-F238E27FC236}">
                  <a16:creationId xmlns:a16="http://schemas.microsoft.com/office/drawing/2014/main" id="{D5F7929C-C48B-450E-7659-B5AA392B2B17}"/>
                </a:ext>
              </a:extLst>
            </p:cNvPr>
            <p:cNvSpPr/>
            <p:nvPr/>
          </p:nvSpPr>
          <p:spPr>
            <a:xfrm>
              <a:off x="4630401" y="1187029"/>
              <a:ext cx="2468880" cy="365760"/>
            </a:xfrm>
            <a:prstGeom prst="rect">
              <a:avLst/>
            </a:prstGeom>
            <a:solidFill>
              <a:srgbClr val="0266AA"/>
            </a:solidFill>
            <a:ln>
              <a:solidFill>
                <a:srgbClr val="011A6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Montserrat SemiBold" pitchFamily="2" charset="0"/>
                  <a:cs typeface="Gill Sans Regular" panose="020B0502020104020203"/>
                </a:rPr>
                <a:t>Regret</a:t>
              </a:r>
            </a:p>
          </p:txBody>
        </p:sp>
      </p:grpSp>
      <p:grpSp>
        <p:nvGrpSpPr>
          <p:cNvPr id="6" name="Group 5">
            <a:extLst>
              <a:ext uri="{FF2B5EF4-FFF2-40B4-BE49-F238E27FC236}">
                <a16:creationId xmlns:a16="http://schemas.microsoft.com/office/drawing/2014/main" id="{11B9CD39-DD2E-E28D-46BC-9E00422F8E99}"/>
              </a:ext>
            </a:extLst>
          </p:cNvPr>
          <p:cNvGrpSpPr/>
          <p:nvPr/>
        </p:nvGrpSpPr>
        <p:grpSpPr>
          <a:xfrm>
            <a:off x="8364548" y="974879"/>
            <a:ext cx="2914921" cy="2418028"/>
            <a:chOff x="7884599" y="1187029"/>
            <a:chExt cx="2914921" cy="2418028"/>
          </a:xfrm>
        </p:grpSpPr>
        <p:pic>
          <p:nvPicPr>
            <p:cNvPr id="22" name="Picture 21">
              <a:extLst>
                <a:ext uri="{FF2B5EF4-FFF2-40B4-BE49-F238E27FC236}">
                  <a16:creationId xmlns:a16="http://schemas.microsoft.com/office/drawing/2014/main" id="{41AD2B50-4CB0-65AA-84D1-0F3B88BE6B1D}"/>
                </a:ext>
              </a:extLst>
            </p:cNvPr>
            <p:cNvPicPr>
              <a:picLocks noChangeAspect="1"/>
            </p:cNvPicPr>
            <p:nvPr/>
          </p:nvPicPr>
          <p:blipFill>
            <a:blip r:embed="rId5"/>
            <a:stretch>
              <a:fillRect/>
            </a:stretch>
          </p:blipFill>
          <p:spPr>
            <a:xfrm>
              <a:off x="7884599" y="1433539"/>
              <a:ext cx="2914921" cy="2171518"/>
            </a:xfrm>
            <a:prstGeom prst="rect">
              <a:avLst/>
            </a:prstGeom>
            <a:effectLst>
              <a:outerShdw blurRad="50800" dist="38100" dir="2700000" algn="tl" rotWithShape="0">
                <a:prstClr val="black">
                  <a:alpha val="40000"/>
                </a:prstClr>
              </a:outerShdw>
            </a:effectLst>
          </p:spPr>
        </p:pic>
        <p:sp>
          <p:nvSpPr>
            <p:cNvPr id="18" name="Rectangle 17">
              <a:extLst>
                <a:ext uri="{FF2B5EF4-FFF2-40B4-BE49-F238E27FC236}">
                  <a16:creationId xmlns:a16="http://schemas.microsoft.com/office/drawing/2014/main" id="{2C22230C-7533-C388-C8EC-600EF509FA81}"/>
                </a:ext>
              </a:extLst>
            </p:cNvPr>
            <p:cNvSpPr/>
            <p:nvPr/>
          </p:nvSpPr>
          <p:spPr>
            <a:xfrm>
              <a:off x="7918210" y="1187029"/>
              <a:ext cx="2468880" cy="365760"/>
            </a:xfrm>
            <a:prstGeom prst="rect">
              <a:avLst/>
            </a:prstGeom>
            <a:solidFill>
              <a:srgbClr val="0266AA"/>
            </a:solidFill>
            <a:ln>
              <a:solidFill>
                <a:srgbClr val="011A6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Montserrat SemiBold" pitchFamily="2" charset="0"/>
                  <a:cs typeface="Gill Sans Regular" panose="020B0502020104020203"/>
                </a:rPr>
                <a:t>Asset-Project</a:t>
              </a:r>
            </a:p>
          </p:txBody>
        </p:sp>
      </p:grpSp>
      <p:grpSp>
        <p:nvGrpSpPr>
          <p:cNvPr id="7" name="Group 6">
            <a:extLst>
              <a:ext uri="{FF2B5EF4-FFF2-40B4-BE49-F238E27FC236}">
                <a16:creationId xmlns:a16="http://schemas.microsoft.com/office/drawing/2014/main" id="{AD7B11E6-785C-BEFE-74AD-115B8BF6F7FE}"/>
              </a:ext>
            </a:extLst>
          </p:cNvPr>
          <p:cNvGrpSpPr/>
          <p:nvPr/>
        </p:nvGrpSpPr>
        <p:grpSpPr>
          <a:xfrm>
            <a:off x="913570" y="3662603"/>
            <a:ext cx="2912844" cy="2407219"/>
            <a:chOff x="1302374" y="3761368"/>
            <a:chExt cx="2912844" cy="2407219"/>
          </a:xfrm>
        </p:grpSpPr>
        <p:pic>
          <p:nvPicPr>
            <p:cNvPr id="24" name="Picture 23">
              <a:extLst>
                <a:ext uri="{FF2B5EF4-FFF2-40B4-BE49-F238E27FC236}">
                  <a16:creationId xmlns:a16="http://schemas.microsoft.com/office/drawing/2014/main" id="{89DEDBD5-4317-D5D0-1EE3-9A194461D3A0}"/>
                </a:ext>
              </a:extLst>
            </p:cNvPr>
            <p:cNvPicPr>
              <a:picLocks noChangeAspect="1"/>
            </p:cNvPicPr>
            <p:nvPr/>
          </p:nvPicPr>
          <p:blipFill>
            <a:blip r:embed="rId6"/>
            <a:stretch>
              <a:fillRect/>
            </a:stretch>
          </p:blipFill>
          <p:spPr>
            <a:xfrm>
              <a:off x="1302374" y="4008354"/>
              <a:ext cx="2912844" cy="2160233"/>
            </a:xfrm>
            <a:prstGeom prst="rect">
              <a:avLst/>
            </a:prstGeom>
            <a:effectLst>
              <a:outerShdw blurRad="50800" dist="38100" dir="2700000" algn="tl" rotWithShape="0">
                <a:prstClr val="black">
                  <a:alpha val="40000"/>
                </a:prstClr>
              </a:outerShdw>
            </a:effectLst>
          </p:spPr>
        </p:pic>
        <p:sp>
          <p:nvSpPr>
            <p:cNvPr id="19" name="Rectangle 18">
              <a:extLst>
                <a:ext uri="{FF2B5EF4-FFF2-40B4-BE49-F238E27FC236}">
                  <a16:creationId xmlns:a16="http://schemas.microsoft.com/office/drawing/2014/main" id="{EEB26B96-3C6C-CBD2-8BFA-19363360C8F5}"/>
                </a:ext>
              </a:extLst>
            </p:cNvPr>
            <p:cNvSpPr/>
            <p:nvPr/>
          </p:nvSpPr>
          <p:spPr>
            <a:xfrm>
              <a:off x="1342592" y="3761368"/>
              <a:ext cx="2468880" cy="365760"/>
            </a:xfrm>
            <a:prstGeom prst="rect">
              <a:avLst/>
            </a:prstGeom>
            <a:solidFill>
              <a:srgbClr val="0266AA"/>
            </a:solidFill>
            <a:ln>
              <a:solidFill>
                <a:srgbClr val="011A6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Montserrat SemiBold" pitchFamily="2" charset="0"/>
                  <a:cs typeface="Gill Sans Regular" panose="020B0502020104020203"/>
                </a:rPr>
                <a:t>Asset</a:t>
              </a:r>
            </a:p>
          </p:txBody>
        </p:sp>
      </p:grpSp>
      <p:grpSp>
        <p:nvGrpSpPr>
          <p:cNvPr id="9" name="Group 8">
            <a:extLst>
              <a:ext uri="{FF2B5EF4-FFF2-40B4-BE49-F238E27FC236}">
                <a16:creationId xmlns:a16="http://schemas.microsoft.com/office/drawing/2014/main" id="{A202F9E4-57E2-A73F-F060-18007BC26189}"/>
              </a:ext>
            </a:extLst>
          </p:cNvPr>
          <p:cNvGrpSpPr/>
          <p:nvPr/>
        </p:nvGrpSpPr>
        <p:grpSpPr>
          <a:xfrm>
            <a:off x="4632563" y="3662603"/>
            <a:ext cx="2922197" cy="2420125"/>
            <a:chOff x="4583627" y="3761368"/>
            <a:chExt cx="2922197" cy="2420125"/>
          </a:xfrm>
        </p:grpSpPr>
        <p:pic>
          <p:nvPicPr>
            <p:cNvPr id="26" name="Picture 25">
              <a:extLst>
                <a:ext uri="{FF2B5EF4-FFF2-40B4-BE49-F238E27FC236}">
                  <a16:creationId xmlns:a16="http://schemas.microsoft.com/office/drawing/2014/main" id="{9B693305-6036-E30A-B9A2-FFCACB581E11}"/>
                </a:ext>
              </a:extLst>
            </p:cNvPr>
            <p:cNvPicPr>
              <a:picLocks noChangeAspect="1"/>
            </p:cNvPicPr>
            <p:nvPr/>
          </p:nvPicPr>
          <p:blipFill>
            <a:blip r:embed="rId7"/>
            <a:stretch>
              <a:fillRect/>
            </a:stretch>
          </p:blipFill>
          <p:spPr>
            <a:xfrm>
              <a:off x="4583627" y="4008354"/>
              <a:ext cx="2922197" cy="2173139"/>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DC79C41E-99F9-B248-D3DD-8C49D44E8BD3}"/>
                </a:ext>
              </a:extLst>
            </p:cNvPr>
            <p:cNvSpPr/>
            <p:nvPr/>
          </p:nvSpPr>
          <p:spPr>
            <a:xfrm>
              <a:off x="4630401" y="3761368"/>
              <a:ext cx="2468880" cy="365760"/>
            </a:xfrm>
            <a:prstGeom prst="rect">
              <a:avLst/>
            </a:prstGeom>
            <a:solidFill>
              <a:srgbClr val="0266AA"/>
            </a:solidFill>
            <a:ln>
              <a:solidFill>
                <a:srgbClr val="011A6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Montserrat SemiBold" pitchFamily="2" charset="0"/>
                  <a:cs typeface="Gill Sans Regular" panose="020B0502020104020203"/>
                </a:rPr>
                <a:t>Exploratory</a:t>
              </a:r>
            </a:p>
          </p:txBody>
        </p:sp>
      </p:grpSp>
      <p:grpSp>
        <p:nvGrpSpPr>
          <p:cNvPr id="11" name="Group 10">
            <a:extLst>
              <a:ext uri="{FF2B5EF4-FFF2-40B4-BE49-F238E27FC236}">
                <a16:creationId xmlns:a16="http://schemas.microsoft.com/office/drawing/2014/main" id="{FDC11F25-A3CD-5336-0E6D-AB5C67126DC3}"/>
              </a:ext>
            </a:extLst>
          </p:cNvPr>
          <p:cNvGrpSpPr/>
          <p:nvPr/>
        </p:nvGrpSpPr>
        <p:grpSpPr>
          <a:xfrm>
            <a:off x="8360909" y="3662603"/>
            <a:ext cx="2922198" cy="2405615"/>
            <a:chOff x="7875163" y="3761368"/>
            <a:chExt cx="2922198" cy="2405615"/>
          </a:xfrm>
        </p:grpSpPr>
        <p:pic>
          <p:nvPicPr>
            <p:cNvPr id="28" name="Picture 27">
              <a:extLst>
                <a:ext uri="{FF2B5EF4-FFF2-40B4-BE49-F238E27FC236}">
                  <a16:creationId xmlns:a16="http://schemas.microsoft.com/office/drawing/2014/main" id="{FBF8F829-5841-5514-F5F9-2D6CACBE87CB}"/>
                </a:ext>
              </a:extLst>
            </p:cNvPr>
            <p:cNvPicPr>
              <a:picLocks noChangeAspect="1"/>
            </p:cNvPicPr>
            <p:nvPr/>
          </p:nvPicPr>
          <p:blipFill>
            <a:blip r:embed="rId8"/>
            <a:stretch>
              <a:fillRect/>
            </a:stretch>
          </p:blipFill>
          <p:spPr>
            <a:xfrm>
              <a:off x="7875163" y="3990600"/>
              <a:ext cx="2922198" cy="2176383"/>
            </a:xfrm>
            <a:prstGeom prst="rect">
              <a:avLst/>
            </a:prstGeom>
            <a:effectLst>
              <a:outerShdw blurRad="50800" dist="38100" dir="2700000" algn="tl" rotWithShape="0">
                <a:prstClr val="black">
                  <a:alpha val="40000"/>
                </a:prstClr>
              </a:outerShdw>
            </a:effectLst>
          </p:spPr>
        </p:pic>
        <p:sp>
          <p:nvSpPr>
            <p:cNvPr id="21" name="Rectangle 20">
              <a:extLst>
                <a:ext uri="{FF2B5EF4-FFF2-40B4-BE49-F238E27FC236}">
                  <a16:creationId xmlns:a16="http://schemas.microsoft.com/office/drawing/2014/main" id="{A83DEB2C-3C0C-A176-2386-DF373C85D1C1}"/>
                </a:ext>
              </a:extLst>
            </p:cNvPr>
            <p:cNvSpPr/>
            <p:nvPr/>
          </p:nvSpPr>
          <p:spPr>
            <a:xfrm>
              <a:off x="7918210" y="3761368"/>
              <a:ext cx="2468880" cy="365760"/>
            </a:xfrm>
            <a:prstGeom prst="rect">
              <a:avLst/>
            </a:prstGeom>
            <a:solidFill>
              <a:srgbClr val="0266AA"/>
            </a:solidFill>
            <a:ln>
              <a:solidFill>
                <a:srgbClr val="011A6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Montserrat SemiBold" pitchFamily="2" charset="0"/>
                  <a:cs typeface="Gill Sans Regular" panose="020B0502020104020203"/>
                </a:rPr>
                <a:t>Map Analysis</a:t>
              </a:r>
            </a:p>
          </p:txBody>
        </p:sp>
      </p:grpSp>
    </p:spTree>
    <p:extLst>
      <p:ext uri="{BB962C8B-B14F-4D97-AF65-F5344CB8AC3E}">
        <p14:creationId xmlns:p14="http://schemas.microsoft.com/office/powerpoint/2010/main" val="1925774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75DDEAC0-3153-0AFD-37A6-31213CEA790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475" y="1083602"/>
            <a:ext cx="2743200" cy="2194560"/>
          </a:xfrm>
          <a:prstGeom prst="rect">
            <a:avLst/>
          </a:prstGeom>
          <a:noFill/>
          <a:ln>
            <a:solidFill>
              <a:schemeClr val="tx1"/>
            </a:solidFill>
          </a:ln>
          <a:effectLst>
            <a:outerShdw blurRad="50800" dist="38100" dir="2700000" algn="tl" rotWithShape="0">
              <a:prstClr val="black">
                <a:alpha val="40000"/>
              </a:prstClr>
            </a:outerShdw>
          </a:effectLst>
        </p:spPr>
      </p:pic>
      <p:pic>
        <p:nvPicPr>
          <p:cNvPr id="72" name="image6.png">
            <a:extLst>
              <a:ext uri="{FF2B5EF4-FFF2-40B4-BE49-F238E27FC236}">
                <a16:creationId xmlns:a16="http://schemas.microsoft.com/office/drawing/2014/main" id="{95095E1E-5CEF-5859-FC31-7D44FDD6A6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13416" y="1121395"/>
            <a:ext cx="3019389" cy="2118974"/>
          </a:xfrm>
          <a:prstGeom prst="rect">
            <a:avLst/>
          </a:prstGeom>
          <a:ln>
            <a:solidFill>
              <a:schemeClr val="tx1"/>
            </a:solidFill>
          </a:ln>
          <a:effectLst>
            <a:outerShdw blurRad="50800" dist="38100" dir="2700000" algn="tl" rotWithShape="0">
              <a:prstClr val="black">
                <a:alpha val="40000"/>
              </a:prstClr>
            </a:outerShdw>
          </a:effectLst>
        </p:spPr>
      </p:pic>
      <p:pic>
        <p:nvPicPr>
          <p:cNvPr id="73" name="Picture 72">
            <a:extLst>
              <a:ext uri="{FF2B5EF4-FFF2-40B4-BE49-F238E27FC236}">
                <a16:creationId xmlns:a16="http://schemas.microsoft.com/office/drawing/2014/main" id="{1DDB03DC-C856-4827-0692-3DD021E63563}"/>
              </a:ext>
            </a:extLst>
          </p:cNvPr>
          <p:cNvPicPr>
            <a:picLocks noChangeAspect="1"/>
          </p:cNvPicPr>
          <p:nvPr/>
        </p:nvPicPr>
        <p:blipFill>
          <a:blip r:embed="rId4"/>
          <a:stretch>
            <a:fillRect/>
          </a:stretch>
        </p:blipFill>
        <p:spPr>
          <a:xfrm>
            <a:off x="8307067" y="1331363"/>
            <a:ext cx="3525700" cy="1678546"/>
          </a:xfrm>
          <a:prstGeom prst="rect">
            <a:avLst/>
          </a:prstGeom>
          <a:effectLst>
            <a:outerShdw blurRad="50800" dist="38100" dir="2700000" algn="tl" rotWithShape="0">
              <a:prstClr val="black">
                <a:alpha val="40000"/>
              </a:prstClr>
            </a:outerShdw>
          </a:effectLst>
        </p:spPr>
      </p:pic>
      <p:sp>
        <p:nvSpPr>
          <p:cNvPr id="75" name="Title 6">
            <a:extLst>
              <a:ext uri="{FF2B5EF4-FFF2-40B4-BE49-F238E27FC236}">
                <a16:creationId xmlns:a16="http://schemas.microsoft.com/office/drawing/2014/main" id="{0B606919-0D35-C4B6-5130-CFFB3E68CD4F}"/>
              </a:ext>
            </a:extLst>
          </p:cNvPr>
          <p:cNvSpPr txBox="1">
            <a:spLocks/>
          </p:cNvSpPr>
          <p:nvPr/>
        </p:nvSpPr>
        <p:spPr>
          <a:xfrm>
            <a:off x="0" y="285396"/>
            <a:ext cx="12191999" cy="670418"/>
          </a:xfrm>
          <a:prstGeom prst="rect">
            <a:avLst/>
          </a:prstGeom>
        </p:spPr>
        <p:txBody>
          <a:bodyPr/>
          <a:lstStyle>
            <a:lvl1pPr algn="l" defTabSz="914400" rtl="0" eaLnBrk="1" latinLnBrk="0" hangingPunct="1">
              <a:lnSpc>
                <a:spcPct val="90000"/>
              </a:lnSpc>
              <a:spcBef>
                <a:spcPct val="0"/>
              </a:spcBef>
              <a:buNone/>
              <a:defRPr sz="4200" b="0" i="0" kern="1200">
                <a:solidFill>
                  <a:schemeClr val="accent2"/>
                </a:solidFill>
                <a:latin typeface="Gill Sans Regular" panose="020B0502020104020203" pitchFamily="34" charset="-79"/>
                <a:ea typeface="+mj-ea"/>
                <a:cs typeface="+mj-cs"/>
              </a:defRPr>
            </a:lvl1pPr>
          </a:lstStyle>
          <a:p>
            <a:r>
              <a:rPr lang="en-US" sz="3900">
                <a:solidFill>
                  <a:srgbClr val="0266AA"/>
                </a:solidFill>
                <a:latin typeface="Montserrat ExtraBold" pitchFamily="2" charset="0"/>
              </a:rPr>
              <a:t>Functionality of RDR Tool Suite Components</a:t>
            </a:r>
          </a:p>
        </p:txBody>
      </p:sp>
      <p:grpSp>
        <p:nvGrpSpPr>
          <p:cNvPr id="93" name="Group 92">
            <a:extLst>
              <a:ext uri="{FF2B5EF4-FFF2-40B4-BE49-F238E27FC236}">
                <a16:creationId xmlns:a16="http://schemas.microsoft.com/office/drawing/2014/main" id="{2889EB81-FBC5-726D-592F-68FCF23B3917}"/>
              </a:ext>
            </a:extLst>
          </p:cNvPr>
          <p:cNvGrpSpPr/>
          <p:nvPr/>
        </p:nvGrpSpPr>
        <p:grpSpPr>
          <a:xfrm>
            <a:off x="423855" y="3367081"/>
            <a:ext cx="3520440" cy="2870988"/>
            <a:chOff x="423855" y="3367081"/>
            <a:chExt cx="3520440" cy="2870988"/>
          </a:xfrm>
        </p:grpSpPr>
        <p:sp>
          <p:nvSpPr>
            <p:cNvPr id="84" name="Freeform: Shape 83">
              <a:extLst>
                <a:ext uri="{FF2B5EF4-FFF2-40B4-BE49-F238E27FC236}">
                  <a16:creationId xmlns:a16="http://schemas.microsoft.com/office/drawing/2014/main" id="{0DF065C9-435D-51E3-5A1F-D930146D481C}"/>
                </a:ext>
              </a:extLst>
            </p:cNvPr>
            <p:cNvSpPr/>
            <p:nvPr/>
          </p:nvSpPr>
          <p:spPr>
            <a:xfrm>
              <a:off x="423855" y="3367081"/>
              <a:ext cx="3520440" cy="2743200"/>
            </a:xfrm>
            <a:custGeom>
              <a:avLst/>
              <a:gdLst>
                <a:gd name="connsiteX0" fmla="*/ 1688869 w 3411206"/>
                <a:gd name="connsiteY0" fmla="*/ 0 h 2664428"/>
                <a:gd name="connsiteX1" fmla="*/ 3165680 w 3411206"/>
                <a:gd name="connsiteY1" fmla="*/ 266895 h 2664428"/>
                <a:gd name="connsiteX2" fmla="*/ 3206604 w 3411206"/>
                <a:gd name="connsiteY2" fmla="*/ 271020 h 2664428"/>
                <a:gd name="connsiteX3" fmla="*/ 3411206 w 3411206"/>
                <a:gd name="connsiteY3" fmla="*/ 522058 h 2664428"/>
                <a:gd name="connsiteX4" fmla="*/ 3411206 w 3411206"/>
                <a:gd name="connsiteY4" fmla="*/ 2408184 h 2664428"/>
                <a:gd name="connsiteX5" fmla="*/ 3154962 w 3411206"/>
                <a:gd name="connsiteY5" fmla="*/ 2664428 h 2664428"/>
                <a:gd name="connsiteX6" fmla="*/ 256244 w 3411206"/>
                <a:gd name="connsiteY6" fmla="*/ 2664428 h 2664428"/>
                <a:gd name="connsiteX7" fmla="*/ 0 w 3411206"/>
                <a:gd name="connsiteY7" fmla="*/ 2408184 h 2664428"/>
                <a:gd name="connsiteX8" fmla="*/ 0 w 3411206"/>
                <a:gd name="connsiteY8" fmla="*/ 522058 h 2664428"/>
                <a:gd name="connsiteX9" fmla="*/ 204602 w 3411206"/>
                <a:gd name="connsiteY9" fmla="*/ 271020 h 2664428"/>
                <a:gd name="connsiteX10" fmla="*/ 244378 w 3411206"/>
                <a:gd name="connsiteY10" fmla="*/ 267010 h 266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1206" h="2664428">
                  <a:moveTo>
                    <a:pt x="1688869" y="0"/>
                  </a:moveTo>
                  <a:lnTo>
                    <a:pt x="3165680" y="266895"/>
                  </a:lnTo>
                  <a:lnTo>
                    <a:pt x="3206604" y="271020"/>
                  </a:lnTo>
                  <a:cubicBezTo>
                    <a:pt x="3323371" y="294914"/>
                    <a:pt x="3411206" y="398228"/>
                    <a:pt x="3411206" y="522058"/>
                  </a:cubicBezTo>
                  <a:lnTo>
                    <a:pt x="3411206" y="2408184"/>
                  </a:lnTo>
                  <a:cubicBezTo>
                    <a:pt x="3411206" y="2549704"/>
                    <a:pt x="3296482" y="2664428"/>
                    <a:pt x="3154962" y="2664428"/>
                  </a:cubicBezTo>
                  <a:lnTo>
                    <a:pt x="256244" y="2664428"/>
                  </a:lnTo>
                  <a:cubicBezTo>
                    <a:pt x="114724" y="2664428"/>
                    <a:pt x="0" y="2549704"/>
                    <a:pt x="0" y="2408184"/>
                  </a:cubicBezTo>
                  <a:lnTo>
                    <a:pt x="0" y="522058"/>
                  </a:lnTo>
                  <a:cubicBezTo>
                    <a:pt x="0" y="398228"/>
                    <a:pt x="87836" y="294914"/>
                    <a:pt x="204602" y="271020"/>
                  </a:cubicBezTo>
                  <a:lnTo>
                    <a:pt x="244378" y="26701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cs typeface="Gill Sans Regular" panose="020B0502020104020203"/>
              </a:endParaRPr>
            </a:p>
          </p:txBody>
        </p:sp>
        <p:sp>
          <p:nvSpPr>
            <p:cNvPr id="61" name="TextBox 61"/>
            <p:cNvSpPr txBox="1"/>
            <p:nvPr/>
          </p:nvSpPr>
          <p:spPr>
            <a:xfrm>
              <a:off x="669601" y="3766667"/>
              <a:ext cx="3028949" cy="246221"/>
            </a:xfrm>
            <a:prstGeom prst="rect">
              <a:avLst/>
            </a:prstGeom>
          </p:spPr>
          <p:txBody>
            <a:bodyPr wrap="square" lIns="0" tIns="0" rIns="0" bIns="0" rtlCol="0" anchor="t">
              <a:spAutoFit/>
            </a:bodyPr>
            <a:lstStyle/>
            <a:p>
              <a:pPr lvl="0" algn="ctr"/>
              <a:r>
                <a:rPr lang="en-US" sz="1600" b="1">
                  <a:solidFill>
                    <a:schemeClr val="bg1"/>
                  </a:solidFill>
                  <a:latin typeface="Montserrat ExtraBold" pitchFamily="2" charset="0"/>
                </a:rPr>
                <a:t>RDR Exposure Analysis Tool</a:t>
              </a:r>
            </a:p>
          </p:txBody>
        </p:sp>
        <p:sp>
          <p:nvSpPr>
            <p:cNvPr id="86" name="TextBox 85">
              <a:extLst>
                <a:ext uri="{FF2B5EF4-FFF2-40B4-BE49-F238E27FC236}">
                  <a16:creationId xmlns:a16="http://schemas.microsoft.com/office/drawing/2014/main" id="{5A1F6C08-1E7C-52B6-4119-BCD15E703E5A}"/>
                </a:ext>
              </a:extLst>
            </p:cNvPr>
            <p:cNvSpPr txBox="1"/>
            <p:nvPr/>
          </p:nvSpPr>
          <p:spPr>
            <a:xfrm>
              <a:off x="671981" y="4052855"/>
              <a:ext cx="3024188" cy="2185214"/>
            </a:xfrm>
            <a:prstGeom prst="rect">
              <a:avLst/>
            </a:prstGeom>
            <a:noFill/>
          </p:spPr>
          <p:txBody>
            <a:bodyPr wrap="square" rtlCol="0">
              <a:spAutoFit/>
            </a:bodyPr>
            <a:lstStyle/>
            <a:p>
              <a:pPr marL="114300" indent="-114300">
                <a:buFont typeface="Arial" panose="020B0604020202020204" pitchFamily="34" charset="0"/>
                <a:buChar char="•"/>
              </a:pPr>
              <a:r>
                <a:rPr lang="en-US" sz="1600">
                  <a:solidFill>
                    <a:schemeClr val="bg1"/>
                  </a:solidFill>
                  <a:latin typeface="Montserrat" pitchFamily="2" charset="0"/>
                  <a:cs typeface="Gill Sans Regular" panose="020B0502020104020203"/>
                </a:rPr>
                <a:t>Which of my network assets are vulnerable under a given hazard event?</a:t>
              </a:r>
            </a:p>
            <a:p>
              <a:pPr marL="114300" indent="-114300">
                <a:buFont typeface="Arial" panose="020B0604020202020204" pitchFamily="34" charset="0"/>
                <a:buChar char="•"/>
              </a:pPr>
              <a:r>
                <a:rPr lang="en-US" sz="1600" b="1">
                  <a:solidFill>
                    <a:schemeClr val="bg1"/>
                  </a:solidFill>
                  <a:latin typeface="Montserrat" pitchFamily="2" charset="0"/>
                  <a:cs typeface="Gill Sans Regular" panose="020B0502020104020203"/>
                </a:rPr>
                <a:t>Outputs: </a:t>
              </a:r>
              <a:r>
                <a:rPr lang="en-US" sz="1600">
                  <a:solidFill>
                    <a:schemeClr val="bg1"/>
                  </a:solidFill>
                  <a:latin typeface="Montserrat" pitchFamily="2" charset="0"/>
                  <a:cs typeface="Gill Sans Regular" panose="020B0502020104020203"/>
                </a:rPr>
                <a:t>Network link-level exposure and disruption</a:t>
              </a:r>
            </a:p>
            <a:p>
              <a:endParaRPr lang="en-US" sz="2400">
                <a:cs typeface="Gill Sans Regular" panose="020B0502020104020203"/>
              </a:endParaRPr>
            </a:p>
          </p:txBody>
        </p:sp>
      </p:grpSp>
      <p:grpSp>
        <p:nvGrpSpPr>
          <p:cNvPr id="94" name="Group 93">
            <a:extLst>
              <a:ext uri="{FF2B5EF4-FFF2-40B4-BE49-F238E27FC236}">
                <a16:creationId xmlns:a16="http://schemas.microsoft.com/office/drawing/2014/main" id="{C775BBC2-A207-F772-1FAD-AD483B38C328}"/>
              </a:ext>
            </a:extLst>
          </p:cNvPr>
          <p:cNvGrpSpPr/>
          <p:nvPr/>
        </p:nvGrpSpPr>
        <p:grpSpPr>
          <a:xfrm>
            <a:off x="4366776" y="3367081"/>
            <a:ext cx="3520440" cy="2743200"/>
            <a:chOff x="4362890" y="3367081"/>
            <a:chExt cx="3520440" cy="2743200"/>
          </a:xfrm>
        </p:grpSpPr>
        <p:sp>
          <p:nvSpPr>
            <p:cNvPr id="87" name="Freeform: Shape 86">
              <a:extLst>
                <a:ext uri="{FF2B5EF4-FFF2-40B4-BE49-F238E27FC236}">
                  <a16:creationId xmlns:a16="http://schemas.microsoft.com/office/drawing/2014/main" id="{5C282418-7C72-8EDD-21B2-CB32B0C941CC}"/>
                </a:ext>
              </a:extLst>
            </p:cNvPr>
            <p:cNvSpPr/>
            <p:nvPr/>
          </p:nvSpPr>
          <p:spPr>
            <a:xfrm>
              <a:off x="4362890" y="3367081"/>
              <a:ext cx="3520440" cy="2743200"/>
            </a:xfrm>
            <a:custGeom>
              <a:avLst/>
              <a:gdLst>
                <a:gd name="connsiteX0" fmla="*/ 1688869 w 3411206"/>
                <a:gd name="connsiteY0" fmla="*/ 0 h 2664428"/>
                <a:gd name="connsiteX1" fmla="*/ 3165680 w 3411206"/>
                <a:gd name="connsiteY1" fmla="*/ 266895 h 2664428"/>
                <a:gd name="connsiteX2" fmla="*/ 3206604 w 3411206"/>
                <a:gd name="connsiteY2" fmla="*/ 271020 h 2664428"/>
                <a:gd name="connsiteX3" fmla="*/ 3411206 w 3411206"/>
                <a:gd name="connsiteY3" fmla="*/ 522058 h 2664428"/>
                <a:gd name="connsiteX4" fmla="*/ 3411206 w 3411206"/>
                <a:gd name="connsiteY4" fmla="*/ 2408184 h 2664428"/>
                <a:gd name="connsiteX5" fmla="*/ 3154962 w 3411206"/>
                <a:gd name="connsiteY5" fmla="*/ 2664428 h 2664428"/>
                <a:gd name="connsiteX6" fmla="*/ 256244 w 3411206"/>
                <a:gd name="connsiteY6" fmla="*/ 2664428 h 2664428"/>
                <a:gd name="connsiteX7" fmla="*/ 0 w 3411206"/>
                <a:gd name="connsiteY7" fmla="*/ 2408184 h 2664428"/>
                <a:gd name="connsiteX8" fmla="*/ 0 w 3411206"/>
                <a:gd name="connsiteY8" fmla="*/ 522058 h 2664428"/>
                <a:gd name="connsiteX9" fmla="*/ 204602 w 3411206"/>
                <a:gd name="connsiteY9" fmla="*/ 271020 h 2664428"/>
                <a:gd name="connsiteX10" fmla="*/ 244378 w 3411206"/>
                <a:gd name="connsiteY10" fmla="*/ 267010 h 266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1206" h="2664428">
                  <a:moveTo>
                    <a:pt x="1688869" y="0"/>
                  </a:moveTo>
                  <a:lnTo>
                    <a:pt x="3165680" y="266895"/>
                  </a:lnTo>
                  <a:lnTo>
                    <a:pt x="3206604" y="271020"/>
                  </a:lnTo>
                  <a:cubicBezTo>
                    <a:pt x="3323371" y="294914"/>
                    <a:pt x="3411206" y="398228"/>
                    <a:pt x="3411206" y="522058"/>
                  </a:cubicBezTo>
                  <a:lnTo>
                    <a:pt x="3411206" y="2408184"/>
                  </a:lnTo>
                  <a:cubicBezTo>
                    <a:pt x="3411206" y="2549704"/>
                    <a:pt x="3296482" y="2664428"/>
                    <a:pt x="3154962" y="2664428"/>
                  </a:cubicBezTo>
                  <a:lnTo>
                    <a:pt x="256244" y="2664428"/>
                  </a:lnTo>
                  <a:cubicBezTo>
                    <a:pt x="114724" y="2664428"/>
                    <a:pt x="0" y="2549704"/>
                    <a:pt x="0" y="2408184"/>
                  </a:cubicBezTo>
                  <a:lnTo>
                    <a:pt x="0" y="522058"/>
                  </a:lnTo>
                  <a:cubicBezTo>
                    <a:pt x="0" y="398228"/>
                    <a:pt x="87836" y="294914"/>
                    <a:pt x="204602" y="271020"/>
                  </a:cubicBezTo>
                  <a:lnTo>
                    <a:pt x="244378" y="26701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cs typeface="Gill Sans Regular" panose="020B0502020104020203"/>
              </a:endParaRPr>
            </a:p>
          </p:txBody>
        </p:sp>
        <p:sp>
          <p:nvSpPr>
            <p:cNvPr id="88" name="TextBox 61">
              <a:extLst>
                <a:ext uri="{FF2B5EF4-FFF2-40B4-BE49-F238E27FC236}">
                  <a16:creationId xmlns:a16="http://schemas.microsoft.com/office/drawing/2014/main" id="{77BFF014-3C4F-D01E-9057-88B9B1E429B3}"/>
                </a:ext>
              </a:extLst>
            </p:cNvPr>
            <p:cNvSpPr txBox="1"/>
            <p:nvPr/>
          </p:nvSpPr>
          <p:spPr>
            <a:xfrm>
              <a:off x="4608636" y="3766667"/>
              <a:ext cx="3028949" cy="246221"/>
            </a:xfrm>
            <a:prstGeom prst="rect">
              <a:avLst/>
            </a:prstGeom>
          </p:spPr>
          <p:txBody>
            <a:bodyPr wrap="square" lIns="0" tIns="0" rIns="0" bIns="0" rtlCol="0" anchor="t">
              <a:spAutoFit/>
            </a:bodyPr>
            <a:lstStyle/>
            <a:p>
              <a:pPr lvl="0" algn="ctr"/>
              <a:r>
                <a:rPr lang="en-US" sz="1600" b="1">
                  <a:solidFill>
                    <a:schemeClr val="bg1"/>
                  </a:solidFill>
                  <a:latin typeface="Montserrat ExtraBold" pitchFamily="2" charset="0"/>
                </a:rPr>
                <a:t>RDR ROI Analysis Tool</a:t>
              </a:r>
            </a:p>
          </p:txBody>
        </p:sp>
        <p:sp>
          <p:nvSpPr>
            <p:cNvPr id="89" name="TextBox 88">
              <a:extLst>
                <a:ext uri="{FF2B5EF4-FFF2-40B4-BE49-F238E27FC236}">
                  <a16:creationId xmlns:a16="http://schemas.microsoft.com/office/drawing/2014/main" id="{14AFFC96-A1EC-5FE0-6AD6-98661C0C7CA2}"/>
                </a:ext>
              </a:extLst>
            </p:cNvPr>
            <p:cNvSpPr txBox="1"/>
            <p:nvPr/>
          </p:nvSpPr>
          <p:spPr>
            <a:xfrm>
              <a:off x="4611016" y="4052855"/>
              <a:ext cx="3024188" cy="1877437"/>
            </a:xfrm>
            <a:prstGeom prst="rect">
              <a:avLst/>
            </a:prstGeom>
            <a:noFill/>
          </p:spPr>
          <p:txBody>
            <a:bodyPr wrap="square" rtlCol="0">
              <a:spAutoFit/>
            </a:bodyPr>
            <a:lstStyle/>
            <a:p>
              <a:pPr marL="114300" indent="-114300">
                <a:buFont typeface="Arial" panose="020B0604020202020204" pitchFamily="34" charset="0"/>
                <a:buChar char="•"/>
              </a:pPr>
              <a:r>
                <a:rPr lang="en-US" sz="1600">
                  <a:solidFill>
                    <a:schemeClr val="bg1"/>
                  </a:solidFill>
                  <a:latin typeface="Montserrat" pitchFamily="2" charset="0"/>
                  <a:cs typeface="Gill Sans Regular" panose="020B0502020104020203"/>
                </a:rPr>
                <a:t>Which resilience projects provide the most benefit across the range of future hazard scenarios of concern?</a:t>
              </a:r>
            </a:p>
            <a:p>
              <a:pPr marL="114300" indent="-114300">
                <a:buFont typeface="Arial" panose="020B0604020202020204" pitchFamily="34" charset="0"/>
                <a:buChar char="•"/>
              </a:pPr>
              <a:r>
                <a:rPr lang="en-US" sz="1600" b="1">
                  <a:solidFill>
                    <a:schemeClr val="bg1"/>
                  </a:solidFill>
                  <a:latin typeface="Montserrat" pitchFamily="2" charset="0"/>
                  <a:cs typeface="Gill Sans Regular" panose="020B0502020104020203"/>
                </a:rPr>
                <a:t>Outputs: </a:t>
              </a:r>
              <a:r>
                <a:rPr lang="en-US" sz="1600">
                  <a:solidFill>
                    <a:schemeClr val="bg1"/>
                  </a:solidFill>
                  <a:latin typeface="Montserrat" pitchFamily="2" charset="0"/>
                  <a:cs typeface="Gill Sans Regular" panose="020B0502020104020203"/>
                </a:rPr>
                <a:t>Resilience project ROI and rank</a:t>
              </a:r>
            </a:p>
          </p:txBody>
        </p:sp>
      </p:grpSp>
      <p:grpSp>
        <p:nvGrpSpPr>
          <p:cNvPr id="95" name="Group 94">
            <a:extLst>
              <a:ext uri="{FF2B5EF4-FFF2-40B4-BE49-F238E27FC236}">
                <a16:creationId xmlns:a16="http://schemas.microsoft.com/office/drawing/2014/main" id="{0A54CF2C-256F-65AA-DDED-34B0A7347962}"/>
              </a:ext>
            </a:extLst>
          </p:cNvPr>
          <p:cNvGrpSpPr/>
          <p:nvPr/>
        </p:nvGrpSpPr>
        <p:grpSpPr>
          <a:xfrm>
            <a:off x="8309697" y="3367081"/>
            <a:ext cx="3520440" cy="2743200"/>
            <a:chOff x="8309697" y="3367081"/>
            <a:chExt cx="3520440" cy="2743200"/>
          </a:xfrm>
        </p:grpSpPr>
        <p:sp>
          <p:nvSpPr>
            <p:cNvPr id="90" name="Freeform: Shape 89">
              <a:extLst>
                <a:ext uri="{FF2B5EF4-FFF2-40B4-BE49-F238E27FC236}">
                  <a16:creationId xmlns:a16="http://schemas.microsoft.com/office/drawing/2014/main" id="{DE09CB75-205B-C358-4B32-0105447228C1}"/>
                </a:ext>
              </a:extLst>
            </p:cNvPr>
            <p:cNvSpPr/>
            <p:nvPr/>
          </p:nvSpPr>
          <p:spPr>
            <a:xfrm>
              <a:off x="8309697" y="3367081"/>
              <a:ext cx="3520440" cy="2743200"/>
            </a:xfrm>
            <a:custGeom>
              <a:avLst/>
              <a:gdLst>
                <a:gd name="connsiteX0" fmla="*/ 1688869 w 3411206"/>
                <a:gd name="connsiteY0" fmla="*/ 0 h 2664428"/>
                <a:gd name="connsiteX1" fmla="*/ 3165680 w 3411206"/>
                <a:gd name="connsiteY1" fmla="*/ 266895 h 2664428"/>
                <a:gd name="connsiteX2" fmla="*/ 3206604 w 3411206"/>
                <a:gd name="connsiteY2" fmla="*/ 271020 h 2664428"/>
                <a:gd name="connsiteX3" fmla="*/ 3411206 w 3411206"/>
                <a:gd name="connsiteY3" fmla="*/ 522058 h 2664428"/>
                <a:gd name="connsiteX4" fmla="*/ 3411206 w 3411206"/>
                <a:gd name="connsiteY4" fmla="*/ 2408184 h 2664428"/>
                <a:gd name="connsiteX5" fmla="*/ 3154962 w 3411206"/>
                <a:gd name="connsiteY5" fmla="*/ 2664428 h 2664428"/>
                <a:gd name="connsiteX6" fmla="*/ 256244 w 3411206"/>
                <a:gd name="connsiteY6" fmla="*/ 2664428 h 2664428"/>
                <a:gd name="connsiteX7" fmla="*/ 0 w 3411206"/>
                <a:gd name="connsiteY7" fmla="*/ 2408184 h 2664428"/>
                <a:gd name="connsiteX8" fmla="*/ 0 w 3411206"/>
                <a:gd name="connsiteY8" fmla="*/ 522058 h 2664428"/>
                <a:gd name="connsiteX9" fmla="*/ 204602 w 3411206"/>
                <a:gd name="connsiteY9" fmla="*/ 271020 h 2664428"/>
                <a:gd name="connsiteX10" fmla="*/ 244378 w 3411206"/>
                <a:gd name="connsiteY10" fmla="*/ 267010 h 266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1206" h="2664428">
                  <a:moveTo>
                    <a:pt x="1688869" y="0"/>
                  </a:moveTo>
                  <a:lnTo>
                    <a:pt x="3165680" y="266895"/>
                  </a:lnTo>
                  <a:lnTo>
                    <a:pt x="3206604" y="271020"/>
                  </a:lnTo>
                  <a:cubicBezTo>
                    <a:pt x="3323371" y="294914"/>
                    <a:pt x="3411206" y="398228"/>
                    <a:pt x="3411206" y="522058"/>
                  </a:cubicBezTo>
                  <a:lnTo>
                    <a:pt x="3411206" y="2408184"/>
                  </a:lnTo>
                  <a:cubicBezTo>
                    <a:pt x="3411206" y="2549704"/>
                    <a:pt x="3296482" y="2664428"/>
                    <a:pt x="3154962" y="2664428"/>
                  </a:cubicBezTo>
                  <a:lnTo>
                    <a:pt x="256244" y="2664428"/>
                  </a:lnTo>
                  <a:cubicBezTo>
                    <a:pt x="114724" y="2664428"/>
                    <a:pt x="0" y="2549704"/>
                    <a:pt x="0" y="2408184"/>
                  </a:cubicBezTo>
                  <a:lnTo>
                    <a:pt x="0" y="522058"/>
                  </a:lnTo>
                  <a:cubicBezTo>
                    <a:pt x="0" y="398228"/>
                    <a:pt x="87836" y="294914"/>
                    <a:pt x="204602" y="271020"/>
                  </a:cubicBezTo>
                  <a:lnTo>
                    <a:pt x="244378" y="26701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cs typeface="Gill Sans Regular" panose="020B0502020104020203"/>
              </a:endParaRPr>
            </a:p>
          </p:txBody>
        </p:sp>
        <p:sp>
          <p:nvSpPr>
            <p:cNvPr id="91" name="TextBox 61">
              <a:extLst>
                <a:ext uri="{FF2B5EF4-FFF2-40B4-BE49-F238E27FC236}">
                  <a16:creationId xmlns:a16="http://schemas.microsoft.com/office/drawing/2014/main" id="{EDDBF010-F14B-5383-98EB-1BD6094A018D}"/>
                </a:ext>
              </a:extLst>
            </p:cNvPr>
            <p:cNvSpPr txBox="1"/>
            <p:nvPr/>
          </p:nvSpPr>
          <p:spPr>
            <a:xfrm>
              <a:off x="8578595" y="3766667"/>
              <a:ext cx="3028949" cy="246221"/>
            </a:xfrm>
            <a:prstGeom prst="rect">
              <a:avLst/>
            </a:prstGeom>
          </p:spPr>
          <p:txBody>
            <a:bodyPr wrap="square" lIns="0" tIns="0" rIns="0" bIns="0" rtlCol="0" anchor="t">
              <a:spAutoFit/>
            </a:bodyPr>
            <a:lstStyle/>
            <a:p>
              <a:pPr lvl="0" algn="ctr"/>
              <a:r>
                <a:rPr lang="en-US" sz="1600" b="1">
                  <a:solidFill>
                    <a:schemeClr val="bg1"/>
                  </a:solidFill>
                  <a:latin typeface="Montserrat ExtraBold" pitchFamily="2" charset="0"/>
                </a:rPr>
                <a:t>RDR Benefits Analysis Tool</a:t>
              </a:r>
            </a:p>
          </p:txBody>
        </p:sp>
        <p:sp>
          <p:nvSpPr>
            <p:cNvPr id="92" name="TextBox 91">
              <a:extLst>
                <a:ext uri="{FF2B5EF4-FFF2-40B4-BE49-F238E27FC236}">
                  <a16:creationId xmlns:a16="http://schemas.microsoft.com/office/drawing/2014/main" id="{34B3B173-9094-028E-8FB5-8E5982E36E46}"/>
                </a:ext>
              </a:extLst>
            </p:cNvPr>
            <p:cNvSpPr txBox="1"/>
            <p:nvPr/>
          </p:nvSpPr>
          <p:spPr>
            <a:xfrm>
              <a:off x="8365758" y="4052855"/>
              <a:ext cx="3454623" cy="1815882"/>
            </a:xfrm>
            <a:prstGeom prst="rect">
              <a:avLst/>
            </a:prstGeom>
            <a:noFill/>
          </p:spPr>
          <p:txBody>
            <a:bodyPr wrap="square" rtlCol="0">
              <a:spAutoFit/>
            </a:bodyPr>
            <a:lstStyle/>
            <a:p>
              <a:pPr marL="114300" indent="-114300">
                <a:buFont typeface="Arial" panose="020B0604020202020204" pitchFamily="34" charset="0"/>
                <a:buChar char="•"/>
              </a:pPr>
              <a:r>
                <a:rPr lang="en-US" sz="1600">
                  <a:solidFill>
                    <a:schemeClr val="bg1"/>
                  </a:solidFill>
                  <a:latin typeface="Montserrat" pitchFamily="2" charset="0"/>
                  <a:cs typeface="Gill Sans Regular" panose="020B0502020104020203"/>
                </a:rPr>
                <a:t>How are the benefits of a resilience project under a given hazard event experienced by different users of my transportation network?</a:t>
              </a:r>
            </a:p>
            <a:p>
              <a:pPr marL="114300" indent="-114300">
                <a:buFont typeface="Arial" panose="020B0604020202020204" pitchFamily="34" charset="0"/>
                <a:buChar char="•"/>
              </a:pPr>
              <a:r>
                <a:rPr lang="en-US" sz="1600" b="1">
                  <a:solidFill>
                    <a:schemeClr val="bg1"/>
                  </a:solidFill>
                  <a:latin typeface="Montserrat" pitchFamily="2" charset="0"/>
                  <a:cs typeface="Gill Sans Regular" panose="020B0502020104020203"/>
                </a:rPr>
                <a:t>Outputs: </a:t>
              </a:r>
              <a:r>
                <a:rPr lang="en-US" sz="1600">
                  <a:solidFill>
                    <a:schemeClr val="bg1"/>
                  </a:solidFill>
                  <a:latin typeface="Montserrat" pitchFamily="2" charset="0"/>
                  <a:cs typeface="Gill Sans Regular" panose="020B0502020104020203"/>
                </a:rPr>
                <a:t>Network performance changes by TAZ</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72"/>
                                        </p:tgtEl>
                                        <p:attrNameLst>
                                          <p:attrName>style.opacity</p:attrName>
                                        </p:attrNameLst>
                                      </p:cBhvr>
                                      <p:to>
                                        <p:strVal val="0.25"/>
                                      </p:to>
                                    </p:set>
                                    <p:animEffect filter="image" prLst="opacity: 0.25">
                                      <p:cBhvr rctx="IE">
                                        <p:cTn id="7" dur="indefinite"/>
                                        <p:tgtEl>
                                          <p:spTgt spid="72"/>
                                        </p:tgtEl>
                                      </p:cBhvr>
                                    </p:animEffect>
                                  </p:childTnLst>
                                </p:cTn>
                              </p:par>
                              <p:par>
                                <p:cTn id="8" presetID="9" presetClass="emph" presetSubtype="0" nodeType="withEffect">
                                  <p:stCondLst>
                                    <p:cond delay="0"/>
                                  </p:stCondLst>
                                  <p:childTnLst>
                                    <p:set>
                                      <p:cBhvr>
                                        <p:cTn id="9" dur="indefinite"/>
                                        <p:tgtEl>
                                          <p:spTgt spid="94"/>
                                        </p:tgtEl>
                                        <p:attrNameLst>
                                          <p:attrName>style.opacity</p:attrName>
                                        </p:attrNameLst>
                                      </p:cBhvr>
                                      <p:to>
                                        <p:strVal val="0.25"/>
                                      </p:to>
                                    </p:set>
                                    <p:animEffect filter="image" prLst="opacity: 0.25">
                                      <p:cBhvr rctx="IE">
                                        <p:cTn id="10" dur="indefinite"/>
                                        <p:tgtEl>
                                          <p:spTgt spid="94"/>
                                        </p:tgtEl>
                                      </p:cBhvr>
                                    </p:animEffect>
                                  </p:childTnLst>
                                </p:cTn>
                              </p:par>
                              <p:par>
                                <p:cTn id="11" presetID="9" presetClass="emph" presetSubtype="0" nodeType="withEffect">
                                  <p:stCondLst>
                                    <p:cond delay="0"/>
                                  </p:stCondLst>
                                  <p:childTnLst>
                                    <p:set>
                                      <p:cBhvr>
                                        <p:cTn id="12" dur="indefinite"/>
                                        <p:tgtEl>
                                          <p:spTgt spid="73"/>
                                        </p:tgtEl>
                                        <p:attrNameLst>
                                          <p:attrName>style.opacity</p:attrName>
                                        </p:attrNameLst>
                                      </p:cBhvr>
                                      <p:to>
                                        <p:strVal val="0.25"/>
                                      </p:to>
                                    </p:set>
                                    <p:animEffect filter="image" prLst="opacity: 0.25">
                                      <p:cBhvr rctx="IE">
                                        <p:cTn id="13" dur="indefinite"/>
                                        <p:tgtEl>
                                          <p:spTgt spid="73"/>
                                        </p:tgtEl>
                                      </p:cBhvr>
                                    </p:animEffect>
                                  </p:childTnLst>
                                </p:cTn>
                              </p:par>
                              <p:par>
                                <p:cTn id="14" presetID="9" presetClass="emph" presetSubtype="0" nodeType="withEffect">
                                  <p:stCondLst>
                                    <p:cond delay="0"/>
                                  </p:stCondLst>
                                  <p:childTnLst>
                                    <p:set>
                                      <p:cBhvr>
                                        <p:cTn id="15" dur="indefinite"/>
                                        <p:tgtEl>
                                          <p:spTgt spid="95"/>
                                        </p:tgtEl>
                                        <p:attrNameLst>
                                          <p:attrName>style.opacity</p:attrName>
                                        </p:attrNameLst>
                                      </p:cBhvr>
                                      <p:to>
                                        <p:strVal val="0.25"/>
                                      </p:to>
                                    </p:set>
                                    <p:animEffect filter="image" prLst="opacity: 0.25">
                                      <p:cBhvr rctx="IE">
                                        <p:cTn id="16" dur="indefinite"/>
                                        <p:tgtEl>
                                          <p:spTgt spid="9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mph" presetSubtype="0" nodeType="clickEffect">
                                  <p:stCondLst>
                                    <p:cond delay="0"/>
                                  </p:stCondLst>
                                  <p:childTnLst>
                                    <p:set>
                                      <p:cBhvr>
                                        <p:cTn id="20" dur="indefinite"/>
                                        <p:tgtEl>
                                          <p:spTgt spid="72"/>
                                        </p:tgtEl>
                                        <p:attrNameLst>
                                          <p:attrName>style.opacity</p:attrName>
                                        </p:attrNameLst>
                                      </p:cBhvr>
                                      <p:to>
                                        <p:strVal val="1"/>
                                      </p:to>
                                    </p:set>
                                    <p:animEffect filter="image" prLst="opacity: 1">
                                      <p:cBhvr rctx="IE">
                                        <p:cTn id="21" dur="indefinite"/>
                                        <p:tgtEl>
                                          <p:spTgt spid="72"/>
                                        </p:tgtEl>
                                      </p:cBhvr>
                                    </p:animEffect>
                                  </p:childTnLst>
                                </p:cTn>
                              </p:par>
                              <p:par>
                                <p:cTn id="22" presetID="9" presetClass="emph" presetSubtype="0" nodeType="withEffect">
                                  <p:stCondLst>
                                    <p:cond delay="0"/>
                                  </p:stCondLst>
                                  <p:childTnLst>
                                    <p:set>
                                      <p:cBhvr>
                                        <p:cTn id="23" dur="indefinite"/>
                                        <p:tgtEl>
                                          <p:spTgt spid="94"/>
                                        </p:tgtEl>
                                        <p:attrNameLst>
                                          <p:attrName>style.opacity</p:attrName>
                                        </p:attrNameLst>
                                      </p:cBhvr>
                                      <p:to>
                                        <p:strVal val="1"/>
                                      </p:to>
                                    </p:set>
                                    <p:animEffect filter="image" prLst="opacity: 1">
                                      <p:cBhvr rctx="IE">
                                        <p:cTn id="24" dur="indefinite"/>
                                        <p:tgtEl>
                                          <p:spTgt spid="9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mph" presetSubtype="0" nodeType="clickEffect">
                                  <p:stCondLst>
                                    <p:cond delay="0"/>
                                  </p:stCondLst>
                                  <p:childTnLst>
                                    <p:set>
                                      <p:cBhvr>
                                        <p:cTn id="28" dur="indefinite"/>
                                        <p:tgtEl>
                                          <p:spTgt spid="73"/>
                                        </p:tgtEl>
                                        <p:attrNameLst>
                                          <p:attrName>style.opacity</p:attrName>
                                        </p:attrNameLst>
                                      </p:cBhvr>
                                      <p:to>
                                        <p:strVal val="1"/>
                                      </p:to>
                                    </p:set>
                                    <p:animEffect filter="image" prLst="opacity: 1">
                                      <p:cBhvr rctx="IE">
                                        <p:cTn id="29" dur="indefinite"/>
                                        <p:tgtEl>
                                          <p:spTgt spid="73"/>
                                        </p:tgtEl>
                                      </p:cBhvr>
                                    </p:animEffect>
                                  </p:childTnLst>
                                </p:cTn>
                              </p:par>
                              <p:par>
                                <p:cTn id="30" presetID="9" presetClass="emph" presetSubtype="0" nodeType="withEffect">
                                  <p:stCondLst>
                                    <p:cond delay="0"/>
                                  </p:stCondLst>
                                  <p:childTnLst>
                                    <p:set>
                                      <p:cBhvr>
                                        <p:cTn id="31" dur="indefinite"/>
                                        <p:tgtEl>
                                          <p:spTgt spid="95"/>
                                        </p:tgtEl>
                                        <p:attrNameLst>
                                          <p:attrName>style.opacity</p:attrName>
                                        </p:attrNameLst>
                                      </p:cBhvr>
                                      <p:to>
                                        <p:strVal val="1"/>
                                      </p:to>
                                    </p:set>
                                    <p:animEffect filter="image" prLst="opacity: 1">
                                      <p:cBhvr rctx="IE">
                                        <p:cTn id="32" dur="indefinite"/>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E2CEF-6909-90F0-31FB-00B944F8D10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6FC15AC-BE38-4672-635F-7840EE3BDFC9}"/>
              </a:ext>
            </a:extLst>
          </p:cNvPr>
          <p:cNvSpPr>
            <a:spLocks noGrp="1"/>
          </p:cNvSpPr>
          <p:nvPr>
            <p:ph type="title"/>
          </p:nvPr>
        </p:nvSpPr>
        <p:spPr/>
        <p:txBody>
          <a:bodyPr/>
          <a:lstStyle/>
          <a:p>
            <a:r>
              <a:rPr lang="en-US"/>
              <a:t>Defining Your Analysis: Key Questions</a:t>
            </a:r>
          </a:p>
        </p:txBody>
      </p:sp>
      <p:sp>
        <p:nvSpPr>
          <p:cNvPr id="5" name="Content Placeholder 4">
            <a:extLst>
              <a:ext uri="{FF2B5EF4-FFF2-40B4-BE49-F238E27FC236}">
                <a16:creationId xmlns:a16="http://schemas.microsoft.com/office/drawing/2014/main" id="{455E41F9-69F9-C77C-FAE9-EDEE7F8F5190}"/>
              </a:ext>
            </a:extLst>
          </p:cNvPr>
          <p:cNvSpPr>
            <a:spLocks noGrp="1"/>
          </p:cNvSpPr>
          <p:nvPr>
            <p:ph idx="1"/>
          </p:nvPr>
        </p:nvSpPr>
        <p:spPr/>
        <p:txBody>
          <a:bodyPr>
            <a:normAutofit fontScale="92500" lnSpcReduction="10000"/>
          </a:bodyPr>
          <a:lstStyle/>
          <a:p>
            <a:pPr marL="514350" indent="-514350">
              <a:buFont typeface="+mj-lt"/>
              <a:buAutoNum type="arabicPeriod"/>
            </a:pPr>
            <a:r>
              <a:rPr lang="en-US"/>
              <a:t>What is my region of interest?</a:t>
            </a:r>
          </a:p>
          <a:p>
            <a:pPr marL="971550" lvl="1" indent="-514350">
              <a:buFont typeface="+mj-lt"/>
              <a:buAutoNum type="alphaLcPeriod"/>
            </a:pPr>
            <a:r>
              <a:rPr lang="en-US"/>
              <a:t>What network size and level of detail do I want to quantify impacts for?</a:t>
            </a:r>
          </a:p>
          <a:p>
            <a:pPr marL="971550" lvl="1" indent="-514350">
              <a:buFont typeface="+mj-lt"/>
              <a:buAutoNum type="alphaLcPeriod"/>
            </a:pPr>
            <a:r>
              <a:rPr lang="en-US"/>
              <a:t>Should transit be incorporated into the analysis?</a:t>
            </a:r>
          </a:p>
          <a:p>
            <a:pPr marL="514350" indent="-514350">
              <a:buFont typeface="+mj-lt"/>
              <a:buAutoNum type="arabicPeriod"/>
            </a:pPr>
            <a:r>
              <a:rPr lang="en-US"/>
              <a:t>What hazards are important to consider in my region?</a:t>
            </a:r>
          </a:p>
          <a:p>
            <a:pPr marL="971550" lvl="1" indent="-514350">
              <a:buFont typeface="+mj-lt"/>
              <a:buAutoNum type="alphaLcPeriod"/>
            </a:pPr>
            <a:r>
              <a:rPr lang="en-US"/>
              <a:t>What type(s) of hazard am I considering mitigation strategies for?</a:t>
            </a:r>
          </a:p>
          <a:p>
            <a:pPr marL="971550" lvl="1" indent="-514350">
              <a:buFont typeface="+mj-lt"/>
              <a:buAutoNum type="alphaLcPeriod"/>
            </a:pPr>
            <a:r>
              <a:rPr lang="en-US"/>
              <a:t>What set of hazard events / severities will adequately encompass future conditions in my region?</a:t>
            </a:r>
          </a:p>
          <a:p>
            <a:pPr marL="514350" indent="-514350">
              <a:buFont typeface="+mj-lt"/>
              <a:buAutoNum type="arabicPeriod"/>
            </a:pPr>
            <a:r>
              <a:rPr lang="en-US"/>
              <a:t>What resilience projects am I considering?</a:t>
            </a:r>
          </a:p>
          <a:p>
            <a:pPr marL="514350" indent="-514350">
              <a:buFont typeface="+mj-lt"/>
              <a:buAutoNum type="arabicPeriod"/>
            </a:pPr>
            <a:r>
              <a:rPr lang="en-US"/>
              <a:t>Who are the users of my transportation network?</a:t>
            </a:r>
          </a:p>
          <a:p>
            <a:pPr marL="971550" lvl="1" indent="-514350">
              <a:buFont typeface="+mj-lt"/>
              <a:buAutoNum type="alphaLcPeriod"/>
            </a:pPr>
            <a:r>
              <a:rPr lang="en-US"/>
              <a:t>What subsets of network users do I want to compare performance for?</a:t>
            </a:r>
          </a:p>
          <a:p>
            <a:pPr marL="971550" lvl="1" indent="-514350">
              <a:buFont typeface="+mj-lt"/>
              <a:buAutoNum type="alphaLcPeriod"/>
            </a:pPr>
            <a:r>
              <a:rPr lang="en-US"/>
              <a:t>Is car ownership a significant transportation factor in my region?</a:t>
            </a:r>
          </a:p>
        </p:txBody>
      </p:sp>
    </p:spTree>
    <p:extLst>
      <p:ext uri="{BB962C8B-B14F-4D97-AF65-F5344CB8AC3E}">
        <p14:creationId xmlns:p14="http://schemas.microsoft.com/office/powerpoint/2010/main" val="2821333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2736FD5E-C0A7-46FD-94CF-63545E10BCBD}"/>
              </a:ext>
            </a:extLst>
          </p:cNvPr>
          <p:cNvPicPr>
            <a:picLocks noChangeAspect="1"/>
          </p:cNvPicPr>
          <p:nvPr/>
        </p:nvPicPr>
        <p:blipFill rotWithShape="1">
          <a:blip r:embed="rId3">
            <a:alphaModFix amt="50000"/>
            <a:duotone>
              <a:prstClr val="black"/>
              <a:schemeClr val="tx2">
                <a:tint val="45000"/>
                <a:satMod val="400000"/>
              </a:schemeClr>
            </a:duoton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t="4288" b="4288"/>
          <a:stretch/>
        </p:blipFill>
        <p:spPr>
          <a:xfrm>
            <a:off x="0" y="1"/>
            <a:ext cx="12191999" cy="6283738"/>
          </a:xfrm>
          <a:prstGeom prst="rect">
            <a:avLst/>
          </a:prstGeom>
        </p:spPr>
      </p:pic>
      <p:sp>
        <p:nvSpPr>
          <p:cNvPr id="5" name="Rectangle 4">
            <a:extLst>
              <a:ext uri="{FF2B5EF4-FFF2-40B4-BE49-F238E27FC236}">
                <a16:creationId xmlns:a16="http://schemas.microsoft.com/office/drawing/2014/main" id="{65398321-1007-4710-9402-A6E77F4009B0}"/>
              </a:ext>
            </a:extLst>
          </p:cNvPr>
          <p:cNvSpPr/>
          <p:nvPr/>
        </p:nvSpPr>
        <p:spPr>
          <a:xfrm>
            <a:off x="126999" y="610724"/>
            <a:ext cx="7823200" cy="4929743"/>
          </a:xfrm>
          <a:prstGeom prst="rect">
            <a:avLst/>
          </a:prstGeom>
          <a:solidFill>
            <a:srgbClr val="FFFFFF">
              <a:alpha val="65098"/>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Gill Sans MT" panose="020B0502020104020203"/>
              <a:ea typeface="+mn-ea"/>
              <a:cs typeface="Gill Sans Regular" panose="020B0502020104020203"/>
            </a:endParaRPr>
          </a:p>
        </p:txBody>
      </p:sp>
      <p:sp>
        <p:nvSpPr>
          <p:cNvPr id="2" name="Title 1">
            <a:extLst>
              <a:ext uri="{FF2B5EF4-FFF2-40B4-BE49-F238E27FC236}">
                <a16:creationId xmlns:a16="http://schemas.microsoft.com/office/drawing/2014/main" id="{953BD65E-3617-44DB-8952-ACAED8565273}"/>
              </a:ext>
            </a:extLst>
          </p:cNvPr>
          <p:cNvSpPr>
            <a:spLocks noGrp="1"/>
          </p:cNvSpPr>
          <p:nvPr>
            <p:ph type="title"/>
          </p:nvPr>
        </p:nvSpPr>
        <p:spPr>
          <a:xfrm>
            <a:off x="547815" y="1597445"/>
            <a:ext cx="8211173" cy="3328515"/>
          </a:xfrm>
        </p:spPr>
        <p:txBody>
          <a:bodyPr>
            <a:noAutofit/>
          </a:bodyPr>
          <a:lstStyle/>
          <a:p>
            <a:r>
              <a:rPr lang="en-US" sz="4800" b="1">
                <a:solidFill>
                  <a:srgbClr val="0266AA"/>
                </a:solidFill>
                <a:latin typeface="Montserrat ExtraBold" pitchFamily="2" charset="0"/>
              </a:rPr>
              <a:t>Transportation networks are under constant threat from hazard-related disruptions.  </a:t>
            </a:r>
          </a:p>
        </p:txBody>
      </p:sp>
    </p:spTree>
    <p:extLst>
      <p:ext uri="{BB962C8B-B14F-4D97-AF65-F5344CB8AC3E}">
        <p14:creationId xmlns:p14="http://schemas.microsoft.com/office/powerpoint/2010/main" val="4160218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87EC5-48F6-C618-8006-0D4F1E79C30B}"/>
            </a:ext>
          </a:extLst>
        </p:cNvPr>
        <p:cNvGrpSpPr/>
        <p:nvPr/>
      </p:nvGrpSpPr>
      <p:grpSpPr>
        <a:xfrm>
          <a:off x="0" y="0"/>
          <a:ext cx="0" cy="0"/>
          <a:chOff x="0" y="0"/>
          <a:chExt cx="0" cy="0"/>
        </a:xfrm>
      </p:grpSpPr>
      <p:pic>
        <p:nvPicPr>
          <p:cNvPr id="5" name="Picture 4" descr="A map of the united states&#10;&#10;Description automatically generated">
            <a:extLst>
              <a:ext uri="{FF2B5EF4-FFF2-40B4-BE49-F238E27FC236}">
                <a16:creationId xmlns:a16="http://schemas.microsoft.com/office/drawing/2014/main" id="{FABB6AE0-3679-B2E0-D135-390E9753D104}"/>
              </a:ext>
            </a:extLst>
          </p:cNvPr>
          <p:cNvPicPr>
            <a:picLocks noChangeAspect="1"/>
          </p:cNvPicPr>
          <p:nvPr/>
        </p:nvPicPr>
        <p:blipFill rotWithShape="1">
          <a:blip r:embed="rId3">
            <a:extLst>
              <a:ext uri="{28A0092B-C50C-407E-A947-70E740481C1C}">
                <a14:useLocalDpi xmlns:a14="http://schemas.microsoft.com/office/drawing/2010/main" val="0"/>
              </a:ext>
            </a:extLst>
          </a:blip>
          <a:srcRect l="4210" t="36069" r="10321" b="25217"/>
          <a:stretch/>
        </p:blipFill>
        <p:spPr>
          <a:xfrm>
            <a:off x="-6686315" y="32635"/>
            <a:ext cx="18848465" cy="6858000"/>
          </a:xfrm>
          <a:prstGeom prst="rect">
            <a:avLst/>
          </a:prstGeom>
          <a:effectLst>
            <a:outerShdw blurRad="317500" sx="102000" sy="102000" algn="ctr" rotWithShape="0">
              <a:schemeClr val="tx1">
                <a:alpha val="25000"/>
              </a:schemeClr>
            </a:outerShdw>
          </a:effectLst>
        </p:spPr>
      </p:pic>
      <p:sp>
        <p:nvSpPr>
          <p:cNvPr id="16" name="Rectangle 15">
            <a:extLst>
              <a:ext uri="{FF2B5EF4-FFF2-40B4-BE49-F238E27FC236}">
                <a16:creationId xmlns:a16="http://schemas.microsoft.com/office/drawing/2014/main" id="{9B66442C-CE20-08C2-3ACE-062D60A25A7E}"/>
              </a:ext>
            </a:extLst>
          </p:cNvPr>
          <p:cNvSpPr/>
          <p:nvPr/>
        </p:nvSpPr>
        <p:spPr>
          <a:xfrm>
            <a:off x="8031018" y="0"/>
            <a:ext cx="4364183" cy="6890636"/>
          </a:xfrm>
          <a:prstGeom prst="rect">
            <a:avLst/>
          </a:prstGeom>
          <a:gradFill flip="none" rotWithShape="1">
            <a:gsLst>
              <a:gs pos="0">
                <a:srgbClr val="011A6B">
                  <a:alpha val="0"/>
                </a:srgbClr>
              </a:gs>
              <a:gs pos="58000">
                <a:srgbClr val="011A6B">
                  <a:alpha val="25000"/>
                </a:srgbClr>
              </a:gs>
              <a:gs pos="100000">
                <a:srgbClr val="011A6B">
                  <a:alpha val="50000"/>
                </a:srgb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endParaRPr lang="en-US" sz="1200">
              <a:solidFill>
                <a:prstClr val="white"/>
              </a:solidFill>
              <a:latin typeface="Calibri"/>
            </a:endParaRPr>
          </a:p>
        </p:txBody>
      </p:sp>
      <p:sp>
        <p:nvSpPr>
          <p:cNvPr id="8" name="Circle: Hollow 7">
            <a:extLst>
              <a:ext uri="{FF2B5EF4-FFF2-40B4-BE49-F238E27FC236}">
                <a16:creationId xmlns:a16="http://schemas.microsoft.com/office/drawing/2014/main" id="{07263AAB-4362-FA2F-9F57-AD25A50736DE}"/>
              </a:ext>
            </a:extLst>
          </p:cNvPr>
          <p:cNvSpPr/>
          <p:nvPr/>
        </p:nvSpPr>
        <p:spPr>
          <a:xfrm>
            <a:off x="7719772" y="694133"/>
            <a:ext cx="4267200" cy="4267200"/>
          </a:xfrm>
          <a:prstGeom prst="donut">
            <a:avLst>
              <a:gd name="adj" fmla="val 37486"/>
            </a:avLst>
          </a:prstGeom>
          <a:gradFill flip="none" rotWithShape="1">
            <a:gsLst>
              <a:gs pos="0">
                <a:srgbClr val="00A9A3">
                  <a:alpha val="85000"/>
                </a:srgbClr>
              </a:gs>
              <a:gs pos="100000">
                <a:schemeClr val="accent5">
                  <a:lumMod val="20000"/>
                  <a:lumOff val="80000"/>
                </a:schemeClr>
              </a:gs>
              <a:gs pos="71000">
                <a:schemeClr val="accent5">
                  <a:lumMod val="20000"/>
                  <a:lumOff val="80000"/>
                  <a:alpha val="7500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endParaRPr lang="en-US" sz="1200">
              <a:solidFill>
                <a:prstClr val="white"/>
              </a:solidFill>
              <a:latin typeface="Calibri"/>
            </a:endParaRPr>
          </a:p>
        </p:txBody>
      </p:sp>
      <p:sp>
        <p:nvSpPr>
          <p:cNvPr id="11" name="Rectangle 10">
            <a:extLst>
              <a:ext uri="{FF2B5EF4-FFF2-40B4-BE49-F238E27FC236}">
                <a16:creationId xmlns:a16="http://schemas.microsoft.com/office/drawing/2014/main" id="{013F61DF-8104-6561-4AF0-F63D0CE37E48}"/>
              </a:ext>
            </a:extLst>
          </p:cNvPr>
          <p:cNvSpPr/>
          <p:nvPr/>
        </p:nvSpPr>
        <p:spPr>
          <a:xfrm>
            <a:off x="-782891" y="0"/>
            <a:ext cx="8364972" cy="6890635"/>
          </a:xfrm>
          <a:prstGeom prst="rect">
            <a:avLst/>
          </a:prstGeom>
          <a:gradFill flip="none" rotWithShape="1">
            <a:gsLst>
              <a:gs pos="0">
                <a:srgbClr val="011A6B"/>
              </a:gs>
              <a:gs pos="100000">
                <a:srgbClr val="011A6B">
                  <a:alpha val="0"/>
                </a:srgbClr>
              </a:gs>
              <a:gs pos="45000">
                <a:srgbClr val="011A6B">
                  <a:alpha val="75000"/>
                </a:srgb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endParaRPr lang="en-US" sz="1200">
              <a:solidFill>
                <a:prstClr val="white"/>
              </a:solidFill>
              <a:latin typeface="Calibri"/>
            </a:endParaRPr>
          </a:p>
        </p:txBody>
      </p:sp>
      <p:sp>
        <p:nvSpPr>
          <p:cNvPr id="15" name="TextBox 2">
            <a:extLst>
              <a:ext uri="{FF2B5EF4-FFF2-40B4-BE49-F238E27FC236}">
                <a16:creationId xmlns:a16="http://schemas.microsoft.com/office/drawing/2014/main" id="{FF6EF533-B979-CE80-7F24-46ED9D72A025}"/>
              </a:ext>
            </a:extLst>
          </p:cNvPr>
          <p:cNvSpPr txBox="1"/>
          <p:nvPr/>
        </p:nvSpPr>
        <p:spPr>
          <a:xfrm>
            <a:off x="10283815" y="2559636"/>
            <a:ext cx="1811872" cy="608756"/>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lnSpc>
                <a:spcPts val="2000"/>
              </a:lnSpc>
              <a:defRPr/>
            </a:pPr>
            <a:r>
              <a:rPr lang="fr-FR" sz="2133">
                <a:ln w="3175">
                  <a:solidFill>
                    <a:srgbClr val="D7EAF8">
                      <a:alpha val="75000"/>
                    </a:srgbClr>
                  </a:solidFill>
                </a:ln>
                <a:solidFill>
                  <a:srgbClr val="011A6B"/>
                </a:solidFill>
                <a:effectLst>
                  <a:outerShdw blurRad="38100" dist="38100" dir="2700000" algn="tl">
                    <a:prstClr val="white">
                      <a:alpha val="43000"/>
                    </a:prstClr>
                  </a:outerShdw>
                </a:effectLst>
                <a:latin typeface="Montserrat ExtraBold" pitchFamily="2" charset="0"/>
                <a:ea typeface="Lato ExtraBold" panose="020F0502020204030203" pitchFamily="34" charset="0"/>
                <a:cs typeface="Lato ExtraBold" panose="020F0502020204030203" pitchFamily="34" charset="0"/>
              </a:rPr>
              <a:t>HAMPTON ROADS</a:t>
            </a:r>
            <a:endParaRPr lang="fr-FR" sz="1333">
              <a:ln w="3175">
                <a:solidFill>
                  <a:srgbClr val="D7EAF8">
                    <a:alpha val="75000"/>
                  </a:srgbClr>
                </a:solidFill>
              </a:ln>
              <a:solidFill>
                <a:srgbClr val="011A6B"/>
              </a:solidFill>
              <a:effectLst>
                <a:outerShdw blurRad="38100" dist="38100" dir="2700000" algn="tl">
                  <a:prstClr val="white">
                    <a:alpha val="43000"/>
                  </a:prstClr>
                </a:outerShdw>
              </a:effectLst>
              <a:latin typeface="Montserrat ExtraBold" pitchFamily="2" charset="0"/>
              <a:ea typeface="Lato ExtraBold" panose="020F0502020204030203" pitchFamily="34" charset="0"/>
              <a:cs typeface="Lato ExtraBold" panose="020F0502020204030203" pitchFamily="34" charset="0"/>
            </a:endParaRPr>
          </a:p>
        </p:txBody>
      </p:sp>
      <p:grpSp>
        <p:nvGrpSpPr>
          <p:cNvPr id="2" name="Group 1">
            <a:extLst>
              <a:ext uri="{FF2B5EF4-FFF2-40B4-BE49-F238E27FC236}">
                <a16:creationId xmlns:a16="http://schemas.microsoft.com/office/drawing/2014/main" id="{6B44D0F9-7AD8-0B13-6505-8559379A5F79}"/>
              </a:ext>
            </a:extLst>
          </p:cNvPr>
          <p:cNvGrpSpPr/>
          <p:nvPr/>
        </p:nvGrpSpPr>
        <p:grpSpPr>
          <a:xfrm>
            <a:off x="381001" y="1295401"/>
            <a:ext cx="6925289" cy="1303139"/>
            <a:chOff x="584867" y="1683386"/>
            <a:chExt cx="10387934" cy="1954709"/>
          </a:xfrm>
        </p:grpSpPr>
        <p:pic>
          <p:nvPicPr>
            <p:cNvPr id="12" name="Picture 2">
              <a:extLst>
                <a:ext uri="{FF2B5EF4-FFF2-40B4-BE49-F238E27FC236}">
                  <a16:creationId xmlns:a16="http://schemas.microsoft.com/office/drawing/2014/main" id="{C6A6AE16-4E37-0AAC-E3CB-56D85920F86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4867" y="1683386"/>
              <a:ext cx="1223010" cy="1223010"/>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62E87A06-49EA-7CF0-AD84-4C74DCA13F4C}"/>
                </a:ext>
              </a:extLst>
            </p:cNvPr>
            <p:cNvSpPr txBox="1"/>
            <p:nvPr/>
          </p:nvSpPr>
          <p:spPr>
            <a:xfrm>
              <a:off x="1981201" y="1787588"/>
              <a:ext cx="8991600" cy="1850507"/>
            </a:xfrm>
            <a:prstGeom prst="rect">
              <a:avLst/>
            </a:prstGeom>
            <a:noFill/>
          </p:spPr>
          <p:txBody>
            <a:bodyPr wrap="square" rtlCol="0">
              <a:spAutoFit/>
            </a:bodyPr>
            <a:lstStyle/>
            <a:p>
              <a:pPr defTabSz="1219170">
                <a:lnSpc>
                  <a:spcPts val="2933"/>
                </a:lnSpc>
                <a:defRPr/>
              </a:pPr>
              <a:r>
                <a:rPr lang="en-US" sz="3600">
                  <a:ln w="635">
                    <a:noFill/>
                  </a:ln>
                  <a:solidFill>
                    <a:schemeClr val="bg1"/>
                  </a:solidFill>
                  <a:latin typeface="Montserrat ExtraBold" pitchFamily="2" charset="0"/>
                  <a:ea typeface="Lato ExtraBold" panose="020F0502020204030203" pitchFamily="34" charset="0"/>
                  <a:cs typeface="Lato ExtraBold" panose="020F0502020204030203" pitchFamily="34" charset="0"/>
                </a:rPr>
                <a:t>Coastal Virginia </a:t>
              </a:r>
            </a:p>
            <a:p>
              <a:pPr defTabSz="1219170">
                <a:lnSpc>
                  <a:spcPts val="2933"/>
                </a:lnSpc>
                <a:spcBef>
                  <a:spcPts val="200"/>
                </a:spcBef>
                <a:defRPr/>
              </a:pPr>
              <a:r>
                <a:rPr lang="en-US" sz="2933">
                  <a:ln w="635">
                    <a:noFill/>
                  </a:ln>
                  <a:solidFill>
                    <a:schemeClr val="bg1"/>
                  </a:solidFill>
                  <a:latin typeface="Montserrat ExtraBold" pitchFamily="2" charset="0"/>
                  <a:ea typeface="Lato Bold" panose="020F0502020204030203" pitchFamily="34" charset="0"/>
                  <a:cs typeface="Lato Bold" panose="020F0502020204030203" pitchFamily="34" charset="0"/>
                </a:rPr>
                <a:t>Mouth of the Chesapeake Bay</a:t>
              </a:r>
            </a:p>
          </p:txBody>
        </p:sp>
      </p:grpSp>
      <p:pic>
        <p:nvPicPr>
          <p:cNvPr id="6" name="Graphic 5" descr="Arrow: Straight with solid fill">
            <a:extLst>
              <a:ext uri="{FF2B5EF4-FFF2-40B4-BE49-F238E27FC236}">
                <a16:creationId xmlns:a16="http://schemas.microsoft.com/office/drawing/2014/main" id="{6692FB19-B91B-9EF3-D2A3-3E5DC61B63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81477" y="2669591"/>
            <a:ext cx="410853" cy="410853"/>
          </a:xfrm>
          <a:prstGeom prst="rect">
            <a:avLst/>
          </a:prstGeom>
        </p:spPr>
      </p:pic>
      <p:sp>
        <p:nvSpPr>
          <p:cNvPr id="3" name="TextBox 7">
            <a:extLst>
              <a:ext uri="{FF2B5EF4-FFF2-40B4-BE49-F238E27FC236}">
                <a16:creationId xmlns:a16="http://schemas.microsoft.com/office/drawing/2014/main" id="{DDAC9DFF-5BCE-20C8-A0BD-1A927DB12BCE}"/>
              </a:ext>
            </a:extLst>
          </p:cNvPr>
          <p:cNvSpPr txBox="1"/>
          <p:nvPr/>
        </p:nvSpPr>
        <p:spPr>
          <a:xfrm>
            <a:off x="459047" y="292960"/>
            <a:ext cx="5208463" cy="500137"/>
          </a:xfrm>
          <a:prstGeom prst="rect">
            <a:avLst/>
          </a:prstGeom>
          <a:ln>
            <a:noFill/>
          </a:ln>
        </p:spPr>
        <p:txBody>
          <a:bodyPr wrap="square" lIns="0" tIns="0" rIns="0" bIns="0" rtlCol="0" anchor="t">
            <a:spAutoFit/>
          </a:bodyPr>
          <a:lstStyle/>
          <a:p>
            <a:pPr defTabSz="1219170">
              <a:lnSpc>
                <a:spcPts val="3933"/>
              </a:lnSpc>
              <a:defRPr/>
            </a:pPr>
            <a:r>
              <a:rPr lang="en-US" sz="4000" spc="-200">
                <a:ln w="3175">
                  <a:noFill/>
                </a:ln>
                <a:solidFill>
                  <a:schemeClr val="accent5">
                    <a:lumMod val="20000"/>
                    <a:lumOff val="80000"/>
                  </a:schemeClr>
                </a:solidFill>
                <a:latin typeface="Montserrat ExtraBold" pitchFamily="2" charset="0"/>
                <a:cs typeface="Aharoni" panose="02010803020104030203" pitchFamily="2" charset="-79"/>
              </a:rPr>
              <a:t>HAMPTON ROADS</a:t>
            </a:r>
          </a:p>
        </p:txBody>
      </p:sp>
      <p:grpSp>
        <p:nvGrpSpPr>
          <p:cNvPr id="4" name="Group 3">
            <a:extLst>
              <a:ext uri="{FF2B5EF4-FFF2-40B4-BE49-F238E27FC236}">
                <a16:creationId xmlns:a16="http://schemas.microsoft.com/office/drawing/2014/main" id="{B11E58A0-10DA-2559-5B54-0E32A2EF913E}"/>
              </a:ext>
            </a:extLst>
          </p:cNvPr>
          <p:cNvGrpSpPr/>
          <p:nvPr/>
        </p:nvGrpSpPr>
        <p:grpSpPr>
          <a:xfrm>
            <a:off x="285102" y="2629449"/>
            <a:ext cx="3891401" cy="1053551"/>
            <a:chOff x="213825" y="1722967"/>
            <a:chExt cx="2918551" cy="790163"/>
          </a:xfrm>
        </p:grpSpPr>
        <p:sp>
          <p:nvSpPr>
            <p:cNvPr id="7" name="TextBox 6">
              <a:extLst>
                <a:ext uri="{FF2B5EF4-FFF2-40B4-BE49-F238E27FC236}">
                  <a16:creationId xmlns:a16="http://schemas.microsoft.com/office/drawing/2014/main" id="{0C91DC0D-B444-23EC-AE24-7B5DC462BF86}"/>
                </a:ext>
              </a:extLst>
            </p:cNvPr>
            <p:cNvSpPr txBox="1"/>
            <p:nvPr/>
          </p:nvSpPr>
          <p:spPr>
            <a:xfrm>
              <a:off x="1009650" y="1722967"/>
              <a:ext cx="1043787" cy="790163"/>
            </a:xfrm>
            <a:prstGeom prst="rect">
              <a:avLst/>
            </a:prstGeom>
            <a:noFill/>
          </p:spPr>
          <p:txBody>
            <a:bodyPr wrap="square" rtlCol="0" anchor="ctr" anchorCtr="0">
              <a:noAutofit/>
            </a:bodyPr>
            <a:lstStyle/>
            <a:p>
              <a:pPr defTabSz="1219170">
                <a:defRPr/>
              </a:pPr>
              <a:r>
                <a:rPr lang="en-US" sz="6400" spc="-200">
                  <a:ln w="12700">
                    <a:solidFill>
                      <a:srgbClr val="00A9A3"/>
                    </a:solidFill>
                  </a:ln>
                  <a:solidFill>
                    <a:schemeClr val="bg1"/>
                  </a:solidFill>
                  <a:latin typeface="Montserrat ExtraBold" pitchFamily="2" charset="0"/>
                </a:rPr>
                <a:t>1.7</a:t>
              </a:r>
            </a:p>
          </p:txBody>
        </p:sp>
        <p:sp>
          <p:nvSpPr>
            <p:cNvPr id="9" name="TextBox 8">
              <a:extLst>
                <a:ext uri="{FF2B5EF4-FFF2-40B4-BE49-F238E27FC236}">
                  <a16:creationId xmlns:a16="http://schemas.microsoft.com/office/drawing/2014/main" id="{D3E3611B-BA27-FA89-930C-4C6D22FA2417}"/>
                </a:ext>
              </a:extLst>
            </p:cNvPr>
            <p:cNvSpPr txBox="1"/>
            <p:nvPr/>
          </p:nvSpPr>
          <p:spPr>
            <a:xfrm>
              <a:off x="1877164" y="1849933"/>
              <a:ext cx="1255212" cy="593384"/>
            </a:xfrm>
            <a:prstGeom prst="rect">
              <a:avLst/>
            </a:prstGeom>
            <a:noFill/>
          </p:spPr>
          <p:txBody>
            <a:bodyPr wrap="square" rtlCol="0" anchor="ctr">
              <a:spAutoFit/>
            </a:bodyPr>
            <a:lstStyle/>
            <a:p>
              <a:pPr defTabSz="1219170">
                <a:lnSpc>
                  <a:spcPts val="2667"/>
                </a:lnSpc>
                <a:defRPr/>
              </a:pPr>
              <a:r>
                <a:rPr lang="en-US" sz="2933">
                  <a:solidFill>
                    <a:schemeClr val="bg1"/>
                  </a:solidFill>
                  <a:latin typeface="Montserrat ExtraBold" pitchFamily="2" charset="0"/>
                  <a:ea typeface="Lato Bold" panose="020F0502020204030203" pitchFamily="34" charset="0"/>
                  <a:cs typeface="Lato Bold" panose="020F0502020204030203" pitchFamily="34" charset="0"/>
                </a:rPr>
                <a:t>Million </a:t>
              </a:r>
            </a:p>
            <a:p>
              <a:pPr defTabSz="1219170">
                <a:lnSpc>
                  <a:spcPts val="2667"/>
                </a:lnSpc>
                <a:defRPr/>
              </a:pPr>
              <a:r>
                <a:rPr lang="en-US" sz="2933">
                  <a:solidFill>
                    <a:schemeClr val="bg1"/>
                  </a:solidFill>
                  <a:latin typeface="Montserrat ExtraBold" pitchFamily="2" charset="0"/>
                  <a:ea typeface="Lato Bold" panose="020F0502020204030203" pitchFamily="34" charset="0"/>
                  <a:cs typeface="Lato Bold" panose="020F0502020204030203" pitchFamily="34" charset="0"/>
                </a:rPr>
                <a:t>People</a:t>
              </a:r>
            </a:p>
          </p:txBody>
        </p:sp>
        <p:pic>
          <p:nvPicPr>
            <p:cNvPr id="10" name="Picture 12">
              <a:extLst>
                <a:ext uri="{FF2B5EF4-FFF2-40B4-BE49-F238E27FC236}">
                  <a16:creationId xmlns:a16="http://schemas.microsoft.com/office/drawing/2014/main" id="{0108B1F6-0AF1-624C-90DD-33AB6C2BFE4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3825" y="1848515"/>
              <a:ext cx="768721" cy="539066"/>
            </a:xfrm>
            <a:prstGeom prst="rect">
              <a:avLst/>
            </a:prstGeom>
            <a:effectLst>
              <a:outerShdw blurRad="50800" dist="38100" dir="2700000" algn="tl" rotWithShape="0">
                <a:prstClr val="black">
                  <a:alpha val="40000"/>
                </a:prstClr>
              </a:outerShdw>
            </a:effectLst>
          </p:spPr>
        </p:pic>
      </p:grpSp>
      <p:grpSp>
        <p:nvGrpSpPr>
          <p:cNvPr id="14" name="Group 13">
            <a:extLst>
              <a:ext uri="{FF2B5EF4-FFF2-40B4-BE49-F238E27FC236}">
                <a16:creationId xmlns:a16="http://schemas.microsoft.com/office/drawing/2014/main" id="{7FA6DF51-DA1C-80C2-F591-C234D69514F0}"/>
              </a:ext>
            </a:extLst>
          </p:cNvPr>
          <p:cNvGrpSpPr/>
          <p:nvPr/>
        </p:nvGrpSpPr>
        <p:grpSpPr>
          <a:xfrm>
            <a:off x="381000" y="3985085"/>
            <a:ext cx="6934200" cy="1591195"/>
            <a:chOff x="285750" y="2927502"/>
            <a:chExt cx="5200650" cy="1193396"/>
          </a:xfrm>
        </p:grpSpPr>
        <p:pic>
          <p:nvPicPr>
            <p:cNvPr id="17" name="Picture 3">
              <a:extLst>
                <a:ext uri="{FF2B5EF4-FFF2-40B4-BE49-F238E27FC236}">
                  <a16:creationId xmlns:a16="http://schemas.microsoft.com/office/drawing/2014/main" id="{24A8FF1F-B4F9-B004-15C4-98E8EE0411C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85750" y="2927502"/>
              <a:ext cx="595947" cy="819171"/>
            </a:xfrm>
            <a:prstGeom prst="rect">
              <a:avLst/>
            </a:prstGeom>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74BB91B3-27CE-9808-C329-DCA7BDF3050A}"/>
                </a:ext>
              </a:extLst>
            </p:cNvPr>
            <p:cNvSpPr txBox="1"/>
            <p:nvPr/>
          </p:nvSpPr>
          <p:spPr>
            <a:xfrm>
              <a:off x="990600" y="2935958"/>
              <a:ext cx="4495800" cy="1184940"/>
            </a:xfrm>
            <a:prstGeom prst="rect">
              <a:avLst/>
            </a:prstGeom>
            <a:noFill/>
          </p:spPr>
          <p:txBody>
            <a:bodyPr wrap="square" rtlCol="0">
              <a:spAutoFit/>
            </a:bodyPr>
            <a:lstStyle/>
            <a:p>
              <a:pPr defTabSz="1219170">
                <a:lnSpc>
                  <a:spcPts val="2933"/>
                </a:lnSpc>
                <a:defRPr/>
              </a:pPr>
              <a:r>
                <a:rPr lang="en-US" sz="3600">
                  <a:solidFill>
                    <a:schemeClr val="bg1"/>
                  </a:solidFill>
                  <a:latin typeface="Montserrat ExtraBold" pitchFamily="2" charset="0"/>
                  <a:ea typeface="Lato ExtraBold" panose="020F0502020204030203" pitchFamily="34" charset="0"/>
                  <a:cs typeface="Lato ExtraBold" panose="020F0502020204030203" pitchFamily="34" charset="0"/>
                </a:rPr>
                <a:t>Strategic Location</a:t>
              </a:r>
            </a:p>
            <a:p>
              <a:pPr defTabSz="1219170">
                <a:lnSpc>
                  <a:spcPts val="2933"/>
                </a:lnSpc>
                <a:defRPr/>
              </a:pPr>
              <a:r>
                <a:rPr lang="en-US" sz="2933">
                  <a:solidFill>
                    <a:schemeClr val="bg1"/>
                  </a:solidFill>
                  <a:latin typeface="Montserrat ExtraBold" pitchFamily="2" charset="0"/>
                  <a:ea typeface="Lato Bold" panose="020F0502020204030203" pitchFamily="34" charset="0"/>
                  <a:cs typeface="Lato Bold" panose="020F0502020204030203" pitchFamily="34" charset="0"/>
                </a:rPr>
                <a:t>Foreign Trade</a:t>
              </a:r>
            </a:p>
            <a:p>
              <a:pPr defTabSz="1219170">
                <a:lnSpc>
                  <a:spcPts val="2933"/>
                </a:lnSpc>
                <a:defRPr/>
              </a:pPr>
              <a:r>
                <a:rPr lang="en-US" sz="2933">
                  <a:solidFill>
                    <a:schemeClr val="bg1"/>
                  </a:solidFill>
                  <a:latin typeface="Montserrat ExtraBold" pitchFamily="2" charset="0"/>
                  <a:ea typeface="Lato Bold" panose="020F0502020204030203" pitchFamily="34" charset="0"/>
                  <a:cs typeface="Lato Bold" panose="020F0502020204030203" pitchFamily="34" charset="0"/>
                </a:rPr>
                <a:t>Tourism</a:t>
              </a:r>
            </a:p>
            <a:p>
              <a:pPr defTabSz="1219170">
                <a:lnSpc>
                  <a:spcPts val="2933"/>
                </a:lnSpc>
                <a:defRPr/>
              </a:pPr>
              <a:r>
                <a:rPr lang="en-US" sz="2933">
                  <a:solidFill>
                    <a:schemeClr val="bg1"/>
                  </a:solidFill>
                  <a:latin typeface="Montserrat ExtraBold" pitchFamily="2" charset="0"/>
                  <a:ea typeface="Lato Bold" panose="020F0502020204030203" pitchFamily="34" charset="0"/>
                  <a:cs typeface="Lato Bold" panose="020F0502020204030203" pitchFamily="34" charset="0"/>
                </a:rPr>
                <a:t>Military Facilities</a:t>
              </a:r>
            </a:p>
          </p:txBody>
        </p:sp>
      </p:grpSp>
      <p:pic>
        <p:nvPicPr>
          <p:cNvPr id="19" name="Picture 18" descr="A white text on a black background&#10;&#10;AI-generated content may be incorrect.">
            <a:extLst>
              <a:ext uri="{FF2B5EF4-FFF2-40B4-BE49-F238E27FC236}">
                <a16:creationId xmlns:a16="http://schemas.microsoft.com/office/drawing/2014/main" id="{EBF1D211-54B8-ED40-EB49-76910704F6D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282" y="6473159"/>
            <a:ext cx="951719" cy="344563"/>
          </a:xfrm>
          <a:prstGeom prst="rect">
            <a:avLst/>
          </a:prstGeom>
        </p:spPr>
      </p:pic>
      <p:sp>
        <p:nvSpPr>
          <p:cNvPr id="20" name="TextBox 19">
            <a:extLst>
              <a:ext uri="{FF2B5EF4-FFF2-40B4-BE49-F238E27FC236}">
                <a16:creationId xmlns:a16="http://schemas.microsoft.com/office/drawing/2014/main" id="{CE8F55F5-0416-F8BB-A80C-6F5BD9252B86}"/>
              </a:ext>
            </a:extLst>
          </p:cNvPr>
          <p:cNvSpPr txBox="1"/>
          <p:nvPr/>
        </p:nvSpPr>
        <p:spPr>
          <a:xfrm>
            <a:off x="8578392" y="6306532"/>
            <a:ext cx="3299381" cy="369332"/>
          </a:xfrm>
          <a:prstGeom prst="rect">
            <a:avLst/>
          </a:prstGeom>
          <a:noFill/>
        </p:spPr>
        <p:txBody>
          <a:bodyPr wrap="square" rtlCol="0">
            <a:spAutoFit/>
          </a:bodyPr>
          <a:lstStyle/>
          <a:p>
            <a:pPr algn="r"/>
            <a:r>
              <a:rPr lang="en-US" dirty="0">
                <a:solidFill>
                  <a:schemeClr val="bg1"/>
                </a:solidFill>
              </a:rPr>
              <a:t>Slide courtesy of HRTPO</a:t>
            </a:r>
          </a:p>
        </p:txBody>
      </p:sp>
    </p:spTree>
    <p:extLst>
      <p:ext uri="{BB962C8B-B14F-4D97-AF65-F5344CB8AC3E}">
        <p14:creationId xmlns:p14="http://schemas.microsoft.com/office/powerpoint/2010/main" val="127040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11A6B"/>
        </a:solidFill>
        <a:effectLst/>
      </p:bgPr>
    </p:bg>
    <p:spTree>
      <p:nvGrpSpPr>
        <p:cNvPr id="1" name=""/>
        <p:cNvGrpSpPr/>
        <p:nvPr/>
      </p:nvGrpSpPr>
      <p:grpSpPr>
        <a:xfrm>
          <a:off x="0" y="0"/>
          <a:ext cx="0" cy="0"/>
          <a:chOff x="0" y="0"/>
          <a:chExt cx="0" cy="0"/>
        </a:xfrm>
      </p:grpSpPr>
      <p:grpSp>
        <p:nvGrpSpPr>
          <p:cNvPr id="204" name="Group 203">
            <a:extLst>
              <a:ext uri="{FF2B5EF4-FFF2-40B4-BE49-F238E27FC236}">
                <a16:creationId xmlns:a16="http://schemas.microsoft.com/office/drawing/2014/main" id="{3D54316F-B939-6AA8-979B-E44A56E0ADAD}"/>
              </a:ext>
            </a:extLst>
          </p:cNvPr>
          <p:cNvGrpSpPr/>
          <p:nvPr/>
        </p:nvGrpSpPr>
        <p:grpSpPr>
          <a:xfrm>
            <a:off x="9322368" y="4045199"/>
            <a:ext cx="1506816" cy="1552569"/>
            <a:chOff x="19384711" y="7724003"/>
            <a:chExt cx="2260224" cy="2328853"/>
          </a:xfrm>
        </p:grpSpPr>
        <p:sp>
          <p:nvSpPr>
            <p:cNvPr id="205" name="Freeform 4">
              <a:extLst>
                <a:ext uri="{FF2B5EF4-FFF2-40B4-BE49-F238E27FC236}">
                  <a16:creationId xmlns:a16="http://schemas.microsoft.com/office/drawing/2014/main" id="{DDBCBBE4-05D5-C712-02E9-69595B876486}"/>
                </a:ext>
              </a:extLst>
            </p:cNvPr>
            <p:cNvSpPr/>
            <p:nvPr/>
          </p:nvSpPr>
          <p:spPr>
            <a:xfrm rot="16200000">
              <a:off x="19350396" y="7758318"/>
              <a:ext cx="2328853" cy="2260224"/>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A0CEE9"/>
            </a:solidFill>
            <a:ln>
              <a:solidFill>
                <a:schemeClr val="accent2"/>
              </a:solidFill>
            </a:ln>
            <a:effectLst/>
          </p:spPr>
          <p:txBody>
            <a:bodyPr/>
            <a:lstStyle/>
            <a:p>
              <a:pPr defTabSz="609585"/>
              <a:endParaRPr lang="en-US" sz="933">
                <a:solidFill>
                  <a:srgbClr val="002050"/>
                </a:solidFill>
                <a:latin typeface="Montserrat Medium" pitchFamily="2" charset="0"/>
              </a:endParaRPr>
            </a:p>
          </p:txBody>
        </p:sp>
        <p:sp>
          <p:nvSpPr>
            <p:cNvPr id="206" name="TextBox 24">
              <a:extLst>
                <a:ext uri="{FF2B5EF4-FFF2-40B4-BE49-F238E27FC236}">
                  <a16:creationId xmlns:a16="http://schemas.microsoft.com/office/drawing/2014/main" id="{D5C94F8A-FB8D-32D9-7BC1-89F2B577C187}"/>
                </a:ext>
              </a:extLst>
            </p:cNvPr>
            <p:cNvSpPr txBox="1"/>
            <p:nvPr/>
          </p:nvSpPr>
          <p:spPr>
            <a:xfrm>
              <a:off x="19509295" y="8478063"/>
              <a:ext cx="2011056" cy="807913"/>
            </a:xfrm>
            <a:prstGeom prst="rect">
              <a:avLst/>
            </a:prstGeom>
          </p:spPr>
          <p:txBody>
            <a:bodyPr wrap="square" lIns="0" tIns="0" rIns="0" bIns="0" rtlCol="0" anchor="t">
              <a:spAutoFit/>
            </a:bodyPr>
            <a:lstStyle/>
            <a:p>
              <a:pPr algn="ctr" defTabSz="609585">
                <a:lnSpc>
                  <a:spcPts val="2133"/>
                </a:lnSpc>
              </a:pPr>
              <a:r>
                <a:rPr lang="en-US" sz="1867">
                  <a:solidFill>
                    <a:srgbClr val="002050"/>
                  </a:solidFill>
                  <a:latin typeface="Montserrat ExtraBold" pitchFamily="2" charset="0"/>
                </a:rPr>
                <a:t>PROJECT VIABILITY</a:t>
              </a:r>
            </a:p>
          </p:txBody>
        </p:sp>
      </p:grpSp>
      <p:grpSp>
        <p:nvGrpSpPr>
          <p:cNvPr id="207" name="Group 206">
            <a:extLst>
              <a:ext uri="{FF2B5EF4-FFF2-40B4-BE49-F238E27FC236}">
                <a16:creationId xmlns:a16="http://schemas.microsoft.com/office/drawing/2014/main" id="{54AABA50-813B-D9A6-F610-388DCF9F721C}"/>
              </a:ext>
            </a:extLst>
          </p:cNvPr>
          <p:cNvGrpSpPr/>
          <p:nvPr/>
        </p:nvGrpSpPr>
        <p:grpSpPr>
          <a:xfrm>
            <a:off x="10202891" y="2790095"/>
            <a:ext cx="1506816" cy="1552569"/>
            <a:chOff x="20736121" y="5863448"/>
            <a:chExt cx="2260224" cy="2328853"/>
          </a:xfrm>
        </p:grpSpPr>
        <p:grpSp>
          <p:nvGrpSpPr>
            <p:cNvPr id="208" name="Group 6">
              <a:extLst>
                <a:ext uri="{FF2B5EF4-FFF2-40B4-BE49-F238E27FC236}">
                  <a16:creationId xmlns:a16="http://schemas.microsoft.com/office/drawing/2014/main" id="{5EC29DC1-192C-2559-BAA1-87918CBC66FA}"/>
                </a:ext>
              </a:extLst>
            </p:cNvPr>
            <p:cNvGrpSpPr/>
            <p:nvPr/>
          </p:nvGrpSpPr>
          <p:grpSpPr>
            <a:xfrm rot="16200000">
              <a:off x="20701806" y="5897763"/>
              <a:ext cx="2328853" cy="2260224"/>
              <a:chOff x="0" y="0"/>
              <a:chExt cx="812800" cy="698500"/>
            </a:xfrm>
            <a:effectLst/>
          </p:grpSpPr>
          <p:sp>
            <p:nvSpPr>
              <p:cNvPr id="210" name="Freeform 7">
                <a:extLst>
                  <a:ext uri="{FF2B5EF4-FFF2-40B4-BE49-F238E27FC236}">
                    <a16:creationId xmlns:a16="http://schemas.microsoft.com/office/drawing/2014/main" id="{6FF26D28-1F7B-EFDF-4DC6-5AE419920CCA}"/>
                  </a:ext>
                </a:extLst>
              </p:cNvPr>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A0CEE9"/>
              </a:solidFill>
              <a:ln>
                <a:noFill/>
              </a:ln>
            </p:spPr>
            <p:txBody>
              <a:bodyPr/>
              <a:lstStyle/>
              <a:p>
                <a:pPr defTabSz="609585"/>
                <a:endParaRPr lang="en-US" sz="933">
                  <a:solidFill>
                    <a:srgbClr val="002050"/>
                  </a:solidFill>
                  <a:latin typeface="Montserrat Medium" pitchFamily="2" charset="0"/>
                </a:endParaRPr>
              </a:p>
            </p:txBody>
          </p:sp>
          <p:sp>
            <p:nvSpPr>
              <p:cNvPr id="211" name="TextBox 8">
                <a:extLst>
                  <a:ext uri="{FF2B5EF4-FFF2-40B4-BE49-F238E27FC236}">
                    <a16:creationId xmlns:a16="http://schemas.microsoft.com/office/drawing/2014/main" id="{412AD852-8D00-AB7C-61B7-652CFA256171}"/>
                  </a:ext>
                </a:extLst>
              </p:cNvPr>
              <p:cNvSpPr txBox="1"/>
              <p:nvPr/>
            </p:nvSpPr>
            <p:spPr>
              <a:xfrm>
                <a:off x="114300" y="-57150"/>
                <a:ext cx="584200" cy="755650"/>
              </a:xfrm>
              <a:prstGeom prst="rect">
                <a:avLst/>
              </a:prstGeom>
              <a:ln>
                <a:noFill/>
              </a:ln>
            </p:spPr>
            <p:txBody>
              <a:bodyPr lIns="33867" tIns="33867" rIns="33867" bIns="33867" rtlCol="0" anchor="ctr"/>
              <a:lstStyle/>
              <a:p>
                <a:pPr algn="ctr" defTabSz="609585">
                  <a:lnSpc>
                    <a:spcPts val="2240"/>
                  </a:lnSpc>
                </a:pPr>
                <a:endParaRPr sz="933">
                  <a:solidFill>
                    <a:srgbClr val="002050"/>
                  </a:solidFill>
                  <a:latin typeface="Montserrat Medium" pitchFamily="2" charset="0"/>
                </a:endParaRPr>
              </a:p>
            </p:txBody>
          </p:sp>
        </p:grpSp>
        <p:sp>
          <p:nvSpPr>
            <p:cNvPr id="209" name="TextBox 23">
              <a:extLst>
                <a:ext uri="{FF2B5EF4-FFF2-40B4-BE49-F238E27FC236}">
                  <a16:creationId xmlns:a16="http://schemas.microsoft.com/office/drawing/2014/main" id="{A81AAF6B-09A2-A345-D713-0B81DE4D9C9E}"/>
                </a:ext>
              </a:extLst>
            </p:cNvPr>
            <p:cNvSpPr txBox="1"/>
            <p:nvPr/>
          </p:nvSpPr>
          <p:spPr>
            <a:xfrm>
              <a:off x="20794983" y="6617508"/>
              <a:ext cx="2142498" cy="807913"/>
            </a:xfrm>
            <a:prstGeom prst="rect">
              <a:avLst/>
            </a:prstGeom>
          </p:spPr>
          <p:txBody>
            <a:bodyPr wrap="square" lIns="0" tIns="0" rIns="0" bIns="0" rtlCol="0" anchor="t">
              <a:spAutoFit/>
            </a:bodyPr>
            <a:lstStyle/>
            <a:p>
              <a:pPr algn="ctr" defTabSz="609585">
                <a:lnSpc>
                  <a:spcPts val="2133"/>
                </a:lnSpc>
              </a:pPr>
              <a:r>
                <a:rPr lang="en-US" sz="1867">
                  <a:solidFill>
                    <a:srgbClr val="002050"/>
                  </a:solidFill>
                  <a:latin typeface="Montserrat ExtraBold" pitchFamily="2" charset="0"/>
                </a:rPr>
                <a:t>ECONOMIC VITALITY</a:t>
              </a:r>
            </a:p>
          </p:txBody>
        </p:sp>
      </p:grpSp>
      <p:grpSp>
        <p:nvGrpSpPr>
          <p:cNvPr id="212" name="Group 211">
            <a:extLst>
              <a:ext uri="{FF2B5EF4-FFF2-40B4-BE49-F238E27FC236}">
                <a16:creationId xmlns:a16="http://schemas.microsoft.com/office/drawing/2014/main" id="{32F99B5A-7F24-01CF-120D-5EF61AA55579}"/>
              </a:ext>
            </a:extLst>
          </p:cNvPr>
          <p:cNvGrpSpPr/>
          <p:nvPr/>
        </p:nvGrpSpPr>
        <p:grpSpPr>
          <a:xfrm>
            <a:off x="9322369" y="1534990"/>
            <a:ext cx="1506817" cy="1552569"/>
            <a:chOff x="19394508" y="3954768"/>
            <a:chExt cx="2260225" cy="2328853"/>
          </a:xfrm>
        </p:grpSpPr>
        <p:sp>
          <p:nvSpPr>
            <p:cNvPr id="213" name="Freeform 10">
              <a:extLst>
                <a:ext uri="{FF2B5EF4-FFF2-40B4-BE49-F238E27FC236}">
                  <a16:creationId xmlns:a16="http://schemas.microsoft.com/office/drawing/2014/main" id="{0E29C339-EE41-47A2-DA74-46996D2F2542}"/>
                </a:ext>
              </a:extLst>
            </p:cNvPr>
            <p:cNvSpPr/>
            <p:nvPr/>
          </p:nvSpPr>
          <p:spPr>
            <a:xfrm rot="16200000">
              <a:off x="19360194" y="3989082"/>
              <a:ext cx="2328853" cy="2260225"/>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chemeClr val="bg2"/>
            </a:solidFill>
            <a:ln>
              <a:solidFill>
                <a:schemeClr val="accent2"/>
              </a:solidFill>
            </a:ln>
            <a:effectLst/>
          </p:spPr>
          <p:txBody>
            <a:bodyPr/>
            <a:lstStyle/>
            <a:p>
              <a:pPr defTabSz="609585"/>
              <a:endParaRPr lang="en-US" sz="933">
                <a:solidFill>
                  <a:srgbClr val="002050"/>
                </a:solidFill>
                <a:latin typeface="Montserrat Medium" pitchFamily="2" charset="0"/>
              </a:endParaRPr>
            </a:p>
          </p:txBody>
        </p:sp>
        <p:sp>
          <p:nvSpPr>
            <p:cNvPr id="214" name="TextBox 21">
              <a:extLst>
                <a:ext uri="{FF2B5EF4-FFF2-40B4-BE49-F238E27FC236}">
                  <a16:creationId xmlns:a16="http://schemas.microsoft.com/office/drawing/2014/main" id="{38C73B89-2606-D43C-3239-494CEBA9248E}"/>
                </a:ext>
              </a:extLst>
            </p:cNvPr>
            <p:cNvSpPr txBox="1"/>
            <p:nvPr/>
          </p:nvSpPr>
          <p:spPr>
            <a:xfrm>
              <a:off x="19593988" y="4708824"/>
              <a:ext cx="1861267" cy="807913"/>
            </a:xfrm>
            <a:prstGeom prst="rect">
              <a:avLst/>
            </a:prstGeom>
          </p:spPr>
          <p:txBody>
            <a:bodyPr wrap="square" lIns="0" tIns="0" rIns="0" bIns="0" rtlCol="0" anchor="t">
              <a:spAutoFit/>
            </a:bodyPr>
            <a:lstStyle/>
            <a:p>
              <a:pPr algn="ctr" defTabSz="609585">
                <a:lnSpc>
                  <a:spcPts val="2133"/>
                </a:lnSpc>
              </a:pPr>
              <a:r>
                <a:rPr lang="en-US" sz="1867">
                  <a:solidFill>
                    <a:srgbClr val="002050"/>
                  </a:solidFill>
                  <a:latin typeface="Montserrat ExtraBold" pitchFamily="2" charset="0"/>
                </a:rPr>
                <a:t>PROJECT UTILITY</a:t>
              </a:r>
            </a:p>
          </p:txBody>
        </p:sp>
      </p:grpSp>
      <p:sp>
        <p:nvSpPr>
          <p:cNvPr id="3" name="Rectangle 2">
            <a:extLst>
              <a:ext uri="{FF2B5EF4-FFF2-40B4-BE49-F238E27FC236}">
                <a16:creationId xmlns:a16="http://schemas.microsoft.com/office/drawing/2014/main" id="{C8DD1CB0-59FA-5889-EE39-9360C78F2FF8}"/>
              </a:ext>
            </a:extLst>
          </p:cNvPr>
          <p:cNvSpPr/>
          <p:nvPr/>
        </p:nvSpPr>
        <p:spPr>
          <a:xfrm>
            <a:off x="8178799" y="0"/>
            <a:ext cx="401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 name="Title 1">
            <a:extLst>
              <a:ext uri="{FF2B5EF4-FFF2-40B4-BE49-F238E27FC236}">
                <a16:creationId xmlns:a16="http://schemas.microsoft.com/office/drawing/2014/main" id="{B1F3CA0E-46BC-45B7-95AD-EEFDE0B8714C}"/>
              </a:ext>
            </a:extLst>
          </p:cNvPr>
          <p:cNvSpPr>
            <a:spLocks noGrp="1"/>
          </p:cNvSpPr>
          <p:nvPr>
            <p:ph type="title"/>
          </p:nvPr>
        </p:nvSpPr>
        <p:spPr>
          <a:xfrm>
            <a:off x="413483" y="98906"/>
            <a:ext cx="5352317" cy="970789"/>
          </a:xfrm>
        </p:spPr>
        <p:txBody>
          <a:bodyPr>
            <a:noAutofit/>
          </a:bodyPr>
          <a:lstStyle/>
          <a:p>
            <a:r>
              <a:rPr lang="en-US">
                <a:ln>
                  <a:noFill/>
                </a:ln>
                <a:solidFill>
                  <a:srgbClr val="D7EAF8"/>
                </a:solidFill>
                <a:latin typeface="Montserrat ExtraBold" pitchFamily="2" charset="0"/>
              </a:rPr>
              <a:t>Project Evaluation</a:t>
            </a:r>
          </a:p>
        </p:txBody>
      </p:sp>
      <p:graphicFrame>
        <p:nvGraphicFramePr>
          <p:cNvPr id="4" name="Diagram 3"/>
          <p:cNvGraphicFramePr/>
          <p:nvPr>
            <p:extLst>
              <p:ext uri="{D42A27DB-BD31-4B8C-83A1-F6EECF244321}">
                <p14:modId xmlns:p14="http://schemas.microsoft.com/office/powerpoint/2010/main" val="3081069566"/>
              </p:ext>
            </p:extLst>
          </p:nvPr>
        </p:nvGraphicFramePr>
        <p:xfrm>
          <a:off x="9037914" y="1218133"/>
          <a:ext cx="2845924" cy="4736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Isosceles Triangle 4">
            <a:extLst>
              <a:ext uri="{FF2B5EF4-FFF2-40B4-BE49-F238E27FC236}">
                <a16:creationId xmlns:a16="http://schemas.microsoft.com/office/drawing/2014/main" id="{E2611FD3-9328-20D0-DF93-88B308B5A8DC}"/>
              </a:ext>
            </a:extLst>
          </p:cNvPr>
          <p:cNvSpPr/>
          <p:nvPr/>
        </p:nvSpPr>
        <p:spPr>
          <a:xfrm rot="5400000">
            <a:off x="6167675" y="3477941"/>
            <a:ext cx="4289044" cy="578219"/>
          </a:xfrm>
          <a:prstGeom prst="triangle">
            <a:avLst/>
          </a:prstGeom>
          <a:solidFill>
            <a:srgbClr val="011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grpSp>
        <p:nvGrpSpPr>
          <p:cNvPr id="49" name="Group 48">
            <a:extLst>
              <a:ext uri="{FF2B5EF4-FFF2-40B4-BE49-F238E27FC236}">
                <a16:creationId xmlns:a16="http://schemas.microsoft.com/office/drawing/2014/main" id="{EB7DED02-D8A7-B45F-FF89-8B303CBFC923}"/>
              </a:ext>
            </a:extLst>
          </p:cNvPr>
          <p:cNvGrpSpPr/>
          <p:nvPr/>
        </p:nvGrpSpPr>
        <p:grpSpPr>
          <a:xfrm>
            <a:off x="4325891" y="1174653"/>
            <a:ext cx="1463040" cy="2004168"/>
            <a:chOff x="3512102" y="716942"/>
            <a:chExt cx="1463040" cy="1503126"/>
          </a:xfrm>
        </p:grpSpPr>
        <p:cxnSp>
          <p:nvCxnSpPr>
            <p:cNvPr id="44" name="Straight Arrow Connector 43">
              <a:extLst>
                <a:ext uri="{FF2B5EF4-FFF2-40B4-BE49-F238E27FC236}">
                  <a16:creationId xmlns:a16="http://schemas.microsoft.com/office/drawing/2014/main" id="{DFB839B2-832F-439E-25A8-55A7B507934D}"/>
                </a:ext>
              </a:extLst>
            </p:cNvPr>
            <p:cNvCxnSpPr>
              <a:cxnSpLocks/>
            </p:cNvCxnSpPr>
            <p:nvPr/>
          </p:nvCxnSpPr>
          <p:spPr>
            <a:xfrm>
              <a:off x="4243622" y="1808588"/>
              <a:ext cx="0" cy="411480"/>
            </a:xfrm>
            <a:prstGeom prst="straightConnector1">
              <a:avLst/>
            </a:prstGeom>
            <a:ln w="190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3A65651-561F-504F-8BE7-BB6C76EC63E2}"/>
                </a:ext>
              </a:extLst>
            </p:cNvPr>
            <p:cNvGrpSpPr/>
            <p:nvPr/>
          </p:nvGrpSpPr>
          <p:grpSpPr>
            <a:xfrm>
              <a:off x="3512102" y="716942"/>
              <a:ext cx="1463040" cy="1097280"/>
              <a:chOff x="2630535" y="850633"/>
              <a:chExt cx="1463040" cy="1097280"/>
            </a:xfrm>
          </p:grpSpPr>
          <p:sp>
            <p:nvSpPr>
              <p:cNvPr id="14" name="Rectangle: Rounded Corners 11">
                <a:extLst>
                  <a:ext uri="{FF2B5EF4-FFF2-40B4-BE49-F238E27FC236}">
                    <a16:creationId xmlns:a16="http://schemas.microsoft.com/office/drawing/2014/main" id="{79FB81DF-300E-4DE8-B037-7612E1E079BF}"/>
                  </a:ext>
                </a:extLst>
              </p:cNvPr>
              <p:cNvSpPr/>
              <p:nvPr/>
            </p:nvSpPr>
            <p:spPr>
              <a:xfrm>
                <a:off x="2630535" y="850633"/>
                <a:ext cx="1463040" cy="1097280"/>
              </a:xfrm>
              <a:prstGeom prst="roundRect">
                <a:avLst>
                  <a:gd name="adj" fmla="val 22089"/>
                </a:avLst>
              </a:prstGeom>
              <a:solidFill>
                <a:schemeClr val="accent4">
                  <a:alpha val="95000"/>
                </a:schemeClr>
              </a:solidFill>
              <a:ln w="15875" cap="flat" cmpd="sng" algn="ctr">
                <a:noFill/>
                <a:prstDash val="solid"/>
              </a:ln>
              <a:effectLst>
                <a:outerShdw blurRad="50800" dist="38100" dir="2700000" algn="tl" rotWithShape="0">
                  <a:prstClr val="black">
                    <a:alpha val="40000"/>
                  </a:prstClr>
                </a:outerShdw>
              </a:effectLst>
            </p:spPr>
            <p:txBody>
              <a:bodyPr vert="vert270" rtlCol="0" anchor="ctr"/>
              <a:lstStyle/>
              <a:p>
                <a:pPr algn="ctr" defTabSz="609585">
                  <a:defRPr/>
                </a:pPr>
                <a:endParaRPr lang="en-US" sz="2133" kern="0">
                  <a:solidFill>
                    <a:prstClr val="white"/>
                  </a:solidFill>
                  <a:latin typeface="Montserrat ExtraBold" pitchFamily="2" charset="0"/>
                </a:endParaRPr>
              </a:p>
            </p:txBody>
          </p:sp>
          <p:pic>
            <p:nvPicPr>
              <p:cNvPr id="6" name="Picture 13">
                <a:extLst>
                  <a:ext uri="{FF2B5EF4-FFF2-40B4-BE49-F238E27FC236}">
                    <a16:creationId xmlns:a16="http://schemas.microsoft.com/office/drawing/2014/main" id="{B394161A-EED9-7287-007D-CFB01B63C29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009770" y="873535"/>
                <a:ext cx="704570" cy="704569"/>
              </a:xfrm>
              <a:prstGeom prst="rect">
                <a:avLst/>
              </a:prstGeom>
            </p:spPr>
          </p:pic>
          <p:sp>
            <p:nvSpPr>
              <p:cNvPr id="39" name="Title 1">
                <a:extLst>
                  <a:ext uri="{FF2B5EF4-FFF2-40B4-BE49-F238E27FC236}">
                    <a16:creationId xmlns:a16="http://schemas.microsoft.com/office/drawing/2014/main" id="{A8227A28-A91D-49AF-B227-CC950953E852}"/>
                  </a:ext>
                </a:extLst>
              </p:cNvPr>
              <p:cNvSpPr txBox="1">
                <a:spLocks/>
              </p:cNvSpPr>
              <p:nvPr/>
            </p:nvSpPr>
            <p:spPr>
              <a:xfrm>
                <a:off x="2738221" y="1689849"/>
                <a:ext cx="1247668" cy="197381"/>
              </a:xfrm>
              <a:prstGeom prst="rect">
                <a:avLst/>
              </a:prstGeom>
            </p:spPr>
            <p:txBody>
              <a:bodyPr vert="horz" lIns="121920" tIns="60960" rIns="121920" bIns="60960" rtlCol="0" anchor="ctr">
                <a:noAutofit/>
              </a:bodyPr>
              <a:lstStyle>
                <a:lvl1pPr algn="l" defTabSz="914400" rtl="0" eaLnBrk="1" latinLnBrk="0" hangingPunct="1">
                  <a:lnSpc>
                    <a:spcPct val="85000"/>
                  </a:lnSpc>
                  <a:spcBef>
                    <a:spcPct val="0"/>
                  </a:spcBef>
                  <a:buNone/>
                  <a:defRPr sz="4400" b="1" kern="1200" spc="-50" baseline="0">
                    <a:solidFill>
                      <a:srgbClr val="0070C0"/>
                    </a:solidFill>
                    <a:latin typeface="Segoe Condensed" panose="020B0606040200020203" pitchFamily="34" charset="0"/>
                    <a:ea typeface="+mj-ea"/>
                    <a:cs typeface="+mj-cs"/>
                  </a:defRPr>
                </a:lvl1pPr>
              </a:lstStyle>
              <a:p>
                <a:pPr algn="ctr" defTabSz="1219170">
                  <a:lnSpc>
                    <a:spcPts val="1467"/>
                  </a:lnSpc>
                  <a:defRPr/>
                </a:pPr>
                <a:r>
                  <a:rPr lang="en-US" sz="1600" b="0" spc="-67">
                    <a:solidFill>
                      <a:srgbClr val="84B6C6">
                        <a:lumMod val="20000"/>
                        <a:lumOff val="80000"/>
                      </a:srgbClr>
                    </a:solidFill>
                    <a:latin typeface="Montserrat ExtraBold" pitchFamily="2" charset="0"/>
                    <a:cs typeface="Times New Roman" panose="02020603050405020304" pitchFamily="18" charset="0"/>
                  </a:rPr>
                  <a:t>Land Use Model</a:t>
                </a:r>
              </a:p>
            </p:txBody>
          </p:sp>
        </p:grpSp>
      </p:grpSp>
      <p:grpSp>
        <p:nvGrpSpPr>
          <p:cNvPr id="48" name="Group 47">
            <a:extLst>
              <a:ext uri="{FF2B5EF4-FFF2-40B4-BE49-F238E27FC236}">
                <a16:creationId xmlns:a16="http://schemas.microsoft.com/office/drawing/2014/main" id="{E042BDB3-BCBF-2334-2E56-F967881AA6F2}"/>
              </a:ext>
            </a:extLst>
          </p:cNvPr>
          <p:cNvGrpSpPr/>
          <p:nvPr/>
        </p:nvGrpSpPr>
        <p:grpSpPr>
          <a:xfrm>
            <a:off x="4272575" y="3200185"/>
            <a:ext cx="1569672" cy="2006712"/>
            <a:chOff x="3458786" y="2220189"/>
            <a:chExt cx="1569672" cy="1505034"/>
          </a:xfrm>
        </p:grpSpPr>
        <p:cxnSp>
          <p:nvCxnSpPr>
            <p:cNvPr id="46" name="Straight Arrow Connector 45">
              <a:extLst>
                <a:ext uri="{FF2B5EF4-FFF2-40B4-BE49-F238E27FC236}">
                  <a16:creationId xmlns:a16="http://schemas.microsoft.com/office/drawing/2014/main" id="{57D648BE-2168-D7C1-73BD-15288B03BDF8}"/>
                </a:ext>
              </a:extLst>
            </p:cNvPr>
            <p:cNvCxnSpPr>
              <a:cxnSpLocks/>
            </p:cNvCxnSpPr>
            <p:nvPr/>
          </p:nvCxnSpPr>
          <p:spPr>
            <a:xfrm>
              <a:off x="4239660" y="3313743"/>
              <a:ext cx="0" cy="411480"/>
            </a:xfrm>
            <a:prstGeom prst="straightConnector1">
              <a:avLst/>
            </a:prstGeom>
            <a:ln w="1905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FF022562-1EFB-F81B-88BB-B15DBF90CB9E}"/>
                </a:ext>
              </a:extLst>
            </p:cNvPr>
            <p:cNvGrpSpPr/>
            <p:nvPr/>
          </p:nvGrpSpPr>
          <p:grpSpPr>
            <a:xfrm>
              <a:off x="3458786" y="2220189"/>
              <a:ext cx="1569672" cy="1122667"/>
              <a:chOff x="2593642" y="2327396"/>
              <a:chExt cx="1569672" cy="1122667"/>
            </a:xfrm>
          </p:grpSpPr>
          <p:sp>
            <p:nvSpPr>
              <p:cNvPr id="15" name="Rectangle: Rounded Corners 12">
                <a:extLst>
                  <a:ext uri="{FF2B5EF4-FFF2-40B4-BE49-F238E27FC236}">
                    <a16:creationId xmlns:a16="http://schemas.microsoft.com/office/drawing/2014/main" id="{CDC54697-1FC5-4C6D-BAF5-3055CBB8A02F}"/>
                  </a:ext>
                </a:extLst>
              </p:cNvPr>
              <p:cNvSpPr/>
              <p:nvPr/>
            </p:nvSpPr>
            <p:spPr>
              <a:xfrm>
                <a:off x="2646958" y="2327396"/>
                <a:ext cx="1463040" cy="1097280"/>
              </a:xfrm>
              <a:prstGeom prst="roundRect">
                <a:avLst>
                  <a:gd name="adj" fmla="val 22089"/>
                </a:avLst>
              </a:prstGeom>
              <a:solidFill>
                <a:schemeClr val="accent5">
                  <a:alpha val="95000"/>
                </a:schemeClr>
              </a:solidFill>
              <a:ln w="15875" cap="flat" cmpd="sng" algn="ctr">
                <a:noFill/>
                <a:prstDash val="solid"/>
              </a:ln>
              <a:effectLst>
                <a:outerShdw blurRad="50800" dist="38100" dir="2700000" algn="tl" rotWithShape="0">
                  <a:prstClr val="black">
                    <a:alpha val="40000"/>
                  </a:prstClr>
                </a:outerShdw>
              </a:effectLst>
            </p:spPr>
            <p:txBody>
              <a:bodyPr vert="vert270" rtlCol="0" anchor="ctr"/>
              <a:lstStyle/>
              <a:p>
                <a:pPr algn="ctr" defTabSz="609585">
                  <a:defRPr/>
                </a:pPr>
                <a:endParaRPr lang="en-US" sz="2133" kern="0">
                  <a:solidFill>
                    <a:prstClr val="white"/>
                  </a:solidFill>
                  <a:latin typeface="Montserrat ExtraBold" pitchFamily="2" charset="0"/>
                </a:endParaRPr>
              </a:p>
            </p:txBody>
          </p:sp>
          <p:pic>
            <p:nvPicPr>
              <p:cNvPr id="7" name="Picture 22">
                <a:extLst>
                  <a:ext uri="{FF2B5EF4-FFF2-40B4-BE49-F238E27FC236}">
                    <a16:creationId xmlns:a16="http://schemas.microsoft.com/office/drawing/2014/main" id="{6133B62F-50B6-DC8E-2FA2-0334E91D3B7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042853" y="2357239"/>
                <a:ext cx="671251" cy="671251"/>
              </a:xfrm>
              <a:prstGeom prst="rect">
                <a:avLst/>
              </a:prstGeom>
            </p:spPr>
          </p:pic>
          <p:sp>
            <p:nvSpPr>
              <p:cNvPr id="40" name="Title 1">
                <a:extLst>
                  <a:ext uri="{FF2B5EF4-FFF2-40B4-BE49-F238E27FC236}">
                    <a16:creationId xmlns:a16="http://schemas.microsoft.com/office/drawing/2014/main" id="{7F61F5AB-A6C9-4A84-A8E4-4E20799102A7}"/>
                  </a:ext>
                </a:extLst>
              </p:cNvPr>
              <p:cNvSpPr txBox="1">
                <a:spLocks/>
              </p:cNvSpPr>
              <p:nvPr/>
            </p:nvSpPr>
            <p:spPr>
              <a:xfrm>
                <a:off x="2593642" y="3039694"/>
                <a:ext cx="1569672" cy="410369"/>
              </a:xfrm>
              <a:prstGeom prst="rect">
                <a:avLst/>
              </a:prstGeom>
            </p:spPr>
            <p:txBody>
              <a:bodyPr vert="horz" lIns="121920" tIns="60960" rIns="121920" bIns="60960" rtlCol="0" anchor="ctr">
                <a:noAutofit/>
              </a:bodyPr>
              <a:lstStyle>
                <a:lvl1pPr algn="l" defTabSz="914400" rtl="0" eaLnBrk="1" latinLnBrk="0" hangingPunct="1">
                  <a:lnSpc>
                    <a:spcPct val="85000"/>
                  </a:lnSpc>
                  <a:spcBef>
                    <a:spcPct val="0"/>
                  </a:spcBef>
                  <a:buNone/>
                  <a:defRPr sz="4400" b="1" kern="1200" spc="-50" baseline="0">
                    <a:solidFill>
                      <a:srgbClr val="0070C0"/>
                    </a:solidFill>
                    <a:latin typeface="Segoe Condensed" panose="020B0606040200020203" pitchFamily="34" charset="0"/>
                    <a:ea typeface="+mj-ea"/>
                    <a:cs typeface="+mj-cs"/>
                  </a:defRPr>
                </a:lvl1pPr>
              </a:lstStyle>
              <a:p>
                <a:pPr algn="ctr" defTabSz="1219170">
                  <a:lnSpc>
                    <a:spcPts val="1467"/>
                  </a:lnSpc>
                  <a:defRPr/>
                </a:pPr>
                <a:r>
                  <a:rPr lang="en-US" sz="1600" b="0" spc="-67">
                    <a:solidFill>
                      <a:srgbClr val="F79646">
                        <a:lumMod val="20000"/>
                        <a:lumOff val="80000"/>
                      </a:srgbClr>
                    </a:solidFill>
                    <a:latin typeface="Montserrat ExtraBold" pitchFamily="2" charset="0"/>
                    <a:cs typeface="Times New Roman" panose="02020603050405020304" pitchFamily="18" charset="0"/>
                  </a:rPr>
                  <a:t>Travel Demand Model</a:t>
                </a:r>
              </a:p>
            </p:txBody>
          </p:sp>
        </p:grpSp>
      </p:grpSp>
      <p:grpSp>
        <p:nvGrpSpPr>
          <p:cNvPr id="23" name="Group 22">
            <a:extLst>
              <a:ext uri="{FF2B5EF4-FFF2-40B4-BE49-F238E27FC236}">
                <a16:creationId xmlns:a16="http://schemas.microsoft.com/office/drawing/2014/main" id="{BEB70043-9BAF-9CD8-40A7-03517337483C}"/>
              </a:ext>
            </a:extLst>
          </p:cNvPr>
          <p:cNvGrpSpPr/>
          <p:nvPr/>
        </p:nvGrpSpPr>
        <p:grpSpPr>
          <a:xfrm>
            <a:off x="5460179" y="5217160"/>
            <a:ext cx="2023551" cy="1463040"/>
            <a:chOff x="2629087" y="3882513"/>
            <a:chExt cx="1517663" cy="1097280"/>
          </a:xfrm>
        </p:grpSpPr>
        <p:sp>
          <p:nvSpPr>
            <p:cNvPr id="16" name="Rectangle: Rounded Corners 13">
              <a:extLst>
                <a:ext uri="{FF2B5EF4-FFF2-40B4-BE49-F238E27FC236}">
                  <a16:creationId xmlns:a16="http://schemas.microsoft.com/office/drawing/2014/main" id="{0CBC4569-0F91-4122-868F-1EBCE9E0F000}"/>
                </a:ext>
              </a:extLst>
            </p:cNvPr>
            <p:cNvSpPr/>
            <p:nvPr/>
          </p:nvSpPr>
          <p:spPr>
            <a:xfrm>
              <a:off x="2656398" y="3882513"/>
              <a:ext cx="1463040" cy="1097280"/>
            </a:xfrm>
            <a:prstGeom prst="roundRect">
              <a:avLst>
                <a:gd name="adj" fmla="val 22089"/>
              </a:avLst>
            </a:prstGeom>
            <a:solidFill>
              <a:srgbClr val="77933C">
                <a:alpha val="95000"/>
              </a:srgbClr>
            </a:solidFill>
            <a:ln w="15875" cap="flat" cmpd="sng" algn="ctr">
              <a:noFill/>
              <a:prstDash val="solid"/>
            </a:ln>
            <a:effectLst>
              <a:outerShdw blurRad="50800" dist="38100" dir="2700000" algn="tl" rotWithShape="0">
                <a:prstClr val="black">
                  <a:alpha val="40000"/>
                </a:prstClr>
              </a:outerShdw>
            </a:effectLst>
          </p:spPr>
          <p:txBody>
            <a:bodyPr vert="vert270" rtlCol="0" anchor="ctr"/>
            <a:lstStyle/>
            <a:p>
              <a:pPr algn="ctr" defTabSz="609585">
                <a:defRPr/>
              </a:pPr>
              <a:endParaRPr lang="en-US" sz="2133" kern="0">
                <a:solidFill>
                  <a:prstClr val="white"/>
                </a:solidFill>
                <a:latin typeface="Montserrat ExtraBold" pitchFamily="2" charset="0"/>
              </a:endParaRPr>
            </a:p>
          </p:txBody>
        </p:sp>
        <p:pic>
          <p:nvPicPr>
            <p:cNvPr id="8" name="Picture 31">
              <a:extLst>
                <a:ext uri="{FF2B5EF4-FFF2-40B4-BE49-F238E27FC236}">
                  <a16:creationId xmlns:a16="http://schemas.microsoft.com/office/drawing/2014/main" id="{3C4A6B99-CC79-D974-77C6-60E9CB87FB5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002708" y="3936276"/>
              <a:ext cx="770421" cy="667378"/>
            </a:xfrm>
            <a:prstGeom prst="rect">
              <a:avLst/>
            </a:prstGeom>
          </p:spPr>
        </p:pic>
        <p:sp>
          <p:nvSpPr>
            <p:cNvPr id="43" name="Title 1">
              <a:extLst>
                <a:ext uri="{FF2B5EF4-FFF2-40B4-BE49-F238E27FC236}">
                  <a16:creationId xmlns:a16="http://schemas.microsoft.com/office/drawing/2014/main" id="{5B0E6CCC-366D-4D8A-AB33-E2A64F3CD5B0}"/>
                </a:ext>
              </a:extLst>
            </p:cNvPr>
            <p:cNvSpPr txBox="1">
              <a:spLocks/>
            </p:cNvSpPr>
            <p:nvPr/>
          </p:nvSpPr>
          <p:spPr>
            <a:xfrm>
              <a:off x="2629087" y="4728306"/>
              <a:ext cx="1517663" cy="175472"/>
            </a:xfrm>
            <a:prstGeom prst="rect">
              <a:avLst/>
            </a:prstGeom>
          </p:spPr>
          <p:txBody>
            <a:bodyPr vert="horz" lIns="121920" tIns="60960" rIns="121920" bIns="60960" rtlCol="0" anchor="ctr">
              <a:noAutofit/>
            </a:bodyPr>
            <a:lstStyle>
              <a:lvl1pPr algn="l" defTabSz="914400" rtl="0" eaLnBrk="1" latinLnBrk="0" hangingPunct="1">
                <a:lnSpc>
                  <a:spcPct val="85000"/>
                </a:lnSpc>
                <a:spcBef>
                  <a:spcPct val="0"/>
                </a:spcBef>
                <a:buNone/>
                <a:defRPr sz="4400" b="1" kern="1200" spc="-50" baseline="0">
                  <a:solidFill>
                    <a:srgbClr val="0070C0"/>
                  </a:solidFill>
                  <a:latin typeface="Segoe Condensed" panose="020B0606040200020203" pitchFamily="34" charset="0"/>
                  <a:ea typeface="+mj-ea"/>
                  <a:cs typeface="+mj-cs"/>
                </a:defRPr>
              </a:lvl1pPr>
            </a:lstStyle>
            <a:p>
              <a:pPr algn="ctr" defTabSz="1219170">
                <a:lnSpc>
                  <a:spcPts val="1467"/>
                </a:lnSpc>
                <a:defRPr/>
              </a:pPr>
              <a:r>
                <a:rPr lang="en-US" sz="1600" b="0" spc="-67">
                  <a:solidFill>
                    <a:srgbClr val="E1EBCD"/>
                  </a:solidFill>
                  <a:latin typeface="Montserrat ExtraBold" pitchFamily="2" charset="0"/>
                  <a:cs typeface="Times New Roman" panose="02020603050405020304" pitchFamily="18" charset="0"/>
                </a:rPr>
                <a:t>Economic </a:t>
              </a:r>
            </a:p>
            <a:p>
              <a:pPr algn="ctr" defTabSz="1219170">
                <a:lnSpc>
                  <a:spcPts val="1467"/>
                </a:lnSpc>
                <a:defRPr/>
              </a:pPr>
              <a:r>
                <a:rPr lang="en-US" sz="1600" b="0" spc="-67">
                  <a:solidFill>
                    <a:srgbClr val="E1EBCD"/>
                  </a:solidFill>
                  <a:latin typeface="Montserrat ExtraBold" pitchFamily="2" charset="0"/>
                  <a:cs typeface="Times New Roman" panose="02020603050405020304" pitchFamily="18" charset="0"/>
                </a:rPr>
                <a:t>Model</a:t>
              </a:r>
            </a:p>
          </p:txBody>
        </p:sp>
      </p:grpSp>
      <p:grpSp>
        <p:nvGrpSpPr>
          <p:cNvPr id="19" name="Group 18">
            <a:extLst>
              <a:ext uri="{FF2B5EF4-FFF2-40B4-BE49-F238E27FC236}">
                <a16:creationId xmlns:a16="http://schemas.microsoft.com/office/drawing/2014/main" id="{BCA17F05-B3F1-20B1-C3E4-3545FD621E86}"/>
              </a:ext>
            </a:extLst>
          </p:cNvPr>
          <p:cNvGrpSpPr/>
          <p:nvPr/>
        </p:nvGrpSpPr>
        <p:grpSpPr>
          <a:xfrm>
            <a:off x="1121955" y="1412108"/>
            <a:ext cx="3843503" cy="4913085"/>
            <a:chOff x="231123" y="982881"/>
            <a:chExt cx="2882627" cy="3684814"/>
          </a:xfrm>
        </p:grpSpPr>
        <p:grpSp>
          <p:nvGrpSpPr>
            <p:cNvPr id="17" name="Group 16">
              <a:extLst>
                <a:ext uri="{FF2B5EF4-FFF2-40B4-BE49-F238E27FC236}">
                  <a16:creationId xmlns:a16="http://schemas.microsoft.com/office/drawing/2014/main" id="{E493E36D-7759-CE09-E7BD-37ED8052A31B}"/>
                </a:ext>
              </a:extLst>
            </p:cNvPr>
            <p:cNvGrpSpPr/>
            <p:nvPr/>
          </p:nvGrpSpPr>
          <p:grpSpPr>
            <a:xfrm>
              <a:off x="231123" y="982881"/>
              <a:ext cx="2882627" cy="3684814"/>
              <a:chOff x="231123" y="982881"/>
              <a:chExt cx="2882627" cy="3684814"/>
            </a:xfrm>
          </p:grpSpPr>
          <p:sp>
            <p:nvSpPr>
              <p:cNvPr id="24" name="Rectangle: Rounded Corners 23">
                <a:extLst>
                  <a:ext uri="{FF2B5EF4-FFF2-40B4-BE49-F238E27FC236}">
                    <a16:creationId xmlns:a16="http://schemas.microsoft.com/office/drawing/2014/main" id="{5E5F0817-819E-2C17-5CAD-2A9140B29D03}"/>
                  </a:ext>
                </a:extLst>
              </p:cNvPr>
              <p:cNvSpPr/>
              <p:nvPr/>
            </p:nvSpPr>
            <p:spPr>
              <a:xfrm>
                <a:off x="231123" y="982881"/>
                <a:ext cx="2587129" cy="368481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6" name="Isosceles Triangle 25">
                <a:extLst>
                  <a:ext uri="{FF2B5EF4-FFF2-40B4-BE49-F238E27FC236}">
                    <a16:creationId xmlns:a16="http://schemas.microsoft.com/office/drawing/2014/main" id="{C9927A5D-12EE-EF2E-65CB-184F37B8BE80}"/>
                  </a:ext>
                </a:extLst>
              </p:cNvPr>
              <p:cNvSpPr/>
              <p:nvPr/>
            </p:nvSpPr>
            <p:spPr>
              <a:xfrm rot="5400000">
                <a:off x="2121833" y="2608456"/>
                <a:ext cx="1550170" cy="433664"/>
              </a:xfrm>
              <a:prstGeom prst="triangle">
                <a:avLst/>
              </a:prstGeom>
              <a:solidFill>
                <a:srgbClr val="D7EA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grpSp>
        <p:grpSp>
          <p:nvGrpSpPr>
            <p:cNvPr id="11" name="Group 10">
              <a:extLst>
                <a:ext uri="{FF2B5EF4-FFF2-40B4-BE49-F238E27FC236}">
                  <a16:creationId xmlns:a16="http://schemas.microsoft.com/office/drawing/2014/main" id="{03A5D983-8C84-D227-2DD4-067659557EA4}"/>
                </a:ext>
              </a:extLst>
            </p:cNvPr>
            <p:cNvGrpSpPr/>
            <p:nvPr/>
          </p:nvGrpSpPr>
          <p:grpSpPr>
            <a:xfrm>
              <a:off x="380159" y="1094823"/>
              <a:ext cx="2153168" cy="3381783"/>
              <a:chOff x="380159" y="1094823"/>
              <a:chExt cx="2153168" cy="3381783"/>
            </a:xfrm>
          </p:grpSpPr>
          <p:pic>
            <p:nvPicPr>
              <p:cNvPr id="30" name="Picture 5">
                <a:extLst>
                  <a:ext uri="{FF2B5EF4-FFF2-40B4-BE49-F238E27FC236}">
                    <a16:creationId xmlns:a16="http://schemas.microsoft.com/office/drawing/2014/main" id="{D323F85E-1302-D78B-9E7E-C1593BC00B5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80159" y="1094823"/>
                <a:ext cx="701347" cy="713840"/>
              </a:xfrm>
              <a:prstGeom prst="rect">
                <a:avLst/>
              </a:prstGeom>
            </p:spPr>
          </p:pic>
          <p:pic>
            <p:nvPicPr>
              <p:cNvPr id="31" name="Picture 6">
                <a:extLst>
                  <a:ext uri="{FF2B5EF4-FFF2-40B4-BE49-F238E27FC236}">
                    <a16:creationId xmlns:a16="http://schemas.microsoft.com/office/drawing/2014/main" id="{A0DF1857-BABB-3603-24C4-0466284AAE8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533463" y="2373634"/>
                <a:ext cx="662138" cy="528056"/>
              </a:xfrm>
              <a:prstGeom prst="rect">
                <a:avLst/>
              </a:prstGeom>
            </p:spPr>
          </p:pic>
          <p:pic>
            <p:nvPicPr>
              <p:cNvPr id="32" name="Picture 7">
                <a:extLst>
                  <a:ext uri="{FF2B5EF4-FFF2-40B4-BE49-F238E27FC236}">
                    <a16:creationId xmlns:a16="http://schemas.microsoft.com/office/drawing/2014/main" id="{B60EEC3D-E532-AFAA-5EC5-AF7B5ED025F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822145" y="3093470"/>
                <a:ext cx="1642561" cy="572844"/>
              </a:xfrm>
              <a:prstGeom prst="rect">
                <a:avLst/>
              </a:prstGeom>
            </p:spPr>
          </p:pic>
          <p:pic>
            <p:nvPicPr>
              <p:cNvPr id="33" name="Picture 8">
                <a:extLst>
                  <a:ext uri="{FF2B5EF4-FFF2-40B4-BE49-F238E27FC236}">
                    <a16:creationId xmlns:a16="http://schemas.microsoft.com/office/drawing/2014/main" id="{876C8F1E-0CC8-7B17-9A97-212200B593FF}"/>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495633" y="3970234"/>
                <a:ext cx="876835" cy="506372"/>
              </a:xfrm>
              <a:prstGeom prst="rect">
                <a:avLst/>
              </a:prstGeom>
            </p:spPr>
          </p:pic>
          <p:pic>
            <p:nvPicPr>
              <p:cNvPr id="34" name="Picture 9">
                <a:extLst>
                  <a:ext uri="{FF2B5EF4-FFF2-40B4-BE49-F238E27FC236}">
                    <a16:creationId xmlns:a16="http://schemas.microsoft.com/office/drawing/2014/main" id="{C17E2EC0-9847-C797-3A6C-4D7EFA4098C6}"/>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535925" y="3833432"/>
                <a:ext cx="683320" cy="643174"/>
              </a:xfrm>
              <a:prstGeom prst="rect">
                <a:avLst/>
              </a:prstGeom>
            </p:spPr>
          </p:pic>
          <p:pic>
            <p:nvPicPr>
              <p:cNvPr id="35" name="Picture 10">
                <a:extLst>
                  <a:ext uri="{FF2B5EF4-FFF2-40B4-BE49-F238E27FC236}">
                    <a16:creationId xmlns:a16="http://schemas.microsoft.com/office/drawing/2014/main" id="{C3CCE54B-FE41-0373-C1B2-3CD4542124CC}"/>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941966" y="2215444"/>
                <a:ext cx="591361" cy="687628"/>
              </a:xfrm>
              <a:prstGeom prst="rect">
                <a:avLst/>
              </a:prstGeom>
            </p:spPr>
          </p:pic>
          <p:pic>
            <p:nvPicPr>
              <p:cNvPr id="36" name="Picture 11">
                <a:extLst>
                  <a:ext uri="{FF2B5EF4-FFF2-40B4-BE49-F238E27FC236}">
                    <a16:creationId xmlns:a16="http://schemas.microsoft.com/office/drawing/2014/main" id="{DA47C4FD-993B-95EA-1F72-194BBE2114CD}"/>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1276344" y="2026285"/>
                <a:ext cx="584879" cy="658093"/>
              </a:xfrm>
              <a:prstGeom prst="rect">
                <a:avLst/>
              </a:prstGeom>
            </p:spPr>
          </p:pic>
        </p:grpSp>
        <p:sp>
          <p:nvSpPr>
            <p:cNvPr id="37" name="TextBox 12">
              <a:extLst>
                <a:ext uri="{FF2B5EF4-FFF2-40B4-BE49-F238E27FC236}">
                  <a16:creationId xmlns:a16="http://schemas.microsoft.com/office/drawing/2014/main" id="{4CE7C9E9-6D11-59E4-65FE-D104F013CF9F}"/>
                </a:ext>
              </a:extLst>
            </p:cNvPr>
            <p:cNvSpPr txBox="1"/>
            <p:nvPr/>
          </p:nvSpPr>
          <p:spPr>
            <a:xfrm>
              <a:off x="1096312" y="1357556"/>
              <a:ext cx="1573408" cy="461665"/>
            </a:xfrm>
            <a:prstGeom prst="rect">
              <a:avLst/>
            </a:prstGeom>
          </p:spPr>
          <p:txBody>
            <a:bodyPr wrap="square" lIns="0" tIns="0" rIns="0" bIns="0" rtlCol="0" anchor="t">
              <a:spAutoFit/>
            </a:bodyPr>
            <a:lstStyle/>
            <a:p>
              <a:pPr algn="ctr" defTabSz="609585">
                <a:lnSpc>
                  <a:spcPts val="2400"/>
                </a:lnSpc>
                <a:defRPr/>
              </a:pPr>
              <a:r>
                <a:rPr lang="en-US" sz="2400">
                  <a:solidFill>
                    <a:srgbClr val="011A6B"/>
                  </a:solidFill>
                  <a:latin typeface="Montserrat ExtraBold" pitchFamily="2" charset="0"/>
                </a:rPr>
                <a:t>CANDIDATE PROJECTS</a:t>
              </a:r>
            </a:p>
          </p:txBody>
        </p:sp>
      </p:grpSp>
      <p:pic>
        <p:nvPicPr>
          <p:cNvPr id="9" name="Picture 8" descr="A white text on a black background&#10;&#10;AI-generated content may be incorrect.">
            <a:extLst>
              <a:ext uri="{FF2B5EF4-FFF2-40B4-BE49-F238E27FC236}">
                <a16:creationId xmlns:a16="http://schemas.microsoft.com/office/drawing/2014/main" id="{4EDC2AE4-A84F-F91C-F000-03D66456FE19}"/>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4282" y="6473159"/>
            <a:ext cx="951719" cy="344563"/>
          </a:xfrm>
          <a:prstGeom prst="rect">
            <a:avLst/>
          </a:prstGeom>
        </p:spPr>
      </p:pic>
      <p:sp>
        <p:nvSpPr>
          <p:cNvPr id="10" name="TextBox 9">
            <a:extLst>
              <a:ext uri="{FF2B5EF4-FFF2-40B4-BE49-F238E27FC236}">
                <a16:creationId xmlns:a16="http://schemas.microsoft.com/office/drawing/2014/main" id="{C7F75B20-7F6B-1C75-1EDF-CF75BE4AC0B0}"/>
              </a:ext>
            </a:extLst>
          </p:cNvPr>
          <p:cNvSpPr txBox="1"/>
          <p:nvPr/>
        </p:nvSpPr>
        <p:spPr>
          <a:xfrm>
            <a:off x="498389" y="620690"/>
            <a:ext cx="4814226" cy="830997"/>
          </a:xfrm>
          <a:prstGeom prst="rect">
            <a:avLst/>
          </a:prstGeom>
          <a:noFill/>
        </p:spPr>
        <p:txBody>
          <a:bodyPr wrap="square" rtlCol="0">
            <a:spAutoFit/>
          </a:bodyPr>
          <a:lstStyle/>
          <a:p>
            <a:pPr algn="ctr"/>
            <a:r>
              <a:rPr lang="en-US" sz="4800" b="1">
                <a:solidFill>
                  <a:srgbClr val="00A9A3"/>
                </a:solidFill>
                <a:latin typeface="Ink Free" panose="03080402000500000000" pitchFamily="66" charset="0"/>
              </a:rPr>
              <a:t>Across Scenarios</a:t>
            </a:r>
          </a:p>
        </p:txBody>
      </p:sp>
      <p:sp>
        <p:nvSpPr>
          <p:cNvPr id="18" name="TextBox 17">
            <a:extLst>
              <a:ext uri="{FF2B5EF4-FFF2-40B4-BE49-F238E27FC236}">
                <a16:creationId xmlns:a16="http://schemas.microsoft.com/office/drawing/2014/main" id="{60FECBB1-4F49-D527-0571-EF5FC9BDBCF0}"/>
              </a:ext>
            </a:extLst>
          </p:cNvPr>
          <p:cNvSpPr txBox="1"/>
          <p:nvPr/>
        </p:nvSpPr>
        <p:spPr>
          <a:xfrm>
            <a:off x="8578392" y="6306532"/>
            <a:ext cx="3299381" cy="369332"/>
          </a:xfrm>
          <a:prstGeom prst="rect">
            <a:avLst/>
          </a:prstGeom>
          <a:noFill/>
        </p:spPr>
        <p:txBody>
          <a:bodyPr wrap="square" rtlCol="0">
            <a:spAutoFit/>
          </a:bodyPr>
          <a:lstStyle/>
          <a:p>
            <a:pPr algn="r"/>
            <a:r>
              <a:rPr lang="en-US" dirty="0"/>
              <a:t>Slide courtesy of HRTPO</a:t>
            </a:r>
          </a:p>
        </p:txBody>
      </p:sp>
    </p:spTree>
    <p:extLst>
      <p:ext uri="{BB962C8B-B14F-4D97-AF65-F5344CB8AC3E}">
        <p14:creationId xmlns:p14="http://schemas.microsoft.com/office/powerpoint/2010/main" val="2868584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11A6B"/>
        </a:solidFill>
        <a:effectLst/>
      </p:bgPr>
    </p:bg>
    <p:spTree>
      <p:nvGrpSpPr>
        <p:cNvPr id="1" name="">
          <a:extLst>
            <a:ext uri="{FF2B5EF4-FFF2-40B4-BE49-F238E27FC236}">
              <a16:creationId xmlns:a16="http://schemas.microsoft.com/office/drawing/2014/main" id="{B1CC4D7C-E04F-FE5E-67C5-7078495A1CB2}"/>
            </a:ext>
          </a:extLst>
        </p:cNvPr>
        <p:cNvGrpSpPr/>
        <p:nvPr/>
      </p:nvGrpSpPr>
      <p:grpSpPr>
        <a:xfrm>
          <a:off x="0" y="0"/>
          <a:ext cx="0" cy="0"/>
          <a:chOff x="0" y="0"/>
          <a:chExt cx="0" cy="0"/>
        </a:xfrm>
      </p:grpSpPr>
      <p:grpSp>
        <p:nvGrpSpPr>
          <p:cNvPr id="204" name="Group 203">
            <a:extLst>
              <a:ext uri="{FF2B5EF4-FFF2-40B4-BE49-F238E27FC236}">
                <a16:creationId xmlns:a16="http://schemas.microsoft.com/office/drawing/2014/main" id="{486558DE-C330-4D40-AD67-174E0BEB38D7}"/>
              </a:ext>
            </a:extLst>
          </p:cNvPr>
          <p:cNvGrpSpPr/>
          <p:nvPr/>
        </p:nvGrpSpPr>
        <p:grpSpPr>
          <a:xfrm>
            <a:off x="9322368" y="4045199"/>
            <a:ext cx="1506816" cy="1552569"/>
            <a:chOff x="19384711" y="7724003"/>
            <a:chExt cx="2260224" cy="2328853"/>
          </a:xfrm>
        </p:grpSpPr>
        <p:sp>
          <p:nvSpPr>
            <p:cNvPr id="205" name="Freeform 4">
              <a:extLst>
                <a:ext uri="{FF2B5EF4-FFF2-40B4-BE49-F238E27FC236}">
                  <a16:creationId xmlns:a16="http://schemas.microsoft.com/office/drawing/2014/main" id="{9BC7ED7B-4EC0-2B22-5C7A-9ABEC253F6F5}"/>
                </a:ext>
              </a:extLst>
            </p:cNvPr>
            <p:cNvSpPr/>
            <p:nvPr/>
          </p:nvSpPr>
          <p:spPr>
            <a:xfrm rot="16200000">
              <a:off x="19350396" y="7758318"/>
              <a:ext cx="2328853" cy="2260224"/>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A0CEE9"/>
            </a:solidFill>
            <a:ln>
              <a:solidFill>
                <a:schemeClr val="accent2"/>
              </a:solidFill>
            </a:ln>
            <a:effectLst/>
          </p:spPr>
          <p:txBody>
            <a:bodyPr/>
            <a:lstStyle/>
            <a:p>
              <a:pPr defTabSz="609585"/>
              <a:endParaRPr lang="en-US" sz="933">
                <a:solidFill>
                  <a:srgbClr val="002050"/>
                </a:solidFill>
                <a:latin typeface="Montserrat Medium" pitchFamily="2" charset="0"/>
              </a:endParaRPr>
            </a:p>
          </p:txBody>
        </p:sp>
        <p:sp>
          <p:nvSpPr>
            <p:cNvPr id="206" name="TextBox 24">
              <a:extLst>
                <a:ext uri="{FF2B5EF4-FFF2-40B4-BE49-F238E27FC236}">
                  <a16:creationId xmlns:a16="http://schemas.microsoft.com/office/drawing/2014/main" id="{49930F2B-7084-22D1-6552-853F7FAE2DCA}"/>
                </a:ext>
              </a:extLst>
            </p:cNvPr>
            <p:cNvSpPr txBox="1"/>
            <p:nvPr/>
          </p:nvSpPr>
          <p:spPr>
            <a:xfrm>
              <a:off x="19509295" y="8478063"/>
              <a:ext cx="2011056" cy="807913"/>
            </a:xfrm>
            <a:prstGeom prst="rect">
              <a:avLst/>
            </a:prstGeom>
          </p:spPr>
          <p:txBody>
            <a:bodyPr wrap="square" lIns="0" tIns="0" rIns="0" bIns="0" rtlCol="0" anchor="t">
              <a:spAutoFit/>
            </a:bodyPr>
            <a:lstStyle/>
            <a:p>
              <a:pPr algn="ctr" defTabSz="609585">
                <a:lnSpc>
                  <a:spcPts val="2133"/>
                </a:lnSpc>
              </a:pPr>
              <a:r>
                <a:rPr lang="en-US" sz="1867">
                  <a:solidFill>
                    <a:srgbClr val="002050"/>
                  </a:solidFill>
                  <a:latin typeface="Montserrat ExtraBold" pitchFamily="2" charset="0"/>
                </a:rPr>
                <a:t>PROJECT VIABILITY</a:t>
              </a:r>
            </a:p>
          </p:txBody>
        </p:sp>
      </p:grpSp>
      <p:grpSp>
        <p:nvGrpSpPr>
          <p:cNvPr id="207" name="Group 206">
            <a:extLst>
              <a:ext uri="{FF2B5EF4-FFF2-40B4-BE49-F238E27FC236}">
                <a16:creationId xmlns:a16="http://schemas.microsoft.com/office/drawing/2014/main" id="{B78AEE70-8FBA-FF5C-627A-64D727C32958}"/>
              </a:ext>
            </a:extLst>
          </p:cNvPr>
          <p:cNvGrpSpPr/>
          <p:nvPr/>
        </p:nvGrpSpPr>
        <p:grpSpPr>
          <a:xfrm>
            <a:off x="10202891" y="2790095"/>
            <a:ext cx="1506816" cy="1552569"/>
            <a:chOff x="20736121" y="5863448"/>
            <a:chExt cx="2260224" cy="2328853"/>
          </a:xfrm>
        </p:grpSpPr>
        <p:grpSp>
          <p:nvGrpSpPr>
            <p:cNvPr id="208" name="Group 6">
              <a:extLst>
                <a:ext uri="{FF2B5EF4-FFF2-40B4-BE49-F238E27FC236}">
                  <a16:creationId xmlns:a16="http://schemas.microsoft.com/office/drawing/2014/main" id="{67B95A0A-918A-8892-3098-9F5C42C897DB}"/>
                </a:ext>
              </a:extLst>
            </p:cNvPr>
            <p:cNvGrpSpPr/>
            <p:nvPr/>
          </p:nvGrpSpPr>
          <p:grpSpPr>
            <a:xfrm rot="16200000">
              <a:off x="20701806" y="5897763"/>
              <a:ext cx="2328853" cy="2260224"/>
              <a:chOff x="0" y="0"/>
              <a:chExt cx="812800" cy="698500"/>
            </a:xfrm>
            <a:effectLst/>
          </p:grpSpPr>
          <p:sp>
            <p:nvSpPr>
              <p:cNvPr id="210" name="Freeform 7">
                <a:extLst>
                  <a:ext uri="{FF2B5EF4-FFF2-40B4-BE49-F238E27FC236}">
                    <a16:creationId xmlns:a16="http://schemas.microsoft.com/office/drawing/2014/main" id="{39DDCE20-FBE8-D7AA-A8CB-44F17C5FF633}"/>
                  </a:ext>
                </a:extLst>
              </p:cNvPr>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A0CEE9"/>
              </a:solidFill>
              <a:ln>
                <a:noFill/>
              </a:ln>
            </p:spPr>
            <p:txBody>
              <a:bodyPr/>
              <a:lstStyle/>
              <a:p>
                <a:pPr defTabSz="609585"/>
                <a:endParaRPr lang="en-US" sz="933">
                  <a:solidFill>
                    <a:srgbClr val="002050"/>
                  </a:solidFill>
                  <a:latin typeface="Montserrat Medium" pitchFamily="2" charset="0"/>
                </a:endParaRPr>
              </a:p>
            </p:txBody>
          </p:sp>
          <p:sp>
            <p:nvSpPr>
              <p:cNvPr id="211" name="TextBox 8">
                <a:extLst>
                  <a:ext uri="{FF2B5EF4-FFF2-40B4-BE49-F238E27FC236}">
                    <a16:creationId xmlns:a16="http://schemas.microsoft.com/office/drawing/2014/main" id="{14CF72D7-D65A-A3C0-B234-F090FA1BD912}"/>
                  </a:ext>
                </a:extLst>
              </p:cNvPr>
              <p:cNvSpPr txBox="1"/>
              <p:nvPr/>
            </p:nvSpPr>
            <p:spPr>
              <a:xfrm>
                <a:off x="114300" y="-57150"/>
                <a:ext cx="584200" cy="755650"/>
              </a:xfrm>
              <a:prstGeom prst="rect">
                <a:avLst/>
              </a:prstGeom>
              <a:ln>
                <a:noFill/>
              </a:ln>
            </p:spPr>
            <p:txBody>
              <a:bodyPr lIns="33867" tIns="33867" rIns="33867" bIns="33867" rtlCol="0" anchor="ctr"/>
              <a:lstStyle/>
              <a:p>
                <a:pPr algn="ctr" defTabSz="609585">
                  <a:lnSpc>
                    <a:spcPts val="2240"/>
                  </a:lnSpc>
                </a:pPr>
                <a:endParaRPr sz="933">
                  <a:solidFill>
                    <a:srgbClr val="002050"/>
                  </a:solidFill>
                  <a:latin typeface="Montserrat Medium" pitchFamily="2" charset="0"/>
                </a:endParaRPr>
              </a:p>
            </p:txBody>
          </p:sp>
        </p:grpSp>
        <p:sp>
          <p:nvSpPr>
            <p:cNvPr id="209" name="TextBox 23">
              <a:extLst>
                <a:ext uri="{FF2B5EF4-FFF2-40B4-BE49-F238E27FC236}">
                  <a16:creationId xmlns:a16="http://schemas.microsoft.com/office/drawing/2014/main" id="{6A9C1312-5773-011A-7F38-83FBBAA5E9E9}"/>
                </a:ext>
              </a:extLst>
            </p:cNvPr>
            <p:cNvSpPr txBox="1"/>
            <p:nvPr/>
          </p:nvSpPr>
          <p:spPr>
            <a:xfrm>
              <a:off x="20794983" y="6617508"/>
              <a:ext cx="2142498" cy="807913"/>
            </a:xfrm>
            <a:prstGeom prst="rect">
              <a:avLst/>
            </a:prstGeom>
          </p:spPr>
          <p:txBody>
            <a:bodyPr wrap="square" lIns="0" tIns="0" rIns="0" bIns="0" rtlCol="0" anchor="t">
              <a:spAutoFit/>
            </a:bodyPr>
            <a:lstStyle/>
            <a:p>
              <a:pPr algn="ctr" defTabSz="609585">
                <a:lnSpc>
                  <a:spcPts val="2133"/>
                </a:lnSpc>
              </a:pPr>
              <a:r>
                <a:rPr lang="en-US" sz="1867">
                  <a:solidFill>
                    <a:srgbClr val="002050"/>
                  </a:solidFill>
                  <a:latin typeface="Montserrat ExtraBold" pitchFamily="2" charset="0"/>
                </a:rPr>
                <a:t>ECONOMIC VITALITY</a:t>
              </a:r>
            </a:p>
          </p:txBody>
        </p:sp>
      </p:grpSp>
      <p:grpSp>
        <p:nvGrpSpPr>
          <p:cNvPr id="212" name="Group 211">
            <a:extLst>
              <a:ext uri="{FF2B5EF4-FFF2-40B4-BE49-F238E27FC236}">
                <a16:creationId xmlns:a16="http://schemas.microsoft.com/office/drawing/2014/main" id="{FE10B7B8-B5E8-7CA5-5C68-223D1F328995}"/>
              </a:ext>
            </a:extLst>
          </p:cNvPr>
          <p:cNvGrpSpPr/>
          <p:nvPr/>
        </p:nvGrpSpPr>
        <p:grpSpPr>
          <a:xfrm>
            <a:off x="9322369" y="1534990"/>
            <a:ext cx="1506817" cy="1552569"/>
            <a:chOff x="19394508" y="3954768"/>
            <a:chExt cx="2260225" cy="2328853"/>
          </a:xfrm>
        </p:grpSpPr>
        <p:sp>
          <p:nvSpPr>
            <p:cNvPr id="213" name="Freeform 10">
              <a:extLst>
                <a:ext uri="{FF2B5EF4-FFF2-40B4-BE49-F238E27FC236}">
                  <a16:creationId xmlns:a16="http://schemas.microsoft.com/office/drawing/2014/main" id="{C8220CD6-B739-F367-8E76-D6781359208B}"/>
                </a:ext>
              </a:extLst>
            </p:cNvPr>
            <p:cNvSpPr/>
            <p:nvPr/>
          </p:nvSpPr>
          <p:spPr>
            <a:xfrm rot="16200000">
              <a:off x="19360194" y="3989082"/>
              <a:ext cx="2328853" cy="2260225"/>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chemeClr val="bg2"/>
            </a:solidFill>
            <a:ln>
              <a:solidFill>
                <a:schemeClr val="accent2"/>
              </a:solidFill>
            </a:ln>
            <a:effectLst/>
          </p:spPr>
          <p:txBody>
            <a:bodyPr/>
            <a:lstStyle/>
            <a:p>
              <a:pPr defTabSz="609585"/>
              <a:endParaRPr lang="en-US" sz="933">
                <a:solidFill>
                  <a:srgbClr val="002050"/>
                </a:solidFill>
                <a:latin typeface="Montserrat Medium" pitchFamily="2" charset="0"/>
              </a:endParaRPr>
            </a:p>
          </p:txBody>
        </p:sp>
        <p:sp>
          <p:nvSpPr>
            <p:cNvPr id="214" name="TextBox 21">
              <a:extLst>
                <a:ext uri="{FF2B5EF4-FFF2-40B4-BE49-F238E27FC236}">
                  <a16:creationId xmlns:a16="http://schemas.microsoft.com/office/drawing/2014/main" id="{E79EBF90-B5B6-4C86-357F-F0227E3895C9}"/>
                </a:ext>
              </a:extLst>
            </p:cNvPr>
            <p:cNvSpPr txBox="1"/>
            <p:nvPr/>
          </p:nvSpPr>
          <p:spPr>
            <a:xfrm>
              <a:off x="19593988" y="4708824"/>
              <a:ext cx="1861267" cy="807913"/>
            </a:xfrm>
            <a:prstGeom prst="rect">
              <a:avLst/>
            </a:prstGeom>
          </p:spPr>
          <p:txBody>
            <a:bodyPr wrap="square" lIns="0" tIns="0" rIns="0" bIns="0" rtlCol="0" anchor="t">
              <a:spAutoFit/>
            </a:bodyPr>
            <a:lstStyle/>
            <a:p>
              <a:pPr algn="ctr" defTabSz="609585">
                <a:lnSpc>
                  <a:spcPts val="2133"/>
                </a:lnSpc>
              </a:pPr>
              <a:r>
                <a:rPr lang="en-US" sz="1867">
                  <a:solidFill>
                    <a:srgbClr val="002050"/>
                  </a:solidFill>
                  <a:latin typeface="Montserrat ExtraBold" pitchFamily="2" charset="0"/>
                </a:rPr>
                <a:t>PROJECT UTILITY</a:t>
              </a:r>
            </a:p>
          </p:txBody>
        </p:sp>
      </p:grpSp>
      <p:sp>
        <p:nvSpPr>
          <p:cNvPr id="3" name="Rectangle 2">
            <a:extLst>
              <a:ext uri="{FF2B5EF4-FFF2-40B4-BE49-F238E27FC236}">
                <a16:creationId xmlns:a16="http://schemas.microsoft.com/office/drawing/2014/main" id="{A0A31FB4-E7C9-B18C-C97A-8DD02FF106A6}"/>
              </a:ext>
            </a:extLst>
          </p:cNvPr>
          <p:cNvSpPr/>
          <p:nvPr/>
        </p:nvSpPr>
        <p:spPr>
          <a:xfrm>
            <a:off x="8178799" y="0"/>
            <a:ext cx="401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 name="Title 1">
            <a:extLst>
              <a:ext uri="{FF2B5EF4-FFF2-40B4-BE49-F238E27FC236}">
                <a16:creationId xmlns:a16="http://schemas.microsoft.com/office/drawing/2014/main" id="{FE4008BC-3DE6-645C-F4F0-0E9118834F1B}"/>
              </a:ext>
            </a:extLst>
          </p:cNvPr>
          <p:cNvSpPr>
            <a:spLocks noGrp="1"/>
          </p:cNvSpPr>
          <p:nvPr>
            <p:ph type="title"/>
          </p:nvPr>
        </p:nvSpPr>
        <p:spPr>
          <a:xfrm>
            <a:off x="413483" y="98906"/>
            <a:ext cx="5352317" cy="970789"/>
          </a:xfrm>
        </p:spPr>
        <p:txBody>
          <a:bodyPr>
            <a:noAutofit/>
          </a:bodyPr>
          <a:lstStyle/>
          <a:p>
            <a:r>
              <a:rPr lang="en-US">
                <a:ln>
                  <a:noFill/>
                </a:ln>
                <a:solidFill>
                  <a:srgbClr val="D7EAF8"/>
                </a:solidFill>
                <a:latin typeface="Montserrat ExtraBold" pitchFamily="2" charset="0"/>
              </a:rPr>
              <a:t>Project Evaluation</a:t>
            </a:r>
          </a:p>
        </p:txBody>
      </p:sp>
      <p:graphicFrame>
        <p:nvGraphicFramePr>
          <p:cNvPr id="4" name="Diagram 3">
            <a:extLst>
              <a:ext uri="{FF2B5EF4-FFF2-40B4-BE49-F238E27FC236}">
                <a16:creationId xmlns:a16="http://schemas.microsoft.com/office/drawing/2014/main" id="{8F186900-3941-EFF9-0305-C15B02A6B179}"/>
              </a:ext>
            </a:extLst>
          </p:cNvPr>
          <p:cNvGraphicFramePr/>
          <p:nvPr>
            <p:extLst>
              <p:ext uri="{D42A27DB-BD31-4B8C-83A1-F6EECF244321}">
                <p14:modId xmlns:p14="http://schemas.microsoft.com/office/powerpoint/2010/main" val="2848784066"/>
              </p:ext>
            </p:extLst>
          </p:nvPr>
        </p:nvGraphicFramePr>
        <p:xfrm>
          <a:off x="9037914" y="1218133"/>
          <a:ext cx="2845924" cy="4736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Isosceles Triangle 4">
            <a:extLst>
              <a:ext uri="{FF2B5EF4-FFF2-40B4-BE49-F238E27FC236}">
                <a16:creationId xmlns:a16="http://schemas.microsoft.com/office/drawing/2014/main" id="{F112E42E-19F9-8FB7-7E5E-0AC60A4B8593}"/>
              </a:ext>
            </a:extLst>
          </p:cNvPr>
          <p:cNvSpPr/>
          <p:nvPr/>
        </p:nvSpPr>
        <p:spPr>
          <a:xfrm rot="5400000">
            <a:off x="6167675" y="3477941"/>
            <a:ext cx="4289044" cy="578219"/>
          </a:xfrm>
          <a:prstGeom prst="triangle">
            <a:avLst/>
          </a:prstGeom>
          <a:solidFill>
            <a:srgbClr val="011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grpSp>
        <p:nvGrpSpPr>
          <p:cNvPr id="19" name="Group 18">
            <a:extLst>
              <a:ext uri="{FF2B5EF4-FFF2-40B4-BE49-F238E27FC236}">
                <a16:creationId xmlns:a16="http://schemas.microsoft.com/office/drawing/2014/main" id="{2D00A30E-3D74-96F7-876C-9D29597F05AA}"/>
              </a:ext>
            </a:extLst>
          </p:cNvPr>
          <p:cNvGrpSpPr/>
          <p:nvPr/>
        </p:nvGrpSpPr>
        <p:grpSpPr>
          <a:xfrm>
            <a:off x="1121955" y="1412108"/>
            <a:ext cx="3843503" cy="4913085"/>
            <a:chOff x="231123" y="982881"/>
            <a:chExt cx="2882627" cy="3684814"/>
          </a:xfrm>
        </p:grpSpPr>
        <p:grpSp>
          <p:nvGrpSpPr>
            <p:cNvPr id="17" name="Group 16">
              <a:extLst>
                <a:ext uri="{FF2B5EF4-FFF2-40B4-BE49-F238E27FC236}">
                  <a16:creationId xmlns:a16="http://schemas.microsoft.com/office/drawing/2014/main" id="{EB6DD81F-87E1-328F-8D3C-DBAD56660CF5}"/>
                </a:ext>
              </a:extLst>
            </p:cNvPr>
            <p:cNvGrpSpPr/>
            <p:nvPr/>
          </p:nvGrpSpPr>
          <p:grpSpPr>
            <a:xfrm>
              <a:off x="231123" y="982881"/>
              <a:ext cx="2882627" cy="3684814"/>
              <a:chOff x="231123" y="982881"/>
              <a:chExt cx="2882627" cy="3684814"/>
            </a:xfrm>
          </p:grpSpPr>
          <p:sp>
            <p:nvSpPr>
              <p:cNvPr id="24" name="Rectangle: Rounded Corners 23">
                <a:extLst>
                  <a:ext uri="{FF2B5EF4-FFF2-40B4-BE49-F238E27FC236}">
                    <a16:creationId xmlns:a16="http://schemas.microsoft.com/office/drawing/2014/main" id="{AAC436DF-FDB3-C3AA-F8B6-4D5AA0CC27B8}"/>
                  </a:ext>
                </a:extLst>
              </p:cNvPr>
              <p:cNvSpPr/>
              <p:nvPr/>
            </p:nvSpPr>
            <p:spPr>
              <a:xfrm>
                <a:off x="231123" y="982881"/>
                <a:ext cx="2587129" cy="368481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sp>
            <p:nvSpPr>
              <p:cNvPr id="26" name="Isosceles Triangle 25">
                <a:extLst>
                  <a:ext uri="{FF2B5EF4-FFF2-40B4-BE49-F238E27FC236}">
                    <a16:creationId xmlns:a16="http://schemas.microsoft.com/office/drawing/2014/main" id="{FEE55701-74FF-DE3A-434A-FF96613D43FD}"/>
                  </a:ext>
                </a:extLst>
              </p:cNvPr>
              <p:cNvSpPr/>
              <p:nvPr/>
            </p:nvSpPr>
            <p:spPr>
              <a:xfrm rot="5400000">
                <a:off x="2121833" y="2608456"/>
                <a:ext cx="1550170" cy="433664"/>
              </a:xfrm>
              <a:prstGeom prst="triangle">
                <a:avLst/>
              </a:prstGeom>
              <a:solidFill>
                <a:srgbClr val="D7EA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grpSp>
        <p:grpSp>
          <p:nvGrpSpPr>
            <p:cNvPr id="11" name="Group 10">
              <a:extLst>
                <a:ext uri="{FF2B5EF4-FFF2-40B4-BE49-F238E27FC236}">
                  <a16:creationId xmlns:a16="http://schemas.microsoft.com/office/drawing/2014/main" id="{F2B94B21-558F-73CE-3CA0-EB457406E44A}"/>
                </a:ext>
              </a:extLst>
            </p:cNvPr>
            <p:cNvGrpSpPr/>
            <p:nvPr/>
          </p:nvGrpSpPr>
          <p:grpSpPr>
            <a:xfrm>
              <a:off x="380159" y="1094823"/>
              <a:ext cx="2153168" cy="3381783"/>
              <a:chOff x="380159" y="1094823"/>
              <a:chExt cx="2153168" cy="3381783"/>
            </a:xfrm>
          </p:grpSpPr>
          <p:pic>
            <p:nvPicPr>
              <p:cNvPr id="30" name="Picture 5">
                <a:extLst>
                  <a:ext uri="{FF2B5EF4-FFF2-40B4-BE49-F238E27FC236}">
                    <a16:creationId xmlns:a16="http://schemas.microsoft.com/office/drawing/2014/main" id="{EBC500E8-02B7-3DF1-4CC9-0B4BB99228A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0159" y="1094823"/>
                <a:ext cx="701347" cy="713840"/>
              </a:xfrm>
              <a:prstGeom prst="rect">
                <a:avLst/>
              </a:prstGeom>
            </p:spPr>
          </p:pic>
          <p:pic>
            <p:nvPicPr>
              <p:cNvPr id="31" name="Picture 6">
                <a:extLst>
                  <a:ext uri="{FF2B5EF4-FFF2-40B4-BE49-F238E27FC236}">
                    <a16:creationId xmlns:a16="http://schemas.microsoft.com/office/drawing/2014/main" id="{73BF53BD-8085-EE0D-EBB4-D48495DBF32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33463" y="2373634"/>
                <a:ext cx="662138" cy="528056"/>
              </a:xfrm>
              <a:prstGeom prst="rect">
                <a:avLst/>
              </a:prstGeom>
            </p:spPr>
          </p:pic>
          <p:pic>
            <p:nvPicPr>
              <p:cNvPr id="32" name="Picture 7">
                <a:extLst>
                  <a:ext uri="{FF2B5EF4-FFF2-40B4-BE49-F238E27FC236}">
                    <a16:creationId xmlns:a16="http://schemas.microsoft.com/office/drawing/2014/main" id="{3C947848-3C1B-52DF-B22A-35530C213B3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22145" y="3093470"/>
                <a:ext cx="1642561" cy="572844"/>
              </a:xfrm>
              <a:prstGeom prst="rect">
                <a:avLst/>
              </a:prstGeom>
            </p:spPr>
          </p:pic>
          <p:pic>
            <p:nvPicPr>
              <p:cNvPr id="33" name="Picture 8">
                <a:extLst>
                  <a:ext uri="{FF2B5EF4-FFF2-40B4-BE49-F238E27FC236}">
                    <a16:creationId xmlns:a16="http://schemas.microsoft.com/office/drawing/2014/main" id="{ABE7A920-042B-B142-2E10-C984A64E7F36}"/>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95633" y="3970234"/>
                <a:ext cx="876835" cy="506372"/>
              </a:xfrm>
              <a:prstGeom prst="rect">
                <a:avLst/>
              </a:prstGeom>
            </p:spPr>
          </p:pic>
          <p:pic>
            <p:nvPicPr>
              <p:cNvPr id="34" name="Picture 9">
                <a:extLst>
                  <a:ext uri="{FF2B5EF4-FFF2-40B4-BE49-F238E27FC236}">
                    <a16:creationId xmlns:a16="http://schemas.microsoft.com/office/drawing/2014/main" id="{86A0F96A-5995-3C49-4B79-D072C6CD9998}"/>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535925" y="3833432"/>
                <a:ext cx="683320" cy="643174"/>
              </a:xfrm>
              <a:prstGeom prst="rect">
                <a:avLst/>
              </a:prstGeom>
            </p:spPr>
          </p:pic>
          <p:pic>
            <p:nvPicPr>
              <p:cNvPr id="35" name="Picture 10">
                <a:extLst>
                  <a:ext uri="{FF2B5EF4-FFF2-40B4-BE49-F238E27FC236}">
                    <a16:creationId xmlns:a16="http://schemas.microsoft.com/office/drawing/2014/main" id="{F5D73F9B-7E15-7FDD-DF04-62C3F13A4FE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941966" y="2215444"/>
                <a:ext cx="591361" cy="687628"/>
              </a:xfrm>
              <a:prstGeom prst="rect">
                <a:avLst/>
              </a:prstGeom>
            </p:spPr>
          </p:pic>
          <p:pic>
            <p:nvPicPr>
              <p:cNvPr id="36" name="Picture 11">
                <a:extLst>
                  <a:ext uri="{FF2B5EF4-FFF2-40B4-BE49-F238E27FC236}">
                    <a16:creationId xmlns:a16="http://schemas.microsoft.com/office/drawing/2014/main" id="{F1712A5F-FFCF-3BFD-61CD-B8D51E9072E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276344" y="2026285"/>
                <a:ext cx="584879" cy="658093"/>
              </a:xfrm>
              <a:prstGeom prst="rect">
                <a:avLst/>
              </a:prstGeom>
            </p:spPr>
          </p:pic>
        </p:grpSp>
        <p:sp>
          <p:nvSpPr>
            <p:cNvPr id="37" name="TextBox 12">
              <a:extLst>
                <a:ext uri="{FF2B5EF4-FFF2-40B4-BE49-F238E27FC236}">
                  <a16:creationId xmlns:a16="http://schemas.microsoft.com/office/drawing/2014/main" id="{10094CDB-B3FB-7828-1B32-47ABF590D680}"/>
                </a:ext>
              </a:extLst>
            </p:cNvPr>
            <p:cNvSpPr txBox="1"/>
            <p:nvPr/>
          </p:nvSpPr>
          <p:spPr>
            <a:xfrm>
              <a:off x="1096312" y="1357556"/>
              <a:ext cx="1573408" cy="461665"/>
            </a:xfrm>
            <a:prstGeom prst="rect">
              <a:avLst/>
            </a:prstGeom>
          </p:spPr>
          <p:txBody>
            <a:bodyPr wrap="square" lIns="0" tIns="0" rIns="0" bIns="0" rtlCol="0" anchor="t">
              <a:spAutoFit/>
            </a:bodyPr>
            <a:lstStyle/>
            <a:p>
              <a:pPr algn="ctr" defTabSz="609585">
                <a:lnSpc>
                  <a:spcPts val="2400"/>
                </a:lnSpc>
                <a:defRPr/>
              </a:pPr>
              <a:r>
                <a:rPr lang="en-US" sz="2400">
                  <a:solidFill>
                    <a:srgbClr val="011A6B"/>
                  </a:solidFill>
                  <a:latin typeface="Montserrat ExtraBold" pitchFamily="2" charset="0"/>
                </a:rPr>
                <a:t>CANDIDATE PROJECTS</a:t>
              </a:r>
            </a:p>
          </p:txBody>
        </p:sp>
      </p:grpSp>
      <p:pic>
        <p:nvPicPr>
          <p:cNvPr id="9" name="Picture 8" descr="A white text on a black background&#10;&#10;AI-generated content may be incorrect.">
            <a:extLst>
              <a:ext uri="{FF2B5EF4-FFF2-40B4-BE49-F238E27FC236}">
                <a16:creationId xmlns:a16="http://schemas.microsoft.com/office/drawing/2014/main" id="{8D6C9C1B-18D3-B92D-9E97-9FFA21509CF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4282" y="6473159"/>
            <a:ext cx="951719" cy="344563"/>
          </a:xfrm>
          <a:prstGeom prst="rect">
            <a:avLst/>
          </a:prstGeom>
        </p:spPr>
      </p:pic>
      <p:sp>
        <p:nvSpPr>
          <p:cNvPr id="10" name="TextBox 9">
            <a:extLst>
              <a:ext uri="{FF2B5EF4-FFF2-40B4-BE49-F238E27FC236}">
                <a16:creationId xmlns:a16="http://schemas.microsoft.com/office/drawing/2014/main" id="{B03056DA-42CA-AF72-FC5C-12ABB521D9D6}"/>
              </a:ext>
            </a:extLst>
          </p:cNvPr>
          <p:cNvSpPr txBox="1"/>
          <p:nvPr/>
        </p:nvSpPr>
        <p:spPr>
          <a:xfrm>
            <a:off x="498389" y="620690"/>
            <a:ext cx="4814226" cy="830997"/>
          </a:xfrm>
          <a:prstGeom prst="rect">
            <a:avLst/>
          </a:prstGeom>
          <a:noFill/>
        </p:spPr>
        <p:txBody>
          <a:bodyPr wrap="square" rtlCol="0">
            <a:spAutoFit/>
          </a:bodyPr>
          <a:lstStyle/>
          <a:p>
            <a:pPr algn="ctr"/>
            <a:r>
              <a:rPr lang="en-US" sz="4800" b="1">
                <a:solidFill>
                  <a:srgbClr val="00A9A3"/>
                </a:solidFill>
                <a:latin typeface="Ink Free" panose="03080402000500000000" pitchFamily="66" charset="0"/>
              </a:rPr>
              <a:t>Across Scenarios</a:t>
            </a:r>
          </a:p>
        </p:txBody>
      </p:sp>
      <p:grpSp>
        <p:nvGrpSpPr>
          <p:cNvPr id="18" name="Group 17">
            <a:extLst>
              <a:ext uri="{FF2B5EF4-FFF2-40B4-BE49-F238E27FC236}">
                <a16:creationId xmlns:a16="http://schemas.microsoft.com/office/drawing/2014/main" id="{32CB8F2C-1D16-1217-2614-FDF46947DA27}"/>
              </a:ext>
            </a:extLst>
          </p:cNvPr>
          <p:cNvGrpSpPr/>
          <p:nvPr/>
        </p:nvGrpSpPr>
        <p:grpSpPr>
          <a:xfrm>
            <a:off x="4892712" y="177801"/>
            <a:ext cx="1463040" cy="1766714"/>
            <a:chOff x="3512102" y="716942"/>
            <a:chExt cx="1463040" cy="1503126"/>
          </a:xfrm>
        </p:grpSpPr>
        <p:cxnSp>
          <p:nvCxnSpPr>
            <p:cNvPr id="20" name="Straight Arrow Connector 19">
              <a:extLst>
                <a:ext uri="{FF2B5EF4-FFF2-40B4-BE49-F238E27FC236}">
                  <a16:creationId xmlns:a16="http://schemas.microsoft.com/office/drawing/2014/main" id="{521DE8A0-000E-9EB2-C1DA-5D1E840279CF}"/>
                </a:ext>
              </a:extLst>
            </p:cNvPr>
            <p:cNvCxnSpPr>
              <a:cxnSpLocks/>
            </p:cNvCxnSpPr>
            <p:nvPr/>
          </p:nvCxnSpPr>
          <p:spPr>
            <a:xfrm>
              <a:off x="4243622" y="1808588"/>
              <a:ext cx="0" cy="411480"/>
            </a:xfrm>
            <a:prstGeom prst="straightConnector1">
              <a:avLst/>
            </a:prstGeom>
            <a:ln w="190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C940ABA-B44B-7D40-2746-7C1123F35EFF}"/>
                </a:ext>
              </a:extLst>
            </p:cNvPr>
            <p:cNvGrpSpPr/>
            <p:nvPr/>
          </p:nvGrpSpPr>
          <p:grpSpPr>
            <a:xfrm>
              <a:off x="3512102" y="716942"/>
              <a:ext cx="1463040" cy="1097280"/>
              <a:chOff x="2630535" y="850633"/>
              <a:chExt cx="1463040" cy="1097280"/>
            </a:xfrm>
          </p:grpSpPr>
          <p:sp>
            <p:nvSpPr>
              <p:cNvPr id="22" name="Rectangle: Rounded Corners 11">
                <a:extLst>
                  <a:ext uri="{FF2B5EF4-FFF2-40B4-BE49-F238E27FC236}">
                    <a16:creationId xmlns:a16="http://schemas.microsoft.com/office/drawing/2014/main" id="{F303D2A6-45CF-BFA5-A95C-7C909CC830DC}"/>
                  </a:ext>
                </a:extLst>
              </p:cNvPr>
              <p:cNvSpPr/>
              <p:nvPr/>
            </p:nvSpPr>
            <p:spPr>
              <a:xfrm>
                <a:off x="2630535" y="850633"/>
                <a:ext cx="1463040" cy="1097280"/>
              </a:xfrm>
              <a:prstGeom prst="roundRect">
                <a:avLst>
                  <a:gd name="adj" fmla="val 22089"/>
                </a:avLst>
              </a:prstGeom>
              <a:solidFill>
                <a:schemeClr val="accent4">
                  <a:alpha val="95000"/>
                </a:schemeClr>
              </a:solidFill>
              <a:ln w="15875" cap="flat" cmpd="sng" algn="ctr">
                <a:noFill/>
                <a:prstDash val="solid"/>
              </a:ln>
              <a:effectLst>
                <a:outerShdw blurRad="50800" dist="38100" dir="2700000" algn="tl" rotWithShape="0">
                  <a:prstClr val="black">
                    <a:alpha val="40000"/>
                  </a:prstClr>
                </a:outerShdw>
              </a:effectLst>
            </p:spPr>
            <p:txBody>
              <a:bodyPr vert="vert270" rtlCol="0" anchor="ctr"/>
              <a:lstStyle/>
              <a:p>
                <a:pPr algn="ctr" defTabSz="609585">
                  <a:defRPr/>
                </a:pPr>
                <a:endParaRPr lang="en-US" sz="2133" kern="0">
                  <a:solidFill>
                    <a:prstClr val="white"/>
                  </a:solidFill>
                  <a:latin typeface="Montserrat ExtraBold" pitchFamily="2" charset="0"/>
                </a:endParaRPr>
              </a:p>
            </p:txBody>
          </p:sp>
          <p:pic>
            <p:nvPicPr>
              <p:cNvPr id="25" name="Picture 13">
                <a:extLst>
                  <a:ext uri="{FF2B5EF4-FFF2-40B4-BE49-F238E27FC236}">
                    <a16:creationId xmlns:a16="http://schemas.microsoft.com/office/drawing/2014/main" id="{93A0650D-4556-32EC-7BF2-BB0A59F22A3E}"/>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3009770" y="873535"/>
                <a:ext cx="704570" cy="704569"/>
              </a:xfrm>
              <a:prstGeom prst="rect">
                <a:avLst/>
              </a:prstGeom>
            </p:spPr>
          </p:pic>
          <p:sp>
            <p:nvSpPr>
              <p:cNvPr id="27" name="Title 1">
                <a:extLst>
                  <a:ext uri="{FF2B5EF4-FFF2-40B4-BE49-F238E27FC236}">
                    <a16:creationId xmlns:a16="http://schemas.microsoft.com/office/drawing/2014/main" id="{5579A100-B93A-1A74-3EC8-927BA4C937FB}"/>
                  </a:ext>
                </a:extLst>
              </p:cNvPr>
              <p:cNvSpPr txBox="1">
                <a:spLocks/>
              </p:cNvSpPr>
              <p:nvPr/>
            </p:nvSpPr>
            <p:spPr>
              <a:xfrm>
                <a:off x="2738221" y="1689849"/>
                <a:ext cx="1247668" cy="197381"/>
              </a:xfrm>
              <a:prstGeom prst="rect">
                <a:avLst/>
              </a:prstGeom>
            </p:spPr>
            <p:txBody>
              <a:bodyPr vert="horz" lIns="121920" tIns="60960" rIns="121920" bIns="60960" rtlCol="0" anchor="ctr">
                <a:noAutofit/>
              </a:bodyPr>
              <a:lstStyle>
                <a:lvl1pPr algn="l" defTabSz="914400" rtl="0" eaLnBrk="1" latinLnBrk="0" hangingPunct="1">
                  <a:lnSpc>
                    <a:spcPct val="85000"/>
                  </a:lnSpc>
                  <a:spcBef>
                    <a:spcPct val="0"/>
                  </a:spcBef>
                  <a:buNone/>
                  <a:defRPr sz="4400" b="1" kern="1200" spc="-50" baseline="0">
                    <a:solidFill>
                      <a:srgbClr val="0070C0"/>
                    </a:solidFill>
                    <a:latin typeface="Segoe Condensed" panose="020B0606040200020203" pitchFamily="34" charset="0"/>
                    <a:ea typeface="+mj-ea"/>
                    <a:cs typeface="+mj-cs"/>
                  </a:defRPr>
                </a:lvl1pPr>
              </a:lstStyle>
              <a:p>
                <a:pPr algn="ctr" defTabSz="1219170">
                  <a:lnSpc>
                    <a:spcPts val="1467"/>
                  </a:lnSpc>
                  <a:defRPr/>
                </a:pPr>
                <a:r>
                  <a:rPr lang="en-US" sz="1600" b="0" spc="-67">
                    <a:solidFill>
                      <a:srgbClr val="84B6C6">
                        <a:lumMod val="20000"/>
                        <a:lumOff val="80000"/>
                      </a:srgbClr>
                    </a:solidFill>
                    <a:latin typeface="Montserrat ExtraBold" pitchFamily="2" charset="0"/>
                    <a:cs typeface="Times New Roman" panose="02020603050405020304" pitchFamily="18" charset="0"/>
                  </a:rPr>
                  <a:t>Land Use Model</a:t>
                </a:r>
              </a:p>
            </p:txBody>
          </p:sp>
        </p:grpSp>
      </p:grpSp>
      <p:grpSp>
        <p:nvGrpSpPr>
          <p:cNvPr id="28" name="Group 27">
            <a:extLst>
              <a:ext uri="{FF2B5EF4-FFF2-40B4-BE49-F238E27FC236}">
                <a16:creationId xmlns:a16="http://schemas.microsoft.com/office/drawing/2014/main" id="{B1E69B22-DCAF-A1A3-0D20-A8649D5A8533}"/>
              </a:ext>
            </a:extLst>
          </p:cNvPr>
          <p:cNvGrpSpPr/>
          <p:nvPr/>
        </p:nvGrpSpPr>
        <p:grpSpPr>
          <a:xfrm>
            <a:off x="4845475" y="1913873"/>
            <a:ext cx="1569672" cy="1768956"/>
            <a:chOff x="3458786" y="2220189"/>
            <a:chExt cx="1569672" cy="1505034"/>
          </a:xfrm>
        </p:grpSpPr>
        <p:cxnSp>
          <p:nvCxnSpPr>
            <p:cNvPr id="29" name="Straight Arrow Connector 28">
              <a:extLst>
                <a:ext uri="{FF2B5EF4-FFF2-40B4-BE49-F238E27FC236}">
                  <a16:creationId xmlns:a16="http://schemas.microsoft.com/office/drawing/2014/main" id="{6FFECE52-DC0A-CF68-E7A3-582CA4227509}"/>
                </a:ext>
              </a:extLst>
            </p:cNvPr>
            <p:cNvCxnSpPr>
              <a:cxnSpLocks/>
            </p:cNvCxnSpPr>
            <p:nvPr/>
          </p:nvCxnSpPr>
          <p:spPr>
            <a:xfrm>
              <a:off x="4239660" y="3313743"/>
              <a:ext cx="0" cy="411480"/>
            </a:xfrm>
            <a:prstGeom prst="straightConnector1">
              <a:avLst/>
            </a:prstGeom>
            <a:ln w="1905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66C19EEF-77AB-1AC0-B042-3FBE55749F75}"/>
                </a:ext>
              </a:extLst>
            </p:cNvPr>
            <p:cNvGrpSpPr/>
            <p:nvPr/>
          </p:nvGrpSpPr>
          <p:grpSpPr>
            <a:xfrm>
              <a:off x="3458786" y="2220189"/>
              <a:ext cx="1569672" cy="1122667"/>
              <a:chOff x="2593642" y="2327396"/>
              <a:chExt cx="1569672" cy="1122667"/>
            </a:xfrm>
          </p:grpSpPr>
          <p:sp>
            <p:nvSpPr>
              <p:cNvPr id="41" name="Rectangle: Rounded Corners 12">
                <a:extLst>
                  <a:ext uri="{FF2B5EF4-FFF2-40B4-BE49-F238E27FC236}">
                    <a16:creationId xmlns:a16="http://schemas.microsoft.com/office/drawing/2014/main" id="{FAA88386-62FF-D356-B418-A303501201E0}"/>
                  </a:ext>
                </a:extLst>
              </p:cNvPr>
              <p:cNvSpPr/>
              <p:nvPr/>
            </p:nvSpPr>
            <p:spPr>
              <a:xfrm>
                <a:off x="2646958" y="2327396"/>
                <a:ext cx="1463040" cy="1097280"/>
              </a:xfrm>
              <a:prstGeom prst="roundRect">
                <a:avLst>
                  <a:gd name="adj" fmla="val 22089"/>
                </a:avLst>
              </a:prstGeom>
              <a:solidFill>
                <a:schemeClr val="accent5">
                  <a:alpha val="95000"/>
                </a:schemeClr>
              </a:solidFill>
              <a:ln w="15875" cap="flat" cmpd="sng" algn="ctr">
                <a:noFill/>
                <a:prstDash val="solid"/>
              </a:ln>
              <a:effectLst>
                <a:outerShdw blurRad="50800" dist="38100" dir="2700000" algn="tl" rotWithShape="0">
                  <a:prstClr val="black">
                    <a:alpha val="40000"/>
                  </a:prstClr>
                </a:outerShdw>
              </a:effectLst>
            </p:spPr>
            <p:txBody>
              <a:bodyPr vert="vert270" rtlCol="0" anchor="ctr"/>
              <a:lstStyle/>
              <a:p>
                <a:pPr algn="ctr" defTabSz="609585">
                  <a:defRPr/>
                </a:pPr>
                <a:endParaRPr lang="en-US" sz="2133" kern="0">
                  <a:solidFill>
                    <a:prstClr val="white"/>
                  </a:solidFill>
                  <a:latin typeface="Montserrat ExtraBold" pitchFamily="2" charset="0"/>
                </a:endParaRPr>
              </a:p>
            </p:txBody>
          </p:sp>
          <p:pic>
            <p:nvPicPr>
              <p:cNvPr id="42" name="Picture 22">
                <a:extLst>
                  <a:ext uri="{FF2B5EF4-FFF2-40B4-BE49-F238E27FC236}">
                    <a16:creationId xmlns:a16="http://schemas.microsoft.com/office/drawing/2014/main" id="{946ECF6B-7962-84E1-932A-349C5DDF24B6}"/>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a:off x="3042853" y="2357239"/>
                <a:ext cx="671251" cy="671251"/>
              </a:xfrm>
              <a:prstGeom prst="rect">
                <a:avLst/>
              </a:prstGeom>
            </p:spPr>
          </p:pic>
          <p:sp>
            <p:nvSpPr>
              <p:cNvPr id="45" name="Title 1">
                <a:extLst>
                  <a:ext uri="{FF2B5EF4-FFF2-40B4-BE49-F238E27FC236}">
                    <a16:creationId xmlns:a16="http://schemas.microsoft.com/office/drawing/2014/main" id="{879A8BFA-5D2F-DF57-62E8-DCFC8D27B4DB}"/>
                  </a:ext>
                </a:extLst>
              </p:cNvPr>
              <p:cNvSpPr txBox="1">
                <a:spLocks/>
              </p:cNvSpPr>
              <p:nvPr/>
            </p:nvSpPr>
            <p:spPr>
              <a:xfrm>
                <a:off x="2593642" y="3039694"/>
                <a:ext cx="1569672" cy="410369"/>
              </a:xfrm>
              <a:prstGeom prst="rect">
                <a:avLst/>
              </a:prstGeom>
            </p:spPr>
            <p:txBody>
              <a:bodyPr vert="horz" lIns="121920" tIns="60960" rIns="121920" bIns="60960" rtlCol="0" anchor="ctr">
                <a:noAutofit/>
              </a:bodyPr>
              <a:lstStyle>
                <a:lvl1pPr algn="l" defTabSz="914400" rtl="0" eaLnBrk="1" latinLnBrk="0" hangingPunct="1">
                  <a:lnSpc>
                    <a:spcPct val="85000"/>
                  </a:lnSpc>
                  <a:spcBef>
                    <a:spcPct val="0"/>
                  </a:spcBef>
                  <a:buNone/>
                  <a:defRPr sz="4400" b="1" kern="1200" spc="-50" baseline="0">
                    <a:solidFill>
                      <a:srgbClr val="0070C0"/>
                    </a:solidFill>
                    <a:latin typeface="Segoe Condensed" panose="020B0606040200020203" pitchFamily="34" charset="0"/>
                    <a:ea typeface="+mj-ea"/>
                    <a:cs typeface="+mj-cs"/>
                  </a:defRPr>
                </a:lvl1pPr>
              </a:lstStyle>
              <a:p>
                <a:pPr algn="ctr" defTabSz="1219170">
                  <a:lnSpc>
                    <a:spcPts val="1467"/>
                  </a:lnSpc>
                  <a:defRPr/>
                </a:pPr>
                <a:r>
                  <a:rPr lang="en-US" sz="1600" b="0" spc="-67">
                    <a:solidFill>
                      <a:srgbClr val="F79646">
                        <a:lumMod val="20000"/>
                        <a:lumOff val="80000"/>
                      </a:srgbClr>
                    </a:solidFill>
                    <a:latin typeface="Montserrat ExtraBold" pitchFamily="2" charset="0"/>
                    <a:cs typeface="Times New Roman" panose="02020603050405020304" pitchFamily="18" charset="0"/>
                  </a:rPr>
                  <a:t>Travel Demand Model</a:t>
                </a:r>
              </a:p>
            </p:txBody>
          </p:sp>
        </p:grpSp>
      </p:grpSp>
      <p:grpSp>
        <p:nvGrpSpPr>
          <p:cNvPr id="8" name="Group 7">
            <a:extLst>
              <a:ext uri="{FF2B5EF4-FFF2-40B4-BE49-F238E27FC236}">
                <a16:creationId xmlns:a16="http://schemas.microsoft.com/office/drawing/2014/main" id="{3E95AD9C-D5C7-6188-DAD6-3BFA2BB66ABD}"/>
              </a:ext>
            </a:extLst>
          </p:cNvPr>
          <p:cNvGrpSpPr/>
          <p:nvPr/>
        </p:nvGrpSpPr>
        <p:grpSpPr>
          <a:xfrm>
            <a:off x="4856603" y="3652187"/>
            <a:ext cx="2477821" cy="1768956"/>
            <a:chOff x="4856603" y="3652187"/>
            <a:chExt cx="2477821" cy="1768956"/>
          </a:xfrm>
        </p:grpSpPr>
        <p:grpSp>
          <p:nvGrpSpPr>
            <p:cNvPr id="47" name="Group 46">
              <a:extLst>
                <a:ext uri="{FF2B5EF4-FFF2-40B4-BE49-F238E27FC236}">
                  <a16:creationId xmlns:a16="http://schemas.microsoft.com/office/drawing/2014/main" id="{820E9506-B226-F692-EF6A-5098137E5749}"/>
                </a:ext>
              </a:extLst>
            </p:cNvPr>
            <p:cNvGrpSpPr/>
            <p:nvPr/>
          </p:nvGrpSpPr>
          <p:grpSpPr>
            <a:xfrm>
              <a:off x="4856603" y="3652187"/>
              <a:ext cx="1569672" cy="1768956"/>
              <a:chOff x="3458786" y="2220189"/>
              <a:chExt cx="1569672" cy="1505034"/>
            </a:xfrm>
          </p:grpSpPr>
          <p:cxnSp>
            <p:nvCxnSpPr>
              <p:cNvPr id="50" name="Straight Arrow Connector 49">
                <a:extLst>
                  <a:ext uri="{FF2B5EF4-FFF2-40B4-BE49-F238E27FC236}">
                    <a16:creationId xmlns:a16="http://schemas.microsoft.com/office/drawing/2014/main" id="{2E05A465-9C71-DB70-76BF-F455479F2E00}"/>
                  </a:ext>
                </a:extLst>
              </p:cNvPr>
              <p:cNvCxnSpPr>
                <a:cxnSpLocks/>
              </p:cNvCxnSpPr>
              <p:nvPr/>
            </p:nvCxnSpPr>
            <p:spPr>
              <a:xfrm>
                <a:off x="4239660" y="3313743"/>
                <a:ext cx="0" cy="411480"/>
              </a:xfrm>
              <a:prstGeom prst="straightConnector1">
                <a:avLst/>
              </a:prstGeom>
              <a:ln w="190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8B685F5F-4EA7-D400-79AF-37B563972723}"/>
                  </a:ext>
                </a:extLst>
              </p:cNvPr>
              <p:cNvGrpSpPr/>
              <p:nvPr/>
            </p:nvGrpSpPr>
            <p:grpSpPr>
              <a:xfrm>
                <a:off x="3458786" y="2220189"/>
                <a:ext cx="1569672" cy="1184160"/>
                <a:chOff x="2593642" y="2327396"/>
                <a:chExt cx="1569672" cy="1184160"/>
              </a:xfrm>
            </p:grpSpPr>
            <p:sp>
              <p:nvSpPr>
                <p:cNvPr id="52" name="Rectangle: Rounded Corners 12">
                  <a:extLst>
                    <a:ext uri="{FF2B5EF4-FFF2-40B4-BE49-F238E27FC236}">
                      <a16:creationId xmlns:a16="http://schemas.microsoft.com/office/drawing/2014/main" id="{5E513A82-BB4A-A778-01BC-99DC8F107039}"/>
                    </a:ext>
                  </a:extLst>
                </p:cNvPr>
                <p:cNvSpPr/>
                <p:nvPr/>
              </p:nvSpPr>
              <p:spPr>
                <a:xfrm>
                  <a:off x="2646958" y="2327396"/>
                  <a:ext cx="1463040" cy="1097280"/>
                </a:xfrm>
                <a:prstGeom prst="roundRect">
                  <a:avLst>
                    <a:gd name="adj" fmla="val 22089"/>
                  </a:avLst>
                </a:prstGeom>
                <a:solidFill>
                  <a:schemeClr val="accent3">
                    <a:alpha val="95000"/>
                  </a:schemeClr>
                </a:solidFill>
                <a:ln w="15875" cap="flat" cmpd="sng" algn="ctr">
                  <a:noFill/>
                  <a:prstDash val="solid"/>
                </a:ln>
                <a:effectLst>
                  <a:outerShdw blurRad="50800" dist="38100" dir="2700000" algn="tl" rotWithShape="0">
                    <a:prstClr val="black">
                      <a:alpha val="40000"/>
                    </a:prstClr>
                  </a:outerShdw>
                </a:effectLst>
              </p:spPr>
              <p:txBody>
                <a:bodyPr vert="vert270" rtlCol="0" anchor="ctr"/>
                <a:lstStyle/>
                <a:p>
                  <a:pPr algn="ctr" defTabSz="609585">
                    <a:defRPr/>
                  </a:pPr>
                  <a:endParaRPr lang="en-US" sz="2133" kern="0">
                    <a:solidFill>
                      <a:prstClr val="white"/>
                    </a:solidFill>
                    <a:latin typeface="Montserrat ExtraBold" pitchFamily="2" charset="0"/>
                  </a:endParaRPr>
                </a:p>
              </p:txBody>
            </p:sp>
            <p:sp>
              <p:nvSpPr>
                <p:cNvPr id="53" name="Title 1">
                  <a:extLst>
                    <a:ext uri="{FF2B5EF4-FFF2-40B4-BE49-F238E27FC236}">
                      <a16:creationId xmlns:a16="http://schemas.microsoft.com/office/drawing/2014/main" id="{5A20B46B-24CE-5161-956B-9FF60E8F7E94}"/>
                    </a:ext>
                  </a:extLst>
                </p:cNvPr>
                <p:cNvSpPr txBox="1">
                  <a:spLocks/>
                </p:cNvSpPr>
                <p:nvPr/>
              </p:nvSpPr>
              <p:spPr>
                <a:xfrm>
                  <a:off x="2593642" y="3101187"/>
                  <a:ext cx="1569672" cy="410369"/>
                </a:xfrm>
                <a:prstGeom prst="rect">
                  <a:avLst/>
                </a:prstGeom>
              </p:spPr>
              <p:txBody>
                <a:bodyPr vert="horz" lIns="121920" tIns="60960" rIns="121920" bIns="60960" rtlCol="0" anchor="ctr">
                  <a:noAutofit/>
                </a:bodyPr>
                <a:lstStyle>
                  <a:lvl1pPr algn="l" defTabSz="914400" rtl="0" eaLnBrk="1" latinLnBrk="0" hangingPunct="1">
                    <a:lnSpc>
                      <a:spcPct val="85000"/>
                    </a:lnSpc>
                    <a:spcBef>
                      <a:spcPct val="0"/>
                    </a:spcBef>
                    <a:buNone/>
                    <a:defRPr sz="4400" b="1" kern="1200" spc="-50" baseline="0">
                      <a:solidFill>
                        <a:srgbClr val="0070C0"/>
                      </a:solidFill>
                      <a:latin typeface="Segoe Condensed" panose="020B0606040200020203" pitchFamily="34" charset="0"/>
                      <a:ea typeface="+mj-ea"/>
                      <a:cs typeface="+mj-cs"/>
                    </a:defRPr>
                  </a:lvl1pPr>
                </a:lstStyle>
                <a:p>
                  <a:pPr algn="ctr" defTabSz="1219170">
                    <a:lnSpc>
                      <a:spcPts val="1467"/>
                    </a:lnSpc>
                    <a:defRPr/>
                  </a:pPr>
                  <a:r>
                    <a:rPr lang="en-US" sz="1600" b="0" spc="-67">
                      <a:solidFill>
                        <a:srgbClr val="D7EAF8"/>
                      </a:solidFill>
                      <a:latin typeface="Montserrat ExtraBold" pitchFamily="2" charset="0"/>
                      <a:cs typeface="Times New Roman" panose="02020603050405020304" pitchFamily="18" charset="0"/>
                    </a:rPr>
                    <a:t>RDR Tool</a:t>
                  </a:r>
                </a:p>
              </p:txBody>
            </p:sp>
          </p:grpSp>
        </p:grpSp>
        <p:pic>
          <p:nvPicPr>
            <p:cNvPr id="6" name="Picture 28">
              <a:extLst>
                <a:ext uri="{FF2B5EF4-FFF2-40B4-BE49-F238E27FC236}">
                  <a16:creationId xmlns:a16="http://schemas.microsoft.com/office/drawing/2014/main" id="{BDC9859F-732F-BB36-5D85-0457B8D12DB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p:blipFill>
          <p:spPr>
            <a:xfrm>
              <a:off x="6502401" y="3959981"/>
              <a:ext cx="832023" cy="532495"/>
            </a:xfrm>
            <a:prstGeom prst="rect">
              <a:avLst/>
            </a:prstGeom>
          </p:spPr>
        </p:pic>
        <p:pic>
          <p:nvPicPr>
            <p:cNvPr id="7" name="Picture 25">
              <a:extLst>
                <a:ext uri="{FF2B5EF4-FFF2-40B4-BE49-F238E27FC236}">
                  <a16:creationId xmlns:a16="http://schemas.microsoft.com/office/drawing/2014/main" id="{858A648B-A048-865E-F5C5-99207CB943B0}"/>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a:fillRect/>
            </a:stretch>
          </p:blipFill>
          <p:spPr>
            <a:xfrm>
              <a:off x="5818416" y="3884235"/>
              <a:ext cx="683984" cy="683984"/>
            </a:xfrm>
            <a:prstGeom prst="rect">
              <a:avLst/>
            </a:prstGeom>
          </p:spPr>
        </p:pic>
      </p:grpSp>
      <p:grpSp>
        <p:nvGrpSpPr>
          <p:cNvPr id="54" name="Group 53">
            <a:extLst>
              <a:ext uri="{FF2B5EF4-FFF2-40B4-BE49-F238E27FC236}">
                <a16:creationId xmlns:a16="http://schemas.microsoft.com/office/drawing/2014/main" id="{7CCDC670-7A59-0865-B70C-396E750A3B2C}"/>
              </a:ext>
            </a:extLst>
          </p:cNvPr>
          <p:cNvGrpSpPr/>
          <p:nvPr/>
        </p:nvGrpSpPr>
        <p:grpSpPr>
          <a:xfrm>
            <a:off x="5633087" y="5390501"/>
            <a:ext cx="1850643" cy="1289699"/>
            <a:chOff x="2629087" y="3882513"/>
            <a:chExt cx="1517663" cy="1097280"/>
          </a:xfrm>
        </p:grpSpPr>
        <p:sp>
          <p:nvSpPr>
            <p:cNvPr id="55" name="Rectangle: Rounded Corners 13">
              <a:extLst>
                <a:ext uri="{FF2B5EF4-FFF2-40B4-BE49-F238E27FC236}">
                  <a16:creationId xmlns:a16="http://schemas.microsoft.com/office/drawing/2014/main" id="{01DDAE74-A429-FECB-6B94-1C91BEBDCE92}"/>
                </a:ext>
              </a:extLst>
            </p:cNvPr>
            <p:cNvSpPr/>
            <p:nvPr/>
          </p:nvSpPr>
          <p:spPr>
            <a:xfrm>
              <a:off x="2656398" y="3882513"/>
              <a:ext cx="1463040" cy="1097280"/>
            </a:xfrm>
            <a:prstGeom prst="roundRect">
              <a:avLst>
                <a:gd name="adj" fmla="val 22089"/>
              </a:avLst>
            </a:prstGeom>
            <a:solidFill>
              <a:srgbClr val="77933C">
                <a:alpha val="95000"/>
              </a:srgbClr>
            </a:solidFill>
            <a:ln w="15875" cap="flat" cmpd="sng" algn="ctr">
              <a:noFill/>
              <a:prstDash val="solid"/>
            </a:ln>
            <a:effectLst>
              <a:outerShdw blurRad="50800" dist="38100" dir="2700000" algn="tl" rotWithShape="0">
                <a:prstClr val="black">
                  <a:alpha val="40000"/>
                </a:prstClr>
              </a:outerShdw>
            </a:effectLst>
          </p:spPr>
          <p:txBody>
            <a:bodyPr vert="vert270" rtlCol="0" anchor="ctr"/>
            <a:lstStyle/>
            <a:p>
              <a:pPr algn="ctr" defTabSz="609585">
                <a:defRPr/>
              </a:pPr>
              <a:endParaRPr lang="en-US" sz="2133" kern="0">
                <a:solidFill>
                  <a:prstClr val="white"/>
                </a:solidFill>
                <a:latin typeface="Montserrat ExtraBold" pitchFamily="2" charset="0"/>
              </a:endParaRPr>
            </a:p>
          </p:txBody>
        </p:sp>
        <p:pic>
          <p:nvPicPr>
            <p:cNvPr id="56" name="Picture 31">
              <a:extLst>
                <a:ext uri="{FF2B5EF4-FFF2-40B4-BE49-F238E27FC236}">
                  <a16:creationId xmlns:a16="http://schemas.microsoft.com/office/drawing/2014/main" id="{DD274E78-AC30-D629-471D-EA73A1051C9C}"/>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a:fillRect/>
            </a:stretch>
          </p:blipFill>
          <p:spPr>
            <a:xfrm>
              <a:off x="3002708" y="3936276"/>
              <a:ext cx="770421" cy="667378"/>
            </a:xfrm>
            <a:prstGeom prst="rect">
              <a:avLst/>
            </a:prstGeom>
          </p:spPr>
        </p:pic>
        <p:sp>
          <p:nvSpPr>
            <p:cNvPr id="57" name="Title 1">
              <a:extLst>
                <a:ext uri="{FF2B5EF4-FFF2-40B4-BE49-F238E27FC236}">
                  <a16:creationId xmlns:a16="http://schemas.microsoft.com/office/drawing/2014/main" id="{D19F499E-26E7-B528-980C-4546B01AD2CB}"/>
                </a:ext>
              </a:extLst>
            </p:cNvPr>
            <p:cNvSpPr txBox="1">
              <a:spLocks/>
            </p:cNvSpPr>
            <p:nvPr/>
          </p:nvSpPr>
          <p:spPr>
            <a:xfrm>
              <a:off x="2629087" y="4728306"/>
              <a:ext cx="1517663" cy="175472"/>
            </a:xfrm>
            <a:prstGeom prst="rect">
              <a:avLst/>
            </a:prstGeom>
          </p:spPr>
          <p:txBody>
            <a:bodyPr vert="horz" lIns="121920" tIns="60960" rIns="121920" bIns="60960" rtlCol="0" anchor="ctr">
              <a:noAutofit/>
            </a:bodyPr>
            <a:lstStyle>
              <a:lvl1pPr algn="l" defTabSz="914400" rtl="0" eaLnBrk="1" latinLnBrk="0" hangingPunct="1">
                <a:lnSpc>
                  <a:spcPct val="85000"/>
                </a:lnSpc>
                <a:spcBef>
                  <a:spcPct val="0"/>
                </a:spcBef>
                <a:buNone/>
                <a:defRPr sz="4400" b="1" kern="1200" spc="-50" baseline="0">
                  <a:solidFill>
                    <a:srgbClr val="0070C0"/>
                  </a:solidFill>
                  <a:latin typeface="Segoe Condensed" panose="020B0606040200020203" pitchFamily="34" charset="0"/>
                  <a:ea typeface="+mj-ea"/>
                  <a:cs typeface="+mj-cs"/>
                </a:defRPr>
              </a:lvl1pPr>
            </a:lstStyle>
            <a:p>
              <a:pPr algn="ctr" defTabSz="1219170">
                <a:lnSpc>
                  <a:spcPts val="1467"/>
                </a:lnSpc>
                <a:defRPr/>
              </a:pPr>
              <a:r>
                <a:rPr lang="en-US" sz="1600" b="0" spc="-67">
                  <a:solidFill>
                    <a:srgbClr val="E1EBCD"/>
                  </a:solidFill>
                  <a:latin typeface="Montserrat ExtraBold" pitchFamily="2" charset="0"/>
                  <a:cs typeface="Times New Roman" panose="02020603050405020304" pitchFamily="18" charset="0"/>
                </a:rPr>
                <a:t>Economic </a:t>
              </a:r>
            </a:p>
            <a:p>
              <a:pPr algn="ctr" defTabSz="1219170">
                <a:lnSpc>
                  <a:spcPts val="1467"/>
                </a:lnSpc>
                <a:defRPr/>
              </a:pPr>
              <a:r>
                <a:rPr lang="en-US" sz="1600" b="0" spc="-67">
                  <a:solidFill>
                    <a:srgbClr val="E1EBCD"/>
                  </a:solidFill>
                  <a:latin typeface="Montserrat ExtraBold" pitchFamily="2" charset="0"/>
                  <a:cs typeface="Times New Roman" panose="02020603050405020304" pitchFamily="18" charset="0"/>
                </a:rPr>
                <a:t>Model</a:t>
              </a:r>
            </a:p>
          </p:txBody>
        </p:sp>
      </p:grpSp>
      <p:sp>
        <p:nvSpPr>
          <p:cNvPr id="12" name="TextBox 11">
            <a:extLst>
              <a:ext uri="{FF2B5EF4-FFF2-40B4-BE49-F238E27FC236}">
                <a16:creationId xmlns:a16="http://schemas.microsoft.com/office/drawing/2014/main" id="{BEE38537-F745-910A-FFBF-2EA19B173C9B}"/>
              </a:ext>
            </a:extLst>
          </p:cNvPr>
          <p:cNvSpPr txBox="1"/>
          <p:nvPr/>
        </p:nvSpPr>
        <p:spPr>
          <a:xfrm>
            <a:off x="8578392" y="6306532"/>
            <a:ext cx="3299381" cy="369332"/>
          </a:xfrm>
          <a:prstGeom prst="rect">
            <a:avLst/>
          </a:prstGeom>
          <a:noFill/>
        </p:spPr>
        <p:txBody>
          <a:bodyPr wrap="square" rtlCol="0">
            <a:spAutoFit/>
          </a:bodyPr>
          <a:lstStyle/>
          <a:p>
            <a:pPr algn="r"/>
            <a:r>
              <a:rPr lang="en-US" dirty="0"/>
              <a:t>Slide courtesy of HRTPO</a:t>
            </a:r>
          </a:p>
        </p:txBody>
      </p:sp>
    </p:spTree>
    <p:extLst>
      <p:ext uri="{BB962C8B-B14F-4D97-AF65-F5344CB8AC3E}">
        <p14:creationId xmlns:p14="http://schemas.microsoft.com/office/powerpoint/2010/main" val="2512426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92B66"/>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24384000" cy="13716000"/>
          </a:xfrm>
        </p:grpSpPr>
        <p:pic>
          <p:nvPicPr>
            <p:cNvPr id="3" name="Picture 3"/>
            <p:cNvPicPr>
              <a:picLocks noChangeAspect="1"/>
            </p:cNvPicPr>
            <p:nvPr/>
          </p:nvPicPr>
          <p:blipFill>
            <a:blip r:embed="rId3"/>
            <a:srcRect t="12500" b="12500"/>
            <a:stretch>
              <a:fillRect/>
            </a:stretch>
          </p:blipFill>
          <p:spPr>
            <a:xfrm>
              <a:off x="0" y="0"/>
              <a:ext cx="24384000" cy="13716000"/>
            </a:xfrm>
            <a:prstGeom prst="rect">
              <a:avLst/>
            </a:prstGeom>
          </p:spPr>
        </p:pic>
      </p:grpSp>
      <p:sp>
        <p:nvSpPr>
          <p:cNvPr id="5" name="Freeform 5"/>
          <p:cNvSpPr/>
          <p:nvPr/>
        </p:nvSpPr>
        <p:spPr>
          <a:xfrm>
            <a:off x="-26179" y="3973"/>
            <a:ext cx="12191997" cy="6858000"/>
          </a:xfrm>
          <a:custGeom>
            <a:avLst/>
            <a:gdLst/>
            <a:ahLst/>
            <a:cxnLst/>
            <a:rect l="l" t="t" r="r" b="b"/>
            <a:pathLst>
              <a:path w="4816592" h="2709333">
                <a:moveTo>
                  <a:pt x="0" y="0"/>
                </a:moveTo>
                <a:lnTo>
                  <a:pt x="4816592" y="0"/>
                </a:lnTo>
                <a:lnTo>
                  <a:pt x="4816592" y="2709333"/>
                </a:lnTo>
                <a:lnTo>
                  <a:pt x="0" y="2709333"/>
                </a:lnTo>
                <a:close/>
              </a:path>
            </a:pathLst>
          </a:custGeom>
          <a:solidFill>
            <a:srgbClr val="011A6B">
              <a:alpha val="80000"/>
            </a:srgbClr>
          </a:solidFill>
        </p:spPr>
        <p:txBody>
          <a:bodyPr/>
          <a:lstStyle/>
          <a:p>
            <a:pPr defTabSz="609585"/>
            <a:endParaRPr lang="en-US" sz="1200">
              <a:solidFill>
                <a:prstClr val="black"/>
              </a:solidFill>
              <a:latin typeface="Calibri"/>
            </a:endParaRPr>
          </a:p>
        </p:txBody>
      </p:sp>
      <p:sp>
        <p:nvSpPr>
          <p:cNvPr id="6" name="TextBox 6"/>
          <p:cNvSpPr txBox="1"/>
          <p:nvPr/>
        </p:nvSpPr>
        <p:spPr>
          <a:xfrm>
            <a:off x="0" y="-771525"/>
            <a:ext cx="2057400" cy="2828925"/>
          </a:xfrm>
          <a:prstGeom prst="rect">
            <a:avLst/>
          </a:prstGeom>
        </p:spPr>
        <p:txBody>
          <a:bodyPr lIns="33867" tIns="33867" rIns="33867" bIns="33867" rtlCol="0" anchor="ctr"/>
          <a:lstStyle/>
          <a:p>
            <a:pPr algn="ctr" defTabSz="609585">
              <a:lnSpc>
                <a:spcPts val="4143"/>
              </a:lnSpc>
            </a:pPr>
            <a:endParaRPr sz="1200">
              <a:solidFill>
                <a:prstClr val="black"/>
              </a:solidFill>
              <a:latin typeface="Calibri"/>
            </a:endParaRPr>
          </a:p>
        </p:txBody>
      </p:sp>
      <p:pic>
        <p:nvPicPr>
          <p:cNvPr id="20" name="Picture 19" descr="A white text on a black background&#10;&#10;AI-generated content may be incorrect.">
            <a:extLst>
              <a:ext uri="{FF2B5EF4-FFF2-40B4-BE49-F238E27FC236}">
                <a16:creationId xmlns:a16="http://schemas.microsoft.com/office/drawing/2014/main" id="{28258C4C-334F-2C3B-12DC-52BCE41F64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82" y="6473159"/>
            <a:ext cx="951719" cy="344563"/>
          </a:xfrm>
          <a:prstGeom prst="rect">
            <a:avLst/>
          </a:prstGeom>
        </p:spPr>
      </p:pic>
      <p:sp>
        <p:nvSpPr>
          <p:cNvPr id="21" name="TextBox 2">
            <a:extLst>
              <a:ext uri="{FF2B5EF4-FFF2-40B4-BE49-F238E27FC236}">
                <a16:creationId xmlns:a16="http://schemas.microsoft.com/office/drawing/2014/main" id="{0616CFFE-4F7B-CE3B-38EC-644238AA5F9B}"/>
              </a:ext>
            </a:extLst>
          </p:cNvPr>
          <p:cNvSpPr txBox="1"/>
          <p:nvPr/>
        </p:nvSpPr>
        <p:spPr>
          <a:xfrm>
            <a:off x="559085" y="257075"/>
            <a:ext cx="11073833" cy="520142"/>
          </a:xfrm>
          <a:prstGeom prst="rect">
            <a:avLst/>
          </a:prstGeom>
        </p:spPr>
        <p:txBody>
          <a:bodyPr lIns="0" tIns="0" rIns="0" bIns="0" rtlCol="0" anchor="t">
            <a:spAutoFit/>
          </a:bodyPr>
          <a:lstStyle/>
          <a:p>
            <a:pPr defTabSz="609585">
              <a:lnSpc>
                <a:spcPts val="4033"/>
              </a:lnSpc>
            </a:pPr>
            <a:r>
              <a:rPr lang="en-US" sz="4000" dirty="0">
                <a:solidFill>
                  <a:srgbClr val="D7EAF8"/>
                </a:solidFill>
                <a:latin typeface="Montserrat ExtraBold"/>
                <a:ea typeface="+mj-ea"/>
                <a:cs typeface="+mj-cs"/>
              </a:rPr>
              <a:t>HRTPO Objectives with RDR Tool Suite</a:t>
            </a:r>
            <a:endParaRPr lang="en-US" sz="4000" dirty="0">
              <a:solidFill>
                <a:srgbClr val="D7EAF8"/>
              </a:solidFill>
              <a:latin typeface="Montserrat ExtraBold" pitchFamily="2" charset="0"/>
              <a:ea typeface="+mj-ea"/>
              <a:cs typeface="+mj-cs"/>
            </a:endParaRPr>
          </a:p>
        </p:txBody>
      </p:sp>
      <p:sp>
        <p:nvSpPr>
          <p:cNvPr id="22" name="TextBox 10">
            <a:extLst>
              <a:ext uri="{FF2B5EF4-FFF2-40B4-BE49-F238E27FC236}">
                <a16:creationId xmlns:a16="http://schemas.microsoft.com/office/drawing/2014/main" id="{192644A7-BD21-8026-8A20-7B98158B7433}"/>
              </a:ext>
            </a:extLst>
          </p:cNvPr>
          <p:cNvSpPr txBox="1"/>
          <p:nvPr/>
        </p:nvSpPr>
        <p:spPr>
          <a:xfrm>
            <a:off x="268013" y="1302394"/>
            <a:ext cx="5110112" cy="4962897"/>
          </a:xfrm>
          <a:prstGeom prst="rect">
            <a:avLst/>
          </a:prstGeom>
        </p:spPr>
        <p:txBody>
          <a:bodyPr wrap="square" lIns="0" tIns="0" rIns="0" bIns="0" rtlCol="0" anchor="t">
            <a:spAutoFit/>
          </a:bodyPr>
          <a:lstStyle/>
          <a:p>
            <a:pPr marL="454014" lvl="2" indent="-226478" defTabSz="609585">
              <a:lnSpc>
                <a:spcPts val="2400"/>
              </a:lnSpc>
              <a:spcAft>
                <a:spcPts val="1600"/>
              </a:spcAft>
              <a:buFont typeface="Arial" panose="020B0604020202020204" pitchFamily="34" charset="0"/>
              <a:buChar char="•"/>
            </a:pPr>
            <a:r>
              <a:rPr lang="en-US" sz="2133" spc="5">
                <a:solidFill>
                  <a:prstClr val="white"/>
                </a:solidFill>
                <a:latin typeface="Montserrat" pitchFamily="2" charset="0"/>
              </a:rPr>
              <a:t>Model multiple flooding scenarios efficiently</a:t>
            </a:r>
          </a:p>
          <a:p>
            <a:pPr marL="454014" lvl="2" indent="-226478" defTabSz="609585">
              <a:lnSpc>
                <a:spcPts val="2400"/>
              </a:lnSpc>
              <a:spcAft>
                <a:spcPts val="1600"/>
              </a:spcAft>
              <a:buFont typeface="Arial" panose="020B0604020202020204" pitchFamily="34" charset="0"/>
              <a:buChar char="•"/>
            </a:pPr>
            <a:r>
              <a:rPr lang="en-US" sz="2133" spc="23">
                <a:solidFill>
                  <a:prstClr val="white"/>
                </a:solidFill>
                <a:latin typeface="Montserrat" pitchFamily="2" charset="0"/>
              </a:rPr>
              <a:t>Support objective, data-driven resiliency measures for use in Project Prioritization Tool</a:t>
            </a:r>
          </a:p>
          <a:p>
            <a:pPr marL="871485" lvl="3" indent="-217872" defTabSz="609585">
              <a:lnSpc>
                <a:spcPts val="2300"/>
              </a:lnSpc>
              <a:spcBef>
                <a:spcPts val="400"/>
              </a:spcBef>
              <a:spcAft>
                <a:spcPts val="800"/>
              </a:spcAft>
              <a:buFont typeface="Arial"/>
              <a:buChar char="￭"/>
            </a:pPr>
            <a:r>
              <a:rPr lang="en-US" sz="2100" spc="4">
                <a:solidFill>
                  <a:prstClr val="white"/>
                </a:solidFill>
                <a:latin typeface="Montserrat" pitchFamily="2" charset="0"/>
              </a:rPr>
              <a:t>Identify inundation and extent (low and high frequency events)</a:t>
            </a:r>
          </a:p>
          <a:p>
            <a:pPr marL="871485" lvl="3" indent="-217872" defTabSz="609585">
              <a:lnSpc>
                <a:spcPts val="2300"/>
              </a:lnSpc>
              <a:spcAft>
                <a:spcPts val="800"/>
              </a:spcAft>
              <a:buFont typeface="Arial"/>
              <a:buChar char="￭"/>
            </a:pPr>
            <a:r>
              <a:rPr lang="en-US" sz="2100" spc="4">
                <a:solidFill>
                  <a:prstClr val="white"/>
                </a:solidFill>
                <a:latin typeface="Montserrat" pitchFamily="2" charset="0"/>
              </a:rPr>
              <a:t>Quantify congestion as a result of flooding</a:t>
            </a:r>
          </a:p>
          <a:p>
            <a:pPr marL="871485" lvl="3" indent="-217872" defTabSz="609585">
              <a:lnSpc>
                <a:spcPts val="2300"/>
              </a:lnSpc>
              <a:spcAft>
                <a:spcPts val="800"/>
              </a:spcAft>
              <a:buFont typeface="Arial"/>
              <a:buChar char="￭"/>
            </a:pPr>
            <a:r>
              <a:rPr lang="en-US" sz="2100" spc="4">
                <a:solidFill>
                  <a:prstClr val="white"/>
                </a:solidFill>
                <a:latin typeface="Montserrat" pitchFamily="2" charset="0"/>
              </a:rPr>
              <a:t>Quantify congestion avoided from mitigating flooding</a:t>
            </a:r>
          </a:p>
          <a:p>
            <a:pPr marL="871485" lvl="3" indent="-217872" defTabSz="609585">
              <a:lnSpc>
                <a:spcPts val="2300"/>
              </a:lnSpc>
              <a:spcAft>
                <a:spcPts val="800"/>
              </a:spcAft>
              <a:buFont typeface="Arial"/>
              <a:buChar char="￭"/>
            </a:pPr>
            <a:r>
              <a:rPr lang="en-US" sz="2100" spc="4">
                <a:solidFill>
                  <a:prstClr val="white"/>
                </a:solidFill>
                <a:latin typeface="Montserrat" pitchFamily="2" charset="0"/>
              </a:rPr>
              <a:t>Cost-benefit ratio of resiliency improvements</a:t>
            </a:r>
          </a:p>
        </p:txBody>
      </p:sp>
      <p:grpSp>
        <p:nvGrpSpPr>
          <p:cNvPr id="8" name="Group 7">
            <a:extLst>
              <a:ext uri="{FF2B5EF4-FFF2-40B4-BE49-F238E27FC236}">
                <a16:creationId xmlns:a16="http://schemas.microsoft.com/office/drawing/2014/main" id="{06DE13DF-B0DA-0684-D3D5-829E87A4D5EA}"/>
              </a:ext>
            </a:extLst>
          </p:cNvPr>
          <p:cNvGrpSpPr/>
          <p:nvPr/>
        </p:nvGrpSpPr>
        <p:grpSpPr>
          <a:xfrm>
            <a:off x="6103378" y="1082382"/>
            <a:ext cx="5914009" cy="5576546"/>
            <a:chOff x="6103378" y="1082382"/>
            <a:chExt cx="5914009" cy="5576546"/>
          </a:xfrm>
        </p:grpSpPr>
        <p:sp>
          <p:nvSpPr>
            <p:cNvPr id="23" name="Freeform 4">
              <a:extLst>
                <a:ext uri="{FF2B5EF4-FFF2-40B4-BE49-F238E27FC236}">
                  <a16:creationId xmlns:a16="http://schemas.microsoft.com/office/drawing/2014/main" id="{834D7D67-AF7C-B9B2-2113-5F6E084B1927}"/>
                </a:ext>
              </a:extLst>
            </p:cNvPr>
            <p:cNvSpPr/>
            <p:nvPr/>
          </p:nvSpPr>
          <p:spPr>
            <a:xfrm>
              <a:off x="6103378" y="1082382"/>
              <a:ext cx="5914009" cy="5576546"/>
            </a:xfrm>
            <a:prstGeom prst="roundRect">
              <a:avLst/>
            </a:prstGeom>
            <a:solidFill>
              <a:schemeClr val="bg1"/>
            </a:solidFill>
            <a:ln w="50800">
              <a:solidFill>
                <a:srgbClr val="00A9A3"/>
              </a:solidFill>
            </a:ln>
          </p:spPr>
          <p:txBody>
            <a:bodyPr/>
            <a:lstStyle/>
            <a:p>
              <a:pPr defTabSz="609585"/>
              <a:endParaRPr lang="en-US" sz="1200">
                <a:solidFill>
                  <a:prstClr val="black"/>
                </a:solidFill>
                <a:latin typeface="Calibri"/>
              </a:endParaRPr>
            </a:p>
          </p:txBody>
        </p:sp>
        <p:grpSp>
          <p:nvGrpSpPr>
            <p:cNvPr id="7" name="Group 6">
              <a:extLst>
                <a:ext uri="{FF2B5EF4-FFF2-40B4-BE49-F238E27FC236}">
                  <a16:creationId xmlns:a16="http://schemas.microsoft.com/office/drawing/2014/main" id="{A1631FFB-FA49-06DD-FCFD-3AF859FCA392}"/>
                </a:ext>
              </a:extLst>
            </p:cNvPr>
            <p:cNvGrpSpPr/>
            <p:nvPr/>
          </p:nvGrpSpPr>
          <p:grpSpPr>
            <a:xfrm>
              <a:off x="6226285" y="1082382"/>
              <a:ext cx="5255218" cy="1875185"/>
              <a:chOff x="6226285" y="1082382"/>
              <a:chExt cx="5255218" cy="1875185"/>
            </a:xfrm>
          </p:grpSpPr>
          <p:sp>
            <p:nvSpPr>
              <p:cNvPr id="24" name="TextBox 14">
                <a:extLst>
                  <a:ext uri="{FF2B5EF4-FFF2-40B4-BE49-F238E27FC236}">
                    <a16:creationId xmlns:a16="http://schemas.microsoft.com/office/drawing/2014/main" id="{E6277831-5DD7-7816-AE5D-0D70C862E350}"/>
                  </a:ext>
                </a:extLst>
              </p:cNvPr>
              <p:cNvSpPr txBox="1"/>
              <p:nvPr/>
            </p:nvSpPr>
            <p:spPr>
              <a:xfrm>
                <a:off x="7417930" y="1418684"/>
                <a:ext cx="4063573" cy="1538883"/>
              </a:xfrm>
              <a:prstGeom prst="rect">
                <a:avLst/>
              </a:prstGeom>
            </p:spPr>
            <p:txBody>
              <a:bodyPr wrap="square" lIns="0" tIns="0" rIns="0" bIns="0" rtlCol="0" anchor="t">
                <a:spAutoFit/>
              </a:bodyPr>
              <a:lstStyle/>
              <a:p>
                <a:pPr marL="227536" lvl="2" defTabSz="609585">
                  <a:lnSpc>
                    <a:spcPts val="2400"/>
                  </a:lnSpc>
                </a:pPr>
                <a:r>
                  <a:rPr lang="en-US" sz="2133" spc="23">
                    <a:solidFill>
                      <a:srgbClr val="011A6B"/>
                    </a:solidFill>
                    <a:latin typeface="Montserrat" pitchFamily="2" charset="0"/>
                  </a:rPr>
                  <a:t>RDR Tool explores multiple scenarios to assess network-wide effects of losing some assets (highway links).</a:t>
                </a:r>
              </a:p>
            </p:txBody>
          </p:sp>
          <p:pic>
            <p:nvPicPr>
              <p:cNvPr id="40" name="Graphic 39" descr="Checkbox Checked with solid fill">
                <a:extLst>
                  <a:ext uri="{FF2B5EF4-FFF2-40B4-BE49-F238E27FC236}">
                    <a16:creationId xmlns:a16="http://schemas.microsoft.com/office/drawing/2014/main" id="{71ADCAF4-9E57-9701-5689-7127AF1210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26285" y="1082382"/>
                <a:ext cx="1524000" cy="1524000"/>
              </a:xfrm>
              <a:prstGeom prst="rect">
                <a:avLst/>
              </a:prstGeom>
            </p:spPr>
          </p:pic>
        </p:grpSp>
        <p:grpSp>
          <p:nvGrpSpPr>
            <p:cNvPr id="4" name="Group 3">
              <a:extLst>
                <a:ext uri="{FF2B5EF4-FFF2-40B4-BE49-F238E27FC236}">
                  <a16:creationId xmlns:a16="http://schemas.microsoft.com/office/drawing/2014/main" id="{1E34799E-19E9-0944-DDB5-B7062B45E7FF}"/>
                </a:ext>
              </a:extLst>
            </p:cNvPr>
            <p:cNvGrpSpPr/>
            <p:nvPr/>
          </p:nvGrpSpPr>
          <p:grpSpPr>
            <a:xfrm>
              <a:off x="7046158" y="3081762"/>
              <a:ext cx="4148842" cy="3282308"/>
              <a:chOff x="7046158" y="3081762"/>
              <a:chExt cx="4148842" cy="3282308"/>
            </a:xfrm>
          </p:grpSpPr>
          <p:grpSp>
            <p:nvGrpSpPr>
              <p:cNvPr id="25" name="Group 15">
                <a:extLst>
                  <a:ext uri="{FF2B5EF4-FFF2-40B4-BE49-F238E27FC236}">
                    <a16:creationId xmlns:a16="http://schemas.microsoft.com/office/drawing/2014/main" id="{C3760ABA-3065-29D3-62D1-3120F61910CB}"/>
                  </a:ext>
                </a:extLst>
              </p:cNvPr>
              <p:cNvGrpSpPr/>
              <p:nvPr/>
            </p:nvGrpSpPr>
            <p:grpSpPr>
              <a:xfrm>
                <a:off x="7046158" y="3081762"/>
                <a:ext cx="2194531" cy="2194548"/>
                <a:chOff x="0" y="0"/>
                <a:chExt cx="3567176" cy="3576066"/>
              </a:xfrm>
            </p:grpSpPr>
            <p:sp>
              <p:nvSpPr>
                <p:cNvPr id="26" name="Freeform 16">
                  <a:extLst>
                    <a:ext uri="{FF2B5EF4-FFF2-40B4-BE49-F238E27FC236}">
                      <a16:creationId xmlns:a16="http://schemas.microsoft.com/office/drawing/2014/main" id="{C505EF8B-6315-A932-4D81-95D7E08B388E}"/>
                    </a:ext>
                  </a:extLst>
                </p:cNvPr>
                <p:cNvSpPr/>
                <p:nvPr/>
              </p:nvSpPr>
              <p:spPr>
                <a:xfrm>
                  <a:off x="16891" y="16891"/>
                  <a:ext cx="3533394" cy="3542284"/>
                </a:xfrm>
                <a:custGeom>
                  <a:avLst/>
                  <a:gdLst/>
                  <a:ahLst/>
                  <a:cxnLst/>
                  <a:rect l="l" t="t" r="r" b="b"/>
                  <a:pathLst>
                    <a:path w="3533394" h="3542284">
                      <a:moveTo>
                        <a:pt x="0" y="1771142"/>
                      </a:moveTo>
                      <a:cubicBezTo>
                        <a:pt x="0" y="792988"/>
                        <a:pt x="790956" y="0"/>
                        <a:pt x="1766697" y="0"/>
                      </a:cubicBezTo>
                      <a:cubicBezTo>
                        <a:pt x="2742438" y="0"/>
                        <a:pt x="3533394" y="792988"/>
                        <a:pt x="3533394" y="1771142"/>
                      </a:cubicBezTo>
                      <a:cubicBezTo>
                        <a:pt x="3533394" y="2749296"/>
                        <a:pt x="2742438" y="3542284"/>
                        <a:pt x="1766697" y="3542284"/>
                      </a:cubicBezTo>
                      <a:cubicBezTo>
                        <a:pt x="790956" y="3542284"/>
                        <a:pt x="0" y="2749296"/>
                        <a:pt x="0" y="1771142"/>
                      </a:cubicBezTo>
                      <a:close/>
                    </a:path>
                  </a:pathLst>
                </a:custGeom>
                <a:solidFill>
                  <a:srgbClr val="0266AA">
                    <a:alpha val="50000"/>
                  </a:srgbClr>
                </a:solidFill>
                <a:ln w="3175">
                  <a:solidFill>
                    <a:srgbClr val="02356E"/>
                  </a:solidFill>
                </a:ln>
              </p:spPr>
              <p:txBody>
                <a:bodyPr/>
                <a:lstStyle/>
                <a:p>
                  <a:pPr defTabSz="609585"/>
                  <a:endParaRPr lang="en-US" sz="1200">
                    <a:solidFill>
                      <a:prstClr val="black"/>
                    </a:solidFill>
                    <a:latin typeface="Calibri"/>
                  </a:endParaRPr>
                </a:p>
              </p:txBody>
            </p:sp>
            <p:sp>
              <p:nvSpPr>
                <p:cNvPr id="27" name="Freeform 17">
                  <a:extLst>
                    <a:ext uri="{FF2B5EF4-FFF2-40B4-BE49-F238E27FC236}">
                      <a16:creationId xmlns:a16="http://schemas.microsoft.com/office/drawing/2014/main" id="{3F698990-63BD-7075-30EA-94953E51CA33}"/>
                    </a:ext>
                  </a:extLst>
                </p:cNvPr>
                <p:cNvSpPr/>
                <p:nvPr/>
              </p:nvSpPr>
              <p:spPr>
                <a:xfrm>
                  <a:off x="0" y="0"/>
                  <a:ext cx="3567176" cy="3576066"/>
                </a:xfrm>
                <a:custGeom>
                  <a:avLst/>
                  <a:gdLst/>
                  <a:ahLst/>
                  <a:cxnLst/>
                  <a:rect l="l" t="t" r="r" b="b"/>
                  <a:pathLst>
                    <a:path w="3567176" h="3576066">
                      <a:moveTo>
                        <a:pt x="0" y="1788033"/>
                      </a:moveTo>
                      <a:cubicBezTo>
                        <a:pt x="0" y="800608"/>
                        <a:pt x="798449" y="0"/>
                        <a:pt x="1783588" y="0"/>
                      </a:cubicBezTo>
                      <a:lnTo>
                        <a:pt x="1783588" y="16891"/>
                      </a:lnTo>
                      <a:lnTo>
                        <a:pt x="1783588" y="0"/>
                      </a:lnTo>
                      <a:cubicBezTo>
                        <a:pt x="2768727" y="0"/>
                        <a:pt x="3567176" y="800608"/>
                        <a:pt x="3567176" y="1788033"/>
                      </a:cubicBezTo>
                      <a:cubicBezTo>
                        <a:pt x="3567176" y="2775458"/>
                        <a:pt x="2768727" y="3576066"/>
                        <a:pt x="1783588" y="3576066"/>
                      </a:cubicBezTo>
                      <a:lnTo>
                        <a:pt x="1783588" y="3559175"/>
                      </a:lnTo>
                      <a:lnTo>
                        <a:pt x="1783588" y="3576066"/>
                      </a:lnTo>
                      <a:cubicBezTo>
                        <a:pt x="798449" y="3576066"/>
                        <a:pt x="0" y="2775458"/>
                        <a:pt x="0" y="1788033"/>
                      </a:cubicBezTo>
                      <a:lnTo>
                        <a:pt x="16891" y="1788033"/>
                      </a:lnTo>
                      <a:lnTo>
                        <a:pt x="31115" y="1797177"/>
                      </a:lnTo>
                      <a:cubicBezTo>
                        <a:pt x="27051" y="1803527"/>
                        <a:pt x="19304" y="1806448"/>
                        <a:pt x="12065" y="1804289"/>
                      </a:cubicBezTo>
                      <a:cubicBezTo>
                        <a:pt x="4826" y="1802130"/>
                        <a:pt x="0" y="1795526"/>
                        <a:pt x="0" y="1788033"/>
                      </a:cubicBezTo>
                      <a:moveTo>
                        <a:pt x="33909" y="1788033"/>
                      </a:moveTo>
                      <a:lnTo>
                        <a:pt x="16891" y="1788033"/>
                      </a:lnTo>
                      <a:lnTo>
                        <a:pt x="2667" y="1778889"/>
                      </a:lnTo>
                      <a:cubicBezTo>
                        <a:pt x="6731" y="1772539"/>
                        <a:pt x="14478" y="1769618"/>
                        <a:pt x="21717" y="1771777"/>
                      </a:cubicBezTo>
                      <a:cubicBezTo>
                        <a:pt x="28956" y="1773936"/>
                        <a:pt x="33909" y="1780540"/>
                        <a:pt x="33909" y="1788033"/>
                      </a:cubicBezTo>
                      <a:cubicBezTo>
                        <a:pt x="33909" y="2756916"/>
                        <a:pt x="817372" y="3542157"/>
                        <a:pt x="1783715" y="3542157"/>
                      </a:cubicBezTo>
                      <a:cubicBezTo>
                        <a:pt x="2750058" y="3542157"/>
                        <a:pt x="3533521" y="2756789"/>
                        <a:pt x="3533521" y="1788033"/>
                      </a:cubicBezTo>
                      <a:lnTo>
                        <a:pt x="3550412" y="1788033"/>
                      </a:lnTo>
                      <a:lnTo>
                        <a:pt x="3533521" y="1788033"/>
                      </a:lnTo>
                      <a:cubicBezTo>
                        <a:pt x="3533521" y="819150"/>
                        <a:pt x="2750058" y="33909"/>
                        <a:pt x="1783715" y="33909"/>
                      </a:cubicBezTo>
                      <a:lnTo>
                        <a:pt x="1783715" y="16891"/>
                      </a:lnTo>
                      <a:lnTo>
                        <a:pt x="1783715" y="33909"/>
                      </a:lnTo>
                      <a:cubicBezTo>
                        <a:pt x="817245" y="33909"/>
                        <a:pt x="33909" y="819150"/>
                        <a:pt x="33909" y="1788033"/>
                      </a:cubicBezTo>
                      <a:close/>
                    </a:path>
                  </a:pathLst>
                </a:custGeom>
                <a:solidFill>
                  <a:srgbClr val="385D8A"/>
                </a:solidFill>
              </p:spPr>
              <p:txBody>
                <a:bodyPr/>
                <a:lstStyle/>
                <a:p>
                  <a:pPr defTabSz="609585"/>
                  <a:endParaRPr lang="en-US" sz="1200">
                    <a:solidFill>
                      <a:prstClr val="black"/>
                    </a:solidFill>
                    <a:latin typeface="Calibri"/>
                  </a:endParaRPr>
                </a:p>
              </p:txBody>
            </p:sp>
          </p:grpSp>
          <p:grpSp>
            <p:nvGrpSpPr>
              <p:cNvPr id="28" name="Group 18">
                <a:extLst>
                  <a:ext uri="{FF2B5EF4-FFF2-40B4-BE49-F238E27FC236}">
                    <a16:creationId xmlns:a16="http://schemas.microsoft.com/office/drawing/2014/main" id="{D8B95464-3161-64D9-8B56-C065635B1EFA}"/>
                  </a:ext>
                </a:extLst>
              </p:cNvPr>
              <p:cNvGrpSpPr/>
              <p:nvPr/>
            </p:nvGrpSpPr>
            <p:grpSpPr>
              <a:xfrm>
                <a:off x="9000469" y="3100392"/>
                <a:ext cx="2194531" cy="2194548"/>
                <a:chOff x="0" y="0"/>
                <a:chExt cx="3567176" cy="3576066"/>
              </a:xfrm>
            </p:grpSpPr>
            <p:sp>
              <p:nvSpPr>
                <p:cNvPr id="29" name="Freeform 19">
                  <a:extLst>
                    <a:ext uri="{FF2B5EF4-FFF2-40B4-BE49-F238E27FC236}">
                      <a16:creationId xmlns:a16="http://schemas.microsoft.com/office/drawing/2014/main" id="{A8317F4C-16D3-F31C-0059-0CF6B528DC26}"/>
                    </a:ext>
                  </a:extLst>
                </p:cNvPr>
                <p:cNvSpPr/>
                <p:nvPr/>
              </p:nvSpPr>
              <p:spPr>
                <a:xfrm>
                  <a:off x="16891" y="16891"/>
                  <a:ext cx="3533394" cy="3542284"/>
                </a:xfrm>
                <a:custGeom>
                  <a:avLst/>
                  <a:gdLst/>
                  <a:ahLst/>
                  <a:cxnLst/>
                  <a:rect l="l" t="t" r="r" b="b"/>
                  <a:pathLst>
                    <a:path w="3533394" h="3542284">
                      <a:moveTo>
                        <a:pt x="0" y="1771142"/>
                      </a:moveTo>
                      <a:cubicBezTo>
                        <a:pt x="0" y="792988"/>
                        <a:pt x="790956" y="0"/>
                        <a:pt x="1766697" y="0"/>
                      </a:cubicBezTo>
                      <a:cubicBezTo>
                        <a:pt x="2742438" y="0"/>
                        <a:pt x="3533394" y="792988"/>
                        <a:pt x="3533394" y="1771142"/>
                      </a:cubicBezTo>
                      <a:cubicBezTo>
                        <a:pt x="3533394" y="2749296"/>
                        <a:pt x="2742438" y="3542284"/>
                        <a:pt x="1766697" y="3542284"/>
                      </a:cubicBezTo>
                      <a:cubicBezTo>
                        <a:pt x="790956" y="3542284"/>
                        <a:pt x="0" y="2749296"/>
                        <a:pt x="0" y="1771142"/>
                      </a:cubicBezTo>
                      <a:close/>
                    </a:path>
                  </a:pathLst>
                </a:custGeom>
                <a:solidFill>
                  <a:schemeClr val="accent6">
                    <a:alpha val="50000"/>
                  </a:schemeClr>
                </a:solidFill>
                <a:ln w="3175">
                  <a:solidFill>
                    <a:srgbClr val="02356E"/>
                  </a:solidFill>
                </a:ln>
              </p:spPr>
              <p:txBody>
                <a:bodyPr/>
                <a:lstStyle/>
                <a:p>
                  <a:pPr defTabSz="609585"/>
                  <a:endParaRPr lang="en-US" sz="1200">
                    <a:solidFill>
                      <a:prstClr val="black"/>
                    </a:solidFill>
                    <a:latin typeface="Calibri"/>
                  </a:endParaRPr>
                </a:p>
              </p:txBody>
            </p:sp>
            <p:sp>
              <p:nvSpPr>
                <p:cNvPr id="30" name="Freeform 20">
                  <a:extLst>
                    <a:ext uri="{FF2B5EF4-FFF2-40B4-BE49-F238E27FC236}">
                      <a16:creationId xmlns:a16="http://schemas.microsoft.com/office/drawing/2014/main" id="{939E2071-12E6-9E07-237A-9AC4653C4C58}"/>
                    </a:ext>
                  </a:extLst>
                </p:cNvPr>
                <p:cNvSpPr/>
                <p:nvPr/>
              </p:nvSpPr>
              <p:spPr>
                <a:xfrm>
                  <a:off x="0" y="0"/>
                  <a:ext cx="3567176" cy="3576066"/>
                </a:xfrm>
                <a:custGeom>
                  <a:avLst/>
                  <a:gdLst/>
                  <a:ahLst/>
                  <a:cxnLst/>
                  <a:rect l="l" t="t" r="r" b="b"/>
                  <a:pathLst>
                    <a:path w="3567176" h="3576066">
                      <a:moveTo>
                        <a:pt x="0" y="1788033"/>
                      </a:moveTo>
                      <a:cubicBezTo>
                        <a:pt x="0" y="800608"/>
                        <a:pt x="798449" y="0"/>
                        <a:pt x="1783588" y="0"/>
                      </a:cubicBezTo>
                      <a:lnTo>
                        <a:pt x="1783588" y="16891"/>
                      </a:lnTo>
                      <a:lnTo>
                        <a:pt x="1783588" y="0"/>
                      </a:lnTo>
                      <a:cubicBezTo>
                        <a:pt x="2768727" y="0"/>
                        <a:pt x="3567176" y="800608"/>
                        <a:pt x="3567176" y="1788033"/>
                      </a:cubicBezTo>
                      <a:cubicBezTo>
                        <a:pt x="3567176" y="2775458"/>
                        <a:pt x="2768727" y="3576066"/>
                        <a:pt x="1783588" y="3576066"/>
                      </a:cubicBezTo>
                      <a:lnTo>
                        <a:pt x="1783588" y="3559175"/>
                      </a:lnTo>
                      <a:lnTo>
                        <a:pt x="1783588" y="3576066"/>
                      </a:lnTo>
                      <a:cubicBezTo>
                        <a:pt x="798449" y="3576066"/>
                        <a:pt x="0" y="2775458"/>
                        <a:pt x="0" y="1788033"/>
                      </a:cubicBezTo>
                      <a:lnTo>
                        <a:pt x="16891" y="1788033"/>
                      </a:lnTo>
                      <a:lnTo>
                        <a:pt x="31115" y="1797177"/>
                      </a:lnTo>
                      <a:cubicBezTo>
                        <a:pt x="27051" y="1803527"/>
                        <a:pt x="19304" y="1806448"/>
                        <a:pt x="12065" y="1804289"/>
                      </a:cubicBezTo>
                      <a:cubicBezTo>
                        <a:pt x="4826" y="1802130"/>
                        <a:pt x="0" y="1795526"/>
                        <a:pt x="0" y="1788033"/>
                      </a:cubicBezTo>
                      <a:moveTo>
                        <a:pt x="33909" y="1788033"/>
                      </a:moveTo>
                      <a:lnTo>
                        <a:pt x="16891" y="1788033"/>
                      </a:lnTo>
                      <a:lnTo>
                        <a:pt x="2667" y="1778889"/>
                      </a:lnTo>
                      <a:cubicBezTo>
                        <a:pt x="6731" y="1772539"/>
                        <a:pt x="14478" y="1769618"/>
                        <a:pt x="21717" y="1771777"/>
                      </a:cubicBezTo>
                      <a:cubicBezTo>
                        <a:pt x="28956" y="1773936"/>
                        <a:pt x="33909" y="1780540"/>
                        <a:pt x="33909" y="1788033"/>
                      </a:cubicBezTo>
                      <a:cubicBezTo>
                        <a:pt x="33909" y="2756916"/>
                        <a:pt x="817372" y="3542157"/>
                        <a:pt x="1783715" y="3542157"/>
                      </a:cubicBezTo>
                      <a:cubicBezTo>
                        <a:pt x="2750058" y="3542157"/>
                        <a:pt x="3533521" y="2756789"/>
                        <a:pt x="3533521" y="1788033"/>
                      </a:cubicBezTo>
                      <a:lnTo>
                        <a:pt x="3550412" y="1788033"/>
                      </a:lnTo>
                      <a:lnTo>
                        <a:pt x="3533521" y="1788033"/>
                      </a:lnTo>
                      <a:cubicBezTo>
                        <a:pt x="3533521" y="819150"/>
                        <a:pt x="2750058" y="33909"/>
                        <a:pt x="1783715" y="33909"/>
                      </a:cubicBezTo>
                      <a:lnTo>
                        <a:pt x="1783715" y="16891"/>
                      </a:lnTo>
                      <a:lnTo>
                        <a:pt x="1783715" y="33909"/>
                      </a:lnTo>
                      <a:cubicBezTo>
                        <a:pt x="817245" y="33909"/>
                        <a:pt x="33909" y="819150"/>
                        <a:pt x="33909" y="1788033"/>
                      </a:cubicBezTo>
                      <a:close/>
                    </a:path>
                  </a:pathLst>
                </a:custGeom>
                <a:solidFill>
                  <a:srgbClr val="385D8A"/>
                </a:solidFill>
              </p:spPr>
              <p:txBody>
                <a:bodyPr/>
                <a:lstStyle/>
                <a:p>
                  <a:pPr defTabSz="609585"/>
                  <a:endParaRPr lang="en-US" sz="1200">
                    <a:solidFill>
                      <a:prstClr val="black"/>
                    </a:solidFill>
                    <a:latin typeface="Calibri"/>
                  </a:endParaRPr>
                </a:p>
              </p:txBody>
            </p:sp>
          </p:grpSp>
          <p:grpSp>
            <p:nvGrpSpPr>
              <p:cNvPr id="31" name="Group 23">
                <a:extLst>
                  <a:ext uri="{FF2B5EF4-FFF2-40B4-BE49-F238E27FC236}">
                    <a16:creationId xmlns:a16="http://schemas.microsoft.com/office/drawing/2014/main" id="{5BAC224B-19A5-42CC-5D35-2306117672A4}"/>
                  </a:ext>
                </a:extLst>
              </p:cNvPr>
              <p:cNvGrpSpPr/>
              <p:nvPr/>
            </p:nvGrpSpPr>
            <p:grpSpPr>
              <a:xfrm>
                <a:off x="8004057" y="4169522"/>
                <a:ext cx="2194531" cy="2194548"/>
                <a:chOff x="0" y="0"/>
                <a:chExt cx="3567176" cy="3576066"/>
              </a:xfrm>
            </p:grpSpPr>
            <p:sp>
              <p:nvSpPr>
                <p:cNvPr id="32" name="Freeform 24">
                  <a:extLst>
                    <a:ext uri="{FF2B5EF4-FFF2-40B4-BE49-F238E27FC236}">
                      <a16:creationId xmlns:a16="http://schemas.microsoft.com/office/drawing/2014/main" id="{28A39582-55E5-4D64-BD99-714D37C386E4}"/>
                    </a:ext>
                  </a:extLst>
                </p:cNvPr>
                <p:cNvSpPr/>
                <p:nvPr/>
              </p:nvSpPr>
              <p:spPr>
                <a:xfrm>
                  <a:off x="16891" y="16891"/>
                  <a:ext cx="3533394" cy="3542284"/>
                </a:xfrm>
                <a:custGeom>
                  <a:avLst/>
                  <a:gdLst/>
                  <a:ahLst/>
                  <a:cxnLst/>
                  <a:rect l="l" t="t" r="r" b="b"/>
                  <a:pathLst>
                    <a:path w="3533394" h="3542284">
                      <a:moveTo>
                        <a:pt x="0" y="1771142"/>
                      </a:moveTo>
                      <a:cubicBezTo>
                        <a:pt x="0" y="792988"/>
                        <a:pt x="790956" y="0"/>
                        <a:pt x="1766697" y="0"/>
                      </a:cubicBezTo>
                      <a:cubicBezTo>
                        <a:pt x="2742438" y="0"/>
                        <a:pt x="3533394" y="792988"/>
                        <a:pt x="3533394" y="1771142"/>
                      </a:cubicBezTo>
                      <a:cubicBezTo>
                        <a:pt x="3533394" y="2749296"/>
                        <a:pt x="2742438" y="3542284"/>
                        <a:pt x="1766697" y="3542284"/>
                      </a:cubicBezTo>
                      <a:cubicBezTo>
                        <a:pt x="790956" y="3542284"/>
                        <a:pt x="0" y="2749296"/>
                        <a:pt x="0" y="1771142"/>
                      </a:cubicBezTo>
                      <a:close/>
                    </a:path>
                  </a:pathLst>
                </a:custGeom>
                <a:solidFill>
                  <a:srgbClr val="00A9A3">
                    <a:alpha val="50000"/>
                  </a:srgbClr>
                </a:solidFill>
                <a:ln w="3175">
                  <a:solidFill>
                    <a:srgbClr val="02356E"/>
                  </a:solidFill>
                </a:ln>
              </p:spPr>
              <p:txBody>
                <a:bodyPr/>
                <a:lstStyle/>
                <a:p>
                  <a:pPr defTabSz="609585"/>
                  <a:endParaRPr lang="en-US" sz="1200">
                    <a:solidFill>
                      <a:prstClr val="black"/>
                    </a:solidFill>
                    <a:latin typeface="Calibri"/>
                  </a:endParaRPr>
                </a:p>
              </p:txBody>
            </p:sp>
            <p:sp>
              <p:nvSpPr>
                <p:cNvPr id="33" name="Freeform 25">
                  <a:extLst>
                    <a:ext uri="{FF2B5EF4-FFF2-40B4-BE49-F238E27FC236}">
                      <a16:creationId xmlns:a16="http://schemas.microsoft.com/office/drawing/2014/main" id="{BBD776E1-9A3C-2C11-CEE2-BC95B557EAE3}"/>
                    </a:ext>
                  </a:extLst>
                </p:cNvPr>
                <p:cNvSpPr/>
                <p:nvPr/>
              </p:nvSpPr>
              <p:spPr>
                <a:xfrm>
                  <a:off x="0" y="0"/>
                  <a:ext cx="3567176" cy="3576066"/>
                </a:xfrm>
                <a:custGeom>
                  <a:avLst/>
                  <a:gdLst/>
                  <a:ahLst/>
                  <a:cxnLst/>
                  <a:rect l="l" t="t" r="r" b="b"/>
                  <a:pathLst>
                    <a:path w="3567176" h="3576066">
                      <a:moveTo>
                        <a:pt x="0" y="1788033"/>
                      </a:moveTo>
                      <a:cubicBezTo>
                        <a:pt x="0" y="800608"/>
                        <a:pt x="798449" y="0"/>
                        <a:pt x="1783588" y="0"/>
                      </a:cubicBezTo>
                      <a:lnTo>
                        <a:pt x="1783588" y="16891"/>
                      </a:lnTo>
                      <a:lnTo>
                        <a:pt x="1783588" y="0"/>
                      </a:lnTo>
                      <a:cubicBezTo>
                        <a:pt x="2768727" y="0"/>
                        <a:pt x="3567176" y="800608"/>
                        <a:pt x="3567176" y="1788033"/>
                      </a:cubicBezTo>
                      <a:cubicBezTo>
                        <a:pt x="3567176" y="2775458"/>
                        <a:pt x="2768727" y="3576066"/>
                        <a:pt x="1783588" y="3576066"/>
                      </a:cubicBezTo>
                      <a:lnTo>
                        <a:pt x="1783588" y="3559175"/>
                      </a:lnTo>
                      <a:lnTo>
                        <a:pt x="1783588" y="3576066"/>
                      </a:lnTo>
                      <a:cubicBezTo>
                        <a:pt x="798449" y="3576066"/>
                        <a:pt x="0" y="2775458"/>
                        <a:pt x="0" y="1788033"/>
                      </a:cubicBezTo>
                      <a:lnTo>
                        <a:pt x="16891" y="1788033"/>
                      </a:lnTo>
                      <a:lnTo>
                        <a:pt x="31115" y="1797177"/>
                      </a:lnTo>
                      <a:cubicBezTo>
                        <a:pt x="27051" y="1803527"/>
                        <a:pt x="19304" y="1806448"/>
                        <a:pt x="12065" y="1804289"/>
                      </a:cubicBezTo>
                      <a:cubicBezTo>
                        <a:pt x="4826" y="1802130"/>
                        <a:pt x="0" y="1795526"/>
                        <a:pt x="0" y="1788033"/>
                      </a:cubicBezTo>
                      <a:moveTo>
                        <a:pt x="33909" y="1788033"/>
                      </a:moveTo>
                      <a:lnTo>
                        <a:pt x="16891" y="1788033"/>
                      </a:lnTo>
                      <a:lnTo>
                        <a:pt x="2667" y="1778889"/>
                      </a:lnTo>
                      <a:cubicBezTo>
                        <a:pt x="6731" y="1772539"/>
                        <a:pt x="14478" y="1769618"/>
                        <a:pt x="21717" y="1771777"/>
                      </a:cubicBezTo>
                      <a:cubicBezTo>
                        <a:pt x="28956" y="1773936"/>
                        <a:pt x="33909" y="1780540"/>
                        <a:pt x="33909" y="1788033"/>
                      </a:cubicBezTo>
                      <a:cubicBezTo>
                        <a:pt x="33909" y="2756916"/>
                        <a:pt x="817372" y="3542157"/>
                        <a:pt x="1783715" y="3542157"/>
                      </a:cubicBezTo>
                      <a:cubicBezTo>
                        <a:pt x="2750058" y="3542157"/>
                        <a:pt x="3533521" y="2756789"/>
                        <a:pt x="3533521" y="1788033"/>
                      </a:cubicBezTo>
                      <a:lnTo>
                        <a:pt x="3550412" y="1788033"/>
                      </a:lnTo>
                      <a:lnTo>
                        <a:pt x="3533521" y="1788033"/>
                      </a:lnTo>
                      <a:cubicBezTo>
                        <a:pt x="3533521" y="819150"/>
                        <a:pt x="2750058" y="33909"/>
                        <a:pt x="1783715" y="33909"/>
                      </a:cubicBezTo>
                      <a:lnTo>
                        <a:pt x="1783715" y="16891"/>
                      </a:lnTo>
                      <a:lnTo>
                        <a:pt x="1783715" y="33909"/>
                      </a:lnTo>
                      <a:cubicBezTo>
                        <a:pt x="817245" y="33909"/>
                        <a:pt x="33909" y="819150"/>
                        <a:pt x="33909" y="1788033"/>
                      </a:cubicBezTo>
                      <a:close/>
                    </a:path>
                  </a:pathLst>
                </a:custGeom>
                <a:solidFill>
                  <a:srgbClr val="385D8A"/>
                </a:solidFill>
              </p:spPr>
              <p:txBody>
                <a:bodyPr/>
                <a:lstStyle/>
                <a:p>
                  <a:pPr defTabSz="609585"/>
                  <a:endParaRPr lang="en-US" sz="1200">
                    <a:solidFill>
                      <a:prstClr val="black"/>
                    </a:solidFill>
                    <a:latin typeface="Calibri"/>
                  </a:endParaRPr>
                </a:p>
              </p:txBody>
            </p:sp>
          </p:grpSp>
          <p:sp>
            <p:nvSpPr>
              <p:cNvPr id="34" name="TextBox 21">
                <a:extLst>
                  <a:ext uri="{FF2B5EF4-FFF2-40B4-BE49-F238E27FC236}">
                    <a16:creationId xmlns:a16="http://schemas.microsoft.com/office/drawing/2014/main" id="{83E0F7A2-1E95-E86B-B018-260500DDBFCB}"/>
                  </a:ext>
                </a:extLst>
              </p:cNvPr>
              <p:cNvSpPr txBox="1"/>
              <p:nvPr/>
            </p:nvSpPr>
            <p:spPr>
              <a:xfrm>
                <a:off x="7246141" y="4067989"/>
                <a:ext cx="1593060" cy="217239"/>
              </a:xfrm>
              <a:prstGeom prst="rect">
                <a:avLst/>
              </a:prstGeom>
            </p:spPr>
            <p:txBody>
              <a:bodyPr wrap="square" lIns="0" tIns="0" rIns="0" bIns="0" rtlCol="0" anchor="t">
                <a:spAutoFit/>
              </a:bodyPr>
              <a:lstStyle/>
              <a:p>
                <a:pPr algn="ctr" defTabSz="609585">
                  <a:lnSpc>
                    <a:spcPts val="1600"/>
                  </a:lnSpc>
                </a:pPr>
                <a:r>
                  <a:rPr lang="en-US" sz="2000" spc="-52">
                    <a:solidFill>
                      <a:srgbClr val="02356E"/>
                    </a:solidFill>
                    <a:latin typeface="Montserrat SemiBold" pitchFamily="2" charset="0"/>
                  </a:rPr>
                  <a:t>Uncertainty</a:t>
                </a:r>
              </a:p>
            </p:txBody>
          </p:sp>
          <p:sp>
            <p:nvSpPr>
              <p:cNvPr id="35" name="TextBox 22">
                <a:extLst>
                  <a:ext uri="{FF2B5EF4-FFF2-40B4-BE49-F238E27FC236}">
                    <a16:creationId xmlns:a16="http://schemas.microsoft.com/office/drawing/2014/main" id="{7B9BC160-00E3-E741-93CF-09F400B9DD0B}"/>
                  </a:ext>
                </a:extLst>
              </p:cNvPr>
              <p:cNvSpPr txBox="1"/>
              <p:nvPr/>
            </p:nvSpPr>
            <p:spPr>
              <a:xfrm>
                <a:off x="9550400" y="4075819"/>
                <a:ext cx="1540064" cy="217239"/>
              </a:xfrm>
              <a:prstGeom prst="rect">
                <a:avLst/>
              </a:prstGeom>
            </p:spPr>
            <p:txBody>
              <a:bodyPr wrap="square" lIns="0" tIns="0" rIns="0" bIns="0" rtlCol="0" anchor="t">
                <a:spAutoFit/>
              </a:bodyPr>
              <a:lstStyle/>
              <a:p>
                <a:pPr algn="ctr" defTabSz="609585">
                  <a:lnSpc>
                    <a:spcPts val="1600"/>
                  </a:lnSpc>
                </a:pPr>
                <a:r>
                  <a:rPr lang="en-US" sz="2000" spc="-52">
                    <a:solidFill>
                      <a:srgbClr val="02356E"/>
                    </a:solidFill>
                    <a:latin typeface="Montserrat SemiBold" pitchFamily="2" charset="0"/>
                  </a:rPr>
                  <a:t>Disruption</a:t>
                </a:r>
              </a:p>
            </p:txBody>
          </p:sp>
          <p:sp>
            <p:nvSpPr>
              <p:cNvPr id="36" name="TextBox 26">
                <a:extLst>
                  <a:ext uri="{FF2B5EF4-FFF2-40B4-BE49-F238E27FC236}">
                    <a16:creationId xmlns:a16="http://schemas.microsoft.com/office/drawing/2014/main" id="{9F249FAD-40F6-845B-F865-C41944F1DF6F}"/>
                  </a:ext>
                </a:extLst>
              </p:cNvPr>
              <p:cNvSpPr txBox="1"/>
              <p:nvPr/>
            </p:nvSpPr>
            <p:spPr>
              <a:xfrm>
                <a:off x="8288522" y="5386108"/>
                <a:ext cx="1625600" cy="467307"/>
              </a:xfrm>
              <a:prstGeom prst="rect">
                <a:avLst/>
              </a:prstGeom>
            </p:spPr>
            <p:txBody>
              <a:bodyPr wrap="square" lIns="0" tIns="0" rIns="0" bIns="0" rtlCol="0" anchor="t">
                <a:spAutoFit/>
              </a:bodyPr>
              <a:lstStyle/>
              <a:p>
                <a:pPr algn="ctr" defTabSz="609585">
                  <a:lnSpc>
                    <a:spcPts val="1800"/>
                  </a:lnSpc>
                </a:pPr>
                <a:r>
                  <a:rPr lang="en-US" sz="2000" spc="-52">
                    <a:solidFill>
                      <a:srgbClr val="02356E"/>
                    </a:solidFill>
                    <a:latin typeface="Montserrat SemiBold" pitchFamily="2" charset="0"/>
                  </a:rPr>
                  <a:t>Resilience Investment</a:t>
                </a:r>
              </a:p>
            </p:txBody>
          </p:sp>
        </p:grpSp>
      </p:grpSp>
      <p:sp>
        <p:nvSpPr>
          <p:cNvPr id="9" name="TextBox 8">
            <a:extLst>
              <a:ext uri="{FF2B5EF4-FFF2-40B4-BE49-F238E27FC236}">
                <a16:creationId xmlns:a16="http://schemas.microsoft.com/office/drawing/2014/main" id="{CC96F5D3-CB60-DE57-550C-10672AF4854F}"/>
              </a:ext>
            </a:extLst>
          </p:cNvPr>
          <p:cNvSpPr txBox="1"/>
          <p:nvPr/>
        </p:nvSpPr>
        <p:spPr>
          <a:xfrm>
            <a:off x="8143423" y="6297860"/>
            <a:ext cx="3299381" cy="369332"/>
          </a:xfrm>
          <a:prstGeom prst="rect">
            <a:avLst/>
          </a:prstGeom>
          <a:noFill/>
        </p:spPr>
        <p:txBody>
          <a:bodyPr wrap="square" rtlCol="0">
            <a:spAutoFit/>
          </a:bodyPr>
          <a:lstStyle/>
          <a:p>
            <a:pPr algn="r"/>
            <a:r>
              <a:rPr lang="en-US" dirty="0"/>
              <a:t>Slide courtesy of HRTPO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11A6B"/>
        </a:solidFill>
        <a:effectLst/>
      </p:bgPr>
    </p:bg>
    <p:spTree>
      <p:nvGrpSpPr>
        <p:cNvPr id="1" name=""/>
        <p:cNvGrpSpPr/>
        <p:nvPr/>
      </p:nvGrpSpPr>
      <p:grpSpPr>
        <a:xfrm>
          <a:off x="0" y="0"/>
          <a:ext cx="0" cy="0"/>
          <a:chOff x="0" y="0"/>
          <a:chExt cx="0" cy="0"/>
        </a:xfrm>
      </p:grpSpPr>
      <p:grpSp>
        <p:nvGrpSpPr>
          <p:cNvPr id="2" name="Group 2"/>
          <p:cNvGrpSpPr/>
          <p:nvPr/>
        </p:nvGrpSpPr>
        <p:grpSpPr>
          <a:xfrm>
            <a:off x="8453433" y="0"/>
            <a:ext cx="3738568" cy="6858000"/>
            <a:chOff x="0" y="0"/>
            <a:chExt cx="1476965" cy="2709333"/>
          </a:xfrm>
        </p:grpSpPr>
        <p:sp>
          <p:nvSpPr>
            <p:cNvPr id="3" name="Freeform 3"/>
            <p:cNvSpPr/>
            <p:nvPr/>
          </p:nvSpPr>
          <p:spPr>
            <a:xfrm>
              <a:off x="0" y="0"/>
              <a:ext cx="1476965" cy="2709333"/>
            </a:xfrm>
            <a:custGeom>
              <a:avLst/>
              <a:gdLst/>
              <a:ahLst/>
              <a:cxnLst/>
              <a:rect l="l" t="t" r="r" b="b"/>
              <a:pathLst>
                <a:path w="1476965" h="2709333">
                  <a:moveTo>
                    <a:pt x="0" y="0"/>
                  </a:moveTo>
                  <a:lnTo>
                    <a:pt x="1476965" y="0"/>
                  </a:lnTo>
                  <a:lnTo>
                    <a:pt x="1476965" y="2709333"/>
                  </a:lnTo>
                  <a:lnTo>
                    <a:pt x="0" y="2709333"/>
                  </a:lnTo>
                  <a:close/>
                </a:path>
              </a:pathLst>
            </a:custGeom>
            <a:solidFill>
              <a:srgbClr val="FFFFFF"/>
            </a:solidFill>
          </p:spPr>
          <p:txBody>
            <a:bodyPr/>
            <a:lstStyle/>
            <a:p>
              <a:pPr defTabSz="609585"/>
              <a:endParaRPr lang="en-US" sz="1200">
                <a:solidFill>
                  <a:prstClr val="black"/>
                </a:solidFill>
                <a:latin typeface="Calibri"/>
              </a:endParaRPr>
            </a:p>
          </p:txBody>
        </p:sp>
        <p:sp>
          <p:nvSpPr>
            <p:cNvPr id="4" name="TextBox 4"/>
            <p:cNvSpPr txBox="1"/>
            <p:nvPr/>
          </p:nvSpPr>
          <p:spPr>
            <a:xfrm>
              <a:off x="0" y="38100"/>
              <a:ext cx="812800" cy="774700"/>
            </a:xfrm>
            <a:prstGeom prst="rect">
              <a:avLst/>
            </a:prstGeom>
          </p:spPr>
          <p:txBody>
            <a:bodyPr lIns="33867" tIns="33867" rIns="33867" bIns="33867" rtlCol="0" anchor="ctr"/>
            <a:lstStyle/>
            <a:p>
              <a:pPr algn="ctr" defTabSz="609585">
                <a:lnSpc>
                  <a:spcPts val="1728"/>
                </a:lnSpc>
              </a:pPr>
              <a:endParaRPr sz="1200">
                <a:solidFill>
                  <a:prstClr val="black"/>
                </a:solidFill>
                <a:latin typeface="Calibri"/>
              </a:endParaRPr>
            </a:p>
          </p:txBody>
        </p:sp>
      </p:grpSp>
      <p:sp>
        <p:nvSpPr>
          <p:cNvPr id="6" name="TextBox 6"/>
          <p:cNvSpPr txBox="1"/>
          <p:nvPr/>
        </p:nvSpPr>
        <p:spPr>
          <a:xfrm>
            <a:off x="457200" y="199025"/>
            <a:ext cx="6705600" cy="1002006"/>
          </a:xfrm>
          <a:prstGeom prst="rect">
            <a:avLst/>
          </a:prstGeom>
        </p:spPr>
        <p:txBody>
          <a:bodyPr wrap="square" lIns="0" tIns="0" rIns="0" bIns="0" rtlCol="0" anchor="t">
            <a:spAutoFit/>
          </a:bodyPr>
          <a:lstStyle/>
          <a:p>
            <a:pPr defTabSz="609585">
              <a:lnSpc>
                <a:spcPts val="3933"/>
              </a:lnSpc>
            </a:pPr>
            <a:r>
              <a:rPr lang="en-US" sz="4000" dirty="0">
                <a:solidFill>
                  <a:srgbClr val="D7EAF8"/>
                </a:solidFill>
                <a:latin typeface="Montserrat ExtraBold" pitchFamily="2" charset="0"/>
                <a:ea typeface="+mj-ea"/>
                <a:cs typeface="+mj-cs"/>
              </a:rPr>
              <a:t>Volpe RDR Tool: HRTPO  Planning Applications</a:t>
            </a:r>
          </a:p>
        </p:txBody>
      </p:sp>
      <p:sp>
        <p:nvSpPr>
          <p:cNvPr id="7" name="TextBox 7"/>
          <p:cNvSpPr txBox="1"/>
          <p:nvPr/>
        </p:nvSpPr>
        <p:spPr>
          <a:xfrm>
            <a:off x="8906041" y="958299"/>
            <a:ext cx="3062412" cy="1269578"/>
          </a:xfrm>
          <a:prstGeom prst="rect">
            <a:avLst/>
          </a:prstGeom>
        </p:spPr>
        <p:txBody>
          <a:bodyPr lIns="0" tIns="0" rIns="0" bIns="0" rtlCol="0" anchor="t">
            <a:spAutoFit/>
          </a:bodyPr>
          <a:lstStyle/>
          <a:p>
            <a:pPr algn="ctr" defTabSz="609585">
              <a:lnSpc>
                <a:spcPts val="3267"/>
              </a:lnSpc>
            </a:pPr>
            <a:r>
              <a:rPr lang="en-US" sz="2933" spc="-85">
                <a:solidFill>
                  <a:srgbClr val="011A6B"/>
                </a:solidFill>
                <a:latin typeface="Montserrat ExtraBold" pitchFamily="2" charset="0"/>
              </a:rPr>
              <a:t>Measuring Criticality and Vulnerability</a:t>
            </a:r>
          </a:p>
        </p:txBody>
      </p:sp>
      <p:grpSp>
        <p:nvGrpSpPr>
          <p:cNvPr id="8" name="Group 8"/>
          <p:cNvGrpSpPr/>
          <p:nvPr/>
        </p:nvGrpSpPr>
        <p:grpSpPr>
          <a:xfrm>
            <a:off x="487272" y="1399088"/>
            <a:ext cx="7335929" cy="861513"/>
            <a:chOff x="0" y="0"/>
            <a:chExt cx="14671859" cy="1723025"/>
          </a:xfrm>
        </p:grpSpPr>
        <p:grpSp>
          <p:nvGrpSpPr>
            <p:cNvPr id="9" name="Group 9"/>
            <p:cNvGrpSpPr/>
            <p:nvPr/>
          </p:nvGrpSpPr>
          <p:grpSpPr>
            <a:xfrm>
              <a:off x="0" y="2808"/>
              <a:ext cx="14671859" cy="1720217"/>
              <a:chOff x="0" y="0"/>
              <a:chExt cx="2898145" cy="339796"/>
            </a:xfrm>
          </p:grpSpPr>
          <p:sp>
            <p:nvSpPr>
              <p:cNvPr id="10" name="Freeform 10"/>
              <p:cNvSpPr/>
              <p:nvPr/>
            </p:nvSpPr>
            <p:spPr>
              <a:xfrm>
                <a:off x="0" y="0"/>
                <a:ext cx="2898145" cy="339796"/>
              </a:xfrm>
              <a:custGeom>
                <a:avLst/>
                <a:gdLst/>
                <a:ahLst/>
                <a:cxnLst/>
                <a:rect l="l" t="t" r="r" b="b"/>
                <a:pathLst>
                  <a:path w="2898145" h="339796">
                    <a:moveTo>
                      <a:pt x="0" y="0"/>
                    </a:moveTo>
                    <a:lnTo>
                      <a:pt x="2898145" y="0"/>
                    </a:lnTo>
                    <a:lnTo>
                      <a:pt x="2898145" y="339796"/>
                    </a:lnTo>
                    <a:lnTo>
                      <a:pt x="0" y="339796"/>
                    </a:lnTo>
                    <a:close/>
                  </a:path>
                </a:pathLst>
              </a:custGeom>
              <a:solidFill>
                <a:schemeClr val="accent5">
                  <a:lumMod val="20000"/>
                  <a:lumOff val="80000"/>
                </a:schemeClr>
              </a:solidFill>
            </p:spPr>
            <p:txBody>
              <a:bodyPr/>
              <a:lstStyle/>
              <a:p>
                <a:pPr defTabSz="609585"/>
                <a:endParaRPr lang="en-US" sz="1200">
                  <a:solidFill>
                    <a:srgbClr val="02356E"/>
                  </a:solidFill>
                  <a:latin typeface="Calibri"/>
                </a:endParaRPr>
              </a:p>
            </p:txBody>
          </p:sp>
          <p:sp>
            <p:nvSpPr>
              <p:cNvPr id="11" name="TextBox 11"/>
              <p:cNvSpPr txBox="1"/>
              <p:nvPr/>
            </p:nvSpPr>
            <p:spPr>
              <a:xfrm>
                <a:off x="0" y="38100"/>
                <a:ext cx="812800" cy="774700"/>
              </a:xfrm>
              <a:prstGeom prst="rect">
                <a:avLst/>
              </a:prstGeom>
            </p:spPr>
            <p:txBody>
              <a:bodyPr lIns="33867" tIns="33867" rIns="33867" bIns="33867" rtlCol="0" anchor="ctr"/>
              <a:lstStyle/>
              <a:p>
                <a:pPr algn="ctr" defTabSz="609585">
                  <a:lnSpc>
                    <a:spcPts val="1728"/>
                  </a:lnSpc>
                </a:pPr>
                <a:endParaRPr sz="1200">
                  <a:solidFill>
                    <a:srgbClr val="02356E"/>
                  </a:solidFill>
                  <a:latin typeface="Calibri"/>
                </a:endParaRPr>
              </a:p>
            </p:txBody>
          </p:sp>
        </p:grpSp>
        <p:grpSp>
          <p:nvGrpSpPr>
            <p:cNvPr id="12" name="Group 12"/>
            <p:cNvGrpSpPr/>
            <p:nvPr/>
          </p:nvGrpSpPr>
          <p:grpSpPr>
            <a:xfrm>
              <a:off x="0" y="0"/>
              <a:ext cx="14671859" cy="884824"/>
              <a:chOff x="0" y="0"/>
              <a:chExt cx="2898145" cy="174780"/>
            </a:xfrm>
          </p:grpSpPr>
          <p:sp>
            <p:nvSpPr>
              <p:cNvPr id="13" name="Freeform 13"/>
              <p:cNvSpPr/>
              <p:nvPr/>
            </p:nvSpPr>
            <p:spPr>
              <a:xfrm>
                <a:off x="0" y="0"/>
                <a:ext cx="2898145" cy="174780"/>
              </a:xfrm>
              <a:custGeom>
                <a:avLst/>
                <a:gdLst/>
                <a:ahLst/>
                <a:cxnLst/>
                <a:rect l="l" t="t" r="r" b="b"/>
                <a:pathLst>
                  <a:path w="2898145" h="174780">
                    <a:moveTo>
                      <a:pt x="0" y="0"/>
                    </a:moveTo>
                    <a:lnTo>
                      <a:pt x="2898145" y="0"/>
                    </a:lnTo>
                    <a:lnTo>
                      <a:pt x="2898145" y="174780"/>
                    </a:lnTo>
                    <a:lnTo>
                      <a:pt x="0" y="174780"/>
                    </a:lnTo>
                    <a:close/>
                  </a:path>
                </a:pathLst>
              </a:custGeom>
              <a:solidFill>
                <a:srgbClr val="00A9A3"/>
              </a:solidFill>
            </p:spPr>
            <p:txBody>
              <a:bodyPr/>
              <a:lstStyle/>
              <a:p>
                <a:pPr defTabSz="609585"/>
                <a:endParaRPr lang="en-US" sz="1200">
                  <a:solidFill>
                    <a:srgbClr val="02356E"/>
                  </a:solidFill>
                  <a:latin typeface="Calibri"/>
                </a:endParaRPr>
              </a:p>
            </p:txBody>
          </p:sp>
          <p:sp>
            <p:nvSpPr>
              <p:cNvPr id="14" name="TextBox 14"/>
              <p:cNvSpPr txBox="1"/>
              <p:nvPr/>
            </p:nvSpPr>
            <p:spPr>
              <a:xfrm>
                <a:off x="0" y="38100"/>
                <a:ext cx="812800" cy="774700"/>
              </a:xfrm>
              <a:prstGeom prst="rect">
                <a:avLst/>
              </a:prstGeom>
            </p:spPr>
            <p:txBody>
              <a:bodyPr lIns="33867" tIns="33867" rIns="33867" bIns="33867" rtlCol="0" anchor="ctr"/>
              <a:lstStyle/>
              <a:p>
                <a:pPr algn="ctr" defTabSz="609585">
                  <a:lnSpc>
                    <a:spcPts val="1728"/>
                  </a:lnSpc>
                </a:pPr>
                <a:endParaRPr sz="1200">
                  <a:solidFill>
                    <a:srgbClr val="02356E"/>
                  </a:solidFill>
                  <a:latin typeface="Calibri"/>
                </a:endParaRPr>
              </a:p>
            </p:txBody>
          </p:sp>
        </p:grpSp>
        <p:sp>
          <p:nvSpPr>
            <p:cNvPr id="15" name="TextBox 15"/>
            <p:cNvSpPr txBox="1"/>
            <p:nvPr/>
          </p:nvSpPr>
          <p:spPr>
            <a:xfrm>
              <a:off x="468658" y="160926"/>
              <a:ext cx="5779940" cy="615554"/>
            </a:xfrm>
            <a:prstGeom prst="rect">
              <a:avLst/>
            </a:prstGeom>
          </p:spPr>
          <p:txBody>
            <a:bodyPr lIns="0" tIns="0" rIns="0" bIns="0" rtlCol="0" anchor="t">
              <a:spAutoFit/>
            </a:bodyPr>
            <a:lstStyle/>
            <a:p>
              <a:pPr defTabSz="609585">
                <a:lnSpc>
                  <a:spcPts val="2400"/>
                </a:lnSpc>
              </a:pPr>
              <a:r>
                <a:rPr lang="en-US" sz="2000" spc="-80">
                  <a:solidFill>
                    <a:prstClr val="white"/>
                  </a:solidFill>
                  <a:latin typeface="Montserrat ExtraBold" pitchFamily="2" charset="0"/>
                </a:rPr>
                <a:t>Scenario Planning</a:t>
              </a:r>
            </a:p>
          </p:txBody>
        </p:sp>
        <p:sp>
          <p:nvSpPr>
            <p:cNvPr id="16" name="TextBox 16"/>
            <p:cNvSpPr txBox="1"/>
            <p:nvPr/>
          </p:nvSpPr>
          <p:spPr>
            <a:xfrm>
              <a:off x="228600" y="945465"/>
              <a:ext cx="7609857" cy="586570"/>
            </a:xfrm>
            <a:prstGeom prst="rect">
              <a:avLst/>
            </a:prstGeom>
          </p:spPr>
          <p:txBody>
            <a:bodyPr lIns="0" tIns="0" rIns="0" bIns="0" rtlCol="0" anchor="t">
              <a:spAutoFit/>
            </a:bodyPr>
            <a:lstStyle/>
            <a:p>
              <a:pPr marL="200866" lvl="1" indent="-100433" defTabSz="609585">
                <a:lnSpc>
                  <a:spcPts val="2500"/>
                </a:lnSpc>
                <a:buFont typeface="Arial"/>
                <a:buChar char="•"/>
              </a:pPr>
              <a:r>
                <a:rPr lang="en-US" sz="1667" spc="16">
                  <a:solidFill>
                    <a:srgbClr val="011A6B"/>
                  </a:solidFill>
                  <a:latin typeface="Montserrat" pitchFamily="2" charset="0"/>
                </a:rPr>
                <a:t>Multiple flooding scenarios</a:t>
              </a:r>
            </a:p>
          </p:txBody>
        </p:sp>
      </p:grpSp>
      <p:grpSp>
        <p:nvGrpSpPr>
          <p:cNvPr id="17" name="Group 17"/>
          <p:cNvGrpSpPr/>
          <p:nvPr/>
        </p:nvGrpSpPr>
        <p:grpSpPr>
          <a:xfrm>
            <a:off x="487272" y="2424235"/>
            <a:ext cx="7335929" cy="1208230"/>
            <a:chOff x="0" y="0"/>
            <a:chExt cx="14671859" cy="2416457"/>
          </a:xfrm>
        </p:grpSpPr>
        <p:grpSp>
          <p:nvGrpSpPr>
            <p:cNvPr id="18" name="Group 18"/>
            <p:cNvGrpSpPr/>
            <p:nvPr/>
          </p:nvGrpSpPr>
          <p:grpSpPr>
            <a:xfrm>
              <a:off x="0" y="0"/>
              <a:ext cx="14671859" cy="2416457"/>
              <a:chOff x="0" y="0"/>
              <a:chExt cx="2898145" cy="477325"/>
            </a:xfrm>
          </p:grpSpPr>
          <p:sp>
            <p:nvSpPr>
              <p:cNvPr id="19" name="Freeform 19"/>
              <p:cNvSpPr/>
              <p:nvPr/>
            </p:nvSpPr>
            <p:spPr>
              <a:xfrm>
                <a:off x="0" y="0"/>
                <a:ext cx="2898145" cy="477325"/>
              </a:xfrm>
              <a:custGeom>
                <a:avLst/>
                <a:gdLst/>
                <a:ahLst/>
                <a:cxnLst/>
                <a:rect l="l" t="t" r="r" b="b"/>
                <a:pathLst>
                  <a:path w="2898145" h="477325">
                    <a:moveTo>
                      <a:pt x="0" y="0"/>
                    </a:moveTo>
                    <a:lnTo>
                      <a:pt x="2898145" y="0"/>
                    </a:lnTo>
                    <a:lnTo>
                      <a:pt x="2898145" y="477325"/>
                    </a:lnTo>
                    <a:lnTo>
                      <a:pt x="0" y="477325"/>
                    </a:lnTo>
                    <a:close/>
                  </a:path>
                </a:pathLst>
              </a:custGeom>
              <a:solidFill>
                <a:schemeClr val="accent5">
                  <a:lumMod val="20000"/>
                  <a:lumOff val="80000"/>
                </a:schemeClr>
              </a:solidFill>
            </p:spPr>
            <p:txBody>
              <a:bodyPr/>
              <a:lstStyle/>
              <a:p>
                <a:pPr defTabSz="609585"/>
                <a:endParaRPr lang="en-US" sz="1200">
                  <a:solidFill>
                    <a:srgbClr val="02356E"/>
                  </a:solidFill>
                  <a:latin typeface="Calibri"/>
                </a:endParaRPr>
              </a:p>
            </p:txBody>
          </p:sp>
          <p:sp>
            <p:nvSpPr>
              <p:cNvPr id="20" name="TextBox 20"/>
              <p:cNvSpPr txBox="1"/>
              <p:nvPr/>
            </p:nvSpPr>
            <p:spPr>
              <a:xfrm>
                <a:off x="0" y="38100"/>
                <a:ext cx="812800" cy="774700"/>
              </a:xfrm>
              <a:prstGeom prst="rect">
                <a:avLst/>
              </a:prstGeom>
            </p:spPr>
            <p:txBody>
              <a:bodyPr lIns="33867" tIns="33867" rIns="33867" bIns="33867" rtlCol="0" anchor="ctr"/>
              <a:lstStyle/>
              <a:p>
                <a:pPr algn="ctr" defTabSz="609585">
                  <a:lnSpc>
                    <a:spcPts val="1728"/>
                  </a:lnSpc>
                </a:pPr>
                <a:endParaRPr sz="1200">
                  <a:solidFill>
                    <a:srgbClr val="02356E"/>
                  </a:solidFill>
                  <a:latin typeface="Calibri"/>
                </a:endParaRPr>
              </a:p>
            </p:txBody>
          </p:sp>
        </p:grpSp>
        <p:grpSp>
          <p:nvGrpSpPr>
            <p:cNvPr id="21" name="Group 21"/>
            <p:cNvGrpSpPr/>
            <p:nvPr/>
          </p:nvGrpSpPr>
          <p:grpSpPr>
            <a:xfrm>
              <a:off x="0" y="0"/>
              <a:ext cx="14671859" cy="884824"/>
              <a:chOff x="0" y="0"/>
              <a:chExt cx="2898145" cy="174780"/>
            </a:xfrm>
          </p:grpSpPr>
          <p:sp>
            <p:nvSpPr>
              <p:cNvPr id="22" name="Freeform 22"/>
              <p:cNvSpPr/>
              <p:nvPr/>
            </p:nvSpPr>
            <p:spPr>
              <a:xfrm>
                <a:off x="0" y="0"/>
                <a:ext cx="2898145" cy="174780"/>
              </a:xfrm>
              <a:custGeom>
                <a:avLst/>
                <a:gdLst/>
                <a:ahLst/>
                <a:cxnLst/>
                <a:rect l="l" t="t" r="r" b="b"/>
                <a:pathLst>
                  <a:path w="2898145" h="174780">
                    <a:moveTo>
                      <a:pt x="0" y="0"/>
                    </a:moveTo>
                    <a:lnTo>
                      <a:pt x="2898145" y="0"/>
                    </a:lnTo>
                    <a:lnTo>
                      <a:pt x="2898145" y="174780"/>
                    </a:lnTo>
                    <a:lnTo>
                      <a:pt x="0" y="174780"/>
                    </a:lnTo>
                    <a:close/>
                  </a:path>
                </a:pathLst>
              </a:custGeom>
              <a:solidFill>
                <a:srgbClr val="00A9A3"/>
              </a:solidFill>
            </p:spPr>
            <p:txBody>
              <a:bodyPr/>
              <a:lstStyle/>
              <a:p>
                <a:pPr defTabSz="609585"/>
                <a:endParaRPr lang="en-US" sz="1200">
                  <a:solidFill>
                    <a:srgbClr val="02356E"/>
                  </a:solidFill>
                  <a:latin typeface="Calibri"/>
                </a:endParaRPr>
              </a:p>
            </p:txBody>
          </p:sp>
          <p:sp>
            <p:nvSpPr>
              <p:cNvPr id="23" name="TextBox 23"/>
              <p:cNvSpPr txBox="1"/>
              <p:nvPr/>
            </p:nvSpPr>
            <p:spPr>
              <a:xfrm>
                <a:off x="0" y="38100"/>
                <a:ext cx="812800" cy="774700"/>
              </a:xfrm>
              <a:prstGeom prst="rect">
                <a:avLst/>
              </a:prstGeom>
            </p:spPr>
            <p:txBody>
              <a:bodyPr lIns="33867" tIns="33867" rIns="33867" bIns="33867" rtlCol="0" anchor="ctr"/>
              <a:lstStyle/>
              <a:p>
                <a:pPr algn="ctr" defTabSz="609585">
                  <a:lnSpc>
                    <a:spcPts val="1728"/>
                  </a:lnSpc>
                </a:pPr>
                <a:endParaRPr sz="1200">
                  <a:solidFill>
                    <a:srgbClr val="02356E"/>
                  </a:solidFill>
                  <a:latin typeface="Calibri"/>
                </a:endParaRPr>
              </a:p>
            </p:txBody>
          </p:sp>
        </p:grpSp>
        <p:sp>
          <p:nvSpPr>
            <p:cNvPr id="24" name="TextBox 24"/>
            <p:cNvSpPr txBox="1"/>
            <p:nvPr/>
          </p:nvSpPr>
          <p:spPr>
            <a:xfrm>
              <a:off x="468658" y="170352"/>
              <a:ext cx="8716801" cy="615553"/>
            </a:xfrm>
            <a:prstGeom prst="rect">
              <a:avLst/>
            </a:prstGeom>
          </p:spPr>
          <p:txBody>
            <a:bodyPr wrap="square" lIns="0" tIns="0" rIns="0" bIns="0" rtlCol="0" anchor="t">
              <a:spAutoFit/>
            </a:bodyPr>
            <a:lstStyle/>
            <a:p>
              <a:pPr defTabSz="609585">
                <a:lnSpc>
                  <a:spcPts val="2400"/>
                </a:lnSpc>
              </a:pPr>
              <a:r>
                <a:rPr lang="en-US" sz="2000" spc="-80">
                  <a:solidFill>
                    <a:prstClr val="white"/>
                  </a:solidFill>
                  <a:latin typeface="Montserrat ExtraBold" pitchFamily="2" charset="0"/>
                </a:rPr>
                <a:t>Candidate Project Identification</a:t>
              </a:r>
            </a:p>
          </p:txBody>
        </p:sp>
        <p:sp>
          <p:nvSpPr>
            <p:cNvPr id="25" name="TextBox 25"/>
            <p:cNvSpPr txBox="1"/>
            <p:nvPr/>
          </p:nvSpPr>
          <p:spPr>
            <a:xfrm>
              <a:off x="228600" y="974713"/>
              <a:ext cx="14443259" cy="1227771"/>
            </a:xfrm>
            <a:prstGeom prst="rect">
              <a:avLst/>
            </a:prstGeom>
            <a:noFill/>
          </p:spPr>
          <p:txBody>
            <a:bodyPr lIns="0" tIns="0" rIns="0" bIns="0" rtlCol="0" anchor="t">
              <a:spAutoFit/>
            </a:bodyPr>
            <a:lstStyle/>
            <a:p>
              <a:pPr marL="200866" lvl="1" indent="-100433" defTabSz="609585">
                <a:lnSpc>
                  <a:spcPts val="2500"/>
                </a:lnSpc>
                <a:buFont typeface="Arial"/>
                <a:buChar char="•"/>
              </a:pPr>
              <a:r>
                <a:rPr lang="en-US" sz="1667" spc="16">
                  <a:solidFill>
                    <a:srgbClr val="011A6B"/>
                  </a:solidFill>
                  <a:latin typeface="Montserrat" pitchFamily="2" charset="0"/>
                </a:rPr>
                <a:t>Identification of high disruption assets for project consideration</a:t>
              </a:r>
            </a:p>
            <a:p>
              <a:pPr marL="200866" lvl="1" indent="-100433" defTabSz="609585">
                <a:lnSpc>
                  <a:spcPts val="2500"/>
                </a:lnSpc>
                <a:buFont typeface="Arial"/>
                <a:buChar char="•"/>
              </a:pPr>
              <a:r>
                <a:rPr lang="en-US" sz="1667" spc="16">
                  <a:solidFill>
                    <a:srgbClr val="011A6B"/>
                  </a:solidFill>
                  <a:latin typeface="Montserrat" pitchFamily="2" charset="0"/>
                </a:rPr>
                <a:t>Project design/cost refinement incorporating resilience</a:t>
              </a:r>
            </a:p>
          </p:txBody>
        </p:sp>
      </p:grpSp>
      <p:grpSp>
        <p:nvGrpSpPr>
          <p:cNvPr id="26" name="Group 26"/>
          <p:cNvGrpSpPr/>
          <p:nvPr/>
        </p:nvGrpSpPr>
        <p:grpSpPr>
          <a:xfrm>
            <a:off x="479657" y="3796097"/>
            <a:ext cx="7343544" cy="1697499"/>
            <a:chOff x="-15230" y="0"/>
            <a:chExt cx="14687089" cy="3394997"/>
          </a:xfrm>
        </p:grpSpPr>
        <p:grpSp>
          <p:nvGrpSpPr>
            <p:cNvPr id="27" name="Group 27"/>
            <p:cNvGrpSpPr/>
            <p:nvPr/>
          </p:nvGrpSpPr>
          <p:grpSpPr>
            <a:xfrm>
              <a:off x="0" y="0"/>
              <a:ext cx="14671859" cy="3070002"/>
              <a:chOff x="0" y="0"/>
              <a:chExt cx="2898145" cy="606420"/>
            </a:xfrm>
          </p:grpSpPr>
          <p:sp>
            <p:nvSpPr>
              <p:cNvPr id="28" name="Freeform 28"/>
              <p:cNvSpPr/>
              <p:nvPr/>
            </p:nvSpPr>
            <p:spPr>
              <a:xfrm>
                <a:off x="0" y="0"/>
                <a:ext cx="2898145" cy="606420"/>
              </a:xfrm>
              <a:custGeom>
                <a:avLst/>
                <a:gdLst/>
                <a:ahLst/>
                <a:cxnLst/>
                <a:rect l="l" t="t" r="r" b="b"/>
                <a:pathLst>
                  <a:path w="2898145" h="606420">
                    <a:moveTo>
                      <a:pt x="0" y="0"/>
                    </a:moveTo>
                    <a:lnTo>
                      <a:pt x="2898145" y="0"/>
                    </a:lnTo>
                    <a:lnTo>
                      <a:pt x="2898145" y="606420"/>
                    </a:lnTo>
                    <a:lnTo>
                      <a:pt x="0" y="606420"/>
                    </a:lnTo>
                    <a:close/>
                  </a:path>
                </a:pathLst>
              </a:custGeom>
              <a:solidFill>
                <a:schemeClr val="accent5">
                  <a:lumMod val="20000"/>
                  <a:lumOff val="80000"/>
                </a:schemeClr>
              </a:solidFill>
            </p:spPr>
            <p:txBody>
              <a:bodyPr/>
              <a:lstStyle/>
              <a:p>
                <a:pPr defTabSz="609585"/>
                <a:endParaRPr lang="en-US" sz="1200">
                  <a:solidFill>
                    <a:srgbClr val="02356E"/>
                  </a:solidFill>
                  <a:latin typeface="Calibri"/>
                </a:endParaRPr>
              </a:p>
            </p:txBody>
          </p:sp>
          <p:sp>
            <p:nvSpPr>
              <p:cNvPr id="29" name="TextBox 29"/>
              <p:cNvSpPr txBox="1"/>
              <p:nvPr/>
            </p:nvSpPr>
            <p:spPr>
              <a:xfrm>
                <a:off x="0" y="38100"/>
                <a:ext cx="812800" cy="774700"/>
              </a:xfrm>
              <a:prstGeom prst="rect">
                <a:avLst/>
              </a:prstGeom>
            </p:spPr>
            <p:txBody>
              <a:bodyPr lIns="33867" tIns="33867" rIns="33867" bIns="33867" rtlCol="0" anchor="ctr"/>
              <a:lstStyle/>
              <a:p>
                <a:pPr algn="ctr" defTabSz="609585">
                  <a:lnSpc>
                    <a:spcPts val="1728"/>
                  </a:lnSpc>
                </a:pPr>
                <a:endParaRPr sz="1200">
                  <a:solidFill>
                    <a:srgbClr val="02356E"/>
                  </a:solidFill>
                  <a:latin typeface="Calibri"/>
                </a:endParaRPr>
              </a:p>
            </p:txBody>
          </p:sp>
        </p:grpSp>
        <p:grpSp>
          <p:nvGrpSpPr>
            <p:cNvPr id="30" name="Group 30"/>
            <p:cNvGrpSpPr/>
            <p:nvPr/>
          </p:nvGrpSpPr>
          <p:grpSpPr>
            <a:xfrm>
              <a:off x="0" y="0"/>
              <a:ext cx="14671859" cy="884824"/>
              <a:chOff x="0" y="0"/>
              <a:chExt cx="2898145" cy="174780"/>
            </a:xfrm>
          </p:grpSpPr>
          <p:sp>
            <p:nvSpPr>
              <p:cNvPr id="31" name="Freeform 31"/>
              <p:cNvSpPr/>
              <p:nvPr/>
            </p:nvSpPr>
            <p:spPr>
              <a:xfrm>
                <a:off x="0" y="0"/>
                <a:ext cx="2898145" cy="174780"/>
              </a:xfrm>
              <a:custGeom>
                <a:avLst/>
                <a:gdLst/>
                <a:ahLst/>
                <a:cxnLst/>
                <a:rect l="l" t="t" r="r" b="b"/>
                <a:pathLst>
                  <a:path w="2898145" h="174780">
                    <a:moveTo>
                      <a:pt x="0" y="0"/>
                    </a:moveTo>
                    <a:lnTo>
                      <a:pt x="2898145" y="0"/>
                    </a:lnTo>
                    <a:lnTo>
                      <a:pt x="2898145" y="174780"/>
                    </a:lnTo>
                    <a:lnTo>
                      <a:pt x="0" y="174780"/>
                    </a:lnTo>
                    <a:close/>
                  </a:path>
                </a:pathLst>
              </a:custGeom>
              <a:solidFill>
                <a:srgbClr val="00A9A3"/>
              </a:solidFill>
            </p:spPr>
            <p:txBody>
              <a:bodyPr/>
              <a:lstStyle/>
              <a:p>
                <a:pPr defTabSz="609585"/>
                <a:endParaRPr lang="en-US" sz="1200">
                  <a:solidFill>
                    <a:srgbClr val="02356E"/>
                  </a:solidFill>
                  <a:latin typeface="Calibri"/>
                </a:endParaRPr>
              </a:p>
            </p:txBody>
          </p:sp>
          <p:sp>
            <p:nvSpPr>
              <p:cNvPr id="32" name="TextBox 32"/>
              <p:cNvSpPr txBox="1"/>
              <p:nvPr/>
            </p:nvSpPr>
            <p:spPr>
              <a:xfrm>
                <a:off x="0" y="38100"/>
                <a:ext cx="812800" cy="774700"/>
              </a:xfrm>
              <a:prstGeom prst="rect">
                <a:avLst/>
              </a:prstGeom>
            </p:spPr>
            <p:txBody>
              <a:bodyPr lIns="33867" tIns="33867" rIns="33867" bIns="33867" rtlCol="0" anchor="ctr"/>
              <a:lstStyle/>
              <a:p>
                <a:pPr algn="ctr" defTabSz="609585">
                  <a:lnSpc>
                    <a:spcPts val="1728"/>
                  </a:lnSpc>
                </a:pPr>
                <a:endParaRPr sz="1200">
                  <a:solidFill>
                    <a:srgbClr val="02356E"/>
                  </a:solidFill>
                  <a:latin typeface="Calibri"/>
                </a:endParaRPr>
              </a:p>
            </p:txBody>
          </p:sp>
        </p:grpSp>
        <p:sp>
          <p:nvSpPr>
            <p:cNvPr id="33" name="TextBox 33"/>
            <p:cNvSpPr txBox="1"/>
            <p:nvPr/>
          </p:nvSpPr>
          <p:spPr>
            <a:xfrm>
              <a:off x="468658" y="152400"/>
              <a:ext cx="8716801" cy="615554"/>
            </a:xfrm>
            <a:prstGeom prst="rect">
              <a:avLst/>
            </a:prstGeom>
          </p:spPr>
          <p:txBody>
            <a:bodyPr wrap="square" lIns="0" tIns="0" rIns="0" bIns="0" rtlCol="0" anchor="t">
              <a:spAutoFit/>
            </a:bodyPr>
            <a:lstStyle/>
            <a:p>
              <a:pPr defTabSz="609585">
                <a:lnSpc>
                  <a:spcPts val="2400"/>
                </a:lnSpc>
              </a:pPr>
              <a:r>
                <a:rPr lang="en-US" sz="2000" spc="-80">
                  <a:solidFill>
                    <a:prstClr val="white"/>
                  </a:solidFill>
                  <a:latin typeface="Montserrat ExtraBold" pitchFamily="2" charset="0"/>
                </a:rPr>
                <a:t>Factors for Project Prioritization</a:t>
              </a:r>
            </a:p>
          </p:txBody>
        </p:sp>
        <p:sp>
          <p:nvSpPr>
            <p:cNvPr id="34" name="TextBox 34"/>
            <p:cNvSpPr txBox="1"/>
            <p:nvPr/>
          </p:nvSpPr>
          <p:spPr>
            <a:xfrm>
              <a:off x="-15230" y="884824"/>
              <a:ext cx="14671859" cy="2510173"/>
            </a:xfrm>
            <a:prstGeom prst="rect">
              <a:avLst/>
            </a:prstGeom>
            <a:solidFill>
              <a:schemeClr val="accent5">
                <a:lumMod val="20000"/>
                <a:lumOff val="80000"/>
              </a:schemeClr>
            </a:solidFill>
          </p:spPr>
          <p:txBody>
            <a:bodyPr wrap="square" lIns="0" tIns="0" rIns="0" bIns="0" rtlCol="0" anchor="t">
              <a:spAutoFit/>
            </a:bodyPr>
            <a:lstStyle/>
            <a:p>
              <a:pPr marL="200866" lvl="1" indent="-100433" defTabSz="609585">
                <a:lnSpc>
                  <a:spcPts val="2500"/>
                </a:lnSpc>
                <a:buFont typeface="Arial"/>
                <a:buChar char="•"/>
              </a:pPr>
              <a:r>
                <a:rPr lang="en-US" sz="1667" spc="16">
                  <a:solidFill>
                    <a:srgbClr val="011A6B"/>
                  </a:solidFill>
                  <a:latin typeface="Montserrat" pitchFamily="2" charset="0"/>
                </a:rPr>
                <a:t>Vulnerability/exposure across scenarios</a:t>
              </a:r>
            </a:p>
            <a:p>
              <a:pPr marL="200866" lvl="1" indent="-100433" defTabSz="609585">
                <a:lnSpc>
                  <a:spcPts val="2500"/>
                </a:lnSpc>
                <a:buFont typeface="Arial"/>
                <a:buChar char="•"/>
              </a:pPr>
              <a:r>
                <a:rPr lang="en-US" sz="1667" spc="16">
                  <a:solidFill>
                    <a:srgbClr val="011A6B"/>
                  </a:solidFill>
                  <a:latin typeface="Montserrat" pitchFamily="2" charset="0"/>
                </a:rPr>
                <a:t>Disruption severity/change in network performance</a:t>
              </a:r>
            </a:p>
            <a:p>
              <a:pPr marL="200866" lvl="1" indent="-100433" defTabSz="609585">
                <a:lnSpc>
                  <a:spcPts val="2500"/>
                </a:lnSpc>
                <a:buFont typeface="Arial"/>
                <a:buChar char="•"/>
              </a:pPr>
              <a:r>
                <a:rPr lang="en-US" sz="1667" spc="16">
                  <a:solidFill>
                    <a:srgbClr val="011A6B"/>
                  </a:solidFill>
                  <a:latin typeface="Montserrat" pitchFamily="2" charset="0"/>
                </a:rPr>
                <a:t>Equitable access in hazard events</a:t>
              </a:r>
            </a:p>
            <a:p>
              <a:pPr marL="200866" lvl="1" indent="-100433" defTabSz="609585">
                <a:lnSpc>
                  <a:spcPts val="2500"/>
                </a:lnSpc>
                <a:buFont typeface="Arial"/>
                <a:buChar char="•"/>
              </a:pPr>
              <a:r>
                <a:rPr lang="en-US" sz="1667" spc="16">
                  <a:solidFill>
                    <a:srgbClr val="011A6B"/>
                  </a:solidFill>
                  <a:latin typeface="Montserrat" pitchFamily="2" charset="0"/>
                </a:rPr>
                <a:t>Refinement of cost effectiveness measures</a:t>
              </a:r>
            </a:p>
          </p:txBody>
        </p:sp>
      </p:grpSp>
      <p:grpSp>
        <p:nvGrpSpPr>
          <p:cNvPr id="35" name="Group 35"/>
          <p:cNvGrpSpPr/>
          <p:nvPr/>
        </p:nvGrpSpPr>
        <p:grpSpPr>
          <a:xfrm>
            <a:off x="487272" y="5705010"/>
            <a:ext cx="7335929" cy="925127"/>
            <a:chOff x="0" y="0"/>
            <a:chExt cx="14671859" cy="1850253"/>
          </a:xfrm>
        </p:grpSpPr>
        <p:grpSp>
          <p:nvGrpSpPr>
            <p:cNvPr id="36" name="Group 36"/>
            <p:cNvGrpSpPr/>
            <p:nvPr/>
          </p:nvGrpSpPr>
          <p:grpSpPr>
            <a:xfrm>
              <a:off x="0" y="0"/>
              <a:ext cx="14671859" cy="1850253"/>
              <a:chOff x="0" y="0"/>
              <a:chExt cx="2898145" cy="365482"/>
            </a:xfrm>
          </p:grpSpPr>
          <p:sp>
            <p:nvSpPr>
              <p:cNvPr id="37" name="Freeform 37"/>
              <p:cNvSpPr/>
              <p:nvPr/>
            </p:nvSpPr>
            <p:spPr>
              <a:xfrm>
                <a:off x="0" y="0"/>
                <a:ext cx="2898145" cy="365482"/>
              </a:xfrm>
              <a:custGeom>
                <a:avLst/>
                <a:gdLst/>
                <a:ahLst/>
                <a:cxnLst/>
                <a:rect l="l" t="t" r="r" b="b"/>
                <a:pathLst>
                  <a:path w="2898145" h="365482">
                    <a:moveTo>
                      <a:pt x="0" y="0"/>
                    </a:moveTo>
                    <a:lnTo>
                      <a:pt x="2898145" y="0"/>
                    </a:lnTo>
                    <a:lnTo>
                      <a:pt x="2898145" y="365482"/>
                    </a:lnTo>
                    <a:lnTo>
                      <a:pt x="0" y="365482"/>
                    </a:lnTo>
                    <a:close/>
                  </a:path>
                </a:pathLst>
              </a:custGeom>
              <a:solidFill>
                <a:schemeClr val="accent5">
                  <a:lumMod val="20000"/>
                  <a:lumOff val="80000"/>
                </a:schemeClr>
              </a:solidFill>
            </p:spPr>
            <p:txBody>
              <a:bodyPr/>
              <a:lstStyle/>
              <a:p>
                <a:pPr defTabSz="609585"/>
                <a:endParaRPr lang="en-US" sz="1200">
                  <a:solidFill>
                    <a:srgbClr val="02356E"/>
                  </a:solidFill>
                  <a:latin typeface="Calibri"/>
                </a:endParaRPr>
              </a:p>
            </p:txBody>
          </p:sp>
          <p:sp>
            <p:nvSpPr>
              <p:cNvPr id="38" name="TextBox 38"/>
              <p:cNvSpPr txBox="1"/>
              <p:nvPr/>
            </p:nvSpPr>
            <p:spPr>
              <a:xfrm>
                <a:off x="0" y="38100"/>
                <a:ext cx="812800" cy="774700"/>
              </a:xfrm>
              <a:prstGeom prst="rect">
                <a:avLst/>
              </a:prstGeom>
            </p:spPr>
            <p:txBody>
              <a:bodyPr lIns="33867" tIns="33867" rIns="33867" bIns="33867" rtlCol="0" anchor="ctr"/>
              <a:lstStyle/>
              <a:p>
                <a:pPr algn="ctr" defTabSz="609585">
                  <a:lnSpc>
                    <a:spcPts val="1728"/>
                  </a:lnSpc>
                </a:pPr>
                <a:endParaRPr sz="1200">
                  <a:solidFill>
                    <a:srgbClr val="02356E"/>
                  </a:solidFill>
                  <a:latin typeface="Calibri"/>
                </a:endParaRPr>
              </a:p>
            </p:txBody>
          </p:sp>
        </p:grpSp>
        <p:grpSp>
          <p:nvGrpSpPr>
            <p:cNvPr id="39" name="Group 39"/>
            <p:cNvGrpSpPr/>
            <p:nvPr/>
          </p:nvGrpSpPr>
          <p:grpSpPr>
            <a:xfrm>
              <a:off x="0" y="0"/>
              <a:ext cx="14671859" cy="884824"/>
              <a:chOff x="0" y="0"/>
              <a:chExt cx="2898145" cy="174780"/>
            </a:xfrm>
          </p:grpSpPr>
          <p:sp>
            <p:nvSpPr>
              <p:cNvPr id="40" name="Freeform 40"/>
              <p:cNvSpPr/>
              <p:nvPr/>
            </p:nvSpPr>
            <p:spPr>
              <a:xfrm>
                <a:off x="0" y="0"/>
                <a:ext cx="2898145" cy="174780"/>
              </a:xfrm>
              <a:custGeom>
                <a:avLst/>
                <a:gdLst/>
                <a:ahLst/>
                <a:cxnLst/>
                <a:rect l="l" t="t" r="r" b="b"/>
                <a:pathLst>
                  <a:path w="2898145" h="174780">
                    <a:moveTo>
                      <a:pt x="0" y="0"/>
                    </a:moveTo>
                    <a:lnTo>
                      <a:pt x="2898145" y="0"/>
                    </a:lnTo>
                    <a:lnTo>
                      <a:pt x="2898145" y="174780"/>
                    </a:lnTo>
                    <a:lnTo>
                      <a:pt x="0" y="174780"/>
                    </a:lnTo>
                    <a:close/>
                  </a:path>
                </a:pathLst>
              </a:custGeom>
              <a:solidFill>
                <a:srgbClr val="00A9A3"/>
              </a:solidFill>
            </p:spPr>
            <p:txBody>
              <a:bodyPr/>
              <a:lstStyle/>
              <a:p>
                <a:pPr defTabSz="609585"/>
                <a:endParaRPr lang="en-US" sz="1200">
                  <a:solidFill>
                    <a:srgbClr val="02356E"/>
                  </a:solidFill>
                  <a:latin typeface="Calibri"/>
                </a:endParaRPr>
              </a:p>
            </p:txBody>
          </p:sp>
          <p:sp>
            <p:nvSpPr>
              <p:cNvPr id="41" name="TextBox 41"/>
              <p:cNvSpPr txBox="1"/>
              <p:nvPr/>
            </p:nvSpPr>
            <p:spPr>
              <a:xfrm>
                <a:off x="0" y="38100"/>
                <a:ext cx="812800" cy="774700"/>
              </a:xfrm>
              <a:prstGeom prst="rect">
                <a:avLst/>
              </a:prstGeom>
            </p:spPr>
            <p:txBody>
              <a:bodyPr lIns="33867" tIns="33867" rIns="33867" bIns="33867" rtlCol="0" anchor="ctr"/>
              <a:lstStyle/>
              <a:p>
                <a:pPr algn="ctr" defTabSz="609585">
                  <a:lnSpc>
                    <a:spcPts val="1728"/>
                  </a:lnSpc>
                </a:pPr>
                <a:endParaRPr sz="1200">
                  <a:solidFill>
                    <a:srgbClr val="02356E"/>
                  </a:solidFill>
                  <a:latin typeface="Calibri"/>
                </a:endParaRPr>
              </a:p>
            </p:txBody>
          </p:sp>
        </p:grpSp>
        <p:sp>
          <p:nvSpPr>
            <p:cNvPr id="42" name="TextBox 42"/>
            <p:cNvSpPr txBox="1"/>
            <p:nvPr/>
          </p:nvSpPr>
          <p:spPr>
            <a:xfrm>
              <a:off x="468658" y="137304"/>
              <a:ext cx="5779940" cy="615554"/>
            </a:xfrm>
            <a:prstGeom prst="rect">
              <a:avLst/>
            </a:prstGeom>
          </p:spPr>
          <p:txBody>
            <a:bodyPr lIns="0" tIns="0" rIns="0" bIns="0" rtlCol="0" anchor="t">
              <a:spAutoFit/>
            </a:bodyPr>
            <a:lstStyle/>
            <a:p>
              <a:pPr defTabSz="609585">
                <a:lnSpc>
                  <a:spcPts val="2400"/>
                </a:lnSpc>
              </a:pPr>
              <a:r>
                <a:rPr lang="en-US" sz="2000" spc="-80">
                  <a:solidFill>
                    <a:prstClr val="white"/>
                  </a:solidFill>
                  <a:latin typeface="Montserrat ExtraBold" pitchFamily="2" charset="0"/>
                </a:rPr>
                <a:t>Fiscal Constraint</a:t>
              </a:r>
            </a:p>
          </p:txBody>
        </p:sp>
        <p:sp>
          <p:nvSpPr>
            <p:cNvPr id="43" name="TextBox 43"/>
            <p:cNvSpPr txBox="1"/>
            <p:nvPr/>
          </p:nvSpPr>
          <p:spPr>
            <a:xfrm>
              <a:off x="228600" y="942658"/>
              <a:ext cx="14443259" cy="586570"/>
            </a:xfrm>
            <a:prstGeom prst="rect">
              <a:avLst/>
            </a:prstGeom>
          </p:spPr>
          <p:txBody>
            <a:bodyPr lIns="0" tIns="0" rIns="0" bIns="0" rtlCol="0" anchor="t">
              <a:spAutoFit/>
            </a:bodyPr>
            <a:lstStyle/>
            <a:p>
              <a:pPr marL="200866" lvl="1" indent="-100433" defTabSz="609585">
                <a:lnSpc>
                  <a:spcPts val="2500"/>
                </a:lnSpc>
                <a:buFont typeface="Arial"/>
                <a:buChar char="•"/>
              </a:pPr>
              <a:r>
                <a:rPr lang="en-US" sz="1667" spc="16">
                  <a:solidFill>
                    <a:srgbClr val="011A6B"/>
                  </a:solidFill>
                  <a:latin typeface="Montserrat" pitchFamily="2" charset="0"/>
                </a:rPr>
                <a:t>Help identify critical projects to constrain in LRTP</a:t>
              </a:r>
            </a:p>
          </p:txBody>
        </p:sp>
      </p:grpSp>
      <p:grpSp>
        <p:nvGrpSpPr>
          <p:cNvPr id="61" name="Group 60">
            <a:extLst>
              <a:ext uri="{FF2B5EF4-FFF2-40B4-BE49-F238E27FC236}">
                <a16:creationId xmlns:a16="http://schemas.microsoft.com/office/drawing/2014/main" id="{368DABF4-82A5-69CF-1855-0EAAC8C0140A}"/>
              </a:ext>
            </a:extLst>
          </p:cNvPr>
          <p:cNvGrpSpPr/>
          <p:nvPr/>
        </p:nvGrpSpPr>
        <p:grpSpPr>
          <a:xfrm>
            <a:off x="8438661" y="2326217"/>
            <a:ext cx="3485778" cy="3326270"/>
            <a:chOff x="12657978" y="3489324"/>
            <a:chExt cx="5228661" cy="4989406"/>
          </a:xfrm>
        </p:grpSpPr>
        <p:pic>
          <p:nvPicPr>
            <p:cNvPr id="5" name="Picture 5"/>
            <p:cNvPicPr>
              <a:picLocks noChangeAspect="1"/>
            </p:cNvPicPr>
            <p:nvPr/>
          </p:nvPicPr>
          <p:blipFill rotWithShape="1">
            <a:blip r:embed="rId3"/>
            <a:srcRect l="15650" r="138" b="13254"/>
            <a:stretch/>
          </p:blipFill>
          <p:spPr>
            <a:xfrm>
              <a:off x="13834532" y="3489324"/>
              <a:ext cx="4052107" cy="3927476"/>
            </a:xfrm>
            <a:prstGeom prst="rect">
              <a:avLst/>
            </a:prstGeom>
          </p:spPr>
        </p:pic>
        <p:grpSp>
          <p:nvGrpSpPr>
            <p:cNvPr id="60" name="Group 59">
              <a:extLst>
                <a:ext uri="{FF2B5EF4-FFF2-40B4-BE49-F238E27FC236}">
                  <a16:creationId xmlns:a16="http://schemas.microsoft.com/office/drawing/2014/main" id="{AA7F35C4-67BD-A999-86A3-F131F04522F1}"/>
                </a:ext>
              </a:extLst>
            </p:cNvPr>
            <p:cNvGrpSpPr/>
            <p:nvPr/>
          </p:nvGrpSpPr>
          <p:grpSpPr>
            <a:xfrm>
              <a:off x="13204593" y="7926656"/>
              <a:ext cx="4371810" cy="552074"/>
              <a:chOff x="13204593" y="7926656"/>
              <a:chExt cx="4371810" cy="552074"/>
            </a:xfrm>
          </p:grpSpPr>
          <p:cxnSp>
            <p:nvCxnSpPr>
              <p:cNvPr id="45" name="Straight Arrow Connector 44">
                <a:extLst>
                  <a:ext uri="{FF2B5EF4-FFF2-40B4-BE49-F238E27FC236}">
                    <a16:creationId xmlns:a16="http://schemas.microsoft.com/office/drawing/2014/main" id="{3F2B3D90-6A56-1084-7CAD-9A2D8EA6693C}"/>
                  </a:ext>
                </a:extLst>
              </p:cNvPr>
              <p:cNvCxnSpPr/>
              <p:nvPr/>
            </p:nvCxnSpPr>
            <p:spPr>
              <a:xfrm>
                <a:off x="13956095" y="7999388"/>
                <a:ext cx="3620308" cy="0"/>
              </a:xfrm>
              <a:prstGeom prst="straightConnector1">
                <a:avLst/>
              </a:prstGeom>
              <a:ln w="107950">
                <a:solidFill>
                  <a:srgbClr val="011A6B"/>
                </a:solidFill>
                <a:tailEnd type="arrow" w="med" len="med"/>
              </a:ln>
            </p:spPr>
            <p:style>
              <a:lnRef idx="1">
                <a:schemeClr val="accent1"/>
              </a:lnRef>
              <a:fillRef idx="0">
                <a:schemeClr val="accent1"/>
              </a:fillRef>
              <a:effectRef idx="0">
                <a:schemeClr val="accent1"/>
              </a:effectRef>
              <a:fontRef idx="minor">
                <a:schemeClr val="tx1"/>
              </a:fontRef>
            </p:style>
          </p:cxnSp>
          <p:sp>
            <p:nvSpPr>
              <p:cNvPr id="56" name="TextBox 7">
                <a:extLst>
                  <a:ext uri="{FF2B5EF4-FFF2-40B4-BE49-F238E27FC236}">
                    <a16:creationId xmlns:a16="http://schemas.microsoft.com/office/drawing/2014/main" id="{F340FD81-6088-8D64-241C-BA96B1689F6D}"/>
                  </a:ext>
                </a:extLst>
              </p:cNvPr>
              <p:cNvSpPr txBox="1"/>
              <p:nvPr/>
            </p:nvSpPr>
            <p:spPr>
              <a:xfrm>
                <a:off x="13204593" y="7926656"/>
                <a:ext cx="4181052" cy="552074"/>
              </a:xfrm>
              <a:prstGeom prst="rect">
                <a:avLst/>
              </a:prstGeom>
            </p:spPr>
            <p:txBody>
              <a:bodyPr wrap="square" lIns="0" tIns="0" rIns="0" bIns="0" rtlCol="0" anchor="t">
                <a:spAutoFit/>
              </a:bodyPr>
              <a:lstStyle/>
              <a:p>
                <a:pPr algn="ctr" defTabSz="609585">
                  <a:lnSpc>
                    <a:spcPts val="3267"/>
                  </a:lnSpc>
                </a:pPr>
                <a:r>
                  <a:rPr lang="en-US" sz="1600" b="1">
                    <a:solidFill>
                      <a:srgbClr val="011A6B"/>
                    </a:solidFill>
                    <a:latin typeface="Montserrat" panose="00000500000000000000" pitchFamily="2" charset="0"/>
                  </a:rPr>
                  <a:t>VULNERABILITY</a:t>
                </a:r>
              </a:p>
            </p:txBody>
          </p:sp>
        </p:grpSp>
        <p:grpSp>
          <p:nvGrpSpPr>
            <p:cNvPr id="59" name="Group 58">
              <a:extLst>
                <a:ext uri="{FF2B5EF4-FFF2-40B4-BE49-F238E27FC236}">
                  <a16:creationId xmlns:a16="http://schemas.microsoft.com/office/drawing/2014/main" id="{88644E7E-6F71-DFB0-5F66-EB28B95B1EB4}"/>
                </a:ext>
              </a:extLst>
            </p:cNvPr>
            <p:cNvGrpSpPr/>
            <p:nvPr/>
          </p:nvGrpSpPr>
          <p:grpSpPr>
            <a:xfrm>
              <a:off x="12657978" y="3678981"/>
              <a:ext cx="648038" cy="4174855"/>
              <a:chOff x="12657978" y="3678981"/>
              <a:chExt cx="648038" cy="4174855"/>
            </a:xfrm>
          </p:grpSpPr>
          <p:cxnSp>
            <p:nvCxnSpPr>
              <p:cNvPr id="50" name="Straight Arrow Connector 49">
                <a:extLst>
                  <a:ext uri="{FF2B5EF4-FFF2-40B4-BE49-F238E27FC236}">
                    <a16:creationId xmlns:a16="http://schemas.microsoft.com/office/drawing/2014/main" id="{24F5A184-880F-8506-867B-B76A2899F01B}"/>
                  </a:ext>
                </a:extLst>
              </p:cNvPr>
              <p:cNvCxnSpPr>
                <a:cxnSpLocks/>
              </p:cNvCxnSpPr>
              <p:nvPr/>
            </p:nvCxnSpPr>
            <p:spPr>
              <a:xfrm flipV="1">
                <a:off x="13306016" y="3678981"/>
                <a:ext cx="0" cy="3609204"/>
              </a:xfrm>
              <a:prstGeom prst="straightConnector1">
                <a:avLst/>
              </a:prstGeom>
              <a:ln w="107950">
                <a:solidFill>
                  <a:srgbClr val="011A6B"/>
                </a:solidFill>
                <a:tailEnd type="arrow" w="med" len="med"/>
              </a:ln>
            </p:spPr>
            <p:style>
              <a:lnRef idx="1">
                <a:schemeClr val="accent1"/>
              </a:lnRef>
              <a:fillRef idx="0">
                <a:schemeClr val="accent1"/>
              </a:fillRef>
              <a:effectRef idx="0">
                <a:schemeClr val="accent1"/>
              </a:effectRef>
              <a:fontRef idx="minor">
                <a:schemeClr val="tx1"/>
              </a:fontRef>
            </p:style>
          </p:cxnSp>
          <p:sp>
            <p:nvSpPr>
              <p:cNvPr id="58" name="TextBox 7">
                <a:extLst>
                  <a:ext uri="{FF2B5EF4-FFF2-40B4-BE49-F238E27FC236}">
                    <a16:creationId xmlns:a16="http://schemas.microsoft.com/office/drawing/2014/main" id="{741FD2A9-7341-A529-5BD1-68986478C72E}"/>
                  </a:ext>
                </a:extLst>
              </p:cNvPr>
              <p:cNvSpPr txBox="1"/>
              <p:nvPr/>
            </p:nvSpPr>
            <p:spPr>
              <a:xfrm rot="16200000">
                <a:off x="11045450" y="5689235"/>
                <a:ext cx="3777129" cy="552073"/>
              </a:xfrm>
              <a:prstGeom prst="rect">
                <a:avLst/>
              </a:prstGeom>
            </p:spPr>
            <p:txBody>
              <a:bodyPr wrap="square" lIns="0" tIns="0" rIns="0" bIns="0" rtlCol="0" anchor="t">
                <a:spAutoFit/>
              </a:bodyPr>
              <a:lstStyle/>
              <a:p>
                <a:pPr algn="ctr" defTabSz="609585">
                  <a:lnSpc>
                    <a:spcPts val="3267"/>
                  </a:lnSpc>
                </a:pPr>
                <a:r>
                  <a:rPr lang="en-US" sz="1600" b="1">
                    <a:solidFill>
                      <a:srgbClr val="011A6B"/>
                    </a:solidFill>
                    <a:latin typeface="Montserrat" panose="00000500000000000000" pitchFamily="2" charset="0"/>
                  </a:rPr>
                  <a:t>CRITICALITY</a:t>
                </a:r>
              </a:p>
            </p:txBody>
          </p:sp>
        </p:grpSp>
      </p:grpSp>
      <p:pic>
        <p:nvPicPr>
          <p:cNvPr id="44" name="Picture 43">
            <a:extLst>
              <a:ext uri="{FF2B5EF4-FFF2-40B4-BE49-F238E27FC236}">
                <a16:creationId xmlns:a16="http://schemas.microsoft.com/office/drawing/2014/main" id="{3E1EC35B-FEEB-20B1-8CCA-85C5F24FA34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164866" y="6473194"/>
            <a:ext cx="951719" cy="344492"/>
          </a:xfrm>
          <a:prstGeom prst="rect">
            <a:avLst/>
          </a:prstGeom>
        </p:spPr>
      </p:pic>
      <p:sp>
        <p:nvSpPr>
          <p:cNvPr id="46" name="TextBox 45">
            <a:extLst>
              <a:ext uri="{FF2B5EF4-FFF2-40B4-BE49-F238E27FC236}">
                <a16:creationId xmlns:a16="http://schemas.microsoft.com/office/drawing/2014/main" id="{BF859D59-8630-D435-1D62-F94D6EE8B5E9}"/>
              </a:ext>
            </a:extLst>
          </p:cNvPr>
          <p:cNvSpPr txBox="1"/>
          <p:nvPr/>
        </p:nvSpPr>
        <p:spPr>
          <a:xfrm>
            <a:off x="8625058" y="6138315"/>
            <a:ext cx="3299381" cy="369332"/>
          </a:xfrm>
          <a:prstGeom prst="rect">
            <a:avLst/>
          </a:prstGeom>
          <a:noFill/>
        </p:spPr>
        <p:txBody>
          <a:bodyPr wrap="square" rtlCol="0">
            <a:spAutoFit/>
          </a:bodyPr>
          <a:lstStyle/>
          <a:p>
            <a:pPr algn="r"/>
            <a:r>
              <a:rPr lang="en-US" dirty="0"/>
              <a:t>Slide courtesy of HRTPO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7A17414E-6536-22F1-8879-B28EEC14EF09}"/>
              </a:ext>
            </a:extLst>
          </p:cNvPr>
          <p:cNvSpPr/>
          <p:nvPr/>
        </p:nvSpPr>
        <p:spPr>
          <a:xfrm>
            <a:off x="0" y="3256271"/>
            <a:ext cx="12192000" cy="1166317"/>
          </a:xfrm>
          <a:prstGeom prst="rect">
            <a:avLst/>
          </a:prstGeom>
          <a:solidFill>
            <a:srgbClr val="00A9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cs typeface="Gill Sans Regular" panose="020B0502020104020203"/>
            </a:endParaRPr>
          </a:p>
        </p:txBody>
      </p:sp>
      <p:sp>
        <p:nvSpPr>
          <p:cNvPr id="24" name="Rectangle: Rounded Corners 23">
            <a:extLst>
              <a:ext uri="{FF2B5EF4-FFF2-40B4-BE49-F238E27FC236}">
                <a16:creationId xmlns:a16="http://schemas.microsoft.com/office/drawing/2014/main" id="{AD9208FA-7BAE-C656-70C0-7B7478CD0A6D}"/>
              </a:ext>
            </a:extLst>
          </p:cNvPr>
          <p:cNvSpPr/>
          <p:nvPr/>
        </p:nvSpPr>
        <p:spPr>
          <a:xfrm>
            <a:off x="5459760" y="1215551"/>
            <a:ext cx="3036209" cy="1870635"/>
          </a:xfrm>
          <a:prstGeom prst="roundRect">
            <a:avLst/>
          </a:prstGeom>
          <a:solidFill>
            <a:schemeClr val="bg1"/>
          </a:solidFill>
          <a:ln w="76200">
            <a:solidFill>
              <a:srgbClr val="00A9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cs typeface="Gill Sans Regular" panose="020B0502020104020203"/>
            </a:endParaRPr>
          </a:p>
        </p:txBody>
      </p:sp>
      <p:sp>
        <p:nvSpPr>
          <p:cNvPr id="25" name="Rectangle: Rounded Corners 24">
            <a:extLst>
              <a:ext uri="{FF2B5EF4-FFF2-40B4-BE49-F238E27FC236}">
                <a16:creationId xmlns:a16="http://schemas.microsoft.com/office/drawing/2014/main" id="{4311027D-6005-B4BF-C618-E40514C6FF3E}"/>
              </a:ext>
            </a:extLst>
          </p:cNvPr>
          <p:cNvSpPr/>
          <p:nvPr/>
        </p:nvSpPr>
        <p:spPr>
          <a:xfrm>
            <a:off x="8769612" y="1215550"/>
            <a:ext cx="3036209" cy="1870635"/>
          </a:xfrm>
          <a:prstGeom prst="roundRect">
            <a:avLst/>
          </a:prstGeom>
          <a:solidFill>
            <a:schemeClr val="bg1"/>
          </a:solidFill>
          <a:ln w="76200">
            <a:solidFill>
              <a:srgbClr val="00A9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cs typeface="Gill Sans Regular" panose="020B0502020104020203"/>
            </a:endParaRPr>
          </a:p>
        </p:txBody>
      </p:sp>
      <p:sp>
        <p:nvSpPr>
          <p:cNvPr id="21" name="Rectangle: Rounded Corners 20">
            <a:extLst>
              <a:ext uri="{FF2B5EF4-FFF2-40B4-BE49-F238E27FC236}">
                <a16:creationId xmlns:a16="http://schemas.microsoft.com/office/drawing/2014/main" id="{F1FC0D20-A22B-57EE-A85C-4C40D905C292}"/>
              </a:ext>
            </a:extLst>
          </p:cNvPr>
          <p:cNvSpPr/>
          <p:nvPr/>
        </p:nvSpPr>
        <p:spPr>
          <a:xfrm>
            <a:off x="2149908" y="1215552"/>
            <a:ext cx="3036209" cy="1870635"/>
          </a:xfrm>
          <a:prstGeom prst="roundRect">
            <a:avLst/>
          </a:prstGeom>
          <a:solidFill>
            <a:schemeClr val="bg1"/>
          </a:solidFill>
          <a:ln w="76200">
            <a:solidFill>
              <a:srgbClr val="00A9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cs typeface="Gill Sans Regular" panose="020B0502020104020203"/>
            </a:endParaRPr>
          </a:p>
        </p:txBody>
      </p:sp>
      <p:sp>
        <p:nvSpPr>
          <p:cNvPr id="2" name="Title 1"/>
          <p:cNvSpPr>
            <a:spLocks noGrp="1"/>
          </p:cNvSpPr>
          <p:nvPr>
            <p:ph type="title"/>
          </p:nvPr>
        </p:nvSpPr>
        <p:spPr/>
        <p:txBody>
          <a:bodyPr>
            <a:normAutofit/>
          </a:bodyPr>
          <a:lstStyle/>
          <a:p>
            <a:r>
              <a:rPr lang="en-US" sz="4200" b="0"/>
              <a:t>RDR Tool Suite Users</a:t>
            </a:r>
          </a:p>
        </p:txBody>
      </p:sp>
      <p:sp>
        <p:nvSpPr>
          <p:cNvPr id="12" name="Rectangle 11"/>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pic>
        <p:nvPicPr>
          <p:cNvPr id="13" name="Picture 12" descr="A blue and white compass&#10;&#10;AI-generated content may be incorrect.">
            <a:extLst>
              <a:ext uri="{FF2B5EF4-FFF2-40B4-BE49-F238E27FC236}">
                <a16:creationId xmlns:a16="http://schemas.microsoft.com/office/drawing/2014/main" id="{28A7B732-2F6C-7B11-55D5-DB994BB1B8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8249" y="2448728"/>
            <a:ext cx="2289150" cy="471708"/>
          </a:xfrm>
          <a:prstGeom prst="rect">
            <a:avLst/>
          </a:prstGeom>
        </p:spPr>
      </p:pic>
      <p:pic>
        <p:nvPicPr>
          <p:cNvPr id="15" name="Picture 14">
            <a:extLst>
              <a:ext uri="{FF2B5EF4-FFF2-40B4-BE49-F238E27FC236}">
                <a16:creationId xmlns:a16="http://schemas.microsoft.com/office/drawing/2014/main" id="{6D3FAD06-8EA4-F17D-E2E1-CED63F12C55F}"/>
              </a:ext>
            </a:extLst>
          </p:cNvPr>
          <p:cNvPicPr>
            <a:picLocks noChangeAspect="1"/>
          </p:cNvPicPr>
          <p:nvPr/>
        </p:nvPicPr>
        <p:blipFill>
          <a:blip r:embed="rId4"/>
          <a:srcRect l="4420"/>
          <a:stretch/>
        </p:blipFill>
        <p:spPr>
          <a:xfrm>
            <a:off x="5576047" y="2290552"/>
            <a:ext cx="1904094" cy="692585"/>
          </a:xfrm>
          <a:prstGeom prst="rect">
            <a:avLst/>
          </a:prstGeom>
        </p:spPr>
      </p:pic>
      <p:pic>
        <p:nvPicPr>
          <p:cNvPr id="17" name="Picture 16">
            <a:extLst>
              <a:ext uri="{FF2B5EF4-FFF2-40B4-BE49-F238E27FC236}">
                <a16:creationId xmlns:a16="http://schemas.microsoft.com/office/drawing/2014/main" id="{01BC99FC-3D3F-56E5-F076-C8393601DEDA}"/>
              </a:ext>
            </a:extLst>
          </p:cNvPr>
          <p:cNvPicPr>
            <a:picLocks noChangeAspect="1"/>
          </p:cNvPicPr>
          <p:nvPr/>
        </p:nvPicPr>
        <p:blipFill>
          <a:blip r:embed="rId5"/>
          <a:srcRect l="7271" b="7807"/>
          <a:stretch/>
        </p:blipFill>
        <p:spPr>
          <a:xfrm>
            <a:off x="7400632" y="2378100"/>
            <a:ext cx="1054490" cy="483868"/>
          </a:xfrm>
          <a:prstGeom prst="rect">
            <a:avLst/>
          </a:prstGeom>
        </p:spPr>
      </p:pic>
      <p:pic>
        <p:nvPicPr>
          <p:cNvPr id="19" name="Picture 18">
            <a:extLst>
              <a:ext uri="{FF2B5EF4-FFF2-40B4-BE49-F238E27FC236}">
                <a16:creationId xmlns:a16="http://schemas.microsoft.com/office/drawing/2014/main" id="{4959BE45-98C9-8D1A-7437-CD9FF26576B2}"/>
              </a:ext>
            </a:extLst>
          </p:cNvPr>
          <p:cNvPicPr>
            <a:picLocks noChangeAspect="1"/>
          </p:cNvPicPr>
          <p:nvPr/>
        </p:nvPicPr>
        <p:blipFill>
          <a:blip r:embed="rId6"/>
          <a:srcRect l="9741" t="4193" r="8871" b="45132"/>
          <a:stretch/>
        </p:blipFill>
        <p:spPr>
          <a:xfrm>
            <a:off x="9597398" y="2172598"/>
            <a:ext cx="1296894" cy="764988"/>
          </a:xfrm>
          <a:prstGeom prst="rect">
            <a:avLst/>
          </a:prstGeom>
        </p:spPr>
      </p:pic>
      <p:sp>
        <p:nvSpPr>
          <p:cNvPr id="3" name="Content Placeholder 2"/>
          <p:cNvSpPr>
            <a:spLocks noGrp="1"/>
          </p:cNvSpPr>
          <p:nvPr>
            <p:ph sz="quarter" idx="10"/>
          </p:nvPr>
        </p:nvSpPr>
        <p:spPr>
          <a:xfrm>
            <a:off x="2085788" y="4657119"/>
            <a:ext cx="9784101" cy="1503983"/>
          </a:xfrm>
          <a:ln>
            <a:noFill/>
          </a:ln>
        </p:spPr>
        <p:txBody>
          <a:bodyPr>
            <a:normAutofit/>
          </a:bodyPr>
          <a:lstStyle/>
          <a:p>
            <a:pPr marL="0" indent="0">
              <a:spcBef>
                <a:spcPts val="2400"/>
              </a:spcBef>
              <a:buNone/>
            </a:pPr>
            <a:r>
              <a:rPr lang="en-US" sz="2400" dirty="0"/>
              <a:t>The RDR team is available for technical assistance of public users.</a:t>
            </a:r>
          </a:p>
          <a:p>
            <a:pPr marL="0" indent="0">
              <a:spcBef>
                <a:spcPts val="2400"/>
              </a:spcBef>
              <a:buNone/>
            </a:pPr>
            <a:r>
              <a:rPr lang="en-US" sz="2400" dirty="0"/>
              <a:t>New versions are released biannually with new features, including user suggestions.</a:t>
            </a:r>
          </a:p>
        </p:txBody>
      </p:sp>
      <p:sp>
        <p:nvSpPr>
          <p:cNvPr id="26" name="TextBox 25">
            <a:extLst>
              <a:ext uri="{FF2B5EF4-FFF2-40B4-BE49-F238E27FC236}">
                <a16:creationId xmlns:a16="http://schemas.microsoft.com/office/drawing/2014/main" id="{7B552773-6D92-275F-D816-DEDE0443519C}"/>
              </a:ext>
            </a:extLst>
          </p:cNvPr>
          <p:cNvSpPr txBox="1"/>
          <p:nvPr/>
        </p:nvSpPr>
        <p:spPr>
          <a:xfrm>
            <a:off x="254553" y="1535517"/>
            <a:ext cx="1688352" cy="830997"/>
          </a:xfrm>
          <a:prstGeom prst="rect">
            <a:avLst/>
          </a:prstGeom>
          <a:noFill/>
        </p:spPr>
        <p:txBody>
          <a:bodyPr wrap="square" rtlCol="0">
            <a:spAutoFit/>
          </a:bodyPr>
          <a:lstStyle/>
          <a:p>
            <a:r>
              <a:rPr lang="en-US" sz="2400">
                <a:solidFill>
                  <a:srgbClr val="011A6B"/>
                </a:solidFill>
                <a:latin typeface="Montserrat ExtraBold" pitchFamily="2" charset="0"/>
                <a:cs typeface="Gill Sans Regular" panose="020B0502020104020203"/>
              </a:rPr>
              <a:t>Testing Partners:</a:t>
            </a:r>
          </a:p>
        </p:txBody>
      </p:sp>
      <p:sp>
        <p:nvSpPr>
          <p:cNvPr id="27" name="TextBox 26">
            <a:extLst>
              <a:ext uri="{FF2B5EF4-FFF2-40B4-BE49-F238E27FC236}">
                <a16:creationId xmlns:a16="http://schemas.microsoft.com/office/drawing/2014/main" id="{63DE1766-DDC3-E253-463C-882411475A57}"/>
              </a:ext>
            </a:extLst>
          </p:cNvPr>
          <p:cNvSpPr txBox="1"/>
          <p:nvPr/>
        </p:nvSpPr>
        <p:spPr>
          <a:xfrm>
            <a:off x="2149908" y="1362902"/>
            <a:ext cx="3016878" cy="1077218"/>
          </a:xfrm>
          <a:prstGeom prst="rect">
            <a:avLst/>
          </a:prstGeom>
          <a:noFill/>
        </p:spPr>
        <p:txBody>
          <a:bodyPr wrap="square" rtlCol="0">
            <a:spAutoFit/>
          </a:bodyPr>
          <a:lstStyle/>
          <a:p>
            <a:pPr algn="ctr"/>
            <a:r>
              <a:rPr lang="en-US" sz="1600">
                <a:solidFill>
                  <a:srgbClr val="011A6B"/>
                </a:solidFill>
                <a:latin typeface="Montserrat SemiBold" pitchFamily="2" charset="0"/>
                <a:cs typeface="Gill Sans Regular" panose="020B0502020104020203"/>
              </a:rPr>
              <a:t>Hampton Roads Transportation Planning Organization and Planning District Commission</a:t>
            </a:r>
          </a:p>
        </p:txBody>
      </p:sp>
      <p:sp>
        <p:nvSpPr>
          <p:cNvPr id="28" name="TextBox 27">
            <a:extLst>
              <a:ext uri="{FF2B5EF4-FFF2-40B4-BE49-F238E27FC236}">
                <a16:creationId xmlns:a16="http://schemas.microsoft.com/office/drawing/2014/main" id="{459293C0-5B32-9D30-4F96-64FFFDD788E1}"/>
              </a:ext>
            </a:extLst>
          </p:cNvPr>
          <p:cNvSpPr txBox="1"/>
          <p:nvPr/>
        </p:nvSpPr>
        <p:spPr>
          <a:xfrm>
            <a:off x="5449082" y="1362902"/>
            <a:ext cx="3016878" cy="1077218"/>
          </a:xfrm>
          <a:prstGeom prst="rect">
            <a:avLst/>
          </a:prstGeom>
          <a:noFill/>
        </p:spPr>
        <p:txBody>
          <a:bodyPr wrap="square" rtlCol="0">
            <a:spAutoFit/>
          </a:bodyPr>
          <a:lstStyle/>
          <a:p>
            <a:pPr algn="ctr"/>
            <a:r>
              <a:rPr lang="en-US" sz="1600">
                <a:solidFill>
                  <a:srgbClr val="011A6B"/>
                </a:solidFill>
                <a:latin typeface="Montserrat SemiBold" pitchFamily="2" charset="0"/>
                <a:cs typeface="Gill Sans Regular" panose="020B0502020104020203"/>
              </a:rPr>
              <a:t>Hillsborough, FL Transportation Planning Organization (with Florida DOT support)</a:t>
            </a:r>
          </a:p>
        </p:txBody>
      </p:sp>
      <p:sp>
        <p:nvSpPr>
          <p:cNvPr id="29" name="TextBox 28">
            <a:extLst>
              <a:ext uri="{FF2B5EF4-FFF2-40B4-BE49-F238E27FC236}">
                <a16:creationId xmlns:a16="http://schemas.microsoft.com/office/drawing/2014/main" id="{F7D31232-697C-7508-B607-6367FC9CBEB7}"/>
              </a:ext>
            </a:extLst>
          </p:cNvPr>
          <p:cNvSpPr txBox="1"/>
          <p:nvPr/>
        </p:nvSpPr>
        <p:spPr>
          <a:xfrm>
            <a:off x="8747795" y="1362902"/>
            <a:ext cx="3016878" cy="584775"/>
          </a:xfrm>
          <a:prstGeom prst="rect">
            <a:avLst/>
          </a:prstGeom>
          <a:noFill/>
        </p:spPr>
        <p:txBody>
          <a:bodyPr wrap="square" rtlCol="0">
            <a:spAutoFit/>
          </a:bodyPr>
          <a:lstStyle/>
          <a:p>
            <a:pPr algn="ctr"/>
            <a:r>
              <a:rPr lang="en-US" sz="1600">
                <a:solidFill>
                  <a:srgbClr val="011A6B"/>
                </a:solidFill>
                <a:latin typeface="Montserrat SemiBold" pitchFamily="2" charset="0"/>
                <a:cs typeface="Gill Sans Regular" panose="020B0502020104020203"/>
              </a:rPr>
              <a:t>Houston-Galveston </a:t>
            </a:r>
            <a:br>
              <a:rPr lang="en-US" sz="1600">
                <a:solidFill>
                  <a:srgbClr val="011A6B"/>
                </a:solidFill>
                <a:latin typeface="Montserrat SemiBold" pitchFamily="2" charset="0"/>
                <a:cs typeface="Gill Sans Regular" panose="020B0502020104020203"/>
              </a:rPr>
            </a:br>
            <a:r>
              <a:rPr lang="en-US" sz="1600">
                <a:solidFill>
                  <a:srgbClr val="011A6B"/>
                </a:solidFill>
                <a:latin typeface="Montserrat SemiBold" pitchFamily="2" charset="0"/>
                <a:cs typeface="Gill Sans Regular" panose="020B0502020104020203"/>
              </a:rPr>
              <a:t>Area Council</a:t>
            </a:r>
            <a:endParaRPr lang="en-US" sz="1600" dirty="0">
              <a:solidFill>
                <a:srgbClr val="011A6B"/>
              </a:solidFill>
              <a:latin typeface="Montserrat SemiBold" pitchFamily="2" charset="0"/>
              <a:cs typeface="Gill Sans Regular" panose="020B0502020104020203"/>
            </a:endParaRPr>
          </a:p>
        </p:txBody>
      </p:sp>
      <p:sp>
        <p:nvSpPr>
          <p:cNvPr id="30" name="TextBox 29">
            <a:extLst>
              <a:ext uri="{FF2B5EF4-FFF2-40B4-BE49-F238E27FC236}">
                <a16:creationId xmlns:a16="http://schemas.microsoft.com/office/drawing/2014/main" id="{277EAB91-6E97-D8FD-4284-78C93EF354C1}"/>
              </a:ext>
            </a:extLst>
          </p:cNvPr>
          <p:cNvSpPr txBox="1"/>
          <p:nvPr/>
        </p:nvSpPr>
        <p:spPr>
          <a:xfrm>
            <a:off x="248852" y="3591591"/>
            <a:ext cx="1643529" cy="830997"/>
          </a:xfrm>
          <a:prstGeom prst="rect">
            <a:avLst/>
          </a:prstGeom>
          <a:noFill/>
        </p:spPr>
        <p:txBody>
          <a:bodyPr wrap="square" rtlCol="0">
            <a:spAutoFit/>
          </a:bodyPr>
          <a:lstStyle/>
          <a:p>
            <a:r>
              <a:rPr lang="en-US" sz="2400" dirty="0">
                <a:solidFill>
                  <a:schemeClr val="bg1"/>
                </a:solidFill>
                <a:latin typeface="Montserrat ExtraBold" pitchFamily="2" charset="0"/>
                <a:cs typeface="Gill Sans Regular" panose="020B0502020104020203"/>
              </a:rPr>
              <a:t>User Types:</a:t>
            </a:r>
          </a:p>
        </p:txBody>
      </p:sp>
      <p:grpSp>
        <p:nvGrpSpPr>
          <p:cNvPr id="4" name="Group 3">
            <a:extLst>
              <a:ext uri="{FF2B5EF4-FFF2-40B4-BE49-F238E27FC236}">
                <a16:creationId xmlns:a16="http://schemas.microsoft.com/office/drawing/2014/main" id="{26694CE9-C23E-55C8-109F-29A9D0C1DD7C}"/>
              </a:ext>
            </a:extLst>
          </p:cNvPr>
          <p:cNvGrpSpPr/>
          <p:nvPr/>
        </p:nvGrpSpPr>
        <p:grpSpPr>
          <a:xfrm>
            <a:off x="2149908" y="3490802"/>
            <a:ext cx="3088376" cy="666812"/>
            <a:chOff x="2149908" y="3490802"/>
            <a:chExt cx="3088376" cy="666812"/>
          </a:xfrm>
        </p:grpSpPr>
        <p:sp>
          <p:nvSpPr>
            <p:cNvPr id="31" name="Rectangle: Rounded Corners 30">
              <a:extLst>
                <a:ext uri="{FF2B5EF4-FFF2-40B4-BE49-F238E27FC236}">
                  <a16:creationId xmlns:a16="http://schemas.microsoft.com/office/drawing/2014/main" id="{02165D89-933F-C86F-79FB-1BEC00D8938C}"/>
                </a:ext>
              </a:extLst>
            </p:cNvPr>
            <p:cNvSpPr/>
            <p:nvPr/>
          </p:nvSpPr>
          <p:spPr>
            <a:xfrm>
              <a:off x="2149908" y="3490802"/>
              <a:ext cx="3088376" cy="666812"/>
            </a:xfrm>
            <a:prstGeom prst="roundRect">
              <a:avLst>
                <a:gd name="adj" fmla="val 36385"/>
              </a:avLst>
            </a:prstGeom>
            <a:solidFill>
              <a:schemeClr val="bg1"/>
            </a:solidFill>
            <a:ln w="34925">
              <a:noFill/>
            </a:ln>
            <a:effectLst>
              <a:outerShdw blurRad="254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cs typeface="Gill Sans Regular" panose="020B0502020104020203"/>
              </a:endParaRPr>
            </a:p>
          </p:txBody>
        </p:sp>
        <p:sp>
          <p:nvSpPr>
            <p:cNvPr id="32" name="TextBox 31">
              <a:extLst>
                <a:ext uri="{FF2B5EF4-FFF2-40B4-BE49-F238E27FC236}">
                  <a16:creationId xmlns:a16="http://schemas.microsoft.com/office/drawing/2014/main" id="{C39809A9-5A06-990E-241D-8147BCE38715}"/>
                </a:ext>
              </a:extLst>
            </p:cNvPr>
            <p:cNvSpPr txBox="1"/>
            <p:nvPr/>
          </p:nvSpPr>
          <p:spPr>
            <a:xfrm>
              <a:off x="2185657" y="3647422"/>
              <a:ext cx="3016878" cy="369332"/>
            </a:xfrm>
            <a:prstGeom prst="rect">
              <a:avLst/>
            </a:prstGeom>
            <a:noFill/>
          </p:spPr>
          <p:txBody>
            <a:bodyPr wrap="square" rtlCol="0">
              <a:spAutoFit/>
            </a:bodyPr>
            <a:lstStyle/>
            <a:p>
              <a:pPr algn="ctr"/>
              <a:r>
                <a:rPr lang="en-US" dirty="0">
                  <a:solidFill>
                    <a:srgbClr val="011A6B"/>
                  </a:solidFill>
                  <a:latin typeface="Montserrat SemiBold" pitchFamily="2" charset="0"/>
                  <a:cs typeface="Gill Sans Regular" panose="020B0502020104020203"/>
                </a:rPr>
                <a:t>State DOTs and MPOs</a:t>
              </a:r>
            </a:p>
          </p:txBody>
        </p:sp>
      </p:grpSp>
      <p:grpSp>
        <p:nvGrpSpPr>
          <p:cNvPr id="5" name="Group 4">
            <a:extLst>
              <a:ext uri="{FF2B5EF4-FFF2-40B4-BE49-F238E27FC236}">
                <a16:creationId xmlns:a16="http://schemas.microsoft.com/office/drawing/2014/main" id="{9A871AC9-A674-F93D-839A-B8083F2A83F9}"/>
              </a:ext>
            </a:extLst>
          </p:cNvPr>
          <p:cNvGrpSpPr/>
          <p:nvPr/>
        </p:nvGrpSpPr>
        <p:grpSpPr>
          <a:xfrm>
            <a:off x="5388262" y="3499236"/>
            <a:ext cx="3088376" cy="666812"/>
            <a:chOff x="5388262" y="3499236"/>
            <a:chExt cx="3088376" cy="666812"/>
          </a:xfrm>
        </p:grpSpPr>
        <p:sp>
          <p:nvSpPr>
            <p:cNvPr id="33" name="Rectangle: Rounded Corners 32">
              <a:extLst>
                <a:ext uri="{FF2B5EF4-FFF2-40B4-BE49-F238E27FC236}">
                  <a16:creationId xmlns:a16="http://schemas.microsoft.com/office/drawing/2014/main" id="{DDB89E66-C2AF-6F53-1311-E1CE9DA983EC}"/>
                </a:ext>
              </a:extLst>
            </p:cNvPr>
            <p:cNvSpPr/>
            <p:nvPr/>
          </p:nvSpPr>
          <p:spPr>
            <a:xfrm>
              <a:off x="5388262" y="3499236"/>
              <a:ext cx="3088376" cy="666812"/>
            </a:xfrm>
            <a:prstGeom prst="roundRect">
              <a:avLst>
                <a:gd name="adj" fmla="val 36385"/>
              </a:avLst>
            </a:prstGeom>
            <a:solidFill>
              <a:schemeClr val="bg1"/>
            </a:solidFill>
            <a:ln>
              <a:noFill/>
            </a:ln>
            <a:effectLst>
              <a:outerShdw blurRad="254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cs typeface="Gill Sans Regular" panose="020B0502020104020203"/>
              </a:endParaRPr>
            </a:p>
          </p:txBody>
        </p:sp>
        <p:sp>
          <p:nvSpPr>
            <p:cNvPr id="34" name="TextBox 33">
              <a:extLst>
                <a:ext uri="{FF2B5EF4-FFF2-40B4-BE49-F238E27FC236}">
                  <a16:creationId xmlns:a16="http://schemas.microsoft.com/office/drawing/2014/main" id="{17058864-A9BC-283D-BF3A-3ABF97391021}"/>
                </a:ext>
              </a:extLst>
            </p:cNvPr>
            <p:cNvSpPr txBox="1"/>
            <p:nvPr/>
          </p:nvSpPr>
          <p:spPr>
            <a:xfrm>
              <a:off x="5424011" y="3647976"/>
              <a:ext cx="3016878" cy="369332"/>
            </a:xfrm>
            <a:prstGeom prst="rect">
              <a:avLst/>
            </a:prstGeom>
            <a:noFill/>
          </p:spPr>
          <p:txBody>
            <a:bodyPr wrap="square" rtlCol="0">
              <a:spAutoFit/>
            </a:bodyPr>
            <a:lstStyle/>
            <a:p>
              <a:pPr algn="ctr"/>
              <a:r>
                <a:rPr lang="en-US" dirty="0">
                  <a:solidFill>
                    <a:srgbClr val="011A6B"/>
                  </a:solidFill>
                  <a:latin typeface="Montserrat SemiBold" pitchFamily="2" charset="0"/>
                  <a:cs typeface="Gill Sans Regular" panose="020B0502020104020203"/>
                </a:rPr>
                <a:t>Academics</a:t>
              </a:r>
            </a:p>
          </p:txBody>
        </p:sp>
      </p:grpSp>
      <p:grpSp>
        <p:nvGrpSpPr>
          <p:cNvPr id="6" name="Group 5">
            <a:extLst>
              <a:ext uri="{FF2B5EF4-FFF2-40B4-BE49-F238E27FC236}">
                <a16:creationId xmlns:a16="http://schemas.microsoft.com/office/drawing/2014/main" id="{CC2034D7-0CCA-4DE0-3A90-2C158D9EFDC5}"/>
              </a:ext>
            </a:extLst>
          </p:cNvPr>
          <p:cNvGrpSpPr/>
          <p:nvPr/>
        </p:nvGrpSpPr>
        <p:grpSpPr>
          <a:xfrm>
            <a:off x="8817121" y="3534637"/>
            <a:ext cx="3088376" cy="769552"/>
            <a:chOff x="8817121" y="3534637"/>
            <a:chExt cx="3088376" cy="769552"/>
          </a:xfrm>
        </p:grpSpPr>
        <p:sp>
          <p:nvSpPr>
            <p:cNvPr id="35" name="Rectangle: Rounded Corners 34">
              <a:extLst>
                <a:ext uri="{FF2B5EF4-FFF2-40B4-BE49-F238E27FC236}">
                  <a16:creationId xmlns:a16="http://schemas.microsoft.com/office/drawing/2014/main" id="{AC85E1CA-5B06-952A-456A-3B85E3913CC5}"/>
                </a:ext>
              </a:extLst>
            </p:cNvPr>
            <p:cNvSpPr/>
            <p:nvPr/>
          </p:nvSpPr>
          <p:spPr>
            <a:xfrm>
              <a:off x="8817121" y="3534637"/>
              <a:ext cx="3088376" cy="666812"/>
            </a:xfrm>
            <a:prstGeom prst="roundRect">
              <a:avLst>
                <a:gd name="adj" fmla="val 36385"/>
              </a:avLst>
            </a:prstGeom>
            <a:solidFill>
              <a:schemeClr val="bg1"/>
            </a:solidFill>
            <a:ln>
              <a:noFill/>
            </a:ln>
            <a:effectLst>
              <a:outerShdw blurRad="254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cs typeface="Gill Sans Regular" panose="020B0502020104020203"/>
              </a:endParaRPr>
            </a:p>
          </p:txBody>
        </p:sp>
        <p:sp>
          <p:nvSpPr>
            <p:cNvPr id="36" name="TextBox 35">
              <a:extLst>
                <a:ext uri="{FF2B5EF4-FFF2-40B4-BE49-F238E27FC236}">
                  <a16:creationId xmlns:a16="http://schemas.microsoft.com/office/drawing/2014/main" id="{92304896-FBF2-81D8-C15D-56EE59B9D73A}"/>
                </a:ext>
              </a:extLst>
            </p:cNvPr>
            <p:cNvSpPr txBox="1"/>
            <p:nvPr/>
          </p:nvSpPr>
          <p:spPr>
            <a:xfrm>
              <a:off x="8853011" y="3657858"/>
              <a:ext cx="3016878" cy="646331"/>
            </a:xfrm>
            <a:prstGeom prst="rect">
              <a:avLst/>
            </a:prstGeom>
            <a:noFill/>
          </p:spPr>
          <p:txBody>
            <a:bodyPr wrap="square" rtlCol="0">
              <a:spAutoFit/>
            </a:bodyPr>
            <a:lstStyle/>
            <a:p>
              <a:pPr algn="ctr"/>
              <a:r>
                <a:rPr lang="en-US" dirty="0">
                  <a:solidFill>
                    <a:srgbClr val="011A6B"/>
                  </a:solidFill>
                  <a:latin typeface="Montserrat SemiBold" pitchFamily="2" charset="0"/>
                  <a:cs typeface="Gill Sans Regular" panose="020B0502020104020203"/>
                </a:rPr>
                <a:t>Transportation Consultants</a:t>
              </a:r>
            </a:p>
          </p:txBody>
        </p:sp>
      </p:grpSp>
    </p:spTree>
    <p:extLst>
      <p:ext uri="{BB962C8B-B14F-4D97-AF65-F5344CB8AC3E}">
        <p14:creationId xmlns:p14="http://schemas.microsoft.com/office/powerpoint/2010/main" val="2603285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RDR Tool Suite Highlights</a:t>
            </a:r>
          </a:p>
        </p:txBody>
      </p:sp>
      <p:sp>
        <p:nvSpPr>
          <p:cNvPr id="5" name="Content Placeholder 4"/>
          <p:cNvSpPr>
            <a:spLocks noGrp="1"/>
          </p:cNvSpPr>
          <p:nvPr>
            <p:ph sz="half" idx="1"/>
          </p:nvPr>
        </p:nvSpPr>
        <p:spPr>
          <a:xfrm>
            <a:off x="543697" y="1157747"/>
            <a:ext cx="5628503" cy="4708981"/>
          </a:xfrm>
          <a:prstGeom prst="rect">
            <a:avLst/>
          </a:prstGeom>
        </p:spPr>
        <p:txBody>
          <a:bodyPr wrap="square">
            <a:spAutoFit/>
          </a:bodyPr>
          <a:lstStyle/>
          <a:p>
            <a:pPr marL="0" indent="0" algn="ctr">
              <a:buNone/>
            </a:pPr>
            <a:r>
              <a:rPr lang="en-US" sz="2000" b="1">
                <a:solidFill>
                  <a:srgbClr val="011A6B"/>
                </a:solidFill>
              </a:rPr>
              <a:t>Download the latest release: </a:t>
            </a:r>
            <a:r>
              <a:rPr lang="en-US" sz="2000">
                <a:solidFill>
                  <a:srgbClr val="011A6B"/>
                </a:solidFill>
                <a:hlinkClick r:id="rId3">
                  <a:extLst>
                    <a:ext uri="{A12FA001-AC4F-418D-AE19-62706E023703}">
                      <ahyp:hlinkClr xmlns:ahyp="http://schemas.microsoft.com/office/drawing/2018/hyperlinkcolor" val="tx"/>
                    </a:ext>
                  </a:extLst>
                </a:hlinkClick>
              </a:rPr>
              <a:t>volpeusdot.github.io/RDR-Public</a:t>
            </a:r>
            <a:endParaRPr lang="en-US" sz="2000">
              <a:solidFill>
                <a:srgbClr val="011A6B"/>
              </a:solidFill>
            </a:endParaRPr>
          </a:p>
          <a:p>
            <a:endParaRPr lang="en-US" sz="1000"/>
          </a:p>
          <a:p>
            <a:r>
              <a:rPr lang="en-US" sz="2000"/>
              <a:t>RDR is a free, open-source tool available on GitHub for evaluating resilient infrastructure return on investment.</a:t>
            </a:r>
          </a:p>
          <a:p>
            <a:r>
              <a:rPr lang="en-US" sz="2000"/>
              <a:t>Codebase includes full documentation and reference scenarios.</a:t>
            </a:r>
          </a:p>
          <a:p>
            <a:r>
              <a:rPr lang="en-US" sz="2000"/>
              <a:t>Issues / bugs / requests can be raised on GitHub site.</a:t>
            </a:r>
          </a:p>
          <a:p>
            <a:r>
              <a:rPr lang="en-US" sz="2000"/>
              <a:t>The RDR team is available for technical assistance now.</a:t>
            </a:r>
          </a:p>
          <a:p>
            <a:r>
              <a:rPr lang="en-US" sz="2000"/>
              <a:t>Email </a:t>
            </a:r>
            <a:r>
              <a:rPr lang="en-US" sz="2000">
                <a:hlinkClick r:id="rId4"/>
              </a:rPr>
              <a:t>RDR-Team@dot.gov</a:t>
            </a:r>
            <a:r>
              <a:rPr lang="en-US" sz="2000"/>
              <a:t>!</a:t>
            </a:r>
          </a:p>
        </p:txBody>
      </p:sp>
      <p:pic>
        <p:nvPicPr>
          <p:cNvPr id="6" name="Picture 5">
            <a:extLst>
              <a:ext uri="{FF2B5EF4-FFF2-40B4-BE49-F238E27FC236}">
                <a16:creationId xmlns:a16="http://schemas.microsoft.com/office/drawing/2014/main" id="{A3ADF7FC-2DDB-7C0E-092D-01846BF47550}"/>
              </a:ext>
            </a:extLst>
          </p:cNvPr>
          <p:cNvPicPr>
            <a:picLocks noChangeAspect="1"/>
          </p:cNvPicPr>
          <p:nvPr/>
        </p:nvPicPr>
        <p:blipFill>
          <a:blip r:embed="rId5"/>
          <a:stretch>
            <a:fillRect/>
          </a:stretch>
        </p:blipFill>
        <p:spPr>
          <a:xfrm>
            <a:off x="6329979" y="1322174"/>
            <a:ext cx="5628503" cy="42477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Freeform 20">
            <a:extLst>
              <a:ext uri="{FF2B5EF4-FFF2-40B4-BE49-F238E27FC236}">
                <a16:creationId xmlns:a16="http://schemas.microsoft.com/office/drawing/2014/main" id="{6CC01487-DEE9-B3A8-C36B-6811B9C699C6}"/>
              </a:ext>
            </a:extLst>
          </p:cNvPr>
          <p:cNvSpPr/>
          <p:nvPr/>
        </p:nvSpPr>
        <p:spPr>
          <a:xfrm>
            <a:off x="490806" y="1157747"/>
            <a:ext cx="731520" cy="731520"/>
          </a:xfrm>
          <a:custGeom>
            <a:avLst/>
            <a:gdLst/>
            <a:ahLst/>
            <a:cxnLst/>
            <a:rect l="l" t="t" r="r" b="b"/>
            <a:pathLst>
              <a:path w="1980021" h="1980021">
                <a:moveTo>
                  <a:pt x="0" y="0"/>
                </a:moveTo>
                <a:lnTo>
                  <a:pt x="1980021" y="0"/>
                </a:lnTo>
                <a:lnTo>
                  <a:pt x="1980021" y="1980021"/>
                </a:lnTo>
                <a:lnTo>
                  <a:pt x="0" y="19800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Tree>
    <p:extLst>
      <p:ext uri="{BB962C8B-B14F-4D97-AF65-F5344CB8AC3E}">
        <p14:creationId xmlns:p14="http://schemas.microsoft.com/office/powerpoint/2010/main" val="928727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6400" y="269828"/>
            <a:ext cx="5295153" cy="689451"/>
          </a:xfrm>
        </p:spPr>
        <p:txBody>
          <a:bodyPr>
            <a:normAutofit/>
          </a:bodyPr>
          <a:lstStyle/>
          <a:p>
            <a:r>
              <a:rPr lang="en-US" b="0" dirty="0"/>
              <a:t>Thank you!</a:t>
            </a:r>
          </a:p>
        </p:txBody>
      </p:sp>
      <p:sp>
        <p:nvSpPr>
          <p:cNvPr id="4" name="Rectangle 3"/>
          <p:cNvSpPr/>
          <p:nvPr/>
        </p:nvSpPr>
        <p:spPr>
          <a:xfrm>
            <a:off x="406400" y="1267969"/>
            <a:ext cx="10187259" cy="4888992"/>
          </a:xfrm>
          <a:prstGeom prst="rect">
            <a:avLst/>
          </a:prstGeom>
        </p:spPr>
        <p:txBody>
          <a:bodyPr wrap="square" numCol="2" anchor="t">
            <a:spAutoFit/>
          </a:bodyPr>
          <a:lstStyle/>
          <a:p>
            <a:r>
              <a:rPr lang="en-US" sz="2000" b="1" dirty="0">
                <a:latin typeface="Montserrat" pitchFamily="2" charset="0"/>
                <a:cs typeface="Gill Sans Regular" panose="020B0502020104020203"/>
              </a:rPr>
              <a:t>OST-R (Sponsor) PMs:</a:t>
            </a:r>
          </a:p>
          <a:p>
            <a:r>
              <a:rPr lang="en-US" sz="2000" dirty="0">
                <a:latin typeface="Montserrat" pitchFamily="2" charset="0"/>
                <a:cs typeface="Gill Sans Regular" panose="020B0502020104020203"/>
              </a:rPr>
              <a:t>Shawn Johnson</a:t>
            </a:r>
          </a:p>
          <a:p>
            <a:r>
              <a:rPr lang="en-US" sz="2000" dirty="0">
                <a:latin typeface="Montserrat" pitchFamily="2" charset="0"/>
                <a:cs typeface="Gill Sans Regular" panose="020B0502020104020203"/>
              </a:rPr>
              <a:t>Hamid Ghasemi</a:t>
            </a:r>
          </a:p>
          <a:p>
            <a:endParaRPr lang="en-US" sz="2000" b="1" dirty="0">
              <a:latin typeface="Montserrat" pitchFamily="2" charset="0"/>
              <a:cs typeface="Gill Sans Regular" panose="020B0502020104020203"/>
            </a:endParaRPr>
          </a:p>
          <a:p>
            <a:endParaRPr lang="en-US" sz="2000" b="1" dirty="0">
              <a:latin typeface="Montserrat" pitchFamily="2" charset="0"/>
              <a:cs typeface="Gill Sans Regular" panose="020B0502020104020203"/>
            </a:endParaRPr>
          </a:p>
          <a:p>
            <a:r>
              <a:rPr lang="en-US" sz="2000" b="1" dirty="0">
                <a:latin typeface="Montserrat" pitchFamily="2" charset="0"/>
                <a:cs typeface="Gill Sans Regular" panose="020B0502020104020203"/>
              </a:rPr>
              <a:t>Reach us at </a:t>
            </a:r>
            <a:r>
              <a:rPr lang="en-US" sz="2000" b="1" dirty="0">
                <a:latin typeface="Montserrat" pitchFamily="2" charset="0"/>
                <a:cs typeface="Gill Sans Regular" panose="020B0502020104020203"/>
                <a:hlinkClick r:id="rId3"/>
              </a:rPr>
              <a:t>RDR-team@dot.gov</a:t>
            </a:r>
            <a:endParaRPr lang="en-US" sz="2000" b="1" dirty="0">
              <a:latin typeface="Montserrat" pitchFamily="2" charset="0"/>
              <a:cs typeface="Gill Sans Regular" panose="020B0502020104020203"/>
            </a:endParaRPr>
          </a:p>
          <a:p>
            <a:endParaRPr lang="en-US" sz="2000" dirty="0">
              <a:latin typeface="Montserrat" pitchFamily="2" charset="0"/>
              <a:cs typeface="Gill Sans Regular" panose="020B0502020104020203"/>
            </a:endParaRPr>
          </a:p>
          <a:p>
            <a:endParaRPr lang="en-US" sz="2000" b="1" dirty="0">
              <a:latin typeface="Montserrat" pitchFamily="2" charset="0"/>
              <a:cs typeface="Gill Sans Regular" panose="020B0502020104020203"/>
            </a:endParaRPr>
          </a:p>
          <a:p>
            <a:endParaRPr lang="en-US" sz="2000" b="1" dirty="0">
              <a:latin typeface="Montserrat" pitchFamily="2" charset="0"/>
              <a:cs typeface="Gill Sans Regular" panose="020B0502020104020203"/>
            </a:endParaRPr>
          </a:p>
          <a:p>
            <a:endParaRPr lang="en-US" sz="2000" b="1" dirty="0">
              <a:latin typeface="Montserrat" pitchFamily="2" charset="0"/>
              <a:cs typeface="Gill Sans Regular" panose="020B0502020104020203"/>
            </a:endParaRPr>
          </a:p>
          <a:p>
            <a:endParaRPr lang="en-US" sz="2000" b="1" dirty="0">
              <a:latin typeface="Montserrat" pitchFamily="2" charset="0"/>
              <a:cs typeface="Gill Sans Regular" panose="020B0502020104020203"/>
            </a:endParaRPr>
          </a:p>
          <a:p>
            <a:endParaRPr lang="en-US" sz="2000" b="1" dirty="0">
              <a:latin typeface="Montserrat" pitchFamily="2" charset="0"/>
              <a:cs typeface="Gill Sans Regular" panose="020B0502020104020203"/>
            </a:endParaRPr>
          </a:p>
          <a:p>
            <a:endParaRPr lang="en-US" sz="2000" b="1" dirty="0">
              <a:latin typeface="Montserrat" pitchFamily="2" charset="0"/>
              <a:cs typeface="Gill Sans Regular" panose="020B0502020104020203"/>
            </a:endParaRPr>
          </a:p>
          <a:p>
            <a:endParaRPr lang="en-US" sz="2000" b="1" dirty="0">
              <a:latin typeface="Montserrat" pitchFamily="2" charset="0"/>
              <a:cs typeface="Gill Sans Regular" panose="020B0502020104020203"/>
            </a:endParaRPr>
          </a:p>
          <a:p>
            <a:endParaRPr lang="en-US" sz="2000" b="1" dirty="0">
              <a:latin typeface="Montserrat" pitchFamily="2" charset="0"/>
              <a:cs typeface="Gill Sans Regular" panose="020B0502020104020203"/>
            </a:endParaRPr>
          </a:p>
          <a:p>
            <a:r>
              <a:rPr lang="en-US" sz="2000" b="1" dirty="0">
                <a:latin typeface="Montserrat" pitchFamily="2" charset="0"/>
                <a:cs typeface="Gill Sans Regular" panose="020B0502020104020203"/>
              </a:rPr>
              <a:t>Current Development Team (alphabetical):</a:t>
            </a:r>
          </a:p>
          <a:p>
            <a:r>
              <a:rPr lang="en-US" sz="2000" dirty="0">
                <a:latin typeface="Montserrat" pitchFamily="2" charset="0"/>
                <a:cs typeface="Gill Sans Regular" panose="020B0502020104020203"/>
              </a:rPr>
              <a:t>Jonathan Badgley</a:t>
            </a:r>
          </a:p>
          <a:p>
            <a:r>
              <a:rPr lang="en-US" sz="2000" dirty="0">
                <a:latin typeface="Montserrat" pitchFamily="2" charset="0"/>
                <a:cs typeface="Gill Sans Regular" panose="020B0502020104020203"/>
              </a:rPr>
              <a:t>Andrew Breck</a:t>
            </a:r>
          </a:p>
          <a:p>
            <a:r>
              <a:rPr lang="en-US" sz="2000" dirty="0">
                <a:latin typeface="Montserrat" pitchFamily="2" charset="0"/>
                <a:cs typeface="Gill Sans Regular" panose="020B0502020104020203"/>
              </a:rPr>
              <a:t>Juwon Drake</a:t>
            </a:r>
          </a:p>
          <a:p>
            <a:r>
              <a:rPr lang="en-US" sz="2000" dirty="0">
                <a:latin typeface="Montserrat" pitchFamily="2" charset="0"/>
                <a:cs typeface="Gill Sans Regular" panose="020B0502020104020203"/>
              </a:rPr>
              <a:t>Dan Flynn, Ph.D.</a:t>
            </a:r>
          </a:p>
          <a:p>
            <a:r>
              <a:rPr lang="en-US" sz="2000" dirty="0">
                <a:latin typeface="Montserrat" pitchFamily="2" charset="0"/>
                <a:cs typeface="Gill Sans Regular" panose="020B0502020104020203"/>
              </a:rPr>
              <a:t>Michelle Gilmore</a:t>
            </a:r>
          </a:p>
          <a:p>
            <a:r>
              <a:rPr lang="en-US" sz="2000" dirty="0">
                <a:latin typeface="Montserrat" pitchFamily="2" charset="0"/>
                <a:cs typeface="Gill Sans Regular" panose="020B0502020104020203"/>
              </a:rPr>
              <a:t>Kristin Lewis (PM)</a:t>
            </a:r>
          </a:p>
          <a:p>
            <a:r>
              <a:rPr lang="en-US" sz="2000" dirty="0">
                <a:latin typeface="Montserrat" pitchFamily="2" charset="0"/>
                <a:cs typeface="Gill Sans Regular" panose="020B0502020104020203"/>
              </a:rPr>
              <a:t>Alexander Oberg</a:t>
            </a:r>
          </a:p>
          <a:p>
            <a:r>
              <a:rPr lang="en-US" sz="2000" dirty="0">
                <a:latin typeface="Montserrat" pitchFamily="2" charset="0"/>
                <a:cs typeface="Gill Sans Regular" panose="020B0502020104020203"/>
              </a:rPr>
              <a:t>Tess Perrone</a:t>
            </a:r>
          </a:p>
          <a:p>
            <a:r>
              <a:rPr lang="en-US" sz="2000" dirty="0">
                <a:latin typeface="Montserrat" pitchFamily="2" charset="0"/>
                <a:cs typeface="Gill Sans Regular" panose="020B0502020104020203"/>
              </a:rPr>
              <a:t>Gretchen Reese</a:t>
            </a:r>
          </a:p>
          <a:p>
            <a:r>
              <a:rPr lang="en-US" sz="2000" dirty="0">
                <a:latin typeface="Montserrat" pitchFamily="2" charset="0"/>
                <a:cs typeface="Gill Sans Regular" panose="020B0502020104020203"/>
              </a:rPr>
              <a:t>Scott Smith, Ph.D.</a:t>
            </a:r>
          </a:p>
          <a:p>
            <a:r>
              <a:rPr lang="en-US" sz="2000" dirty="0">
                <a:latin typeface="Montserrat" pitchFamily="2" charset="0"/>
                <a:cs typeface="Gill Sans Regular" panose="020B0502020104020203"/>
              </a:rPr>
              <a:t>Kevin Zhang, Ph.D. (RDR Tool Lead)</a:t>
            </a:r>
          </a:p>
        </p:txBody>
      </p:sp>
      <p:pic>
        <p:nvPicPr>
          <p:cNvPr id="5" name="Picture 4">
            <a:extLst>
              <a:ext uri="{FF2B5EF4-FFF2-40B4-BE49-F238E27FC236}">
                <a16:creationId xmlns:a16="http://schemas.microsoft.com/office/drawing/2014/main" id="{9528D1AE-63B7-B343-AF86-54C7081C7EF1}"/>
              </a:ext>
            </a:extLst>
          </p:cNvPr>
          <p:cNvPicPr>
            <a:picLocks noChangeAspect="1"/>
          </p:cNvPicPr>
          <p:nvPr/>
        </p:nvPicPr>
        <p:blipFill>
          <a:blip r:embed="rId4" cstate="print">
            <a:extLst>
              <a:ext uri="{28A0092B-C50C-407E-A947-70E740481C1C}">
                <a14:useLocalDpi xmlns:a14="http://schemas.microsoft.com/office/drawing/2010/main" val="0"/>
              </a:ext>
            </a:extLst>
          </a:blip>
          <a:srcRect r="62843" b="-12570"/>
          <a:stretch/>
        </p:blipFill>
        <p:spPr>
          <a:xfrm>
            <a:off x="0" y="6260782"/>
            <a:ext cx="9398000" cy="671924"/>
          </a:xfrm>
          <a:prstGeom prst="rect">
            <a:avLst/>
          </a:prstGeom>
        </p:spPr>
      </p:pic>
      <p:pic>
        <p:nvPicPr>
          <p:cNvPr id="6" name="Picture 5">
            <a:extLst>
              <a:ext uri="{FF2B5EF4-FFF2-40B4-BE49-F238E27FC236}">
                <a16:creationId xmlns:a16="http://schemas.microsoft.com/office/drawing/2014/main" id="{1BC2B56B-2260-A227-BC80-8ECA4EFFC7BD}"/>
              </a:ext>
            </a:extLst>
          </p:cNvPr>
          <p:cNvPicPr>
            <a:picLocks noChangeAspect="1"/>
          </p:cNvPicPr>
          <p:nvPr/>
        </p:nvPicPr>
        <p:blipFill>
          <a:blip r:embed="rId4" cstate="print">
            <a:extLst>
              <a:ext uri="{28A0092B-C50C-407E-A947-70E740481C1C}">
                <a14:useLocalDpi xmlns:a14="http://schemas.microsoft.com/office/drawing/2010/main" val="0"/>
              </a:ext>
            </a:extLst>
          </a:blip>
          <a:srcRect l="77083"/>
          <a:stretch/>
        </p:blipFill>
        <p:spPr>
          <a:xfrm>
            <a:off x="9398000" y="6260943"/>
            <a:ext cx="2794000" cy="596900"/>
          </a:xfrm>
          <a:prstGeom prst="rect">
            <a:avLst/>
          </a:prstGeom>
        </p:spPr>
      </p:pic>
    </p:spTree>
    <p:extLst>
      <p:ext uri="{BB962C8B-B14F-4D97-AF65-F5344CB8AC3E}">
        <p14:creationId xmlns:p14="http://schemas.microsoft.com/office/powerpoint/2010/main" val="1086266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AC620E-0F03-C94C-9E9B-51A863F486BD}"/>
              </a:ext>
            </a:extLst>
          </p:cNvPr>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t="7069" r="23872" b="2021"/>
          <a:stretch/>
        </p:blipFill>
        <p:spPr>
          <a:xfrm>
            <a:off x="1" y="-3822"/>
            <a:ext cx="12192000" cy="6299114"/>
          </a:xfrm>
          <a:prstGeom prst="rect">
            <a:avLst/>
          </a:prstGeom>
        </p:spPr>
      </p:pic>
      <p:sp>
        <p:nvSpPr>
          <p:cNvPr id="4" name="Rectangle 3">
            <a:extLst>
              <a:ext uri="{FF2B5EF4-FFF2-40B4-BE49-F238E27FC236}">
                <a16:creationId xmlns:a16="http://schemas.microsoft.com/office/drawing/2014/main" id="{D128CA99-600A-681A-886B-3EC4A681BFBB}"/>
              </a:ext>
            </a:extLst>
          </p:cNvPr>
          <p:cNvSpPr/>
          <p:nvPr/>
        </p:nvSpPr>
        <p:spPr>
          <a:xfrm>
            <a:off x="-457200" y="322400"/>
            <a:ext cx="8698524" cy="5929314"/>
          </a:xfrm>
          <a:prstGeom prst="rect">
            <a:avLst/>
          </a:prstGeom>
          <a:solidFill>
            <a:srgbClr val="FFFFFF">
              <a:alpha val="65098"/>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Gill Sans MT" panose="020B0502020104020203"/>
              <a:ea typeface="+mn-ea"/>
              <a:cs typeface="Gill Sans Regular" panose="020B0502020104020203"/>
            </a:endParaRPr>
          </a:p>
        </p:txBody>
      </p:sp>
      <p:sp>
        <p:nvSpPr>
          <p:cNvPr id="2" name="Title 1">
            <a:extLst>
              <a:ext uri="{FF2B5EF4-FFF2-40B4-BE49-F238E27FC236}">
                <a16:creationId xmlns:a16="http://schemas.microsoft.com/office/drawing/2014/main" id="{A0450575-DBC8-5393-EE75-F170A84E9BD7}"/>
              </a:ext>
            </a:extLst>
          </p:cNvPr>
          <p:cNvSpPr>
            <a:spLocks noGrp="1"/>
          </p:cNvSpPr>
          <p:nvPr>
            <p:ph type="title"/>
          </p:nvPr>
        </p:nvSpPr>
        <p:spPr>
          <a:xfrm>
            <a:off x="489703" y="1372920"/>
            <a:ext cx="8208822" cy="3828273"/>
          </a:xfrm>
        </p:spPr>
        <p:txBody>
          <a:bodyPr vert="horz" lIns="91440" tIns="45720" rIns="91440" bIns="45720" rtlCol="0" anchor="b">
            <a:noAutofit/>
          </a:bodyPr>
          <a:lstStyle/>
          <a:p>
            <a:r>
              <a:rPr lang="en-US" sz="4800">
                <a:latin typeface="Montserrat ExtraBold" pitchFamily="2" charset="0"/>
              </a:rPr>
              <a:t>Resilience investments can reduce the impact of hazard disruptions on trips taken and travel time.</a:t>
            </a:r>
          </a:p>
        </p:txBody>
      </p:sp>
    </p:spTree>
    <p:extLst>
      <p:ext uri="{BB962C8B-B14F-4D97-AF65-F5344CB8AC3E}">
        <p14:creationId xmlns:p14="http://schemas.microsoft.com/office/powerpoint/2010/main" val="3763234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E79EBA-D207-4E4B-A143-7385A0CE192B}"/>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t="8532" b="8532"/>
          <a:stretch/>
        </p:blipFill>
        <p:spPr>
          <a:xfrm>
            <a:off x="0" y="1"/>
            <a:ext cx="12192000" cy="6287654"/>
          </a:xfrm>
          <a:prstGeom prst="rect">
            <a:avLst/>
          </a:prstGeom>
        </p:spPr>
      </p:pic>
      <p:sp>
        <p:nvSpPr>
          <p:cNvPr id="10" name="TextBox 9">
            <a:extLst>
              <a:ext uri="{FF2B5EF4-FFF2-40B4-BE49-F238E27FC236}">
                <a16:creationId xmlns:a16="http://schemas.microsoft.com/office/drawing/2014/main" id="{8296FAA9-9F41-49D4-B9D8-67DFE102D241}"/>
              </a:ext>
            </a:extLst>
          </p:cNvPr>
          <p:cNvSpPr txBox="1"/>
          <p:nvPr/>
        </p:nvSpPr>
        <p:spPr>
          <a:xfrm>
            <a:off x="7824378" y="6030676"/>
            <a:ext cx="4292461" cy="230832"/>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ontserrat" pitchFamily="2" charset="0"/>
              </a:rPr>
              <a:t>National Park Service, USA, Public domain, via Wikimedia Commons</a:t>
            </a:r>
          </a:p>
        </p:txBody>
      </p:sp>
      <p:sp>
        <p:nvSpPr>
          <p:cNvPr id="3" name="Rectangle 2">
            <a:extLst>
              <a:ext uri="{FF2B5EF4-FFF2-40B4-BE49-F238E27FC236}">
                <a16:creationId xmlns:a16="http://schemas.microsoft.com/office/drawing/2014/main" id="{C9CB0A29-9161-4591-8A01-4EF0C65E88BA}"/>
              </a:ext>
            </a:extLst>
          </p:cNvPr>
          <p:cNvSpPr/>
          <p:nvPr/>
        </p:nvSpPr>
        <p:spPr>
          <a:xfrm>
            <a:off x="-457200" y="322400"/>
            <a:ext cx="8867274" cy="5929314"/>
          </a:xfrm>
          <a:prstGeom prst="rect">
            <a:avLst/>
          </a:prstGeom>
          <a:solidFill>
            <a:srgbClr val="FFFFFF">
              <a:alpha val="65098"/>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Montserrat ExtraBold" pitchFamily="2" charset="0"/>
              <a:cs typeface="Gill Sans Regular" panose="020B0502020104020203"/>
            </a:endParaRPr>
          </a:p>
        </p:txBody>
      </p:sp>
      <p:sp>
        <p:nvSpPr>
          <p:cNvPr id="2" name="Title 1">
            <a:extLst>
              <a:ext uri="{FF2B5EF4-FFF2-40B4-BE49-F238E27FC236}">
                <a16:creationId xmlns:a16="http://schemas.microsoft.com/office/drawing/2014/main" id="{953BD65E-3617-44DB-8952-ACAED8565273}"/>
              </a:ext>
            </a:extLst>
          </p:cNvPr>
          <p:cNvSpPr>
            <a:spLocks noGrp="1"/>
          </p:cNvSpPr>
          <p:nvPr>
            <p:ph type="title"/>
          </p:nvPr>
        </p:nvSpPr>
        <p:spPr>
          <a:xfrm>
            <a:off x="448945" y="1395620"/>
            <a:ext cx="8577430" cy="4265186"/>
          </a:xfrm>
        </p:spPr>
        <p:txBody>
          <a:bodyPr vert="horz" lIns="91440" tIns="45720" rIns="91440" bIns="45720" rtlCol="0" anchor="t">
            <a:noAutofit/>
          </a:bodyPr>
          <a:lstStyle/>
          <a:p>
            <a:r>
              <a:rPr lang="en-US" sz="4800" b="1">
                <a:solidFill>
                  <a:srgbClr val="0266AA"/>
                </a:solidFill>
                <a:latin typeface="Montserrat ExtraBold" pitchFamily="2" charset="0"/>
              </a:rPr>
              <a:t>Which infrastructure investments provide the greatest impact reduction under a range of potential hazard conditions?</a:t>
            </a:r>
          </a:p>
        </p:txBody>
      </p:sp>
    </p:spTree>
    <p:extLst>
      <p:ext uri="{BB962C8B-B14F-4D97-AF65-F5344CB8AC3E}">
        <p14:creationId xmlns:p14="http://schemas.microsoft.com/office/powerpoint/2010/main" val="3288937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AC620E-0F03-C94C-9E9B-51A863F486BD}"/>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14450" r="14450"/>
          <a:stretch/>
        </p:blipFill>
        <p:spPr>
          <a:xfrm>
            <a:off x="0" y="-1"/>
            <a:ext cx="12192000" cy="6307015"/>
          </a:xfrm>
          <a:prstGeom prst="rect">
            <a:avLst/>
          </a:prstGeom>
        </p:spPr>
      </p:pic>
      <p:sp>
        <p:nvSpPr>
          <p:cNvPr id="5" name="Rectangle 4">
            <a:extLst>
              <a:ext uri="{FF2B5EF4-FFF2-40B4-BE49-F238E27FC236}">
                <a16:creationId xmlns:a16="http://schemas.microsoft.com/office/drawing/2014/main" id="{1CF78E5C-F73B-34D8-C304-A57890DF2BE4}"/>
              </a:ext>
            </a:extLst>
          </p:cNvPr>
          <p:cNvSpPr/>
          <p:nvPr/>
        </p:nvSpPr>
        <p:spPr>
          <a:xfrm>
            <a:off x="1" y="940904"/>
            <a:ext cx="8097078" cy="4823792"/>
          </a:xfrm>
          <a:prstGeom prst="rect">
            <a:avLst/>
          </a:prstGeom>
          <a:solidFill>
            <a:srgbClr val="FFFFFF">
              <a:alpha val="65098"/>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Gill Sans MT" panose="020B0502020104020203"/>
              <a:ea typeface="+mn-ea"/>
              <a:cs typeface="Gill Sans Regular" panose="020B0502020104020203"/>
            </a:endParaRPr>
          </a:p>
        </p:txBody>
      </p:sp>
      <p:sp>
        <p:nvSpPr>
          <p:cNvPr id="2" name="Title 1">
            <a:extLst>
              <a:ext uri="{FF2B5EF4-FFF2-40B4-BE49-F238E27FC236}">
                <a16:creationId xmlns:a16="http://schemas.microsoft.com/office/drawing/2014/main" id="{A0450575-DBC8-5393-EE75-F170A84E9BD7}"/>
              </a:ext>
            </a:extLst>
          </p:cNvPr>
          <p:cNvSpPr>
            <a:spLocks noGrp="1"/>
          </p:cNvSpPr>
          <p:nvPr>
            <p:ph type="title"/>
          </p:nvPr>
        </p:nvSpPr>
        <p:spPr>
          <a:xfrm>
            <a:off x="568567" y="1357793"/>
            <a:ext cx="7882161" cy="3591425"/>
          </a:xfrm>
        </p:spPr>
        <p:txBody>
          <a:bodyPr vert="horz" lIns="91440" tIns="45720" rIns="91440" bIns="45720" rtlCol="0" anchor="b">
            <a:noAutofit/>
          </a:bodyPr>
          <a:lstStyle/>
          <a:p>
            <a:r>
              <a:rPr lang="en-US" sz="4800">
                <a:latin typeface="Montserrat ExtraBold" pitchFamily="2" charset="0"/>
              </a:rPr>
              <a:t>How are investment benefits distributed across transportation network users?</a:t>
            </a:r>
          </a:p>
        </p:txBody>
      </p:sp>
      <p:sp>
        <p:nvSpPr>
          <p:cNvPr id="4" name="TextBox 3">
            <a:extLst>
              <a:ext uri="{FF2B5EF4-FFF2-40B4-BE49-F238E27FC236}">
                <a16:creationId xmlns:a16="http://schemas.microsoft.com/office/drawing/2014/main" id="{40FE5B42-1F8B-FB5F-623A-2F53280E4DFE}"/>
              </a:ext>
            </a:extLst>
          </p:cNvPr>
          <p:cNvSpPr txBox="1"/>
          <p:nvPr/>
        </p:nvSpPr>
        <p:spPr>
          <a:xfrm>
            <a:off x="8689630" y="6060793"/>
            <a:ext cx="3427153" cy="230832"/>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Montserrat" pitchFamily="2" charset="0"/>
              </a:rPr>
              <a:t>https://flickr.com/photos/97623182@N00/29762351987</a:t>
            </a:r>
          </a:p>
        </p:txBody>
      </p:sp>
    </p:spTree>
    <p:extLst>
      <p:ext uri="{BB962C8B-B14F-4D97-AF65-F5344CB8AC3E}">
        <p14:creationId xmlns:p14="http://schemas.microsoft.com/office/powerpoint/2010/main" val="796975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758B99-1351-411B-A94B-00EFDB2B5805}"/>
              </a:ext>
            </a:extLst>
          </p:cNvPr>
          <p:cNvSpPr/>
          <p:nvPr/>
        </p:nvSpPr>
        <p:spPr>
          <a:xfrm>
            <a:off x="0" y="2002825"/>
            <a:ext cx="10325100" cy="2696174"/>
          </a:xfrm>
          <a:prstGeom prst="rect">
            <a:avLst/>
          </a:prstGeom>
          <a:gradFill flip="none" rotWithShape="1">
            <a:gsLst>
              <a:gs pos="0">
                <a:schemeClr val="accent1"/>
              </a:gs>
              <a:gs pos="50000">
                <a:schemeClr val="accent1">
                  <a:tint val="44500"/>
                  <a:satMod val="160000"/>
                </a:schemeClr>
              </a:gs>
              <a:gs pos="100000">
                <a:schemeClr val="accent1">
                  <a:lumMod val="20000"/>
                  <a:lumOff val="8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Gill Sans MT" panose="020B0502020104020203"/>
              <a:ea typeface="+mn-ea"/>
              <a:cs typeface="Gill Sans Regular" panose="020B0502020104020203"/>
            </a:endParaRPr>
          </a:p>
        </p:txBody>
      </p:sp>
      <p:sp>
        <p:nvSpPr>
          <p:cNvPr id="2" name="Title 1">
            <a:extLst>
              <a:ext uri="{FF2B5EF4-FFF2-40B4-BE49-F238E27FC236}">
                <a16:creationId xmlns:a16="http://schemas.microsoft.com/office/drawing/2014/main" id="{953BD65E-3617-44DB-8952-ACAED8565273}"/>
              </a:ext>
            </a:extLst>
          </p:cNvPr>
          <p:cNvSpPr>
            <a:spLocks noGrp="1"/>
          </p:cNvSpPr>
          <p:nvPr>
            <p:ph type="title"/>
          </p:nvPr>
        </p:nvSpPr>
        <p:spPr>
          <a:xfrm>
            <a:off x="543860" y="2343237"/>
            <a:ext cx="9616140" cy="2130440"/>
          </a:xfrm>
        </p:spPr>
        <p:txBody>
          <a:bodyPr>
            <a:noAutofit/>
          </a:bodyPr>
          <a:lstStyle/>
          <a:p>
            <a:r>
              <a:rPr lang="en-US" sz="4800" b="1" dirty="0">
                <a:solidFill>
                  <a:srgbClr val="0266AA"/>
                </a:solidFill>
                <a:latin typeface="Montserrat ExtraBold"/>
              </a:rPr>
              <a:t>The RDR Tool Suite can help users explore scenarios to </a:t>
            </a:r>
            <a:br>
              <a:rPr lang="en-US" sz="4800" b="1" dirty="0">
                <a:latin typeface="Montserrat ExtraBold" pitchFamily="2" charset="0"/>
              </a:rPr>
            </a:br>
            <a:r>
              <a:rPr lang="en-US" sz="4800" b="1" dirty="0">
                <a:solidFill>
                  <a:srgbClr val="0266AA"/>
                </a:solidFill>
                <a:latin typeface="Montserrat ExtraBold"/>
              </a:rPr>
              <a:t>answer these questions.</a:t>
            </a:r>
            <a:endParaRPr lang="en-US" dirty="0">
              <a:solidFill>
                <a:srgbClr val="0266AA"/>
              </a:solidFill>
              <a:latin typeface="Montserrat ExtraBold"/>
            </a:endParaRPr>
          </a:p>
        </p:txBody>
      </p:sp>
    </p:spTree>
    <p:extLst>
      <p:ext uri="{BB962C8B-B14F-4D97-AF65-F5344CB8AC3E}">
        <p14:creationId xmlns:p14="http://schemas.microsoft.com/office/powerpoint/2010/main" val="867680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07B66-DFA4-ACE3-33A0-1DF13DAE7E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0C21EE-EC3C-B032-CAD4-2E8431D34FD7}"/>
              </a:ext>
            </a:extLst>
          </p:cNvPr>
          <p:cNvSpPr>
            <a:spLocks noGrp="1"/>
          </p:cNvSpPr>
          <p:nvPr>
            <p:ph type="title"/>
          </p:nvPr>
        </p:nvSpPr>
        <p:spPr>
          <a:xfrm>
            <a:off x="372534" y="274638"/>
            <a:ext cx="11209866" cy="674365"/>
          </a:xfrm>
        </p:spPr>
        <p:txBody>
          <a:bodyPr>
            <a:normAutofit/>
          </a:bodyPr>
          <a:lstStyle/>
          <a:p>
            <a:r>
              <a:rPr lang="en-US"/>
              <a:t>Estimating Return on Investment</a:t>
            </a:r>
          </a:p>
        </p:txBody>
      </p:sp>
      <p:sp>
        <p:nvSpPr>
          <p:cNvPr id="8" name="TextBox 7">
            <a:extLst>
              <a:ext uri="{FF2B5EF4-FFF2-40B4-BE49-F238E27FC236}">
                <a16:creationId xmlns:a16="http://schemas.microsoft.com/office/drawing/2014/main" id="{85163E5B-EEF9-4E20-D2E6-ECC154922947}"/>
              </a:ext>
            </a:extLst>
          </p:cNvPr>
          <p:cNvSpPr txBox="1"/>
          <p:nvPr/>
        </p:nvSpPr>
        <p:spPr>
          <a:xfrm>
            <a:off x="739262" y="5676488"/>
            <a:ext cx="10859581"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Montserrat SemiBold" pitchFamily="2" charset="0"/>
              </a:rPr>
              <a:t>Net benefit = difference between areas with and without resilience investment</a:t>
            </a:r>
          </a:p>
        </p:txBody>
      </p:sp>
      <p:grpSp>
        <p:nvGrpSpPr>
          <p:cNvPr id="9" name="Group 8">
            <a:extLst>
              <a:ext uri="{FF2B5EF4-FFF2-40B4-BE49-F238E27FC236}">
                <a16:creationId xmlns:a16="http://schemas.microsoft.com/office/drawing/2014/main" id="{A1094943-17F3-2C06-6BC5-FBFA4F303576}"/>
              </a:ext>
            </a:extLst>
          </p:cNvPr>
          <p:cNvGrpSpPr/>
          <p:nvPr/>
        </p:nvGrpSpPr>
        <p:grpSpPr>
          <a:xfrm>
            <a:off x="330493" y="1083816"/>
            <a:ext cx="11861507" cy="4642173"/>
            <a:chOff x="651642" y="1431432"/>
            <a:chExt cx="10499834" cy="3235161"/>
          </a:xfrm>
        </p:grpSpPr>
        <p:pic>
          <p:nvPicPr>
            <p:cNvPr id="7" name="Picture 6">
              <a:extLst>
                <a:ext uri="{FF2B5EF4-FFF2-40B4-BE49-F238E27FC236}">
                  <a16:creationId xmlns:a16="http://schemas.microsoft.com/office/drawing/2014/main" id="{7C725E42-929B-EBCA-5E15-843D29607B0E}"/>
                </a:ext>
              </a:extLst>
            </p:cNvPr>
            <p:cNvPicPr>
              <a:picLocks noChangeAspect="1"/>
            </p:cNvPicPr>
            <p:nvPr/>
          </p:nvPicPr>
          <p:blipFill>
            <a:blip r:embed="rId3">
              <a:extLst>
                <a:ext uri="{28A0092B-C50C-407E-A947-70E740481C1C}">
                  <a14:useLocalDpi xmlns:a14="http://schemas.microsoft.com/office/drawing/2010/main" val="0"/>
                </a:ext>
              </a:extLst>
            </a:blip>
            <a:srcRect b="42295"/>
            <a:stretch/>
          </p:blipFill>
          <p:spPr>
            <a:xfrm>
              <a:off x="746747" y="1431432"/>
              <a:ext cx="10404729" cy="3141209"/>
            </a:xfrm>
            <a:prstGeom prst="rect">
              <a:avLst/>
            </a:prstGeom>
          </p:spPr>
        </p:pic>
        <p:sp>
          <p:nvSpPr>
            <p:cNvPr id="4" name="Rectangle 3">
              <a:extLst>
                <a:ext uri="{FF2B5EF4-FFF2-40B4-BE49-F238E27FC236}">
                  <a16:creationId xmlns:a16="http://schemas.microsoft.com/office/drawing/2014/main" id="{084ED8A5-22E1-6296-924D-AFB6292C7DF6}"/>
                </a:ext>
              </a:extLst>
            </p:cNvPr>
            <p:cNvSpPr/>
            <p:nvPr/>
          </p:nvSpPr>
          <p:spPr>
            <a:xfrm>
              <a:off x="651642" y="4383348"/>
              <a:ext cx="6080564" cy="283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0000"/>
                </a:solidFill>
                <a:effectLst/>
                <a:uLnTx/>
                <a:uFillTx/>
                <a:latin typeface="Gill Sans MT" panose="020B0502020104020203"/>
                <a:ea typeface="+mn-ea"/>
                <a:cs typeface="Gill Sans Regular" panose="020B0502020104020203"/>
              </a:endParaRPr>
            </a:p>
          </p:txBody>
        </p:sp>
      </p:grpSp>
      <p:grpSp>
        <p:nvGrpSpPr>
          <p:cNvPr id="26" name="Group 25">
            <a:extLst>
              <a:ext uri="{FF2B5EF4-FFF2-40B4-BE49-F238E27FC236}">
                <a16:creationId xmlns:a16="http://schemas.microsoft.com/office/drawing/2014/main" id="{AECE01FE-516A-4FBD-C87B-57F776744C07}"/>
              </a:ext>
            </a:extLst>
          </p:cNvPr>
          <p:cNvGrpSpPr/>
          <p:nvPr/>
        </p:nvGrpSpPr>
        <p:grpSpPr>
          <a:xfrm>
            <a:off x="648956" y="1116573"/>
            <a:ext cx="1097280" cy="1097280"/>
            <a:chOff x="648956" y="1116573"/>
            <a:chExt cx="1097280" cy="1097280"/>
          </a:xfrm>
        </p:grpSpPr>
        <p:sp>
          <p:nvSpPr>
            <p:cNvPr id="12" name="Oval 11">
              <a:extLst>
                <a:ext uri="{FF2B5EF4-FFF2-40B4-BE49-F238E27FC236}">
                  <a16:creationId xmlns:a16="http://schemas.microsoft.com/office/drawing/2014/main" id="{9B6B015E-0092-E716-53AC-C49C26B39BC0}"/>
                </a:ext>
              </a:extLst>
            </p:cNvPr>
            <p:cNvSpPr/>
            <p:nvPr/>
          </p:nvSpPr>
          <p:spPr>
            <a:xfrm>
              <a:off x="648956" y="1116573"/>
              <a:ext cx="1097280" cy="1097280"/>
            </a:xfrm>
            <a:prstGeom prst="ellipse">
              <a:avLst/>
            </a:prstGeom>
            <a:solidFill>
              <a:srgbClr val="006B50"/>
            </a:solidFill>
            <a:ln w="38100">
              <a:solidFill>
                <a:schemeClr val="accent3"/>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cs typeface="Gill Sans Regular" panose="020B0502020104020203"/>
              </a:endParaRPr>
            </a:p>
          </p:txBody>
        </p:sp>
        <p:pic>
          <p:nvPicPr>
            <p:cNvPr id="11" name="Graphic 10" descr="Dollar with solid fill">
              <a:extLst>
                <a:ext uri="{FF2B5EF4-FFF2-40B4-BE49-F238E27FC236}">
                  <a16:creationId xmlns:a16="http://schemas.microsoft.com/office/drawing/2014/main" id="{934705D4-78D2-D60B-7F63-B90D476667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9262" y="1208013"/>
              <a:ext cx="914400" cy="914400"/>
            </a:xfrm>
            <a:prstGeom prst="rect">
              <a:avLst/>
            </a:prstGeom>
            <a:effectLst>
              <a:outerShdw blurRad="50800" dist="38100" dir="5400000" algn="t" rotWithShape="0">
                <a:prstClr val="black">
                  <a:alpha val="40000"/>
                </a:prstClr>
              </a:outerShdw>
            </a:effectLst>
          </p:spPr>
        </p:pic>
      </p:grpSp>
      <p:sp>
        <p:nvSpPr>
          <p:cNvPr id="14" name="Freeform: Shape 13">
            <a:extLst>
              <a:ext uri="{FF2B5EF4-FFF2-40B4-BE49-F238E27FC236}">
                <a16:creationId xmlns:a16="http://schemas.microsoft.com/office/drawing/2014/main" id="{21C7F8B7-0CEB-8059-63A8-EAC3DFD74ED8}"/>
              </a:ext>
            </a:extLst>
          </p:cNvPr>
          <p:cNvSpPr/>
          <p:nvPr/>
        </p:nvSpPr>
        <p:spPr>
          <a:xfrm>
            <a:off x="2133600" y="2385848"/>
            <a:ext cx="3142593" cy="2123090"/>
          </a:xfrm>
          <a:custGeom>
            <a:avLst/>
            <a:gdLst>
              <a:gd name="connsiteX0" fmla="*/ 0 w 3142593"/>
              <a:gd name="connsiteY0" fmla="*/ 2102069 h 2123090"/>
              <a:gd name="connsiteX1" fmla="*/ 935421 w 3142593"/>
              <a:gd name="connsiteY1" fmla="*/ 0 h 2123090"/>
              <a:gd name="connsiteX2" fmla="*/ 1460938 w 3142593"/>
              <a:gd name="connsiteY2" fmla="*/ 0 h 2123090"/>
              <a:gd name="connsiteX3" fmla="*/ 2123090 w 3142593"/>
              <a:gd name="connsiteY3" fmla="*/ 1587062 h 2123090"/>
              <a:gd name="connsiteX4" fmla="*/ 3142593 w 3142593"/>
              <a:gd name="connsiteY4" fmla="*/ 2123090 h 212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2593" h="2123090">
                <a:moveTo>
                  <a:pt x="0" y="2102069"/>
                </a:moveTo>
                <a:lnTo>
                  <a:pt x="935421" y="0"/>
                </a:lnTo>
                <a:lnTo>
                  <a:pt x="1460938" y="0"/>
                </a:lnTo>
                <a:lnTo>
                  <a:pt x="2123090" y="1587062"/>
                </a:lnTo>
                <a:lnTo>
                  <a:pt x="3142593" y="2123090"/>
                </a:lnTo>
              </a:path>
            </a:pathLst>
          </a:custGeom>
          <a:noFill/>
          <a:ln w="101600">
            <a:solidFill>
              <a:srgbClr val="006B5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FB814F3-94A3-80B4-66BF-9E8B7DB6FA75}"/>
              </a:ext>
            </a:extLst>
          </p:cNvPr>
          <p:cNvSpPr/>
          <p:nvPr/>
        </p:nvSpPr>
        <p:spPr>
          <a:xfrm>
            <a:off x="2112579" y="1555531"/>
            <a:ext cx="4550980" cy="2963917"/>
          </a:xfrm>
          <a:custGeom>
            <a:avLst/>
            <a:gdLst>
              <a:gd name="connsiteX0" fmla="*/ 0 w 4550980"/>
              <a:gd name="connsiteY0" fmla="*/ 2921876 h 2963917"/>
              <a:gd name="connsiteX1" fmla="*/ 1082566 w 4550980"/>
              <a:gd name="connsiteY1" fmla="*/ 0 h 2963917"/>
              <a:gd name="connsiteX2" fmla="*/ 1786759 w 4550980"/>
              <a:gd name="connsiteY2" fmla="*/ 10510 h 2963917"/>
              <a:gd name="connsiteX3" fmla="*/ 2343807 w 4550980"/>
              <a:gd name="connsiteY3" fmla="*/ 1282262 h 2963917"/>
              <a:gd name="connsiteX4" fmla="*/ 4550980 w 4550980"/>
              <a:gd name="connsiteY4" fmla="*/ 2963917 h 2963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0980" h="2963917">
                <a:moveTo>
                  <a:pt x="0" y="2921876"/>
                </a:moveTo>
                <a:lnTo>
                  <a:pt x="1082566" y="0"/>
                </a:lnTo>
                <a:lnTo>
                  <a:pt x="1786759" y="10510"/>
                </a:lnTo>
                <a:lnTo>
                  <a:pt x="2343807" y="1282262"/>
                </a:lnTo>
                <a:lnTo>
                  <a:pt x="4550980" y="2963917"/>
                </a:lnTo>
              </a:path>
            </a:pathLst>
          </a:custGeom>
          <a:noFill/>
          <a:ln w="101600">
            <a:solidFill>
              <a:srgbClr val="FF00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9FBF95-DEEE-1CE3-54F4-09F753E55303}"/>
              </a:ext>
            </a:extLst>
          </p:cNvPr>
          <p:cNvSpPr/>
          <p:nvPr/>
        </p:nvSpPr>
        <p:spPr>
          <a:xfrm>
            <a:off x="4388069" y="3391071"/>
            <a:ext cx="609599" cy="1133248"/>
          </a:xfrm>
          <a:prstGeom prst="rect">
            <a:avLst/>
          </a:prstGeom>
          <a:noFill/>
          <a:ln w="101600">
            <a:solidFill>
              <a:srgbClr val="006B5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cs typeface="Gill Sans Regular" panose="020B0502020104020203"/>
            </a:endParaRPr>
          </a:p>
        </p:txBody>
      </p:sp>
      <p:sp>
        <p:nvSpPr>
          <p:cNvPr id="18" name="Rectangle 17">
            <a:extLst>
              <a:ext uri="{FF2B5EF4-FFF2-40B4-BE49-F238E27FC236}">
                <a16:creationId xmlns:a16="http://schemas.microsoft.com/office/drawing/2014/main" id="{033BF71F-427B-75E2-739D-66E6E5EF393C}"/>
              </a:ext>
            </a:extLst>
          </p:cNvPr>
          <p:cNvSpPr/>
          <p:nvPr/>
        </p:nvSpPr>
        <p:spPr>
          <a:xfrm>
            <a:off x="4388069" y="2414866"/>
            <a:ext cx="2278410" cy="2094071"/>
          </a:xfrm>
          <a:prstGeom prst="rect">
            <a:avLst/>
          </a:prstGeom>
          <a:noFill/>
          <a:ln w="101600">
            <a:solidFill>
              <a:schemeClr val="accent6"/>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cs typeface="Gill Sans Regular" panose="020B0502020104020203"/>
            </a:endParaRPr>
          </a:p>
        </p:txBody>
      </p:sp>
      <p:grpSp>
        <p:nvGrpSpPr>
          <p:cNvPr id="28" name="Group 27">
            <a:extLst>
              <a:ext uri="{FF2B5EF4-FFF2-40B4-BE49-F238E27FC236}">
                <a16:creationId xmlns:a16="http://schemas.microsoft.com/office/drawing/2014/main" id="{85E5E2DC-5B50-D02A-93DD-5C27B31A265C}"/>
              </a:ext>
            </a:extLst>
          </p:cNvPr>
          <p:cNvGrpSpPr/>
          <p:nvPr/>
        </p:nvGrpSpPr>
        <p:grpSpPr>
          <a:xfrm>
            <a:off x="4372828" y="3756831"/>
            <a:ext cx="640080" cy="640080"/>
            <a:chOff x="4372828" y="3756831"/>
            <a:chExt cx="640080" cy="640080"/>
          </a:xfrm>
        </p:grpSpPr>
        <p:sp>
          <p:nvSpPr>
            <p:cNvPr id="19" name="Oval 18">
              <a:extLst>
                <a:ext uri="{FF2B5EF4-FFF2-40B4-BE49-F238E27FC236}">
                  <a16:creationId xmlns:a16="http://schemas.microsoft.com/office/drawing/2014/main" id="{A48C13CF-60F6-50C1-B85A-CADFC21A556E}"/>
                </a:ext>
              </a:extLst>
            </p:cNvPr>
            <p:cNvSpPr/>
            <p:nvPr/>
          </p:nvSpPr>
          <p:spPr>
            <a:xfrm>
              <a:off x="4372828" y="3756831"/>
              <a:ext cx="640080" cy="640080"/>
            </a:xfrm>
            <a:prstGeom prst="ellipse">
              <a:avLst/>
            </a:prstGeom>
            <a:solidFill>
              <a:srgbClr val="006B50">
                <a:alpha val="75000"/>
              </a:srgbClr>
            </a:solidFill>
            <a:ln>
              <a:solidFill>
                <a:schemeClr val="accent1">
                  <a:lumMod val="50000"/>
                </a:schemeClr>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cs typeface="Gill Sans Regular" panose="020B0502020104020203"/>
              </a:endParaRPr>
            </a:p>
          </p:txBody>
        </p:sp>
        <p:pic>
          <p:nvPicPr>
            <p:cNvPr id="20" name="Graphic 19" descr="Dollar with solid fill">
              <a:extLst>
                <a:ext uri="{FF2B5EF4-FFF2-40B4-BE49-F238E27FC236}">
                  <a16:creationId xmlns:a16="http://schemas.microsoft.com/office/drawing/2014/main" id="{6CA4EBC2-66CE-7D6E-DE73-D8EA45C2AC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83210" y="3767213"/>
              <a:ext cx="619317" cy="619317"/>
            </a:xfrm>
            <a:prstGeom prst="rect">
              <a:avLst/>
            </a:prstGeom>
            <a:effectLst>
              <a:outerShdw blurRad="50800" dist="38100" dir="5400000" algn="t" rotWithShape="0">
                <a:prstClr val="black">
                  <a:alpha val="40000"/>
                </a:prstClr>
              </a:outerShdw>
            </a:effectLst>
          </p:spPr>
        </p:pic>
      </p:grpSp>
      <p:grpSp>
        <p:nvGrpSpPr>
          <p:cNvPr id="29" name="Group 28">
            <a:extLst>
              <a:ext uri="{FF2B5EF4-FFF2-40B4-BE49-F238E27FC236}">
                <a16:creationId xmlns:a16="http://schemas.microsoft.com/office/drawing/2014/main" id="{9E2DCD73-C4EC-81EF-AE1C-F49B1D35DE47}"/>
              </a:ext>
            </a:extLst>
          </p:cNvPr>
          <p:cNvGrpSpPr/>
          <p:nvPr/>
        </p:nvGrpSpPr>
        <p:grpSpPr>
          <a:xfrm>
            <a:off x="5231591" y="2414865"/>
            <a:ext cx="1371600" cy="1371600"/>
            <a:chOff x="5231591" y="2414865"/>
            <a:chExt cx="1371600" cy="1371600"/>
          </a:xfrm>
        </p:grpSpPr>
        <p:sp>
          <p:nvSpPr>
            <p:cNvPr id="21" name="Oval 20">
              <a:extLst>
                <a:ext uri="{FF2B5EF4-FFF2-40B4-BE49-F238E27FC236}">
                  <a16:creationId xmlns:a16="http://schemas.microsoft.com/office/drawing/2014/main" id="{D514F316-EF3D-669D-AC7A-4AE9F7A0BD72}"/>
                </a:ext>
              </a:extLst>
            </p:cNvPr>
            <p:cNvSpPr/>
            <p:nvPr/>
          </p:nvSpPr>
          <p:spPr>
            <a:xfrm>
              <a:off x="5231591" y="2414865"/>
              <a:ext cx="1371600" cy="1371600"/>
            </a:xfrm>
            <a:prstGeom prst="ellipse">
              <a:avLst/>
            </a:prstGeom>
            <a:solidFill>
              <a:schemeClr val="accent6">
                <a:lumMod val="50000"/>
                <a:alpha val="75000"/>
              </a:schemeClr>
            </a:solidFill>
            <a:ln>
              <a:solidFill>
                <a:schemeClr val="accent6">
                  <a:lumMod val="75000"/>
                </a:schemeClr>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cs typeface="Gill Sans Regular" panose="020B0502020104020203"/>
              </a:endParaRPr>
            </a:p>
          </p:txBody>
        </p:sp>
        <p:pic>
          <p:nvPicPr>
            <p:cNvPr id="22" name="Graphic 21" descr="Dollar with solid fill">
              <a:extLst>
                <a:ext uri="{FF2B5EF4-FFF2-40B4-BE49-F238E27FC236}">
                  <a16:creationId xmlns:a16="http://schemas.microsoft.com/office/drawing/2014/main" id="{141800B6-6672-F022-CC9D-7A39FEA44F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60191" y="2643465"/>
              <a:ext cx="914400" cy="914400"/>
            </a:xfrm>
            <a:prstGeom prst="rect">
              <a:avLst/>
            </a:prstGeom>
            <a:effectLst>
              <a:outerShdw blurRad="50800" dist="38100" dir="5400000" algn="t" rotWithShape="0">
                <a:prstClr val="black">
                  <a:alpha val="40000"/>
                </a:prstClr>
              </a:outerShdw>
            </a:effectLst>
          </p:spPr>
        </p:pic>
      </p:grpSp>
      <p:grpSp>
        <p:nvGrpSpPr>
          <p:cNvPr id="27" name="Group 26">
            <a:extLst>
              <a:ext uri="{FF2B5EF4-FFF2-40B4-BE49-F238E27FC236}">
                <a16:creationId xmlns:a16="http://schemas.microsoft.com/office/drawing/2014/main" id="{C8B2DC9E-0C81-670E-CE8D-4CF938222D36}"/>
              </a:ext>
            </a:extLst>
          </p:cNvPr>
          <p:cNvGrpSpPr/>
          <p:nvPr/>
        </p:nvGrpSpPr>
        <p:grpSpPr>
          <a:xfrm>
            <a:off x="3499945" y="1183903"/>
            <a:ext cx="2980076" cy="1067132"/>
            <a:chOff x="3499945" y="1183903"/>
            <a:chExt cx="2980076" cy="1067132"/>
          </a:xfrm>
        </p:grpSpPr>
        <p:sp>
          <p:nvSpPr>
            <p:cNvPr id="23" name="Callout: Line 22">
              <a:extLst>
                <a:ext uri="{FF2B5EF4-FFF2-40B4-BE49-F238E27FC236}">
                  <a16:creationId xmlns:a16="http://schemas.microsoft.com/office/drawing/2014/main" id="{66B349C6-9562-83E2-B802-9382F8FF0945}"/>
                </a:ext>
              </a:extLst>
            </p:cNvPr>
            <p:cNvSpPr/>
            <p:nvPr/>
          </p:nvSpPr>
          <p:spPr>
            <a:xfrm>
              <a:off x="4262339" y="1183903"/>
              <a:ext cx="2217682" cy="709121"/>
            </a:xfrm>
            <a:prstGeom prst="borderCallout1">
              <a:avLst>
                <a:gd name="adj1" fmla="val 48393"/>
                <a:gd name="adj2" fmla="val -276"/>
                <a:gd name="adj3" fmla="val 106571"/>
                <a:gd name="adj4" fmla="val -30750"/>
              </a:avLst>
            </a:prstGeom>
            <a:solidFill>
              <a:srgbClr val="00A9A3"/>
            </a:solidFill>
            <a:ln w="38100">
              <a:solidFill>
                <a:srgbClr val="007A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a:solidFill>
                    <a:schemeClr val="bg1"/>
                  </a:solidFill>
                  <a:cs typeface="Gill Sans Regular" panose="020B0502020104020203"/>
                </a:rPr>
                <a:t>NET BENEFIT</a:t>
              </a:r>
            </a:p>
          </p:txBody>
        </p:sp>
        <p:cxnSp>
          <p:nvCxnSpPr>
            <p:cNvPr id="25" name="Straight Arrow Connector 24">
              <a:extLst>
                <a:ext uri="{FF2B5EF4-FFF2-40B4-BE49-F238E27FC236}">
                  <a16:creationId xmlns:a16="http://schemas.microsoft.com/office/drawing/2014/main" id="{DB91789C-D548-DB66-F414-2F300B182807}"/>
                </a:ext>
              </a:extLst>
            </p:cNvPr>
            <p:cNvCxnSpPr/>
            <p:nvPr/>
          </p:nvCxnSpPr>
          <p:spPr>
            <a:xfrm>
              <a:off x="3499945" y="1614756"/>
              <a:ext cx="0" cy="636279"/>
            </a:xfrm>
            <a:prstGeom prst="straightConnector1">
              <a:avLst/>
            </a:prstGeom>
            <a:ln w="66675">
              <a:solidFill>
                <a:srgbClr val="007A77"/>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55038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9194272" y="2407767"/>
            <a:ext cx="2502961" cy="3349989"/>
          </a:xfrm>
          <a:prstGeom prst="rect">
            <a:avLst/>
          </a:prstGeom>
        </p:spPr>
        <p:txBody>
          <a:bodyPr lIns="33867" tIns="33867" rIns="33867" bIns="33867" rtlCol="0" anchor="ctr"/>
          <a:lstStyle/>
          <a:p>
            <a:pPr algn="ctr">
              <a:lnSpc>
                <a:spcPts val="1599"/>
              </a:lnSpc>
            </a:pPr>
            <a:endParaRPr sz="1200"/>
          </a:p>
        </p:txBody>
      </p:sp>
      <p:sp>
        <p:nvSpPr>
          <p:cNvPr id="7" name="TextBox 7"/>
          <p:cNvSpPr txBox="1"/>
          <p:nvPr/>
        </p:nvSpPr>
        <p:spPr>
          <a:xfrm>
            <a:off x="758412" y="2407767"/>
            <a:ext cx="2502961" cy="3349989"/>
          </a:xfrm>
          <a:prstGeom prst="rect">
            <a:avLst/>
          </a:prstGeom>
        </p:spPr>
        <p:txBody>
          <a:bodyPr lIns="33867" tIns="33867" rIns="33867" bIns="33867" rtlCol="0" anchor="ctr"/>
          <a:lstStyle/>
          <a:p>
            <a:pPr algn="ctr">
              <a:lnSpc>
                <a:spcPts val="1599"/>
              </a:lnSpc>
            </a:pPr>
            <a:endParaRPr sz="1200"/>
          </a:p>
        </p:txBody>
      </p:sp>
      <p:sp>
        <p:nvSpPr>
          <p:cNvPr id="10" name="TextBox 10"/>
          <p:cNvSpPr txBox="1"/>
          <p:nvPr/>
        </p:nvSpPr>
        <p:spPr>
          <a:xfrm>
            <a:off x="3570365" y="2407767"/>
            <a:ext cx="2502961" cy="3349989"/>
          </a:xfrm>
          <a:prstGeom prst="rect">
            <a:avLst/>
          </a:prstGeom>
        </p:spPr>
        <p:txBody>
          <a:bodyPr lIns="33867" tIns="33867" rIns="33867" bIns="33867" rtlCol="0" anchor="ctr"/>
          <a:lstStyle/>
          <a:p>
            <a:pPr algn="ctr">
              <a:lnSpc>
                <a:spcPts val="1599"/>
              </a:lnSpc>
            </a:pPr>
            <a:endParaRPr sz="1200"/>
          </a:p>
        </p:txBody>
      </p:sp>
      <p:sp>
        <p:nvSpPr>
          <p:cNvPr id="13" name="TextBox 13"/>
          <p:cNvSpPr txBox="1"/>
          <p:nvPr/>
        </p:nvSpPr>
        <p:spPr>
          <a:xfrm>
            <a:off x="6382318" y="2407767"/>
            <a:ext cx="2502961" cy="3349989"/>
          </a:xfrm>
          <a:prstGeom prst="rect">
            <a:avLst/>
          </a:prstGeom>
        </p:spPr>
        <p:txBody>
          <a:bodyPr lIns="33867" tIns="33867" rIns="33867" bIns="33867" rtlCol="0" anchor="ctr"/>
          <a:lstStyle/>
          <a:p>
            <a:pPr algn="ctr">
              <a:lnSpc>
                <a:spcPts val="1599"/>
              </a:lnSpc>
            </a:pPr>
            <a:endParaRPr sz="1200"/>
          </a:p>
        </p:txBody>
      </p:sp>
      <p:sp>
        <p:nvSpPr>
          <p:cNvPr id="30" name="TextBox 30"/>
          <p:cNvSpPr txBox="1"/>
          <p:nvPr/>
        </p:nvSpPr>
        <p:spPr>
          <a:xfrm>
            <a:off x="2128151" y="1145726"/>
            <a:ext cx="7935696" cy="677108"/>
          </a:xfrm>
          <a:prstGeom prst="rect">
            <a:avLst/>
          </a:prstGeom>
        </p:spPr>
        <p:txBody>
          <a:bodyPr lIns="0" tIns="0" rIns="0" bIns="0" rtlCol="0" anchor="t">
            <a:spAutoFit/>
          </a:bodyPr>
          <a:lstStyle/>
          <a:p>
            <a:pPr algn="ctr">
              <a:spcBef>
                <a:spcPct val="0"/>
              </a:spcBef>
            </a:pPr>
            <a:r>
              <a:rPr lang="en-US" sz="4400" spc="300">
                <a:ln>
                  <a:solidFill>
                    <a:srgbClr val="0266AA"/>
                  </a:solidFill>
                </a:ln>
                <a:solidFill>
                  <a:srgbClr val="00A9A3"/>
                </a:solidFill>
                <a:latin typeface="Montserrat ExtraBold" pitchFamily="2" charset="0"/>
                <a:ea typeface="Barlow SemiCondensed"/>
                <a:cs typeface="Barlow SemiCondensed"/>
                <a:sym typeface="Barlow SemiCondensed"/>
              </a:rPr>
              <a:t>CHALLENGES</a:t>
            </a:r>
            <a:endParaRPr lang="en-US" sz="1600" spc="300">
              <a:ln>
                <a:solidFill>
                  <a:srgbClr val="0266AA"/>
                </a:solidFill>
              </a:ln>
              <a:solidFill>
                <a:srgbClr val="00A9A3"/>
              </a:solidFill>
              <a:latin typeface="Montserrat ExtraBold" pitchFamily="2" charset="0"/>
              <a:ea typeface="Barlow SemiCondensed"/>
              <a:cs typeface="Barlow SemiCondensed"/>
              <a:sym typeface="Barlow SemiCondensed"/>
            </a:endParaRPr>
          </a:p>
        </p:txBody>
      </p:sp>
      <p:grpSp>
        <p:nvGrpSpPr>
          <p:cNvPr id="41" name="Group 40">
            <a:extLst>
              <a:ext uri="{FF2B5EF4-FFF2-40B4-BE49-F238E27FC236}">
                <a16:creationId xmlns:a16="http://schemas.microsoft.com/office/drawing/2014/main" id="{80815005-456B-3690-1341-E4550D4CB369}"/>
              </a:ext>
            </a:extLst>
          </p:cNvPr>
          <p:cNvGrpSpPr/>
          <p:nvPr/>
        </p:nvGrpSpPr>
        <p:grpSpPr>
          <a:xfrm>
            <a:off x="3445673" y="1918382"/>
            <a:ext cx="2502961" cy="4023360"/>
            <a:chOff x="3445673" y="1918382"/>
            <a:chExt cx="2502961" cy="4023360"/>
          </a:xfrm>
        </p:grpSpPr>
        <p:sp>
          <p:nvSpPr>
            <p:cNvPr id="9" name="Freeform 9"/>
            <p:cNvSpPr/>
            <p:nvPr/>
          </p:nvSpPr>
          <p:spPr>
            <a:xfrm>
              <a:off x="3445673" y="1918382"/>
              <a:ext cx="2502961" cy="4023360"/>
            </a:xfrm>
            <a:prstGeom prst="round2SameRect">
              <a:avLst/>
            </a:prstGeom>
            <a:solidFill>
              <a:srgbClr val="011A6B"/>
            </a:solidFill>
          </p:spPr>
          <p:txBody>
            <a:bodyPr/>
            <a:lstStyle/>
            <a:p>
              <a:endParaRPr lang="en-US" sz="1200"/>
            </a:p>
          </p:txBody>
        </p:sp>
        <p:grpSp>
          <p:nvGrpSpPr>
            <p:cNvPr id="8" name="Group 7">
              <a:extLst>
                <a:ext uri="{FF2B5EF4-FFF2-40B4-BE49-F238E27FC236}">
                  <a16:creationId xmlns:a16="http://schemas.microsoft.com/office/drawing/2014/main" id="{B7B07F25-9488-5AB4-18A5-F585270215ED}"/>
                </a:ext>
              </a:extLst>
            </p:cNvPr>
            <p:cNvGrpSpPr/>
            <p:nvPr/>
          </p:nvGrpSpPr>
          <p:grpSpPr>
            <a:xfrm>
              <a:off x="4041051" y="2243514"/>
              <a:ext cx="1312205" cy="1312205"/>
              <a:chOff x="4193300" y="2445554"/>
              <a:chExt cx="1312205" cy="1312205"/>
            </a:xfrm>
          </p:grpSpPr>
          <p:grpSp>
            <p:nvGrpSpPr>
              <p:cNvPr id="14" name="Group 14"/>
              <p:cNvGrpSpPr/>
              <p:nvPr/>
            </p:nvGrpSpPr>
            <p:grpSpPr>
              <a:xfrm>
                <a:off x="4193300" y="2445554"/>
                <a:ext cx="1312205" cy="131220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A3"/>
                </a:solidFill>
                <a:ln w="66675" cap="sq">
                  <a:solidFill>
                    <a:srgbClr val="FFFFFF"/>
                  </a:solidFill>
                  <a:prstDash val="solid"/>
                  <a:miter/>
                </a:ln>
              </p:spPr>
              <p:txBody>
                <a:bodyPr/>
                <a:lstStyle/>
                <a:p>
                  <a:endParaRPr lang="en-US" sz="1200"/>
                </a:p>
              </p:txBody>
            </p:sp>
            <p:sp>
              <p:nvSpPr>
                <p:cNvPr id="16" name="TextBox 16"/>
                <p:cNvSpPr txBox="1"/>
                <p:nvPr/>
              </p:nvSpPr>
              <p:spPr>
                <a:xfrm>
                  <a:off x="76200" y="28575"/>
                  <a:ext cx="660400" cy="708025"/>
                </a:xfrm>
                <a:prstGeom prst="rect">
                  <a:avLst/>
                </a:prstGeom>
              </p:spPr>
              <p:txBody>
                <a:bodyPr lIns="33867" tIns="33867" rIns="33867" bIns="33867" rtlCol="0" anchor="ctr"/>
                <a:lstStyle/>
                <a:p>
                  <a:pPr algn="ctr">
                    <a:lnSpc>
                      <a:spcPts val="1599"/>
                    </a:lnSpc>
                  </a:pPr>
                  <a:endParaRPr sz="1200"/>
                </a:p>
              </p:txBody>
            </p:sp>
          </p:grpSp>
          <p:sp>
            <p:nvSpPr>
              <p:cNvPr id="20" name="Freeform 20"/>
              <p:cNvSpPr/>
              <p:nvPr/>
            </p:nvSpPr>
            <p:spPr>
              <a:xfrm>
                <a:off x="4454031" y="2720123"/>
                <a:ext cx="790742" cy="763066"/>
              </a:xfrm>
              <a:custGeom>
                <a:avLst/>
                <a:gdLst/>
                <a:ahLst/>
                <a:cxnLst/>
                <a:rect l="l" t="t" r="r" b="b"/>
                <a:pathLst>
                  <a:path w="1186113" h="1144599">
                    <a:moveTo>
                      <a:pt x="0" y="0"/>
                    </a:moveTo>
                    <a:lnTo>
                      <a:pt x="1186113" y="0"/>
                    </a:lnTo>
                    <a:lnTo>
                      <a:pt x="1186113" y="1144599"/>
                    </a:lnTo>
                    <a:lnTo>
                      <a:pt x="0" y="11445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grpSp>
        <p:sp>
          <p:nvSpPr>
            <p:cNvPr id="31" name="TextBox 31"/>
            <p:cNvSpPr txBox="1"/>
            <p:nvPr/>
          </p:nvSpPr>
          <p:spPr>
            <a:xfrm>
              <a:off x="3695238" y="3819213"/>
              <a:ext cx="2003830" cy="1218282"/>
            </a:xfrm>
            <a:prstGeom prst="rect">
              <a:avLst/>
            </a:prstGeom>
          </p:spPr>
          <p:txBody>
            <a:bodyPr wrap="square" lIns="0" tIns="0" rIns="0" bIns="0" rtlCol="0" anchor="t">
              <a:spAutoFit/>
            </a:bodyPr>
            <a:lstStyle/>
            <a:p>
              <a:pPr marL="0" lvl="1" algn="ctr">
                <a:lnSpc>
                  <a:spcPts val="1875"/>
                </a:lnSpc>
                <a:spcBef>
                  <a:spcPct val="0"/>
                </a:spcBef>
              </a:pPr>
              <a:r>
                <a:rPr lang="en-US" sz="1600" b="1">
                  <a:solidFill>
                    <a:srgbClr val="FFFFFF"/>
                  </a:solidFill>
                  <a:latin typeface="Montserrat ExtraBold" pitchFamily="2" charset="0"/>
                  <a:sym typeface="Montserrat Semi-Bold"/>
                </a:rPr>
                <a:t>A range of resilience investment options can mitigate effects.</a:t>
              </a:r>
            </a:p>
          </p:txBody>
        </p:sp>
      </p:grpSp>
      <p:grpSp>
        <p:nvGrpSpPr>
          <p:cNvPr id="42" name="Group 41">
            <a:extLst>
              <a:ext uri="{FF2B5EF4-FFF2-40B4-BE49-F238E27FC236}">
                <a16:creationId xmlns:a16="http://schemas.microsoft.com/office/drawing/2014/main" id="{1DFB59F8-346B-7081-ED76-43A6C2656012}"/>
              </a:ext>
            </a:extLst>
          </p:cNvPr>
          <p:cNvGrpSpPr/>
          <p:nvPr/>
        </p:nvGrpSpPr>
        <p:grpSpPr>
          <a:xfrm>
            <a:off x="6257626" y="1918382"/>
            <a:ext cx="2502961" cy="4023360"/>
            <a:chOff x="6257626" y="1918382"/>
            <a:chExt cx="2502961" cy="4023360"/>
          </a:xfrm>
        </p:grpSpPr>
        <p:sp>
          <p:nvSpPr>
            <p:cNvPr id="12" name="Freeform 12"/>
            <p:cNvSpPr/>
            <p:nvPr/>
          </p:nvSpPr>
          <p:spPr>
            <a:xfrm>
              <a:off x="6257626" y="1918382"/>
              <a:ext cx="2502961" cy="4023360"/>
            </a:xfrm>
            <a:prstGeom prst="round2SameRect">
              <a:avLst/>
            </a:prstGeom>
            <a:solidFill>
              <a:srgbClr val="011A6B"/>
            </a:solidFill>
          </p:spPr>
          <p:txBody>
            <a:bodyPr/>
            <a:lstStyle/>
            <a:p>
              <a:endParaRPr lang="en-US" sz="1200"/>
            </a:p>
          </p:txBody>
        </p:sp>
        <p:grpSp>
          <p:nvGrpSpPr>
            <p:cNvPr id="11" name="Group 10">
              <a:extLst>
                <a:ext uri="{FF2B5EF4-FFF2-40B4-BE49-F238E27FC236}">
                  <a16:creationId xmlns:a16="http://schemas.microsoft.com/office/drawing/2014/main" id="{56F7CDBE-FA74-62D6-F72B-0D2F24379F8C}"/>
                </a:ext>
              </a:extLst>
            </p:cNvPr>
            <p:cNvGrpSpPr/>
            <p:nvPr/>
          </p:nvGrpSpPr>
          <p:grpSpPr>
            <a:xfrm>
              <a:off x="6853004" y="2243514"/>
              <a:ext cx="1312205" cy="1312205"/>
              <a:chOff x="6906921" y="2445554"/>
              <a:chExt cx="1312205" cy="1312205"/>
            </a:xfrm>
          </p:grpSpPr>
          <p:grpSp>
            <p:nvGrpSpPr>
              <p:cNvPr id="17" name="Group 17"/>
              <p:cNvGrpSpPr/>
              <p:nvPr/>
            </p:nvGrpSpPr>
            <p:grpSpPr>
              <a:xfrm>
                <a:off x="6906921" y="2445554"/>
                <a:ext cx="1312205" cy="1312205"/>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A3"/>
                </a:solidFill>
                <a:ln w="66675" cap="sq">
                  <a:solidFill>
                    <a:srgbClr val="FFFFFF"/>
                  </a:solidFill>
                  <a:prstDash val="solid"/>
                  <a:miter/>
                </a:ln>
              </p:spPr>
              <p:txBody>
                <a:bodyPr/>
                <a:lstStyle/>
                <a:p>
                  <a:endParaRPr lang="en-US" sz="1200"/>
                </a:p>
              </p:txBody>
            </p:sp>
            <p:sp>
              <p:nvSpPr>
                <p:cNvPr id="19" name="TextBox 19"/>
                <p:cNvSpPr txBox="1"/>
                <p:nvPr/>
              </p:nvSpPr>
              <p:spPr>
                <a:xfrm>
                  <a:off x="76200" y="28575"/>
                  <a:ext cx="660400" cy="708025"/>
                </a:xfrm>
                <a:prstGeom prst="rect">
                  <a:avLst/>
                </a:prstGeom>
              </p:spPr>
              <p:txBody>
                <a:bodyPr lIns="33867" tIns="33867" rIns="33867" bIns="33867" rtlCol="0" anchor="ctr"/>
                <a:lstStyle/>
                <a:p>
                  <a:pPr algn="ctr">
                    <a:lnSpc>
                      <a:spcPts val="1599"/>
                    </a:lnSpc>
                  </a:pPr>
                  <a:endParaRPr sz="1200"/>
                </a:p>
              </p:txBody>
            </p:sp>
          </p:grpSp>
          <p:sp>
            <p:nvSpPr>
              <p:cNvPr id="28" name="Freeform 28"/>
              <p:cNvSpPr/>
              <p:nvPr/>
            </p:nvSpPr>
            <p:spPr>
              <a:xfrm>
                <a:off x="6997633" y="2601993"/>
                <a:ext cx="1130780" cy="999327"/>
              </a:xfrm>
              <a:custGeom>
                <a:avLst/>
                <a:gdLst/>
                <a:ahLst/>
                <a:cxnLst/>
                <a:rect l="l" t="t" r="r" b="b"/>
                <a:pathLst>
                  <a:path w="1696170" h="1498990">
                    <a:moveTo>
                      <a:pt x="0" y="0"/>
                    </a:moveTo>
                    <a:lnTo>
                      <a:pt x="1696170" y="0"/>
                    </a:lnTo>
                    <a:lnTo>
                      <a:pt x="1696170" y="1498990"/>
                    </a:lnTo>
                    <a:lnTo>
                      <a:pt x="0" y="14989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1200"/>
              </a:p>
            </p:txBody>
          </p:sp>
        </p:grpSp>
        <p:sp>
          <p:nvSpPr>
            <p:cNvPr id="32" name="TextBox 32"/>
            <p:cNvSpPr txBox="1"/>
            <p:nvPr/>
          </p:nvSpPr>
          <p:spPr>
            <a:xfrm>
              <a:off x="6496261" y="3819213"/>
              <a:ext cx="2025690" cy="730969"/>
            </a:xfrm>
            <a:prstGeom prst="rect">
              <a:avLst/>
            </a:prstGeom>
          </p:spPr>
          <p:txBody>
            <a:bodyPr wrap="square" lIns="0" tIns="0" rIns="0" bIns="0" rtlCol="0" anchor="t">
              <a:spAutoFit/>
            </a:bodyPr>
            <a:lstStyle/>
            <a:p>
              <a:pPr marL="0" lvl="1" algn="ctr">
                <a:lnSpc>
                  <a:spcPts val="1875"/>
                </a:lnSpc>
                <a:spcBef>
                  <a:spcPct val="0"/>
                </a:spcBef>
              </a:pPr>
              <a:r>
                <a:rPr lang="en-US" sz="1600" b="1">
                  <a:solidFill>
                    <a:srgbClr val="FFFFFF"/>
                  </a:solidFill>
                  <a:latin typeface="Montserrat ExtraBold" pitchFamily="2" charset="0"/>
                  <a:sym typeface="Montserrat Semi-Bold"/>
                </a:rPr>
                <a:t>Leads to thousands of scenarios to test.</a:t>
              </a:r>
            </a:p>
          </p:txBody>
        </p:sp>
      </p:grpSp>
      <p:grpSp>
        <p:nvGrpSpPr>
          <p:cNvPr id="43" name="Group 42">
            <a:extLst>
              <a:ext uri="{FF2B5EF4-FFF2-40B4-BE49-F238E27FC236}">
                <a16:creationId xmlns:a16="http://schemas.microsoft.com/office/drawing/2014/main" id="{07253518-7229-7460-3FB6-8124AD1FE77D}"/>
              </a:ext>
            </a:extLst>
          </p:cNvPr>
          <p:cNvGrpSpPr/>
          <p:nvPr/>
        </p:nvGrpSpPr>
        <p:grpSpPr>
          <a:xfrm>
            <a:off x="9069580" y="1918382"/>
            <a:ext cx="2502961" cy="4023360"/>
            <a:chOff x="9069580" y="1918382"/>
            <a:chExt cx="2502961" cy="4023360"/>
          </a:xfrm>
        </p:grpSpPr>
        <p:sp>
          <p:nvSpPr>
            <p:cNvPr id="3" name="Freeform 3"/>
            <p:cNvSpPr/>
            <p:nvPr/>
          </p:nvSpPr>
          <p:spPr>
            <a:xfrm>
              <a:off x="9069580" y="1918382"/>
              <a:ext cx="2502961" cy="4023360"/>
            </a:xfrm>
            <a:prstGeom prst="round2SameRect">
              <a:avLst/>
            </a:prstGeom>
            <a:solidFill>
              <a:srgbClr val="011A6B"/>
            </a:solidFill>
          </p:spPr>
          <p:txBody>
            <a:bodyPr/>
            <a:lstStyle/>
            <a:p>
              <a:endParaRPr lang="en-US" sz="1200"/>
            </a:p>
          </p:txBody>
        </p:sp>
        <p:grpSp>
          <p:nvGrpSpPr>
            <p:cNvPr id="36" name="Group 35">
              <a:extLst>
                <a:ext uri="{FF2B5EF4-FFF2-40B4-BE49-F238E27FC236}">
                  <a16:creationId xmlns:a16="http://schemas.microsoft.com/office/drawing/2014/main" id="{CE4D3326-1372-4476-D537-FE96CDADCB6C}"/>
                </a:ext>
              </a:extLst>
            </p:cNvPr>
            <p:cNvGrpSpPr/>
            <p:nvPr/>
          </p:nvGrpSpPr>
          <p:grpSpPr>
            <a:xfrm>
              <a:off x="9664958" y="2243514"/>
              <a:ext cx="1312205" cy="1312205"/>
              <a:chOff x="9627070" y="2445554"/>
              <a:chExt cx="1312205" cy="1312205"/>
            </a:xfrm>
          </p:grpSpPr>
          <p:grpSp>
            <p:nvGrpSpPr>
              <p:cNvPr id="21" name="Group 21"/>
              <p:cNvGrpSpPr/>
              <p:nvPr/>
            </p:nvGrpSpPr>
            <p:grpSpPr>
              <a:xfrm>
                <a:off x="9627070" y="2445554"/>
                <a:ext cx="1312205" cy="1312205"/>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A3"/>
                </a:solidFill>
                <a:ln w="66675" cap="sq">
                  <a:solidFill>
                    <a:srgbClr val="FFFFFF"/>
                  </a:solidFill>
                  <a:prstDash val="solid"/>
                  <a:miter/>
                </a:ln>
              </p:spPr>
              <p:txBody>
                <a:bodyPr/>
                <a:lstStyle/>
                <a:p>
                  <a:endParaRPr lang="en-US" sz="1200"/>
                </a:p>
              </p:txBody>
            </p:sp>
            <p:sp>
              <p:nvSpPr>
                <p:cNvPr id="23" name="TextBox 23"/>
                <p:cNvSpPr txBox="1"/>
                <p:nvPr/>
              </p:nvSpPr>
              <p:spPr>
                <a:xfrm>
                  <a:off x="76200" y="28575"/>
                  <a:ext cx="660400" cy="708025"/>
                </a:xfrm>
                <a:prstGeom prst="rect">
                  <a:avLst/>
                </a:prstGeom>
              </p:spPr>
              <p:txBody>
                <a:bodyPr lIns="33867" tIns="33867" rIns="33867" bIns="33867" rtlCol="0" anchor="ctr"/>
                <a:lstStyle/>
                <a:p>
                  <a:pPr algn="ctr">
                    <a:lnSpc>
                      <a:spcPts val="1599"/>
                    </a:lnSpc>
                  </a:pPr>
                  <a:endParaRPr sz="1200"/>
                </a:p>
              </p:txBody>
            </p:sp>
          </p:grpSp>
          <p:sp>
            <p:nvSpPr>
              <p:cNvPr id="29" name="Freeform 29"/>
              <p:cNvSpPr/>
              <p:nvPr/>
            </p:nvSpPr>
            <p:spPr>
              <a:xfrm>
                <a:off x="9905029" y="2686302"/>
                <a:ext cx="756287" cy="830708"/>
              </a:xfrm>
              <a:custGeom>
                <a:avLst/>
                <a:gdLst/>
                <a:ahLst/>
                <a:cxnLst/>
                <a:rect l="l" t="t" r="r" b="b"/>
                <a:pathLst>
                  <a:path w="972805" h="1079894">
                    <a:moveTo>
                      <a:pt x="0" y="0"/>
                    </a:moveTo>
                    <a:lnTo>
                      <a:pt x="972805" y="0"/>
                    </a:lnTo>
                    <a:lnTo>
                      <a:pt x="972805" y="1079894"/>
                    </a:lnTo>
                    <a:lnTo>
                      <a:pt x="0" y="10798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grpSp>
        <p:sp>
          <p:nvSpPr>
            <p:cNvPr id="33" name="TextBox 33"/>
            <p:cNvSpPr txBox="1"/>
            <p:nvPr/>
          </p:nvSpPr>
          <p:spPr>
            <a:xfrm>
              <a:off x="9195466" y="3819213"/>
              <a:ext cx="2251189" cy="1949252"/>
            </a:xfrm>
            <a:prstGeom prst="rect">
              <a:avLst/>
            </a:prstGeom>
          </p:spPr>
          <p:txBody>
            <a:bodyPr lIns="0" tIns="0" rIns="0" bIns="0" rtlCol="0" anchor="t">
              <a:spAutoFit/>
            </a:bodyPr>
            <a:lstStyle/>
            <a:p>
              <a:pPr marL="0" lvl="1" algn="ctr">
                <a:lnSpc>
                  <a:spcPts val="1875"/>
                </a:lnSpc>
                <a:spcBef>
                  <a:spcPct val="0"/>
                </a:spcBef>
              </a:pPr>
              <a:r>
                <a:rPr lang="en-US" sz="1600" b="1">
                  <a:solidFill>
                    <a:srgbClr val="FFFFFF"/>
                  </a:solidFill>
                  <a:latin typeface="Montserrat ExtraBold" pitchFamily="2" charset="0"/>
                  <a:ea typeface="Montserrat Semi-Bold"/>
                  <a:cs typeface="Montserrat Semi-Bold"/>
                  <a:sym typeface="Montserrat Semi-Bold"/>
                </a:rPr>
                <a:t>Existing travel demand models are too slow to analyze many scenarios and cannot combine performance benefits across hazard conditions</a:t>
              </a:r>
              <a:r>
                <a:rPr lang="en-US" b="1">
                  <a:solidFill>
                    <a:srgbClr val="FFFFFF"/>
                  </a:solidFill>
                  <a:latin typeface="Montserrat ExtraBold" pitchFamily="2" charset="0"/>
                  <a:ea typeface="Montserrat Semi-Bold"/>
                  <a:cs typeface="Montserrat Semi-Bold"/>
                  <a:sym typeface="Montserrat Semi-Bold"/>
                </a:rPr>
                <a:t>.</a:t>
              </a:r>
            </a:p>
          </p:txBody>
        </p:sp>
      </p:grpSp>
      <p:grpSp>
        <p:nvGrpSpPr>
          <p:cNvPr id="40" name="Group 39">
            <a:extLst>
              <a:ext uri="{FF2B5EF4-FFF2-40B4-BE49-F238E27FC236}">
                <a16:creationId xmlns:a16="http://schemas.microsoft.com/office/drawing/2014/main" id="{50E88FE8-C8C3-4B17-F713-ABA063174900}"/>
              </a:ext>
            </a:extLst>
          </p:cNvPr>
          <p:cNvGrpSpPr/>
          <p:nvPr/>
        </p:nvGrpSpPr>
        <p:grpSpPr>
          <a:xfrm>
            <a:off x="633720" y="1918382"/>
            <a:ext cx="2502961" cy="4023360"/>
            <a:chOff x="633720" y="1918382"/>
            <a:chExt cx="2502961" cy="4023360"/>
          </a:xfrm>
        </p:grpSpPr>
        <p:sp>
          <p:nvSpPr>
            <p:cNvPr id="6" name="Freeform 6"/>
            <p:cNvSpPr/>
            <p:nvPr/>
          </p:nvSpPr>
          <p:spPr>
            <a:xfrm>
              <a:off x="633720" y="1918382"/>
              <a:ext cx="2502961" cy="4023360"/>
            </a:xfrm>
            <a:prstGeom prst="round2SameRect">
              <a:avLst/>
            </a:prstGeom>
            <a:solidFill>
              <a:srgbClr val="011A6B"/>
            </a:solidFill>
          </p:spPr>
          <p:txBody>
            <a:bodyPr/>
            <a:lstStyle/>
            <a:p>
              <a:endParaRPr lang="en-US" sz="1200"/>
            </a:p>
          </p:txBody>
        </p:sp>
        <p:grpSp>
          <p:nvGrpSpPr>
            <p:cNvPr id="5" name="Group 4">
              <a:extLst>
                <a:ext uri="{FF2B5EF4-FFF2-40B4-BE49-F238E27FC236}">
                  <a16:creationId xmlns:a16="http://schemas.microsoft.com/office/drawing/2014/main" id="{4D1F13EF-861C-E7FB-51FE-4BA4EF4D93C4}"/>
                </a:ext>
              </a:extLst>
            </p:cNvPr>
            <p:cNvGrpSpPr/>
            <p:nvPr/>
          </p:nvGrpSpPr>
          <p:grpSpPr>
            <a:xfrm>
              <a:off x="1229098" y="2243514"/>
              <a:ext cx="1312205" cy="1312205"/>
              <a:chOff x="1353790" y="2407244"/>
              <a:chExt cx="1312205" cy="1312205"/>
            </a:xfrm>
          </p:grpSpPr>
          <p:grpSp>
            <p:nvGrpSpPr>
              <p:cNvPr id="24" name="Group 24"/>
              <p:cNvGrpSpPr/>
              <p:nvPr/>
            </p:nvGrpSpPr>
            <p:grpSpPr>
              <a:xfrm>
                <a:off x="1353790" y="2407244"/>
                <a:ext cx="1312205" cy="1312205"/>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9A3"/>
                </a:solidFill>
                <a:ln w="66675" cap="sq">
                  <a:solidFill>
                    <a:srgbClr val="FFFFFF"/>
                  </a:solidFill>
                  <a:prstDash val="solid"/>
                  <a:miter/>
                </a:ln>
              </p:spPr>
              <p:txBody>
                <a:bodyPr/>
                <a:lstStyle/>
                <a:p>
                  <a:endParaRPr lang="en-US" sz="1200"/>
                </a:p>
              </p:txBody>
            </p:sp>
            <p:sp>
              <p:nvSpPr>
                <p:cNvPr id="26" name="TextBox 26"/>
                <p:cNvSpPr txBox="1"/>
                <p:nvPr/>
              </p:nvSpPr>
              <p:spPr>
                <a:xfrm>
                  <a:off x="76200" y="28575"/>
                  <a:ext cx="660400" cy="708025"/>
                </a:xfrm>
                <a:prstGeom prst="rect">
                  <a:avLst/>
                </a:prstGeom>
              </p:spPr>
              <p:txBody>
                <a:bodyPr lIns="33867" tIns="33867" rIns="33867" bIns="33867" rtlCol="0" anchor="ctr"/>
                <a:lstStyle/>
                <a:p>
                  <a:pPr algn="ctr">
                    <a:lnSpc>
                      <a:spcPts val="1599"/>
                    </a:lnSpc>
                  </a:pPr>
                  <a:endParaRPr sz="1200"/>
                </a:p>
              </p:txBody>
            </p:sp>
          </p:grpSp>
          <p:sp>
            <p:nvSpPr>
              <p:cNvPr id="27" name="Freeform 27"/>
              <p:cNvSpPr/>
              <p:nvPr/>
            </p:nvSpPr>
            <p:spPr>
              <a:xfrm>
                <a:off x="1539738" y="2592604"/>
                <a:ext cx="940308" cy="941485"/>
              </a:xfrm>
              <a:custGeom>
                <a:avLst/>
                <a:gdLst/>
                <a:ahLst/>
                <a:cxnLst/>
                <a:rect l="l" t="t" r="r" b="b"/>
                <a:pathLst>
                  <a:path w="1410462" h="1412227">
                    <a:moveTo>
                      <a:pt x="0" y="0"/>
                    </a:moveTo>
                    <a:lnTo>
                      <a:pt x="1410462" y="0"/>
                    </a:lnTo>
                    <a:lnTo>
                      <a:pt x="1410462" y="1412227"/>
                    </a:lnTo>
                    <a:lnTo>
                      <a:pt x="0" y="141222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grpSp>
        <p:sp>
          <p:nvSpPr>
            <p:cNvPr id="34" name="TextBox 34"/>
            <p:cNvSpPr txBox="1"/>
            <p:nvPr/>
          </p:nvSpPr>
          <p:spPr>
            <a:xfrm>
              <a:off x="965356" y="3819213"/>
              <a:ext cx="1839689" cy="974626"/>
            </a:xfrm>
            <a:prstGeom prst="rect">
              <a:avLst/>
            </a:prstGeom>
          </p:spPr>
          <p:txBody>
            <a:bodyPr wrap="square" lIns="0" tIns="0" rIns="0" bIns="0" rtlCol="0" anchor="t">
              <a:spAutoFit/>
            </a:bodyPr>
            <a:lstStyle/>
            <a:p>
              <a:pPr marL="0" lvl="1" algn="ctr">
                <a:lnSpc>
                  <a:spcPts val="1875"/>
                </a:lnSpc>
                <a:spcBef>
                  <a:spcPct val="0"/>
                </a:spcBef>
              </a:pPr>
              <a:r>
                <a:rPr lang="en-US" sz="1600" b="1">
                  <a:solidFill>
                    <a:srgbClr val="FFFFFF"/>
                  </a:solidFill>
                  <a:latin typeface="Montserrat ExtraBold" pitchFamily="2" charset="0"/>
                  <a:sym typeface="Montserrat Semi-Bold"/>
                </a:rPr>
                <a:t>Future hazard conditions are highly uncertain.</a:t>
              </a:r>
            </a:p>
          </p:txBody>
        </p:sp>
      </p:grpSp>
      <p:sp>
        <p:nvSpPr>
          <p:cNvPr id="2" name="Title 3">
            <a:extLst>
              <a:ext uri="{FF2B5EF4-FFF2-40B4-BE49-F238E27FC236}">
                <a16:creationId xmlns:a16="http://schemas.microsoft.com/office/drawing/2014/main" id="{EC97B169-D9B7-491B-9A71-33555FE537D0}"/>
              </a:ext>
            </a:extLst>
          </p:cNvPr>
          <p:cNvSpPr txBox="1">
            <a:spLocks/>
          </p:cNvSpPr>
          <p:nvPr/>
        </p:nvSpPr>
        <p:spPr>
          <a:xfrm>
            <a:off x="138568" y="253809"/>
            <a:ext cx="11914863" cy="7935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i="0" kern="1200">
                <a:solidFill>
                  <a:srgbClr val="0266AA"/>
                </a:solidFill>
                <a:latin typeface="Montserrat ExtraBold" pitchFamily="2" charset="0"/>
                <a:ea typeface="+mj-ea"/>
                <a:cs typeface="+mj-cs"/>
              </a:defRPr>
            </a:lvl1pPr>
          </a:lstStyle>
          <a:p>
            <a:pPr>
              <a:lnSpc>
                <a:spcPct val="100000"/>
              </a:lnSpc>
            </a:pPr>
            <a:r>
              <a:rPr lang="en-US" sz="3900"/>
              <a:t>Why a Resilience Investment Analysis Tool?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40"/>
                                        </p:tgtEl>
                                        <p:attrNameLst>
                                          <p:attrName>style.opacity</p:attrName>
                                        </p:attrNameLst>
                                      </p:cBhvr>
                                      <p:to>
                                        <p:strVal val="0.25"/>
                                      </p:to>
                                    </p:set>
                                    <p:animEffect filter="image" prLst="opacity: 0.25">
                                      <p:cBhvr rctx="IE">
                                        <p:cTn id="7" dur="indefinite"/>
                                        <p:tgtEl>
                                          <p:spTgt spid="40"/>
                                        </p:tgtEl>
                                      </p:cBhvr>
                                    </p:animEffect>
                                  </p:childTnLst>
                                </p:cTn>
                              </p:par>
                              <p:par>
                                <p:cTn id="8" presetID="9" presetClass="emph" presetSubtype="0" nodeType="withEffect">
                                  <p:stCondLst>
                                    <p:cond delay="0"/>
                                  </p:stCondLst>
                                  <p:childTnLst>
                                    <p:set>
                                      <p:cBhvr>
                                        <p:cTn id="9" dur="indefinite"/>
                                        <p:tgtEl>
                                          <p:spTgt spid="41"/>
                                        </p:tgtEl>
                                        <p:attrNameLst>
                                          <p:attrName>style.opacity</p:attrName>
                                        </p:attrNameLst>
                                      </p:cBhvr>
                                      <p:to>
                                        <p:strVal val="0.25"/>
                                      </p:to>
                                    </p:set>
                                    <p:animEffect filter="image" prLst="opacity: 0.25">
                                      <p:cBhvr rctx="IE">
                                        <p:cTn id="10" dur="indefinite"/>
                                        <p:tgtEl>
                                          <p:spTgt spid="41"/>
                                        </p:tgtEl>
                                      </p:cBhvr>
                                    </p:animEffect>
                                  </p:childTnLst>
                                </p:cTn>
                              </p:par>
                              <p:par>
                                <p:cTn id="11" presetID="9" presetClass="emph" presetSubtype="0" nodeType="withEffect">
                                  <p:stCondLst>
                                    <p:cond delay="0"/>
                                  </p:stCondLst>
                                  <p:childTnLst>
                                    <p:set>
                                      <p:cBhvr>
                                        <p:cTn id="12" dur="indefinite"/>
                                        <p:tgtEl>
                                          <p:spTgt spid="42"/>
                                        </p:tgtEl>
                                        <p:attrNameLst>
                                          <p:attrName>style.opacity</p:attrName>
                                        </p:attrNameLst>
                                      </p:cBhvr>
                                      <p:to>
                                        <p:strVal val="0.25"/>
                                      </p:to>
                                    </p:set>
                                    <p:animEffect filter="image" prLst="opacity: 0.25">
                                      <p:cBhvr rctx="IE">
                                        <p:cTn id="13" dur="indefinite"/>
                                        <p:tgtEl>
                                          <p:spTgt spid="42"/>
                                        </p:tgtEl>
                                      </p:cBhvr>
                                    </p:animEffect>
                                  </p:childTnLst>
                                </p:cTn>
                              </p:par>
                              <p:par>
                                <p:cTn id="14" presetID="9" presetClass="emph" presetSubtype="0" nodeType="withEffect">
                                  <p:stCondLst>
                                    <p:cond delay="0"/>
                                  </p:stCondLst>
                                  <p:childTnLst>
                                    <p:set>
                                      <p:cBhvr>
                                        <p:cTn id="15" dur="indefinite"/>
                                        <p:tgtEl>
                                          <p:spTgt spid="43"/>
                                        </p:tgtEl>
                                        <p:attrNameLst>
                                          <p:attrName>style.opacity</p:attrName>
                                        </p:attrNameLst>
                                      </p:cBhvr>
                                      <p:to>
                                        <p:strVal val="0.25"/>
                                      </p:to>
                                    </p:set>
                                    <p:animEffect filter="image" prLst="opacity: 0.25">
                                      <p:cBhvr rctx="IE">
                                        <p:cTn id="16" dur="indefinite"/>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mph" presetSubtype="0" nodeType="clickEffect">
                                  <p:stCondLst>
                                    <p:cond delay="0"/>
                                  </p:stCondLst>
                                  <p:childTnLst>
                                    <p:set>
                                      <p:cBhvr>
                                        <p:cTn id="20" dur="indefinite"/>
                                        <p:tgtEl>
                                          <p:spTgt spid="40"/>
                                        </p:tgtEl>
                                        <p:attrNameLst>
                                          <p:attrName>style.opacity</p:attrName>
                                        </p:attrNameLst>
                                      </p:cBhvr>
                                      <p:to>
                                        <p:strVal val="1"/>
                                      </p:to>
                                    </p:set>
                                    <p:animEffect filter="image" prLst="opacity: 1">
                                      <p:cBhvr rctx="IE">
                                        <p:cTn id="21" dur="indefinite"/>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mph" presetSubtype="0" nodeType="clickEffect">
                                  <p:stCondLst>
                                    <p:cond delay="0"/>
                                  </p:stCondLst>
                                  <p:childTnLst>
                                    <p:set>
                                      <p:cBhvr>
                                        <p:cTn id="25" dur="indefinite"/>
                                        <p:tgtEl>
                                          <p:spTgt spid="41"/>
                                        </p:tgtEl>
                                        <p:attrNameLst>
                                          <p:attrName>style.opacity</p:attrName>
                                        </p:attrNameLst>
                                      </p:cBhvr>
                                      <p:to>
                                        <p:strVal val="1"/>
                                      </p:to>
                                    </p:set>
                                    <p:animEffect filter="image" prLst="opacity: 1">
                                      <p:cBhvr rctx="IE">
                                        <p:cTn id="26" dur="indefinite"/>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mph" presetSubtype="0" nodeType="clickEffect">
                                  <p:stCondLst>
                                    <p:cond delay="0"/>
                                  </p:stCondLst>
                                  <p:childTnLst>
                                    <p:set>
                                      <p:cBhvr>
                                        <p:cTn id="30" dur="indefinite"/>
                                        <p:tgtEl>
                                          <p:spTgt spid="42"/>
                                        </p:tgtEl>
                                        <p:attrNameLst>
                                          <p:attrName>style.opacity</p:attrName>
                                        </p:attrNameLst>
                                      </p:cBhvr>
                                      <p:to>
                                        <p:strVal val="1"/>
                                      </p:to>
                                    </p:set>
                                    <p:animEffect filter="image" prLst="opacity: 1">
                                      <p:cBhvr rctx="IE">
                                        <p:cTn id="31" dur="indefinite"/>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mph" presetSubtype="0" nodeType="clickEffect">
                                  <p:stCondLst>
                                    <p:cond delay="0"/>
                                  </p:stCondLst>
                                  <p:childTnLst>
                                    <p:set>
                                      <p:cBhvr>
                                        <p:cTn id="35" dur="indefinite"/>
                                        <p:tgtEl>
                                          <p:spTgt spid="43"/>
                                        </p:tgtEl>
                                        <p:attrNameLst>
                                          <p:attrName>style.opacity</p:attrName>
                                        </p:attrNameLst>
                                      </p:cBhvr>
                                      <p:to>
                                        <p:strVal val="1"/>
                                      </p:to>
                                    </p:set>
                                    <p:animEffect filter="image" prLst="opacity: 1">
                                      <p:cBhvr rctx="IE">
                                        <p:cTn id="36" dur="indefinite"/>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A5235-B1C2-2D14-D529-27AF0A695E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759AF1-FB59-342F-71F3-DEF2D91214AB}"/>
              </a:ext>
            </a:extLst>
          </p:cNvPr>
          <p:cNvSpPr>
            <a:spLocks noGrp="1"/>
          </p:cNvSpPr>
          <p:nvPr>
            <p:ph type="title"/>
          </p:nvPr>
        </p:nvSpPr>
        <p:spPr>
          <a:xfrm>
            <a:off x="138568" y="253809"/>
            <a:ext cx="11914863" cy="793509"/>
          </a:xfrm>
        </p:spPr>
        <p:txBody>
          <a:bodyPr vert="horz" lIns="91440" tIns="45720" rIns="91440" bIns="45720" rtlCol="0" anchor="ctr">
            <a:noAutofit/>
          </a:bodyPr>
          <a:lstStyle/>
          <a:p>
            <a:pPr>
              <a:lnSpc>
                <a:spcPct val="100000"/>
              </a:lnSpc>
            </a:pPr>
            <a:r>
              <a:rPr lang="en-US" sz="3900">
                <a:solidFill>
                  <a:srgbClr val="0266AA"/>
                </a:solidFill>
              </a:rPr>
              <a:t>Why a Resilience </a:t>
            </a:r>
            <a:r>
              <a:rPr lang="en-US" sz="3900"/>
              <a:t>I</a:t>
            </a:r>
            <a:r>
              <a:rPr lang="en-US" sz="3900">
                <a:solidFill>
                  <a:srgbClr val="0266AA"/>
                </a:solidFill>
              </a:rPr>
              <a:t>nvestment </a:t>
            </a:r>
            <a:r>
              <a:rPr lang="en-US" sz="3900"/>
              <a:t>A</a:t>
            </a:r>
            <a:r>
              <a:rPr lang="en-US" sz="3900">
                <a:solidFill>
                  <a:srgbClr val="0266AA"/>
                </a:solidFill>
              </a:rPr>
              <a:t>nalysis </a:t>
            </a:r>
            <a:r>
              <a:rPr lang="en-US" sz="3900"/>
              <a:t>T</a:t>
            </a:r>
            <a:r>
              <a:rPr lang="en-US" sz="3900">
                <a:solidFill>
                  <a:srgbClr val="0266AA"/>
                </a:solidFill>
              </a:rPr>
              <a:t>ool?</a:t>
            </a:r>
          </a:p>
        </p:txBody>
      </p:sp>
      <p:pic>
        <p:nvPicPr>
          <p:cNvPr id="7" name="Picture 6">
            <a:extLst>
              <a:ext uri="{FF2B5EF4-FFF2-40B4-BE49-F238E27FC236}">
                <a16:creationId xmlns:a16="http://schemas.microsoft.com/office/drawing/2014/main" id="{25E40AB8-2168-223E-1C09-D3926C244065}"/>
              </a:ext>
            </a:extLst>
          </p:cNvPr>
          <p:cNvPicPr>
            <a:picLocks noChangeAspect="1"/>
          </p:cNvPicPr>
          <p:nvPr/>
        </p:nvPicPr>
        <p:blipFill>
          <a:blip r:embed="rId3">
            <a:extLst>
              <a:ext uri="{28A0092B-C50C-407E-A947-70E740481C1C}">
                <a14:useLocalDpi xmlns:a14="http://schemas.microsoft.com/office/drawing/2010/main" val="0"/>
              </a:ext>
            </a:extLst>
          </a:blip>
          <a:srcRect r="4638" b="4849"/>
          <a:stretch/>
        </p:blipFill>
        <p:spPr>
          <a:xfrm>
            <a:off x="4194701" y="1306799"/>
            <a:ext cx="7598842" cy="4831112"/>
          </a:xfrm>
          <a:prstGeom prst="rect">
            <a:avLst/>
          </a:prstGeom>
        </p:spPr>
      </p:pic>
      <p:sp>
        <p:nvSpPr>
          <p:cNvPr id="5" name="Rectangle: Top Corners Rounded 4">
            <a:extLst>
              <a:ext uri="{FF2B5EF4-FFF2-40B4-BE49-F238E27FC236}">
                <a16:creationId xmlns:a16="http://schemas.microsoft.com/office/drawing/2014/main" id="{657DFE65-62C1-A3CD-61B0-C25D0DBA4013}"/>
              </a:ext>
            </a:extLst>
          </p:cNvPr>
          <p:cNvSpPr/>
          <p:nvPr/>
        </p:nvSpPr>
        <p:spPr>
          <a:xfrm>
            <a:off x="339569" y="1399836"/>
            <a:ext cx="3496205" cy="1116721"/>
          </a:xfrm>
          <a:prstGeom prst="round2SameRect">
            <a:avLst>
              <a:gd name="adj1" fmla="val 30046"/>
              <a:gd name="adj2" fmla="val 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endParaRPr lang="en-US" sz="2800" kern="1200">
              <a:latin typeface="Montserrat ExtraBold" pitchFamily="2" charset="0"/>
            </a:endParaRPr>
          </a:p>
        </p:txBody>
      </p:sp>
      <p:sp>
        <p:nvSpPr>
          <p:cNvPr id="6" name="Freeform: Shape 5">
            <a:extLst>
              <a:ext uri="{FF2B5EF4-FFF2-40B4-BE49-F238E27FC236}">
                <a16:creationId xmlns:a16="http://schemas.microsoft.com/office/drawing/2014/main" id="{98BD1E06-CDB5-6B1C-7E36-EF2531979BEA}"/>
              </a:ext>
            </a:extLst>
          </p:cNvPr>
          <p:cNvSpPr/>
          <p:nvPr/>
        </p:nvSpPr>
        <p:spPr>
          <a:xfrm>
            <a:off x="339569" y="2502459"/>
            <a:ext cx="3496205" cy="3306670"/>
          </a:xfrm>
          <a:custGeom>
            <a:avLst/>
            <a:gdLst>
              <a:gd name="connsiteX0" fmla="*/ 0 w 3736761"/>
              <a:gd name="connsiteY0" fmla="*/ 0 h 3261059"/>
              <a:gd name="connsiteX1" fmla="*/ 3736761 w 3736761"/>
              <a:gd name="connsiteY1" fmla="*/ 0 h 3261059"/>
              <a:gd name="connsiteX2" fmla="*/ 3736761 w 3736761"/>
              <a:gd name="connsiteY2" fmla="*/ 3261059 h 3261059"/>
              <a:gd name="connsiteX3" fmla="*/ 0 w 3736761"/>
              <a:gd name="connsiteY3" fmla="*/ 3261059 h 3261059"/>
              <a:gd name="connsiteX4" fmla="*/ 0 w 3736761"/>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6761" h="3261059">
                <a:moveTo>
                  <a:pt x="0" y="0"/>
                </a:moveTo>
                <a:lnTo>
                  <a:pt x="3736761" y="0"/>
                </a:lnTo>
                <a:lnTo>
                  <a:pt x="3736761" y="3261059"/>
                </a:lnTo>
                <a:lnTo>
                  <a:pt x="0" y="326105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0" lvl="1" algn="l" defTabSz="1200150">
              <a:lnSpc>
                <a:spcPct val="90000"/>
              </a:lnSpc>
              <a:spcBef>
                <a:spcPct val="0"/>
              </a:spcBef>
              <a:spcAft>
                <a:spcPct val="15000"/>
              </a:spcAft>
            </a:pPr>
            <a:endParaRPr lang="en-US" sz="2700" kern="1200"/>
          </a:p>
        </p:txBody>
      </p:sp>
      <p:sp>
        <p:nvSpPr>
          <p:cNvPr id="8" name="Freeform 2">
            <a:extLst>
              <a:ext uri="{FF2B5EF4-FFF2-40B4-BE49-F238E27FC236}">
                <a16:creationId xmlns:a16="http://schemas.microsoft.com/office/drawing/2014/main" id="{986DDDB0-70E6-1F18-A7DA-9D8EA2AA86B7}"/>
              </a:ext>
            </a:extLst>
          </p:cNvPr>
          <p:cNvSpPr/>
          <p:nvPr/>
        </p:nvSpPr>
        <p:spPr>
          <a:xfrm>
            <a:off x="565414" y="1478371"/>
            <a:ext cx="884416" cy="913456"/>
          </a:xfrm>
          <a:custGeom>
            <a:avLst/>
            <a:gdLst/>
            <a:ahLst/>
            <a:cxnLst/>
            <a:rect l="l" t="t" r="r" b="b"/>
            <a:pathLst>
              <a:path w="3389566" h="4114800">
                <a:moveTo>
                  <a:pt x="0" y="0"/>
                </a:moveTo>
                <a:lnTo>
                  <a:pt x="3389566" y="0"/>
                </a:lnTo>
                <a:lnTo>
                  <a:pt x="338956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8">
            <a:extLst>
              <a:ext uri="{FF2B5EF4-FFF2-40B4-BE49-F238E27FC236}">
                <a16:creationId xmlns:a16="http://schemas.microsoft.com/office/drawing/2014/main" id="{D383131C-F971-9E8B-6BDE-7B45C8BC1491}"/>
              </a:ext>
            </a:extLst>
          </p:cNvPr>
          <p:cNvSpPr txBox="1"/>
          <p:nvPr/>
        </p:nvSpPr>
        <p:spPr>
          <a:xfrm>
            <a:off x="565414" y="2623452"/>
            <a:ext cx="3034282" cy="3231654"/>
          </a:xfrm>
          <a:prstGeom prst="rect">
            <a:avLst/>
          </a:prstGeom>
          <a:noFill/>
        </p:spPr>
        <p:txBody>
          <a:bodyPr wrap="square" rtlCol="0">
            <a:spAutoFit/>
          </a:bodyPr>
          <a:lstStyle/>
          <a:p>
            <a:r>
              <a:rPr lang="en-US" sz="2000" kern="1200">
                <a:solidFill>
                  <a:srgbClr val="011A6B"/>
                </a:solidFill>
                <a:latin typeface="Montserrat SemiBold" pitchFamily="2" charset="0"/>
              </a:rPr>
              <a:t>A robust tool suite to help transportation practitioners evaluate resilience return on investment (ROI) for long-range planning across a range of uncertain scenarios.</a:t>
            </a:r>
          </a:p>
          <a:p>
            <a:endParaRPr lang="en-US" sz="2400">
              <a:cs typeface="Gill Sans Regular" panose="020B0502020104020203"/>
            </a:endParaRPr>
          </a:p>
        </p:txBody>
      </p:sp>
      <p:sp>
        <p:nvSpPr>
          <p:cNvPr id="12" name="TextBox 11">
            <a:extLst>
              <a:ext uri="{FF2B5EF4-FFF2-40B4-BE49-F238E27FC236}">
                <a16:creationId xmlns:a16="http://schemas.microsoft.com/office/drawing/2014/main" id="{877DEE26-6500-D27C-542F-54C3378D2052}"/>
              </a:ext>
            </a:extLst>
          </p:cNvPr>
          <p:cNvSpPr txBox="1"/>
          <p:nvPr/>
        </p:nvSpPr>
        <p:spPr>
          <a:xfrm>
            <a:off x="1263289" y="1702012"/>
            <a:ext cx="2472005" cy="584775"/>
          </a:xfrm>
          <a:prstGeom prst="rect">
            <a:avLst/>
          </a:prstGeom>
          <a:noFill/>
        </p:spPr>
        <p:txBody>
          <a:bodyPr wrap="square" rtlCol="0">
            <a:spAutoFit/>
          </a:bodyPr>
          <a:lstStyle/>
          <a:p>
            <a:pPr algn="ctr"/>
            <a:r>
              <a:rPr lang="en-US" sz="3200">
                <a:solidFill>
                  <a:schemeClr val="bg1"/>
                </a:solidFill>
                <a:latin typeface="Montserrat ExtraBold" pitchFamily="2" charset="0"/>
                <a:cs typeface="Gill Sans Regular" panose="020B0502020104020203"/>
              </a:rPr>
              <a:t>Solution</a:t>
            </a:r>
            <a:endParaRPr lang="en-US" sz="2400">
              <a:solidFill>
                <a:schemeClr val="bg1"/>
              </a:solidFill>
              <a:latin typeface="Montserrat ExtraBold" pitchFamily="2" charset="0"/>
              <a:cs typeface="Gill Sans Regular" panose="020B0502020104020203"/>
            </a:endParaRPr>
          </a:p>
        </p:txBody>
      </p:sp>
    </p:spTree>
    <p:extLst>
      <p:ext uri="{BB962C8B-B14F-4D97-AF65-F5344CB8AC3E}">
        <p14:creationId xmlns:p14="http://schemas.microsoft.com/office/powerpoint/2010/main" val="2268735116"/>
      </p:ext>
    </p:extLst>
  </p:cSld>
  <p:clrMapOvr>
    <a:masterClrMapping/>
  </p:clrMapOvr>
</p:sld>
</file>

<file path=ppt/theme/theme1.xml><?xml version="1.0" encoding="utf-8"?>
<a:theme xmlns:a="http://schemas.openxmlformats.org/drawingml/2006/main" name="Theme2">
  <a:themeElements>
    <a:clrScheme name="0d1a40">
      <a:dk1>
        <a:srgbClr val="000000"/>
      </a:dk1>
      <a:lt1>
        <a:srgbClr val="FFFFFF"/>
      </a:lt1>
      <a:dk2>
        <a:srgbClr val="081A42"/>
      </a:dk2>
      <a:lt2>
        <a:srgbClr val="E7E6E6"/>
      </a:lt2>
      <a:accent1>
        <a:srgbClr val="00A9A3"/>
      </a:accent1>
      <a:accent2>
        <a:srgbClr val="0071D1"/>
      </a:accent2>
      <a:accent3>
        <a:srgbClr val="86CA9F"/>
      </a:accent3>
      <a:accent4>
        <a:srgbClr val="0D1A40"/>
      </a:accent4>
      <a:accent5>
        <a:srgbClr val="BCDA87"/>
      </a:accent5>
      <a:accent6>
        <a:srgbClr val="F36E23"/>
      </a:accent6>
      <a:hlink>
        <a:srgbClr val="001C47"/>
      </a:hlink>
      <a:folHlink>
        <a:srgbClr val="87CBA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cs typeface="Gill Sans Regular" panose="020B0502020104020203"/>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400" dirty="0" err="1" smtClean="0">
            <a:cs typeface="Gill Sans Regular" panose="020B0502020104020203"/>
          </a:defRPr>
        </a:defPPr>
      </a:lstStyle>
    </a:txDef>
  </a:objectDefaults>
  <a:extraClrSchemeLst/>
  <a:extLst>
    <a:ext uri="{05A4C25C-085E-4340-85A3-A5531E510DB2}">
      <thm15:themeFamily xmlns:thm15="http://schemas.microsoft.com/office/thememl/2012/main" name="Theme2" id="{188AFD6D-A4B3-4F88-997B-FB29E5272DF6}" vid="{454F44F0-8843-4AF9-BBDD-6C79365627D6}"/>
    </a:ext>
  </a:extLst>
</a:theme>
</file>

<file path=ppt/theme/theme2.xml><?xml version="1.0" encoding="utf-8"?>
<a:theme xmlns:a="http://schemas.openxmlformats.org/drawingml/2006/main" name="1_Theme2">
  <a:themeElements>
    <a:clrScheme name="0d1a40">
      <a:dk1>
        <a:srgbClr val="000000"/>
      </a:dk1>
      <a:lt1>
        <a:srgbClr val="FFFFFF"/>
      </a:lt1>
      <a:dk2>
        <a:srgbClr val="081A42"/>
      </a:dk2>
      <a:lt2>
        <a:srgbClr val="E7E6E6"/>
      </a:lt2>
      <a:accent1>
        <a:srgbClr val="00A9A3"/>
      </a:accent1>
      <a:accent2>
        <a:srgbClr val="0071D1"/>
      </a:accent2>
      <a:accent3>
        <a:srgbClr val="86CA9F"/>
      </a:accent3>
      <a:accent4>
        <a:srgbClr val="0D1A40"/>
      </a:accent4>
      <a:accent5>
        <a:srgbClr val="BCDA87"/>
      </a:accent5>
      <a:accent6>
        <a:srgbClr val="F36E23"/>
      </a:accent6>
      <a:hlink>
        <a:srgbClr val="001C47"/>
      </a:hlink>
      <a:folHlink>
        <a:srgbClr val="87CBA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cs typeface="Gill Sans Regular" panose="020B0502020104020203"/>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400" dirty="0" err="1" smtClean="0">
            <a:cs typeface="Gill Sans Regular" panose="020B0502020104020203"/>
          </a:defRPr>
        </a:defPPr>
      </a:lstStyle>
    </a:txDef>
  </a:objectDefaults>
  <a:extraClrSchemeLst/>
  <a:extLst>
    <a:ext uri="{05A4C25C-085E-4340-85A3-A5531E510DB2}">
      <thm15:themeFamily xmlns:thm15="http://schemas.microsoft.com/office/thememl/2012/main" name="Theme2" id="{188AFD6D-A4B3-4F88-997B-FB29E5272DF6}" vid="{454F44F0-8843-4AF9-BBDD-6C79365627D6}"/>
    </a:ext>
  </a:extLst>
</a:theme>
</file>

<file path=ppt/theme/theme3.xml><?xml version="1.0" encoding="utf-8"?>
<a:theme xmlns:a="http://schemas.openxmlformats.org/drawingml/2006/main" name="dark blue">
  <a:themeElements>
    <a:clrScheme name="Custom 66">
      <a:dk1>
        <a:sysClr val="windowText" lastClr="000000"/>
      </a:dk1>
      <a:lt1>
        <a:sysClr val="window" lastClr="FFFFFF"/>
      </a:lt1>
      <a:dk2>
        <a:srgbClr val="1F497D"/>
      </a:dk2>
      <a:lt2>
        <a:srgbClr val="EEECE1"/>
      </a:lt2>
      <a:accent1>
        <a:srgbClr val="1F497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2050 LRTP">
      <a:dk1>
        <a:srgbClr val="002050"/>
      </a:dk1>
      <a:lt1>
        <a:sysClr val="window" lastClr="FFFFFF"/>
      </a:lt1>
      <a:dk2>
        <a:srgbClr val="DDB100"/>
      </a:dk2>
      <a:lt2>
        <a:srgbClr val="A0CEE9"/>
      </a:lt2>
      <a:accent1>
        <a:srgbClr val="225986"/>
      </a:accent1>
      <a:accent2>
        <a:srgbClr val="D7EAF8"/>
      </a:accent2>
      <a:accent3>
        <a:srgbClr val="6096BA"/>
      </a:accent3>
      <a:accent4>
        <a:srgbClr val="84B6C6"/>
      </a:accent4>
      <a:accent5>
        <a:srgbClr val="C17900"/>
      </a:accent5>
      <a:accent6>
        <a:srgbClr val="E1E8E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0d1a40">
    <a:dk1>
      <a:srgbClr val="000000"/>
    </a:dk1>
    <a:lt1>
      <a:srgbClr val="FFFFFF"/>
    </a:lt1>
    <a:dk2>
      <a:srgbClr val="081A42"/>
    </a:dk2>
    <a:lt2>
      <a:srgbClr val="E7E6E6"/>
    </a:lt2>
    <a:accent1>
      <a:srgbClr val="00A9A3"/>
    </a:accent1>
    <a:accent2>
      <a:srgbClr val="0071D1"/>
    </a:accent2>
    <a:accent3>
      <a:srgbClr val="86CA9F"/>
    </a:accent3>
    <a:accent4>
      <a:srgbClr val="0D1A40"/>
    </a:accent4>
    <a:accent5>
      <a:srgbClr val="BCDA87"/>
    </a:accent5>
    <a:accent6>
      <a:srgbClr val="F36E23"/>
    </a:accent6>
    <a:hlink>
      <a:srgbClr val="001C47"/>
    </a:hlink>
    <a:folHlink>
      <a:srgbClr val="87CBA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2817e06-30b9-43cf-b958-ceb9ef3b381f" xsi:nil="true"/>
    <lcf76f155ced4ddcb4097134ff3c332f xmlns="f48c015b-9737-41c0-a66b-fb1abee3a16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7EA00A048AC0D429A85C51A62FECD2D" ma:contentTypeVersion="17" ma:contentTypeDescription="Create a new document." ma:contentTypeScope="" ma:versionID="5721ae34117104567189dc1f5b2369b3">
  <xsd:schema xmlns:xsd="http://www.w3.org/2001/XMLSchema" xmlns:xs="http://www.w3.org/2001/XMLSchema" xmlns:p="http://schemas.microsoft.com/office/2006/metadata/properties" xmlns:ns2="f48c015b-9737-41c0-a66b-fb1abee3a169" xmlns:ns3="82817e06-30b9-43cf-b958-ceb9ef3b381f" targetNamespace="http://schemas.microsoft.com/office/2006/metadata/properties" ma:root="true" ma:fieldsID="28c7d512c0dde8de052aaba9e8968ffa" ns2:_="" ns3:_="">
    <xsd:import namespace="f48c015b-9737-41c0-a66b-fb1abee3a169"/>
    <xsd:import namespace="82817e06-30b9-43cf-b958-ceb9ef3b38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8c015b-9737-41c0-a66b-fb1abee3a1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aa446fb-c4e7-47d1-9e02-aae3431be311"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817e06-30b9-43cf-b958-ceb9ef3b381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d462571-1a2f-4d41-a340-8ee56a4e3606}" ma:internalName="TaxCatchAll" ma:showField="CatchAllData" ma:web="82817e06-30b9-43cf-b958-ceb9ef3b38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892DC3-8A4A-4CB8-AB57-7654789F57EF}">
  <ds:schemaRefs>
    <ds:schemaRef ds:uri="82817e06-30b9-43cf-b958-ceb9ef3b381f"/>
    <ds:schemaRef ds:uri="f48c015b-9737-41c0-a66b-fb1abee3a1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5B28DC1-B2DE-465B-8D1B-FB329F289716}">
  <ds:schemaRefs>
    <ds:schemaRef ds:uri="82817e06-30b9-43cf-b958-ceb9ef3b381f"/>
    <ds:schemaRef ds:uri="f48c015b-9737-41c0-a66b-fb1abee3a1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D2A2B1E-87E1-4C43-9170-BE4E425547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TotalTime>
  <Words>2650</Words>
  <Application>Microsoft Office PowerPoint</Application>
  <PresentationFormat>Widescreen</PresentationFormat>
  <Paragraphs>331</Paragraphs>
  <Slides>27</Slides>
  <Notes>25</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Theme2</vt:lpstr>
      <vt:lpstr>1_Theme2</vt:lpstr>
      <vt:lpstr>dark blue</vt:lpstr>
      <vt:lpstr>Office Theme</vt:lpstr>
      <vt:lpstr>The Resilience and Disaster Recovery (RDR) Tool Suite  NADO RPO Conference  July 15, 2025</vt:lpstr>
      <vt:lpstr>Transportation networks are under constant threat from hazard-related disruptions.  </vt:lpstr>
      <vt:lpstr>Resilience investments can reduce the impact of hazard disruptions on trips taken and travel time.</vt:lpstr>
      <vt:lpstr>Which infrastructure investments provide the greatest impact reduction under a range of potential hazard conditions?</vt:lpstr>
      <vt:lpstr>How are investment benefits distributed across transportation network users?</vt:lpstr>
      <vt:lpstr>The RDR Tool Suite can help users explore scenarios to  answer these questions.</vt:lpstr>
      <vt:lpstr>Estimating Return on Investment</vt:lpstr>
      <vt:lpstr>PowerPoint Presentation</vt:lpstr>
      <vt:lpstr>Why a Resilience Investment Analysis Tool?</vt:lpstr>
      <vt:lpstr>Why a Resilience Investment Analysis Tool?</vt:lpstr>
      <vt:lpstr>PowerPoint Presentation</vt:lpstr>
      <vt:lpstr>RDR Data Requirements</vt:lpstr>
      <vt:lpstr>RDR Metamodel and ROI Analysis Tool – Scenario Development</vt:lpstr>
      <vt:lpstr>RDR Metamodel and ROI Analysis Tool – Scenario Development</vt:lpstr>
      <vt:lpstr>RDR Metamodel and ROI Analysis Tool – Scenario Development</vt:lpstr>
      <vt:lpstr>PowerPoint Presentation</vt:lpstr>
      <vt:lpstr>RDR ROI Analysis Tool – Tableau Dashboards</vt:lpstr>
      <vt:lpstr>PowerPoint Presentation</vt:lpstr>
      <vt:lpstr>Defining Your Analysis: Key Questions</vt:lpstr>
      <vt:lpstr>PowerPoint Presentation</vt:lpstr>
      <vt:lpstr>Project Evaluation</vt:lpstr>
      <vt:lpstr>Project Evaluation</vt:lpstr>
      <vt:lpstr>PowerPoint Presentation</vt:lpstr>
      <vt:lpstr>PowerPoint Presentation</vt:lpstr>
      <vt:lpstr>RDR Tool Suite Users</vt:lpstr>
      <vt:lpstr>RDR Tool Suite Highlights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Zhang, Kevin (Volpe)</dc:creator>
  <cp:lastModifiedBy>Lewis, Kristin (Volpe)</cp:lastModifiedBy>
  <cp:revision>5</cp:revision>
  <dcterms:created xsi:type="dcterms:W3CDTF">2025-01-23T05:35:14Z</dcterms:created>
  <dcterms:modified xsi:type="dcterms:W3CDTF">2025-07-09T01:35:16Z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0x01010027EA00A048AC0D429A85C51A62FECD2D</vt:lpwstr>
  </property>
  <property fmtid="{D5CDD505-2E9C-101B-9397-08002B2CF9AE}" pid="3" name="MediaServiceImageTags">
    <vt:lpwstr/>
  </property>
</Properties>
</file>