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Barlow Medium"/>
      <p:regular r:id="rId12"/>
      <p:bold r:id="rId13"/>
      <p:italic r:id="rId14"/>
      <p:boldItalic r:id="rId15"/>
    </p:embeddedFont>
    <p:embeddedFont>
      <p:font typeface="Barlow SemiBold"/>
      <p:regular r:id="rId16"/>
      <p:bold r:id="rId17"/>
      <p:italic r:id="rId18"/>
      <p:boldItalic r:id="rId19"/>
    </p:embeddedFont>
    <p:embeddedFont>
      <p:font typeface="Merriweather Black"/>
      <p:bold r:id="rId20"/>
      <p:boldItalic r:id="rId21"/>
    </p:embeddedFont>
    <p:embeddedFont>
      <p:font typeface="Barlow"/>
      <p:regular r:id="rId22"/>
      <p:bold r:id="rId23"/>
      <p:italic r:id="rId24"/>
      <p:boldItalic r:id="rId25"/>
    </p:embeddedFont>
    <p:embeddedFont>
      <p:font typeface="Merriweather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3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3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Black-bold.fntdata"/><Relationship Id="rId22" Type="http://schemas.openxmlformats.org/officeDocument/2006/relationships/font" Target="fonts/Barlow-regular.fntdata"/><Relationship Id="rId21" Type="http://schemas.openxmlformats.org/officeDocument/2006/relationships/font" Target="fonts/MerriweatherBlack-boldItalic.fntdata"/><Relationship Id="rId24" Type="http://schemas.openxmlformats.org/officeDocument/2006/relationships/font" Target="fonts/Barlow-italic.fntdata"/><Relationship Id="rId23" Type="http://schemas.openxmlformats.org/officeDocument/2006/relationships/font" Target="fonts/Barlow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regular.fntdata"/><Relationship Id="rId25" Type="http://schemas.openxmlformats.org/officeDocument/2006/relationships/font" Target="fonts/Barlow-boldItalic.fntdata"/><Relationship Id="rId28" Type="http://schemas.openxmlformats.org/officeDocument/2006/relationships/font" Target="fonts/Merriweather-italic.fntdata"/><Relationship Id="rId27" Type="http://schemas.openxmlformats.org/officeDocument/2006/relationships/font" Target="fonts/Merriweath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erriweath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BarlowMedium-bold.fntdata"/><Relationship Id="rId12" Type="http://schemas.openxmlformats.org/officeDocument/2006/relationships/font" Target="fonts/BarlowMedium-regular.fntdata"/><Relationship Id="rId15" Type="http://schemas.openxmlformats.org/officeDocument/2006/relationships/font" Target="fonts/BarlowMedium-boldItalic.fntdata"/><Relationship Id="rId14" Type="http://schemas.openxmlformats.org/officeDocument/2006/relationships/font" Target="fonts/BarlowMedium-italic.fntdata"/><Relationship Id="rId17" Type="http://schemas.openxmlformats.org/officeDocument/2006/relationships/font" Target="fonts/BarlowSemiBold-bold.fntdata"/><Relationship Id="rId16" Type="http://schemas.openxmlformats.org/officeDocument/2006/relationships/font" Target="fonts/BarlowSemiBold-regular.fntdata"/><Relationship Id="rId19" Type="http://schemas.openxmlformats.org/officeDocument/2006/relationships/font" Target="fonts/BarlowSemiBold-boldItalic.fntdata"/><Relationship Id="rId18" Type="http://schemas.openxmlformats.org/officeDocument/2006/relationships/font" Target="fonts/BarlowSemiBol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3f4dfa69b6_0_5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3f4dfa69b6_0_5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f4dfa69b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3f4dfa69b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4bfebce05f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4bfebce05f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bfebce05f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bfebce05f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f4dfa69b6_0_39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f4dfa69b6_0_3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f4dfa69b6_0_5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f4dfa69b6_0_5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-313135" y="0"/>
            <a:ext cx="9438086" cy="5139929"/>
            <a:chOff x="-417513" y="0"/>
            <a:chExt cx="12584115" cy="6853238"/>
          </a:xfrm>
        </p:grpSpPr>
        <p:sp>
          <p:nvSpPr>
            <p:cNvPr id="52" name="Google Shape;52;p13"/>
            <p:cNvSpPr/>
            <p:nvPr/>
          </p:nvSpPr>
          <p:spPr>
            <a:xfrm>
              <a:off x="1306513" y="0"/>
              <a:ext cx="3862388" cy="6843712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1120775" y="0"/>
              <a:ext cx="3676651" cy="6843712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1001713" y="0"/>
              <a:ext cx="3621089" cy="6843712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1001713" y="0"/>
              <a:ext cx="3244849" cy="6843712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889000" y="0"/>
              <a:ext cx="3230563" cy="6843712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484188" y="0"/>
              <a:ext cx="3421064" cy="6843712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598488" y="0"/>
              <a:ext cx="2717799" cy="6843712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261938" y="0"/>
              <a:ext cx="2944812" cy="6843712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-417513" y="0"/>
              <a:ext cx="2403475" cy="6843712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13"/>
          <p:cNvSpPr txBox="1"/>
          <p:nvPr>
            <p:ph idx="10" type="dt"/>
          </p:nvPr>
        </p:nvSpPr>
        <p:spPr>
          <a:xfrm>
            <a:off x="603504" y="240030"/>
            <a:ext cx="27432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1" type="ftr"/>
          </p:nvPr>
        </p:nvSpPr>
        <p:spPr>
          <a:xfrm>
            <a:off x="603504" y="4670298"/>
            <a:ext cx="79416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7852410" y="240030"/>
            <a:ext cx="6858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3"/>
          <p:cNvSpPr/>
          <p:nvPr>
            <p:ph idx="2" type="pic"/>
          </p:nvPr>
        </p:nvSpPr>
        <p:spPr>
          <a:xfrm>
            <a:off x="598932" y="691453"/>
            <a:ext cx="7946100" cy="3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7.jp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jpg"/><Relationship Id="rId10" Type="http://schemas.openxmlformats.org/officeDocument/2006/relationships/image" Target="../media/image24.png"/><Relationship Id="rId13" Type="http://schemas.openxmlformats.org/officeDocument/2006/relationships/image" Target="../media/image9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7582" y="-15668"/>
            <a:ext cx="3004425" cy="30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 title="988A6536 (2).jpg"/>
          <p:cNvPicPr preferRelativeResize="0"/>
          <p:nvPr/>
        </p:nvPicPr>
        <p:blipFill rotWithShape="1">
          <a:blip r:embed="rId4">
            <a:alphaModFix/>
          </a:blip>
          <a:srcRect b="0" l="15191" r="29020" t="0"/>
          <a:stretch/>
        </p:blipFill>
        <p:spPr>
          <a:xfrm>
            <a:off x="-374" y="-1300"/>
            <a:ext cx="4305300" cy="51435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5">
            <a:alphaModFix/>
          </a:blip>
          <a:srcRect b="7043" l="6356" r="4611" t="17943"/>
          <a:stretch/>
        </p:blipFill>
        <p:spPr>
          <a:xfrm>
            <a:off x="4956600" y="3483200"/>
            <a:ext cx="3004427" cy="10784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4761953" y="2908114"/>
            <a:ext cx="34056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Building 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a Resilient Economic Ecosystem through Workforce Education</a:t>
            </a:r>
            <a:endParaRPr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85" name="Google Shape;85;p14"/>
          <p:cNvCxnSpPr/>
          <p:nvPr/>
        </p:nvCxnSpPr>
        <p:spPr>
          <a:xfrm>
            <a:off x="5326588" y="2828447"/>
            <a:ext cx="22464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/>
        </p:nvSpPr>
        <p:spPr>
          <a:xfrm>
            <a:off x="4469325" y="1311100"/>
            <a:ext cx="4023000" cy="38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For Employers, Business Owners:</a:t>
            </a:r>
            <a:endParaRPr b="1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Barlow"/>
              <a:buChar char="●"/>
            </a:pP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Deliver no-cost training for understanding new generations in the workplace and </a:t>
            </a: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increasing</a:t>
            </a: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 employee retention </a:t>
            </a:r>
            <a:endParaRPr sz="130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Barlow"/>
              <a:buChar char="●"/>
            </a:pP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Certify local employers as ready to meet the demands of an evolving workforce</a:t>
            </a:r>
            <a:endParaRPr sz="130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Barlow"/>
              <a:buChar char="●"/>
            </a:pP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Connect businesses to local </a:t>
            </a: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resources for fostering </a:t>
            </a: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growth and expansion </a:t>
            </a:r>
            <a:endParaRPr sz="130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For Workforce:</a:t>
            </a:r>
            <a:endParaRPr b="1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Barlow"/>
              <a:buChar char="●"/>
            </a:pP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Teach Workplace Ready durable skills</a:t>
            </a:r>
            <a:endParaRPr sz="130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Barlow"/>
              <a:buChar char="●"/>
            </a:pPr>
            <a:r>
              <a:rPr lang="en" sz="13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Develop short-term training options that lead local residents to living-wage jobs in five targeted industries</a:t>
            </a:r>
            <a:endParaRPr sz="130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>
              <a:solidFill>
                <a:srgbClr val="5D646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0" y="0"/>
            <a:ext cx="4575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6493820" y="285866"/>
            <a:ext cx="5117100" cy="621900"/>
          </a:xfrm>
          <a:prstGeom prst="roundRect">
            <a:avLst>
              <a:gd fmla="val 50000" name="adj"/>
            </a:avLst>
          </a:prstGeom>
          <a:solidFill>
            <a:srgbClr val="5D6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6419308" y="216915"/>
            <a:ext cx="5117100" cy="621900"/>
          </a:xfrm>
          <a:prstGeom prst="roundRect">
            <a:avLst>
              <a:gd fmla="val 50000" name="adj"/>
            </a:avLst>
          </a:prstGeom>
          <a:solidFill>
            <a:srgbClr val="BBBB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6603711" y="360965"/>
            <a:ext cx="49902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50"/>
              <a:buFont typeface="Merriweather"/>
              <a:buNone/>
            </a:pPr>
            <a:r>
              <a:rPr b="1" lang="en" sz="2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 Goals</a:t>
            </a:r>
            <a:endParaRPr b="1" sz="2200">
              <a:solidFill>
                <a:srgbClr val="FFFFFF"/>
              </a:solidFill>
            </a:endParaRPr>
          </a:p>
        </p:txBody>
      </p:sp>
      <p:pic>
        <p:nvPicPr>
          <p:cNvPr id="95" name="Google Shape;95;p15" title="DSC08240.jpg"/>
          <p:cNvPicPr preferRelativeResize="0"/>
          <p:nvPr/>
        </p:nvPicPr>
        <p:blipFill rotWithShape="1">
          <a:blip r:embed="rId3">
            <a:alphaModFix amt="88000"/>
          </a:blip>
          <a:srcRect b="0" l="0" r="4388" t="0"/>
          <a:stretch/>
        </p:blipFill>
        <p:spPr>
          <a:xfrm>
            <a:off x="-124575" y="912775"/>
            <a:ext cx="3232376" cy="225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 title="DSC08226.jpg"/>
          <p:cNvPicPr preferRelativeResize="0"/>
          <p:nvPr/>
        </p:nvPicPr>
        <p:blipFill rotWithShape="1">
          <a:blip r:embed="rId4">
            <a:alphaModFix amt="88000"/>
          </a:blip>
          <a:srcRect b="0" l="0" r="0" t="11621"/>
          <a:stretch/>
        </p:blipFill>
        <p:spPr>
          <a:xfrm>
            <a:off x="-124575" y="3115270"/>
            <a:ext cx="3232376" cy="190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894" y="2806579"/>
            <a:ext cx="1540724" cy="134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9429">
            <a:off x="3367693" y="297992"/>
            <a:ext cx="1224438" cy="1014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19303" l="0" r="0" t="3666"/>
          <a:stretch/>
        </p:blipFill>
        <p:spPr>
          <a:xfrm>
            <a:off x="2445431" y="168131"/>
            <a:ext cx="5943173" cy="524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-1527772" y="292362"/>
            <a:ext cx="4955100" cy="602400"/>
          </a:xfrm>
          <a:prstGeom prst="roundRect">
            <a:avLst>
              <a:gd fmla="val 50000" name="adj"/>
            </a:avLst>
          </a:prstGeom>
          <a:solidFill>
            <a:srgbClr val="5D6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-1478031" y="225593"/>
            <a:ext cx="4955100" cy="602400"/>
          </a:xfrm>
          <a:prstGeom prst="roundRect">
            <a:avLst>
              <a:gd fmla="val 50000" name="adj"/>
            </a:avLst>
          </a:prstGeom>
          <a:solidFill>
            <a:srgbClr val="BBBB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-1383361" y="385190"/>
            <a:ext cx="46488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50"/>
              <a:buFont typeface="Merriweather"/>
              <a:buNone/>
            </a:pPr>
            <a:r>
              <a:rPr b="1" lang="en" sz="2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Collaboration Engine</a:t>
            </a:r>
            <a:endParaRPr b="1" sz="2200">
              <a:solidFill>
                <a:srgbClr val="FFFFFF"/>
              </a:solidFill>
            </a:endParaRPr>
          </a:p>
        </p:txBody>
      </p:sp>
      <p:pic>
        <p:nvPicPr>
          <p:cNvPr id="107" name="Google Shape;107;p16" title="Screenshot 2025-04-15 at 7.01.58 AM.png"/>
          <p:cNvPicPr preferRelativeResize="0"/>
          <p:nvPr/>
        </p:nvPicPr>
        <p:blipFill rotWithShape="1">
          <a:blip r:embed="rId4">
            <a:alphaModFix/>
          </a:blip>
          <a:srcRect b="0" l="0" r="0" t="10466"/>
          <a:stretch/>
        </p:blipFill>
        <p:spPr>
          <a:xfrm rot="-477891">
            <a:off x="267071" y="3607170"/>
            <a:ext cx="1361784" cy="62771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358825" y="4284078"/>
            <a:ext cx="1452000" cy="75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Access: meetings and </a:t>
            </a:r>
            <a:r>
              <a:rPr b="1" lang="en" sz="1000">
                <a:solidFill>
                  <a:schemeClr val="dk1"/>
                </a:solidFill>
              </a:rPr>
              <a:t>workshops attract in-person and online participants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b="21734" l="0" r="0" t="0"/>
          <a:stretch/>
        </p:blipFill>
        <p:spPr>
          <a:xfrm>
            <a:off x="6799169" y="3163883"/>
            <a:ext cx="772511" cy="604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 rot="-5400000">
            <a:off x="2171962" y="2782856"/>
            <a:ext cx="3659100" cy="268800"/>
          </a:xfrm>
          <a:prstGeom prst="roundRect">
            <a:avLst>
              <a:gd fmla="val 16667" name="adj"/>
            </a:avLst>
          </a:prstGeom>
          <a:solidFill>
            <a:srgbClr val="E817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 rot="-5400877">
            <a:off x="2221237" y="2755779"/>
            <a:ext cx="35277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MICROCREDENTIAL MODEL</a:t>
            </a:r>
            <a:endParaRPr b="1" sz="1300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4468373" y="1333299"/>
            <a:ext cx="2225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 SemiBold"/>
                <a:ea typeface="Barlow SemiBold"/>
                <a:cs typeface="Barlow SemiBold"/>
                <a:sym typeface="Barlow SemiBold"/>
              </a:rPr>
              <a:t>Industry, Academic, 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 SemiBold"/>
                <a:ea typeface="Barlow SemiBold"/>
                <a:cs typeface="Barlow SemiBold"/>
                <a:sym typeface="Barlow SemiBold"/>
              </a:rPr>
              <a:t>Professional Education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Barlow Medium"/>
                <a:ea typeface="Barlow Medium"/>
                <a:cs typeface="Barlow Medium"/>
                <a:sym typeface="Barlow Medium"/>
              </a:rPr>
              <a:t>Curriculum Team</a:t>
            </a:r>
            <a:endParaRPr sz="1100">
              <a:solidFill>
                <a:srgbClr val="999999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4457319" y="2139488"/>
            <a:ext cx="2225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 SemiBold"/>
                <a:ea typeface="Barlow SemiBold"/>
                <a:cs typeface="Barlow SemiBold"/>
                <a:sym typeface="Barlow SemiBold"/>
              </a:rPr>
              <a:t>Short Online Courses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 SemiBold"/>
                <a:ea typeface="Barlow SemiBold"/>
                <a:cs typeface="Barlow SemiBold"/>
                <a:sym typeface="Barlow SemiBold"/>
              </a:rPr>
              <a:t>6-8 Weeks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Barlow Medium"/>
                <a:ea typeface="Barlow Medium"/>
                <a:cs typeface="Barlow Medium"/>
                <a:sym typeface="Barlow Medium"/>
              </a:rPr>
              <a:t>Badges &amp; </a:t>
            </a:r>
            <a:r>
              <a:rPr lang="en" sz="1100">
                <a:solidFill>
                  <a:srgbClr val="999999"/>
                </a:solidFill>
                <a:latin typeface="Barlow Medium"/>
                <a:ea typeface="Barlow Medium"/>
                <a:cs typeface="Barlow Medium"/>
                <a:sym typeface="Barlow Medium"/>
              </a:rPr>
              <a:t>Certificates</a:t>
            </a:r>
            <a:endParaRPr sz="1100">
              <a:solidFill>
                <a:srgbClr val="999999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Barlow Medium"/>
                <a:ea typeface="Barlow Medium"/>
                <a:cs typeface="Barlow Medium"/>
                <a:sym typeface="Barlow Medium"/>
              </a:rPr>
              <a:t>Stackable to Degrees </a:t>
            </a:r>
            <a:endParaRPr sz="1100">
              <a:solidFill>
                <a:srgbClr val="999999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4456332" y="3123662"/>
            <a:ext cx="2225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 SemiBold"/>
                <a:ea typeface="Barlow SemiBold"/>
                <a:cs typeface="Barlow SemiBold"/>
                <a:sym typeface="Barlow SemiBold"/>
              </a:rPr>
              <a:t>Job Connection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 SemiBold"/>
                <a:ea typeface="Barlow SemiBold"/>
                <a:cs typeface="Barlow SemiBold"/>
                <a:sym typeface="Barlow SemiBold"/>
              </a:rPr>
              <a:t>Professional Networking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989897"/>
                </a:solidFill>
                <a:latin typeface="Barlow Medium"/>
                <a:ea typeface="Barlow Medium"/>
                <a:cs typeface="Barlow Medium"/>
                <a:sym typeface="Barlow Medium"/>
              </a:rPr>
              <a:t>Guaranteed Interviews, Networking </a:t>
            </a:r>
            <a:r>
              <a:rPr lang="en" sz="1100">
                <a:solidFill>
                  <a:srgbClr val="989897"/>
                </a:solidFill>
                <a:latin typeface="Barlow Medium"/>
                <a:ea typeface="Barlow Medium"/>
                <a:cs typeface="Barlow Medium"/>
                <a:sym typeface="Barlow Medium"/>
              </a:rPr>
              <a:t>Conference, </a:t>
            </a:r>
            <a:endParaRPr sz="1100">
              <a:solidFill>
                <a:srgbClr val="989897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989897"/>
                </a:solidFill>
                <a:latin typeface="Barlow Medium"/>
                <a:ea typeface="Barlow Medium"/>
                <a:cs typeface="Barlow Medium"/>
                <a:sym typeface="Barlow Medium"/>
              </a:rPr>
              <a:t>Ongoing Upskilling, </a:t>
            </a:r>
            <a:endParaRPr sz="1100">
              <a:solidFill>
                <a:srgbClr val="989897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989897"/>
                </a:solidFill>
                <a:latin typeface="Barlow Medium"/>
                <a:ea typeface="Barlow Medium"/>
                <a:cs typeface="Barlow Medium"/>
                <a:sym typeface="Barlow Medium"/>
              </a:rPr>
              <a:t>Degrees</a:t>
            </a:r>
            <a:endParaRPr sz="11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pSp>
        <p:nvGrpSpPr>
          <p:cNvPr id="119" name="Google Shape;119;p17"/>
          <p:cNvGrpSpPr/>
          <p:nvPr/>
        </p:nvGrpSpPr>
        <p:grpSpPr>
          <a:xfrm>
            <a:off x="4459705" y="1300044"/>
            <a:ext cx="325018" cy="374078"/>
            <a:chOff x="-1271050" y="437222"/>
            <a:chExt cx="333900" cy="384300"/>
          </a:xfrm>
        </p:grpSpPr>
        <p:sp>
          <p:nvSpPr>
            <p:cNvPr id="120" name="Google Shape;120;p17"/>
            <p:cNvSpPr/>
            <p:nvPr/>
          </p:nvSpPr>
          <p:spPr>
            <a:xfrm>
              <a:off x="-1271050" y="487150"/>
              <a:ext cx="333900" cy="333900"/>
            </a:xfrm>
            <a:prstGeom prst="ellipse">
              <a:avLst/>
            </a:prstGeom>
            <a:solidFill>
              <a:srgbClr val="E81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 txBox="1"/>
            <p:nvPr/>
          </p:nvSpPr>
          <p:spPr>
            <a:xfrm>
              <a:off x="-1240150" y="437222"/>
              <a:ext cx="272100" cy="38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Merriweather Black"/>
                  <a:ea typeface="Merriweather Black"/>
                  <a:cs typeface="Merriweather Black"/>
                  <a:sym typeface="Merriweather Black"/>
                </a:rPr>
                <a:t>1</a:t>
              </a:r>
              <a:endParaRPr sz="1600">
                <a:solidFill>
                  <a:srgbClr val="FFFFFF"/>
                </a:solidFill>
                <a:latin typeface="Merriweather Black"/>
                <a:ea typeface="Merriweather Black"/>
                <a:cs typeface="Merriweather Black"/>
                <a:sym typeface="Merriweather Black"/>
              </a:endParaRPr>
            </a:p>
          </p:txBody>
        </p:sp>
      </p:grpSp>
      <p:sp>
        <p:nvSpPr>
          <p:cNvPr id="122" name="Google Shape;122;p17"/>
          <p:cNvSpPr/>
          <p:nvPr/>
        </p:nvSpPr>
        <p:spPr>
          <a:xfrm>
            <a:off x="4448708" y="2118128"/>
            <a:ext cx="324900" cy="324900"/>
          </a:xfrm>
          <a:prstGeom prst="ellipse">
            <a:avLst/>
          </a:prstGeom>
          <a:solidFill>
            <a:srgbClr val="E817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4466750" y="2069530"/>
            <a:ext cx="2649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2</a:t>
            </a:r>
            <a:endParaRPr sz="1600">
              <a:solidFill>
                <a:srgbClr val="FFFFFF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4453731" y="3076639"/>
            <a:ext cx="324900" cy="324900"/>
          </a:xfrm>
          <a:prstGeom prst="ellipse">
            <a:avLst/>
          </a:prstGeom>
          <a:solidFill>
            <a:srgbClr val="E817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4468756" y="3022521"/>
            <a:ext cx="2649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3</a:t>
            </a:r>
            <a:endParaRPr sz="1600">
              <a:solidFill>
                <a:srgbClr val="FFFFFF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4">
            <a:alphaModFix/>
          </a:blip>
          <a:srcRect b="874" l="0" r="0" t="874"/>
          <a:stretch/>
        </p:blipFill>
        <p:spPr>
          <a:xfrm>
            <a:off x="7274933" y="1248717"/>
            <a:ext cx="499062" cy="47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3912" y="2019615"/>
            <a:ext cx="772515" cy="100248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28" name="Google Shape;128;p17"/>
          <p:cNvGrpSpPr/>
          <p:nvPr/>
        </p:nvGrpSpPr>
        <p:grpSpPr>
          <a:xfrm>
            <a:off x="7912594" y="1994751"/>
            <a:ext cx="511816" cy="511816"/>
            <a:chOff x="8260721" y="2874413"/>
            <a:chExt cx="658200" cy="658200"/>
          </a:xfrm>
        </p:grpSpPr>
        <p:sp>
          <p:nvSpPr>
            <p:cNvPr id="129" name="Google Shape;129;p17"/>
            <p:cNvSpPr/>
            <p:nvPr/>
          </p:nvSpPr>
          <p:spPr>
            <a:xfrm>
              <a:off x="8260721" y="2874413"/>
              <a:ext cx="658200" cy="658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989897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0" name="Google Shape;130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34481" y="3084956"/>
              <a:ext cx="505341" cy="3025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4143" y="1253486"/>
            <a:ext cx="472485" cy="47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6344" y="1258073"/>
            <a:ext cx="459196" cy="459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17"/>
          <p:cNvCxnSpPr/>
          <p:nvPr/>
        </p:nvCxnSpPr>
        <p:spPr>
          <a:xfrm>
            <a:off x="6863961" y="1867937"/>
            <a:ext cx="1438500" cy="6300"/>
          </a:xfrm>
          <a:prstGeom prst="straightConnector1">
            <a:avLst/>
          </a:prstGeom>
          <a:noFill/>
          <a:ln cap="flat" cmpd="sng" w="9525">
            <a:solidFill>
              <a:srgbClr val="98989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7"/>
          <p:cNvCxnSpPr/>
          <p:nvPr/>
        </p:nvCxnSpPr>
        <p:spPr>
          <a:xfrm>
            <a:off x="6863961" y="3182075"/>
            <a:ext cx="1438500" cy="6300"/>
          </a:xfrm>
          <a:prstGeom prst="straightConnector1">
            <a:avLst/>
          </a:prstGeom>
          <a:noFill/>
          <a:ln cap="flat" cmpd="sng" w="9525">
            <a:solidFill>
              <a:srgbClr val="989897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35" name="Google Shape;13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0205" y="3338756"/>
            <a:ext cx="574537" cy="57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10">
            <a:alphaModFix/>
          </a:blip>
          <a:srcRect b="0" l="0" r="4379" t="8667"/>
          <a:stretch/>
        </p:blipFill>
        <p:spPr>
          <a:xfrm flipH="1">
            <a:off x="855853" y="-45684"/>
            <a:ext cx="2569452" cy="163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title="futureready_at_junction_general_store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4819" y="1583069"/>
            <a:ext cx="2569467" cy="1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99037" y="4183409"/>
            <a:ext cx="1050848" cy="9183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7"/>
          <p:cNvCxnSpPr/>
          <p:nvPr/>
        </p:nvCxnSpPr>
        <p:spPr>
          <a:xfrm>
            <a:off x="6863961" y="4075986"/>
            <a:ext cx="1438500" cy="6300"/>
          </a:xfrm>
          <a:prstGeom prst="straightConnector1">
            <a:avLst/>
          </a:prstGeom>
          <a:noFill/>
          <a:ln cap="flat" cmpd="sng" w="9525">
            <a:solidFill>
              <a:srgbClr val="98989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40" name="Google Shape;140;p17"/>
          <p:cNvSpPr txBox="1"/>
          <p:nvPr/>
        </p:nvSpPr>
        <p:spPr>
          <a:xfrm>
            <a:off x="4296300" y="396075"/>
            <a:ext cx="4856400" cy="61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16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Promoting Job Growth, </a:t>
            </a:r>
            <a:r>
              <a:rPr b="1" lang="en" sz="16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Talent</a:t>
            </a:r>
            <a:r>
              <a:rPr b="1" lang="en" sz="16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 Retention, </a:t>
            </a:r>
            <a:endParaRPr b="1" sz="1600">
              <a:solidFill>
                <a:srgbClr val="1A1A1A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16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Access to Higher Education</a:t>
            </a:r>
            <a:endParaRPr b="1" i="0" sz="1600" u="none" cap="none" strike="noStrike">
              <a:solidFill>
                <a:srgbClr val="1A1A1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41" name="Google Shape;141;p17"/>
          <p:cNvCxnSpPr/>
          <p:nvPr/>
        </p:nvCxnSpPr>
        <p:spPr>
          <a:xfrm>
            <a:off x="8822804" y="1498525"/>
            <a:ext cx="0" cy="317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7"/>
          <p:cNvCxnSpPr/>
          <p:nvPr/>
        </p:nvCxnSpPr>
        <p:spPr>
          <a:xfrm>
            <a:off x="8073014" y="4675214"/>
            <a:ext cx="763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43" name="Google Shape;143;p17"/>
          <p:cNvCxnSpPr/>
          <p:nvPr/>
        </p:nvCxnSpPr>
        <p:spPr>
          <a:xfrm>
            <a:off x="8382504" y="1489725"/>
            <a:ext cx="449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44" name="Google Shape;144;p17" title="Screenshot 2025-04-15 at 7.01.58 AM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477892">
            <a:off x="4235748" y="4318676"/>
            <a:ext cx="1098767" cy="56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 title="Future Ready Utah 2-2024-0968 (3) (1).jpg"/>
          <p:cNvPicPr preferRelativeResize="0"/>
          <p:nvPr/>
        </p:nvPicPr>
        <p:blipFill rotWithShape="1">
          <a:blip r:embed="rId14">
            <a:alphaModFix/>
          </a:blip>
          <a:srcRect b="0" l="0" r="0" t="4489"/>
          <a:stretch/>
        </p:blipFill>
        <p:spPr>
          <a:xfrm rot="-7">
            <a:off x="864825" y="3501827"/>
            <a:ext cx="2569452" cy="163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549" y="4163476"/>
            <a:ext cx="1702574" cy="86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/>
          <p:nvPr/>
        </p:nvSpPr>
        <p:spPr>
          <a:xfrm>
            <a:off x="5326209" y="299193"/>
            <a:ext cx="6509100" cy="663900"/>
          </a:xfrm>
          <a:prstGeom prst="roundRect">
            <a:avLst>
              <a:gd fmla="val 50000" name="adj"/>
            </a:avLst>
          </a:prstGeom>
          <a:solidFill>
            <a:srgbClr val="5D6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5231425" y="225593"/>
            <a:ext cx="6509100" cy="663900"/>
          </a:xfrm>
          <a:prstGeom prst="roundRect">
            <a:avLst>
              <a:gd fmla="val 50000" name="adj"/>
            </a:avLst>
          </a:prstGeom>
          <a:solidFill>
            <a:srgbClr val="BBBB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4218451" y="387068"/>
            <a:ext cx="47067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Merriweather"/>
              <a:buNone/>
            </a:pPr>
            <a:r>
              <a:rPr b="1" lang="en" sz="22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Results: First 18 Months</a:t>
            </a:r>
            <a:endParaRPr b="1" sz="2200">
              <a:solidFill>
                <a:schemeClr val="lt1"/>
              </a:solidFill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4252" y="4362793"/>
            <a:ext cx="6509101" cy="63331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/>
        </p:nvSpPr>
        <p:spPr>
          <a:xfrm>
            <a:off x="1949700" y="942167"/>
            <a:ext cx="3635400" cy="72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28028"/>
                </a:solidFill>
                <a:latin typeface="Barlow"/>
                <a:ea typeface="Barlow"/>
                <a:cs typeface="Barlow"/>
                <a:sym typeface="Barlow"/>
              </a:rPr>
              <a:t>1,518</a:t>
            </a: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Organizations Engaged 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with FutureReady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28028"/>
                </a:solidFill>
                <a:latin typeface="Barlow"/>
                <a:ea typeface="Barlow"/>
                <a:cs typeface="Barlow"/>
                <a:sym typeface="Barlow"/>
              </a:rPr>
              <a:t>299</a:t>
            </a: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Business Site Visits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28028"/>
                </a:solidFill>
                <a:latin typeface="Barlow"/>
                <a:ea typeface="Barlow"/>
                <a:cs typeface="Barlow"/>
                <a:sym typeface="Barlow"/>
              </a:rPr>
              <a:t>14</a:t>
            </a: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FutureReady Utah Certified Employers Year 1; with 62 Now in 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Pipeline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28028"/>
                </a:solidFill>
                <a:latin typeface="Barlow"/>
                <a:ea typeface="Barlow"/>
                <a:cs typeface="Barlow"/>
                <a:sym typeface="Barlow"/>
              </a:rPr>
              <a:t>80%</a:t>
            </a: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Completing Teamwork Assignments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28028"/>
                </a:solidFill>
                <a:latin typeface="Barlow"/>
                <a:ea typeface="Barlow"/>
                <a:cs typeface="Barlow"/>
                <a:sym typeface="Barlow"/>
              </a:rPr>
              <a:t>800+</a:t>
            </a:r>
            <a:r>
              <a:rPr b="1" lang="en" sz="1600">
                <a:solidFill>
                  <a:srgbClr val="E5B17A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Microcredential Earners at SUU</a:t>
            </a:r>
            <a:endParaRPr sz="16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56" name="Google Shape;1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4486" y="1456425"/>
            <a:ext cx="3208339" cy="27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/>
        </p:nvSpPr>
        <p:spPr>
          <a:xfrm>
            <a:off x="220225" y="3699700"/>
            <a:ext cx="1476900" cy="76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94% pass rate 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40% = 2+ courses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39 = avg. age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158" name="Google Shape;158;p18"/>
          <p:cNvCxnSpPr/>
          <p:nvPr/>
        </p:nvCxnSpPr>
        <p:spPr>
          <a:xfrm rot="10800000">
            <a:off x="1715303" y="4077111"/>
            <a:ext cx="242700" cy="0"/>
          </a:xfrm>
          <a:prstGeom prst="straightConnector1">
            <a:avLst/>
          </a:prstGeom>
          <a:noFill/>
          <a:ln cap="flat" cmpd="sng" w="19050">
            <a:solidFill>
              <a:srgbClr val="E2802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9" name="Google Shape;159;p18" title="IMG_885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23276">
            <a:off x="129756" y="2032939"/>
            <a:ext cx="1715413" cy="128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/>
          <p:nvPr>
            <p:ph idx="2" type="pic"/>
          </p:nvPr>
        </p:nvSpPr>
        <p:spPr>
          <a:xfrm>
            <a:off x="598932" y="691453"/>
            <a:ext cx="7946100" cy="3770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29" y="234227"/>
            <a:ext cx="9144003" cy="46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