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4" r:id="rId5"/>
    <p:sldId id="272" r:id="rId6"/>
    <p:sldId id="270" r:id="rId7"/>
    <p:sldId id="268" r:id="rId8"/>
    <p:sldId id="271" r:id="rId9"/>
    <p:sldId id="273" r:id="rId10"/>
    <p:sldId id="265" r:id="rId11"/>
    <p:sldId id="269" r:id="rId12"/>
    <p:sldId id="274" r:id="rId13"/>
    <p:sldId id="275" r:id="rId14"/>
    <p:sldId id="276" r:id="rId15"/>
    <p:sldId id="277" r:id="rId16"/>
    <p:sldId id="259" r:id="rId17"/>
    <p:sldId id="278" r:id="rId18"/>
    <p:sldId id="262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10"/>
  </p:normalViewPr>
  <p:slideViewPr>
    <p:cSldViewPr snapToGrid="0">
      <p:cViewPr>
        <p:scale>
          <a:sx n="96" d="100"/>
          <a:sy n="96" d="100"/>
        </p:scale>
        <p:origin x="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EF6C-3E68-44F1-2F32-43D8BED63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40415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46464-FEB6-478B-8401-20007BEE9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1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48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9407-8866-39E5-5078-5F1F5FD0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5700-BD07-9C35-3473-8434E36C0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1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267ED-1293-FD39-E599-14D009B8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6572" y="365125"/>
            <a:ext cx="24041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92C4A-97EE-29F8-9A1A-8BBDA6FA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333162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23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6C3C-BA2F-0146-361F-43FB0862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F161-3B3A-ED04-9DFF-60C99DC0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15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4A5C-51AE-A469-9E55-0E1CE522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2102-7341-2DFB-3B31-4A46DC0F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377-CF12-7FD1-25B1-ECBB75A9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25F4-B0C6-804A-9D11-E544A2A2D18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46A8F-B190-EE62-B3FA-F8F8E56E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F923-F32D-1FC9-8CEE-50B91E0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3A5A9-E085-F746-94D9-3562D64C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E3C2-9A12-C60C-4F1E-3FB891B9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FB2D-CA64-0642-D538-03ED26334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03443"/>
            <a:ext cx="5181600" cy="3473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61E5A-CB19-C452-6080-CB73E6A11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3443"/>
            <a:ext cx="5181600" cy="3473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9DF1E-7404-E86F-4279-727567DD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25F4-B0C6-804A-9D11-E544A2A2D18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75F9-B9CA-0AC6-99D8-AE6314F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AAB5C-109F-E7B8-0B09-0140E16B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3A5A9-E085-F746-94D9-3562D64C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D4CC-61AE-48B9-DD91-4391088D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512"/>
            <a:ext cx="896334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9A973-76F4-0AA5-2C48-4C2355ED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05075"/>
            <a:ext cx="515778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72CB2-C482-D4A0-C4EC-F474229EE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D49FC-BB58-027A-C226-F37979247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04BDF-0895-650A-F868-87D018F4E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7"/>
            <a:ext cx="5183188" cy="2760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09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8847-63F6-88BA-103F-0286D762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0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07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F543-2DC2-B8CB-26D6-E9C9345B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799E-CFFE-8EB2-0D8F-39153C747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69024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D3603-1C38-BD9D-E193-9383513CA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28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9647-EF89-1977-BF7E-7B747584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D9A90-D754-0B7D-F1E7-66AC639B4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459781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FADB0-D994-B387-3E54-E1F5E739C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51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BC357-E377-242B-F2AA-3A2F957F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880"/>
            <a:ext cx="8963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78D0-8F85-574C-BF17-874CFB3B1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15477"/>
            <a:ext cx="10515600" cy="3261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98DE111-D813-E583-60A2-A188ED7072D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87337" y="595629"/>
            <a:ext cx="1366463" cy="13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DAE061-1756-E35D-04A6-E89DCAE8A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E0B51-659D-61F1-92E6-B9ED650E8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4215"/>
            <a:ext cx="9144000" cy="119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Breadth and Depth of University Center Work in the Southwest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AD93-7E41-43F0-3C3C-A888A22BE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Mexico State University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C9A1AB-F210-D89B-7CDF-EC5CF8358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1379408"/>
            <a:ext cx="4521200" cy="10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C77CE-FA23-E788-EF95-FAF8106A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AI-generated content may be incorrect.">
            <a:extLst>
              <a:ext uri="{FF2B5EF4-FFF2-40B4-BE49-F238E27FC236}">
                <a16:creationId xmlns:a16="http://schemas.microsoft.com/office/drawing/2014/main" id="{E17C482E-5E50-0179-7447-4728BC02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6" y="1282354"/>
            <a:ext cx="8769626" cy="49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0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6CB4D-CE49-621C-CB6E-2D4318C1E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0D8909-C215-B705-5CD5-FA6EA4A78978}"/>
              </a:ext>
            </a:extLst>
          </p:cNvPr>
          <p:cNvSpPr txBox="1"/>
          <p:nvPr/>
        </p:nvSpPr>
        <p:spPr>
          <a:xfrm>
            <a:off x="1570383" y="1554682"/>
            <a:ext cx="705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Knew: </a:t>
            </a:r>
            <a:r>
              <a:rPr lang="en-US" sz="24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 Counties Face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278C1-9156-39F3-1C8E-0A4A65AD5D06}"/>
              </a:ext>
            </a:extLst>
          </p:cNvPr>
          <p:cNvSpPr txBox="1"/>
          <p:nvPr/>
        </p:nvSpPr>
        <p:spPr>
          <a:xfrm>
            <a:off x="1742661" y="2439626"/>
            <a:ext cx="79314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Counties with the </a:t>
            </a:r>
            <a:r>
              <a:rPr lang="en-US" sz="2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educational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attainment often have the</a:t>
            </a:r>
            <a:r>
              <a:rPr lang="en-US" sz="2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highest poverty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 (e.g., McKinley, Luna, Socorro).</a:t>
            </a:r>
          </a:p>
          <a:p>
            <a:endParaRPr lang="en-US" sz="2400" b="1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college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 especially local access — is a key barrier in rural and tribal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13970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BF7B-3641-5EA3-65EF-5A7D92BC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02C871-AC0D-B3BF-96D5-9E73AB7F27D7}"/>
              </a:ext>
            </a:extLst>
          </p:cNvPr>
          <p:cNvSpPr txBox="1"/>
          <p:nvPr/>
        </p:nvSpPr>
        <p:spPr>
          <a:xfrm>
            <a:off x="728870" y="3318353"/>
            <a:ext cx="493643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students exploring entrepreneurship for the first time</a:t>
            </a:r>
          </a:p>
          <a:p>
            <a:pPr>
              <a:buNone/>
            </a:pPr>
            <a:endParaRPr lang="en-US" sz="1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the fundamentals of entrepreneurship and innovation.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workshops on business ideas, models, and customer discovery.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business idea needed — just curiosity and a desire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transferable skills: problem-solving, creativity, and pitching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for early-stage exploration and confidence-building</a:t>
            </a:r>
          </a:p>
          <a:p>
            <a:endParaRPr lang="en-US" sz="2400" b="1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BB2672D8-D692-EB76-03B3-940DB147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95" y="1500808"/>
            <a:ext cx="3116953" cy="836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00103-8F36-C98E-DD7E-29200DC623A8}"/>
              </a:ext>
            </a:extLst>
          </p:cNvPr>
          <p:cNvSpPr txBox="1"/>
          <p:nvPr/>
        </p:nvSpPr>
        <p:spPr>
          <a:xfrm>
            <a:off x="6573078" y="3318353"/>
            <a:ext cx="49364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students actively working on launching or growing a startup</a:t>
            </a:r>
          </a:p>
          <a:p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One-on-one mentorship and tailored business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with market research, funding, legal, and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 for students with a validated idea or existing venture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move from concept to traction and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B9160-FB03-7C99-BEE4-054BB3F0282F}"/>
              </a:ext>
            </a:extLst>
          </p:cNvPr>
          <p:cNvSpPr txBox="1"/>
          <p:nvPr/>
        </p:nvSpPr>
        <p:spPr>
          <a:xfrm>
            <a:off x="4236036" y="5749788"/>
            <a:ext cx="3624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virtual and self-paced options</a:t>
            </a:r>
            <a:endParaRPr lang="en-US" dirty="0">
              <a:solidFill>
                <a:srgbClr val="841944"/>
              </a:solidFill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95EBD54-C25A-81F0-C1BA-DE01324D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13" t="37336" r="72437" b="33669"/>
          <a:stretch/>
        </p:blipFill>
        <p:spPr>
          <a:xfrm>
            <a:off x="2093844" y="1919164"/>
            <a:ext cx="1219200" cy="1500809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E6DCF2-E726-7CE8-EAC1-2F2AE841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38" t="37336" r="47883" b="33669"/>
          <a:stretch/>
        </p:blipFill>
        <p:spPr>
          <a:xfrm>
            <a:off x="8186816" y="1919165"/>
            <a:ext cx="1838453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9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DDDC-B9C8-9E66-71C7-55CA28CD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AB1B9-CFA3-CD79-0EFD-6DDE3CE12B3A}"/>
              </a:ext>
            </a:extLst>
          </p:cNvPr>
          <p:cNvSpPr txBox="1"/>
          <p:nvPr/>
        </p:nvSpPr>
        <p:spPr>
          <a:xfrm>
            <a:off x="1570382" y="1554682"/>
            <a:ext cx="8150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Thought Process: </a:t>
            </a:r>
            <a:r>
              <a:rPr lang="en-US" sz="2400" b="0" i="1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Create economic opportunity</a:t>
            </a:r>
            <a:r>
              <a:rPr lang="en-US" sz="2400" b="0" i="1" dirty="0">
                <a:solidFill>
                  <a:srgbClr val="841944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through entrepreneurship and innovation</a:t>
            </a:r>
            <a:r>
              <a:rPr lang="en-US" sz="2400" b="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final chart.png">
            <a:extLst>
              <a:ext uri="{FF2B5EF4-FFF2-40B4-BE49-F238E27FC236}">
                <a16:creationId xmlns:a16="http://schemas.microsoft.com/office/drawing/2014/main" id="{B236CD80-3158-EDD6-2548-275F76821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1" r="-2" b="-2808"/>
          <a:stretch/>
        </p:blipFill>
        <p:spPr>
          <a:xfrm>
            <a:off x="3107636" y="2546433"/>
            <a:ext cx="5674944" cy="345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7019-F4C2-11D2-E16B-D2AA700F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F2F604-8B5C-8FA9-A7BC-90A32376F4A4}"/>
              </a:ext>
            </a:extLst>
          </p:cNvPr>
          <p:cNvSpPr/>
          <p:nvPr/>
        </p:nvSpPr>
        <p:spPr>
          <a:xfrm>
            <a:off x="6440555" y="3916017"/>
            <a:ext cx="1371602" cy="12788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77B497B4-492C-DA14-5070-0E8D2529E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95" y="1500808"/>
            <a:ext cx="3116953" cy="83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77BD86-4475-0B59-8662-56DECD49F5AB}"/>
              </a:ext>
            </a:extLst>
          </p:cNvPr>
          <p:cNvSpPr txBox="1"/>
          <p:nvPr/>
        </p:nvSpPr>
        <p:spPr>
          <a:xfrm>
            <a:off x="1646582" y="2489611"/>
            <a:ext cx="8898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Arrowhead Center’s student business incubator that helps college students and recent graduates start and grow their own businesses through mentorship, training, and resources.</a:t>
            </a:r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CC758AC-B5B8-C275-28CD-AE08F54C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13" t="37336" r="14216" b="33669"/>
          <a:stretch/>
        </p:blipFill>
        <p:spPr>
          <a:xfrm>
            <a:off x="2902226" y="3856383"/>
            <a:ext cx="6576677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2639B-46C6-1859-C27D-99309AD8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omputer&#10;&#10;AI-generated content may be incorrect.">
            <a:extLst>
              <a:ext uri="{FF2B5EF4-FFF2-40B4-BE49-F238E27FC236}">
                <a16:creationId xmlns:a16="http://schemas.microsoft.com/office/drawing/2014/main" id="{7568E1CB-D969-71D0-7F90-CEE14D11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82" t="26280" r="11413" b="23092"/>
          <a:stretch/>
        </p:blipFill>
        <p:spPr>
          <a:xfrm>
            <a:off x="1736035" y="1762539"/>
            <a:ext cx="8998226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0F21C-4DB7-2EAE-4E4F-2C29DDF4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B81E-AC23-A2B3-E7CF-6543F7DC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881"/>
            <a:ext cx="5131904" cy="470798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sz="20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Entrepreneurial Education Certifications</a:t>
            </a:r>
            <a:endParaRPr lang="en-US" sz="2000" b="1" dirty="0"/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78250F16-58E3-BB2E-0F88-3B1555DF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" y="1613280"/>
            <a:ext cx="8666922" cy="4875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96AE1-B7B1-FCAF-9EF1-5217BEAA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697" y="4927938"/>
            <a:ext cx="1354757" cy="1124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EBBE3-80E5-180C-09B2-359B66C42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697" y="3689244"/>
            <a:ext cx="1354757" cy="1130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8B53BB-7F83-10FE-A863-5CE236BD8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696" y="1848679"/>
            <a:ext cx="1350301" cy="17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59CE4-B0A7-D5E4-5123-D09E3797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0A5F-BC3C-5D7C-0592-10534295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881"/>
            <a:ext cx="5131904" cy="47079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sz="20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Internship Placements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E87D1-4CF6-1601-851E-05AB101C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94" y="2853414"/>
            <a:ext cx="1079135" cy="925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8D408D-5195-C009-5C3B-9772532FE036}"/>
              </a:ext>
            </a:extLst>
          </p:cNvPr>
          <p:cNvSpPr txBox="1"/>
          <p:nvPr/>
        </p:nvSpPr>
        <p:spPr>
          <a:xfrm>
            <a:off x="1404821" y="214164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2024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5723D-7881-7C6A-F84F-EBA30B5DD101}"/>
              </a:ext>
            </a:extLst>
          </p:cNvPr>
          <p:cNvSpPr txBox="1"/>
          <p:nvPr/>
        </p:nvSpPr>
        <p:spPr>
          <a:xfrm>
            <a:off x="838200" y="4034620"/>
            <a:ext cx="3737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placement of </a:t>
            </a:r>
            <a:r>
              <a:rPr lang="en-US" sz="18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  <a:r>
              <a:rPr lang="en-US" sz="18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Western NMU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NMSU (Main &amp; Satellites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44988-8B01-FCCE-BF6D-DF647D565E8F}"/>
              </a:ext>
            </a:extLst>
          </p:cNvPr>
          <p:cNvSpPr txBox="1"/>
          <p:nvPr/>
        </p:nvSpPr>
        <p:spPr>
          <a:xfrm>
            <a:off x="7792369" y="215632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2025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14B04-7C5C-6FD0-FD56-C77DB96D840B}"/>
              </a:ext>
            </a:extLst>
          </p:cNvPr>
          <p:cNvSpPr txBox="1"/>
          <p:nvPr/>
        </p:nvSpPr>
        <p:spPr>
          <a:xfrm>
            <a:off x="6096000" y="4034620"/>
            <a:ext cx="54996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placement of </a:t>
            </a:r>
            <a:r>
              <a:rPr lang="en-US" sz="18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18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and </a:t>
            </a:r>
            <a:r>
              <a:rPr lang="en-US" sz="18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pipeline: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Western NMU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NMSU (Main &amp; Satellites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NMHU </a:t>
            </a:r>
            <a:endParaRPr lang="en-US" dirty="0"/>
          </a:p>
        </p:txBody>
      </p:sp>
      <p:pic>
        <p:nvPicPr>
          <p:cNvPr id="1026" name="Picture 2" descr="About | Backyard Farms">
            <a:extLst>
              <a:ext uri="{FF2B5EF4-FFF2-40B4-BE49-F238E27FC236}">
                <a16:creationId xmlns:a16="http://schemas.microsoft.com/office/drawing/2014/main" id="{764B2684-5E3B-D28B-E213-46E469D7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6356"/>
            <a:ext cx="1185330" cy="9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11846E-A65D-8787-B38C-65A5BC684EBD}"/>
              </a:ext>
            </a:extLst>
          </p:cNvPr>
          <p:cNvCxnSpPr>
            <a:cxnSpLocks/>
          </p:cNvCxnSpPr>
          <p:nvPr/>
        </p:nvCxnSpPr>
        <p:spPr>
          <a:xfrm>
            <a:off x="4575313" y="2323648"/>
            <a:ext cx="0" cy="29113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0221A8C0-2CB7-9D6D-A937-EE31B0B7CB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11" t="21811" r="17217" b="35769"/>
          <a:stretch/>
        </p:blipFill>
        <p:spPr>
          <a:xfrm>
            <a:off x="7546376" y="2721946"/>
            <a:ext cx="3313864" cy="11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B865C-5E92-68D7-5668-07A44548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EF6E-1D0F-2C3B-C9D1-72A90B50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841944"/>
                </a:solidFill>
              </a:rPr>
              <a:t>Current Initiatives and Future Goals</a:t>
            </a:r>
            <a:endParaRPr lang="en-US" sz="2400" b="1" dirty="0">
              <a:solidFill>
                <a:srgbClr val="84194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97D45-3C7B-5998-4FB8-CC701466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435"/>
          <a:stretch/>
        </p:blipFill>
        <p:spPr>
          <a:xfrm>
            <a:off x="1170679" y="2454966"/>
            <a:ext cx="4655790" cy="3399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53879-0318-E019-631E-33B4AA6D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434"/>
          <a:stretch/>
        </p:blipFill>
        <p:spPr>
          <a:xfrm>
            <a:off x="5826469" y="2454966"/>
            <a:ext cx="4655790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159B-1245-93D0-97BC-FB40D2CB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8E66FF-543C-9300-7249-C6DAC505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4670F-C551-9E22-D800-3ACE068E1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4215"/>
            <a:ext cx="9144000" cy="119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would love feedback and improvement suggestions…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A20020-56B6-CC1F-7172-0962D1000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1379408"/>
            <a:ext cx="4521200" cy="10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EA8BB-8E8E-F721-D023-5DAD64F5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chart.png">
            <a:extLst>
              <a:ext uri="{FF2B5EF4-FFF2-40B4-BE49-F238E27FC236}">
                <a16:creationId xmlns:a16="http://schemas.microsoft.com/office/drawing/2014/main" id="{C972C26E-1935-8E5B-643B-0D078A01E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26" y="2715288"/>
            <a:ext cx="5610943" cy="3355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A2A8FE-D79A-054F-3BD6-557A5780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298" y="2224547"/>
            <a:ext cx="7899401" cy="115534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2200" b="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Create economic opportunity through entrepreneurship and innovation</a:t>
            </a:r>
            <a:br>
              <a:rPr lang="en-US" sz="220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48B54-65F6-F0F8-F7D7-A2F0581FB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16" y="1476830"/>
            <a:ext cx="4255062" cy="4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9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D1B68-8C44-41B7-0D27-7B92AAF28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D23E4D15-F5CB-D3C3-AE8F-3486ABF8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95" y="1500808"/>
            <a:ext cx="3116953" cy="83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C9E5A2-605C-9497-68DB-29EDC7040205}"/>
              </a:ext>
            </a:extLst>
          </p:cNvPr>
          <p:cNvSpPr txBox="1"/>
          <p:nvPr/>
        </p:nvSpPr>
        <p:spPr>
          <a:xfrm>
            <a:off x="1646582" y="2489611"/>
            <a:ext cx="8898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Arrowhead Center’s student business incubator that helps college students and recent graduates start and grow their own businesses through mentorship, training, and resources.</a:t>
            </a:r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298680-84B7-A1EA-464D-F3EA8B6E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343" t="37336" r="14216" b="33669"/>
          <a:stretch/>
        </p:blipFill>
        <p:spPr>
          <a:xfrm>
            <a:off x="6851374" y="3856382"/>
            <a:ext cx="1328816" cy="1500809"/>
          </a:xfrm>
          <a:prstGeom prst="rect">
            <a:avLst/>
          </a:prstGeom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146E33-F602-FACF-979C-50B4FAD0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13" t="37336" r="44787" b="33669"/>
          <a:stretch/>
        </p:blipFill>
        <p:spPr>
          <a:xfrm>
            <a:off x="3458818" y="3856383"/>
            <a:ext cx="3763618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94599-C491-FE46-C4B1-CC2EF775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the state of new mexico&#10;&#10;AI-generated content may be incorrect.">
            <a:extLst>
              <a:ext uri="{FF2B5EF4-FFF2-40B4-BE49-F238E27FC236}">
                <a16:creationId xmlns:a16="http://schemas.microsoft.com/office/drawing/2014/main" id="{4BF98F5B-DD49-B510-6CEC-75D20DE27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7" y="1106969"/>
            <a:ext cx="9057861" cy="50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C39A8-157C-C9E0-625F-DA6001D2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77343-A473-B2E0-194B-7CD7868D3CBA}"/>
              </a:ext>
            </a:extLst>
          </p:cNvPr>
          <p:cNvSpPr txBox="1"/>
          <p:nvPr/>
        </p:nvSpPr>
        <p:spPr>
          <a:xfrm>
            <a:off x="1570383" y="1554682"/>
            <a:ext cx="705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Knew: </a:t>
            </a:r>
            <a:r>
              <a:rPr lang="en-US" sz="24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Helps Reduce Poverty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1E386-25CF-41D9-F536-16A7FC63E113}"/>
              </a:ext>
            </a:extLst>
          </p:cNvPr>
          <p:cNvSpPr txBox="1"/>
          <p:nvPr/>
        </p:nvSpPr>
        <p:spPr>
          <a:xfrm>
            <a:off x="1736035" y="2459504"/>
            <a:ext cx="79314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Bachelor’s degree holders earn </a:t>
            </a:r>
            <a:r>
              <a:rPr lang="en-US" sz="20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~67% 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high school grads.</a:t>
            </a:r>
          </a:p>
          <a:p>
            <a:endParaRPr lang="en-US" sz="20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year of additional schooling is associated with </a:t>
            </a:r>
            <a:r>
              <a:rPr lang="en-US" sz="20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unemployment 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higher job stability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adults without a high school diploma, </a:t>
            </a:r>
            <a:r>
              <a:rPr lang="en-US" sz="20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~24% 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in poverty.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bachelor’s degree holders, that number drops to </a:t>
            </a:r>
            <a:r>
              <a:rPr lang="en-US" sz="20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8E463-3B3E-8129-9B74-95F2DF970577}"/>
              </a:ext>
            </a:extLst>
          </p:cNvPr>
          <p:cNvSpPr txBox="1"/>
          <p:nvPr/>
        </p:nvSpPr>
        <p:spPr>
          <a:xfrm>
            <a:off x="9740348" y="5855013"/>
            <a:ext cx="190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(U.S. Census)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5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FCAAE-43AE-E9BF-45DA-03CBC2BC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6BBAA9-E912-BBD8-4EB6-499222EFC639}"/>
              </a:ext>
            </a:extLst>
          </p:cNvPr>
          <p:cNvSpPr txBox="1"/>
          <p:nvPr/>
        </p:nvSpPr>
        <p:spPr>
          <a:xfrm>
            <a:off x="1570383" y="1554682"/>
            <a:ext cx="705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Thought Process: </a:t>
            </a:r>
            <a:r>
              <a:rPr lang="en-US" sz="2400" b="0" i="1" dirty="0">
                <a:solidFill>
                  <a:srgbClr val="841944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Create economic opportunity</a:t>
            </a:r>
            <a:r>
              <a:rPr lang="en-US" sz="2400" b="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final chart.png">
            <a:extLst>
              <a:ext uri="{FF2B5EF4-FFF2-40B4-BE49-F238E27FC236}">
                <a16:creationId xmlns:a16="http://schemas.microsoft.com/office/drawing/2014/main" id="{DE171CB0-F25F-6C1F-F304-147417A26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r="-2" b="50253"/>
          <a:stretch/>
        </p:blipFill>
        <p:spPr>
          <a:xfrm>
            <a:off x="5976730" y="2162121"/>
            <a:ext cx="2805850" cy="16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8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31CB-362A-5C04-A0F2-C54DEB1B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2D5E8-15E3-5E13-3F32-A4C9137A8E6B}"/>
              </a:ext>
            </a:extLst>
          </p:cNvPr>
          <p:cNvSpPr txBox="1"/>
          <p:nvPr/>
        </p:nvSpPr>
        <p:spPr>
          <a:xfrm>
            <a:off x="1570383" y="1554682"/>
            <a:ext cx="705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Knew: </a:t>
            </a:r>
            <a:r>
              <a:rPr lang="en-US" sz="2400" b="1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Entrepreneurial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B8638-46D4-BA13-BC92-9DA8DC2000A1}"/>
              </a:ext>
            </a:extLst>
          </p:cNvPr>
          <p:cNvSpPr txBox="1"/>
          <p:nvPr/>
        </p:nvSpPr>
        <p:spPr>
          <a:xfrm>
            <a:off x="1736034" y="2459504"/>
            <a:ext cx="893196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Employment Outcomes and Income Potential- </a:t>
            </a:r>
            <a:r>
              <a:rPr lang="en-US" sz="1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Commission (2012)</a:t>
            </a:r>
          </a:p>
          <a:p>
            <a:endParaRPr lang="en-US" sz="20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Builds Transferable Life Skills- </a:t>
            </a:r>
            <a:r>
              <a:rPr lang="en-US" sz="1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NACE (2022)</a:t>
            </a:r>
          </a:p>
          <a:p>
            <a:endParaRPr lang="en-US" sz="20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Fosters Economic Mobility in Underserved Communities- </a:t>
            </a:r>
            <a:r>
              <a:rPr lang="en-US" sz="1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Kauffman Foundation (2020)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Community-Level Economic Development- </a:t>
            </a:r>
            <a:r>
              <a:rPr lang="en-US" sz="1400" dirty="0">
                <a:solidFill>
                  <a:srgbClr val="841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UNDP, 2013</a:t>
            </a:r>
            <a:endParaRPr lang="en-US" sz="2000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59CF8-12BE-63B5-8BD1-CCB38E66F70E}"/>
              </a:ext>
            </a:extLst>
          </p:cNvPr>
          <p:cNvSpPr txBox="1"/>
          <p:nvPr/>
        </p:nvSpPr>
        <p:spPr>
          <a:xfrm>
            <a:off x="9740348" y="5855013"/>
            <a:ext cx="190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(U.S. Census)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2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C46D-D041-B692-14BA-8221A239F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D7277-260D-016E-FC01-B9E95A09BF56}"/>
              </a:ext>
            </a:extLst>
          </p:cNvPr>
          <p:cNvSpPr txBox="1"/>
          <p:nvPr/>
        </p:nvSpPr>
        <p:spPr>
          <a:xfrm>
            <a:off x="1570382" y="1554682"/>
            <a:ext cx="8150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Thought Process: </a:t>
            </a:r>
            <a:r>
              <a:rPr lang="en-US" sz="2400" b="0" i="1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Create economic opportunity</a:t>
            </a:r>
            <a:r>
              <a:rPr lang="en-US" sz="2400" b="0" i="1" dirty="0">
                <a:solidFill>
                  <a:srgbClr val="841944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through entrepreneurship and innovation</a:t>
            </a:r>
            <a:r>
              <a:rPr lang="en-US" sz="2400" b="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final chart.png">
            <a:extLst>
              <a:ext uri="{FF2B5EF4-FFF2-40B4-BE49-F238E27FC236}">
                <a16:creationId xmlns:a16="http://schemas.microsoft.com/office/drawing/2014/main" id="{CAFAE032-08D4-F46E-FD31-88E0C7F2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2" b="50253"/>
          <a:stretch/>
        </p:blipFill>
        <p:spPr>
          <a:xfrm>
            <a:off x="3107636" y="2546434"/>
            <a:ext cx="5674944" cy="16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5D829-67A5-22D7-7537-326C62CCF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65A18-3BDA-C269-B4EB-3C97AB1DEBDA}"/>
              </a:ext>
            </a:extLst>
          </p:cNvPr>
          <p:cNvSpPr txBox="1"/>
          <p:nvPr/>
        </p:nvSpPr>
        <p:spPr>
          <a:xfrm>
            <a:off x="1570382" y="1554682"/>
            <a:ext cx="8150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Thought Process: </a:t>
            </a:r>
            <a:r>
              <a:rPr lang="en-US" sz="2400" b="0" i="1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Create economic opportunity</a:t>
            </a:r>
            <a:r>
              <a:rPr lang="en-US" sz="2400" b="0" i="1" dirty="0">
                <a:solidFill>
                  <a:srgbClr val="841944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through entrepreneurship and innovation</a:t>
            </a:r>
            <a:r>
              <a:rPr lang="en-US" sz="2400" b="0" i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8419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final chart.png">
            <a:extLst>
              <a:ext uri="{FF2B5EF4-FFF2-40B4-BE49-F238E27FC236}">
                <a16:creationId xmlns:a16="http://schemas.microsoft.com/office/drawing/2014/main" id="{E4CEEA07-82D3-0E71-633B-CE354E015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2" b="50253"/>
          <a:stretch/>
        </p:blipFill>
        <p:spPr>
          <a:xfrm>
            <a:off x="3107636" y="2546434"/>
            <a:ext cx="5674944" cy="1669478"/>
          </a:xfrm>
          <a:prstGeom prst="rect">
            <a:avLst/>
          </a:prstGeom>
        </p:spPr>
      </p:pic>
      <p:pic>
        <p:nvPicPr>
          <p:cNvPr id="4" name="Picture 3" descr="final chart.png">
            <a:extLst>
              <a:ext uri="{FF2B5EF4-FFF2-40B4-BE49-F238E27FC236}">
                <a16:creationId xmlns:a16="http://schemas.microsoft.com/office/drawing/2014/main" id="{DE56A589-122C-6020-EFB0-0730F5CDC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50833" r="-197" b="-580"/>
          <a:stretch/>
        </p:blipFill>
        <p:spPr>
          <a:xfrm>
            <a:off x="5970104" y="4215912"/>
            <a:ext cx="2813985" cy="16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9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 Colors">
      <a:dk1>
        <a:srgbClr val="921F50"/>
      </a:dk1>
      <a:lt1>
        <a:srgbClr val="FFFFFF"/>
      </a:lt1>
      <a:dk2>
        <a:srgbClr val="212121"/>
      </a:dk2>
      <a:lt2>
        <a:srgbClr val="FFFFFF"/>
      </a:lt2>
      <a:accent1>
        <a:srgbClr val="002C53"/>
      </a:accent1>
      <a:accent2>
        <a:srgbClr val="00648E"/>
      </a:accent2>
      <a:accent3>
        <a:srgbClr val="A6285F"/>
      </a:accent3>
      <a:accent4>
        <a:srgbClr val="DBDCDB"/>
      </a:accent4>
      <a:accent5>
        <a:srgbClr val="5B9BD5"/>
      </a:accent5>
      <a:accent6>
        <a:srgbClr val="BE3062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467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Office Theme</vt:lpstr>
      <vt:lpstr>The Breadth and Depth of University Center Work in the Southwest Region</vt:lpstr>
      <vt:lpstr>Create economic opportunity through entrepreneurship and innovation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Entrepreneurial Education Certifications</vt:lpstr>
      <vt:lpstr>Results: Internship Placements</vt:lpstr>
      <vt:lpstr>Current Initiatives and Future Goals</vt:lpstr>
      <vt:lpstr>We would love feedback and improvement suggestions…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Cristina Vargas</dc:creator>
  <cp:lastModifiedBy>Carlos Cuesta</cp:lastModifiedBy>
  <cp:revision>5</cp:revision>
  <dcterms:created xsi:type="dcterms:W3CDTF">2024-02-15T06:30:15Z</dcterms:created>
  <dcterms:modified xsi:type="dcterms:W3CDTF">2025-05-08T16:09:12Z</dcterms:modified>
</cp:coreProperties>
</file>