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26" r:id="rId1"/>
  </p:sldMasterIdLst>
  <p:notesMasterIdLst>
    <p:notesMasterId r:id="rId27"/>
  </p:notesMasterIdLst>
  <p:sldIdLst>
    <p:sldId id="257" r:id="rId2"/>
    <p:sldId id="302" r:id="rId3"/>
    <p:sldId id="350" r:id="rId4"/>
    <p:sldId id="261" r:id="rId5"/>
    <p:sldId id="259" r:id="rId6"/>
    <p:sldId id="260" r:id="rId7"/>
    <p:sldId id="262" r:id="rId8"/>
    <p:sldId id="275" r:id="rId9"/>
    <p:sldId id="352" r:id="rId10"/>
    <p:sldId id="353" r:id="rId11"/>
    <p:sldId id="256" r:id="rId12"/>
    <p:sldId id="317" r:id="rId13"/>
    <p:sldId id="345" r:id="rId14"/>
    <p:sldId id="351" r:id="rId15"/>
    <p:sldId id="346" r:id="rId16"/>
    <p:sldId id="337" r:id="rId17"/>
    <p:sldId id="333" r:id="rId18"/>
    <p:sldId id="341" r:id="rId19"/>
    <p:sldId id="355" r:id="rId20"/>
    <p:sldId id="342" r:id="rId21"/>
    <p:sldId id="354" r:id="rId22"/>
    <p:sldId id="347" r:id="rId23"/>
    <p:sldId id="330" r:id="rId24"/>
    <p:sldId id="356" r:id="rId25"/>
    <p:sldId id="300" r:id="rId26"/>
  </p:sldIdLst>
  <p:sldSz cx="18288000" cy="10287000"/>
  <p:notesSz cx="6858000" cy="9144000"/>
  <p:embeddedFontLst>
    <p:embeddedFont>
      <p:font typeface="Arial Narrow" panose="020B0606020202030204" pitchFamily="34" charset="0"/>
      <p:regular r:id="rId28"/>
      <p:bold r:id="rId29"/>
      <p:italic r:id="rId30"/>
      <p:boldItalic r:id="rId31"/>
    </p:embeddedFont>
    <p:embeddedFont>
      <p:font typeface="Barlow Semi Condensed" panose="00000506000000000000" pitchFamily="2" charset="0"/>
      <p:regular r:id="rId32"/>
      <p:bold r:id="rId33"/>
      <p:italic r:id="rId34"/>
      <p:boldItalic r:id="rId35"/>
    </p:embeddedFont>
    <p:embeddedFont>
      <p:font typeface="Century Gothic" panose="020B0502020202020204" pitchFamily="34" charset="0"/>
      <p:regular r:id="rId36"/>
      <p:bold r:id="rId37"/>
      <p:italic r:id="rId38"/>
      <p:boldItalic r:id="rId39"/>
    </p:embeddedFont>
    <p:embeddedFont>
      <p:font typeface="Lato" panose="020F0502020204030203" pitchFamily="34" charset="0"/>
      <p:regular r:id="rId40"/>
      <p:bold r:id="rId41"/>
      <p:italic r:id="rId42"/>
      <p:boldItalic r:id="rId43"/>
    </p:embeddedFont>
    <p:embeddedFont>
      <p:font typeface="Montserrat" panose="00000500000000000000" pitchFamily="2" charset="0"/>
      <p:regular r:id="rId44"/>
      <p:bold r:id="rId45"/>
      <p:italic r:id="rId46"/>
      <p:boldItalic r:id="rId47"/>
    </p:embeddedFont>
    <p:embeddedFont>
      <p:font typeface="Montserrat ExtraBold" panose="00000900000000000000" pitchFamily="2" charset="0"/>
      <p:bold r:id="rId48"/>
      <p:boldItalic r:id="rId49"/>
    </p:embeddedFont>
    <p:embeddedFont>
      <p:font typeface="Montserrat SemiBold" panose="00000700000000000000" pitchFamily="2" charset="0"/>
      <p:regular r:id="rId50"/>
      <p:bold r:id="rId51"/>
      <p:italic r:id="rId52"/>
      <p:boldItalic r:id="rId53"/>
    </p:embeddedFont>
    <p:embeddedFont>
      <p:font typeface="Raleway" pitchFamily="2" charset="0"/>
      <p:regular r:id="rId54"/>
      <p:bold r:id="rId55"/>
      <p:italic r:id="rId56"/>
      <p:boldItalic r:id="rId57"/>
    </p:embeddedFont>
    <p:embeddedFont>
      <p:font typeface="Raleway ExtraBold" pitchFamily="2" charset="0"/>
      <p:bold r:id="rId58"/>
      <p:boldItalic r:id="rId59"/>
    </p:embeddedFont>
    <p:embeddedFont>
      <p:font typeface="Raleway Light" pitchFamily="2" charset="0"/>
      <p:regular r:id="rId60"/>
      <p:italic r:id="rId61"/>
    </p:embeddedFont>
    <p:embeddedFont>
      <p:font typeface="Raleway Medium" pitchFamily="2" charset="0"/>
      <p:regular r:id="rId62"/>
      <p:italic r:id="rId63"/>
    </p:embeddedFont>
    <p:embeddedFont>
      <p:font typeface="Roboto" panose="02000000000000000000" pitchFamily="2" charset="0"/>
      <p:regular r:id="rId64"/>
      <p:bold r:id="rId65"/>
      <p:italic r:id="rId66"/>
      <p:boldItalic r:id="rId67"/>
    </p:embeddedFont>
    <p:embeddedFont>
      <p:font typeface="Wingdings 3" panose="05040102010807070707" pitchFamily="18" charset="2"/>
      <p:regular r:id="rId6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0" roundtripDataSignature="AMtx7mhlSHluavSB664k1+dajUlTY3Rb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4AB3A0-0068-4D28-B083-DEEDC178C8D9}" v="87" dt="2025-04-15T03:46:30.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0" d="100"/>
          <a:sy n="40" d="100"/>
        </p:scale>
        <p:origin x="900" y="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15.fntdata"/><Relationship Id="rId47" Type="http://schemas.openxmlformats.org/officeDocument/2006/relationships/font" Target="fonts/font20.fntdata"/><Relationship Id="rId63" Type="http://schemas.openxmlformats.org/officeDocument/2006/relationships/font" Target="fonts/font36.fntdata"/><Relationship Id="rId68" Type="http://schemas.openxmlformats.org/officeDocument/2006/relationships/font" Target="fonts/font41.fntdata"/><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66" Type="http://schemas.openxmlformats.org/officeDocument/2006/relationships/font" Target="fonts/font39.fntdata"/><Relationship Id="rId110" Type="http://customschemas.google.com/relationships/presentationmetadata" Target="metadata"/><Relationship Id="rId115"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font" Target="fonts/font3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64" Type="http://schemas.openxmlformats.org/officeDocument/2006/relationships/font" Target="fonts/font37.fntdata"/><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font" Target="fonts/font32.fntdata"/><Relationship Id="rId67" Type="http://schemas.openxmlformats.org/officeDocument/2006/relationships/font" Target="fonts/font40.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font" Target="fonts/font35.fntdata"/><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font" Target="fonts/font33.fntdata"/><Relationship Id="rId65" Type="http://schemas.openxmlformats.org/officeDocument/2006/relationships/font" Target="fonts/font3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12.fntdata"/><Relationship Id="rId34" Type="http://schemas.openxmlformats.org/officeDocument/2006/relationships/font" Target="fonts/font7.fntdata"/><Relationship Id="rId50" Type="http://schemas.openxmlformats.org/officeDocument/2006/relationships/font" Target="fonts/font23.fntdata"/><Relationship Id="rId55" Type="http://schemas.openxmlformats.org/officeDocument/2006/relationships/font" Target="fonts/font28.fntdata"/><Relationship Id="rId7"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onomicrecoverycorps.or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youtu.be/EcDnSN9iyFw?si=QNTf6C0rKEsryxAb"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71240208d6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71240208d6_0_2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7" name="Google Shape;207;g271240208d6_0_29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b5f2e63fb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g2b5f2e63fb6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b5ee2dec4c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First State Funded Planning Process</a:t>
            </a:r>
            <a:endParaRPr dirty="0"/>
          </a:p>
        </p:txBody>
      </p:sp>
      <p:sp>
        <p:nvSpPr>
          <p:cNvPr id="157" name="Google Shape;157;g1b5ee2dec4c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638fe91c44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638fe91c44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Second Planning Process</a:t>
            </a:r>
            <a:endParaRPr dirty="0"/>
          </a:p>
        </p:txBody>
      </p:sp>
    </p:spTree>
    <p:extLst>
      <p:ext uri="{BB962C8B-B14F-4D97-AF65-F5344CB8AC3E}">
        <p14:creationId xmlns:p14="http://schemas.microsoft.com/office/powerpoint/2010/main" val="3914273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8432569a7a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8432569a7a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42599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7: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dirty="0"/>
          </a:p>
        </p:txBody>
      </p:sp>
      <p:sp>
        <p:nvSpPr>
          <p:cNvPr id="374" name="Google Shape;374;p7: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dirty="0">
                <a:solidFill>
                  <a:schemeClr val="dk1"/>
                </a:solidFill>
                <a:latin typeface="Calibri"/>
                <a:ea typeface="Calibri"/>
                <a:cs typeface="Calibri"/>
                <a:sym typeface="Calibri"/>
              </a:rPr>
              <a:t>1.7.2013</a:t>
            </a:r>
            <a:endParaRPr dirty="0"/>
          </a:p>
        </p:txBody>
      </p:sp>
      <p:sp>
        <p:nvSpPr>
          <p:cNvPr id="375" name="Google Shape;375;p7: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7: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Overarching goals: increase local jobs, diversify industries, and create a sustainable system moving forward. </a:t>
            </a:r>
            <a:endParaRPr dirty="0"/>
          </a:p>
        </p:txBody>
      </p:sp>
      <p:sp>
        <p:nvSpPr>
          <p:cNvPr id="377" name="Google Shape;377;p7: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dirty="0"/>
          </a:p>
        </p:txBody>
      </p:sp>
      <p:sp>
        <p:nvSpPr>
          <p:cNvPr id="378" name="Google Shape;378;p7: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dirty="0">
                <a:solidFill>
                  <a:schemeClr val="dk1"/>
                </a:solidFill>
                <a:latin typeface="Calibri"/>
                <a:ea typeface="Calibri"/>
                <a:cs typeface="Calibri"/>
                <a:sym typeface="Calibri"/>
              </a:rPr>
              <a:t>‹#›</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8432569a7a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8432569a7a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a:latin typeface="Arial" panose="020B0604020202020204" pitchFamily="34" charset="0"/>
              </a:rPr>
              <a:t>A one-stop shop, which co-locates partners in one space, virtually and physically, thus fostering collaboration, coordination, and communication. The “shopping mall” concept for this micro-regional rural development hub will provide all necessary services in one location: economic and community development, small business and entrepreneurial development, career navigation, workforce development, financing (revolving loan fund and grants), and technical assistance.</a:t>
            </a:r>
            <a:endParaRPr dirty="0"/>
          </a:p>
        </p:txBody>
      </p:sp>
    </p:spTree>
    <p:extLst>
      <p:ext uri="{BB962C8B-B14F-4D97-AF65-F5344CB8AC3E}">
        <p14:creationId xmlns:p14="http://schemas.microsoft.com/office/powerpoint/2010/main" val="1811445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b5f2e63fb6_0_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730" name="Google Shape;730;g2b5f2e63fb6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8583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2b5f2e63fb6_0_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730" name="Google Shape;730;g2b5f2e63fb6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2463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8432569a7a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8432569a7a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45098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8432569a7a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28432569a7a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1741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e178162cde_0_9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2e178162cde_0_9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39c0f513e2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39c0f513e2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2557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6761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7f28dad541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27f28dad541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71240208d6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71240208d6_0_2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The purpose of the Economic Recovery Corps is to: </a:t>
            </a:r>
            <a:endParaRPr dirty="0"/>
          </a:p>
          <a:p>
            <a:pPr marL="457200" lvl="0" indent="-317500" algn="l" rtl="0">
              <a:spcBef>
                <a:spcPts val="0"/>
              </a:spcBef>
              <a:spcAft>
                <a:spcPts val="0"/>
              </a:spcAft>
              <a:buSzPts val="1400"/>
              <a:buChar char="-"/>
            </a:pPr>
            <a:r>
              <a:rPr lang="en-US" b="1" dirty="0"/>
              <a:t>address long standing economic disparities </a:t>
            </a:r>
            <a:r>
              <a:rPr lang="en-US" dirty="0"/>
              <a:t>in the U.S., Tribal nations, and territories that were spotlighted during the COVID 19 pandemic</a:t>
            </a:r>
            <a:endParaRPr dirty="0"/>
          </a:p>
          <a:p>
            <a:pPr marL="457200" lvl="0" indent="-317500" algn="l" rtl="0">
              <a:spcBef>
                <a:spcPts val="0"/>
              </a:spcBef>
              <a:spcAft>
                <a:spcPts val="0"/>
              </a:spcAft>
              <a:buSzPts val="1400"/>
              <a:buChar char="-"/>
            </a:pPr>
            <a:r>
              <a:rPr lang="en-US" dirty="0"/>
              <a:t>support capacity-building in hard-hit/historically excluded communities</a:t>
            </a:r>
            <a:endParaRPr dirty="0"/>
          </a:p>
          <a:p>
            <a:pPr marL="457200" lvl="0" indent="-317500" algn="l" rtl="0">
              <a:spcBef>
                <a:spcPts val="0"/>
              </a:spcBef>
              <a:spcAft>
                <a:spcPts val="0"/>
              </a:spcAft>
              <a:buSzPts val="1400"/>
              <a:buChar char="-"/>
            </a:pPr>
            <a:r>
              <a:rPr lang="en-US" b="1" dirty="0"/>
              <a:t>cultivate the next generation</a:t>
            </a:r>
            <a:r>
              <a:rPr lang="en-US" dirty="0"/>
              <a:t> of economic development leaders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30 month</a:t>
            </a:r>
            <a:r>
              <a:rPr lang="en-US" dirty="0"/>
              <a:t> fellowship to collectively build a network to </a:t>
            </a:r>
            <a:r>
              <a:rPr lang="en-US" b="1" dirty="0"/>
              <a:t>activate regional strategies and promote innovation</a:t>
            </a:r>
            <a:r>
              <a:rPr lang="en-US" dirty="0"/>
              <a:t> </a:t>
            </a: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Clr>
                <a:schemeClr val="dk1"/>
              </a:buClr>
              <a:buSzPts val="1100"/>
              <a:buFont typeface="Arial"/>
              <a:buNone/>
            </a:pPr>
            <a:r>
              <a:rPr lang="en-US" dirty="0"/>
              <a:t>Economic development approaches have and will continue to pivot in the coming years so that communities are not further excluded- this new wave of economic development has </a:t>
            </a:r>
            <a:r>
              <a:rPr lang="en-US" b="1" dirty="0"/>
              <a:t>capacity and ecosystem building at the center</a:t>
            </a:r>
            <a:endParaRPr b="1"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r>
              <a:rPr lang="en-US" b="1" dirty="0"/>
              <a:t>6 key partners</a:t>
            </a:r>
            <a:r>
              <a:rPr lang="en-US" dirty="0"/>
              <a:t> that are supporting our work  </a:t>
            </a:r>
            <a:endParaRPr dirty="0"/>
          </a:p>
          <a:p>
            <a:pPr marL="0" lvl="0" indent="0" algn="l" rtl="0">
              <a:spcBef>
                <a:spcPts val="0"/>
              </a:spcBef>
              <a:spcAft>
                <a:spcPts val="0"/>
              </a:spcAft>
              <a:buNone/>
            </a:pPr>
            <a:endParaRPr dirty="0"/>
          </a:p>
          <a:p>
            <a:pPr marL="0" lvl="0" indent="0" algn="l" rtl="0">
              <a:lnSpc>
                <a:spcPct val="115000"/>
              </a:lnSpc>
              <a:spcBef>
                <a:spcPts val="0"/>
              </a:spcBef>
              <a:spcAft>
                <a:spcPts val="0"/>
              </a:spcAft>
              <a:buNone/>
            </a:pPr>
            <a:endParaRPr sz="1500" dirty="0">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p:txBody>
      </p:sp>
      <p:sp>
        <p:nvSpPr>
          <p:cNvPr id="207" name="Google Shape;207;g271240208d6_0_29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dirty="0"/>
          </a:p>
        </p:txBody>
      </p:sp>
    </p:spTree>
    <p:extLst>
      <p:ext uri="{BB962C8B-B14F-4D97-AF65-F5344CB8AC3E}">
        <p14:creationId xmlns:p14="http://schemas.microsoft.com/office/powerpoint/2010/main" val="3337507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47317b3659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47317b3659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Here is a link to the ERC website: </a:t>
            </a:r>
            <a:r>
              <a:rPr lang="en" u="sng" dirty="0">
                <a:solidFill>
                  <a:schemeClr val="hlink"/>
                </a:solidFill>
                <a:hlinkClick r:id="rId3"/>
              </a:rPr>
              <a:t>https://economicrecoverycorps.org/</a:t>
            </a:r>
            <a:r>
              <a:rPr lang="en" dirty="0">
                <a:solidFill>
                  <a:schemeClr val="dk1"/>
                </a:solidFill>
              </a:rPr>
              <a:t> </a:t>
            </a:r>
            <a:endParaRPr dirty="0"/>
          </a:p>
          <a:p>
            <a:pPr marL="0" lvl="0" indent="0" algn="l" rtl="0">
              <a:spcBef>
                <a:spcPts val="0"/>
              </a:spcBef>
              <a:spcAft>
                <a:spcPts val="0"/>
              </a:spcAft>
              <a:buNone/>
            </a:pPr>
            <a:r>
              <a:rPr lang="en" dirty="0"/>
              <a:t>Here is a link to a brief video for more information: </a:t>
            </a:r>
            <a:r>
              <a:rPr lang="en" u="sng" dirty="0">
                <a:solidFill>
                  <a:schemeClr val="hlink"/>
                </a:solidFill>
                <a:hlinkClick r:id="rId4"/>
              </a:rPr>
              <a:t>https://youtu.be/EcDnSN9iyFw?si=QNTf6C0rKEsryxAb</a:t>
            </a:r>
            <a:r>
              <a:rPr lang="en" dirty="0"/>
              <a:t> </a:t>
            </a:r>
            <a:endParaRPr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71240208d6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71240208d6_0_3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42 states, 9 Tribal Nations, and 2 US Territories, 5 multi-state collaboratives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400"/>
              <a:buFont typeface="Arial"/>
              <a:buNone/>
            </a:pPr>
            <a:endParaRPr dirty="0"/>
          </a:p>
        </p:txBody>
      </p:sp>
      <p:sp>
        <p:nvSpPr>
          <p:cNvPr id="226" name="Google Shape;226;g271240208d6_0_3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71240208d6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71240208d6_0_3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Fellows and hosts are working on a variety of different projects from broadband and housing to tourism and recreation to climate resilience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Around</a:t>
            </a:r>
            <a:r>
              <a:rPr lang="en-US" b="1" dirty="0"/>
              <a:t> 60 percent of us</a:t>
            </a:r>
            <a:r>
              <a:rPr lang="en-US" dirty="0"/>
              <a:t> have moved to a new location for this Fellowship opportunity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Many of us are navigating being </a:t>
            </a:r>
            <a:r>
              <a:rPr lang="en-US" b="1" dirty="0"/>
              <a:t>first time 1099 employees</a:t>
            </a:r>
            <a:r>
              <a:rPr lang="en-US" dirty="0"/>
              <a:t> for a large contract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We are also working to </a:t>
            </a:r>
            <a:r>
              <a:rPr lang="en-US" b="1" dirty="0"/>
              <a:t>integrate into our new communities/or roles </a:t>
            </a:r>
            <a:r>
              <a:rPr lang="en-US" dirty="0"/>
              <a:t>within our organizations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233" name="Google Shape;233;g271240208d6_0_31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7cab05467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7cab05467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2710bcb14ff_2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g2710bcb14ff_2_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Live and work in Sacramento on the ancestral, traditional, and contemporary lands of the Maidu, Miwok and Nisenan peoples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Unique fellowship, providing capacity not only for and with RCAC, but alongside Plumas and Mineral Counties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Multidisciplinary background in climate change research, sustainability, business, (international) and community development, and communications</a:t>
            </a:r>
            <a:endParaRPr dirty="0"/>
          </a:p>
          <a:p>
            <a:pPr marL="0" lvl="0" indent="0" algn="l" rtl="0">
              <a:lnSpc>
                <a:spcPct val="100000"/>
              </a:lnSpc>
              <a:spcBef>
                <a:spcPts val="0"/>
              </a:spcBef>
              <a:spcAft>
                <a:spcPts val="0"/>
              </a:spcAft>
              <a:buSzPts val="1400"/>
              <a:buNone/>
            </a:pPr>
            <a:endParaRPr dirty="0"/>
          </a:p>
          <a:p>
            <a:pPr marL="0" lvl="0" indent="0" algn="l" rtl="0">
              <a:spcBef>
                <a:spcPts val="0"/>
              </a:spcBef>
              <a:spcAft>
                <a:spcPts val="0"/>
              </a:spcAft>
              <a:buSzPts val="1400"/>
              <a:buNone/>
            </a:pPr>
            <a:r>
              <a:rPr lang="en-US" dirty="0"/>
              <a:t>What I love most is connecting people, resources, and places which I think I will do a lot of throughout this work </a:t>
            </a:r>
            <a:endParaRPr dirty="0"/>
          </a:p>
          <a:p>
            <a:pPr marL="0" lvl="0" indent="0" algn="l" rtl="0">
              <a:spcBef>
                <a:spcPts val="0"/>
              </a:spcBef>
              <a:spcAft>
                <a:spcPts val="0"/>
              </a:spcAft>
              <a:buSzPts val="1400"/>
              <a:buNone/>
            </a:pPr>
            <a:endParaRPr dirty="0"/>
          </a:p>
          <a:p>
            <a:pPr marL="0" lvl="0" indent="0" algn="l" rtl="0">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742" name="Google Shape;742;g2710bcb14ff_2_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dirty="0"/>
          </a:p>
        </p:txBody>
      </p:sp>
    </p:spTree>
    <p:extLst>
      <p:ext uri="{BB962C8B-B14F-4D97-AF65-F5344CB8AC3E}">
        <p14:creationId xmlns:p14="http://schemas.microsoft.com/office/powerpoint/2010/main" val="4173875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8432569a7a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8432569a7a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6318" y="1028699"/>
            <a:ext cx="12001500" cy="4457702"/>
          </a:xfrm>
        </p:spPr>
        <p:txBody>
          <a:bodyPr anchor="b">
            <a:normAutofit/>
          </a:bodyPr>
          <a:lstStyle>
            <a:lvl1pPr algn="l">
              <a:defRPr sz="7200">
                <a:effectLst/>
              </a:defRPr>
            </a:lvl1pPr>
          </a:lstStyle>
          <a:p>
            <a:r>
              <a:rPr lang="en-US"/>
              <a:t>Click to edit Master title style</a:t>
            </a:r>
            <a:endParaRPr lang="en-US" dirty="0"/>
          </a:p>
        </p:txBody>
      </p:sp>
      <p:sp>
        <p:nvSpPr>
          <p:cNvPr id="3" name="Subtitle 2"/>
          <p:cNvSpPr>
            <a:spLocks noGrp="1"/>
          </p:cNvSpPr>
          <p:nvPr>
            <p:ph type="subTitle" idx="1"/>
          </p:nvPr>
        </p:nvSpPr>
        <p:spPr>
          <a:xfrm>
            <a:off x="1026318" y="5765801"/>
            <a:ext cx="9601200" cy="2921000"/>
          </a:xfrm>
        </p:spPr>
        <p:txBody>
          <a:bodyPr anchor="t">
            <a:normAutofit/>
          </a:bodyPr>
          <a:lstStyle>
            <a:lvl1pPr marL="0" indent="0" algn="l">
              <a:buNone/>
              <a:defRPr sz="3150">
                <a:solidFill>
                  <a:schemeClr val="bg2">
                    <a:lumMod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cxnSp>
        <p:nvCxnSpPr>
          <p:cNvPr id="16" name="Straight Connector 15"/>
          <p:cNvCxnSpPr/>
          <p:nvPr/>
        </p:nvCxnSpPr>
        <p:spPr>
          <a:xfrm flipH="1">
            <a:off x="12342018" y="12701"/>
            <a:ext cx="5715000" cy="5715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9162256" y="137318"/>
            <a:ext cx="9120983" cy="912098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10853738" y="342900"/>
            <a:ext cx="7429500" cy="74295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11003756" y="48418"/>
            <a:ext cx="7279484" cy="7279484"/>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11768140" y="914402"/>
            <a:ext cx="6515099" cy="65150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770830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1028700" y="800100"/>
            <a:ext cx="16228218" cy="46863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dirty="0"/>
              <a:t>Click icon to add picture</a:t>
            </a:r>
          </a:p>
        </p:txBody>
      </p:sp>
      <p:sp>
        <p:nvSpPr>
          <p:cNvPr id="16" name="Text Placeholder 9"/>
          <p:cNvSpPr>
            <a:spLocks noGrp="1"/>
          </p:cNvSpPr>
          <p:nvPr>
            <p:ph type="body" sz="quarter" idx="14"/>
          </p:nvPr>
        </p:nvSpPr>
        <p:spPr>
          <a:xfrm>
            <a:off x="1371603" y="5765801"/>
            <a:ext cx="12456315" cy="685800"/>
          </a:xfrm>
        </p:spPr>
        <p:txBody>
          <a:bodyPr anchor="t">
            <a:normAutofit/>
          </a:bodyPr>
          <a:lstStyle>
            <a:lvl1pPr marL="0" indent="0">
              <a:buFontTx/>
              <a:buNone/>
              <a:defRPr sz="24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69976275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26320" y="1028700"/>
            <a:ext cx="15087600" cy="4114800"/>
          </a:xfrm>
        </p:spPr>
        <p:txBody>
          <a:bodyPr anchor="ctr">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1026318" y="6172200"/>
            <a:ext cx="12803982" cy="2819400"/>
          </a:xfrm>
        </p:spPr>
        <p:txBody>
          <a:bodyPr anchor="ctr">
            <a:normAutofit/>
          </a:bodyPr>
          <a:lstStyle>
            <a:lvl1pPr marL="0" indent="0" algn="l">
              <a:buNone/>
              <a:defRPr sz="30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1312828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12117" y="1028700"/>
            <a:ext cx="13716002" cy="4114800"/>
          </a:xfrm>
        </p:spPr>
        <p:txBody>
          <a:bodyPr anchor="ctr">
            <a:normAutofit/>
          </a:bodyPr>
          <a:lstStyle>
            <a:lvl1pPr algn="l">
              <a:defRPr sz="4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169318" y="5143500"/>
            <a:ext cx="12801600" cy="571500"/>
          </a:xfrm>
        </p:spPr>
        <p:txBody>
          <a:bodyPr anchor="ctr"/>
          <a:lstStyle>
            <a:lvl1pPr marL="0" indent="0">
              <a:buFontTx/>
              <a:buNone/>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26320" y="6451601"/>
            <a:ext cx="12801600" cy="2527298"/>
          </a:xfrm>
        </p:spPr>
        <p:txBody>
          <a:bodyPr anchor="ctr">
            <a:normAutofit/>
          </a:bodyPr>
          <a:lstStyle>
            <a:lvl1pPr marL="0" indent="0" algn="l">
              <a:buNone/>
              <a:defRPr sz="30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14" name="TextBox 13"/>
          <p:cNvSpPr txBox="1"/>
          <p:nvPr/>
        </p:nvSpPr>
        <p:spPr>
          <a:xfrm>
            <a:off x="797718" y="1218333"/>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428118" y="415290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spTree>
    <p:extLst>
      <p:ext uri="{BB962C8B-B14F-4D97-AF65-F5344CB8AC3E}">
        <p14:creationId xmlns:p14="http://schemas.microsoft.com/office/powerpoint/2010/main" val="367493796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6318" y="5143500"/>
            <a:ext cx="12801600" cy="2546100"/>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1026317" y="7699472"/>
            <a:ext cx="12803985" cy="1290600"/>
          </a:xfrm>
        </p:spPr>
        <p:txBody>
          <a:bodyPr anchor="t">
            <a:normAutofit/>
          </a:bodyPr>
          <a:lstStyle>
            <a:lvl1pPr marL="0" indent="0" algn="l">
              <a:buNone/>
              <a:defRPr sz="30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26339819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712120" y="1028700"/>
            <a:ext cx="13716000" cy="4114800"/>
          </a:xfrm>
        </p:spPr>
        <p:txBody>
          <a:bodyPr anchor="ctr">
            <a:normAutofit/>
          </a:bodyPr>
          <a:lstStyle>
            <a:lvl1pPr algn="l">
              <a:defRPr sz="48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26319" y="5892801"/>
            <a:ext cx="12801602" cy="1574799"/>
          </a:xfrm>
        </p:spPr>
        <p:txBody>
          <a:bodyPr vert="horz" lIns="91440" tIns="45720" rIns="91440" bIns="45720" rtlCol="0" anchor="b">
            <a:normAutofit/>
          </a:bodyPr>
          <a:lstStyle>
            <a:lvl1pPr>
              <a:buNone/>
              <a:defRPr lang="en-US" sz="36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026317" y="7467600"/>
            <a:ext cx="12801602" cy="1524000"/>
          </a:xfrm>
        </p:spPr>
        <p:txBody>
          <a:bodyPr anchor="t">
            <a:normAutofit/>
          </a:bodyPr>
          <a:lstStyle>
            <a:lvl1pPr marL="0" indent="0" algn="l">
              <a:buNone/>
              <a:defRPr sz="27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
        <p:nvSpPr>
          <p:cNvPr id="11" name="TextBox 10"/>
          <p:cNvSpPr txBox="1"/>
          <p:nvPr/>
        </p:nvSpPr>
        <p:spPr>
          <a:xfrm>
            <a:off x="797718" y="1218333"/>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2" name="TextBox 11"/>
          <p:cNvSpPr txBox="1"/>
          <p:nvPr/>
        </p:nvSpPr>
        <p:spPr>
          <a:xfrm>
            <a:off x="15428118" y="415290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spTree>
    <p:extLst>
      <p:ext uri="{BB962C8B-B14F-4D97-AF65-F5344CB8AC3E}">
        <p14:creationId xmlns:p14="http://schemas.microsoft.com/office/powerpoint/2010/main" val="265801495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026320" y="1028700"/>
            <a:ext cx="15087600" cy="41148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026318" y="5892801"/>
            <a:ext cx="12801600" cy="1257300"/>
          </a:xfrm>
        </p:spPr>
        <p:txBody>
          <a:bodyPr vert="horz" lIns="91440" tIns="45720" rIns="91440" bIns="45720" rtlCol="0" anchor="b">
            <a:normAutofit/>
          </a:bodyPr>
          <a:lstStyle>
            <a:lvl1pPr>
              <a:buNone/>
              <a:defRPr lang="en-US" sz="36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026317" y="7150098"/>
            <a:ext cx="12801602" cy="1841501"/>
          </a:xfrm>
        </p:spPr>
        <p:txBody>
          <a:bodyPr anchor="t">
            <a:normAutofit/>
          </a:bodyPr>
          <a:lstStyle>
            <a:lvl1pPr marL="0" indent="0" algn="l">
              <a:buNone/>
              <a:defRPr sz="27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47687093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30965993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27818" y="1028700"/>
            <a:ext cx="3086100" cy="6858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28700" y="1028700"/>
            <a:ext cx="11734800" cy="79629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893492793"/>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51"/>
        <p:cNvGrpSpPr/>
        <p:nvPr/>
      </p:nvGrpSpPr>
      <p:grpSpPr>
        <a:xfrm>
          <a:off x="0" y="0"/>
          <a:ext cx="0" cy="0"/>
          <a:chOff x="0" y="0"/>
          <a:chExt cx="0" cy="0"/>
        </a:xfrm>
      </p:grpSpPr>
      <p:sp>
        <p:nvSpPr>
          <p:cNvPr id="52" name="Google Shape;52;p13"/>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4" name="Google Shape;54;p13"/>
          <p:cNvSpPr txBox="1">
            <a:spLocks noGrp="1"/>
          </p:cNvSpPr>
          <p:nvPr>
            <p:ph type="title"/>
          </p:nvPr>
        </p:nvSpPr>
        <p:spPr>
          <a:xfrm>
            <a:off x="498500" y="861050"/>
            <a:ext cx="12507600" cy="1019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atin typeface="Barlow Semi Condensed"/>
                <a:ea typeface="Barlow Semi Condensed"/>
                <a:cs typeface="Barlow Semi Condensed"/>
                <a:sym typeface="Barlow Semi Condensed"/>
              </a:defRPr>
            </a:lvl2pPr>
            <a:lvl3pPr lvl="2">
              <a:spcBef>
                <a:spcPts val="0"/>
              </a:spcBef>
              <a:spcAft>
                <a:spcPts val="0"/>
              </a:spcAft>
              <a:buSzPts val="2800"/>
              <a:buNone/>
              <a:defRPr>
                <a:latin typeface="Barlow Semi Condensed"/>
                <a:ea typeface="Barlow Semi Condensed"/>
                <a:cs typeface="Barlow Semi Condensed"/>
                <a:sym typeface="Barlow Semi Condensed"/>
              </a:defRPr>
            </a:lvl3pPr>
            <a:lvl4pPr lvl="3">
              <a:spcBef>
                <a:spcPts val="0"/>
              </a:spcBef>
              <a:spcAft>
                <a:spcPts val="0"/>
              </a:spcAft>
              <a:buSzPts val="2800"/>
              <a:buNone/>
              <a:defRPr>
                <a:latin typeface="Barlow Semi Condensed"/>
                <a:ea typeface="Barlow Semi Condensed"/>
                <a:cs typeface="Barlow Semi Condensed"/>
                <a:sym typeface="Barlow Semi Condensed"/>
              </a:defRPr>
            </a:lvl4pPr>
            <a:lvl5pPr lvl="4">
              <a:spcBef>
                <a:spcPts val="0"/>
              </a:spcBef>
              <a:spcAft>
                <a:spcPts val="0"/>
              </a:spcAft>
              <a:buSzPts val="2800"/>
              <a:buNone/>
              <a:defRPr>
                <a:latin typeface="Barlow Semi Condensed"/>
                <a:ea typeface="Barlow Semi Condensed"/>
                <a:cs typeface="Barlow Semi Condensed"/>
                <a:sym typeface="Barlow Semi Condensed"/>
              </a:defRPr>
            </a:lvl5pPr>
            <a:lvl6pPr lvl="5">
              <a:spcBef>
                <a:spcPts val="0"/>
              </a:spcBef>
              <a:spcAft>
                <a:spcPts val="0"/>
              </a:spcAft>
              <a:buSzPts val="2800"/>
              <a:buNone/>
              <a:defRPr>
                <a:latin typeface="Barlow Semi Condensed"/>
                <a:ea typeface="Barlow Semi Condensed"/>
                <a:cs typeface="Barlow Semi Condensed"/>
                <a:sym typeface="Barlow Semi Condensed"/>
              </a:defRPr>
            </a:lvl6pPr>
            <a:lvl7pPr lvl="6">
              <a:spcBef>
                <a:spcPts val="0"/>
              </a:spcBef>
              <a:spcAft>
                <a:spcPts val="0"/>
              </a:spcAft>
              <a:buSzPts val="2800"/>
              <a:buNone/>
              <a:defRPr>
                <a:latin typeface="Barlow Semi Condensed"/>
                <a:ea typeface="Barlow Semi Condensed"/>
                <a:cs typeface="Barlow Semi Condensed"/>
                <a:sym typeface="Barlow Semi Condensed"/>
              </a:defRPr>
            </a:lvl7pPr>
            <a:lvl8pPr lvl="7">
              <a:spcBef>
                <a:spcPts val="0"/>
              </a:spcBef>
              <a:spcAft>
                <a:spcPts val="0"/>
              </a:spcAft>
              <a:buSzPts val="2800"/>
              <a:buNone/>
              <a:defRPr>
                <a:latin typeface="Barlow Semi Condensed"/>
                <a:ea typeface="Barlow Semi Condensed"/>
                <a:cs typeface="Barlow Semi Condensed"/>
                <a:sym typeface="Barlow Semi Condensed"/>
              </a:defRPr>
            </a:lvl8pPr>
            <a:lvl9pPr lvl="8">
              <a:spcBef>
                <a:spcPts val="0"/>
              </a:spcBef>
              <a:spcAft>
                <a:spcPts val="0"/>
              </a:spcAft>
              <a:buSzPts val="2800"/>
              <a:buNone/>
              <a:defRPr>
                <a:latin typeface="Barlow Semi Condensed"/>
                <a:ea typeface="Barlow Semi Condensed"/>
                <a:cs typeface="Barlow Semi Condensed"/>
                <a:sym typeface="Barlow Semi Condensed"/>
              </a:defRPr>
            </a:lvl9pPr>
          </a:lstStyle>
          <a:p>
            <a:endParaRPr/>
          </a:p>
        </p:txBody>
      </p:sp>
      <p:sp>
        <p:nvSpPr>
          <p:cNvPr id="55" name="Google Shape;55;p13"/>
          <p:cNvSpPr txBox="1">
            <a:spLocks noGrp="1"/>
          </p:cNvSpPr>
          <p:nvPr>
            <p:ph type="body" idx="1"/>
          </p:nvPr>
        </p:nvSpPr>
        <p:spPr>
          <a:xfrm>
            <a:off x="793050" y="2175200"/>
            <a:ext cx="15634200" cy="70470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Tree>
    <p:extLst>
      <p:ext uri="{BB962C8B-B14F-4D97-AF65-F5344CB8AC3E}">
        <p14:creationId xmlns:p14="http://schemas.microsoft.com/office/powerpoint/2010/main" val="3434068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
        <p:cNvGrpSpPr/>
        <p:nvPr/>
      </p:nvGrpSpPr>
      <p:grpSpPr>
        <a:xfrm>
          <a:off x="0" y="0"/>
          <a:ext cx="0" cy="0"/>
          <a:chOff x="0" y="0"/>
          <a:chExt cx="0" cy="0"/>
        </a:xfrm>
      </p:grpSpPr>
      <p:sp>
        <p:nvSpPr>
          <p:cNvPr id="32" name="Google Shape;32;p5"/>
          <p:cNvSpPr txBox="1">
            <a:spLocks noGrp="1"/>
          </p:cNvSpPr>
          <p:nvPr>
            <p:ph type="title"/>
          </p:nvPr>
        </p:nvSpPr>
        <p:spPr>
          <a:xfrm>
            <a:off x="4800500" y="1151900"/>
            <a:ext cx="12643200" cy="1270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4800606" y="3205350"/>
            <a:ext cx="6142800" cy="6004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34" name="Google Shape;34;p5"/>
          <p:cNvSpPr txBox="1">
            <a:spLocks noGrp="1"/>
          </p:cNvSpPr>
          <p:nvPr>
            <p:ph type="body" idx="2"/>
          </p:nvPr>
        </p:nvSpPr>
        <p:spPr>
          <a:xfrm>
            <a:off x="11301144" y="3205350"/>
            <a:ext cx="6142800" cy="6004800"/>
          </a:xfrm>
          <a:prstGeom prst="rect">
            <a:avLst/>
          </a:prstGeom>
        </p:spPr>
        <p:txBody>
          <a:bodyPr spcFirstLastPara="1" wrap="square" lIns="91425" tIns="91425" rIns="91425" bIns="91425" anchor="t" anchorCtr="0">
            <a:normAutofit/>
          </a:bodyPr>
          <a:lstStyle>
            <a:lvl1pPr marL="914400" lvl="0" indent="-635000">
              <a:spcBef>
                <a:spcPts val="0"/>
              </a:spcBef>
              <a:spcAft>
                <a:spcPts val="0"/>
              </a:spcAft>
              <a:buSzPts val="1400"/>
              <a:buChar char="●"/>
              <a:defRPr sz="2800"/>
            </a:lvl1pPr>
            <a:lvl2pPr marL="1828800" lvl="1" indent="-609600">
              <a:spcBef>
                <a:spcPts val="0"/>
              </a:spcBef>
              <a:spcAft>
                <a:spcPts val="0"/>
              </a:spcAft>
              <a:buSzPts val="1200"/>
              <a:buChar char="○"/>
              <a:defRPr sz="2400"/>
            </a:lvl2pPr>
            <a:lvl3pPr marL="2743200" lvl="2" indent="-609600">
              <a:spcBef>
                <a:spcPts val="0"/>
              </a:spcBef>
              <a:spcAft>
                <a:spcPts val="0"/>
              </a:spcAft>
              <a:buSzPts val="1200"/>
              <a:buChar char="■"/>
              <a:defRPr sz="2400"/>
            </a:lvl3pPr>
            <a:lvl4pPr marL="3657600" lvl="3" indent="-609600">
              <a:spcBef>
                <a:spcPts val="0"/>
              </a:spcBef>
              <a:spcAft>
                <a:spcPts val="0"/>
              </a:spcAft>
              <a:buSzPts val="1200"/>
              <a:buChar char="●"/>
              <a:defRPr sz="2400"/>
            </a:lvl4pPr>
            <a:lvl5pPr marL="4572000" lvl="4" indent="-609600">
              <a:spcBef>
                <a:spcPts val="0"/>
              </a:spcBef>
              <a:spcAft>
                <a:spcPts val="0"/>
              </a:spcAft>
              <a:buSzPts val="1200"/>
              <a:buChar char="○"/>
              <a:defRPr sz="2400"/>
            </a:lvl5pPr>
            <a:lvl6pPr marL="5486400" lvl="5" indent="-609600">
              <a:spcBef>
                <a:spcPts val="0"/>
              </a:spcBef>
              <a:spcAft>
                <a:spcPts val="0"/>
              </a:spcAft>
              <a:buSzPts val="1200"/>
              <a:buChar char="■"/>
              <a:defRPr sz="2400"/>
            </a:lvl6pPr>
            <a:lvl7pPr marL="6400800" lvl="6" indent="-609600">
              <a:spcBef>
                <a:spcPts val="0"/>
              </a:spcBef>
              <a:spcAft>
                <a:spcPts val="0"/>
              </a:spcAft>
              <a:buSzPts val="1200"/>
              <a:buChar char="●"/>
              <a:defRPr sz="2400"/>
            </a:lvl7pPr>
            <a:lvl8pPr marL="7315200" lvl="7" indent="-609600">
              <a:spcBef>
                <a:spcPts val="0"/>
              </a:spcBef>
              <a:spcAft>
                <a:spcPts val="0"/>
              </a:spcAft>
              <a:buSzPts val="1200"/>
              <a:buChar char="○"/>
              <a:defRPr sz="2400"/>
            </a:lvl8pPr>
            <a:lvl9pPr marL="8229600" lvl="8" indent="-609600">
              <a:spcBef>
                <a:spcPts val="0"/>
              </a:spcBef>
              <a:spcAft>
                <a:spcPts val="0"/>
              </a:spcAft>
              <a:buSzPts val="1200"/>
              <a:buChar char="■"/>
              <a:defRPr sz="2400"/>
            </a:lvl9pPr>
          </a:lstStyle>
          <a:p>
            <a:endParaRPr/>
          </a:p>
        </p:txBody>
      </p:sp>
      <p:sp>
        <p:nvSpPr>
          <p:cNvPr id="35" name="Google Shape;35;p5"/>
          <p:cNvSpPr txBox="1">
            <a:spLocks noGrp="1"/>
          </p:cNvSpPr>
          <p:nvPr>
            <p:ph type="sldNum" idx="12"/>
          </p:nvPr>
        </p:nvSpPr>
        <p:spPr>
          <a:xfrm>
            <a:off x="16995998" y="9377518"/>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08256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651880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0"/>
            <a:ext cx="17041200" cy="1145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rmAutofit/>
          </a:bodyPr>
          <a:lstStyle>
            <a:lvl1pPr marL="914400" lvl="0" indent="-685800">
              <a:spcBef>
                <a:spcPts val="0"/>
              </a:spcBef>
              <a:spcAft>
                <a:spcPts val="0"/>
              </a:spcAft>
              <a:buSzPts val="1800"/>
              <a:buChar char="●"/>
              <a:defRPr/>
            </a:lvl1pPr>
            <a:lvl2pPr marL="1828800" lvl="1" indent="-635000">
              <a:spcBef>
                <a:spcPts val="0"/>
              </a:spcBef>
              <a:spcAft>
                <a:spcPts val="0"/>
              </a:spcAft>
              <a:buSzPts val="1400"/>
              <a:buChar char="○"/>
              <a:defRPr/>
            </a:lvl2pPr>
            <a:lvl3pPr marL="2743200" lvl="2" indent="-635000">
              <a:spcBef>
                <a:spcPts val="0"/>
              </a:spcBef>
              <a:spcAft>
                <a:spcPts val="0"/>
              </a:spcAft>
              <a:buSzPts val="1400"/>
              <a:buChar char="■"/>
              <a:defRPr/>
            </a:lvl3pPr>
            <a:lvl4pPr marL="3657600" lvl="3" indent="-635000">
              <a:spcBef>
                <a:spcPts val="0"/>
              </a:spcBef>
              <a:spcAft>
                <a:spcPts val="0"/>
              </a:spcAft>
              <a:buSzPts val="1400"/>
              <a:buChar char="●"/>
              <a:defRPr/>
            </a:lvl4pPr>
            <a:lvl5pPr marL="4572000" lvl="4" indent="-635000">
              <a:spcBef>
                <a:spcPts val="0"/>
              </a:spcBef>
              <a:spcAft>
                <a:spcPts val="0"/>
              </a:spcAft>
              <a:buSzPts val="1400"/>
              <a:buChar char="○"/>
              <a:defRPr/>
            </a:lvl5pPr>
            <a:lvl6pPr marL="5486400" lvl="5" indent="-635000">
              <a:spcBef>
                <a:spcPts val="0"/>
              </a:spcBef>
              <a:spcAft>
                <a:spcPts val="0"/>
              </a:spcAft>
              <a:buSzPts val="1400"/>
              <a:buChar char="■"/>
              <a:defRPr/>
            </a:lvl6pPr>
            <a:lvl7pPr marL="6400800" lvl="6" indent="-635000">
              <a:spcBef>
                <a:spcPts val="0"/>
              </a:spcBef>
              <a:spcAft>
                <a:spcPts val="0"/>
              </a:spcAft>
              <a:buSzPts val="1400"/>
              <a:buChar char="●"/>
              <a:defRPr/>
            </a:lvl7pPr>
            <a:lvl8pPr marL="7315200" lvl="7" indent="-635000">
              <a:spcBef>
                <a:spcPts val="0"/>
              </a:spcBef>
              <a:spcAft>
                <a:spcPts val="0"/>
              </a:spcAft>
              <a:buSzPts val="1400"/>
              <a:buChar char="○"/>
              <a:defRPr/>
            </a:lvl8pPr>
            <a:lvl9pPr marL="8229600" lvl="8" indent="-6350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6944916" y="9326434"/>
            <a:ext cx="1097400" cy="7872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2388680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6317" y="3009900"/>
            <a:ext cx="12801602" cy="3422400"/>
          </a:xfrm>
        </p:spPr>
        <p:txBody>
          <a:bodyPr anchor="b">
            <a:normAutofit/>
          </a:bodyPr>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1026320" y="6743700"/>
            <a:ext cx="12801600" cy="2247900"/>
          </a:xfrm>
        </p:spPr>
        <p:txBody>
          <a:bodyPr anchor="t">
            <a:normAutofit/>
          </a:bodyPr>
          <a:lstStyle>
            <a:lvl1pPr marL="0" indent="0" algn="l">
              <a:buNone/>
              <a:defRPr sz="2700">
                <a:solidFill>
                  <a:schemeClr val="bg2">
                    <a:lumMod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33016928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26317" y="1028701"/>
            <a:ext cx="7406483" cy="54229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712200" y="1028702"/>
            <a:ext cx="7401719" cy="542289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74673511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58121" y="1028700"/>
            <a:ext cx="6974681" cy="864393"/>
          </a:xfrm>
        </p:spPr>
        <p:txBody>
          <a:bodyPr anchor="b">
            <a:no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26317" y="1905794"/>
            <a:ext cx="7406483" cy="454580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118599" y="1028700"/>
            <a:ext cx="6997701" cy="864393"/>
          </a:xfrm>
        </p:spPr>
        <p:txBody>
          <a:bodyPr anchor="b">
            <a:noAutofit/>
          </a:bodyPr>
          <a:lstStyle>
            <a:lvl1pPr marL="0" indent="0">
              <a:buNone/>
              <a:defRPr sz="4200" b="0">
                <a:solidFill>
                  <a:schemeClr val="tx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8709818" y="1893093"/>
            <a:ext cx="7393782" cy="454580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75050693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21528945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6808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27518" y="1028700"/>
            <a:ext cx="5486400" cy="2057400"/>
          </a:xfrm>
        </p:spPr>
        <p:txBody>
          <a:bodyPr anchor="b">
            <a:normAutofit/>
          </a:bodyPr>
          <a:lstStyle>
            <a:lvl1pPr algn="l">
              <a:defRPr sz="3600" b="0"/>
            </a:lvl1pPr>
          </a:lstStyle>
          <a:p>
            <a:r>
              <a:rPr lang="en-US"/>
              <a:t>Click to edit Master title style</a:t>
            </a:r>
            <a:endParaRPr lang="en-US" dirty="0"/>
          </a:p>
        </p:txBody>
      </p:sp>
      <p:sp>
        <p:nvSpPr>
          <p:cNvPr id="3" name="Content Placeholder 2"/>
          <p:cNvSpPr>
            <a:spLocks noGrp="1"/>
          </p:cNvSpPr>
          <p:nvPr>
            <p:ph idx="1"/>
          </p:nvPr>
        </p:nvSpPr>
        <p:spPr>
          <a:xfrm>
            <a:off x="1026318" y="1028700"/>
            <a:ext cx="8915402" cy="79629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627518" y="3314699"/>
            <a:ext cx="5486400" cy="3136901"/>
          </a:xfrm>
        </p:spPr>
        <p:txBody>
          <a:bodyPr anchor="t">
            <a:normAutofit/>
          </a:bodyPr>
          <a:lstStyle>
            <a:lvl1pPr marL="0" indent="0">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1009236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4218" y="2171700"/>
            <a:ext cx="9029700" cy="1714500"/>
          </a:xfrm>
        </p:spPr>
        <p:txBody>
          <a:bodyPr anchor="b">
            <a:normAutofit/>
          </a:bodyPr>
          <a:lstStyle>
            <a:lvl1pPr algn="l">
              <a:defRPr sz="42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1483518" y="1371600"/>
            <a:ext cx="4921461" cy="6858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dirty="0"/>
              <a:t>Click icon to add picture</a:t>
            </a:r>
          </a:p>
        </p:txBody>
      </p:sp>
      <p:sp>
        <p:nvSpPr>
          <p:cNvPr id="4" name="Text Placeholder 3"/>
          <p:cNvSpPr>
            <a:spLocks noGrp="1"/>
          </p:cNvSpPr>
          <p:nvPr>
            <p:ph type="body" sz="half" idx="2"/>
          </p:nvPr>
        </p:nvSpPr>
        <p:spPr>
          <a:xfrm>
            <a:off x="7084218" y="4165600"/>
            <a:ext cx="9032082" cy="3073400"/>
          </a:xfrm>
        </p:spPr>
        <p:txBody>
          <a:bodyPr anchor="t">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300994788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13810454" y="4445000"/>
            <a:ext cx="4472787" cy="4813301"/>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1026318" y="6730998"/>
            <a:ext cx="12801600" cy="22606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6318" y="1028701"/>
            <a:ext cx="12801600" cy="54229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4856618" y="9258301"/>
            <a:ext cx="2400300" cy="547688"/>
          </a:xfrm>
          <a:prstGeom prst="rect">
            <a:avLst/>
          </a:prstGeom>
        </p:spPr>
        <p:txBody>
          <a:bodyPr vert="horz" lIns="91440" tIns="45720" rIns="91440" bIns="45720" rtlCol="0" anchor="t"/>
          <a:lstStyle>
            <a:lvl1pPr algn="r">
              <a:defRPr sz="1500" b="0" i="0">
                <a:solidFill>
                  <a:schemeClr val="bg2">
                    <a:lumMod val="50000"/>
                  </a:schemeClr>
                </a:solidFill>
                <a:effectLst/>
                <a:latin typeface="+mn-lt"/>
              </a:defRPr>
            </a:lvl1pPr>
          </a:lstStyle>
          <a:p>
            <a:endParaRPr lang="en-US" dirty="0"/>
          </a:p>
        </p:txBody>
      </p:sp>
      <p:sp>
        <p:nvSpPr>
          <p:cNvPr id="5" name="Footer Placeholder 4"/>
          <p:cNvSpPr>
            <a:spLocks noGrp="1"/>
          </p:cNvSpPr>
          <p:nvPr>
            <p:ph type="ftr" sz="quarter" idx="3"/>
          </p:nvPr>
        </p:nvSpPr>
        <p:spPr>
          <a:xfrm>
            <a:off x="1026318" y="9258301"/>
            <a:ext cx="11315700" cy="547688"/>
          </a:xfrm>
          <a:prstGeom prst="rect">
            <a:avLst/>
          </a:prstGeom>
        </p:spPr>
        <p:txBody>
          <a:bodyPr vert="horz" lIns="91440" tIns="45720" rIns="91440" bIns="45720" rtlCol="0" anchor="t"/>
          <a:lstStyle>
            <a:lvl1pPr algn="l">
              <a:defRPr sz="15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5544801" y="8367713"/>
            <a:ext cx="1713368" cy="1004888"/>
          </a:xfrm>
          <a:prstGeom prst="rect">
            <a:avLst/>
          </a:prstGeom>
        </p:spPr>
        <p:txBody>
          <a:bodyPr vert="horz" lIns="91440" tIns="45720" rIns="91440" bIns="45720" rtlCol="0" anchor="b"/>
          <a:lstStyle>
            <a:lvl1pPr algn="r">
              <a:defRPr sz="4800" b="0" i="0">
                <a:solidFill>
                  <a:schemeClr val="bg2">
                    <a:lumMod val="50000"/>
                  </a:schemeClr>
                </a:solidFill>
                <a:effectLst/>
                <a:latin typeface="+mn-lt"/>
              </a:defRPr>
            </a:lvl1pPr>
          </a:lstStyle>
          <a:p>
            <a:pPr marL="0" lvl="0" indent="0" algn="r" rtl="0">
              <a:spcBef>
                <a:spcPts val="0"/>
              </a:spcBef>
              <a:spcAft>
                <a:spcPts val="0"/>
              </a:spcAft>
              <a:buNone/>
            </a:pPr>
            <a:fld id="{00000000-1234-1234-1234-123412341234}" type="slidenum">
              <a:rPr lang="en-US" smtClean="0"/>
              <a:t>‹#›</a:t>
            </a:fld>
            <a:endParaRPr lang="en-US" dirty="0"/>
          </a:p>
        </p:txBody>
      </p:sp>
    </p:spTree>
    <p:extLst>
      <p:ext uri="{BB962C8B-B14F-4D97-AF65-F5344CB8AC3E}">
        <p14:creationId xmlns:p14="http://schemas.microsoft.com/office/powerpoint/2010/main" val="472476991"/>
      </p:ext>
    </p:extLst>
  </p:cSld>
  <p:clrMap bg1="dk1" tx1="lt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Lst>
  <p:hf sldNum="0" hdr="0" ftr="0" dt="0"/>
  <p:txStyles>
    <p:titleStyle>
      <a:lvl1pPr algn="l" defTabSz="685800" rtl="0" eaLnBrk="1" latinLnBrk="0" hangingPunct="1">
        <a:spcBef>
          <a:spcPct val="0"/>
        </a:spcBef>
        <a:buNone/>
        <a:defRPr sz="54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tx1"/>
        </a:buClr>
        <a:buSzPct val="80000"/>
        <a:buFont typeface="Wingdings 3" panose="05040102010807070707" pitchFamily="18" charset="2"/>
        <a:buChar char=""/>
        <a:defRPr sz="3000" kern="1200" cap="none">
          <a:solidFill>
            <a:schemeClr val="bg2">
              <a:lumMod val="7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tx1"/>
        </a:buClr>
        <a:buSzPct val="80000"/>
        <a:buFont typeface="Wingdings 3" panose="05040102010807070707" pitchFamily="18" charset="2"/>
        <a:buChar char=""/>
        <a:defRPr sz="2700" kern="1200" cap="none">
          <a:solidFill>
            <a:schemeClr val="bg2">
              <a:lumMod val="7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tx1"/>
        </a:buClr>
        <a:buSzPct val="80000"/>
        <a:buFont typeface="Wingdings 3" panose="05040102010807070707" pitchFamily="18" charset="2"/>
        <a:buChar char=""/>
        <a:defRPr sz="2400" kern="1200" cap="none">
          <a:solidFill>
            <a:schemeClr val="bg2">
              <a:lumMod val="7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tx1"/>
        </a:buClr>
        <a:buSzPct val="80000"/>
        <a:buFont typeface="Wingdings 3" panose="05040102010807070707" pitchFamily="18" charset="2"/>
        <a:buChar char=""/>
        <a:defRPr sz="2100" kern="1200" cap="none">
          <a:solidFill>
            <a:schemeClr val="bg2">
              <a:lumMod val="7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0.xml"/><Relationship Id="rId5" Type="http://schemas.openxmlformats.org/officeDocument/2006/relationships/image" Target="../media/image32.jp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0.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sv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50.png"/><Relationship Id="rId3" Type="http://schemas.openxmlformats.org/officeDocument/2006/relationships/image" Target="../media/image44.png"/><Relationship Id="rId7" Type="http://schemas.openxmlformats.org/officeDocument/2006/relationships/image" Target="../media/image47.jpg"/><Relationship Id="rId12" Type="http://schemas.openxmlformats.org/officeDocument/2006/relationships/image" Target="../media/image49.png"/><Relationship Id="rId2" Type="http://schemas.openxmlformats.org/officeDocument/2006/relationships/notesSlide" Target="../notesSlides/notesSlide21.xml"/><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8.png"/><Relationship Id="rId5" Type="http://schemas.openxmlformats.org/officeDocument/2006/relationships/image" Target="../media/image2.png"/><Relationship Id="rId15" Type="http://schemas.openxmlformats.org/officeDocument/2006/relationships/image" Target="../media/image52.png"/><Relationship Id="rId10" Type="http://schemas.openxmlformats.org/officeDocument/2006/relationships/image" Target="../media/image12.png"/><Relationship Id="rId4" Type="http://schemas.openxmlformats.org/officeDocument/2006/relationships/image" Target="../media/image45.svg"/><Relationship Id="rId9" Type="http://schemas.openxmlformats.org/officeDocument/2006/relationships/image" Target="../media/image11.jpg"/><Relationship Id="rId14" Type="http://schemas.openxmlformats.org/officeDocument/2006/relationships/image" Target="../media/image5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g271240208d6_0_296"/>
          <p:cNvPicPr preferRelativeResize="0"/>
          <p:nvPr/>
        </p:nvPicPr>
        <p:blipFill>
          <a:blip r:embed="rId3">
            <a:alphaModFix/>
          </a:blip>
          <a:stretch>
            <a:fillRect/>
          </a:stretch>
        </p:blipFill>
        <p:spPr>
          <a:xfrm>
            <a:off x="0" y="7799120"/>
            <a:ext cx="18288001" cy="2486643"/>
          </a:xfrm>
          <a:prstGeom prst="rect">
            <a:avLst/>
          </a:prstGeom>
          <a:noFill/>
          <a:ln>
            <a:noFill/>
          </a:ln>
        </p:spPr>
      </p:pic>
      <p:pic>
        <p:nvPicPr>
          <p:cNvPr id="4" name="Picture 3" descr="A black background with blue text&#10;&#10;Description automatically generated">
            <a:extLst>
              <a:ext uri="{FF2B5EF4-FFF2-40B4-BE49-F238E27FC236}">
                <a16:creationId xmlns:a16="http://schemas.microsoft.com/office/drawing/2014/main" id="{7B71925D-81C5-B9BF-2686-887E8466ACC2}"/>
              </a:ext>
            </a:extLst>
          </p:cNvPr>
          <p:cNvPicPr>
            <a:picLocks noChangeAspect="1"/>
          </p:cNvPicPr>
          <p:nvPr/>
        </p:nvPicPr>
        <p:blipFill>
          <a:blip r:embed="rId4"/>
          <a:stretch>
            <a:fillRect/>
          </a:stretch>
        </p:blipFill>
        <p:spPr>
          <a:xfrm>
            <a:off x="8643669" y="2042692"/>
            <a:ext cx="7591521" cy="4803051"/>
          </a:xfrm>
          <a:prstGeom prst="rect">
            <a:avLst/>
          </a:prstGeom>
        </p:spPr>
      </p:pic>
      <p:sp>
        <p:nvSpPr>
          <p:cNvPr id="3" name="TextBox 2">
            <a:extLst>
              <a:ext uri="{FF2B5EF4-FFF2-40B4-BE49-F238E27FC236}">
                <a16:creationId xmlns:a16="http://schemas.microsoft.com/office/drawing/2014/main" id="{D7AD4F3D-FC78-CCD6-5CCF-6DE232CF333C}"/>
              </a:ext>
            </a:extLst>
          </p:cNvPr>
          <p:cNvSpPr txBox="1"/>
          <p:nvPr/>
        </p:nvSpPr>
        <p:spPr>
          <a:xfrm>
            <a:off x="335814" y="824291"/>
            <a:ext cx="9981379" cy="2585323"/>
          </a:xfrm>
          <a:prstGeom prst="rect">
            <a:avLst/>
          </a:prstGeom>
          <a:noFill/>
        </p:spPr>
        <p:txBody>
          <a:bodyPr wrap="square" rtlCol="0">
            <a:spAutoFit/>
          </a:bodyPr>
          <a:lstStyle/>
          <a:p>
            <a:r>
              <a:rPr lang="en-US" sz="5400" b="1" dirty="0">
                <a:solidFill>
                  <a:schemeClr val="tx1"/>
                </a:solidFill>
              </a:rPr>
              <a:t>COLLABORATIONS &amp; CAPACITY</a:t>
            </a:r>
          </a:p>
          <a:p>
            <a:r>
              <a:rPr lang="en-US" sz="5400" b="1" dirty="0">
                <a:solidFill>
                  <a:schemeClr val="tx1"/>
                </a:solidFill>
              </a:rPr>
              <a:t>ACROSS THE EDA SPECTRUM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63"/>
          <p:cNvSpPr txBox="1">
            <a:spLocks noGrp="1"/>
          </p:cNvSpPr>
          <p:nvPr>
            <p:ph type="title"/>
          </p:nvPr>
        </p:nvSpPr>
        <p:spPr>
          <a:xfrm>
            <a:off x="722024" y="254788"/>
            <a:ext cx="9384000" cy="1193624"/>
          </a:xfrm>
          <a:prstGeom prst="rect">
            <a:avLst/>
          </a:prstGeom>
          <a:noFill/>
          <a:ln>
            <a:noFill/>
          </a:ln>
        </p:spPr>
        <p:txBody>
          <a:bodyPr spcFirstLastPara="1" vert="horz" wrap="square" lIns="182850" tIns="182850" rIns="182850" bIns="182850" rtlCol="0" anchor="t" anchorCtr="0">
            <a:noAutofit/>
          </a:bodyPr>
          <a:lstStyle/>
          <a:p>
            <a:pPr>
              <a:buSzPts val="2100"/>
            </a:pPr>
            <a:r>
              <a:rPr lang="en" b="1" dirty="0">
                <a:latin typeface="Raleway ExtraBold"/>
                <a:ea typeface="Raleway ExtraBold"/>
                <a:cs typeface="Raleway ExtraBold"/>
                <a:sym typeface="Raleway ExtraBold"/>
              </a:rPr>
              <a:t>Energy Transition </a:t>
            </a:r>
            <a:endParaRPr b="1" dirty="0">
              <a:latin typeface="Helvetica Neue"/>
              <a:ea typeface="Helvetica Neue"/>
              <a:cs typeface="Helvetica Neue"/>
              <a:sym typeface="Helvetica Neue"/>
            </a:endParaRPr>
          </a:p>
        </p:txBody>
      </p:sp>
      <p:cxnSp>
        <p:nvCxnSpPr>
          <p:cNvPr id="649" name="Google Shape;649;p63"/>
          <p:cNvCxnSpPr/>
          <p:nvPr/>
        </p:nvCxnSpPr>
        <p:spPr>
          <a:xfrm>
            <a:off x="1068824" y="1448420"/>
            <a:ext cx="8690400" cy="0"/>
          </a:xfrm>
          <a:prstGeom prst="straightConnector1">
            <a:avLst/>
          </a:prstGeom>
          <a:noFill/>
          <a:ln w="28575" cap="flat" cmpd="sng">
            <a:solidFill>
              <a:srgbClr val="0092C3"/>
            </a:solidFill>
            <a:prstDash val="solid"/>
            <a:round/>
            <a:headEnd type="none" w="sm" len="sm"/>
            <a:tailEnd type="none" w="sm" len="sm"/>
          </a:ln>
        </p:spPr>
      </p:cxnSp>
      <p:sp>
        <p:nvSpPr>
          <p:cNvPr id="650" name="Google Shape;650;p63"/>
          <p:cNvSpPr txBox="1"/>
          <p:nvPr/>
        </p:nvSpPr>
        <p:spPr>
          <a:xfrm>
            <a:off x="820424" y="1744995"/>
            <a:ext cx="9187200" cy="5873769"/>
          </a:xfrm>
          <a:prstGeom prst="rect">
            <a:avLst/>
          </a:prstGeom>
          <a:noFill/>
          <a:ln>
            <a:noFill/>
          </a:ln>
        </p:spPr>
        <p:txBody>
          <a:bodyPr spcFirstLastPara="1" wrap="square" lIns="182850" tIns="182850" rIns="182850" bIns="182850" anchor="t" anchorCtr="0">
            <a:noAutofit/>
          </a:bodyPr>
          <a:lstStyle/>
          <a:p>
            <a:pPr marL="685800" indent="-546100">
              <a:lnSpc>
                <a:spcPct val="94000"/>
              </a:lnSpc>
              <a:buSzPts val="1700"/>
              <a:buChar char="•"/>
            </a:pPr>
            <a:r>
              <a:rPr lang="en" sz="3400" b="1" dirty="0">
                <a:latin typeface="Helvetica Neue"/>
                <a:ea typeface="Helvetica Neue"/>
                <a:cs typeface="Helvetica Neue"/>
                <a:sym typeface="Helvetica Neue"/>
              </a:rPr>
              <a:t>2 Closing Power Plants </a:t>
            </a:r>
            <a:endParaRPr sz="3400" b="1" dirty="0">
              <a:latin typeface="Helvetica Neue"/>
              <a:ea typeface="Helvetica Neue"/>
              <a:cs typeface="Helvetica Neue"/>
              <a:sym typeface="Helvetica Neue"/>
            </a:endParaRPr>
          </a:p>
          <a:p>
            <a:pPr marL="1371600" lvl="1" indent="-546100">
              <a:lnSpc>
                <a:spcPct val="94000"/>
              </a:lnSpc>
              <a:spcBef>
                <a:spcPts val="800"/>
              </a:spcBef>
              <a:buSzPts val="1700"/>
              <a:buChar char="○"/>
            </a:pPr>
            <a:r>
              <a:rPr lang="en" sz="3400" dirty="0">
                <a:latin typeface="Helvetica Neue"/>
                <a:ea typeface="Helvetica Neue"/>
                <a:cs typeface="Helvetica Neue"/>
                <a:sym typeface="Helvetica Neue"/>
              </a:rPr>
              <a:t>Hayden Generating Station, 2028</a:t>
            </a:r>
            <a:endParaRPr sz="3400" dirty="0">
              <a:latin typeface="Helvetica Neue"/>
              <a:ea typeface="Helvetica Neue"/>
              <a:cs typeface="Helvetica Neue"/>
              <a:sym typeface="Helvetica Neue"/>
            </a:endParaRPr>
          </a:p>
          <a:p>
            <a:pPr marL="1371600" lvl="1" indent="-546100">
              <a:lnSpc>
                <a:spcPct val="94000"/>
              </a:lnSpc>
              <a:spcBef>
                <a:spcPts val="800"/>
              </a:spcBef>
              <a:buSzPts val="1700"/>
              <a:buChar char="○"/>
            </a:pPr>
            <a:r>
              <a:rPr lang="en" sz="3400" dirty="0">
                <a:latin typeface="Helvetica Neue"/>
                <a:ea typeface="Helvetica Neue"/>
                <a:cs typeface="Helvetica Neue"/>
                <a:sym typeface="Helvetica Neue"/>
              </a:rPr>
              <a:t>Craig Generating Station, 2028</a:t>
            </a:r>
            <a:endParaRPr sz="3400" dirty="0">
              <a:latin typeface="Helvetica Neue"/>
              <a:ea typeface="Helvetica Neue"/>
              <a:cs typeface="Helvetica Neue"/>
              <a:sym typeface="Helvetica Neue"/>
            </a:endParaRPr>
          </a:p>
          <a:p>
            <a:pPr marL="685800" indent="-546100">
              <a:lnSpc>
                <a:spcPct val="94000"/>
              </a:lnSpc>
              <a:spcBef>
                <a:spcPts val="800"/>
              </a:spcBef>
              <a:buSzPts val="1700"/>
              <a:buChar char="•"/>
            </a:pPr>
            <a:r>
              <a:rPr lang="en" sz="3400" b="1" dirty="0">
                <a:latin typeface="Helvetica Neue"/>
                <a:ea typeface="Helvetica Neue"/>
                <a:cs typeface="Helvetica Neue"/>
                <a:sym typeface="Helvetica Neue"/>
              </a:rPr>
              <a:t>4 Threatened Coal Mines</a:t>
            </a:r>
            <a:r>
              <a:rPr lang="en" sz="3400" dirty="0">
                <a:latin typeface="Helvetica Neue"/>
                <a:ea typeface="Helvetica Neue"/>
                <a:cs typeface="Helvetica Neue"/>
                <a:sym typeface="Helvetica Neue"/>
              </a:rPr>
              <a:t> </a:t>
            </a:r>
            <a:endParaRPr sz="3400" dirty="0">
              <a:latin typeface="Helvetica Neue"/>
              <a:ea typeface="Helvetica Neue"/>
              <a:cs typeface="Helvetica Neue"/>
              <a:sym typeface="Helvetica Neue"/>
            </a:endParaRPr>
          </a:p>
          <a:p>
            <a:pPr marL="1371600" lvl="1" indent="-546100">
              <a:lnSpc>
                <a:spcPct val="94000"/>
              </a:lnSpc>
              <a:spcBef>
                <a:spcPts val="800"/>
              </a:spcBef>
              <a:buSzPts val="1700"/>
              <a:buChar char="○"/>
            </a:pPr>
            <a:r>
              <a:rPr lang="en" sz="3400" dirty="0">
                <a:latin typeface="Helvetica Neue"/>
                <a:ea typeface="Helvetica Neue"/>
                <a:cs typeface="Helvetica Neue"/>
                <a:sym typeface="Helvetica Neue"/>
              </a:rPr>
              <a:t>Trapper, Twentymile, Colowyo, </a:t>
            </a:r>
            <a:br>
              <a:rPr lang="en" sz="3400" dirty="0">
                <a:latin typeface="Helvetica Neue"/>
                <a:ea typeface="Helvetica Neue"/>
                <a:cs typeface="Helvetica Neue"/>
                <a:sym typeface="Helvetica Neue"/>
              </a:rPr>
            </a:br>
            <a:r>
              <a:rPr lang="en" sz="3400" dirty="0">
                <a:latin typeface="Helvetica Neue"/>
                <a:ea typeface="Helvetica Neue"/>
                <a:cs typeface="Helvetica Neue"/>
                <a:sym typeface="Helvetica Neue"/>
              </a:rPr>
              <a:t>and Deserado Mines</a:t>
            </a:r>
            <a:endParaRPr sz="3400" dirty="0">
              <a:latin typeface="Helvetica Neue"/>
              <a:ea typeface="Helvetica Neue"/>
              <a:cs typeface="Helvetica Neue"/>
              <a:sym typeface="Helvetica Neue"/>
            </a:endParaRPr>
          </a:p>
          <a:p>
            <a:pPr marL="685800" indent="-546100">
              <a:lnSpc>
                <a:spcPct val="94000"/>
              </a:lnSpc>
              <a:spcBef>
                <a:spcPts val="800"/>
              </a:spcBef>
              <a:buSzPts val="1700"/>
              <a:buChar char="•"/>
            </a:pPr>
            <a:r>
              <a:rPr lang="en" sz="3400" dirty="0">
                <a:latin typeface="Helvetica Neue"/>
                <a:ea typeface="Helvetica Neue"/>
                <a:cs typeface="Helvetica Neue"/>
                <a:sym typeface="Helvetica Neue"/>
              </a:rPr>
              <a:t>Estimated </a:t>
            </a:r>
            <a:r>
              <a:rPr lang="en" sz="3400" b="1" dirty="0">
                <a:latin typeface="Helvetica Neue"/>
                <a:ea typeface="Helvetica Neue"/>
                <a:cs typeface="Helvetica Neue"/>
                <a:sym typeface="Helvetica Neue"/>
              </a:rPr>
              <a:t>2,800+ jobs </a:t>
            </a:r>
            <a:r>
              <a:rPr lang="en" sz="3400" dirty="0">
                <a:latin typeface="Helvetica Neue"/>
                <a:ea typeface="Helvetica Neue"/>
                <a:cs typeface="Helvetica Neue"/>
                <a:sym typeface="Helvetica Neue"/>
              </a:rPr>
              <a:t>and </a:t>
            </a:r>
            <a:br>
              <a:rPr lang="en" sz="3400" b="1" dirty="0">
                <a:latin typeface="Helvetica Neue"/>
                <a:ea typeface="Helvetica Neue"/>
                <a:cs typeface="Helvetica Neue"/>
                <a:sym typeface="Helvetica Neue"/>
              </a:rPr>
            </a:br>
            <a:r>
              <a:rPr lang="en" sz="3400" b="1" dirty="0">
                <a:latin typeface="Helvetica Neue"/>
                <a:ea typeface="Helvetica Neue"/>
                <a:cs typeface="Helvetica Neue"/>
                <a:sym typeface="Helvetica Neue"/>
              </a:rPr>
              <a:t>22% of regional GDP </a:t>
            </a:r>
            <a:r>
              <a:rPr lang="en" sz="3400" dirty="0">
                <a:latin typeface="Helvetica Neue"/>
                <a:ea typeface="Helvetica Neue"/>
                <a:cs typeface="Helvetica Neue"/>
                <a:sym typeface="Helvetica Neue"/>
              </a:rPr>
              <a:t>will be lost</a:t>
            </a:r>
          </a:p>
          <a:p>
            <a:pPr marL="685800" indent="-546100">
              <a:lnSpc>
                <a:spcPct val="94000"/>
              </a:lnSpc>
              <a:spcBef>
                <a:spcPts val="800"/>
              </a:spcBef>
              <a:buSzPts val="1700"/>
              <a:buChar char="•"/>
            </a:pPr>
            <a:r>
              <a:rPr lang="en" sz="3400" dirty="0">
                <a:latin typeface="Helvetica Neue"/>
                <a:ea typeface="Helvetica Neue"/>
                <a:cs typeface="Helvetica Neue"/>
                <a:sym typeface="Helvetica Neue"/>
              </a:rPr>
              <a:t>Estimated GDP loss upwards of </a:t>
            </a:r>
            <a:r>
              <a:rPr lang="en" sz="3400" b="1" dirty="0">
                <a:latin typeface="Helvetica Neue"/>
                <a:ea typeface="Helvetica Neue"/>
                <a:cs typeface="Helvetica Neue"/>
                <a:sym typeface="Helvetica Neue"/>
              </a:rPr>
              <a:t>more than 45% </a:t>
            </a:r>
            <a:r>
              <a:rPr lang="en" sz="3400" dirty="0">
                <a:latin typeface="Helvetica Neue"/>
                <a:ea typeface="Helvetica Neue"/>
                <a:cs typeface="Helvetica Neue"/>
                <a:sym typeface="Helvetica Neue"/>
              </a:rPr>
              <a:t>depending on taxing district. </a:t>
            </a:r>
            <a:endParaRPr sz="3400" dirty="0">
              <a:latin typeface="Helvetica Neue"/>
              <a:ea typeface="Helvetica Neue"/>
              <a:cs typeface="Helvetica Neue"/>
              <a:sym typeface="Helvetica Neue"/>
            </a:endParaRPr>
          </a:p>
          <a:p>
            <a:pPr marL="508000" indent="-279400">
              <a:lnSpc>
                <a:spcPct val="94000"/>
              </a:lnSpc>
              <a:spcBef>
                <a:spcPts val="800"/>
              </a:spcBef>
              <a:buClr>
                <a:schemeClr val="dk1"/>
              </a:buClr>
              <a:buSzPts val="1800"/>
            </a:pPr>
            <a:endParaRPr sz="3400" dirty="0">
              <a:latin typeface="Helvetica Neue"/>
              <a:ea typeface="Helvetica Neue"/>
              <a:cs typeface="Helvetica Neue"/>
              <a:sym typeface="Helvetica Neue"/>
            </a:endParaRPr>
          </a:p>
          <a:p>
            <a:pPr>
              <a:lnSpc>
                <a:spcPct val="94000"/>
              </a:lnSpc>
              <a:spcBef>
                <a:spcPts val="800"/>
              </a:spcBef>
              <a:buClr>
                <a:schemeClr val="dk1"/>
              </a:buClr>
              <a:buSzPts val="1800"/>
            </a:pPr>
            <a:endParaRPr sz="3400" dirty="0">
              <a:latin typeface="Helvetica Neue"/>
              <a:ea typeface="Helvetica Neue"/>
              <a:cs typeface="Helvetica Neue"/>
              <a:sym typeface="Helvetica Neue"/>
            </a:endParaRPr>
          </a:p>
          <a:p>
            <a:pPr marL="508000" indent="-279400">
              <a:lnSpc>
                <a:spcPct val="94000"/>
              </a:lnSpc>
              <a:spcBef>
                <a:spcPts val="800"/>
              </a:spcBef>
              <a:buClr>
                <a:schemeClr val="dk1"/>
              </a:buClr>
              <a:buSzPts val="1800"/>
            </a:pPr>
            <a:endParaRPr sz="3400" dirty="0">
              <a:solidFill>
                <a:srgbClr val="595959"/>
              </a:solidFill>
              <a:latin typeface="Helvetica Neue"/>
              <a:ea typeface="Helvetica Neue"/>
              <a:cs typeface="Helvetica Neue"/>
              <a:sym typeface="Helvetica Neue"/>
            </a:endParaRPr>
          </a:p>
          <a:p>
            <a:pPr marL="508000" indent="-279400">
              <a:lnSpc>
                <a:spcPct val="94000"/>
              </a:lnSpc>
              <a:spcBef>
                <a:spcPts val="800"/>
              </a:spcBef>
              <a:buClr>
                <a:schemeClr val="dk1"/>
              </a:buClr>
              <a:buSzPts val="1800"/>
            </a:pPr>
            <a:endParaRPr sz="3400" dirty="0">
              <a:solidFill>
                <a:srgbClr val="595959"/>
              </a:solidFill>
              <a:latin typeface="Helvetica Neue"/>
              <a:ea typeface="Helvetica Neue"/>
              <a:cs typeface="Helvetica Neue"/>
              <a:sym typeface="Helvetica Neue"/>
            </a:endParaRPr>
          </a:p>
          <a:p>
            <a:pPr marL="508000" indent="-279400">
              <a:lnSpc>
                <a:spcPct val="94000"/>
              </a:lnSpc>
              <a:spcBef>
                <a:spcPts val="800"/>
              </a:spcBef>
              <a:buClr>
                <a:schemeClr val="dk1"/>
              </a:buClr>
              <a:buSzPts val="1800"/>
            </a:pPr>
            <a:endParaRPr sz="3400" dirty="0">
              <a:solidFill>
                <a:srgbClr val="595959"/>
              </a:solidFill>
              <a:latin typeface="Helvetica Neue"/>
              <a:ea typeface="Helvetica Neue"/>
              <a:cs typeface="Helvetica Neue"/>
              <a:sym typeface="Helvetica Neue"/>
            </a:endParaRPr>
          </a:p>
          <a:p>
            <a:pPr marL="508000" indent="-279400">
              <a:lnSpc>
                <a:spcPct val="94000"/>
              </a:lnSpc>
              <a:spcBef>
                <a:spcPts val="800"/>
              </a:spcBef>
              <a:buClr>
                <a:schemeClr val="dk1"/>
              </a:buClr>
              <a:buSzPts val="1800"/>
            </a:pPr>
            <a:endParaRPr sz="3400" dirty="0">
              <a:solidFill>
                <a:srgbClr val="595959"/>
              </a:solidFill>
              <a:latin typeface="Helvetica Neue"/>
              <a:ea typeface="Helvetica Neue"/>
              <a:cs typeface="Helvetica Neue"/>
              <a:sym typeface="Helvetica Neue"/>
            </a:endParaRPr>
          </a:p>
          <a:p>
            <a:pPr marL="508000" indent="-279400">
              <a:lnSpc>
                <a:spcPct val="94000"/>
              </a:lnSpc>
              <a:spcBef>
                <a:spcPts val="800"/>
              </a:spcBef>
              <a:spcAft>
                <a:spcPts val="800"/>
              </a:spcAft>
              <a:buClr>
                <a:schemeClr val="dk1"/>
              </a:buClr>
              <a:buSzPts val="1800"/>
            </a:pPr>
            <a:endParaRPr sz="3400" dirty="0">
              <a:solidFill>
                <a:srgbClr val="595959"/>
              </a:solidFill>
              <a:latin typeface="Helvetica Neue"/>
              <a:ea typeface="Helvetica Neue"/>
              <a:cs typeface="Helvetica Neue"/>
              <a:sym typeface="Helvetica Neue"/>
            </a:endParaRPr>
          </a:p>
        </p:txBody>
      </p:sp>
      <p:pic>
        <p:nvPicPr>
          <p:cNvPr id="652" name="Google Shape;652;p63"/>
          <p:cNvPicPr preferRelativeResize="0"/>
          <p:nvPr/>
        </p:nvPicPr>
        <p:blipFill rotWithShape="1">
          <a:blip r:embed="rId3">
            <a:alphaModFix/>
          </a:blip>
          <a:srcRect l="23254" t="17399" r="2944" b="11929"/>
          <a:stretch/>
        </p:blipFill>
        <p:spPr>
          <a:xfrm>
            <a:off x="10423013" y="130625"/>
            <a:ext cx="3891006" cy="3725958"/>
          </a:xfrm>
          <a:prstGeom prst="rect">
            <a:avLst/>
          </a:prstGeom>
          <a:noFill/>
          <a:ln>
            <a:noFill/>
          </a:ln>
        </p:spPr>
      </p:pic>
      <p:pic>
        <p:nvPicPr>
          <p:cNvPr id="653" name="Google Shape;653;p63"/>
          <p:cNvPicPr preferRelativeResize="0"/>
          <p:nvPr/>
        </p:nvPicPr>
        <p:blipFill rotWithShape="1">
          <a:blip r:embed="rId4">
            <a:alphaModFix/>
          </a:blip>
          <a:srcRect t="2437" r="3938" b="5565"/>
          <a:stretch/>
        </p:blipFill>
        <p:spPr>
          <a:xfrm>
            <a:off x="14429140" y="114297"/>
            <a:ext cx="3858860" cy="3725958"/>
          </a:xfrm>
          <a:prstGeom prst="rect">
            <a:avLst/>
          </a:prstGeom>
          <a:noFill/>
          <a:ln>
            <a:noFill/>
          </a:ln>
        </p:spPr>
      </p:pic>
      <p:pic>
        <p:nvPicPr>
          <p:cNvPr id="2" name="Google Shape;76;p17">
            <a:extLst>
              <a:ext uri="{FF2B5EF4-FFF2-40B4-BE49-F238E27FC236}">
                <a16:creationId xmlns:a16="http://schemas.microsoft.com/office/drawing/2014/main" id="{BB1D1421-523A-69C8-6463-A6C50DE378D1}"/>
              </a:ext>
            </a:extLst>
          </p:cNvPr>
          <p:cNvPicPr preferRelativeResize="0"/>
          <p:nvPr/>
        </p:nvPicPr>
        <p:blipFill rotWithShape="1">
          <a:blip r:embed="rId5">
            <a:alphaModFix/>
          </a:blip>
          <a:srcRect l="23430" t="18001" r="27916" b="25742"/>
          <a:stretch/>
        </p:blipFill>
        <p:spPr>
          <a:xfrm>
            <a:off x="10423013" y="4083082"/>
            <a:ext cx="7864986" cy="6138600"/>
          </a:xfrm>
          <a:prstGeom prst="rect">
            <a:avLst/>
          </a:prstGeom>
          <a:noFill/>
          <a:ln>
            <a:noFill/>
          </a:ln>
        </p:spPr>
      </p:pic>
      <p:pic>
        <p:nvPicPr>
          <p:cNvPr id="3" name="Google Shape;663;p63">
            <a:extLst>
              <a:ext uri="{FF2B5EF4-FFF2-40B4-BE49-F238E27FC236}">
                <a16:creationId xmlns:a16="http://schemas.microsoft.com/office/drawing/2014/main" id="{44AF4EB4-4A0A-81EF-1824-3B1DE2E53053}"/>
              </a:ext>
            </a:extLst>
          </p:cNvPr>
          <p:cNvPicPr preferRelativeResize="0"/>
          <p:nvPr/>
        </p:nvPicPr>
        <p:blipFill>
          <a:blip r:embed="rId6">
            <a:alphaModFix/>
          </a:blip>
          <a:stretch>
            <a:fillRect/>
          </a:stretch>
        </p:blipFill>
        <p:spPr>
          <a:xfrm>
            <a:off x="230399" y="7770682"/>
            <a:ext cx="10192614" cy="21357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8"/>
        <p:cNvGrpSpPr/>
        <p:nvPr/>
      </p:nvGrpSpPr>
      <p:grpSpPr>
        <a:xfrm>
          <a:off x="0" y="0"/>
          <a:ext cx="0" cy="0"/>
          <a:chOff x="0" y="0"/>
          <a:chExt cx="0" cy="0"/>
        </a:xfrm>
      </p:grpSpPr>
      <p:sp>
        <p:nvSpPr>
          <p:cNvPr id="160" name="Google Shape;160;g1b5ee2dec4c_1_3"/>
          <p:cNvSpPr txBox="1"/>
          <p:nvPr/>
        </p:nvSpPr>
        <p:spPr>
          <a:xfrm>
            <a:off x="1215335" y="475889"/>
            <a:ext cx="16174594" cy="1661993"/>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5400" b="1" i="0" u="none" strike="noStrike" cap="none" dirty="0">
                <a:solidFill>
                  <a:srgbClr val="13538A"/>
                </a:solidFill>
                <a:latin typeface="Arial"/>
                <a:ea typeface="Arial"/>
                <a:cs typeface="Arial"/>
                <a:sym typeface="Arial"/>
              </a:rPr>
              <a:t>NORTHWEST COLORADO DEVELOPMENT COUNCIL</a:t>
            </a:r>
            <a:endParaRPr sz="5400" b="1" dirty="0"/>
          </a:p>
        </p:txBody>
      </p:sp>
      <p:sp>
        <p:nvSpPr>
          <p:cNvPr id="162" name="Google Shape;162;g1b5ee2dec4c_1_3"/>
          <p:cNvSpPr/>
          <p:nvPr/>
        </p:nvSpPr>
        <p:spPr>
          <a:xfrm>
            <a:off x="9144000" y="3954548"/>
            <a:ext cx="9144000" cy="2413200"/>
          </a:xfrm>
          <a:prstGeom prst="rect">
            <a:avLst/>
          </a:prstGeom>
          <a:solidFill>
            <a:srgbClr val="00C2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63" name="Google Shape;163;g1b5ee2dec4c_1_3"/>
          <p:cNvGrpSpPr/>
          <p:nvPr/>
        </p:nvGrpSpPr>
        <p:grpSpPr>
          <a:xfrm>
            <a:off x="10538214" y="4669150"/>
            <a:ext cx="783093" cy="948701"/>
            <a:chOff x="0" y="0"/>
            <a:chExt cx="1044124" cy="1264934"/>
          </a:xfrm>
        </p:grpSpPr>
        <p:pic>
          <p:nvPicPr>
            <p:cNvPr id="164" name="Google Shape;164;g1b5ee2dec4c_1_3"/>
            <p:cNvPicPr preferRelativeResize="0"/>
            <p:nvPr/>
          </p:nvPicPr>
          <p:blipFill rotWithShape="1">
            <a:blip r:embed="rId3">
              <a:alphaModFix/>
            </a:blip>
            <a:srcRect l="8724" r="8732"/>
            <a:stretch/>
          </p:blipFill>
          <p:spPr>
            <a:xfrm>
              <a:off x="0" y="0"/>
              <a:ext cx="1044124" cy="1264934"/>
            </a:xfrm>
            <a:prstGeom prst="rect">
              <a:avLst/>
            </a:prstGeom>
            <a:noFill/>
            <a:ln>
              <a:noFill/>
            </a:ln>
          </p:spPr>
        </p:pic>
        <p:sp>
          <p:nvSpPr>
            <p:cNvPr id="165" name="Google Shape;165;g1b5ee2dec4c_1_3"/>
            <p:cNvSpPr txBox="1"/>
            <p:nvPr/>
          </p:nvSpPr>
          <p:spPr>
            <a:xfrm>
              <a:off x="135672" y="224670"/>
              <a:ext cx="772800" cy="738900"/>
            </a:xfrm>
            <a:prstGeom prst="rect">
              <a:avLst/>
            </a:prstGeom>
            <a:noFill/>
            <a:ln>
              <a:noFill/>
            </a:ln>
          </p:spPr>
          <p:txBody>
            <a:bodyPr spcFirstLastPara="1" wrap="square" lIns="0" tIns="0" rIns="0" bIns="0" anchor="t" anchorCtr="0">
              <a:spAutoFit/>
            </a:bodyPr>
            <a:lstStyle/>
            <a:p>
              <a:pPr marL="0" marR="0" lvl="0" indent="0" algn="ctr" rtl="0">
                <a:lnSpc>
                  <a:spcPct val="131000"/>
                </a:lnSpc>
                <a:spcBef>
                  <a:spcPts val="0"/>
                </a:spcBef>
                <a:spcAft>
                  <a:spcPts val="0"/>
                </a:spcAft>
                <a:buNone/>
              </a:pPr>
              <a:r>
                <a:rPr lang="en-US" sz="3600" b="0" i="0" u="none" strike="noStrike" cap="none" dirty="0">
                  <a:solidFill>
                    <a:srgbClr val="3EDAD8"/>
                  </a:solidFill>
                  <a:latin typeface="Arial"/>
                  <a:ea typeface="Arial"/>
                  <a:cs typeface="Arial"/>
                  <a:sym typeface="Arial"/>
                </a:rPr>
                <a:t>2</a:t>
              </a:r>
              <a:endParaRPr dirty="0"/>
            </a:p>
          </p:txBody>
        </p:sp>
      </p:grpSp>
      <p:sp>
        <p:nvSpPr>
          <p:cNvPr id="166" name="Google Shape;166;g1b5ee2dec4c_1_3"/>
          <p:cNvSpPr/>
          <p:nvPr/>
        </p:nvSpPr>
        <p:spPr>
          <a:xfrm>
            <a:off x="14265901" y="6367798"/>
            <a:ext cx="4022100" cy="3287100"/>
          </a:xfrm>
          <a:prstGeom prst="rect">
            <a:avLst/>
          </a:prstGeom>
          <a:solidFill>
            <a:srgbClr val="1353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g1b5ee2dec4c_1_3"/>
          <p:cNvSpPr/>
          <p:nvPr/>
        </p:nvSpPr>
        <p:spPr>
          <a:xfrm>
            <a:off x="0" y="3954548"/>
            <a:ext cx="9144000" cy="2413200"/>
          </a:xfrm>
          <a:prstGeom prst="rect">
            <a:avLst/>
          </a:prstGeom>
          <a:solidFill>
            <a:srgbClr val="3EDA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68" name="Google Shape;168;g1b5ee2dec4c_1_3"/>
          <p:cNvGrpSpPr/>
          <p:nvPr/>
        </p:nvGrpSpPr>
        <p:grpSpPr>
          <a:xfrm>
            <a:off x="1113580" y="4686823"/>
            <a:ext cx="783093" cy="948701"/>
            <a:chOff x="0" y="0"/>
            <a:chExt cx="1044124" cy="1264934"/>
          </a:xfrm>
        </p:grpSpPr>
        <p:pic>
          <p:nvPicPr>
            <p:cNvPr id="169" name="Google Shape;169;g1b5ee2dec4c_1_3"/>
            <p:cNvPicPr preferRelativeResize="0"/>
            <p:nvPr/>
          </p:nvPicPr>
          <p:blipFill rotWithShape="1">
            <a:blip r:embed="rId3">
              <a:alphaModFix/>
            </a:blip>
            <a:srcRect l="8724" r="8732"/>
            <a:stretch/>
          </p:blipFill>
          <p:spPr>
            <a:xfrm>
              <a:off x="0" y="0"/>
              <a:ext cx="1044124" cy="1264934"/>
            </a:xfrm>
            <a:prstGeom prst="rect">
              <a:avLst/>
            </a:prstGeom>
            <a:noFill/>
            <a:ln>
              <a:noFill/>
            </a:ln>
          </p:spPr>
        </p:pic>
        <p:sp>
          <p:nvSpPr>
            <p:cNvPr id="170" name="Google Shape;170;g1b5ee2dec4c_1_3"/>
            <p:cNvSpPr txBox="1"/>
            <p:nvPr/>
          </p:nvSpPr>
          <p:spPr>
            <a:xfrm>
              <a:off x="135672" y="224670"/>
              <a:ext cx="772800" cy="738900"/>
            </a:xfrm>
            <a:prstGeom prst="rect">
              <a:avLst/>
            </a:prstGeom>
            <a:noFill/>
            <a:ln>
              <a:noFill/>
            </a:ln>
          </p:spPr>
          <p:txBody>
            <a:bodyPr spcFirstLastPara="1" wrap="square" lIns="0" tIns="0" rIns="0" bIns="0" anchor="t" anchorCtr="0">
              <a:spAutoFit/>
            </a:bodyPr>
            <a:lstStyle/>
            <a:p>
              <a:pPr marL="0" marR="0" lvl="0" indent="0" algn="ctr" rtl="0">
                <a:lnSpc>
                  <a:spcPct val="131000"/>
                </a:lnSpc>
                <a:spcBef>
                  <a:spcPts val="0"/>
                </a:spcBef>
                <a:spcAft>
                  <a:spcPts val="0"/>
                </a:spcAft>
                <a:buNone/>
              </a:pPr>
              <a:r>
                <a:rPr lang="en-US" sz="3600" b="0" i="0" u="none" strike="noStrike" cap="none" dirty="0">
                  <a:solidFill>
                    <a:srgbClr val="86EAE9"/>
                  </a:solidFill>
                  <a:latin typeface="Arial"/>
                  <a:ea typeface="Arial"/>
                  <a:cs typeface="Arial"/>
                  <a:sym typeface="Arial"/>
                </a:rPr>
                <a:t>1</a:t>
              </a:r>
              <a:endParaRPr dirty="0"/>
            </a:p>
          </p:txBody>
        </p:sp>
      </p:grpSp>
      <p:sp>
        <p:nvSpPr>
          <p:cNvPr id="171" name="Google Shape;171;g1b5ee2dec4c_1_3"/>
          <p:cNvSpPr/>
          <p:nvPr/>
        </p:nvSpPr>
        <p:spPr>
          <a:xfrm>
            <a:off x="0" y="6367798"/>
            <a:ext cx="3684900" cy="3287100"/>
          </a:xfrm>
          <a:prstGeom prst="rect">
            <a:avLst/>
          </a:prstGeom>
          <a:solidFill>
            <a:srgbClr val="03A8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172;g1b5ee2dec4c_1_3"/>
          <p:cNvSpPr/>
          <p:nvPr/>
        </p:nvSpPr>
        <p:spPr>
          <a:xfrm>
            <a:off x="10918153" y="6365652"/>
            <a:ext cx="3347700" cy="3287100"/>
          </a:xfrm>
          <a:prstGeom prst="rect">
            <a:avLst/>
          </a:prstGeom>
          <a:solidFill>
            <a:srgbClr val="2C9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3" name="Google Shape;173;g1b5ee2dec4c_1_3"/>
          <p:cNvGrpSpPr/>
          <p:nvPr/>
        </p:nvGrpSpPr>
        <p:grpSpPr>
          <a:xfrm>
            <a:off x="2733713" y="4843625"/>
            <a:ext cx="5513625" cy="869959"/>
            <a:chOff x="0" y="-28575"/>
            <a:chExt cx="7351500" cy="1159945"/>
          </a:xfrm>
        </p:grpSpPr>
        <p:sp>
          <p:nvSpPr>
            <p:cNvPr id="174" name="Google Shape;174;g1b5ee2dec4c_1_3"/>
            <p:cNvSpPr txBox="1"/>
            <p:nvPr/>
          </p:nvSpPr>
          <p:spPr>
            <a:xfrm>
              <a:off x="0" y="720970"/>
              <a:ext cx="7351500" cy="4104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2000" b="0" i="0" u="none" strike="noStrike" cap="none" dirty="0">
                  <a:solidFill>
                    <a:srgbClr val="FFFFFF"/>
                  </a:solidFill>
                  <a:latin typeface="Arial"/>
                  <a:ea typeface="Arial"/>
                  <a:cs typeface="Arial"/>
                  <a:sym typeface="Arial"/>
                </a:rPr>
                <a:t>Enable Economic Transition &amp; Growth</a:t>
              </a:r>
              <a:endParaRPr dirty="0"/>
            </a:p>
          </p:txBody>
        </p:sp>
        <p:sp>
          <p:nvSpPr>
            <p:cNvPr id="175" name="Google Shape;175;g1b5ee2dec4c_1_3"/>
            <p:cNvSpPr txBox="1"/>
            <p:nvPr/>
          </p:nvSpPr>
          <p:spPr>
            <a:xfrm>
              <a:off x="0" y="-28575"/>
              <a:ext cx="7351500" cy="533700"/>
            </a:xfrm>
            <a:prstGeom prst="rect">
              <a:avLst/>
            </a:prstGeom>
            <a:noFill/>
            <a:ln>
              <a:noFill/>
            </a:ln>
          </p:spPr>
          <p:txBody>
            <a:bodyPr spcFirstLastPara="1" wrap="square" lIns="0" tIns="0" rIns="0" bIns="0" anchor="t" anchorCtr="0">
              <a:spAutoFit/>
            </a:bodyPr>
            <a:lstStyle/>
            <a:p>
              <a:pPr marL="0" marR="0" lvl="0" indent="0" algn="l" rtl="0">
                <a:lnSpc>
                  <a:spcPct val="129000"/>
                </a:lnSpc>
                <a:spcBef>
                  <a:spcPts val="0"/>
                </a:spcBef>
                <a:spcAft>
                  <a:spcPts val="0"/>
                </a:spcAft>
                <a:buNone/>
              </a:pPr>
              <a:r>
                <a:rPr lang="en-US" sz="2600" b="0" i="0" u="none" strike="noStrike" cap="none" dirty="0">
                  <a:solidFill>
                    <a:srgbClr val="FFFFFF"/>
                  </a:solidFill>
                  <a:latin typeface="Arial"/>
                  <a:ea typeface="Arial"/>
                  <a:cs typeface="Arial"/>
                  <a:sym typeface="Arial"/>
                </a:rPr>
                <a:t>OBJECTIVE</a:t>
              </a:r>
              <a:endParaRPr dirty="0"/>
            </a:p>
          </p:txBody>
        </p:sp>
      </p:grpSp>
      <p:grpSp>
        <p:nvGrpSpPr>
          <p:cNvPr id="176" name="Google Shape;176;g1b5ee2dec4c_1_3"/>
          <p:cNvGrpSpPr/>
          <p:nvPr/>
        </p:nvGrpSpPr>
        <p:grpSpPr>
          <a:xfrm>
            <a:off x="11826131" y="4843625"/>
            <a:ext cx="4879575" cy="869959"/>
            <a:chOff x="0" y="-28575"/>
            <a:chExt cx="6506100" cy="1159945"/>
          </a:xfrm>
        </p:grpSpPr>
        <p:sp>
          <p:nvSpPr>
            <p:cNvPr id="177" name="Google Shape;177;g1b5ee2dec4c_1_3"/>
            <p:cNvSpPr txBox="1"/>
            <p:nvPr/>
          </p:nvSpPr>
          <p:spPr>
            <a:xfrm>
              <a:off x="0" y="720970"/>
              <a:ext cx="6506100" cy="410400"/>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None/>
              </a:pPr>
              <a:r>
                <a:rPr lang="en-US" sz="2000" b="0" i="0" u="none" strike="noStrike" cap="none" dirty="0">
                  <a:solidFill>
                    <a:srgbClr val="FFFFFF"/>
                  </a:solidFill>
                  <a:latin typeface="Arial"/>
                  <a:ea typeface="Arial"/>
                  <a:cs typeface="Arial"/>
                  <a:sym typeface="Arial"/>
                </a:rPr>
                <a:t>Create a More Livable Region</a:t>
              </a:r>
              <a:endParaRPr dirty="0"/>
            </a:p>
          </p:txBody>
        </p:sp>
        <p:sp>
          <p:nvSpPr>
            <p:cNvPr id="178" name="Google Shape;178;g1b5ee2dec4c_1_3"/>
            <p:cNvSpPr txBox="1"/>
            <p:nvPr/>
          </p:nvSpPr>
          <p:spPr>
            <a:xfrm>
              <a:off x="0" y="-28575"/>
              <a:ext cx="6506100" cy="533700"/>
            </a:xfrm>
            <a:prstGeom prst="rect">
              <a:avLst/>
            </a:prstGeom>
            <a:noFill/>
            <a:ln>
              <a:noFill/>
            </a:ln>
          </p:spPr>
          <p:txBody>
            <a:bodyPr spcFirstLastPara="1" wrap="square" lIns="0" tIns="0" rIns="0" bIns="0" anchor="t" anchorCtr="0">
              <a:spAutoFit/>
            </a:bodyPr>
            <a:lstStyle/>
            <a:p>
              <a:pPr marL="0" marR="0" lvl="0" indent="0" algn="l" rtl="0">
                <a:lnSpc>
                  <a:spcPct val="129000"/>
                </a:lnSpc>
                <a:spcBef>
                  <a:spcPts val="0"/>
                </a:spcBef>
                <a:spcAft>
                  <a:spcPts val="0"/>
                </a:spcAft>
                <a:buNone/>
              </a:pPr>
              <a:r>
                <a:rPr lang="en-US" sz="2600" b="0" i="0" u="none" strike="noStrike" cap="none" dirty="0">
                  <a:solidFill>
                    <a:srgbClr val="FFFFFF"/>
                  </a:solidFill>
                  <a:latin typeface="Arial"/>
                  <a:ea typeface="Arial"/>
                  <a:cs typeface="Arial"/>
                  <a:sym typeface="Arial"/>
                </a:rPr>
                <a:t>OBJECTIVE</a:t>
              </a:r>
              <a:endParaRPr dirty="0"/>
            </a:p>
          </p:txBody>
        </p:sp>
      </p:grpSp>
      <p:sp>
        <p:nvSpPr>
          <p:cNvPr id="179" name="Google Shape;179;g1b5ee2dec4c_1_3"/>
          <p:cNvSpPr txBox="1"/>
          <p:nvPr/>
        </p:nvSpPr>
        <p:spPr>
          <a:xfrm>
            <a:off x="292335" y="7354106"/>
            <a:ext cx="3100200" cy="1432800"/>
          </a:xfrm>
          <a:prstGeom prst="rect">
            <a:avLst/>
          </a:prstGeom>
          <a:noFill/>
          <a:ln>
            <a:noFill/>
          </a:ln>
        </p:spPr>
        <p:txBody>
          <a:bodyPr spcFirstLastPara="1" wrap="square" lIns="0" tIns="0" rIns="0" bIns="0" anchor="t" anchorCtr="0">
            <a:spAutoFit/>
          </a:bodyPr>
          <a:lstStyle/>
          <a:p>
            <a:pPr marL="0" marR="0" lvl="0" indent="0" algn="l" rtl="0">
              <a:lnSpc>
                <a:spcPct val="129000"/>
              </a:lnSpc>
              <a:spcBef>
                <a:spcPts val="0"/>
              </a:spcBef>
              <a:spcAft>
                <a:spcPts val="0"/>
              </a:spcAft>
              <a:buNone/>
            </a:pPr>
            <a:r>
              <a:rPr lang="en-US" sz="2600" b="0" i="0" u="none" strike="noStrike" cap="none" dirty="0">
                <a:solidFill>
                  <a:srgbClr val="FFFFFF"/>
                </a:solidFill>
                <a:latin typeface="Arial"/>
                <a:ea typeface="Arial"/>
                <a:cs typeface="Arial"/>
                <a:sym typeface="Arial"/>
              </a:rPr>
              <a:t>ECONOMIC DIVERSIFICATION &amp; RESILIENCY</a:t>
            </a:r>
            <a:endParaRPr dirty="0"/>
          </a:p>
        </p:txBody>
      </p:sp>
      <p:sp>
        <p:nvSpPr>
          <p:cNvPr id="180" name="Google Shape;180;g1b5ee2dec4c_1_3"/>
          <p:cNvSpPr txBox="1"/>
          <p:nvPr/>
        </p:nvSpPr>
        <p:spPr>
          <a:xfrm>
            <a:off x="11721377" y="7796548"/>
            <a:ext cx="3100200" cy="400200"/>
          </a:xfrm>
          <a:prstGeom prst="rect">
            <a:avLst/>
          </a:prstGeom>
          <a:noFill/>
          <a:ln>
            <a:noFill/>
          </a:ln>
        </p:spPr>
        <p:txBody>
          <a:bodyPr spcFirstLastPara="1" wrap="square" lIns="0" tIns="0" rIns="0" bIns="0" anchor="t" anchorCtr="0">
            <a:spAutoFit/>
          </a:bodyPr>
          <a:lstStyle/>
          <a:p>
            <a:pPr marL="0" marR="0" lvl="0" indent="0" algn="l" rtl="0">
              <a:lnSpc>
                <a:spcPct val="129000"/>
              </a:lnSpc>
              <a:spcBef>
                <a:spcPts val="0"/>
              </a:spcBef>
              <a:spcAft>
                <a:spcPts val="0"/>
              </a:spcAft>
              <a:buNone/>
            </a:pPr>
            <a:r>
              <a:rPr lang="en-US" sz="2600" b="0" i="0" u="none" strike="noStrike" cap="none" dirty="0">
                <a:solidFill>
                  <a:srgbClr val="FFFFFF"/>
                </a:solidFill>
                <a:latin typeface="Arial"/>
                <a:ea typeface="Arial"/>
                <a:cs typeface="Arial"/>
                <a:sym typeface="Arial"/>
              </a:rPr>
              <a:t>CHILD CARE</a:t>
            </a:r>
            <a:endParaRPr dirty="0"/>
          </a:p>
        </p:txBody>
      </p:sp>
      <p:sp>
        <p:nvSpPr>
          <p:cNvPr id="181" name="Google Shape;181;g1b5ee2dec4c_1_3"/>
          <p:cNvSpPr txBox="1"/>
          <p:nvPr/>
        </p:nvSpPr>
        <p:spPr>
          <a:xfrm>
            <a:off x="14821630" y="7586998"/>
            <a:ext cx="3314100" cy="916500"/>
          </a:xfrm>
          <a:prstGeom prst="rect">
            <a:avLst/>
          </a:prstGeom>
          <a:noFill/>
          <a:ln>
            <a:noFill/>
          </a:ln>
        </p:spPr>
        <p:txBody>
          <a:bodyPr spcFirstLastPara="1" wrap="square" lIns="0" tIns="0" rIns="0" bIns="0" anchor="t" anchorCtr="0">
            <a:spAutoFit/>
          </a:bodyPr>
          <a:lstStyle/>
          <a:p>
            <a:pPr marL="0" marR="0" lvl="0" indent="0" algn="l" rtl="0">
              <a:lnSpc>
                <a:spcPct val="129000"/>
              </a:lnSpc>
              <a:spcBef>
                <a:spcPts val="0"/>
              </a:spcBef>
              <a:spcAft>
                <a:spcPts val="0"/>
              </a:spcAft>
              <a:buNone/>
            </a:pPr>
            <a:r>
              <a:rPr lang="en-US" sz="2600" b="0" i="0" u="none" strike="noStrike" cap="none" dirty="0">
                <a:solidFill>
                  <a:srgbClr val="FFFFFF"/>
                </a:solidFill>
                <a:latin typeface="Arial"/>
                <a:ea typeface="Arial"/>
                <a:cs typeface="Arial"/>
                <a:sym typeface="Arial"/>
              </a:rPr>
              <a:t>REGIONAL </a:t>
            </a:r>
            <a:endParaRPr dirty="0"/>
          </a:p>
          <a:p>
            <a:pPr marL="0" marR="0" lvl="0" indent="0" algn="l" rtl="0">
              <a:lnSpc>
                <a:spcPct val="129000"/>
              </a:lnSpc>
              <a:spcBef>
                <a:spcPts val="0"/>
              </a:spcBef>
              <a:spcAft>
                <a:spcPts val="0"/>
              </a:spcAft>
              <a:buNone/>
            </a:pPr>
            <a:r>
              <a:rPr lang="en-US" sz="2600" b="0" i="0" u="none" strike="noStrike" cap="none" dirty="0">
                <a:solidFill>
                  <a:srgbClr val="FFFFFF"/>
                </a:solidFill>
                <a:latin typeface="Arial"/>
                <a:ea typeface="Arial"/>
                <a:cs typeface="Arial"/>
                <a:sym typeface="Arial"/>
              </a:rPr>
              <a:t>TRANSPORTATION</a:t>
            </a:r>
            <a:endParaRPr dirty="0"/>
          </a:p>
        </p:txBody>
      </p:sp>
      <p:sp>
        <p:nvSpPr>
          <p:cNvPr id="182" name="Google Shape;182;g1b5ee2dec4c_1_3"/>
          <p:cNvSpPr/>
          <p:nvPr/>
        </p:nvSpPr>
        <p:spPr>
          <a:xfrm rot="-8100000">
            <a:off x="8897138" y="4974267"/>
            <a:ext cx="493914" cy="493124"/>
          </a:xfrm>
          <a:custGeom>
            <a:avLst/>
            <a:gdLst/>
            <a:ahLst/>
            <a:cxnLst/>
            <a:rect l="l" t="t" r="r" b="b"/>
            <a:pathLst>
              <a:path w="6350000" h="6339840" extrusionOk="0">
                <a:moveTo>
                  <a:pt x="6350000" y="6339840"/>
                </a:moveTo>
                <a:lnTo>
                  <a:pt x="0" y="6339840"/>
                </a:lnTo>
                <a:lnTo>
                  <a:pt x="0" y="0"/>
                </a:lnTo>
                <a:close/>
              </a:path>
            </a:pathLst>
          </a:custGeom>
          <a:solidFill>
            <a:srgbClr val="3EDAD8"/>
          </a:solidFill>
          <a:ln>
            <a:noFill/>
          </a:ln>
        </p:spPr>
        <p:txBody>
          <a:bodyPr/>
          <a:lstStyle/>
          <a:p>
            <a:endParaRPr lang="en-US" dirty="0"/>
          </a:p>
        </p:txBody>
      </p:sp>
      <p:sp>
        <p:nvSpPr>
          <p:cNvPr id="183" name="Google Shape;183;g1b5ee2dec4c_1_3"/>
          <p:cNvSpPr/>
          <p:nvPr/>
        </p:nvSpPr>
        <p:spPr>
          <a:xfrm rot="-8100000">
            <a:off x="14018947" y="7753311"/>
            <a:ext cx="493914" cy="493124"/>
          </a:xfrm>
          <a:custGeom>
            <a:avLst/>
            <a:gdLst/>
            <a:ahLst/>
            <a:cxnLst/>
            <a:rect l="l" t="t" r="r" b="b"/>
            <a:pathLst>
              <a:path w="6350000" h="6339840" extrusionOk="0">
                <a:moveTo>
                  <a:pt x="6350000" y="6339840"/>
                </a:moveTo>
                <a:lnTo>
                  <a:pt x="0" y="6339840"/>
                </a:lnTo>
                <a:lnTo>
                  <a:pt x="0" y="0"/>
                </a:lnTo>
                <a:close/>
              </a:path>
            </a:pathLst>
          </a:custGeom>
          <a:solidFill>
            <a:srgbClr val="2C92D5"/>
          </a:solidFill>
          <a:ln>
            <a:noFill/>
          </a:ln>
        </p:spPr>
        <p:txBody>
          <a:bodyPr/>
          <a:lstStyle/>
          <a:p>
            <a:endParaRPr lang="en-US" dirty="0"/>
          </a:p>
        </p:txBody>
      </p:sp>
      <p:sp>
        <p:nvSpPr>
          <p:cNvPr id="184" name="Google Shape;184;g1b5ee2dec4c_1_3"/>
          <p:cNvSpPr/>
          <p:nvPr/>
        </p:nvSpPr>
        <p:spPr>
          <a:xfrm>
            <a:off x="7369847" y="6365652"/>
            <a:ext cx="3548400" cy="3287100"/>
          </a:xfrm>
          <a:prstGeom prst="rect">
            <a:avLst/>
          </a:prstGeom>
          <a:solidFill>
            <a:srgbClr val="37C9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185;g1b5ee2dec4c_1_3"/>
          <p:cNvSpPr/>
          <p:nvPr/>
        </p:nvSpPr>
        <p:spPr>
          <a:xfrm rot="-8100000">
            <a:off x="7053472" y="7768261"/>
            <a:ext cx="493914" cy="493124"/>
          </a:xfrm>
          <a:custGeom>
            <a:avLst/>
            <a:gdLst/>
            <a:ahLst/>
            <a:cxnLst/>
            <a:rect l="l" t="t" r="r" b="b"/>
            <a:pathLst>
              <a:path w="6350000" h="6339840" extrusionOk="0">
                <a:moveTo>
                  <a:pt x="6350000" y="6339840"/>
                </a:moveTo>
                <a:lnTo>
                  <a:pt x="0" y="6339840"/>
                </a:lnTo>
                <a:lnTo>
                  <a:pt x="0" y="0"/>
                </a:lnTo>
                <a:close/>
              </a:path>
            </a:pathLst>
          </a:custGeom>
          <a:solidFill>
            <a:srgbClr val="03989E"/>
          </a:solidFill>
          <a:ln>
            <a:noFill/>
          </a:ln>
        </p:spPr>
        <p:txBody>
          <a:bodyPr/>
          <a:lstStyle/>
          <a:p>
            <a:endParaRPr lang="en-US" dirty="0"/>
          </a:p>
        </p:txBody>
      </p:sp>
      <p:sp>
        <p:nvSpPr>
          <p:cNvPr id="186" name="Google Shape;186;g1b5ee2dec4c_1_3"/>
          <p:cNvSpPr/>
          <p:nvPr/>
        </p:nvSpPr>
        <p:spPr>
          <a:xfrm>
            <a:off x="3684924" y="6367798"/>
            <a:ext cx="3684900" cy="3287100"/>
          </a:xfrm>
          <a:prstGeom prst="rect">
            <a:avLst/>
          </a:prstGeom>
          <a:solidFill>
            <a:srgbClr val="039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187;g1b5ee2dec4c_1_3"/>
          <p:cNvSpPr/>
          <p:nvPr/>
        </p:nvSpPr>
        <p:spPr>
          <a:xfrm rot="-8100000">
            <a:off x="10682806" y="7766115"/>
            <a:ext cx="493914" cy="493124"/>
          </a:xfrm>
          <a:custGeom>
            <a:avLst/>
            <a:gdLst/>
            <a:ahLst/>
            <a:cxnLst/>
            <a:rect l="l" t="t" r="r" b="b"/>
            <a:pathLst>
              <a:path w="6350000" h="6339840" extrusionOk="0">
                <a:moveTo>
                  <a:pt x="6350000" y="6339840"/>
                </a:moveTo>
                <a:lnTo>
                  <a:pt x="0" y="6339840"/>
                </a:lnTo>
                <a:lnTo>
                  <a:pt x="0" y="0"/>
                </a:lnTo>
                <a:close/>
              </a:path>
            </a:pathLst>
          </a:custGeom>
          <a:solidFill>
            <a:srgbClr val="37C9EF"/>
          </a:solidFill>
          <a:ln>
            <a:noFill/>
          </a:ln>
        </p:spPr>
        <p:txBody>
          <a:bodyPr/>
          <a:lstStyle/>
          <a:p>
            <a:endParaRPr lang="en-US" dirty="0"/>
          </a:p>
        </p:txBody>
      </p:sp>
      <p:sp>
        <p:nvSpPr>
          <p:cNvPr id="188" name="Google Shape;188;g1b5ee2dec4c_1_3"/>
          <p:cNvSpPr/>
          <p:nvPr/>
        </p:nvSpPr>
        <p:spPr>
          <a:xfrm rot="-8100000">
            <a:off x="3424554" y="7768261"/>
            <a:ext cx="493914" cy="493124"/>
          </a:xfrm>
          <a:custGeom>
            <a:avLst/>
            <a:gdLst/>
            <a:ahLst/>
            <a:cxnLst/>
            <a:rect l="l" t="t" r="r" b="b"/>
            <a:pathLst>
              <a:path w="6350000" h="6339840" extrusionOk="0">
                <a:moveTo>
                  <a:pt x="6350000" y="6339840"/>
                </a:moveTo>
                <a:lnTo>
                  <a:pt x="0" y="6339840"/>
                </a:lnTo>
                <a:lnTo>
                  <a:pt x="0" y="0"/>
                </a:lnTo>
                <a:close/>
              </a:path>
            </a:pathLst>
          </a:custGeom>
          <a:solidFill>
            <a:srgbClr val="03A8AF"/>
          </a:solidFill>
          <a:ln>
            <a:noFill/>
          </a:ln>
        </p:spPr>
        <p:txBody>
          <a:bodyPr/>
          <a:lstStyle/>
          <a:p>
            <a:endParaRPr lang="en-US" dirty="0"/>
          </a:p>
        </p:txBody>
      </p:sp>
      <p:sp>
        <p:nvSpPr>
          <p:cNvPr id="189" name="Google Shape;189;g1b5ee2dec4c_1_3"/>
          <p:cNvSpPr txBox="1"/>
          <p:nvPr/>
        </p:nvSpPr>
        <p:spPr>
          <a:xfrm>
            <a:off x="346546" y="2426207"/>
            <a:ext cx="17595000" cy="129227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799" b="1" i="0" u="none" strike="noStrike" cap="none" dirty="0">
                <a:solidFill>
                  <a:srgbClr val="000000"/>
                </a:solidFill>
                <a:latin typeface="Roboto"/>
                <a:ea typeface="Roboto"/>
                <a:cs typeface="Roboto"/>
                <a:sym typeface="Roboto"/>
              </a:rPr>
              <a:t>Vision:</a:t>
            </a:r>
            <a:r>
              <a:rPr lang="en-US" sz="2799" b="0" i="0" u="none" strike="noStrike" cap="none" dirty="0">
                <a:solidFill>
                  <a:srgbClr val="000000"/>
                </a:solidFill>
                <a:latin typeface="Roboto"/>
                <a:ea typeface="Roboto"/>
                <a:cs typeface="Roboto"/>
                <a:sym typeface="Roboto"/>
              </a:rPr>
              <a:t> Northwest Colorado will be a thriving economic center with a diverse economy anchored by numerous outdoor recreation activities throughout the year, generation of power to fuel the western U.S., diverse agricultural and food economic activity, and manufacturing.</a:t>
            </a:r>
            <a:endParaRPr dirty="0"/>
          </a:p>
        </p:txBody>
      </p:sp>
      <p:sp>
        <p:nvSpPr>
          <p:cNvPr id="190" name="Google Shape;190;g1b5ee2dec4c_1_3"/>
          <p:cNvSpPr txBox="1"/>
          <p:nvPr/>
        </p:nvSpPr>
        <p:spPr>
          <a:xfrm>
            <a:off x="4309909" y="7788156"/>
            <a:ext cx="2440200" cy="400200"/>
          </a:xfrm>
          <a:prstGeom prst="rect">
            <a:avLst/>
          </a:prstGeom>
          <a:noFill/>
          <a:ln>
            <a:noFill/>
          </a:ln>
        </p:spPr>
        <p:txBody>
          <a:bodyPr spcFirstLastPara="1" wrap="square" lIns="0" tIns="0" rIns="0" bIns="0" anchor="t" anchorCtr="0">
            <a:spAutoFit/>
          </a:bodyPr>
          <a:lstStyle/>
          <a:p>
            <a:pPr marL="0" marR="0" lvl="0" indent="0" algn="l" rtl="0">
              <a:lnSpc>
                <a:spcPct val="129000"/>
              </a:lnSpc>
              <a:spcBef>
                <a:spcPts val="0"/>
              </a:spcBef>
              <a:spcAft>
                <a:spcPts val="0"/>
              </a:spcAft>
              <a:buNone/>
            </a:pPr>
            <a:r>
              <a:rPr lang="en-US" sz="2600" b="0" i="0" u="none" strike="noStrike" cap="none" dirty="0">
                <a:solidFill>
                  <a:srgbClr val="FFFFFF"/>
                </a:solidFill>
                <a:latin typeface="Arial"/>
                <a:ea typeface="Arial"/>
                <a:cs typeface="Arial"/>
                <a:sym typeface="Arial"/>
              </a:rPr>
              <a:t>WORKFORCE </a:t>
            </a:r>
            <a:endParaRPr dirty="0"/>
          </a:p>
        </p:txBody>
      </p:sp>
      <p:sp>
        <p:nvSpPr>
          <p:cNvPr id="191" name="Google Shape;191;g1b5ee2dec4c_1_3"/>
          <p:cNvSpPr txBox="1"/>
          <p:nvPr/>
        </p:nvSpPr>
        <p:spPr>
          <a:xfrm>
            <a:off x="8247351" y="7796548"/>
            <a:ext cx="1735500" cy="400200"/>
          </a:xfrm>
          <a:prstGeom prst="rect">
            <a:avLst/>
          </a:prstGeom>
          <a:noFill/>
          <a:ln>
            <a:noFill/>
          </a:ln>
        </p:spPr>
        <p:txBody>
          <a:bodyPr spcFirstLastPara="1" wrap="square" lIns="0" tIns="0" rIns="0" bIns="0" anchor="t" anchorCtr="0">
            <a:spAutoFit/>
          </a:bodyPr>
          <a:lstStyle/>
          <a:p>
            <a:pPr marL="0" marR="0" lvl="0" indent="0" algn="l" rtl="0">
              <a:lnSpc>
                <a:spcPct val="129000"/>
              </a:lnSpc>
              <a:spcBef>
                <a:spcPts val="0"/>
              </a:spcBef>
              <a:spcAft>
                <a:spcPts val="0"/>
              </a:spcAft>
              <a:buNone/>
            </a:pPr>
            <a:r>
              <a:rPr lang="en-US" sz="2600" b="0" i="0" u="none" strike="noStrike" cap="none" dirty="0">
                <a:solidFill>
                  <a:srgbClr val="FFFFFF"/>
                </a:solidFill>
                <a:latin typeface="Arial"/>
                <a:ea typeface="Arial"/>
                <a:cs typeface="Arial"/>
                <a:sym typeface="Arial"/>
              </a:rPr>
              <a:t>HOUSING </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Shape 158"/>
        <p:cNvGrpSpPr/>
        <p:nvPr/>
      </p:nvGrpSpPr>
      <p:grpSpPr>
        <a:xfrm>
          <a:off x="0" y="0"/>
          <a:ext cx="0" cy="0"/>
          <a:chOff x="0" y="0"/>
          <a:chExt cx="0" cy="0"/>
        </a:xfrm>
      </p:grpSpPr>
      <p:sp>
        <p:nvSpPr>
          <p:cNvPr id="159" name="Google Shape;159;p24"/>
          <p:cNvSpPr/>
          <p:nvPr/>
        </p:nvSpPr>
        <p:spPr>
          <a:xfrm>
            <a:off x="1148716" y="83758"/>
            <a:ext cx="1487400" cy="1487400"/>
          </a:xfrm>
          <a:prstGeom prst="ellipse">
            <a:avLst/>
          </a:prstGeom>
          <a:solidFill>
            <a:srgbClr val="57737B"/>
          </a:solidFill>
          <a:ln w="19050" cap="flat" cmpd="sng">
            <a:solidFill>
              <a:schemeClr val="lt1"/>
            </a:solidFill>
            <a:prstDash val="solid"/>
            <a:round/>
            <a:headEnd type="none" w="sm" len="sm"/>
            <a:tailEnd type="none" w="sm" len="sm"/>
          </a:ln>
          <a:effectLst>
            <a:outerShdw blurRad="200025" dist="76200" dir="3600000" algn="bl" rotWithShape="0">
              <a:srgbClr val="000000">
                <a:alpha val="40000"/>
              </a:srgbClr>
            </a:outerShdw>
          </a:effectLst>
        </p:spPr>
        <p:txBody>
          <a:bodyPr spcFirstLastPara="1" wrap="square" lIns="182850" tIns="182850" rIns="182850" bIns="182850" anchor="ctr" anchorCtr="0">
            <a:noAutofit/>
          </a:bodyPr>
          <a:lstStyle/>
          <a:p>
            <a:pPr algn="ctr"/>
            <a:endParaRPr sz="2800" dirty="0">
              <a:solidFill>
                <a:schemeClr val="lt1"/>
              </a:solidFill>
              <a:latin typeface="Raleway ExtraBold"/>
              <a:ea typeface="Raleway ExtraBold"/>
              <a:cs typeface="Raleway ExtraBold"/>
              <a:sym typeface="Raleway ExtraBold"/>
            </a:endParaRPr>
          </a:p>
        </p:txBody>
      </p:sp>
      <p:sp>
        <p:nvSpPr>
          <p:cNvPr id="160" name="Google Shape;160;p24"/>
          <p:cNvSpPr/>
          <p:nvPr/>
        </p:nvSpPr>
        <p:spPr>
          <a:xfrm>
            <a:off x="1148410" y="1803162"/>
            <a:ext cx="1504800" cy="1504800"/>
          </a:xfrm>
          <a:prstGeom prst="ellipse">
            <a:avLst/>
          </a:prstGeom>
          <a:solidFill>
            <a:srgbClr val="74AEAA"/>
          </a:solidFill>
          <a:ln w="19050" cap="flat" cmpd="sng">
            <a:solidFill>
              <a:schemeClr val="lt1"/>
            </a:solidFill>
            <a:prstDash val="solid"/>
            <a:round/>
            <a:headEnd type="none" w="sm" len="sm"/>
            <a:tailEnd type="none" w="sm" len="sm"/>
          </a:ln>
          <a:effectLst>
            <a:outerShdw blurRad="200025" dist="76200" dir="3600000" algn="bl" rotWithShape="0">
              <a:srgbClr val="000000">
                <a:alpha val="40000"/>
              </a:srgbClr>
            </a:outerShdw>
          </a:effectLst>
        </p:spPr>
        <p:txBody>
          <a:bodyPr spcFirstLastPara="1" wrap="square" lIns="182850" tIns="182850" rIns="182850" bIns="182850" anchor="ctr" anchorCtr="0">
            <a:noAutofit/>
          </a:bodyPr>
          <a:lstStyle/>
          <a:p>
            <a:pPr algn="ctr"/>
            <a:endParaRPr sz="2800" dirty="0">
              <a:solidFill>
                <a:schemeClr val="lt1"/>
              </a:solidFill>
              <a:latin typeface="Raleway ExtraBold"/>
              <a:ea typeface="Raleway ExtraBold"/>
              <a:cs typeface="Raleway ExtraBold"/>
              <a:sym typeface="Raleway ExtraBold"/>
            </a:endParaRPr>
          </a:p>
        </p:txBody>
      </p:sp>
      <p:sp>
        <p:nvSpPr>
          <p:cNvPr id="161" name="Google Shape;161;p24"/>
          <p:cNvSpPr/>
          <p:nvPr/>
        </p:nvSpPr>
        <p:spPr>
          <a:xfrm>
            <a:off x="1141544" y="3534202"/>
            <a:ext cx="1504800" cy="1505400"/>
          </a:xfrm>
          <a:prstGeom prst="ellipse">
            <a:avLst/>
          </a:prstGeom>
          <a:solidFill>
            <a:srgbClr val="9AB35D"/>
          </a:solidFill>
          <a:ln w="19050" cap="flat" cmpd="sng">
            <a:solidFill>
              <a:schemeClr val="lt1"/>
            </a:solidFill>
            <a:prstDash val="solid"/>
            <a:round/>
            <a:headEnd type="none" w="sm" len="sm"/>
            <a:tailEnd type="none" w="sm" len="sm"/>
          </a:ln>
          <a:effectLst>
            <a:outerShdw blurRad="200025" dist="76200" dir="3600000" algn="bl" rotWithShape="0">
              <a:srgbClr val="000000">
                <a:alpha val="40000"/>
              </a:srgbClr>
            </a:outerShdw>
          </a:effectLst>
        </p:spPr>
        <p:txBody>
          <a:bodyPr spcFirstLastPara="1" wrap="square" lIns="182850" tIns="182850" rIns="182850" bIns="182850" anchor="ctr" anchorCtr="0">
            <a:noAutofit/>
          </a:bodyPr>
          <a:lstStyle/>
          <a:p>
            <a:pPr algn="ctr"/>
            <a:endParaRPr sz="2800" dirty="0">
              <a:solidFill>
                <a:schemeClr val="lt1"/>
              </a:solidFill>
              <a:latin typeface="Raleway ExtraBold"/>
              <a:ea typeface="Raleway ExtraBold"/>
              <a:cs typeface="Raleway ExtraBold"/>
              <a:sym typeface="Raleway ExtraBold"/>
            </a:endParaRPr>
          </a:p>
        </p:txBody>
      </p:sp>
      <p:sp>
        <p:nvSpPr>
          <p:cNvPr id="162" name="Google Shape;162;p24"/>
          <p:cNvSpPr/>
          <p:nvPr/>
        </p:nvSpPr>
        <p:spPr>
          <a:xfrm>
            <a:off x="1144150" y="5262472"/>
            <a:ext cx="1497600" cy="1497600"/>
          </a:xfrm>
          <a:prstGeom prst="ellipse">
            <a:avLst/>
          </a:prstGeom>
          <a:solidFill>
            <a:srgbClr val="C17E51"/>
          </a:solidFill>
          <a:ln w="19050" cap="flat" cmpd="sng">
            <a:solidFill>
              <a:schemeClr val="lt1"/>
            </a:solidFill>
            <a:prstDash val="solid"/>
            <a:round/>
            <a:headEnd type="none" w="sm" len="sm"/>
            <a:tailEnd type="none" w="sm" len="sm"/>
          </a:ln>
          <a:effectLst>
            <a:outerShdw blurRad="200025" dist="76200" dir="3600000" algn="bl" rotWithShape="0">
              <a:srgbClr val="000000">
                <a:alpha val="40000"/>
              </a:srgbClr>
            </a:outerShdw>
          </a:effectLst>
        </p:spPr>
        <p:txBody>
          <a:bodyPr spcFirstLastPara="1" wrap="square" lIns="182850" tIns="182850" rIns="182850" bIns="182850" anchor="ctr" anchorCtr="0">
            <a:noAutofit/>
          </a:bodyPr>
          <a:lstStyle/>
          <a:p>
            <a:pPr algn="ctr"/>
            <a:endParaRPr sz="2800" dirty="0">
              <a:solidFill>
                <a:schemeClr val="lt1"/>
              </a:solidFill>
              <a:latin typeface="Raleway ExtraBold"/>
              <a:ea typeface="Raleway ExtraBold"/>
              <a:cs typeface="Raleway ExtraBold"/>
              <a:sym typeface="Raleway ExtraBold"/>
            </a:endParaRPr>
          </a:p>
        </p:txBody>
      </p:sp>
      <p:sp>
        <p:nvSpPr>
          <p:cNvPr id="163" name="Google Shape;163;p24"/>
          <p:cNvSpPr/>
          <p:nvPr/>
        </p:nvSpPr>
        <p:spPr>
          <a:xfrm>
            <a:off x="1164318" y="8687884"/>
            <a:ext cx="1489200" cy="1489200"/>
          </a:xfrm>
          <a:prstGeom prst="ellipse">
            <a:avLst/>
          </a:prstGeom>
          <a:solidFill>
            <a:srgbClr val="D2B949"/>
          </a:solidFill>
          <a:ln w="19050" cap="flat" cmpd="sng">
            <a:solidFill>
              <a:schemeClr val="lt1"/>
            </a:solidFill>
            <a:prstDash val="solid"/>
            <a:round/>
            <a:headEnd type="none" w="sm" len="sm"/>
            <a:tailEnd type="none" w="sm" len="sm"/>
          </a:ln>
          <a:effectLst>
            <a:outerShdw blurRad="200025" dist="76200" dir="3600000" algn="bl" rotWithShape="0">
              <a:srgbClr val="000000">
                <a:alpha val="40000"/>
              </a:srgbClr>
            </a:outerShdw>
          </a:effectLst>
        </p:spPr>
        <p:txBody>
          <a:bodyPr spcFirstLastPara="1" wrap="square" lIns="182850" tIns="182850" rIns="182850" bIns="182850" anchor="ctr" anchorCtr="0">
            <a:noAutofit/>
          </a:bodyPr>
          <a:lstStyle/>
          <a:p>
            <a:pPr algn="ctr"/>
            <a:endParaRPr sz="2800" dirty="0">
              <a:solidFill>
                <a:schemeClr val="lt1"/>
              </a:solidFill>
              <a:latin typeface="Raleway ExtraBold"/>
              <a:ea typeface="Raleway ExtraBold"/>
              <a:cs typeface="Raleway ExtraBold"/>
              <a:sym typeface="Raleway ExtraBold"/>
            </a:endParaRPr>
          </a:p>
        </p:txBody>
      </p:sp>
      <p:sp>
        <p:nvSpPr>
          <p:cNvPr id="164" name="Google Shape;164;p24"/>
          <p:cNvSpPr txBox="1"/>
          <p:nvPr/>
        </p:nvSpPr>
        <p:spPr>
          <a:xfrm>
            <a:off x="2811528" y="293379"/>
            <a:ext cx="3086400" cy="1292601"/>
          </a:xfrm>
          <a:prstGeom prst="rect">
            <a:avLst/>
          </a:prstGeom>
          <a:noFill/>
          <a:ln>
            <a:noFill/>
          </a:ln>
        </p:spPr>
        <p:txBody>
          <a:bodyPr spcFirstLastPara="1" wrap="square" lIns="182850" tIns="182850" rIns="182850" bIns="182850" anchor="t" anchorCtr="0">
            <a:spAutoFit/>
          </a:bodyPr>
          <a:lstStyle/>
          <a:p>
            <a:r>
              <a:rPr lang="en" sz="3000">
                <a:solidFill>
                  <a:srgbClr val="57737B"/>
                </a:solidFill>
                <a:latin typeface="Raleway ExtraBold"/>
                <a:ea typeface="Raleway ExtraBold"/>
                <a:cs typeface="Raleway ExtraBold"/>
                <a:sym typeface="Raleway ExtraBold"/>
              </a:rPr>
              <a:t>Infrastructure </a:t>
            </a:r>
            <a:br>
              <a:rPr lang="en" sz="3000">
                <a:solidFill>
                  <a:srgbClr val="57737B"/>
                </a:solidFill>
                <a:latin typeface="Raleway ExtraBold"/>
                <a:ea typeface="Raleway ExtraBold"/>
                <a:cs typeface="Raleway ExtraBold"/>
                <a:sym typeface="Raleway ExtraBold"/>
              </a:rPr>
            </a:br>
            <a:r>
              <a:rPr lang="en" sz="3000">
                <a:solidFill>
                  <a:srgbClr val="57737B"/>
                </a:solidFill>
                <a:latin typeface="Raleway ExtraBold"/>
                <a:ea typeface="Raleway ExtraBold"/>
                <a:cs typeface="Raleway ExtraBold"/>
                <a:sym typeface="Raleway ExtraBold"/>
              </a:rPr>
              <a:t>Enhancement</a:t>
            </a:r>
            <a:endParaRPr sz="3000" dirty="0">
              <a:solidFill>
                <a:srgbClr val="57737B"/>
              </a:solidFill>
            </a:endParaRPr>
          </a:p>
        </p:txBody>
      </p:sp>
      <p:sp>
        <p:nvSpPr>
          <p:cNvPr id="165" name="Google Shape;165;p24"/>
          <p:cNvSpPr txBox="1"/>
          <p:nvPr/>
        </p:nvSpPr>
        <p:spPr>
          <a:xfrm>
            <a:off x="2832876" y="5476991"/>
            <a:ext cx="3348000" cy="1292601"/>
          </a:xfrm>
          <a:prstGeom prst="rect">
            <a:avLst/>
          </a:prstGeom>
          <a:noFill/>
          <a:ln>
            <a:noFill/>
          </a:ln>
        </p:spPr>
        <p:txBody>
          <a:bodyPr spcFirstLastPara="1" wrap="square" lIns="182850" tIns="182850" rIns="182850" bIns="182850" anchor="t" anchorCtr="0">
            <a:spAutoFit/>
          </a:bodyPr>
          <a:lstStyle/>
          <a:p>
            <a:pPr>
              <a:buSzPts val="1100"/>
            </a:pPr>
            <a:r>
              <a:rPr lang="en" sz="3000">
                <a:solidFill>
                  <a:srgbClr val="C17E51"/>
                </a:solidFill>
                <a:latin typeface="Raleway ExtraBold"/>
                <a:ea typeface="Raleway ExtraBold"/>
                <a:cs typeface="Raleway ExtraBold"/>
                <a:sym typeface="Raleway ExtraBold"/>
              </a:rPr>
              <a:t>Workforce Development</a:t>
            </a:r>
            <a:endParaRPr sz="3000" dirty="0">
              <a:solidFill>
                <a:srgbClr val="C17E51"/>
              </a:solidFill>
              <a:latin typeface="Raleway ExtraBold"/>
              <a:ea typeface="Raleway ExtraBold"/>
              <a:cs typeface="Raleway ExtraBold"/>
              <a:sym typeface="Raleway ExtraBold"/>
            </a:endParaRPr>
          </a:p>
        </p:txBody>
      </p:sp>
      <p:sp>
        <p:nvSpPr>
          <p:cNvPr id="166" name="Google Shape;166;p24"/>
          <p:cNvSpPr txBox="1"/>
          <p:nvPr/>
        </p:nvSpPr>
        <p:spPr>
          <a:xfrm>
            <a:off x="2811552" y="8882358"/>
            <a:ext cx="3384600" cy="1292601"/>
          </a:xfrm>
          <a:prstGeom prst="rect">
            <a:avLst/>
          </a:prstGeom>
          <a:noFill/>
          <a:ln>
            <a:noFill/>
          </a:ln>
        </p:spPr>
        <p:txBody>
          <a:bodyPr spcFirstLastPara="1" wrap="square" lIns="182850" tIns="182850" rIns="182850" bIns="182850" anchor="t" anchorCtr="0">
            <a:spAutoFit/>
          </a:bodyPr>
          <a:lstStyle/>
          <a:p>
            <a:r>
              <a:rPr lang="en" sz="3000">
                <a:solidFill>
                  <a:srgbClr val="D2B949"/>
                </a:solidFill>
                <a:latin typeface="Raleway ExtraBold"/>
                <a:ea typeface="Raleway ExtraBold"/>
                <a:cs typeface="Raleway ExtraBold"/>
                <a:sym typeface="Raleway ExtraBold"/>
              </a:rPr>
              <a:t>Coal Transition Capacity</a:t>
            </a:r>
            <a:endParaRPr sz="3000" dirty="0">
              <a:solidFill>
                <a:srgbClr val="D2B949"/>
              </a:solidFill>
            </a:endParaRPr>
          </a:p>
        </p:txBody>
      </p:sp>
      <p:sp>
        <p:nvSpPr>
          <p:cNvPr id="167" name="Google Shape;167;p24"/>
          <p:cNvSpPr txBox="1"/>
          <p:nvPr/>
        </p:nvSpPr>
        <p:spPr>
          <a:xfrm>
            <a:off x="2811552" y="3522193"/>
            <a:ext cx="3086400" cy="1754266"/>
          </a:xfrm>
          <a:prstGeom prst="rect">
            <a:avLst/>
          </a:prstGeom>
          <a:noFill/>
          <a:ln>
            <a:noFill/>
          </a:ln>
        </p:spPr>
        <p:txBody>
          <a:bodyPr spcFirstLastPara="1" wrap="square" lIns="182850" tIns="182850" rIns="182850" bIns="182850" anchor="t" anchorCtr="0">
            <a:spAutoFit/>
          </a:bodyPr>
          <a:lstStyle/>
          <a:p>
            <a:r>
              <a:rPr lang="en" sz="3000">
                <a:solidFill>
                  <a:srgbClr val="9AB35D"/>
                </a:solidFill>
                <a:latin typeface="Raleway ExtraBold"/>
                <a:ea typeface="Raleway ExtraBold"/>
                <a:cs typeface="Raleway ExtraBold"/>
                <a:sym typeface="Raleway ExtraBold"/>
              </a:rPr>
              <a:t>Housing Access &amp; Affordability</a:t>
            </a:r>
            <a:endParaRPr sz="3000" dirty="0">
              <a:solidFill>
                <a:srgbClr val="9AB35D"/>
              </a:solidFill>
            </a:endParaRPr>
          </a:p>
        </p:txBody>
      </p:sp>
      <p:sp>
        <p:nvSpPr>
          <p:cNvPr id="168" name="Google Shape;168;p24"/>
          <p:cNvSpPr txBox="1"/>
          <p:nvPr/>
        </p:nvSpPr>
        <p:spPr>
          <a:xfrm>
            <a:off x="2832876" y="1750296"/>
            <a:ext cx="3049200" cy="1754266"/>
          </a:xfrm>
          <a:prstGeom prst="rect">
            <a:avLst/>
          </a:prstGeom>
          <a:noFill/>
          <a:ln>
            <a:noFill/>
          </a:ln>
        </p:spPr>
        <p:txBody>
          <a:bodyPr spcFirstLastPara="1" wrap="square" lIns="182850" tIns="182850" rIns="182850" bIns="182850" anchor="t" anchorCtr="0">
            <a:spAutoFit/>
          </a:bodyPr>
          <a:lstStyle/>
          <a:p>
            <a:r>
              <a:rPr lang="en" sz="3000" dirty="0">
                <a:solidFill>
                  <a:srgbClr val="74AEAA"/>
                </a:solidFill>
                <a:latin typeface="Raleway ExtraBold"/>
                <a:ea typeface="Raleway ExtraBold"/>
                <a:cs typeface="Raleway ExtraBold"/>
                <a:sym typeface="Raleway ExtraBold"/>
              </a:rPr>
              <a:t>Target Industry Development</a:t>
            </a:r>
            <a:endParaRPr sz="3000" dirty="0">
              <a:solidFill>
                <a:srgbClr val="74AEAA"/>
              </a:solidFill>
            </a:endParaRPr>
          </a:p>
        </p:txBody>
      </p:sp>
      <p:pic>
        <p:nvPicPr>
          <p:cNvPr id="169" name="Google Shape;169;p24"/>
          <p:cNvPicPr preferRelativeResize="0"/>
          <p:nvPr/>
        </p:nvPicPr>
        <p:blipFill>
          <a:blip r:embed="rId3">
            <a:alphaModFix/>
          </a:blip>
          <a:stretch>
            <a:fillRect/>
          </a:stretch>
        </p:blipFill>
        <p:spPr>
          <a:xfrm>
            <a:off x="1110500" y="8657683"/>
            <a:ext cx="1596248" cy="1596194"/>
          </a:xfrm>
          <a:prstGeom prst="rect">
            <a:avLst/>
          </a:prstGeom>
          <a:noFill/>
          <a:ln>
            <a:noFill/>
          </a:ln>
        </p:spPr>
      </p:pic>
      <p:pic>
        <p:nvPicPr>
          <p:cNvPr id="170" name="Google Shape;170;p24"/>
          <p:cNvPicPr preferRelativeResize="0"/>
          <p:nvPr/>
        </p:nvPicPr>
        <p:blipFill rotWithShape="1">
          <a:blip r:embed="rId4">
            <a:alphaModFix/>
          </a:blip>
          <a:srcRect/>
          <a:stretch/>
        </p:blipFill>
        <p:spPr>
          <a:xfrm>
            <a:off x="1122159" y="83756"/>
            <a:ext cx="1521826" cy="1521736"/>
          </a:xfrm>
          <a:prstGeom prst="rect">
            <a:avLst/>
          </a:prstGeom>
          <a:noFill/>
          <a:ln>
            <a:noFill/>
          </a:ln>
        </p:spPr>
      </p:pic>
      <p:pic>
        <p:nvPicPr>
          <p:cNvPr id="171" name="Google Shape;171;p24"/>
          <p:cNvPicPr preferRelativeResize="0"/>
          <p:nvPr/>
        </p:nvPicPr>
        <p:blipFill rotWithShape="1">
          <a:blip r:embed="rId5">
            <a:alphaModFix/>
          </a:blip>
          <a:srcRect/>
          <a:stretch/>
        </p:blipFill>
        <p:spPr>
          <a:xfrm>
            <a:off x="1141567" y="3524387"/>
            <a:ext cx="1521726" cy="1521618"/>
          </a:xfrm>
          <a:prstGeom prst="rect">
            <a:avLst/>
          </a:prstGeom>
          <a:noFill/>
          <a:ln>
            <a:noFill/>
          </a:ln>
        </p:spPr>
      </p:pic>
      <p:pic>
        <p:nvPicPr>
          <p:cNvPr id="172" name="Google Shape;172;p24"/>
          <p:cNvPicPr preferRelativeResize="0"/>
          <p:nvPr/>
        </p:nvPicPr>
        <p:blipFill rotWithShape="1">
          <a:blip r:embed="rId6">
            <a:alphaModFix/>
          </a:blip>
          <a:srcRect/>
          <a:stretch/>
        </p:blipFill>
        <p:spPr>
          <a:xfrm>
            <a:off x="1138879" y="1803164"/>
            <a:ext cx="1521766" cy="1521668"/>
          </a:xfrm>
          <a:prstGeom prst="rect">
            <a:avLst/>
          </a:prstGeom>
          <a:noFill/>
          <a:ln>
            <a:noFill/>
          </a:ln>
        </p:spPr>
      </p:pic>
      <p:pic>
        <p:nvPicPr>
          <p:cNvPr id="173" name="Google Shape;173;p24"/>
          <p:cNvPicPr preferRelativeResize="0"/>
          <p:nvPr/>
        </p:nvPicPr>
        <p:blipFill rotWithShape="1">
          <a:blip r:embed="rId7">
            <a:alphaModFix/>
          </a:blip>
          <a:srcRect/>
          <a:stretch/>
        </p:blipFill>
        <p:spPr>
          <a:xfrm>
            <a:off x="1157975" y="5301977"/>
            <a:ext cx="1496682" cy="1496574"/>
          </a:xfrm>
          <a:prstGeom prst="rect">
            <a:avLst/>
          </a:prstGeom>
          <a:noFill/>
          <a:ln>
            <a:noFill/>
          </a:ln>
        </p:spPr>
      </p:pic>
      <p:sp>
        <p:nvSpPr>
          <p:cNvPr id="174" name="Google Shape;174;p24"/>
          <p:cNvSpPr/>
          <p:nvPr/>
        </p:nvSpPr>
        <p:spPr>
          <a:xfrm>
            <a:off x="1142138" y="6978330"/>
            <a:ext cx="1489200" cy="1489800"/>
          </a:xfrm>
          <a:prstGeom prst="ellipse">
            <a:avLst/>
          </a:prstGeom>
          <a:solidFill>
            <a:srgbClr val="9A88A6"/>
          </a:solidFill>
          <a:ln w="19050" cap="flat" cmpd="sng">
            <a:solidFill>
              <a:schemeClr val="lt1"/>
            </a:solidFill>
            <a:prstDash val="solid"/>
            <a:round/>
            <a:headEnd type="none" w="sm" len="sm"/>
            <a:tailEnd type="none" w="sm" len="sm"/>
          </a:ln>
          <a:effectLst>
            <a:outerShdw blurRad="200025" dist="76200" dir="3600000" algn="bl" rotWithShape="0">
              <a:srgbClr val="000000">
                <a:alpha val="40000"/>
              </a:srgbClr>
            </a:outerShdw>
          </a:effectLst>
        </p:spPr>
        <p:txBody>
          <a:bodyPr spcFirstLastPara="1" wrap="square" lIns="182850" tIns="182850" rIns="182850" bIns="182850" anchor="ctr" anchorCtr="0">
            <a:noAutofit/>
          </a:bodyPr>
          <a:lstStyle/>
          <a:p>
            <a:pPr algn="ctr"/>
            <a:endParaRPr sz="2800" dirty="0">
              <a:solidFill>
                <a:schemeClr val="lt1"/>
              </a:solidFill>
              <a:latin typeface="Raleway ExtraBold"/>
              <a:ea typeface="Raleway ExtraBold"/>
              <a:cs typeface="Raleway ExtraBold"/>
              <a:sym typeface="Raleway ExtraBold"/>
            </a:endParaRPr>
          </a:p>
        </p:txBody>
      </p:sp>
      <p:pic>
        <p:nvPicPr>
          <p:cNvPr id="175" name="Google Shape;175;p24"/>
          <p:cNvPicPr preferRelativeResize="0"/>
          <p:nvPr/>
        </p:nvPicPr>
        <p:blipFill>
          <a:blip r:embed="rId8">
            <a:alphaModFix/>
          </a:blip>
          <a:stretch>
            <a:fillRect/>
          </a:stretch>
        </p:blipFill>
        <p:spPr>
          <a:xfrm>
            <a:off x="1181868" y="7004967"/>
            <a:ext cx="1426448" cy="1426414"/>
          </a:xfrm>
          <a:prstGeom prst="rect">
            <a:avLst/>
          </a:prstGeom>
          <a:noFill/>
          <a:ln>
            <a:noFill/>
          </a:ln>
        </p:spPr>
      </p:pic>
      <p:sp>
        <p:nvSpPr>
          <p:cNvPr id="176" name="Google Shape;176;p24"/>
          <p:cNvSpPr txBox="1"/>
          <p:nvPr/>
        </p:nvSpPr>
        <p:spPr>
          <a:xfrm>
            <a:off x="2811552" y="7157602"/>
            <a:ext cx="2650200" cy="1292601"/>
          </a:xfrm>
          <a:prstGeom prst="rect">
            <a:avLst/>
          </a:prstGeom>
          <a:noFill/>
          <a:ln>
            <a:noFill/>
          </a:ln>
        </p:spPr>
        <p:txBody>
          <a:bodyPr spcFirstLastPara="1" wrap="square" lIns="182850" tIns="182850" rIns="182850" bIns="182850" anchor="t" anchorCtr="0">
            <a:spAutoFit/>
          </a:bodyPr>
          <a:lstStyle/>
          <a:p>
            <a:r>
              <a:rPr lang="en" sz="3000">
                <a:solidFill>
                  <a:srgbClr val="9A88A6"/>
                </a:solidFill>
                <a:latin typeface="Raleway ExtraBold"/>
                <a:ea typeface="Raleway ExtraBold"/>
                <a:cs typeface="Raleway ExtraBold"/>
                <a:sym typeface="Raleway ExtraBold"/>
              </a:rPr>
              <a:t>Clean Energy</a:t>
            </a:r>
            <a:endParaRPr sz="3000" dirty="0">
              <a:solidFill>
                <a:srgbClr val="D2B949"/>
              </a:solidFill>
            </a:endParaRPr>
          </a:p>
        </p:txBody>
      </p:sp>
      <p:sp>
        <p:nvSpPr>
          <p:cNvPr id="177" name="Google Shape;177;p24"/>
          <p:cNvSpPr txBox="1"/>
          <p:nvPr/>
        </p:nvSpPr>
        <p:spPr>
          <a:xfrm>
            <a:off x="6946150" y="-150200"/>
            <a:ext cx="11341800" cy="1487400"/>
          </a:xfrm>
          <a:prstGeom prst="rect">
            <a:avLst/>
          </a:prstGeom>
          <a:noFill/>
          <a:ln>
            <a:noFill/>
          </a:ln>
        </p:spPr>
        <p:txBody>
          <a:bodyPr spcFirstLastPara="1" wrap="square" lIns="182850" tIns="182850" rIns="182850" bIns="182850" anchor="t" anchorCtr="0">
            <a:noAutofit/>
          </a:bodyPr>
          <a:lstStyle/>
          <a:p>
            <a:pPr>
              <a:lnSpc>
                <a:spcPct val="89000"/>
              </a:lnSpc>
            </a:pPr>
            <a:r>
              <a:rPr lang="en" sz="2900" b="1">
                <a:solidFill>
                  <a:srgbClr val="595959"/>
                </a:solidFill>
                <a:latin typeface="Raleway"/>
                <a:ea typeface="Raleway"/>
                <a:cs typeface="Raleway"/>
                <a:sym typeface="Raleway"/>
              </a:rPr>
              <a:t>Develop regional broadband connectivity.</a:t>
            </a:r>
            <a:endParaRPr sz="2900" b="1" dirty="0">
              <a:solidFill>
                <a:srgbClr val="595959"/>
              </a:solidFill>
              <a:latin typeface="Raleway"/>
              <a:ea typeface="Raleway"/>
              <a:cs typeface="Raleway"/>
              <a:sym typeface="Raleway"/>
            </a:endParaRPr>
          </a:p>
          <a:p>
            <a:pPr>
              <a:lnSpc>
                <a:spcPct val="89000"/>
              </a:lnSpc>
            </a:pPr>
            <a:r>
              <a:rPr lang="en" sz="2900" b="1">
                <a:solidFill>
                  <a:srgbClr val="595959"/>
                </a:solidFill>
                <a:latin typeface="Raleway"/>
                <a:ea typeface="Raleway"/>
                <a:cs typeface="Raleway"/>
                <a:sym typeface="Raleway"/>
              </a:rPr>
              <a:t>Enhance regional air services.</a:t>
            </a:r>
            <a:endParaRPr sz="2900" b="1" dirty="0">
              <a:solidFill>
                <a:srgbClr val="595959"/>
              </a:solidFill>
              <a:latin typeface="Raleway"/>
              <a:ea typeface="Raleway"/>
              <a:cs typeface="Raleway"/>
              <a:sym typeface="Raleway"/>
            </a:endParaRPr>
          </a:p>
          <a:p>
            <a:pPr>
              <a:lnSpc>
                <a:spcPct val="89000"/>
              </a:lnSpc>
            </a:pPr>
            <a:r>
              <a:rPr lang="en" sz="2900">
                <a:solidFill>
                  <a:srgbClr val="595959"/>
                </a:solidFill>
                <a:latin typeface="Raleway Medium"/>
                <a:ea typeface="Raleway Medium"/>
                <a:cs typeface="Raleway Medium"/>
                <a:sym typeface="Raleway Medium"/>
              </a:rPr>
              <a:t>Enhance regional transportation.</a:t>
            </a:r>
            <a:endParaRPr sz="2900" dirty="0">
              <a:solidFill>
                <a:srgbClr val="595959"/>
              </a:solidFill>
              <a:latin typeface="Raleway Medium"/>
              <a:ea typeface="Raleway Medium"/>
              <a:cs typeface="Raleway Medium"/>
              <a:sym typeface="Raleway Medium"/>
            </a:endParaRPr>
          </a:p>
        </p:txBody>
      </p:sp>
      <p:sp>
        <p:nvSpPr>
          <p:cNvPr id="178" name="Google Shape;178;p24"/>
          <p:cNvSpPr txBox="1"/>
          <p:nvPr/>
        </p:nvSpPr>
        <p:spPr>
          <a:xfrm>
            <a:off x="6946150" y="1154248"/>
            <a:ext cx="11341800" cy="2501400"/>
          </a:xfrm>
          <a:prstGeom prst="rect">
            <a:avLst/>
          </a:prstGeom>
          <a:noFill/>
          <a:ln>
            <a:noFill/>
          </a:ln>
        </p:spPr>
        <p:txBody>
          <a:bodyPr spcFirstLastPara="1" wrap="square" lIns="182850" tIns="182850" rIns="182850" bIns="182850" anchor="t" anchorCtr="0">
            <a:noAutofit/>
          </a:bodyPr>
          <a:lstStyle/>
          <a:p>
            <a:pPr>
              <a:lnSpc>
                <a:spcPct val="89000"/>
              </a:lnSpc>
            </a:pPr>
            <a:r>
              <a:rPr lang="en" sz="2900" b="1">
                <a:solidFill>
                  <a:srgbClr val="595959"/>
                </a:solidFill>
                <a:latin typeface="Raleway"/>
                <a:ea typeface="Raleway"/>
                <a:cs typeface="Raleway"/>
                <a:sym typeface="Raleway"/>
              </a:rPr>
              <a:t>Expand meat processing and cold storage.</a:t>
            </a:r>
            <a:endParaRPr sz="2900" b="1" dirty="0">
              <a:solidFill>
                <a:srgbClr val="595959"/>
              </a:solidFill>
              <a:latin typeface="Raleway"/>
              <a:ea typeface="Raleway"/>
              <a:cs typeface="Raleway"/>
              <a:sym typeface="Raleway"/>
            </a:endParaRPr>
          </a:p>
          <a:p>
            <a:pPr>
              <a:lnSpc>
                <a:spcPct val="89000"/>
              </a:lnSpc>
            </a:pPr>
            <a:r>
              <a:rPr lang="en" sz="2900" b="1">
                <a:solidFill>
                  <a:srgbClr val="595959"/>
                </a:solidFill>
                <a:latin typeface="Raleway"/>
                <a:ea typeface="Raleway"/>
                <a:cs typeface="Raleway"/>
                <a:sym typeface="Raleway"/>
              </a:rPr>
              <a:t>Develop and market value-added agriculture.</a:t>
            </a:r>
            <a:endParaRPr sz="2900" b="1" dirty="0">
              <a:solidFill>
                <a:srgbClr val="595959"/>
              </a:solidFill>
              <a:latin typeface="Raleway"/>
              <a:ea typeface="Raleway"/>
              <a:cs typeface="Raleway"/>
              <a:sym typeface="Raleway"/>
            </a:endParaRPr>
          </a:p>
          <a:p>
            <a:pPr>
              <a:lnSpc>
                <a:spcPct val="89000"/>
              </a:lnSpc>
            </a:pPr>
            <a:r>
              <a:rPr lang="en" sz="2900" b="1">
                <a:solidFill>
                  <a:srgbClr val="595959"/>
                </a:solidFill>
                <a:latin typeface="Raleway"/>
                <a:ea typeface="Raleway"/>
                <a:cs typeface="Raleway"/>
                <a:sym typeface="Raleway"/>
              </a:rPr>
              <a:t>Prepare and market industrial sites.</a:t>
            </a:r>
            <a:endParaRPr sz="2900" b="1" dirty="0">
              <a:solidFill>
                <a:srgbClr val="595959"/>
              </a:solidFill>
              <a:latin typeface="Raleway"/>
              <a:ea typeface="Raleway"/>
              <a:cs typeface="Raleway"/>
              <a:sym typeface="Raleway"/>
            </a:endParaRPr>
          </a:p>
          <a:p>
            <a:pPr>
              <a:lnSpc>
                <a:spcPct val="89000"/>
              </a:lnSpc>
            </a:pPr>
            <a:r>
              <a:rPr lang="en" sz="2900">
                <a:solidFill>
                  <a:srgbClr val="595959"/>
                </a:solidFill>
                <a:latin typeface="Raleway Medium"/>
                <a:ea typeface="Raleway Medium"/>
                <a:cs typeface="Raleway Medium"/>
                <a:sym typeface="Raleway Medium"/>
              </a:rPr>
              <a:t>Develop regional outdoor recreation assets.</a:t>
            </a:r>
            <a:endParaRPr sz="2900" dirty="0">
              <a:solidFill>
                <a:srgbClr val="595959"/>
              </a:solidFill>
              <a:latin typeface="Raleway Medium"/>
              <a:ea typeface="Raleway Medium"/>
              <a:cs typeface="Raleway Medium"/>
              <a:sym typeface="Raleway Medium"/>
            </a:endParaRPr>
          </a:p>
          <a:p>
            <a:pPr>
              <a:lnSpc>
                <a:spcPct val="89000"/>
              </a:lnSpc>
            </a:pPr>
            <a:r>
              <a:rPr lang="en" sz="2900">
                <a:solidFill>
                  <a:srgbClr val="595959"/>
                </a:solidFill>
                <a:latin typeface="Raleway Medium"/>
                <a:ea typeface="Raleway Medium"/>
                <a:cs typeface="Raleway Medium"/>
                <a:sym typeface="Raleway Medium"/>
              </a:rPr>
              <a:t>Expand outdoor recreation manufacturing.</a:t>
            </a:r>
            <a:endParaRPr sz="2900" dirty="0">
              <a:solidFill>
                <a:srgbClr val="595959"/>
              </a:solidFill>
              <a:latin typeface="Raleway Medium"/>
              <a:ea typeface="Raleway Medium"/>
              <a:cs typeface="Raleway Medium"/>
              <a:sym typeface="Raleway Medium"/>
            </a:endParaRPr>
          </a:p>
          <a:p>
            <a:pPr>
              <a:lnSpc>
                <a:spcPct val="89000"/>
              </a:lnSpc>
            </a:pPr>
            <a:r>
              <a:rPr lang="en" sz="2900">
                <a:solidFill>
                  <a:srgbClr val="595959"/>
                </a:solidFill>
                <a:latin typeface="Raleway Medium"/>
                <a:ea typeface="Raleway Medium"/>
                <a:cs typeface="Raleway Medium"/>
                <a:sym typeface="Raleway Medium"/>
              </a:rPr>
              <a:t>Repurpose Craig Station assets.</a:t>
            </a:r>
            <a:endParaRPr sz="2900" dirty="0">
              <a:solidFill>
                <a:srgbClr val="595959"/>
              </a:solidFill>
              <a:latin typeface="Raleway Medium"/>
              <a:ea typeface="Raleway Medium"/>
              <a:cs typeface="Raleway Medium"/>
              <a:sym typeface="Raleway Medium"/>
            </a:endParaRPr>
          </a:p>
        </p:txBody>
      </p:sp>
      <p:sp>
        <p:nvSpPr>
          <p:cNvPr id="179" name="Google Shape;179;p24"/>
          <p:cNvSpPr txBox="1"/>
          <p:nvPr/>
        </p:nvSpPr>
        <p:spPr>
          <a:xfrm>
            <a:off x="6946150" y="3697314"/>
            <a:ext cx="11341800" cy="1293000"/>
          </a:xfrm>
          <a:prstGeom prst="rect">
            <a:avLst/>
          </a:prstGeom>
          <a:noFill/>
          <a:ln>
            <a:noFill/>
          </a:ln>
        </p:spPr>
        <p:txBody>
          <a:bodyPr spcFirstLastPara="1" wrap="square" lIns="182850" tIns="182850" rIns="182850" bIns="182850" anchor="t" anchorCtr="0">
            <a:noAutofit/>
          </a:bodyPr>
          <a:lstStyle/>
          <a:p>
            <a:pPr>
              <a:lnSpc>
                <a:spcPct val="89000"/>
              </a:lnSpc>
            </a:pPr>
            <a:r>
              <a:rPr lang="en" sz="2900" b="1">
                <a:solidFill>
                  <a:srgbClr val="595959"/>
                </a:solidFill>
                <a:latin typeface="Raleway"/>
                <a:ea typeface="Raleway"/>
                <a:cs typeface="Raleway"/>
                <a:sym typeface="Raleway"/>
              </a:rPr>
              <a:t>Create a regional housing RFP.</a:t>
            </a:r>
            <a:endParaRPr sz="2900" b="1" dirty="0">
              <a:solidFill>
                <a:srgbClr val="595959"/>
              </a:solidFill>
              <a:latin typeface="Raleway"/>
              <a:ea typeface="Raleway"/>
              <a:cs typeface="Raleway"/>
              <a:sym typeface="Raleway"/>
            </a:endParaRPr>
          </a:p>
          <a:p>
            <a:pPr>
              <a:lnSpc>
                <a:spcPct val="89000"/>
              </a:lnSpc>
            </a:pPr>
            <a:r>
              <a:rPr lang="en" sz="2900">
                <a:solidFill>
                  <a:srgbClr val="595959"/>
                </a:solidFill>
                <a:latin typeface="Raleway Medium"/>
                <a:ea typeface="Raleway Medium"/>
                <a:cs typeface="Raleway Medium"/>
                <a:sym typeface="Raleway Medium"/>
              </a:rPr>
              <a:t>Champion regional housing solutions.</a:t>
            </a:r>
            <a:endParaRPr sz="2900" dirty="0">
              <a:solidFill>
                <a:srgbClr val="595959"/>
              </a:solidFill>
              <a:latin typeface="Raleway Medium"/>
              <a:ea typeface="Raleway Medium"/>
              <a:cs typeface="Raleway Medium"/>
              <a:sym typeface="Raleway Medium"/>
            </a:endParaRPr>
          </a:p>
          <a:p>
            <a:pPr>
              <a:lnSpc>
                <a:spcPct val="89000"/>
              </a:lnSpc>
            </a:pPr>
            <a:r>
              <a:rPr lang="en" sz="2900">
                <a:solidFill>
                  <a:srgbClr val="595959"/>
                </a:solidFill>
                <a:latin typeface="Raleway Medium"/>
                <a:ea typeface="Raleway Medium"/>
                <a:cs typeface="Raleway Medium"/>
                <a:sym typeface="Raleway Medium"/>
              </a:rPr>
              <a:t>Advocate for workforce housing.</a:t>
            </a:r>
            <a:endParaRPr sz="2900" dirty="0">
              <a:solidFill>
                <a:srgbClr val="595959"/>
              </a:solidFill>
              <a:latin typeface="Raleway Medium"/>
              <a:ea typeface="Raleway Medium"/>
              <a:cs typeface="Raleway Medium"/>
              <a:sym typeface="Raleway Medium"/>
            </a:endParaRPr>
          </a:p>
        </p:txBody>
      </p:sp>
      <p:sp>
        <p:nvSpPr>
          <p:cNvPr id="180" name="Google Shape;180;p24"/>
          <p:cNvSpPr txBox="1"/>
          <p:nvPr/>
        </p:nvSpPr>
        <p:spPr>
          <a:xfrm>
            <a:off x="6946150" y="5027296"/>
            <a:ext cx="11341800" cy="1754400"/>
          </a:xfrm>
          <a:prstGeom prst="rect">
            <a:avLst/>
          </a:prstGeom>
          <a:noFill/>
          <a:ln>
            <a:noFill/>
          </a:ln>
        </p:spPr>
        <p:txBody>
          <a:bodyPr spcFirstLastPara="1" wrap="square" lIns="182850" tIns="182850" rIns="182850" bIns="182850" anchor="t" anchorCtr="0">
            <a:noAutofit/>
          </a:bodyPr>
          <a:lstStyle/>
          <a:p>
            <a:pPr>
              <a:lnSpc>
                <a:spcPct val="89000"/>
              </a:lnSpc>
            </a:pPr>
            <a:r>
              <a:rPr lang="en" sz="2900" b="1">
                <a:solidFill>
                  <a:srgbClr val="595959"/>
                </a:solidFill>
                <a:latin typeface="Raleway"/>
                <a:ea typeface="Raleway"/>
                <a:cs typeface="Raleway"/>
                <a:sym typeface="Raleway"/>
              </a:rPr>
              <a:t>Reskill coal workforce to other energy technologies.</a:t>
            </a:r>
            <a:endParaRPr sz="2900" b="1" dirty="0">
              <a:solidFill>
                <a:srgbClr val="595959"/>
              </a:solidFill>
              <a:latin typeface="Raleway"/>
              <a:ea typeface="Raleway"/>
              <a:cs typeface="Raleway"/>
              <a:sym typeface="Raleway"/>
            </a:endParaRPr>
          </a:p>
          <a:p>
            <a:pPr>
              <a:lnSpc>
                <a:spcPct val="89000"/>
              </a:lnSpc>
            </a:pPr>
            <a:r>
              <a:rPr lang="en" sz="2900" b="1">
                <a:solidFill>
                  <a:srgbClr val="595959"/>
                </a:solidFill>
                <a:latin typeface="Raleway"/>
                <a:ea typeface="Raleway"/>
                <a:cs typeface="Raleway"/>
                <a:sym typeface="Raleway"/>
              </a:rPr>
              <a:t>Support construction trades training.</a:t>
            </a:r>
            <a:endParaRPr sz="2900" b="1" dirty="0">
              <a:solidFill>
                <a:srgbClr val="595959"/>
              </a:solidFill>
              <a:latin typeface="Raleway"/>
              <a:ea typeface="Raleway"/>
              <a:cs typeface="Raleway"/>
              <a:sym typeface="Raleway"/>
            </a:endParaRPr>
          </a:p>
          <a:p>
            <a:pPr>
              <a:lnSpc>
                <a:spcPct val="89000"/>
              </a:lnSpc>
            </a:pPr>
            <a:r>
              <a:rPr lang="en" sz="2900">
                <a:solidFill>
                  <a:srgbClr val="595959"/>
                </a:solidFill>
                <a:latin typeface="Raleway Medium"/>
                <a:ea typeface="Raleway Medium"/>
                <a:cs typeface="Raleway Medium"/>
                <a:sym typeface="Raleway Medium"/>
              </a:rPr>
              <a:t>Support entrepreneurs and small businesses.</a:t>
            </a:r>
            <a:endParaRPr sz="2900" dirty="0">
              <a:solidFill>
                <a:srgbClr val="595959"/>
              </a:solidFill>
              <a:latin typeface="Raleway Medium"/>
              <a:ea typeface="Raleway Medium"/>
              <a:cs typeface="Raleway Medium"/>
              <a:sym typeface="Raleway Medium"/>
            </a:endParaRPr>
          </a:p>
          <a:p>
            <a:pPr>
              <a:lnSpc>
                <a:spcPct val="89000"/>
              </a:lnSpc>
            </a:pPr>
            <a:r>
              <a:rPr lang="en" sz="2900">
                <a:solidFill>
                  <a:srgbClr val="595959"/>
                </a:solidFill>
                <a:latin typeface="Raleway Medium"/>
                <a:ea typeface="Raleway Medium"/>
                <a:cs typeface="Raleway Medium"/>
                <a:sym typeface="Raleway Medium"/>
              </a:rPr>
              <a:t>Identify future workforce skill needs.</a:t>
            </a:r>
            <a:endParaRPr sz="2900" dirty="0">
              <a:solidFill>
                <a:srgbClr val="595959"/>
              </a:solidFill>
              <a:latin typeface="Raleway Medium"/>
              <a:ea typeface="Raleway Medium"/>
              <a:cs typeface="Raleway Medium"/>
              <a:sym typeface="Raleway Medium"/>
            </a:endParaRPr>
          </a:p>
        </p:txBody>
      </p:sp>
      <p:sp>
        <p:nvSpPr>
          <p:cNvPr id="181" name="Google Shape;181;p24"/>
          <p:cNvSpPr txBox="1"/>
          <p:nvPr/>
        </p:nvSpPr>
        <p:spPr>
          <a:xfrm>
            <a:off x="6946150" y="6752124"/>
            <a:ext cx="11341800" cy="1467000"/>
          </a:xfrm>
          <a:prstGeom prst="rect">
            <a:avLst/>
          </a:prstGeom>
          <a:noFill/>
          <a:ln>
            <a:noFill/>
          </a:ln>
        </p:spPr>
        <p:txBody>
          <a:bodyPr spcFirstLastPara="1" wrap="square" lIns="182850" tIns="182850" rIns="182850" bIns="182850" anchor="t" anchorCtr="0">
            <a:noAutofit/>
          </a:bodyPr>
          <a:lstStyle/>
          <a:p>
            <a:pPr>
              <a:lnSpc>
                <a:spcPct val="89000"/>
              </a:lnSpc>
            </a:pPr>
            <a:r>
              <a:rPr lang="en" sz="2900" b="1">
                <a:solidFill>
                  <a:srgbClr val="595959"/>
                </a:solidFill>
                <a:latin typeface="Raleway"/>
                <a:ea typeface="Raleway"/>
                <a:cs typeface="Raleway"/>
                <a:sym typeface="Raleway"/>
              </a:rPr>
              <a:t>Support the Xcel Hayden Station conversion.</a:t>
            </a:r>
            <a:endParaRPr sz="2900" b="1" dirty="0">
              <a:solidFill>
                <a:srgbClr val="595959"/>
              </a:solidFill>
              <a:latin typeface="Raleway"/>
              <a:ea typeface="Raleway"/>
              <a:cs typeface="Raleway"/>
              <a:sym typeface="Raleway"/>
            </a:endParaRPr>
          </a:p>
          <a:p>
            <a:pPr>
              <a:lnSpc>
                <a:spcPct val="89000"/>
              </a:lnSpc>
            </a:pPr>
            <a:r>
              <a:rPr lang="en" sz="2900" b="1">
                <a:solidFill>
                  <a:srgbClr val="595959"/>
                </a:solidFill>
                <a:latin typeface="Raleway"/>
                <a:ea typeface="Raleway"/>
                <a:cs typeface="Raleway"/>
                <a:sym typeface="Raleway"/>
              </a:rPr>
              <a:t>Support clean energy projects.</a:t>
            </a:r>
            <a:endParaRPr sz="2900" b="1" dirty="0">
              <a:solidFill>
                <a:srgbClr val="595959"/>
              </a:solidFill>
              <a:latin typeface="Raleway"/>
              <a:ea typeface="Raleway"/>
              <a:cs typeface="Raleway"/>
              <a:sym typeface="Raleway"/>
            </a:endParaRPr>
          </a:p>
          <a:p>
            <a:pPr>
              <a:lnSpc>
                <a:spcPct val="89000"/>
              </a:lnSpc>
            </a:pPr>
            <a:r>
              <a:rPr lang="en" sz="2900">
                <a:solidFill>
                  <a:srgbClr val="595959"/>
                </a:solidFill>
                <a:latin typeface="Raleway Medium"/>
                <a:ea typeface="Raleway Medium"/>
                <a:cs typeface="Raleway Medium"/>
                <a:sym typeface="Raleway Medium"/>
              </a:rPr>
              <a:t>Support reuse studies for Craig Station.</a:t>
            </a:r>
            <a:endParaRPr sz="2900" dirty="0">
              <a:solidFill>
                <a:srgbClr val="595959"/>
              </a:solidFill>
              <a:latin typeface="Raleway Medium"/>
              <a:ea typeface="Raleway Medium"/>
              <a:cs typeface="Raleway Medium"/>
              <a:sym typeface="Raleway Medium"/>
            </a:endParaRPr>
          </a:p>
          <a:p>
            <a:pPr>
              <a:lnSpc>
                <a:spcPct val="89000"/>
              </a:lnSpc>
            </a:pPr>
            <a:r>
              <a:rPr lang="en" sz="2900">
                <a:solidFill>
                  <a:srgbClr val="595959"/>
                </a:solidFill>
                <a:latin typeface="Raleway Medium"/>
                <a:ea typeface="Raleway Medium"/>
                <a:cs typeface="Raleway Medium"/>
                <a:sym typeface="Raleway Medium"/>
              </a:rPr>
              <a:t>Explore carbon sink/land stewardship opportunities.</a:t>
            </a:r>
            <a:endParaRPr sz="2900" dirty="0">
              <a:solidFill>
                <a:srgbClr val="595959"/>
              </a:solidFill>
              <a:latin typeface="Raleway Medium"/>
              <a:ea typeface="Raleway Medium"/>
              <a:cs typeface="Raleway Medium"/>
              <a:sym typeface="Raleway Medium"/>
            </a:endParaRPr>
          </a:p>
          <a:p>
            <a:pPr>
              <a:lnSpc>
                <a:spcPct val="89000"/>
              </a:lnSpc>
            </a:pPr>
            <a:endParaRPr sz="2900" dirty="0">
              <a:solidFill>
                <a:srgbClr val="595959"/>
              </a:solidFill>
              <a:latin typeface="Raleway Medium"/>
              <a:ea typeface="Raleway Medium"/>
              <a:cs typeface="Raleway Medium"/>
              <a:sym typeface="Raleway Medium"/>
            </a:endParaRPr>
          </a:p>
        </p:txBody>
      </p:sp>
      <p:sp>
        <p:nvSpPr>
          <p:cNvPr id="182" name="Google Shape;182;p24"/>
          <p:cNvSpPr txBox="1"/>
          <p:nvPr/>
        </p:nvSpPr>
        <p:spPr>
          <a:xfrm>
            <a:off x="6946150" y="8517548"/>
            <a:ext cx="11341800" cy="1754400"/>
          </a:xfrm>
          <a:prstGeom prst="rect">
            <a:avLst/>
          </a:prstGeom>
          <a:noFill/>
          <a:ln>
            <a:noFill/>
          </a:ln>
        </p:spPr>
        <p:txBody>
          <a:bodyPr spcFirstLastPara="1" wrap="square" lIns="182850" tIns="182850" rIns="182850" bIns="182850" anchor="t" anchorCtr="0">
            <a:noAutofit/>
          </a:bodyPr>
          <a:lstStyle/>
          <a:p>
            <a:pPr>
              <a:lnSpc>
                <a:spcPct val="89000"/>
              </a:lnSpc>
            </a:pPr>
            <a:r>
              <a:rPr lang="en" sz="2900" b="1">
                <a:solidFill>
                  <a:srgbClr val="595959"/>
                </a:solidFill>
                <a:latin typeface="Raleway"/>
                <a:ea typeface="Raleway"/>
                <a:cs typeface="Raleway"/>
                <a:sym typeface="Raleway"/>
              </a:rPr>
              <a:t>Establish NWCDC as a legal organization.</a:t>
            </a:r>
            <a:endParaRPr sz="2900" b="1" dirty="0">
              <a:solidFill>
                <a:srgbClr val="595959"/>
              </a:solidFill>
              <a:latin typeface="Raleway"/>
              <a:ea typeface="Raleway"/>
              <a:cs typeface="Raleway"/>
              <a:sym typeface="Raleway"/>
            </a:endParaRPr>
          </a:p>
          <a:p>
            <a:pPr>
              <a:lnSpc>
                <a:spcPct val="89000"/>
              </a:lnSpc>
            </a:pPr>
            <a:r>
              <a:rPr lang="en" sz="2900" b="1">
                <a:solidFill>
                  <a:srgbClr val="595959"/>
                </a:solidFill>
                <a:latin typeface="Raleway"/>
                <a:ea typeface="Raleway"/>
                <a:cs typeface="Raleway"/>
                <a:sym typeface="Raleway"/>
              </a:rPr>
              <a:t>Expand capacity funding.</a:t>
            </a:r>
            <a:endParaRPr sz="2900" b="1" dirty="0">
              <a:solidFill>
                <a:srgbClr val="595959"/>
              </a:solidFill>
              <a:latin typeface="Raleway"/>
              <a:ea typeface="Raleway"/>
              <a:cs typeface="Raleway"/>
              <a:sym typeface="Raleway"/>
            </a:endParaRPr>
          </a:p>
          <a:p>
            <a:pPr>
              <a:lnSpc>
                <a:spcPct val="89000"/>
              </a:lnSpc>
            </a:pPr>
            <a:r>
              <a:rPr lang="en" sz="2900">
                <a:solidFill>
                  <a:srgbClr val="595959"/>
                </a:solidFill>
                <a:latin typeface="Raleway Medium"/>
                <a:ea typeface="Raleway Medium"/>
                <a:cs typeface="Raleway Medium"/>
                <a:sym typeface="Raleway Medium"/>
              </a:rPr>
              <a:t>Advocate for proactive funding.</a:t>
            </a:r>
            <a:endParaRPr sz="2900" dirty="0">
              <a:solidFill>
                <a:srgbClr val="595959"/>
              </a:solidFill>
              <a:latin typeface="Raleway Medium"/>
              <a:ea typeface="Raleway Medium"/>
              <a:cs typeface="Raleway Medium"/>
              <a:sym typeface="Raleway Medium"/>
            </a:endParaRPr>
          </a:p>
          <a:p>
            <a:pPr>
              <a:lnSpc>
                <a:spcPct val="89000"/>
              </a:lnSpc>
            </a:pPr>
            <a:r>
              <a:rPr lang="en" sz="2900">
                <a:solidFill>
                  <a:srgbClr val="595959"/>
                </a:solidFill>
                <a:latin typeface="Raleway Medium"/>
                <a:ea typeface="Raleway Medium"/>
                <a:cs typeface="Raleway Medium"/>
                <a:sym typeface="Raleway Medium"/>
              </a:rPr>
              <a:t>Promote aligned, partner-led initiatives.</a:t>
            </a:r>
            <a:endParaRPr sz="2900" dirty="0">
              <a:solidFill>
                <a:srgbClr val="595959"/>
              </a:solidFill>
              <a:latin typeface="Raleway Medium"/>
              <a:ea typeface="Raleway Medium"/>
              <a:cs typeface="Raleway Medium"/>
              <a:sym typeface="Raleway Medium"/>
            </a:endParaRPr>
          </a:p>
        </p:txBody>
      </p:sp>
      <p:sp>
        <p:nvSpPr>
          <p:cNvPr id="183" name="Google Shape;183;p24"/>
          <p:cNvSpPr txBox="1"/>
          <p:nvPr/>
        </p:nvSpPr>
        <p:spPr>
          <a:xfrm rot="-5400000">
            <a:off x="-3387100" y="4542408"/>
            <a:ext cx="7807800" cy="1136400"/>
          </a:xfrm>
          <a:prstGeom prst="rect">
            <a:avLst/>
          </a:prstGeom>
          <a:noFill/>
          <a:ln>
            <a:noFill/>
          </a:ln>
        </p:spPr>
        <p:txBody>
          <a:bodyPr spcFirstLastPara="1" wrap="square" lIns="182850" tIns="182850" rIns="182850" bIns="182850" anchor="t" anchorCtr="0">
            <a:normAutofit/>
          </a:bodyPr>
          <a:lstStyle/>
          <a:p>
            <a:pPr algn="ctr">
              <a:lnSpc>
                <a:spcPct val="90000"/>
              </a:lnSpc>
            </a:pPr>
            <a:r>
              <a:rPr lang="en" sz="5000">
                <a:solidFill>
                  <a:srgbClr val="434343"/>
                </a:solidFill>
                <a:latin typeface="Raleway"/>
                <a:ea typeface="Raleway"/>
                <a:cs typeface="Raleway"/>
                <a:sym typeface="Raleway"/>
              </a:rPr>
              <a:t>Strategies + Initiatives</a:t>
            </a:r>
            <a:endParaRPr sz="5000" dirty="0">
              <a:solidFill>
                <a:srgbClr val="434343"/>
              </a:solidFill>
              <a:latin typeface="Raleway"/>
              <a:ea typeface="Raleway"/>
              <a:cs typeface="Raleway"/>
              <a:sym typeface="Raleway"/>
            </a:endParaRPr>
          </a:p>
        </p:txBody>
      </p:sp>
      <p:cxnSp>
        <p:nvCxnSpPr>
          <p:cNvPr id="184" name="Google Shape;184;p24"/>
          <p:cNvCxnSpPr/>
          <p:nvPr/>
        </p:nvCxnSpPr>
        <p:spPr>
          <a:xfrm>
            <a:off x="488000" y="8434874"/>
            <a:ext cx="0" cy="1497000"/>
          </a:xfrm>
          <a:prstGeom prst="straightConnector1">
            <a:avLst/>
          </a:prstGeom>
          <a:noFill/>
          <a:ln w="19050" cap="flat" cmpd="sng">
            <a:solidFill>
              <a:srgbClr val="57737B"/>
            </a:solidFill>
            <a:prstDash val="solid"/>
            <a:round/>
            <a:headEnd type="none" w="med" len="med"/>
            <a:tailEnd type="none" w="med" len="med"/>
          </a:ln>
        </p:spPr>
      </p:cxnSp>
      <p:cxnSp>
        <p:nvCxnSpPr>
          <p:cNvPr id="185" name="Google Shape;185;p24"/>
          <p:cNvCxnSpPr/>
          <p:nvPr/>
        </p:nvCxnSpPr>
        <p:spPr>
          <a:xfrm>
            <a:off x="488000" y="321598"/>
            <a:ext cx="0" cy="1497000"/>
          </a:xfrm>
          <a:prstGeom prst="straightConnector1">
            <a:avLst/>
          </a:prstGeom>
          <a:noFill/>
          <a:ln w="19050" cap="flat" cmpd="sng">
            <a:solidFill>
              <a:srgbClr val="57737B"/>
            </a:solidFill>
            <a:prstDash val="solid"/>
            <a:round/>
            <a:headEnd type="none" w="med" len="med"/>
            <a:tailEnd type="none" w="med" len="med"/>
          </a:ln>
        </p:spPr>
      </p:cxnSp>
      <p:cxnSp>
        <p:nvCxnSpPr>
          <p:cNvPr id="186" name="Google Shape;186;p24"/>
          <p:cNvCxnSpPr/>
          <p:nvPr/>
        </p:nvCxnSpPr>
        <p:spPr>
          <a:xfrm>
            <a:off x="6841650" y="92124"/>
            <a:ext cx="0" cy="1074000"/>
          </a:xfrm>
          <a:prstGeom prst="straightConnector1">
            <a:avLst/>
          </a:prstGeom>
          <a:noFill/>
          <a:ln w="19050" cap="flat" cmpd="sng">
            <a:solidFill>
              <a:srgbClr val="57737B"/>
            </a:solidFill>
            <a:prstDash val="solid"/>
            <a:round/>
            <a:headEnd type="none" w="med" len="med"/>
            <a:tailEnd type="none" w="med" len="med"/>
          </a:ln>
        </p:spPr>
      </p:cxnSp>
      <p:cxnSp>
        <p:nvCxnSpPr>
          <p:cNvPr id="187" name="Google Shape;187;p24"/>
          <p:cNvCxnSpPr/>
          <p:nvPr/>
        </p:nvCxnSpPr>
        <p:spPr>
          <a:xfrm>
            <a:off x="6841650" y="5277694"/>
            <a:ext cx="0" cy="1467000"/>
          </a:xfrm>
          <a:prstGeom prst="straightConnector1">
            <a:avLst/>
          </a:prstGeom>
          <a:noFill/>
          <a:ln w="19050" cap="flat" cmpd="sng">
            <a:solidFill>
              <a:srgbClr val="C17E51"/>
            </a:solidFill>
            <a:prstDash val="solid"/>
            <a:round/>
            <a:headEnd type="none" w="med" len="med"/>
            <a:tailEnd type="none" w="med" len="med"/>
          </a:ln>
        </p:spPr>
      </p:cxnSp>
      <p:cxnSp>
        <p:nvCxnSpPr>
          <p:cNvPr id="188" name="Google Shape;188;p24"/>
          <p:cNvCxnSpPr/>
          <p:nvPr/>
        </p:nvCxnSpPr>
        <p:spPr>
          <a:xfrm>
            <a:off x="6841650" y="1417772"/>
            <a:ext cx="0" cy="2208600"/>
          </a:xfrm>
          <a:prstGeom prst="straightConnector1">
            <a:avLst/>
          </a:prstGeom>
          <a:noFill/>
          <a:ln w="19050" cap="flat" cmpd="sng">
            <a:solidFill>
              <a:srgbClr val="74AEAA"/>
            </a:solidFill>
            <a:prstDash val="solid"/>
            <a:round/>
            <a:headEnd type="none" w="med" len="med"/>
            <a:tailEnd type="none" w="med" len="med"/>
          </a:ln>
        </p:spPr>
      </p:cxnSp>
      <p:cxnSp>
        <p:nvCxnSpPr>
          <p:cNvPr id="189" name="Google Shape;189;p24"/>
          <p:cNvCxnSpPr/>
          <p:nvPr/>
        </p:nvCxnSpPr>
        <p:spPr>
          <a:xfrm>
            <a:off x="6841650" y="3892300"/>
            <a:ext cx="0" cy="1167000"/>
          </a:xfrm>
          <a:prstGeom prst="straightConnector1">
            <a:avLst/>
          </a:prstGeom>
          <a:noFill/>
          <a:ln w="19050" cap="flat" cmpd="sng">
            <a:solidFill>
              <a:srgbClr val="9AB35D"/>
            </a:solidFill>
            <a:prstDash val="solid"/>
            <a:round/>
            <a:headEnd type="none" w="med" len="med"/>
            <a:tailEnd type="none" w="med" len="med"/>
          </a:ln>
        </p:spPr>
      </p:cxnSp>
      <p:cxnSp>
        <p:nvCxnSpPr>
          <p:cNvPr id="190" name="Google Shape;190;p24"/>
          <p:cNvCxnSpPr/>
          <p:nvPr/>
        </p:nvCxnSpPr>
        <p:spPr>
          <a:xfrm>
            <a:off x="6841650" y="8735348"/>
            <a:ext cx="0" cy="1502400"/>
          </a:xfrm>
          <a:prstGeom prst="straightConnector1">
            <a:avLst/>
          </a:prstGeom>
          <a:noFill/>
          <a:ln w="19050" cap="flat" cmpd="sng">
            <a:solidFill>
              <a:srgbClr val="D2B949"/>
            </a:solidFill>
            <a:prstDash val="solid"/>
            <a:round/>
            <a:headEnd type="none" w="med" len="med"/>
            <a:tailEnd type="none" w="med" len="med"/>
          </a:ln>
        </p:spPr>
      </p:cxnSp>
      <p:cxnSp>
        <p:nvCxnSpPr>
          <p:cNvPr id="191" name="Google Shape;191;p24"/>
          <p:cNvCxnSpPr/>
          <p:nvPr/>
        </p:nvCxnSpPr>
        <p:spPr>
          <a:xfrm>
            <a:off x="6841650" y="7016322"/>
            <a:ext cx="0" cy="1467000"/>
          </a:xfrm>
          <a:prstGeom prst="straightConnector1">
            <a:avLst/>
          </a:prstGeom>
          <a:noFill/>
          <a:ln w="19050" cap="flat" cmpd="sng">
            <a:solidFill>
              <a:srgbClr val="9A88A6"/>
            </a:solidFill>
            <a:prstDash val="solid"/>
            <a:round/>
            <a:headEnd type="none" w="med" len="med"/>
            <a:tailEnd type="none" w="med" len="med"/>
          </a:ln>
        </p:spPr>
      </p:cxnSp>
    </p:spTree>
    <p:extLst>
      <p:ext uri="{BB962C8B-B14F-4D97-AF65-F5344CB8AC3E}">
        <p14:creationId xmlns:p14="http://schemas.microsoft.com/office/powerpoint/2010/main" val="514109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592"/>
        <p:cNvGrpSpPr/>
        <p:nvPr/>
      </p:nvGrpSpPr>
      <p:grpSpPr>
        <a:xfrm>
          <a:off x="0" y="0"/>
          <a:ext cx="0" cy="0"/>
          <a:chOff x="0" y="0"/>
          <a:chExt cx="0" cy="0"/>
        </a:xfrm>
      </p:grpSpPr>
      <p:sp>
        <p:nvSpPr>
          <p:cNvPr id="593" name="Google Shape;593;p57"/>
          <p:cNvSpPr txBox="1">
            <a:spLocks noGrp="1"/>
          </p:cNvSpPr>
          <p:nvPr>
            <p:ph type="title"/>
          </p:nvPr>
        </p:nvSpPr>
        <p:spPr>
          <a:xfrm>
            <a:off x="505779" y="344081"/>
            <a:ext cx="10826250" cy="1762303"/>
          </a:xfrm>
          <a:prstGeom prst="rect">
            <a:avLst/>
          </a:prstGeom>
        </p:spPr>
        <p:txBody>
          <a:bodyPr spcFirstLastPara="1" vert="horz" wrap="square" lIns="182850" tIns="182850" rIns="182850" bIns="182850" rtlCol="0" anchor="t" anchorCtr="0">
            <a:noAutofit/>
          </a:bodyPr>
          <a:lstStyle/>
          <a:p>
            <a:pPr algn="l"/>
            <a:r>
              <a:rPr lang="en-US" b="1" dirty="0">
                <a:latin typeface="Raleway"/>
                <a:ea typeface="Raleway"/>
                <a:cs typeface="Raleway"/>
                <a:sym typeface="Raleway"/>
              </a:rPr>
              <a:t>Example: Transition Capacity</a:t>
            </a:r>
            <a:endParaRPr b="1" dirty="0">
              <a:latin typeface="Raleway"/>
              <a:ea typeface="Raleway"/>
              <a:cs typeface="Raleway"/>
              <a:sym typeface="Raleway"/>
            </a:endParaRPr>
          </a:p>
        </p:txBody>
      </p:sp>
      <p:sp>
        <p:nvSpPr>
          <p:cNvPr id="594" name="Google Shape;594;p57"/>
          <p:cNvSpPr txBox="1">
            <a:spLocks noGrp="1"/>
          </p:cNvSpPr>
          <p:nvPr>
            <p:ph type="body" idx="1"/>
          </p:nvPr>
        </p:nvSpPr>
        <p:spPr>
          <a:xfrm>
            <a:off x="359760" y="3453675"/>
            <a:ext cx="11184540" cy="6310819"/>
          </a:xfrm>
          <a:prstGeom prst="rect">
            <a:avLst/>
          </a:prstGeom>
        </p:spPr>
        <p:txBody>
          <a:bodyPr spcFirstLastPara="1" vert="horz" wrap="square" lIns="182850" tIns="182850" rIns="182850" bIns="182850" rtlCol="0" anchor="t" anchorCtr="0">
            <a:noAutofit/>
          </a:bodyPr>
          <a:lstStyle/>
          <a:p>
            <a:pPr marL="0" indent="0">
              <a:spcAft>
                <a:spcPts val="1800"/>
              </a:spcAft>
              <a:buClr>
                <a:schemeClr val="dk1"/>
              </a:buClr>
              <a:buSzPts val="1100"/>
              <a:buNone/>
            </a:pPr>
            <a:r>
              <a:rPr lang="en-US" sz="3400" dirty="0">
                <a:solidFill>
                  <a:schemeClr val="tx1"/>
                </a:solidFill>
                <a:latin typeface="Raleway Medium" pitchFamily="2" charset="0"/>
                <a:ea typeface="Raleway Medium"/>
                <a:cs typeface="Raleway Medium"/>
                <a:sym typeface="Raleway Medium"/>
              </a:rPr>
              <a:t>The ERC Fellow will play a crucial role by focusing on small business development and technical assistance, entrepreneurial ecosystem building, and economic diversification in potential industries spanning clean energy, agriculture, technology, tourism, healthcare, or manufacturing.</a:t>
            </a:r>
          </a:p>
          <a:p>
            <a:pPr marL="0" indent="0">
              <a:spcAft>
                <a:spcPts val="1800"/>
              </a:spcAft>
              <a:buClr>
                <a:schemeClr val="dk1"/>
              </a:buClr>
              <a:buSzPts val="1100"/>
              <a:buNone/>
            </a:pPr>
            <a:endParaRPr lang="en-US" sz="3400" dirty="0">
              <a:solidFill>
                <a:schemeClr val="tx1"/>
              </a:solidFill>
              <a:latin typeface="Raleway Medium" pitchFamily="2" charset="0"/>
              <a:ea typeface="Raleway Medium"/>
              <a:cs typeface="Raleway Medium"/>
              <a:sym typeface="Raleway Medium"/>
            </a:endParaRPr>
          </a:p>
          <a:p>
            <a:pPr marL="0" indent="0">
              <a:spcAft>
                <a:spcPts val="1800"/>
              </a:spcAft>
              <a:buClr>
                <a:schemeClr val="dk1"/>
              </a:buClr>
              <a:buSzPts val="1100"/>
              <a:buNone/>
            </a:pPr>
            <a:r>
              <a:rPr lang="en-US" sz="3400" dirty="0">
                <a:solidFill>
                  <a:schemeClr val="tx1"/>
                </a:solidFill>
                <a:latin typeface="Raleway Medium" pitchFamily="2" charset="0"/>
                <a:ea typeface="Raleway Medium"/>
                <a:cs typeface="Raleway Medium"/>
                <a:sym typeface="Raleway Medium"/>
              </a:rPr>
              <a:t>Complementary to these strategic efforts, the ERC Fellow will support existing business retention and expansion initiatives and regional coordination and collaboration</a:t>
            </a:r>
            <a:endParaRPr sz="3400" dirty="0">
              <a:solidFill>
                <a:schemeClr val="tx1"/>
              </a:solidFill>
              <a:latin typeface="Raleway Medium" pitchFamily="2" charset="0"/>
              <a:ea typeface="Raleway Medium"/>
              <a:cs typeface="Raleway Medium"/>
              <a:sym typeface="Raleway Medium"/>
            </a:endParaRPr>
          </a:p>
        </p:txBody>
      </p:sp>
      <p:sp>
        <p:nvSpPr>
          <p:cNvPr id="3" name="Text Placeholder 2">
            <a:extLst>
              <a:ext uri="{FF2B5EF4-FFF2-40B4-BE49-F238E27FC236}">
                <a16:creationId xmlns:a16="http://schemas.microsoft.com/office/drawing/2014/main" id="{B87D741F-DFFE-E12D-4CDF-31BA9F97ACC5}"/>
              </a:ext>
            </a:extLst>
          </p:cNvPr>
          <p:cNvSpPr>
            <a:spLocks noGrp="1"/>
          </p:cNvSpPr>
          <p:nvPr>
            <p:ph type="body" idx="4294967295"/>
          </p:nvPr>
        </p:nvSpPr>
        <p:spPr>
          <a:xfrm>
            <a:off x="375567" y="1838331"/>
            <a:ext cx="8870950" cy="1247775"/>
          </a:xfrm>
        </p:spPr>
        <p:txBody>
          <a:bodyPr/>
          <a:lstStyle/>
          <a:p>
            <a:pPr marL="228600" indent="0">
              <a:buNone/>
            </a:pPr>
            <a:r>
              <a:rPr lang="en" b="1" dirty="0">
                <a:latin typeface="Raleway"/>
                <a:sym typeface="Raleway"/>
              </a:rPr>
              <a:t>ERC Fellowship</a:t>
            </a:r>
            <a:endParaRPr lang="en-US" dirty="0"/>
          </a:p>
        </p:txBody>
      </p:sp>
      <p:cxnSp>
        <p:nvCxnSpPr>
          <p:cNvPr id="595" name="Google Shape;595;p57"/>
          <p:cNvCxnSpPr>
            <a:cxnSpLocks/>
          </p:cNvCxnSpPr>
          <p:nvPr/>
        </p:nvCxnSpPr>
        <p:spPr>
          <a:xfrm>
            <a:off x="590621" y="2928274"/>
            <a:ext cx="10741408" cy="0"/>
          </a:xfrm>
          <a:prstGeom prst="straightConnector1">
            <a:avLst/>
          </a:prstGeom>
          <a:noFill/>
          <a:ln w="28575" cap="flat" cmpd="sng">
            <a:solidFill>
              <a:srgbClr val="57737B"/>
            </a:solidFill>
            <a:prstDash val="solid"/>
            <a:round/>
            <a:headEnd type="none" w="med" len="med"/>
            <a:tailEnd type="none" w="med" len="med"/>
          </a:ln>
        </p:spPr>
      </p:cxnSp>
      <p:pic>
        <p:nvPicPr>
          <p:cNvPr id="7" name="Picture 6" descr="A group of people walking in a hallway&#10;&#10;Description automatically generated">
            <a:extLst>
              <a:ext uri="{FF2B5EF4-FFF2-40B4-BE49-F238E27FC236}">
                <a16:creationId xmlns:a16="http://schemas.microsoft.com/office/drawing/2014/main" id="{B5574E50-03BC-4ED9-BEA6-866F63379EBB}"/>
              </a:ext>
            </a:extLst>
          </p:cNvPr>
          <p:cNvPicPr>
            <a:picLocks noChangeAspect="1"/>
          </p:cNvPicPr>
          <p:nvPr/>
        </p:nvPicPr>
        <p:blipFill>
          <a:blip r:embed="rId3"/>
          <a:stretch>
            <a:fillRect/>
          </a:stretch>
        </p:blipFill>
        <p:spPr>
          <a:xfrm>
            <a:off x="13715032" y="6939729"/>
            <a:ext cx="4213208" cy="2808518"/>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1809EF20-DD6D-18F5-841F-1D14E11912BA}"/>
              </a:ext>
            </a:extLst>
          </p:cNvPr>
          <p:cNvPicPr>
            <a:picLocks noChangeAspect="1"/>
          </p:cNvPicPr>
          <p:nvPr/>
        </p:nvPicPr>
        <p:blipFill>
          <a:blip r:embed="rId4"/>
          <a:stretch>
            <a:fillRect/>
          </a:stretch>
        </p:blipFill>
        <p:spPr>
          <a:xfrm>
            <a:off x="12018932" y="208633"/>
            <a:ext cx="5909308" cy="3323986"/>
          </a:xfrm>
          <a:prstGeom prst="rect">
            <a:avLst/>
          </a:prstGeom>
        </p:spPr>
      </p:pic>
      <p:pic>
        <p:nvPicPr>
          <p:cNvPr id="11" name="Picture 10" descr="A person standing behind a table&#10;&#10;Description automatically generated">
            <a:extLst>
              <a:ext uri="{FF2B5EF4-FFF2-40B4-BE49-F238E27FC236}">
                <a16:creationId xmlns:a16="http://schemas.microsoft.com/office/drawing/2014/main" id="{82285FAA-5628-3C6B-3262-4CDE607AABE8}"/>
              </a:ext>
            </a:extLst>
          </p:cNvPr>
          <p:cNvPicPr>
            <a:picLocks noChangeAspect="1"/>
          </p:cNvPicPr>
          <p:nvPr/>
        </p:nvPicPr>
        <p:blipFill rotWithShape="1">
          <a:blip r:embed="rId5"/>
          <a:srcRect l="15840" t="20002" r="10357" b="3721"/>
          <a:stretch/>
        </p:blipFill>
        <p:spPr>
          <a:xfrm>
            <a:off x="12862734" y="3844236"/>
            <a:ext cx="3792408" cy="2939684"/>
          </a:xfrm>
          <a:prstGeom prst="rect">
            <a:avLst/>
          </a:prstGeom>
        </p:spPr>
      </p:pic>
    </p:spTree>
    <p:extLst>
      <p:ext uri="{BB962C8B-B14F-4D97-AF65-F5344CB8AC3E}">
        <p14:creationId xmlns:p14="http://schemas.microsoft.com/office/powerpoint/2010/main" val="977117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grpSp>
        <p:nvGrpSpPr>
          <p:cNvPr id="380" name="Google Shape;380;p7"/>
          <p:cNvGrpSpPr/>
          <p:nvPr/>
        </p:nvGrpSpPr>
        <p:grpSpPr>
          <a:xfrm>
            <a:off x="902054" y="1180165"/>
            <a:ext cx="1400485" cy="6428933"/>
            <a:chOff x="0" y="-19050"/>
            <a:chExt cx="368852" cy="1693217"/>
          </a:xfrm>
        </p:grpSpPr>
        <p:sp>
          <p:nvSpPr>
            <p:cNvPr id="381" name="Google Shape;381;p7"/>
            <p:cNvSpPr/>
            <p:nvPr/>
          </p:nvSpPr>
          <p:spPr>
            <a:xfrm>
              <a:off x="0" y="0"/>
              <a:ext cx="368852" cy="1674167"/>
            </a:xfrm>
            <a:custGeom>
              <a:avLst/>
              <a:gdLst/>
              <a:ahLst/>
              <a:cxnLst/>
              <a:rect l="l" t="t" r="r" b="b"/>
              <a:pathLst>
                <a:path w="368852" h="1674167" extrusionOk="0">
                  <a:moveTo>
                    <a:pt x="0" y="0"/>
                  </a:moveTo>
                  <a:lnTo>
                    <a:pt x="368852" y="0"/>
                  </a:lnTo>
                  <a:lnTo>
                    <a:pt x="368852" y="1674167"/>
                  </a:lnTo>
                  <a:lnTo>
                    <a:pt x="0" y="1674167"/>
                  </a:lnTo>
                  <a:close/>
                </a:path>
              </a:pathLst>
            </a:custGeom>
            <a:solidFill>
              <a:srgbClr val="1C5739"/>
            </a:solidFill>
            <a:ln>
              <a:noFill/>
            </a:ln>
          </p:spPr>
          <p:txBody>
            <a:bodyPr/>
            <a:lstStyle/>
            <a:p>
              <a:endParaRPr lang="en-US" dirty="0"/>
            </a:p>
          </p:txBody>
        </p:sp>
        <p:sp>
          <p:nvSpPr>
            <p:cNvPr id="382" name="Google Shape;382;p7"/>
            <p:cNvSpPr txBox="1"/>
            <p:nvPr/>
          </p:nvSpPr>
          <p:spPr>
            <a:xfrm>
              <a:off x="0" y="-19050"/>
              <a:ext cx="368852" cy="1693217"/>
            </a:xfrm>
            <a:prstGeom prst="rect">
              <a:avLst/>
            </a:prstGeom>
            <a:solidFill>
              <a:schemeClr val="accent1">
                <a:lumMod val="75000"/>
              </a:schemeClr>
            </a:solidFill>
            <a:ln>
              <a:noFill/>
            </a:ln>
          </p:spPr>
          <p:txBody>
            <a:bodyPr spcFirstLastPara="1" wrap="square" lIns="50800" tIns="50800" rIns="50800" bIns="50800" anchor="ctr" anchorCtr="0">
              <a:noAutofit/>
            </a:bodyPr>
            <a:lstStyle/>
            <a:p>
              <a:pPr marL="0" marR="0" lvl="0" indent="0" algn="ctr" rtl="0">
                <a:lnSpc>
                  <a:spcPct val="158833"/>
                </a:lnSpc>
                <a:spcBef>
                  <a:spcPts val="0"/>
                </a:spcBef>
                <a:spcAft>
                  <a:spcPts val="0"/>
                </a:spcAft>
                <a:buNone/>
              </a:pPr>
              <a:endParaRPr sz="1800" b="0" i="0" u="none" strike="noStrike" cap="none" dirty="0">
                <a:solidFill>
                  <a:schemeClr val="dk1"/>
                </a:solidFill>
                <a:latin typeface="Calibri"/>
                <a:ea typeface="Calibri"/>
                <a:cs typeface="Calibri"/>
                <a:sym typeface="Calibri"/>
              </a:endParaRPr>
            </a:p>
          </p:txBody>
        </p:sp>
      </p:grpSp>
      <p:sp>
        <p:nvSpPr>
          <p:cNvPr id="387" name="Google Shape;387;p7"/>
          <p:cNvSpPr/>
          <p:nvPr/>
        </p:nvSpPr>
        <p:spPr>
          <a:xfrm>
            <a:off x="12078929" y="244928"/>
            <a:ext cx="5408984" cy="7255809"/>
          </a:xfrm>
          <a:custGeom>
            <a:avLst/>
            <a:gdLst/>
            <a:ahLst/>
            <a:cxnLst/>
            <a:rect l="l" t="t" r="r" b="b"/>
            <a:pathLst>
              <a:path w="1424588" h="2101578" extrusionOk="0">
                <a:moveTo>
                  <a:pt x="0" y="0"/>
                </a:moveTo>
                <a:lnTo>
                  <a:pt x="1424588" y="0"/>
                </a:lnTo>
                <a:lnTo>
                  <a:pt x="1424588" y="2101578"/>
                </a:lnTo>
                <a:lnTo>
                  <a:pt x="0" y="2101578"/>
                </a:lnTo>
                <a:close/>
              </a:path>
            </a:pathLst>
          </a:custGeom>
          <a:solidFill>
            <a:schemeClr val="accent1">
              <a:lumMod val="75000"/>
            </a:schemeClr>
          </a:solidFill>
          <a:ln>
            <a:noFill/>
          </a:ln>
        </p:spPr>
        <p:txBody>
          <a:bodyPr/>
          <a:lstStyle/>
          <a:p>
            <a:endParaRPr lang="en-US" dirty="0"/>
          </a:p>
        </p:txBody>
      </p:sp>
      <p:sp>
        <p:nvSpPr>
          <p:cNvPr id="391" name="Google Shape;391;p7"/>
          <p:cNvSpPr txBox="1"/>
          <p:nvPr/>
        </p:nvSpPr>
        <p:spPr>
          <a:xfrm>
            <a:off x="2990343" y="234668"/>
            <a:ext cx="3507200" cy="1255728"/>
          </a:xfrm>
          <a:prstGeom prst="rect">
            <a:avLst/>
          </a:prstGeom>
          <a:noFill/>
          <a:ln>
            <a:noFill/>
          </a:ln>
        </p:spPr>
        <p:txBody>
          <a:bodyPr spcFirstLastPara="1" wrap="square" lIns="0" tIns="0" rIns="0" bIns="0" anchor="t" anchorCtr="0">
            <a:spAutoFit/>
          </a:bodyPr>
          <a:lstStyle/>
          <a:p>
            <a:pPr marL="0" marR="0" lvl="0" indent="0" algn="l" rtl="0">
              <a:lnSpc>
                <a:spcPct val="136006"/>
              </a:lnSpc>
              <a:spcBef>
                <a:spcPts val="0"/>
              </a:spcBef>
              <a:spcAft>
                <a:spcPts val="0"/>
              </a:spcAft>
              <a:buNone/>
            </a:pPr>
            <a:r>
              <a:rPr lang="en-US" sz="6000" i="0" u="none" strike="noStrike" cap="none" dirty="0">
                <a:latin typeface="Montserrat ExtraBold"/>
                <a:ea typeface="Montserrat ExtraBold"/>
                <a:cs typeface="Montserrat ExtraBold"/>
                <a:sym typeface="Montserrat ExtraBold"/>
              </a:rPr>
              <a:t>Scope</a:t>
            </a:r>
            <a:endParaRPr sz="6000" dirty="0">
              <a:latin typeface="Montserrat ExtraBold"/>
              <a:ea typeface="Montserrat ExtraBold"/>
              <a:cs typeface="Montserrat ExtraBold"/>
              <a:sym typeface="Montserrat ExtraBold"/>
            </a:endParaRPr>
          </a:p>
        </p:txBody>
      </p:sp>
      <p:sp>
        <p:nvSpPr>
          <p:cNvPr id="392" name="Google Shape;392;p7"/>
          <p:cNvSpPr txBox="1"/>
          <p:nvPr/>
        </p:nvSpPr>
        <p:spPr>
          <a:xfrm>
            <a:off x="1133687" y="1441528"/>
            <a:ext cx="937200" cy="657300"/>
          </a:xfrm>
          <a:prstGeom prst="rect">
            <a:avLst/>
          </a:prstGeom>
          <a:noFill/>
          <a:ln>
            <a:noFill/>
          </a:ln>
        </p:spPr>
        <p:txBody>
          <a:bodyPr spcFirstLastPara="1" wrap="square" lIns="0" tIns="0" rIns="0" bIns="0" anchor="t" anchorCtr="0">
            <a:spAutoFit/>
          </a:bodyPr>
          <a:lstStyle/>
          <a:p>
            <a:pPr marL="0" marR="0" lvl="0" indent="0" algn="ctr" rtl="0">
              <a:lnSpc>
                <a:spcPct val="120018"/>
              </a:lnSpc>
              <a:spcBef>
                <a:spcPts val="0"/>
              </a:spcBef>
              <a:spcAft>
                <a:spcPts val="0"/>
              </a:spcAft>
              <a:buNone/>
            </a:pPr>
            <a:r>
              <a:rPr lang="en-US" sz="4271" i="0" u="none" strike="noStrike" cap="none" dirty="0">
                <a:solidFill>
                  <a:srgbClr val="FFFFFF"/>
                </a:solidFill>
                <a:latin typeface="Montserrat SemiBold"/>
                <a:ea typeface="Montserrat SemiBold"/>
                <a:cs typeface="Montserrat SemiBold"/>
                <a:sym typeface="Montserrat SemiBold"/>
              </a:rPr>
              <a:t>01</a:t>
            </a:r>
            <a:endParaRPr dirty="0">
              <a:latin typeface="Montserrat SemiBold"/>
              <a:ea typeface="Montserrat SemiBold"/>
              <a:cs typeface="Montserrat SemiBold"/>
              <a:sym typeface="Montserrat SemiBold"/>
            </a:endParaRPr>
          </a:p>
        </p:txBody>
      </p:sp>
      <p:sp>
        <p:nvSpPr>
          <p:cNvPr id="393" name="Google Shape;393;p7"/>
          <p:cNvSpPr txBox="1"/>
          <p:nvPr/>
        </p:nvSpPr>
        <p:spPr>
          <a:xfrm>
            <a:off x="1094485" y="2460703"/>
            <a:ext cx="937200" cy="657300"/>
          </a:xfrm>
          <a:prstGeom prst="rect">
            <a:avLst/>
          </a:prstGeom>
          <a:noFill/>
          <a:ln>
            <a:noFill/>
          </a:ln>
        </p:spPr>
        <p:txBody>
          <a:bodyPr spcFirstLastPara="1" wrap="square" lIns="0" tIns="0" rIns="0" bIns="0" anchor="t" anchorCtr="0">
            <a:spAutoFit/>
          </a:bodyPr>
          <a:lstStyle/>
          <a:p>
            <a:pPr marL="0" marR="0" lvl="0" indent="0" algn="ctr" rtl="0">
              <a:lnSpc>
                <a:spcPct val="120018"/>
              </a:lnSpc>
              <a:spcBef>
                <a:spcPts val="0"/>
              </a:spcBef>
              <a:spcAft>
                <a:spcPts val="0"/>
              </a:spcAft>
              <a:buNone/>
            </a:pPr>
            <a:r>
              <a:rPr lang="en-US" sz="4271" i="0" u="none" strike="noStrike" cap="none" dirty="0">
                <a:solidFill>
                  <a:srgbClr val="FFFFFF"/>
                </a:solidFill>
                <a:latin typeface="Montserrat SemiBold"/>
                <a:ea typeface="Montserrat SemiBold"/>
                <a:cs typeface="Montserrat SemiBold"/>
                <a:sym typeface="Montserrat SemiBold"/>
              </a:rPr>
              <a:t>02</a:t>
            </a:r>
            <a:endParaRPr dirty="0">
              <a:latin typeface="Montserrat SemiBold"/>
              <a:ea typeface="Montserrat SemiBold"/>
              <a:cs typeface="Montserrat SemiBold"/>
              <a:sym typeface="Montserrat SemiBold"/>
            </a:endParaRPr>
          </a:p>
        </p:txBody>
      </p:sp>
      <p:sp>
        <p:nvSpPr>
          <p:cNvPr id="394" name="Google Shape;394;p7"/>
          <p:cNvSpPr txBox="1"/>
          <p:nvPr/>
        </p:nvSpPr>
        <p:spPr>
          <a:xfrm>
            <a:off x="1133687" y="3479878"/>
            <a:ext cx="937200" cy="657300"/>
          </a:xfrm>
          <a:prstGeom prst="rect">
            <a:avLst/>
          </a:prstGeom>
          <a:noFill/>
          <a:ln>
            <a:noFill/>
          </a:ln>
        </p:spPr>
        <p:txBody>
          <a:bodyPr spcFirstLastPara="1" wrap="square" lIns="0" tIns="0" rIns="0" bIns="0" anchor="t" anchorCtr="0">
            <a:spAutoFit/>
          </a:bodyPr>
          <a:lstStyle/>
          <a:p>
            <a:pPr marL="0" marR="0" lvl="0" indent="0" algn="ctr" rtl="0">
              <a:lnSpc>
                <a:spcPct val="120018"/>
              </a:lnSpc>
              <a:spcBef>
                <a:spcPts val="0"/>
              </a:spcBef>
              <a:spcAft>
                <a:spcPts val="0"/>
              </a:spcAft>
              <a:buNone/>
            </a:pPr>
            <a:r>
              <a:rPr lang="en-US" sz="4271" i="0" u="none" strike="noStrike" cap="none" dirty="0">
                <a:solidFill>
                  <a:srgbClr val="FFFFFF"/>
                </a:solidFill>
                <a:latin typeface="Montserrat SemiBold"/>
                <a:ea typeface="Montserrat SemiBold"/>
                <a:cs typeface="Montserrat SemiBold"/>
                <a:sym typeface="Montserrat SemiBold"/>
              </a:rPr>
              <a:t>03</a:t>
            </a:r>
            <a:endParaRPr dirty="0">
              <a:latin typeface="Montserrat SemiBold"/>
              <a:ea typeface="Montserrat SemiBold"/>
              <a:cs typeface="Montserrat SemiBold"/>
              <a:sym typeface="Montserrat SemiBold"/>
            </a:endParaRPr>
          </a:p>
        </p:txBody>
      </p:sp>
      <p:sp>
        <p:nvSpPr>
          <p:cNvPr id="395" name="Google Shape;395;p7"/>
          <p:cNvSpPr txBox="1"/>
          <p:nvPr/>
        </p:nvSpPr>
        <p:spPr>
          <a:xfrm>
            <a:off x="1114086" y="4499053"/>
            <a:ext cx="937200" cy="657300"/>
          </a:xfrm>
          <a:prstGeom prst="rect">
            <a:avLst/>
          </a:prstGeom>
          <a:noFill/>
          <a:ln>
            <a:noFill/>
          </a:ln>
        </p:spPr>
        <p:txBody>
          <a:bodyPr spcFirstLastPara="1" wrap="square" lIns="0" tIns="0" rIns="0" bIns="0" anchor="t" anchorCtr="0">
            <a:spAutoFit/>
          </a:bodyPr>
          <a:lstStyle/>
          <a:p>
            <a:pPr marL="0" marR="0" lvl="0" indent="0" algn="ctr" rtl="0">
              <a:lnSpc>
                <a:spcPct val="120018"/>
              </a:lnSpc>
              <a:spcBef>
                <a:spcPts val="0"/>
              </a:spcBef>
              <a:spcAft>
                <a:spcPts val="0"/>
              </a:spcAft>
              <a:buNone/>
            </a:pPr>
            <a:r>
              <a:rPr lang="en-US" sz="4271" i="0" u="none" strike="noStrike" cap="none" dirty="0">
                <a:solidFill>
                  <a:srgbClr val="FFFFFF"/>
                </a:solidFill>
                <a:latin typeface="Montserrat SemiBold"/>
                <a:ea typeface="Montserrat SemiBold"/>
                <a:cs typeface="Montserrat SemiBold"/>
                <a:sym typeface="Montserrat SemiBold"/>
              </a:rPr>
              <a:t>04</a:t>
            </a:r>
            <a:endParaRPr dirty="0">
              <a:latin typeface="Montserrat SemiBold"/>
              <a:ea typeface="Montserrat SemiBold"/>
              <a:cs typeface="Montserrat SemiBold"/>
              <a:sym typeface="Montserrat SemiBold"/>
            </a:endParaRPr>
          </a:p>
        </p:txBody>
      </p:sp>
      <p:sp>
        <p:nvSpPr>
          <p:cNvPr id="396" name="Google Shape;396;p7"/>
          <p:cNvSpPr txBox="1"/>
          <p:nvPr/>
        </p:nvSpPr>
        <p:spPr>
          <a:xfrm>
            <a:off x="1114086" y="5518228"/>
            <a:ext cx="937200" cy="657300"/>
          </a:xfrm>
          <a:prstGeom prst="rect">
            <a:avLst/>
          </a:prstGeom>
          <a:noFill/>
          <a:ln>
            <a:noFill/>
          </a:ln>
        </p:spPr>
        <p:txBody>
          <a:bodyPr spcFirstLastPara="1" wrap="square" lIns="0" tIns="0" rIns="0" bIns="0" anchor="t" anchorCtr="0">
            <a:spAutoFit/>
          </a:bodyPr>
          <a:lstStyle/>
          <a:p>
            <a:pPr marL="0" marR="0" lvl="0" indent="0" algn="ctr" rtl="0">
              <a:lnSpc>
                <a:spcPct val="120018"/>
              </a:lnSpc>
              <a:spcBef>
                <a:spcPts val="0"/>
              </a:spcBef>
              <a:spcAft>
                <a:spcPts val="0"/>
              </a:spcAft>
              <a:buNone/>
            </a:pPr>
            <a:r>
              <a:rPr lang="en-US" sz="4271" i="0" u="none" strike="noStrike" cap="none" dirty="0">
                <a:solidFill>
                  <a:srgbClr val="FFFFFF"/>
                </a:solidFill>
                <a:latin typeface="Montserrat SemiBold"/>
                <a:ea typeface="Montserrat SemiBold"/>
                <a:cs typeface="Montserrat SemiBold"/>
                <a:sym typeface="Montserrat SemiBold"/>
              </a:rPr>
              <a:t>05</a:t>
            </a:r>
            <a:endParaRPr dirty="0">
              <a:latin typeface="Montserrat SemiBold"/>
              <a:ea typeface="Montserrat SemiBold"/>
              <a:cs typeface="Montserrat SemiBold"/>
              <a:sym typeface="Montserrat SemiBold"/>
            </a:endParaRPr>
          </a:p>
        </p:txBody>
      </p:sp>
      <p:sp>
        <p:nvSpPr>
          <p:cNvPr id="397" name="Google Shape;397;p7"/>
          <p:cNvSpPr txBox="1"/>
          <p:nvPr/>
        </p:nvSpPr>
        <p:spPr>
          <a:xfrm>
            <a:off x="1094485" y="6537403"/>
            <a:ext cx="937200" cy="657300"/>
          </a:xfrm>
          <a:prstGeom prst="rect">
            <a:avLst/>
          </a:prstGeom>
          <a:noFill/>
          <a:ln>
            <a:noFill/>
          </a:ln>
        </p:spPr>
        <p:txBody>
          <a:bodyPr spcFirstLastPara="1" wrap="square" lIns="0" tIns="0" rIns="0" bIns="0" anchor="t" anchorCtr="0">
            <a:spAutoFit/>
          </a:bodyPr>
          <a:lstStyle/>
          <a:p>
            <a:pPr marL="0" marR="0" lvl="0" indent="0" algn="ctr" rtl="0">
              <a:lnSpc>
                <a:spcPct val="120018"/>
              </a:lnSpc>
              <a:spcBef>
                <a:spcPts val="0"/>
              </a:spcBef>
              <a:spcAft>
                <a:spcPts val="0"/>
              </a:spcAft>
              <a:buNone/>
            </a:pPr>
            <a:r>
              <a:rPr lang="en-US" sz="4271" i="0" u="none" strike="noStrike" cap="none" dirty="0">
                <a:solidFill>
                  <a:srgbClr val="FFFFFF"/>
                </a:solidFill>
                <a:latin typeface="Montserrat SemiBold"/>
                <a:ea typeface="Montserrat SemiBold"/>
                <a:cs typeface="Montserrat SemiBold"/>
                <a:sym typeface="Montserrat SemiBold"/>
              </a:rPr>
              <a:t>06</a:t>
            </a:r>
            <a:endParaRPr dirty="0">
              <a:latin typeface="Montserrat SemiBold"/>
              <a:ea typeface="Montserrat SemiBold"/>
              <a:cs typeface="Montserrat SemiBold"/>
              <a:sym typeface="Montserrat SemiBold"/>
            </a:endParaRPr>
          </a:p>
        </p:txBody>
      </p:sp>
      <p:sp>
        <p:nvSpPr>
          <p:cNvPr id="398" name="Google Shape;398;p7"/>
          <p:cNvSpPr txBox="1"/>
          <p:nvPr/>
        </p:nvSpPr>
        <p:spPr>
          <a:xfrm>
            <a:off x="2695888" y="1522636"/>
            <a:ext cx="5790600" cy="663451"/>
          </a:xfrm>
          <a:prstGeom prst="rect">
            <a:avLst/>
          </a:prstGeom>
          <a:noFill/>
          <a:ln>
            <a:noFill/>
          </a:ln>
        </p:spPr>
        <p:txBody>
          <a:bodyPr spcFirstLastPara="1" wrap="square" lIns="0" tIns="0" rIns="0" bIns="0" anchor="t" anchorCtr="0">
            <a:spAutoFit/>
          </a:bodyPr>
          <a:lstStyle/>
          <a:p>
            <a:pPr marL="0" marR="0" lvl="0" indent="0" algn="l" rtl="0">
              <a:lnSpc>
                <a:spcPct val="137995"/>
              </a:lnSpc>
              <a:spcBef>
                <a:spcPts val="0"/>
              </a:spcBef>
              <a:spcAft>
                <a:spcPts val="0"/>
              </a:spcAft>
              <a:buNone/>
            </a:pPr>
            <a:r>
              <a:rPr lang="en-US" sz="3124" dirty="0">
                <a:latin typeface="Arial"/>
                <a:ea typeface="Arial"/>
                <a:cs typeface="Arial"/>
                <a:sym typeface="Arial"/>
              </a:rPr>
              <a:t>Small Business Development</a:t>
            </a:r>
          </a:p>
        </p:txBody>
      </p:sp>
      <p:sp>
        <p:nvSpPr>
          <p:cNvPr id="399" name="Google Shape;399;p7"/>
          <p:cNvSpPr txBox="1"/>
          <p:nvPr/>
        </p:nvSpPr>
        <p:spPr>
          <a:xfrm>
            <a:off x="2699160" y="2443285"/>
            <a:ext cx="6076500" cy="663451"/>
          </a:xfrm>
          <a:prstGeom prst="rect">
            <a:avLst/>
          </a:prstGeom>
          <a:noFill/>
          <a:ln>
            <a:noFill/>
          </a:ln>
        </p:spPr>
        <p:txBody>
          <a:bodyPr spcFirstLastPara="1" wrap="square" lIns="0" tIns="0" rIns="0" bIns="0" anchor="t" anchorCtr="0">
            <a:spAutoFit/>
          </a:bodyPr>
          <a:lstStyle/>
          <a:p>
            <a:pPr marL="0" marR="0" lvl="0" indent="0" algn="l" rtl="0">
              <a:lnSpc>
                <a:spcPct val="137995"/>
              </a:lnSpc>
              <a:spcBef>
                <a:spcPts val="0"/>
              </a:spcBef>
              <a:spcAft>
                <a:spcPts val="0"/>
              </a:spcAft>
              <a:buNone/>
            </a:pPr>
            <a:r>
              <a:rPr lang="en-US" sz="3124" dirty="0">
                <a:latin typeface="Arial"/>
                <a:ea typeface="Arial"/>
                <a:cs typeface="Arial"/>
                <a:sym typeface="Arial"/>
              </a:rPr>
              <a:t>Entrepreneurship Development</a:t>
            </a:r>
            <a:r>
              <a:rPr lang="en-US" sz="3124" b="0" i="0" u="none" strike="noStrike" cap="none" dirty="0">
                <a:latin typeface="Arial"/>
                <a:ea typeface="Arial"/>
                <a:cs typeface="Arial"/>
                <a:sym typeface="Arial"/>
              </a:rPr>
              <a:t> </a:t>
            </a:r>
            <a:endParaRPr sz="2000" dirty="0"/>
          </a:p>
        </p:txBody>
      </p:sp>
      <p:sp>
        <p:nvSpPr>
          <p:cNvPr id="400" name="Google Shape;400;p7"/>
          <p:cNvSpPr txBox="1"/>
          <p:nvPr/>
        </p:nvSpPr>
        <p:spPr>
          <a:xfrm>
            <a:off x="2754691" y="3550381"/>
            <a:ext cx="5790600" cy="663451"/>
          </a:xfrm>
          <a:prstGeom prst="rect">
            <a:avLst/>
          </a:prstGeom>
          <a:noFill/>
          <a:ln>
            <a:noFill/>
          </a:ln>
        </p:spPr>
        <p:txBody>
          <a:bodyPr spcFirstLastPara="1" wrap="square" lIns="0" tIns="0" rIns="0" bIns="0" anchor="t" anchorCtr="0">
            <a:spAutoFit/>
          </a:bodyPr>
          <a:lstStyle/>
          <a:p>
            <a:pPr marL="0" marR="0" lvl="0" indent="0" algn="l" rtl="0">
              <a:lnSpc>
                <a:spcPct val="137995"/>
              </a:lnSpc>
              <a:spcBef>
                <a:spcPts val="0"/>
              </a:spcBef>
              <a:spcAft>
                <a:spcPts val="0"/>
              </a:spcAft>
              <a:buNone/>
            </a:pPr>
            <a:r>
              <a:rPr lang="en-US" sz="3124" dirty="0">
                <a:latin typeface="Arial"/>
                <a:cs typeface="Arial"/>
                <a:sym typeface="Arial"/>
              </a:rPr>
              <a:t>Business Retention &amp; Expansion</a:t>
            </a:r>
            <a:endParaRPr sz="2000" dirty="0"/>
          </a:p>
        </p:txBody>
      </p:sp>
      <p:sp>
        <p:nvSpPr>
          <p:cNvPr id="401" name="Google Shape;401;p7"/>
          <p:cNvSpPr txBox="1"/>
          <p:nvPr/>
        </p:nvSpPr>
        <p:spPr>
          <a:xfrm>
            <a:off x="2718761" y="4517667"/>
            <a:ext cx="6076500" cy="663451"/>
          </a:xfrm>
          <a:prstGeom prst="rect">
            <a:avLst/>
          </a:prstGeom>
          <a:noFill/>
          <a:ln>
            <a:noFill/>
          </a:ln>
        </p:spPr>
        <p:txBody>
          <a:bodyPr spcFirstLastPara="1" wrap="square" lIns="0" tIns="0" rIns="0" bIns="0" anchor="t" anchorCtr="0">
            <a:spAutoFit/>
          </a:bodyPr>
          <a:lstStyle/>
          <a:p>
            <a:pPr marL="0" marR="0" lvl="0" indent="0" algn="l" rtl="0">
              <a:lnSpc>
                <a:spcPct val="137995"/>
              </a:lnSpc>
              <a:spcBef>
                <a:spcPts val="0"/>
              </a:spcBef>
              <a:spcAft>
                <a:spcPts val="0"/>
              </a:spcAft>
              <a:buNone/>
            </a:pPr>
            <a:r>
              <a:rPr lang="en-US" sz="3124" dirty="0">
                <a:latin typeface="Arial"/>
                <a:cs typeface="Arial"/>
                <a:sym typeface="Arial"/>
              </a:rPr>
              <a:t>Ecosystem Building</a:t>
            </a:r>
            <a:endParaRPr sz="2000" dirty="0"/>
          </a:p>
        </p:txBody>
      </p:sp>
      <p:sp>
        <p:nvSpPr>
          <p:cNvPr id="402" name="Google Shape;402;p7"/>
          <p:cNvSpPr txBox="1"/>
          <p:nvPr/>
        </p:nvSpPr>
        <p:spPr>
          <a:xfrm>
            <a:off x="2679559" y="5314134"/>
            <a:ext cx="6076500" cy="1326902"/>
          </a:xfrm>
          <a:prstGeom prst="rect">
            <a:avLst/>
          </a:prstGeom>
          <a:noFill/>
          <a:ln>
            <a:noFill/>
          </a:ln>
        </p:spPr>
        <p:txBody>
          <a:bodyPr spcFirstLastPara="1" wrap="square" lIns="0" tIns="0" rIns="0" bIns="0" anchor="t" anchorCtr="0">
            <a:spAutoFit/>
          </a:bodyPr>
          <a:lstStyle/>
          <a:p>
            <a:pPr marL="0" marR="0" lvl="0" indent="0" algn="l" rtl="0">
              <a:lnSpc>
                <a:spcPct val="137995"/>
              </a:lnSpc>
              <a:spcBef>
                <a:spcPts val="0"/>
              </a:spcBef>
              <a:spcAft>
                <a:spcPts val="0"/>
              </a:spcAft>
              <a:buNone/>
            </a:pPr>
            <a:r>
              <a:rPr lang="en-US" sz="3124" dirty="0">
                <a:latin typeface="Arial"/>
                <a:cs typeface="Arial"/>
                <a:sym typeface="Arial"/>
              </a:rPr>
              <a:t>Regional Coordination &amp; Collaboration</a:t>
            </a:r>
            <a:endParaRPr sz="2000" dirty="0"/>
          </a:p>
        </p:txBody>
      </p:sp>
      <p:sp>
        <p:nvSpPr>
          <p:cNvPr id="403" name="Google Shape;403;p7"/>
          <p:cNvSpPr txBox="1"/>
          <p:nvPr/>
        </p:nvSpPr>
        <p:spPr>
          <a:xfrm>
            <a:off x="2679559" y="6705516"/>
            <a:ext cx="5790600" cy="663451"/>
          </a:xfrm>
          <a:prstGeom prst="rect">
            <a:avLst/>
          </a:prstGeom>
          <a:noFill/>
          <a:ln>
            <a:noFill/>
          </a:ln>
        </p:spPr>
        <p:txBody>
          <a:bodyPr spcFirstLastPara="1" wrap="square" lIns="0" tIns="0" rIns="0" bIns="0" anchor="t" anchorCtr="0">
            <a:spAutoFit/>
          </a:bodyPr>
          <a:lstStyle/>
          <a:p>
            <a:pPr marL="0" marR="0" lvl="0" indent="0" algn="l" rtl="0">
              <a:lnSpc>
                <a:spcPct val="137995"/>
              </a:lnSpc>
              <a:spcBef>
                <a:spcPts val="0"/>
              </a:spcBef>
              <a:spcAft>
                <a:spcPts val="0"/>
              </a:spcAft>
              <a:buNone/>
            </a:pPr>
            <a:r>
              <a:rPr lang="en-US" sz="3124" dirty="0">
                <a:latin typeface="Arial"/>
                <a:cs typeface="Arial"/>
                <a:sym typeface="Arial"/>
              </a:rPr>
              <a:t>Sustainability</a:t>
            </a:r>
            <a:endParaRPr sz="2000" dirty="0"/>
          </a:p>
        </p:txBody>
      </p:sp>
      <p:pic>
        <p:nvPicPr>
          <p:cNvPr id="3" name="Picture 2" descr="A black background with blue text&#10;&#10;Description automatically generated">
            <a:extLst>
              <a:ext uri="{FF2B5EF4-FFF2-40B4-BE49-F238E27FC236}">
                <a16:creationId xmlns:a16="http://schemas.microsoft.com/office/drawing/2014/main" id="{9D87C3FB-8BDE-C732-B519-2E87F5C2283B}"/>
              </a:ext>
            </a:extLst>
          </p:cNvPr>
          <p:cNvPicPr>
            <a:picLocks noChangeAspect="1"/>
          </p:cNvPicPr>
          <p:nvPr/>
        </p:nvPicPr>
        <p:blipFill>
          <a:blip r:embed="rId3"/>
          <a:stretch>
            <a:fillRect/>
          </a:stretch>
        </p:blipFill>
        <p:spPr>
          <a:xfrm>
            <a:off x="9637525" y="1575620"/>
            <a:ext cx="7850388" cy="4966832"/>
          </a:xfrm>
          <a:prstGeom prst="rect">
            <a:avLst/>
          </a:prstGeom>
          <a:solidFill>
            <a:schemeClr val="tx1"/>
          </a:solidFill>
        </p:spPr>
      </p:pic>
      <p:pic>
        <p:nvPicPr>
          <p:cNvPr id="4" name="Google Shape;209;g271240208d6_0_296">
            <a:extLst>
              <a:ext uri="{FF2B5EF4-FFF2-40B4-BE49-F238E27FC236}">
                <a16:creationId xmlns:a16="http://schemas.microsoft.com/office/drawing/2014/main" id="{EB448CA7-7CAC-F07A-C893-AC38E1B8F13A}"/>
              </a:ext>
            </a:extLst>
          </p:cNvPr>
          <p:cNvPicPr preferRelativeResize="0"/>
          <p:nvPr/>
        </p:nvPicPr>
        <p:blipFill>
          <a:blip r:embed="rId4">
            <a:alphaModFix/>
          </a:blip>
          <a:stretch>
            <a:fillRect/>
          </a:stretch>
        </p:blipFill>
        <p:spPr>
          <a:xfrm>
            <a:off x="0" y="7799120"/>
            <a:ext cx="18288001" cy="24866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592"/>
        <p:cNvGrpSpPr/>
        <p:nvPr/>
      </p:nvGrpSpPr>
      <p:grpSpPr>
        <a:xfrm>
          <a:off x="0" y="0"/>
          <a:ext cx="0" cy="0"/>
          <a:chOff x="0" y="0"/>
          <a:chExt cx="0" cy="0"/>
        </a:xfrm>
      </p:grpSpPr>
      <p:sp>
        <p:nvSpPr>
          <p:cNvPr id="593" name="Google Shape;593;p57"/>
          <p:cNvSpPr txBox="1">
            <a:spLocks noGrp="1"/>
          </p:cNvSpPr>
          <p:nvPr>
            <p:ph type="title"/>
          </p:nvPr>
        </p:nvSpPr>
        <p:spPr>
          <a:xfrm>
            <a:off x="505779" y="572688"/>
            <a:ext cx="8688626" cy="1246448"/>
          </a:xfrm>
          <a:prstGeom prst="rect">
            <a:avLst/>
          </a:prstGeom>
        </p:spPr>
        <p:txBody>
          <a:bodyPr spcFirstLastPara="1" vert="horz" wrap="square" lIns="182850" tIns="182850" rIns="182850" bIns="182850" rtlCol="0" anchor="t" anchorCtr="0">
            <a:normAutofit/>
          </a:bodyPr>
          <a:lstStyle/>
          <a:p>
            <a:pPr algn="l"/>
            <a:r>
              <a:rPr lang="en-US" b="1" dirty="0">
                <a:latin typeface="Raleway"/>
                <a:ea typeface="Raleway"/>
                <a:cs typeface="Raleway"/>
                <a:sym typeface="Raleway"/>
              </a:rPr>
              <a:t>Transition Capacity</a:t>
            </a:r>
            <a:endParaRPr b="1" dirty="0">
              <a:latin typeface="Raleway"/>
              <a:ea typeface="Raleway"/>
              <a:cs typeface="Raleway"/>
              <a:sym typeface="Raleway"/>
            </a:endParaRPr>
          </a:p>
        </p:txBody>
      </p:sp>
      <p:sp>
        <p:nvSpPr>
          <p:cNvPr id="3" name="Text Placeholder 2">
            <a:extLst>
              <a:ext uri="{FF2B5EF4-FFF2-40B4-BE49-F238E27FC236}">
                <a16:creationId xmlns:a16="http://schemas.microsoft.com/office/drawing/2014/main" id="{B87D741F-DFFE-E12D-4CDF-31BA9F97ACC5}"/>
              </a:ext>
            </a:extLst>
          </p:cNvPr>
          <p:cNvSpPr>
            <a:spLocks noGrp="1"/>
          </p:cNvSpPr>
          <p:nvPr>
            <p:ph type="body" idx="1"/>
          </p:nvPr>
        </p:nvSpPr>
        <p:spPr>
          <a:xfrm>
            <a:off x="322763" y="1729144"/>
            <a:ext cx="8871642" cy="1246448"/>
          </a:xfrm>
        </p:spPr>
        <p:txBody>
          <a:bodyPr>
            <a:normAutofit/>
          </a:bodyPr>
          <a:lstStyle/>
          <a:p>
            <a:pPr marL="228600" indent="0">
              <a:buNone/>
            </a:pPr>
            <a:r>
              <a:rPr lang="en" b="1" dirty="0">
                <a:latin typeface="Raleway"/>
                <a:sym typeface="Raleway"/>
              </a:rPr>
              <a:t>Northwest Colorado Innovation Center</a:t>
            </a:r>
            <a:endParaRPr lang="en-US" dirty="0"/>
          </a:p>
        </p:txBody>
      </p:sp>
      <p:cxnSp>
        <p:nvCxnSpPr>
          <p:cNvPr id="595" name="Google Shape;595;p57"/>
          <p:cNvCxnSpPr/>
          <p:nvPr/>
        </p:nvCxnSpPr>
        <p:spPr>
          <a:xfrm>
            <a:off x="620486" y="2667014"/>
            <a:ext cx="8146800" cy="0"/>
          </a:xfrm>
          <a:prstGeom prst="straightConnector1">
            <a:avLst/>
          </a:prstGeom>
          <a:noFill/>
          <a:ln w="28575" cap="flat" cmpd="sng">
            <a:solidFill>
              <a:srgbClr val="57737B"/>
            </a:solidFill>
            <a:prstDash val="solid"/>
            <a:round/>
            <a:headEnd type="none" w="med" len="med"/>
            <a:tailEnd type="none" w="med" len="med"/>
          </a:ln>
        </p:spPr>
      </p:cxnSp>
      <p:sp>
        <p:nvSpPr>
          <p:cNvPr id="2" name="TextBox 1">
            <a:extLst>
              <a:ext uri="{FF2B5EF4-FFF2-40B4-BE49-F238E27FC236}">
                <a16:creationId xmlns:a16="http://schemas.microsoft.com/office/drawing/2014/main" id="{81BFA9BC-647D-FB5E-2EDF-72941AB35FC3}"/>
              </a:ext>
            </a:extLst>
          </p:cNvPr>
          <p:cNvSpPr txBox="1"/>
          <p:nvPr/>
        </p:nvSpPr>
        <p:spPr>
          <a:xfrm>
            <a:off x="505779" y="7216849"/>
            <a:ext cx="16838566" cy="1754326"/>
          </a:xfrm>
          <a:prstGeom prst="rect">
            <a:avLst/>
          </a:prstGeom>
          <a:noFill/>
        </p:spPr>
        <p:txBody>
          <a:bodyPr wrap="square" rtlCol="0">
            <a:spAutoFit/>
          </a:bodyPr>
          <a:lstStyle/>
          <a:p>
            <a:r>
              <a:rPr lang="en-US" sz="3600" dirty="0">
                <a:latin typeface="Arial" panose="020B0604020202020204" pitchFamily="34" charset="0"/>
              </a:rPr>
              <a:t>Introducing the Northwest Colorado Innovation Center (501c3). The board is currently working with local, state and federal partners, including the EDA to repurpose an unused public building for the physical hub.  </a:t>
            </a:r>
            <a:endParaRPr lang="en-US" sz="3400" dirty="0">
              <a:solidFill>
                <a:schemeClr val="tx1">
                  <a:lumMod val="65000"/>
                  <a:lumOff val="35000"/>
                </a:schemeClr>
              </a:solidFill>
              <a:latin typeface="Raleway Medium" pitchFamily="2" charset="0"/>
            </a:endParaRPr>
          </a:p>
        </p:txBody>
      </p:sp>
      <p:pic>
        <p:nvPicPr>
          <p:cNvPr id="4" name="Picture 3">
            <a:extLst>
              <a:ext uri="{FF2B5EF4-FFF2-40B4-BE49-F238E27FC236}">
                <a16:creationId xmlns:a16="http://schemas.microsoft.com/office/drawing/2014/main" id="{C4AFB017-A0C7-A076-9E86-213BBC7A9A21}"/>
              </a:ext>
            </a:extLst>
          </p:cNvPr>
          <p:cNvPicPr>
            <a:picLocks noChangeAspect="1"/>
          </p:cNvPicPr>
          <p:nvPr/>
        </p:nvPicPr>
        <p:blipFill>
          <a:blip r:embed="rId3"/>
          <a:stretch>
            <a:fillRect/>
          </a:stretch>
        </p:blipFill>
        <p:spPr>
          <a:xfrm>
            <a:off x="9896273" y="2253343"/>
            <a:ext cx="8068964" cy="4700492"/>
          </a:xfrm>
          <a:prstGeom prst="rect">
            <a:avLst/>
          </a:prstGeom>
        </p:spPr>
      </p:pic>
      <p:sp>
        <p:nvSpPr>
          <p:cNvPr id="8" name="TextBox 7">
            <a:extLst>
              <a:ext uri="{FF2B5EF4-FFF2-40B4-BE49-F238E27FC236}">
                <a16:creationId xmlns:a16="http://schemas.microsoft.com/office/drawing/2014/main" id="{3877909E-32B7-28DD-C6D2-CDEEBFEC6C36}"/>
              </a:ext>
            </a:extLst>
          </p:cNvPr>
          <p:cNvSpPr txBox="1"/>
          <p:nvPr/>
        </p:nvSpPr>
        <p:spPr>
          <a:xfrm>
            <a:off x="620486" y="3276986"/>
            <a:ext cx="9160328" cy="3970318"/>
          </a:xfrm>
          <a:prstGeom prst="rect">
            <a:avLst/>
          </a:prstGeom>
          <a:noFill/>
        </p:spPr>
        <p:txBody>
          <a:bodyPr wrap="square" rtlCol="0">
            <a:spAutoFit/>
          </a:bodyPr>
          <a:lstStyle/>
          <a:p>
            <a:r>
              <a:rPr lang="en-US" sz="3600" dirty="0"/>
              <a:t>BRECC, the Intergovernmental Working Group for Energy Communities, Aspen Institute, and others detail the need for sustainability of efforts before, during, and long after major economic transitions.  </a:t>
            </a:r>
          </a:p>
          <a:p>
            <a:endParaRPr lang="en-US" sz="3600" dirty="0"/>
          </a:p>
        </p:txBody>
      </p:sp>
    </p:spTree>
    <p:extLst>
      <p:ext uri="{BB962C8B-B14F-4D97-AF65-F5344CB8AC3E}">
        <p14:creationId xmlns:p14="http://schemas.microsoft.com/office/powerpoint/2010/main" val="3695378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31"/>
        <p:cNvGrpSpPr/>
        <p:nvPr/>
      </p:nvGrpSpPr>
      <p:grpSpPr>
        <a:xfrm>
          <a:off x="0" y="0"/>
          <a:ext cx="0" cy="0"/>
          <a:chOff x="0" y="0"/>
          <a:chExt cx="0" cy="0"/>
        </a:xfrm>
      </p:grpSpPr>
      <p:sp>
        <p:nvSpPr>
          <p:cNvPr id="732" name="Google Shape;732;p66"/>
          <p:cNvSpPr txBox="1"/>
          <p:nvPr/>
        </p:nvSpPr>
        <p:spPr>
          <a:xfrm>
            <a:off x="3011371" y="599446"/>
            <a:ext cx="6050988" cy="2492990"/>
          </a:xfrm>
          <a:prstGeom prst="rect">
            <a:avLst/>
          </a:prstGeom>
          <a:noFill/>
          <a:ln>
            <a:noFill/>
          </a:ln>
        </p:spPr>
        <p:txBody>
          <a:bodyPr spcFirstLastPara="1" wrap="square" lIns="0" tIns="0" rIns="0" bIns="0" anchor="t" anchorCtr="0">
            <a:spAutoFit/>
          </a:bodyPr>
          <a:lstStyle/>
          <a:p>
            <a:pPr>
              <a:buClr>
                <a:srgbClr val="FAA627"/>
              </a:buClr>
              <a:buSzPts val="2700"/>
            </a:pPr>
            <a:r>
              <a:rPr lang="en" sz="5400" b="1" dirty="0">
                <a:solidFill>
                  <a:srgbClr val="74AEAA"/>
                </a:solidFill>
                <a:latin typeface="Raleway"/>
                <a:ea typeface="Raleway"/>
                <a:cs typeface="Raleway"/>
                <a:sym typeface="Raleway"/>
              </a:rPr>
              <a:t>Example 2: </a:t>
            </a:r>
          </a:p>
          <a:p>
            <a:pPr>
              <a:buClr>
                <a:srgbClr val="FAA627"/>
              </a:buClr>
              <a:buSzPts val="2700"/>
            </a:pPr>
            <a:r>
              <a:rPr lang="en" sz="5400" b="1" dirty="0">
                <a:solidFill>
                  <a:srgbClr val="74AEAA"/>
                </a:solidFill>
                <a:latin typeface="Raleway"/>
                <a:ea typeface="Raleway"/>
                <a:cs typeface="Raleway"/>
                <a:sym typeface="Raleway"/>
              </a:rPr>
              <a:t>Target Industry</a:t>
            </a:r>
            <a:endParaRPr sz="5400" b="1" dirty="0">
              <a:solidFill>
                <a:srgbClr val="74AEAA"/>
              </a:solidFill>
              <a:latin typeface="Raleway"/>
              <a:ea typeface="Raleway"/>
              <a:cs typeface="Raleway"/>
              <a:sym typeface="Raleway"/>
            </a:endParaRPr>
          </a:p>
          <a:p>
            <a:pPr>
              <a:buClr>
                <a:srgbClr val="FAA627"/>
              </a:buClr>
              <a:buSzPts val="2700"/>
            </a:pPr>
            <a:r>
              <a:rPr lang="en" sz="5400" b="1" dirty="0">
                <a:solidFill>
                  <a:srgbClr val="74AEAA"/>
                </a:solidFill>
                <a:latin typeface="Raleway"/>
                <a:ea typeface="Raleway"/>
                <a:cs typeface="Raleway"/>
                <a:sym typeface="Raleway"/>
              </a:rPr>
              <a:t>Development</a:t>
            </a:r>
            <a:endParaRPr sz="5400" b="1" dirty="0">
              <a:solidFill>
                <a:srgbClr val="74AEAA"/>
              </a:solidFill>
              <a:latin typeface="Raleway"/>
              <a:ea typeface="Raleway"/>
              <a:cs typeface="Raleway"/>
              <a:sym typeface="Raleway"/>
            </a:endParaRPr>
          </a:p>
        </p:txBody>
      </p:sp>
      <p:sp>
        <p:nvSpPr>
          <p:cNvPr id="733" name="Google Shape;733;p66"/>
          <p:cNvSpPr txBox="1"/>
          <p:nvPr/>
        </p:nvSpPr>
        <p:spPr>
          <a:xfrm>
            <a:off x="598352" y="3573442"/>
            <a:ext cx="8965800" cy="5247270"/>
          </a:xfrm>
          <a:prstGeom prst="rect">
            <a:avLst/>
          </a:prstGeom>
          <a:noFill/>
          <a:ln>
            <a:noFill/>
          </a:ln>
        </p:spPr>
        <p:txBody>
          <a:bodyPr spcFirstLastPara="1" wrap="square" lIns="0" tIns="0" rIns="0" bIns="0" anchor="t" anchorCtr="0">
            <a:spAutoFit/>
          </a:bodyPr>
          <a:lstStyle/>
          <a:p>
            <a:pPr algn="ctr">
              <a:lnSpc>
                <a:spcPct val="115000"/>
              </a:lnSpc>
              <a:buClr>
                <a:srgbClr val="FAA627"/>
              </a:buClr>
              <a:buSzPts val="1300"/>
            </a:pPr>
            <a:r>
              <a:rPr lang="en" sz="3200" b="1" dirty="0">
                <a:solidFill>
                  <a:srgbClr val="74AEAA"/>
                </a:solidFill>
                <a:latin typeface="Raleway"/>
                <a:ea typeface="Raleway"/>
                <a:cs typeface="Raleway"/>
                <a:sym typeface="Raleway"/>
              </a:rPr>
              <a:t>Strategy: </a:t>
            </a:r>
            <a:endParaRPr sz="3200" dirty="0">
              <a:solidFill>
                <a:srgbClr val="74AEAA"/>
              </a:solidFill>
            </a:endParaRPr>
          </a:p>
          <a:p>
            <a:pPr>
              <a:lnSpc>
                <a:spcPct val="98000"/>
              </a:lnSpc>
            </a:pPr>
            <a:r>
              <a:rPr lang="en" sz="2800" b="1" dirty="0">
                <a:solidFill>
                  <a:srgbClr val="373737"/>
                </a:solidFill>
                <a:latin typeface="Helvetica Neue"/>
                <a:ea typeface="Helvetica Neue"/>
                <a:cs typeface="Helvetica Neue"/>
                <a:sym typeface="Helvetica Neue"/>
              </a:rPr>
              <a:t>Support business expansion and development in industries that have been identified as a fit across multiple municipalities in the region.</a:t>
            </a:r>
            <a:endParaRPr sz="2800" b="1" dirty="0">
              <a:solidFill>
                <a:srgbClr val="373737"/>
              </a:solidFill>
              <a:latin typeface="Helvetica Neue"/>
              <a:ea typeface="Helvetica Neue"/>
              <a:cs typeface="Helvetica Neue"/>
              <a:sym typeface="Helvetica Neue"/>
            </a:endParaRPr>
          </a:p>
          <a:p>
            <a:pPr>
              <a:lnSpc>
                <a:spcPct val="98000"/>
              </a:lnSpc>
              <a:spcBef>
                <a:spcPts val="800"/>
              </a:spcBef>
            </a:pPr>
            <a:endParaRPr b="1" dirty="0">
              <a:solidFill>
                <a:srgbClr val="373737"/>
              </a:solidFill>
              <a:latin typeface="Helvetica Neue"/>
              <a:ea typeface="Helvetica Neue"/>
              <a:cs typeface="Helvetica Neue"/>
              <a:sym typeface="Helvetica Neue"/>
            </a:endParaRPr>
          </a:p>
          <a:p>
            <a:pPr algn="ctr">
              <a:lnSpc>
                <a:spcPct val="115000"/>
              </a:lnSpc>
              <a:spcBef>
                <a:spcPts val="800"/>
              </a:spcBef>
            </a:pPr>
            <a:r>
              <a:rPr lang="en" sz="3200" b="1" dirty="0">
                <a:solidFill>
                  <a:srgbClr val="74AEAA"/>
                </a:solidFill>
                <a:latin typeface="Raleway"/>
                <a:ea typeface="Raleway"/>
                <a:cs typeface="Raleway"/>
                <a:sym typeface="Raleway"/>
              </a:rPr>
              <a:t>Related Goals: </a:t>
            </a:r>
            <a:endParaRPr sz="3200" b="1" dirty="0">
              <a:solidFill>
                <a:srgbClr val="74AEAA"/>
              </a:solidFill>
              <a:latin typeface="Raleway"/>
              <a:ea typeface="Raleway"/>
              <a:cs typeface="Raleway"/>
              <a:sym typeface="Raleway"/>
            </a:endParaRPr>
          </a:p>
          <a:p>
            <a:pPr marL="685800" indent="-508000">
              <a:lnSpc>
                <a:spcPct val="95000"/>
              </a:lnSpc>
              <a:buClr>
                <a:srgbClr val="373737"/>
              </a:buClr>
              <a:buSzPts val="1400"/>
              <a:buFont typeface="Helvetica Neue"/>
              <a:buChar char="●"/>
            </a:pPr>
            <a:r>
              <a:rPr lang="en" sz="2800" dirty="0">
                <a:solidFill>
                  <a:srgbClr val="373737"/>
                </a:solidFill>
                <a:latin typeface="Helvetica Neue"/>
                <a:ea typeface="Helvetica Neue"/>
                <a:cs typeface="Helvetica Neue"/>
                <a:sym typeface="Helvetica Neue"/>
              </a:rPr>
              <a:t>Pursue coal transition resources to proactively offset the impacts of plant and mine closures</a:t>
            </a:r>
            <a:endParaRPr sz="2800" dirty="0">
              <a:solidFill>
                <a:srgbClr val="373737"/>
              </a:solidFill>
              <a:latin typeface="Helvetica Neue"/>
              <a:ea typeface="Helvetica Neue"/>
              <a:cs typeface="Helvetica Neue"/>
              <a:sym typeface="Helvetica Neue"/>
            </a:endParaRPr>
          </a:p>
          <a:p>
            <a:pPr marL="685800" indent="-508000">
              <a:lnSpc>
                <a:spcPct val="95000"/>
              </a:lnSpc>
              <a:spcBef>
                <a:spcPts val="1000"/>
              </a:spcBef>
              <a:buClr>
                <a:srgbClr val="373737"/>
              </a:buClr>
              <a:buSzPts val="1400"/>
              <a:buFont typeface="Helvetica Neue"/>
              <a:buChar char="●"/>
            </a:pPr>
            <a:r>
              <a:rPr lang="en" sz="2800" dirty="0">
                <a:solidFill>
                  <a:srgbClr val="373737"/>
                </a:solidFill>
                <a:latin typeface="Helvetica Neue"/>
                <a:ea typeface="Helvetica Neue"/>
                <a:cs typeface="Helvetica Neue"/>
                <a:sym typeface="Helvetica Neue"/>
              </a:rPr>
              <a:t>Enable economic transition and growth</a:t>
            </a:r>
            <a:endParaRPr sz="2800" dirty="0">
              <a:solidFill>
                <a:srgbClr val="373737"/>
              </a:solidFill>
              <a:latin typeface="Helvetica Neue"/>
              <a:ea typeface="Helvetica Neue"/>
              <a:cs typeface="Helvetica Neue"/>
              <a:sym typeface="Helvetica Neue"/>
            </a:endParaRPr>
          </a:p>
          <a:p>
            <a:pPr marL="685800" indent="-508000">
              <a:lnSpc>
                <a:spcPct val="95000"/>
              </a:lnSpc>
              <a:spcBef>
                <a:spcPts val="1000"/>
              </a:spcBef>
              <a:spcAft>
                <a:spcPts val="1000"/>
              </a:spcAft>
              <a:buClr>
                <a:srgbClr val="373737"/>
              </a:buClr>
              <a:buSzPts val="1400"/>
              <a:buFont typeface="Helvetica Neue"/>
              <a:buChar char="●"/>
            </a:pPr>
            <a:r>
              <a:rPr lang="en" sz="2800" dirty="0">
                <a:solidFill>
                  <a:srgbClr val="373737"/>
                </a:solidFill>
                <a:latin typeface="Helvetica Neue"/>
                <a:ea typeface="Helvetica Neue"/>
                <a:cs typeface="Helvetica Neue"/>
                <a:sym typeface="Helvetica Neue"/>
              </a:rPr>
              <a:t>Attract and retain diverse new businesses, industries, and workforce</a:t>
            </a:r>
            <a:endParaRPr sz="2800" dirty="0">
              <a:solidFill>
                <a:srgbClr val="373737"/>
              </a:solidFill>
              <a:latin typeface="Helvetica Neue"/>
              <a:ea typeface="Helvetica Neue"/>
              <a:cs typeface="Helvetica Neue"/>
              <a:sym typeface="Helvetica Neue"/>
            </a:endParaRPr>
          </a:p>
        </p:txBody>
      </p:sp>
      <p:grpSp>
        <p:nvGrpSpPr>
          <p:cNvPr id="734" name="Google Shape;734;p66"/>
          <p:cNvGrpSpPr/>
          <p:nvPr/>
        </p:nvGrpSpPr>
        <p:grpSpPr>
          <a:xfrm>
            <a:off x="520363" y="745948"/>
            <a:ext cx="2086586" cy="2086456"/>
            <a:chOff x="1028068" y="1217847"/>
            <a:chExt cx="1014680" cy="1014616"/>
          </a:xfrm>
        </p:grpSpPr>
        <p:sp>
          <p:nvSpPr>
            <p:cNvPr id="735" name="Google Shape;735;p66"/>
            <p:cNvSpPr/>
            <p:nvPr/>
          </p:nvSpPr>
          <p:spPr>
            <a:xfrm>
              <a:off x="1034424" y="1217847"/>
              <a:ext cx="1003200" cy="1003200"/>
            </a:xfrm>
            <a:prstGeom prst="ellipse">
              <a:avLst/>
            </a:prstGeom>
            <a:solidFill>
              <a:srgbClr val="74AEAA"/>
            </a:solidFill>
            <a:ln w="19050" cap="flat" cmpd="sng">
              <a:solidFill>
                <a:srgbClr val="FFFFFF"/>
              </a:solidFill>
              <a:prstDash val="solid"/>
              <a:round/>
              <a:headEnd type="none" w="sm" len="sm"/>
              <a:tailEnd type="none" w="sm" len="sm"/>
            </a:ln>
            <a:effectLst>
              <a:outerShdw blurRad="200025" dist="76200" dir="3600000" algn="bl" rotWithShape="0">
                <a:srgbClr val="000000">
                  <a:alpha val="40000"/>
                </a:srgbClr>
              </a:outerShdw>
            </a:effectLst>
          </p:spPr>
          <p:txBody>
            <a:bodyPr spcFirstLastPara="1" wrap="square" lIns="137150" tIns="137150" rIns="137150" bIns="137150" anchor="ctr" anchorCtr="0">
              <a:noAutofit/>
            </a:bodyPr>
            <a:lstStyle/>
            <a:p>
              <a:pPr algn="ctr"/>
              <a:endParaRPr sz="2200" dirty="0">
                <a:solidFill>
                  <a:srgbClr val="FFFFFF"/>
                </a:solidFill>
                <a:latin typeface="Raleway ExtraBold"/>
                <a:ea typeface="Raleway ExtraBold"/>
                <a:cs typeface="Raleway ExtraBold"/>
                <a:sym typeface="Raleway ExtraBold"/>
              </a:endParaRPr>
            </a:p>
          </p:txBody>
        </p:sp>
        <p:pic>
          <p:nvPicPr>
            <p:cNvPr id="736" name="Google Shape;736;p66"/>
            <p:cNvPicPr preferRelativeResize="0"/>
            <p:nvPr/>
          </p:nvPicPr>
          <p:blipFill rotWithShape="1">
            <a:blip r:embed="rId3">
              <a:alphaModFix/>
            </a:blip>
            <a:srcRect/>
            <a:stretch/>
          </p:blipFill>
          <p:spPr>
            <a:xfrm>
              <a:off x="1028068" y="1217847"/>
              <a:ext cx="1014680" cy="1014615"/>
            </a:xfrm>
            <a:prstGeom prst="rect">
              <a:avLst/>
            </a:prstGeom>
            <a:noFill/>
            <a:ln>
              <a:noFill/>
            </a:ln>
          </p:spPr>
        </p:pic>
      </p:grpSp>
      <p:sp>
        <p:nvSpPr>
          <p:cNvPr id="737" name="Google Shape;737;p66"/>
          <p:cNvSpPr txBox="1"/>
          <p:nvPr/>
        </p:nvSpPr>
        <p:spPr>
          <a:xfrm>
            <a:off x="11500048" y="1181398"/>
            <a:ext cx="6548400" cy="1250150"/>
          </a:xfrm>
          <a:prstGeom prst="rect">
            <a:avLst/>
          </a:prstGeom>
          <a:noFill/>
          <a:ln>
            <a:noFill/>
          </a:ln>
        </p:spPr>
        <p:txBody>
          <a:bodyPr spcFirstLastPara="1" wrap="square" lIns="0" tIns="0" rIns="0" bIns="0" anchor="t" anchorCtr="0">
            <a:spAutoFit/>
          </a:bodyPr>
          <a:lstStyle/>
          <a:p>
            <a:pPr marL="431800" lvl="1" indent="-254000">
              <a:lnSpc>
                <a:spcPct val="92000"/>
              </a:lnSpc>
              <a:buClr>
                <a:srgbClr val="191919"/>
              </a:buClr>
              <a:buSzPts val="1200"/>
              <a:buFont typeface="Helvetica Neue Light"/>
              <a:buChar char="•"/>
            </a:pPr>
            <a:r>
              <a:rPr lang="en" sz="2400">
                <a:solidFill>
                  <a:srgbClr val="191919"/>
                </a:solidFill>
                <a:latin typeface="Helvetica Neue"/>
                <a:ea typeface="Helvetica Neue"/>
                <a:cs typeface="Helvetica Neue"/>
                <a:sym typeface="Helvetica Neue"/>
              </a:rPr>
              <a:t>Lead:</a:t>
            </a:r>
            <a:r>
              <a:rPr lang="en" sz="2400">
                <a:solidFill>
                  <a:srgbClr val="191919"/>
                </a:solidFill>
                <a:latin typeface="Helvetica Neue Light"/>
                <a:ea typeface="Helvetica Neue Light"/>
                <a:cs typeface="Helvetica Neue Light"/>
                <a:sym typeface="Helvetica Neue Light"/>
              </a:rPr>
              <a:t> NWCDC</a:t>
            </a:r>
            <a:endParaRPr sz="2400" dirty="0">
              <a:solidFill>
                <a:srgbClr val="191919"/>
              </a:solidFill>
              <a:latin typeface="Helvetica Neue Light"/>
              <a:ea typeface="Helvetica Neue Light"/>
              <a:cs typeface="Helvetica Neue Light"/>
              <a:sym typeface="Helvetica Neue Light"/>
            </a:endParaRPr>
          </a:p>
          <a:p>
            <a:pPr marL="431800" lvl="1" indent="-254000">
              <a:lnSpc>
                <a:spcPct val="92000"/>
              </a:lnSpc>
              <a:spcBef>
                <a:spcPts val="600"/>
              </a:spcBef>
              <a:buClr>
                <a:srgbClr val="191919"/>
              </a:buClr>
              <a:buSzPts val="1200"/>
              <a:buFont typeface="Helvetica Neue Light"/>
              <a:buChar char="•"/>
            </a:pPr>
            <a:r>
              <a:rPr lang="en" sz="2400">
                <a:solidFill>
                  <a:srgbClr val="191919"/>
                </a:solidFill>
                <a:latin typeface="Helvetica Neue"/>
                <a:ea typeface="Helvetica Neue"/>
                <a:cs typeface="Helvetica Neue"/>
                <a:sym typeface="Helvetica Neue"/>
              </a:rPr>
              <a:t>NWCDC Role:</a:t>
            </a:r>
            <a:r>
              <a:rPr lang="en" sz="2400">
                <a:solidFill>
                  <a:srgbClr val="191919"/>
                </a:solidFill>
                <a:latin typeface="Helvetica Neue Light"/>
                <a:ea typeface="Helvetica Neue Light"/>
                <a:cs typeface="Helvetica Neue Light"/>
                <a:sym typeface="Helvetica Neue Light"/>
              </a:rPr>
              <a:t> Identify &amp; pursue funding </a:t>
            </a:r>
            <a:endParaRPr sz="2400" dirty="0">
              <a:solidFill>
                <a:srgbClr val="191919"/>
              </a:solidFill>
              <a:latin typeface="Helvetica Neue Light"/>
              <a:ea typeface="Helvetica Neue Light"/>
              <a:cs typeface="Helvetica Neue Light"/>
              <a:sym typeface="Helvetica Neue Light"/>
            </a:endParaRPr>
          </a:p>
          <a:p>
            <a:pPr marL="431800" lvl="1" indent="-254000">
              <a:lnSpc>
                <a:spcPct val="92000"/>
              </a:lnSpc>
              <a:spcBef>
                <a:spcPts val="600"/>
              </a:spcBef>
              <a:spcAft>
                <a:spcPts val="600"/>
              </a:spcAft>
              <a:buClr>
                <a:srgbClr val="191919"/>
              </a:buClr>
              <a:buSzPts val="1200"/>
              <a:buFont typeface="Helvetica Neue Light"/>
              <a:buChar char="•"/>
            </a:pPr>
            <a:r>
              <a:rPr lang="en" sz="2400">
                <a:solidFill>
                  <a:srgbClr val="191919"/>
                </a:solidFill>
                <a:latin typeface="Helvetica Neue"/>
                <a:ea typeface="Helvetica Neue"/>
                <a:cs typeface="Helvetica Neue"/>
                <a:sym typeface="Helvetica Neue"/>
              </a:rPr>
              <a:t>Needs:</a:t>
            </a:r>
            <a:r>
              <a:rPr lang="en" sz="2400">
                <a:solidFill>
                  <a:srgbClr val="191919"/>
                </a:solidFill>
                <a:latin typeface="Helvetica Neue Light"/>
                <a:ea typeface="Helvetica Neue Light"/>
                <a:cs typeface="Helvetica Neue Light"/>
                <a:sym typeface="Helvetica Neue Light"/>
              </a:rPr>
              <a:t> Regional approach and funding</a:t>
            </a:r>
            <a:endParaRPr sz="2400" dirty="0">
              <a:solidFill>
                <a:srgbClr val="191919"/>
              </a:solidFill>
              <a:latin typeface="Helvetica Neue Light"/>
              <a:ea typeface="Helvetica Neue Light"/>
              <a:cs typeface="Helvetica Neue Light"/>
              <a:sym typeface="Helvetica Neue Light"/>
            </a:endParaRPr>
          </a:p>
        </p:txBody>
      </p:sp>
      <p:sp>
        <p:nvSpPr>
          <p:cNvPr id="738" name="Google Shape;738;p66"/>
          <p:cNvSpPr txBox="1"/>
          <p:nvPr/>
        </p:nvSpPr>
        <p:spPr>
          <a:xfrm>
            <a:off x="11500048" y="366749"/>
            <a:ext cx="5623800" cy="758413"/>
          </a:xfrm>
          <a:prstGeom prst="rect">
            <a:avLst/>
          </a:prstGeom>
          <a:noFill/>
          <a:ln>
            <a:noFill/>
          </a:ln>
        </p:spPr>
        <p:txBody>
          <a:bodyPr spcFirstLastPara="1" wrap="square" lIns="0" tIns="0" rIns="0" bIns="0" anchor="t" anchorCtr="0">
            <a:spAutoFit/>
          </a:bodyPr>
          <a:lstStyle/>
          <a:p>
            <a:pPr>
              <a:lnSpc>
                <a:spcPct val="88000"/>
              </a:lnSpc>
              <a:buClr>
                <a:schemeClr val="dk1"/>
              </a:buClr>
              <a:buSzPts val="800"/>
            </a:pPr>
            <a:r>
              <a:rPr lang="en" sz="2800" b="1" dirty="0">
                <a:solidFill>
                  <a:schemeClr val="dk2"/>
                </a:solidFill>
                <a:latin typeface="Helvetica Neue"/>
                <a:ea typeface="Helvetica Neue"/>
                <a:cs typeface="Helvetica Neue"/>
                <a:sym typeface="Helvetica Neue"/>
              </a:rPr>
              <a:t>Expand meat processing and cold storage.</a:t>
            </a:r>
            <a:endParaRPr sz="2200" dirty="0"/>
          </a:p>
        </p:txBody>
      </p:sp>
      <p:sp>
        <p:nvSpPr>
          <p:cNvPr id="739" name="Google Shape;739;p66"/>
          <p:cNvSpPr/>
          <p:nvPr/>
        </p:nvSpPr>
        <p:spPr>
          <a:xfrm>
            <a:off x="10064850" y="587388"/>
            <a:ext cx="1203600" cy="9436200"/>
          </a:xfrm>
          <a:prstGeom prst="rect">
            <a:avLst/>
          </a:prstGeom>
          <a:solidFill>
            <a:srgbClr val="DBE4E6"/>
          </a:solidFill>
          <a:ln>
            <a:noFill/>
          </a:ln>
        </p:spPr>
        <p:txBody>
          <a:bodyPr spcFirstLastPara="1" wrap="square" lIns="137150" tIns="68550" rIns="137150" bIns="68550" anchor="t" anchorCtr="0">
            <a:noAutofit/>
          </a:bodyPr>
          <a:lstStyle/>
          <a:p>
            <a:pPr>
              <a:buClr>
                <a:schemeClr val="dk1"/>
              </a:buClr>
              <a:buSzPts val="900"/>
            </a:pPr>
            <a:endParaRPr sz="1800" dirty="0">
              <a:highlight>
                <a:srgbClr val="CFE2F3"/>
              </a:highlight>
            </a:endParaRPr>
          </a:p>
        </p:txBody>
      </p:sp>
      <p:sp>
        <p:nvSpPr>
          <p:cNvPr id="740" name="Google Shape;740;p66"/>
          <p:cNvSpPr/>
          <p:nvPr/>
        </p:nvSpPr>
        <p:spPr>
          <a:xfrm>
            <a:off x="10064880" y="360879"/>
            <a:ext cx="1216612" cy="1185126"/>
          </a:xfrm>
          <a:custGeom>
            <a:avLst/>
            <a:gdLst/>
            <a:ahLst/>
            <a:cxnLst/>
            <a:rect l="l" t="t" r="r" b="b"/>
            <a:pathLst>
              <a:path w="3924555" h="3822984" extrusionOk="0">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003B58"/>
          </a:solidFill>
          <a:ln>
            <a:noFill/>
          </a:ln>
        </p:spPr>
        <p:txBody>
          <a:bodyPr spcFirstLastPara="1" wrap="square" lIns="137150" tIns="68550" rIns="137150" bIns="68550" anchor="t" anchorCtr="0">
            <a:noAutofit/>
          </a:bodyPr>
          <a:lstStyle/>
          <a:p>
            <a:pPr algn="ctr">
              <a:buClr>
                <a:schemeClr val="dk1"/>
              </a:buClr>
              <a:buSzPts val="900"/>
            </a:pPr>
            <a:endParaRPr sz="1800" dirty="0"/>
          </a:p>
        </p:txBody>
      </p:sp>
      <p:sp>
        <p:nvSpPr>
          <p:cNvPr id="741" name="Google Shape;741;p66"/>
          <p:cNvSpPr/>
          <p:nvPr/>
        </p:nvSpPr>
        <p:spPr>
          <a:xfrm>
            <a:off x="10064880" y="2640891"/>
            <a:ext cx="1216612" cy="1185126"/>
          </a:xfrm>
          <a:custGeom>
            <a:avLst/>
            <a:gdLst/>
            <a:ahLst/>
            <a:cxnLst/>
            <a:rect l="l" t="t" r="r" b="b"/>
            <a:pathLst>
              <a:path w="3924555" h="3822984" extrusionOk="0">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003366"/>
          </a:solidFill>
          <a:ln>
            <a:noFill/>
          </a:ln>
        </p:spPr>
        <p:txBody>
          <a:bodyPr spcFirstLastPara="1" wrap="square" lIns="137150" tIns="68550" rIns="137150" bIns="68550" anchor="t" anchorCtr="0">
            <a:noAutofit/>
          </a:bodyPr>
          <a:lstStyle/>
          <a:p>
            <a:pPr>
              <a:buClr>
                <a:schemeClr val="dk1"/>
              </a:buClr>
              <a:buSzPts val="900"/>
            </a:pPr>
            <a:endParaRPr sz="1800" dirty="0"/>
          </a:p>
        </p:txBody>
      </p:sp>
      <p:sp>
        <p:nvSpPr>
          <p:cNvPr id="742" name="Google Shape;742;p66"/>
          <p:cNvSpPr/>
          <p:nvPr/>
        </p:nvSpPr>
        <p:spPr>
          <a:xfrm>
            <a:off x="10064888" y="5286439"/>
            <a:ext cx="1216612" cy="1089550"/>
          </a:xfrm>
          <a:custGeom>
            <a:avLst/>
            <a:gdLst/>
            <a:ahLst/>
            <a:cxnLst/>
            <a:rect l="l" t="t" r="r" b="b"/>
            <a:pathLst>
              <a:path w="3924555" h="3822984" extrusionOk="0">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0092C3"/>
          </a:solidFill>
          <a:ln>
            <a:noFill/>
          </a:ln>
        </p:spPr>
        <p:txBody>
          <a:bodyPr spcFirstLastPara="1" wrap="square" lIns="137150" tIns="68550" rIns="137150" bIns="68550" anchor="t" anchorCtr="0">
            <a:noAutofit/>
          </a:bodyPr>
          <a:lstStyle/>
          <a:p>
            <a:pPr>
              <a:buClr>
                <a:schemeClr val="dk1"/>
              </a:buClr>
              <a:buSzPts val="900"/>
            </a:pPr>
            <a:endParaRPr sz="1800" dirty="0"/>
          </a:p>
        </p:txBody>
      </p:sp>
      <p:sp>
        <p:nvSpPr>
          <p:cNvPr id="743" name="Google Shape;743;p66"/>
          <p:cNvSpPr txBox="1"/>
          <p:nvPr/>
        </p:nvSpPr>
        <p:spPr>
          <a:xfrm>
            <a:off x="11500050" y="2611134"/>
            <a:ext cx="6548400" cy="1159163"/>
          </a:xfrm>
          <a:prstGeom prst="rect">
            <a:avLst/>
          </a:prstGeom>
          <a:noFill/>
          <a:ln>
            <a:noFill/>
          </a:ln>
        </p:spPr>
        <p:txBody>
          <a:bodyPr spcFirstLastPara="1" wrap="square" lIns="0" tIns="0" rIns="0" bIns="0" anchor="t" anchorCtr="0">
            <a:spAutoFit/>
          </a:bodyPr>
          <a:lstStyle/>
          <a:p>
            <a:pPr>
              <a:lnSpc>
                <a:spcPct val="88000"/>
              </a:lnSpc>
              <a:buClr>
                <a:schemeClr val="dk1"/>
              </a:buClr>
              <a:buSzPts val="800"/>
            </a:pPr>
            <a:r>
              <a:rPr lang="en" sz="2800" b="1">
                <a:solidFill>
                  <a:schemeClr val="dk2"/>
                </a:solidFill>
                <a:latin typeface="Helvetica Neue"/>
                <a:ea typeface="Helvetica Neue"/>
                <a:cs typeface="Helvetica Neue"/>
                <a:sym typeface="Helvetica Neue"/>
              </a:rPr>
              <a:t>Develop and market value-added agriculture.</a:t>
            </a:r>
            <a:endParaRPr sz="2800" b="1" dirty="0">
              <a:solidFill>
                <a:schemeClr val="dk2"/>
              </a:solidFill>
              <a:latin typeface="Helvetica Neue"/>
              <a:ea typeface="Helvetica Neue"/>
              <a:cs typeface="Helvetica Neue"/>
              <a:sym typeface="Helvetica Neue"/>
            </a:endParaRPr>
          </a:p>
          <a:p>
            <a:pPr>
              <a:lnSpc>
                <a:spcPct val="93000"/>
              </a:lnSpc>
              <a:buClr>
                <a:schemeClr val="dk1"/>
              </a:buClr>
              <a:buSzPts val="800"/>
            </a:pPr>
            <a:endParaRPr sz="2800" b="1" dirty="0">
              <a:solidFill>
                <a:schemeClr val="dk2"/>
              </a:solidFill>
              <a:latin typeface="Helvetica Neue"/>
              <a:ea typeface="Helvetica Neue"/>
              <a:cs typeface="Helvetica Neue"/>
              <a:sym typeface="Helvetica Neue"/>
            </a:endParaRPr>
          </a:p>
        </p:txBody>
      </p:sp>
      <p:sp>
        <p:nvSpPr>
          <p:cNvPr id="744" name="Google Shape;744;p66"/>
          <p:cNvSpPr txBox="1"/>
          <p:nvPr/>
        </p:nvSpPr>
        <p:spPr>
          <a:xfrm>
            <a:off x="11500048" y="5701448"/>
            <a:ext cx="6189600" cy="784254"/>
          </a:xfrm>
          <a:prstGeom prst="rect">
            <a:avLst/>
          </a:prstGeom>
          <a:noFill/>
          <a:ln>
            <a:noFill/>
          </a:ln>
        </p:spPr>
        <p:txBody>
          <a:bodyPr spcFirstLastPara="1" wrap="square" lIns="0" tIns="0" rIns="0" bIns="0" anchor="t" anchorCtr="0">
            <a:spAutoFit/>
          </a:bodyPr>
          <a:lstStyle/>
          <a:p>
            <a:pPr>
              <a:lnSpc>
                <a:spcPct val="88000"/>
              </a:lnSpc>
              <a:buClr>
                <a:schemeClr val="dk1"/>
              </a:buClr>
              <a:buSzPts val="800"/>
            </a:pPr>
            <a:r>
              <a:rPr lang="en" sz="2800" b="1">
                <a:solidFill>
                  <a:schemeClr val="dk2"/>
                </a:solidFill>
                <a:latin typeface="Helvetica Neue"/>
                <a:ea typeface="Helvetica Neue"/>
                <a:cs typeface="Helvetica Neue"/>
                <a:sym typeface="Helvetica Neue"/>
              </a:rPr>
              <a:t>Prepare and market industrial sites.</a:t>
            </a:r>
            <a:endParaRPr sz="2800" b="1" dirty="0">
              <a:solidFill>
                <a:schemeClr val="dk2"/>
              </a:solidFill>
              <a:latin typeface="Helvetica Neue"/>
              <a:ea typeface="Helvetica Neue"/>
              <a:cs typeface="Helvetica Neue"/>
              <a:sym typeface="Helvetica Neue"/>
            </a:endParaRPr>
          </a:p>
          <a:p>
            <a:pPr>
              <a:lnSpc>
                <a:spcPct val="94000"/>
              </a:lnSpc>
              <a:buClr>
                <a:schemeClr val="dk1"/>
              </a:buClr>
              <a:buSzPts val="800"/>
            </a:pPr>
            <a:endParaRPr sz="2800" b="1" dirty="0">
              <a:solidFill>
                <a:schemeClr val="dk2"/>
              </a:solidFill>
              <a:latin typeface="Helvetica Neue"/>
              <a:ea typeface="Helvetica Neue"/>
              <a:cs typeface="Helvetica Neue"/>
              <a:sym typeface="Helvetica Neue"/>
            </a:endParaRPr>
          </a:p>
        </p:txBody>
      </p:sp>
      <p:sp>
        <p:nvSpPr>
          <p:cNvPr id="745" name="Google Shape;745;p66"/>
          <p:cNvSpPr txBox="1"/>
          <p:nvPr/>
        </p:nvSpPr>
        <p:spPr>
          <a:xfrm>
            <a:off x="10064880" y="600995"/>
            <a:ext cx="1203600" cy="692437"/>
          </a:xfrm>
          <a:prstGeom prst="rect">
            <a:avLst/>
          </a:prstGeom>
          <a:noFill/>
          <a:ln>
            <a:noFill/>
          </a:ln>
        </p:spPr>
        <p:txBody>
          <a:bodyPr spcFirstLastPara="1" wrap="square" lIns="137150" tIns="68550" rIns="137150" bIns="68550" anchor="t" anchorCtr="0">
            <a:spAutoFit/>
          </a:bodyPr>
          <a:lstStyle/>
          <a:p>
            <a:pPr algn="ctr">
              <a:buClr>
                <a:srgbClr val="E7EBED"/>
              </a:buClr>
              <a:buSzPts val="1800"/>
            </a:pPr>
            <a:r>
              <a:rPr lang="en" sz="3600" b="1" dirty="0">
                <a:solidFill>
                  <a:srgbClr val="E7EBED"/>
                </a:solidFill>
                <a:latin typeface="Raleway Medium"/>
                <a:ea typeface="Raleway Medium"/>
                <a:cs typeface="Raleway Medium"/>
                <a:sym typeface="Raleway Medium"/>
              </a:rPr>
              <a:t>1</a:t>
            </a:r>
            <a:endParaRPr sz="2200" dirty="0"/>
          </a:p>
        </p:txBody>
      </p:sp>
      <p:sp>
        <p:nvSpPr>
          <p:cNvPr id="746" name="Google Shape;746;p66"/>
          <p:cNvSpPr txBox="1"/>
          <p:nvPr/>
        </p:nvSpPr>
        <p:spPr>
          <a:xfrm>
            <a:off x="10048552" y="2881005"/>
            <a:ext cx="1203600" cy="692437"/>
          </a:xfrm>
          <a:prstGeom prst="rect">
            <a:avLst/>
          </a:prstGeom>
          <a:noFill/>
          <a:ln>
            <a:noFill/>
          </a:ln>
        </p:spPr>
        <p:txBody>
          <a:bodyPr spcFirstLastPara="1" wrap="square" lIns="137150" tIns="68550" rIns="137150" bIns="68550" anchor="t" anchorCtr="0">
            <a:spAutoFit/>
          </a:bodyPr>
          <a:lstStyle/>
          <a:p>
            <a:pPr algn="ctr">
              <a:buClr>
                <a:srgbClr val="E7EBED"/>
              </a:buClr>
              <a:buSzPts val="1800"/>
            </a:pPr>
            <a:r>
              <a:rPr lang="en" sz="3600" b="1" dirty="0">
                <a:solidFill>
                  <a:srgbClr val="E7EBED"/>
                </a:solidFill>
                <a:latin typeface="Raleway Medium"/>
                <a:ea typeface="Raleway Medium"/>
                <a:cs typeface="Raleway Medium"/>
                <a:sym typeface="Raleway Medium"/>
              </a:rPr>
              <a:t>1.2</a:t>
            </a:r>
            <a:endParaRPr sz="2200" dirty="0"/>
          </a:p>
        </p:txBody>
      </p:sp>
      <p:sp>
        <p:nvSpPr>
          <p:cNvPr id="747" name="Google Shape;747;p66"/>
          <p:cNvSpPr txBox="1"/>
          <p:nvPr/>
        </p:nvSpPr>
        <p:spPr>
          <a:xfrm>
            <a:off x="10064888" y="5471897"/>
            <a:ext cx="1203600" cy="692437"/>
          </a:xfrm>
          <a:prstGeom prst="rect">
            <a:avLst/>
          </a:prstGeom>
          <a:noFill/>
          <a:ln>
            <a:noFill/>
          </a:ln>
        </p:spPr>
        <p:txBody>
          <a:bodyPr spcFirstLastPara="1" wrap="square" lIns="137150" tIns="68550" rIns="137150" bIns="68550" anchor="t" anchorCtr="0">
            <a:spAutoFit/>
          </a:bodyPr>
          <a:lstStyle/>
          <a:p>
            <a:pPr algn="ctr">
              <a:buClr>
                <a:srgbClr val="E7EBED"/>
              </a:buClr>
              <a:buSzPts val="1800"/>
            </a:pPr>
            <a:r>
              <a:rPr lang="en" sz="3600" b="1" dirty="0">
                <a:solidFill>
                  <a:srgbClr val="E7EBED"/>
                </a:solidFill>
                <a:latin typeface="Raleway Medium"/>
                <a:sym typeface="Raleway Medium"/>
              </a:rPr>
              <a:t>2</a:t>
            </a:r>
            <a:endParaRPr sz="2200" dirty="0"/>
          </a:p>
        </p:txBody>
      </p:sp>
      <p:sp>
        <p:nvSpPr>
          <p:cNvPr id="748" name="Google Shape;748;p66"/>
          <p:cNvSpPr txBox="1"/>
          <p:nvPr/>
        </p:nvSpPr>
        <p:spPr>
          <a:xfrm>
            <a:off x="11500048" y="3403335"/>
            <a:ext cx="6454200" cy="1929695"/>
          </a:xfrm>
          <a:prstGeom prst="rect">
            <a:avLst/>
          </a:prstGeom>
          <a:noFill/>
          <a:ln>
            <a:noFill/>
          </a:ln>
        </p:spPr>
        <p:txBody>
          <a:bodyPr spcFirstLastPara="1" wrap="square" lIns="0" tIns="0" rIns="0" bIns="0" anchor="t" anchorCtr="0">
            <a:spAutoFit/>
          </a:bodyPr>
          <a:lstStyle/>
          <a:p>
            <a:pPr marL="431800" lvl="1" indent="-254000">
              <a:lnSpc>
                <a:spcPct val="92000"/>
              </a:lnSpc>
              <a:buClr>
                <a:srgbClr val="191919"/>
              </a:buClr>
              <a:buSzPts val="1200"/>
              <a:buFont typeface="Helvetica Neue Light"/>
              <a:buChar char="•"/>
            </a:pPr>
            <a:r>
              <a:rPr lang="en" sz="2400">
                <a:solidFill>
                  <a:srgbClr val="191919"/>
                </a:solidFill>
                <a:latin typeface="Helvetica Neue"/>
                <a:ea typeface="Helvetica Neue"/>
                <a:cs typeface="Helvetica Neue"/>
                <a:sym typeface="Helvetica Neue"/>
              </a:rPr>
              <a:t>Lead:</a:t>
            </a:r>
            <a:r>
              <a:rPr lang="en" sz="2400">
                <a:solidFill>
                  <a:srgbClr val="191919"/>
                </a:solidFill>
                <a:latin typeface="Helvetica Neue Light"/>
                <a:ea typeface="Helvetica Neue Light"/>
                <a:cs typeface="Helvetica Neue Light"/>
                <a:sym typeface="Helvetica Neue Light"/>
              </a:rPr>
              <a:t> Community Agriculture Alliance (CAA)</a:t>
            </a:r>
            <a:endParaRPr sz="2400" dirty="0">
              <a:solidFill>
                <a:srgbClr val="191919"/>
              </a:solidFill>
              <a:latin typeface="Helvetica Neue Light"/>
              <a:ea typeface="Helvetica Neue Light"/>
              <a:cs typeface="Helvetica Neue Light"/>
              <a:sym typeface="Helvetica Neue Light"/>
            </a:endParaRPr>
          </a:p>
          <a:p>
            <a:pPr marL="431800" lvl="1" indent="-254000">
              <a:lnSpc>
                <a:spcPct val="92000"/>
              </a:lnSpc>
              <a:spcBef>
                <a:spcPts val="600"/>
              </a:spcBef>
              <a:buClr>
                <a:srgbClr val="191919"/>
              </a:buClr>
              <a:buSzPts val="1200"/>
              <a:buFont typeface="Helvetica Neue Light"/>
              <a:buChar char="•"/>
            </a:pPr>
            <a:r>
              <a:rPr lang="en" sz="2400">
                <a:solidFill>
                  <a:srgbClr val="191919"/>
                </a:solidFill>
                <a:latin typeface="Helvetica Neue"/>
                <a:ea typeface="Helvetica Neue"/>
                <a:cs typeface="Helvetica Neue"/>
                <a:sym typeface="Helvetica Neue"/>
              </a:rPr>
              <a:t>NWCDC Role:</a:t>
            </a:r>
            <a:r>
              <a:rPr lang="en" sz="2400">
                <a:solidFill>
                  <a:srgbClr val="191919"/>
                </a:solidFill>
                <a:latin typeface="Helvetica Neue Light"/>
                <a:ea typeface="Helvetica Neue Light"/>
                <a:cs typeface="Helvetica Neue Light"/>
                <a:sym typeface="Helvetica Neue Light"/>
              </a:rPr>
              <a:t> Continue to coordinate and convene parties, seek and administer needed funding and capacity support </a:t>
            </a:r>
            <a:endParaRPr sz="2400" dirty="0">
              <a:solidFill>
                <a:srgbClr val="191919"/>
              </a:solidFill>
              <a:latin typeface="Helvetica Neue Light"/>
              <a:ea typeface="Helvetica Neue Light"/>
              <a:cs typeface="Helvetica Neue Light"/>
              <a:sym typeface="Helvetica Neue Light"/>
            </a:endParaRPr>
          </a:p>
          <a:p>
            <a:pPr marL="431800" lvl="1" indent="-254000">
              <a:lnSpc>
                <a:spcPct val="92000"/>
              </a:lnSpc>
              <a:spcBef>
                <a:spcPts val="600"/>
              </a:spcBef>
              <a:spcAft>
                <a:spcPts val="600"/>
              </a:spcAft>
              <a:buClr>
                <a:srgbClr val="191919"/>
              </a:buClr>
              <a:buSzPts val="1200"/>
              <a:buFont typeface="Helvetica Neue Light"/>
              <a:buChar char="•"/>
            </a:pPr>
            <a:r>
              <a:rPr lang="en" sz="2400">
                <a:solidFill>
                  <a:srgbClr val="191919"/>
                </a:solidFill>
                <a:latin typeface="Helvetica Neue"/>
                <a:ea typeface="Helvetica Neue"/>
                <a:cs typeface="Helvetica Neue"/>
                <a:sym typeface="Helvetica Neue"/>
              </a:rPr>
              <a:t>Needs:</a:t>
            </a:r>
            <a:r>
              <a:rPr lang="en" sz="2400">
                <a:solidFill>
                  <a:srgbClr val="191919"/>
                </a:solidFill>
                <a:latin typeface="Helvetica Neue Light"/>
                <a:ea typeface="Helvetica Neue Light"/>
                <a:cs typeface="Helvetica Neue Light"/>
                <a:sym typeface="Helvetica Neue Light"/>
              </a:rPr>
              <a:t> Regional branding and funding</a:t>
            </a:r>
            <a:endParaRPr sz="2400" dirty="0">
              <a:solidFill>
                <a:srgbClr val="191919"/>
              </a:solidFill>
              <a:latin typeface="Helvetica Neue Light"/>
              <a:ea typeface="Helvetica Neue Light"/>
              <a:cs typeface="Helvetica Neue Light"/>
              <a:sym typeface="Helvetica Neue Light"/>
            </a:endParaRPr>
          </a:p>
        </p:txBody>
      </p:sp>
      <p:sp>
        <p:nvSpPr>
          <p:cNvPr id="749" name="Google Shape;749;p66"/>
          <p:cNvSpPr/>
          <p:nvPr/>
        </p:nvSpPr>
        <p:spPr>
          <a:xfrm>
            <a:off x="10064896" y="6502239"/>
            <a:ext cx="1216612" cy="1089550"/>
          </a:xfrm>
          <a:custGeom>
            <a:avLst/>
            <a:gdLst/>
            <a:ahLst/>
            <a:cxnLst/>
            <a:rect l="l" t="t" r="r" b="b"/>
            <a:pathLst>
              <a:path w="3924555" h="3822984" extrusionOk="0">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7EBDCA"/>
          </a:solidFill>
          <a:ln>
            <a:noFill/>
          </a:ln>
        </p:spPr>
        <p:txBody>
          <a:bodyPr spcFirstLastPara="1" wrap="square" lIns="137150" tIns="68550" rIns="137150" bIns="68550" anchor="t" anchorCtr="0">
            <a:noAutofit/>
          </a:bodyPr>
          <a:lstStyle/>
          <a:p>
            <a:pPr>
              <a:buClr>
                <a:schemeClr val="dk1"/>
              </a:buClr>
              <a:buSzPts val="900"/>
            </a:pPr>
            <a:endParaRPr sz="1800" dirty="0"/>
          </a:p>
        </p:txBody>
      </p:sp>
      <p:sp>
        <p:nvSpPr>
          <p:cNvPr id="750" name="Google Shape;750;p66"/>
          <p:cNvSpPr txBox="1"/>
          <p:nvPr/>
        </p:nvSpPr>
        <p:spPr>
          <a:xfrm>
            <a:off x="10064894" y="6699675"/>
            <a:ext cx="1203600" cy="692437"/>
          </a:xfrm>
          <a:prstGeom prst="rect">
            <a:avLst/>
          </a:prstGeom>
          <a:noFill/>
          <a:ln>
            <a:noFill/>
          </a:ln>
        </p:spPr>
        <p:txBody>
          <a:bodyPr spcFirstLastPara="1" wrap="square" lIns="137150" tIns="68550" rIns="137150" bIns="68550" anchor="t" anchorCtr="0">
            <a:spAutoFit/>
          </a:bodyPr>
          <a:lstStyle/>
          <a:p>
            <a:pPr algn="ctr">
              <a:buClr>
                <a:srgbClr val="E7EBED"/>
              </a:buClr>
              <a:buSzPts val="1800"/>
            </a:pPr>
            <a:r>
              <a:rPr lang="en" sz="3600" b="1" dirty="0">
                <a:solidFill>
                  <a:srgbClr val="E7EBED"/>
                </a:solidFill>
                <a:latin typeface="Raleway Medium"/>
                <a:sym typeface="Raleway Medium"/>
              </a:rPr>
              <a:t>3</a:t>
            </a:r>
            <a:endParaRPr sz="2200" dirty="0"/>
          </a:p>
        </p:txBody>
      </p:sp>
      <p:sp>
        <p:nvSpPr>
          <p:cNvPr id="751" name="Google Shape;751;p66"/>
          <p:cNvSpPr txBox="1"/>
          <p:nvPr/>
        </p:nvSpPr>
        <p:spPr>
          <a:xfrm>
            <a:off x="11500050" y="6685371"/>
            <a:ext cx="5623800" cy="810094"/>
          </a:xfrm>
          <a:prstGeom prst="rect">
            <a:avLst/>
          </a:prstGeom>
          <a:noFill/>
          <a:ln>
            <a:noFill/>
          </a:ln>
        </p:spPr>
        <p:txBody>
          <a:bodyPr spcFirstLastPara="1" wrap="square" lIns="0" tIns="0" rIns="0" bIns="0" anchor="t" anchorCtr="0">
            <a:spAutoFit/>
          </a:bodyPr>
          <a:lstStyle/>
          <a:p>
            <a:pPr>
              <a:lnSpc>
                <a:spcPct val="94000"/>
              </a:lnSpc>
              <a:buClr>
                <a:schemeClr val="dk1"/>
              </a:buClr>
              <a:buSzPts val="800"/>
            </a:pPr>
            <a:r>
              <a:rPr lang="en" sz="2800">
                <a:solidFill>
                  <a:schemeClr val="dk2"/>
                </a:solidFill>
                <a:latin typeface="Helvetica Neue"/>
                <a:ea typeface="Helvetica Neue"/>
                <a:cs typeface="Helvetica Neue"/>
                <a:sym typeface="Helvetica Neue"/>
              </a:rPr>
              <a:t>Develop regional outdoor recreation assets.</a:t>
            </a:r>
            <a:endParaRPr sz="2200" dirty="0"/>
          </a:p>
        </p:txBody>
      </p:sp>
      <p:sp>
        <p:nvSpPr>
          <p:cNvPr id="752" name="Google Shape;752;p66"/>
          <p:cNvSpPr/>
          <p:nvPr/>
        </p:nvSpPr>
        <p:spPr>
          <a:xfrm>
            <a:off x="10064896" y="7718037"/>
            <a:ext cx="1216612" cy="1089550"/>
          </a:xfrm>
          <a:custGeom>
            <a:avLst/>
            <a:gdLst/>
            <a:ahLst/>
            <a:cxnLst/>
            <a:rect l="l" t="t" r="r" b="b"/>
            <a:pathLst>
              <a:path w="3924555" h="3822984" extrusionOk="0">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96D0DC"/>
          </a:solidFill>
          <a:ln>
            <a:noFill/>
          </a:ln>
        </p:spPr>
        <p:txBody>
          <a:bodyPr spcFirstLastPara="1" wrap="square" lIns="137150" tIns="68550" rIns="137150" bIns="68550" anchor="t" anchorCtr="0">
            <a:noAutofit/>
          </a:bodyPr>
          <a:lstStyle/>
          <a:p>
            <a:pPr>
              <a:buClr>
                <a:schemeClr val="dk1"/>
              </a:buClr>
              <a:buSzPts val="900"/>
            </a:pPr>
            <a:endParaRPr sz="1800" dirty="0"/>
          </a:p>
        </p:txBody>
      </p:sp>
      <p:sp>
        <p:nvSpPr>
          <p:cNvPr id="753" name="Google Shape;753;p66"/>
          <p:cNvSpPr txBox="1"/>
          <p:nvPr/>
        </p:nvSpPr>
        <p:spPr>
          <a:xfrm>
            <a:off x="10064894" y="7891847"/>
            <a:ext cx="1203600" cy="692437"/>
          </a:xfrm>
          <a:prstGeom prst="rect">
            <a:avLst/>
          </a:prstGeom>
          <a:noFill/>
          <a:ln>
            <a:noFill/>
          </a:ln>
        </p:spPr>
        <p:txBody>
          <a:bodyPr spcFirstLastPara="1" wrap="square" lIns="137150" tIns="68550" rIns="137150" bIns="68550" anchor="t" anchorCtr="0">
            <a:spAutoFit/>
          </a:bodyPr>
          <a:lstStyle/>
          <a:p>
            <a:pPr algn="ctr">
              <a:buClr>
                <a:srgbClr val="E7EBED"/>
              </a:buClr>
              <a:buSzPts val="1800"/>
            </a:pPr>
            <a:r>
              <a:rPr lang="en" sz="3600" b="1" dirty="0">
                <a:solidFill>
                  <a:srgbClr val="E7EBED"/>
                </a:solidFill>
                <a:latin typeface="Raleway Medium"/>
                <a:sym typeface="Raleway Medium"/>
              </a:rPr>
              <a:t>4</a:t>
            </a:r>
            <a:endParaRPr sz="2200" dirty="0"/>
          </a:p>
        </p:txBody>
      </p:sp>
      <p:sp>
        <p:nvSpPr>
          <p:cNvPr id="754" name="Google Shape;754;p66"/>
          <p:cNvSpPr txBox="1"/>
          <p:nvPr/>
        </p:nvSpPr>
        <p:spPr>
          <a:xfrm>
            <a:off x="11500050" y="7891847"/>
            <a:ext cx="5623800" cy="810094"/>
          </a:xfrm>
          <a:prstGeom prst="rect">
            <a:avLst/>
          </a:prstGeom>
          <a:noFill/>
          <a:ln>
            <a:noFill/>
          </a:ln>
        </p:spPr>
        <p:txBody>
          <a:bodyPr spcFirstLastPara="1" wrap="square" lIns="0" tIns="0" rIns="0" bIns="0" anchor="t" anchorCtr="0">
            <a:spAutoFit/>
          </a:bodyPr>
          <a:lstStyle/>
          <a:p>
            <a:pPr>
              <a:lnSpc>
                <a:spcPct val="94000"/>
              </a:lnSpc>
              <a:buClr>
                <a:schemeClr val="dk1"/>
              </a:buClr>
              <a:buSzPts val="800"/>
            </a:pPr>
            <a:r>
              <a:rPr lang="en" sz="2800">
                <a:solidFill>
                  <a:schemeClr val="dk2"/>
                </a:solidFill>
                <a:latin typeface="Helvetica Neue"/>
                <a:ea typeface="Helvetica Neue"/>
                <a:cs typeface="Helvetica Neue"/>
                <a:sym typeface="Helvetica Neue"/>
              </a:rPr>
              <a:t>Expand outdoor recreation manufacturing.</a:t>
            </a:r>
            <a:endParaRPr sz="2200" dirty="0"/>
          </a:p>
        </p:txBody>
      </p:sp>
      <p:sp>
        <p:nvSpPr>
          <p:cNvPr id="755" name="Google Shape;755;p66"/>
          <p:cNvSpPr/>
          <p:nvPr/>
        </p:nvSpPr>
        <p:spPr>
          <a:xfrm>
            <a:off x="10064896" y="8933837"/>
            <a:ext cx="1216612" cy="1089550"/>
          </a:xfrm>
          <a:custGeom>
            <a:avLst/>
            <a:gdLst/>
            <a:ahLst/>
            <a:cxnLst/>
            <a:rect l="l" t="t" r="r" b="b"/>
            <a:pathLst>
              <a:path w="3924555" h="3822984" extrusionOk="0">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AADDE3"/>
          </a:solidFill>
          <a:ln>
            <a:noFill/>
          </a:ln>
        </p:spPr>
        <p:txBody>
          <a:bodyPr spcFirstLastPara="1" wrap="square" lIns="137150" tIns="68550" rIns="137150" bIns="68550" anchor="t" anchorCtr="0">
            <a:noAutofit/>
          </a:bodyPr>
          <a:lstStyle/>
          <a:p>
            <a:pPr>
              <a:buClr>
                <a:schemeClr val="dk1"/>
              </a:buClr>
              <a:buSzPts val="900"/>
            </a:pPr>
            <a:endParaRPr sz="1800" dirty="0"/>
          </a:p>
        </p:txBody>
      </p:sp>
      <p:sp>
        <p:nvSpPr>
          <p:cNvPr id="756" name="Google Shape;756;p66"/>
          <p:cNvSpPr txBox="1"/>
          <p:nvPr/>
        </p:nvSpPr>
        <p:spPr>
          <a:xfrm>
            <a:off x="10064894" y="9157045"/>
            <a:ext cx="1203600" cy="692437"/>
          </a:xfrm>
          <a:prstGeom prst="rect">
            <a:avLst/>
          </a:prstGeom>
          <a:noFill/>
          <a:ln>
            <a:noFill/>
          </a:ln>
        </p:spPr>
        <p:txBody>
          <a:bodyPr spcFirstLastPara="1" wrap="square" lIns="137150" tIns="68550" rIns="137150" bIns="68550" anchor="t" anchorCtr="0">
            <a:spAutoFit/>
          </a:bodyPr>
          <a:lstStyle/>
          <a:p>
            <a:pPr algn="ctr">
              <a:buClr>
                <a:srgbClr val="E7EBED"/>
              </a:buClr>
              <a:buSzPts val="1800"/>
            </a:pPr>
            <a:r>
              <a:rPr lang="en" sz="3600" b="1" dirty="0">
                <a:solidFill>
                  <a:srgbClr val="E7EBED"/>
                </a:solidFill>
                <a:latin typeface="Raleway Medium"/>
                <a:sym typeface="Raleway Medium"/>
              </a:rPr>
              <a:t>5</a:t>
            </a:r>
            <a:endParaRPr sz="2200" dirty="0"/>
          </a:p>
        </p:txBody>
      </p:sp>
      <p:sp>
        <p:nvSpPr>
          <p:cNvPr id="757" name="Google Shape;757;p66"/>
          <p:cNvSpPr txBox="1"/>
          <p:nvPr/>
        </p:nvSpPr>
        <p:spPr>
          <a:xfrm>
            <a:off x="11500050" y="9310247"/>
            <a:ext cx="5623800" cy="379206"/>
          </a:xfrm>
          <a:prstGeom prst="rect">
            <a:avLst/>
          </a:prstGeom>
          <a:noFill/>
          <a:ln>
            <a:noFill/>
          </a:ln>
        </p:spPr>
        <p:txBody>
          <a:bodyPr spcFirstLastPara="1" wrap="square" lIns="0" tIns="0" rIns="0" bIns="0" anchor="t" anchorCtr="0">
            <a:spAutoFit/>
          </a:bodyPr>
          <a:lstStyle/>
          <a:p>
            <a:pPr>
              <a:lnSpc>
                <a:spcPct val="88000"/>
              </a:lnSpc>
              <a:buClr>
                <a:schemeClr val="dk1"/>
              </a:buClr>
              <a:buSzPts val="800"/>
            </a:pPr>
            <a:r>
              <a:rPr lang="en" sz="2800">
                <a:solidFill>
                  <a:schemeClr val="dk2"/>
                </a:solidFill>
                <a:latin typeface="Helvetica Neue"/>
                <a:ea typeface="Helvetica Neue"/>
                <a:cs typeface="Helvetica Neue"/>
                <a:sym typeface="Helvetica Neue"/>
              </a:rPr>
              <a:t>Repurpose Craig Station assets.</a:t>
            </a:r>
            <a:endParaRPr sz="2200" dirty="0"/>
          </a:p>
        </p:txBody>
      </p:sp>
      <p:sp>
        <p:nvSpPr>
          <p:cNvPr id="2" name="Oval 1">
            <a:extLst>
              <a:ext uri="{FF2B5EF4-FFF2-40B4-BE49-F238E27FC236}">
                <a16:creationId xmlns:a16="http://schemas.microsoft.com/office/drawing/2014/main" id="{DD5A9B81-B01E-093A-4884-C2390F4170EA}"/>
              </a:ext>
            </a:extLst>
          </p:cNvPr>
          <p:cNvSpPr/>
          <p:nvPr/>
        </p:nvSpPr>
        <p:spPr>
          <a:xfrm>
            <a:off x="9650185" y="4700825"/>
            <a:ext cx="1849862" cy="2111362"/>
          </a:xfrm>
          <a:prstGeom prst="ellipse">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Tree>
    <p:extLst>
      <p:ext uri="{BB962C8B-B14F-4D97-AF65-F5344CB8AC3E}">
        <p14:creationId xmlns:p14="http://schemas.microsoft.com/office/powerpoint/2010/main" val="2923175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0659E-1E3A-AF4D-AC2E-ADD389BB1AAC}"/>
              </a:ext>
            </a:extLst>
          </p:cNvPr>
          <p:cNvSpPr>
            <a:spLocks noGrp="1"/>
          </p:cNvSpPr>
          <p:nvPr>
            <p:ph type="title"/>
          </p:nvPr>
        </p:nvSpPr>
        <p:spPr>
          <a:xfrm>
            <a:off x="293914" y="593589"/>
            <a:ext cx="10202442" cy="2098078"/>
          </a:xfrm>
        </p:spPr>
        <p:txBody>
          <a:bodyPr>
            <a:normAutofit/>
          </a:bodyPr>
          <a:lstStyle/>
          <a:p>
            <a:r>
              <a:rPr lang="en-US" dirty="0">
                <a:latin typeface="Raleway ExtraBold" pitchFamily="2" charset="0"/>
              </a:rPr>
              <a:t>Repurpose, Expand &amp; Develop Industrial Parks</a:t>
            </a:r>
          </a:p>
        </p:txBody>
      </p:sp>
      <p:pic>
        <p:nvPicPr>
          <p:cNvPr id="6" name="Picture 5" descr="A screenshot of a computer&#10;&#10;Description automatically generated">
            <a:extLst>
              <a:ext uri="{FF2B5EF4-FFF2-40B4-BE49-F238E27FC236}">
                <a16:creationId xmlns:a16="http://schemas.microsoft.com/office/drawing/2014/main" id="{BA600BB9-F27C-6C0E-6DD8-8FE8A03F088F}"/>
              </a:ext>
            </a:extLst>
          </p:cNvPr>
          <p:cNvPicPr>
            <a:picLocks noChangeAspect="1"/>
          </p:cNvPicPr>
          <p:nvPr/>
        </p:nvPicPr>
        <p:blipFill rotWithShape="1">
          <a:blip r:embed="rId2"/>
          <a:srcRect t="19206" r="27590" b="6667"/>
          <a:stretch/>
        </p:blipFill>
        <p:spPr>
          <a:xfrm>
            <a:off x="523311" y="2962076"/>
            <a:ext cx="7576594" cy="4362848"/>
          </a:xfrm>
          <a:prstGeom prst="rect">
            <a:avLst/>
          </a:prstGeom>
        </p:spPr>
      </p:pic>
      <p:pic>
        <p:nvPicPr>
          <p:cNvPr id="9" name="Picture 8">
            <a:extLst>
              <a:ext uri="{FF2B5EF4-FFF2-40B4-BE49-F238E27FC236}">
                <a16:creationId xmlns:a16="http://schemas.microsoft.com/office/drawing/2014/main" id="{7FB9F3C1-F0B7-303D-33C5-4FA3E32B186A}"/>
              </a:ext>
            </a:extLst>
          </p:cNvPr>
          <p:cNvPicPr>
            <a:picLocks noChangeAspect="1"/>
          </p:cNvPicPr>
          <p:nvPr/>
        </p:nvPicPr>
        <p:blipFill>
          <a:blip r:embed="rId3"/>
          <a:stretch>
            <a:fillRect/>
          </a:stretch>
        </p:blipFill>
        <p:spPr>
          <a:xfrm>
            <a:off x="2552431" y="5600973"/>
            <a:ext cx="8095626" cy="4279196"/>
          </a:xfrm>
          <a:prstGeom prst="rect">
            <a:avLst/>
          </a:prstGeom>
        </p:spPr>
      </p:pic>
      <p:pic>
        <p:nvPicPr>
          <p:cNvPr id="8" name="Picture 7" descr="A sign board with a mountain in the background&#10;&#10;Description automatically generated">
            <a:extLst>
              <a:ext uri="{FF2B5EF4-FFF2-40B4-BE49-F238E27FC236}">
                <a16:creationId xmlns:a16="http://schemas.microsoft.com/office/drawing/2014/main" id="{F713CB3A-5B08-3920-A195-A049A3982A41}"/>
              </a:ext>
            </a:extLst>
          </p:cNvPr>
          <p:cNvPicPr>
            <a:picLocks noChangeAspect="1"/>
          </p:cNvPicPr>
          <p:nvPr/>
        </p:nvPicPr>
        <p:blipFill>
          <a:blip r:embed="rId4"/>
          <a:stretch>
            <a:fillRect/>
          </a:stretch>
        </p:blipFill>
        <p:spPr>
          <a:xfrm>
            <a:off x="10496356" y="335749"/>
            <a:ext cx="6282448" cy="4711836"/>
          </a:xfrm>
          <a:prstGeom prst="rect">
            <a:avLst/>
          </a:prstGeom>
        </p:spPr>
      </p:pic>
      <p:pic>
        <p:nvPicPr>
          <p:cNvPr id="7" name="Picture 6" descr="A group of people in safety vests and helmets digging a hole in dirt&#10;&#10;Description automatically generated">
            <a:extLst>
              <a:ext uri="{FF2B5EF4-FFF2-40B4-BE49-F238E27FC236}">
                <a16:creationId xmlns:a16="http://schemas.microsoft.com/office/drawing/2014/main" id="{D410024D-949F-CEA4-6419-723B3D3098B5}"/>
              </a:ext>
            </a:extLst>
          </p:cNvPr>
          <p:cNvPicPr>
            <a:picLocks noChangeAspect="1"/>
          </p:cNvPicPr>
          <p:nvPr/>
        </p:nvPicPr>
        <p:blipFill>
          <a:blip r:embed="rId5"/>
          <a:stretch>
            <a:fillRect/>
          </a:stretch>
        </p:blipFill>
        <p:spPr>
          <a:xfrm>
            <a:off x="11519642" y="4439990"/>
            <a:ext cx="6541080" cy="4362848"/>
          </a:xfrm>
          <a:prstGeom prst="rect">
            <a:avLst/>
          </a:prstGeom>
        </p:spPr>
      </p:pic>
    </p:spTree>
    <p:extLst>
      <p:ext uri="{BB962C8B-B14F-4D97-AF65-F5344CB8AC3E}">
        <p14:creationId xmlns:p14="http://schemas.microsoft.com/office/powerpoint/2010/main" val="3493052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731"/>
        <p:cNvGrpSpPr/>
        <p:nvPr/>
      </p:nvGrpSpPr>
      <p:grpSpPr>
        <a:xfrm>
          <a:off x="0" y="0"/>
          <a:ext cx="0" cy="0"/>
          <a:chOff x="0" y="0"/>
          <a:chExt cx="0" cy="0"/>
        </a:xfrm>
      </p:grpSpPr>
      <p:sp>
        <p:nvSpPr>
          <p:cNvPr id="732" name="Google Shape;732;p66"/>
          <p:cNvSpPr txBox="1"/>
          <p:nvPr/>
        </p:nvSpPr>
        <p:spPr>
          <a:xfrm>
            <a:off x="2935335" y="772426"/>
            <a:ext cx="6399000" cy="2492990"/>
          </a:xfrm>
          <a:prstGeom prst="rect">
            <a:avLst/>
          </a:prstGeom>
          <a:noFill/>
          <a:ln>
            <a:noFill/>
          </a:ln>
        </p:spPr>
        <p:txBody>
          <a:bodyPr spcFirstLastPara="1" wrap="square" lIns="0" tIns="0" rIns="0" bIns="0" anchor="t" anchorCtr="0">
            <a:spAutoFit/>
          </a:bodyPr>
          <a:lstStyle/>
          <a:p>
            <a:pPr>
              <a:buClr>
                <a:srgbClr val="FAA627"/>
              </a:buClr>
              <a:buSzPts val="2700"/>
            </a:pPr>
            <a:r>
              <a:rPr lang="en" sz="5400" b="1" dirty="0">
                <a:solidFill>
                  <a:srgbClr val="74AEAA"/>
                </a:solidFill>
                <a:latin typeface="Raleway"/>
                <a:ea typeface="Raleway"/>
                <a:cs typeface="Raleway"/>
                <a:sym typeface="Raleway"/>
              </a:rPr>
              <a:t>Example 3:</a:t>
            </a:r>
          </a:p>
          <a:p>
            <a:pPr>
              <a:buClr>
                <a:srgbClr val="FAA627"/>
              </a:buClr>
              <a:buSzPts val="2700"/>
            </a:pPr>
            <a:r>
              <a:rPr lang="en" sz="5400" b="1" dirty="0">
                <a:solidFill>
                  <a:srgbClr val="74AEAA"/>
                </a:solidFill>
                <a:latin typeface="Raleway"/>
                <a:ea typeface="Raleway"/>
                <a:cs typeface="Raleway"/>
                <a:sym typeface="Raleway"/>
              </a:rPr>
              <a:t>Target Industry</a:t>
            </a:r>
            <a:endParaRPr sz="5400" b="1" dirty="0">
              <a:solidFill>
                <a:srgbClr val="74AEAA"/>
              </a:solidFill>
              <a:latin typeface="Raleway"/>
              <a:ea typeface="Raleway"/>
              <a:cs typeface="Raleway"/>
              <a:sym typeface="Raleway"/>
            </a:endParaRPr>
          </a:p>
          <a:p>
            <a:pPr>
              <a:buClr>
                <a:srgbClr val="FAA627"/>
              </a:buClr>
              <a:buSzPts val="2700"/>
            </a:pPr>
            <a:r>
              <a:rPr lang="en" sz="5400" b="1" dirty="0">
                <a:solidFill>
                  <a:srgbClr val="74AEAA"/>
                </a:solidFill>
                <a:latin typeface="Raleway"/>
                <a:ea typeface="Raleway"/>
                <a:cs typeface="Raleway"/>
                <a:sym typeface="Raleway"/>
              </a:rPr>
              <a:t>Development</a:t>
            </a:r>
            <a:endParaRPr sz="5400" b="1" dirty="0">
              <a:solidFill>
                <a:srgbClr val="74AEAA"/>
              </a:solidFill>
              <a:latin typeface="Raleway"/>
              <a:ea typeface="Raleway"/>
              <a:cs typeface="Raleway"/>
              <a:sym typeface="Raleway"/>
            </a:endParaRPr>
          </a:p>
        </p:txBody>
      </p:sp>
      <p:sp>
        <p:nvSpPr>
          <p:cNvPr id="733" name="Google Shape;733;p66"/>
          <p:cNvSpPr txBox="1"/>
          <p:nvPr/>
        </p:nvSpPr>
        <p:spPr>
          <a:xfrm>
            <a:off x="513388" y="3925449"/>
            <a:ext cx="8965800" cy="5247270"/>
          </a:xfrm>
          <a:prstGeom prst="rect">
            <a:avLst/>
          </a:prstGeom>
          <a:noFill/>
          <a:ln>
            <a:noFill/>
          </a:ln>
        </p:spPr>
        <p:txBody>
          <a:bodyPr spcFirstLastPara="1" wrap="square" lIns="0" tIns="0" rIns="0" bIns="0" anchor="t" anchorCtr="0">
            <a:spAutoFit/>
          </a:bodyPr>
          <a:lstStyle/>
          <a:p>
            <a:pPr algn="ctr">
              <a:lnSpc>
                <a:spcPct val="115000"/>
              </a:lnSpc>
              <a:buClr>
                <a:srgbClr val="FAA627"/>
              </a:buClr>
              <a:buSzPts val="1300"/>
            </a:pPr>
            <a:r>
              <a:rPr lang="en" sz="3200" b="1" dirty="0">
                <a:solidFill>
                  <a:srgbClr val="74AEAA"/>
                </a:solidFill>
                <a:latin typeface="Raleway"/>
                <a:ea typeface="Raleway"/>
                <a:cs typeface="Raleway"/>
                <a:sym typeface="Raleway"/>
              </a:rPr>
              <a:t>Strategy: </a:t>
            </a:r>
            <a:endParaRPr sz="3200" dirty="0">
              <a:solidFill>
                <a:srgbClr val="74AEAA"/>
              </a:solidFill>
            </a:endParaRPr>
          </a:p>
          <a:p>
            <a:pPr>
              <a:lnSpc>
                <a:spcPct val="98000"/>
              </a:lnSpc>
            </a:pPr>
            <a:r>
              <a:rPr lang="en" sz="2800" b="1" dirty="0">
                <a:solidFill>
                  <a:srgbClr val="373737"/>
                </a:solidFill>
                <a:latin typeface="Helvetica Neue"/>
                <a:ea typeface="Helvetica Neue"/>
                <a:cs typeface="Helvetica Neue"/>
                <a:sym typeface="Helvetica Neue"/>
              </a:rPr>
              <a:t>Support business expansion and development in industries that have been identified as a fit across multiple municipalities in the region.</a:t>
            </a:r>
            <a:endParaRPr sz="2800" b="1" dirty="0">
              <a:solidFill>
                <a:srgbClr val="373737"/>
              </a:solidFill>
              <a:latin typeface="Helvetica Neue"/>
              <a:ea typeface="Helvetica Neue"/>
              <a:cs typeface="Helvetica Neue"/>
              <a:sym typeface="Helvetica Neue"/>
            </a:endParaRPr>
          </a:p>
          <a:p>
            <a:pPr>
              <a:lnSpc>
                <a:spcPct val="98000"/>
              </a:lnSpc>
              <a:spcBef>
                <a:spcPts val="800"/>
              </a:spcBef>
            </a:pPr>
            <a:endParaRPr b="1" dirty="0">
              <a:solidFill>
                <a:srgbClr val="373737"/>
              </a:solidFill>
              <a:latin typeface="Helvetica Neue"/>
              <a:ea typeface="Helvetica Neue"/>
              <a:cs typeface="Helvetica Neue"/>
              <a:sym typeface="Helvetica Neue"/>
            </a:endParaRPr>
          </a:p>
          <a:p>
            <a:pPr algn="ctr">
              <a:lnSpc>
                <a:spcPct val="115000"/>
              </a:lnSpc>
              <a:spcBef>
                <a:spcPts val="800"/>
              </a:spcBef>
            </a:pPr>
            <a:r>
              <a:rPr lang="en" sz="3200" b="1" dirty="0">
                <a:solidFill>
                  <a:srgbClr val="74AEAA"/>
                </a:solidFill>
                <a:latin typeface="Raleway"/>
                <a:ea typeface="Raleway"/>
                <a:cs typeface="Raleway"/>
                <a:sym typeface="Raleway"/>
              </a:rPr>
              <a:t>Related Goals: </a:t>
            </a:r>
            <a:endParaRPr sz="3200" b="1" dirty="0">
              <a:solidFill>
                <a:srgbClr val="74AEAA"/>
              </a:solidFill>
              <a:latin typeface="Raleway"/>
              <a:ea typeface="Raleway"/>
              <a:cs typeface="Raleway"/>
              <a:sym typeface="Raleway"/>
            </a:endParaRPr>
          </a:p>
          <a:p>
            <a:pPr marL="685800" indent="-508000">
              <a:lnSpc>
                <a:spcPct val="95000"/>
              </a:lnSpc>
              <a:buClr>
                <a:srgbClr val="373737"/>
              </a:buClr>
              <a:buSzPts val="1400"/>
              <a:buFont typeface="Helvetica Neue"/>
              <a:buChar char="●"/>
            </a:pPr>
            <a:r>
              <a:rPr lang="en" sz="2800" dirty="0">
                <a:solidFill>
                  <a:srgbClr val="373737"/>
                </a:solidFill>
                <a:latin typeface="Helvetica Neue"/>
                <a:ea typeface="Helvetica Neue"/>
                <a:cs typeface="Helvetica Neue"/>
                <a:sym typeface="Helvetica Neue"/>
              </a:rPr>
              <a:t>Pursue coal transition resources to proactively offset the impacts of plant and mine closures</a:t>
            </a:r>
            <a:endParaRPr sz="2800" dirty="0">
              <a:solidFill>
                <a:srgbClr val="373737"/>
              </a:solidFill>
              <a:latin typeface="Helvetica Neue"/>
              <a:ea typeface="Helvetica Neue"/>
              <a:cs typeface="Helvetica Neue"/>
              <a:sym typeface="Helvetica Neue"/>
            </a:endParaRPr>
          </a:p>
          <a:p>
            <a:pPr marL="685800" indent="-508000">
              <a:lnSpc>
                <a:spcPct val="95000"/>
              </a:lnSpc>
              <a:spcBef>
                <a:spcPts val="1000"/>
              </a:spcBef>
              <a:buClr>
                <a:srgbClr val="373737"/>
              </a:buClr>
              <a:buSzPts val="1400"/>
              <a:buFont typeface="Helvetica Neue"/>
              <a:buChar char="●"/>
            </a:pPr>
            <a:r>
              <a:rPr lang="en" sz="2800" dirty="0">
                <a:solidFill>
                  <a:srgbClr val="373737"/>
                </a:solidFill>
                <a:latin typeface="Helvetica Neue"/>
                <a:ea typeface="Helvetica Neue"/>
                <a:cs typeface="Helvetica Neue"/>
                <a:sym typeface="Helvetica Neue"/>
              </a:rPr>
              <a:t>Enable economic transition and growth</a:t>
            </a:r>
            <a:endParaRPr sz="2800" dirty="0">
              <a:solidFill>
                <a:srgbClr val="373737"/>
              </a:solidFill>
              <a:latin typeface="Helvetica Neue"/>
              <a:ea typeface="Helvetica Neue"/>
              <a:cs typeface="Helvetica Neue"/>
              <a:sym typeface="Helvetica Neue"/>
            </a:endParaRPr>
          </a:p>
          <a:p>
            <a:pPr marL="685800" indent="-508000">
              <a:lnSpc>
                <a:spcPct val="95000"/>
              </a:lnSpc>
              <a:spcBef>
                <a:spcPts val="1000"/>
              </a:spcBef>
              <a:spcAft>
                <a:spcPts val="1000"/>
              </a:spcAft>
              <a:buClr>
                <a:srgbClr val="373737"/>
              </a:buClr>
              <a:buSzPts val="1400"/>
              <a:buFont typeface="Helvetica Neue"/>
              <a:buChar char="●"/>
            </a:pPr>
            <a:r>
              <a:rPr lang="en" sz="2800" dirty="0">
                <a:solidFill>
                  <a:srgbClr val="373737"/>
                </a:solidFill>
                <a:latin typeface="Helvetica Neue"/>
                <a:ea typeface="Helvetica Neue"/>
                <a:cs typeface="Helvetica Neue"/>
                <a:sym typeface="Helvetica Neue"/>
              </a:rPr>
              <a:t>Attract and retain diverse new businesses, industries, and workforce</a:t>
            </a:r>
            <a:endParaRPr sz="2800" dirty="0">
              <a:solidFill>
                <a:srgbClr val="373737"/>
              </a:solidFill>
              <a:latin typeface="Helvetica Neue"/>
              <a:ea typeface="Helvetica Neue"/>
              <a:cs typeface="Helvetica Neue"/>
              <a:sym typeface="Helvetica Neue"/>
            </a:endParaRPr>
          </a:p>
        </p:txBody>
      </p:sp>
      <p:grpSp>
        <p:nvGrpSpPr>
          <p:cNvPr id="734" name="Google Shape;734;p66"/>
          <p:cNvGrpSpPr/>
          <p:nvPr/>
        </p:nvGrpSpPr>
        <p:grpSpPr>
          <a:xfrm>
            <a:off x="513389" y="888750"/>
            <a:ext cx="2086586" cy="2086456"/>
            <a:chOff x="1028068" y="1217847"/>
            <a:chExt cx="1014680" cy="1014616"/>
          </a:xfrm>
        </p:grpSpPr>
        <p:sp>
          <p:nvSpPr>
            <p:cNvPr id="735" name="Google Shape;735;p66"/>
            <p:cNvSpPr/>
            <p:nvPr/>
          </p:nvSpPr>
          <p:spPr>
            <a:xfrm>
              <a:off x="1034424" y="1217847"/>
              <a:ext cx="1003200" cy="1003200"/>
            </a:xfrm>
            <a:prstGeom prst="ellipse">
              <a:avLst/>
            </a:prstGeom>
            <a:solidFill>
              <a:srgbClr val="74AEAA"/>
            </a:solidFill>
            <a:ln w="19050" cap="flat" cmpd="sng">
              <a:solidFill>
                <a:srgbClr val="FFFFFF"/>
              </a:solidFill>
              <a:prstDash val="solid"/>
              <a:round/>
              <a:headEnd type="none" w="sm" len="sm"/>
              <a:tailEnd type="none" w="sm" len="sm"/>
            </a:ln>
            <a:effectLst>
              <a:outerShdw blurRad="200025" dist="76200" dir="3600000" algn="bl" rotWithShape="0">
                <a:srgbClr val="000000">
                  <a:alpha val="40000"/>
                </a:srgbClr>
              </a:outerShdw>
            </a:effectLst>
          </p:spPr>
          <p:txBody>
            <a:bodyPr spcFirstLastPara="1" wrap="square" lIns="137150" tIns="137150" rIns="137150" bIns="137150" anchor="ctr" anchorCtr="0">
              <a:noAutofit/>
            </a:bodyPr>
            <a:lstStyle/>
            <a:p>
              <a:pPr algn="ctr"/>
              <a:endParaRPr sz="2200" dirty="0">
                <a:solidFill>
                  <a:srgbClr val="FFFFFF"/>
                </a:solidFill>
                <a:latin typeface="Raleway ExtraBold"/>
                <a:ea typeface="Raleway ExtraBold"/>
                <a:cs typeface="Raleway ExtraBold"/>
                <a:sym typeface="Raleway ExtraBold"/>
              </a:endParaRPr>
            </a:p>
          </p:txBody>
        </p:sp>
        <p:pic>
          <p:nvPicPr>
            <p:cNvPr id="736" name="Google Shape;736;p66"/>
            <p:cNvPicPr preferRelativeResize="0"/>
            <p:nvPr/>
          </p:nvPicPr>
          <p:blipFill rotWithShape="1">
            <a:blip r:embed="rId3">
              <a:alphaModFix/>
            </a:blip>
            <a:srcRect/>
            <a:stretch/>
          </p:blipFill>
          <p:spPr>
            <a:xfrm>
              <a:off x="1028068" y="1217847"/>
              <a:ext cx="1014680" cy="1014615"/>
            </a:xfrm>
            <a:prstGeom prst="rect">
              <a:avLst/>
            </a:prstGeom>
            <a:noFill/>
            <a:ln>
              <a:noFill/>
            </a:ln>
          </p:spPr>
        </p:pic>
      </p:grpSp>
      <p:sp>
        <p:nvSpPr>
          <p:cNvPr id="737" name="Google Shape;737;p66"/>
          <p:cNvSpPr txBox="1"/>
          <p:nvPr/>
        </p:nvSpPr>
        <p:spPr>
          <a:xfrm>
            <a:off x="11500048" y="1181398"/>
            <a:ext cx="6548400" cy="1250150"/>
          </a:xfrm>
          <a:prstGeom prst="rect">
            <a:avLst/>
          </a:prstGeom>
          <a:noFill/>
          <a:ln>
            <a:noFill/>
          </a:ln>
        </p:spPr>
        <p:txBody>
          <a:bodyPr spcFirstLastPara="1" wrap="square" lIns="0" tIns="0" rIns="0" bIns="0" anchor="t" anchorCtr="0">
            <a:spAutoFit/>
          </a:bodyPr>
          <a:lstStyle/>
          <a:p>
            <a:pPr marL="431800" lvl="1" indent="-254000">
              <a:lnSpc>
                <a:spcPct val="92000"/>
              </a:lnSpc>
              <a:buClr>
                <a:srgbClr val="191919"/>
              </a:buClr>
              <a:buSzPts val="1200"/>
              <a:buFont typeface="Helvetica Neue Light"/>
              <a:buChar char="•"/>
            </a:pPr>
            <a:r>
              <a:rPr lang="en" sz="2400" dirty="0">
                <a:solidFill>
                  <a:srgbClr val="191919"/>
                </a:solidFill>
                <a:latin typeface="Helvetica Neue"/>
                <a:ea typeface="Helvetica Neue"/>
                <a:cs typeface="Helvetica Neue"/>
                <a:sym typeface="Helvetica Neue"/>
              </a:rPr>
              <a:t>Lead:</a:t>
            </a:r>
            <a:r>
              <a:rPr lang="en" sz="2400" dirty="0">
                <a:solidFill>
                  <a:srgbClr val="191919"/>
                </a:solidFill>
                <a:latin typeface="Helvetica Neue Light"/>
                <a:ea typeface="Helvetica Neue Light"/>
                <a:cs typeface="Helvetica Neue Light"/>
                <a:sym typeface="Helvetica Neue Light"/>
              </a:rPr>
              <a:t> NWCDC</a:t>
            </a:r>
            <a:endParaRPr sz="2400" dirty="0">
              <a:solidFill>
                <a:srgbClr val="191919"/>
              </a:solidFill>
              <a:latin typeface="Helvetica Neue Light"/>
              <a:ea typeface="Helvetica Neue Light"/>
              <a:cs typeface="Helvetica Neue Light"/>
              <a:sym typeface="Helvetica Neue Light"/>
            </a:endParaRPr>
          </a:p>
          <a:p>
            <a:pPr marL="431800" lvl="1" indent="-254000">
              <a:lnSpc>
                <a:spcPct val="92000"/>
              </a:lnSpc>
              <a:spcBef>
                <a:spcPts val="600"/>
              </a:spcBef>
              <a:buClr>
                <a:srgbClr val="191919"/>
              </a:buClr>
              <a:buSzPts val="1200"/>
              <a:buFont typeface="Helvetica Neue Light"/>
              <a:buChar char="•"/>
            </a:pPr>
            <a:r>
              <a:rPr lang="en" sz="2400" dirty="0">
                <a:solidFill>
                  <a:srgbClr val="191919"/>
                </a:solidFill>
                <a:latin typeface="Helvetica Neue"/>
                <a:ea typeface="Helvetica Neue"/>
                <a:cs typeface="Helvetica Neue"/>
                <a:sym typeface="Helvetica Neue"/>
              </a:rPr>
              <a:t>NWCDC Role:</a:t>
            </a:r>
            <a:r>
              <a:rPr lang="en" sz="2400" dirty="0">
                <a:solidFill>
                  <a:srgbClr val="191919"/>
                </a:solidFill>
                <a:latin typeface="Helvetica Neue Light"/>
                <a:ea typeface="Helvetica Neue Light"/>
                <a:cs typeface="Helvetica Neue Light"/>
                <a:sym typeface="Helvetica Neue Light"/>
              </a:rPr>
              <a:t> Identify &amp; pursue funding </a:t>
            </a:r>
            <a:endParaRPr sz="2400" dirty="0">
              <a:solidFill>
                <a:srgbClr val="191919"/>
              </a:solidFill>
              <a:latin typeface="Helvetica Neue Light"/>
              <a:ea typeface="Helvetica Neue Light"/>
              <a:cs typeface="Helvetica Neue Light"/>
              <a:sym typeface="Helvetica Neue Light"/>
            </a:endParaRPr>
          </a:p>
          <a:p>
            <a:pPr marL="431800" lvl="1" indent="-254000">
              <a:lnSpc>
                <a:spcPct val="92000"/>
              </a:lnSpc>
              <a:spcBef>
                <a:spcPts val="600"/>
              </a:spcBef>
              <a:spcAft>
                <a:spcPts val="600"/>
              </a:spcAft>
              <a:buClr>
                <a:srgbClr val="191919"/>
              </a:buClr>
              <a:buSzPts val="1200"/>
              <a:buFont typeface="Helvetica Neue Light"/>
              <a:buChar char="•"/>
            </a:pPr>
            <a:r>
              <a:rPr lang="en" sz="2400" dirty="0">
                <a:solidFill>
                  <a:srgbClr val="191919"/>
                </a:solidFill>
                <a:latin typeface="Helvetica Neue"/>
                <a:ea typeface="Helvetica Neue"/>
                <a:cs typeface="Helvetica Neue"/>
                <a:sym typeface="Helvetica Neue"/>
              </a:rPr>
              <a:t>Needs:</a:t>
            </a:r>
            <a:r>
              <a:rPr lang="en" sz="2400" dirty="0">
                <a:solidFill>
                  <a:srgbClr val="191919"/>
                </a:solidFill>
                <a:latin typeface="Helvetica Neue Light"/>
                <a:ea typeface="Helvetica Neue Light"/>
                <a:cs typeface="Helvetica Neue Light"/>
                <a:sym typeface="Helvetica Neue Light"/>
              </a:rPr>
              <a:t> Regional approach and funding</a:t>
            </a:r>
            <a:endParaRPr sz="2400" dirty="0">
              <a:solidFill>
                <a:srgbClr val="191919"/>
              </a:solidFill>
              <a:latin typeface="Helvetica Neue Light"/>
              <a:ea typeface="Helvetica Neue Light"/>
              <a:cs typeface="Helvetica Neue Light"/>
              <a:sym typeface="Helvetica Neue Light"/>
            </a:endParaRPr>
          </a:p>
        </p:txBody>
      </p:sp>
      <p:sp>
        <p:nvSpPr>
          <p:cNvPr id="738" name="Google Shape;738;p66"/>
          <p:cNvSpPr txBox="1"/>
          <p:nvPr/>
        </p:nvSpPr>
        <p:spPr>
          <a:xfrm>
            <a:off x="11500048" y="366749"/>
            <a:ext cx="5623800" cy="758413"/>
          </a:xfrm>
          <a:prstGeom prst="rect">
            <a:avLst/>
          </a:prstGeom>
          <a:noFill/>
          <a:ln>
            <a:noFill/>
          </a:ln>
        </p:spPr>
        <p:txBody>
          <a:bodyPr spcFirstLastPara="1" wrap="square" lIns="0" tIns="0" rIns="0" bIns="0" anchor="t" anchorCtr="0">
            <a:spAutoFit/>
          </a:bodyPr>
          <a:lstStyle/>
          <a:p>
            <a:pPr>
              <a:lnSpc>
                <a:spcPct val="88000"/>
              </a:lnSpc>
              <a:buClr>
                <a:schemeClr val="dk1"/>
              </a:buClr>
              <a:buSzPts val="800"/>
            </a:pPr>
            <a:r>
              <a:rPr lang="en" sz="2800" b="1" dirty="0">
                <a:solidFill>
                  <a:schemeClr val="dk2"/>
                </a:solidFill>
                <a:latin typeface="Helvetica Neue"/>
                <a:ea typeface="Helvetica Neue"/>
                <a:cs typeface="Helvetica Neue"/>
                <a:sym typeface="Helvetica Neue"/>
              </a:rPr>
              <a:t>Expand meat processing and cold storage.</a:t>
            </a:r>
            <a:endParaRPr sz="2200" dirty="0"/>
          </a:p>
        </p:txBody>
      </p:sp>
      <p:sp>
        <p:nvSpPr>
          <p:cNvPr id="739" name="Google Shape;739;p66"/>
          <p:cNvSpPr/>
          <p:nvPr/>
        </p:nvSpPr>
        <p:spPr>
          <a:xfrm>
            <a:off x="10064850" y="587388"/>
            <a:ext cx="1203600" cy="9436200"/>
          </a:xfrm>
          <a:prstGeom prst="rect">
            <a:avLst/>
          </a:prstGeom>
          <a:solidFill>
            <a:srgbClr val="DBE4E6"/>
          </a:solidFill>
          <a:ln>
            <a:noFill/>
          </a:ln>
        </p:spPr>
        <p:txBody>
          <a:bodyPr spcFirstLastPara="1" wrap="square" lIns="137150" tIns="68550" rIns="137150" bIns="68550" anchor="t" anchorCtr="0">
            <a:noAutofit/>
          </a:bodyPr>
          <a:lstStyle/>
          <a:p>
            <a:pPr>
              <a:buClr>
                <a:schemeClr val="dk1"/>
              </a:buClr>
              <a:buSzPts val="900"/>
            </a:pPr>
            <a:endParaRPr sz="1800" dirty="0">
              <a:highlight>
                <a:srgbClr val="CFE2F3"/>
              </a:highlight>
            </a:endParaRPr>
          </a:p>
        </p:txBody>
      </p:sp>
      <p:sp>
        <p:nvSpPr>
          <p:cNvPr id="740" name="Google Shape;740;p66"/>
          <p:cNvSpPr/>
          <p:nvPr/>
        </p:nvSpPr>
        <p:spPr>
          <a:xfrm>
            <a:off x="10064880" y="360879"/>
            <a:ext cx="1216612" cy="1185126"/>
          </a:xfrm>
          <a:custGeom>
            <a:avLst/>
            <a:gdLst/>
            <a:ahLst/>
            <a:cxnLst/>
            <a:rect l="l" t="t" r="r" b="b"/>
            <a:pathLst>
              <a:path w="3924555" h="3822984" extrusionOk="0">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003B58"/>
          </a:solidFill>
          <a:ln>
            <a:noFill/>
          </a:ln>
        </p:spPr>
        <p:txBody>
          <a:bodyPr spcFirstLastPara="1" wrap="square" lIns="137150" tIns="68550" rIns="137150" bIns="68550" anchor="t" anchorCtr="0">
            <a:noAutofit/>
          </a:bodyPr>
          <a:lstStyle/>
          <a:p>
            <a:pPr algn="ctr">
              <a:buClr>
                <a:schemeClr val="dk1"/>
              </a:buClr>
              <a:buSzPts val="900"/>
            </a:pPr>
            <a:endParaRPr sz="1800" dirty="0"/>
          </a:p>
        </p:txBody>
      </p:sp>
      <p:sp>
        <p:nvSpPr>
          <p:cNvPr id="741" name="Google Shape;741;p66"/>
          <p:cNvSpPr/>
          <p:nvPr/>
        </p:nvSpPr>
        <p:spPr>
          <a:xfrm>
            <a:off x="10064880" y="2640891"/>
            <a:ext cx="1216612" cy="1185126"/>
          </a:xfrm>
          <a:custGeom>
            <a:avLst/>
            <a:gdLst/>
            <a:ahLst/>
            <a:cxnLst/>
            <a:rect l="l" t="t" r="r" b="b"/>
            <a:pathLst>
              <a:path w="3924555" h="3822984" extrusionOk="0">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003366"/>
          </a:solidFill>
          <a:ln>
            <a:noFill/>
          </a:ln>
        </p:spPr>
        <p:txBody>
          <a:bodyPr spcFirstLastPara="1" wrap="square" lIns="137150" tIns="68550" rIns="137150" bIns="68550" anchor="t" anchorCtr="0">
            <a:noAutofit/>
          </a:bodyPr>
          <a:lstStyle/>
          <a:p>
            <a:pPr>
              <a:buClr>
                <a:schemeClr val="dk1"/>
              </a:buClr>
              <a:buSzPts val="900"/>
            </a:pPr>
            <a:endParaRPr sz="1800" dirty="0"/>
          </a:p>
        </p:txBody>
      </p:sp>
      <p:sp>
        <p:nvSpPr>
          <p:cNvPr id="742" name="Google Shape;742;p66"/>
          <p:cNvSpPr/>
          <p:nvPr/>
        </p:nvSpPr>
        <p:spPr>
          <a:xfrm>
            <a:off x="10064888" y="5286439"/>
            <a:ext cx="1216612" cy="1089550"/>
          </a:xfrm>
          <a:custGeom>
            <a:avLst/>
            <a:gdLst/>
            <a:ahLst/>
            <a:cxnLst/>
            <a:rect l="l" t="t" r="r" b="b"/>
            <a:pathLst>
              <a:path w="3924555" h="3822984" extrusionOk="0">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0092C3"/>
          </a:solidFill>
          <a:ln>
            <a:noFill/>
          </a:ln>
        </p:spPr>
        <p:txBody>
          <a:bodyPr spcFirstLastPara="1" wrap="square" lIns="137150" tIns="68550" rIns="137150" bIns="68550" anchor="t" anchorCtr="0">
            <a:noAutofit/>
          </a:bodyPr>
          <a:lstStyle/>
          <a:p>
            <a:pPr>
              <a:buClr>
                <a:schemeClr val="dk1"/>
              </a:buClr>
              <a:buSzPts val="900"/>
            </a:pPr>
            <a:endParaRPr sz="1800" dirty="0"/>
          </a:p>
        </p:txBody>
      </p:sp>
      <p:sp>
        <p:nvSpPr>
          <p:cNvPr id="743" name="Google Shape;743;p66"/>
          <p:cNvSpPr txBox="1"/>
          <p:nvPr/>
        </p:nvSpPr>
        <p:spPr>
          <a:xfrm>
            <a:off x="11500050" y="2611134"/>
            <a:ext cx="6548400" cy="1159163"/>
          </a:xfrm>
          <a:prstGeom prst="rect">
            <a:avLst/>
          </a:prstGeom>
          <a:noFill/>
          <a:ln>
            <a:noFill/>
          </a:ln>
        </p:spPr>
        <p:txBody>
          <a:bodyPr spcFirstLastPara="1" wrap="square" lIns="0" tIns="0" rIns="0" bIns="0" anchor="t" anchorCtr="0">
            <a:spAutoFit/>
          </a:bodyPr>
          <a:lstStyle/>
          <a:p>
            <a:pPr>
              <a:lnSpc>
                <a:spcPct val="88000"/>
              </a:lnSpc>
              <a:buClr>
                <a:schemeClr val="dk1"/>
              </a:buClr>
              <a:buSzPts val="800"/>
            </a:pPr>
            <a:r>
              <a:rPr lang="en" sz="2800" b="1">
                <a:solidFill>
                  <a:schemeClr val="dk2"/>
                </a:solidFill>
                <a:latin typeface="Helvetica Neue"/>
                <a:ea typeface="Helvetica Neue"/>
                <a:cs typeface="Helvetica Neue"/>
                <a:sym typeface="Helvetica Neue"/>
              </a:rPr>
              <a:t>Develop and market value-added agriculture.</a:t>
            </a:r>
            <a:endParaRPr sz="2800" b="1" dirty="0">
              <a:solidFill>
                <a:schemeClr val="dk2"/>
              </a:solidFill>
              <a:latin typeface="Helvetica Neue"/>
              <a:ea typeface="Helvetica Neue"/>
              <a:cs typeface="Helvetica Neue"/>
              <a:sym typeface="Helvetica Neue"/>
            </a:endParaRPr>
          </a:p>
          <a:p>
            <a:pPr>
              <a:lnSpc>
                <a:spcPct val="93000"/>
              </a:lnSpc>
              <a:buClr>
                <a:schemeClr val="dk1"/>
              </a:buClr>
              <a:buSzPts val="800"/>
            </a:pPr>
            <a:endParaRPr sz="2800" b="1" dirty="0">
              <a:solidFill>
                <a:schemeClr val="dk2"/>
              </a:solidFill>
              <a:latin typeface="Helvetica Neue"/>
              <a:ea typeface="Helvetica Neue"/>
              <a:cs typeface="Helvetica Neue"/>
              <a:sym typeface="Helvetica Neue"/>
            </a:endParaRPr>
          </a:p>
        </p:txBody>
      </p:sp>
      <p:sp>
        <p:nvSpPr>
          <p:cNvPr id="744" name="Google Shape;744;p66"/>
          <p:cNvSpPr txBox="1"/>
          <p:nvPr/>
        </p:nvSpPr>
        <p:spPr>
          <a:xfrm>
            <a:off x="11500048" y="5701448"/>
            <a:ext cx="6189600" cy="784254"/>
          </a:xfrm>
          <a:prstGeom prst="rect">
            <a:avLst/>
          </a:prstGeom>
          <a:noFill/>
          <a:ln>
            <a:noFill/>
          </a:ln>
        </p:spPr>
        <p:txBody>
          <a:bodyPr spcFirstLastPara="1" wrap="square" lIns="0" tIns="0" rIns="0" bIns="0" anchor="t" anchorCtr="0">
            <a:spAutoFit/>
          </a:bodyPr>
          <a:lstStyle/>
          <a:p>
            <a:pPr>
              <a:lnSpc>
                <a:spcPct val="88000"/>
              </a:lnSpc>
              <a:buClr>
                <a:schemeClr val="dk1"/>
              </a:buClr>
              <a:buSzPts val="800"/>
            </a:pPr>
            <a:r>
              <a:rPr lang="en" sz="2800" b="1">
                <a:solidFill>
                  <a:schemeClr val="dk2"/>
                </a:solidFill>
                <a:latin typeface="Helvetica Neue"/>
                <a:ea typeface="Helvetica Neue"/>
                <a:cs typeface="Helvetica Neue"/>
                <a:sym typeface="Helvetica Neue"/>
              </a:rPr>
              <a:t>Prepare and market industrial sites.</a:t>
            </a:r>
            <a:endParaRPr sz="2800" b="1" dirty="0">
              <a:solidFill>
                <a:schemeClr val="dk2"/>
              </a:solidFill>
              <a:latin typeface="Helvetica Neue"/>
              <a:ea typeface="Helvetica Neue"/>
              <a:cs typeface="Helvetica Neue"/>
              <a:sym typeface="Helvetica Neue"/>
            </a:endParaRPr>
          </a:p>
          <a:p>
            <a:pPr>
              <a:lnSpc>
                <a:spcPct val="94000"/>
              </a:lnSpc>
              <a:buClr>
                <a:schemeClr val="dk1"/>
              </a:buClr>
              <a:buSzPts val="800"/>
            </a:pPr>
            <a:endParaRPr sz="2800" b="1" dirty="0">
              <a:solidFill>
                <a:schemeClr val="dk2"/>
              </a:solidFill>
              <a:latin typeface="Helvetica Neue"/>
              <a:ea typeface="Helvetica Neue"/>
              <a:cs typeface="Helvetica Neue"/>
              <a:sym typeface="Helvetica Neue"/>
            </a:endParaRPr>
          </a:p>
        </p:txBody>
      </p:sp>
      <p:sp>
        <p:nvSpPr>
          <p:cNvPr id="745" name="Google Shape;745;p66"/>
          <p:cNvSpPr txBox="1"/>
          <p:nvPr/>
        </p:nvSpPr>
        <p:spPr>
          <a:xfrm>
            <a:off x="10064880" y="600995"/>
            <a:ext cx="1203600" cy="692437"/>
          </a:xfrm>
          <a:prstGeom prst="rect">
            <a:avLst/>
          </a:prstGeom>
          <a:noFill/>
          <a:ln>
            <a:noFill/>
          </a:ln>
        </p:spPr>
        <p:txBody>
          <a:bodyPr spcFirstLastPara="1" wrap="square" lIns="137150" tIns="68550" rIns="137150" bIns="68550" anchor="t" anchorCtr="0">
            <a:spAutoFit/>
          </a:bodyPr>
          <a:lstStyle/>
          <a:p>
            <a:pPr algn="ctr">
              <a:buClr>
                <a:srgbClr val="E7EBED"/>
              </a:buClr>
              <a:buSzPts val="1800"/>
            </a:pPr>
            <a:r>
              <a:rPr lang="en" sz="3600" b="1">
                <a:solidFill>
                  <a:srgbClr val="E7EBED"/>
                </a:solidFill>
                <a:latin typeface="Raleway Medium"/>
                <a:ea typeface="Raleway Medium"/>
                <a:cs typeface="Raleway Medium"/>
                <a:sym typeface="Raleway Medium"/>
              </a:rPr>
              <a:t>1</a:t>
            </a:r>
            <a:endParaRPr sz="2200" dirty="0"/>
          </a:p>
        </p:txBody>
      </p:sp>
      <p:sp>
        <p:nvSpPr>
          <p:cNvPr id="746" name="Google Shape;746;p66"/>
          <p:cNvSpPr txBox="1"/>
          <p:nvPr/>
        </p:nvSpPr>
        <p:spPr>
          <a:xfrm>
            <a:off x="10064880" y="2881005"/>
            <a:ext cx="1203600" cy="692437"/>
          </a:xfrm>
          <a:prstGeom prst="rect">
            <a:avLst/>
          </a:prstGeom>
          <a:noFill/>
          <a:ln>
            <a:noFill/>
          </a:ln>
        </p:spPr>
        <p:txBody>
          <a:bodyPr spcFirstLastPara="1" wrap="square" lIns="137150" tIns="68550" rIns="137150" bIns="68550" anchor="t" anchorCtr="0">
            <a:spAutoFit/>
          </a:bodyPr>
          <a:lstStyle/>
          <a:p>
            <a:pPr algn="ctr">
              <a:buClr>
                <a:srgbClr val="E7EBED"/>
              </a:buClr>
              <a:buSzPts val="1800"/>
            </a:pPr>
            <a:r>
              <a:rPr lang="en" sz="3600" b="1" dirty="0">
                <a:solidFill>
                  <a:srgbClr val="E7EBED"/>
                </a:solidFill>
                <a:latin typeface="Raleway Medium"/>
                <a:sym typeface="Raleway Medium"/>
              </a:rPr>
              <a:t>1.2</a:t>
            </a:r>
            <a:endParaRPr sz="2200" dirty="0"/>
          </a:p>
        </p:txBody>
      </p:sp>
      <p:sp>
        <p:nvSpPr>
          <p:cNvPr id="747" name="Google Shape;747;p66"/>
          <p:cNvSpPr txBox="1"/>
          <p:nvPr/>
        </p:nvSpPr>
        <p:spPr>
          <a:xfrm>
            <a:off x="10064888" y="5471897"/>
            <a:ext cx="1203600" cy="692437"/>
          </a:xfrm>
          <a:prstGeom prst="rect">
            <a:avLst/>
          </a:prstGeom>
          <a:noFill/>
          <a:ln>
            <a:noFill/>
          </a:ln>
        </p:spPr>
        <p:txBody>
          <a:bodyPr spcFirstLastPara="1" wrap="square" lIns="137150" tIns="68550" rIns="137150" bIns="68550" anchor="t" anchorCtr="0">
            <a:spAutoFit/>
          </a:bodyPr>
          <a:lstStyle/>
          <a:p>
            <a:pPr algn="ctr">
              <a:buClr>
                <a:srgbClr val="E7EBED"/>
              </a:buClr>
              <a:buSzPts val="1800"/>
            </a:pPr>
            <a:r>
              <a:rPr lang="en" sz="3600" b="1" dirty="0">
                <a:solidFill>
                  <a:srgbClr val="E7EBED"/>
                </a:solidFill>
                <a:latin typeface="Raleway Medium"/>
                <a:ea typeface="Raleway Medium"/>
                <a:cs typeface="Raleway Medium"/>
                <a:sym typeface="Raleway Medium"/>
              </a:rPr>
              <a:t>2</a:t>
            </a:r>
            <a:endParaRPr sz="2200" dirty="0"/>
          </a:p>
        </p:txBody>
      </p:sp>
      <p:sp>
        <p:nvSpPr>
          <p:cNvPr id="748" name="Google Shape;748;p66"/>
          <p:cNvSpPr txBox="1"/>
          <p:nvPr/>
        </p:nvSpPr>
        <p:spPr>
          <a:xfrm>
            <a:off x="11500048" y="3403335"/>
            <a:ext cx="6454200" cy="1929695"/>
          </a:xfrm>
          <a:prstGeom prst="rect">
            <a:avLst/>
          </a:prstGeom>
          <a:noFill/>
          <a:ln>
            <a:noFill/>
          </a:ln>
        </p:spPr>
        <p:txBody>
          <a:bodyPr spcFirstLastPara="1" wrap="square" lIns="0" tIns="0" rIns="0" bIns="0" anchor="t" anchorCtr="0">
            <a:spAutoFit/>
          </a:bodyPr>
          <a:lstStyle/>
          <a:p>
            <a:pPr marL="431800" lvl="1" indent="-254000">
              <a:lnSpc>
                <a:spcPct val="92000"/>
              </a:lnSpc>
              <a:buClr>
                <a:srgbClr val="191919"/>
              </a:buClr>
              <a:buSzPts val="1200"/>
              <a:buFont typeface="Helvetica Neue Light"/>
              <a:buChar char="•"/>
            </a:pPr>
            <a:r>
              <a:rPr lang="en" sz="2400" dirty="0">
                <a:solidFill>
                  <a:srgbClr val="191919"/>
                </a:solidFill>
                <a:latin typeface="Helvetica Neue"/>
                <a:ea typeface="Helvetica Neue"/>
                <a:cs typeface="Helvetica Neue"/>
                <a:sym typeface="Helvetica Neue"/>
              </a:rPr>
              <a:t>Lead:</a:t>
            </a:r>
            <a:r>
              <a:rPr lang="en" sz="2400" dirty="0">
                <a:solidFill>
                  <a:srgbClr val="191919"/>
                </a:solidFill>
                <a:latin typeface="Helvetica Neue Light"/>
                <a:ea typeface="Helvetica Neue Light"/>
                <a:cs typeface="Helvetica Neue Light"/>
                <a:sym typeface="Helvetica Neue Light"/>
              </a:rPr>
              <a:t> Community Agriculture Alliance (CAA)</a:t>
            </a:r>
            <a:endParaRPr sz="2400" dirty="0">
              <a:solidFill>
                <a:srgbClr val="191919"/>
              </a:solidFill>
              <a:latin typeface="Helvetica Neue Light"/>
              <a:ea typeface="Helvetica Neue Light"/>
              <a:cs typeface="Helvetica Neue Light"/>
              <a:sym typeface="Helvetica Neue Light"/>
            </a:endParaRPr>
          </a:p>
          <a:p>
            <a:pPr marL="431800" lvl="1" indent="-254000">
              <a:lnSpc>
                <a:spcPct val="92000"/>
              </a:lnSpc>
              <a:spcBef>
                <a:spcPts val="600"/>
              </a:spcBef>
              <a:buClr>
                <a:srgbClr val="191919"/>
              </a:buClr>
              <a:buSzPts val="1200"/>
              <a:buFont typeface="Helvetica Neue Light"/>
              <a:buChar char="•"/>
            </a:pPr>
            <a:r>
              <a:rPr lang="en" sz="2400" dirty="0">
                <a:solidFill>
                  <a:srgbClr val="191919"/>
                </a:solidFill>
                <a:latin typeface="Helvetica Neue"/>
                <a:ea typeface="Helvetica Neue"/>
                <a:cs typeface="Helvetica Neue"/>
                <a:sym typeface="Helvetica Neue"/>
              </a:rPr>
              <a:t>NWCDC Role:</a:t>
            </a:r>
            <a:r>
              <a:rPr lang="en" sz="2400" dirty="0">
                <a:solidFill>
                  <a:srgbClr val="191919"/>
                </a:solidFill>
                <a:latin typeface="Helvetica Neue Light"/>
                <a:ea typeface="Helvetica Neue Light"/>
                <a:cs typeface="Helvetica Neue Light"/>
                <a:sym typeface="Helvetica Neue Light"/>
              </a:rPr>
              <a:t> Continue to coordinate and convene parties, seek and administer needed funding and capacity support </a:t>
            </a:r>
            <a:endParaRPr sz="2400" dirty="0">
              <a:solidFill>
                <a:srgbClr val="191919"/>
              </a:solidFill>
              <a:latin typeface="Helvetica Neue Light"/>
              <a:ea typeface="Helvetica Neue Light"/>
              <a:cs typeface="Helvetica Neue Light"/>
              <a:sym typeface="Helvetica Neue Light"/>
            </a:endParaRPr>
          </a:p>
          <a:p>
            <a:pPr marL="431800" lvl="1" indent="-254000">
              <a:lnSpc>
                <a:spcPct val="92000"/>
              </a:lnSpc>
              <a:spcBef>
                <a:spcPts val="600"/>
              </a:spcBef>
              <a:spcAft>
                <a:spcPts val="600"/>
              </a:spcAft>
              <a:buClr>
                <a:srgbClr val="191919"/>
              </a:buClr>
              <a:buSzPts val="1200"/>
              <a:buFont typeface="Helvetica Neue Light"/>
              <a:buChar char="•"/>
            </a:pPr>
            <a:r>
              <a:rPr lang="en" sz="2400" dirty="0">
                <a:solidFill>
                  <a:srgbClr val="191919"/>
                </a:solidFill>
                <a:latin typeface="Helvetica Neue"/>
                <a:ea typeface="Helvetica Neue"/>
                <a:cs typeface="Helvetica Neue"/>
                <a:sym typeface="Helvetica Neue"/>
              </a:rPr>
              <a:t>Needs:</a:t>
            </a:r>
            <a:r>
              <a:rPr lang="en" sz="2400" dirty="0">
                <a:solidFill>
                  <a:srgbClr val="191919"/>
                </a:solidFill>
                <a:latin typeface="Helvetica Neue Light"/>
                <a:ea typeface="Helvetica Neue Light"/>
                <a:cs typeface="Helvetica Neue Light"/>
                <a:sym typeface="Helvetica Neue Light"/>
              </a:rPr>
              <a:t> Regional branding and funding</a:t>
            </a:r>
            <a:endParaRPr sz="2400" dirty="0">
              <a:solidFill>
                <a:srgbClr val="191919"/>
              </a:solidFill>
              <a:latin typeface="Helvetica Neue Light"/>
              <a:ea typeface="Helvetica Neue Light"/>
              <a:cs typeface="Helvetica Neue Light"/>
              <a:sym typeface="Helvetica Neue Light"/>
            </a:endParaRPr>
          </a:p>
        </p:txBody>
      </p:sp>
      <p:sp>
        <p:nvSpPr>
          <p:cNvPr id="749" name="Google Shape;749;p66"/>
          <p:cNvSpPr/>
          <p:nvPr/>
        </p:nvSpPr>
        <p:spPr>
          <a:xfrm>
            <a:off x="10064896" y="6502239"/>
            <a:ext cx="1216612" cy="1089550"/>
          </a:xfrm>
          <a:custGeom>
            <a:avLst/>
            <a:gdLst/>
            <a:ahLst/>
            <a:cxnLst/>
            <a:rect l="l" t="t" r="r" b="b"/>
            <a:pathLst>
              <a:path w="3924555" h="3822984" extrusionOk="0">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7EBDCA"/>
          </a:solidFill>
          <a:ln>
            <a:noFill/>
          </a:ln>
        </p:spPr>
        <p:txBody>
          <a:bodyPr spcFirstLastPara="1" wrap="square" lIns="137150" tIns="68550" rIns="137150" bIns="68550" anchor="t" anchorCtr="0">
            <a:noAutofit/>
          </a:bodyPr>
          <a:lstStyle/>
          <a:p>
            <a:pPr>
              <a:buClr>
                <a:schemeClr val="dk1"/>
              </a:buClr>
              <a:buSzPts val="900"/>
            </a:pPr>
            <a:endParaRPr sz="1800" dirty="0"/>
          </a:p>
        </p:txBody>
      </p:sp>
      <p:sp>
        <p:nvSpPr>
          <p:cNvPr id="750" name="Google Shape;750;p66"/>
          <p:cNvSpPr txBox="1"/>
          <p:nvPr/>
        </p:nvSpPr>
        <p:spPr>
          <a:xfrm>
            <a:off x="10064894" y="6699675"/>
            <a:ext cx="1203600" cy="692437"/>
          </a:xfrm>
          <a:prstGeom prst="rect">
            <a:avLst/>
          </a:prstGeom>
          <a:noFill/>
          <a:ln>
            <a:noFill/>
          </a:ln>
        </p:spPr>
        <p:txBody>
          <a:bodyPr spcFirstLastPara="1" wrap="square" lIns="137150" tIns="68550" rIns="137150" bIns="68550" anchor="t" anchorCtr="0">
            <a:spAutoFit/>
          </a:bodyPr>
          <a:lstStyle/>
          <a:p>
            <a:pPr algn="ctr">
              <a:buClr>
                <a:srgbClr val="E7EBED"/>
              </a:buClr>
              <a:buSzPts val="1800"/>
            </a:pPr>
            <a:r>
              <a:rPr lang="en" sz="3600" b="1" dirty="0">
                <a:solidFill>
                  <a:srgbClr val="E7EBED"/>
                </a:solidFill>
                <a:latin typeface="Raleway Medium"/>
                <a:ea typeface="Raleway Medium"/>
                <a:cs typeface="Raleway Medium"/>
                <a:sym typeface="Raleway Medium"/>
              </a:rPr>
              <a:t>3</a:t>
            </a:r>
            <a:endParaRPr sz="2200" dirty="0"/>
          </a:p>
        </p:txBody>
      </p:sp>
      <p:sp>
        <p:nvSpPr>
          <p:cNvPr id="751" name="Google Shape;751;p66"/>
          <p:cNvSpPr txBox="1"/>
          <p:nvPr/>
        </p:nvSpPr>
        <p:spPr>
          <a:xfrm>
            <a:off x="11500050" y="6685371"/>
            <a:ext cx="5623800" cy="810094"/>
          </a:xfrm>
          <a:prstGeom prst="rect">
            <a:avLst/>
          </a:prstGeom>
          <a:noFill/>
          <a:ln>
            <a:noFill/>
          </a:ln>
        </p:spPr>
        <p:txBody>
          <a:bodyPr spcFirstLastPara="1" wrap="square" lIns="0" tIns="0" rIns="0" bIns="0" anchor="t" anchorCtr="0">
            <a:spAutoFit/>
          </a:bodyPr>
          <a:lstStyle/>
          <a:p>
            <a:pPr>
              <a:lnSpc>
                <a:spcPct val="94000"/>
              </a:lnSpc>
              <a:buClr>
                <a:schemeClr val="dk1"/>
              </a:buClr>
              <a:buSzPts val="800"/>
            </a:pPr>
            <a:r>
              <a:rPr lang="en" sz="2800">
                <a:solidFill>
                  <a:schemeClr val="dk2"/>
                </a:solidFill>
                <a:latin typeface="Helvetica Neue"/>
                <a:ea typeface="Helvetica Neue"/>
                <a:cs typeface="Helvetica Neue"/>
                <a:sym typeface="Helvetica Neue"/>
              </a:rPr>
              <a:t>Develop regional outdoor recreation assets.</a:t>
            </a:r>
            <a:endParaRPr sz="2200" dirty="0"/>
          </a:p>
        </p:txBody>
      </p:sp>
      <p:sp>
        <p:nvSpPr>
          <p:cNvPr id="752" name="Google Shape;752;p66"/>
          <p:cNvSpPr/>
          <p:nvPr/>
        </p:nvSpPr>
        <p:spPr>
          <a:xfrm>
            <a:off x="10064896" y="7718037"/>
            <a:ext cx="1216612" cy="1089550"/>
          </a:xfrm>
          <a:custGeom>
            <a:avLst/>
            <a:gdLst/>
            <a:ahLst/>
            <a:cxnLst/>
            <a:rect l="l" t="t" r="r" b="b"/>
            <a:pathLst>
              <a:path w="3924555" h="3822984" extrusionOk="0">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96D0DC"/>
          </a:solidFill>
          <a:ln>
            <a:noFill/>
          </a:ln>
        </p:spPr>
        <p:txBody>
          <a:bodyPr spcFirstLastPara="1" wrap="square" lIns="137150" tIns="68550" rIns="137150" bIns="68550" anchor="t" anchorCtr="0">
            <a:noAutofit/>
          </a:bodyPr>
          <a:lstStyle/>
          <a:p>
            <a:pPr>
              <a:buClr>
                <a:schemeClr val="dk1"/>
              </a:buClr>
              <a:buSzPts val="900"/>
            </a:pPr>
            <a:endParaRPr sz="1800" dirty="0"/>
          </a:p>
        </p:txBody>
      </p:sp>
      <p:sp>
        <p:nvSpPr>
          <p:cNvPr id="753" name="Google Shape;753;p66"/>
          <p:cNvSpPr txBox="1"/>
          <p:nvPr/>
        </p:nvSpPr>
        <p:spPr>
          <a:xfrm>
            <a:off x="10064894" y="7891847"/>
            <a:ext cx="1203600" cy="692437"/>
          </a:xfrm>
          <a:prstGeom prst="rect">
            <a:avLst/>
          </a:prstGeom>
          <a:noFill/>
          <a:ln>
            <a:noFill/>
          </a:ln>
        </p:spPr>
        <p:txBody>
          <a:bodyPr spcFirstLastPara="1" wrap="square" lIns="137150" tIns="68550" rIns="137150" bIns="68550" anchor="t" anchorCtr="0">
            <a:spAutoFit/>
          </a:bodyPr>
          <a:lstStyle/>
          <a:p>
            <a:pPr algn="ctr">
              <a:buClr>
                <a:srgbClr val="E7EBED"/>
              </a:buClr>
              <a:buSzPts val="1800"/>
            </a:pPr>
            <a:r>
              <a:rPr lang="en" sz="3600" b="1" dirty="0">
                <a:solidFill>
                  <a:srgbClr val="E7EBED"/>
                </a:solidFill>
                <a:latin typeface="Raleway Medium"/>
                <a:sym typeface="Raleway Medium"/>
              </a:rPr>
              <a:t>4</a:t>
            </a:r>
            <a:endParaRPr sz="2200" dirty="0"/>
          </a:p>
        </p:txBody>
      </p:sp>
      <p:sp>
        <p:nvSpPr>
          <p:cNvPr id="754" name="Google Shape;754;p66"/>
          <p:cNvSpPr txBox="1"/>
          <p:nvPr/>
        </p:nvSpPr>
        <p:spPr>
          <a:xfrm>
            <a:off x="11500050" y="7891847"/>
            <a:ext cx="5623800" cy="810094"/>
          </a:xfrm>
          <a:prstGeom prst="rect">
            <a:avLst/>
          </a:prstGeom>
          <a:noFill/>
          <a:ln>
            <a:noFill/>
          </a:ln>
        </p:spPr>
        <p:txBody>
          <a:bodyPr spcFirstLastPara="1" wrap="square" lIns="0" tIns="0" rIns="0" bIns="0" anchor="t" anchorCtr="0">
            <a:spAutoFit/>
          </a:bodyPr>
          <a:lstStyle/>
          <a:p>
            <a:pPr>
              <a:lnSpc>
                <a:spcPct val="94000"/>
              </a:lnSpc>
              <a:buClr>
                <a:schemeClr val="dk1"/>
              </a:buClr>
              <a:buSzPts val="800"/>
            </a:pPr>
            <a:r>
              <a:rPr lang="en" sz="2800">
                <a:solidFill>
                  <a:schemeClr val="dk2"/>
                </a:solidFill>
                <a:latin typeface="Helvetica Neue"/>
                <a:ea typeface="Helvetica Neue"/>
                <a:cs typeface="Helvetica Neue"/>
                <a:sym typeface="Helvetica Neue"/>
              </a:rPr>
              <a:t>Expand outdoor recreation manufacturing.</a:t>
            </a:r>
            <a:endParaRPr sz="2200" dirty="0"/>
          </a:p>
        </p:txBody>
      </p:sp>
      <p:sp>
        <p:nvSpPr>
          <p:cNvPr id="755" name="Google Shape;755;p66"/>
          <p:cNvSpPr/>
          <p:nvPr/>
        </p:nvSpPr>
        <p:spPr>
          <a:xfrm>
            <a:off x="10064896" y="8933837"/>
            <a:ext cx="1216612" cy="1089550"/>
          </a:xfrm>
          <a:custGeom>
            <a:avLst/>
            <a:gdLst/>
            <a:ahLst/>
            <a:cxnLst/>
            <a:rect l="l" t="t" r="r" b="b"/>
            <a:pathLst>
              <a:path w="3924555" h="3822984" extrusionOk="0">
                <a:moveTo>
                  <a:pt x="3800095" y="3822984"/>
                </a:moveTo>
                <a:lnTo>
                  <a:pt x="124460" y="3822984"/>
                </a:lnTo>
                <a:cubicBezTo>
                  <a:pt x="55880" y="3822984"/>
                  <a:pt x="0" y="3767105"/>
                  <a:pt x="0" y="3698524"/>
                </a:cubicBezTo>
                <a:lnTo>
                  <a:pt x="0" y="124460"/>
                </a:lnTo>
                <a:cubicBezTo>
                  <a:pt x="0" y="55880"/>
                  <a:pt x="55880" y="0"/>
                  <a:pt x="124460" y="0"/>
                </a:cubicBezTo>
                <a:lnTo>
                  <a:pt x="3800095" y="0"/>
                </a:lnTo>
                <a:cubicBezTo>
                  <a:pt x="3868675" y="0"/>
                  <a:pt x="3924555" y="55880"/>
                  <a:pt x="3924555" y="124460"/>
                </a:cubicBezTo>
                <a:lnTo>
                  <a:pt x="3924555" y="3698525"/>
                </a:lnTo>
                <a:cubicBezTo>
                  <a:pt x="3924555" y="3767105"/>
                  <a:pt x="3868675" y="3822984"/>
                  <a:pt x="3800095" y="3822984"/>
                </a:cubicBezTo>
                <a:close/>
              </a:path>
            </a:pathLst>
          </a:custGeom>
          <a:solidFill>
            <a:srgbClr val="AADDE3"/>
          </a:solidFill>
          <a:ln>
            <a:noFill/>
          </a:ln>
        </p:spPr>
        <p:txBody>
          <a:bodyPr spcFirstLastPara="1" wrap="square" lIns="137150" tIns="68550" rIns="137150" bIns="68550" anchor="t" anchorCtr="0">
            <a:noAutofit/>
          </a:bodyPr>
          <a:lstStyle/>
          <a:p>
            <a:pPr>
              <a:buClr>
                <a:schemeClr val="dk1"/>
              </a:buClr>
              <a:buSzPts val="900"/>
            </a:pPr>
            <a:endParaRPr sz="1800" dirty="0"/>
          </a:p>
        </p:txBody>
      </p:sp>
      <p:sp>
        <p:nvSpPr>
          <p:cNvPr id="756" name="Google Shape;756;p66"/>
          <p:cNvSpPr txBox="1"/>
          <p:nvPr/>
        </p:nvSpPr>
        <p:spPr>
          <a:xfrm>
            <a:off x="10064894" y="9157045"/>
            <a:ext cx="1203600" cy="692437"/>
          </a:xfrm>
          <a:prstGeom prst="rect">
            <a:avLst/>
          </a:prstGeom>
          <a:noFill/>
          <a:ln>
            <a:noFill/>
          </a:ln>
        </p:spPr>
        <p:txBody>
          <a:bodyPr spcFirstLastPara="1" wrap="square" lIns="137150" tIns="68550" rIns="137150" bIns="68550" anchor="t" anchorCtr="0">
            <a:spAutoFit/>
          </a:bodyPr>
          <a:lstStyle/>
          <a:p>
            <a:pPr algn="ctr">
              <a:buClr>
                <a:srgbClr val="E7EBED"/>
              </a:buClr>
              <a:buSzPts val="1800"/>
            </a:pPr>
            <a:r>
              <a:rPr lang="en" sz="3600" b="1" dirty="0">
                <a:solidFill>
                  <a:srgbClr val="E7EBED"/>
                </a:solidFill>
                <a:latin typeface="Raleway Medium"/>
                <a:sym typeface="Raleway Medium"/>
              </a:rPr>
              <a:t>5</a:t>
            </a:r>
            <a:endParaRPr sz="2200" dirty="0"/>
          </a:p>
        </p:txBody>
      </p:sp>
      <p:sp>
        <p:nvSpPr>
          <p:cNvPr id="757" name="Google Shape;757;p66"/>
          <p:cNvSpPr txBox="1"/>
          <p:nvPr/>
        </p:nvSpPr>
        <p:spPr>
          <a:xfrm>
            <a:off x="11500050" y="9310247"/>
            <a:ext cx="5623800" cy="379206"/>
          </a:xfrm>
          <a:prstGeom prst="rect">
            <a:avLst/>
          </a:prstGeom>
          <a:noFill/>
          <a:ln>
            <a:noFill/>
          </a:ln>
        </p:spPr>
        <p:txBody>
          <a:bodyPr spcFirstLastPara="1" wrap="square" lIns="0" tIns="0" rIns="0" bIns="0" anchor="t" anchorCtr="0">
            <a:spAutoFit/>
          </a:bodyPr>
          <a:lstStyle/>
          <a:p>
            <a:pPr>
              <a:lnSpc>
                <a:spcPct val="88000"/>
              </a:lnSpc>
              <a:buClr>
                <a:schemeClr val="dk1"/>
              </a:buClr>
              <a:buSzPts val="800"/>
            </a:pPr>
            <a:r>
              <a:rPr lang="en" sz="2800">
                <a:solidFill>
                  <a:schemeClr val="dk2"/>
                </a:solidFill>
                <a:latin typeface="Helvetica Neue"/>
                <a:ea typeface="Helvetica Neue"/>
                <a:cs typeface="Helvetica Neue"/>
                <a:sym typeface="Helvetica Neue"/>
              </a:rPr>
              <a:t>Repurpose Craig Station assets.</a:t>
            </a:r>
            <a:endParaRPr sz="2200" dirty="0"/>
          </a:p>
        </p:txBody>
      </p:sp>
      <p:sp>
        <p:nvSpPr>
          <p:cNvPr id="3" name="Oval 2">
            <a:extLst>
              <a:ext uri="{FF2B5EF4-FFF2-40B4-BE49-F238E27FC236}">
                <a16:creationId xmlns:a16="http://schemas.microsoft.com/office/drawing/2014/main" id="{E94A7BF7-88E4-7AAC-81CD-EA51955E0B32}"/>
              </a:ext>
            </a:extLst>
          </p:cNvPr>
          <p:cNvSpPr/>
          <p:nvPr/>
        </p:nvSpPr>
        <p:spPr>
          <a:xfrm>
            <a:off x="9778555" y="6305070"/>
            <a:ext cx="1776190" cy="2628564"/>
          </a:xfrm>
          <a:prstGeom prst="ellipse">
            <a:avLst/>
          </a:prstGeom>
          <a:no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Tree>
    <p:extLst>
      <p:ext uri="{BB962C8B-B14F-4D97-AF65-F5344CB8AC3E}">
        <p14:creationId xmlns:p14="http://schemas.microsoft.com/office/powerpoint/2010/main" val="4091858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592"/>
        <p:cNvGrpSpPr/>
        <p:nvPr/>
      </p:nvGrpSpPr>
      <p:grpSpPr>
        <a:xfrm>
          <a:off x="0" y="0"/>
          <a:ext cx="0" cy="0"/>
          <a:chOff x="0" y="0"/>
          <a:chExt cx="0" cy="0"/>
        </a:xfrm>
      </p:grpSpPr>
      <p:sp>
        <p:nvSpPr>
          <p:cNvPr id="593" name="Google Shape;593;p57"/>
          <p:cNvSpPr txBox="1">
            <a:spLocks noGrp="1"/>
          </p:cNvSpPr>
          <p:nvPr>
            <p:ph type="title"/>
          </p:nvPr>
        </p:nvSpPr>
        <p:spPr>
          <a:xfrm>
            <a:off x="543145" y="998529"/>
            <a:ext cx="8688626" cy="2531392"/>
          </a:xfrm>
          <a:prstGeom prst="rect">
            <a:avLst/>
          </a:prstGeom>
        </p:spPr>
        <p:txBody>
          <a:bodyPr spcFirstLastPara="1" vert="horz" wrap="square" lIns="182850" tIns="182850" rIns="182850" bIns="182850" rtlCol="0" anchor="t" anchorCtr="0">
            <a:normAutofit fontScale="90000"/>
          </a:bodyPr>
          <a:lstStyle/>
          <a:p>
            <a:pPr algn="l">
              <a:lnSpc>
                <a:spcPct val="89000"/>
              </a:lnSpc>
            </a:pPr>
            <a:r>
              <a:rPr lang="en-US" sz="5600" b="1" dirty="0">
                <a:latin typeface="Raleway Medium"/>
                <a:ea typeface="Raleway Medium"/>
                <a:cs typeface="Raleway Medium"/>
                <a:sym typeface="Raleway Medium"/>
              </a:rPr>
              <a:t>Develop regional outdoor recreation assets</a:t>
            </a:r>
            <a:br>
              <a:rPr lang="en-US" sz="5600" b="1" dirty="0">
                <a:latin typeface="Raleway Medium"/>
                <a:ea typeface="Raleway Medium"/>
                <a:cs typeface="Raleway Medium"/>
                <a:sym typeface="Raleway Medium"/>
              </a:rPr>
            </a:br>
            <a:br>
              <a:rPr lang="en-US" sz="5600" b="1" dirty="0">
                <a:latin typeface="Raleway Medium"/>
                <a:ea typeface="Raleway Medium"/>
                <a:cs typeface="Raleway Medium"/>
                <a:sym typeface="Raleway Medium"/>
              </a:rPr>
            </a:br>
            <a:endParaRPr lang="en-US" sz="5600" b="1" dirty="0">
              <a:latin typeface="Raleway Medium"/>
              <a:ea typeface="Raleway Medium"/>
              <a:cs typeface="Raleway Medium"/>
              <a:sym typeface="Raleway Medium"/>
            </a:endParaRPr>
          </a:p>
        </p:txBody>
      </p:sp>
      <p:sp>
        <p:nvSpPr>
          <p:cNvPr id="3" name="Text Placeholder 2">
            <a:extLst>
              <a:ext uri="{FF2B5EF4-FFF2-40B4-BE49-F238E27FC236}">
                <a16:creationId xmlns:a16="http://schemas.microsoft.com/office/drawing/2014/main" id="{B87D741F-DFFE-E12D-4CDF-31BA9F97ACC5}"/>
              </a:ext>
            </a:extLst>
          </p:cNvPr>
          <p:cNvSpPr>
            <a:spLocks noGrp="1"/>
          </p:cNvSpPr>
          <p:nvPr>
            <p:ph type="body" idx="4294967295"/>
          </p:nvPr>
        </p:nvSpPr>
        <p:spPr>
          <a:xfrm>
            <a:off x="488201" y="3405662"/>
            <a:ext cx="8872538" cy="1247775"/>
          </a:xfrm>
        </p:spPr>
        <p:txBody>
          <a:bodyPr/>
          <a:lstStyle/>
          <a:p>
            <a:pPr marL="228600" indent="0">
              <a:buNone/>
            </a:pPr>
            <a:r>
              <a:rPr lang="en" b="1" dirty="0">
                <a:latin typeface="Raleway"/>
                <a:sym typeface="Raleway"/>
              </a:rPr>
              <a:t>Yampa River Cooridor Project</a:t>
            </a:r>
            <a:endParaRPr lang="en-US" dirty="0"/>
          </a:p>
        </p:txBody>
      </p:sp>
      <p:cxnSp>
        <p:nvCxnSpPr>
          <p:cNvPr id="595" name="Google Shape;595;p57"/>
          <p:cNvCxnSpPr/>
          <p:nvPr/>
        </p:nvCxnSpPr>
        <p:spPr>
          <a:xfrm>
            <a:off x="427327" y="4529177"/>
            <a:ext cx="8146800" cy="0"/>
          </a:xfrm>
          <a:prstGeom prst="straightConnector1">
            <a:avLst/>
          </a:prstGeom>
          <a:noFill/>
          <a:ln w="28575" cap="flat" cmpd="sng">
            <a:solidFill>
              <a:srgbClr val="57737B"/>
            </a:solidFill>
            <a:prstDash val="solid"/>
            <a:round/>
            <a:headEnd type="none" w="med" len="med"/>
            <a:tailEnd type="none" w="med" len="med"/>
          </a:ln>
        </p:spPr>
      </p:cxnSp>
      <p:sp>
        <p:nvSpPr>
          <p:cNvPr id="2" name="TextBox 1">
            <a:extLst>
              <a:ext uri="{FF2B5EF4-FFF2-40B4-BE49-F238E27FC236}">
                <a16:creationId xmlns:a16="http://schemas.microsoft.com/office/drawing/2014/main" id="{81BFA9BC-647D-FB5E-2EDF-72941AB35FC3}"/>
              </a:ext>
            </a:extLst>
          </p:cNvPr>
          <p:cNvSpPr txBox="1"/>
          <p:nvPr/>
        </p:nvSpPr>
        <p:spPr>
          <a:xfrm>
            <a:off x="505779" y="5314341"/>
            <a:ext cx="9239749" cy="3231654"/>
          </a:xfrm>
          <a:prstGeom prst="rect">
            <a:avLst/>
          </a:prstGeom>
          <a:noFill/>
        </p:spPr>
        <p:txBody>
          <a:bodyPr wrap="square" rtlCol="0">
            <a:spAutoFit/>
          </a:bodyPr>
          <a:lstStyle/>
          <a:p>
            <a:r>
              <a:rPr lang="en-US" sz="3400" dirty="0">
                <a:solidFill>
                  <a:schemeClr val="tx1">
                    <a:lumMod val="65000"/>
                    <a:lumOff val="35000"/>
                  </a:schemeClr>
                </a:solidFill>
                <a:latin typeface="Raleway Medium" pitchFamily="2" charset="0"/>
              </a:rPr>
              <a:t>Development of a whitewater park and public access amenities on the Yampa River in the City of Craig was initially championed by our local chapter of Parrotheads in 2016 with the completion of a feasibility report and conceptual plans.</a:t>
            </a:r>
          </a:p>
        </p:txBody>
      </p:sp>
      <p:pic>
        <p:nvPicPr>
          <p:cNvPr id="11" name="Picture 10" descr="A group of people standing outside&#10;&#10;Description automatically generated">
            <a:extLst>
              <a:ext uri="{FF2B5EF4-FFF2-40B4-BE49-F238E27FC236}">
                <a16:creationId xmlns:a16="http://schemas.microsoft.com/office/drawing/2014/main" id="{A75A56B6-685C-F596-6534-72156D629540}"/>
              </a:ext>
            </a:extLst>
          </p:cNvPr>
          <p:cNvPicPr>
            <a:picLocks noChangeAspect="1"/>
          </p:cNvPicPr>
          <p:nvPr/>
        </p:nvPicPr>
        <p:blipFill>
          <a:blip r:embed="rId3"/>
          <a:stretch>
            <a:fillRect/>
          </a:stretch>
        </p:blipFill>
        <p:spPr>
          <a:xfrm>
            <a:off x="9745528" y="538843"/>
            <a:ext cx="5673960" cy="4255470"/>
          </a:xfrm>
          <a:prstGeom prst="rect">
            <a:avLst/>
          </a:prstGeom>
        </p:spPr>
      </p:pic>
      <p:pic>
        <p:nvPicPr>
          <p:cNvPr id="13" name="Picture 12" descr="A group of logos with different colors&#10;&#10;Description automatically generated with medium confidence">
            <a:extLst>
              <a:ext uri="{FF2B5EF4-FFF2-40B4-BE49-F238E27FC236}">
                <a16:creationId xmlns:a16="http://schemas.microsoft.com/office/drawing/2014/main" id="{C4B60ED3-5860-27B8-27A5-0AE0A04909D8}"/>
              </a:ext>
            </a:extLst>
          </p:cNvPr>
          <p:cNvPicPr>
            <a:picLocks noChangeAspect="1"/>
          </p:cNvPicPr>
          <p:nvPr/>
        </p:nvPicPr>
        <p:blipFill>
          <a:blip r:embed="rId4"/>
          <a:stretch>
            <a:fillRect/>
          </a:stretch>
        </p:blipFill>
        <p:spPr>
          <a:xfrm>
            <a:off x="10780059" y="4240778"/>
            <a:ext cx="7080614" cy="4483330"/>
          </a:xfrm>
          <a:prstGeom prst="rect">
            <a:avLst/>
          </a:prstGeom>
        </p:spPr>
      </p:pic>
    </p:spTree>
    <p:extLst>
      <p:ext uri="{BB962C8B-B14F-4D97-AF65-F5344CB8AC3E}">
        <p14:creationId xmlns:p14="http://schemas.microsoft.com/office/powerpoint/2010/main" val="1004942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4234650" y="581030"/>
            <a:ext cx="13887748" cy="1313084"/>
          </a:xfrm>
          <a:prstGeom prst="rect">
            <a:avLst/>
          </a:prstGeom>
        </p:spPr>
        <p:txBody>
          <a:bodyPr spcFirstLastPara="1" wrap="square" lIns="182850" tIns="182850" rIns="182850" bIns="182850" anchor="t" anchorCtr="0">
            <a:noAutofit/>
          </a:bodyPr>
          <a:lstStyle/>
          <a:p>
            <a:pPr>
              <a:buSzPts val="990"/>
            </a:pPr>
            <a:r>
              <a:rPr lang="en" dirty="0"/>
              <a:t>our Partnerships + Shared Principles </a:t>
            </a:r>
            <a:endParaRPr dirty="0"/>
          </a:p>
        </p:txBody>
      </p:sp>
      <p:sp>
        <p:nvSpPr>
          <p:cNvPr id="102" name="Google Shape;102;p18"/>
          <p:cNvSpPr/>
          <p:nvPr/>
        </p:nvSpPr>
        <p:spPr>
          <a:xfrm>
            <a:off x="19650" y="4650"/>
            <a:ext cx="4075800" cy="10287000"/>
          </a:xfrm>
          <a:prstGeom prst="rect">
            <a:avLst/>
          </a:prstGeom>
          <a:solidFill>
            <a:srgbClr val="D0E0E3"/>
          </a:solidFill>
          <a:ln>
            <a:noFill/>
          </a:ln>
        </p:spPr>
        <p:txBody>
          <a:bodyPr spcFirstLastPara="1" wrap="square" lIns="182850" tIns="182850" rIns="182850" bIns="182850" anchor="ctr" anchorCtr="0">
            <a:noAutofit/>
          </a:bodyPr>
          <a:lstStyle/>
          <a:p>
            <a:pPr algn="ctr"/>
            <a:endParaRPr sz="2800" dirty="0">
              <a:latin typeface="Lato"/>
              <a:ea typeface="Lato"/>
              <a:cs typeface="Lato"/>
              <a:sym typeface="Lato"/>
            </a:endParaRPr>
          </a:p>
        </p:txBody>
      </p:sp>
      <p:sp>
        <p:nvSpPr>
          <p:cNvPr id="103" name="Google Shape;103;p18"/>
          <p:cNvSpPr txBox="1"/>
          <p:nvPr/>
        </p:nvSpPr>
        <p:spPr>
          <a:xfrm>
            <a:off x="158850" y="295129"/>
            <a:ext cx="3797400" cy="7017245"/>
          </a:xfrm>
          <a:prstGeom prst="rect">
            <a:avLst/>
          </a:prstGeom>
          <a:noFill/>
          <a:ln>
            <a:noFill/>
          </a:ln>
        </p:spPr>
        <p:txBody>
          <a:bodyPr spcFirstLastPara="1" wrap="square" lIns="182850" tIns="182850" rIns="182850" bIns="182850" anchor="t" anchorCtr="0">
            <a:spAutoFit/>
          </a:bodyPr>
          <a:lstStyle/>
          <a:p>
            <a:pPr>
              <a:lnSpc>
                <a:spcPct val="115000"/>
              </a:lnSpc>
              <a:spcBef>
                <a:spcPts val="2400"/>
              </a:spcBef>
            </a:pPr>
            <a:r>
              <a:rPr lang="en" sz="2800" b="1" dirty="0">
                <a:solidFill>
                  <a:schemeClr val="dk2"/>
                </a:solidFill>
                <a:latin typeface="Lato"/>
                <a:ea typeface="Lato"/>
                <a:cs typeface="Lato"/>
                <a:sym typeface="Lato"/>
              </a:rPr>
              <a:t>Principles include: </a:t>
            </a:r>
            <a:endParaRPr sz="2800" b="1" dirty="0">
              <a:solidFill>
                <a:schemeClr val="dk2"/>
              </a:solidFill>
              <a:latin typeface="Lato"/>
              <a:ea typeface="Lato"/>
              <a:cs typeface="Lato"/>
              <a:sym typeface="Lato"/>
            </a:endParaRPr>
          </a:p>
          <a:p>
            <a:pPr marL="914400" indent="-635000">
              <a:lnSpc>
                <a:spcPct val="115000"/>
              </a:lnSpc>
              <a:spcBef>
                <a:spcPts val="2400"/>
              </a:spcBef>
              <a:buClr>
                <a:schemeClr val="dk2"/>
              </a:buClr>
              <a:buSzPts val="1400"/>
              <a:buFont typeface="Lato"/>
              <a:buAutoNum type="arabicPeriod"/>
            </a:pPr>
            <a:r>
              <a:rPr lang="en" sz="2800" dirty="0">
                <a:solidFill>
                  <a:schemeClr val="dk2"/>
                </a:solidFill>
                <a:latin typeface="Lato"/>
                <a:ea typeface="Lato"/>
                <a:cs typeface="Lato"/>
                <a:sym typeface="Lato"/>
              </a:rPr>
              <a:t>Locally-driven outcomes</a:t>
            </a:r>
            <a:endParaRPr sz="2800" dirty="0">
              <a:solidFill>
                <a:schemeClr val="dk2"/>
              </a:solidFill>
              <a:latin typeface="Lato"/>
              <a:ea typeface="Lato"/>
              <a:cs typeface="Lato"/>
              <a:sym typeface="Lato"/>
            </a:endParaRPr>
          </a:p>
          <a:p>
            <a:pPr marL="914400" indent="-635000">
              <a:lnSpc>
                <a:spcPct val="115000"/>
              </a:lnSpc>
              <a:spcBef>
                <a:spcPts val="2000"/>
              </a:spcBef>
              <a:buClr>
                <a:schemeClr val="dk2"/>
              </a:buClr>
              <a:buSzPts val="1400"/>
              <a:buFont typeface="Lato"/>
              <a:buAutoNum type="arabicPeriod"/>
            </a:pPr>
            <a:r>
              <a:rPr lang="en" sz="2800" dirty="0">
                <a:solidFill>
                  <a:schemeClr val="dk2"/>
                </a:solidFill>
                <a:latin typeface="Lato"/>
                <a:ea typeface="Lato"/>
                <a:cs typeface="Lato"/>
                <a:sym typeface="Lato"/>
              </a:rPr>
              <a:t>Collaboration, shared learning, mutual support</a:t>
            </a:r>
            <a:endParaRPr sz="2800" dirty="0">
              <a:solidFill>
                <a:schemeClr val="dk2"/>
              </a:solidFill>
              <a:latin typeface="Lato"/>
              <a:ea typeface="Lato"/>
              <a:cs typeface="Lato"/>
              <a:sym typeface="Lato"/>
            </a:endParaRPr>
          </a:p>
          <a:p>
            <a:pPr marL="914400" indent="-635000">
              <a:lnSpc>
                <a:spcPct val="115000"/>
              </a:lnSpc>
              <a:spcBef>
                <a:spcPts val="2000"/>
              </a:spcBef>
              <a:buClr>
                <a:schemeClr val="dk2"/>
              </a:buClr>
              <a:buSzPts val="1400"/>
              <a:buFont typeface="Lato"/>
              <a:buAutoNum type="arabicPeriod"/>
            </a:pPr>
            <a:r>
              <a:rPr lang="en" sz="2800" dirty="0">
                <a:solidFill>
                  <a:schemeClr val="dk2"/>
                </a:solidFill>
                <a:latin typeface="Lato"/>
                <a:ea typeface="Lato"/>
                <a:cs typeface="Lato"/>
                <a:sym typeface="Lato"/>
              </a:rPr>
              <a:t>Sustained impact</a:t>
            </a:r>
            <a:endParaRPr sz="2800" dirty="0">
              <a:solidFill>
                <a:schemeClr val="dk2"/>
              </a:solidFill>
              <a:latin typeface="Lato"/>
              <a:ea typeface="Lato"/>
              <a:cs typeface="Lato"/>
              <a:sym typeface="Lato"/>
            </a:endParaRPr>
          </a:p>
          <a:p>
            <a:pPr marL="914400" indent="-635000">
              <a:lnSpc>
                <a:spcPct val="115000"/>
              </a:lnSpc>
              <a:spcBef>
                <a:spcPts val="2400"/>
              </a:spcBef>
              <a:spcAft>
                <a:spcPts val="2000"/>
              </a:spcAft>
              <a:buClr>
                <a:schemeClr val="dk2"/>
              </a:buClr>
              <a:buSzPts val="1400"/>
              <a:buFont typeface="Lato"/>
              <a:buAutoNum type="arabicPeriod"/>
            </a:pPr>
            <a:r>
              <a:rPr lang="en" sz="2800" dirty="0">
                <a:solidFill>
                  <a:schemeClr val="dk2"/>
                </a:solidFill>
                <a:latin typeface="Lato"/>
                <a:ea typeface="Lato"/>
                <a:cs typeface="Lato"/>
                <a:sym typeface="Lato"/>
              </a:rPr>
              <a:t>Open communication</a:t>
            </a:r>
            <a:endParaRPr sz="2800" dirty="0">
              <a:solidFill>
                <a:schemeClr val="dk2"/>
              </a:solidFill>
              <a:latin typeface="Lato"/>
              <a:ea typeface="Lato"/>
              <a:cs typeface="Lato"/>
              <a:sym typeface="Lato"/>
            </a:endParaRPr>
          </a:p>
        </p:txBody>
      </p:sp>
      <p:pic>
        <p:nvPicPr>
          <p:cNvPr id="104" name="Google Shape;104;p18"/>
          <p:cNvPicPr preferRelativeResize="0"/>
          <p:nvPr/>
        </p:nvPicPr>
        <p:blipFill>
          <a:blip r:embed="rId3">
            <a:alphaModFix/>
          </a:blip>
          <a:stretch>
            <a:fillRect/>
          </a:stretch>
        </p:blipFill>
        <p:spPr>
          <a:xfrm>
            <a:off x="4276200" y="2278128"/>
            <a:ext cx="13887748" cy="7811856"/>
          </a:xfrm>
          <a:prstGeom prst="rect">
            <a:avLst/>
          </a:prstGeom>
          <a:noFill/>
          <a:ln>
            <a:noFill/>
          </a:ln>
        </p:spPr>
      </p:pic>
      <p:pic>
        <p:nvPicPr>
          <p:cNvPr id="2" name="Google Shape;140;p30" title="ECR EDA IED Stack line.png">
            <a:extLst>
              <a:ext uri="{FF2B5EF4-FFF2-40B4-BE49-F238E27FC236}">
                <a16:creationId xmlns:a16="http://schemas.microsoft.com/office/drawing/2014/main" id="{D7788F30-1ECF-F4E0-2B3F-FBE47A939431}"/>
              </a:ext>
            </a:extLst>
          </p:cNvPr>
          <p:cNvPicPr preferRelativeResize="0"/>
          <p:nvPr/>
        </p:nvPicPr>
        <p:blipFill>
          <a:blip r:embed="rId4">
            <a:alphaModFix/>
          </a:blip>
          <a:stretch>
            <a:fillRect/>
          </a:stretch>
        </p:blipFill>
        <p:spPr>
          <a:xfrm>
            <a:off x="572088" y="8622618"/>
            <a:ext cx="2616583" cy="16412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592"/>
        <p:cNvGrpSpPr/>
        <p:nvPr/>
      </p:nvGrpSpPr>
      <p:grpSpPr>
        <a:xfrm>
          <a:off x="0" y="0"/>
          <a:ext cx="0" cy="0"/>
          <a:chOff x="0" y="0"/>
          <a:chExt cx="0" cy="0"/>
        </a:xfrm>
      </p:grpSpPr>
      <p:sp>
        <p:nvSpPr>
          <p:cNvPr id="593" name="Google Shape;593;p57"/>
          <p:cNvSpPr txBox="1">
            <a:spLocks noGrp="1"/>
          </p:cNvSpPr>
          <p:nvPr>
            <p:ph type="title"/>
          </p:nvPr>
        </p:nvSpPr>
        <p:spPr>
          <a:xfrm>
            <a:off x="505779" y="344082"/>
            <a:ext cx="8688626" cy="2531392"/>
          </a:xfrm>
          <a:prstGeom prst="rect">
            <a:avLst/>
          </a:prstGeom>
        </p:spPr>
        <p:txBody>
          <a:bodyPr spcFirstLastPara="1" vert="horz" wrap="square" lIns="182850" tIns="182850" rIns="182850" bIns="182850" rtlCol="0" anchor="t" anchorCtr="0">
            <a:normAutofit fontScale="90000"/>
          </a:bodyPr>
          <a:lstStyle/>
          <a:p>
            <a:pPr algn="l">
              <a:lnSpc>
                <a:spcPct val="89000"/>
              </a:lnSpc>
            </a:pPr>
            <a:r>
              <a:rPr lang="en-US" sz="5600" b="1" dirty="0">
                <a:latin typeface="Raleway Medium"/>
                <a:ea typeface="Raleway Medium"/>
                <a:cs typeface="Raleway Medium"/>
                <a:sym typeface="Raleway Medium"/>
              </a:rPr>
              <a:t>Develop regional outdoor recreation assets and manufacturing</a:t>
            </a:r>
            <a:br>
              <a:rPr lang="en-US" sz="5600" b="1" dirty="0">
                <a:latin typeface="Raleway Medium"/>
                <a:ea typeface="Raleway Medium"/>
                <a:cs typeface="Raleway Medium"/>
                <a:sym typeface="Raleway Medium"/>
              </a:rPr>
            </a:br>
            <a:br>
              <a:rPr lang="en-US" sz="5600" b="1" dirty="0">
                <a:latin typeface="Raleway Medium"/>
                <a:ea typeface="Raleway Medium"/>
                <a:cs typeface="Raleway Medium"/>
                <a:sym typeface="Raleway Medium"/>
              </a:rPr>
            </a:br>
            <a:br>
              <a:rPr lang="en-US" sz="5600" b="1" dirty="0">
                <a:latin typeface="Raleway Medium"/>
                <a:ea typeface="Raleway Medium"/>
                <a:cs typeface="Raleway Medium"/>
                <a:sym typeface="Raleway Medium"/>
              </a:rPr>
            </a:br>
            <a:endParaRPr lang="en-US" sz="5600" b="1" dirty="0">
              <a:latin typeface="Raleway Medium"/>
              <a:ea typeface="Raleway Medium"/>
              <a:cs typeface="Raleway Medium"/>
              <a:sym typeface="Raleway Medium"/>
            </a:endParaRPr>
          </a:p>
        </p:txBody>
      </p:sp>
      <p:sp>
        <p:nvSpPr>
          <p:cNvPr id="3" name="Text Placeholder 2">
            <a:extLst>
              <a:ext uri="{FF2B5EF4-FFF2-40B4-BE49-F238E27FC236}">
                <a16:creationId xmlns:a16="http://schemas.microsoft.com/office/drawing/2014/main" id="{B87D741F-DFFE-E12D-4CDF-31BA9F97ACC5}"/>
              </a:ext>
            </a:extLst>
          </p:cNvPr>
          <p:cNvSpPr>
            <a:spLocks noGrp="1"/>
          </p:cNvSpPr>
          <p:nvPr>
            <p:ph type="body" idx="4294967295"/>
          </p:nvPr>
        </p:nvSpPr>
        <p:spPr>
          <a:xfrm>
            <a:off x="0" y="3153049"/>
            <a:ext cx="8872538" cy="1247775"/>
          </a:xfrm>
        </p:spPr>
        <p:txBody>
          <a:bodyPr/>
          <a:lstStyle/>
          <a:p>
            <a:pPr marL="228600" indent="0">
              <a:buNone/>
            </a:pPr>
            <a:r>
              <a:rPr lang="en" b="1" dirty="0">
                <a:latin typeface="Raleway"/>
                <a:sym typeface="Raleway"/>
              </a:rPr>
              <a:t>Moffat County Events Center</a:t>
            </a:r>
            <a:endParaRPr lang="en-US" dirty="0"/>
          </a:p>
        </p:txBody>
      </p:sp>
      <p:cxnSp>
        <p:nvCxnSpPr>
          <p:cNvPr id="595" name="Google Shape;595;p57"/>
          <p:cNvCxnSpPr/>
          <p:nvPr/>
        </p:nvCxnSpPr>
        <p:spPr>
          <a:xfrm>
            <a:off x="247708" y="4284242"/>
            <a:ext cx="8146800" cy="0"/>
          </a:xfrm>
          <a:prstGeom prst="straightConnector1">
            <a:avLst/>
          </a:prstGeom>
          <a:noFill/>
          <a:ln w="28575" cap="flat" cmpd="sng">
            <a:solidFill>
              <a:srgbClr val="57737B"/>
            </a:solidFill>
            <a:prstDash val="solid"/>
            <a:round/>
            <a:headEnd type="none" w="med" len="med"/>
            <a:tailEnd type="none" w="med" len="med"/>
          </a:ln>
        </p:spPr>
      </p:cxnSp>
      <p:sp>
        <p:nvSpPr>
          <p:cNvPr id="2" name="TextBox 1">
            <a:extLst>
              <a:ext uri="{FF2B5EF4-FFF2-40B4-BE49-F238E27FC236}">
                <a16:creationId xmlns:a16="http://schemas.microsoft.com/office/drawing/2014/main" id="{81BFA9BC-647D-FB5E-2EDF-72941AB35FC3}"/>
              </a:ext>
            </a:extLst>
          </p:cNvPr>
          <p:cNvSpPr txBox="1"/>
          <p:nvPr/>
        </p:nvSpPr>
        <p:spPr>
          <a:xfrm>
            <a:off x="505779" y="5314341"/>
            <a:ext cx="11070772" cy="2708434"/>
          </a:xfrm>
          <a:prstGeom prst="rect">
            <a:avLst/>
          </a:prstGeom>
          <a:noFill/>
        </p:spPr>
        <p:txBody>
          <a:bodyPr wrap="square" rtlCol="0">
            <a:spAutoFit/>
          </a:bodyPr>
          <a:lstStyle/>
          <a:p>
            <a:r>
              <a:rPr lang="en-US" sz="3400" dirty="0">
                <a:solidFill>
                  <a:schemeClr val="tx1">
                    <a:lumMod val="65000"/>
                    <a:lumOff val="35000"/>
                  </a:schemeClr>
                </a:solidFill>
                <a:latin typeface="Raleway Medium" pitchFamily="2" charset="0"/>
              </a:rPr>
              <a:t>There is a significant opportunity for the Moffat County Fairgrounds to draw visitors with the right mix of facility offerings and event types, thereby enhancing the role of the Fairgrounds in driving economic development and tourism.</a:t>
            </a:r>
          </a:p>
        </p:txBody>
      </p:sp>
      <p:pic>
        <p:nvPicPr>
          <p:cNvPr id="6" name="Picture 5" descr="A child riding a sheep&#10;&#10;Description automatically generated">
            <a:extLst>
              <a:ext uri="{FF2B5EF4-FFF2-40B4-BE49-F238E27FC236}">
                <a16:creationId xmlns:a16="http://schemas.microsoft.com/office/drawing/2014/main" id="{C217F352-ECD6-1048-9EEB-F6CF9B04C298}"/>
              </a:ext>
            </a:extLst>
          </p:cNvPr>
          <p:cNvPicPr>
            <a:picLocks noChangeAspect="1"/>
          </p:cNvPicPr>
          <p:nvPr/>
        </p:nvPicPr>
        <p:blipFill>
          <a:blip r:embed="rId3"/>
          <a:stretch>
            <a:fillRect/>
          </a:stretch>
        </p:blipFill>
        <p:spPr>
          <a:xfrm>
            <a:off x="9194405" y="1443232"/>
            <a:ext cx="6395114" cy="3673928"/>
          </a:xfrm>
          <a:prstGeom prst="rect">
            <a:avLst/>
          </a:prstGeom>
        </p:spPr>
      </p:pic>
      <p:pic>
        <p:nvPicPr>
          <p:cNvPr id="10" name="Picture 9" descr="A street with cars and buildings&#10;&#10;Description automatically generated">
            <a:extLst>
              <a:ext uri="{FF2B5EF4-FFF2-40B4-BE49-F238E27FC236}">
                <a16:creationId xmlns:a16="http://schemas.microsoft.com/office/drawing/2014/main" id="{1E5A373D-5CB5-3FDF-940F-BC0F6519C740}"/>
              </a:ext>
            </a:extLst>
          </p:cNvPr>
          <p:cNvPicPr>
            <a:picLocks noChangeAspect="1"/>
          </p:cNvPicPr>
          <p:nvPr/>
        </p:nvPicPr>
        <p:blipFill>
          <a:blip r:embed="rId4"/>
          <a:stretch>
            <a:fillRect/>
          </a:stretch>
        </p:blipFill>
        <p:spPr>
          <a:xfrm>
            <a:off x="12548257" y="4284242"/>
            <a:ext cx="5517790" cy="3673928"/>
          </a:xfrm>
          <a:prstGeom prst="rect">
            <a:avLst/>
          </a:prstGeom>
        </p:spPr>
      </p:pic>
    </p:spTree>
    <p:extLst>
      <p:ext uri="{BB962C8B-B14F-4D97-AF65-F5344CB8AC3E}">
        <p14:creationId xmlns:p14="http://schemas.microsoft.com/office/powerpoint/2010/main" val="1699695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0366958" y="1840322"/>
            <a:ext cx="6100718" cy="2028814"/>
            <a:chOff x="0" y="0"/>
            <a:chExt cx="1479550" cy="492029"/>
          </a:xfrm>
        </p:grpSpPr>
        <p:sp>
          <p:nvSpPr>
            <p:cNvPr id="3" name="Freeform 3"/>
            <p:cNvSpPr/>
            <p:nvPr/>
          </p:nvSpPr>
          <p:spPr>
            <a:xfrm>
              <a:off x="0" y="0"/>
              <a:ext cx="1479550" cy="492029"/>
            </a:xfrm>
            <a:custGeom>
              <a:avLst/>
              <a:gdLst/>
              <a:ahLst/>
              <a:cxnLst/>
              <a:rect l="l" t="t" r="r" b="b"/>
              <a:pathLst>
                <a:path w="1479550" h="492029">
                  <a:moveTo>
                    <a:pt x="73940" y="0"/>
                  </a:moveTo>
                  <a:lnTo>
                    <a:pt x="1405610" y="0"/>
                  </a:lnTo>
                  <a:cubicBezTo>
                    <a:pt x="1446446" y="0"/>
                    <a:pt x="1479550" y="33104"/>
                    <a:pt x="1479550" y="73940"/>
                  </a:cubicBezTo>
                  <a:lnTo>
                    <a:pt x="1479550" y="418090"/>
                  </a:lnTo>
                  <a:cubicBezTo>
                    <a:pt x="1479550" y="458926"/>
                    <a:pt x="1446446" y="492029"/>
                    <a:pt x="1405610" y="492029"/>
                  </a:cubicBezTo>
                  <a:lnTo>
                    <a:pt x="73940" y="492029"/>
                  </a:lnTo>
                  <a:cubicBezTo>
                    <a:pt x="54330" y="492029"/>
                    <a:pt x="35523" y="484239"/>
                    <a:pt x="21656" y="470373"/>
                  </a:cubicBezTo>
                  <a:cubicBezTo>
                    <a:pt x="7790" y="456507"/>
                    <a:pt x="0" y="437700"/>
                    <a:pt x="0" y="418090"/>
                  </a:cubicBezTo>
                  <a:lnTo>
                    <a:pt x="0" y="73940"/>
                  </a:lnTo>
                  <a:cubicBezTo>
                    <a:pt x="0" y="33104"/>
                    <a:pt x="33104" y="0"/>
                    <a:pt x="73940" y="0"/>
                  </a:cubicBezTo>
                  <a:close/>
                </a:path>
              </a:pathLst>
            </a:custGeom>
            <a:solidFill>
              <a:srgbClr val="000000">
                <a:alpha val="0"/>
              </a:srgbClr>
            </a:solidFill>
            <a:ln w="19050" cap="rnd">
              <a:solidFill>
                <a:srgbClr val="5CE1E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n-ea"/>
                <a:cs typeface="+mn-cs"/>
              </a:endParaRPr>
            </a:p>
          </p:txBody>
        </p:sp>
        <p:sp>
          <p:nvSpPr>
            <p:cNvPr id="4" name="TextBox 4"/>
            <p:cNvSpPr txBox="1"/>
            <p:nvPr/>
          </p:nvSpPr>
          <p:spPr>
            <a:xfrm>
              <a:off x="0" y="-38100"/>
              <a:ext cx="1479550" cy="530129"/>
            </a:xfrm>
            <a:prstGeom prst="rect">
              <a:avLst/>
            </a:prstGeom>
          </p:spPr>
          <p:txBody>
            <a:bodyPr lIns="82219" tIns="82219" rIns="82219" bIns="82219"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dirty="0">
                <a:ln>
                  <a:noFill/>
                </a:ln>
                <a:effectLst/>
                <a:uLnTx/>
                <a:uFillTx/>
                <a:latin typeface="Calibri"/>
                <a:ea typeface="+mn-ea"/>
                <a:cs typeface="+mn-cs"/>
              </a:endParaRPr>
            </a:p>
          </p:txBody>
        </p:sp>
      </p:grpSp>
      <p:grpSp>
        <p:nvGrpSpPr>
          <p:cNvPr id="5" name="Group 5"/>
          <p:cNvGrpSpPr/>
          <p:nvPr/>
        </p:nvGrpSpPr>
        <p:grpSpPr>
          <a:xfrm>
            <a:off x="10870362" y="2636543"/>
            <a:ext cx="1367496" cy="974058"/>
            <a:chOff x="0" y="0"/>
            <a:chExt cx="331646" cy="236229"/>
          </a:xfrm>
        </p:grpSpPr>
        <p:sp>
          <p:nvSpPr>
            <p:cNvPr id="6" name="Freeform 6"/>
            <p:cNvSpPr/>
            <p:nvPr/>
          </p:nvSpPr>
          <p:spPr>
            <a:xfrm>
              <a:off x="0" y="0"/>
              <a:ext cx="331646" cy="236229"/>
            </a:xfrm>
            <a:custGeom>
              <a:avLst/>
              <a:gdLst/>
              <a:ahLst/>
              <a:cxnLst/>
              <a:rect l="l" t="t" r="r" b="b"/>
              <a:pathLst>
                <a:path w="331646" h="236229">
                  <a:moveTo>
                    <a:pt x="118115" y="0"/>
                  </a:moveTo>
                  <a:lnTo>
                    <a:pt x="213531" y="0"/>
                  </a:lnTo>
                  <a:cubicBezTo>
                    <a:pt x="278764" y="0"/>
                    <a:pt x="331646" y="52882"/>
                    <a:pt x="331646" y="118115"/>
                  </a:cubicBezTo>
                  <a:lnTo>
                    <a:pt x="331646" y="118115"/>
                  </a:lnTo>
                  <a:cubicBezTo>
                    <a:pt x="331646" y="183348"/>
                    <a:pt x="278764" y="236229"/>
                    <a:pt x="213531" y="236229"/>
                  </a:cubicBezTo>
                  <a:lnTo>
                    <a:pt x="118115" y="236229"/>
                  </a:lnTo>
                  <a:cubicBezTo>
                    <a:pt x="52882" y="236229"/>
                    <a:pt x="0" y="183348"/>
                    <a:pt x="0" y="118115"/>
                  </a:cubicBezTo>
                  <a:lnTo>
                    <a:pt x="0" y="118115"/>
                  </a:lnTo>
                  <a:cubicBezTo>
                    <a:pt x="0" y="52882"/>
                    <a:pt x="52882" y="0"/>
                    <a:pt x="118115" y="0"/>
                  </a:cubicBezTo>
                  <a:close/>
                </a:path>
              </a:pathLst>
            </a:custGeom>
            <a:solidFill>
              <a:srgbClr val="6CE5E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n-ea"/>
                <a:cs typeface="+mn-cs"/>
              </a:endParaRPr>
            </a:p>
          </p:txBody>
        </p:sp>
        <p:sp>
          <p:nvSpPr>
            <p:cNvPr id="7" name="TextBox 7"/>
            <p:cNvSpPr txBox="1"/>
            <p:nvPr/>
          </p:nvSpPr>
          <p:spPr>
            <a:xfrm>
              <a:off x="0" y="-38100"/>
              <a:ext cx="331646" cy="274329"/>
            </a:xfrm>
            <a:prstGeom prst="rect">
              <a:avLst/>
            </a:prstGeom>
          </p:spPr>
          <p:txBody>
            <a:bodyPr lIns="82219" tIns="82219" rIns="82219" bIns="82219"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dirty="0">
                <a:ln>
                  <a:noFill/>
                </a:ln>
                <a:effectLst/>
                <a:uLnTx/>
                <a:uFillTx/>
                <a:latin typeface="Calibri"/>
                <a:ea typeface="+mn-ea"/>
                <a:cs typeface="+mn-cs"/>
              </a:endParaRPr>
            </a:p>
          </p:txBody>
        </p:sp>
      </p:grpSp>
      <p:grpSp>
        <p:nvGrpSpPr>
          <p:cNvPr id="8" name="Group 8"/>
          <p:cNvGrpSpPr/>
          <p:nvPr/>
        </p:nvGrpSpPr>
        <p:grpSpPr>
          <a:xfrm>
            <a:off x="10366958" y="4160062"/>
            <a:ext cx="6100718" cy="3028921"/>
            <a:chOff x="0" y="0"/>
            <a:chExt cx="1479550" cy="734576"/>
          </a:xfrm>
        </p:grpSpPr>
        <p:sp>
          <p:nvSpPr>
            <p:cNvPr id="9" name="Freeform 9"/>
            <p:cNvSpPr/>
            <p:nvPr/>
          </p:nvSpPr>
          <p:spPr>
            <a:xfrm>
              <a:off x="0" y="0"/>
              <a:ext cx="1479550" cy="734576"/>
            </a:xfrm>
            <a:custGeom>
              <a:avLst/>
              <a:gdLst/>
              <a:ahLst/>
              <a:cxnLst/>
              <a:rect l="l" t="t" r="r" b="b"/>
              <a:pathLst>
                <a:path w="1479550" h="734576">
                  <a:moveTo>
                    <a:pt x="73940" y="0"/>
                  </a:moveTo>
                  <a:lnTo>
                    <a:pt x="1405610" y="0"/>
                  </a:lnTo>
                  <a:cubicBezTo>
                    <a:pt x="1446446" y="0"/>
                    <a:pt x="1479550" y="33104"/>
                    <a:pt x="1479550" y="73940"/>
                  </a:cubicBezTo>
                  <a:lnTo>
                    <a:pt x="1479550" y="660636"/>
                  </a:lnTo>
                  <a:cubicBezTo>
                    <a:pt x="1479550" y="701472"/>
                    <a:pt x="1446446" y="734576"/>
                    <a:pt x="1405610" y="734576"/>
                  </a:cubicBezTo>
                  <a:lnTo>
                    <a:pt x="73940" y="734576"/>
                  </a:lnTo>
                  <a:cubicBezTo>
                    <a:pt x="54330" y="734576"/>
                    <a:pt x="35523" y="726786"/>
                    <a:pt x="21656" y="712920"/>
                  </a:cubicBezTo>
                  <a:cubicBezTo>
                    <a:pt x="7790" y="699053"/>
                    <a:pt x="0" y="680246"/>
                    <a:pt x="0" y="660636"/>
                  </a:cubicBezTo>
                  <a:lnTo>
                    <a:pt x="0" y="73940"/>
                  </a:lnTo>
                  <a:cubicBezTo>
                    <a:pt x="0" y="33104"/>
                    <a:pt x="33104" y="0"/>
                    <a:pt x="73940" y="0"/>
                  </a:cubicBezTo>
                  <a:close/>
                </a:path>
              </a:pathLst>
            </a:custGeom>
            <a:solidFill>
              <a:srgbClr val="000000">
                <a:alpha val="0"/>
              </a:srgbClr>
            </a:solidFill>
            <a:ln w="19050" cap="rnd">
              <a:solidFill>
                <a:srgbClr val="5CE1E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n-ea"/>
                <a:cs typeface="+mn-cs"/>
              </a:endParaRPr>
            </a:p>
          </p:txBody>
        </p:sp>
        <p:sp>
          <p:nvSpPr>
            <p:cNvPr id="10" name="TextBox 10"/>
            <p:cNvSpPr txBox="1"/>
            <p:nvPr/>
          </p:nvSpPr>
          <p:spPr>
            <a:xfrm>
              <a:off x="0" y="-38100"/>
              <a:ext cx="1479550" cy="772676"/>
            </a:xfrm>
            <a:prstGeom prst="rect">
              <a:avLst/>
            </a:prstGeom>
          </p:spPr>
          <p:txBody>
            <a:bodyPr lIns="82219" tIns="82219" rIns="82219" bIns="82219"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dirty="0">
                <a:ln>
                  <a:noFill/>
                </a:ln>
                <a:effectLst/>
                <a:uLnTx/>
                <a:uFillTx/>
                <a:latin typeface="Calibri"/>
                <a:ea typeface="+mn-ea"/>
                <a:cs typeface="+mn-cs"/>
              </a:endParaRPr>
            </a:p>
          </p:txBody>
        </p:sp>
      </p:grpSp>
      <p:pic>
        <p:nvPicPr>
          <p:cNvPr id="11" name="Picture 11"/>
          <p:cNvPicPr>
            <a:picLocks noChangeAspect="1"/>
          </p:cNvPicPr>
          <p:nvPr/>
        </p:nvPicPr>
        <p:blipFill>
          <a:blip r:embed="rId2"/>
          <a:stretch>
            <a:fillRect/>
          </a:stretch>
        </p:blipFill>
        <p:spPr>
          <a:xfrm>
            <a:off x="11792892" y="5072061"/>
            <a:ext cx="3393386" cy="1979475"/>
          </a:xfrm>
          <a:prstGeom prst="rect">
            <a:avLst/>
          </a:prstGeom>
        </p:spPr>
      </p:pic>
      <p:sp>
        <p:nvSpPr>
          <p:cNvPr id="12" name="Freeform 12"/>
          <p:cNvSpPr/>
          <p:nvPr/>
        </p:nvSpPr>
        <p:spPr>
          <a:xfrm>
            <a:off x="11164797" y="2886578"/>
            <a:ext cx="778627" cy="473989"/>
          </a:xfrm>
          <a:custGeom>
            <a:avLst/>
            <a:gdLst/>
            <a:ahLst/>
            <a:cxnLst/>
            <a:rect l="l" t="t" r="r" b="b"/>
            <a:pathLst>
              <a:path w="778627" h="473989">
                <a:moveTo>
                  <a:pt x="0" y="0"/>
                </a:moveTo>
                <a:lnTo>
                  <a:pt x="778627" y="0"/>
                </a:lnTo>
                <a:lnTo>
                  <a:pt x="778627" y="473989"/>
                </a:lnTo>
                <a:lnTo>
                  <a:pt x="0" y="4739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n-ea"/>
              <a:cs typeface="+mn-cs"/>
            </a:endParaRPr>
          </a:p>
        </p:txBody>
      </p:sp>
      <p:grpSp>
        <p:nvGrpSpPr>
          <p:cNvPr id="13" name="Group 13"/>
          <p:cNvGrpSpPr/>
          <p:nvPr/>
        </p:nvGrpSpPr>
        <p:grpSpPr>
          <a:xfrm>
            <a:off x="10366958" y="7451056"/>
            <a:ext cx="6100718" cy="2388967"/>
            <a:chOff x="0" y="0"/>
            <a:chExt cx="1479550" cy="579374"/>
          </a:xfrm>
        </p:grpSpPr>
        <p:sp>
          <p:nvSpPr>
            <p:cNvPr id="14" name="Freeform 14"/>
            <p:cNvSpPr/>
            <p:nvPr/>
          </p:nvSpPr>
          <p:spPr>
            <a:xfrm>
              <a:off x="0" y="0"/>
              <a:ext cx="1479550" cy="579374"/>
            </a:xfrm>
            <a:custGeom>
              <a:avLst/>
              <a:gdLst/>
              <a:ahLst/>
              <a:cxnLst/>
              <a:rect l="l" t="t" r="r" b="b"/>
              <a:pathLst>
                <a:path w="1479550" h="579374">
                  <a:moveTo>
                    <a:pt x="73940" y="0"/>
                  </a:moveTo>
                  <a:lnTo>
                    <a:pt x="1405610" y="0"/>
                  </a:lnTo>
                  <a:cubicBezTo>
                    <a:pt x="1446446" y="0"/>
                    <a:pt x="1479550" y="33104"/>
                    <a:pt x="1479550" y="73940"/>
                  </a:cubicBezTo>
                  <a:lnTo>
                    <a:pt x="1479550" y="505434"/>
                  </a:lnTo>
                  <a:cubicBezTo>
                    <a:pt x="1479550" y="546270"/>
                    <a:pt x="1446446" y="579374"/>
                    <a:pt x="1405610" y="579374"/>
                  </a:cubicBezTo>
                  <a:lnTo>
                    <a:pt x="73940" y="579374"/>
                  </a:lnTo>
                  <a:cubicBezTo>
                    <a:pt x="54330" y="579374"/>
                    <a:pt x="35523" y="571584"/>
                    <a:pt x="21656" y="557717"/>
                  </a:cubicBezTo>
                  <a:cubicBezTo>
                    <a:pt x="7790" y="543851"/>
                    <a:pt x="0" y="525044"/>
                    <a:pt x="0" y="505434"/>
                  </a:cubicBezTo>
                  <a:lnTo>
                    <a:pt x="0" y="73940"/>
                  </a:lnTo>
                  <a:cubicBezTo>
                    <a:pt x="0" y="33104"/>
                    <a:pt x="33104" y="0"/>
                    <a:pt x="73940" y="0"/>
                  </a:cubicBezTo>
                  <a:close/>
                </a:path>
              </a:pathLst>
            </a:custGeom>
            <a:solidFill>
              <a:srgbClr val="000000">
                <a:alpha val="0"/>
              </a:srgbClr>
            </a:solidFill>
            <a:ln w="19050" cap="rnd">
              <a:solidFill>
                <a:srgbClr val="5CE1E6"/>
              </a:solid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Calibri"/>
                <a:ea typeface="+mn-ea"/>
                <a:cs typeface="+mn-cs"/>
              </a:endParaRPr>
            </a:p>
          </p:txBody>
        </p:sp>
        <p:sp>
          <p:nvSpPr>
            <p:cNvPr id="15" name="TextBox 15"/>
            <p:cNvSpPr txBox="1"/>
            <p:nvPr/>
          </p:nvSpPr>
          <p:spPr>
            <a:xfrm>
              <a:off x="0" y="-38100"/>
              <a:ext cx="1479550" cy="617474"/>
            </a:xfrm>
            <a:prstGeom prst="rect">
              <a:avLst/>
            </a:prstGeom>
          </p:spPr>
          <p:txBody>
            <a:bodyPr lIns="82219" tIns="82219" rIns="82219" bIns="82219" rtlCol="0" anchor="ctr"/>
            <a:lstStyle/>
            <a:p>
              <a:pPr marL="0" marR="0" lvl="0" indent="0" algn="ctr" defTabSz="914400" rtl="0" eaLnBrk="1" fontAlgn="auto" latinLnBrk="0" hangingPunct="1">
                <a:lnSpc>
                  <a:spcPts val="2945"/>
                </a:lnSpc>
                <a:spcBef>
                  <a:spcPts val="0"/>
                </a:spcBef>
                <a:spcAft>
                  <a:spcPts val="0"/>
                </a:spcAft>
                <a:buClrTx/>
                <a:buSzTx/>
                <a:buFontTx/>
                <a:buNone/>
                <a:tabLst/>
                <a:defRPr/>
              </a:pPr>
              <a:endParaRPr kumimoji="0" sz="1800" b="0" i="0" u="none" strike="noStrike" kern="1200" cap="none" spc="0" normalizeH="0" baseline="0" noProof="0" dirty="0">
                <a:ln>
                  <a:noFill/>
                </a:ln>
                <a:effectLst/>
                <a:uLnTx/>
                <a:uFillTx/>
                <a:latin typeface="Calibri"/>
                <a:ea typeface="+mn-ea"/>
                <a:cs typeface="+mn-cs"/>
              </a:endParaRPr>
            </a:p>
          </p:txBody>
        </p:sp>
      </p:grpSp>
      <p:pic>
        <p:nvPicPr>
          <p:cNvPr id="16" name="Picture 16"/>
          <p:cNvPicPr>
            <a:picLocks noChangeAspect="1"/>
          </p:cNvPicPr>
          <p:nvPr/>
        </p:nvPicPr>
        <p:blipFill>
          <a:blip r:embed="rId5"/>
          <a:stretch>
            <a:fillRect/>
          </a:stretch>
        </p:blipFill>
        <p:spPr>
          <a:xfrm>
            <a:off x="10217152" y="7720361"/>
            <a:ext cx="6715639" cy="2378338"/>
          </a:xfrm>
          <a:prstGeom prst="rect">
            <a:avLst/>
          </a:prstGeom>
        </p:spPr>
      </p:pic>
      <p:sp>
        <p:nvSpPr>
          <p:cNvPr id="17" name="TextBox 17"/>
          <p:cNvSpPr txBox="1"/>
          <p:nvPr/>
        </p:nvSpPr>
        <p:spPr>
          <a:xfrm>
            <a:off x="4391069" y="532790"/>
            <a:ext cx="9840684" cy="686919"/>
          </a:xfrm>
          <a:prstGeom prst="rect">
            <a:avLst/>
          </a:prstGeom>
        </p:spPr>
        <p:txBody>
          <a:bodyPr lIns="0" tIns="0" rIns="0" bIns="0" rtlCol="0" anchor="t">
            <a:spAutoFit/>
          </a:bodyPr>
          <a:lstStyle/>
          <a:p>
            <a:pPr marL="0" marR="0" lvl="0" indent="0" algn="ctr" defTabSz="914400" rtl="0" eaLnBrk="1" fontAlgn="auto" latinLnBrk="0" hangingPunct="1">
              <a:lnSpc>
                <a:spcPts val="5195"/>
              </a:lnSpc>
              <a:spcBef>
                <a:spcPts val="0"/>
              </a:spcBef>
              <a:spcAft>
                <a:spcPts val="0"/>
              </a:spcAft>
              <a:buClrTx/>
              <a:buSzTx/>
              <a:buFontTx/>
              <a:buNone/>
              <a:tabLst/>
              <a:defRPr/>
            </a:pPr>
            <a:r>
              <a:rPr lang="en-US" sz="5400" b="1" kern="1200" dirty="0">
                <a:latin typeface="Arial" panose="020B0604020202020204" pitchFamily="34" charset="0"/>
                <a:ea typeface="Prompt"/>
                <a:cs typeface="Arial" panose="020B0604020202020204" pitchFamily="34" charset="0"/>
                <a:sym typeface="Prompt"/>
              </a:rPr>
              <a:t>SIGNS OF SUCCESS</a:t>
            </a:r>
            <a:endParaRPr kumimoji="0" lang="en-US" sz="5400" b="1" i="0" u="none" strike="noStrike" kern="1200" cap="none" spc="0" normalizeH="0" baseline="0" noProof="0" dirty="0">
              <a:ln>
                <a:noFill/>
              </a:ln>
              <a:effectLst/>
              <a:uLnTx/>
              <a:uFillTx/>
              <a:latin typeface="Arial" panose="020B0604020202020204" pitchFamily="34" charset="0"/>
              <a:ea typeface="Prompt"/>
              <a:cs typeface="Arial" panose="020B0604020202020204" pitchFamily="34" charset="0"/>
              <a:sym typeface="Prompt"/>
            </a:endParaRPr>
          </a:p>
        </p:txBody>
      </p:sp>
      <p:sp>
        <p:nvSpPr>
          <p:cNvPr id="18" name="TextBox 18"/>
          <p:cNvSpPr txBox="1"/>
          <p:nvPr/>
        </p:nvSpPr>
        <p:spPr>
          <a:xfrm>
            <a:off x="2344242" y="2053437"/>
            <a:ext cx="6424617" cy="325410"/>
          </a:xfrm>
          <a:prstGeom prst="rect">
            <a:avLst/>
          </a:prstGeom>
        </p:spPr>
        <p:txBody>
          <a:bodyPr lIns="0" tIns="0" rIns="0" bIns="0" rtlCol="0" anchor="t">
            <a:spAutoFit/>
          </a:bodyPr>
          <a:lstStyle/>
          <a:p>
            <a:pPr marL="0" marR="0" lvl="0" indent="0" algn="ctr" defTabSz="914400" rtl="0" eaLnBrk="1" fontAlgn="auto" latinLnBrk="0" hangingPunct="1">
              <a:lnSpc>
                <a:spcPts val="2719"/>
              </a:lnSpc>
              <a:spcBef>
                <a:spcPts val="0"/>
              </a:spcBef>
              <a:spcAft>
                <a:spcPts val="0"/>
              </a:spcAft>
              <a:buClrTx/>
              <a:buSzTx/>
              <a:buFontTx/>
              <a:buNone/>
              <a:tabLst/>
              <a:defRPr/>
            </a:pPr>
            <a:r>
              <a:rPr kumimoji="0" lang="en-US" sz="1942" b="0" i="0" u="none" strike="noStrike" kern="1200" cap="none" spc="0" normalizeH="0" baseline="0" noProof="0" dirty="0">
                <a:ln>
                  <a:noFill/>
                </a:ln>
                <a:effectLst/>
                <a:uLnTx/>
                <a:uFillTx/>
                <a:latin typeface="Horizon"/>
                <a:ea typeface="Horizon"/>
                <a:cs typeface="Horizon"/>
                <a:sym typeface="Horizon"/>
              </a:rPr>
              <a:t>BY SECTORS </a:t>
            </a:r>
          </a:p>
        </p:txBody>
      </p:sp>
      <p:sp>
        <p:nvSpPr>
          <p:cNvPr id="19" name="TextBox 19"/>
          <p:cNvSpPr txBox="1"/>
          <p:nvPr/>
        </p:nvSpPr>
        <p:spPr>
          <a:xfrm>
            <a:off x="10661763" y="4366367"/>
            <a:ext cx="5655644" cy="312073"/>
          </a:xfrm>
          <a:prstGeom prst="rect">
            <a:avLst/>
          </a:prstGeom>
        </p:spPr>
        <p:txBody>
          <a:bodyPr lIns="0" tIns="0" rIns="0" bIns="0" rtlCol="0" anchor="t">
            <a:spAutoFit/>
          </a:bodyPr>
          <a:lstStyle/>
          <a:p>
            <a:pPr marL="0" marR="0" lvl="0" indent="0" algn="just" defTabSz="914400" rtl="0" eaLnBrk="1" fontAlgn="auto" latinLnBrk="0" hangingPunct="1">
              <a:lnSpc>
                <a:spcPts val="2565"/>
              </a:lnSpc>
              <a:spcBef>
                <a:spcPts val="0"/>
              </a:spcBef>
              <a:spcAft>
                <a:spcPts val="0"/>
              </a:spcAft>
              <a:buClrTx/>
              <a:buSzTx/>
              <a:buFontTx/>
              <a:buNone/>
              <a:tabLst/>
              <a:defRPr/>
            </a:pPr>
            <a:r>
              <a:rPr kumimoji="0" lang="en-US" sz="1832" b="0" i="0" u="none" strike="noStrike" kern="1200" cap="none" spc="0" normalizeH="0" baseline="0" noProof="0" dirty="0">
                <a:ln>
                  <a:noFill/>
                </a:ln>
                <a:effectLst/>
                <a:uLnTx/>
                <a:uFillTx/>
                <a:latin typeface="Horizon"/>
                <a:ea typeface="Horizon"/>
                <a:cs typeface="Horizon"/>
                <a:sym typeface="Horizon"/>
              </a:rPr>
              <a:t>JOBS</a:t>
            </a:r>
          </a:p>
        </p:txBody>
      </p:sp>
      <p:sp>
        <p:nvSpPr>
          <p:cNvPr id="20" name="TextBox 20"/>
          <p:cNvSpPr txBox="1"/>
          <p:nvPr/>
        </p:nvSpPr>
        <p:spPr>
          <a:xfrm>
            <a:off x="10661763" y="7657360"/>
            <a:ext cx="5655644" cy="312073"/>
          </a:xfrm>
          <a:prstGeom prst="rect">
            <a:avLst/>
          </a:prstGeom>
        </p:spPr>
        <p:txBody>
          <a:bodyPr lIns="0" tIns="0" rIns="0" bIns="0" rtlCol="0" anchor="t">
            <a:spAutoFit/>
          </a:bodyPr>
          <a:lstStyle/>
          <a:p>
            <a:pPr marL="0" marR="0" lvl="0" indent="0" algn="just" defTabSz="914400" rtl="0" eaLnBrk="1" fontAlgn="auto" latinLnBrk="0" hangingPunct="1">
              <a:lnSpc>
                <a:spcPts val="2565"/>
              </a:lnSpc>
              <a:spcBef>
                <a:spcPts val="0"/>
              </a:spcBef>
              <a:spcAft>
                <a:spcPts val="0"/>
              </a:spcAft>
              <a:buClrTx/>
              <a:buSzTx/>
              <a:buFontTx/>
              <a:buNone/>
              <a:tabLst/>
              <a:defRPr/>
            </a:pPr>
            <a:r>
              <a:rPr kumimoji="0" lang="en-US" sz="1832" b="0" i="0" u="none" strike="noStrike" kern="1200" cap="none" spc="0" normalizeH="0" baseline="0" noProof="0" dirty="0">
                <a:ln>
                  <a:noFill/>
                </a:ln>
                <a:effectLst/>
                <a:uLnTx/>
                <a:uFillTx/>
                <a:latin typeface="Horizon"/>
                <a:ea typeface="Horizon"/>
                <a:cs typeface="Horizon"/>
                <a:sym typeface="Horizon"/>
              </a:rPr>
              <a:t>BR&amp;E  VISITS 2025 YTD</a:t>
            </a:r>
          </a:p>
        </p:txBody>
      </p:sp>
      <p:sp>
        <p:nvSpPr>
          <p:cNvPr id="21" name="TextBox 21"/>
          <p:cNvSpPr txBox="1"/>
          <p:nvPr/>
        </p:nvSpPr>
        <p:spPr>
          <a:xfrm>
            <a:off x="10661763" y="2062962"/>
            <a:ext cx="5655644" cy="312073"/>
          </a:xfrm>
          <a:prstGeom prst="rect">
            <a:avLst/>
          </a:prstGeom>
        </p:spPr>
        <p:txBody>
          <a:bodyPr lIns="0" tIns="0" rIns="0" bIns="0" rtlCol="0" anchor="t">
            <a:spAutoFit/>
          </a:bodyPr>
          <a:lstStyle/>
          <a:p>
            <a:pPr marL="0" marR="0" lvl="0" indent="0" algn="just" defTabSz="914400" rtl="0" eaLnBrk="1" fontAlgn="auto" latinLnBrk="0" hangingPunct="1">
              <a:lnSpc>
                <a:spcPts val="2565"/>
              </a:lnSpc>
              <a:spcBef>
                <a:spcPts val="0"/>
              </a:spcBef>
              <a:spcAft>
                <a:spcPts val="0"/>
              </a:spcAft>
              <a:buClrTx/>
              <a:buSzTx/>
              <a:buFontTx/>
              <a:buNone/>
              <a:tabLst/>
              <a:defRPr/>
            </a:pPr>
            <a:r>
              <a:rPr kumimoji="0" lang="en-US" sz="1832" b="0" i="0" u="none" strike="noStrike" kern="1200" cap="none" spc="0" normalizeH="0" baseline="0" noProof="0" dirty="0">
                <a:ln>
                  <a:noFill/>
                </a:ln>
                <a:effectLst/>
                <a:uLnTx/>
                <a:uFillTx/>
                <a:latin typeface="Horizon"/>
                <a:ea typeface="Horizon"/>
                <a:cs typeface="Horizon"/>
                <a:sym typeface="Horizon"/>
              </a:rPr>
              <a:t>CAPITAL INVESTMENT </a:t>
            </a:r>
          </a:p>
        </p:txBody>
      </p:sp>
      <p:sp>
        <p:nvSpPr>
          <p:cNvPr id="22" name="TextBox 22"/>
          <p:cNvSpPr txBox="1"/>
          <p:nvPr/>
        </p:nvSpPr>
        <p:spPr>
          <a:xfrm>
            <a:off x="12394172" y="2778529"/>
            <a:ext cx="3871111" cy="623141"/>
          </a:xfrm>
          <a:prstGeom prst="rect">
            <a:avLst/>
          </a:prstGeom>
        </p:spPr>
        <p:txBody>
          <a:bodyPr lIns="0" tIns="0" rIns="0" bIns="0" rtlCol="0" anchor="t">
            <a:spAutoFit/>
          </a:bodyPr>
          <a:lstStyle/>
          <a:p>
            <a:pPr marL="0" marR="0" lvl="0" indent="0" algn="ctr" defTabSz="914400" rtl="0" eaLnBrk="1" fontAlgn="auto" latinLnBrk="0" hangingPunct="1">
              <a:lnSpc>
                <a:spcPts val="5131"/>
              </a:lnSpc>
              <a:spcBef>
                <a:spcPts val="0"/>
              </a:spcBef>
              <a:spcAft>
                <a:spcPts val="0"/>
              </a:spcAft>
              <a:buClrTx/>
              <a:buSzTx/>
              <a:buFontTx/>
              <a:buNone/>
              <a:tabLst/>
              <a:defRPr/>
            </a:pPr>
            <a:r>
              <a:rPr kumimoji="0" lang="en-US" sz="3665" b="1" i="0" u="none" strike="noStrike" kern="1200" cap="none" spc="0" normalizeH="0" baseline="0" noProof="0" dirty="0">
                <a:ln>
                  <a:noFill/>
                </a:ln>
                <a:effectLst/>
                <a:uLnTx/>
                <a:uFillTx/>
                <a:latin typeface="Cy Grotesk Wide Bold"/>
                <a:ea typeface="Cy Grotesk Wide Bold"/>
                <a:cs typeface="Cy Grotesk Wide Bold"/>
                <a:sym typeface="Cy Grotesk Wide Bold"/>
              </a:rPr>
              <a:t>$ 2.36 Billion</a:t>
            </a:r>
          </a:p>
        </p:txBody>
      </p:sp>
      <p:pic>
        <p:nvPicPr>
          <p:cNvPr id="23" name="Picture 23"/>
          <p:cNvPicPr>
            <a:picLocks noChangeAspect="1"/>
          </p:cNvPicPr>
          <p:nvPr/>
        </p:nvPicPr>
        <p:blipFill>
          <a:blip r:embed="rId6"/>
          <a:stretch>
            <a:fillRect/>
          </a:stretch>
        </p:blipFill>
        <p:spPr>
          <a:xfrm>
            <a:off x="-3540" y="2053109"/>
            <a:ext cx="10440606" cy="8356005"/>
          </a:xfrm>
          <a:prstGeom prst="rect">
            <a:avLst/>
          </a:prstGeom>
        </p:spPr>
      </p:pic>
      <p:sp>
        <p:nvSpPr>
          <p:cNvPr id="24" name="TextBox 24"/>
          <p:cNvSpPr txBox="1"/>
          <p:nvPr/>
        </p:nvSpPr>
        <p:spPr>
          <a:xfrm>
            <a:off x="11943424" y="4493577"/>
            <a:ext cx="3871111" cy="623141"/>
          </a:xfrm>
          <a:prstGeom prst="rect">
            <a:avLst/>
          </a:prstGeom>
        </p:spPr>
        <p:txBody>
          <a:bodyPr lIns="0" tIns="0" rIns="0" bIns="0" rtlCol="0" anchor="t">
            <a:spAutoFit/>
          </a:bodyPr>
          <a:lstStyle/>
          <a:p>
            <a:pPr marL="0" marR="0" lvl="0" indent="0" algn="ctr" defTabSz="914400" rtl="0" eaLnBrk="1" fontAlgn="auto" latinLnBrk="0" hangingPunct="1">
              <a:lnSpc>
                <a:spcPts val="5131"/>
              </a:lnSpc>
              <a:spcBef>
                <a:spcPts val="0"/>
              </a:spcBef>
              <a:spcAft>
                <a:spcPts val="0"/>
              </a:spcAft>
              <a:buClrTx/>
              <a:buSzTx/>
              <a:buFontTx/>
              <a:buNone/>
              <a:tabLst/>
              <a:defRPr/>
            </a:pPr>
            <a:r>
              <a:rPr kumimoji="0" lang="en-US" sz="3665" b="1" i="0" u="none" strike="noStrike" kern="1200" cap="none" spc="0" normalizeH="0" baseline="0" noProof="0" dirty="0">
                <a:ln>
                  <a:noFill/>
                </a:ln>
                <a:effectLst/>
                <a:uLnTx/>
                <a:uFillTx/>
                <a:latin typeface="Cy Grotesk Wide Bold"/>
                <a:ea typeface="Cy Grotesk Wide Bold"/>
                <a:cs typeface="Cy Grotesk Wide Bold"/>
                <a:sym typeface="Cy Grotesk Wide Bold"/>
              </a:rPr>
              <a:t>783</a:t>
            </a:r>
          </a:p>
        </p:txBody>
      </p:sp>
      <p:sp>
        <p:nvSpPr>
          <p:cNvPr id="25" name="TextBox 25"/>
          <p:cNvSpPr txBox="1"/>
          <p:nvPr/>
        </p:nvSpPr>
        <p:spPr>
          <a:xfrm>
            <a:off x="14329727" y="7647835"/>
            <a:ext cx="2471714" cy="623141"/>
          </a:xfrm>
          <a:prstGeom prst="rect">
            <a:avLst/>
          </a:prstGeom>
        </p:spPr>
        <p:txBody>
          <a:bodyPr lIns="0" tIns="0" rIns="0" bIns="0" rtlCol="0" anchor="t">
            <a:spAutoFit/>
          </a:bodyPr>
          <a:lstStyle/>
          <a:p>
            <a:pPr marL="0" marR="0" lvl="0" indent="0" algn="ctr" defTabSz="914400" rtl="0" eaLnBrk="1" fontAlgn="auto" latinLnBrk="0" hangingPunct="1">
              <a:lnSpc>
                <a:spcPts val="5131"/>
              </a:lnSpc>
              <a:spcBef>
                <a:spcPts val="0"/>
              </a:spcBef>
              <a:spcAft>
                <a:spcPts val="0"/>
              </a:spcAft>
              <a:buClrTx/>
              <a:buSzTx/>
              <a:buFontTx/>
              <a:buNone/>
              <a:tabLst/>
              <a:defRPr/>
            </a:pPr>
            <a:r>
              <a:rPr lang="en-US" sz="3665" b="1" kern="1200" dirty="0">
                <a:latin typeface="Cy Grotesk Wide Bold"/>
                <a:ea typeface="Cy Grotesk Wide Bold"/>
                <a:cs typeface="Cy Grotesk Wide Bold"/>
                <a:sym typeface="Cy Grotesk Wide Bold"/>
              </a:rPr>
              <a:t>19</a:t>
            </a:r>
            <a:endParaRPr kumimoji="0" lang="en-US" sz="3665" b="1" i="0" u="none" strike="noStrike" kern="1200" cap="none" spc="0" normalizeH="0" baseline="0" noProof="0" dirty="0">
              <a:ln>
                <a:noFill/>
              </a:ln>
              <a:effectLst/>
              <a:uLnTx/>
              <a:uFillTx/>
              <a:latin typeface="Cy Grotesk Wide Bold"/>
              <a:ea typeface="Cy Grotesk Wide Bold"/>
              <a:cs typeface="Cy Grotesk Wide Bold"/>
              <a:sym typeface="Cy Grotesk Wide Bold"/>
            </a:endParaRPr>
          </a:p>
        </p:txBody>
      </p:sp>
      <p:sp>
        <p:nvSpPr>
          <p:cNvPr id="26" name="TextBox 26"/>
          <p:cNvSpPr txBox="1"/>
          <p:nvPr/>
        </p:nvSpPr>
        <p:spPr>
          <a:xfrm>
            <a:off x="3620996" y="1411472"/>
            <a:ext cx="3871111" cy="623141"/>
          </a:xfrm>
          <a:prstGeom prst="rect">
            <a:avLst/>
          </a:prstGeom>
        </p:spPr>
        <p:txBody>
          <a:bodyPr lIns="0" tIns="0" rIns="0" bIns="0" rtlCol="0" anchor="t">
            <a:spAutoFit/>
          </a:bodyPr>
          <a:lstStyle/>
          <a:p>
            <a:pPr marL="0" marR="0" lvl="0" indent="0" algn="ctr" defTabSz="914400" rtl="0" eaLnBrk="1" fontAlgn="auto" latinLnBrk="0" hangingPunct="1">
              <a:lnSpc>
                <a:spcPts val="5131"/>
              </a:lnSpc>
              <a:spcBef>
                <a:spcPts val="0"/>
              </a:spcBef>
              <a:spcAft>
                <a:spcPts val="0"/>
              </a:spcAft>
              <a:buClrTx/>
              <a:buSzTx/>
              <a:buFontTx/>
              <a:buNone/>
              <a:tabLst/>
              <a:defRPr/>
            </a:pPr>
            <a:r>
              <a:rPr kumimoji="0" lang="en-US" sz="3665" b="1" i="0" u="none" strike="noStrike" kern="1200" cap="none" spc="0" normalizeH="0" baseline="0" noProof="0" dirty="0">
                <a:ln>
                  <a:noFill/>
                </a:ln>
                <a:effectLst/>
                <a:uLnTx/>
                <a:uFillTx/>
                <a:latin typeface="Cy Grotesk Wide Bold"/>
                <a:ea typeface="Cy Grotesk Wide Bold"/>
                <a:cs typeface="Cy Grotesk Wide Bold"/>
                <a:sym typeface="Cy Grotesk Wide Bold"/>
              </a:rPr>
              <a:t>28 Projects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17"/>
        <p:cNvGrpSpPr/>
        <p:nvPr/>
      </p:nvGrpSpPr>
      <p:grpSpPr>
        <a:xfrm>
          <a:off x="0" y="0"/>
          <a:ext cx="0" cy="0"/>
          <a:chOff x="0" y="0"/>
          <a:chExt cx="0" cy="0"/>
        </a:xfrm>
      </p:grpSpPr>
      <p:pic>
        <p:nvPicPr>
          <p:cNvPr id="118" name="Google Shape;118;p22"/>
          <p:cNvPicPr preferRelativeResize="0"/>
          <p:nvPr/>
        </p:nvPicPr>
        <p:blipFill>
          <a:blip r:embed="rId3">
            <a:alphaModFix/>
          </a:blip>
          <a:stretch>
            <a:fillRect/>
          </a:stretch>
        </p:blipFill>
        <p:spPr>
          <a:xfrm>
            <a:off x="15016616" y="9286342"/>
            <a:ext cx="3086452" cy="907800"/>
          </a:xfrm>
          <a:prstGeom prst="rect">
            <a:avLst/>
          </a:prstGeom>
          <a:noFill/>
          <a:ln>
            <a:noFill/>
          </a:ln>
        </p:spPr>
      </p:pic>
      <p:sp>
        <p:nvSpPr>
          <p:cNvPr id="119" name="Google Shape;119;p22"/>
          <p:cNvSpPr/>
          <p:nvPr/>
        </p:nvSpPr>
        <p:spPr>
          <a:xfrm>
            <a:off x="7327554" y="2304950"/>
            <a:ext cx="5433600" cy="4165800"/>
          </a:xfrm>
          <a:prstGeom prst="rect">
            <a:avLst/>
          </a:prstGeom>
          <a:solidFill>
            <a:srgbClr val="9AB35D">
              <a:alpha val="35440"/>
            </a:srgbClr>
          </a:solidFill>
          <a:ln>
            <a:noFill/>
          </a:ln>
        </p:spPr>
        <p:txBody>
          <a:bodyPr spcFirstLastPara="1" wrap="square" lIns="182850" tIns="182850" rIns="182850" bIns="182850" anchor="ctr" anchorCtr="0">
            <a:noAutofit/>
          </a:bodyPr>
          <a:lstStyle/>
          <a:p>
            <a:endParaRPr sz="2800" dirty="0"/>
          </a:p>
        </p:txBody>
      </p:sp>
      <p:sp>
        <p:nvSpPr>
          <p:cNvPr id="120" name="Google Shape;120;p22"/>
          <p:cNvSpPr/>
          <p:nvPr/>
        </p:nvSpPr>
        <p:spPr>
          <a:xfrm>
            <a:off x="0" y="6716600"/>
            <a:ext cx="18288000" cy="3608400"/>
          </a:xfrm>
          <a:prstGeom prst="rect">
            <a:avLst/>
          </a:prstGeom>
          <a:solidFill>
            <a:schemeClr val="tx1">
              <a:alpha val="31009"/>
            </a:schemeClr>
          </a:solidFill>
          <a:ln>
            <a:noFill/>
          </a:ln>
        </p:spPr>
        <p:txBody>
          <a:bodyPr spcFirstLastPara="1" wrap="square" lIns="182850" tIns="182850" rIns="182850" bIns="182850" anchor="ctr" anchorCtr="0">
            <a:noAutofit/>
          </a:bodyPr>
          <a:lstStyle/>
          <a:p>
            <a:endParaRPr sz="2800" dirty="0"/>
          </a:p>
        </p:txBody>
      </p:sp>
      <p:sp>
        <p:nvSpPr>
          <p:cNvPr id="121" name="Google Shape;121;p22"/>
          <p:cNvSpPr/>
          <p:nvPr/>
        </p:nvSpPr>
        <p:spPr>
          <a:xfrm>
            <a:off x="0" y="2304950"/>
            <a:ext cx="7137600" cy="4165800"/>
          </a:xfrm>
          <a:prstGeom prst="rect">
            <a:avLst/>
          </a:prstGeom>
          <a:solidFill>
            <a:srgbClr val="D7E5E7"/>
          </a:solidFill>
          <a:ln>
            <a:noFill/>
          </a:ln>
        </p:spPr>
        <p:txBody>
          <a:bodyPr spcFirstLastPara="1" wrap="square" lIns="182850" tIns="182850" rIns="182850" bIns="182850" anchor="ctr" anchorCtr="0">
            <a:noAutofit/>
          </a:bodyPr>
          <a:lstStyle/>
          <a:p>
            <a:endParaRPr sz="2800" dirty="0"/>
          </a:p>
        </p:txBody>
      </p:sp>
      <p:sp>
        <p:nvSpPr>
          <p:cNvPr id="123" name="Google Shape;123;p22"/>
          <p:cNvSpPr txBox="1"/>
          <p:nvPr/>
        </p:nvSpPr>
        <p:spPr>
          <a:xfrm>
            <a:off x="328550" y="834832"/>
            <a:ext cx="8520600" cy="1145400"/>
          </a:xfrm>
          <a:prstGeom prst="rect">
            <a:avLst/>
          </a:prstGeom>
          <a:noFill/>
          <a:ln>
            <a:noFill/>
          </a:ln>
        </p:spPr>
        <p:txBody>
          <a:bodyPr spcFirstLastPara="1" wrap="square" lIns="182850" tIns="182850" rIns="182850" bIns="182850" anchor="t" anchorCtr="0">
            <a:normAutofit fontScale="85000" lnSpcReduction="10000"/>
          </a:bodyPr>
          <a:lstStyle/>
          <a:p>
            <a:pPr>
              <a:lnSpc>
                <a:spcPct val="90000"/>
              </a:lnSpc>
            </a:pPr>
            <a:r>
              <a:rPr lang="en-US" sz="5400" b="1" dirty="0">
                <a:latin typeface="Raleway"/>
                <a:ea typeface="Raleway"/>
                <a:cs typeface="Raleway"/>
                <a:sym typeface="Raleway"/>
              </a:rPr>
              <a:t>A REGIONAL COMMITMENT</a:t>
            </a:r>
          </a:p>
        </p:txBody>
      </p:sp>
      <p:sp>
        <p:nvSpPr>
          <p:cNvPr id="124" name="Google Shape;124;p22"/>
          <p:cNvSpPr txBox="1"/>
          <p:nvPr/>
        </p:nvSpPr>
        <p:spPr>
          <a:xfrm>
            <a:off x="144512" y="2351300"/>
            <a:ext cx="6993000" cy="4365600"/>
          </a:xfrm>
          <a:prstGeom prst="rect">
            <a:avLst/>
          </a:prstGeom>
          <a:noFill/>
          <a:ln>
            <a:noFill/>
          </a:ln>
        </p:spPr>
        <p:txBody>
          <a:bodyPr spcFirstLastPara="1" wrap="square" lIns="182850" tIns="182850" rIns="182850" bIns="182850" anchor="t" anchorCtr="0">
            <a:noAutofit/>
          </a:bodyPr>
          <a:lstStyle/>
          <a:p>
            <a:pPr>
              <a:spcAft>
                <a:spcPts val="2400"/>
              </a:spcAft>
            </a:pPr>
            <a:r>
              <a:rPr lang="en" sz="3100">
                <a:solidFill>
                  <a:srgbClr val="595959"/>
                </a:solidFill>
                <a:latin typeface="Raleway Medium"/>
                <a:ea typeface="Raleway Medium"/>
                <a:cs typeface="Raleway Medium"/>
                <a:sym typeface="Raleway Medium"/>
              </a:rPr>
              <a:t>"Members from the town and county governments along with other organizational leaders and entrepreneurs have begun to devise plans and make investments to diversify the community’s economic portfolio." </a:t>
            </a:r>
            <a:r>
              <a:rPr lang="en" sz="3100">
                <a:solidFill>
                  <a:srgbClr val="595959"/>
                </a:solidFill>
                <a:latin typeface="Raleway Light"/>
                <a:ea typeface="Raleway Light"/>
                <a:cs typeface="Raleway Light"/>
                <a:sym typeface="Raleway Light"/>
              </a:rPr>
              <a:t>-Moffat County Vision 2025 Transition Plan</a:t>
            </a:r>
            <a:endParaRPr sz="3100" dirty="0">
              <a:solidFill>
                <a:srgbClr val="FF0000"/>
              </a:solidFill>
              <a:latin typeface="Raleway Light"/>
              <a:ea typeface="Raleway Light"/>
              <a:cs typeface="Raleway Light"/>
              <a:sym typeface="Raleway Light"/>
            </a:endParaRPr>
          </a:p>
        </p:txBody>
      </p:sp>
      <p:cxnSp>
        <p:nvCxnSpPr>
          <p:cNvPr id="125" name="Google Shape;125;p22"/>
          <p:cNvCxnSpPr/>
          <p:nvPr/>
        </p:nvCxnSpPr>
        <p:spPr>
          <a:xfrm>
            <a:off x="427586" y="2097200"/>
            <a:ext cx="7800000" cy="0"/>
          </a:xfrm>
          <a:prstGeom prst="straightConnector1">
            <a:avLst/>
          </a:prstGeom>
          <a:noFill/>
          <a:ln w="28575" cap="flat" cmpd="sng">
            <a:solidFill>
              <a:srgbClr val="57737B"/>
            </a:solidFill>
            <a:prstDash val="solid"/>
            <a:round/>
            <a:headEnd type="none" w="med" len="med"/>
            <a:tailEnd type="none" w="med" len="med"/>
          </a:ln>
        </p:spPr>
      </p:cxnSp>
      <p:sp>
        <p:nvSpPr>
          <p:cNvPr id="126" name="Google Shape;126;p22"/>
          <p:cNvSpPr txBox="1"/>
          <p:nvPr/>
        </p:nvSpPr>
        <p:spPr>
          <a:xfrm>
            <a:off x="10402750" y="9301750"/>
            <a:ext cx="7885200" cy="907800"/>
          </a:xfrm>
          <a:prstGeom prst="rect">
            <a:avLst/>
          </a:prstGeom>
          <a:noFill/>
          <a:ln>
            <a:noFill/>
          </a:ln>
        </p:spPr>
        <p:txBody>
          <a:bodyPr spcFirstLastPara="1" wrap="square" lIns="182850" tIns="182850" rIns="182850" bIns="182850" anchor="t" anchorCtr="0">
            <a:normAutofit fontScale="62500" lnSpcReduction="20000"/>
          </a:bodyPr>
          <a:lstStyle/>
          <a:p>
            <a:pPr>
              <a:lnSpc>
                <a:spcPct val="95000"/>
              </a:lnSpc>
              <a:spcAft>
                <a:spcPts val="2400"/>
              </a:spcAft>
            </a:pPr>
            <a:r>
              <a:rPr lang="en" sz="2800">
                <a:solidFill>
                  <a:srgbClr val="595959"/>
                </a:solidFill>
                <a:latin typeface="Raleway Light"/>
                <a:ea typeface="Raleway Light"/>
                <a:cs typeface="Raleway Light"/>
                <a:sym typeface="Raleway Light"/>
              </a:rPr>
              <a:t>BRECC Action Challenge</a:t>
            </a:r>
            <a:r>
              <a:rPr lang="en" sz="2800">
                <a:solidFill>
                  <a:srgbClr val="595959"/>
                </a:solidFill>
                <a:latin typeface="Raleway Medium"/>
                <a:ea typeface="Raleway Medium"/>
                <a:cs typeface="Raleway Medium"/>
                <a:sym typeface="Raleway Medium"/>
              </a:rPr>
              <a:t> </a:t>
            </a:r>
            <a:r>
              <a:rPr lang="en" sz="3000">
                <a:solidFill>
                  <a:srgbClr val="595959"/>
                </a:solidFill>
                <a:latin typeface="Raleway Medium"/>
                <a:ea typeface="Raleway Medium"/>
                <a:cs typeface="Raleway Medium"/>
                <a:sym typeface="Raleway Medium"/>
              </a:rPr>
              <a:t> |</a:t>
            </a:r>
            <a:endParaRPr sz="3000" dirty="0">
              <a:solidFill>
                <a:srgbClr val="595959"/>
              </a:solidFill>
              <a:latin typeface="Raleway Medium"/>
              <a:ea typeface="Raleway Medium"/>
              <a:cs typeface="Raleway Medium"/>
              <a:sym typeface="Raleway Medium"/>
            </a:endParaRPr>
          </a:p>
        </p:txBody>
      </p:sp>
      <p:sp>
        <p:nvSpPr>
          <p:cNvPr id="127" name="Google Shape;127;p22"/>
          <p:cNvSpPr txBox="1"/>
          <p:nvPr/>
        </p:nvSpPr>
        <p:spPr>
          <a:xfrm>
            <a:off x="7429503" y="2304950"/>
            <a:ext cx="5433598" cy="4365600"/>
          </a:xfrm>
          <a:prstGeom prst="rect">
            <a:avLst/>
          </a:prstGeom>
          <a:noFill/>
          <a:ln>
            <a:noFill/>
          </a:ln>
        </p:spPr>
        <p:txBody>
          <a:bodyPr spcFirstLastPara="1" wrap="square" lIns="182850" tIns="182850" rIns="182850" bIns="182850" anchor="t" anchorCtr="0">
            <a:noAutofit/>
          </a:bodyPr>
          <a:lstStyle/>
          <a:p>
            <a:pPr>
              <a:spcAft>
                <a:spcPts val="2400"/>
              </a:spcAft>
            </a:pPr>
            <a:r>
              <a:rPr lang="en" sz="3100" dirty="0">
                <a:solidFill>
                  <a:srgbClr val="595959"/>
                </a:solidFill>
                <a:latin typeface="Raleway Medium"/>
                <a:ea typeface="Raleway Medium"/>
                <a:cs typeface="Raleway Medium"/>
                <a:sym typeface="Raleway Medium"/>
              </a:rPr>
              <a:t>"The residents of the county want to create greater economic diversification to offset the impacts of the boom/bust cycles of extractive industries." </a:t>
            </a:r>
            <a:r>
              <a:rPr lang="en" sz="3100" dirty="0">
                <a:solidFill>
                  <a:srgbClr val="595959"/>
                </a:solidFill>
                <a:latin typeface="Raleway Light"/>
                <a:ea typeface="Raleway Light"/>
                <a:cs typeface="Raleway Light"/>
                <a:sym typeface="Raleway Light"/>
              </a:rPr>
              <a:t>-Rio Blanco County Master Plan</a:t>
            </a:r>
            <a:endParaRPr sz="3100" dirty="0">
              <a:solidFill>
                <a:srgbClr val="FF0000"/>
              </a:solidFill>
              <a:latin typeface="Raleway Light"/>
              <a:ea typeface="Raleway Light"/>
              <a:cs typeface="Raleway Light"/>
              <a:sym typeface="Raleway Light"/>
            </a:endParaRPr>
          </a:p>
        </p:txBody>
      </p:sp>
      <p:sp>
        <p:nvSpPr>
          <p:cNvPr id="128" name="Google Shape;128;p22"/>
          <p:cNvSpPr txBox="1"/>
          <p:nvPr/>
        </p:nvSpPr>
        <p:spPr>
          <a:xfrm>
            <a:off x="199000" y="6997000"/>
            <a:ext cx="17041200" cy="3080400"/>
          </a:xfrm>
          <a:prstGeom prst="rect">
            <a:avLst/>
          </a:prstGeom>
          <a:noFill/>
          <a:ln>
            <a:noFill/>
          </a:ln>
        </p:spPr>
        <p:txBody>
          <a:bodyPr spcFirstLastPara="1" wrap="square" lIns="182850" tIns="182850" rIns="182850" bIns="182850" anchor="t" anchorCtr="0">
            <a:noAutofit/>
          </a:bodyPr>
          <a:lstStyle/>
          <a:p>
            <a:pPr>
              <a:spcAft>
                <a:spcPts val="2400"/>
              </a:spcAft>
            </a:pPr>
            <a:r>
              <a:rPr lang="en" sz="3100" dirty="0">
                <a:solidFill>
                  <a:srgbClr val="595959"/>
                </a:solidFill>
                <a:latin typeface="Raleway Medium"/>
                <a:ea typeface="Raleway Medium"/>
                <a:cs typeface="Raleway Medium"/>
                <a:sym typeface="Raleway Medium"/>
              </a:rPr>
              <a:t>“The NWCDC is a regional collaboration to </a:t>
            </a:r>
            <a:r>
              <a:rPr lang="en" sz="3100" b="1" dirty="0">
                <a:solidFill>
                  <a:srgbClr val="595959"/>
                </a:solidFill>
                <a:latin typeface="Raleway"/>
                <a:ea typeface="Raleway"/>
                <a:cs typeface="Raleway"/>
                <a:sym typeface="Raleway"/>
              </a:rPr>
              <a:t>guide regional economic development</a:t>
            </a:r>
            <a:r>
              <a:rPr lang="en" sz="3100" dirty="0">
                <a:solidFill>
                  <a:srgbClr val="595959"/>
                </a:solidFill>
                <a:latin typeface="Raleway Medium"/>
                <a:ea typeface="Raleway Medium"/>
                <a:cs typeface="Raleway Medium"/>
                <a:sym typeface="Raleway Medium"/>
              </a:rPr>
              <a:t> efforts in Moffat, Rio Blanco, and Routt Counties. The Roadmap’s two main goals/objectives are to </a:t>
            </a:r>
            <a:r>
              <a:rPr lang="en" sz="3100" b="1" dirty="0">
                <a:solidFill>
                  <a:srgbClr val="595959"/>
                </a:solidFill>
                <a:latin typeface="Raleway"/>
                <a:ea typeface="Raleway"/>
                <a:cs typeface="Raleway"/>
                <a:sym typeface="Raleway"/>
              </a:rPr>
              <a:t>enable economic transition</a:t>
            </a:r>
            <a:r>
              <a:rPr lang="en" sz="3100" dirty="0">
                <a:solidFill>
                  <a:srgbClr val="595959"/>
                </a:solidFill>
                <a:latin typeface="Raleway Medium"/>
                <a:ea typeface="Raleway Medium"/>
                <a:cs typeface="Raleway Medium"/>
                <a:sym typeface="Raleway Medium"/>
              </a:rPr>
              <a:t> and growth and to </a:t>
            </a:r>
            <a:r>
              <a:rPr lang="en" sz="3100" b="1" dirty="0">
                <a:solidFill>
                  <a:srgbClr val="595959"/>
                </a:solidFill>
                <a:latin typeface="Raleway"/>
                <a:ea typeface="Raleway"/>
                <a:cs typeface="Raleway"/>
                <a:sym typeface="Raleway"/>
              </a:rPr>
              <a:t>create a more livable region</a:t>
            </a:r>
            <a:r>
              <a:rPr lang="en" sz="3100" dirty="0">
                <a:solidFill>
                  <a:srgbClr val="595959"/>
                </a:solidFill>
                <a:latin typeface="Raleway Medium"/>
                <a:ea typeface="Raleway Medium"/>
                <a:cs typeface="Raleway Medium"/>
                <a:sym typeface="Raleway Medium"/>
              </a:rPr>
              <a:t>.”</a:t>
            </a:r>
            <a:br>
              <a:rPr lang="en" sz="3100" dirty="0">
                <a:solidFill>
                  <a:srgbClr val="595959"/>
                </a:solidFill>
                <a:latin typeface="Raleway Medium"/>
                <a:ea typeface="Raleway Medium"/>
                <a:cs typeface="Raleway Medium"/>
                <a:sym typeface="Raleway Medium"/>
              </a:rPr>
            </a:br>
            <a:r>
              <a:rPr lang="en" sz="3100" dirty="0">
                <a:solidFill>
                  <a:srgbClr val="595959"/>
                </a:solidFill>
                <a:latin typeface="Raleway Light"/>
                <a:ea typeface="Raleway Light"/>
                <a:cs typeface="Raleway Light"/>
                <a:sym typeface="Raleway Light"/>
              </a:rPr>
              <a:t>-Northwest Colorado Resiliency and Recovery Roadmap</a:t>
            </a:r>
            <a:endParaRPr sz="3100" dirty="0">
              <a:solidFill>
                <a:srgbClr val="595959"/>
              </a:solidFill>
              <a:latin typeface="Raleway Light"/>
              <a:ea typeface="Raleway Light"/>
              <a:cs typeface="Raleway Light"/>
              <a:sym typeface="Raleway Light"/>
            </a:endParaRPr>
          </a:p>
        </p:txBody>
      </p:sp>
      <p:sp>
        <p:nvSpPr>
          <p:cNvPr id="129" name="Google Shape;129;p22"/>
          <p:cNvSpPr txBox="1"/>
          <p:nvPr/>
        </p:nvSpPr>
        <p:spPr>
          <a:xfrm>
            <a:off x="12899526" y="1042460"/>
            <a:ext cx="5375400" cy="5423658"/>
          </a:xfrm>
          <a:prstGeom prst="rect">
            <a:avLst/>
          </a:prstGeom>
          <a:solidFill>
            <a:schemeClr val="accent4">
              <a:lumMod val="20000"/>
              <a:lumOff val="80000"/>
            </a:schemeClr>
          </a:solidFill>
          <a:ln>
            <a:noFill/>
          </a:ln>
        </p:spPr>
        <p:txBody>
          <a:bodyPr spcFirstLastPara="1" wrap="square" lIns="182850" tIns="182850" rIns="182850" bIns="182850" anchor="t" anchorCtr="0">
            <a:noAutofit/>
          </a:bodyPr>
          <a:lstStyle/>
          <a:p>
            <a:pPr>
              <a:spcAft>
                <a:spcPts val="2400"/>
              </a:spcAft>
            </a:pPr>
            <a:r>
              <a:rPr lang="en" sz="3100" dirty="0">
                <a:solidFill>
                  <a:srgbClr val="595959"/>
                </a:solidFill>
                <a:latin typeface="Raleway Medium"/>
                <a:ea typeface="Raleway Medium"/>
                <a:cs typeface="Raleway Medium"/>
                <a:sym typeface="Raleway Medium"/>
              </a:rPr>
              <a:t>"Routt County seeks a diverse and sustainable economy with opportunities and career pathways for all current and future residents. The County will help the economy and workforce adapt to changes in technology and markets." -</a:t>
            </a:r>
            <a:r>
              <a:rPr lang="en" sz="3100" dirty="0">
                <a:solidFill>
                  <a:srgbClr val="595959"/>
                </a:solidFill>
                <a:latin typeface="Raleway Light"/>
                <a:ea typeface="Raleway Light"/>
                <a:cs typeface="Raleway Light"/>
                <a:sym typeface="Raleway Light"/>
              </a:rPr>
              <a:t>Routt County Master Plan</a:t>
            </a:r>
            <a:endParaRPr sz="3100" dirty="0">
              <a:solidFill>
                <a:srgbClr val="FF0000"/>
              </a:solidFill>
              <a:latin typeface="Raleway Light"/>
              <a:ea typeface="Raleway Light"/>
              <a:cs typeface="Raleway Light"/>
              <a:sym typeface="Raleway Light"/>
            </a:endParaRPr>
          </a:p>
        </p:txBody>
      </p:sp>
      <p:pic>
        <p:nvPicPr>
          <p:cNvPr id="130" name="Google Shape;130;p22"/>
          <p:cNvPicPr preferRelativeResize="0"/>
          <p:nvPr/>
        </p:nvPicPr>
        <p:blipFill>
          <a:blip r:embed="rId4">
            <a:alphaModFix/>
          </a:blip>
          <a:stretch>
            <a:fillRect/>
          </a:stretch>
        </p:blipFill>
        <p:spPr>
          <a:xfrm>
            <a:off x="8780438" y="171094"/>
            <a:ext cx="3702996" cy="2468676"/>
          </a:xfrm>
          <a:prstGeom prst="rect">
            <a:avLst/>
          </a:prstGeom>
          <a:noFill/>
          <a:ln>
            <a:noFill/>
          </a:ln>
        </p:spPr>
      </p:pic>
    </p:spTree>
    <p:extLst>
      <p:ext uri="{BB962C8B-B14F-4D97-AF65-F5344CB8AC3E}">
        <p14:creationId xmlns:p14="http://schemas.microsoft.com/office/powerpoint/2010/main" val="30303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570C001-916F-BA50-02B2-8253E0D24F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8586" y="766081"/>
            <a:ext cx="3810000" cy="1733550"/>
          </a:xfrm>
          <a:prstGeom prst="rect">
            <a:avLst/>
          </a:prstGeom>
        </p:spPr>
      </p:pic>
      <p:pic>
        <p:nvPicPr>
          <p:cNvPr id="7" name="Picture 6" descr="A black background with blue text&#10;&#10;Description automatically generated">
            <a:extLst>
              <a:ext uri="{FF2B5EF4-FFF2-40B4-BE49-F238E27FC236}">
                <a16:creationId xmlns:a16="http://schemas.microsoft.com/office/drawing/2014/main" id="{3C6FB82E-5B67-2C33-1784-E12BBFBB801E}"/>
              </a:ext>
            </a:extLst>
          </p:cNvPr>
          <p:cNvPicPr>
            <a:picLocks noChangeAspect="1"/>
          </p:cNvPicPr>
          <p:nvPr/>
        </p:nvPicPr>
        <p:blipFill>
          <a:blip r:embed="rId5"/>
          <a:stretch>
            <a:fillRect/>
          </a:stretch>
        </p:blipFill>
        <p:spPr>
          <a:xfrm>
            <a:off x="12460475" y="2932639"/>
            <a:ext cx="5450212" cy="3448274"/>
          </a:xfrm>
          <a:prstGeom prst="rect">
            <a:avLst/>
          </a:prstGeom>
        </p:spPr>
      </p:pic>
      <p:pic>
        <p:nvPicPr>
          <p:cNvPr id="5" name="Picture 4" descr="A blue and black logo&#10;&#10;Description automatically generated">
            <a:extLst>
              <a:ext uri="{FF2B5EF4-FFF2-40B4-BE49-F238E27FC236}">
                <a16:creationId xmlns:a16="http://schemas.microsoft.com/office/drawing/2014/main" id="{E75C9391-A53D-6BA7-8990-6C032C77177B}"/>
              </a:ext>
            </a:extLst>
          </p:cNvPr>
          <p:cNvPicPr>
            <a:picLocks noChangeAspect="1"/>
          </p:cNvPicPr>
          <p:nvPr/>
        </p:nvPicPr>
        <p:blipFill>
          <a:blip r:embed="rId6"/>
          <a:stretch>
            <a:fillRect/>
          </a:stretch>
        </p:blipFill>
        <p:spPr>
          <a:xfrm>
            <a:off x="1330259" y="3150931"/>
            <a:ext cx="5177570" cy="1559814"/>
          </a:xfrm>
          <a:prstGeom prst="rect">
            <a:avLst/>
          </a:prstGeom>
        </p:spPr>
      </p:pic>
      <p:pic>
        <p:nvPicPr>
          <p:cNvPr id="6" name="Picture 5" descr="A green and yellow text&#10;&#10;Description automatically generated">
            <a:extLst>
              <a:ext uri="{FF2B5EF4-FFF2-40B4-BE49-F238E27FC236}">
                <a16:creationId xmlns:a16="http://schemas.microsoft.com/office/drawing/2014/main" id="{66F9F050-14FC-33A0-FDBA-13A4A65168DF}"/>
              </a:ext>
            </a:extLst>
          </p:cNvPr>
          <p:cNvPicPr>
            <a:picLocks noChangeAspect="1"/>
          </p:cNvPicPr>
          <p:nvPr/>
        </p:nvPicPr>
        <p:blipFill>
          <a:blip r:embed="rId7"/>
          <a:stretch>
            <a:fillRect/>
          </a:stretch>
        </p:blipFill>
        <p:spPr>
          <a:xfrm>
            <a:off x="166530" y="4886907"/>
            <a:ext cx="7505028" cy="1674806"/>
          </a:xfrm>
          <a:prstGeom prst="rect">
            <a:avLst/>
          </a:prstGeom>
        </p:spPr>
      </p:pic>
      <p:pic>
        <p:nvPicPr>
          <p:cNvPr id="8" name="Google Shape;78;p17">
            <a:extLst>
              <a:ext uri="{FF2B5EF4-FFF2-40B4-BE49-F238E27FC236}">
                <a16:creationId xmlns:a16="http://schemas.microsoft.com/office/drawing/2014/main" id="{0DEDDEDF-9E5A-AB6E-F27A-901188BF787E}"/>
              </a:ext>
            </a:extLst>
          </p:cNvPr>
          <p:cNvPicPr preferRelativeResize="0"/>
          <p:nvPr/>
        </p:nvPicPr>
        <p:blipFill rotWithShape="1">
          <a:blip r:embed="rId8">
            <a:alphaModFix/>
          </a:blip>
          <a:srcRect l="12993" t="6252" r="13471"/>
          <a:stretch/>
        </p:blipFill>
        <p:spPr>
          <a:xfrm>
            <a:off x="342166" y="7034878"/>
            <a:ext cx="3385484" cy="2929822"/>
          </a:xfrm>
          <a:prstGeom prst="rect">
            <a:avLst/>
          </a:prstGeom>
          <a:noFill/>
          <a:ln>
            <a:noFill/>
          </a:ln>
        </p:spPr>
      </p:pic>
      <p:pic>
        <p:nvPicPr>
          <p:cNvPr id="9" name="Google Shape;79;p17">
            <a:extLst>
              <a:ext uri="{FF2B5EF4-FFF2-40B4-BE49-F238E27FC236}">
                <a16:creationId xmlns:a16="http://schemas.microsoft.com/office/drawing/2014/main" id="{33461976-8CA2-6886-67B0-0BE4C94ED15D}"/>
              </a:ext>
            </a:extLst>
          </p:cNvPr>
          <p:cNvPicPr preferRelativeResize="0"/>
          <p:nvPr/>
        </p:nvPicPr>
        <p:blipFill>
          <a:blip r:embed="rId9">
            <a:alphaModFix/>
          </a:blip>
          <a:stretch>
            <a:fillRect/>
          </a:stretch>
        </p:blipFill>
        <p:spPr>
          <a:xfrm>
            <a:off x="4130401" y="7043732"/>
            <a:ext cx="2805346" cy="2929822"/>
          </a:xfrm>
          <a:prstGeom prst="rect">
            <a:avLst/>
          </a:prstGeom>
          <a:noFill/>
          <a:ln>
            <a:noFill/>
          </a:ln>
        </p:spPr>
      </p:pic>
      <p:pic>
        <p:nvPicPr>
          <p:cNvPr id="10" name="Google Shape;80;p17">
            <a:extLst>
              <a:ext uri="{FF2B5EF4-FFF2-40B4-BE49-F238E27FC236}">
                <a16:creationId xmlns:a16="http://schemas.microsoft.com/office/drawing/2014/main" id="{E771F8FF-0C04-EB95-29CB-5F8F0E58346A}"/>
              </a:ext>
            </a:extLst>
          </p:cNvPr>
          <p:cNvPicPr preferRelativeResize="0"/>
          <p:nvPr/>
        </p:nvPicPr>
        <p:blipFill>
          <a:blip r:embed="rId10">
            <a:alphaModFix/>
          </a:blip>
          <a:stretch>
            <a:fillRect/>
          </a:stretch>
        </p:blipFill>
        <p:spPr>
          <a:xfrm>
            <a:off x="7671558" y="7331528"/>
            <a:ext cx="4146400" cy="2354230"/>
          </a:xfrm>
          <a:prstGeom prst="rect">
            <a:avLst/>
          </a:prstGeom>
          <a:solidFill>
            <a:srgbClr val="FFFFFF"/>
          </a:solidFill>
          <a:ln>
            <a:noFill/>
          </a:ln>
        </p:spPr>
      </p:pic>
      <p:pic>
        <p:nvPicPr>
          <p:cNvPr id="1026" name="Picture 2">
            <a:extLst>
              <a:ext uri="{FF2B5EF4-FFF2-40B4-BE49-F238E27FC236}">
                <a16:creationId xmlns:a16="http://schemas.microsoft.com/office/drawing/2014/main" id="{331091CA-A8AE-A066-99DA-321FF5DFF64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12829"/>
          <a:stretch/>
        </p:blipFill>
        <p:spPr bwMode="auto">
          <a:xfrm>
            <a:off x="4699436" y="601242"/>
            <a:ext cx="7285736" cy="11632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F573FA3-6C21-D38B-5051-7678B5B432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05028" y="5567950"/>
            <a:ext cx="4200834" cy="1504776"/>
          </a:xfrm>
          <a:prstGeom prst="rect">
            <a:avLst/>
          </a:prstGeom>
          <a:noFill/>
          <a:extLst>
            <a:ext uri="{909E8E84-426E-40DD-AFC4-6F175D3DCCD1}">
              <a14:hiddenFill xmlns:a14="http://schemas.microsoft.com/office/drawing/2010/main">
                <a:solidFill>
                  <a:srgbClr val="FFFFFF"/>
                </a:solidFill>
              </a14:hiddenFill>
            </a:ext>
          </a:extLst>
        </p:spPr>
      </p:pic>
      <p:pic>
        <p:nvPicPr>
          <p:cNvPr id="601" name="Google Shape;601;p57"/>
          <p:cNvPicPr preferRelativeResize="0"/>
          <p:nvPr/>
        </p:nvPicPr>
        <p:blipFill rotWithShape="1">
          <a:blip r:embed="rId13">
            <a:alphaModFix/>
          </a:blip>
          <a:srcRect l="4417" r="5239"/>
          <a:stretch/>
        </p:blipFill>
        <p:spPr>
          <a:xfrm>
            <a:off x="13062588" y="-89875"/>
            <a:ext cx="4800600" cy="2379324"/>
          </a:xfrm>
          <a:prstGeom prst="rect">
            <a:avLst/>
          </a:prstGeom>
          <a:noFill/>
          <a:ln>
            <a:noFill/>
          </a:ln>
        </p:spPr>
      </p:pic>
      <p:pic>
        <p:nvPicPr>
          <p:cNvPr id="2" name="Picture 1" descr="A black background with orange letters&#10;&#10;Description automatically generated">
            <a:extLst>
              <a:ext uri="{FF2B5EF4-FFF2-40B4-BE49-F238E27FC236}">
                <a16:creationId xmlns:a16="http://schemas.microsoft.com/office/drawing/2014/main" id="{259A06CB-16F4-60AE-DF86-C67CB78131B0}"/>
              </a:ext>
            </a:extLst>
          </p:cNvPr>
          <p:cNvPicPr>
            <a:picLocks noChangeAspect="1"/>
          </p:cNvPicPr>
          <p:nvPr/>
        </p:nvPicPr>
        <p:blipFill>
          <a:blip r:embed="rId14"/>
          <a:stretch>
            <a:fillRect/>
          </a:stretch>
        </p:blipFill>
        <p:spPr>
          <a:xfrm>
            <a:off x="7283819" y="3455700"/>
            <a:ext cx="5176656" cy="1961962"/>
          </a:xfrm>
          <a:prstGeom prst="rect">
            <a:avLst/>
          </a:prstGeom>
        </p:spPr>
      </p:pic>
      <p:pic>
        <p:nvPicPr>
          <p:cNvPr id="12" name="Picture 11" descr="A black truck in a field&#10;&#10;Description automatically generated">
            <a:extLst>
              <a:ext uri="{FF2B5EF4-FFF2-40B4-BE49-F238E27FC236}">
                <a16:creationId xmlns:a16="http://schemas.microsoft.com/office/drawing/2014/main" id="{0FDC7B2B-B7D1-2E44-7AA6-03979B3C7426}"/>
              </a:ext>
            </a:extLst>
          </p:cNvPr>
          <p:cNvPicPr>
            <a:picLocks noChangeAspect="1"/>
          </p:cNvPicPr>
          <p:nvPr/>
        </p:nvPicPr>
        <p:blipFill rotWithShape="1">
          <a:blip r:embed="rId15"/>
          <a:srcRect r="67801" b="67203"/>
          <a:stretch/>
        </p:blipFill>
        <p:spPr>
          <a:xfrm>
            <a:off x="7671558" y="1571861"/>
            <a:ext cx="5105832" cy="1733552"/>
          </a:xfrm>
          <a:prstGeom prst="rect">
            <a:avLst/>
          </a:prstGeom>
        </p:spPr>
      </p:pic>
      <p:pic>
        <p:nvPicPr>
          <p:cNvPr id="14" name="Picture 13" descr="A logo with a flower in the center&#10;&#10;Description automatically generated">
            <a:extLst>
              <a:ext uri="{FF2B5EF4-FFF2-40B4-BE49-F238E27FC236}">
                <a16:creationId xmlns:a16="http://schemas.microsoft.com/office/drawing/2014/main" id="{918FEFE6-BDC9-2842-71D2-F5807FD53393}"/>
              </a:ext>
            </a:extLst>
          </p:cNvPr>
          <p:cNvPicPr>
            <a:picLocks noChangeAspect="1"/>
          </p:cNvPicPr>
          <p:nvPr/>
        </p:nvPicPr>
        <p:blipFill>
          <a:blip r:embed="rId16"/>
          <a:stretch>
            <a:fillRect/>
          </a:stretch>
        </p:blipFill>
        <p:spPr>
          <a:xfrm>
            <a:off x="12777390" y="6796978"/>
            <a:ext cx="3176576" cy="3176576"/>
          </a:xfrm>
          <a:prstGeom prst="rect">
            <a:avLst/>
          </a:prstGeom>
        </p:spPr>
      </p:pic>
    </p:spTree>
    <p:extLst>
      <p:ext uri="{BB962C8B-B14F-4D97-AF65-F5344CB8AC3E}">
        <p14:creationId xmlns:p14="http://schemas.microsoft.com/office/powerpoint/2010/main" val="2749627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F2F1B-A72A-CF8A-73C2-13DC9FE94165}"/>
              </a:ext>
            </a:extLst>
          </p:cNvPr>
          <p:cNvSpPr txBox="1"/>
          <p:nvPr/>
        </p:nvSpPr>
        <p:spPr>
          <a:xfrm>
            <a:off x="1485900" y="2449286"/>
            <a:ext cx="7912744" cy="1569660"/>
          </a:xfrm>
          <a:prstGeom prst="rect">
            <a:avLst/>
          </a:prstGeom>
          <a:noFill/>
        </p:spPr>
        <p:txBody>
          <a:bodyPr wrap="none" rtlCol="0">
            <a:spAutoFit/>
          </a:bodyPr>
          <a:lstStyle/>
          <a:p>
            <a:r>
              <a:rPr lang="en-US" sz="9600" dirty="0"/>
              <a:t>What’s next?</a:t>
            </a:r>
          </a:p>
        </p:txBody>
      </p:sp>
      <p:sp>
        <p:nvSpPr>
          <p:cNvPr id="4" name="TextBox 3">
            <a:extLst>
              <a:ext uri="{FF2B5EF4-FFF2-40B4-BE49-F238E27FC236}">
                <a16:creationId xmlns:a16="http://schemas.microsoft.com/office/drawing/2014/main" id="{02A9356E-ADA5-3C7C-9D80-C948915DF3E5}"/>
              </a:ext>
            </a:extLst>
          </p:cNvPr>
          <p:cNvSpPr txBox="1"/>
          <p:nvPr/>
        </p:nvSpPr>
        <p:spPr>
          <a:xfrm>
            <a:off x="4245429" y="4278086"/>
            <a:ext cx="7829387" cy="4832092"/>
          </a:xfrm>
          <a:prstGeom prst="rect">
            <a:avLst/>
          </a:prstGeom>
          <a:noFill/>
        </p:spPr>
        <p:txBody>
          <a:bodyPr wrap="none" rtlCol="0">
            <a:spAutoFit/>
          </a:bodyPr>
          <a:lstStyle/>
          <a:p>
            <a:r>
              <a:rPr lang="en-US" sz="4400" dirty="0"/>
              <a:t>For Sasha</a:t>
            </a:r>
          </a:p>
          <a:p>
            <a:endParaRPr lang="en-US" sz="4400" dirty="0"/>
          </a:p>
          <a:p>
            <a:r>
              <a:rPr lang="en-US" sz="4400" dirty="0"/>
              <a:t>For Northwest Colorado</a:t>
            </a:r>
          </a:p>
          <a:p>
            <a:endParaRPr lang="en-US" sz="4400" dirty="0"/>
          </a:p>
          <a:p>
            <a:r>
              <a:rPr lang="en-US" sz="4400" dirty="0"/>
              <a:t>For ERC</a:t>
            </a:r>
          </a:p>
          <a:p>
            <a:endParaRPr lang="en-US" sz="4400" dirty="0"/>
          </a:p>
          <a:p>
            <a:r>
              <a:rPr lang="en-US" sz="4400" dirty="0"/>
              <a:t>For Economic Development</a:t>
            </a:r>
          </a:p>
        </p:txBody>
      </p:sp>
    </p:spTree>
    <p:extLst>
      <p:ext uri="{BB962C8B-B14F-4D97-AF65-F5344CB8AC3E}">
        <p14:creationId xmlns:p14="http://schemas.microsoft.com/office/powerpoint/2010/main" val="1521994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59"/>
          <p:cNvPicPr preferRelativeResize="0"/>
          <p:nvPr/>
        </p:nvPicPr>
        <p:blipFill rotWithShape="1">
          <a:blip r:embed="rId3">
            <a:alphaModFix/>
          </a:blip>
          <a:srcRect t="28417" b="24510"/>
          <a:stretch/>
        </p:blipFill>
        <p:spPr>
          <a:xfrm>
            <a:off x="1" y="3830800"/>
            <a:ext cx="18288006" cy="6456200"/>
          </a:xfrm>
          <a:prstGeom prst="rect">
            <a:avLst/>
          </a:prstGeom>
          <a:noFill/>
          <a:ln>
            <a:noFill/>
          </a:ln>
        </p:spPr>
      </p:pic>
      <p:sp>
        <p:nvSpPr>
          <p:cNvPr id="618" name="Google Shape;618;p59"/>
          <p:cNvSpPr/>
          <p:nvPr/>
        </p:nvSpPr>
        <p:spPr>
          <a:xfrm>
            <a:off x="0" y="3830800"/>
            <a:ext cx="18288000" cy="2250000"/>
          </a:xfrm>
          <a:prstGeom prst="rect">
            <a:avLst/>
          </a:prstGeom>
          <a:solidFill>
            <a:srgbClr val="FFFFFF">
              <a:alpha val="24000"/>
            </a:srgbClr>
          </a:solidFill>
          <a:ln>
            <a:noFill/>
          </a:ln>
        </p:spPr>
        <p:txBody>
          <a:bodyPr spcFirstLastPara="1" wrap="square" lIns="182850" tIns="182850" rIns="182850" bIns="182850" anchor="ctr" anchorCtr="0">
            <a:noAutofit/>
          </a:bodyPr>
          <a:lstStyle/>
          <a:p>
            <a:r>
              <a:rPr lang="en-US" sz="2800" dirty="0"/>
              <a:t>		</a:t>
            </a:r>
            <a:endParaRPr sz="2800" dirty="0"/>
          </a:p>
        </p:txBody>
      </p:sp>
      <p:sp>
        <p:nvSpPr>
          <p:cNvPr id="619" name="Google Shape;619;p59"/>
          <p:cNvSpPr txBox="1">
            <a:spLocks noGrp="1"/>
          </p:cNvSpPr>
          <p:nvPr>
            <p:ph type="ctrTitle"/>
          </p:nvPr>
        </p:nvSpPr>
        <p:spPr>
          <a:xfrm>
            <a:off x="547800" y="3672600"/>
            <a:ext cx="17192400" cy="2408400"/>
          </a:xfrm>
          <a:prstGeom prst="rect">
            <a:avLst/>
          </a:prstGeom>
          <a:effectLst>
            <a:outerShdw blurRad="300038" dist="209550" algn="bl" rotWithShape="0">
              <a:schemeClr val="lt2"/>
            </a:outerShdw>
          </a:effectLst>
        </p:spPr>
        <p:txBody>
          <a:bodyPr spcFirstLastPara="1" wrap="square" lIns="182850" tIns="182850" rIns="182850" bIns="182850" anchor="b" anchorCtr="0">
            <a:normAutofit/>
          </a:bodyPr>
          <a:lstStyle/>
          <a:p>
            <a:r>
              <a:rPr lang="en" sz="9300" b="1" dirty="0">
                <a:latin typeface="Raleway"/>
                <a:ea typeface="Raleway"/>
                <a:cs typeface="Raleway"/>
                <a:sym typeface="Raleway"/>
              </a:rPr>
              <a:t>							 Thank you!</a:t>
            </a:r>
            <a:endParaRPr sz="9300" b="1" dirty="0">
              <a:latin typeface="Raleway"/>
              <a:ea typeface="Raleway"/>
              <a:cs typeface="Raleway"/>
              <a:sym typeface="Raleway"/>
            </a:endParaRPr>
          </a:p>
        </p:txBody>
      </p:sp>
      <p:pic>
        <p:nvPicPr>
          <p:cNvPr id="620" name="Google Shape;620;p59"/>
          <p:cNvPicPr preferRelativeResize="0"/>
          <p:nvPr/>
        </p:nvPicPr>
        <p:blipFill rotWithShape="1">
          <a:blip r:embed="rId4">
            <a:alphaModFix/>
          </a:blip>
          <a:srcRect t="11758" r="3938" b="16189"/>
          <a:stretch/>
        </p:blipFill>
        <p:spPr>
          <a:xfrm>
            <a:off x="6433250" y="0"/>
            <a:ext cx="4837396" cy="3628052"/>
          </a:xfrm>
          <a:prstGeom prst="rect">
            <a:avLst/>
          </a:prstGeom>
          <a:noFill/>
          <a:ln>
            <a:noFill/>
          </a:ln>
        </p:spPr>
      </p:pic>
      <p:pic>
        <p:nvPicPr>
          <p:cNvPr id="621" name="Google Shape;621;p59"/>
          <p:cNvPicPr preferRelativeResize="0"/>
          <p:nvPr/>
        </p:nvPicPr>
        <p:blipFill rotWithShape="1">
          <a:blip r:embed="rId5">
            <a:alphaModFix/>
          </a:blip>
          <a:srcRect t="12013" b="34780"/>
          <a:stretch/>
        </p:blipFill>
        <p:spPr>
          <a:xfrm>
            <a:off x="11468801" y="-4"/>
            <a:ext cx="6819154" cy="3628052"/>
          </a:xfrm>
          <a:prstGeom prst="rect">
            <a:avLst/>
          </a:prstGeom>
          <a:noFill/>
          <a:ln>
            <a:noFill/>
          </a:ln>
        </p:spPr>
      </p:pic>
      <p:pic>
        <p:nvPicPr>
          <p:cNvPr id="622" name="Google Shape;622;p59"/>
          <p:cNvPicPr preferRelativeResize="0"/>
          <p:nvPr/>
        </p:nvPicPr>
        <p:blipFill rotWithShape="1">
          <a:blip r:embed="rId6">
            <a:alphaModFix/>
          </a:blip>
          <a:srcRect l="4475" t="26486" r="1300"/>
          <a:stretch/>
        </p:blipFill>
        <p:spPr>
          <a:xfrm>
            <a:off x="0" y="-20632"/>
            <a:ext cx="6235096" cy="3648684"/>
          </a:xfrm>
          <a:prstGeom prst="rect">
            <a:avLst/>
          </a:prstGeom>
          <a:noFill/>
          <a:ln>
            <a:noFill/>
          </a:ln>
        </p:spPr>
      </p:pic>
      <p:pic>
        <p:nvPicPr>
          <p:cNvPr id="3" name="Picture 2">
            <a:extLst>
              <a:ext uri="{FF2B5EF4-FFF2-40B4-BE49-F238E27FC236}">
                <a16:creationId xmlns:a16="http://schemas.microsoft.com/office/drawing/2014/main" id="{1A1D24E8-401A-47DC-2A64-FFA69435A3AA}"/>
              </a:ext>
            </a:extLst>
          </p:cNvPr>
          <p:cNvPicPr>
            <a:picLocks noChangeAspect="1"/>
          </p:cNvPicPr>
          <p:nvPr/>
        </p:nvPicPr>
        <p:blipFill>
          <a:blip r:embed="rId7"/>
          <a:stretch>
            <a:fillRect/>
          </a:stretch>
        </p:blipFill>
        <p:spPr>
          <a:xfrm>
            <a:off x="547793" y="4585930"/>
            <a:ext cx="5006644" cy="500664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g271240208d6_0_296"/>
          <p:cNvPicPr preferRelativeResize="0"/>
          <p:nvPr/>
        </p:nvPicPr>
        <p:blipFill>
          <a:blip r:embed="rId3">
            <a:alphaModFix/>
          </a:blip>
          <a:stretch>
            <a:fillRect/>
          </a:stretch>
        </p:blipFill>
        <p:spPr>
          <a:xfrm>
            <a:off x="0" y="7799120"/>
            <a:ext cx="18288001" cy="2486643"/>
          </a:xfrm>
          <a:prstGeom prst="rect">
            <a:avLst/>
          </a:prstGeom>
          <a:noFill/>
          <a:ln>
            <a:noFill/>
          </a:ln>
        </p:spPr>
      </p:pic>
      <p:sp>
        <p:nvSpPr>
          <p:cNvPr id="210" name="Google Shape;210;g271240208d6_0_296"/>
          <p:cNvSpPr txBox="1">
            <a:spLocks noGrp="1"/>
          </p:cNvSpPr>
          <p:nvPr>
            <p:ph type="title"/>
          </p:nvPr>
        </p:nvSpPr>
        <p:spPr>
          <a:xfrm>
            <a:off x="579664" y="416930"/>
            <a:ext cx="17128672" cy="1228200"/>
          </a:xfrm>
          <a:prstGeom prst="rect">
            <a:avLst/>
          </a:prstGeom>
        </p:spPr>
        <p:txBody>
          <a:bodyPr spcFirstLastPara="1" wrap="square" lIns="137150" tIns="68550" rIns="137150" bIns="68550" anchor="ctr" anchorCtr="0">
            <a:normAutofit/>
          </a:bodyPr>
          <a:lstStyle/>
          <a:p>
            <a:pPr marL="0" lvl="0" indent="0" algn="l" rtl="0">
              <a:spcBef>
                <a:spcPts val="0"/>
              </a:spcBef>
              <a:spcAft>
                <a:spcPts val="0"/>
              </a:spcAft>
              <a:buNone/>
            </a:pPr>
            <a:r>
              <a:rPr lang="en-US" b="1" dirty="0"/>
              <a:t>Purpose of the Economic Recovery Corps</a:t>
            </a:r>
            <a:endParaRPr b="1" dirty="0"/>
          </a:p>
        </p:txBody>
      </p:sp>
      <p:pic>
        <p:nvPicPr>
          <p:cNvPr id="2" name="Google Shape;140;p30" title="ECR EDA IED Stack line.png">
            <a:extLst>
              <a:ext uri="{FF2B5EF4-FFF2-40B4-BE49-F238E27FC236}">
                <a16:creationId xmlns:a16="http://schemas.microsoft.com/office/drawing/2014/main" id="{B8375CBE-AD81-DA46-5135-3A496C5B4CF3}"/>
              </a:ext>
            </a:extLst>
          </p:cNvPr>
          <p:cNvPicPr preferRelativeResize="0"/>
          <p:nvPr/>
        </p:nvPicPr>
        <p:blipFill>
          <a:blip r:embed="rId4">
            <a:alphaModFix/>
          </a:blip>
          <a:stretch>
            <a:fillRect/>
          </a:stretch>
        </p:blipFill>
        <p:spPr>
          <a:xfrm>
            <a:off x="454119" y="5628403"/>
            <a:ext cx="2616583" cy="1641250"/>
          </a:xfrm>
          <a:prstGeom prst="rect">
            <a:avLst/>
          </a:prstGeom>
          <a:noFill/>
          <a:ln>
            <a:noFill/>
          </a:ln>
        </p:spPr>
      </p:pic>
      <p:pic>
        <p:nvPicPr>
          <p:cNvPr id="4" name="Picture 3">
            <a:extLst>
              <a:ext uri="{FF2B5EF4-FFF2-40B4-BE49-F238E27FC236}">
                <a16:creationId xmlns:a16="http://schemas.microsoft.com/office/drawing/2014/main" id="{D4E7E06B-01B1-5105-94F5-E99E6A5DECBE}"/>
              </a:ext>
            </a:extLst>
          </p:cNvPr>
          <p:cNvPicPr>
            <a:picLocks noChangeAspect="1"/>
          </p:cNvPicPr>
          <p:nvPr/>
        </p:nvPicPr>
        <p:blipFill>
          <a:blip r:embed="rId5"/>
          <a:stretch>
            <a:fillRect/>
          </a:stretch>
        </p:blipFill>
        <p:spPr>
          <a:xfrm>
            <a:off x="209550" y="3109912"/>
            <a:ext cx="17868900" cy="4067175"/>
          </a:xfrm>
          <a:prstGeom prst="rect">
            <a:avLst/>
          </a:prstGeom>
        </p:spPr>
      </p:pic>
    </p:spTree>
    <p:extLst>
      <p:ext uri="{BB962C8B-B14F-4D97-AF65-F5344CB8AC3E}">
        <p14:creationId xmlns:p14="http://schemas.microsoft.com/office/powerpoint/2010/main" val="1868523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0"/>
          <p:cNvSpPr txBox="1">
            <a:spLocks noGrp="1"/>
          </p:cNvSpPr>
          <p:nvPr>
            <p:ph type="title"/>
          </p:nvPr>
        </p:nvSpPr>
        <p:spPr>
          <a:xfrm>
            <a:off x="498500" y="409289"/>
            <a:ext cx="15499200" cy="1019400"/>
          </a:xfrm>
          <a:prstGeom prst="rect">
            <a:avLst/>
          </a:prstGeom>
        </p:spPr>
        <p:txBody>
          <a:bodyPr spcFirstLastPara="1" wrap="square" lIns="182850" tIns="182850" rIns="182850" bIns="182850" anchor="t" anchorCtr="0">
            <a:noAutofit/>
          </a:bodyPr>
          <a:lstStyle/>
          <a:p>
            <a:r>
              <a:rPr lang="en" b="1" dirty="0"/>
              <a:t>Economic Recovery Corps Program </a:t>
            </a:r>
            <a:endParaRPr b="1" dirty="0"/>
          </a:p>
        </p:txBody>
      </p:sp>
      <p:pic>
        <p:nvPicPr>
          <p:cNvPr id="140" name="Google Shape;140;p30" title="ECR EDA IED Stack line.png"/>
          <p:cNvPicPr preferRelativeResize="0"/>
          <p:nvPr/>
        </p:nvPicPr>
        <p:blipFill>
          <a:blip r:embed="rId3">
            <a:alphaModFix/>
          </a:blip>
          <a:stretch>
            <a:fillRect/>
          </a:stretch>
        </p:blipFill>
        <p:spPr>
          <a:xfrm>
            <a:off x="15182491" y="2052446"/>
            <a:ext cx="2616583" cy="1641250"/>
          </a:xfrm>
          <a:prstGeom prst="rect">
            <a:avLst/>
          </a:prstGeom>
          <a:noFill/>
          <a:ln>
            <a:noFill/>
          </a:ln>
        </p:spPr>
      </p:pic>
      <p:pic>
        <p:nvPicPr>
          <p:cNvPr id="141" name="Google Shape;141;p30" title="partners logos .jpg"/>
          <p:cNvPicPr preferRelativeResize="0"/>
          <p:nvPr/>
        </p:nvPicPr>
        <p:blipFill>
          <a:blip r:embed="rId4">
            <a:alphaModFix/>
          </a:blip>
          <a:stretch>
            <a:fillRect/>
          </a:stretch>
        </p:blipFill>
        <p:spPr>
          <a:xfrm>
            <a:off x="0" y="8645751"/>
            <a:ext cx="18367796" cy="1641250"/>
          </a:xfrm>
          <a:prstGeom prst="rect">
            <a:avLst/>
          </a:prstGeom>
          <a:noFill/>
          <a:ln>
            <a:noFill/>
          </a:ln>
        </p:spPr>
      </p:pic>
      <p:pic>
        <p:nvPicPr>
          <p:cNvPr id="142" name="Google Shape;142;p30" title="ERC two-way learning exchange .jpg"/>
          <p:cNvPicPr preferRelativeResize="0"/>
          <p:nvPr/>
        </p:nvPicPr>
        <p:blipFill>
          <a:blip r:embed="rId5">
            <a:alphaModFix/>
          </a:blip>
          <a:stretch>
            <a:fillRect/>
          </a:stretch>
        </p:blipFill>
        <p:spPr>
          <a:xfrm>
            <a:off x="779477" y="1749050"/>
            <a:ext cx="13985838" cy="6460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1">
          <a:gsLst>
            <a:gs pos="65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Shape 227"/>
        <p:cNvGrpSpPr/>
        <p:nvPr/>
      </p:nvGrpSpPr>
      <p:grpSpPr>
        <a:xfrm>
          <a:off x="0" y="0"/>
          <a:ext cx="0" cy="0"/>
          <a:chOff x="0" y="0"/>
          <a:chExt cx="0" cy="0"/>
        </a:xfrm>
      </p:grpSpPr>
      <p:sp>
        <p:nvSpPr>
          <p:cNvPr id="228" name="Google Shape;228;g271240208d6_0_312"/>
          <p:cNvSpPr/>
          <p:nvPr/>
        </p:nvSpPr>
        <p:spPr>
          <a:xfrm>
            <a:off x="2109928" y="3776400"/>
            <a:ext cx="2722500" cy="1367100"/>
          </a:xfrm>
          <a:prstGeom prst="rect">
            <a:avLst/>
          </a:prstGeom>
          <a:solidFill>
            <a:srgbClr val="FFFFFF"/>
          </a:solidFill>
          <a:ln>
            <a:noFill/>
          </a:ln>
        </p:spPr>
        <p:txBody>
          <a:bodyPr spcFirstLastPara="1" wrap="square" lIns="205725" tIns="205725" rIns="205725" bIns="205725" anchor="ctr" anchorCtr="0">
            <a:noAutofit/>
          </a:bodyPr>
          <a:lstStyle/>
          <a:p>
            <a:pPr marL="0" lvl="0" indent="0" algn="ctr" rtl="0">
              <a:spcBef>
                <a:spcPts val="0"/>
              </a:spcBef>
              <a:spcAft>
                <a:spcPts val="0"/>
              </a:spcAft>
              <a:buNone/>
            </a:pPr>
            <a:endParaRPr sz="3200" dirty="0"/>
          </a:p>
        </p:txBody>
      </p:sp>
      <p:pic>
        <p:nvPicPr>
          <p:cNvPr id="229" name="Google Shape;229;g271240208d6_0_312"/>
          <p:cNvPicPr preferRelativeResize="0"/>
          <p:nvPr/>
        </p:nvPicPr>
        <p:blipFill>
          <a:blip r:embed="rId3">
            <a:alphaModFix/>
          </a:blip>
          <a:stretch>
            <a:fillRect/>
          </a:stretch>
        </p:blipFill>
        <p:spPr>
          <a:xfrm>
            <a:off x="0" y="873522"/>
            <a:ext cx="18288001" cy="828680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234"/>
        <p:cNvGrpSpPr/>
        <p:nvPr/>
      </p:nvGrpSpPr>
      <p:grpSpPr>
        <a:xfrm>
          <a:off x="0" y="0"/>
          <a:ext cx="0" cy="0"/>
          <a:chOff x="0" y="0"/>
          <a:chExt cx="0" cy="0"/>
        </a:xfrm>
      </p:grpSpPr>
      <p:pic>
        <p:nvPicPr>
          <p:cNvPr id="236" name="Google Shape;236;g271240208d6_0_318"/>
          <p:cNvPicPr preferRelativeResize="0"/>
          <p:nvPr/>
        </p:nvPicPr>
        <p:blipFill>
          <a:blip r:embed="rId3">
            <a:alphaModFix/>
          </a:blip>
          <a:stretch>
            <a:fillRect/>
          </a:stretch>
        </p:blipFill>
        <p:spPr>
          <a:xfrm>
            <a:off x="1690984" y="652087"/>
            <a:ext cx="15134647" cy="8982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3243050" y="-58700"/>
            <a:ext cx="14768622" cy="1279200"/>
          </a:xfrm>
          <a:prstGeom prst="rect">
            <a:avLst/>
          </a:prstGeom>
        </p:spPr>
        <p:txBody>
          <a:bodyPr spcFirstLastPara="1" wrap="square" lIns="182850" tIns="182850" rIns="182850" bIns="182850" anchor="t" anchorCtr="0">
            <a:normAutofit/>
          </a:bodyPr>
          <a:lstStyle/>
          <a:p>
            <a:r>
              <a:rPr lang="en" b="1" dirty="0"/>
              <a:t>ERC Fellow commitments at a glance</a:t>
            </a:r>
            <a:endParaRPr b="1" dirty="0"/>
          </a:p>
        </p:txBody>
      </p:sp>
      <p:sp>
        <p:nvSpPr>
          <p:cNvPr id="112" name="Google Shape;112;p19"/>
          <p:cNvSpPr/>
          <p:nvPr/>
        </p:nvSpPr>
        <p:spPr>
          <a:xfrm>
            <a:off x="4419100" y="1417800"/>
            <a:ext cx="4369800" cy="6736800"/>
          </a:xfrm>
          <a:prstGeom prst="roundRect">
            <a:avLst>
              <a:gd name="adj" fmla="val 16667"/>
            </a:avLst>
          </a:prstGeom>
          <a:noFill/>
          <a:ln w="9525" cap="flat" cmpd="sng">
            <a:solidFill>
              <a:schemeClr val="accent4"/>
            </a:solidFill>
            <a:prstDash val="solid"/>
            <a:round/>
            <a:headEnd type="none" w="sm" len="sm"/>
            <a:tailEnd type="none" w="sm" len="sm"/>
          </a:ln>
        </p:spPr>
        <p:txBody>
          <a:bodyPr spcFirstLastPara="1" wrap="square" lIns="182850" tIns="182850" rIns="182850" bIns="182850" anchor="ctr" anchorCtr="0">
            <a:noAutofit/>
          </a:bodyPr>
          <a:lstStyle/>
          <a:p>
            <a:pPr algn="ctr"/>
            <a:endParaRPr sz="2800" dirty="0">
              <a:solidFill>
                <a:schemeClr val="tx1"/>
              </a:solidFill>
              <a:latin typeface="Lato"/>
              <a:ea typeface="Lato"/>
              <a:cs typeface="Lato"/>
              <a:sym typeface="Lato"/>
            </a:endParaRPr>
          </a:p>
        </p:txBody>
      </p:sp>
      <p:sp>
        <p:nvSpPr>
          <p:cNvPr id="113" name="Google Shape;113;p19"/>
          <p:cNvSpPr/>
          <p:nvPr/>
        </p:nvSpPr>
        <p:spPr>
          <a:xfrm>
            <a:off x="9030486" y="1417800"/>
            <a:ext cx="4369800" cy="6736800"/>
          </a:xfrm>
          <a:prstGeom prst="roundRect">
            <a:avLst>
              <a:gd name="adj" fmla="val 16667"/>
            </a:avLst>
          </a:prstGeom>
          <a:noFill/>
          <a:ln w="9525" cap="flat" cmpd="sng">
            <a:solidFill>
              <a:schemeClr val="accent4"/>
            </a:solidFill>
            <a:prstDash val="solid"/>
            <a:round/>
            <a:headEnd type="none" w="sm" len="sm"/>
            <a:tailEnd type="none" w="sm" len="sm"/>
          </a:ln>
        </p:spPr>
        <p:txBody>
          <a:bodyPr spcFirstLastPara="1" wrap="square" lIns="182850" tIns="182850" rIns="182850" bIns="182850" anchor="ctr" anchorCtr="0">
            <a:noAutofit/>
          </a:bodyPr>
          <a:lstStyle/>
          <a:p>
            <a:pPr algn="ctr"/>
            <a:endParaRPr sz="2800" dirty="0">
              <a:solidFill>
                <a:schemeClr val="tx1"/>
              </a:solidFill>
              <a:latin typeface="Lato"/>
              <a:ea typeface="Lato"/>
              <a:cs typeface="Lato"/>
              <a:sym typeface="Lato"/>
            </a:endParaRPr>
          </a:p>
        </p:txBody>
      </p:sp>
      <p:sp>
        <p:nvSpPr>
          <p:cNvPr id="114" name="Google Shape;114;p19"/>
          <p:cNvSpPr/>
          <p:nvPr/>
        </p:nvSpPr>
        <p:spPr>
          <a:xfrm>
            <a:off x="13641872" y="1417800"/>
            <a:ext cx="4369800" cy="6736800"/>
          </a:xfrm>
          <a:prstGeom prst="roundRect">
            <a:avLst>
              <a:gd name="adj" fmla="val 16667"/>
            </a:avLst>
          </a:prstGeom>
          <a:noFill/>
          <a:ln w="9525" cap="flat" cmpd="sng">
            <a:solidFill>
              <a:schemeClr val="accent4"/>
            </a:solidFill>
            <a:prstDash val="solid"/>
            <a:round/>
            <a:headEnd type="none" w="sm" len="sm"/>
            <a:tailEnd type="none" w="sm" len="sm"/>
          </a:ln>
        </p:spPr>
        <p:txBody>
          <a:bodyPr spcFirstLastPara="1" wrap="square" lIns="182850" tIns="182850" rIns="182850" bIns="182850" anchor="ctr" anchorCtr="0">
            <a:noAutofit/>
          </a:bodyPr>
          <a:lstStyle/>
          <a:p>
            <a:pPr algn="ctr"/>
            <a:endParaRPr sz="2800" dirty="0">
              <a:solidFill>
                <a:schemeClr val="tx1"/>
              </a:solidFill>
              <a:latin typeface="Lato"/>
              <a:ea typeface="Lato"/>
              <a:cs typeface="Lato"/>
              <a:sym typeface="Lato"/>
            </a:endParaRPr>
          </a:p>
        </p:txBody>
      </p:sp>
      <p:cxnSp>
        <p:nvCxnSpPr>
          <p:cNvPr id="115" name="Google Shape;115;p19"/>
          <p:cNvCxnSpPr/>
          <p:nvPr/>
        </p:nvCxnSpPr>
        <p:spPr>
          <a:xfrm rot="10800000" flipH="1">
            <a:off x="3075794" y="5524400"/>
            <a:ext cx="14882400" cy="27000"/>
          </a:xfrm>
          <a:prstGeom prst="straightConnector1">
            <a:avLst/>
          </a:prstGeom>
          <a:noFill/>
          <a:ln w="9525" cap="flat" cmpd="sng">
            <a:solidFill>
              <a:schemeClr val="dk2"/>
            </a:solidFill>
            <a:prstDash val="dot"/>
            <a:round/>
            <a:headEnd type="none" w="med" len="med"/>
            <a:tailEnd type="none" w="med" len="med"/>
          </a:ln>
        </p:spPr>
      </p:cxnSp>
      <p:cxnSp>
        <p:nvCxnSpPr>
          <p:cNvPr id="116" name="Google Shape;116;p19"/>
          <p:cNvCxnSpPr/>
          <p:nvPr/>
        </p:nvCxnSpPr>
        <p:spPr>
          <a:xfrm rot="10800000" flipH="1">
            <a:off x="3110350" y="6848132"/>
            <a:ext cx="14827200" cy="74400"/>
          </a:xfrm>
          <a:prstGeom prst="straightConnector1">
            <a:avLst/>
          </a:prstGeom>
          <a:noFill/>
          <a:ln w="9525" cap="flat" cmpd="sng">
            <a:solidFill>
              <a:schemeClr val="dk2"/>
            </a:solidFill>
            <a:prstDash val="dot"/>
            <a:round/>
            <a:headEnd type="none" w="med" len="med"/>
            <a:tailEnd type="none" w="med" len="med"/>
          </a:ln>
        </p:spPr>
      </p:cxnSp>
      <p:sp>
        <p:nvSpPr>
          <p:cNvPr id="117" name="Google Shape;117;p19"/>
          <p:cNvSpPr txBox="1"/>
          <p:nvPr/>
        </p:nvSpPr>
        <p:spPr>
          <a:xfrm>
            <a:off x="5192300" y="1401350"/>
            <a:ext cx="3155400" cy="1138713"/>
          </a:xfrm>
          <a:prstGeom prst="rect">
            <a:avLst/>
          </a:prstGeom>
          <a:noFill/>
          <a:ln>
            <a:noFill/>
          </a:ln>
        </p:spPr>
        <p:txBody>
          <a:bodyPr spcFirstLastPara="1" wrap="square" lIns="182850" tIns="182850" rIns="182850" bIns="182850" anchor="t" anchorCtr="0">
            <a:spAutoFit/>
          </a:bodyPr>
          <a:lstStyle/>
          <a:p>
            <a:pPr algn="ctr"/>
            <a:r>
              <a:rPr lang="en" sz="5000" b="1">
                <a:solidFill>
                  <a:schemeClr val="tx1"/>
                </a:solidFill>
                <a:latin typeface="Raleway"/>
                <a:ea typeface="Raleway"/>
                <a:cs typeface="Raleway"/>
                <a:sym typeface="Raleway"/>
              </a:rPr>
              <a:t>2024</a:t>
            </a:r>
            <a:endParaRPr sz="1800" dirty="0">
              <a:solidFill>
                <a:schemeClr val="tx1"/>
              </a:solidFill>
            </a:endParaRPr>
          </a:p>
        </p:txBody>
      </p:sp>
      <p:sp>
        <p:nvSpPr>
          <p:cNvPr id="118" name="Google Shape;118;p19"/>
          <p:cNvSpPr txBox="1"/>
          <p:nvPr/>
        </p:nvSpPr>
        <p:spPr>
          <a:xfrm>
            <a:off x="9637600" y="1401350"/>
            <a:ext cx="3155400" cy="1138713"/>
          </a:xfrm>
          <a:prstGeom prst="rect">
            <a:avLst/>
          </a:prstGeom>
          <a:noFill/>
          <a:ln>
            <a:noFill/>
          </a:ln>
        </p:spPr>
        <p:txBody>
          <a:bodyPr spcFirstLastPara="1" wrap="square" lIns="182850" tIns="182850" rIns="182850" bIns="182850" anchor="t" anchorCtr="0">
            <a:spAutoFit/>
          </a:bodyPr>
          <a:lstStyle/>
          <a:p>
            <a:pPr algn="ctr"/>
            <a:r>
              <a:rPr lang="en" sz="5000" b="1">
                <a:solidFill>
                  <a:schemeClr val="tx1"/>
                </a:solidFill>
                <a:latin typeface="Raleway"/>
                <a:ea typeface="Raleway"/>
                <a:cs typeface="Raleway"/>
                <a:sym typeface="Raleway"/>
              </a:rPr>
              <a:t>2025	</a:t>
            </a:r>
            <a:endParaRPr sz="1800" dirty="0">
              <a:solidFill>
                <a:schemeClr val="tx1"/>
              </a:solidFill>
            </a:endParaRPr>
          </a:p>
        </p:txBody>
      </p:sp>
      <p:sp>
        <p:nvSpPr>
          <p:cNvPr id="119" name="Google Shape;119;p19"/>
          <p:cNvSpPr txBox="1"/>
          <p:nvPr/>
        </p:nvSpPr>
        <p:spPr>
          <a:xfrm>
            <a:off x="14052000" y="1401350"/>
            <a:ext cx="3155400" cy="1138713"/>
          </a:xfrm>
          <a:prstGeom prst="rect">
            <a:avLst/>
          </a:prstGeom>
          <a:noFill/>
          <a:ln>
            <a:noFill/>
          </a:ln>
        </p:spPr>
        <p:txBody>
          <a:bodyPr spcFirstLastPara="1" wrap="square" lIns="182850" tIns="182850" rIns="182850" bIns="182850" anchor="t" anchorCtr="0">
            <a:spAutoFit/>
          </a:bodyPr>
          <a:lstStyle/>
          <a:p>
            <a:pPr algn="ctr"/>
            <a:r>
              <a:rPr lang="en" sz="5000" b="1">
                <a:solidFill>
                  <a:schemeClr val="tx1"/>
                </a:solidFill>
                <a:latin typeface="Raleway"/>
                <a:ea typeface="Raleway"/>
                <a:cs typeface="Raleway"/>
                <a:sym typeface="Raleway"/>
              </a:rPr>
              <a:t>2026</a:t>
            </a:r>
            <a:endParaRPr sz="1800" dirty="0">
              <a:solidFill>
                <a:schemeClr val="tx1"/>
              </a:solidFill>
            </a:endParaRPr>
          </a:p>
        </p:txBody>
      </p:sp>
      <p:sp>
        <p:nvSpPr>
          <p:cNvPr id="120" name="Google Shape;120;p19"/>
          <p:cNvSpPr txBox="1"/>
          <p:nvPr/>
        </p:nvSpPr>
        <p:spPr>
          <a:xfrm>
            <a:off x="3395450" y="2790501"/>
            <a:ext cx="893400" cy="769381"/>
          </a:xfrm>
          <a:prstGeom prst="rect">
            <a:avLst/>
          </a:prstGeom>
          <a:noFill/>
          <a:ln>
            <a:noFill/>
          </a:ln>
        </p:spPr>
        <p:txBody>
          <a:bodyPr spcFirstLastPara="1" wrap="square" lIns="182850" tIns="182850" rIns="182850" bIns="182850" anchor="t" anchorCtr="0">
            <a:spAutoFit/>
          </a:bodyPr>
          <a:lstStyle/>
          <a:p>
            <a:r>
              <a:rPr lang="en" sz="2600" b="1" dirty="0">
                <a:solidFill>
                  <a:schemeClr val="tx1"/>
                </a:solidFill>
                <a:latin typeface="Lato"/>
                <a:ea typeface="Lato"/>
                <a:cs typeface="Lato"/>
                <a:sym typeface="Lato"/>
              </a:rPr>
              <a:t>Q1</a:t>
            </a:r>
            <a:endParaRPr sz="3600" b="1" dirty="0">
              <a:solidFill>
                <a:schemeClr val="tx1"/>
              </a:solidFill>
              <a:latin typeface="Lato"/>
              <a:ea typeface="Lato"/>
              <a:cs typeface="Lato"/>
              <a:sym typeface="Lato"/>
            </a:endParaRPr>
          </a:p>
        </p:txBody>
      </p:sp>
      <p:sp>
        <p:nvSpPr>
          <p:cNvPr id="121" name="Google Shape;121;p19"/>
          <p:cNvSpPr txBox="1"/>
          <p:nvPr/>
        </p:nvSpPr>
        <p:spPr>
          <a:xfrm>
            <a:off x="3395450" y="4437601"/>
            <a:ext cx="3672600" cy="769381"/>
          </a:xfrm>
          <a:prstGeom prst="rect">
            <a:avLst/>
          </a:prstGeom>
          <a:noFill/>
          <a:ln>
            <a:noFill/>
          </a:ln>
        </p:spPr>
        <p:txBody>
          <a:bodyPr spcFirstLastPara="1" wrap="square" lIns="182850" tIns="182850" rIns="182850" bIns="182850" anchor="t" anchorCtr="0">
            <a:spAutoFit/>
          </a:bodyPr>
          <a:lstStyle/>
          <a:p>
            <a:r>
              <a:rPr lang="en" sz="2600" b="1">
                <a:solidFill>
                  <a:schemeClr val="tx1"/>
                </a:solidFill>
                <a:latin typeface="Lato"/>
                <a:ea typeface="Lato"/>
                <a:cs typeface="Lato"/>
                <a:sym typeface="Lato"/>
              </a:rPr>
              <a:t>Q2</a:t>
            </a:r>
            <a:endParaRPr sz="3600" b="1" dirty="0">
              <a:solidFill>
                <a:schemeClr val="tx1"/>
              </a:solidFill>
              <a:latin typeface="Lato"/>
              <a:ea typeface="Lato"/>
              <a:cs typeface="Lato"/>
              <a:sym typeface="Lato"/>
            </a:endParaRPr>
          </a:p>
        </p:txBody>
      </p:sp>
      <p:sp>
        <p:nvSpPr>
          <p:cNvPr id="122" name="Google Shape;122;p19"/>
          <p:cNvSpPr txBox="1"/>
          <p:nvPr/>
        </p:nvSpPr>
        <p:spPr>
          <a:xfrm>
            <a:off x="3395450" y="5685551"/>
            <a:ext cx="3672600" cy="769381"/>
          </a:xfrm>
          <a:prstGeom prst="rect">
            <a:avLst/>
          </a:prstGeom>
          <a:noFill/>
          <a:ln>
            <a:noFill/>
          </a:ln>
        </p:spPr>
        <p:txBody>
          <a:bodyPr spcFirstLastPara="1" wrap="square" lIns="182850" tIns="182850" rIns="182850" bIns="182850" anchor="t" anchorCtr="0">
            <a:spAutoFit/>
          </a:bodyPr>
          <a:lstStyle/>
          <a:p>
            <a:r>
              <a:rPr lang="en" sz="2600" b="1">
                <a:solidFill>
                  <a:schemeClr val="tx1"/>
                </a:solidFill>
                <a:latin typeface="Lato"/>
                <a:ea typeface="Lato"/>
                <a:cs typeface="Lato"/>
                <a:sym typeface="Lato"/>
              </a:rPr>
              <a:t>Q3</a:t>
            </a:r>
            <a:endParaRPr sz="3600" b="1" dirty="0">
              <a:solidFill>
                <a:schemeClr val="tx1"/>
              </a:solidFill>
              <a:latin typeface="Lato"/>
              <a:ea typeface="Lato"/>
              <a:cs typeface="Lato"/>
              <a:sym typeface="Lato"/>
            </a:endParaRPr>
          </a:p>
        </p:txBody>
      </p:sp>
      <p:sp>
        <p:nvSpPr>
          <p:cNvPr id="123" name="Google Shape;123;p19"/>
          <p:cNvSpPr txBox="1"/>
          <p:nvPr/>
        </p:nvSpPr>
        <p:spPr>
          <a:xfrm>
            <a:off x="3395450" y="7156601"/>
            <a:ext cx="3672600" cy="769381"/>
          </a:xfrm>
          <a:prstGeom prst="rect">
            <a:avLst/>
          </a:prstGeom>
          <a:noFill/>
          <a:ln>
            <a:noFill/>
          </a:ln>
        </p:spPr>
        <p:txBody>
          <a:bodyPr spcFirstLastPara="1" wrap="square" lIns="182850" tIns="182850" rIns="182850" bIns="182850" anchor="t" anchorCtr="0">
            <a:spAutoFit/>
          </a:bodyPr>
          <a:lstStyle/>
          <a:p>
            <a:r>
              <a:rPr lang="en" sz="2600" b="1">
                <a:solidFill>
                  <a:schemeClr val="tx1"/>
                </a:solidFill>
                <a:latin typeface="Lato"/>
                <a:ea typeface="Lato"/>
                <a:cs typeface="Lato"/>
                <a:sym typeface="Lato"/>
              </a:rPr>
              <a:t>Q4</a:t>
            </a:r>
            <a:endParaRPr sz="3600" b="1" dirty="0">
              <a:solidFill>
                <a:schemeClr val="tx1"/>
              </a:solidFill>
              <a:latin typeface="Lato"/>
              <a:ea typeface="Lato"/>
              <a:cs typeface="Lato"/>
              <a:sym typeface="Lato"/>
            </a:endParaRPr>
          </a:p>
        </p:txBody>
      </p:sp>
      <p:sp>
        <p:nvSpPr>
          <p:cNvPr id="124" name="Google Shape;124;p19"/>
          <p:cNvSpPr txBox="1"/>
          <p:nvPr/>
        </p:nvSpPr>
        <p:spPr>
          <a:xfrm>
            <a:off x="4311700" y="4057050"/>
            <a:ext cx="4832400" cy="1477267"/>
          </a:xfrm>
          <a:prstGeom prst="rect">
            <a:avLst/>
          </a:prstGeom>
          <a:noFill/>
          <a:ln>
            <a:noFill/>
          </a:ln>
        </p:spPr>
        <p:txBody>
          <a:bodyPr spcFirstLastPara="1" wrap="square" lIns="182850" tIns="182850" rIns="182850" bIns="182850" anchor="t" anchorCtr="0">
            <a:spAutoFit/>
          </a:bodyPr>
          <a:lstStyle/>
          <a:p>
            <a:r>
              <a:rPr lang="en" sz="1800" b="1">
                <a:solidFill>
                  <a:schemeClr val="tx1"/>
                </a:solidFill>
              </a:rPr>
              <a:t>Federal Resources Training</a:t>
            </a:r>
            <a:r>
              <a:rPr lang="en" sz="1800">
                <a:solidFill>
                  <a:schemeClr val="tx1"/>
                </a:solidFill>
              </a:rPr>
              <a:t> (May)</a:t>
            </a:r>
            <a:endParaRPr sz="1800" dirty="0">
              <a:solidFill>
                <a:schemeClr val="tx1"/>
              </a:solidFill>
            </a:endParaRPr>
          </a:p>
          <a:p>
            <a:pPr>
              <a:buClr>
                <a:schemeClr val="dk2"/>
              </a:buClr>
              <a:buSzPts val="1100"/>
            </a:pPr>
            <a:r>
              <a:rPr lang="en" sz="1800" b="1">
                <a:solidFill>
                  <a:schemeClr val="tx1"/>
                </a:solidFill>
              </a:rPr>
              <a:t>Monthly coaching</a:t>
            </a:r>
            <a:endParaRPr sz="1800" dirty="0">
              <a:solidFill>
                <a:schemeClr val="tx1"/>
              </a:solidFill>
            </a:endParaRPr>
          </a:p>
          <a:p>
            <a:r>
              <a:rPr lang="en" sz="1800" b="1">
                <a:solidFill>
                  <a:schemeClr val="tx1"/>
                </a:solidFill>
              </a:rPr>
              <a:t>Quarterly virtual peer</a:t>
            </a:r>
            <a:r>
              <a:rPr lang="en" sz="1800">
                <a:solidFill>
                  <a:schemeClr val="tx1"/>
                </a:solidFill>
              </a:rPr>
              <a:t> </a:t>
            </a:r>
            <a:r>
              <a:rPr lang="en" sz="1800" b="1">
                <a:solidFill>
                  <a:schemeClr val="tx1"/>
                </a:solidFill>
              </a:rPr>
              <a:t>exchange </a:t>
            </a:r>
            <a:r>
              <a:rPr lang="en" sz="1800">
                <a:solidFill>
                  <a:schemeClr val="tx1"/>
                </a:solidFill>
              </a:rPr>
              <a:t>(April)</a:t>
            </a:r>
            <a:endParaRPr sz="1800" b="1" dirty="0">
              <a:solidFill>
                <a:schemeClr val="tx1"/>
              </a:solidFill>
            </a:endParaRPr>
          </a:p>
          <a:p>
            <a:pPr>
              <a:buClr>
                <a:schemeClr val="dk2"/>
              </a:buClr>
              <a:buSzPts val="1100"/>
            </a:pPr>
            <a:r>
              <a:rPr lang="en" sz="1800" b="1">
                <a:solidFill>
                  <a:schemeClr val="tx1"/>
                </a:solidFill>
              </a:rPr>
              <a:t>ERC Partner Conferences </a:t>
            </a:r>
            <a:r>
              <a:rPr lang="en" sz="1800">
                <a:solidFill>
                  <a:schemeClr val="tx1"/>
                </a:solidFill>
              </a:rPr>
              <a:t>(April + May)</a:t>
            </a:r>
            <a:endParaRPr sz="1800" dirty="0">
              <a:solidFill>
                <a:schemeClr val="tx1"/>
              </a:solidFill>
            </a:endParaRPr>
          </a:p>
        </p:txBody>
      </p:sp>
      <p:sp>
        <p:nvSpPr>
          <p:cNvPr id="125" name="Google Shape;125;p19"/>
          <p:cNvSpPr txBox="1"/>
          <p:nvPr/>
        </p:nvSpPr>
        <p:spPr>
          <a:xfrm>
            <a:off x="4374682" y="5454107"/>
            <a:ext cx="4477200" cy="1477267"/>
          </a:xfrm>
          <a:prstGeom prst="rect">
            <a:avLst/>
          </a:prstGeom>
          <a:noFill/>
          <a:ln>
            <a:noFill/>
          </a:ln>
        </p:spPr>
        <p:txBody>
          <a:bodyPr spcFirstLastPara="1" wrap="square" lIns="182850" tIns="182850" rIns="182850" bIns="182850" anchor="t" anchorCtr="0">
            <a:spAutoFit/>
          </a:bodyPr>
          <a:lstStyle/>
          <a:p>
            <a:pPr>
              <a:buClr>
                <a:schemeClr val="dk2"/>
              </a:buClr>
              <a:buSzPts val="1100"/>
            </a:pPr>
            <a:r>
              <a:rPr lang="en" sz="1800" b="1">
                <a:solidFill>
                  <a:schemeClr val="tx1"/>
                </a:solidFill>
              </a:rPr>
              <a:t>Monthly coaching</a:t>
            </a:r>
            <a:endParaRPr sz="1800" dirty="0">
              <a:solidFill>
                <a:schemeClr val="tx1"/>
              </a:solidFill>
            </a:endParaRPr>
          </a:p>
          <a:p>
            <a:pPr>
              <a:buClr>
                <a:schemeClr val="dk2"/>
              </a:buClr>
              <a:buSzPts val="1100"/>
            </a:pPr>
            <a:r>
              <a:rPr lang="en" sz="1800" b="1">
                <a:solidFill>
                  <a:schemeClr val="tx1"/>
                </a:solidFill>
              </a:rPr>
              <a:t>Quarterly virtual peer</a:t>
            </a:r>
            <a:r>
              <a:rPr lang="en" sz="1800">
                <a:solidFill>
                  <a:schemeClr val="tx1"/>
                </a:solidFill>
              </a:rPr>
              <a:t> </a:t>
            </a:r>
            <a:r>
              <a:rPr lang="en" sz="1800" b="1">
                <a:solidFill>
                  <a:schemeClr val="tx1"/>
                </a:solidFill>
              </a:rPr>
              <a:t>exchange </a:t>
            </a:r>
            <a:endParaRPr sz="1800" b="1" dirty="0">
              <a:solidFill>
                <a:schemeClr val="tx1"/>
              </a:solidFill>
            </a:endParaRPr>
          </a:p>
          <a:p>
            <a:pPr>
              <a:buClr>
                <a:schemeClr val="dk2"/>
              </a:buClr>
              <a:buSzPts val="1100"/>
            </a:pPr>
            <a:r>
              <a:rPr lang="en" sz="1800" b="1">
                <a:solidFill>
                  <a:schemeClr val="tx1"/>
                </a:solidFill>
              </a:rPr>
              <a:t>ERC Partner Conferences </a:t>
            </a:r>
            <a:r>
              <a:rPr lang="en" sz="1800">
                <a:solidFill>
                  <a:schemeClr val="tx1"/>
                </a:solidFill>
              </a:rPr>
              <a:t>(July + Aug)</a:t>
            </a:r>
            <a:endParaRPr sz="1800" dirty="0">
              <a:solidFill>
                <a:schemeClr val="tx1"/>
              </a:solidFill>
            </a:endParaRPr>
          </a:p>
          <a:p>
            <a:r>
              <a:rPr lang="en" sz="1800" b="1">
                <a:solidFill>
                  <a:schemeClr val="tx1"/>
                </a:solidFill>
              </a:rPr>
              <a:t>IEDC Annual Conference </a:t>
            </a:r>
            <a:r>
              <a:rPr lang="en" sz="1800">
                <a:solidFill>
                  <a:schemeClr val="tx1"/>
                </a:solidFill>
              </a:rPr>
              <a:t>(Sept)</a:t>
            </a:r>
            <a:endParaRPr sz="1800" dirty="0">
              <a:solidFill>
                <a:schemeClr val="tx1"/>
              </a:solidFill>
            </a:endParaRPr>
          </a:p>
        </p:txBody>
      </p:sp>
      <p:sp>
        <p:nvSpPr>
          <p:cNvPr id="126" name="Google Shape;126;p19"/>
          <p:cNvSpPr txBox="1"/>
          <p:nvPr/>
        </p:nvSpPr>
        <p:spPr>
          <a:xfrm>
            <a:off x="4394052" y="2470600"/>
            <a:ext cx="4636200" cy="1477267"/>
          </a:xfrm>
          <a:prstGeom prst="rect">
            <a:avLst/>
          </a:prstGeom>
          <a:noFill/>
          <a:ln>
            <a:noFill/>
          </a:ln>
        </p:spPr>
        <p:txBody>
          <a:bodyPr spcFirstLastPara="1" wrap="square" lIns="182850" tIns="182850" rIns="182850" bIns="182850" anchor="t" anchorCtr="0">
            <a:spAutoFit/>
          </a:bodyPr>
          <a:lstStyle/>
          <a:p>
            <a:r>
              <a:rPr lang="en" sz="1800" b="1" dirty="0">
                <a:solidFill>
                  <a:schemeClr val="tx1"/>
                </a:solidFill>
              </a:rPr>
              <a:t>Kick-Off Training</a:t>
            </a:r>
            <a:r>
              <a:rPr lang="en" sz="1800" dirty="0">
                <a:solidFill>
                  <a:schemeClr val="tx1"/>
                </a:solidFill>
              </a:rPr>
              <a:t> (February)</a:t>
            </a:r>
            <a:endParaRPr sz="1800" dirty="0">
              <a:solidFill>
                <a:schemeClr val="tx1"/>
              </a:solidFill>
            </a:endParaRPr>
          </a:p>
          <a:p>
            <a:r>
              <a:rPr lang="en" sz="1800" b="1" dirty="0">
                <a:solidFill>
                  <a:schemeClr val="tx1"/>
                </a:solidFill>
              </a:rPr>
              <a:t>Monthly coaching </a:t>
            </a:r>
            <a:r>
              <a:rPr lang="en" sz="1800" dirty="0">
                <a:solidFill>
                  <a:schemeClr val="tx1"/>
                </a:solidFill>
              </a:rPr>
              <a:t>(sub-cohort) </a:t>
            </a:r>
            <a:endParaRPr sz="1800" dirty="0">
              <a:solidFill>
                <a:schemeClr val="tx1"/>
              </a:solidFill>
            </a:endParaRPr>
          </a:p>
          <a:p>
            <a:r>
              <a:rPr lang="en" sz="1800" b="1" dirty="0">
                <a:solidFill>
                  <a:schemeClr val="tx1"/>
                </a:solidFill>
              </a:rPr>
              <a:t>Quarterly virtual peer</a:t>
            </a:r>
            <a:r>
              <a:rPr lang="en" sz="1800" dirty="0">
                <a:solidFill>
                  <a:schemeClr val="tx1"/>
                </a:solidFill>
              </a:rPr>
              <a:t> </a:t>
            </a:r>
            <a:r>
              <a:rPr lang="en" sz="1800" b="1" dirty="0">
                <a:solidFill>
                  <a:schemeClr val="tx1"/>
                </a:solidFill>
              </a:rPr>
              <a:t>exchange</a:t>
            </a:r>
            <a:endParaRPr sz="1800" dirty="0">
              <a:solidFill>
                <a:schemeClr val="tx1"/>
              </a:solidFill>
            </a:endParaRPr>
          </a:p>
          <a:p>
            <a:r>
              <a:rPr lang="en" sz="1800" b="1" dirty="0">
                <a:solidFill>
                  <a:schemeClr val="tx1"/>
                </a:solidFill>
              </a:rPr>
              <a:t>ERC Partner Conferences </a:t>
            </a:r>
            <a:r>
              <a:rPr lang="en" sz="1800" dirty="0">
                <a:solidFill>
                  <a:schemeClr val="tx1"/>
                </a:solidFill>
              </a:rPr>
              <a:t>(March)</a:t>
            </a:r>
            <a:endParaRPr sz="1800" dirty="0">
              <a:solidFill>
                <a:schemeClr val="tx1"/>
              </a:solidFill>
            </a:endParaRPr>
          </a:p>
        </p:txBody>
      </p:sp>
      <p:sp>
        <p:nvSpPr>
          <p:cNvPr id="127" name="Google Shape;127;p19"/>
          <p:cNvSpPr txBox="1"/>
          <p:nvPr/>
        </p:nvSpPr>
        <p:spPr>
          <a:xfrm>
            <a:off x="9074200" y="2438400"/>
            <a:ext cx="4224000" cy="1477267"/>
          </a:xfrm>
          <a:prstGeom prst="rect">
            <a:avLst/>
          </a:prstGeom>
          <a:noFill/>
          <a:ln>
            <a:noFill/>
          </a:ln>
        </p:spPr>
        <p:txBody>
          <a:bodyPr spcFirstLastPara="1" wrap="square" lIns="182850" tIns="182850" rIns="182850" bIns="182850" anchor="t" anchorCtr="0">
            <a:spAutoFit/>
          </a:bodyPr>
          <a:lstStyle/>
          <a:p>
            <a:r>
              <a:rPr lang="en" sz="1800" b="1">
                <a:solidFill>
                  <a:schemeClr val="tx1"/>
                </a:solidFill>
              </a:rPr>
              <a:t>Fellows Annual Retreat </a:t>
            </a:r>
            <a:r>
              <a:rPr lang="en" sz="1800">
                <a:solidFill>
                  <a:schemeClr val="tx1"/>
                </a:solidFill>
              </a:rPr>
              <a:t>(Jan/Feb)</a:t>
            </a:r>
            <a:endParaRPr sz="1800" dirty="0">
              <a:solidFill>
                <a:schemeClr val="tx1"/>
              </a:solidFill>
            </a:endParaRPr>
          </a:p>
          <a:p>
            <a:r>
              <a:rPr lang="en" sz="1800" b="1">
                <a:solidFill>
                  <a:schemeClr val="tx1"/>
                </a:solidFill>
              </a:rPr>
              <a:t>Monthly coaching</a:t>
            </a:r>
            <a:endParaRPr sz="1800" dirty="0">
              <a:solidFill>
                <a:schemeClr val="tx1"/>
              </a:solidFill>
            </a:endParaRPr>
          </a:p>
          <a:p>
            <a:r>
              <a:rPr lang="en" sz="1800" b="1">
                <a:solidFill>
                  <a:schemeClr val="tx1"/>
                </a:solidFill>
              </a:rPr>
              <a:t>Quarterly virtual peer</a:t>
            </a:r>
            <a:r>
              <a:rPr lang="en" sz="1800">
                <a:solidFill>
                  <a:schemeClr val="tx1"/>
                </a:solidFill>
              </a:rPr>
              <a:t> exchange</a:t>
            </a:r>
            <a:endParaRPr sz="1800" dirty="0">
              <a:solidFill>
                <a:schemeClr val="tx1"/>
              </a:solidFill>
            </a:endParaRPr>
          </a:p>
          <a:p>
            <a:r>
              <a:rPr lang="en" sz="1800" b="1">
                <a:solidFill>
                  <a:schemeClr val="tx1"/>
                </a:solidFill>
              </a:rPr>
              <a:t>ERC Partner Conferences </a:t>
            </a:r>
            <a:r>
              <a:rPr lang="en" sz="1800">
                <a:solidFill>
                  <a:schemeClr val="tx1"/>
                </a:solidFill>
              </a:rPr>
              <a:t>(March) </a:t>
            </a:r>
            <a:endParaRPr sz="1800" dirty="0">
              <a:solidFill>
                <a:schemeClr val="tx1"/>
              </a:solidFill>
            </a:endParaRPr>
          </a:p>
        </p:txBody>
      </p:sp>
      <p:sp>
        <p:nvSpPr>
          <p:cNvPr id="128" name="Google Shape;128;p19"/>
          <p:cNvSpPr txBox="1"/>
          <p:nvPr/>
        </p:nvSpPr>
        <p:spPr>
          <a:xfrm>
            <a:off x="13579330" y="4083486"/>
            <a:ext cx="4636200" cy="1508045"/>
          </a:xfrm>
          <a:prstGeom prst="rect">
            <a:avLst/>
          </a:prstGeom>
          <a:noFill/>
          <a:ln>
            <a:noFill/>
          </a:ln>
        </p:spPr>
        <p:txBody>
          <a:bodyPr spcFirstLastPara="1" wrap="square" lIns="182850" tIns="182850" rIns="182850" bIns="182850" anchor="t" anchorCtr="0">
            <a:spAutoFit/>
          </a:bodyPr>
          <a:lstStyle/>
          <a:p>
            <a:pPr>
              <a:buClr>
                <a:schemeClr val="dk2"/>
              </a:buClr>
              <a:buSzPts val="1100"/>
            </a:pPr>
            <a:r>
              <a:rPr lang="en" sz="1800" b="1">
                <a:solidFill>
                  <a:schemeClr val="tx1"/>
                </a:solidFill>
              </a:rPr>
              <a:t>Monthly coaching</a:t>
            </a:r>
            <a:endParaRPr sz="1800" dirty="0">
              <a:solidFill>
                <a:schemeClr val="tx1"/>
              </a:solidFill>
            </a:endParaRPr>
          </a:p>
          <a:p>
            <a:r>
              <a:rPr lang="en" sz="1800" b="1">
                <a:solidFill>
                  <a:schemeClr val="tx1"/>
                </a:solidFill>
              </a:rPr>
              <a:t>Quarterly virtual peer</a:t>
            </a:r>
            <a:r>
              <a:rPr lang="en" sz="1800">
                <a:solidFill>
                  <a:schemeClr val="tx1"/>
                </a:solidFill>
              </a:rPr>
              <a:t> </a:t>
            </a:r>
            <a:r>
              <a:rPr lang="en" sz="1800" b="1">
                <a:solidFill>
                  <a:schemeClr val="tx1"/>
                </a:solidFill>
              </a:rPr>
              <a:t>exchange </a:t>
            </a:r>
            <a:endParaRPr sz="1800" b="1" dirty="0">
              <a:solidFill>
                <a:schemeClr val="tx1"/>
              </a:solidFill>
            </a:endParaRPr>
          </a:p>
          <a:p>
            <a:r>
              <a:rPr lang="en" sz="1800" b="1">
                <a:solidFill>
                  <a:schemeClr val="tx1"/>
                </a:solidFill>
              </a:rPr>
              <a:t>ERC Partner Conferences </a:t>
            </a:r>
            <a:r>
              <a:rPr lang="en" sz="1800">
                <a:solidFill>
                  <a:schemeClr val="tx1"/>
                </a:solidFill>
              </a:rPr>
              <a:t>(April + May)</a:t>
            </a:r>
            <a:endParaRPr sz="1800" b="1" dirty="0">
              <a:solidFill>
                <a:schemeClr val="tx1"/>
              </a:solidFill>
            </a:endParaRPr>
          </a:p>
          <a:p>
            <a:r>
              <a:rPr lang="en" sz="2000" b="1">
                <a:solidFill>
                  <a:schemeClr val="tx1"/>
                </a:solidFill>
              </a:rPr>
              <a:t>Fellowship closes</a:t>
            </a:r>
            <a:r>
              <a:rPr lang="en" sz="2000">
                <a:solidFill>
                  <a:schemeClr val="tx1"/>
                </a:solidFill>
              </a:rPr>
              <a:t> (Jun - Oct)</a:t>
            </a:r>
            <a:endParaRPr sz="2000" dirty="0">
              <a:solidFill>
                <a:schemeClr val="tx1"/>
              </a:solidFill>
            </a:endParaRPr>
          </a:p>
        </p:txBody>
      </p:sp>
      <p:sp>
        <p:nvSpPr>
          <p:cNvPr id="129" name="Google Shape;129;p19"/>
          <p:cNvSpPr txBox="1"/>
          <p:nvPr/>
        </p:nvSpPr>
        <p:spPr>
          <a:xfrm>
            <a:off x="13684300" y="2438400"/>
            <a:ext cx="4224000" cy="1477267"/>
          </a:xfrm>
          <a:prstGeom prst="rect">
            <a:avLst/>
          </a:prstGeom>
          <a:noFill/>
          <a:ln>
            <a:noFill/>
          </a:ln>
        </p:spPr>
        <p:txBody>
          <a:bodyPr spcFirstLastPara="1" wrap="square" lIns="182850" tIns="182850" rIns="182850" bIns="182850" anchor="t" anchorCtr="0">
            <a:spAutoFit/>
          </a:bodyPr>
          <a:lstStyle/>
          <a:p>
            <a:r>
              <a:rPr lang="en" sz="1800">
                <a:solidFill>
                  <a:schemeClr val="tx1"/>
                </a:solidFill>
              </a:rPr>
              <a:t>IEDC </a:t>
            </a:r>
            <a:r>
              <a:rPr lang="en" sz="1800" b="1">
                <a:solidFill>
                  <a:schemeClr val="tx1"/>
                </a:solidFill>
              </a:rPr>
              <a:t>Leadership Conference </a:t>
            </a:r>
            <a:r>
              <a:rPr lang="en" sz="1800">
                <a:solidFill>
                  <a:schemeClr val="tx1"/>
                </a:solidFill>
              </a:rPr>
              <a:t> </a:t>
            </a:r>
            <a:endParaRPr sz="1800" dirty="0">
              <a:solidFill>
                <a:schemeClr val="tx1"/>
              </a:solidFill>
            </a:endParaRPr>
          </a:p>
          <a:p>
            <a:r>
              <a:rPr lang="en" sz="1800" b="1">
                <a:solidFill>
                  <a:schemeClr val="tx1"/>
                </a:solidFill>
              </a:rPr>
              <a:t>Monthly coaching </a:t>
            </a:r>
            <a:endParaRPr sz="1800" dirty="0">
              <a:solidFill>
                <a:schemeClr val="tx1"/>
              </a:solidFill>
            </a:endParaRPr>
          </a:p>
          <a:p>
            <a:r>
              <a:rPr lang="en" sz="1800" b="1">
                <a:solidFill>
                  <a:schemeClr val="tx1"/>
                </a:solidFill>
              </a:rPr>
              <a:t>Quarterly virtual peer</a:t>
            </a:r>
            <a:r>
              <a:rPr lang="en" sz="1800">
                <a:solidFill>
                  <a:schemeClr val="tx1"/>
                </a:solidFill>
              </a:rPr>
              <a:t> </a:t>
            </a:r>
            <a:r>
              <a:rPr lang="en" sz="1800" b="1">
                <a:solidFill>
                  <a:schemeClr val="tx1"/>
                </a:solidFill>
              </a:rPr>
              <a:t>exchange</a:t>
            </a:r>
            <a:endParaRPr sz="1800" b="1" dirty="0">
              <a:solidFill>
                <a:schemeClr val="tx1"/>
              </a:solidFill>
            </a:endParaRPr>
          </a:p>
          <a:p>
            <a:r>
              <a:rPr lang="en" sz="1800" b="1">
                <a:solidFill>
                  <a:schemeClr val="tx1"/>
                </a:solidFill>
              </a:rPr>
              <a:t>ERC Partner Conferences </a:t>
            </a:r>
            <a:r>
              <a:rPr lang="en" sz="1800">
                <a:solidFill>
                  <a:schemeClr val="tx1"/>
                </a:solidFill>
              </a:rPr>
              <a:t>(March)</a:t>
            </a:r>
            <a:r>
              <a:rPr lang="en" sz="1800" b="1">
                <a:solidFill>
                  <a:schemeClr val="tx1"/>
                </a:solidFill>
              </a:rPr>
              <a:t> </a:t>
            </a:r>
            <a:endParaRPr sz="1800" b="1" dirty="0">
              <a:solidFill>
                <a:schemeClr val="tx1"/>
              </a:solidFill>
            </a:endParaRPr>
          </a:p>
        </p:txBody>
      </p:sp>
      <p:sp>
        <p:nvSpPr>
          <p:cNvPr id="130" name="Google Shape;130;p19"/>
          <p:cNvSpPr txBox="1"/>
          <p:nvPr/>
        </p:nvSpPr>
        <p:spPr>
          <a:xfrm>
            <a:off x="252450" y="4920000"/>
            <a:ext cx="2155200" cy="861714"/>
          </a:xfrm>
          <a:prstGeom prst="rect">
            <a:avLst/>
          </a:prstGeom>
          <a:noFill/>
          <a:ln>
            <a:noFill/>
          </a:ln>
        </p:spPr>
        <p:txBody>
          <a:bodyPr spcFirstLastPara="1" wrap="square" lIns="182850" tIns="182850" rIns="182850" bIns="182850" anchor="t" anchorCtr="0">
            <a:spAutoFit/>
          </a:bodyPr>
          <a:lstStyle/>
          <a:p>
            <a:endParaRPr sz="3200" dirty="0">
              <a:solidFill>
                <a:schemeClr val="tx1"/>
              </a:solidFill>
            </a:endParaRPr>
          </a:p>
        </p:txBody>
      </p:sp>
      <p:cxnSp>
        <p:nvCxnSpPr>
          <p:cNvPr id="131" name="Google Shape;131;p19"/>
          <p:cNvCxnSpPr/>
          <p:nvPr/>
        </p:nvCxnSpPr>
        <p:spPr>
          <a:xfrm rot="10800000" flipH="1">
            <a:off x="3221700" y="3906650"/>
            <a:ext cx="14744400" cy="69600"/>
          </a:xfrm>
          <a:prstGeom prst="straightConnector1">
            <a:avLst/>
          </a:prstGeom>
          <a:noFill/>
          <a:ln w="9525" cap="flat" cmpd="sng">
            <a:solidFill>
              <a:schemeClr val="dk2"/>
            </a:solidFill>
            <a:prstDash val="dot"/>
            <a:round/>
            <a:headEnd type="none" w="med" len="med"/>
            <a:tailEnd type="none" w="med" len="med"/>
          </a:ln>
        </p:spPr>
      </p:cxnSp>
      <p:sp>
        <p:nvSpPr>
          <p:cNvPr id="132" name="Google Shape;132;p19"/>
          <p:cNvSpPr/>
          <p:nvPr/>
        </p:nvSpPr>
        <p:spPr>
          <a:xfrm>
            <a:off x="0" y="5250"/>
            <a:ext cx="2886600" cy="10287000"/>
          </a:xfrm>
          <a:prstGeom prst="rect">
            <a:avLst/>
          </a:prstGeom>
          <a:solidFill>
            <a:schemeClr val="accent1"/>
          </a:solidFill>
          <a:ln>
            <a:noFill/>
          </a:ln>
        </p:spPr>
        <p:txBody>
          <a:bodyPr spcFirstLastPara="1" wrap="square" lIns="182850" tIns="182850" rIns="182850" bIns="182850" anchor="ctr" anchorCtr="0">
            <a:noAutofit/>
          </a:bodyPr>
          <a:lstStyle/>
          <a:p>
            <a:pPr algn="ctr"/>
            <a:endParaRPr sz="2800" dirty="0">
              <a:solidFill>
                <a:schemeClr val="tx1"/>
              </a:solidFill>
              <a:latin typeface="Lato"/>
              <a:ea typeface="Lato"/>
              <a:cs typeface="Lato"/>
              <a:sym typeface="Lato"/>
            </a:endParaRPr>
          </a:p>
        </p:txBody>
      </p:sp>
      <p:sp>
        <p:nvSpPr>
          <p:cNvPr id="133" name="Google Shape;133;p19"/>
          <p:cNvSpPr txBox="1"/>
          <p:nvPr/>
        </p:nvSpPr>
        <p:spPr>
          <a:xfrm>
            <a:off x="151200" y="1465301"/>
            <a:ext cx="2886600" cy="6370914"/>
          </a:xfrm>
          <a:prstGeom prst="rect">
            <a:avLst/>
          </a:prstGeom>
          <a:noFill/>
          <a:ln>
            <a:noFill/>
          </a:ln>
        </p:spPr>
        <p:txBody>
          <a:bodyPr spcFirstLastPara="1" wrap="square" lIns="182850" tIns="182850" rIns="182850" bIns="182850" anchor="t" anchorCtr="0">
            <a:spAutoFit/>
          </a:bodyPr>
          <a:lstStyle/>
          <a:p>
            <a:r>
              <a:rPr lang="en" sz="3600" b="1">
                <a:solidFill>
                  <a:schemeClr val="tx1"/>
                </a:solidFill>
                <a:latin typeface="Roboto"/>
                <a:ea typeface="Roboto"/>
                <a:cs typeface="Roboto"/>
                <a:sym typeface="Roboto"/>
              </a:rPr>
              <a:t>Core Fellow Activities</a:t>
            </a:r>
            <a:endParaRPr sz="3600" dirty="0">
              <a:solidFill>
                <a:schemeClr val="tx1"/>
              </a:solidFill>
              <a:latin typeface="Roboto"/>
              <a:ea typeface="Roboto"/>
              <a:cs typeface="Roboto"/>
              <a:sym typeface="Roboto"/>
            </a:endParaRPr>
          </a:p>
          <a:p>
            <a:endParaRPr sz="2800" dirty="0">
              <a:solidFill>
                <a:schemeClr val="tx1"/>
              </a:solidFill>
              <a:latin typeface="Roboto"/>
              <a:ea typeface="Roboto"/>
              <a:cs typeface="Roboto"/>
              <a:sym typeface="Roboto"/>
            </a:endParaRPr>
          </a:p>
          <a:p>
            <a:r>
              <a:rPr lang="en" sz="3000">
                <a:solidFill>
                  <a:schemeClr val="tx1"/>
                </a:solidFill>
                <a:latin typeface="Roboto"/>
                <a:ea typeface="Roboto"/>
                <a:cs typeface="Roboto"/>
                <a:sym typeface="Roboto"/>
              </a:rPr>
              <a:t>Training</a:t>
            </a:r>
            <a:endParaRPr sz="3000" dirty="0">
              <a:solidFill>
                <a:schemeClr val="tx1"/>
              </a:solidFill>
              <a:latin typeface="Roboto"/>
              <a:ea typeface="Roboto"/>
              <a:cs typeface="Roboto"/>
              <a:sym typeface="Roboto"/>
            </a:endParaRPr>
          </a:p>
          <a:p>
            <a:pPr>
              <a:spcBef>
                <a:spcPts val="2000"/>
              </a:spcBef>
            </a:pPr>
            <a:r>
              <a:rPr lang="en" sz="3000">
                <a:solidFill>
                  <a:schemeClr val="tx1"/>
                </a:solidFill>
                <a:latin typeface="Roboto"/>
                <a:ea typeface="Roboto"/>
                <a:cs typeface="Roboto"/>
                <a:sym typeface="Roboto"/>
              </a:rPr>
              <a:t>Mentoring</a:t>
            </a:r>
            <a:endParaRPr sz="3000" dirty="0">
              <a:solidFill>
                <a:schemeClr val="tx1"/>
              </a:solidFill>
              <a:latin typeface="Roboto"/>
              <a:ea typeface="Roboto"/>
              <a:cs typeface="Roboto"/>
              <a:sym typeface="Roboto"/>
            </a:endParaRPr>
          </a:p>
          <a:p>
            <a:pPr>
              <a:spcBef>
                <a:spcPts val="2000"/>
              </a:spcBef>
            </a:pPr>
            <a:r>
              <a:rPr lang="en" sz="3000">
                <a:solidFill>
                  <a:schemeClr val="tx1"/>
                </a:solidFill>
                <a:latin typeface="Roboto"/>
                <a:ea typeface="Roboto"/>
                <a:cs typeface="Roboto"/>
                <a:sym typeface="Roboto"/>
              </a:rPr>
              <a:t>Host Project/ Action Research </a:t>
            </a:r>
            <a:endParaRPr sz="3000" dirty="0">
              <a:solidFill>
                <a:schemeClr val="tx1"/>
              </a:solidFill>
              <a:latin typeface="Roboto"/>
              <a:ea typeface="Roboto"/>
              <a:cs typeface="Roboto"/>
              <a:sym typeface="Roboto"/>
            </a:endParaRPr>
          </a:p>
          <a:p>
            <a:pPr>
              <a:spcBef>
                <a:spcPts val="2000"/>
              </a:spcBef>
              <a:buClr>
                <a:schemeClr val="dk2"/>
              </a:buClr>
              <a:buSzPts val="1100"/>
            </a:pPr>
            <a:r>
              <a:rPr lang="en" sz="3000">
                <a:solidFill>
                  <a:schemeClr val="tx1"/>
                </a:solidFill>
                <a:latin typeface="Roboto"/>
                <a:ea typeface="Roboto"/>
                <a:cs typeface="Roboto"/>
                <a:sym typeface="Roboto"/>
              </a:rPr>
              <a:t>CEcD / EDP Certification (optional)</a:t>
            </a:r>
            <a:endParaRPr sz="3000" dirty="0">
              <a:solidFill>
                <a:schemeClr val="tx1"/>
              </a:solidFill>
              <a:latin typeface="Roboto"/>
              <a:ea typeface="Roboto"/>
              <a:cs typeface="Roboto"/>
              <a:sym typeface="Roboto"/>
            </a:endParaRPr>
          </a:p>
        </p:txBody>
      </p:sp>
      <p:cxnSp>
        <p:nvCxnSpPr>
          <p:cNvPr id="134" name="Google Shape;134;p19"/>
          <p:cNvCxnSpPr/>
          <p:nvPr/>
        </p:nvCxnSpPr>
        <p:spPr>
          <a:xfrm rot="10800000" flipH="1">
            <a:off x="113800" y="1075000"/>
            <a:ext cx="18232200" cy="27600"/>
          </a:xfrm>
          <a:prstGeom prst="straightConnector1">
            <a:avLst/>
          </a:prstGeom>
          <a:noFill/>
          <a:ln w="9525" cap="flat" cmpd="sng">
            <a:solidFill>
              <a:schemeClr val="accent4"/>
            </a:solidFill>
            <a:prstDash val="solid"/>
            <a:round/>
            <a:headEnd type="none" w="med" len="med"/>
            <a:tailEnd type="none" w="med" len="med"/>
          </a:ln>
        </p:spPr>
      </p:cxnSp>
      <p:sp>
        <p:nvSpPr>
          <p:cNvPr id="135" name="Google Shape;135;p19"/>
          <p:cNvSpPr txBox="1"/>
          <p:nvPr/>
        </p:nvSpPr>
        <p:spPr>
          <a:xfrm>
            <a:off x="3351300" y="8295601"/>
            <a:ext cx="14466000" cy="1107935"/>
          </a:xfrm>
          <a:prstGeom prst="rect">
            <a:avLst/>
          </a:prstGeom>
          <a:noFill/>
          <a:ln>
            <a:noFill/>
          </a:ln>
        </p:spPr>
        <p:txBody>
          <a:bodyPr spcFirstLastPara="1" wrap="square" lIns="182850" tIns="182850" rIns="182850" bIns="182850" anchor="t" anchorCtr="0">
            <a:spAutoFit/>
          </a:bodyPr>
          <a:lstStyle/>
          <a:p>
            <a:r>
              <a:rPr lang="en" sz="2400" b="1">
                <a:solidFill>
                  <a:schemeClr val="tx1"/>
                </a:solidFill>
                <a:latin typeface="Roboto"/>
                <a:ea typeface="Roboto"/>
                <a:cs typeface="Roboto"/>
                <a:sym typeface="Roboto"/>
              </a:rPr>
              <a:t>CEcD/EDP Certification: </a:t>
            </a:r>
            <a:r>
              <a:rPr lang="en" sz="2400">
                <a:solidFill>
                  <a:schemeClr val="tx1"/>
                </a:solidFill>
                <a:latin typeface="Roboto"/>
                <a:ea typeface="Roboto"/>
                <a:cs typeface="Roboto"/>
                <a:sym typeface="Roboto"/>
              </a:rPr>
              <a:t>Four basic and two elective courses (up to 12 days). Courses take place throughout the year. All exams are now conducted online.</a:t>
            </a:r>
            <a:endParaRPr sz="3400" dirty="0">
              <a:solidFill>
                <a:schemeClr val="tx1"/>
              </a:solidFill>
              <a:latin typeface="Lato"/>
              <a:ea typeface="Lato"/>
              <a:cs typeface="Lato"/>
              <a:sym typeface="Lato"/>
            </a:endParaRPr>
          </a:p>
        </p:txBody>
      </p:sp>
      <p:cxnSp>
        <p:nvCxnSpPr>
          <p:cNvPr id="136" name="Google Shape;136;p19"/>
          <p:cNvCxnSpPr/>
          <p:nvPr/>
        </p:nvCxnSpPr>
        <p:spPr>
          <a:xfrm>
            <a:off x="3476800" y="8331650"/>
            <a:ext cx="14424600" cy="0"/>
          </a:xfrm>
          <a:prstGeom prst="straightConnector1">
            <a:avLst/>
          </a:prstGeom>
          <a:noFill/>
          <a:ln w="28575" cap="flat" cmpd="sng">
            <a:solidFill>
              <a:schemeClr val="accent1"/>
            </a:solidFill>
            <a:prstDash val="solid"/>
            <a:round/>
            <a:headEnd type="none" w="med" len="med"/>
            <a:tailEnd type="triangle" w="med" len="med"/>
          </a:ln>
        </p:spPr>
      </p:cxnSp>
      <p:cxnSp>
        <p:nvCxnSpPr>
          <p:cNvPr id="137" name="Google Shape;137;p19"/>
          <p:cNvCxnSpPr/>
          <p:nvPr/>
        </p:nvCxnSpPr>
        <p:spPr>
          <a:xfrm rot="10800000" flipH="1">
            <a:off x="3393400" y="9523800"/>
            <a:ext cx="10061400" cy="32400"/>
          </a:xfrm>
          <a:prstGeom prst="straightConnector1">
            <a:avLst/>
          </a:prstGeom>
          <a:noFill/>
          <a:ln w="28575" cap="flat" cmpd="sng">
            <a:solidFill>
              <a:schemeClr val="accent1"/>
            </a:solidFill>
            <a:prstDash val="solid"/>
            <a:round/>
            <a:headEnd type="none" w="med" len="med"/>
            <a:tailEnd type="triangle" w="med" len="med"/>
          </a:ln>
        </p:spPr>
      </p:cxnSp>
      <p:sp>
        <p:nvSpPr>
          <p:cNvPr id="138" name="Google Shape;138;p19"/>
          <p:cNvSpPr txBox="1"/>
          <p:nvPr/>
        </p:nvSpPr>
        <p:spPr>
          <a:xfrm>
            <a:off x="3323500" y="9523801"/>
            <a:ext cx="14466000" cy="738603"/>
          </a:xfrm>
          <a:prstGeom prst="rect">
            <a:avLst/>
          </a:prstGeom>
          <a:noFill/>
          <a:ln>
            <a:noFill/>
          </a:ln>
        </p:spPr>
        <p:txBody>
          <a:bodyPr spcFirstLastPara="1" wrap="square" lIns="182850" tIns="182850" rIns="182850" bIns="182850" anchor="t" anchorCtr="0">
            <a:spAutoFit/>
          </a:bodyPr>
          <a:lstStyle/>
          <a:p>
            <a:r>
              <a:rPr lang="en" sz="2400" b="1">
                <a:solidFill>
                  <a:schemeClr val="tx1"/>
                </a:solidFill>
                <a:latin typeface="Roboto"/>
                <a:ea typeface="Roboto"/>
                <a:cs typeface="Roboto"/>
                <a:sym typeface="Roboto"/>
              </a:rPr>
              <a:t>Additional training: </a:t>
            </a:r>
            <a:r>
              <a:rPr lang="en" sz="2400">
                <a:solidFill>
                  <a:schemeClr val="tx1"/>
                </a:solidFill>
                <a:latin typeface="Roboto"/>
                <a:ea typeface="Roboto"/>
                <a:cs typeface="Roboto"/>
                <a:sym typeface="Roboto"/>
              </a:rPr>
              <a:t>1 ERC partner conference/year + 1 peer exchange trip.</a:t>
            </a:r>
            <a:endParaRPr sz="3400" dirty="0">
              <a:solidFill>
                <a:schemeClr val="tx1"/>
              </a:solidFill>
              <a:latin typeface="Lato"/>
              <a:ea typeface="Lato"/>
              <a:cs typeface="Lato"/>
              <a:sym typeface="Lato"/>
            </a:endParaRPr>
          </a:p>
        </p:txBody>
      </p:sp>
      <p:sp>
        <p:nvSpPr>
          <p:cNvPr id="139" name="Google Shape;139;p19"/>
          <p:cNvSpPr txBox="1"/>
          <p:nvPr/>
        </p:nvSpPr>
        <p:spPr>
          <a:xfrm>
            <a:off x="8994112" y="4209450"/>
            <a:ext cx="4636200" cy="1477267"/>
          </a:xfrm>
          <a:prstGeom prst="rect">
            <a:avLst/>
          </a:prstGeom>
          <a:noFill/>
          <a:ln>
            <a:noFill/>
          </a:ln>
        </p:spPr>
        <p:txBody>
          <a:bodyPr spcFirstLastPara="1" wrap="square" lIns="182850" tIns="182850" rIns="182850" bIns="182850" anchor="t" anchorCtr="0">
            <a:spAutoFit/>
          </a:bodyPr>
          <a:lstStyle/>
          <a:p>
            <a:r>
              <a:rPr lang="en" sz="1800" b="1">
                <a:solidFill>
                  <a:schemeClr val="tx1"/>
                </a:solidFill>
              </a:rPr>
              <a:t>Monthly coaching</a:t>
            </a:r>
            <a:endParaRPr sz="1800" dirty="0">
              <a:solidFill>
                <a:schemeClr val="tx1"/>
              </a:solidFill>
            </a:endParaRPr>
          </a:p>
          <a:p>
            <a:r>
              <a:rPr lang="en" sz="1800" b="1">
                <a:solidFill>
                  <a:schemeClr val="tx1"/>
                </a:solidFill>
              </a:rPr>
              <a:t>Quarterly virtual peer</a:t>
            </a:r>
            <a:r>
              <a:rPr lang="en" sz="1800">
                <a:solidFill>
                  <a:schemeClr val="tx1"/>
                </a:solidFill>
              </a:rPr>
              <a:t> </a:t>
            </a:r>
            <a:r>
              <a:rPr lang="en" sz="1800" b="1">
                <a:solidFill>
                  <a:schemeClr val="tx1"/>
                </a:solidFill>
              </a:rPr>
              <a:t>exchange </a:t>
            </a:r>
            <a:endParaRPr sz="1800" b="1" dirty="0">
              <a:solidFill>
                <a:schemeClr val="tx1"/>
              </a:solidFill>
            </a:endParaRPr>
          </a:p>
          <a:p>
            <a:r>
              <a:rPr lang="en" sz="1800" b="1">
                <a:solidFill>
                  <a:schemeClr val="tx1"/>
                </a:solidFill>
              </a:rPr>
              <a:t>ERC Partner Conferences </a:t>
            </a:r>
            <a:r>
              <a:rPr lang="en" sz="1800">
                <a:solidFill>
                  <a:schemeClr val="tx1"/>
                </a:solidFill>
              </a:rPr>
              <a:t>(April + May)</a:t>
            </a:r>
            <a:endParaRPr sz="1800" b="1" dirty="0">
              <a:solidFill>
                <a:schemeClr val="tx1"/>
              </a:solidFill>
            </a:endParaRPr>
          </a:p>
          <a:p>
            <a:endParaRPr sz="1800" b="1" dirty="0">
              <a:solidFill>
                <a:schemeClr val="tx1"/>
              </a:solidFill>
            </a:endParaRPr>
          </a:p>
        </p:txBody>
      </p:sp>
      <p:sp>
        <p:nvSpPr>
          <p:cNvPr id="140" name="Google Shape;140;p19"/>
          <p:cNvSpPr txBox="1"/>
          <p:nvPr/>
        </p:nvSpPr>
        <p:spPr>
          <a:xfrm>
            <a:off x="4464100" y="6846701"/>
            <a:ext cx="4369800" cy="1200268"/>
          </a:xfrm>
          <a:prstGeom prst="rect">
            <a:avLst/>
          </a:prstGeom>
          <a:noFill/>
          <a:ln>
            <a:noFill/>
          </a:ln>
        </p:spPr>
        <p:txBody>
          <a:bodyPr spcFirstLastPara="1" wrap="square" lIns="182850" tIns="182850" rIns="182850" bIns="182850" anchor="t" anchorCtr="0">
            <a:spAutoFit/>
          </a:bodyPr>
          <a:lstStyle/>
          <a:p>
            <a:r>
              <a:rPr lang="en" sz="1800" b="1">
                <a:solidFill>
                  <a:schemeClr val="tx1"/>
                </a:solidFill>
              </a:rPr>
              <a:t>Monthly coaching</a:t>
            </a:r>
            <a:endParaRPr sz="1800" dirty="0">
              <a:solidFill>
                <a:schemeClr val="tx1"/>
              </a:solidFill>
            </a:endParaRPr>
          </a:p>
          <a:p>
            <a:r>
              <a:rPr lang="en" sz="1800" b="1">
                <a:solidFill>
                  <a:schemeClr val="tx1"/>
                </a:solidFill>
              </a:rPr>
              <a:t>Quarterly virtual peer</a:t>
            </a:r>
            <a:r>
              <a:rPr lang="en" sz="1800">
                <a:solidFill>
                  <a:schemeClr val="tx1"/>
                </a:solidFill>
              </a:rPr>
              <a:t> </a:t>
            </a:r>
            <a:r>
              <a:rPr lang="en" sz="1800" b="1">
                <a:solidFill>
                  <a:schemeClr val="tx1"/>
                </a:solidFill>
              </a:rPr>
              <a:t>exchange </a:t>
            </a:r>
            <a:endParaRPr sz="1800" b="1" dirty="0">
              <a:solidFill>
                <a:schemeClr val="tx1"/>
              </a:solidFill>
            </a:endParaRPr>
          </a:p>
          <a:p>
            <a:r>
              <a:rPr lang="en" sz="1800" b="1">
                <a:solidFill>
                  <a:schemeClr val="tx1"/>
                </a:solidFill>
              </a:rPr>
              <a:t>ERC Partner Conferences </a:t>
            </a:r>
            <a:r>
              <a:rPr lang="en" sz="1800">
                <a:solidFill>
                  <a:schemeClr val="tx1"/>
                </a:solidFill>
              </a:rPr>
              <a:t>(Nov)</a:t>
            </a:r>
            <a:endParaRPr sz="1800" dirty="0">
              <a:solidFill>
                <a:schemeClr val="tx1"/>
              </a:solidFill>
            </a:endParaRPr>
          </a:p>
        </p:txBody>
      </p:sp>
      <p:sp>
        <p:nvSpPr>
          <p:cNvPr id="141" name="Google Shape;141;p19"/>
          <p:cNvSpPr txBox="1"/>
          <p:nvPr/>
        </p:nvSpPr>
        <p:spPr>
          <a:xfrm>
            <a:off x="9036100" y="5475101"/>
            <a:ext cx="4477200" cy="1477267"/>
          </a:xfrm>
          <a:prstGeom prst="rect">
            <a:avLst/>
          </a:prstGeom>
          <a:noFill/>
          <a:ln>
            <a:noFill/>
          </a:ln>
        </p:spPr>
        <p:txBody>
          <a:bodyPr spcFirstLastPara="1" wrap="square" lIns="182850" tIns="182850" rIns="182850" bIns="182850" anchor="t" anchorCtr="0">
            <a:spAutoFit/>
          </a:bodyPr>
          <a:lstStyle/>
          <a:p>
            <a:r>
              <a:rPr lang="en" sz="1800" b="1">
                <a:solidFill>
                  <a:schemeClr val="tx1"/>
                </a:solidFill>
              </a:rPr>
              <a:t>Monthly coaching</a:t>
            </a:r>
            <a:endParaRPr sz="1800" dirty="0">
              <a:solidFill>
                <a:schemeClr val="tx1"/>
              </a:solidFill>
            </a:endParaRPr>
          </a:p>
          <a:p>
            <a:r>
              <a:rPr lang="en" sz="1800" b="1">
                <a:solidFill>
                  <a:schemeClr val="tx1"/>
                </a:solidFill>
              </a:rPr>
              <a:t>Quarterly virtual peer</a:t>
            </a:r>
            <a:r>
              <a:rPr lang="en" sz="1800">
                <a:solidFill>
                  <a:schemeClr val="tx1"/>
                </a:solidFill>
              </a:rPr>
              <a:t> </a:t>
            </a:r>
            <a:r>
              <a:rPr lang="en" sz="1800" b="1">
                <a:solidFill>
                  <a:schemeClr val="tx1"/>
                </a:solidFill>
              </a:rPr>
              <a:t>exchange </a:t>
            </a:r>
            <a:endParaRPr sz="1800" b="1" dirty="0">
              <a:solidFill>
                <a:schemeClr val="tx1"/>
              </a:solidFill>
            </a:endParaRPr>
          </a:p>
          <a:p>
            <a:r>
              <a:rPr lang="en" sz="1800" b="1">
                <a:solidFill>
                  <a:schemeClr val="tx1"/>
                </a:solidFill>
              </a:rPr>
              <a:t>ERC Partner Conferences </a:t>
            </a:r>
            <a:r>
              <a:rPr lang="en" sz="1800">
                <a:solidFill>
                  <a:schemeClr val="tx1"/>
                </a:solidFill>
              </a:rPr>
              <a:t>(July + Aug)</a:t>
            </a:r>
            <a:endParaRPr sz="1800" dirty="0">
              <a:solidFill>
                <a:schemeClr val="tx1"/>
              </a:solidFill>
            </a:endParaRPr>
          </a:p>
          <a:p>
            <a:r>
              <a:rPr lang="en" sz="1800" b="1">
                <a:solidFill>
                  <a:schemeClr val="tx1"/>
                </a:solidFill>
              </a:rPr>
              <a:t>IEDC Annual Conference </a:t>
            </a:r>
            <a:r>
              <a:rPr lang="en" sz="1800">
                <a:solidFill>
                  <a:schemeClr val="tx1"/>
                </a:solidFill>
              </a:rPr>
              <a:t>(Sept)</a:t>
            </a:r>
            <a:endParaRPr sz="1800" dirty="0">
              <a:solidFill>
                <a:schemeClr val="tx1"/>
              </a:solidFill>
            </a:endParaRPr>
          </a:p>
        </p:txBody>
      </p:sp>
      <p:sp>
        <p:nvSpPr>
          <p:cNvPr id="142" name="Google Shape;142;p19"/>
          <p:cNvSpPr txBox="1"/>
          <p:nvPr/>
        </p:nvSpPr>
        <p:spPr>
          <a:xfrm>
            <a:off x="9083530" y="6846701"/>
            <a:ext cx="4369800" cy="1200268"/>
          </a:xfrm>
          <a:prstGeom prst="rect">
            <a:avLst/>
          </a:prstGeom>
          <a:noFill/>
          <a:ln>
            <a:noFill/>
          </a:ln>
        </p:spPr>
        <p:txBody>
          <a:bodyPr spcFirstLastPara="1" wrap="square" lIns="182850" tIns="182850" rIns="182850" bIns="182850" anchor="t" anchorCtr="0">
            <a:spAutoFit/>
          </a:bodyPr>
          <a:lstStyle/>
          <a:p>
            <a:r>
              <a:rPr lang="en" sz="1800" b="1">
                <a:solidFill>
                  <a:schemeClr val="tx1"/>
                </a:solidFill>
              </a:rPr>
              <a:t>Monthly coaching</a:t>
            </a:r>
            <a:endParaRPr sz="1800" dirty="0">
              <a:solidFill>
                <a:schemeClr val="tx1"/>
              </a:solidFill>
            </a:endParaRPr>
          </a:p>
          <a:p>
            <a:r>
              <a:rPr lang="en" sz="1800" b="1">
                <a:solidFill>
                  <a:schemeClr val="tx1"/>
                </a:solidFill>
              </a:rPr>
              <a:t>Quarterly virtual peer</a:t>
            </a:r>
            <a:r>
              <a:rPr lang="en" sz="1800">
                <a:solidFill>
                  <a:schemeClr val="tx1"/>
                </a:solidFill>
              </a:rPr>
              <a:t> </a:t>
            </a:r>
            <a:r>
              <a:rPr lang="en" sz="1800" b="1">
                <a:solidFill>
                  <a:schemeClr val="tx1"/>
                </a:solidFill>
              </a:rPr>
              <a:t>exchange </a:t>
            </a:r>
            <a:endParaRPr sz="1800" b="1" dirty="0">
              <a:solidFill>
                <a:schemeClr val="tx1"/>
              </a:solidFill>
            </a:endParaRPr>
          </a:p>
          <a:p>
            <a:r>
              <a:rPr lang="en" sz="1800" b="1">
                <a:solidFill>
                  <a:schemeClr val="tx1"/>
                </a:solidFill>
              </a:rPr>
              <a:t>ERC Partner Conferences </a:t>
            </a:r>
            <a:r>
              <a:rPr lang="en" sz="1800">
                <a:solidFill>
                  <a:schemeClr val="tx1"/>
                </a:solidFill>
              </a:rPr>
              <a:t>(Nov)</a:t>
            </a:r>
            <a:endParaRPr sz="1800"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2710bcb14ff_2_179"/>
          <p:cNvSpPr txBox="1">
            <a:spLocks noGrp="1"/>
          </p:cNvSpPr>
          <p:nvPr>
            <p:ph type="ctrTitle"/>
          </p:nvPr>
        </p:nvSpPr>
        <p:spPr>
          <a:xfrm>
            <a:off x="1371600" y="6865580"/>
            <a:ext cx="15544800" cy="1176300"/>
          </a:xfrm>
          <a:prstGeom prst="rect">
            <a:avLst/>
          </a:prstGeom>
          <a:noFill/>
          <a:ln>
            <a:noFill/>
          </a:ln>
        </p:spPr>
        <p:txBody>
          <a:bodyPr spcFirstLastPara="1" wrap="square" lIns="137150" tIns="68550" rIns="137150" bIns="68550" anchor="ctr" anchorCtr="0">
            <a:normAutofit fontScale="90000"/>
          </a:bodyPr>
          <a:lstStyle/>
          <a:p>
            <a:pPr marL="0" lvl="0" indent="0" algn="ctr" rtl="0">
              <a:lnSpc>
                <a:spcPct val="100000"/>
              </a:lnSpc>
              <a:spcBef>
                <a:spcPts val="0"/>
              </a:spcBef>
              <a:spcAft>
                <a:spcPts val="0"/>
              </a:spcAft>
              <a:buClr>
                <a:srgbClr val="276092"/>
              </a:buClr>
              <a:buSzPct val="100000"/>
              <a:buFont typeface="Arial Narrow"/>
              <a:buNone/>
            </a:pPr>
            <a:r>
              <a:rPr lang="en-US" dirty="0"/>
              <a:t>Celebrating 10 Years of HUD RCB Program  </a:t>
            </a:r>
            <a:br>
              <a:rPr lang="en-US" dirty="0"/>
            </a:br>
            <a:r>
              <a:rPr lang="en-US" dirty="0"/>
              <a:t>Impacts in the Rural West!</a:t>
            </a:r>
            <a:endParaRPr dirty="0"/>
          </a:p>
        </p:txBody>
      </p:sp>
      <p:sp>
        <p:nvSpPr>
          <p:cNvPr id="745" name="Google Shape;745;g2710bcb14ff_2_179"/>
          <p:cNvSpPr txBox="1">
            <a:spLocks noGrp="1"/>
          </p:cNvSpPr>
          <p:nvPr>
            <p:ph type="subTitle" idx="1"/>
          </p:nvPr>
        </p:nvSpPr>
        <p:spPr>
          <a:xfrm>
            <a:off x="2743200" y="8183396"/>
            <a:ext cx="12801600" cy="914400"/>
          </a:xfrm>
          <a:prstGeom prst="rect">
            <a:avLst/>
          </a:prstGeom>
          <a:noFill/>
          <a:ln>
            <a:noFill/>
          </a:ln>
        </p:spPr>
        <p:txBody>
          <a:bodyPr spcFirstLastPara="1" wrap="square" lIns="137150" tIns="68550" rIns="137150" bIns="68550" anchor="t" anchorCtr="0">
            <a:normAutofit/>
          </a:bodyPr>
          <a:lstStyle/>
          <a:p>
            <a:pPr marL="0" lvl="0" indent="0" algn="ctr" rtl="0">
              <a:lnSpc>
                <a:spcPct val="100000"/>
              </a:lnSpc>
              <a:spcBef>
                <a:spcPts val="0"/>
              </a:spcBef>
              <a:spcAft>
                <a:spcPts val="0"/>
              </a:spcAft>
              <a:buSzPts val="3000"/>
              <a:buNone/>
            </a:pPr>
            <a:br>
              <a:rPr lang="en-US" dirty="0"/>
            </a:br>
            <a:r>
              <a:rPr lang="en-US" sz="1800" b="0" dirty="0"/>
              <a:t>RCAC is an equal opportunity employer, provider and lender.</a:t>
            </a:r>
            <a:endParaRPr dirty="0"/>
          </a:p>
        </p:txBody>
      </p:sp>
      <p:sp>
        <p:nvSpPr>
          <p:cNvPr id="747" name="Google Shape;747;g2710bcb14ff_2_179"/>
          <p:cNvSpPr txBox="1">
            <a:spLocks noGrp="1"/>
          </p:cNvSpPr>
          <p:nvPr>
            <p:ph type="title" idx="4294967295"/>
          </p:nvPr>
        </p:nvSpPr>
        <p:spPr>
          <a:xfrm>
            <a:off x="-88900" y="2640013"/>
            <a:ext cx="18376900" cy="1814512"/>
          </a:xfrm>
          <a:prstGeom prst="rect">
            <a:avLst/>
          </a:prstGeom>
          <a:noFill/>
          <a:ln>
            <a:noFill/>
          </a:ln>
        </p:spPr>
        <p:txBody>
          <a:bodyPr spcFirstLastPara="1" wrap="square" lIns="137150" tIns="68550" rIns="137150" bIns="68550" anchor="b" anchorCtr="0">
            <a:noAutofit/>
          </a:bodyPr>
          <a:lstStyle/>
          <a:p>
            <a:pPr marL="0" lvl="0" indent="0" algn="ctr" rtl="0">
              <a:lnSpc>
                <a:spcPct val="100000"/>
              </a:lnSpc>
              <a:spcBef>
                <a:spcPts val="0"/>
              </a:spcBef>
              <a:spcAft>
                <a:spcPts val="0"/>
              </a:spcAft>
              <a:buClr>
                <a:srgbClr val="276092"/>
              </a:buClr>
              <a:buSzPts val="6000"/>
              <a:buFont typeface="Arial Narrow"/>
              <a:buNone/>
            </a:pPr>
            <a:r>
              <a:rPr lang="en-US" sz="8300" dirty="0"/>
              <a:t>Revitalizing Rural Western Economies </a:t>
            </a:r>
            <a:endParaRPr sz="8300" dirty="0"/>
          </a:p>
        </p:txBody>
      </p:sp>
      <p:sp>
        <p:nvSpPr>
          <p:cNvPr id="750" name="Google Shape;750;g2710bcb14ff_2_179"/>
          <p:cNvSpPr txBox="1">
            <a:spLocks noGrp="1"/>
          </p:cNvSpPr>
          <p:nvPr>
            <p:ph type="subTitle" idx="4294967295"/>
          </p:nvPr>
        </p:nvSpPr>
        <p:spPr>
          <a:xfrm>
            <a:off x="-88900" y="5184775"/>
            <a:ext cx="18376900" cy="914400"/>
          </a:xfrm>
          <a:prstGeom prst="rect">
            <a:avLst/>
          </a:prstGeom>
          <a:noFill/>
          <a:ln>
            <a:noFill/>
          </a:ln>
        </p:spPr>
        <p:txBody>
          <a:bodyPr spcFirstLastPara="1" wrap="square" lIns="137150" tIns="68550" rIns="137150" bIns="68550" anchor="t" anchorCtr="0">
            <a:noAutofit/>
          </a:bodyPr>
          <a:lstStyle/>
          <a:p>
            <a:pPr marL="0" lvl="0" indent="0" algn="ctr" rtl="0">
              <a:lnSpc>
                <a:spcPct val="80000"/>
              </a:lnSpc>
              <a:spcBef>
                <a:spcPts val="0"/>
              </a:spcBef>
              <a:spcAft>
                <a:spcPts val="0"/>
              </a:spcAft>
              <a:buSzPts val="3000"/>
              <a:buNone/>
            </a:pPr>
            <a:r>
              <a:rPr lang="en-US" sz="3500" dirty="0">
                <a:solidFill>
                  <a:schemeClr val="lt1"/>
                </a:solidFill>
              </a:rPr>
              <a:t>Rural Community Assistance Corporation (RCAC) </a:t>
            </a:r>
            <a:endParaRPr sz="3500" dirty="0">
              <a:solidFill>
                <a:schemeClr val="lt1"/>
              </a:solidFill>
            </a:endParaRPr>
          </a:p>
          <a:p>
            <a:pPr marL="0" lvl="0" indent="0" algn="ctr" rtl="0">
              <a:lnSpc>
                <a:spcPct val="80000"/>
              </a:lnSpc>
              <a:spcBef>
                <a:spcPts val="0"/>
              </a:spcBef>
              <a:spcAft>
                <a:spcPts val="0"/>
              </a:spcAft>
              <a:buSzPts val="3000"/>
              <a:buNone/>
            </a:pPr>
            <a:r>
              <a:rPr lang="en-US" sz="3500" dirty="0">
                <a:solidFill>
                  <a:schemeClr val="lt1"/>
                </a:solidFill>
              </a:rPr>
              <a:t>in collaboration with Plumas County </a:t>
            </a:r>
            <a:endParaRPr sz="3500" dirty="0">
              <a:solidFill>
                <a:schemeClr val="lt1"/>
              </a:solidFill>
            </a:endParaRPr>
          </a:p>
        </p:txBody>
      </p:sp>
      <p:sp>
        <p:nvSpPr>
          <p:cNvPr id="751" name="Google Shape;751;g2710bcb14ff_2_179"/>
          <p:cNvSpPr txBox="1">
            <a:spLocks noGrp="1"/>
          </p:cNvSpPr>
          <p:nvPr>
            <p:ph type="subTitle" idx="4294967295"/>
          </p:nvPr>
        </p:nvSpPr>
        <p:spPr>
          <a:xfrm>
            <a:off x="5486400" y="6619875"/>
            <a:ext cx="12801600" cy="914400"/>
          </a:xfrm>
          <a:prstGeom prst="rect">
            <a:avLst/>
          </a:prstGeom>
          <a:noFill/>
          <a:ln>
            <a:noFill/>
          </a:ln>
        </p:spPr>
        <p:txBody>
          <a:bodyPr spcFirstLastPara="1" wrap="square" lIns="137150" tIns="68550" rIns="137150" bIns="68550" anchor="t" anchorCtr="0">
            <a:normAutofit/>
          </a:bodyPr>
          <a:lstStyle/>
          <a:p>
            <a:pPr marL="0" lvl="0" indent="0" algn="ctr" rtl="0">
              <a:lnSpc>
                <a:spcPct val="100000"/>
              </a:lnSpc>
              <a:spcBef>
                <a:spcPts val="0"/>
              </a:spcBef>
              <a:spcAft>
                <a:spcPts val="0"/>
              </a:spcAft>
              <a:buSzPts val="3000"/>
              <a:buNone/>
            </a:pPr>
            <a:r>
              <a:rPr lang="en-US" sz="2700" dirty="0">
                <a:solidFill>
                  <a:schemeClr val="lt1"/>
                </a:solidFill>
              </a:rPr>
              <a:t>Carissa Patrone Maikuri (she/her)</a:t>
            </a:r>
            <a:endParaRPr sz="2700" dirty="0">
              <a:solidFill>
                <a:schemeClr val="lt1"/>
              </a:solidFill>
            </a:endParaRPr>
          </a:p>
        </p:txBody>
      </p:sp>
      <p:sp>
        <p:nvSpPr>
          <p:cNvPr id="752" name="Google Shape;752;g2710bcb14ff_2_179"/>
          <p:cNvSpPr txBox="1">
            <a:spLocks noGrp="1"/>
          </p:cNvSpPr>
          <p:nvPr>
            <p:ph type="subTitle" idx="4294967295"/>
          </p:nvPr>
        </p:nvSpPr>
        <p:spPr>
          <a:xfrm>
            <a:off x="14793913" y="9899650"/>
            <a:ext cx="3494087" cy="366713"/>
          </a:xfrm>
          <a:prstGeom prst="rect">
            <a:avLst/>
          </a:prstGeom>
          <a:noFill/>
          <a:ln>
            <a:noFill/>
          </a:ln>
        </p:spPr>
        <p:txBody>
          <a:bodyPr spcFirstLastPara="1" wrap="square" lIns="137150" tIns="68550" rIns="137150" bIns="68550" anchor="t" anchorCtr="0">
            <a:normAutofit/>
          </a:bodyPr>
          <a:lstStyle/>
          <a:p>
            <a:pPr marL="0" lvl="0" indent="0" algn="l" rtl="0">
              <a:lnSpc>
                <a:spcPct val="100000"/>
              </a:lnSpc>
              <a:spcBef>
                <a:spcPts val="0"/>
              </a:spcBef>
              <a:spcAft>
                <a:spcPts val="0"/>
              </a:spcAft>
              <a:buSzPts val="3000"/>
              <a:buNone/>
            </a:pPr>
            <a:r>
              <a:rPr lang="en-US" sz="1200" dirty="0">
                <a:solidFill>
                  <a:schemeClr val="lt1"/>
                </a:solidFill>
              </a:rPr>
              <a:t>Photo: Christopher Thienel</a:t>
            </a:r>
            <a:endParaRPr sz="1200" dirty="0">
              <a:solidFill>
                <a:schemeClr val="lt1"/>
              </a:solidFill>
            </a:endParaRPr>
          </a:p>
        </p:txBody>
      </p:sp>
      <p:pic>
        <p:nvPicPr>
          <p:cNvPr id="746" name="Google Shape;746;g2710bcb14ff_2_179"/>
          <p:cNvPicPr preferRelativeResize="0"/>
          <p:nvPr/>
        </p:nvPicPr>
        <p:blipFill>
          <a:blip r:embed="rId3">
            <a:alphaModFix/>
          </a:blip>
          <a:stretch>
            <a:fillRect/>
          </a:stretch>
        </p:blipFill>
        <p:spPr>
          <a:xfrm>
            <a:off x="-89587" y="-1923468"/>
            <a:ext cx="18377588" cy="12257831"/>
          </a:xfrm>
          <a:prstGeom prst="rect">
            <a:avLst/>
          </a:prstGeom>
          <a:noFill/>
          <a:ln>
            <a:noFill/>
          </a:ln>
        </p:spPr>
      </p:pic>
      <p:sp>
        <p:nvSpPr>
          <p:cNvPr id="3" name="Rectangle 2">
            <a:extLst>
              <a:ext uri="{FF2B5EF4-FFF2-40B4-BE49-F238E27FC236}">
                <a16:creationId xmlns:a16="http://schemas.microsoft.com/office/drawing/2014/main" id="{CE6AA92C-8A93-C751-4901-7DDCECA5800B}"/>
              </a:ext>
            </a:extLst>
          </p:cNvPr>
          <p:cNvSpPr/>
          <p:nvPr/>
        </p:nvSpPr>
        <p:spPr>
          <a:xfrm>
            <a:off x="636814" y="2731383"/>
            <a:ext cx="16638814" cy="4132156"/>
          </a:xfrm>
          <a:prstGeom prst="rect">
            <a:avLst/>
          </a:prstGeom>
          <a:solidFill>
            <a:schemeClr val="accent1">
              <a:lumMod val="75000"/>
              <a:alpha val="4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20429AC-CE4C-3746-4591-BB7DCCCE619B}"/>
              </a:ext>
            </a:extLst>
          </p:cNvPr>
          <p:cNvSpPr txBox="1"/>
          <p:nvPr/>
        </p:nvSpPr>
        <p:spPr>
          <a:xfrm>
            <a:off x="779800" y="3201404"/>
            <a:ext cx="15989643" cy="1938992"/>
          </a:xfrm>
          <a:prstGeom prst="rect">
            <a:avLst/>
          </a:prstGeom>
          <a:noFill/>
        </p:spPr>
        <p:txBody>
          <a:bodyPr wrap="square" rtlCol="0">
            <a:spAutoFit/>
          </a:bodyPr>
          <a:lstStyle/>
          <a:p>
            <a:r>
              <a:rPr lang="en-US" sz="6000" b="1" dirty="0">
                <a:solidFill>
                  <a:schemeClr val="tx1"/>
                </a:solidFill>
              </a:rPr>
              <a:t>Collaboration &amp; Capacity:</a:t>
            </a:r>
          </a:p>
          <a:p>
            <a:r>
              <a:rPr lang="en-US" sz="6000" b="1" dirty="0">
                <a:solidFill>
                  <a:schemeClr val="tx1"/>
                </a:solidFill>
              </a:rPr>
              <a:t>ERC Fellow in Northwestern Colorado</a:t>
            </a:r>
          </a:p>
        </p:txBody>
      </p:sp>
    </p:spTree>
    <p:extLst>
      <p:ext uri="{BB962C8B-B14F-4D97-AF65-F5344CB8AC3E}">
        <p14:creationId xmlns:p14="http://schemas.microsoft.com/office/powerpoint/2010/main" val="2186395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554316" y="380634"/>
            <a:ext cx="7842000" cy="1870322"/>
          </a:xfrm>
          <a:prstGeom prst="rect">
            <a:avLst/>
          </a:prstGeom>
        </p:spPr>
        <p:txBody>
          <a:bodyPr spcFirstLastPara="1" vert="horz" wrap="square" lIns="182850" tIns="182850" rIns="182850" bIns="182850" rtlCol="0" anchor="t" anchorCtr="0">
            <a:noAutofit/>
          </a:bodyPr>
          <a:lstStyle/>
          <a:p>
            <a:r>
              <a:rPr lang="en" sz="5100" b="1" dirty="0">
                <a:latin typeface="Raleway"/>
                <a:ea typeface="Raleway"/>
                <a:cs typeface="Raleway"/>
                <a:sym typeface="Raleway"/>
              </a:rPr>
              <a:t>Northwest Colorado</a:t>
            </a:r>
            <a:endParaRPr sz="5100" b="1" dirty="0">
              <a:latin typeface="Raleway"/>
              <a:ea typeface="Raleway"/>
              <a:cs typeface="Raleway"/>
              <a:sym typeface="Raleway"/>
            </a:endParaRPr>
          </a:p>
        </p:txBody>
      </p:sp>
      <p:cxnSp>
        <p:nvCxnSpPr>
          <p:cNvPr id="77" name="Google Shape;77;p17"/>
          <p:cNvCxnSpPr/>
          <p:nvPr/>
        </p:nvCxnSpPr>
        <p:spPr>
          <a:xfrm>
            <a:off x="676575" y="2458673"/>
            <a:ext cx="7433400" cy="0"/>
          </a:xfrm>
          <a:prstGeom prst="straightConnector1">
            <a:avLst/>
          </a:prstGeom>
          <a:noFill/>
          <a:ln w="28575" cap="flat" cmpd="sng">
            <a:solidFill>
              <a:srgbClr val="57737B"/>
            </a:solidFill>
            <a:prstDash val="solid"/>
            <a:round/>
            <a:headEnd type="none" w="med" len="med"/>
            <a:tailEnd type="none" w="med" len="med"/>
          </a:ln>
        </p:spPr>
      </p:cxnSp>
      <p:pic>
        <p:nvPicPr>
          <p:cNvPr id="78" name="Google Shape;78;p17"/>
          <p:cNvPicPr preferRelativeResize="0"/>
          <p:nvPr/>
        </p:nvPicPr>
        <p:blipFill rotWithShape="1">
          <a:blip r:embed="rId3">
            <a:alphaModFix/>
          </a:blip>
          <a:srcRect l="12993" t="6252" r="13471"/>
          <a:stretch/>
        </p:blipFill>
        <p:spPr>
          <a:xfrm>
            <a:off x="554316" y="7978249"/>
            <a:ext cx="2149434" cy="1831900"/>
          </a:xfrm>
          <a:prstGeom prst="rect">
            <a:avLst/>
          </a:prstGeom>
          <a:noFill/>
          <a:ln>
            <a:noFill/>
          </a:ln>
        </p:spPr>
      </p:pic>
      <p:pic>
        <p:nvPicPr>
          <p:cNvPr id="79" name="Google Shape;79;p17"/>
          <p:cNvPicPr preferRelativeResize="0"/>
          <p:nvPr/>
        </p:nvPicPr>
        <p:blipFill>
          <a:blip r:embed="rId4">
            <a:alphaModFix/>
          </a:blip>
          <a:stretch>
            <a:fillRect/>
          </a:stretch>
        </p:blipFill>
        <p:spPr>
          <a:xfrm>
            <a:off x="3225248" y="8076828"/>
            <a:ext cx="1635428" cy="1635422"/>
          </a:xfrm>
          <a:prstGeom prst="rect">
            <a:avLst/>
          </a:prstGeom>
          <a:noFill/>
          <a:ln>
            <a:noFill/>
          </a:ln>
        </p:spPr>
      </p:pic>
      <p:pic>
        <p:nvPicPr>
          <p:cNvPr id="80" name="Google Shape;80;p17"/>
          <p:cNvPicPr preferRelativeResize="0"/>
          <p:nvPr/>
        </p:nvPicPr>
        <p:blipFill>
          <a:blip r:embed="rId5">
            <a:alphaModFix/>
          </a:blip>
          <a:stretch>
            <a:fillRect/>
          </a:stretch>
        </p:blipFill>
        <p:spPr>
          <a:xfrm>
            <a:off x="5469343" y="8267494"/>
            <a:ext cx="2569840" cy="1333600"/>
          </a:xfrm>
          <a:prstGeom prst="rect">
            <a:avLst/>
          </a:prstGeom>
          <a:solidFill>
            <a:schemeClr val="tx1"/>
          </a:solidFill>
          <a:ln>
            <a:noFill/>
          </a:ln>
        </p:spPr>
      </p:pic>
      <p:sp>
        <p:nvSpPr>
          <p:cNvPr id="81" name="Google Shape;81;p17"/>
          <p:cNvSpPr txBox="1"/>
          <p:nvPr/>
        </p:nvSpPr>
        <p:spPr>
          <a:xfrm>
            <a:off x="554316" y="2787131"/>
            <a:ext cx="7842000" cy="4615200"/>
          </a:xfrm>
          <a:prstGeom prst="rect">
            <a:avLst/>
          </a:prstGeom>
          <a:noFill/>
          <a:ln>
            <a:noFill/>
          </a:ln>
        </p:spPr>
        <p:txBody>
          <a:bodyPr spcFirstLastPara="1" wrap="square" lIns="182850" tIns="182850" rIns="182850" bIns="182850" anchor="t" anchorCtr="0">
            <a:noAutofit/>
          </a:bodyPr>
          <a:lstStyle/>
          <a:p>
            <a:pPr>
              <a:lnSpc>
                <a:spcPct val="93000"/>
              </a:lnSpc>
            </a:pPr>
            <a:r>
              <a:rPr lang="en" sz="3600" b="1" dirty="0">
                <a:latin typeface="Raleway"/>
                <a:ea typeface="Raleway"/>
                <a:cs typeface="Raleway"/>
                <a:sym typeface="Raleway"/>
              </a:rPr>
              <a:t>Large land area</a:t>
            </a:r>
            <a:r>
              <a:rPr lang="en" sz="3600" dirty="0">
                <a:latin typeface="Raleway Medium"/>
                <a:ea typeface="Raleway Medium"/>
                <a:cs typeface="Raleway Medium"/>
                <a:sym typeface="Raleway Medium"/>
              </a:rPr>
              <a:t>, 3 Counties, 10,342 sq miles </a:t>
            </a:r>
            <a:r>
              <a:rPr lang="en" sz="3600" dirty="0">
                <a:latin typeface="Raleway Light"/>
                <a:ea typeface="Raleway Light"/>
                <a:cs typeface="Raleway Light"/>
                <a:sym typeface="Raleway Light"/>
              </a:rPr>
              <a:t>(larger than Vermont)</a:t>
            </a:r>
            <a:endParaRPr sz="3600" dirty="0">
              <a:latin typeface="Raleway Light"/>
              <a:ea typeface="Raleway Light"/>
              <a:cs typeface="Raleway Light"/>
              <a:sym typeface="Raleway Light"/>
            </a:endParaRPr>
          </a:p>
          <a:p>
            <a:pPr marL="914400" indent="-673100">
              <a:lnSpc>
                <a:spcPct val="93000"/>
              </a:lnSpc>
              <a:spcBef>
                <a:spcPts val="1800"/>
              </a:spcBef>
              <a:buClr>
                <a:srgbClr val="595959"/>
              </a:buClr>
              <a:buSzPts val="1700"/>
              <a:buFont typeface="Raleway Medium"/>
              <a:buChar char="●"/>
            </a:pPr>
            <a:r>
              <a:rPr lang="en" sz="3400" dirty="0">
                <a:latin typeface="Raleway Medium"/>
                <a:ea typeface="Raleway Medium"/>
                <a:cs typeface="Raleway Medium"/>
                <a:sym typeface="Raleway Medium"/>
              </a:rPr>
              <a:t>Over 50% is public land, limited private ownership</a:t>
            </a:r>
            <a:endParaRPr sz="3400" dirty="0">
              <a:latin typeface="Raleway Medium"/>
              <a:ea typeface="Raleway Medium"/>
              <a:cs typeface="Raleway Medium"/>
              <a:sym typeface="Raleway Medium"/>
            </a:endParaRPr>
          </a:p>
          <a:p>
            <a:pPr>
              <a:lnSpc>
                <a:spcPct val="93000"/>
              </a:lnSpc>
              <a:spcBef>
                <a:spcPts val="1800"/>
              </a:spcBef>
            </a:pPr>
            <a:r>
              <a:rPr lang="en" sz="3600" b="1" dirty="0">
                <a:latin typeface="Raleway"/>
                <a:ea typeface="Raleway"/>
                <a:cs typeface="Raleway"/>
                <a:sym typeface="Raleway"/>
              </a:rPr>
              <a:t>Small population</a:t>
            </a:r>
            <a:r>
              <a:rPr lang="en" sz="3600" dirty="0">
                <a:latin typeface="Raleway Medium"/>
                <a:ea typeface="Raleway Medium"/>
                <a:cs typeface="Raleway Medium"/>
                <a:sym typeface="Raleway Medium"/>
              </a:rPr>
              <a:t>, 44,650 residents</a:t>
            </a:r>
            <a:endParaRPr sz="3600" dirty="0">
              <a:latin typeface="Raleway Medium"/>
              <a:ea typeface="Raleway Medium"/>
              <a:cs typeface="Raleway Medium"/>
              <a:sym typeface="Raleway Medium"/>
            </a:endParaRPr>
          </a:p>
          <a:p>
            <a:pPr>
              <a:lnSpc>
                <a:spcPct val="93000"/>
              </a:lnSpc>
              <a:spcBef>
                <a:spcPts val="1800"/>
              </a:spcBef>
              <a:spcAft>
                <a:spcPts val="1800"/>
              </a:spcAft>
            </a:pPr>
            <a:r>
              <a:rPr lang="en" sz="3600" b="1" dirty="0">
                <a:latin typeface="Raleway"/>
                <a:ea typeface="Raleway"/>
                <a:cs typeface="Raleway"/>
                <a:sym typeface="Raleway"/>
              </a:rPr>
              <a:t>Strong regional collaboration</a:t>
            </a:r>
            <a:r>
              <a:rPr lang="en" sz="3600" dirty="0">
                <a:latin typeface="Raleway Medium"/>
                <a:ea typeface="Raleway Medium"/>
                <a:cs typeface="Raleway Medium"/>
                <a:sym typeface="Raleway Medium"/>
              </a:rPr>
              <a:t> </a:t>
            </a:r>
            <a:endParaRPr sz="3600" dirty="0">
              <a:latin typeface="Raleway Medium"/>
              <a:ea typeface="Raleway Medium"/>
              <a:cs typeface="Raleway Medium"/>
              <a:sym typeface="Raleway Medium"/>
            </a:endParaRPr>
          </a:p>
        </p:txBody>
      </p:sp>
      <p:pic>
        <p:nvPicPr>
          <p:cNvPr id="2" name="Picture 1">
            <a:extLst>
              <a:ext uri="{FF2B5EF4-FFF2-40B4-BE49-F238E27FC236}">
                <a16:creationId xmlns:a16="http://schemas.microsoft.com/office/drawing/2014/main" id="{AE62E874-FCE6-DBBB-B99D-E74E49CCCF36}"/>
              </a:ext>
            </a:extLst>
          </p:cNvPr>
          <p:cNvPicPr>
            <a:picLocks noChangeAspect="1"/>
          </p:cNvPicPr>
          <p:nvPr/>
        </p:nvPicPr>
        <p:blipFill rotWithShape="1">
          <a:blip r:embed="rId6"/>
          <a:srcRect l="10604" r="11367"/>
          <a:stretch/>
        </p:blipFill>
        <p:spPr>
          <a:xfrm>
            <a:off x="8647851" y="1548050"/>
            <a:ext cx="9321086" cy="6719444"/>
          </a:xfrm>
          <a:prstGeom prst="rect">
            <a:avLst/>
          </a:prstGeom>
        </p:spPr>
      </p:pic>
    </p:spTree>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2D5D614-9A06-4308-B3C2-08322ACE51FE}">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Slice</Template>
  <TotalTime>3078</TotalTime>
  <Words>1898</Words>
  <Application>Microsoft Office PowerPoint</Application>
  <PresentationFormat>Custom</PresentationFormat>
  <Paragraphs>291</Paragraphs>
  <Slides>25</Slides>
  <Notes>22</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25</vt:i4>
      </vt:variant>
    </vt:vector>
  </HeadingPairs>
  <TitlesOfParts>
    <vt:vector size="45" baseType="lpstr">
      <vt:lpstr>Montserrat</vt:lpstr>
      <vt:lpstr>Montserrat SemiBold</vt:lpstr>
      <vt:lpstr>Raleway Medium</vt:lpstr>
      <vt:lpstr>Horizon</vt:lpstr>
      <vt:lpstr>Wingdings 3</vt:lpstr>
      <vt:lpstr>Helvetica Neue Light</vt:lpstr>
      <vt:lpstr>Raleway Light</vt:lpstr>
      <vt:lpstr>Barlow Semi Condensed</vt:lpstr>
      <vt:lpstr>Cy Grotesk Wide Bold</vt:lpstr>
      <vt:lpstr>Century Gothic</vt:lpstr>
      <vt:lpstr>Raleway ExtraBold</vt:lpstr>
      <vt:lpstr>Calibri</vt:lpstr>
      <vt:lpstr>Arial</vt:lpstr>
      <vt:lpstr>Lato</vt:lpstr>
      <vt:lpstr>Arial Narrow</vt:lpstr>
      <vt:lpstr>Montserrat ExtraBold</vt:lpstr>
      <vt:lpstr>Roboto</vt:lpstr>
      <vt:lpstr>Helvetica Neue</vt:lpstr>
      <vt:lpstr>Raleway</vt:lpstr>
      <vt:lpstr>Slice</vt:lpstr>
      <vt:lpstr>PowerPoint Presentation</vt:lpstr>
      <vt:lpstr>our Partnerships + Shared Principles </vt:lpstr>
      <vt:lpstr>Purpose of the Economic Recovery Corps</vt:lpstr>
      <vt:lpstr>Economic Recovery Corps Program </vt:lpstr>
      <vt:lpstr>PowerPoint Presentation</vt:lpstr>
      <vt:lpstr>PowerPoint Presentation</vt:lpstr>
      <vt:lpstr>ERC Fellow commitments at a glance</vt:lpstr>
      <vt:lpstr>Celebrating 10 Years of HUD RCB Program   Impacts in the Rural West!</vt:lpstr>
      <vt:lpstr>Northwest Colorado</vt:lpstr>
      <vt:lpstr>Energy Transition </vt:lpstr>
      <vt:lpstr>PowerPoint Presentation</vt:lpstr>
      <vt:lpstr>PowerPoint Presentation</vt:lpstr>
      <vt:lpstr>Example: Transition Capacity</vt:lpstr>
      <vt:lpstr>PowerPoint Presentation</vt:lpstr>
      <vt:lpstr>Transition Capacity</vt:lpstr>
      <vt:lpstr>PowerPoint Presentation</vt:lpstr>
      <vt:lpstr>Repurpose, Expand &amp; Develop Industrial Parks</vt:lpstr>
      <vt:lpstr>PowerPoint Presentation</vt:lpstr>
      <vt:lpstr>Develop regional outdoor recreation assets  </vt:lpstr>
      <vt:lpstr>Develop regional outdoor recreation assets and manufacturing   </vt:lpstr>
      <vt:lpstr>PowerPoint Presentation</vt:lpstr>
      <vt:lpstr>PowerPoint Presentation</vt:lpstr>
      <vt:lpstr>PowerPoint Presentation</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Sasha Nelson</dc:creator>
  <cp:lastModifiedBy>Jack Morgan</cp:lastModifiedBy>
  <cp:revision>2</cp:revision>
  <dcterms:created xsi:type="dcterms:W3CDTF">2006-08-16T00:00:00Z</dcterms:created>
  <dcterms:modified xsi:type="dcterms:W3CDTF">2025-05-14T15:20:36Z</dcterms:modified>
</cp:coreProperties>
</file>