
<file path=[Content_Types].xml><?xml version="1.0" encoding="utf-8"?>
<Types xmlns="http://schemas.openxmlformats.org/package/2006/content-types">
  <Default Extension="jpeg" ContentType="image/jpeg"/>
  <Default Extension="png" ContentType="image/png"/>
  <Default Extension="svg" ContentType="image/svg+xml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customXml/itemProps1.xml" ContentType="application/vnd.openxmlformats-officedocument.customXmlProperties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5.xml" ContentType="application/vnd.openxmlformats-officedocument.presentationml.slide+xml"/>
  <Override PartName="/ppt/comments/modernComment_112_F6BBC8D4.xml" ContentType="application/vnd.ms-powerpoint.comments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7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17.xml" ContentType="application/vnd.openxmlformats-officedocument.presentationml.slide+xml"/>
  <Override PartName="/ppt/slides/slide33.xml" ContentType="application/vnd.openxmlformats-officedocument.presentationml.slide+xml"/>
  <Override PartName="/ppt/slideLayouts/slideLayout4.xml" ContentType="application/vnd.openxmlformats-officedocument.presentationml.slideLayout+xml"/>
  <Override PartName="/ppt/viewProps.xml" ContentType="application/vnd.openxmlformats-officedocument.presentationml.viewProps+xml"/>
  <Override PartName="/ppt/notesSlides/notesSlide26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6.xml" ContentType="application/vnd.openxmlformats-officedocument.presentationml.notesSlide+xml"/>
  <Override PartName="/customXml/itemProps2.xml" ContentType="application/vnd.openxmlformats-officedocument.customXmlProperties+xml"/>
  <Override PartName="/ppt/notesSlides/notesSlide28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customXml/itemProps3.xml" ContentType="application/vnd.openxmlformats-officedocument.customXmlProperties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docProps/custom.xml" ContentType="application/vnd.openxmlformats-officedocument.custom-properties+xml"/>
  <Override PartName="/ppt/comments/modernComment_118_0.xml" ContentType="application/vnd.ms-powerpoint.comments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4_58A3A90F.xml" ContentType="application/vnd.ms-powerpoint.comments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15_9D41F7A8.xml" ContentType="application/vnd.ms-powerpoint.comments+xml"/>
  <Override PartName="/ppt/slides/slide24.xml" ContentType="application/vnd.openxmlformats-officedocument.presentationml.slide+xml"/>
  <Override PartName="/ppt/notesSlides/notesSlide18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ppt/notesSlides/notesSlide29.xml" ContentType="application/vnd.openxmlformats-officedocument.presentationml.notesSlide+xml"/>
  <Override PartName="/ppt/theme/theme3.xml" ContentType="application/vnd.openxmlformats-officedocument.theme+xml"/>
  <Override PartName="/ppt/comments/modernComment_12B_D907CF6.xml" ContentType="application/vnd.ms-powerpoint.comments+xml"/>
  <Override PartName="/ppt/charts/chart1.xml" ContentType="application/vnd.openxmlformats-officedocument.drawingml.chart+xml"/>
  <Override PartName="/docProps/app.xml" ContentType="application/vnd.openxmlformats-officedocument.extended-properties+xml"/>
  <Override PartName="/ppt/charts/style1.xml" ContentType="application/vnd.ms-office.chartstyle+xml"/>
  <Override PartName="/ppt/comments/modernComment_7FFFD045_2D0FB884.xml" ContentType="application/vnd.ms-powerpoint.comments+xml"/>
  <Override PartName="/ppt/notesSlides/notesSlide10.xml" ContentType="application/vnd.openxmlformats-officedocument.presentationml.notesSlide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81" r:id="rId4"/>
    <p:sldId id="2147471447" r:id="rId5"/>
    <p:sldId id="262" r:id="rId6"/>
    <p:sldId id="260" r:id="rId7"/>
    <p:sldId id="2147471432" r:id="rId8"/>
    <p:sldId id="304" r:id="rId9"/>
    <p:sldId id="263" r:id="rId10"/>
    <p:sldId id="283" r:id="rId11"/>
    <p:sldId id="2147471446" r:id="rId12"/>
    <p:sldId id="21474714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6DC50C-062D-3530-0718-896F718E9FC9}" name="Betty Cozzolino" initials="" userId="S::betty@innosphere.org::0d0841b8-9665-4015-acc6-667cf7d9a6ef" providerId="AD"/>
  <p188:author id="{6544E036-0B47-0A9E-79A5-A9AAE070FB89}" name="Erin Zimmerman" initials="EZ" userId="S::erin@innosphere.org::0b494c20-437b-4679-9339-64f9b662bad6" providerId="AD"/>
  <p188:author id="{5C89DAA8-68B4-8F6B-ED87-BF815C4F352E}" name="Amber Rahn" initials="AR" userId="S::amber@innosphere.org::3861d092-ded4-4c9e-bfbb-d9afc5b8482e" providerId="AD"/>
  <p188:author id="{5AD788C0-EDDB-D584-56D8-F81654057478}" name="Erin Zimmerman" initials="EZ" userId="S::Erin@innosphere.org::0b494c20-437b-4679-9339-64f9b662bad6" providerId="AD"/>
  <p188:author id="{59F086F2-2C0E-F46B-EF0D-E26A61F91366}" name="Mike Freeman" initials="MF" userId="S::mike@innosphere.org::5a92364a-0e32-45ce-8533-fa72da9864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AFA9-38B8-408A-8B8E-CB3BB9B49D5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30C8C-118B-459F-A058-E90FE2C894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6cfef9e73f_0_3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888" name="Google Shape;888;g26cfef9e73f_0_30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Mike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6e41000695_0_1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1074" name="Google Shape;1074;g26e41000695_0_1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fontAlgn="ctr"/>
            <a:r>
              <a:rPr lang="en-US" sz="1800"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</a:rPr>
              <a:t>Please have your attendees send this document back to your email. ( whoever is presenting )</a:t>
            </a:r>
          </a:p>
          <a:p>
            <a:endParaRPr lang="en-US" sz="1800"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>
              <a:buFont typeface="Wingdings" panose="02110004020202020204"/>
              <a:buChar char="§"/>
            </a:pPr>
            <a:r>
              <a:rPr lang="en-US" sz="1800"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</a:rPr>
              <a:t> </a:t>
            </a:r>
            <a:r>
              <a:rPr lang="en-US" sz="1800" b="0" i="0">
                <a:effectLst/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</a:rPr>
              <a:t>Do you understand the strategy that we are laying out?</a:t>
            </a:r>
            <a:endParaRPr lang="en-US"/>
          </a:p>
          <a:p>
            <a:pPr rtl="0" fontAlgn="ctr">
              <a:buFont typeface="Wingdings" panose="02110004020202020204"/>
              <a:buChar char="§"/>
            </a:pPr>
            <a:r>
              <a:rPr lang="en-US" sz="1800" b="0" i="0">
                <a:effectLst/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</a:rPr>
              <a:t> Do you see major gaps?</a:t>
            </a:r>
          </a:p>
          <a:p>
            <a:pPr rtl="0" fontAlgn="ctr">
              <a:buFont typeface="Wingdings" panose="02110004020202020204"/>
              <a:buChar char="§"/>
            </a:pPr>
            <a:r>
              <a:rPr lang="en-US" sz="1800" b="0" i="0">
                <a:effectLst/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</a:rPr>
              <a:t> Do you see refinements or enhancements?</a:t>
            </a:r>
          </a:p>
          <a:p>
            <a:pPr rtl="0" fontAlgn="ctr">
              <a:buFont typeface="Wingdings" panose="02110004020202020204"/>
              <a:buChar char="§"/>
            </a:pPr>
            <a:r>
              <a:rPr lang="en-US" sz="1800" b="0" i="0">
                <a:effectLst/>
                <a:latin typeface="Calibri" pitchFamily="34" charset="0" panose="020F0502020204030204"/>
                <a:ea typeface="Calibri" pitchFamily="34" charset="0" panose="020F0502020204030204"/>
                <a:cs typeface="Calibri" pitchFamily="34" charset="0" panose="020F0502020204030204"/>
              </a:rPr>
              <a:t> Would you like a one-on-one with the Engine?</a:t>
            </a:r>
          </a:p>
          <a:p>
            <a:pPr fontAlgn="ctr">
              <a:buFont typeface="Wingdings" panose="02110004020202020204"/>
              <a:buChar char="§"/>
            </a:pPr>
            <a:endParaRPr lang="en-US" sz="1800"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6d1f5a9d4c_0_83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876" name="Google Shape;876;g26d1f5a9d4c_0_83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6cfef9e73f_0_47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473" name="Google Shape;473;g26cfef9e73f_0_478:notes"/>
          <p:cNvSpPr>
            <a:spLocks noGrp="1" noEditPoint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>
            <a:noAutofit/>
          </a:bodyPr>
          <a:lstStyle/>
          <a:p>
            <a:r>
              <a:rPr lang="en-US"/>
              <a:t>Mike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/>
              <a:t>Mike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5530C8C-118B-459F-A058-E90FE2C89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/>
              <a:t>Alan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5530C8C-118B-459F-A058-E90FE2C89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6d1f5a9d4c_0_342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908" name="Google Shape;908;g26d1f5a9d4c_0_342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/>
              <a:t>Alan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5530C8C-118B-459F-A058-E90FE2C89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6d1f5a9d4c_0_387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933" name="Google Shape;933;g26d1f5a9d4c_0_387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171450" indent="-171450">
              <a:buFont typeface="Calibri" pitchFamily="34" charset="0" panose="020F0502020204030204"/>
              <a:buChar char="-"/>
            </a:pPr>
            <a:r>
              <a:rPr lang="en-US"/>
              <a:t>Amber</a:t>
            </a:r>
          </a:p>
          <a:p>
            <a:pPr marL="171450" indent="-171450">
              <a:buFont typeface="Calibri" pitchFamily="34" charset="0" panose="020F0502020204030204"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B502A04-8C38-43A6-B69D-8A078505D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 noEditPoints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1" name="Google Shape;11;p2"/>
          <p:cNvSpPr>
            <a:spLocks noGrp="1" noEditPoints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pPr lvl="0"/>
          </a:p>
        </p:txBody>
      </p:sp>
      <p:sp>
        <p:nvSpPr>
          <p:cNvPr id="12" name="Google Shape;12;p2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 noEditPoints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5" name="Google Shape;15;p3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 noEditPoints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8" name="Google Shape;18;p4"/>
          <p:cNvSpPr>
            <a:spLocks noGrp="1" noEditPoints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marL="609585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pPr lvl="0"/>
          </a:p>
        </p:txBody>
      </p:sp>
      <p:sp>
        <p:nvSpPr>
          <p:cNvPr id="19" name="Google Shape;19;p4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>
            <a:spLocks noGrp="1" noEditPoints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22" name="Google Shape;22;p5"/>
          <p:cNvSpPr>
            <a:spLocks noGrp="1" noEditPoints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marL="609585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</a:p>
        </p:txBody>
      </p:sp>
      <p:sp>
        <p:nvSpPr>
          <p:cNvPr id="23" name="Google Shape;23;p5"/>
          <p:cNvSpPr>
            <a:spLocks noGrp="1" noEditPoints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marL="609585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</a:p>
        </p:txBody>
      </p:sp>
      <p:sp>
        <p:nvSpPr>
          <p:cNvPr id="24" name="Google Shape;24;p5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 noEditPoints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27" name="Google Shape;27;p6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 noEditPoints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" name="Google Shape;30;p7"/>
          <p:cNvSpPr>
            <a:spLocks noGrp="1" noEditPoints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marL="609585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</a:p>
        </p:txBody>
      </p:sp>
      <p:sp>
        <p:nvSpPr>
          <p:cNvPr id="31" name="Google Shape;31;p7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>
            <a:spLocks noGrp="1" noEditPoints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4" name="Google Shape;34;p8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>
            <a:spLocks noGrp="1" noEditPoints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8" name="Google Shape;38;p9"/>
          <p:cNvSpPr>
            <a:spLocks noGrp="1" noEditPoints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pPr lvl="0"/>
          </a:p>
        </p:txBody>
      </p:sp>
      <p:sp>
        <p:nvSpPr>
          <p:cNvPr id="39" name="Google Shape;39;p9"/>
          <p:cNvSpPr>
            <a:spLocks noGrp="1" noEditPoints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 marL="609585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pPr lvl="0"/>
          </a:p>
        </p:txBody>
      </p:sp>
      <p:sp>
        <p:nvSpPr>
          <p:cNvPr id="40" name="Google Shape;40;p9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 noEditPoints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 marL="609585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</a:lstStyle>
          <a:p>
            <a:pPr lvl="0"/>
          </a:p>
        </p:txBody>
      </p:sp>
      <p:sp>
        <p:nvSpPr>
          <p:cNvPr id="43" name="Google Shape;43;p10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>
            <a:spLocks noGrp="1" noEditPoints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>
            <a:spLocks noGrp="1" noEditPoints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rmAutofit/>
          </a:bodyPr>
          <a:lstStyle>
            <a:lvl1pPr marL="609585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pPr lvl="0"/>
          </a:p>
        </p:txBody>
      </p:sp>
      <p:sp>
        <p:nvSpPr>
          <p:cNvPr id="47" name="Google Shape;47;p11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>
            <a:normAutofit/>
          </a:bodyPr>
          <a:lstStyle>
            <a:lvl1pPr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dt="0"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FB2E3-1342-4DFC-A7D7-D6EA6BB64E1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36A78-3BDB-43D3-B704-36DF8CA0A5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>
            <a:spLocks noGrp="1" noEditPoints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>
            <a:spLocks noGrp="1" noEditPoints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rmAutofit/>
          </a:bodyPr>
          <a:lstStyle>
            <a:lvl1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</a:p>
        </p:txBody>
      </p:sp>
      <p:sp>
        <p:nvSpPr>
          <p:cNvPr id="8" name="Google Shape;8;p1"/>
          <p:cNvSpPr>
            <a:spLocks noGrp="1" noEditPoints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rmAutofit/>
          </a:bodyPr>
          <a:lstStyle>
            <a:lvl1pPr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sldNum="0" hdr="0" ftr="0"/>
  <p:txStyles>
    <p:title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titleStyle>
    <p:body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867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3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8"/>
          <p:cNvSpPr/>
          <p:nvPr/>
        </p:nvSpPr>
        <p:spPr>
          <a:xfrm>
            <a:off x="0" y="0"/>
            <a:ext cx="12192000" cy="24753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892" name="Google Shape;892;p38"/>
          <p:cNvSpPr txBox="1"/>
          <p:nvPr/>
        </p:nvSpPr>
        <p:spPr>
          <a:xfrm>
            <a:off x="749808" y="636280"/>
            <a:ext cx="6409187" cy="2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FFFFFF"/>
                </a:solidFill>
                <a:latin typeface="Bai Jamjuree"/>
                <a:ea typeface="Bai Jamjuree"/>
                <a:cs typeface="Bai Jamjuree"/>
                <a:sym typeface="Bai Jamjuree"/>
              </a:rPr>
              <a:t>NSF-ASCEND Engine in</a:t>
            </a:r>
          </a:p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Bai Jamjuree"/>
                <a:ea typeface="Bai Jamjuree"/>
                <a:cs typeface="Bai Jamjuree"/>
                <a:sym typeface="Bai Jamjuree"/>
              </a:rPr>
              <a:t>Colorado and Wyoming</a:t>
            </a:r>
          </a:p>
        </p:txBody>
      </p:sp>
      <p:sp>
        <p:nvSpPr>
          <p:cNvPr id="893" name="Google Shape;893;p38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>
                <a:solidFill>
                  <a:srgbClr val="FFFFFF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1</a:t>
            </a:fld>
            <a:endParaRPr sz="1200" b="1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cxnSp>
        <p:nvCxnSpPr>
          <p:cNvPr id="894" name="Google Shape;894;p38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5" name="Google Shape;895;p38"/>
          <p:cNvSpPr/>
          <p:nvPr/>
        </p:nvSpPr>
        <p:spPr>
          <a:xfrm>
            <a:off x="351967" y="362551"/>
            <a:ext cx="777444" cy="152885"/>
          </a:xfrm>
          <a:custGeom>
            <a:avLst/>
            <a:rect l="l" t="t" r="r" b="b"/>
            <a:pathLst>
              <a:path w="893614" h="175059">
                <a:moveTo>
                  <a:pt x="43758" y="114445"/>
                </a:moveTo>
                <a:lnTo>
                  <a:pt x="43758" y="137996"/>
                </a:lnTo>
                <a:cubicBezTo>
                  <a:pt x="43758" y="140561"/>
                  <a:pt x="43537" y="142657"/>
                  <a:pt x="42817" y="144284"/>
                </a:cubicBezTo>
                <a:cubicBezTo>
                  <a:pt x="41654" y="147786"/>
                  <a:pt x="39549" y="150571"/>
                  <a:pt x="34148" y="150571"/>
                </a:cubicBezTo>
                <a:cubicBezTo>
                  <a:pt x="32043" y="150571"/>
                  <a:pt x="30409" y="149882"/>
                  <a:pt x="29246" y="148696"/>
                </a:cubicBezTo>
                <a:cubicBezTo>
                  <a:pt x="26920" y="146131"/>
                  <a:pt x="25507" y="142877"/>
                  <a:pt x="25258" y="137968"/>
                </a:cubicBezTo>
                <a:lnTo>
                  <a:pt x="25258" y="37064"/>
                </a:lnTo>
                <a:cubicBezTo>
                  <a:pt x="25507" y="34747"/>
                  <a:pt x="25729" y="32624"/>
                  <a:pt x="26421" y="30776"/>
                </a:cubicBezTo>
                <a:cubicBezTo>
                  <a:pt x="27584" y="27743"/>
                  <a:pt x="29689" y="24489"/>
                  <a:pt x="34148" y="24489"/>
                </a:cubicBezTo>
                <a:cubicBezTo>
                  <a:pt x="36724" y="24489"/>
                  <a:pt x="38829" y="25178"/>
                  <a:pt x="39992" y="26364"/>
                </a:cubicBezTo>
                <a:cubicBezTo>
                  <a:pt x="42568" y="29149"/>
                  <a:pt x="43731" y="32431"/>
                  <a:pt x="43731" y="37091"/>
                </a:cubicBezTo>
                <a:lnTo>
                  <a:pt x="43731" y="60642"/>
                </a:lnTo>
                <a:lnTo>
                  <a:pt x="67383" y="60642"/>
                </a:lnTo>
                <a:lnTo>
                  <a:pt x="67383" y="37091"/>
                </a:lnTo>
                <a:cubicBezTo>
                  <a:pt x="67133" y="30335"/>
                  <a:pt x="65748" y="24047"/>
                  <a:pt x="63173" y="18670"/>
                </a:cubicBezTo>
                <a:cubicBezTo>
                  <a:pt x="61068" y="14009"/>
                  <a:pt x="57800" y="9349"/>
                  <a:pt x="53119" y="5846"/>
                </a:cubicBezTo>
                <a:cubicBezTo>
                  <a:pt x="48439" y="2344"/>
                  <a:pt x="42124" y="28"/>
                  <a:pt x="33705" y="28"/>
                </a:cubicBezTo>
                <a:cubicBezTo>
                  <a:pt x="25286" y="28"/>
                  <a:pt x="18722" y="2372"/>
                  <a:pt x="14041" y="5846"/>
                </a:cubicBezTo>
                <a:cubicBezTo>
                  <a:pt x="9361" y="9349"/>
                  <a:pt x="6315" y="14009"/>
                  <a:pt x="4210" y="18670"/>
                </a:cubicBezTo>
                <a:cubicBezTo>
                  <a:pt x="1634" y="24020"/>
                  <a:pt x="222" y="30335"/>
                  <a:pt x="0" y="37091"/>
                </a:cubicBezTo>
                <a:lnTo>
                  <a:pt x="0" y="138024"/>
                </a:lnTo>
                <a:cubicBezTo>
                  <a:pt x="222" y="145028"/>
                  <a:pt x="1634" y="151316"/>
                  <a:pt x="4210" y="156666"/>
                </a:cubicBezTo>
                <a:cubicBezTo>
                  <a:pt x="6315" y="161326"/>
                  <a:pt x="9361" y="165766"/>
                  <a:pt x="14041" y="169241"/>
                </a:cubicBezTo>
                <a:cubicBezTo>
                  <a:pt x="18722" y="172964"/>
                  <a:pt x="25286" y="175060"/>
                  <a:pt x="33705" y="175060"/>
                </a:cubicBezTo>
                <a:cubicBezTo>
                  <a:pt x="42124" y="175060"/>
                  <a:pt x="48439" y="172964"/>
                  <a:pt x="53119" y="169241"/>
                </a:cubicBezTo>
                <a:cubicBezTo>
                  <a:pt x="57800" y="165739"/>
                  <a:pt x="61068" y="161326"/>
                  <a:pt x="63173" y="156666"/>
                </a:cubicBezTo>
                <a:cubicBezTo>
                  <a:pt x="65748" y="151316"/>
                  <a:pt x="67161" y="145001"/>
                  <a:pt x="67383" y="138024"/>
                </a:cubicBezTo>
                <a:lnTo>
                  <a:pt x="67383" y="114473"/>
                </a:lnTo>
                <a:lnTo>
                  <a:pt x="43731" y="114473"/>
                </a:lnTo>
                <a:lnTo>
                  <a:pt x="43758" y="114445"/>
                </a:lnTo>
                <a:close/>
                <a:moveTo>
                  <a:pt x="148391" y="137996"/>
                </a:moveTo>
                <a:cubicBezTo>
                  <a:pt x="148142" y="145001"/>
                  <a:pt x="146757" y="151288"/>
                  <a:pt x="144181" y="156638"/>
                </a:cubicBezTo>
                <a:cubicBezTo>
                  <a:pt x="142077" y="161299"/>
                  <a:pt x="138809" y="165739"/>
                  <a:pt x="134128" y="169213"/>
                </a:cubicBezTo>
                <a:cubicBezTo>
                  <a:pt x="129448" y="172936"/>
                  <a:pt x="123133" y="175032"/>
                  <a:pt x="114714" y="175032"/>
                </a:cubicBezTo>
                <a:cubicBezTo>
                  <a:pt x="106294" y="175032"/>
                  <a:pt x="99731" y="172936"/>
                  <a:pt x="95050" y="169213"/>
                </a:cubicBezTo>
                <a:cubicBezTo>
                  <a:pt x="90370" y="165711"/>
                  <a:pt x="87323" y="161299"/>
                  <a:pt x="85218" y="156638"/>
                </a:cubicBezTo>
                <a:cubicBezTo>
                  <a:pt x="82643" y="151288"/>
                  <a:pt x="81230" y="144973"/>
                  <a:pt x="81009" y="137996"/>
                </a:cubicBezTo>
                <a:lnTo>
                  <a:pt x="81009" y="37064"/>
                </a:lnTo>
                <a:cubicBezTo>
                  <a:pt x="81230" y="30307"/>
                  <a:pt x="82643" y="24020"/>
                  <a:pt x="85218" y="18642"/>
                </a:cubicBezTo>
                <a:cubicBezTo>
                  <a:pt x="87323" y="13982"/>
                  <a:pt x="90370" y="9321"/>
                  <a:pt x="95050" y="5819"/>
                </a:cubicBezTo>
                <a:cubicBezTo>
                  <a:pt x="99731" y="2316"/>
                  <a:pt x="106294" y="0"/>
                  <a:pt x="114714" y="0"/>
                </a:cubicBezTo>
                <a:cubicBezTo>
                  <a:pt x="123133" y="0"/>
                  <a:pt x="129448" y="2344"/>
                  <a:pt x="134128" y="5819"/>
                </a:cubicBezTo>
                <a:cubicBezTo>
                  <a:pt x="138809" y="9321"/>
                  <a:pt x="142077" y="13982"/>
                  <a:pt x="144181" y="18642"/>
                </a:cubicBezTo>
                <a:cubicBezTo>
                  <a:pt x="146757" y="23992"/>
                  <a:pt x="148170" y="30307"/>
                  <a:pt x="148391" y="37064"/>
                </a:cubicBezTo>
                <a:lnTo>
                  <a:pt x="148391" y="137996"/>
                </a:lnTo>
                <a:close/>
                <a:moveTo>
                  <a:pt x="123105" y="37064"/>
                </a:moveTo>
                <a:cubicBezTo>
                  <a:pt x="123105" y="32403"/>
                  <a:pt x="122164" y="29149"/>
                  <a:pt x="119837" y="26336"/>
                </a:cubicBezTo>
                <a:cubicBezTo>
                  <a:pt x="118674" y="25178"/>
                  <a:pt x="116791" y="24461"/>
                  <a:pt x="114686" y="24461"/>
                </a:cubicBezTo>
                <a:cubicBezTo>
                  <a:pt x="110227" y="24461"/>
                  <a:pt x="108122" y="27715"/>
                  <a:pt x="107208" y="30749"/>
                </a:cubicBezTo>
                <a:cubicBezTo>
                  <a:pt x="106516" y="32624"/>
                  <a:pt x="106267" y="34720"/>
                  <a:pt x="106267" y="37036"/>
                </a:cubicBezTo>
                <a:lnTo>
                  <a:pt x="106267" y="137968"/>
                </a:lnTo>
                <a:cubicBezTo>
                  <a:pt x="106267" y="142850"/>
                  <a:pt x="107430" y="146131"/>
                  <a:pt x="109784" y="148696"/>
                </a:cubicBezTo>
                <a:cubicBezTo>
                  <a:pt x="110947" y="149854"/>
                  <a:pt x="112581" y="150571"/>
                  <a:pt x="114686" y="150571"/>
                </a:cubicBezTo>
                <a:cubicBezTo>
                  <a:pt x="119145" y="150571"/>
                  <a:pt x="121250" y="147786"/>
                  <a:pt x="122164" y="144284"/>
                </a:cubicBezTo>
                <a:cubicBezTo>
                  <a:pt x="122856" y="142657"/>
                  <a:pt x="123105" y="140561"/>
                  <a:pt x="123105" y="137996"/>
                </a:cubicBezTo>
                <a:lnTo>
                  <a:pt x="123105" y="37064"/>
                </a:lnTo>
                <a:close/>
                <a:moveTo>
                  <a:pt x="164537" y="121450"/>
                </a:moveTo>
                <a:lnTo>
                  <a:pt x="198492" y="121450"/>
                </a:lnTo>
                <a:lnTo>
                  <a:pt x="198492" y="99305"/>
                </a:lnTo>
                <a:lnTo>
                  <a:pt x="164537" y="99305"/>
                </a:lnTo>
                <a:lnTo>
                  <a:pt x="164537" y="121450"/>
                </a:lnTo>
                <a:close/>
                <a:moveTo>
                  <a:pt x="264240" y="92080"/>
                </a:moveTo>
                <a:lnTo>
                  <a:pt x="265653" y="82070"/>
                </a:lnTo>
                <a:lnTo>
                  <a:pt x="266594" y="82070"/>
                </a:lnTo>
                <a:lnTo>
                  <a:pt x="268007" y="92080"/>
                </a:lnTo>
                <a:lnTo>
                  <a:pt x="279722" y="173184"/>
                </a:lnTo>
                <a:lnTo>
                  <a:pt x="299385" y="173184"/>
                </a:lnTo>
                <a:lnTo>
                  <a:pt x="322539" y="1875"/>
                </a:lnTo>
                <a:lnTo>
                  <a:pt x="299136" y="1875"/>
                </a:lnTo>
                <a:lnTo>
                  <a:pt x="289083" y="90922"/>
                </a:lnTo>
                <a:lnTo>
                  <a:pt x="288612" y="96520"/>
                </a:lnTo>
                <a:lnTo>
                  <a:pt x="286729" y="96520"/>
                </a:lnTo>
                <a:lnTo>
                  <a:pt x="286036" y="90922"/>
                </a:lnTo>
                <a:lnTo>
                  <a:pt x="275263" y="1875"/>
                </a:lnTo>
                <a:lnTo>
                  <a:pt x="257012" y="1875"/>
                </a:lnTo>
                <a:lnTo>
                  <a:pt x="246238" y="90922"/>
                </a:lnTo>
                <a:lnTo>
                  <a:pt x="245546" y="96520"/>
                </a:lnTo>
                <a:lnTo>
                  <a:pt x="243663" y="96520"/>
                </a:lnTo>
                <a:lnTo>
                  <a:pt x="243192" y="90922"/>
                </a:lnTo>
                <a:lnTo>
                  <a:pt x="233111" y="1875"/>
                </a:lnTo>
                <a:lnTo>
                  <a:pt x="209708" y="1875"/>
                </a:lnTo>
                <a:lnTo>
                  <a:pt x="232889" y="173184"/>
                </a:lnTo>
                <a:lnTo>
                  <a:pt x="252553" y="173184"/>
                </a:lnTo>
                <a:lnTo>
                  <a:pt x="264268" y="92080"/>
                </a:lnTo>
                <a:lnTo>
                  <a:pt x="264240" y="92080"/>
                </a:lnTo>
                <a:close/>
                <a:moveTo>
                  <a:pt x="351785" y="1875"/>
                </a:moveTo>
                <a:lnTo>
                  <a:pt x="326970" y="1875"/>
                </a:lnTo>
                <a:lnTo>
                  <a:pt x="352726" y="100243"/>
                </a:lnTo>
                <a:lnTo>
                  <a:pt x="352726" y="173184"/>
                </a:lnTo>
                <a:lnTo>
                  <a:pt x="378012" y="173184"/>
                </a:lnTo>
                <a:lnTo>
                  <a:pt x="378012" y="100243"/>
                </a:lnTo>
                <a:lnTo>
                  <a:pt x="403769" y="1875"/>
                </a:lnTo>
                <a:lnTo>
                  <a:pt x="378954" y="1875"/>
                </a:lnTo>
                <a:lnTo>
                  <a:pt x="366325" y="56643"/>
                </a:lnTo>
                <a:lnTo>
                  <a:pt x="365632" y="58271"/>
                </a:lnTo>
                <a:lnTo>
                  <a:pt x="365162" y="58271"/>
                </a:lnTo>
                <a:lnTo>
                  <a:pt x="364469" y="56643"/>
                </a:lnTo>
                <a:lnTo>
                  <a:pt x="351785" y="1875"/>
                </a:lnTo>
                <a:close/>
                <a:moveTo>
                  <a:pt x="450795" y="173184"/>
                </a:moveTo>
                <a:lnTo>
                  <a:pt x="508623" y="173184"/>
                </a:lnTo>
                <a:lnTo>
                  <a:pt x="508623" y="147317"/>
                </a:lnTo>
                <a:lnTo>
                  <a:pt x="476081" y="147317"/>
                </a:lnTo>
                <a:lnTo>
                  <a:pt x="476081" y="100243"/>
                </a:lnTo>
                <a:lnTo>
                  <a:pt x="499484" y="100243"/>
                </a:lnTo>
                <a:lnTo>
                  <a:pt x="499484" y="72749"/>
                </a:lnTo>
                <a:lnTo>
                  <a:pt x="476081" y="72749"/>
                </a:lnTo>
                <a:lnTo>
                  <a:pt x="476081" y="27743"/>
                </a:lnTo>
                <a:lnTo>
                  <a:pt x="508623" y="27743"/>
                </a:lnTo>
                <a:lnTo>
                  <a:pt x="508623" y="1875"/>
                </a:lnTo>
                <a:lnTo>
                  <a:pt x="450795" y="1875"/>
                </a:lnTo>
                <a:lnTo>
                  <a:pt x="450795" y="173184"/>
                </a:lnTo>
                <a:close/>
                <a:moveTo>
                  <a:pt x="573901" y="173184"/>
                </a:moveTo>
                <a:lnTo>
                  <a:pt x="596361" y="173184"/>
                </a:lnTo>
                <a:lnTo>
                  <a:pt x="596361" y="1875"/>
                </a:lnTo>
                <a:lnTo>
                  <a:pt x="573181" y="1875"/>
                </a:lnTo>
                <a:lnTo>
                  <a:pt x="573181" y="99057"/>
                </a:lnTo>
                <a:lnTo>
                  <a:pt x="571768" y="99057"/>
                </a:lnTo>
                <a:lnTo>
                  <a:pt x="569663" y="91142"/>
                </a:lnTo>
                <a:lnTo>
                  <a:pt x="545125" y="1875"/>
                </a:lnTo>
                <a:lnTo>
                  <a:pt x="522664" y="1875"/>
                </a:lnTo>
                <a:lnTo>
                  <a:pt x="522664" y="173184"/>
                </a:lnTo>
                <a:lnTo>
                  <a:pt x="545845" y="173184"/>
                </a:lnTo>
                <a:lnTo>
                  <a:pt x="545845" y="75975"/>
                </a:lnTo>
                <a:lnTo>
                  <a:pt x="547258" y="75975"/>
                </a:lnTo>
                <a:lnTo>
                  <a:pt x="549363" y="83890"/>
                </a:lnTo>
                <a:lnTo>
                  <a:pt x="573928" y="173157"/>
                </a:lnTo>
                <a:lnTo>
                  <a:pt x="573901" y="173184"/>
                </a:lnTo>
                <a:close/>
                <a:moveTo>
                  <a:pt x="680860" y="63400"/>
                </a:moveTo>
                <a:lnTo>
                  <a:pt x="680860" y="37064"/>
                </a:lnTo>
                <a:cubicBezTo>
                  <a:pt x="680610" y="30307"/>
                  <a:pt x="679226" y="24020"/>
                  <a:pt x="676650" y="18642"/>
                </a:cubicBezTo>
                <a:cubicBezTo>
                  <a:pt x="674545" y="13982"/>
                  <a:pt x="671277" y="9321"/>
                  <a:pt x="666597" y="5819"/>
                </a:cubicBezTo>
                <a:cubicBezTo>
                  <a:pt x="661916" y="2316"/>
                  <a:pt x="655602" y="0"/>
                  <a:pt x="647182" y="0"/>
                </a:cubicBezTo>
                <a:cubicBezTo>
                  <a:pt x="638763" y="0"/>
                  <a:pt x="632199" y="2344"/>
                  <a:pt x="627519" y="5819"/>
                </a:cubicBezTo>
                <a:cubicBezTo>
                  <a:pt x="622838" y="9321"/>
                  <a:pt x="619792" y="13982"/>
                  <a:pt x="617687" y="18642"/>
                </a:cubicBezTo>
                <a:cubicBezTo>
                  <a:pt x="615111" y="23992"/>
                  <a:pt x="613699" y="30307"/>
                  <a:pt x="613477" y="37064"/>
                </a:cubicBezTo>
                <a:lnTo>
                  <a:pt x="613477" y="137996"/>
                </a:lnTo>
                <a:cubicBezTo>
                  <a:pt x="613256" y="145001"/>
                  <a:pt x="614169" y="151288"/>
                  <a:pt x="616274" y="156638"/>
                </a:cubicBezTo>
                <a:cubicBezTo>
                  <a:pt x="618158" y="161299"/>
                  <a:pt x="620955" y="165739"/>
                  <a:pt x="625164" y="169213"/>
                </a:cubicBezTo>
                <a:cubicBezTo>
                  <a:pt x="629374" y="172936"/>
                  <a:pt x="634996" y="175032"/>
                  <a:pt x="643194" y="175032"/>
                </a:cubicBezTo>
                <a:cubicBezTo>
                  <a:pt x="651392" y="175032"/>
                  <a:pt x="658177" y="170840"/>
                  <a:pt x="662858" y="165022"/>
                </a:cubicBezTo>
                <a:lnTo>
                  <a:pt x="665904" y="173184"/>
                </a:lnTo>
                <a:lnTo>
                  <a:pt x="680887" y="173184"/>
                </a:lnTo>
                <a:lnTo>
                  <a:pt x="680887" y="87888"/>
                </a:lnTo>
                <a:lnTo>
                  <a:pt x="645548" y="87888"/>
                </a:lnTo>
                <a:lnTo>
                  <a:pt x="645548" y="109095"/>
                </a:lnTo>
                <a:lnTo>
                  <a:pt x="655602" y="109095"/>
                </a:lnTo>
                <a:lnTo>
                  <a:pt x="655602" y="140092"/>
                </a:lnTo>
                <a:cubicBezTo>
                  <a:pt x="655602" y="142657"/>
                  <a:pt x="655380" y="144752"/>
                  <a:pt x="654660" y="146379"/>
                </a:cubicBezTo>
                <a:cubicBezTo>
                  <a:pt x="653718" y="149882"/>
                  <a:pt x="651613" y="152667"/>
                  <a:pt x="647182" y="152667"/>
                </a:cubicBezTo>
                <a:cubicBezTo>
                  <a:pt x="645077" y="152667"/>
                  <a:pt x="643443" y="151978"/>
                  <a:pt x="642280" y="150792"/>
                </a:cubicBezTo>
                <a:cubicBezTo>
                  <a:pt x="639926" y="148227"/>
                  <a:pt x="638763" y="144973"/>
                  <a:pt x="638763" y="140064"/>
                </a:cubicBezTo>
                <a:lnTo>
                  <a:pt x="638763" y="37064"/>
                </a:lnTo>
                <a:cubicBezTo>
                  <a:pt x="638763" y="34747"/>
                  <a:pt x="639012" y="32624"/>
                  <a:pt x="639704" y="30776"/>
                </a:cubicBezTo>
                <a:cubicBezTo>
                  <a:pt x="640646" y="27743"/>
                  <a:pt x="642751" y="24489"/>
                  <a:pt x="647182" y="24489"/>
                </a:cubicBezTo>
                <a:cubicBezTo>
                  <a:pt x="649287" y="24489"/>
                  <a:pt x="651170" y="25178"/>
                  <a:pt x="652334" y="26364"/>
                </a:cubicBezTo>
                <a:cubicBezTo>
                  <a:pt x="654660" y="29149"/>
                  <a:pt x="655602" y="32431"/>
                  <a:pt x="655602" y="37091"/>
                </a:cubicBezTo>
                <a:lnTo>
                  <a:pt x="655602" y="63427"/>
                </a:lnTo>
                <a:lnTo>
                  <a:pt x="680887" y="63427"/>
                </a:lnTo>
                <a:lnTo>
                  <a:pt x="680860" y="63400"/>
                </a:lnTo>
                <a:close/>
                <a:moveTo>
                  <a:pt x="699332" y="173184"/>
                </a:moveTo>
                <a:lnTo>
                  <a:pt x="724618" y="173184"/>
                </a:lnTo>
                <a:lnTo>
                  <a:pt x="724618" y="1875"/>
                </a:lnTo>
                <a:lnTo>
                  <a:pt x="699332" y="1875"/>
                </a:lnTo>
                <a:lnTo>
                  <a:pt x="699332" y="173184"/>
                </a:lnTo>
                <a:close/>
                <a:moveTo>
                  <a:pt x="794604" y="173184"/>
                </a:moveTo>
                <a:lnTo>
                  <a:pt x="817065" y="173184"/>
                </a:lnTo>
                <a:lnTo>
                  <a:pt x="817065" y="1875"/>
                </a:lnTo>
                <a:lnTo>
                  <a:pt x="793884" y="1875"/>
                </a:lnTo>
                <a:lnTo>
                  <a:pt x="793884" y="99057"/>
                </a:lnTo>
                <a:lnTo>
                  <a:pt x="792471" y="99057"/>
                </a:lnTo>
                <a:lnTo>
                  <a:pt x="790367" y="91142"/>
                </a:lnTo>
                <a:lnTo>
                  <a:pt x="765856" y="1875"/>
                </a:lnTo>
                <a:lnTo>
                  <a:pt x="743395" y="1875"/>
                </a:lnTo>
                <a:lnTo>
                  <a:pt x="743395" y="173184"/>
                </a:lnTo>
                <a:lnTo>
                  <a:pt x="766576" y="173184"/>
                </a:lnTo>
                <a:lnTo>
                  <a:pt x="766576" y="75975"/>
                </a:lnTo>
                <a:lnTo>
                  <a:pt x="767989" y="75975"/>
                </a:lnTo>
                <a:lnTo>
                  <a:pt x="770094" y="83890"/>
                </a:lnTo>
                <a:lnTo>
                  <a:pt x="794659" y="173157"/>
                </a:lnTo>
                <a:lnTo>
                  <a:pt x="794604" y="173184"/>
                </a:lnTo>
                <a:close/>
                <a:moveTo>
                  <a:pt x="835787" y="173184"/>
                </a:moveTo>
                <a:lnTo>
                  <a:pt x="893614" y="173184"/>
                </a:lnTo>
                <a:lnTo>
                  <a:pt x="893614" y="147317"/>
                </a:lnTo>
                <a:lnTo>
                  <a:pt x="861073" y="147317"/>
                </a:lnTo>
                <a:lnTo>
                  <a:pt x="861073" y="100243"/>
                </a:lnTo>
                <a:lnTo>
                  <a:pt x="884475" y="100243"/>
                </a:lnTo>
                <a:lnTo>
                  <a:pt x="884475" y="72749"/>
                </a:lnTo>
                <a:lnTo>
                  <a:pt x="861073" y="72749"/>
                </a:lnTo>
                <a:lnTo>
                  <a:pt x="861073" y="27743"/>
                </a:lnTo>
                <a:lnTo>
                  <a:pt x="893614" y="27743"/>
                </a:lnTo>
                <a:lnTo>
                  <a:pt x="893614" y="1875"/>
                </a:lnTo>
                <a:lnTo>
                  <a:pt x="835787" y="1875"/>
                </a:lnTo>
                <a:lnTo>
                  <a:pt x="835787" y="173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896" name="Google Shape;896;p38"/>
          <p:cNvSpPr/>
          <p:nvPr/>
        </p:nvSpPr>
        <p:spPr>
          <a:xfrm>
            <a:off x="749808" y="2677813"/>
            <a:ext cx="5737470" cy="3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-US" sz="16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We are building a regional, place-based innovation ecosystem using the </a:t>
            </a:r>
            <a:r>
              <a:rPr lang="en-US" sz="1600" b="1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Advanced Sensing and Computation for Environmental Decision-making (ASCEND)</a:t>
            </a:r>
            <a:r>
              <a:rPr lang="en-US" sz="16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framework to guide the development of cutting-edge tools to address pressing environmental and societal challenges in the region</a:t>
            </a:r>
            <a:endParaRPr lang="en-US" sz="16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lang="en-US" sz="16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-US" sz="1600" b="1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This ecosystem will:</a:t>
            </a:r>
            <a:endParaRPr lang="en-US" sz="16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marL="171450" indent="-171450" defTabSz="1219170">
              <a:lnSpc>
                <a:spcPct val="114999"/>
              </a:lnSpc>
              <a:buFont typeface="Arial" pitchFamily="34" charset="0" panose="020B0604020202020204"/>
              <a:buChar char="•"/>
            </a:pPr>
            <a:r>
              <a:rPr lang="en-US" sz="16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Strengthen national competitiveness</a:t>
            </a:r>
            <a:endParaRPr lang="en-US" sz="16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marL="171450" indent="-171450" defTabSz="1219170">
              <a:lnSpc>
                <a:spcPct val="114999"/>
              </a:lnSpc>
              <a:buFont typeface="Arial" pitchFamily="34" charset="0" panose="020B0604020202020204"/>
              <a:buChar char="•"/>
            </a:pPr>
            <a:r>
              <a:rPr lang="en-US" sz="16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Expand economic opportunities</a:t>
            </a:r>
            <a:endParaRPr lang="en-US" sz="16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marL="171450" indent="-171450" defTabSz="1219170">
              <a:lnSpc>
                <a:spcPct val="114999"/>
              </a:lnSpc>
              <a:buFont typeface="Arial" pitchFamily="34" charset="0" panose="020B0604020202020204"/>
              <a:buChar char="•"/>
            </a:pPr>
            <a:r>
              <a:rPr lang="en-US" sz="16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Lay the foundation for long-term resilience and sustainability </a:t>
            </a:r>
            <a:endParaRPr lang="en-US" sz="16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</p:txBody>
      </p:sp>
      <p:sp>
        <p:nvSpPr>
          <p:cNvPr id="897" name="Google Shape;897;p38"/>
          <p:cNvSpPr/>
          <p:nvPr/>
        </p:nvSpPr>
        <p:spPr>
          <a:xfrm>
            <a:off x="1181301" y="3381800"/>
            <a:ext cx="5725600" cy="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endParaRPr sz="1467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899" name="Google Shape;899;p38"/>
          <p:cNvSpPr/>
          <p:nvPr/>
        </p:nvSpPr>
        <p:spPr>
          <a:xfrm>
            <a:off x="11048309" y="5961019"/>
            <a:ext cx="354744" cy="409608"/>
          </a:xfrm>
          <a:custGeom>
            <a:avLst/>
            <a:rect l="l" t="t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1490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603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38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03" name="Google Shape;903;p38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04" name="Google Shape;904;p38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05" name="Google Shape;905;p38"/>
          <p:cNvSpPr/>
          <p:nvPr/>
        </p:nvSpPr>
        <p:spPr>
          <a:xfrm>
            <a:off x="0" y="1"/>
            <a:ext cx="249000" cy="84116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pic>
        <p:nvPicPr>
          <p:cNvPr id="906" name="Picture 90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6631843" y="1399984"/>
            <a:ext cx="520392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49"/>
          <p:cNvPicPr preferRelativeResize="0"/>
          <p:nvPr/>
        </p:nvPicPr>
        <p:blipFill>
          <a:blip r:embed="rId1">
            <a:alphaModFix/>
          </a:blip>
          <a:srcRect t="1418" b="585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49"/>
          <p:cNvPicPr preferRelativeResize="0"/>
          <p:nvPr/>
        </p:nvPicPr>
        <p:blipFill>
          <a:blip r:embed="rId2">
            <a:alphaModFix amt="30000"/>
          </a:blip>
          <a:srcRect t="15561"/>
          <a:stretch/>
        </p:blipFill>
        <p:spPr>
          <a:xfrm flipH="1"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49"/>
          <p:cNvSpPr txBox="1"/>
          <p:nvPr/>
        </p:nvSpPr>
        <p:spPr>
          <a:xfrm>
            <a:off x="1462435" y="1363763"/>
            <a:ext cx="10167227" cy="352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>
              <a:spcBef>
                <a:spcPts val="400"/>
              </a:spcBef>
            </a:pPr>
            <a:r>
              <a:rPr lang="en-US" sz="4000" b="1">
                <a:solidFill>
                  <a:schemeClr val="lt1"/>
                </a:solidFill>
                <a:latin typeface="Bai Jamjuree"/>
                <a:sym typeface="Montserrat" pitchFamily="2" charset="0" panose="00000500000000000000"/>
              </a:rPr>
              <a:t>Contact us if you would like a one-one-one briefing with the Engine Team. </a:t>
            </a:r>
          </a:p>
          <a:p>
            <a:pPr>
              <a:spcBef>
                <a:spcPts val="400"/>
              </a:spcBef>
            </a:pPr>
            <a:endParaRPr lang="en-US" sz="4000" b="1">
              <a:solidFill>
                <a:schemeClr val="lt1"/>
              </a:solidFill>
              <a:latin typeface="Bai Jamjuree"/>
            </a:endParaRPr>
          </a:p>
          <a:p>
            <a:pPr>
              <a:spcBef>
                <a:spcPts val="400"/>
              </a:spcBef>
            </a:pPr>
            <a:r>
              <a:rPr lang="en-US" sz="4000">
                <a:solidFill>
                  <a:schemeClr val="lt1"/>
                </a:solidFill>
                <a:latin typeface="Bai Jamjuree"/>
              </a:rPr>
              <a:t>Email: Betty Cozzolino, CMO, CO-WY Engine </a:t>
            </a:r>
          </a:p>
          <a:p>
            <a:pPr>
              <a:spcBef>
                <a:spcPts val="400"/>
              </a:spcBef>
            </a:pPr>
            <a:r>
              <a:rPr lang="en-US" sz="4000">
                <a:solidFill>
                  <a:schemeClr val="lt1"/>
                </a:solidFill>
                <a:latin typeface="Bai Jamjuree"/>
              </a:rPr>
              <a:t>Betty@Innosphere.org</a:t>
            </a:r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7"/>
          <p:cNvSpPr txBox="1"/>
          <p:nvPr/>
        </p:nvSpPr>
        <p:spPr>
          <a:xfrm>
            <a:off x="723900" y="1127231"/>
            <a:ext cx="1009922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i="0">
                <a:solidFill>
                  <a:srgbClr val="00B0F0"/>
                </a:solidFill>
                <a:effectLst/>
                <a:latin typeface="Bai Jamjuree"/>
              </a:rPr>
              <a:t>10 Year expected outcomes aim to generate significant economic impact:</a:t>
            </a:r>
            <a:endParaRPr lang="en-US" sz="3200" b="1" kern="0">
              <a:solidFill>
                <a:srgbClr val="00B0F0"/>
              </a:solidFill>
              <a:latin typeface="Bai Jamjuree"/>
              <a:ea typeface="Bai Jamjuree"/>
              <a:cs typeface="Bai Jamjuree"/>
              <a:sym typeface="Bai Jamjuree"/>
            </a:endParaRPr>
          </a:p>
        </p:txBody>
      </p:sp>
      <p:sp>
        <p:nvSpPr>
          <p:cNvPr id="883" name="Google Shape;883;p37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18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>
                <a:solidFill>
                  <a:srgbClr val="FFFFFF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2</a:t>
            </a:fld>
            <a:endParaRPr sz="1200" b="1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cxnSp>
        <p:nvCxnSpPr>
          <p:cNvPr id="884" name="Google Shape;884;p37"/>
          <p:cNvCxnSpPr/>
          <p:nvPr/>
        </p:nvCxnSpPr>
        <p:spPr>
          <a:xfrm flipV="1">
            <a:off x="1231953" y="418771"/>
            <a:ext cx="10316800" cy="20218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37"/>
          <p:cNvSpPr/>
          <p:nvPr/>
        </p:nvSpPr>
        <p:spPr>
          <a:xfrm>
            <a:off x="351967" y="362551"/>
            <a:ext cx="777444" cy="125675"/>
          </a:xfrm>
          <a:custGeom>
            <a:avLst/>
            <a:rect l="l" t="t" r="r" b="b"/>
            <a:pathLst>
              <a:path w="893614" h="175059">
                <a:moveTo>
                  <a:pt x="43758" y="114445"/>
                </a:moveTo>
                <a:lnTo>
                  <a:pt x="43758" y="137996"/>
                </a:lnTo>
                <a:cubicBezTo>
                  <a:pt x="43758" y="140561"/>
                  <a:pt x="43537" y="142657"/>
                  <a:pt x="42817" y="144284"/>
                </a:cubicBezTo>
                <a:cubicBezTo>
                  <a:pt x="41654" y="147786"/>
                  <a:pt x="39549" y="150571"/>
                  <a:pt x="34148" y="150571"/>
                </a:cubicBezTo>
                <a:cubicBezTo>
                  <a:pt x="32043" y="150571"/>
                  <a:pt x="30409" y="149882"/>
                  <a:pt x="29246" y="148696"/>
                </a:cubicBezTo>
                <a:cubicBezTo>
                  <a:pt x="26920" y="146131"/>
                  <a:pt x="25507" y="142877"/>
                  <a:pt x="25258" y="137968"/>
                </a:cubicBezTo>
                <a:lnTo>
                  <a:pt x="25258" y="37064"/>
                </a:lnTo>
                <a:cubicBezTo>
                  <a:pt x="25507" y="34747"/>
                  <a:pt x="25729" y="32624"/>
                  <a:pt x="26421" y="30776"/>
                </a:cubicBezTo>
                <a:cubicBezTo>
                  <a:pt x="27584" y="27743"/>
                  <a:pt x="29689" y="24489"/>
                  <a:pt x="34148" y="24489"/>
                </a:cubicBezTo>
                <a:cubicBezTo>
                  <a:pt x="36724" y="24489"/>
                  <a:pt x="38829" y="25178"/>
                  <a:pt x="39992" y="26364"/>
                </a:cubicBezTo>
                <a:cubicBezTo>
                  <a:pt x="42568" y="29149"/>
                  <a:pt x="43731" y="32431"/>
                  <a:pt x="43731" y="37091"/>
                </a:cubicBezTo>
                <a:lnTo>
                  <a:pt x="43731" y="60642"/>
                </a:lnTo>
                <a:lnTo>
                  <a:pt x="67383" y="60642"/>
                </a:lnTo>
                <a:lnTo>
                  <a:pt x="67383" y="37091"/>
                </a:lnTo>
                <a:cubicBezTo>
                  <a:pt x="67133" y="30335"/>
                  <a:pt x="65748" y="24047"/>
                  <a:pt x="63173" y="18670"/>
                </a:cubicBezTo>
                <a:cubicBezTo>
                  <a:pt x="61068" y="14009"/>
                  <a:pt x="57800" y="9349"/>
                  <a:pt x="53119" y="5846"/>
                </a:cubicBezTo>
                <a:cubicBezTo>
                  <a:pt x="48439" y="2344"/>
                  <a:pt x="42124" y="28"/>
                  <a:pt x="33705" y="28"/>
                </a:cubicBezTo>
                <a:cubicBezTo>
                  <a:pt x="25286" y="28"/>
                  <a:pt x="18722" y="2372"/>
                  <a:pt x="14041" y="5846"/>
                </a:cubicBezTo>
                <a:cubicBezTo>
                  <a:pt x="9361" y="9349"/>
                  <a:pt x="6315" y="14009"/>
                  <a:pt x="4210" y="18670"/>
                </a:cubicBezTo>
                <a:cubicBezTo>
                  <a:pt x="1634" y="24020"/>
                  <a:pt x="222" y="30335"/>
                  <a:pt x="0" y="37091"/>
                </a:cubicBezTo>
                <a:lnTo>
                  <a:pt x="0" y="138024"/>
                </a:lnTo>
                <a:cubicBezTo>
                  <a:pt x="222" y="145028"/>
                  <a:pt x="1634" y="151316"/>
                  <a:pt x="4210" y="156666"/>
                </a:cubicBezTo>
                <a:cubicBezTo>
                  <a:pt x="6315" y="161326"/>
                  <a:pt x="9361" y="165766"/>
                  <a:pt x="14041" y="169241"/>
                </a:cubicBezTo>
                <a:cubicBezTo>
                  <a:pt x="18722" y="172964"/>
                  <a:pt x="25286" y="175060"/>
                  <a:pt x="33705" y="175060"/>
                </a:cubicBezTo>
                <a:cubicBezTo>
                  <a:pt x="42124" y="175060"/>
                  <a:pt x="48439" y="172964"/>
                  <a:pt x="53119" y="169241"/>
                </a:cubicBezTo>
                <a:cubicBezTo>
                  <a:pt x="57800" y="165739"/>
                  <a:pt x="61068" y="161326"/>
                  <a:pt x="63173" y="156666"/>
                </a:cubicBezTo>
                <a:cubicBezTo>
                  <a:pt x="65748" y="151316"/>
                  <a:pt x="67161" y="145001"/>
                  <a:pt x="67383" y="138024"/>
                </a:cubicBezTo>
                <a:lnTo>
                  <a:pt x="67383" y="114473"/>
                </a:lnTo>
                <a:lnTo>
                  <a:pt x="43731" y="114473"/>
                </a:lnTo>
                <a:lnTo>
                  <a:pt x="43758" y="114445"/>
                </a:lnTo>
                <a:close/>
                <a:moveTo>
                  <a:pt x="148391" y="137996"/>
                </a:moveTo>
                <a:cubicBezTo>
                  <a:pt x="148142" y="145001"/>
                  <a:pt x="146757" y="151288"/>
                  <a:pt x="144181" y="156638"/>
                </a:cubicBezTo>
                <a:cubicBezTo>
                  <a:pt x="142077" y="161299"/>
                  <a:pt x="138809" y="165739"/>
                  <a:pt x="134128" y="169213"/>
                </a:cubicBezTo>
                <a:cubicBezTo>
                  <a:pt x="129448" y="172936"/>
                  <a:pt x="123133" y="175032"/>
                  <a:pt x="114714" y="175032"/>
                </a:cubicBezTo>
                <a:cubicBezTo>
                  <a:pt x="106294" y="175032"/>
                  <a:pt x="99731" y="172936"/>
                  <a:pt x="95050" y="169213"/>
                </a:cubicBezTo>
                <a:cubicBezTo>
                  <a:pt x="90370" y="165711"/>
                  <a:pt x="87323" y="161299"/>
                  <a:pt x="85218" y="156638"/>
                </a:cubicBezTo>
                <a:cubicBezTo>
                  <a:pt x="82643" y="151288"/>
                  <a:pt x="81230" y="144973"/>
                  <a:pt x="81009" y="137996"/>
                </a:cubicBezTo>
                <a:lnTo>
                  <a:pt x="81009" y="37064"/>
                </a:lnTo>
                <a:cubicBezTo>
                  <a:pt x="81230" y="30307"/>
                  <a:pt x="82643" y="24020"/>
                  <a:pt x="85218" y="18642"/>
                </a:cubicBezTo>
                <a:cubicBezTo>
                  <a:pt x="87323" y="13982"/>
                  <a:pt x="90370" y="9321"/>
                  <a:pt x="95050" y="5819"/>
                </a:cubicBezTo>
                <a:cubicBezTo>
                  <a:pt x="99731" y="2316"/>
                  <a:pt x="106294" y="0"/>
                  <a:pt x="114714" y="0"/>
                </a:cubicBezTo>
                <a:cubicBezTo>
                  <a:pt x="123133" y="0"/>
                  <a:pt x="129448" y="2344"/>
                  <a:pt x="134128" y="5819"/>
                </a:cubicBezTo>
                <a:cubicBezTo>
                  <a:pt x="138809" y="9321"/>
                  <a:pt x="142077" y="13982"/>
                  <a:pt x="144181" y="18642"/>
                </a:cubicBezTo>
                <a:cubicBezTo>
                  <a:pt x="146757" y="23992"/>
                  <a:pt x="148170" y="30307"/>
                  <a:pt x="148391" y="37064"/>
                </a:cubicBezTo>
                <a:lnTo>
                  <a:pt x="148391" y="137996"/>
                </a:lnTo>
                <a:close/>
                <a:moveTo>
                  <a:pt x="123105" y="37064"/>
                </a:moveTo>
                <a:cubicBezTo>
                  <a:pt x="123105" y="32403"/>
                  <a:pt x="122164" y="29149"/>
                  <a:pt x="119837" y="26336"/>
                </a:cubicBezTo>
                <a:cubicBezTo>
                  <a:pt x="118674" y="25178"/>
                  <a:pt x="116791" y="24461"/>
                  <a:pt x="114686" y="24461"/>
                </a:cubicBezTo>
                <a:cubicBezTo>
                  <a:pt x="110227" y="24461"/>
                  <a:pt x="108122" y="27715"/>
                  <a:pt x="107208" y="30749"/>
                </a:cubicBezTo>
                <a:cubicBezTo>
                  <a:pt x="106516" y="32624"/>
                  <a:pt x="106267" y="34720"/>
                  <a:pt x="106267" y="37036"/>
                </a:cubicBezTo>
                <a:lnTo>
                  <a:pt x="106267" y="137968"/>
                </a:lnTo>
                <a:cubicBezTo>
                  <a:pt x="106267" y="142850"/>
                  <a:pt x="107430" y="146131"/>
                  <a:pt x="109784" y="148696"/>
                </a:cubicBezTo>
                <a:cubicBezTo>
                  <a:pt x="110947" y="149854"/>
                  <a:pt x="112581" y="150571"/>
                  <a:pt x="114686" y="150571"/>
                </a:cubicBezTo>
                <a:cubicBezTo>
                  <a:pt x="119145" y="150571"/>
                  <a:pt x="121250" y="147786"/>
                  <a:pt x="122164" y="144284"/>
                </a:cubicBezTo>
                <a:cubicBezTo>
                  <a:pt x="122856" y="142657"/>
                  <a:pt x="123105" y="140561"/>
                  <a:pt x="123105" y="137996"/>
                </a:cubicBezTo>
                <a:lnTo>
                  <a:pt x="123105" y="37064"/>
                </a:lnTo>
                <a:close/>
                <a:moveTo>
                  <a:pt x="164537" y="121450"/>
                </a:moveTo>
                <a:lnTo>
                  <a:pt x="198492" y="121450"/>
                </a:lnTo>
                <a:lnTo>
                  <a:pt x="198492" y="99305"/>
                </a:lnTo>
                <a:lnTo>
                  <a:pt x="164537" y="99305"/>
                </a:lnTo>
                <a:lnTo>
                  <a:pt x="164537" y="121450"/>
                </a:lnTo>
                <a:close/>
                <a:moveTo>
                  <a:pt x="264240" y="92080"/>
                </a:moveTo>
                <a:lnTo>
                  <a:pt x="265653" y="82070"/>
                </a:lnTo>
                <a:lnTo>
                  <a:pt x="266594" y="82070"/>
                </a:lnTo>
                <a:lnTo>
                  <a:pt x="268007" y="92080"/>
                </a:lnTo>
                <a:lnTo>
                  <a:pt x="279722" y="173184"/>
                </a:lnTo>
                <a:lnTo>
                  <a:pt x="299385" y="173184"/>
                </a:lnTo>
                <a:lnTo>
                  <a:pt x="322539" y="1875"/>
                </a:lnTo>
                <a:lnTo>
                  <a:pt x="299136" y="1875"/>
                </a:lnTo>
                <a:lnTo>
                  <a:pt x="289083" y="90922"/>
                </a:lnTo>
                <a:lnTo>
                  <a:pt x="288612" y="96520"/>
                </a:lnTo>
                <a:lnTo>
                  <a:pt x="286729" y="96520"/>
                </a:lnTo>
                <a:lnTo>
                  <a:pt x="286036" y="90922"/>
                </a:lnTo>
                <a:lnTo>
                  <a:pt x="275263" y="1875"/>
                </a:lnTo>
                <a:lnTo>
                  <a:pt x="257012" y="1875"/>
                </a:lnTo>
                <a:lnTo>
                  <a:pt x="246238" y="90922"/>
                </a:lnTo>
                <a:lnTo>
                  <a:pt x="245546" y="96520"/>
                </a:lnTo>
                <a:lnTo>
                  <a:pt x="243663" y="96520"/>
                </a:lnTo>
                <a:lnTo>
                  <a:pt x="243192" y="90922"/>
                </a:lnTo>
                <a:lnTo>
                  <a:pt x="233111" y="1875"/>
                </a:lnTo>
                <a:lnTo>
                  <a:pt x="209708" y="1875"/>
                </a:lnTo>
                <a:lnTo>
                  <a:pt x="232889" y="173184"/>
                </a:lnTo>
                <a:lnTo>
                  <a:pt x="252553" y="173184"/>
                </a:lnTo>
                <a:lnTo>
                  <a:pt x="264268" y="92080"/>
                </a:lnTo>
                <a:lnTo>
                  <a:pt x="264240" y="92080"/>
                </a:lnTo>
                <a:close/>
                <a:moveTo>
                  <a:pt x="351785" y="1875"/>
                </a:moveTo>
                <a:lnTo>
                  <a:pt x="326970" y="1875"/>
                </a:lnTo>
                <a:lnTo>
                  <a:pt x="352726" y="100243"/>
                </a:lnTo>
                <a:lnTo>
                  <a:pt x="352726" y="173184"/>
                </a:lnTo>
                <a:lnTo>
                  <a:pt x="378012" y="173184"/>
                </a:lnTo>
                <a:lnTo>
                  <a:pt x="378012" y="100243"/>
                </a:lnTo>
                <a:lnTo>
                  <a:pt x="403769" y="1875"/>
                </a:lnTo>
                <a:lnTo>
                  <a:pt x="378954" y="1875"/>
                </a:lnTo>
                <a:lnTo>
                  <a:pt x="366325" y="56643"/>
                </a:lnTo>
                <a:lnTo>
                  <a:pt x="365632" y="58271"/>
                </a:lnTo>
                <a:lnTo>
                  <a:pt x="365162" y="58271"/>
                </a:lnTo>
                <a:lnTo>
                  <a:pt x="364469" y="56643"/>
                </a:lnTo>
                <a:lnTo>
                  <a:pt x="351785" y="1875"/>
                </a:lnTo>
                <a:close/>
                <a:moveTo>
                  <a:pt x="450795" y="173184"/>
                </a:moveTo>
                <a:lnTo>
                  <a:pt x="508623" y="173184"/>
                </a:lnTo>
                <a:lnTo>
                  <a:pt x="508623" y="147317"/>
                </a:lnTo>
                <a:lnTo>
                  <a:pt x="476081" y="147317"/>
                </a:lnTo>
                <a:lnTo>
                  <a:pt x="476081" y="100243"/>
                </a:lnTo>
                <a:lnTo>
                  <a:pt x="499484" y="100243"/>
                </a:lnTo>
                <a:lnTo>
                  <a:pt x="499484" y="72749"/>
                </a:lnTo>
                <a:lnTo>
                  <a:pt x="476081" y="72749"/>
                </a:lnTo>
                <a:lnTo>
                  <a:pt x="476081" y="27743"/>
                </a:lnTo>
                <a:lnTo>
                  <a:pt x="508623" y="27743"/>
                </a:lnTo>
                <a:lnTo>
                  <a:pt x="508623" y="1875"/>
                </a:lnTo>
                <a:lnTo>
                  <a:pt x="450795" y="1875"/>
                </a:lnTo>
                <a:lnTo>
                  <a:pt x="450795" y="173184"/>
                </a:lnTo>
                <a:close/>
                <a:moveTo>
                  <a:pt x="573901" y="173184"/>
                </a:moveTo>
                <a:lnTo>
                  <a:pt x="596361" y="173184"/>
                </a:lnTo>
                <a:lnTo>
                  <a:pt x="596361" y="1875"/>
                </a:lnTo>
                <a:lnTo>
                  <a:pt x="573181" y="1875"/>
                </a:lnTo>
                <a:lnTo>
                  <a:pt x="573181" y="99057"/>
                </a:lnTo>
                <a:lnTo>
                  <a:pt x="571768" y="99057"/>
                </a:lnTo>
                <a:lnTo>
                  <a:pt x="569663" y="91142"/>
                </a:lnTo>
                <a:lnTo>
                  <a:pt x="545125" y="1875"/>
                </a:lnTo>
                <a:lnTo>
                  <a:pt x="522664" y="1875"/>
                </a:lnTo>
                <a:lnTo>
                  <a:pt x="522664" y="173184"/>
                </a:lnTo>
                <a:lnTo>
                  <a:pt x="545845" y="173184"/>
                </a:lnTo>
                <a:lnTo>
                  <a:pt x="545845" y="75975"/>
                </a:lnTo>
                <a:lnTo>
                  <a:pt x="547258" y="75975"/>
                </a:lnTo>
                <a:lnTo>
                  <a:pt x="549363" y="83890"/>
                </a:lnTo>
                <a:lnTo>
                  <a:pt x="573928" y="173157"/>
                </a:lnTo>
                <a:lnTo>
                  <a:pt x="573901" y="173184"/>
                </a:lnTo>
                <a:close/>
                <a:moveTo>
                  <a:pt x="680860" y="63400"/>
                </a:moveTo>
                <a:lnTo>
                  <a:pt x="680860" y="37064"/>
                </a:lnTo>
                <a:cubicBezTo>
                  <a:pt x="680610" y="30307"/>
                  <a:pt x="679226" y="24020"/>
                  <a:pt x="676650" y="18642"/>
                </a:cubicBezTo>
                <a:cubicBezTo>
                  <a:pt x="674545" y="13982"/>
                  <a:pt x="671277" y="9321"/>
                  <a:pt x="666597" y="5819"/>
                </a:cubicBezTo>
                <a:cubicBezTo>
                  <a:pt x="661916" y="2316"/>
                  <a:pt x="655602" y="0"/>
                  <a:pt x="647182" y="0"/>
                </a:cubicBezTo>
                <a:cubicBezTo>
                  <a:pt x="638763" y="0"/>
                  <a:pt x="632199" y="2344"/>
                  <a:pt x="627519" y="5819"/>
                </a:cubicBezTo>
                <a:cubicBezTo>
                  <a:pt x="622838" y="9321"/>
                  <a:pt x="619792" y="13982"/>
                  <a:pt x="617687" y="18642"/>
                </a:cubicBezTo>
                <a:cubicBezTo>
                  <a:pt x="615111" y="23992"/>
                  <a:pt x="613699" y="30307"/>
                  <a:pt x="613477" y="37064"/>
                </a:cubicBezTo>
                <a:lnTo>
                  <a:pt x="613477" y="137996"/>
                </a:lnTo>
                <a:cubicBezTo>
                  <a:pt x="613256" y="145001"/>
                  <a:pt x="614169" y="151288"/>
                  <a:pt x="616274" y="156638"/>
                </a:cubicBezTo>
                <a:cubicBezTo>
                  <a:pt x="618158" y="161299"/>
                  <a:pt x="620955" y="165739"/>
                  <a:pt x="625164" y="169213"/>
                </a:cubicBezTo>
                <a:cubicBezTo>
                  <a:pt x="629374" y="172936"/>
                  <a:pt x="634996" y="175032"/>
                  <a:pt x="643194" y="175032"/>
                </a:cubicBezTo>
                <a:cubicBezTo>
                  <a:pt x="651392" y="175032"/>
                  <a:pt x="658177" y="170840"/>
                  <a:pt x="662858" y="165022"/>
                </a:cubicBezTo>
                <a:lnTo>
                  <a:pt x="665904" y="173184"/>
                </a:lnTo>
                <a:lnTo>
                  <a:pt x="680887" y="173184"/>
                </a:lnTo>
                <a:lnTo>
                  <a:pt x="680887" y="87888"/>
                </a:lnTo>
                <a:lnTo>
                  <a:pt x="645548" y="87888"/>
                </a:lnTo>
                <a:lnTo>
                  <a:pt x="645548" y="109095"/>
                </a:lnTo>
                <a:lnTo>
                  <a:pt x="655602" y="109095"/>
                </a:lnTo>
                <a:lnTo>
                  <a:pt x="655602" y="140092"/>
                </a:lnTo>
                <a:cubicBezTo>
                  <a:pt x="655602" y="142657"/>
                  <a:pt x="655380" y="144752"/>
                  <a:pt x="654660" y="146379"/>
                </a:cubicBezTo>
                <a:cubicBezTo>
                  <a:pt x="653718" y="149882"/>
                  <a:pt x="651613" y="152667"/>
                  <a:pt x="647182" y="152667"/>
                </a:cubicBezTo>
                <a:cubicBezTo>
                  <a:pt x="645077" y="152667"/>
                  <a:pt x="643443" y="151978"/>
                  <a:pt x="642280" y="150792"/>
                </a:cubicBezTo>
                <a:cubicBezTo>
                  <a:pt x="639926" y="148227"/>
                  <a:pt x="638763" y="144973"/>
                  <a:pt x="638763" y="140064"/>
                </a:cubicBezTo>
                <a:lnTo>
                  <a:pt x="638763" y="37064"/>
                </a:lnTo>
                <a:cubicBezTo>
                  <a:pt x="638763" y="34747"/>
                  <a:pt x="639012" y="32624"/>
                  <a:pt x="639704" y="30776"/>
                </a:cubicBezTo>
                <a:cubicBezTo>
                  <a:pt x="640646" y="27743"/>
                  <a:pt x="642751" y="24489"/>
                  <a:pt x="647182" y="24489"/>
                </a:cubicBezTo>
                <a:cubicBezTo>
                  <a:pt x="649287" y="24489"/>
                  <a:pt x="651170" y="25178"/>
                  <a:pt x="652334" y="26364"/>
                </a:cubicBezTo>
                <a:cubicBezTo>
                  <a:pt x="654660" y="29149"/>
                  <a:pt x="655602" y="32431"/>
                  <a:pt x="655602" y="37091"/>
                </a:cubicBezTo>
                <a:lnTo>
                  <a:pt x="655602" y="63427"/>
                </a:lnTo>
                <a:lnTo>
                  <a:pt x="680887" y="63427"/>
                </a:lnTo>
                <a:lnTo>
                  <a:pt x="680860" y="63400"/>
                </a:lnTo>
                <a:close/>
                <a:moveTo>
                  <a:pt x="699332" y="173184"/>
                </a:moveTo>
                <a:lnTo>
                  <a:pt x="724618" y="173184"/>
                </a:lnTo>
                <a:lnTo>
                  <a:pt x="724618" y="1875"/>
                </a:lnTo>
                <a:lnTo>
                  <a:pt x="699332" y="1875"/>
                </a:lnTo>
                <a:lnTo>
                  <a:pt x="699332" y="173184"/>
                </a:lnTo>
                <a:close/>
                <a:moveTo>
                  <a:pt x="794604" y="173184"/>
                </a:moveTo>
                <a:lnTo>
                  <a:pt x="817065" y="173184"/>
                </a:lnTo>
                <a:lnTo>
                  <a:pt x="817065" y="1875"/>
                </a:lnTo>
                <a:lnTo>
                  <a:pt x="793884" y="1875"/>
                </a:lnTo>
                <a:lnTo>
                  <a:pt x="793884" y="99057"/>
                </a:lnTo>
                <a:lnTo>
                  <a:pt x="792471" y="99057"/>
                </a:lnTo>
                <a:lnTo>
                  <a:pt x="790367" y="91142"/>
                </a:lnTo>
                <a:lnTo>
                  <a:pt x="765856" y="1875"/>
                </a:lnTo>
                <a:lnTo>
                  <a:pt x="743395" y="1875"/>
                </a:lnTo>
                <a:lnTo>
                  <a:pt x="743395" y="173184"/>
                </a:lnTo>
                <a:lnTo>
                  <a:pt x="766576" y="173184"/>
                </a:lnTo>
                <a:lnTo>
                  <a:pt x="766576" y="75975"/>
                </a:lnTo>
                <a:lnTo>
                  <a:pt x="767989" y="75975"/>
                </a:lnTo>
                <a:lnTo>
                  <a:pt x="770094" y="83890"/>
                </a:lnTo>
                <a:lnTo>
                  <a:pt x="794659" y="173157"/>
                </a:lnTo>
                <a:lnTo>
                  <a:pt x="794604" y="173184"/>
                </a:lnTo>
                <a:close/>
                <a:moveTo>
                  <a:pt x="835787" y="173184"/>
                </a:moveTo>
                <a:lnTo>
                  <a:pt x="893614" y="173184"/>
                </a:lnTo>
                <a:lnTo>
                  <a:pt x="893614" y="147317"/>
                </a:lnTo>
                <a:lnTo>
                  <a:pt x="861073" y="147317"/>
                </a:lnTo>
                <a:lnTo>
                  <a:pt x="861073" y="100243"/>
                </a:lnTo>
                <a:lnTo>
                  <a:pt x="884475" y="100243"/>
                </a:lnTo>
                <a:lnTo>
                  <a:pt x="884475" y="72749"/>
                </a:lnTo>
                <a:lnTo>
                  <a:pt x="861073" y="72749"/>
                </a:lnTo>
                <a:lnTo>
                  <a:pt x="861073" y="27743"/>
                </a:lnTo>
                <a:lnTo>
                  <a:pt x="893614" y="27743"/>
                </a:lnTo>
                <a:lnTo>
                  <a:pt x="893614" y="1875"/>
                </a:lnTo>
                <a:lnTo>
                  <a:pt x="835787" y="1875"/>
                </a:lnTo>
                <a:lnTo>
                  <a:pt x="835787" y="173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856" y="2605466"/>
            <a:ext cx="1973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18K</a:t>
            </a:r>
            <a:r>
              <a:rPr lang="en-US" sz="2800" b="1" i="0">
                <a:solidFill>
                  <a:srgbClr val="FFFFFF"/>
                </a:solidFill>
                <a:effectLst/>
              </a:rPr>
              <a:t> </a:t>
            </a:r>
            <a:endParaRPr lang="en-US" sz="280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843" y="3510057"/>
            <a:ext cx="173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i Jamjuree"/>
              </a:rPr>
              <a:t>New 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4620" y="2633730"/>
            <a:ext cx="2142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$2.7B</a:t>
            </a:r>
            <a:r>
              <a:rPr lang="en-US" sz="2800" b="1" i="0">
                <a:solidFill>
                  <a:srgbClr val="FFFFFF"/>
                </a:solidFill>
                <a:effectLst/>
              </a:rPr>
              <a:t> </a:t>
            </a:r>
            <a:endParaRPr lang="en-US" sz="280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1536" y="3510058"/>
            <a:ext cx="17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>
                <a:solidFill>
                  <a:srgbClr val="FFFFFF"/>
                </a:solidFill>
                <a:effectLst/>
                <a:latin typeface="Bai Jamjuree"/>
              </a:rPr>
              <a:t>GDP Boost</a:t>
            </a:r>
            <a:endParaRPr lang="en-US" sz="2400">
              <a:solidFill>
                <a:schemeClr val="bg1"/>
              </a:solidFill>
              <a:latin typeface="Bai Jamjure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9281" y="2633730"/>
            <a:ext cx="1973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$2B</a:t>
            </a:r>
            <a:endParaRPr lang="en-US" sz="280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1754" y="3485931"/>
            <a:ext cx="220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i Jamjuree"/>
              </a:rPr>
              <a:t>Capital Raised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5044" y="2633730"/>
            <a:ext cx="2202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>
                <a:solidFill>
                  <a:srgbClr val="FFFFFF"/>
                </a:solidFill>
              </a:rPr>
              <a:t>140</a:t>
            </a:r>
            <a:endParaRPr lang="en-US" sz="200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8051" y="3416994"/>
            <a:ext cx="290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>
                <a:solidFill>
                  <a:srgbClr val="FFFFFF"/>
                </a:solidFill>
                <a:effectLst/>
                <a:latin typeface="Bai Jamjuree"/>
              </a:rPr>
              <a:t>Translation, Emergent Grants Awarded</a:t>
            </a:r>
            <a:endParaRPr lang="en-US" sz="2400">
              <a:solidFill>
                <a:schemeClr val="bg1"/>
              </a:solidFill>
              <a:latin typeface="Bai Jamjure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902" y="4466849"/>
            <a:ext cx="1973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750</a:t>
            </a:r>
            <a:endParaRPr lang="en-US" sz="280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508" y="5315270"/>
            <a:ext cx="25275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i Jamjuree"/>
              </a:rPr>
              <a:t>Internships/ Apprenticeships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2491" y="4430228"/>
            <a:ext cx="1973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1,500</a:t>
            </a:r>
            <a:endParaRPr lang="en-US" sz="280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1388" y="5393086"/>
            <a:ext cx="155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i Jamjuree"/>
              </a:rPr>
              <a:t>Upskilled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080" y="4463131"/>
            <a:ext cx="1973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50</a:t>
            </a:r>
            <a:endParaRPr lang="en-US" sz="280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8928" y="5361915"/>
            <a:ext cx="231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i Jamjuree"/>
              </a:rPr>
              <a:t>Post-Docs Placed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9668" y="4469756"/>
            <a:ext cx="1973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5400" b="1" i="0">
                <a:solidFill>
                  <a:srgbClr val="FFFFFF"/>
                </a:solidFill>
                <a:effectLst/>
              </a:rPr>
              <a:t>400</a:t>
            </a:r>
            <a:endParaRPr lang="en-US" sz="280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5043" y="5345347"/>
            <a:ext cx="2806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i Jamjuree"/>
              </a:rPr>
              <a:t>Student Trained Systems Engineering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"/>
          <p:cNvSpPr txBox="1"/>
          <p:nvPr/>
        </p:nvSpPr>
        <p:spPr>
          <a:xfrm>
            <a:off x="704088" y="769956"/>
            <a:ext cx="1023488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Bai Jamjuree"/>
                <a:ea typeface="Bai Jamjuree"/>
                <a:cs typeface="Bai Jamjuree"/>
                <a:sym typeface="Bai Jamjuree"/>
              </a:rPr>
              <a:t>NSF Innovation Ecosystem Life Cycle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Bai Jamjuree"/>
              <a:ea typeface="Bai Jamjuree"/>
              <a:cs typeface="Bai Jamjuree"/>
              <a:sym typeface="Bai Jamjuree"/>
            </a:endParaRPr>
          </a:p>
        </p:txBody>
      </p:sp>
      <p:sp>
        <p:nvSpPr>
          <p:cNvPr id="476" name="Google Shape;476;p19"/>
          <p:cNvSpPr/>
          <p:nvPr/>
        </p:nvSpPr>
        <p:spPr>
          <a:xfrm>
            <a:off x="5850723" y="5501170"/>
            <a:ext cx="5120800" cy="11048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Years 6-10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NSF $20M/Year</a:t>
            </a:r>
            <a:b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</a:b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Cost Share $60M/Year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896207" y="5492337"/>
            <a:ext cx="2754000" cy="11048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Year 1-2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NSF $7.5M/Year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Cost Share $7.5M/Year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3395027" y="5492337"/>
            <a:ext cx="2754000" cy="1104800"/>
          </a:xfrm>
          <a:prstGeom prst="chevron">
            <a:avLst>
              <a:gd name="adj" fmla="val 50000"/>
            </a:avLst>
          </a:prstGeom>
          <a:solidFill>
            <a:srgbClr val="1C7DD6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Years 3-5 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NSF $15M/Year</a:t>
            </a:r>
            <a:b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</a:b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Cost Share $30M/Year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1041408" y="2092326"/>
            <a:ext cx="1402800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3DA8DE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Phase 2: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NASCENT</a:t>
            </a: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80" name="Google Shape;480;p19"/>
          <p:cNvSpPr/>
          <p:nvPr/>
        </p:nvSpPr>
        <p:spPr>
          <a:xfrm>
            <a:off x="1041407" y="2657595"/>
            <a:ext cx="2067600" cy="1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Solidify organization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and partnerships</a:t>
            </a:r>
            <a:endParaRPr lang="en-US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endParaRPr lang="en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Ramp up 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innovation activities </a:t>
            </a:r>
            <a:endParaRPr lang="en" sz="1300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3534973" y="2034793"/>
            <a:ext cx="1327600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3DA8DE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Phase 3: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EMERGENT</a:t>
            </a: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82" name="Google Shape;482;p19"/>
          <p:cNvSpPr txBox="1"/>
          <p:nvPr/>
        </p:nvSpPr>
        <p:spPr>
          <a:xfrm>
            <a:off x="6028537" y="2031526"/>
            <a:ext cx="1226800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3DA8DE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Phase 4: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GROWTH</a:t>
            </a: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cxnSp>
        <p:nvCxnSpPr>
          <p:cNvPr id="483" name="Google Shape;483;p19"/>
          <p:cNvCxnSpPr/>
          <p:nvPr/>
        </p:nvCxnSpPr>
        <p:spPr>
          <a:xfrm>
            <a:off x="896207" y="1750968"/>
            <a:ext cx="0" cy="33552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oval" w="med" len="med"/>
          </a:ln>
        </p:spPr>
      </p:cxnSp>
      <p:cxnSp>
        <p:nvCxnSpPr>
          <p:cNvPr id="484" name="Google Shape;484;p19"/>
          <p:cNvCxnSpPr/>
          <p:nvPr/>
        </p:nvCxnSpPr>
        <p:spPr>
          <a:xfrm>
            <a:off x="8376907" y="1664800"/>
            <a:ext cx="0" cy="32872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oval" w="med" len="med"/>
          </a:ln>
        </p:spPr>
      </p:cxnSp>
      <p:sp>
        <p:nvSpPr>
          <p:cNvPr id="485" name="Google Shape;485;p19"/>
          <p:cNvSpPr/>
          <p:nvPr/>
        </p:nvSpPr>
        <p:spPr>
          <a:xfrm>
            <a:off x="3644972" y="1691060"/>
            <a:ext cx="363312" cy="297216"/>
          </a:xfrm>
          <a:custGeom>
            <a:avLst/>
            <a:rect l="l" t="t" r="r" b="b"/>
            <a:pathLst>
              <a:path w="21600" h="2160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67" tIns="19067" rIns="19067" bIns="19067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19"/>
          <p:cNvSpPr/>
          <p:nvPr/>
        </p:nvSpPr>
        <p:spPr>
          <a:xfrm>
            <a:off x="6154107" y="1691033"/>
            <a:ext cx="363312" cy="363312"/>
          </a:xfrm>
          <a:custGeom>
            <a:avLst/>
            <a:rect l="l" t="t" r="r" b="b"/>
            <a:pathLst>
              <a:path w="21600" h="2160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67" tIns="19067" rIns="19067" bIns="19067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19"/>
          <p:cNvSpPr/>
          <p:nvPr/>
        </p:nvSpPr>
        <p:spPr>
          <a:xfrm>
            <a:off x="1135836" y="1658000"/>
            <a:ext cx="363312" cy="363312"/>
          </a:xfrm>
          <a:custGeom>
            <a:avLst/>
            <a:rect l="l" t="t" r="r" b="b"/>
            <a:pathLst>
              <a:path w="21600" h="2160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67" tIns="19067" rIns="19067" bIns="19067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19"/>
          <p:cNvSpPr/>
          <p:nvPr/>
        </p:nvSpPr>
        <p:spPr>
          <a:xfrm>
            <a:off x="3549475" y="2657604"/>
            <a:ext cx="2146800" cy="2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Scale technological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products and services </a:t>
            </a:r>
            <a:endParaRPr lang="en-US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endParaRPr lang="en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Scale workforce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capabilities</a:t>
            </a:r>
            <a:endParaRPr lang="en"/>
          </a:p>
          <a:p>
            <a:pPr defTabSz="1219170">
              <a:lnSpc>
                <a:spcPct val="114999"/>
              </a:lnSpc>
            </a:pPr>
            <a:endParaRPr lang="en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Attract 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sizeable external funding </a:t>
            </a: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to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</a:t>
            </a: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promote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innovation-based economic activity </a:t>
            </a:r>
            <a:endParaRPr sz="1300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cxnSp>
        <p:nvCxnSpPr>
          <p:cNvPr id="489" name="Google Shape;489;p19"/>
          <p:cNvCxnSpPr/>
          <p:nvPr/>
        </p:nvCxnSpPr>
        <p:spPr>
          <a:xfrm>
            <a:off x="3347107" y="1750968"/>
            <a:ext cx="0" cy="33552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oval" w="med" len="med"/>
          </a:ln>
        </p:spPr>
      </p:cxnSp>
      <p:cxnSp>
        <p:nvCxnSpPr>
          <p:cNvPr id="490" name="Google Shape;490;p19"/>
          <p:cNvCxnSpPr/>
          <p:nvPr/>
        </p:nvCxnSpPr>
        <p:spPr>
          <a:xfrm>
            <a:off x="5819440" y="1750968"/>
            <a:ext cx="0" cy="33552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oval" w="med" len="med"/>
          </a:ln>
        </p:spPr>
      </p:cxnSp>
      <p:sp>
        <p:nvSpPr>
          <p:cNvPr id="491" name="Google Shape;491;p19"/>
          <p:cNvSpPr/>
          <p:nvPr/>
        </p:nvSpPr>
        <p:spPr>
          <a:xfrm>
            <a:off x="6024775" y="2619504"/>
            <a:ext cx="2223000" cy="2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Grow innovation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ecosystem as a national leader</a:t>
            </a:r>
            <a:endParaRPr lang="en-US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endParaRPr lang="en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Attract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 increasing levels of economic activity and business creation</a:t>
            </a:r>
            <a:endParaRPr lang="en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endParaRPr lang="en" sz="1300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defTabSz="1219170">
              <a:lnSpc>
                <a:spcPct val="114999"/>
              </a:lnSpc>
            </a:pPr>
            <a:r>
              <a:rPr lang="en" sz="1300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Support 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from state, local and federal governments</a:t>
            </a:r>
            <a:endParaRPr sz="1300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92" name="Google Shape;492;p19"/>
          <p:cNvSpPr txBox="1"/>
          <p:nvPr/>
        </p:nvSpPr>
        <p:spPr>
          <a:xfrm>
            <a:off x="8586004" y="2031526"/>
            <a:ext cx="1226800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3DA8DE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Phase 5: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MATURE</a:t>
            </a: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93" name="Google Shape;493;p19"/>
          <p:cNvSpPr/>
          <p:nvPr/>
        </p:nvSpPr>
        <p:spPr>
          <a:xfrm>
            <a:off x="8582241" y="2657604"/>
            <a:ext cx="2146800" cy="2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Innovation ecosystem is well established and can sustain itself without NSF funding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  <a:p>
            <a:pPr marL="0" marR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8663238" y="1616682"/>
            <a:ext cx="363312" cy="363240"/>
          </a:xfrm>
          <a:custGeom>
            <a:avLst/>
            <a:rect l="l" t="t" r="r" b="b"/>
            <a:pathLst>
              <a:path w="21600" h="2160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8100" tIns="38100" rIns="38100" bIns="38100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19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60346"/>
                </a:solidFill>
                <a:effectLst/>
                <a:uLnTx/>
                <a:uFillTx/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3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60346"/>
              </a:solidFill>
              <a:effectLst/>
              <a:uLnTx/>
              <a:uFillTx/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496" name="Google Shape;496;p19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19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19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ea typeface="+mn-ea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499" name="Google Shape;499;p19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ea typeface="+mn-ea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500" name="Google Shape;500;p19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ea typeface="+mn-ea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501" name="Google Shape;501;p19"/>
          <p:cNvSpPr/>
          <p:nvPr/>
        </p:nvSpPr>
        <p:spPr>
          <a:xfrm>
            <a:off x="0" y="1"/>
            <a:ext cx="249000" cy="84116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ea typeface="+mn-ea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3247" y="346837"/>
            <a:ext cx="10709158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60346"/>
                </a:solidFill>
                <a:latin typeface="Bai Jamjuree"/>
                <a:ea typeface="Calibri" pitchFamily="34" charset="0" panose="020F0502020204030204"/>
                <a:cs typeface="Calibri" pitchFamily="34" charset="0" panose="020F0502020204030204"/>
              </a:rPr>
              <a:t>Pillar One: Regional Ecosystem</a:t>
            </a:r>
            <a:r>
              <a:rPr lang="en-US" sz="3200" b="1" i="0">
                <a:solidFill>
                  <a:srgbClr val="060346"/>
                </a:solidFill>
                <a:effectLst/>
                <a:latin typeface="Bai Jamjuree"/>
                <a:ea typeface="Calibri" pitchFamily="34" charset="0" panose="020F0502020204030204"/>
                <a:cs typeface="Calibri" pitchFamily="34" charset="0" panose="020F0502020204030204"/>
              </a:rPr>
              <a:t> Building </a:t>
            </a:r>
            <a:endParaRPr lang="en-US" sz="3200" b="1">
              <a:solidFill>
                <a:srgbClr val="060346"/>
              </a:solidFill>
              <a:latin typeface="Bai Jamjuree"/>
              <a:ea typeface="Calibri" pitchFamily="34" charset="0" panose="020F0502020204030204"/>
              <a:cs typeface="Calibri" pitchFamily="34" charset="0" panose="020F0502020204030204"/>
            </a:endParaRPr>
          </a:p>
        </p:txBody>
      </p:sp>
      <p:pic>
        <p:nvPicPr>
          <p:cNvPr id="1026" name="Picture 2" descr="A blue hexagons with white text&#10;&#10;Description automatically generated, Picture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795204" y="3190943"/>
            <a:ext cx="10753549" cy="31804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5204" y="1941792"/>
            <a:ext cx="1119029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The NSF ASCEND Engine is a place-based innovation ecosystem that transforms research in Advanced Sensing </a:t>
            </a:r>
            <a:r>
              <a:rPr lang="en-US" b="0" i="0">
                <a:solidFill>
                  <a:srgbClr val="000000"/>
                </a:solidFill>
                <a:effectLst/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and </a:t>
            </a:r>
            <a:r>
              <a:rPr lang="en-US">
                <a:solidFill>
                  <a:srgbClr val="000000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Computation for Environmental Decision-making (ASCEND) into scalable technologies</a:t>
            </a:r>
            <a:r>
              <a:rPr lang="en-US" b="0" i="0">
                <a:solidFill>
                  <a:srgbClr val="000000"/>
                </a:solidFill>
                <a:effectLst/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, </a:t>
            </a:r>
            <a:r>
              <a:rPr lang="en-US">
                <a:solidFill>
                  <a:srgbClr val="000000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economic opportunity</a:t>
            </a:r>
            <a:r>
              <a:rPr lang="en-US" b="0" i="0">
                <a:solidFill>
                  <a:srgbClr val="000000"/>
                </a:solidFill>
                <a:effectLst/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, and </a:t>
            </a:r>
            <a:r>
              <a:rPr lang="en-US">
                <a:solidFill>
                  <a:srgbClr val="000000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community resilience</a:t>
            </a:r>
            <a:r>
              <a:rPr lang="en-US" b="0" i="0">
                <a:solidFill>
                  <a:srgbClr val="000000"/>
                </a:solidFill>
                <a:effectLst/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.</a:t>
            </a:r>
            <a:endParaRPr lang="en-US" sz="1400"/>
          </a:p>
        </p:txBody>
      </p:sp>
      <p:sp>
        <p:nvSpPr>
          <p:cNvPr id="11" name="Google Shape;871;p36"/>
          <p:cNvSpPr txBox="1"/>
          <p:nvPr/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>
            <a:lvl1pPr mar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 smtClea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4</a:t>
            </a:fld>
            <a:endParaRPr lang="en" sz="12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12" name="Google Shape;872;p36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873;p36"/>
          <p:cNvCxnSpPr/>
          <p:nvPr/>
        </p:nvCxnSpPr>
        <p:spPr>
          <a:xfrm>
            <a:off x="1231953" y="480806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63;p13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rgbClr val="060346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5" name="Google Shape;64;p13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rgbClr val="05006B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6" name="Google Shape;65;p13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rgbClr val="50079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7" name="Google Shape;66;p13"/>
          <p:cNvSpPr/>
          <p:nvPr/>
        </p:nvSpPr>
        <p:spPr>
          <a:xfrm>
            <a:off x="0" y="12834"/>
            <a:ext cx="249000" cy="828333"/>
          </a:xfrm>
          <a:prstGeom prst="flowChartProcess">
            <a:avLst/>
          </a:prstGeom>
          <a:solidFill>
            <a:srgbClr val="3DA8DE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1;p44"/>
          <p:cNvSpPr txBox="1"/>
          <p:nvPr/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>
            <a:lvl1pPr mar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 smtClea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5</a:t>
            </a:fld>
            <a:endParaRPr lang="en" sz="12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5" name="Google Shape;1032;p44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033;p44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019;p43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rgbClr val="060346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8" name="Google Shape;1020;p43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rgbClr val="05006B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" name="Google Shape;1021;p43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rgbClr val="50079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0" name="Google Shape;1022;p43"/>
          <p:cNvSpPr/>
          <p:nvPr/>
        </p:nvSpPr>
        <p:spPr>
          <a:xfrm>
            <a:off x="0" y="1"/>
            <a:ext cx="249000" cy="841167"/>
          </a:xfrm>
          <a:prstGeom prst="flowChartProcess">
            <a:avLst/>
          </a:prstGeom>
          <a:solidFill>
            <a:srgbClr val="3DA8DE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42" name="Google Shape;88;p15"/>
          <p:cNvSpPr txBox="1"/>
          <p:nvPr/>
        </p:nvSpPr>
        <p:spPr>
          <a:xfrm>
            <a:off x="10379351" y="6129934"/>
            <a:ext cx="103683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 defTabSz="1219140"/>
            <a:r>
              <a:rPr lang="en" sz="2000" b="1">
                <a:solidFill>
                  <a:srgbClr val="060346"/>
                </a:solidFill>
                <a:latin typeface="Montserrat" pitchFamily="2" charset="0" panose="00000500000000000000"/>
                <a:ea typeface="Bai Jamjuree"/>
                <a:cs typeface="Bai Jamjuree"/>
                <a:sym typeface="Bai Jamjuree"/>
              </a:rPr>
              <a:t>Data</a:t>
            </a:r>
            <a:endParaRPr sz="2000" b="1">
              <a:solidFill>
                <a:srgbClr val="060346"/>
              </a:solidFill>
              <a:latin typeface="Montserrat" pitchFamily="2" charset="0" panose="00000500000000000000"/>
              <a:ea typeface="Bai Jamjuree"/>
              <a:cs typeface="Bai Jamjuree"/>
              <a:sym typeface="Bai Jamjuree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32984" y="1910819"/>
            <a:ext cx="8441783" cy="1142707"/>
            <a:chOff x="0" y="2503057"/>
            <a:chExt cx="10155380" cy="1142706"/>
          </a:xfrm>
        </p:grpSpPr>
        <p:sp>
          <p:nvSpPr>
            <p:cNvPr id="44" name="Rectangle 36"/>
            <p:cNvSpPr/>
            <p:nvPr/>
          </p:nvSpPr>
          <p:spPr>
            <a:xfrm flipH="1">
              <a:off x="0" y="2503057"/>
              <a:ext cx="10155380" cy="1142706"/>
            </a:xfrm>
            <a:prstGeom prst="roundRect">
              <a:avLst/>
            </a:prstGeom>
            <a:solidFill>
              <a:srgbClr val="3DA8DE"/>
            </a:solidFill>
            <a:ln w="38100" cap="flat" cmpd="sng" algn="ctr">
              <a:noFill/>
              <a:prstDash val="solid"/>
            </a:ln>
            <a:effectLst>
              <a:outerShdw blurRad="1270000" dist="266700" dir="5400000" sx="93000" sy="93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rtlCol="0" anchor="ctr">
              <a:prstTxWarp prst="textNoShape">
                <a:avLst/>
              </a:prstTxWarp>
              <a:noAutofit/>
            </a:bodyPr>
            <a:lstStyle/>
            <a:p>
              <a:pPr marL="0" marR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204341" y="2522736"/>
              <a:ext cx="7693277" cy="46530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en-US" sz="2133" b="1" i="0" u="sng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 panose="00000500000000000000"/>
                </a:rPr>
                <a:t>Decision support</a:t>
              </a:r>
              <a:endParaRPr kumimoji="0" lang="en-ID" sz="2133" b="1" i="0" u="sng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 panose="0000050000000000000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5391" y="3391509"/>
            <a:ext cx="8441783" cy="1291220"/>
            <a:chOff x="0" y="2503057"/>
            <a:chExt cx="10155380" cy="1142706"/>
          </a:xfrm>
        </p:grpSpPr>
        <p:sp>
          <p:nvSpPr>
            <p:cNvPr id="47" name="Rectangle 44"/>
            <p:cNvSpPr/>
            <p:nvPr/>
          </p:nvSpPr>
          <p:spPr>
            <a:xfrm flipH="1">
              <a:off x="0" y="2503057"/>
              <a:ext cx="10155380" cy="1142706"/>
            </a:xfrm>
            <a:prstGeom prst="roundRect">
              <a:avLst/>
            </a:prstGeom>
            <a:solidFill>
              <a:srgbClr val="500793"/>
            </a:solidFill>
            <a:ln w="38100" cap="flat" cmpd="sng" algn="ctr">
              <a:noFill/>
              <a:prstDash val="solid"/>
            </a:ln>
            <a:effectLst>
              <a:outerShdw blurRad="1270000" dist="266700" dir="5400000" sx="93000" sy="93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rtlCol="0" anchor="ctr">
              <a:prstTxWarp prst="textNoShape">
                <a:avLst/>
              </a:prstTxWarp>
              <a:noAutofit/>
            </a:bodyPr>
            <a:lstStyle/>
            <a:p>
              <a:pPr marL="0" marR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250321" y="2550820"/>
              <a:ext cx="5472426" cy="4117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lvl1pPr defTabSz="685800">
                <a:defRPr sz="1600" b="1" kern="1200">
                  <a:solidFill>
                    <a:prstClr val="white"/>
                  </a:solidFill>
                  <a:latin typeface="Cabin SemiBold"/>
                  <a:ea typeface="+mn-ea"/>
                  <a:cs typeface="+mn-cs"/>
                </a:defRPr>
              </a:lvl1pPr>
            </a:lstStyle>
            <a:p>
              <a:pPr marL="0" marR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en-US" sz="2133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 panose="00000500000000000000"/>
                  <a:ea typeface="+mn-ea"/>
                  <a:cs typeface="+mn-cs"/>
                </a:rPr>
                <a:t>Translational data analytics</a:t>
              </a:r>
              <a:endParaRPr kumimoji="0" lang="en-ID" sz="2133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 panose="0000050000000000000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5389" y="5021185"/>
            <a:ext cx="8441783" cy="1464347"/>
            <a:chOff x="0" y="2503057"/>
            <a:chExt cx="10155380" cy="1142706"/>
          </a:xfrm>
        </p:grpSpPr>
        <p:sp>
          <p:nvSpPr>
            <p:cNvPr id="50" name="Rectangle 52"/>
            <p:cNvSpPr/>
            <p:nvPr/>
          </p:nvSpPr>
          <p:spPr>
            <a:xfrm flipH="1">
              <a:off x="0" y="2503057"/>
              <a:ext cx="10155380" cy="1142706"/>
            </a:xfrm>
            <a:prstGeom prst="roundRect">
              <a:avLst/>
            </a:prstGeom>
            <a:solidFill>
              <a:srgbClr val="05006B"/>
            </a:solidFill>
            <a:ln w="38100" cap="flat" cmpd="sng" algn="ctr">
              <a:noFill/>
              <a:prstDash val="solid"/>
            </a:ln>
            <a:effectLst>
              <a:outerShdw blurRad="1270000" dist="266700" dir="5400000" sx="93000" sy="93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rtlCol="0" anchor="ctr">
              <a:prstTxWarp prst="textNoShape">
                <a:avLst/>
              </a:prstTxWarp>
              <a:noAutofit/>
            </a:bodyPr>
            <a:lstStyle/>
            <a:p>
              <a:pPr marL="0" marR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63104" y="2591251"/>
              <a:ext cx="7737074" cy="814654"/>
              <a:chOff x="-1765310" y="2771899"/>
              <a:chExt cx="7737074" cy="814654"/>
            </a:xfrm>
          </p:grpSpPr>
          <p:sp>
            <p:nvSpPr>
              <p:cNvPr id="52" name="TextBox 51"/>
              <p:cNvSpPr txBox="1"/>
              <p:nvPr/>
            </p:nvSpPr>
            <p:spPr>
              <a:xfrm flipH="1">
                <a:off x="-1765310" y="2771899"/>
                <a:ext cx="7737074" cy="36310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defTabSz="685800">
                  <a:defRPr sz="1600" b="1" kern="1200">
                    <a:solidFill>
                      <a:prstClr val="white"/>
                    </a:solidFill>
                    <a:latin typeface="Montserrat" pitchFamily="2" charset="0" panose="00000500000000000000"/>
                    <a:ea typeface="+mn-ea"/>
                    <a:cs typeface="+mn-cs"/>
                  </a:defRPr>
                </a:lvl1pPr>
              </a:lstStyle>
              <a:p>
                <a:pPr marL="0" marR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r>
                  <a:rPr kumimoji="0" lang="en-US" sz="2133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" pitchFamily="2" charset="0" panose="00000500000000000000"/>
                    <a:ea typeface="+mn-ea"/>
                    <a:cs typeface="+mn-cs"/>
                  </a:rPr>
                  <a:t>Advanced environmental sensing</a:t>
                </a:r>
                <a:endParaRPr kumimoji="0" lang="en-ID" sz="2133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 panose="00000500000000000000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-1763995" y="3154198"/>
                <a:ext cx="5812474" cy="432355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defTabSz="685800">
                  <a:lnSpc>
                    <a:spcPct val="120000"/>
                  </a:lnSpc>
                  <a:defRPr kern="1200">
                    <a:solidFill>
                      <a:prstClr val="white"/>
                    </a:solidFill>
                    <a:latin typeface="Mulish"/>
                    <a:ea typeface="+mn-ea"/>
                    <a:cs typeface="+mn-cs"/>
                  </a:defRPr>
                </a:lvl1pPr>
              </a:lstStyle>
              <a:p>
                <a:pPr marL="0" marR="0" indent="0" defTabSz="914354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Tx/>
                  <a:buNone/>
                </a:pPr>
                <a:endParaRPr kumimoji="0" lang="en-ID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 panose="0000050000000000000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Right Arrow 59"/>
          <p:cNvSpPr/>
          <p:nvPr/>
        </p:nvSpPr>
        <p:spPr>
          <a:xfrm rot="16200000">
            <a:off x="9518289" y="4806581"/>
            <a:ext cx="2621609" cy="170718"/>
          </a:xfrm>
          <a:prstGeom prst="rightArrow">
            <a:avLst/>
          </a:prstGeom>
          <a:solidFill>
            <a:srgbClr val="060346"/>
          </a:solidFill>
          <a:ln w="25400" cap="flat" cmpd="sng" algn="ctr">
            <a:solidFill>
              <a:srgbClr val="3DA8DE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 panose="020B0604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933640" y="5748498"/>
            <a:ext cx="2656039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Low-cost, distributed sensor networks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3562863" y="5784512"/>
            <a:ext cx="280667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Aerial, space and field-based remote sensing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6888913" y="5784512"/>
            <a:ext cx="2088752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Biorepositories/multi-omics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675624" y="3928638"/>
            <a:ext cx="2327367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Knowledge-guided machine learning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958903" y="4064847"/>
            <a:ext cx="2327367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Digital twinning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6769607" y="4082205"/>
            <a:ext cx="2327367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Causal modeling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3738504" y="2379207"/>
            <a:ext cx="249057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Risk assessment and mitigation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978056" y="2407011"/>
            <a:ext cx="249057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Prediction and preparedness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6447160" y="2329472"/>
            <a:ext cx="2900300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lvl1pPr defTabSz="685800">
              <a:defRPr sz="1600" b="1" kern="1200">
                <a:solidFill>
                  <a:prstClr val="white"/>
                </a:solidFill>
                <a:latin typeface="Cabin SemiBold"/>
                <a:ea typeface="+mn-ea"/>
                <a:cs typeface="+mn-cs"/>
              </a:defRPr>
            </a:lvl1pPr>
          </a:lstStyle>
          <a:p>
            <a:pPr defTabSz="914354"/>
            <a:r>
              <a:rPr lang="en-US" i="1">
                <a:latin typeface="Montserrat" pitchFamily="2" charset="0" panose="00000500000000000000"/>
              </a:rPr>
              <a:t>Scarce resource allocation/optimization</a:t>
            </a:r>
            <a:endParaRPr lang="en-ID" i="1">
              <a:latin typeface="Montserrat" pitchFamily="2" charset="0" panose="00000500000000000000"/>
            </a:endParaRPr>
          </a:p>
        </p:txBody>
      </p:sp>
      <p:sp>
        <p:nvSpPr>
          <p:cNvPr id="64" name="Google Shape;88;p15"/>
          <p:cNvSpPr txBox="1"/>
          <p:nvPr/>
        </p:nvSpPr>
        <p:spPr>
          <a:xfrm>
            <a:off x="9932536" y="2787350"/>
            <a:ext cx="179311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 algn="ctr" defTabSz="1219140"/>
            <a:r>
              <a:rPr lang="en" sz="2000" b="1">
                <a:solidFill>
                  <a:srgbClr val="060346"/>
                </a:solidFill>
                <a:latin typeface="Montserrat" pitchFamily="2" charset="0" panose="00000500000000000000"/>
                <a:ea typeface="Bai Jamjuree"/>
                <a:cs typeface="Bai Jamjuree"/>
                <a:sym typeface="Bai Jamjuree"/>
              </a:rPr>
              <a:t>Actionable insight</a:t>
            </a:r>
            <a:endParaRPr lang="en-US" sz="2000" b="1">
              <a:solidFill>
                <a:srgbClr val="060346"/>
              </a:solidFill>
              <a:latin typeface="Montserrat" pitchFamily="2" charset="0" panose="00000500000000000000"/>
              <a:ea typeface="Bai Jamjuree"/>
              <a:cs typeface="Bai Jamjuree"/>
            </a:endParaRPr>
          </a:p>
        </p:txBody>
      </p:sp>
      <p:pic>
        <p:nvPicPr>
          <p:cNvPr id="65" name="Graphic 64" descr="Fire with solid fil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01699" y="1994101"/>
            <a:ext cx="914400" cy="914400"/>
          </a:xfrm>
          <a:prstGeom prst="rect">
            <a:avLst/>
          </a:prstGeom>
        </p:spPr>
      </p:pic>
      <p:pic>
        <p:nvPicPr>
          <p:cNvPr id="66" name="Graphic 65" descr="Water with solid fil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77554" y="1994101"/>
            <a:ext cx="914400" cy="914400"/>
          </a:xfrm>
          <a:prstGeom prst="rect">
            <a:avLst/>
          </a:prstGeom>
        </p:spPr>
      </p:pic>
      <p:pic>
        <p:nvPicPr>
          <p:cNvPr id="67" name="Graphic 66" descr="Plant With Roots with solid fill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81698" y="1994101"/>
            <a:ext cx="914400" cy="914400"/>
          </a:xfrm>
          <a:prstGeom prst="rect">
            <a:avLst/>
          </a:prstGeom>
        </p:spPr>
      </p:pic>
      <p:sp>
        <p:nvSpPr>
          <p:cNvPr id="68" name="Google Shape;88;p15"/>
          <p:cNvSpPr txBox="1"/>
          <p:nvPr/>
        </p:nvSpPr>
        <p:spPr>
          <a:xfrm>
            <a:off x="687964" y="525291"/>
            <a:ext cx="846911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 defTabSz="1219140"/>
            <a:r>
              <a:rPr lang="en-US" sz="3200" b="1">
                <a:solidFill>
                  <a:srgbClr val="060346"/>
                </a:solidFill>
                <a:latin typeface="Bai Jamjuree"/>
                <a:ea typeface="Bai Jamjuree"/>
                <a:cs typeface="Bai Jamjuree"/>
                <a:sym typeface="Bai Jamjuree"/>
              </a:rPr>
              <a:t>ASCEND: Advanced Sensing and Computation for Environmental Decision Making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9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>
                <a:solidFill>
                  <a:srgbClr val="FFFFFF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6</a:t>
            </a:fld>
            <a:endParaRPr sz="1200" b="1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cxnSp>
        <p:nvCxnSpPr>
          <p:cNvPr id="911" name="Google Shape;911;p39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2" name="Google Shape;912;p39"/>
          <p:cNvSpPr/>
          <p:nvPr/>
        </p:nvSpPr>
        <p:spPr>
          <a:xfrm>
            <a:off x="351967" y="362551"/>
            <a:ext cx="777444" cy="152885"/>
          </a:xfrm>
          <a:custGeom>
            <a:avLst/>
            <a:rect l="l" t="t" r="r" b="b"/>
            <a:pathLst>
              <a:path w="893614" h="175059">
                <a:moveTo>
                  <a:pt x="43758" y="114445"/>
                </a:moveTo>
                <a:lnTo>
                  <a:pt x="43758" y="137996"/>
                </a:lnTo>
                <a:cubicBezTo>
                  <a:pt x="43758" y="140561"/>
                  <a:pt x="43537" y="142657"/>
                  <a:pt x="42817" y="144284"/>
                </a:cubicBezTo>
                <a:cubicBezTo>
                  <a:pt x="41654" y="147786"/>
                  <a:pt x="39549" y="150571"/>
                  <a:pt x="34148" y="150571"/>
                </a:cubicBezTo>
                <a:cubicBezTo>
                  <a:pt x="32043" y="150571"/>
                  <a:pt x="30409" y="149882"/>
                  <a:pt x="29246" y="148696"/>
                </a:cubicBezTo>
                <a:cubicBezTo>
                  <a:pt x="26920" y="146131"/>
                  <a:pt x="25507" y="142877"/>
                  <a:pt x="25258" y="137968"/>
                </a:cubicBezTo>
                <a:lnTo>
                  <a:pt x="25258" y="37064"/>
                </a:lnTo>
                <a:cubicBezTo>
                  <a:pt x="25507" y="34747"/>
                  <a:pt x="25729" y="32624"/>
                  <a:pt x="26421" y="30776"/>
                </a:cubicBezTo>
                <a:cubicBezTo>
                  <a:pt x="27584" y="27743"/>
                  <a:pt x="29689" y="24489"/>
                  <a:pt x="34148" y="24489"/>
                </a:cubicBezTo>
                <a:cubicBezTo>
                  <a:pt x="36724" y="24489"/>
                  <a:pt x="38829" y="25178"/>
                  <a:pt x="39992" y="26364"/>
                </a:cubicBezTo>
                <a:cubicBezTo>
                  <a:pt x="42568" y="29149"/>
                  <a:pt x="43731" y="32431"/>
                  <a:pt x="43731" y="37091"/>
                </a:cubicBezTo>
                <a:lnTo>
                  <a:pt x="43731" y="60642"/>
                </a:lnTo>
                <a:lnTo>
                  <a:pt x="67383" y="60642"/>
                </a:lnTo>
                <a:lnTo>
                  <a:pt x="67383" y="37091"/>
                </a:lnTo>
                <a:cubicBezTo>
                  <a:pt x="67133" y="30335"/>
                  <a:pt x="65748" y="24047"/>
                  <a:pt x="63173" y="18670"/>
                </a:cubicBezTo>
                <a:cubicBezTo>
                  <a:pt x="61068" y="14009"/>
                  <a:pt x="57800" y="9349"/>
                  <a:pt x="53119" y="5846"/>
                </a:cubicBezTo>
                <a:cubicBezTo>
                  <a:pt x="48439" y="2344"/>
                  <a:pt x="42124" y="28"/>
                  <a:pt x="33705" y="28"/>
                </a:cubicBezTo>
                <a:cubicBezTo>
                  <a:pt x="25286" y="28"/>
                  <a:pt x="18722" y="2372"/>
                  <a:pt x="14041" y="5846"/>
                </a:cubicBezTo>
                <a:cubicBezTo>
                  <a:pt x="9361" y="9349"/>
                  <a:pt x="6315" y="14009"/>
                  <a:pt x="4210" y="18670"/>
                </a:cubicBezTo>
                <a:cubicBezTo>
                  <a:pt x="1634" y="24020"/>
                  <a:pt x="222" y="30335"/>
                  <a:pt x="0" y="37091"/>
                </a:cubicBezTo>
                <a:lnTo>
                  <a:pt x="0" y="138024"/>
                </a:lnTo>
                <a:cubicBezTo>
                  <a:pt x="222" y="145028"/>
                  <a:pt x="1634" y="151316"/>
                  <a:pt x="4210" y="156666"/>
                </a:cubicBezTo>
                <a:cubicBezTo>
                  <a:pt x="6315" y="161326"/>
                  <a:pt x="9361" y="165766"/>
                  <a:pt x="14041" y="169241"/>
                </a:cubicBezTo>
                <a:cubicBezTo>
                  <a:pt x="18722" y="172964"/>
                  <a:pt x="25286" y="175060"/>
                  <a:pt x="33705" y="175060"/>
                </a:cubicBezTo>
                <a:cubicBezTo>
                  <a:pt x="42124" y="175060"/>
                  <a:pt x="48439" y="172964"/>
                  <a:pt x="53119" y="169241"/>
                </a:cubicBezTo>
                <a:cubicBezTo>
                  <a:pt x="57800" y="165739"/>
                  <a:pt x="61068" y="161326"/>
                  <a:pt x="63173" y="156666"/>
                </a:cubicBezTo>
                <a:cubicBezTo>
                  <a:pt x="65748" y="151316"/>
                  <a:pt x="67161" y="145001"/>
                  <a:pt x="67383" y="138024"/>
                </a:cubicBezTo>
                <a:lnTo>
                  <a:pt x="67383" y="114473"/>
                </a:lnTo>
                <a:lnTo>
                  <a:pt x="43731" y="114473"/>
                </a:lnTo>
                <a:lnTo>
                  <a:pt x="43758" y="114445"/>
                </a:lnTo>
                <a:close/>
                <a:moveTo>
                  <a:pt x="148391" y="137996"/>
                </a:moveTo>
                <a:cubicBezTo>
                  <a:pt x="148142" y="145001"/>
                  <a:pt x="146757" y="151288"/>
                  <a:pt x="144181" y="156638"/>
                </a:cubicBezTo>
                <a:cubicBezTo>
                  <a:pt x="142077" y="161299"/>
                  <a:pt x="138809" y="165739"/>
                  <a:pt x="134128" y="169213"/>
                </a:cubicBezTo>
                <a:cubicBezTo>
                  <a:pt x="129448" y="172936"/>
                  <a:pt x="123133" y="175032"/>
                  <a:pt x="114714" y="175032"/>
                </a:cubicBezTo>
                <a:cubicBezTo>
                  <a:pt x="106294" y="175032"/>
                  <a:pt x="99731" y="172936"/>
                  <a:pt x="95050" y="169213"/>
                </a:cubicBezTo>
                <a:cubicBezTo>
                  <a:pt x="90370" y="165711"/>
                  <a:pt x="87323" y="161299"/>
                  <a:pt x="85218" y="156638"/>
                </a:cubicBezTo>
                <a:cubicBezTo>
                  <a:pt x="82643" y="151288"/>
                  <a:pt x="81230" y="144973"/>
                  <a:pt x="81009" y="137996"/>
                </a:cubicBezTo>
                <a:lnTo>
                  <a:pt x="81009" y="37064"/>
                </a:lnTo>
                <a:cubicBezTo>
                  <a:pt x="81230" y="30307"/>
                  <a:pt x="82643" y="24020"/>
                  <a:pt x="85218" y="18642"/>
                </a:cubicBezTo>
                <a:cubicBezTo>
                  <a:pt x="87323" y="13982"/>
                  <a:pt x="90370" y="9321"/>
                  <a:pt x="95050" y="5819"/>
                </a:cubicBezTo>
                <a:cubicBezTo>
                  <a:pt x="99731" y="2316"/>
                  <a:pt x="106294" y="0"/>
                  <a:pt x="114714" y="0"/>
                </a:cubicBezTo>
                <a:cubicBezTo>
                  <a:pt x="123133" y="0"/>
                  <a:pt x="129448" y="2344"/>
                  <a:pt x="134128" y="5819"/>
                </a:cubicBezTo>
                <a:cubicBezTo>
                  <a:pt x="138809" y="9321"/>
                  <a:pt x="142077" y="13982"/>
                  <a:pt x="144181" y="18642"/>
                </a:cubicBezTo>
                <a:cubicBezTo>
                  <a:pt x="146757" y="23992"/>
                  <a:pt x="148170" y="30307"/>
                  <a:pt x="148391" y="37064"/>
                </a:cubicBezTo>
                <a:lnTo>
                  <a:pt x="148391" y="137996"/>
                </a:lnTo>
                <a:close/>
                <a:moveTo>
                  <a:pt x="123105" y="37064"/>
                </a:moveTo>
                <a:cubicBezTo>
                  <a:pt x="123105" y="32403"/>
                  <a:pt x="122164" y="29149"/>
                  <a:pt x="119837" y="26336"/>
                </a:cubicBezTo>
                <a:cubicBezTo>
                  <a:pt x="118674" y="25178"/>
                  <a:pt x="116791" y="24461"/>
                  <a:pt x="114686" y="24461"/>
                </a:cubicBezTo>
                <a:cubicBezTo>
                  <a:pt x="110227" y="24461"/>
                  <a:pt x="108122" y="27715"/>
                  <a:pt x="107208" y="30749"/>
                </a:cubicBezTo>
                <a:cubicBezTo>
                  <a:pt x="106516" y="32624"/>
                  <a:pt x="106267" y="34720"/>
                  <a:pt x="106267" y="37036"/>
                </a:cubicBezTo>
                <a:lnTo>
                  <a:pt x="106267" y="137968"/>
                </a:lnTo>
                <a:cubicBezTo>
                  <a:pt x="106267" y="142850"/>
                  <a:pt x="107430" y="146131"/>
                  <a:pt x="109784" y="148696"/>
                </a:cubicBezTo>
                <a:cubicBezTo>
                  <a:pt x="110947" y="149854"/>
                  <a:pt x="112581" y="150571"/>
                  <a:pt x="114686" y="150571"/>
                </a:cubicBezTo>
                <a:cubicBezTo>
                  <a:pt x="119145" y="150571"/>
                  <a:pt x="121250" y="147786"/>
                  <a:pt x="122164" y="144284"/>
                </a:cubicBezTo>
                <a:cubicBezTo>
                  <a:pt x="122856" y="142657"/>
                  <a:pt x="123105" y="140561"/>
                  <a:pt x="123105" y="137996"/>
                </a:cubicBezTo>
                <a:lnTo>
                  <a:pt x="123105" y="37064"/>
                </a:lnTo>
                <a:close/>
                <a:moveTo>
                  <a:pt x="164537" y="121450"/>
                </a:moveTo>
                <a:lnTo>
                  <a:pt x="198492" y="121450"/>
                </a:lnTo>
                <a:lnTo>
                  <a:pt x="198492" y="99305"/>
                </a:lnTo>
                <a:lnTo>
                  <a:pt x="164537" y="99305"/>
                </a:lnTo>
                <a:lnTo>
                  <a:pt x="164537" y="121450"/>
                </a:lnTo>
                <a:close/>
                <a:moveTo>
                  <a:pt x="264240" y="92080"/>
                </a:moveTo>
                <a:lnTo>
                  <a:pt x="265653" y="82070"/>
                </a:lnTo>
                <a:lnTo>
                  <a:pt x="266594" y="82070"/>
                </a:lnTo>
                <a:lnTo>
                  <a:pt x="268007" y="92080"/>
                </a:lnTo>
                <a:lnTo>
                  <a:pt x="279722" y="173184"/>
                </a:lnTo>
                <a:lnTo>
                  <a:pt x="299385" y="173184"/>
                </a:lnTo>
                <a:lnTo>
                  <a:pt x="322539" y="1875"/>
                </a:lnTo>
                <a:lnTo>
                  <a:pt x="299136" y="1875"/>
                </a:lnTo>
                <a:lnTo>
                  <a:pt x="289083" y="90922"/>
                </a:lnTo>
                <a:lnTo>
                  <a:pt x="288612" y="96520"/>
                </a:lnTo>
                <a:lnTo>
                  <a:pt x="286729" y="96520"/>
                </a:lnTo>
                <a:lnTo>
                  <a:pt x="286036" y="90922"/>
                </a:lnTo>
                <a:lnTo>
                  <a:pt x="275263" y="1875"/>
                </a:lnTo>
                <a:lnTo>
                  <a:pt x="257012" y="1875"/>
                </a:lnTo>
                <a:lnTo>
                  <a:pt x="246238" y="90922"/>
                </a:lnTo>
                <a:lnTo>
                  <a:pt x="245546" y="96520"/>
                </a:lnTo>
                <a:lnTo>
                  <a:pt x="243663" y="96520"/>
                </a:lnTo>
                <a:lnTo>
                  <a:pt x="243192" y="90922"/>
                </a:lnTo>
                <a:lnTo>
                  <a:pt x="233111" y="1875"/>
                </a:lnTo>
                <a:lnTo>
                  <a:pt x="209708" y="1875"/>
                </a:lnTo>
                <a:lnTo>
                  <a:pt x="232889" y="173184"/>
                </a:lnTo>
                <a:lnTo>
                  <a:pt x="252553" y="173184"/>
                </a:lnTo>
                <a:lnTo>
                  <a:pt x="264268" y="92080"/>
                </a:lnTo>
                <a:lnTo>
                  <a:pt x="264240" y="92080"/>
                </a:lnTo>
                <a:close/>
                <a:moveTo>
                  <a:pt x="351785" y="1875"/>
                </a:moveTo>
                <a:lnTo>
                  <a:pt x="326970" y="1875"/>
                </a:lnTo>
                <a:lnTo>
                  <a:pt x="352726" y="100243"/>
                </a:lnTo>
                <a:lnTo>
                  <a:pt x="352726" y="173184"/>
                </a:lnTo>
                <a:lnTo>
                  <a:pt x="378012" y="173184"/>
                </a:lnTo>
                <a:lnTo>
                  <a:pt x="378012" y="100243"/>
                </a:lnTo>
                <a:lnTo>
                  <a:pt x="403769" y="1875"/>
                </a:lnTo>
                <a:lnTo>
                  <a:pt x="378954" y="1875"/>
                </a:lnTo>
                <a:lnTo>
                  <a:pt x="366325" y="56643"/>
                </a:lnTo>
                <a:lnTo>
                  <a:pt x="365632" y="58271"/>
                </a:lnTo>
                <a:lnTo>
                  <a:pt x="365162" y="58271"/>
                </a:lnTo>
                <a:lnTo>
                  <a:pt x="364469" y="56643"/>
                </a:lnTo>
                <a:lnTo>
                  <a:pt x="351785" y="1875"/>
                </a:lnTo>
                <a:close/>
                <a:moveTo>
                  <a:pt x="450795" y="173184"/>
                </a:moveTo>
                <a:lnTo>
                  <a:pt x="508623" y="173184"/>
                </a:lnTo>
                <a:lnTo>
                  <a:pt x="508623" y="147317"/>
                </a:lnTo>
                <a:lnTo>
                  <a:pt x="476081" y="147317"/>
                </a:lnTo>
                <a:lnTo>
                  <a:pt x="476081" y="100243"/>
                </a:lnTo>
                <a:lnTo>
                  <a:pt x="499484" y="100243"/>
                </a:lnTo>
                <a:lnTo>
                  <a:pt x="499484" y="72749"/>
                </a:lnTo>
                <a:lnTo>
                  <a:pt x="476081" y="72749"/>
                </a:lnTo>
                <a:lnTo>
                  <a:pt x="476081" y="27743"/>
                </a:lnTo>
                <a:lnTo>
                  <a:pt x="508623" y="27743"/>
                </a:lnTo>
                <a:lnTo>
                  <a:pt x="508623" y="1875"/>
                </a:lnTo>
                <a:lnTo>
                  <a:pt x="450795" y="1875"/>
                </a:lnTo>
                <a:lnTo>
                  <a:pt x="450795" y="173184"/>
                </a:lnTo>
                <a:close/>
                <a:moveTo>
                  <a:pt x="573901" y="173184"/>
                </a:moveTo>
                <a:lnTo>
                  <a:pt x="596361" y="173184"/>
                </a:lnTo>
                <a:lnTo>
                  <a:pt x="596361" y="1875"/>
                </a:lnTo>
                <a:lnTo>
                  <a:pt x="573181" y="1875"/>
                </a:lnTo>
                <a:lnTo>
                  <a:pt x="573181" y="99057"/>
                </a:lnTo>
                <a:lnTo>
                  <a:pt x="571768" y="99057"/>
                </a:lnTo>
                <a:lnTo>
                  <a:pt x="569663" y="91142"/>
                </a:lnTo>
                <a:lnTo>
                  <a:pt x="545125" y="1875"/>
                </a:lnTo>
                <a:lnTo>
                  <a:pt x="522664" y="1875"/>
                </a:lnTo>
                <a:lnTo>
                  <a:pt x="522664" y="173184"/>
                </a:lnTo>
                <a:lnTo>
                  <a:pt x="545845" y="173184"/>
                </a:lnTo>
                <a:lnTo>
                  <a:pt x="545845" y="75975"/>
                </a:lnTo>
                <a:lnTo>
                  <a:pt x="547258" y="75975"/>
                </a:lnTo>
                <a:lnTo>
                  <a:pt x="549363" y="83890"/>
                </a:lnTo>
                <a:lnTo>
                  <a:pt x="573928" y="173157"/>
                </a:lnTo>
                <a:lnTo>
                  <a:pt x="573901" y="173184"/>
                </a:lnTo>
                <a:close/>
                <a:moveTo>
                  <a:pt x="680860" y="63400"/>
                </a:moveTo>
                <a:lnTo>
                  <a:pt x="680860" y="37064"/>
                </a:lnTo>
                <a:cubicBezTo>
                  <a:pt x="680610" y="30307"/>
                  <a:pt x="679226" y="24020"/>
                  <a:pt x="676650" y="18642"/>
                </a:cubicBezTo>
                <a:cubicBezTo>
                  <a:pt x="674545" y="13982"/>
                  <a:pt x="671277" y="9321"/>
                  <a:pt x="666597" y="5819"/>
                </a:cubicBezTo>
                <a:cubicBezTo>
                  <a:pt x="661916" y="2316"/>
                  <a:pt x="655602" y="0"/>
                  <a:pt x="647182" y="0"/>
                </a:cubicBezTo>
                <a:cubicBezTo>
                  <a:pt x="638763" y="0"/>
                  <a:pt x="632199" y="2344"/>
                  <a:pt x="627519" y="5819"/>
                </a:cubicBezTo>
                <a:cubicBezTo>
                  <a:pt x="622838" y="9321"/>
                  <a:pt x="619792" y="13982"/>
                  <a:pt x="617687" y="18642"/>
                </a:cubicBezTo>
                <a:cubicBezTo>
                  <a:pt x="615111" y="23992"/>
                  <a:pt x="613699" y="30307"/>
                  <a:pt x="613477" y="37064"/>
                </a:cubicBezTo>
                <a:lnTo>
                  <a:pt x="613477" y="137996"/>
                </a:lnTo>
                <a:cubicBezTo>
                  <a:pt x="613256" y="145001"/>
                  <a:pt x="614169" y="151288"/>
                  <a:pt x="616274" y="156638"/>
                </a:cubicBezTo>
                <a:cubicBezTo>
                  <a:pt x="618158" y="161299"/>
                  <a:pt x="620955" y="165739"/>
                  <a:pt x="625164" y="169213"/>
                </a:cubicBezTo>
                <a:cubicBezTo>
                  <a:pt x="629374" y="172936"/>
                  <a:pt x="634996" y="175032"/>
                  <a:pt x="643194" y="175032"/>
                </a:cubicBezTo>
                <a:cubicBezTo>
                  <a:pt x="651392" y="175032"/>
                  <a:pt x="658177" y="170840"/>
                  <a:pt x="662858" y="165022"/>
                </a:cubicBezTo>
                <a:lnTo>
                  <a:pt x="665904" y="173184"/>
                </a:lnTo>
                <a:lnTo>
                  <a:pt x="680887" y="173184"/>
                </a:lnTo>
                <a:lnTo>
                  <a:pt x="680887" y="87888"/>
                </a:lnTo>
                <a:lnTo>
                  <a:pt x="645548" y="87888"/>
                </a:lnTo>
                <a:lnTo>
                  <a:pt x="645548" y="109095"/>
                </a:lnTo>
                <a:lnTo>
                  <a:pt x="655602" y="109095"/>
                </a:lnTo>
                <a:lnTo>
                  <a:pt x="655602" y="140092"/>
                </a:lnTo>
                <a:cubicBezTo>
                  <a:pt x="655602" y="142657"/>
                  <a:pt x="655380" y="144752"/>
                  <a:pt x="654660" y="146379"/>
                </a:cubicBezTo>
                <a:cubicBezTo>
                  <a:pt x="653718" y="149882"/>
                  <a:pt x="651613" y="152667"/>
                  <a:pt x="647182" y="152667"/>
                </a:cubicBezTo>
                <a:cubicBezTo>
                  <a:pt x="645077" y="152667"/>
                  <a:pt x="643443" y="151978"/>
                  <a:pt x="642280" y="150792"/>
                </a:cubicBezTo>
                <a:cubicBezTo>
                  <a:pt x="639926" y="148227"/>
                  <a:pt x="638763" y="144973"/>
                  <a:pt x="638763" y="140064"/>
                </a:cubicBezTo>
                <a:lnTo>
                  <a:pt x="638763" y="37064"/>
                </a:lnTo>
                <a:cubicBezTo>
                  <a:pt x="638763" y="34747"/>
                  <a:pt x="639012" y="32624"/>
                  <a:pt x="639704" y="30776"/>
                </a:cubicBezTo>
                <a:cubicBezTo>
                  <a:pt x="640646" y="27743"/>
                  <a:pt x="642751" y="24489"/>
                  <a:pt x="647182" y="24489"/>
                </a:cubicBezTo>
                <a:cubicBezTo>
                  <a:pt x="649287" y="24489"/>
                  <a:pt x="651170" y="25178"/>
                  <a:pt x="652334" y="26364"/>
                </a:cubicBezTo>
                <a:cubicBezTo>
                  <a:pt x="654660" y="29149"/>
                  <a:pt x="655602" y="32431"/>
                  <a:pt x="655602" y="37091"/>
                </a:cubicBezTo>
                <a:lnTo>
                  <a:pt x="655602" y="63427"/>
                </a:lnTo>
                <a:lnTo>
                  <a:pt x="680887" y="63427"/>
                </a:lnTo>
                <a:lnTo>
                  <a:pt x="680860" y="63400"/>
                </a:lnTo>
                <a:close/>
                <a:moveTo>
                  <a:pt x="699332" y="173184"/>
                </a:moveTo>
                <a:lnTo>
                  <a:pt x="724618" y="173184"/>
                </a:lnTo>
                <a:lnTo>
                  <a:pt x="724618" y="1875"/>
                </a:lnTo>
                <a:lnTo>
                  <a:pt x="699332" y="1875"/>
                </a:lnTo>
                <a:lnTo>
                  <a:pt x="699332" y="173184"/>
                </a:lnTo>
                <a:close/>
                <a:moveTo>
                  <a:pt x="794604" y="173184"/>
                </a:moveTo>
                <a:lnTo>
                  <a:pt x="817065" y="173184"/>
                </a:lnTo>
                <a:lnTo>
                  <a:pt x="817065" y="1875"/>
                </a:lnTo>
                <a:lnTo>
                  <a:pt x="793884" y="1875"/>
                </a:lnTo>
                <a:lnTo>
                  <a:pt x="793884" y="99057"/>
                </a:lnTo>
                <a:lnTo>
                  <a:pt x="792471" y="99057"/>
                </a:lnTo>
                <a:lnTo>
                  <a:pt x="790367" y="91142"/>
                </a:lnTo>
                <a:lnTo>
                  <a:pt x="765856" y="1875"/>
                </a:lnTo>
                <a:lnTo>
                  <a:pt x="743395" y="1875"/>
                </a:lnTo>
                <a:lnTo>
                  <a:pt x="743395" y="173184"/>
                </a:lnTo>
                <a:lnTo>
                  <a:pt x="766576" y="173184"/>
                </a:lnTo>
                <a:lnTo>
                  <a:pt x="766576" y="75975"/>
                </a:lnTo>
                <a:lnTo>
                  <a:pt x="767989" y="75975"/>
                </a:lnTo>
                <a:lnTo>
                  <a:pt x="770094" y="83890"/>
                </a:lnTo>
                <a:lnTo>
                  <a:pt x="794659" y="173157"/>
                </a:lnTo>
                <a:lnTo>
                  <a:pt x="794604" y="173184"/>
                </a:lnTo>
                <a:close/>
                <a:moveTo>
                  <a:pt x="835787" y="173184"/>
                </a:moveTo>
                <a:lnTo>
                  <a:pt x="893614" y="173184"/>
                </a:lnTo>
                <a:lnTo>
                  <a:pt x="893614" y="147317"/>
                </a:lnTo>
                <a:lnTo>
                  <a:pt x="861073" y="147317"/>
                </a:lnTo>
                <a:lnTo>
                  <a:pt x="861073" y="100243"/>
                </a:lnTo>
                <a:lnTo>
                  <a:pt x="884475" y="100243"/>
                </a:lnTo>
                <a:lnTo>
                  <a:pt x="884475" y="72749"/>
                </a:lnTo>
                <a:lnTo>
                  <a:pt x="861073" y="72749"/>
                </a:lnTo>
                <a:lnTo>
                  <a:pt x="861073" y="27743"/>
                </a:lnTo>
                <a:lnTo>
                  <a:pt x="893614" y="27743"/>
                </a:lnTo>
                <a:lnTo>
                  <a:pt x="893614" y="1875"/>
                </a:lnTo>
                <a:lnTo>
                  <a:pt x="835787" y="1875"/>
                </a:lnTo>
                <a:lnTo>
                  <a:pt x="835787" y="173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913" name="Google Shape;913;p39"/>
          <p:cNvSpPr/>
          <p:nvPr/>
        </p:nvSpPr>
        <p:spPr>
          <a:xfrm>
            <a:off x="674255" y="5070764"/>
            <a:ext cx="2814484" cy="1522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914" name="Google Shape;914;p39"/>
          <p:cNvSpPr/>
          <p:nvPr/>
        </p:nvSpPr>
        <p:spPr>
          <a:xfrm>
            <a:off x="3296184" y="5070764"/>
            <a:ext cx="3001212" cy="1522060"/>
          </a:xfrm>
          <a:prstGeom prst="rect">
            <a:avLst/>
          </a:prstGeom>
          <a:solidFill>
            <a:srgbClr val="1C7DD6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915" name="Google Shape;915;p39"/>
          <p:cNvSpPr/>
          <p:nvPr/>
        </p:nvSpPr>
        <p:spPr>
          <a:xfrm>
            <a:off x="6121315" y="5070764"/>
            <a:ext cx="2814484" cy="15220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916" name="Google Shape;916;p39"/>
          <p:cNvSpPr txBox="1"/>
          <p:nvPr/>
        </p:nvSpPr>
        <p:spPr>
          <a:xfrm>
            <a:off x="956389" y="5311604"/>
            <a:ext cx="2283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ea typeface="Montserrat SemiBold" pitchFamily="2" charset="0" panose="00000700000000000000"/>
                <a:cs typeface="Montserrat SemiBold" pitchFamily="2" charset="0" panose="00000700000000000000"/>
                <a:sym typeface="Montserrat SemiBold" pitchFamily="2" charset="0" panose="00000700000000000000"/>
              </a:rPr>
              <a:t>Wildfire Preparedness and Response </a:t>
            </a:r>
          </a:p>
        </p:txBody>
      </p:sp>
      <p:sp>
        <p:nvSpPr>
          <p:cNvPr id="923" name="Google Shape;923;p39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6</a:t>
            </a:fld>
            <a:endParaRPr sz="12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924" name="Google Shape;924;p39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39"/>
          <p:cNvSpPr txBox="1"/>
          <p:nvPr/>
        </p:nvSpPr>
        <p:spPr>
          <a:xfrm>
            <a:off x="786629" y="1377864"/>
            <a:ext cx="1058436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>
            <a:spAutoFit/>
          </a:bodyPr>
          <a:lstStyle/>
          <a:p>
            <a:pPr marL="608965" indent="-397510" defTabSz="1219170">
              <a:buClr>
                <a:srgbClr val="060346"/>
              </a:buClr>
              <a:buSzPts val="1100"/>
              <a:buFont typeface="Montserrat" pitchFamily="2" charset="0" panose="00000500000000000000"/>
              <a:buChar char="●"/>
            </a:pPr>
            <a:r>
              <a:rPr lang="en-US" kern="0">
                <a:solidFill>
                  <a:srgbClr val="060346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  <a:sym typeface="Montserrat" pitchFamily="2" charset="0" panose="00000500000000000000"/>
              </a:rPr>
              <a:t>Uses the Advanced Sensing and Computation for Environmental Decision-making (ASCEND) framework</a:t>
            </a:r>
            <a:br>
              <a:rPr lang="en-US" kern="0">
                <a:solidFill>
                  <a:srgbClr val="060346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</a:br>
          </a:p>
          <a:p>
            <a:pPr marL="608965" indent="-397510" defTabSz="1219170">
              <a:buClr>
                <a:srgbClr val="060346"/>
              </a:buClr>
              <a:buSzPts val="1100"/>
              <a:buFont typeface="Montserrat" pitchFamily="2" charset="0" panose="00000500000000000000"/>
              <a:buChar char="●"/>
            </a:pPr>
            <a:r>
              <a:rPr lang="en-US" kern="0">
                <a:solidFill>
                  <a:srgbClr val="060346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  <a:sym typeface="Montserrat" pitchFamily="2" charset="0" panose="00000500000000000000"/>
              </a:rPr>
              <a:t>ASCEND recognizes that our region is uniquely differentiated in its ability to (1) develop and deploy advanced sensing capabilities, and; (2) exploit large volumes of data through advanced computational techniques</a:t>
            </a:r>
            <a:br>
              <a:rPr lang="en-US" kern="0">
                <a:solidFill>
                  <a:srgbClr val="060346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</a:br>
          </a:p>
          <a:p>
            <a:pPr marL="608965" indent="-397510" defTabSz="1219170">
              <a:buClr>
                <a:srgbClr val="060346"/>
              </a:buClr>
              <a:buSzPts val="1100"/>
              <a:buFont typeface="Montserrat" pitchFamily="2" charset="0" panose="00000500000000000000"/>
              <a:buChar char="●"/>
            </a:pPr>
            <a:r>
              <a:rPr lang="en-US" kern="0">
                <a:solidFill>
                  <a:srgbClr val="060346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  <a:sym typeface="Montserrat" pitchFamily="2" charset="0" panose="00000500000000000000"/>
              </a:rPr>
              <a:t>Our R&amp;D investments will be divided into Technical Areas (TAs) based upon the ASCEND Framework: Advanced sensing (TA1), Computation (TA2), and Decision Support (TA3). </a:t>
            </a:r>
            <a:endParaRPr lang="en-US" kern="0">
              <a:solidFill>
                <a:srgbClr val="060346"/>
              </a:solidFill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</p:txBody>
      </p:sp>
      <p:sp>
        <p:nvSpPr>
          <p:cNvPr id="927" name="Google Shape;927;p39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28" name="Google Shape;928;p39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29" name="Google Shape;929;p39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30" name="Google Shape;930;p39"/>
          <p:cNvSpPr/>
          <p:nvPr/>
        </p:nvSpPr>
        <p:spPr>
          <a:xfrm>
            <a:off x="0" y="1"/>
            <a:ext cx="249000" cy="84116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66619" y="716127"/>
            <a:ext cx="10156498" cy="60464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060346"/>
                </a:solidFill>
                <a:latin typeface="Bai Jamjuree"/>
                <a:ea typeface="Calibri" pitchFamily="34" charset="0" panose="020F0502020204030204"/>
                <a:cs typeface="Calibri" pitchFamily="34" charset="0" panose="020F0502020204030204"/>
              </a:rPr>
              <a:t>Pillar Two: Research &amp; Development</a:t>
            </a:r>
          </a:p>
        </p:txBody>
      </p:sp>
      <p:sp>
        <p:nvSpPr>
          <p:cNvPr id="3" name="Google Shape;913;p39"/>
          <p:cNvSpPr/>
          <p:nvPr/>
        </p:nvSpPr>
        <p:spPr>
          <a:xfrm>
            <a:off x="8759772" y="5065470"/>
            <a:ext cx="2814484" cy="1522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4" name="Google Shape;916;p39"/>
          <p:cNvSpPr txBox="1"/>
          <p:nvPr/>
        </p:nvSpPr>
        <p:spPr>
          <a:xfrm>
            <a:off x="3680867" y="5311604"/>
            <a:ext cx="22831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ea typeface="Montserrat SemiBold" pitchFamily="2" charset="0" panose="00000700000000000000"/>
                <a:cs typeface="Montserrat SemiBold" pitchFamily="2" charset="0" panose="00000700000000000000"/>
                <a:sym typeface="Montserrat SemiBold" pitchFamily="2" charset="0" panose="00000700000000000000"/>
              </a:rPr>
              <a:t>Water Quality and Availability </a:t>
            </a:r>
          </a:p>
        </p:txBody>
      </p:sp>
      <p:sp>
        <p:nvSpPr>
          <p:cNvPr id="5" name="Google Shape;916;p39"/>
          <p:cNvSpPr txBox="1"/>
          <p:nvPr/>
        </p:nvSpPr>
        <p:spPr>
          <a:xfrm>
            <a:off x="6487629" y="5311604"/>
            <a:ext cx="22831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ea typeface="Montserrat SemiBold" pitchFamily="2" charset="0" panose="00000700000000000000"/>
                <a:cs typeface="Montserrat SemiBold" pitchFamily="2" charset="0" panose="00000700000000000000"/>
                <a:sym typeface="Montserrat SemiBold" pitchFamily="2" charset="0" panose="00000700000000000000"/>
              </a:rPr>
              <a:t>Soil Health and Productivity </a:t>
            </a:r>
          </a:p>
        </p:txBody>
      </p:sp>
      <p:sp>
        <p:nvSpPr>
          <p:cNvPr id="6" name="Google Shape;916;p39"/>
          <p:cNvSpPr txBox="1"/>
          <p:nvPr/>
        </p:nvSpPr>
        <p:spPr>
          <a:xfrm>
            <a:off x="9126032" y="5327909"/>
            <a:ext cx="22831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ea typeface="Montserrat SemiBold" pitchFamily="2" charset="0" panose="00000700000000000000"/>
                <a:cs typeface="Montserrat SemiBold" pitchFamily="2" charset="0" panose="00000700000000000000"/>
                <a:sym typeface="Montserrat SemiBold" pitchFamily="2" charset="0" panose="00000700000000000000"/>
              </a:rPr>
              <a:t>Air Quality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618" y="4401096"/>
            <a:ext cx="1058436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fontAlgn="base">
              <a:lnSpc>
                <a:spcPts val="2092"/>
              </a:lnSpc>
              <a:spcAft>
                <a:spcPts val="1067"/>
              </a:spcAft>
              <a:buClr>
                <a:srgbClr val="000000"/>
              </a:buClr>
            </a:pPr>
            <a:r>
              <a:rPr lang="en-US" kern="0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  <a:sym typeface="Arial" pitchFamily="34" charset="0" panose="020B0604020202020204"/>
              </a:rPr>
              <a:t>This framework will be used to support 2-4 programs, whose solutions will generate outcomes within our one or multiple of our use cases: </a:t>
            </a:r>
            <a:r>
              <a:rPr lang="en-US" sz="1467" kern="0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  <a:sym typeface="Arial" pitchFamily="34" charset="0" panose="020B0604020202020204"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42;p40"/>
          <p:cNvSpPr/>
          <p:nvPr/>
        </p:nvSpPr>
        <p:spPr>
          <a:xfrm>
            <a:off x="6131015" y="1778309"/>
            <a:ext cx="5417738" cy="4743864"/>
          </a:xfrm>
          <a:prstGeom prst="rect">
            <a:avLst/>
          </a:prstGeom>
          <a:solidFill>
            <a:srgbClr val="1C7DD6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7" name="Google Shape;941;p40"/>
          <p:cNvSpPr/>
          <p:nvPr/>
        </p:nvSpPr>
        <p:spPr>
          <a:xfrm>
            <a:off x="740527" y="1778673"/>
            <a:ext cx="5390488" cy="4743864"/>
          </a:xfrm>
          <a:prstGeom prst="rect">
            <a:avLst/>
          </a:prstGeom>
          <a:solidFill>
            <a:srgbClr val="3DA8DE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marL="0" marR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40684" y="719995"/>
            <a:ext cx="10779708" cy="54448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60346"/>
                </a:solidFill>
                <a:latin typeface="Bai Jamjuree"/>
              </a:rPr>
              <a:t>Pillar Three: Translation</a:t>
            </a:r>
            <a:r>
              <a:rPr lang="en-US" sz="3200" b="1" i="0">
                <a:solidFill>
                  <a:srgbClr val="060346"/>
                </a:solidFill>
                <a:effectLst/>
                <a:latin typeface="Bai Jamjuree"/>
              </a:rPr>
              <a:t> </a:t>
            </a:r>
            <a:endParaRPr lang="en-US" sz="3200" b="1">
              <a:solidFill>
                <a:srgbClr val="060346"/>
              </a:solidFill>
              <a:latin typeface="Bai Jamjuree"/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75697" y="1234187"/>
            <a:ext cx="10515600" cy="452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Montserrat" pitchFamily="2" charset="0" panose="00000500000000000000"/>
              </a:rPr>
              <a:t>Translation bridges the gap between research and market adoption.</a:t>
            </a:r>
            <a:endParaRPr lang="en-US" sz="1800" b="0" i="0">
              <a:solidFill>
                <a:srgbClr val="000000"/>
              </a:solidFill>
              <a:effectLst/>
              <a:latin typeface="Montserrat" pitchFamily="2" charset="0" panose="00000500000000000000"/>
              <a:cs typeface="Segoe UI" pitchFamily="34" charset="0" panose="020B0502040204020203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042497" y="2049867"/>
            <a:ext cx="4596991" cy="408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600" b="1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Key Components of Translation Research: </a:t>
            </a:r>
          </a:p>
          <a:p>
            <a:pPr marL="0" indent="0" algn="l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Advancing ASCEND Technologies Through TRLs 4-6. </a:t>
            </a:r>
          </a:p>
          <a:p>
            <a:pPr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6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Facilitate Technology De-Risking </a:t>
            </a:r>
          </a:p>
          <a:p>
            <a:pPr algn="l" rtl="0" fontAlgn="base">
              <a:lnSpc>
                <a:spcPct val="100000"/>
              </a:lnSpc>
              <a:buFont typeface="+mj-lt"/>
              <a:buAutoNum type="arabicPeriod" startAt="2"/>
            </a:pPr>
            <a:r>
              <a:rPr lang="en-US" sz="16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Explore and Define Commercial Pathways </a:t>
            </a:r>
          </a:p>
          <a:p>
            <a:pPr algn="l" rtl="0" fontAlgn="base">
              <a:lnSpc>
                <a:spcPct val="100000"/>
              </a:lnSpc>
              <a:buFont typeface="+mj-lt"/>
              <a:buAutoNum type="arabicPeriod" startAt="3"/>
            </a:pPr>
            <a:r>
              <a:rPr lang="en-US" sz="16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Provide Market and Customer Insights  </a:t>
            </a:r>
          </a:p>
          <a:p>
            <a:pPr algn="l" rtl="0" fontAlgn="base">
              <a:lnSpc>
                <a:spcPct val="100000"/>
              </a:lnSpc>
              <a:buFont typeface="+mj-lt"/>
              <a:buAutoNum type="arabicPeriod" startAt="4"/>
            </a:pPr>
            <a:r>
              <a:rPr lang="en-US" sz="16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Determination for Pilot Readiness </a:t>
            </a:r>
          </a:p>
          <a:p>
            <a:pPr fontAlgn="base">
              <a:lnSpc>
                <a:spcPts val="1569"/>
              </a:lnSpc>
              <a:spcAft>
                <a:spcPts val="800"/>
              </a:spcAft>
            </a:pPr>
            <a:endParaRPr lang="en-US" sz="1600">
              <a:solidFill>
                <a:srgbClr val="000000"/>
              </a:solidFill>
              <a:latin typeface="Segoe UI" pitchFamily="34" charset="0" panose="020B0502040204020203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6362800" y="2049867"/>
            <a:ext cx="4831606" cy="4088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6400" b="1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The Key Components of Translation-to-Market: </a:t>
            </a:r>
          </a:p>
          <a:p>
            <a:pPr marL="0" indent="0" algn="l" rtl="0" fontAlgn="base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6400">
                <a:solidFill>
                  <a:schemeClr val="bg1"/>
                </a:solidFill>
                <a:latin typeface="Montserrat" pitchFamily="2" charset="0" panose="00000500000000000000"/>
              </a:rPr>
              <a:t>A</a:t>
            </a: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dvancing ASCEND Technologies Through TRLs 7-9. 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Facilitating pilots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2"/>
            </a:pP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Market Intelligence and Customer Discovery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3"/>
            </a:pP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Business Model Viability and Planning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4"/>
            </a:pP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Access to Capital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5"/>
            </a:pP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Manufacturing and Supply Chain Readiness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6"/>
            </a:pPr>
            <a:r>
              <a:rPr lang="en-US" sz="6400" b="0" i="0">
                <a:solidFill>
                  <a:schemeClr val="bg1"/>
                </a:solidFill>
                <a:effectLst/>
                <a:latin typeface="Montserrat" pitchFamily="2" charset="0" panose="00000500000000000000"/>
              </a:rPr>
              <a:t>Partnerships and Customer Adoption </a:t>
            </a:r>
          </a:p>
          <a:p>
            <a:pPr fontAlgn="base">
              <a:lnSpc>
                <a:spcPts val="1569"/>
              </a:lnSpc>
              <a:spcAft>
                <a:spcPts val="800"/>
              </a:spcAft>
            </a:pPr>
            <a:endParaRPr lang="en-US" sz="4800">
              <a:solidFill>
                <a:srgbClr val="000000"/>
              </a:solidFill>
              <a:latin typeface="Segoe UI" pitchFamily="34" charset="0" panose="020B0502040204020203"/>
            </a:endParaRPr>
          </a:p>
        </p:txBody>
      </p:sp>
      <p:sp>
        <p:nvSpPr>
          <p:cNvPr id="13" name="Google Shape;1031;p44"/>
          <p:cNvSpPr txBox="1"/>
          <p:nvPr/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>
            <a:lvl1pPr mar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 smtClea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7</a:t>
            </a:fld>
            <a:endParaRPr lang="en" sz="12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14" name="Google Shape;1032;p44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033;p44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020;p43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rgbClr val="05006B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8" name="Google Shape;1021;p43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rgbClr val="50079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9" name="Google Shape;1022;p43"/>
          <p:cNvSpPr/>
          <p:nvPr/>
        </p:nvSpPr>
        <p:spPr>
          <a:xfrm>
            <a:off x="0" y="1"/>
            <a:ext cx="249000" cy="841167"/>
          </a:xfrm>
          <a:prstGeom prst="flowChartProcess">
            <a:avLst/>
          </a:prstGeom>
          <a:solidFill>
            <a:srgbClr val="3DA8DE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1" name="Google Shape;952;p40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rgbClr val="060346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0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>
                <a:solidFill>
                  <a:srgbClr val="FFFFFF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8</a:t>
            </a:fld>
            <a:endParaRPr sz="1200" b="1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cxnSp>
        <p:nvCxnSpPr>
          <p:cNvPr id="937" name="Google Shape;937;p40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8" name="Google Shape;938;p40"/>
          <p:cNvSpPr/>
          <p:nvPr/>
        </p:nvSpPr>
        <p:spPr>
          <a:xfrm>
            <a:off x="351967" y="362551"/>
            <a:ext cx="777444" cy="152885"/>
          </a:xfrm>
          <a:custGeom>
            <a:avLst/>
            <a:rect l="l" t="t" r="r" b="b"/>
            <a:pathLst>
              <a:path w="893614" h="175059">
                <a:moveTo>
                  <a:pt x="43758" y="114445"/>
                </a:moveTo>
                <a:lnTo>
                  <a:pt x="43758" y="137996"/>
                </a:lnTo>
                <a:cubicBezTo>
                  <a:pt x="43758" y="140561"/>
                  <a:pt x="43537" y="142657"/>
                  <a:pt x="42817" y="144284"/>
                </a:cubicBezTo>
                <a:cubicBezTo>
                  <a:pt x="41654" y="147786"/>
                  <a:pt x="39549" y="150571"/>
                  <a:pt x="34148" y="150571"/>
                </a:cubicBezTo>
                <a:cubicBezTo>
                  <a:pt x="32043" y="150571"/>
                  <a:pt x="30409" y="149882"/>
                  <a:pt x="29246" y="148696"/>
                </a:cubicBezTo>
                <a:cubicBezTo>
                  <a:pt x="26920" y="146131"/>
                  <a:pt x="25507" y="142877"/>
                  <a:pt x="25258" y="137968"/>
                </a:cubicBezTo>
                <a:lnTo>
                  <a:pt x="25258" y="37064"/>
                </a:lnTo>
                <a:cubicBezTo>
                  <a:pt x="25507" y="34747"/>
                  <a:pt x="25729" y="32624"/>
                  <a:pt x="26421" y="30776"/>
                </a:cubicBezTo>
                <a:cubicBezTo>
                  <a:pt x="27584" y="27743"/>
                  <a:pt x="29689" y="24489"/>
                  <a:pt x="34148" y="24489"/>
                </a:cubicBezTo>
                <a:cubicBezTo>
                  <a:pt x="36724" y="24489"/>
                  <a:pt x="38829" y="25178"/>
                  <a:pt x="39992" y="26364"/>
                </a:cubicBezTo>
                <a:cubicBezTo>
                  <a:pt x="42568" y="29149"/>
                  <a:pt x="43731" y="32431"/>
                  <a:pt x="43731" y="37091"/>
                </a:cubicBezTo>
                <a:lnTo>
                  <a:pt x="43731" y="60642"/>
                </a:lnTo>
                <a:lnTo>
                  <a:pt x="67383" y="60642"/>
                </a:lnTo>
                <a:lnTo>
                  <a:pt x="67383" y="37091"/>
                </a:lnTo>
                <a:cubicBezTo>
                  <a:pt x="67133" y="30335"/>
                  <a:pt x="65748" y="24047"/>
                  <a:pt x="63173" y="18670"/>
                </a:cubicBezTo>
                <a:cubicBezTo>
                  <a:pt x="61068" y="14009"/>
                  <a:pt x="57800" y="9349"/>
                  <a:pt x="53119" y="5846"/>
                </a:cubicBezTo>
                <a:cubicBezTo>
                  <a:pt x="48439" y="2344"/>
                  <a:pt x="42124" y="28"/>
                  <a:pt x="33705" y="28"/>
                </a:cubicBezTo>
                <a:cubicBezTo>
                  <a:pt x="25286" y="28"/>
                  <a:pt x="18722" y="2372"/>
                  <a:pt x="14041" y="5846"/>
                </a:cubicBezTo>
                <a:cubicBezTo>
                  <a:pt x="9361" y="9349"/>
                  <a:pt x="6315" y="14009"/>
                  <a:pt x="4210" y="18670"/>
                </a:cubicBezTo>
                <a:cubicBezTo>
                  <a:pt x="1634" y="24020"/>
                  <a:pt x="222" y="30335"/>
                  <a:pt x="0" y="37091"/>
                </a:cubicBezTo>
                <a:lnTo>
                  <a:pt x="0" y="138024"/>
                </a:lnTo>
                <a:cubicBezTo>
                  <a:pt x="222" y="145028"/>
                  <a:pt x="1634" y="151316"/>
                  <a:pt x="4210" y="156666"/>
                </a:cubicBezTo>
                <a:cubicBezTo>
                  <a:pt x="6315" y="161326"/>
                  <a:pt x="9361" y="165766"/>
                  <a:pt x="14041" y="169241"/>
                </a:cubicBezTo>
                <a:cubicBezTo>
                  <a:pt x="18722" y="172964"/>
                  <a:pt x="25286" y="175060"/>
                  <a:pt x="33705" y="175060"/>
                </a:cubicBezTo>
                <a:cubicBezTo>
                  <a:pt x="42124" y="175060"/>
                  <a:pt x="48439" y="172964"/>
                  <a:pt x="53119" y="169241"/>
                </a:cubicBezTo>
                <a:cubicBezTo>
                  <a:pt x="57800" y="165739"/>
                  <a:pt x="61068" y="161326"/>
                  <a:pt x="63173" y="156666"/>
                </a:cubicBezTo>
                <a:cubicBezTo>
                  <a:pt x="65748" y="151316"/>
                  <a:pt x="67161" y="145001"/>
                  <a:pt x="67383" y="138024"/>
                </a:cubicBezTo>
                <a:lnTo>
                  <a:pt x="67383" y="114473"/>
                </a:lnTo>
                <a:lnTo>
                  <a:pt x="43731" y="114473"/>
                </a:lnTo>
                <a:lnTo>
                  <a:pt x="43758" y="114445"/>
                </a:lnTo>
                <a:close/>
                <a:moveTo>
                  <a:pt x="148391" y="137996"/>
                </a:moveTo>
                <a:cubicBezTo>
                  <a:pt x="148142" y="145001"/>
                  <a:pt x="146757" y="151288"/>
                  <a:pt x="144181" y="156638"/>
                </a:cubicBezTo>
                <a:cubicBezTo>
                  <a:pt x="142077" y="161299"/>
                  <a:pt x="138809" y="165739"/>
                  <a:pt x="134128" y="169213"/>
                </a:cubicBezTo>
                <a:cubicBezTo>
                  <a:pt x="129448" y="172936"/>
                  <a:pt x="123133" y="175032"/>
                  <a:pt x="114714" y="175032"/>
                </a:cubicBezTo>
                <a:cubicBezTo>
                  <a:pt x="106294" y="175032"/>
                  <a:pt x="99731" y="172936"/>
                  <a:pt x="95050" y="169213"/>
                </a:cubicBezTo>
                <a:cubicBezTo>
                  <a:pt x="90370" y="165711"/>
                  <a:pt x="87323" y="161299"/>
                  <a:pt x="85218" y="156638"/>
                </a:cubicBezTo>
                <a:cubicBezTo>
                  <a:pt x="82643" y="151288"/>
                  <a:pt x="81230" y="144973"/>
                  <a:pt x="81009" y="137996"/>
                </a:cubicBezTo>
                <a:lnTo>
                  <a:pt x="81009" y="37064"/>
                </a:lnTo>
                <a:cubicBezTo>
                  <a:pt x="81230" y="30307"/>
                  <a:pt x="82643" y="24020"/>
                  <a:pt x="85218" y="18642"/>
                </a:cubicBezTo>
                <a:cubicBezTo>
                  <a:pt x="87323" y="13982"/>
                  <a:pt x="90370" y="9321"/>
                  <a:pt x="95050" y="5819"/>
                </a:cubicBezTo>
                <a:cubicBezTo>
                  <a:pt x="99731" y="2316"/>
                  <a:pt x="106294" y="0"/>
                  <a:pt x="114714" y="0"/>
                </a:cubicBezTo>
                <a:cubicBezTo>
                  <a:pt x="123133" y="0"/>
                  <a:pt x="129448" y="2344"/>
                  <a:pt x="134128" y="5819"/>
                </a:cubicBezTo>
                <a:cubicBezTo>
                  <a:pt x="138809" y="9321"/>
                  <a:pt x="142077" y="13982"/>
                  <a:pt x="144181" y="18642"/>
                </a:cubicBezTo>
                <a:cubicBezTo>
                  <a:pt x="146757" y="23992"/>
                  <a:pt x="148170" y="30307"/>
                  <a:pt x="148391" y="37064"/>
                </a:cubicBezTo>
                <a:lnTo>
                  <a:pt x="148391" y="137996"/>
                </a:lnTo>
                <a:close/>
                <a:moveTo>
                  <a:pt x="123105" y="37064"/>
                </a:moveTo>
                <a:cubicBezTo>
                  <a:pt x="123105" y="32403"/>
                  <a:pt x="122164" y="29149"/>
                  <a:pt x="119837" y="26336"/>
                </a:cubicBezTo>
                <a:cubicBezTo>
                  <a:pt x="118674" y="25178"/>
                  <a:pt x="116791" y="24461"/>
                  <a:pt x="114686" y="24461"/>
                </a:cubicBezTo>
                <a:cubicBezTo>
                  <a:pt x="110227" y="24461"/>
                  <a:pt x="108122" y="27715"/>
                  <a:pt x="107208" y="30749"/>
                </a:cubicBezTo>
                <a:cubicBezTo>
                  <a:pt x="106516" y="32624"/>
                  <a:pt x="106267" y="34720"/>
                  <a:pt x="106267" y="37036"/>
                </a:cubicBezTo>
                <a:lnTo>
                  <a:pt x="106267" y="137968"/>
                </a:lnTo>
                <a:cubicBezTo>
                  <a:pt x="106267" y="142850"/>
                  <a:pt x="107430" y="146131"/>
                  <a:pt x="109784" y="148696"/>
                </a:cubicBezTo>
                <a:cubicBezTo>
                  <a:pt x="110947" y="149854"/>
                  <a:pt x="112581" y="150571"/>
                  <a:pt x="114686" y="150571"/>
                </a:cubicBezTo>
                <a:cubicBezTo>
                  <a:pt x="119145" y="150571"/>
                  <a:pt x="121250" y="147786"/>
                  <a:pt x="122164" y="144284"/>
                </a:cubicBezTo>
                <a:cubicBezTo>
                  <a:pt x="122856" y="142657"/>
                  <a:pt x="123105" y="140561"/>
                  <a:pt x="123105" y="137996"/>
                </a:cubicBezTo>
                <a:lnTo>
                  <a:pt x="123105" y="37064"/>
                </a:lnTo>
                <a:close/>
                <a:moveTo>
                  <a:pt x="164537" y="121450"/>
                </a:moveTo>
                <a:lnTo>
                  <a:pt x="198492" y="121450"/>
                </a:lnTo>
                <a:lnTo>
                  <a:pt x="198492" y="99305"/>
                </a:lnTo>
                <a:lnTo>
                  <a:pt x="164537" y="99305"/>
                </a:lnTo>
                <a:lnTo>
                  <a:pt x="164537" y="121450"/>
                </a:lnTo>
                <a:close/>
                <a:moveTo>
                  <a:pt x="264240" y="92080"/>
                </a:moveTo>
                <a:lnTo>
                  <a:pt x="265653" y="82070"/>
                </a:lnTo>
                <a:lnTo>
                  <a:pt x="266594" y="82070"/>
                </a:lnTo>
                <a:lnTo>
                  <a:pt x="268007" y="92080"/>
                </a:lnTo>
                <a:lnTo>
                  <a:pt x="279722" y="173184"/>
                </a:lnTo>
                <a:lnTo>
                  <a:pt x="299385" y="173184"/>
                </a:lnTo>
                <a:lnTo>
                  <a:pt x="322539" y="1875"/>
                </a:lnTo>
                <a:lnTo>
                  <a:pt x="299136" y="1875"/>
                </a:lnTo>
                <a:lnTo>
                  <a:pt x="289083" y="90922"/>
                </a:lnTo>
                <a:lnTo>
                  <a:pt x="288612" y="96520"/>
                </a:lnTo>
                <a:lnTo>
                  <a:pt x="286729" y="96520"/>
                </a:lnTo>
                <a:lnTo>
                  <a:pt x="286036" y="90922"/>
                </a:lnTo>
                <a:lnTo>
                  <a:pt x="275263" y="1875"/>
                </a:lnTo>
                <a:lnTo>
                  <a:pt x="257012" y="1875"/>
                </a:lnTo>
                <a:lnTo>
                  <a:pt x="246238" y="90922"/>
                </a:lnTo>
                <a:lnTo>
                  <a:pt x="245546" y="96520"/>
                </a:lnTo>
                <a:lnTo>
                  <a:pt x="243663" y="96520"/>
                </a:lnTo>
                <a:lnTo>
                  <a:pt x="243192" y="90922"/>
                </a:lnTo>
                <a:lnTo>
                  <a:pt x="233111" y="1875"/>
                </a:lnTo>
                <a:lnTo>
                  <a:pt x="209708" y="1875"/>
                </a:lnTo>
                <a:lnTo>
                  <a:pt x="232889" y="173184"/>
                </a:lnTo>
                <a:lnTo>
                  <a:pt x="252553" y="173184"/>
                </a:lnTo>
                <a:lnTo>
                  <a:pt x="264268" y="92080"/>
                </a:lnTo>
                <a:lnTo>
                  <a:pt x="264240" y="92080"/>
                </a:lnTo>
                <a:close/>
                <a:moveTo>
                  <a:pt x="351785" y="1875"/>
                </a:moveTo>
                <a:lnTo>
                  <a:pt x="326970" y="1875"/>
                </a:lnTo>
                <a:lnTo>
                  <a:pt x="352726" y="100243"/>
                </a:lnTo>
                <a:lnTo>
                  <a:pt x="352726" y="173184"/>
                </a:lnTo>
                <a:lnTo>
                  <a:pt x="378012" y="173184"/>
                </a:lnTo>
                <a:lnTo>
                  <a:pt x="378012" y="100243"/>
                </a:lnTo>
                <a:lnTo>
                  <a:pt x="403769" y="1875"/>
                </a:lnTo>
                <a:lnTo>
                  <a:pt x="378954" y="1875"/>
                </a:lnTo>
                <a:lnTo>
                  <a:pt x="366325" y="56643"/>
                </a:lnTo>
                <a:lnTo>
                  <a:pt x="365632" y="58271"/>
                </a:lnTo>
                <a:lnTo>
                  <a:pt x="365162" y="58271"/>
                </a:lnTo>
                <a:lnTo>
                  <a:pt x="364469" y="56643"/>
                </a:lnTo>
                <a:lnTo>
                  <a:pt x="351785" y="1875"/>
                </a:lnTo>
                <a:close/>
                <a:moveTo>
                  <a:pt x="450795" y="173184"/>
                </a:moveTo>
                <a:lnTo>
                  <a:pt x="508623" y="173184"/>
                </a:lnTo>
                <a:lnTo>
                  <a:pt x="508623" y="147317"/>
                </a:lnTo>
                <a:lnTo>
                  <a:pt x="476081" y="147317"/>
                </a:lnTo>
                <a:lnTo>
                  <a:pt x="476081" y="100243"/>
                </a:lnTo>
                <a:lnTo>
                  <a:pt x="499484" y="100243"/>
                </a:lnTo>
                <a:lnTo>
                  <a:pt x="499484" y="72749"/>
                </a:lnTo>
                <a:lnTo>
                  <a:pt x="476081" y="72749"/>
                </a:lnTo>
                <a:lnTo>
                  <a:pt x="476081" y="27743"/>
                </a:lnTo>
                <a:lnTo>
                  <a:pt x="508623" y="27743"/>
                </a:lnTo>
                <a:lnTo>
                  <a:pt x="508623" y="1875"/>
                </a:lnTo>
                <a:lnTo>
                  <a:pt x="450795" y="1875"/>
                </a:lnTo>
                <a:lnTo>
                  <a:pt x="450795" y="173184"/>
                </a:lnTo>
                <a:close/>
                <a:moveTo>
                  <a:pt x="573901" y="173184"/>
                </a:moveTo>
                <a:lnTo>
                  <a:pt x="596361" y="173184"/>
                </a:lnTo>
                <a:lnTo>
                  <a:pt x="596361" y="1875"/>
                </a:lnTo>
                <a:lnTo>
                  <a:pt x="573181" y="1875"/>
                </a:lnTo>
                <a:lnTo>
                  <a:pt x="573181" y="99057"/>
                </a:lnTo>
                <a:lnTo>
                  <a:pt x="571768" y="99057"/>
                </a:lnTo>
                <a:lnTo>
                  <a:pt x="569663" y="91142"/>
                </a:lnTo>
                <a:lnTo>
                  <a:pt x="545125" y="1875"/>
                </a:lnTo>
                <a:lnTo>
                  <a:pt x="522664" y="1875"/>
                </a:lnTo>
                <a:lnTo>
                  <a:pt x="522664" y="173184"/>
                </a:lnTo>
                <a:lnTo>
                  <a:pt x="545845" y="173184"/>
                </a:lnTo>
                <a:lnTo>
                  <a:pt x="545845" y="75975"/>
                </a:lnTo>
                <a:lnTo>
                  <a:pt x="547258" y="75975"/>
                </a:lnTo>
                <a:lnTo>
                  <a:pt x="549363" y="83890"/>
                </a:lnTo>
                <a:lnTo>
                  <a:pt x="573928" y="173157"/>
                </a:lnTo>
                <a:lnTo>
                  <a:pt x="573901" y="173184"/>
                </a:lnTo>
                <a:close/>
                <a:moveTo>
                  <a:pt x="680860" y="63400"/>
                </a:moveTo>
                <a:lnTo>
                  <a:pt x="680860" y="37064"/>
                </a:lnTo>
                <a:cubicBezTo>
                  <a:pt x="680610" y="30307"/>
                  <a:pt x="679226" y="24020"/>
                  <a:pt x="676650" y="18642"/>
                </a:cubicBezTo>
                <a:cubicBezTo>
                  <a:pt x="674545" y="13982"/>
                  <a:pt x="671277" y="9321"/>
                  <a:pt x="666597" y="5819"/>
                </a:cubicBezTo>
                <a:cubicBezTo>
                  <a:pt x="661916" y="2316"/>
                  <a:pt x="655602" y="0"/>
                  <a:pt x="647182" y="0"/>
                </a:cubicBezTo>
                <a:cubicBezTo>
                  <a:pt x="638763" y="0"/>
                  <a:pt x="632199" y="2344"/>
                  <a:pt x="627519" y="5819"/>
                </a:cubicBezTo>
                <a:cubicBezTo>
                  <a:pt x="622838" y="9321"/>
                  <a:pt x="619792" y="13982"/>
                  <a:pt x="617687" y="18642"/>
                </a:cubicBezTo>
                <a:cubicBezTo>
                  <a:pt x="615111" y="23992"/>
                  <a:pt x="613699" y="30307"/>
                  <a:pt x="613477" y="37064"/>
                </a:cubicBezTo>
                <a:lnTo>
                  <a:pt x="613477" y="137996"/>
                </a:lnTo>
                <a:cubicBezTo>
                  <a:pt x="613256" y="145001"/>
                  <a:pt x="614169" y="151288"/>
                  <a:pt x="616274" y="156638"/>
                </a:cubicBezTo>
                <a:cubicBezTo>
                  <a:pt x="618158" y="161299"/>
                  <a:pt x="620955" y="165739"/>
                  <a:pt x="625164" y="169213"/>
                </a:cubicBezTo>
                <a:cubicBezTo>
                  <a:pt x="629374" y="172936"/>
                  <a:pt x="634996" y="175032"/>
                  <a:pt x="643194" y="175032"/>
                </a:cubicBezTo>
                <a:cubicBezTo>
                  <a:pt x="651392" y="175032"/>
                  <a:pt x="658177" y="170840"/>
                  <a:pt x="662858" y="165022"/>
                </a:cubicBezTo>
                <a:lnTo>
                  <a:pt x="665904" y="173184"/>
                </a:lnTo>
                <a:lnTo>
                  <a:pt x="680887" y="173184"/>
                </a:lnTo>
                <a:lnTo>
                  <a:pt x="680887" y="87888"/>
                </a:lnTo>
                <a:lnTo>
                  <a:pt x="645548" y="87888"/>
                </a:lnTo>
                <a:lnTo>
                  <a:pt x="645548" y="109095"/>
                </a:lnTo>
                <a:lnTo>
                  <a:pt x="655602" y="109095"/>
                </a:lnTo>
                <a:lnTo>
                  <a:pt x="655602" y="140092"/>
                </a:lnTo>
                <a:cubicBezTo>
                  <a:pt x="655602" y="142657"/>
                  <a:pt x="655380" y="144752"/>
                  <a:pt x="654660" y="146379"/>
                </a:cubicBezTo>
                <a:cubicBezTo>
                  <a:pt x="653718" y="149882"/>
                  <a:pt x="651613" y="152667"/>
                  <a:pt x="647182" y="152667"/>
                </a:cubicBezTo>
                <a:cubicBezTo>
                  <a:pt x="645077" y="152667"/>
                  <a:pt x="643443" y="151978"/>
                  <a:pt x="642280" y="150792"/>
                </a:cubicBezTo>
                <a:cubicBezTo>
                  <a:pt x="639926" y="148227"/>
                  <a:pt x="638763" y="144973"/>
                  <a:pt x="638763" y="140064"/>
                </a:cubicBezTo>
                <a:lnTo>
                  <a:pt x="638763" y="37064"/>
                </a:lnTo>
                <a:cubicBezTo>
                  <a:pt x="638763" y="34747"/>
                  <a:pt x="639012" y="32624"/>
                  <a:pt x="639704" y="30776"/>
                </a:cubicBezTo>
                <a:cubicBezTo>
                  <a:pt x="640646" y="27743"/>
                  <a:pt x="642751" y="24489"/>
                  <a:pt x="647182" y="24489"/>
                </a:cubicBezTo>
                <a:cubicBezTo>
                  <a:pt x="649287" y="24489"/>
                  <a:pt x="651170" y="25178"/>
                  <a:pt x="652334" y="26364"/>
                </a:cubicBezTo>
                <a:cubicBezTo>
                  <a:pt x="654660" y="29149"/>
                  <a:pt x="655602" y="32431"/>
                  <a:pt x="655602" y="37091"/>
                </a:cubicBezTo>
                <a:lnTo>
                  <a:pt x="655602" y="63427"/>
                </a:lnTo>
                <a:lnTo>
                  <a:pt x="680887" y="63427"/>
                </a:lnTo>
                <a:lnTo>
                  <a:pt x="680860" y="63400"/>
                </a:lnTo>
                <a:close/>
                <a:moveTo>
                  <a:pt x="699332" y="173184"/>
                </a:moveTo>
                <a:lnTo>
                  <a:pt x="724618" y="173184"/>
                </a:lnTo>
                <a:lnTo>
                  <a:pt x="724618" y="1875"/>
                </a:lnTo>
                <a:lnTo>
                  <a:pt x="699332" y="1875"/>
                </a:lnTo>
                <a:lnTo>
                  <a:pt x="699332" y="173184"/>
                </a:lnTo>
                <a:close/>
                <a:moveTo>
                  <a:pt x="794604" y="173184"/>
                </a:moveTo>
                <a:lnTo>
                  <a:pt x="817065" y="173184"/>
                </a:lnTo>
                <a:lnTo>
                  <a:pt x="817065" y="1875"/>
                </a:lnTo>
                <a:lnTo>
                  <a:pt x="793884" y="1875"/>
                </a:lnTo>
                <a:lnTo>
                  <a:pt x="793884" y="99057"/>
                </a:lnTo>
                <a:lnTo>
                  <a:pt x="792471" y="99057"/>
                </a:lnTo>
                <a:lnTo>
                  <a:pt x="790367" y="91142"/>
                </a:lnTo>
                <a:lnTo>
                  <a:pt x="765856" y="1875"/>
                </a:lnTo>
                <a:lnTo>
                  <a:pt x="743395" y="1875"/>
                </a:lnTo>
                <a:lnTo>
                  <a:pt x="743395" y="173184"/>
                </a:lnTo>
                <a:lnTo>
                  <a:pt x="766576" y="173184"/>
                </a:lnTo>
                <a:lnTo>
                  <a:pt x="766576" y="75975"/>
                </a:lnTo>
                <a:lnTo>
                  <a:pt x="767989" y="75975"/>
                </a:lnTo>
                <a:lnTo>
                  <a:pt x="770094" y="83890"/>
                </a:lnTo>
                <a:lnTo>
                  <a:pt x="794659" y="173157"/>
                </a:lnTo>
                <a:lnTo>
                  <a:pt x="794604" y="173184"/>
                </a:lnTo>
                <a:close/>
                <a:moveTo>
                  <a:pt x="835787" y="173184"/>
                </a:moveTo>
                <a:lnTo>
                  <a:pt x="893614" y="173184"/>
                </a:lnTo>
                <a:lnTo>
                  <a:pt x="893614" y="147317"/>
                </a:lnTo>
                <a:lnTo>
                  <a:pt x="861073" y="147317"/>
                </a:lnTo>
                <a:lnTo>
                  <a:pt x="861073" y="100243"/>
                </a:lnTo>
                <a:lnTo>
                  <a:pt x="884475" y="100243"/>
                </a:lnTo>
                <a:lnTo>
                  <a:pt x="884475" y="72749"/>
                </a:lnTo>
                <a:lnTo>
                  <a:pt x="861073" y="72749"/>
                </a:lnTo>
                <a:lnTo>
                  <a:pt x="861073" y="27743"/>
                </a:lnTo>
                <a:lnTo>
                  <a:pt x="893614" y="27743"/>
                </a:lnTo>
                <a:lnTo>
                  <a:pt x="893614" y="1875"/>
                </a:lnTo>
                <a:lnTo>
                  <a:pt x="835787" y="1875"/>
                </a:lnTo>
                <a:lnTo>
                  <a:pt x="835787" y="173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2060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939" name="Google Shape;939;p40"/>
          <p:cNvSpPr>
            <a:spLocks noGrp="1" noEditPoints="1"/>
          </p:cNvSpPr>
          <p:nvPr>
            <p:ph type="sldNum" idx="12"/>
          </p:nvPr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/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8</a:t>
            </a:fld>
            <a:endParaRPr sz="12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940" name="Google Shape;940;p40"/>
          <p:cNvSpPr/>
          <p:nvPr/>
        </p:nvSpPr>
        <p:spPr>
          <a:xfrm>
            <a:off x="753212" y="1496126"/>
            <a:ext cx="5342788" cy="2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800"/>
            </a:pPr>
            <a:r>
              <a:rPr lang="en-US" kern="0">
                <a:solidFill>
                  <a:srgbClr val="002060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A skilled workforce is integral to the Engine’s vision of an ASCEND Technologies-focused innovation ecosystem. The CO-WY Engine collaborates with industry partners, universities, and community colleges to develop training programs supporting ASCEND education and technologies across Colorado and Wyoming. </a:t>
            </a:r>
          </a:p>
        </p:txBody>
      </p:sp>
      <p:sp>
        <p:nvSpPr>
          <p:cNvPr id="941" name="Google Shape;941;p40"/>
          <p:cNvSpPr/>
          <p:nvPr/>
        </p:nvSpPr>
        <p:spPr>
          <a:xfrm>
            <a:off x="623900" y="4685133"/>
            <a:ext cx="3648000" cy="18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942" name="Google Shape;942;p40"/>
          <p:cNvSpPr/>
          <p:nvPr/>
        </p:nvSpPr>
        <p:spPr>
          <a:xfrm>
            <a:off x="4271969" y="4685133"/>
            <a:ext cx="3639341" cy="1892800"/>
          </a:xfrm>
          <a:prstGeom prst="rect">
            <a:avLst/>
          </a:prstGeom>
          <a:solidFill>
            <a:srgbClr val="1C7DD6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sp>
        <p:nvSpPr>
          <p:cNvPr id="943" name="Google Shape;943;p40"/>
          <p:cNvSpPr/>
          <p:nvPr/>
        </p:nvSpPr>
        <p:spPr>
          <a:xfrm>
            <a:off x="7920037" y="4685133"/>
            <a:ext cx="3648000" cy="189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  <a:sym typeface="Calibri" pitchFamily="34" charset="0" panose="020F0502020204030204"/>
            </a:endParaRPr>
          </a:p>
        </p:txBody>
      </p:sp>
      <p:pic>
        <p:nvPicPr>
          <p:cNvPr id="944" name="Google Shape;944;p40"/>
          <p:cNvPicPr preferRelativeResize="0">
            <a:picLocks noGrp="1"/>
          </p:cNvPicPr>
          <p:nvPr>
            <p:ph type="pic" idx="2"/>
          </p:nvPr>
        </p:nvPicPr>
        <p:blipFill>
          <a:blip r:embed="rId1"/>
          <a:srcRect t="14412" b="14412"/>
          <a:stretch/>
        </p:blipFill>
        <p:spPr>
          <a:xfrm>
            <a:off x="6215219" y="1150067"/>
            <a:ext cx="5223568" cy="295848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45" name="Google Shape;945;p40"/>
          <p:cNvSpPr txBox="1"/>
          <p:nvPr/>
        </p:nvSpPr>
        <p:spPr>
          <a:xfrm>
            <a:off x="753213" y="438988"/>
            <a:ext cx="6229478" cy="78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3200" b="1" kern="0">
                <a:solidFill>
                  <a:srgbClr val="002060"/>
                </a:solidFill>
                <a:latin typeface="Bai Jamjuree"/>
                <a:ea typeface="Bai Jamjuree"/>
                <a:cs typeface="Bai Jamjuree"/>
                <a:sym typeface="Bai Jamjuree"/>
              </a:rPr>
              <a:t>Pillar 4: Workforce Development </a:t>
            </a:r>
            <a:endParaRPr lang="en-US" sz="3200" b="1" kern="0">
              <a:solidFill>
                <a:srgbClr val="002060"/>
              </a:solidFill>
              <a:latin typeface="Bai Jamjuree"/>
              <a:ea typeface="Bai Jamjuree"/>
              <a:cs typeface="Bai Jamjuree"/>
            </a:endParaRPr>
          </a:p>
        </p:txBody>
      </p:sp>
      <p:sp>
        <p:nvSpPr>
          <p:cNvPr id="946" name="Google Shape;946;p40"/>
          <p:cNvSpPr txBox="1"/>
          <p:nvPr/>
        </p:nvSpPr>
        <p:spPr>
          <a:xfrm>
            <a:off x="932397" y="4884409"/>
            <a:ext cx="303100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cs typeface="Arial" pitchFamily="34" charset="0" panose="020B0604020202020204"/>
                <a:sym typeface="Arial" pitchFamily="34" charset="0" panose="020B0604020202020204"/>
              </a:rPr>
              <a:t>Secondary STEM Programs: Building Foundations for Future Innovation in ASCEND </a:t>
            </a:r>
            <a:endParaRPr sz="2000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947" name="Google Shape;947;p40"/>
          <p:cNvSpPr/>
          <p:nvPr/>
        </p:nvSpPr>
        <p:spPr>
          <a:xfrm>
            <a:off x="959678" y="5629251"/>
            <a:ext cx="2780033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800"/>
            </a:pPr>
            <a:endParaRPr lang="en-US" sz="1200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948" name="Google Shape;948;p40"/>
          <p:cNvSpPr txBox="1"/>
          <p:nvPr/>
        </p:nvSpPr>
        <p:spPr>
          <a:xfrm>
            <a:off x="4598143" y="4889842"/>
            <a:ext cx="30733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ea typeface="Montserrat SemiBold" pitchFamily="2" charset="0" panose="00000700000000000000"/>
                <a:cs typeface="Montserrat SemiBold" pitchFamily="2" charset="0" panose="00000700000000000000"/>
                <a:sym typeface="Montserrat SemiBold" pitchFamily="2" charset="0" panose="00000700000000000000"/>
              </a:rPr>
              <a:t>Activating Degreed and Non-Degreed Workforce </a:t>
            </a:r>
            <a:endParaRPr lang="en-US" sz="2000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</a:endParaRPr>
          </a:p>
        </p:txBody>
      </p:sp>
      <p:sp>
        <p:nvSpPr>
          <p:cNvPr id="950" name="Google Shape;950;p40"/>
          <p:cNvSpPr txBox="1"/>
          <p:nvPr/>
        </p:nvSpPr>
        <p:spPr>
          <a:xfrm>
            <a:off x="8203777" y="4889842"/>
            <a:ext cx="31157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spAutoFit/>
          </a:bodyPr>
          <a:lstStyle/>
          <a:p>
            <a:pPr defTabSz="1219170">
              <a:buClr>
                <a:srgbClr val="000000"/>
              </a:buClr>
              <a:buSzPts val="1500"/>
            </a:pPr>
            <a:r>
              <a:rPr lang="en-US" sz="2000" kern="0">
                <a:solidFill>
                  <a:srgbClr val="FFFFFF"/>
                </a:solidFill>
                <a:latin typeface="Montserrat" pitchFamily="2" charset="0" panose="00000500000000000000"/>
                <a:ea typeface="Montserrat SemiBold" pitchFamily="2" charset="0" panose="00000700000000000000"/>
                <a:cs typeface="Montserrat SemiBold" pitchFamily="2" charset="0" panose="00000700000000000000"/>
                <a:sym typeface="Montserrat SemiBold" pitchFamily="2" charset="0" panose="00000700000000000000"/>
              </a:rPr>
              <a:t>Expanding Career Pathways in ASCEND Technologies </a:t>
            </a:r>
            <a:endParaRPr lang="en-US" sz="2000" kern="0">
              <a:solidFill>
                <a:srgbClr val="000000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952" name="Google Shape;952;p40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53" name="Google Shape;953;p40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54" name="Google Shape;954;p40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55" name="Google Shape;955;p40"/>
          <p:cNvSpPr/>
          <p:nvPr/>
        </p:nvSpPr>
        <p:spPr>
          <a:xfrm>
            <a:off x="0" y="1"/>
            <a:ext cx="249000" cy="84116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2" name="Google Shape;947;p40"/>
          <p:cNvSpPr/>
          <p:nvPr/>
        </p:nvSpPr>
        <p:spPr>
          <a:xfrm>
            <a:off x="4646801" y="5555688"/>
            <a:ext cx="2780033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800"/>
            </a:pPr>
            <a:endParaRPr lang="en-US" sz="1200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sp>
        <p:nvSpPr>
          <p:cNvPr id="3" name="Google Shape;947;p40"/>
          <p:cNvSpPr/>
          <p:nvPr/>
        </p:nvSpPr>
        <p:spPr>
          <a:xfrm>
            <a:off x="8240722" y="5545955"/>
            <a:ext cx="2780033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800"/>
            </a:pPr>
            <a:endParaRPr lang="en-US" sz="1200" kern="0">
              <a:solidFill>
                <a:srgbClr val="FFFFFF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4" name="Google Shape;1032;p4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060346"/>
                </a:solidFill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Accomplishments in Years 1-2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617041"/>
            <a:ext cx="10515600" cy="470938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500" b="1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Ecosystem Development</a:t>
            </a:r>
            <a:endParaRPr lang="en-US" sz="2500"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+mn-lt"/>
                <a:cs typeface="+mn-lt"/>
              </a:rPr>
              <a:t>Funded the Metro-Denver Economic Development Corporation to recruit companies to Colorado</a:t>
            </a:r>
            <a:endParaRPr lang="en-US" sz="2500"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+mn-lt"/>
                <a:cs typeface="+mn-lt"/>
              </a:rPr>
              <a:t>Hosted 60+ events, including monthly Innovation after Hours sessions, Competitiveness Conversations, and outreach and education.</a:t>
            </a:r>
            <a:endParaRPr lang="en-US" sz="2500"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500" b="1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Research and Development</a:t>
            </a:r>
            <a:endParaRPr lang="en-US" sz="2500">
              <a:latin typeface="Montserrat" pitchFamily="2" charset="0" panose="00000500000000000000"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+mn-lt"/>
                <a:cs typeface="+mn-lt"/>
              </a:rPr>
              <a:t>Invested $5M in use-inspired R&amp;D and translation projects will support</a:t>
            </a:r>
            <a:endParaRPr lang="en-US" sz="2500"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500" b="1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Startup Support </a:t>
            </a: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+mn-lt"/>
                <a:cs typeface="+mn-lt"/>
              </a:rPr>
              <a:t>Launched the </a:t>
            </a:r>
            <a:r>
              <a:rPr lang="en-US" sz="2500" err="1">
                <a:latin typeface="Montserrat" pitchFamily="2" charset="0" panose="00000500000000000000"/>
                <a:ea typeface="+mn-lt"/>
                <a:cs typeface="+mn-lt"/>
              </a:rPr>
              <a:t>Innosphere</a:t>
            </a:r>
            <a:r>
              <a:rPr lang="en-US" sz="2500">
                <a:latin typeface="Montserrat" pitchFamily="2" charset="0" panose="00000500000000000000"/>
                <a:ea typeface="+mn-lt"/>
                <a:cs typeface="+mn-lt"/>
              </a:rPr>
              <a:t> Wyoming Innovation Fund, venture capital fund dedicated to providing early-stage financing for Wyoming-based startups</a:t>
            </a:r>
            <a:endParaRPr lang="en-US" sz="2500"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+mn-lt"/>
                <a:cs typeface="+mn-lt"/>
              </a:rPr>
              <a:t>Established the Digital Twins Accelerator for early-stage startups that use digital twinning as part of their solution. We welcomed our inaugural cohort of six companies in March 2025.</a:t>
            </a:r>
            <a:endParaRPr lang="en-US" sz="2500">
              <a:latin typeface="Montserrat" pitchFamily="2" charset="0" panose="00000500000000000000"/>
              <a:ea typeface="Calibri" pitchFamily="34" charset="0" panose="020F0502020204030204"/>
              <a:cs typeface="Calibri" pitchFamily="34" charset="0" panose="020F0502020204030204"/>
            </a:endParaRP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 b="1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Supported X number of companies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500" b="1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Workforce Development and Regional Engagement</a:t>
            </a: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Placed over 50 interns/apprentices in climate resilience through MSU Denver and Colorado Community College</a:t>
            </a: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Upskilling efforts: partner with Wyoming Innovation Partnership Software Dev Program to fast-track software developers, established the Gener8tor Upskill program in Wyoming. </a:t>
            </a: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STEM Education: partnered with University of WY and 4-H to support k-12 robotics and drone programs</a:t>
            </a:r>
          </a:p>
          <a:p>
            <a:pPr marL="571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latin typeface="Montserrat" pitchFamily="2" charset="0" panose="00000500000000000000"/>
                <a:ea typeface="Calibri" pitchFamily="34" charset="0" panose="020F0502020204030204"/>
                <a:cs typeface="Calibri" pitchFamily="34" charset="0" panose="020F0502020204030204"/>
              </a:rPr>
              <a:t>OEDIT-funded program to place 120 systems engineering interns, support four advance engineering competitions, and expand formal SE certs at CSU</a:t>
            </a:r>
          </a:p>
          <a:p>
            <a:pPr marL="0" indent="0">
              <a:lnSpc>
                <a:spcPts val="1569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>
              <a:latin typeface="Calibri" pitchFamily="34" charset="0" panose="020F0502020204030204"/>
              <a:ea typeface="Calibri" pitchFamily="34" charset="0" panose="020F0502020204030204"/>
              <a:cs typeface="Calibri" pitchFamily="34" charset="0" panose="020F0502020204030204"/>
            </a:endParaRPr>
          </a:p>
        </p:txBody>
      </p:sp>
      <p:sp>
        <p:nvSpPr>
          <p:cNvPr id="4" name="Google Shape;871;p36"/>
          <p:cNvSpPr txBox="1"/>
          <p:nvPr/>
        </p:nvSpPr>
        <p:spPr>
          <a:xfrm>
            <a:off x="11548753" y="32538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>
            <a:normAutofit/>
          </a:bodyPr>
          <a:lstStyle>
            <a:lvl1pPr mar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</a:pPr>
            <a:fld id="{00000000-1234-1234-1234-123412341234}" type="slidenum">
              <a:rPr lang="en" sz="1200" b="1" kern="0" smtClean="0">
                <a:solidFill>
                  <a:srgbClr val="060346"/>
                </a:solidFill>
                <a:latin typeface="Montserrat" pitchFamily="2" charset="0" panose="00000500000000000000"/>
                <a:ea typeface="Montserrat" pitchFamily="2" charset="0" panose="00000500000000000000"/>
                <a:cs typeface="Montserrat" pitchFamily="2" charset="0" panose="00000500000000000000"/>
                <a:sym typeface="Montserrat" pitchFamily="2" charset="0" panose="00000500000000000000"/>
              </a:rPr>
              <a:t>9</a:t>
            </a:fld>
            <a:endParaRPr lang="en" sz="1200" b="1" kern="0">
              <a:solidFill>
                <a:srgbClr val="060346"/>
              </a:solidFill>
              <a:latin typeface="Montserrat" pitchFamily="2" charset="0" panose="00000500000000000000"/>
              <a:ea typeface="Montserrat" pitchFamily="2" charset="0" panose="00000500000000000000"/>
              <a:cs typeface="Montserrat" pitchFamily="2" charset="0" panose="00000500000000000000"/>
              <a:sym typeface="Montserrat" pitchFamily="2" charset="0" panose="00000500000000000000"/>
            </a:endParaRPr>
          </a:p>
        </p:txBody>
      </p:sp>
      <p:pic>
        <p:nvPicPr>
          <p:cNvPr id="5" name="Google Shape;872;p36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350801" y="335464"/>
            <a:ext cx="779767" cy="152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873;p36"/>
          <p:cNvCxnSpPr/>
          <p:nvPr/>
        </p:nvCxnSpPr>
        <p:spPr>
          <a:xfrm>
            <a:off x="1231953" y="438989"/>
            <a:ext cx="10316800" cy="0"/>
          </a:xfrm>
          <a:prstGeom prst="straightConnector1">
            <a:avLst/>
          </a:prstGeom>
          <a:noFill/>
          <a:ln w="9525" cap="flat" cmpd="sng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3;p13"/>
          <p:cNvSpPr/>
          <p:nvPr/>
        </p:nvSpPr>
        <p:spPr>
          <a:xfrm>
            <a:off x="0" y="3971734"/>
            <a:ext cx="249000" cy="2895700"/>
          </a:xfrm>
          <a:prstGeom prst="flowChartProcess">
            <a:avLst/>
          </a:prstGeom>
          <a:solidFill>
            <a:srgbClr val="060346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8" name="Google Shape;64;p13"/>
          <p:cNvSpPr/>
          <p:nvPr/>
        </p:nvSpPr>
        <p:spPr>
          <a:xfrm>
            <a:off x="0" y="2049867"/>
            <a:ext cx="249000" cy="1921867"/>
          </a:xfrm>
          <a:prstGeom prst="flowChartProcess">
            <a:avLst/>
          </a:prstGeom>
          <a:solidFill>
            <a:srgbClr val="05006B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9" name="Google Shape;65;p13"/>
          <p:cNvSpPr/>
          <p:nvPr/>
        </p:nvSpPr>
        <p:spPr>
          <a:xfrm>
            <a:off x="0" y="841167"/>
            <a:ext cx="249000" cy="1208700"/>
          </a:xfrm>
          <a:prstGeom prst="flowChartProcess">
            <a:avLst/>
          </a:prstGeom>
          <a:solidFill>
            <a:srgbClr val="500793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  <p:sp>
        <p:nvSpPr>
          <p:cNvPr id="10" name="Google Shape;66;p13"/>
          <p:cNvSpPr/>
          <p:nvPr/>
        </p:nvSpPr>
        <p:spPr>
          <a:xfrm>
            <a:off x="0" y="12834"/>
            <a:ext cx="249000" cy="828333"/>
          </a:xfrm>
          <a:prstGeom prst="flowChartProcess">
            <a:avLst/>
          </a:prstGeom>
          <a:solidFill>
            <a:srgbClr val="3DA8DE"/>
          </a:solidFill>
          <a:ln>
            <a:noFill/>
          </a:ln>
        </p:spPr>
        <p:txBody>
          <a:bodyPr spcFirstLastPara="1" wrap="square" lIns="121900" tIns="121900" rIns="121900" bIns="121900" anchor="ctr">
            <a:noAutofit/>
          </a:bodyPr>
          <a:lstStyle/>
          <a:p>
            <a:pPr marL="0" marR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 panose="020B0604020202020204"/>
              <a:cs typeface="Arial" pitchFamily="34" charset="0" panose="020B0604020202020204"/>
              <a:sym typeface="Arial" pitchFamily="34" charset="0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60346"/>
      </a:dk1>
      <a:lt1>
        <a:srgbClr val="FFFFFF"/>
      </a:lt1>
      <a:dk2>
        <a:srgbClr val="595959"/>
      </a:dk2>
      <a:lt2>
        <a:srgbClr val="EEEEEE"/>
      </a:lt2>
      <a:accent1>
        <a:srgbClr val="3DA8DE"/>
      </a:accent1>
      <a:accent2>
        <a:srgbClr val="500793"/>
      </a:accent2>
      <a:accent3>
        <a:srgbClr val="05006B"/>
      </a:accent3>
      <a:accent4>
        <a:srgbClr val="060346"/>
      </a:accent4>
      <a:accent5>
        <a:srgbClr val="FF5503"/>
      </a:accent5>
      <a:accent6>
        <a:srgbClr val="33034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088810ABC5F459A048EA1F0C8798D" ma:contentTypeVersion="16" ma:contentTypeDescription="Create a new document." ma:contentTypeScope="" ma:versionID="ebfeecea105dd9e51029220db4010856">
  <xsd:schema xmlns:xsd="http://www.w3.org/2001/XMLSchema" xmlns:xs="http://www.w3.org/2001/XMLSchema" xmlns:p="http://schemas.microsoft.com/office/2006/metadata/properties" xmlns:ns2="47f935e0-be8c-400d-91ed-cc1d1a614148" xmlns:ns3="0cf1c18f-32d4-414d-ad8c-9a0d81788a8e" targetNamespace="http://schemas.microsoft.com/office/2006/metadata/properties" ma:root="true" ma:fieldsID="9c2edb72c5f17add3abf2a1bfde4b406" ns2:_="" ns3:_="">
    <xsd:import namespace="47f935e0-be8c-400d-91ed-cc1d1a614148"/>
    <xsd:import namespace="0cf1c18f-32d4-414d-ad8c-9a0d81788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DocumentCon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935e0-be8c-400d-91ed-cc1d1a614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35fd67b-36ff-4f05-b36a-e4f96f17a6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ocumentContext" ma:index="23" nillable="true" ma:displayName="Document Context" ma:format="Dropdown" ma:internalName="DocumentContex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c18f-32d4-414d-ad8c-9a0d81788a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834e6a-2f85-456d-b307-cfd99c7666f9}" ma:internalName="TaxCatchAll" ma:showField="CatchAllData" ma:web="0cf1c18f-32d4-414d-ad8c-9a0d81788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f935e0-be8c-400d-91ed-cc1d1a614148">
      <Terms xmlns="http://schemas.microsoft.com/office/infopath/2007/PartnerControls"/>
    </lcf76f155ced4ddcb4097134ff3c332f>
    <TaxCatchAll xmlns="0cf1c18f-32d4-414d-ad8c-9a0d81788a8e" xsi:nil="true"/>
    <DocumentContext xmlns="47f935e0-be8c-400d-91ed-cc1d1a614148" xsi:nil="true"/>
  </documentManagement>
</p:properties>
</file>

<file path=customXml/itemProps1.xml><?xml version="1.0" encoding="utf-8"?>
<ds:datastoreItem xmlns:ds="http://schemas.openxmlformats.org/officeDocument/2006/customXml" ds:itemID="{50528363-DE9A-4AD0-866C-5E96B79E8C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7f935e0-be8c-400d-91ed-cc1d1a614148"/>
    <ds:schemaRef ds:uri="0cf1c18f-32d4-414d-ad8c-9a0d81788a8e"/>
  </ds:schemaRefs>
</ds:datastoreItem>
</file>

<file path=customXml/itemProps2.xml><?xml version="1.0" encoding="utf-8"?>
<ds:datastoreItem xmlns:ds="http://schemas.openxmlformats.org/officeDocument/2006/customXml" ds:itemID="{2C81359D-0CAC-4B40-8E28-847B91CFD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3BD2F-748C-4858-8A41-3920EC684E34}">
  <ds:schemaRefs>
    <ds:schemaRef ds:uri="http://schemas.microsoft.com/office/2006/metadata/properties"/>
    <ds:schemaRef ds:uri="http://www.w3.org/2000/xmlns/"/>
    <ds:schemaRef ds:uri="47f935e0-be8c-400d-91ed-cc1d1a614148"/>
    <ds:schemaRef ds:uri="http://schemas.microsoft.com/office/infopath/2007/PartnerControls"/>
    <ds:schemaRef ds:uri="0cf1c18f-32d4-414d-ad8c-9a0d81788a8e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29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Pillar One: Regional Ecosystem Building </vt:lpstr>
      <vt:lpstr>PowerPoint Presentation</vt:lpstr>
      <vt:lpstr>PowerPoint Presentation</vt:lpstr>
      <vt:lpstr>PowerPoint Presentation</vt:lpstr>
      <vt:lpstr>Pillar Two: Research &amp; Development</vt:lpstr>
      <vt:lpstr>PowerPoint Presentation</vt:lpstr>
      <vt:lpstr>PowerPoint Presentation</vt:lpstr>
      <vt:lpstr>PowerPoint Presentation</vt:lpstr>
      <vt:lpstr>PowerPoint Presentation</vt:lpstr>
      <vt:lpstr>Pillar Three: Translation </vt:lpstr>
      <vt:lpstr>PowerPoint Presentation</vt:lpstr>
      <vt:lpstr>PowerPoint Presentation</vt:lpstr>
      <vt:lpstr>PowerPoint Presentation</vt:lpstr>
      <vt:lpstr>PowerPoint Presentation</vt:lpstr>
      <vt:lpstr>Pillar 5: Regional Engagement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 </vt:lpstr>
      <vt:lpstr>NSF-ASCEND Engine in Colorado and Wyoming </vt:lpstr>
      <vt:lpstr>PowerPoint Presentation</vt:lpstr>
      <vt:lpstr>NSF Regional Innovation Engines</vt:lpstr>
      <vt:lpstr>Accomplishments in Years 1-2</vt:lpstr>
      <vt:lpstr>Market Drivers and Demand </vt:lpstr>
      <vt:lpstr>Financial Strategy </vt:lpstr>
      <vt:lpstr>Accomplishments in Years 1-2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Cozzolino</dc:creator>
  <cp:lastModifiedBy>iPad</cp:lastModifiedBy>
  <cp:revision>2</cp:revision>
  <dcterms:created xsi:type="dcterms:W3CDTF">2025-04-07T18:28:13Z</dcterms:created>
  <dcterms:modified xsi:type="dcterms:W3CDTF">2025-04-16T15:22:45Z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0x010100FCE088810ABC5F459A048EA1F0C8798D</vt:lpwstr>
  </property>
  <property fmtid="{D5CDD505-2E9C-101B-9397-08002B2CF9AE}" pid="3" name="MediaServiceImageTags">
    <vt:lpwstr/>
  </property>
</Properties>
</file>