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10" roundtripDataSignature="AMtx7mjJhfJyZVLyYk38zpC1yhDDj4miZ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customschemas.google.com/relationships/presentationmetadata" Target="metadata"/><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30b355f34c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g30b355f34ca_0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34716bb121a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g34716bb121a_0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solidFill>
                  <a:srgbClr val="222222"/>
                </a:solidFill>
                <a:highlight>
                  <a:srgbClr val="FFFFFF"/>
                </a:highlight>
              </a:rPr>
              <a:t>NACo, NADO, Mana Group, and the Siting Clean Collaborative have partnered to provide resources, peer learning opportunities, and targeted technical assistance (TA) to rural decision makers as they consider diversifying or expanding their energy production portfolios.</a:t>
            </a:r>
            <a:endParaRPr>
              <a:solidFill>
                <a:srgbClr val="222222"/>
              </a:solidFill>
              <a:highlight>
                <a:srgbClr val="FFFFFF"/>
              </a:highligh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34716bb121a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g34716bb121a_0_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Provide an </a:t>
            </a:r>
            <a:r>
              <a:rPr lang="en-US"/>
              <a:t>overview of the REA based on the REA one pager that NACo has compiled.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34716bb121a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3" name="Google Shape;73;g34716bb121a_0_5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I will stick around after the Q and A and I am happy to learn more about some of the local and regional challenges you are encountering around energy development projects.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8"/>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8"/>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7"/>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7"/>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7" name="Shape 17"/>
        <p:cNvGrpSpPr/>
        <p:nvPr/>
      </p:nvGrpSpPr>
      <p:grpSpPr>
        <a:xfrm>
          <a:off x="0" y="0"/>
          <a:ext cx="0" cy="0"/>
          <a:chOff x="0" y="0"/>
          <a:chExt cx="0" cy="0"/>
        </a:xfrm>
      </p:grpSpPr>
      <p:sp>
        <p:nvSpPr>
          <p:cNvPr id="18" name="Google Shape;18;p14"/>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19" name="Google Shape;19;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0" name="Shape 20"/>
        <p:cNvGrpSpPr/>
        <p:nvPr/>
      </p:nvGrpSpPr>
      <p:grpSpPr>
        <a:xfrm>
          <a:off x="0" y="0"/>
          <a:ext cx="0" cy="0"/>
          <a:chOff x="0" y="0"/>
          <a:chExt cx="0" cy="0"/>
        </a:xfrm>
      </p:grpSpPr>
      <p:sp>
        <p:nvSpPr>
          <p:cNvPr id="21" name="Google Shape;21;p10"/>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2" name="Google Shape;22;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5" name="Google Shape;25;p11"/>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6" name="Google Shape;26;p11"/>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7" name="Google Shape;2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0" name="Google Shape;30;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13"/>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3" name="Google Shape;33;p13"/>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4" name="Google Shape;34;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5"/>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5"/>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5"/>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5"/>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6"/>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g30b355f34ca_0_6"/>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200"/>
              <a:buNone/>
            </a:pPr>
            <a:r>
              <a:rPr lang="en-US"/>
              <a:t>Rural Energy Academy</a:t>
            </a:r>
            <a:endParaRPr/>
          </a:p>
          <a:p>
            <a:pPr indent="0" lvl="0" marL="0" rtl="0" algn="ctr">
              <a:lnSpc>
                <a:spcPct val="100000"/>
              </a:lnSpc>
              <a:spcBef>
                <a:spcPts val="0"/>
              </a:spcBef>
              <a:spcAft>
                <a:spcPts val="0"/>
              </a:spcAft>
              <a:buSzPts val="5200"/>
              <a:buNone/>
            </a:pPr>
            <a:r>
              <a:t/>
            </a:r>
            <a:endParaRPr/>
          </a:p>
        </p:txBody>
      </p:sp>
      <p:sp>
        <p:nvSpPr>
          <p:cNvPr id="55" name="Google Shape;55;g30b355f34ca_0_6"/>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fontScale="85000" lnSpcReduction="20000"/>
          </a:bodyPr>
          <a:lstStyle/>
          <a:p>
            <a:pPr indent="0" lvl="0" marL="0" rtl="0" algn="ctr">
              <a:lnSpc>
                <a:spcPct val="100000"/>
              </a:lnSpc>
              <a:spcBef>
                <a:spcPts val="0"/>
              </a:spcBef>
              <a:spcAft>
                <a:spcPts val="0"/>
              </a:spcAft>
              <a:buSzPct val="100000"/>
              <a:buNone/>
            </a:pPr>
            <a:r>
              <a:rPr lang="en-US"/>
              <a:t>NACo, NADO, Mana Group, </a:t>
            </a:r>
            <a:endParaRPr/>
          </a:p>
          <a:p>
            <a:pPr indent="0" lvl="0" marL="0" rtl="0" algn="ctr">
              <a:lnSpc>
                <a:spcPct val="100000"/>
              </a:lnSpc>
              <a:spcBef>
                <a:spcPts val="0"/>
              </a:spcBef>
              <a:spcAft>
                <a:spcPts val="0"/>
              </a:spcAft>
              <a:buSzPct val="100000"/>
              <a:buNone/>
            </a:pPr>
            <a:r>
              <a:rPr lang="en-US"/>
              <a:t>and the Siting Clean Collaborative</a:t>
            </a:r>
            <a:endParaRPr/>
          </a:p>
        </p:txBody>
      </p:sp>
      <p:pic>
        <p:nvPicPr>
          <p:cNvPr id="56" name="Google Shape;56;g30b355f34ca_0_6"/>
          <p:cNvPicPr preferRelativeResize="0"/>
          <p:nvPr/>
        </p:nvPicPr>
        <p:blipFill rotWithShape="1">
          <a:blip r:embed="rId3">
            <a:alphaModFix/>
          </a:blip>
          <a:srcRect b="0" l="0" r="0" t="0"/>
          <a:stretch/>
        </p:blipFill>
        <p:spPr>
          <a:xfrm>
            <a:off x="7433612" y="3736869"/>
            <a:ext cx="1638027" cy="131304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g34716bb121a_0_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39377"/>
              <a:buNone/>
            </a:pPr>
            <a:r>
              <a:rPr lang="en-US"/>
              <a:t>Draft </a:t>
            </a:r>
            <a:r>
              <a:rPr lang="en-US"/>
              <a:t>Mission Statement </a:t>
            </a:r>
            <a:endParaRPr sz="2500">
              <a:solidFill>
                <a:schemeClr val="dk2"/>
              </a:solidFill>
            </a:endParaRPr>
          </a:p>
        </p:txBody>
      </p:sp>
      <p:sp>
        <p:nvSpPr>
          <p:cNvPr id="62" name="Google Shape;62;g34716bb121a_0_15"/>
          <p:cNvSpPr txBox="1"/>
          <p:nvPr>
            <p:ph idx="1" type="body"/>
          </p:nvPr>
        </p:nvSpPr>
        <p:spPr>
          <a:xfrm>
            <a:off x="311700" y="1152475"/>
            <a:ext cx="7377900" cy="3416400"/>
          </a:xfrm>
          <a:prstGeom prst="rect">
            <a:avLst/>
          </a:prstGeom>
          <a:noFill/>
          <a:ln>
            <a:noFill/>
          </a:ln>
        </p:spPr>
        <p:txBody>
          <a:bodyPr anchorCtr="0" anchor="t" bIns="91425" lIns="91425" spcFirstLastPara="1" rIns="91425" wrap="square" tIns="91425">
            <a:noAutofit/>
          </a:bodyPr>
          <a:lstStyle/>
          <a:p>
            <a:pPr indent="0" lvl="0" marL="0" rtl="0" algn="l">
              <a:lnSpc>
                <a:spcPct val="105000"/>
              </a:lnSpc>
              <a:spcBef>
                <a:spcPts val="0"/>
              </a:spcBef>
              <a:spcAft>
                <a:spcPts val="0"/>
              </a:spcAft>
              <a:buSzPts val="1800"/>
              <a:buNone/>
            </a:pPr>
            <a:r>
              <a:rPr lang="en-US" sz="2985"/>
              <a:t>The Rural Energy Academy will empower local leaders to make well-informed choices about energy projects that will strengthen the quality of life in local communities across rural America.</a:t>
            </a:r>
            <a:endParaRPr sz="2985"/>
          </a:p>
        </p:txBody>
      </p:sp>
      <p:pic>
        <p:nvPicPr>
          <p:cNvPr id="63" name="Google Shape;63;g34716bb121a_0_15"/>
          <p:cNvPicPr preferRelativeResize="0"/>
          <p:nvPr/>
        </p:nvPicPr>
        <p:blipFill rotWithShape="1">
          <a:blip r:embed="rId3">
            <a:alphaModFix/>
          </a:blip>
          <a:srcRect b="0" l="0" r="0" t="0"/>
          <a:stretch/>
        </p:blipFill>
        <p:spPr>
          <a:xfrm>
            <a:off x="7433612" y="3736869"/>
            <a:ext cx="1638027" cy="131304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g34716bb121a_0_4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39377"/>
              <a:buNone/>
            </a:pPr>
            <a:r>
              <a:rPr lang="en-US"/>
              <a:t>What to Expect</a:t>
            </a:r>
            <a:endParaRPr sz="2500">
              <a:solidFill>
                <a:schemeClr val="dk2"/>
              </a:solidFill>
            </a:endParaRPr>
          </a:p>
        </p:txBody>
      </p:sp>
      <p:sp>
        <p:nvSpPr>
          <p:cNvPr id="69" name="Google Shape;69;g34716bb121a_0_40"/>
          <p:cNvSpPr txBox="1"/>
          <p:nvPr>
            <p:ph idx="1" type="body"/>
          </p:nvPr>
        </p:nvSpPr>
        <p:spPr>
          <a:xfrm>
            <a:off x="311700" y="923875"/>
            <a:ext cx="8344500" cy="3416400"/>
          </a:xfrm>
          <a:prstGeom prst="rect">
            <a:avLst/>
          </a:prstGeom>
          <a:noFill/>
          <a:ln>
            <a:noFill/>
          </a:ln>
        </p:spPr>
        <p:txBody>
          <a:bodyPr anchorCtr="0" anchor="t" bIns="91425" lIns="91425" spcFirstLastPara="1" rIns="91425" wrap="square" tIns="91425">
            <a:noAutofit/>
          </a:bodyPr>
          <a:lstStyle/>
          <a:p>
            <a:pPr indent="-360997" lvl="0" marL="457200" rtl="0" algn="l">
              <a:lnSpc>
                <a:spcPct val="105000"/>
              </a:lnSpc>
              <a:spcBef>
                <a:spcPts val="0"/>
              </a:spcBef>
              <a:spcAft>
                <a:spcPts val="0"/>
              </a:spcAft>
              <a:buSzPts val="2085"/>
              <a:buAutoNum type="arabicPeriod"/>
            </a:pPr>
            <a:r>
              <a:rPr lang="en-US" sz="2085"/>
              <a:t>Formation of an Advisory Board </a:t>
            </a:r>
            <a:endParaRPr sz="2085"/>
          </a:p>
          <a:p>
            <a:pPr indent="-360997" lvl="0" marL="457200" rtl="0" algn="l">
              <a:lnSpc>
                <a:spcPct val="105000"/>
              </a:lnSpc>
              <a:spcBef>
                <a:spcPts val="0"/>
              </a:spcBef>
              <a:spcAft>
                <a:spcPts val="0"/>
              </a:spcAft>
              <a:buSzPts val="2085"/>
              <a:buAutoNum type="arabicPeriod"/>
            </a:pPr>
            <a:r>
              <a:rPr lang="en-US" sz="2085"/>
              <a:t>Creation of </a:t>
            </a:r>
            <a:r>
              <a:rPr b="1" lang="en-US" sz="2085"/>
              <a:t>responsive resources, best practices, case studies, and lessons learned</a:t>
            </a:r>
            <a:r>
              <a:rPr lang="en-US" sz="2085"/>
              <a:t> on topics that matter to NADO and NACo members:</a:t>
            </a:r>
            <a:endParaRPr sz="2085"/>
          </a:p>
          <a:p>
            <a:pPr indent="-341947" lvl="1" marL="914400" rtl="0" algn="l">
              <a:lnSpc>
                <a:spcPct val="105000"/>
              </a:lnSpc>
              <a:spcBef>
                <a:spcPts val="0"/>
              </a:spcBef>
              <a:spcAft>
                <a:spcPts val="0"/>
              </a:spcAft>
              <a:buSzPts val="1785"/>
              <a:buAutoNum type="alphaLcPeriod"/>
            </a:pPr>
            <a:r>
              <a:rPr lang="en-US" sz="1785"/>
              <a:t>Tax advantageous approaches to energy development</a:t>
            </a:r>
            <a:endParaRPr sz="1785"/>
          </a:p>
          <a:p>
            <a:pPr indent="-341947" lvl="1" marL="914400" rtl="0" algn="l">
              <a:lnSpc>
                <a:spcPct val="105000"/>
              </a:lnSpc>
              <a:spcBef>
                <a:spcPts val="0"/>
              </a:spcBef>
              <a:spcAft>
                <a:spcPts val="0"/>
              </a:spcAft>
              <a:buSzPts val="1785"/>
              <a:buAutoNum type="alphaLcPeriod"/>
            </a:pPr>
            <a:r>
              <a:rPr lang="en-US" sz="1785"/>
              <a:t>Repositories of z</a:t>
            </a:r>
            <a:r>
              <a:rPr lang="en-US" sz="1785"/>
              <a:t>oning and planning ordinances, </a:t>
            </a:r>
            <a:r>
              <a:rPr lang="en-US" sz="1785"/>
              <a:t>community benefits agreements, and engagement planning tools</a:t>
            </a:r>
            <a:endParaRPr sz="1785"/>
          </a:p>
          <a:p>
            <a:pPr indent="-341947" lvl="1" marL="914400" rtl="0" algn="l">
              <a:lnSpc>
                <a:spcPct val="105000"/>
              </a:lnSpc>
              <a:spcBef>
                <a:spcPts val="0"/>
              </a:spcBef>
              <a:spcAft>
                <a:spcPts val="0"/>
              </a:spcAft>
              <a:buSzPts val="1785"/>
              <a:buAutoNum type="alphaLcPeriod"/>
            </a:pPr>
            <a:r>
              <a:rPr lang="en-US" sz="1785"/>
              <a:t>Strategies for mixed land use</a:t>
            </a:r>
            <a:endParaRPr sz="1785"/>
          </a:p>
          <a:p>
            <a:pPr indent="-341947" lvl="1" marL="914400" rtl="0" algn="l">
              <a:lnSpc>
                <a:spcPct val="105000"/>
              </a:lnSpc>
              <a:spcBef>
                <a:spcPts val="0"/>
              </a:spcBef>
              <a:spcAft>
                <a:spcPts val="0"/>
              </a:spcAft>
              <a:buSzPts val="1785"/>
              <a:buAutoNum type="alphaLcPeriod"/>
            </a:pPr>
            <a:r>
              <a:rPr lang="en-US" sz="1785"/>
              <a:t>Workforce training needs and strategies that lead to                      economic mobility</a:t>
            </a:r>
            <a:endParaRPr sz="1750"/>
          </a:p>
          <a:p>
            <a:pPr indent="-360997" lvl="0" marL="457200" rtl="0" algn="l">
              <a:lnSpc>
                <a:spcPct val="105000"/>
              </a:lnSpc>
              <a:spcBef>
                <a:spcPts val="0"/>
              </a:spcBef>
              <a:spcAft>
                <a:spcPts val="0"/>
              </a:spcAft>
              <a:buSzPts val="2085"/>
              <a:buAutoNum type="arabicPeriod"/>
            </a:pPr>
            <a:r>
              <a:rPr b="1" lang="en-US" sz="2085"/>
              <a:t>On-demand and evidence-informed</a:t>
            </a:r>
            <a:r>
              <a:rPr lang="en-US" sz="2085"/>
              <a:t> targeted TA                              and engagement opportunities in 2025 and 2026</a:t>
            </a:r>
            <a:endParaRPr sz="2085"/>
          </a:p>
          <a:p>
            <a:pPr indent="-360997" lvl="0" marL="457200" rtl="0" algn="l">
              <a:lnSpc>
                <a:spcPct val="105000"/>
              </a:lnSpc>
              <a:spcBef>
                <a:spcPts val="0"/>
              </a:spcBef>
              <a:spcAft>
                <a:spcPts val="0"/>
              </a:spcAft>
              <a:buSzPts val="2085"/>
              <a:buAutoNum type="arabicPeriod"/>
            </a:pPr>
            <a:r>
              <a:rPr lang="en-US" sz="2085"/>
              <a:t>July 2025 launch announcement </a:t>
            </a:r>
            <a:endParaRPr sz="2085"/>
          </a:p>
        </p:txBody>
      </p:sp>
      <p:pic>
        <p:nvPicPr>
          <p:cNvPr id="70" name="Google Shape;70;g34716bb121a_0_40"/>
          <p:cNvPicPr preferRelativeResize="0"/>
          <p:nvPr/>
        </p:nvPicPr>
        <p:blipFill rotWithShape="1">
          <a:blip r:embed="rId3">
            <a:alphaModFix/>
          </a:blip>
          <a:srcRect b="0" l="0" r="0" t="0"/>
          <a:stretch/>
        </p:blipFill>
        <p:spPr>
          <a:xfrm>
            <a:off x="7433612" y="3736869"/>
            <a:ext cx="1638027" cy="131304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g34716bb121a_0_53"/>
          <p:cNvSpPr txBox="1"/>
          <p:nvPr>
            <p:ph type="title"/>
          </p:nvPr>
        </p:nvSpPr>
        <p:spPr>
          <a:xfrm>
            <a:off x="490250" y="450150"/>
            <a:ext cx="8120700" cy="4090800"/>
          </a:xfrm>
          <a:prstGeom prst="rect">
            <a:avLst/>
          </a:prstGeom>
          <a:noFill/>
          <a:ln>
            <a:noFill/>
          </a:ln>
        </p:spPr>
        <p:txBody>
          <a:bodyPr anchorCtr="0" anchor="ctr" bIns="91425" lIns="91425" spcFirstLastPara="1" rIns="91425" wrap="square" tIns="91425">
            <a:normAutofit/>
          </a:bodyPr>
          <a:lstStyle/>
          <a:p>
            <a:pPr indent="0" lvl="0" marL="0" rtl="0" algn="l">
              <a:lnSpc>
                <a:spcPct val="100000"/>
              </a:lnSpc>
              <a:spcBef>
                <a:spcPts val="0"/>
              </a:spcBef>
              <a:spcAft>
                <a:spcPts val="0"/>
              </a:spcAft>
              <a:buSzPts val="4800"/>
              <a:buNone/>
            </a:pPr>
            <a:r>
              <a:rPr lang="en-US"/>
              <a:t>We want to hear from you…</a:t>
            </a:r>
            <a:endParaRPr/>
          </a:p>
        </p:txBody>
      </p:sp>
      <p:pic>
        <p:nvPicPr>
          <p:cNvPr id="76" name="Google Shape;76;g34716bb121a_0_53"/>
          <p:cNvPicPr preferRelativeResize="0"/>
          <p:nvPr/>
        </p:nvPicPr>
        <p:blipFill rotWithShape="1">
          <a:blip r:embed="rId3">
            <a:alphaModFix/>
          </a:blip>
          <a:srcRect b="0" l="0" r="0" t="0"/>
          <a:stretch/>
        </p:blipFill>
        <p:spPr>
          <a:xfrm>
            <a:off x="7433612" y="3736869"/>
            <a:ext cx="1638027" cy="131304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Jennifer Jenkins</dc:creator>
</cp:coreProperties>
</file>