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22" r:id="rId4"/>
  </p:sldMasterIdLst>
  <p:notesMasterIdLst>
    <p:notesMasterId r:id="rId20"/>
  </p:notesMasterIdLst>
  <p:handoutMasterIdLst>
    <p:handoutMasterId r:id="rId21"/>
  </p:handoutMasterIdLst>
  <p:sldIdLst>
    <p:sldId id="2147473476" r:id="rId5"/>
    <p:sldId id="2147473477" r:id="rId6"/>
    <p:sldId id="2147473480" r:id="rId7"/>
    <p:sldId id="2147473478" r:id="rId8"/>
    <p:sldId id="2147473482" r:id="rId9"/>
    <p:sldId id="2147473489" r:id="rId10"/>
    <p:sldId id="2147473488" r:id="rId11"/>
    <p:sldId id="2147473481" r:id="rId12"/>
    <p:sldId id="2147473479" r:id="rId13"/>
    <p:sldId id="2147473487" r:id="rId14"/>
    <p:sldId id="2147473483" r:id="rId15"/>
    <p:sldId id="2147473484" r:id="rId16"/>
    <p:sldId id="2147473485" r:id="rId17"/>
    <p:sldId id="2147473486" r:id="rId18"/>
    <p:sldId id="311" r:id="rId19"/>
  </p:sldIdLst>
  <p:sldSz cx="1219835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7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DDE3"/>
    <a:srgbClr val="BFBFCB"/>
    <a:srgbClr val="C4C4CD"/>
    <a:srgbClr val="747480"/>
    <a:srgbClr val="FFE600"/>
    <a:srgbClr val="2E2E38"/>
    <a:srgbClr val="808080"/>
    <a:srgbClr val="000000"/>
    <a:srgbClr val="FF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08D20-E6C5-4D6A-84AC-89E88D698147}" v="298" dt="2025-04-11T21:52:30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yus.sharepoint.com/sites/EDASTeam/Shared%20Documents/Presentations%20+%20Events/NADO/2025-04-08%20NADO%20EDA%20Denver%20Conference%20Presentation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yus.sharepoint.com/sites/EDASTeam/Shared%20Documents/Presentations%20+%20Events/NADO/2025-04-08%20NADO%20EDA%20Denver%20Conference%20Presentation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yus.sharepoint.com/sites/EDASTeam/Shared%20Documents/Presentations%20+%20Events/NADO/2025-04-08%20NADO%20EDA%20Denver%20Conference%20Presentation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yus.sharepoint.com/sites/EDASTeam/Shared%20Documents/Presentations%20+%20Events/NADO/2025-04-08%20NADO%20EDA%20Denver%20Conference%20Presentation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eyus.sharepoint.com/sites/EDASTeam/Shared%20Documents/Presentations%20+%20Events/NADO/2025-04-08%20NADO%20EDA%20Denver%20Conference%20Presentation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yus.sharepoint.com/sites/EDASTeam/Shared%20Documents/Presentations%20+%20Events/NADO/2025-04-08%20NADO%20EDA%20Denver%20Conference%20Presentation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Economy!$L$1</c:f>
              <c:strCache>
                <c:ptCount val="1"/>
                <c:pt idx="0">
                  <c:v>GRP Growth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33-4E03-AFB0-7750525BE8DA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E33-4E03-AFB0-7750525BE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Economy!$K$2:$K$7</c:f>
              <c:strCache>
                <c:ptCount val="6"/>
                <c:pt idx="0">
                  <c:v>Philadelphia</c:v>
                </c:pt>
                <c:pt idx="1">
                  <c:v>Chicago</c:v>
                </c:pt>
                <c:pt idx="2">
                  <c:v>Seattle</c:v>
                </c:pt>
                <c:pt idx="3">
                  <c:v>Denver</c:v>
                </c:pt>
                <c:pt idx="4">
                  <c:v>Austin</c:v>
                </c:pt>
                <c:pt idx="5">
                  <c:v>Atlanta</c:v>
                </c:pt>
              </c:strCache>
            </c:strRef>
          </c:cat>
          <c:val>
            <c:numRef>
              <c:f>Economy!$L$2:$L$7</c:f>
              <c:numCache>
                <c:formatCode>0.0%</c:formatCode>
                <c:ptCount val="6"/>
                <c:pt idx="0">
                  <c:v>0.25001150847915288</c:v>
                </c:pt>
                <c:pt idx="1">
                  <c:v>0.25563372426103653</c:v>
                </c:pt>
                <c:pt idx="2">
                  <c:v>0.29460128270835156</c:v>
                </c:pt>
                <c:pt idx="3">
                  <c:v>0.33206188225145344</c:v>
                </c:pt>
                <c:pt idx="4">
                  <c:v>0.35939065731652031</c:v>
                </c:pt>
                <c:pt idx="5">
                  <c:v>0.36971952043857476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3-4E03-AFB0-7750525BE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329952"/>
        <c:axId val="213332832"/>
      </c:barChart>
      <c:catAx>
        <c:axId val="21332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213332832"/>
        <c:crosses val="autoZero"/>
        <c:auto val="1"/>
        <c:lblAlgn val="ctr"/>
        <c:lblOffset val="100"/>
        <c:noMultiLvlLbl val="0"/>
      </c:catAx>
      <c:valAx>
        <c:axId val="213332832"/>
        <c:scaling>
          <c:orientation val="minMax"/>
          <c:max val="0.60000000000000009"/>
        </c:scaling>
        <c:delete val="1"/>
        <c:axPos val="b"/>
        <c:numFmt formatCode="0.0%" sourceLinked="1"/>
        <c:majorTickMark val="none"/>
        <c:minorTickMark val="none"/>
        <c:tickLblPos val="nextTo"/>
        <c:crossAx val="21332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Economy!$P$1</c:f>
              <c:strCache>
                <c:ptCount val="1"/>
                <c:pt idx="0">
                  <c:v>Job Growth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A9-4EEC-B808-B177FC8A6F83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3A9-4EEC-B808-B177FC8A6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Economy!$O$2:$O$7</c:f>
              <c:strCache>
                <c:ptCount val="6"/>
                <c:pt idx="0">
                  <c:v>Chicago</c:v>
                </c:pt>
                <c:pt idx="1">
                  <c:v>Philadelphia</c:v>
                </c:pt>
                <c:pt idx="2">
                  <c:v>Seattle</c:v>
                </c:pt>
                <c:pt idx="3">
                  <c:v>Denver</c:v>
                </c:pt>
                <c:pt idx="4">
                  <c:v>Austin</c:v>
                </c:pt>
                <c:pt idx="5">
                  <c:v>Atlanta</c:v>
                </c:pt>
              </c:strCache>
            </c:strRef>
          </c:cat>
          <c:val>
            <c:numRef>
              <c:f>Economy!$P$2:$P$7</c:f>
              <c:numCache>
                <c:formatCode>0.0%</c:formatCode>
                <c:ptCount val="6"/>
                <c:pt idx="0">
                  <c:v>1.1368648782891086E-2</c:v>
                </c:pt>
                <c:pt idx="1">
                  <c:v>1.2763652480097228E-2</c:v>
                </c:pt>
                <c:pt idx="2">
                  <c:v>3.4280715831173231E-2</c:v>
                </c:pt>
                <c:pt idx="3">
                  <c:v>4.2060967642175165E-2</c:v>
                </c:pt>
                <c:pt idx="4">
                  <c:v>7.1832546518849211E-2</c:v>
                </c:pt>
                <c:pt idx="5">
                  <c:v>7.6106297054339841E-2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9-4EEC-B808-B177FC8A6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3821887"/>
        <c:axId val="383824767"/>
      </c:barChart>
      <c:catAx>
        <c:axId val="383821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383824767"/>
        <c:crosses val="autoZero"/>
        <c:auto val="1"/>
        <c:lblAlgn val="ctr"/>
        <c:lblOffset val="100"/>
        <c:noMultiLvlLbl val="0"/>
      </c:catAx>
      <c:valAx>
        <c:axId val="383824767"/>
        <c:scaling>
          <c:orientation val="minMax"/>
          <c:max val="0.1"/>
        </c:scaling>
        <c:delete val="1"/>
        <c:axPos val="b"/>
        <c:numFmt formatCode="0.0%" sourceLinked="1"/>
        <c:majorTickMark val="none"/>
        <c:minorTickMark val="none"/>
        <c:tickLblPos val="nextTo"/>
        <c:crossAx val="383821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Demos!$B$34</c:f>
              <c:strCache>
                <c:ptCount val="1"/>
                <c:pt idx="0">
                  <c:v>Unemployment Rate December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77C-404E-8320-B4607AF5273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77C-404E-8320-B4607AF52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Demos!$A$35:$A$40</c:f>
              <c:strCache>
                <c:ptCount val="6"/>
                <c:pt idx="0">
                  <c:v>Denver</c:v>
                </c:pt>
                <c:pt idx="1">
                  <c:v>Atlanta</c:v>
                </c:pt>
                <c:pt idx="2">
                  <c:v>Philadelphia</c:v>
                </c:pt>
                <c:pt idx="3">
                  <c:v>Austin</c:v>
                </c:pt>
                <c:pt idx="4">
                  <c:v>Chicago</c:v>
                </c:pt>
                <c:pt idx="5">
                  <c:v>Seattle</c:v>
                </c:pt>
              </c:strCache>
            </c:strRef>
          </c:cat>
          <c:val>
            <c:numRef>
              <c:f>Demos!$B$35:$B$40</c:f>
              <c:numCache>
                <c:formatCode>0.00%</c:formatCode>
                <c:ptCount val="6"/>
                <c:pt idx="0">
                  <c:v>3.3500000000000002E-2</c:v>
                </c:pt>
                <c:pt idx="1">
                  <c:v>3.4500000000000003E-2</c:v>
                </c:pt>
                <c:pt idx="2">
                  <c:v>3.5799999999999998E-2</c:v>
                </c:pt>
                <c:pt idx="3">
                  <c:v>3.6700000000000003E-2</c:v>
                </c:pt>
                <c:pt idx="4">
                  <c:v>4.02E-2</c:v>
                </c:pt>
                <c:pt idx="5">
                  <c:v>4.7500000000000001E-2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C-4160-B8AA-DD1DFAD1D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3818527"/>
        <c:axId val="383817087"/>
      </c:barChart>
      <c:catAx>
        <c:axId val="383818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383817087"/>
        <c:crosses val="autoZero"/>
        <c:auto val="1"/>
        <c:lblAlgn val="ctr"/>
        <c:lblOffset val="100"/>
        <c:noMultiLvlLbl val="0"/>
      </c:catAx>
      <c:valAx>
        <c:axId val="383817087"/>
        <c:scaling>
          <c:orientation val="minMax"/>
          <c:max val="7.0000000000000007E-2"/>
        </c:scaling>
        <c:delete val="1"/>
        <c:axPos val="b"/>
        <c:numFmt formatCode="0.00%" sourceLinked="1"/>
        <c:majorTickMark val="none"/>
        <c:minorTickMark val="none"/>
        <c:tickLblPos val="nextTo"/>
        <c:crossAx val="383818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40" b="0" i="0" u="none" strike="noStrike" kern="1200" spc="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1400" dirty="0"/>
              <a:t>Housing units permitted per 10k</a:t>
            </a:r>
            <a:r>
              <a:rPr lang="en-US" sz="1400" baseline="0" dirty="0"/>
              <a:t> population</a:t>
            </a:r>
          </a:p>
          <a:p>
            <a:pPr algn="l">
              <a:defRPr/>
            </a:pPr>
            <a:r>
              <a:rPr lang="en-US" sz="1400" baseline="0" dirty="0"/>
              <a:t>EDA Denver Region</a:t>
            </a:r>
            <a:endParaRPr lang="en-US" sz="1400" dirty="0"/>
          </a:p>
        </c:rich>
      </c:tx>
      <c:layout>
        <c:manualLayout>
          <c:xMode val="edge"/>
          <c:yMode val="edge"/>
          <c:x val="9.9350379467198416E-5"/>
          <c:y val="2.56657067961781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40" b="0" i="0" u="none" strike="noStrike" kern="1200" spc="0" baseline="0">
              <a:solidFill>
                <a:schemeClr val="bg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Housing!$BD$8</c:f>
              <c:strCache>
                <c:ptCount val="1"/>
                <c:pt idx="0">
                  <c:v>Units Per 10K Pop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Housing!$BE$7:$CV$7</c:f>
              <c:numCache>
                <c:formatCode>General</c:formatCode>
                <c:ptCount val="4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</c:numCache>
            </c:numRef>
          </c:cat>
          <c:val>
            <c:numRef>
              <c:f>Housing!$BE$8:$CV$8</c:f>
              <c:numCache>
                <c:formatCode>0</c:formatCode>
                <c:ptCount val="44"/>
                <c:pt idx="0">
                  <c:v>49.762120884739261</c:v>
                </c:pt>
                <c:pt idx="1">
                  <c:v>39.804214035658525</c:v>
                </c:pt>
                <c:pt idx="2">
                  <c:v>40.945062711434161</c:v>
                </c:pt>
                <c:pt idx="3">
                  <c:v>64.655932005146397</c:v>
                </c:pt>
                <c:pt idx="4">
                  <c:v>66.458827301659326</c:v>
                </c:pt>
                <c:pt idx="5">
                  <c:v>55.745331052623733</c:v>
                </c:pt>
                <c:pt idx="6">
                  <c:v>55.712259424275722</c:v>
                </c:pt>
                <c:pt idx="7">
                  <c:v>42.258394334517341</c:v>
                </c:pt>
                <c:pt idx="8">
                  <c:v>35.954472609221106</c:v>
                </c:pt>
                <c:pt idx="9">
                  <c:v>32.133369537442583</c:v>
                </c:pt>
                <c:pt idx="10">
                  <c:v>32.454903535779934</c:v>
                </c:pt>
                <c:pt idx="11">
                  <c:v>34.906190369494588</c:v>
                </c:pt>
                <c:pt idx="12">
                  <c:v>47.099119906827795</c:v>
                </c:pt>
                <c:pt idx="13">
                  <c:v>54.889172768569104</c:v>
                </c:pt>
                <c:pt idx="14">
                  <c:v>61.83031702210468</c:v>
                </c:pt>
                <c:pt idx="15">
                  <c:v>60.635544826433296</c:v>
                </c:pt>
                <c:pt idx="16">
                  <c:v>65.002214255139037</c:v>
                </c:pt>
                <c:pt idx="17">
                  <c:v>61.281569373961652</c:v>
                </c:pt>
                <c:pt idx="18">
                  <c:v>67.183114932846195</c:v>
                </c:pt>
                <c:pt idx="19">
                  <c:v>65.832607889548811</c:v>
                </c:pt>
                <c:pt idx="20">
                  <c:v>63.371265824327999</c:v>
                </c:pt>
                <c:pt idx="21">
                  <c:v>64.92368126813659</c:v>
                </c:pt>
                <c:pt idx="22">
                  <c:v>64.918917061971172</c:v>
                </c:pt>
                <c:pt idx="23">
                  <c:v>65.693874160022546</c:v>
                </c:pt>
                <c:pt idx="24">
                  <c:v>70.511169482282014</c:v>
                </c:pt>
                <c:pt idx="25">
                  <c:v>71.526677704970751</c:v>
                </c:pt>
                <c:pt idx="26">
                  <c:v>62.394544760821269</c:v>
                </c:pt>
                <c:pt idx="27">
                  <c:v>50.207376650704276</c:v>
                </c:pt>
                <c:pt idx="28">
                  <c:v>32.400197134079832</c:v>
                </c:pt>
                <c:pt idx="29">
                  <c:v>24.593002562664296</c:v>
                </c:pt>
                <c:pt idx="30">
                  <c:v>24.288138176276352</c:v>
                </c:pt>
                <c:pt idx="31">
                  <c:v>25.779104419862335</c:v>
                </c:pt>
                <c:pt idx="32">
                  <c:v>35.930887430070733</c:v>
                </c:pt>
                <c:pt idx="33">
                  <c:v>42.492317284995323</c:v>
                </c:pt>
                <c:pt idx="34">
                  <c:v>43.593953306480579</c:v>
                </c:pt>
                <c:pt idx="35">
                  <c:v>44.643381417661068</c:v>
                </c:pt>
                <c:pt idx="36">
                  <c:v>49.731439355283278</c:v>
                </c:pt>
                <c:pt idx="37">
                  <c:v>50.360358819565306</c:v>
                </c:pt>
                <c:pt idx="38">
                  <c:v>49.009958047904419</c:v>
                </c:pt>
                <c:pt idx="39">
                  <c:v>47.603984369512453</c:v>
                </c:pt>
                <c:pt idx="40">
                  <c:v>52.778364787727867</c:v>
                </c:pt>
                <c:pt idx="41">
                  <c:v>64.361958442023095</c:v>
                </c:pt>
                <c:pt idx="42">
                  <c:v>58.407411628445786</c:v>
                </c:pt>
                <c:pt idx="43">
                  <c:v>46.738240570959832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3C-4DFE-83E2-5A56B25BF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8710928"/>
        <c:axId val="1128711888"/>
      </c:lineChart>
      <c:catAx>
        <c:axId val="112871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28711888"/>
        <c:crosses val="autoZero"/>
        <c:auto val="1"/>
        <c:lblAlgn val="ctr"/>
        <c:lblOffset val="100"/>
        <c:noMultiLvlLbl val="0"/>
      </c:catAx>
      <c:valAx>
        <c:axId val="1128711888"/>
        <c:scaling>
          <c:orientation val="minMax"/>
          <c:max val="8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2871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Sheet1!$BP$1</c:f>
              <c:strCache>
                <c:ptCount val="1"/>
                <c:pt idx="0">
                  <c:v>US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7-4FA3-92F2-ED65B98C6D4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97-4FA3-92F2-ED65B98C6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Sheet1!$BO$2:$BO$7</c:f>
              <c:strCache>
                <c:ptCount val="6"/>
                <c:pt idx="0">
                  <c:v>Denver</c:v>
                </c:pt>
                <c:pt idx="1">
                  <c:v>Austin</c:v>
                </c:pt>
                <c:pt idx="2">
                  <c:v>Atlanta</c:v>
                </c:pt>
                <c:pt idx="3">
                  <c:v>Chicago</c:v>
                </c:pt>
                <c:pt idx="4">
                  <c:v>Philadelphia</c:v>
                </c:pt>
                <c:pt idx="5">
                  <c:v>Seattle</c:v>
                </c:pt>
              </c:strCache>
            </c:strRef>
          </c:cat>
          <c:val>
            <c:numRef>
              <c:f>Sheet1!$BP$2:$BP$7</c:f>
              <c:numCache>
                <c:formatCode>0.0%</c:formatCode>
                <c:ptCount val="6"/>
                <c:pt idx="0">
                  <c:v>4.5694035847713109E-2</c:v>
                </c:pt>
                <c:pt idx="1">
                  <c:v>4.6698641476439963E-2</c:v>
                </c:pt>
                <c:pt idx="2">
                  <c:v>6.4695248833418553E-2</c:v>
                </c:pt>
                <c:pt idx="3">
                  <c:v>6.7326832376684548E-2</c:v>
                </c:pt>
                <c:pt idx="4">
                  <c:v>0.30699860558213315</c:v>
                </c:pt>
                <c:pt idx="5">
                  <c:v>0.46858663588361077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7-4FA3-92F2-ED65B98C6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1700895"/>
        <c:axId val="2081698975"/>
      </c:barChart>
      <c:catAx>
        <c:axId val="2081700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2081698975"/>
        <c:crosses val="autoZero"/>
        <c:auto val="1"/>
        <c:lblAlgn val="ctr"/>
        <c:lblOffset val="100"/>
        <c:noMultiLvlLbl val="0"/>
      </c:catAx>
      <c:valAx>
        <c:axId val="2081698975"/>
        <c:scaling>
          <c:orientation val="minMax"/>
          <c:max val="0.70000000000000007"/>
        </c:scaling>
        <c:delete val="1"/>
        <c:axPos val="b"/>
        <c:numFmt formatCode="0.0%" sourceLinked="1"/>
        <c:majorTickMark val="none"/>
        <c:minorTickMark val="none"/>
        <c:tickLblPos val="nextTo"/>
        <c:crossAx val="2081700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Sheet1!$CC$1</c:f>
              <c:strCache>
                <c:ptCount val="1"/>
                <c:pt idx="0">
                  <c:v>VC Per Cap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85-4A71-A73F-EE76DB38085C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185-4A71-A73F-EE76DB380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Sheet1!$CB$2:$CB$7</c:f>
              <c:strCache>
                <c:ptCount val="6"/>
                <c:pt idx="0">
                  <c:v>Atlanta</c:v>
                </c:pt>
                <c:pt idx="1">
                  <c:v>Austin</c:v>
                </c:pt>
                <c:pt idx="2">
                  <c:v>Chicago</c:v>
                </c:pt>
                <c:pt idx="3">
                  <c:v>Denver</c:v>
                </c:pt>
                <c:pt idx="4">
                  <c:v>Philadelphia</c:v>
                </c:pt>
                <c:pt idx="5">
                  <c:v>Seattle</c:v>
                </c:pt>
              </c:strCache>
            </c:strRef>
          </c:cat>
          <c:val>
            <c:numRef>
              <c:f>Sheet1!$CC$2:$CC$7</c:f>
              <c:numCache>
                <c:formatCode>"$"#,##0</c:formatCode>
                <c:ptCount val="6"/>
                <c:pt idx="0">
                  <c:v>1396.4347209532614</c:v>
                </c:pt>
                <c:pt idx="1">
                  <c:v>1583.2340877457755</c:v>
                </c:pt>
                <c:pt idx="2">
                  <c:v>1928.915232315082</c:v>
                </c:pt>
                <c:pt idx="3">
                  <c:v>2547.6178070819356</c:v>
                </c:pt>
                <c:pt idx="4">
                  <c:v>6167.0921783457516</c:v>
                </c:pt>
                <c:pt idx="5">
                  <c:v>10819.050928804929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5-4A71-A73F-EE76DB380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81461007"/>
        <c:axId val="1881461487"/>
      </c:barChart>
      <c:catAx>
        <c:axId val="1881461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881461487"/>
        <c:crosses val="autoZero"/>
        <c:auto val="1"/>
        <c:lblAlgn val="ctr"/>
        <c:lblOffset val="100"/>
        <c:noMultiLvlLbl val="0"/>
      </c:catAx>
      <c:valAx>
        <c:axId val="1881461487"/>
        <c:scaling>
          <c:orientation val="minMax"/>
          <c:max val="15000"/>
          <c:min val="0"/>
        </c:scaling>
        <c:delete val="1"/>
        <c:axPos val="b"/>
        <c:numFmt formatCode="&quot;$&quot;#,##0" sourceLinked="1"/>
        <c:majorTickMark val="none"/>
        <c:minorTickMark val="none"/>
        <c:tickLblPos val="nextTo"/>
        <c:crossAx val="1881461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Aptos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14/04/2025</a:t>
            </a:fld>
            <a:endParaRPr lang="en-GB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6267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31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Aptos" panose="020B00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Aptos" panose="020B000402020202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Aptos" panose="020B00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Aptos" panose="020B00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92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44F6A-D6D0-4CE3-8495-873C004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434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29049-E3D5-4C0A-BB1F-72BEDB1F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23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5F387F-0A77-424D-88D8-FFE5F0CA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3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F873B-E40B-4AF7-8D2F-967775EB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554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9AB0A-887B-46B8-BA72-781970F00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370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>
                <a:solidFill>
                  <a:schemeClr val="tx2"/>
                </a:solidFill>
                <a:latin typeface="Aptos" panose="020B00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Aptos" panose="020B0004020202020204" pitchFamily="34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32228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426464"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C8157-0191-4E69-819F-DB443768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00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95690-F0A7-4101-82DB-B17CE6B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93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E3B4B-D68B-4AFA-A20D-2ECE6912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141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ptos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90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971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7" r:id="rId2"/>
    <p:sldLayoutId id="2147483875" r:id="rId3"/>
    <p:sldLayoutId id="2147483877" r:id="rId4"/>
    <p:sldLayoutId id="2147483921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Aptos" panose="020B0004020202020204" pitchFamily="34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8F00-DFCC-A122-BF74-F16539573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075688"/>
            <a:ext cx="4783882" cy="10881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ptos" panose="020B0004020202020204" pitchFamily="34" charset="0"/>
              </a:rPr>
              <a:t>Closing Plenary – The State of the Region:</a:t>
            </a:r>
            <a:br>
              <a:rPr lang="en-US" sz="2000" dirty="0">
                <a:latin typeface="Aptos" panose="020B0004020202020204" pitchFamily="34" charset="0"/>
              </a:rPr>
            </a:br>
            <a:r>
              <a:rPr lang="en-US" sz="2000" dirty="0">
                <a:latin typeface="Aptos" panose="020B0004020202020204" pitchFamily="34" charset="0"/>
              </a:rPr>
              <a:t>A Snapshot of Economic Development Trends and 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6B78B-8866-5508-BEB9-C0D9FC974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300984"/>
            <a:ext cx="4808028" cy="54508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latin typeface="Aptos" panose="020B0004020202020204" pitchFamily="34" charset="0"/>
              </a:rPr>
              <a:t>EDA Denver Region 2025 Conference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April 17, 2025</a:t>
            </a:r>
            <a:endParaRPr lang="en-US" sz="1600" dirty="0">
              <a:latin typeface="Aptos" panose="020B00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528ED4-86C8-DD5A-28C6-9BAC4B3ECB13}"/>
              </a:ext>
            </a:extLst>
          </p:cNvPr>
          <p:cNvGrpSpPr/>
          <p:nvPr/>
        </p:nvGrpSpPr>
        <p:grpSpPr>
          <a:xfrm>
            <a:off x="8265237" y="5862864"/>
            <a:ext cx="3694574" cy="558360"/>
            <a:chOff x="8265237" y="5862864"/>
            <a:chExt cx="3694574" cy="558360"/>
          </a:xfrm>
        </p:grpSpPr>
        <p:pic>
          <p:nvPicPr>
            <p:cNvPr id="4" name="Picture Placeholder 7">
              <a:extLst>
                <a:ext uri="{FF2B5EF4-FFF2-40B4-BE49-F238E27FC236}">
                  <a16:creationId xmlns:a16="http://schemas.microsoft.com/office/drawing/2014/main" id="{E380BEA8-0CE3-FAFF-463E-A48772C2B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1" b="5911"/>
            <a:stretch/>
          </p:blipFill>
          <p:spPr>
            <a:xfrm>
              <a:off x="8265237" y="5862864"/>
              <a:ext cx="573701" cy="558360"/>
            </a:xfrm>
            <a:prstGeom prst="ellipse">
              <a:avLst/>
            </a:prstGeom>
            <a:noFill/>
          </p:spPr>
        </p:pic>
        <p:sp>
          <p:nvSpPr>
            <p:cNvPr id="5" name="Text Placeholder 4">
              <a:extLst>
                <a:ext uri="{FF2B5EF4-FFF2-40B4-BE49-F238E27FC236}">
                  <a16:creationId xmlns:a16="http://schemas.microsoft.com/office/drawing/2014/main" id="{721FDC76-6B93-5952-3396-9C4ED66363E9}"/>
                </a:ext>
              </a:extLst>
            </p:cNvPr>
            <p:cNvSpPr txBox="1">
              <a:spLocks/>
            </p:cNvSpPr>
            <p:nvPr/>
          </p:nvSpPr>
          <p:spPr>
            <a:xfrm>
              <a:off x="8964453" y="5873659"/>
              <a:ext cx="2995358" cy="169336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marL="0" marR="0" indent="0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026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539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marR="0" indent="0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19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53938" marR="0" indent="-153938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19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363293" marR="0" indent="-153938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026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77825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01065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24306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7547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tx2"/>
                  </a:solidFill>
                  <a:latin typeface="Aptos" panose="020B0004020202020204" pitchFamily="34" charset="0"/>
                </a:rPr>
                <a:t>Brian Kelsey</a:t>
              </a:r>
            </a:p>
          </p:txBody>
        </p:sp>
        <p:sp>
          <p:nvSpPr>
            <p:cNvPr id="6" name="Text Placeholder 5">
              <a:extLst>
                <a:ext uri="{FF2B5EF4-FFF2-40B4-BE49-F238E27FC236}">
                  <a16:creationId xmlns:a16="http://schemas.microsoft.com/office/drawing/2014/main" id="{513FAFB6-22D3-A0D8-C560-CC017F373AB8}"/>
                </a:ext>
              </a:extLst>
            </p:cNvPr>
            <p:cNvSpPr txBox="1">
              <a:spLocks/>
            </p:cNvSpPr>
            <p:nvPr/>
          </p:nvSpPr>
          <p:spPr>
            <a:xfrm>
              <a:off x="8964453" y="6090700"/>
              <a:ext cx="2995358" cy="33052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None/>
                <a:tabLst/>
                <a:defRPr sz="855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539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0" marR="0" indent="0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19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53938" marR="0" indent="-153938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197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363293" marR="0" indent="-153938" algn="l" defTabSz="6464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71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026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77825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01065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24306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7547" indent="-161621" algn="l" defTabSz="646482" rtl="0" eaLnBrk="1" latinLnBrk="0" hangingPunct="1">
                <a:lnSpc>
                  <a:spcPct val="90000"/>
                </a:lnSpc>
                <a:spcBef>
                  <a:spcPts val="353"/>
                </a:spcBef>
                <a:buFont typeface="Arial" panose="020B0604020202020204" pitchFamily="34" charset="0"/>
                <a:buChar char="•"/>
                <a:defRPr sz="1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bg1"/>
                  </a:solidFill>
                  <a:latin typeface="Aptos" panose="020B0004020202020204" pitchFamily="34" charset="0"/>
                </a:rPr>
                <a:t>Manager, Economic Development Advisory Services</a:t>
              </a:r>
            </a:p>
            <a:p>
              <a:r>
                <a:rPr lang="en-GB" dirty="0">
                  <a:solidFill>
                    <a:schemeClr val="bg1"/>
                  </a:solidFill>
                  <a:latin typeface="Aptos" panose="020B0004020202020204" pitchFamily="34" charset="0"/>
                </a:rPr>
                <a:t>Fort Worth, Texas | brian.kelsey@ey.com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9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D43D-15B6-1085-D3E3-45A14EC3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CEDS: Closing childcare gaps as a workforce development strategy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14ABA7-971C-5345-28EB-3F607A71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10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5952A-66EE-735F-F163-37DDFAE255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66"/>
          <a:stretch/>
        </p:blipFill>
        <p:spPr>
          <a:xfrm>
            <a:off x="617221" y="1088752"/>
            <a:ext cx="10971212" cy="5265557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CA5F819-CA3F-A5DF-534C-842D182199D9}"/>
              </a:ext>
            </a:extLst>
          </p:cNvPr>
          <p:cNvSpPr txBox="1">
            <a:spLocks/>
          </p:cNvSpPr>
          <p:nvPr/>
        </p:nvSpPr>
        <p:spPr>
          <a:xfrm>
            <a:off x="1280287" y="6471244"/>
            <a:ext cx="1030814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Tennessee Department of Human Services. https://tnchildcarehelpdesk.sworpswebapp.sworps.utk.edu/child-care-desert-map/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193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E8A09-6C24-E06D-7A1E-1F5386AAD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4329E-4D9A-6E69-EEE8-8FA236A4B7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934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487A-268A-2A6C-F896-9F75D63A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supply in EDA Denver never fully recovered from the Great Recession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52D1F5-08AD-A9C8-60E2-8A17E219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12</a:t>
            </a:fld>
            <a:endParaRPr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C5EA5E0-C763-2DCA-D9BD-2D3F5DFA1081}"/>
              </a:ext>
            </a:extLst>
          </p:cNvPr>
          <p:cNvSpPr txBox="1">
            <a:spLocks/>
          </p:cNvSpPr>
          <p:nvPr/>
        </p:nvSpPr>
        <p:spPr>
          <a:xfrm>
            <a:off x="1280287" y="6405202"/>
            <a:ext cx="8742671" cy="3120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Sources: HUD SOC Building Permits, Zillow Research. </a:t>
            </a:r>
            <a:r>
              <a:rPr lang="en-US" dirty="0"/>
              <a:t>ZHVI is a measure of the typical home value and market changes across a given region and housing type. It reflects the typical value for homes in the 35th to 65th percentile range. Seasonally adjusted. *Home values expressed in current dollars. Real growth rate calculated by adjusting February 2009 values to 2025 dollars.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711B69B-7378-9729-AD43-FC4F07193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422762"/>
              </p:ext>
            </p:extLst>
          </p:nvPr>
        </p:nvGraphicFramePr>
        <p:xfrm>
          <a:off x="609600" y="1138238"/>
          <a:ext cx="7025640" cy="494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458EE0-8A32-FB58-EF10-051018A4C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84684"/>
              </p:ext>
            </p:extLst>
          </p:nvPr>
        </p:nvGraphicFramePr>
        <p:xfrm>
          <a:off x="5519579" y="1138238"/>
          <a:ext cx="1159192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4365">
                  <a:extLst>
                    <a:ext uri="{9D8B030D-6E8A-4147-A177-3AD203B41FA5}">
                      <a16:colId xmlns:a16="http://schemas.microsoft.com/office/drawing/2014/main" val="2976676917"/>
                    </a:ext>
                  </a:extLst>
                </a:gridCol>
                <a:gridCol w="524827">
                  <a:extLst>
                    <a:ext uri="{9D8B030D-6E8A-4147-A177-3AD203B41FA5}">
                      <a16:colId xmlns:a16="http://schemas.microsoft.com/office/drawing/2014/main" val="421588225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AvgAnn</a:t>
                      </a:r>
                      <a:endParaRPr lang="en-US" sz="1000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6054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1980s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2280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1990s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55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8250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solidFill>
                            <a:schemeClr val="bg1"/>
                          </a:solidFill>
                          <a:effectLst/>
                        </a:rPr>
                        <a:t>2000s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57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848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2010s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7092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2020-23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56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6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9970C1E-89D3-936C-325B-A4E9E925E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80358"/>
              </p:ext>
            </p:extLst>
          </p:nvPr>
        </p:nvGraphicFramePr>
        <p:xfrm>
          <a:off x="8461112" y="1473137"/>
          <a:ext cx="3123692" cy="452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4222">
                  <a:extLst>
                    <a:ext uri="{9D8B030D-6E8A-4147-A177-3AD203B41FA5}">
                      <a16:colId xmlns:a16="http://schemas.microsoft.com/office/drawing/2014/main" val="1539270153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178100071"/>
                    </a:ext>
                  </a:extLst>
                </a:gridCol>
                <a:gridCol w="732790">
                  <a:extLst>
                    <a:ext uri="{9D8B030D-6E8A-4147-A177-3AD203B41FA5}">
                      <a16:colId xmlns:a16="http://schemas.microsoft.com/office/drawing/2014/main" val="4196013476"/>
                    </a:ext>
                  </a:extLst>
                </a:gridCol>
                <a:gridCol w="643890">
                  <a:extLst>
                    <a:ext uri="{9D8B030D-6E8A-4147-A177-3AD203B41FA5}">
                      <a16:colId xmlns:a16="http://schemas.microsoft.com/office/drawing/2014/main" val="1542398019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Feb-09</a:t>
                      </a:r>
                    </a:p>
                  </a:txBody>
                  <a:tcPr marL="45720" marR="4572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Feb-25</a:t>
                      </a:r>
                    </a:p>
                  </a:txBody>
                  <a:tcPr marL="45720" marR="4572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Real %*</a:t>
                      </a:r>
                    </a:p>
                  </a:txBody>
                  <a:tcPr marL="45720" marR="4572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24699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Colorado</a:t>
                      </a:r>
                    </a:p>
                  </a:txBody>
                  <a:tcPr marL="45720" marR="4572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$225,346</a:t>
                      </a:r>
                    </a:p>
                  </a:txBody>
                  <a:tcPr marL="45720" marR="4572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$546,004</a:t>
                      </a:r>
                    </a:p>
                  </a:txBody>
                  <a:tcPr marL="45720" marR="4572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62%</a:t>
                      </a:r>
                    </a:p>
                  </a:txBody>
                  <a:tcPr marL="45720" marR="4572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9968235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Utah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$225,571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$523,712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55%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9938108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Montana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$189,972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$452,837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59%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727337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Wyoming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$201,192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$353,826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17%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307690723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South Dakota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$144,720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$302,465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39%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38893536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North Dakota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$159,968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$265,402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11%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288812652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Nebraska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$124,439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$260,028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39%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8231969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Missouri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$132,056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$247,099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25%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51655323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Kansas</a:t>
                      </a:r>
                    </a:p>
                  </a:txBody>
                  <a:tcPr marL="45720" marR="4572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$115,828</a:t>
                      </a:r>
                    </a:p>
                  </a:txBody>
                  <a:tcPr marL="45720" marR="4572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$227,854</a:t>
                      </a:r>
                    </a:p>
                  </a:txBody>
                  <a:tcPr marL="45720" marR="4572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31%</a:t>
                      </a:r>
                    </a:p>
                  </a:txBody>
                  <a:tcPr marL="45720" marR="4572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25974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Iowa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$117,520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$216,891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23%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10902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877D761-1D9B-758D-E2FB-714931DE7C7D}"/>
              </a:ext>
            </a:extLst>
          </p:cNvPr>
          <p:cNvSpPr txBox="1"/>
          <p:nvPr/>
        </p:nvSpPr>
        <p:spPr>
          <a:xfrm>
            <a:off x="8461112" y="1153746"/>
            <a:ext cx="3123692" cy="22403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Zillow Home Value Index (ZHVI)</a:t>
            </a:r>
          </a:p>
        </p:txBody>
      </p:sp>
    </p:spTree>
    <p:extLst>
      <p:ext uri="{BB962C8B-B14F-4D97-AF65-F5344CB8AC3E}">
        <p14:creationId xmlns:p14="http://schemas.microsoft.com/office/powerpoint/2010/main" val="36835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509021-0B39-45AA-F0F8-F15AB21DFF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Entrepreneurship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2D24AA-A875-8380-4FBB-C76501D096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709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0F05A-2EFF-7CA3-1477-FFAC98C61B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% U.S. venture capital investment, 2019-24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7C2D0-591B-6C01-E2C6-B3BE6B2448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VC investment per resident, 2019-24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DB65F8-3521-40A9-9F65-5C2BA87E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Venture funding share is low but compares favorably per capita to other regions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B0DB1-82C3-5422-B1CE-35735895AE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14</a:t>
            </a:fld>
            <a:endParaRPr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EE66444-5431-90E5-E4DA-DC6F1647AF7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819276"/>
              </p:ext>
            </p:extLst>
          </p:nvPr>
        </p:nvGraphicFramePr>
        <p:xfrm>
          <a:off x="612775" y="1645920"/>
          <a:ext cx="5392738" cy="42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B78F854-3155-424E-56E3-95885BA3937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3256795"/>
              </p:ext>
            </p:extLst>
          </p:nvPr>
        </p:nvGraphicFramePr>
        <p:xfrm>
          <a:off x="6199188" y="1645920"/>
          <a:ext cx="5394325" cy="42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5924AA0-359A-8B5E-1439-7C093FC7C695}"/>
              </a:ext>
            </a:extLst>
          </p:cNvPr>
          <p:cNvSpPr txBox="1">
            <a:spLocks/>
          </p:cNvSpPr>
          <p:nvPr/>
        </p:nvSpPr>
        <p:spPr>
          <a:xfrm>
            <a:off x="1280287" y="6471244"/>
            <a:ext cx="50141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</a:t>
            </a:r>
            <a:r>
              <a:rPr lang="en-GB" dirty="0" err="1"/>
              <a:t>PitchBook</a:t>
            </a:r>
            <a:endParaRPr dirty="0"/>
          </a:p>
        </p:txBody>
      </p:sp>
      <p:pic>
        <p:nvPicPr>
          <p:cNvPr id="11" name="Graphic 10" descr="Lightbulb outline">
            <a:extLst>
              <a:ext uri="{FF2B5EF4-FFF2-40B4-BE49-F238E27FC236}">
                <a16:creationId xmlns:a16="http://schemas.microsoft.com/office/drawing/2014/main" id="{493C2A88-81F3-AF0E-10E5-B4FB9BFDB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5926" y="5902008"/>
            <a:ext cx="457200" cy="45720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110880D-BFDE-3655-BC46-613A57E0DDD0}"/>
              </a:ext>
            </a:extLst>
          </p:cNvPr>
          <p:cNvSpPr txBox="1">
            <a:spLocks/>
          </p:cNvSpPr>
          <p:nvPr/>
        </p:nvSpPr>
        <p:spPr>
          <a:xfrm>
            <a:off x="6200104" y="5835168"/>
            <a:ext cx="5392736" cy="590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Companies in EDA Denver raised </a:t>
            </a:r>
            <a:r>
              <a:rPr lang="en-GB" sz="1400" dirty="0">
                <a:solidFill>
                  <a:schemeClr val="tx2"/>
                </a:solidFill>
              </a:rPr>
              <a:t>$69.33 billion</a:t>
            </a:r>
            <a:r>
              <a:rPr lang="en-GB" sz="1400" dirty="0"/>
              <a:t> in VC in 2019-2024. Leading verticals: SaaS ($16.5b), AI &amp; machine learning ($12.2b)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62462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1FB5AF-72FE-44E8-ABD8-438921E116C0}"/>
              </a:ext>
            </a:extLst>
          </p:cNvPr>
          <p:cNvSpPr txBox="1">
            <a:spLocks/>
          </p:cNvSpPr>
          <p:nvPr/>
        </p:nvSpPr>
        <p:spPr>
          <a:xfrm>
            <a:off x="8406581" y="563952"/>
            <a:ext cx="3309810" cy="1868204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lvl="0"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srgbClr val="FFFFFF"/>
                </a:solidFill>
                <a:latin typeface="+mj-lt"/>
              </a:rPr>
              <a:t>EY refers to the global organization, and may refer to one or more, of the member firms of Ernst &amp; Young Global Limited, each of which is a separate legal entity. Ernst &amp; Young Global Limited, a UK company limited by guarantee, does not provide services to clients. Information about how EY collects and uses personal data and a description of the rights individuals have under data protection legislation are available via ey.com/privacy. EY member firms do not practice law where prohibited by local laws. For more information about our organization, please visit ey.com.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800" kern="0" dirty="0">
              <a:solidFill>
                <a:srgbClr val="FFFFFF"/>
              </a:solidFill>
              <a:latin typeface="+mj-lt"/>
            </a:endParaRPr>
          </a:p>
          <a:p>
            <a:pPr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srgbClr val="FFFFFF"/>
                </a:solidFill>
              </a:rPr>
              <a:t>© 2025 Ernst &amp; Young LLP. </a:t>
            </a:r>
          </a:p>
          <a:p>
            <a:pPr>
              <a:buClr>
                <a:srgbClr val="FFD200"/>
              </a:buClr>
              <a:buSzPct val="70000"/>
              <a:defRPr/>
            </a:pPr>
            <a:r>
              <a:rPr lang="en-IN" sz="800" kern="0" dirty="0">
                <a:solidFill>
                  <a:srgbClr val="FFFFFF"/>
                </a:solidFill>
              </a:rPr>
              <a:t>All Rights Reserved.</a:t>
            </a: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endParaRPr lang="en-IN" sz="700" kern="0" dirty="0">
              <a:solidFill>
                <a:srgbClr val="FFFFFF"/>
              </a:solidFill>
            </a:endParaRPr>
          </a:p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lang="en-IN" sz="1100" kern="0" dirty="0">
                <a:solidFill>
                  <a:srgbClr val="FFFFFF"/>
                </a:solidFill>
                <a:latin typeface="EYInterstate" panose="02000503020000020004" pitchFamily="2" charset="0"/>
              </a:rPr>
              <a:t>ey.com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4E81A-39DE-435F-B0D4-D0C0428AA4AD}"/>
              </a:ext>
            </a:extLst>
          </p:cNvPr>
          <p:cNvSpPr txBox="1">
            <a:spLocks/>
          </p:cNvSpPr>
          <p:nvPr/>
        </p:nvSpPr>
        <p:spPr>
          <a:xfrm>
            <a:off x="481959" y="563952"/>
            <a:ext cx="3205138" cy="2660728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lvl="0">
              <a:spcAft>
                <a:spcPts val="600"/>
              </a:spcAft>
              <a:buClr>
                <a:srgbClr val="FFD200"/>
              </a:buClr>
              <a:buSzPct val="70000"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" panose="02000503020000020004" pitchFamily="2" charset="0"/>
              </a:rPr>
              <a:t>EY 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EYInterstate" panose="02000503020000020004" pitchFamily="2" charset="0"/>
                <a:cs typeface="Arial"/>
              </a:rPr>
              <a:t>|  </a:t>
            </a:r>
            <a:r>
              <a:rPr lang="en-IN" sz="1200" kern="0">
                <a:solidFill>
                  <a:srgbClr val="FFE600"/>
                </a:solidFill>
                <a:latin typeface="EYInterstate" panose="02000503020000020004" pitchFamily="2" charset="0"/>
                <a:cs typeface="Arial"/>
              </a:rPr>
              <a:t>Building a better working world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EYInterstate" panose="02000503020000020004" pitchFamily="2" charset="0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200"/>
              </a:buClr>
              <a:buSzPct val="70000"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" panose="02000503020000020004" pitchFamily="2" charset="0"/>
              <a:cs typeface="Arial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1100" kern="0">
                <a:solidFill>
                  <a:srgbClr val="FFFFFF"/>
                </a:solidFill>
                <a:latin typeface="EYInterstate" panose="02000503020000020004" pitchFamily="2" charset="0"/>
              </a:rPr>
              <a:t>EY exists to build a better working world, helping to create long-term value for clients, people and society and build trust in the capital markets. 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1100" kern="0">
              <a:solidFill>
                <a:srgbClr val="FFFFFF"/>
              </a:solidFill>
              <a:latin typeface="EYInterstate" panose="02000503020000020004" pitchFamily="2" charset="0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1100" kern="0">
                <a:solidFill>
                  <a:srgbClr val="FFFFFF"/>
                </a:solidFill>
                <a:latin typeface="EYInterstate" panose="02000503020000020004" pitchFamily="2" charset="0"/>
              </a:rPr>
              <a:t>Enabled by data and technology, diverse EY teams in over 150 countries provide trust through assurance and help clients grow, transform and operate. </a:t>
            </a:r>
          </a:p>
          <a:p>
            <a:pPr lvl="0">
              <a:buClr>
                <a:srgbClr val="FFD200"/>
              </a:buClr>
              <a:buSzPct val="70000"/>
              <a:defRPr/>
            </a:pPr>
            <a:endParaRPr lang="en-IN" sz="1100" kern="0">
              <a:solidFill>
                <a:srgbClr val="FFFFFF"/>
              </a:solidFill>
              <a:latin typeface="EYInterstate" panose="02000503020000020004" pitchFamily="2" charset="0"/>
            </a:endParaRPr>
          </a:p>
          <a:p>
            <a:pPr lvl="0">
              <a:buClr>
                <a:srgbClr val="FFD200"/>
              </a:buClr>
              <a:buSzPct val="70000"/>
              <a:defRPr/>
            </a:pPr>
            <a:r>
              <a:rPr lang="en-IN" sz="1100" kern="0">
                <a:solidFill>
                  <a:srgbClr val="FFFFFF"/>
                </a:solidFill>
                <a:latin typeface="EYInterstate" panose="02000503020000020004" pitchFamily="2" charset="0"/>
              </a:rPr>
              <a:t>Working across assurance, consulting, law, strategy, tax and transactions, EY teams ask better questions to find new answers for the complex issues facing our world today.</a:t>
            </a:r>
          </a:p>
        </p:txBody>
      </p:sp>
    </p:spTree>
    <p:extLst>
      <p:ext uri="{BB962C8B-B14F-4D97-AF65-F5344CB8AC3E}">
        <p14:creationId xmlns:p14="http://schemas.microsoft.com/office/powerpoint/2010/main" val="215083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91F5-EC55-AB7B-7F0B-51393DC5F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EDA Regions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AB6A61-2751-9953-9FBC-41AD3E20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Page </a:t>
            </a:r>
            <a:fld id="{F1BC30E3-FFE5-4B91-AA19-87A149EBB9EE}" type="slidenum">
              <a:rPr smtClean="0">
                <a:solidFill>
                  <a:schemeClr val="tx1"/>
                </a:solidFill>
              </a:rPr>
              <a:pPr/>
              <a:t>2</a:t>
            </a:fld>
            <a:endParaRPr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E24D7A-BC6A-7187-F054-58E5C245E839}"/>
              </a:ext>
            </a:extLst>
          </p:cNvPr>
          <p:cNvGrpSpPr/>
          <p:nvPr/>
        </p:nvGrpSpPr>
        <p:grpSpPr>
          <a:xfrm>
            <a:off x="1429026" y="1219200"/>
            <a:ext cx="9333948" cy="5394772"/>
            <a:chOff x="1718750" y="1219200"/>
            <a:chExt cx="9333948" cy="53947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EEB084-CEB8-2932-E583-BF0C2C4A5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8144" y="1219200"/>
              <a:ext cx="7695712" cy="539477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16FEC0-756B-9275-23FD-62267655AB7A}"/>
                </a:ext>
              </a:extLst>
            </p:cNvPr>
            <p:cNvSpPr txBox="1"/>
            <p:nvPr/>
          </p:nvSpPr>
          <p:spPr>
            <a:xfrm>
              <a:off x="1718750" y="2342563"/>
              <a:ext cx="1058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</a:rPr>
                <a:t>Seattle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BAB17B-D70C-487D-E920-7CA5A1DAA5CF}"/>
                </a:ext>
              </a:extLst>
            </p:cNvPr>
            <p:cNvSpPr txBox="1"/>
            <p:nvPr/>
          </p:nvSpPr>
          <p:spPr>
            <a:xfrm>
              <a:off x="4755472" y="1243783"/>
              <a:ext cx="1340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ptos" panose="020B0004020202020204" pitchFamily="34" charset="0"/>
                </a:rPr>
                <a:t>Denver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624BA0-19A7-23BD-C7FB-A3F89866915B}"/>
                </a:ext>
              </a:extLst>
            </p:cNvPr>
            <p:cNvSpPr txBox="1"/>
            <p:nvPr/>
          </p:nvSpPr>
          <p:spPr>
            <a:xfrm>
              <a:off x="6397408" y="1428449"/>
              <a:ext cx="1340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</a:rPr>
                <a:t>Chicago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434DD5-2D24-D106-6CA5-955576ADA864}"/>
                </a:ext>
              </a:extLst>
            </p:cNvPr>
            <p:cNvSpPr txBox="1"/>
            <p:nvPr/>
          </p:nvSpPr>
          <p:spPr>
            <a:xfrm>
              <a:off x="9574999" y="1948934"/>
              <a:ext cx="1477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</a:rPr>
                <a:t>Philadelphia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503975-1B60-4FA1-917B-6669181ADA3C}"/>
                </a:ext>
              </a:extLst>
            </p:cNvPr>
            <p:cNvSpPr txBox="1"/>
            <p:nvPr/>
          </p:nvSpPr>
          <p:spPr>
            <a:xfrm>
              <a:off x="8234471" y="4355069"/>
              <a:ext cx="1340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</a:rPr>
                <a:t>Atlanta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8C69CD-2F78-61ED-DB94-2DF54D740828}"/>
                </a:ext>
              </a:extLst>
            </p:cNvPr>
            <p:cNvSpPr txBox="1"/>
            <p:nvPr/>
          </p:nvSpPr>
          <p:spPr>
            <a:xfrm>
              <a:off x="6020540" y="5060220"/>
              <a:ext cx="1340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</a:rPr>
                <a:t>Austin</a:t>
              </a:r>
            </a:p>
          </p:txBody>
        </p:sp>
      </p:grp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A0344D9-7C33-BF6C-A56B-5BAE20DA1279}"/>
              </a:ext>
            </a:extLst>
          </p:cNvPr>
          <p:cNvSpPr txBox="1">
            <a:spLocks/>
          </p:cNvSpPr>
          <p:nvPr/>
        </p:nvSpPr>
        <p:spPr>
          <a:xfrm>
            <a:off x="1429026" y="6471244"/>
            <a:ext cx="398143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* Map and charts omit U.S. Territories and Puerto Rico due to data availability.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EC714B-AEB7-73F7-16AE-CC6BAE26D8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Economic growth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2C35A2-4A50-E476-1B92-046C6CA214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60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26890-A8D9-0562-9F29-3676543F2E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GDP growth, 2019-2024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B7F55-9BED-EC68-0D7E-2039713AF8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Job growth, 2019-2024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BB2CEE-2BB5-09F3-3AC2-79731A9A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Denver is the third-fastest growing EDA regional economy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5749E-336A-4BEE-EB32-A9F27FC798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4</a:t>
            </a:fld>
            <a:endParaRPr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3671819-F794-1AAC-9DF3-F2F0E7EFE31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0974325"/>
              </p:ext>
            </p:extLst>
          </p:nvPr>
        </p:nvGraphicFramePr>
        <p:xfrm>
          <a:off x="612775" y="1645920"/>
          <a:ext cx="5392738" cy="42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F0DB98C-0CD0-3FC6-3C31-CE1E3A2C6A0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0544913"/>
              </p:ext>
            </p:extLst>
          </p:nvPr>
        </p:nvGraphicFramePr>
        <p:xfrm>
          <a:off x="6199188" y="1645920"/>
          <a:ext cx="5394325" cy="42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D97639E-99B6-B0BF-B3AC-CB189FF60684}"/>
              </a:ext>
            </a:extLst>
          </p:cNvPr>
          <p:cNvSpPr txBox="1">
            <a:spLocks/>
          </p:cNvSpPr>
          <p:nvPr/>
        </p:nvSpPr>
        <p:spPr>
          <a:xfrm>
            <a:off x="1280287" y="6471244"/>
            <a:ext cx="50141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</a:t>
            </a:r>
            <a:r>
              <a:rPr lang="en-GB" dirty="0" err="1"/>
              <a:t>Lightcast</a:t>
            </a:r>
            <a:r>
              <a:rPr lang="en-GB" dirty="0"/>
              <a:t>. GDP growth is not adjusted for inflation.</a:t>
            </a:r>
            <a:endParaRPr dirty="0"/>
          </a:p>
        </p:txBody>
      </p:sp>
      <p:pic>
        <p:nvPicPr>
          <p:cNvPr id="12" name="Graphic 11" descr="Lightbulb outline">
            <a:extLst>
              <a:ext uri="{FF2B5EF4-FFF2-40B4-BE49-F238E27FC236}">
                <a16:creationId xmlns:a16="http://schemas.microsoft.com/office/drawing/2014/main" id="{327B18F3-F6BB-E0A7-2D77-F0D77ED0E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5926" y="5902008"/>
            <a:ext cx="457200" cy="4572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90543415-88F6-B662-255C-B74F47BA799C}"/>
              </a:ext>
            </a:extLst>
          </p:cNvPr>
          <p:cNvSpPr txBox="1">
            <a:spLocks/>
          </p:cNvSpPr>
          <p:nvPr/>
        </p:nvSpPr>
        <p:spPr>
          <a:xfrm>
            <a:off x="6195226" y="5874786"/>
            <a:ext cx="5392736" cy="5116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EDA Denver is a nearly </a:t>
            </a:r>
            <a:r>
              <a:rPr lang="en-GB" sz="1400" dirty="0">
                <a:solidFill>
                  <a:schemeClr val="tx2"/>
                </a:solidFill>
              </a:rPr>
              <a:t>$2 trillion </a:t>
            </a:r>
            <a:r>
              <a:rPr lang="en-GB" sz="1400" dirty="0"/>
              <a:t>economy, about 8% of total U.S. GDP. Employers added about </a:t>
            </a:r>
            <a:r>
              <a:rPr lang="en-GB" sz="1400" dirty="0">
                <a:solidFill>
                  <a:schemeClr val="tx2"/>
                </a:solidFill>
              </a:rPr>
              <a:t>605,000</a:t>
            </a:r>
            <a:r>
              <a:rPr lang="en-GB" sz="1400" dirty="0"/>
              <a:t> jobs in 2019-2024.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34550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10859-1133-0605-2592-35C33AFB9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247CA-A10A-F535-2CD1-1A17E7EEA9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All U.S. metros, February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92A49-3903-10BC-F466-6E0CD447F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EDA Denver metros, February 2025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709179-DC8E-8533-AF89-D646020E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EDA Denver is home to two of the fastest growing metro job markets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2C068-072D-6B5D-6E97-E788B1F14C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5</a:t>
            </a:fld>
            <a:endParaRPr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54387B7-2D08-3014-02DC-AE62437BC6D7}"/>
              </a:ext>
            </a:extLst>
          </p:cNvPr>
          <p:cNvSpPr txBox="1">
            <a:spLocks/>
          </p:cNvSpPr>
          <p:nvPr/>
        </p:nvSpPr>
        <p:spPr>
          <a:xfrm>
            <a:off x="1280287" y="6471244"/>
            <a:ext cx="50141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U.S. Bureau of Labor Statistics, CES. February report released on April 9, 2025.</a:t>
            </a:r>
            <a:endParaRPr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C4A6299-7709-6D4D-712D-B4CD9A78A5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0871862"/>
              </p:ext>
            </p:extLst>
          </p:nvPr>
        </p:nvGraphicFramePr>
        <p:xfrm>
          <a:off x="612775" y="1645920"/>
          <a:ext cx="4584383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2703">
                  <a:extLst>
                    <a:ext uri="{9D8B030D-6E8A-4147-A177-3AD203B41FA5}">
                      <a16:colId xmlns:a16="http://schemas.microsoft.com/office/drawing/2014/main" val="393487398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11164478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1323334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Jobs(k)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YoY Growth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5815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Sandusky, OH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50.1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6.14%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663333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Barnstable, MA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91.0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5.94%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45181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Rochester, MN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129.5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5.46%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7875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Napa, CA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76.4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4.80%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97690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Coeur d'Alene, ID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75.0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4.60%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47620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Traverse City, MI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70.0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4.17%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72646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Atlantic City-Hammonton, NJ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167.6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4.10%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70942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St. George, UT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89.1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3.60%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66422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Kennewick-Richland, WA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128.3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3.38%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17307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Chambersburg, PA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62.6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3.30%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37323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Eagle Pass, TX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18.8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3.30%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653757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Boise, ID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407.8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3.29%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07708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Walla Walla, WA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28.4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3.27%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58313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Goldsboro, NC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42.9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3.12%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15814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Rapid City, SD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74.0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3.06%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673367"/>
                  </a:ext>
                </a:extLst>
              </a:tr>
            </a:tbl>
          </a:graphicData>
        </a:graphic>
      </p:graphicFrame>
      <p:graphicFrame>
        <p:nvGraphicFramePr>
          <p:cNvPr id="16" name="Content Placeholder 14">
            <a:extLst>
              <a:ext uri="{FF2B5EF4-FFF2-40B4-BE49-F238E27FC236}">
                <a16:creationId xmlns:a16="http://schemas.microsoft.com/office/drawing/2014/main" id="{DBEB406B-267B-2031-5367-AE6319C0E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701320"/>
              </p:ext>
            </p:extLst>
          </p:nvPr>
        </p:nvGraphicFramePr>
        <p:xfrm>
          <a:off x="6195226" y="1645920"/>
          <a:ext cx="4584383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2703">
                  <a:extLst>
                    <a:ext uri="{9D8B030D-6E8A-4147-A177-3AD203B41FA5}">
                      <a16:colId xmlns:a16="http://schemas.microsoft.com/office/drawing/2014/main" val="393487398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11164478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1323334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Jobs(k)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YoY Growth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5815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St. George, UT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89.1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3.60%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663333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Rapid City, SD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74.0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3.06%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45181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Grand Forks, 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56.0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2.94%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7875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Logan, UT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73.0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2.53%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297690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Ogden, UT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272.8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1.91%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47620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Jefferson City, MO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83.1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1.84%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72646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Manhattan, KS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56.7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1.61%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770942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Salt Lake City-Murray, UT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832.3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1.55%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166422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Missoula, MT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68.8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1.47%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17307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Iowa City, IA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102.9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1.38%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537323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Springfield, MO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235.5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1.38%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653757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Helena, MT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44.3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1.37%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07708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Bismarck, 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72.3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1.26%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58313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Lincoln, 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196.2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1.24%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115814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Grand Junction, CO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67.8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1.19%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67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24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95652A-1B17-45F8-85A4-98731291F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Tourism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E7980-1D7B-1F35-F8B2-39E6A1D2E8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3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C01136-5420-63C8-A97C-D5E4B0765E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710"/>
          <a:stretch/>
        </p:blipFill>
        <p:spPr>
          <a:xfrm>
            <a:off x="0" y="0"/>
            <a:ext cx="12214921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6E138C-E1E3-36E3-DFEC-213EB400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7</a:t>
            </a:fld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D5BB57-F2B9-B916-7B36-5F45C2946D64}"/>
              </a:ext>
            </a:extLst>
          </p:cNvPr>
          <p:cNvSpPr txBox="1"/>
          <p:nvPr/>
        </p:nvSpPr>
        <p:spPr>
          <a:xfrm>
            <a:off x="948754" y="5690367"/>
            <a:ext cx="852337" cy="14382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800" dirty="0">
                <a:latin typeface="Aptos" panose="020B0004020202020204" pitchFamily="34" charset="0"/>
              </a:rPr>
              <a:t>Gilpin County, 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BFD722-A23E-7A2F-7D77-BA302699FC50}"/>
              </a:ext>
            </a:extLst>
          </p:cNvPr>
          <p:cNvSpPr txBox="1"/>
          <p:nvPr/>
        </p:nvSpPr>
        <p:spPr>
          <a:xfrm>
            <a:off x="8910496" y="206756"/>
            <a:ext cx="2930524" cy="30418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2000" b="1" dirty="0">
                <a:latin typeface="Aptos" panose="020B0004020202020204" pitchFamily="34" charset="0"/>
              </a:rPr>
              <a:t>Hospitality and Tourism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2CCD2DC6-1EE1-7DA5-8847-E12D7D5567F6}"/>
              </a:ext>
            </a:extLst>
          </p:cNvPr>
          <p:cNvSpPr txBox="1">
            <a:spLocks/>
          </p:cNvSpPr>
          <p:nvPr/>
        </p:nvSpPr>
        <p:spPr>
          <a:xfrm>
            <a:off x="11535284" y="6471244"/>
            <a:ext cx="663066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>
                <a:latin typeface="Aptos" panose="020B0004020202020204" pitchFamily="34" charset="0"/>
              </a:rPr>
              <a:t>Page </a:t>
            </a:r>
            <a:fld id="{F1BC30E3-FFE5-4B91-AA19-87A149EBB9EE}" type="slidenum">
              <a:rPr sz="800" smtClean="0">
                <a:latin typeface="Aptos" panose="020B0004020202020204" pitchFamily="34" charset="0"/>
              </a:rPr>
              <a:pPr algn="r"/>
              <a:t>7</a:t>
            </a:fld>
            <a:endParaRPr sz="800" dirty="0">
              <a:latin typeface="Aptos" panose="020B0004020202020204" pitchFamily="34" charset="0"/>
            </a:endParaRP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E5AB6B3A-F82E-C2DC-B5AE-DB75A37698AD}"/>
              </a:ext>
            </a:extLst>
          </p:cNvPr>
          <p:cNvSpPr txBox="1">
            <a:spLocks/>
          </p:cNvSpPr>
          <p:nvPr/>
        </p:nvSpPr>
        <p:spPr>
          <a:xfrm>
            <a:off x="1786335" y="6471244"/>
            <a:ext cx="91796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Source: </a:t>
            </a:r>
            <a:r>
              <a:rPr lang="en-GB" dirty="0" err="1">
                <a:solidFill>
                  <a:schemeClr val="tx1"/>
                </a:solidFill>
              </a:rPr>
              <a:t>Lightcast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5B9C381-CF5E-FC8B-8C43-BCAA75994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219452"/>
              </p:ext>
            </p:extLst>
          </p:nvPr>
        </p:nvGraphicFramePr>
        <p:xfrm>
          <a:off x="8910496" y="717698"/>
          <a:ext cx="2930524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2640">
                  <a:extLst>
                    <a:ext uri="{9D8B030D-6E8A-4147-A177-3AD203B41FA5}">
                      <a16:colId xmlns:a16="http://schemas.microsoft.com/office/drawing/2014/main" val="1074529293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893160461"/>
                    </a:ext>
                  </a:extLst>
                </a:gridCol>
                <a:gridCol w="569277">
                  <a:extLst>
                    <a:ext uri="{9D8B030D-6E8A-4147-A177-3AD203B41FA5}">
                      <a16:colId xmlns:a16="http://schemas.microsoft.com/office/drawing/2014/main" val="3379403200"/>
                    </a:ext>
                  </a:extLst>
                </a:gridCol>
                <a:gridCol w="383540">
                  <a:extLst>
                    <a:ext uri="{9D8B030D-6E8A-4147-A177-3AD203B41FA5}">
                      <a16:colId xmlns:a16="http://schemas.microsoft.com/office/drawing/2014/main" val="3671611329"/>
                    </a:ext>
                  </a:extLst>
                </a:gridCol>
                <a:gridCol w="569277">
                  <a:extLst>
                    <a:ext uri="{9D8B030D-6E8A-4147-A177-3AD203B41FA5}">
                      <a16:colId xmlns:a16="http://schemas.microsoft.com/office/drawing/2014/main" val="115592225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GDP ($b)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2019-24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Jobs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2019-24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713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Atlanta</a:t>
                      </a:r>
                    </a:p>
                  </a:txBody>
                  <a:tcPr marL="45720" marR="4572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$83.99</a:t>
                      </a:r>
                    </a:p>
                  </a:txBody>
                  <a:tcPr marL="45720" marR="4572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38.7%</a:t>
                      </a:r>
                    </a:p>
                  </a:txBody>
                  <a:tcPr marL="45720" marR="4572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757k</a:t>
                      </a:r>
                    </a:p>
                  </a:txBody>
                  <a:tcPr marL="45720" marR="4572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1.3%</a:t>
                      </a:r>
                    </a:p>
                  </a:txBody>
                  <a:tcPr marL="45720" marR="4572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4332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Denver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$31.45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34.6%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313k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-0.5%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3113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Austin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$36.82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35.5%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340k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-0.6%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9632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Seattle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$120.31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26.4%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883k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-5.1%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493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Chicago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$44.47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25.5%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391k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-5.3%</a:t>
                      </a:r>
                    </a:p>
                  </a:txBody>
                  <a:tcPr marL="45720" marR="4572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Philadelphia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$93.54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24.1%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688k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-6.1%</a:t>
                      </a:r>
                    </a:p>
                  </a:txBody>
                  <a:tcPr marL="45720" marR="4572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871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62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BC5636-1092-4859-1AAB-567DAF46E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Workforce availability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E1FA8-C3B3-DDA8-FDE4-286E05FFAA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23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A658D-AE9A-0E4C-D166-4E9A0234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9C3DF-E69A-65A6-B323-9B6ED800A0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Unemployment rate, December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74445-8C2A-C302-E793-21088F1D1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Potential labor shortage, 2024-2034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9AF5BE-87E4-D039-5222-80886355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openings could significantly outpace labor supply in four EDA regions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79D2C-98EC-11B0-E27E-8CEACE7C0A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9</a:t>
            </a:fld>
            <a:endParaRPr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19C20E1-3BC2-670F-657B-B697CBCD5EB5}"/>
              </a:ext>
            </a:extLst>
          </p:cNvPr>
          <p:cNvSpPr txBox="1">
            <a:spLocks/>
          </p:cNvSpPr>
          <p:nvPr/>
        </p:nvSpPr>
        <p:spPr>
          <a:xfrm>
            <a:off x="1280287" y="6471244"/>
            <a:ext cx="50141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</a:t>
            </a:r>
            <a:r>
              <a:rPr lang="en-GB" dirty="0" err="1"/>
              <a:t>Lightcast</a:t>
            </a:r>
            <a:endParaRPr dirty="0"/>
          </a:p>
        </p:txBody>
      </p:sp>
      <p:pic>
        <p:nvPicPr>
          <p:cNvPr id="12" name="Graphic 11" descr="Lightbulb outline">
            <a:extLst>
              <a:ext uri="{FF2B5EF4-FFF2-40B4-BE49-F238E27FC236}">
                <a16:creationId xmlns:a16="http://schemas.microsoft.com/office/drawing/2014/main" id="{68DF95C2-85FB-848E-6867-864ED7DAF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5926" y="5902008"/>
            <a:ext cx="457200" cy="4572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E2689C31-3B3B-22E1-F7B2-17C23236A05A}"/>
              </a:ext>
            </a:extLst>
          </p:cNvPr>
          <p:cNvSpPr txBox="1">
            <a:spLocks/>
          </p:cNvSpPr>
          <p:nvPr/>
        </p:nvSpPr>
        <p:spPr>
          <a:xfrm>
            <a:off x="6192839" y="5835168"/>
            <a:ext cx="5253990" cy="590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IN" sz="8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Denver’s </a:t>
            </a:r>
            <a:r>
              <a:rPr lang="en-GB" sz="1400" dirty="0">
                <a:solidFill>
                  <a:schemeClr val="tx2"/>
                </a:solidFill>
              </a:rPr>
              <a:t>age-75+</a:t>
            </a:r>
            <a:r>
              <a:rPr lang="en-GB" sz="1400" dirty="0"/>
              <a:t> population is expected to grow by </a:t>
            </a:r>
            <a:r>
              <a:rPr lang="en-GB" sz="1400" dirty="0">
                <a:solidFill>
                  <a:schemeClr val="tx2"/>
                </a:solidFill>
              </a:rPr>
              <a:t>34%</a:t>
            </a:r>
            <a:r>
              <a:rPr lang="en-GB" sz="1400" dirty="0"/>
              <a:t> by 2034 (+650k). Total population is expected to grow by only 5% (+1.4m).</a:t>
            </a:r>
            <a:endParaRPr sz="1400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66E61395-43B8-7985-7DA2-00640397E37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2681895"/>
              </p:ext>
            </p:extLst>
          </p:nvPr>
        </p:nvGraphicFramePr>
        <p:xfrm>
          <a:off x="6199188" y="1645920"/>
          <a:ext cx="5253990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375966319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3210354059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1373505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3252148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Job Change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2024-2034</a:t>
                      </a:r>
                    </a:p>
                  </a:txBody>
                  <a:tcPr marL="0" marR="0" marT="9144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Pop Change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Age 25-64</a:t>
                      </a:r>
                    </a:p>
                  </a:txBody>
                  <a:tcPr marL="0" marR="0" marT="9144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Difference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Pop-Jobs</a:t>
                      </a:r>
                    </a:p>
                  </a:txBody>
                  <a:tcPr marL="0" marR="0" marT="9144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9293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Seattle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3,050,217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29,275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-3,020,942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337824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Philadelphia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2,200,518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-269,645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-2,470,163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extLst>
                  <a:ext uri="{0D108BD9-81ED-4DB2-BD59-A6C34878D82A}">
                    <a16:rowId xmlns:a16="http://schemas.microsoft.com/office/drawing/2014/main" val="407422822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Chicago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735,906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-218,738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-954,644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extLst>
                  <a:ext uri="{0D108BD9-81ED-4DB2-BD59-A6C34878D82A}">
                    <a16:rowId xmlns:a16="http://schemas.microsoft.com/office/drawing/2014/main" val="147127369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Denver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1,303,605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858,508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2"/>
                          </a:solidFill>
                          <a:effectLst/>
                          <a:latin typeface="Aptos" panose="020B0004020202020204" pitchFamily="34" charset="0"/>
                        </a:rPr>
                        <a:t>-445,097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extLst>
                  <a:ext uri="{0D108BD9-81ED-4DB2-BD59-A6C34878D82A}">
                    <a16:rowId xmlns:a16="http://schemas.microsoft.com/office/drawing/2014/main" val="270704893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Atlanta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2,784,237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2,997,625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213,388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/>
                </a:tc>
                <a:extLst>
                  <a:ext uri="{0D108BD9-81ED-4DB2-BD59-A6C34878D82A}">
                    <a16:rowId xmlns:a16="http://schemas.microsoft.com/office/drawing/2014/main" val="426526564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Austin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2,399,303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2,640,043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240,740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91440" marB="9144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845151"/>
                  </a:ext>
                </a:extLst>
              </a:tr>
            </a:tbl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A3F00B86-40BC-9165-AE9C-25EBC5B527C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3774402"/>
              </p:ext>
            </p:extLst>
          </p:nvPr>
        </p:nvGraphicFramePr>
        <p:xfrm>
          <a:off x="612775" y="1645920"/>
          <a:ext cx="5392738" cy="42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4744977"/>
      </p:ext>
    </p:extLst>
  </p:cSld>
  <p:clrMapOvr>
    <a:masterClrMapping/>
  </p:clrMapOvr>
</p:sld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F374779ADA04D930B5B8EA03F269D" ma:contentTypeVersion="19" ma:contentTypeDescription="Create a new document." ma:contentTypeScope="" ma:versionID="c053a7d46a3790efea1898101402509c">
  <xsd:schema xmlns:xsd="http://www.w3.org/2001/XMLSchema" xmlns:xs="http://www.w3.org/2001/XMLSchema" xmlns:p="http://schemas.microsoft.com/office/2006/metadata/properties" xmlns:ns2="2ac31c17-ab86-4a70-9efd-2059301c0097" xmlns:ns3="677d33f0-78ef-4b46-8d5a-bc14536297b4" xmlns:ns4="50c908b1-f277-4340-90a9-4611d0b0f078" targetNamespace="http://schemas.microsoft.com/office/2006/metadata/properties" ma:root="true" ma:fieldsID="1b9be069afa2c3ae069ffdd586084f2a" ns2:_="" ns3:_="" ns4:_="">
    <xsd:import namespace="2ac31c17-ab86-4a70-9efd-2059301c0097"/>
    <xsd:import namespace="677d33f0-78ef-4b46-8d5a-bc14536297b4"/>
    <xsd:import namespace="50c908b1-f277-4340-90a9-4611d0b0f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31c17-ab86-4a70-9efd-2059301c00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ef62f9-2e07-484b-bd79-00aec9012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d33f0-78ef-4b46-8d5a-bc14536297b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908b1-f277-4340-90a9-4611d0b0f07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52a2abf-c02c-431b-8cab-ea0b7ee3894e}" ma:internalName="TaxCatchAll" ma:showField="CatchAllData" ma:web="677d33f0-78ef-4b46-8d5a-bc14536297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c31c17-ab86-4a70-9efd-2059301c0097">
      <Terms xmlns="http://schemas.microsoft.com/office/infopath/2007/PartnerControls"/>
    </lcf76f155ced4ddcb4097134ff3c332f>
    <TaxCatchAll xmlns="50c908b1-f277-4340-90a9-4611d0b0f078" xsi:nil="true"/>
  </documentManagement>
</p:properties>
</file>

<file path=customXml/itemProps1.xml><?xml version="1.0" encoding="utf-8"?>
<ds:datastoreItem xmlns:ds="http://schemas.openxmlformats.org/officeDocument/2006/customXml" ds:itemID="{CF8CB3DB-7FC1-4AB0-ADC1-FDAD156321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DF01E0-F408-43F5-ACC5-DAF8D79C4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31c17-ab86-4a70-9efd-2059301c0097"/>
    <ds:schemaRef ds:uri="677d33f0-78ef-4b46-8d5a-bc14536297b4"/>
    <ds:schemaRef ds:uri="50c908b1-f277-4340-90a9-4611d0b0f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8C3335-8D08-4E6F-B525-E2755980F4E8}">
  <ds:schemaRefs>
    <ds:schemaRef ds:uri="2ac31c17-ab86-4a70-9efd-2059301c0097"/>
    <ds:schemaRef ds:uri="50c908b1-f277-4340-90a9-4611d0b0f078"/>
    <ds:schemaRef ds:uri="677d33f0-78ef-4b46-8d5a-bc14536297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1085</Words>
  <Application>Microsoft Office PowerPoint</Application>
  <PresentationFormat>Custom</PresentationFormat>
  <Paragraphs>293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EYInterstate</vt:lpstr>
      <vt:lpstr>EYInterstate Light</vt:lpstr>
      <vt:lpstr>EY dark background</vt:lpstr>
      <vt:lpstr>Closing Plenary – The State of the Region: A Snapshot of Economic Development Trends and Actions</vt:lpstr>
      <vt:lpstr>EDA Regions</vt:lpstr>
      <vt:lpstr>PowerPoint Presentation</vt:lpstr>
      <vt:lpstr>Denver is the third-fastest growing EDA regional economy</vt:lpstr>
      <vt:lpstr>EDA Denver is home to two of the fastest growing metro job markets</vt:lpstr>
      <vt:lpstr>PowerPoint Presentation</vt:lpstr>
      <vt:lpstr>PowerPoint Presentation</vt:lpstr>
      <vt:lpstr>PowerPoint Presentation</vt:lpstr>
      <vt:lpstr>Job openings could significantly outpace labor supply in four EDA regions</vt:lpstr>
      <vt:lpstr>CEDS: Closing childcare gaps as a workforce development strategy</vt:lpstr>
      <vt:lpstr>PowerPoint Presentation</vt:lpstr>
      <vt:lpstr>Housing supply in EDA Denver never fully recovered from the Great Recession</vt:lpstr>
      <vt:lpstr>PowerPoint Presentation</vt:lpstr>
      <vt:lpstr>Venture funding share is low but compares favorably per capita to other regions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</dc:title>
  <dc:creator/>
  <cp:keywords/>
  <cp:lastModifiedBy/>
  <cp:revision>1</cp:revision>
  <dcterms:created xsi:type="dcterms:W3CDTF">2020-06-09T18:31:46Z</dcterms:created>
  <dcterms:modified xsi:type="dcterms:W3CDTF">2025-04-14T14:29:46Z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0x01010013AF374779ADA04D930B5B8EA03F269D</vt:lpwstr>
  </property>
  <property fmtid="{D5CDD505-2E9C-101B-9397-08002B2CF9AE}" pid="3" name="MediaServiceImageTags">
    <vt:lpwstr/>
  </property>
</Properties>
</file>