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2" r:id="rId3"/>
  </p:sldMasterIdLst>
  <p:notesMasterIdLst>
    <p:notesMasterId r:id="rId26"/>
  </p:notesMasterIdLst>
  <p:sldIdLst>
    <p:sldId id="2147171078" r:id="rId4"/>
    <p:sldId id="2147171085" r:id="rId5"/>
    <p:sldId id="2147171044" r:id="rId6"/>
    <p:sldId id="720" r:id="rId7"/>
    <p:sldId id="2147171020" r:id="rId8"/>
    <p:sldId id="2147171080" r:id="rId9"/>
    <p:sldId id="2147171071" r:id="rId10"/>
    <p:sldId id="2147171074" r:id="rId11"/>
    <p:sldId id="2147171057" r:id="rId12"/>
    <p:sldId id="2147171058" r:id="rId13"/>
    <p:sldId id="258" r:id="rId14"/>
    <p:sldId id="2147171062" r:id="rId15"/>
    <p:sldId id="260" r:id="rId16"/>
    <p:sldId id="261" r:id="rId17"/>
    <p:sldId id="2147171076" r:id="rId18"/>
    <p:sldId id="2147171077" r:id="rId19"/>
    <p:sldId id="2147171059" r:id="rId20"/>
    <p:sldId id="2147171079" r:id="rId21"/>
    <p:sldId id="2147171082" r:id="rId22"/>
    <p:sldId id="2147171081" r:id="rId23"/>
    <p:sldId id="2147171083" r:id="rId24"/>
    <p:sldId id="21471710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449338-4D7A-488F-B976-D81846731EB8}" v="24" dt="2025-05-08T00:19:23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Schwartz" userId="4dd83173-e2e7-4bd4-9c11-f3161ad958bf" providerId="ADAL" clId="{5D449338-4D7A-488F-B976-D81846731EB8}"/>
    <pc:docChg chg="custSel addSld delSld modSld sldOrd">
      <pc:chgData name="Brett Schwartz" userId="4dd83173-e2e7-4bd4-9c11-f3161ad958bf" providerId="ADAL" clId="{5D449338-4D7A-488F-B976-D81846731EB8}" dt="2025-05-08T03:59:23.618" v="720" actId="47"/>
      <pc:docMkLst>
        <pc:docMk/>
      </pc:docMkLst>
      <pc:sldChg chg="modSp">
        <pc:chgData name="Brett Schwartz" userId="4dd83173-e2e7-4bd4-9c11-f3161ad958bf" providerId="ADAL" clId="{5D449338-4D7A-488F-B976-D81846731EB8}" dt="2025-05-02T19:00:27.357" v="0" actId="1076"/>
        <pc:sldMkLst>
          <pc:docMk/>
          <pc:sldMk cId="0" sldId="258"/>
        </pc:sldMkLst>
        <pc:picChg chg="mod">
          <ac:chgData name="Brett Schwartz" userId="4dd83173-e2e7-4bd4-9c11-f3161ad958bf" providerId="ADAL" clId="{5D449338-4D7A-488F-B976-D81846731EB8}" dt="2025-05-02T19:00:27.357" v="0" actId="1076"/>
          <ac:picMkLst>
            <pc:docMk/>
            <pc:sldMk cId="0" sldId="258"/>
            <ac:picMk id="2" creationId="{761612E2-1B2B-400A-1C6B-C94E7952161D}"/>
          </ac:picMkLst>
        </pc:picChg>
      </pc:sldChg>
      <pc:sldChg chg="modSp">
        <pc:chgData name="Brett Schwartz" userId="4dd83173-e2e7-4bd4-9c11-f3161ad958bf" providerId="ADAL" clId="{5D449338-4D7A-488F-B976-D81846731EB8}" dt="2025-05-02T19:00:48.274" v="5" actId="1076"/>
        <pc:sldMkLst>
          <pc:docMk/>
          <pc:sldMk cId="96877269" sldId="260"/>
        </pc:sldMkLst>
        <pc:picChg chg="mod">
          <ac:chgData name="Brett Schwartz" userId="4dd83173-e2e7-4bd4-9c11-f3161ad958bf" providerId="ADAL" clId="{5D449338-4D7A-488F-B976-D81846731EB8}" dt="2025-05-02T19:00:48.274" v="5" actId="1076"/>
          <ac:picMkLst>
            <pc:docMk/>
            <pc:sldMk cId="96877269" sldId="260"/>
            <ac:picMk id="3" creationId="{09DD11A0-F160-AA0D-AD85-E0541DE3EAD9}"/>
          </ac:picMkLst>
        </pc:picChg>
      </pc:sldChg>
      <pc:sldChg chg="addSp modSp mod">
        <pc:chgData name="Brett Schwartz" userId="4dd83173-e2e7-4bd4-9c11-f3161ad958bf" providerId="ADAL" clId="{5D449338-4D7A-488F-B976-D81846731EB8}" dt="2025-05-02T19:01:02.317" v="9" actId="1076"/>
        <pc:sldMkLst>
          <pc:docMk/>
          <pc:sldMk cId="2850535889" sldId="261"/>
        </pc:sldMkLst>
        <pc:picChg chg="mod">
          <ac:chgData name="Brett Schwartz" userId="4dd83173-e2e7-4bd4-9c11-f3161ad958bf" providerId="ADAL" clId="{5D449338-4D7A-488F-B976-D81846731EB8}" dt="2025-05-02T19:00:54.395" v="6" actId="1076"/>
          <ac:picMkLst>
            <pc:docMk/>
            <pc:sldMk cId="2850535889" sldId="261"/>
            <ac:picMk id="5" creationId="{E6CADE7F-DAAD-9FDA-0163-2DA903398271}"/>
          </ac:picMkLst>
        </pc:picChg>
        <pc:picChg chg="add mod">
          <ac:chgData name="Brett Schwartz" userId="4dd83173-e2e7-4bd4-9c11-f3161ad958bf" providerId="ADAL" clId="{5D449338-4D7A-488F-B976-D81846731EB8}" dt="2025-05-02T19:01:02.317" v="9" actId="1076"/>
          <ac:picMkLst>
            <pc:docMk/>
            <pc:sldMk cId="2850535889" sldId="261"/>
            <ac:picMk id="7" creationId="{74AA5AE5-AD6D-A588-9559-2C07E11D72B6}"/>
          </ac:picMkLst>
        </pc:picChg>
      </pc:sldChg>
      <pc:sldChg chg="ord">
        <pc:chgData name="Brett Schwartz" userId="4dd83173-e2e7-4bd4-9c11-f3161ad958bf" providerId="ADAL" clId="{5D449338-4D7A-488F-B976-D81846731EB8}" dt="2025-05-02T19:34:59.847" v="594"/>
        <pc:sldMkLst>
          <pc:docMk/>
          <pc:sldMk cId="0" sldId="720"/>
        </pc:sldMkLst>
      </pc:sldChg>
      <pc:sldChg chg="del">
        <pc:chgData name="Brett Schwartz" userId="4dd83173-e2e7-4bd4-9c11-f3161ad958bf" providerId="ADAL" clId="{5D449338-4D7A-488F-B976-D81846731EB8}" dt="2025-05-08T03:59:23.618" v="720" actId="47"/>
        <pc:sldMkLst>
          <pc:docMk/>
          <pc:sldMk cId="0" sldId="2147171007"/>
        </pc:sldMkLst>
      </pc:sldChg>
      <pc:sldChg chg="add">
        <pc:chgData name="Brett Schwartz" userId="4dd83173-e2e7-4bd4-9c11-f3161ad958bf" providerId="ADAL" clId="{5D449338-4D7A-488F-B976-D81846731EB8}" dt="2025-05-08T00:17:48.434" v="595"/>
        <pc:sldMkLst>
          <pc:docMk/>
          <pc:sldMk cId="2769030330" sldId="2147171020"/>
        </pc:sldMkLst>
      </pc:sldChg>
      <pc:sldChg chg="delSp mod ord">
        <pc:chgData name="Brett Schwartz" userId="4dd83173-e2e7-4bd4-9c11-f3161ad958bf" providerId="ADAL" clId="{5D449338-4D7A-488F-B976-D81846731EB8}" dt="2025-05-02T19:05:22.763" v="153" actId="478"/>
        <pc:sldMkLst>
          <pc:docMk/>
          <pc:sldMk cId="1390202854" sldId="2147171044"/>
        </pc:sldMkLst>
      </pc:sldChg>
      <pc:sldChg chg="modSp">
        <pc:chgData name="Brett Schwartz" userId="4dd83173-e2e7-4bd4-9c11-f3161ad958bf" providerId="ADAL" clId="{5D449338-4D7A-488F-B976-D81846731EB8}" dt="2025-05-02T19:00:34.200" v="1" actId="1076"/>
        <pc:sldMkLst>
          <pc:docMk/>
          <pc:sldMk cId="223381069" sldId="2147171062"/>
        </pc:sldMkLst>
        <pc:picChg chg="mod">
          <ac:chgData name="Brett Schwartz" userId="4dd83173-e2e7-4bd4-9c11-f3161ad958bf" providerId="ADAL" clId="{5D449338-4D7A-488F-B976-D81846731EB8}" dt="2025-05-02T19:00:34.200" v="1" actId="1076"/>
          <ac:picMkLst>
            <pc:docMk/>
            <pc:sldMk cId="223381069" sldId="2147171062"/>
            <ac:picMk id="7" creationId="{71F4C687-60CA-8DBD-C3B5-00C43BCEDEB8}"/>
          </ac:picMkLst>
        </pc:picChg>
      </pc:sldChg>
      <pc:sldChg chg="modSp del mod">
        <pc:chgData name="Brett Schwartz" userId="4dd83173-e2e7-4bd4-9c11-f3161ad958bf" providerId="ADAL" clId="{5D449338-4D7A-488F-B976-D81846731EB8}" dt="2025-05-02T19:25:51.343" v="426" actId="47"/>
        <pc:sldMkLst>
          <pc:docMk/>
          <pc:sldMk cId="3633683602" sldId="2147171063"/>
        </pc:sldMkLst>
      </pc:sldChg>
      <pc:sldChg chg="modSp">
        <pc:chgData name="Brett Schwartz" userId="4dd83173-e2e7-4bd4-9c11-f3161ad958bf" providerId="ADAL" clId="{5D449338-4D7A-488F-B976-D81846731EB8}" dt="2025-05-02T19:26:45.820" v="427" actId="1076"/>
        <pc:sldMkLst>
          <pc:docMk/>
          <pc:sldMk cId="2154970176" sldId="2147171077"/>
        </pc:sldMkLst>
        <pc:spChg chg="mod">
          <ac:chgData name="Brett Schwartz" userId="4dd83173-e2e7-4bd4-9c11-f3161ad958bf" providerId="ADAL" clId="{5D449338-4D7A-488F-B976-D81846731EB8}" dt="2025-05-02T19:26:45.820" v="427" actId="1076"/>
          <ac:spMkLst>
            <pc:docMk/>
            <pc:sldMk cId="2154970176" sldId="2147171077"/>
            <ac:spMk id="4" creationId="{196C4776-8D27-E01A-28D0-8A77B1CF8C5B}"/>
          </ac:spMkLst>
        </pc:spChg>
      </pc:sldChg>
      <pc:sldChg chg="addSp delSp modSp new mod">
        <pc:chgData name="Brett Schwartz" userId="4dd83173-e2e7-4bd4-9c11-f3161ad958bf" providerId="ADAL" clId="{5D449338-4D7A-488F-B976-D81846731EB8}" dt="2025-05-02T19:07:13.521" v="177" actId="1076"/>
        <pc:sldMkLst>
          <pc:docMk/>
          <pc:sldMk cId="3151323161" sldId="2147171078"/>
        </pc:sldMkLst>
        <pc:spChg chg="add mod">
          <ac:chgData name="Brett Schwartz" userId="4dd83173-e2e7-4bd4-9c11-f3161ad958bf" providerId="ADAL" clId="{5D449338-4D7A-488F-B976-D81846731EB8}" dt="2025-05-02T19:07:13.521" v="177" actId="1076"/>
          <ac:spMkLst>
            <pc:docMk/>
            <pc:sldMk cId="3151323161" sldId="2147171078"/>
            <ac:spMk id="6" creationId="{50166A19-B308-DBF0-59E8-A593B89D0D29}"/>
          </ac:spMkLst>
        </pc:spChg>
        <pc:picChg chg="add mod ord">
          <ac:chgData name="Brett Schwartz" userId="4dd83173-e2e7-4bd4-9c11-f3161ad958bf" providerId="ADAL" clId="{5D449338-4D7A-488F-B976-D81846731EB8}" dt="2025-05-02T19:04:09.545" v="147" actId="167"/>
          <ac:picMkLst>
            <pc:docMk/>
            <pc:sldMk cId="3151323161" sldId="2147171078"/>
            <ac:picMk id="8" creationId="{D317520B-D0A2-334E-1751-66E7C9E62969}"/>
          </ac:picMkLst>
        </pc:picChg>
      </pc:sldChg>
      <pc:sldChg chg="add del">
        <pc:chgData name="Brett Schwartz" userId="4dd83173-e2e7-4bd4-9c11-f3161ad958bf" providerId="ADAL" clId="{5D449338-4D7A-488F-B976-D81846731EB8}" dt="2025-05-02T19:06:41.768" v="173" actId="47"/>
        <pc:sldMkLst>
          <pc:docMk/>
          <pc:sldMk cId="243450232" sldId="2147171079"/>
        </pc:sldMkLst>
      </pc:sldChg>
      <pc:sldChg chg="modSp add mod">
        <pc:chgData name="Brett Schwartz" userId="4dd83173-e2e7-4bd4-9c11-f3161ad958bf" providerId="ADAL" clId="{5D449338-4D7A-488F-B976-D81846731EB8}" dt="2025-05-08T00:20:31.239" v="684" actId="14100"/>
        <pc:sldMkLst>
          <pc:docMk/>
          <pc:sldMk cId="3002471830" sldId="2147171079"/>
        </pc:sldMkLst>
        <pc:spChg chg="mod">
          <ac:chgData name="Brett Schwartz" userId="4dd83173-e2e7-4bd4-9c11-f3161ad958bf" providerId="ADAL" clId="{5D449338-4D7A-488F-B976-D81846731EB8}" dt="2025-05-08T00:20:31.239" v="684" actId="14100"/>
          <ac:spMkLst>
            <pc:docMk/>
            <pc:sldMk cId="3002471830" sldId="2147171079"/>
            <ac:spMk id="6" creationId="{FF10E075-3BD1-E1DC-A7ED-078414D2269C}"/>
          </ac:spMkLst>
        </pc:spChg>
      </pc:sldChg>
      <pc:sldChg chg="addSp delSp modSp add mod">
        <pc:chgData name="Brett Schwartz" userId="4dd83173-e2e7-4bd4-9c11-f3161ad958bf" providerId="ADAL" clId="{5D449338-4D7A-488F-B976-D81846731EB8}" dt="2025-05-02T19:31:44.835" v="592" actId="1076"/>
        <pc:sldMkLst>
          <pc:docMk/>
          <pc:sldMk cId="2547433739" sldId="2147171080"/>
        </pc:sldMkLst>
        <pc:spChg chg="mod">
          <ac:chgData name="Brett Schwartz" userId="4dd83173-e2e7-4bd4-9c11-f3161ad958bf" providerId="ADAL" clId="{5D449338-4D7A-488F-B976-D81846731EB8}" dt="2025-05-02T19:31:44.835" v="592" actId="1076"/>
          <ac:spMkLst>
            <pc:docMk/>
            <pc:sldMk cId="2547433739" sldId="2147171080"/>
            <ac:spMk id="3" creationId="{C227342D-C518-37AE-2CB6-4D5F07BCDAF9}"/>
          </ac:spMkLst>
        </pc:spChg>
        <pc:spChg chg="add mod">
          <ac:chgData name="Brett Schwartz" userId="4dd83173-e2e7-4bd4-9c11-f3161ad958bf" providerId="ADAL" clId="{5D449338-4D7A-488F-B976-D81846731EB8}" dt="2025-05-02T19:31:29.971" v="584" actId="1076"/>
          <ac:spMkLst>
            <pc:docMk/>
            <pc:sldMk cId="2547433739" sldId="2147171080"/>
            <ac:spMk id="5" creationId="{F68EFD1F-3628-FB20-0BB0-1351E9CA45AF}"/>
          </ac:spMkLst>
        </pc:spChg>
        <pc:picChg chg="add mod">
          <ac:chgData name="Brett Schwartz" userId="4dd83173-e2e7-4bd4-9c11-f3161ad958bf" providerId="ADAL" clId="{5D449338-4D7A-488F-B976-D81846731EB8}" dt="2025-05-02T19:31:35.066" v="587" actId="1076"/>
          <ac:picMkLst>
            <pc:docMk/>
            <pc:sldMk cId="2547433739" sldId="2147171080"/>
            <ac:picMk id="1028" creationId="{8AD66653-EA91-AFA0-F124-2BA15932DC18}"/>
          </ac:picMkLst>
        </pc:picChg>
      </pc:sldChg>
      <pc:sldChg chg="modSp add mod ord">
        <pc:chgData name="Brett Schwartz" userId="4dd83173-e2e7-4bd4-9c11-f3161ad958bf" providerId="ADAL" clId="{5D449338-4D7A-488F-B976-D81846731EB8}" dt="2025-05-02T19:15:31.689" v="344" actId="20577"/>
        <pc:sldMkLst>
          <pc:docMk/>
          <pc:sldMk cId="73233066" sldId="2147171081"/>
        </pc:sldMkLst>
        <pc:spChg chg="mod">
          <ac:chgData name="Brett Schwartz" userId="4dd83173-e2e7-4bd4-9c11-f3161ad958bf" providerId="ADAL" clId="{5D449338-4D7A-488F-B976-D81846731EB8}" dt="2025-05-02T19:15:31.689" v="344" actId="20577"/>
          <ac:spMkLst>
            <pc:docMk/>
            <pc:sldMk cId="73233066" sldId="2147171081"/>
            <ac:spMk id="6" creationId="{FB7BF8FF-73C6-6C5A-8C90-3355DB0EACEC}"/>
          </ac:spMkLst>
        </pc:spChg>
      </pc:sldChg>
      <pc:sldChg chg="modSp add mod">
        <pc:chgData name="Brett Schwartz" userId="4dd83173-e2e7-4bd4-9c11-f3161ad958bf" providerId="ADAL" clId="{5D449338-4D7A-488F-B976-D81846731EB8}" dt="2025-05-02T19:15:38.336" v="345" actId="120"/>
        <pc:sldMkLst>
          <pc:docMk/>
          <pc:sldMk cId="3337762554" sldId="2147171082"/>
        </pc:sldMkLst>
        <pc:spChg chg="mod">
          <ac:chgData name="Brett Schwartz" userId="4dd83173-e2e7-4bd4-9c11-f3161ad958bf" providerId="ADAL" clId="{5D449338-4D7A-488F-B976-D81846731EB8}" dt="2025-05-02T19:15:38.336" v="345" actId="120"/>
          <ac:spMkLst>
            <pc:docMk/>
            <pc:sldMk cId="3337762554" sldId="2147171082"/>
            <ac:spMk id="6" creationId="{DA78F5EC-BBDF-036B-5062-C7A5662FE371}"/>
          </ac:spMkLst>
        </pc:spChg>
      </pc:sldChg>
      <pc:sldChg chg="addSp delSp modSp add mod">
        <pc:chgData name="Brett Schwartz" userId="4dd83173-e2e7-4bd4-9c11-f3161ad958bf" providerId="ADAL" clId="{5D449338-4D7A-488F-B976-D81846731EB8}" dt="2025-05-08T00:20:59.466" v="719" actId="20577"/>
        <pc:sldMkLst>
          <pc:docMk/>
          <pc:sldMk cId="3708208281" sldId="2147171083"/>
        </pc:sldMkLst>
        <pc:spChg chg="mod">
          <ac:chgData name="Brett Schwartz" userId="4dd83173-e2e7-4bd4-9c11-f3161ad958bf" providerId="ADAL" clId="{5D449338-4D7A-488F-B976-D81846731EB8}" dt="2025-05-08T00:20:59.466" v="719" actId="20577"/>
          <ac:spMkLst>
            <pc:docMk/>
            <pc:sldMk cId="3708208281" sldId="2147171083"/>
            <ac:spMk id="6" creationId="{71FB30B9-37A4-BD64-46B8-397DF6C6603A}"/>
          </ac:spMkLst>
        </pc:spChg>
      </pc:sldChg>
      <pc:sldChg chg="modSp add mod">
        <pc:chgData name="Brett Schwartz" userId="4dd83173-e2e7-4bd4-9c11-f3161ad958bf" providerId="ADAL" clId="{5D449338-4D7A-488F-B976-D81846731EB8}" dt="2025-05-02T19:24:45.501" v="425" actId="1076"/>
        <pc:sldMkLst>
          <pc:docMk/>
          <pc:sldMk cId="4071844809" sldId="2147171084"/>
        </pc:sldMkLst>
        <pc:spChg chg="mod">
          <ac:chgData name="Brett Schwartz" userId="4dd83173-e2e7-4bd4-9c11-f3161ad958bf" providerId="ADAL" clId="{5D449338-4D7A-488F-B976-D81846731EB8}" dt="2025-05-02T19:24:45.501" v="425" actId="1076"/>
          <ac:spMkLst>
            <pc:docMk/>
            <pc:sldMk cId="4071844809" sldId="2147171084"/>
            <ac:spMk id="6" creationId="{690025FF-A951-2A0D-D855-AD2DC26E29DD}"/>
          </ac:spMkLst>
        </pc:spChg>
      </pc:sldChg>
      <pc:sldChg chg="modSp add mod">
        <pc:chgData name="Brett Schwartz" userId="4dd83173-e2e7-4bd4-9c11-f3161ad958bf" providerId="ADAL" clId="{5D449338-4D7A-488F-B976-D81846731EB8}" dt="2025-05-08T00:19:42.805" v="611" actId="6549"/>
        <pc:sldMkLst>
          <pc:docMk/>
          <pc:sldMk cId="0" sldId="2147171085"/>
        </pc:sldMkLst>
        <pc:spChg chg="mod">
          <ac:chgData name="Brett Schwartz" userId="4dd83173-e2e7-4bd4-9c11-f3161ad958bf" providerId="ADAL" clId="{5D449338-4D7A-488F-B976-D81846731EB8}" dt="2025-05-08T00:19:42.805" v="611" actId="6549"/>
          <ac:spMkLst>
            <pc:docMk/>
            <pc:sldMk cId="0" sldId="2147171085"/>
            <ac:spMk id="9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97D1F-4647-41DD-8E57-9155785BAA4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16178-7561-4A74-B170-0B3BB5794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7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430BDB24-C06C-CC76-7FCA-F21240144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50E2CFBC-DE22-8CBD-3C0E-BB859AC2A1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97F30733-9E33-E409-BE0F-D66D686164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902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CA11FC78-F1A8-C018-B61A-B12AD5FE3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88EFCB30-CF2A-9E82-CFEC-2DEE71B044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C4215057-18B6-DED2-1937-BA0B62269F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871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a29b6a98b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2a29b6a98b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Now, for the reason we are gathered here - our agency incentives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036FC-DE52-71ED-6C5D-AC4CD79D0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9AF15-DE1A-2E17-301A-41FF405AE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B0A24-759A-2DAF-EB9A-E7B1AC6D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ACC25-6CFC-0F82-29E3-8AB42E82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6567-E52B-8B2B-E14B-B50D49164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5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C2A98-8C0D-1DEC-4664-64BA5E6D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49168-3C11-C5FB-6698-4AC7F4C63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66E4F-7327-089A-5C39-55674D4F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119AF-9B0E-E0BD-77EA-7F3405D4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BA7F5-964A-55E2-27B6-F8EDDBFE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2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9E0D0-EA74-A878-6B83-D24C1278C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39C5C-6F21-EC37-407A-F6E026A2C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7F455-35D1-C99C-C3EB-29EC9365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C6C79-38B6-1369-D6C4-877EF4CCC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4C887-0704-F05F-3418-2791597F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4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1_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779250" y="5879723"/>
            <a:ext cx="194311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96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ctrTitle"/>
          </p:nvPr>
        </p:nvSpPr>
        <p:spPr>
          <a:xfrm>
            <a:off x="1386100" y="2268300"/>
            <a:ext cx="6123200" cy="237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1"/>
          </p:nvPr>
        </p:nvSpPr>
        <p:spPr>
          <a:xfrm>
            <a:off x="1386100" y="4275200"/>
            <a:ext cx="3202800" cy="9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804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ctrTitle"/>
          </p:nvPr>
        </p:nvSpPr>
        <p:spPr>
          <a:xfrm>
            <a:off x="4565203" y="51663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4565200" y="1070029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title" idx="2" hasCustomPrompt="1"/>
          </p:nvPr>
        </p:nvSpPr>
        <p:spPr>
          <a:xfrm>
            <a:off x="2697343" y="872150"/>
            <a:ext cx="2318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5"/>
          <p:cNvSpPr txBox="1">
            <a:spLocks noGrp="1"/>
          </p:cNvSpPr>
          <p:nvPr>
            <p:ph type="ctrTitle" idx="3"/>
          </p:nvPr>
        </p:nvSpPr>
        <p:spPr>
          <a:xfrm>
            <a:off x="4567019" y="163238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ubTitle" idx="4"/>
          </p:nvPr>
        </p:nvSpPr>
        <p:spPr>
          <a:xfrm>
            <a:off x="4567012" y="2185145"/>
            <a:ext cx="2635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 idx="5" hasCustomPrompt="1"/>
          </p:nvPr>
        </p:nvSpPr>
        <p:spPr>
          <a:xfrm>
            <a:off x="2697343" y="1985050"/>
            <a:ext cx="2153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5"/>
          <p:cNvSpPr txBox="1">
            <a:spLocks noGrp="1"/>
          </p:cNvSpPr>
          <p:nvPr>
            <p:ph type="ctrTitle" idx="6"/>
          </p:nvPr>
        </p:nvSpPr>
        <p:spPr>
          <a:xfrm>
            <a:off x="4570665" y="274813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7"/>
          </p:nvPr>
        </p:nvSpPr>
        <p:spPr>
          <a:xfrm>
            <a:off x="4570663" y="3300262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 idx="8" hasCustomPrompt="1"/>
          </p:nvPr>
        </p:nvSpPr>
        <p:spPr>
          <a:xfrm>
            <a:off x="2697343" y="3097950"/>
            <a:ext cx="209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5"/>
          <p:cNvSpPr txBox="1">
            <a:spLocks noGrp="1"/>
          </p:cNvSpPr>
          <p:nvPr>
            <p:ph type="ctrTitle" idx="9"/>
          </p:nvPr>
        </p:nvSpPr>
        <p:spPr>
          <a:xfrm rot="5400000">
            <a:off x="8802172" y="2195027"/>
            <a:ext cx="3884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 idx="13"/>
          </p:nvPr>
        </p:nvSpPr>
        <p:spPr>
          <a:xfrm>
            <a:off x="4570665" y="386388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4"/>
          </p:nvPr>
        </p:nvSpPr>
        <p:spPr>
          <a:xfrm>
            <a:off x="4570663" y="4415379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 idx="15" hasCustomPrompt="1"/>
          </p:nvPr>
        </p:nvSpPr>
        <p:spPr>
          <a:xfrm>
            <a:off x="2697343" y="4210850"/>
            <a:ext cx="209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ctrTitle" idx="16"/>
          </p:nvPr>
        </p:nvSpPr>
        <p:spPr>
          <a:xfrm>
            <a:off x="4570665" y="497963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7"/>
          </p:nvPr>
        </p:nvSpPr>
        <p:spPr>
          <a:xfrm>
            <a:off x="4570663" y="5530496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 idx="18" hasCustomPrompt="1"/>
          </p:nvPr>
        </p:nvSpPr>
        <p:spPr>
          <a:xfrm>
            <a:off x="2697343" y="5323750"/>
            <a:ext cx="209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04959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896500" y="1909967"/>
            <a:ext cx="4664000" cy="11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 flipH="1">
            <a:off x="2222900" y="2872300"/>
            <a:ext cx="3337600" cy="1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8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ctrTitle"/>
          </p:nvPr>
        </p:nvSpPr>
        <p:spPr>
          <a:xfrm>
            <a:off x="842500" y="1122700"/>
            <a:ext cx="382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1"/>
          </p:nvPr>
        </p:nvSpPr>
        <p:spPr>
          <a:xfrm>
            <a:off x="842512" y="1881121"/>
            <a:ext cx="3307600" cy="7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ctrTitle" idx="2"/>
          </p:nvPr>
        </p:nvSpPr>
        <p:spPr>
          <a:xfrm>
            <a:off x="5618219" y="1122700"/>
            <a:ext cx="35972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3"/>
          </p:nvPr>
        </p:nvSpPr>
        <p:spPr>
          <a:xfrm>
            <a:off x="5618219" y="1881121"/>
            <a:ext cx="34480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ctrTitle" idx="4"/>
          </p:nvPr>
        </p:nvSpPr>
        <p:spPr>
          <a:xfrm>
            <a:off x="842511" y="4442569"/>
            <a:ext cx="382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5"/>
          </p:nvPr>
        </p:nvSpPr>
        <p:spPr>
          <a:xfrm>
            <a:off x="842512" y="5218944"/>
            <a:ext cx="3307600" cy="12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6"/>
          </p:nvPr>
        </p:nvSpPr>
        <p:spPr>
          <a:xfrm rot="5400000">
            <a:off x="8913916" y="2195027"/>
            <a:ext cx="3884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ctrTitle" idx="7"/>
          </p:nvPr>
        </p:nvSpPr>
        <p:spPr>
          <a:xfrm>
            <a:off x="5618219" y="4442578"/>
            <a:ext cx="34480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8"/>
          </p:nvPr>
        </p:nvSpPr>
        <p:spPr>
          <a:xfrm>
            <a:off x="5618219" y="5218944"/>
            <a:ext cx="34480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56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ctrTitle"/>
          </p:nvPr>
        </p:nvSpPr>
        <p:spPr>
          <a:xfrm>
            <a:off x="6562100" y="3990713"/>
            <a:ext cx="24376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1"/>
          </p:nvPr>
        </p:nvSpPr>
        <p:spPr>
          <a:xfrm>
            <a:off x="6562100" y="4738413"/>
            <a:ext cx="2029600" cy="12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ctrTitle" idx="2"/>
          </p:nvPr>
        </p:nvSpPr>
        <p:spPr>
          <a:xfrm>
            <a:off x="1208185" y="3990713"/>
            <a:ext cx="24376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3"/>
          </p:nvPr>
        </p:nvSpPr>
        <p:spPr>
          <a:xfrm>
            <a:off x="1208185" y="4738413"/>
            <a:ext cx="2029600" cy="12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ctrTitle" idx="4"/>
          </p:nvPr>
        </p:nvSpPr>
        <p:spPr>
          <a:xfrm rot="5400000">
            <a:off x="8913916" y="2195027"/>
            <a:ext cx="3884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ctrTitle" idx="5"/>
          </p:nvPr>
        </p:nvSpPr>
        <p:spPr>
          <a:xfrm>
            <a:off x="3904743" y="3990713"/>
            <a:ext cx="239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6"/>
          </p:nvPr>
        </p:nvSpPr>
        <p:spPr>
          <a:xfrm>
            <a:off x="3904733" y="4738413"/>
            <a:ext cx="1968400" cy="12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277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ctrTitle"/>
          </p:nvPr>
        </p:nvSpPr>
        <p:spPr>
          <a:xfrm>
            <a:off x="7242667" y="947567"/>
            <a:ext cx="3850800" cy="27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1"/>
          </p:nvPr>
        </p:nvSpPr>
        <p:spPr>
          <a:xfrm>
            <a:off x="7151400" y="3632833"/>
            <a:ext cx="3942000" cy="23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322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subTitle" idx="1"/>
          </p:nvPr>
        </p:nvSpPr>
        <p:spPr>
          <a:xfrm>
            <a:off x="1220233" y="4507700"/>
            <a:ext cx="5280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2"/>
          </p:nvPr>
        </p:nvSpPr>
        <p:spPr>
          <a:xfrm>
            <a:off x="1220233" y="5339433"/>
            <a:ext cx="2428000" cy="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32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2FC0B-901F-F743-1B47-70522F78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08F5-FD3C-7173-2377-6173ED72F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08DFC-DEC7-AF99-7A46-193F5DDC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298DE-3F52-953D-B214-40F02BFA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3EDF-CA8B-624C-04E6-FF2025D8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ubTitle" idx="1"/>
          </p:nvPr>
        </p:nvSpPr>
        <p:spPr>
          <a:xfrm>
            <a:off x="2823796" y="4507280"/>
            <a:ext cx="3935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ctrTitle"/>
          </p:nvPr>
        </p:nvSpPr>
        <p:spPr>
          <a:xfrm rot="-5400000">
            <a:off x="-457468" y="2345533"/>
            <a:ext cx="3850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838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Title + text 4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subTitle" idx="1"/>
          </p:nvPr>
        </p:nvSpPr>
        <p:spPr>
          <a:xfrm flipH="1">
            <a:off x="5586167" y="4507280"/>
            <a:ext cx="3935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ctrTitle"/>
          </p:nvPr>
        </p:nvSpPr>
        <p:spPr>
          <a:xfrm rot="5400000">
            <a:off x="8816545" y="2336752"/>
            <a:ext cx="3850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9879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4267000" y="2323667"/>
            <a:ext cx="3657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551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ctrTitle"/>
          </p:nvPr>
        </p:nvSpPr>
        <p:spPr>
          <a:xfrm>
            <a:off x="1026300" y="1746733"/>
            <a:ext cx="457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9522904" y="4760301"/>
            <a:ext cx="231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98046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>
            <a:spLocks noGrp="1"/>
          </p:cNvSpPr>
          <p:nvPr>
            <p:ph type="ctrTitle"/>
          </p:nvPr>
        </p:nvSpPr>
        <p:spPr>
          <a:xfrm>
            <a:off x="875229" y="18592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subTitle" idx="1"/>
          </p:nvPr>
        </p:nvSpPr>
        <p:spPr>
          <a:xfrm>
            <a:off x="875233" y="2515633"/>
            <a:ext cx="208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ctrTitle" idx="2"/>
          </p:nvPr>
        </p:nvSpPr>
        <p:spPr>
          <a:xfrm>
            <a:off x="3534280" y="18592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subTitle" idx="3"/>
          </p:nvPr>
        </p:nvSpPr>
        <p:spPr>
          <a:xfrm>
            <a:off x="3480933" y="2515633"/>
            <a:ext cx="261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ctrTitle" idx="4"/>
          </p:nvPr>
        </p:nvSpPr>
        <p:spPr>
          <a:xfrm>
            <a:off x="6184141" y="18592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ubTitle" idx="5"/>
          </p:nvPr>
        </p:nvSpPr>
        <p:spPr>
          <a:xfrm>
            <a:off x="6504101" y="2515633"/>
            <a:ext cx="21976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ctrTitle" idx="6"/>
          </p:nvPr>
        </p:nvSpPr>
        <p:spPr>
          <a:xfrm rot="5400000">
            <a:off x="9154050" y="1954883"/>
            <a:ext cx="34041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ctrTitle" idx="7"/>
          </p:nvPr>
        </p:nvSpPr>
        <p:spPr>
          <a:xfrm>
            <a:off x="875229" y="44904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8"/>
          </p:nvPr>
        </p:nvSpPr>
        <p:spPr>
          <a:xfrm>
            <a:off x="875233" y="5146833"/>
            <a:ext cx="208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ctrTitle" idx="9"/>
          </p:nvPr>
        </p:nvSpPr>
        <p:spPr>
          <a:xfrm>
            <a:off x="3534280" y="44904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13"/>
          </p:nvPr>
        </p:nvSpPr>
        <p:spPr>
          <a:xfrm>
            <a:off x="3480933" y="5146833"/>
            <a:ext cx="261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ctrTitle" idx="14"/>
          </p:nvPr>
        </p:nvSpPr>
        <p:spPr>
          <a:xfrm>
            <a:off x="6184141" y="44904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subTitle" idx="15"/>
          </p:nvPr>
        </p:nvSpPr>
        <p:spPr>
          <a:xfrm>
            <a:off x="6504101" y="5146833"/>
            <a:ext cx="21976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72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>
            <a:spLocks noGrp="1"/>
          </p:cNvSpPr>
          <p:nvPr>
            <p:ph type="ctrTitle"/>
          </p:nvPr>
        </p:nvSpPr>
        <p:spPr>
          <a:xfrm rot="5400000">
            <a:off x="8804793" y="2573633"/>
            <a:ext cx="46416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37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subTitle" idx="1"/>
          </p:nvPr>
        </p:nvSpPr>
        <p:spPr>
          <a:xfrm>
            <a:off x="6178600" y="2463861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subTitle" idx="2"/>
          </p:nvPr>
        </p:nvSpPr>
        <p:spPr>
          <a:xfrm>
            <a:off x="6178600" y="5103827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ctrTitle"/>
          </p:nvPr>
        </p:nvSpPr>
        <p:spPr>
          <a:xfrm>
            <a:off x="6178600" y="2052394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ctrTitle" idx="3"/>
          </p:nvPr>
        </p:nvSpPr>
        <p:spPr>
          <a:xfrm>
            <a:off x="6178600" y="4692360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ctrTitle" idx="4"/>
          </p:nvPr>
        </p:nvSpPr>
        <p:spPr>
          <a:xfrm rot="5400000">
            <a:off x="9222900" y="1886032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81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Title + text 5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>
            <a:spLocks noGrp="1"/>
          </p:cNvSpPr>
          <p:nvPr>
            <p:ph type="subTitle" idx="1"/>
          </p:nvPr>
        </p:nvSpPr>
        <p:spPr>
          <a:xfrm>
            <a:off x="3010833" y="4141767"/>
            <a:ext cx="40388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ctrTitle"/>
          </p:nvPr>
        </p:nvSpPr>
        <p:spPr>
          <a:xfrm rot="5400000">
            <a:off x="9655319" y="1388033"/>
            <a:ext cx="2270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585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Three columns 4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subTitle" idx="1"/>
          </p:nvPr>
        </p:nvSpPr>
        <p:spPr>
          <a:xfrm flipH="1">
            <a:off x="1120800" y="3242867"/>
            <a:ext cx="22004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2"/>
          </p:nvPr>
        </p:nvSpPr>
        <p:spPr>
          <a:xfrm>
            <a:off x="6269565" y="1398791"/>
            <a:ext cx="26136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ctrTitle"/>
          </p:nvPr>
        </p:nvSpPr>
        <p:spPr>
          <a:xfrm>
            <a:off x="-711200" y="2729800"/>
            <a:ext cx="403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ctrTitle" idx="3"/>
          </p:nvPr>
        </p:nvSpPr>
        <p:spPr>
          <a:xfrm>
            <a:off x="6269565" y="885725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ubTitle" idx="4"/>
          </p:nvPr>
        </p:nvSpPr>
        <p:spPr>
          <a:xfrm>
            <a:off x="6269565" y="5051900"/>
            <a:ext cx="2953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ctrTitle" idx="5"/>
          </p:nvPr>
        </p:nvSpPr>
        <p:spPr>
          <a:xfrm>
            <a:off x="6269565" y="4519633"/>
            <a:ext cx="33008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ctrTitle" idx="6"/>
          </p:nvPr>
        </p:nvSpPr>
        <p:spPr>
          <a:xfrm rot="5400000">
            <a:off x="9147949" y="1876663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055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0">
          <p15:clr>
            <a:srgbClr val="FA7B17"/>
          </p15:clr>
        </p15:guide>
        <p15:guide id="2" pos="605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>
            <a:spLocks noGrp="1"/>
          </p:cNvSpPr>
          <p:nvPr>
            <p:ph type="ctrTitle"/>
          </p:nvPr>
        </p:nvSpPr>
        <p:spPr>
          <a:xfrm rot="5400000">
            <a:off x="9147949" y="1876663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subTitle" idx="1"/>
          </p:nvPr>
        </p:nvSpPr>
        <p:spPr>
          <a:xfrm>
            <a:off x="2105419" y="2862933"/>
            <a:ext cx="21688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30"/>
          <p:cNvSpPr txBox="1">
            <a:spLocks noGrp="1"/>
          </p:cNvSpPr>
          <p:nvPr>
            <p:ph type="ctrTitle" idx="2"/>
          </p:nvPr>
        </p:nvSpPr>
        <p:spPr>
          <a:xfrm>
            <a:off x="2105419" y="2349867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subTitle" idx="3"/>
          </p:nvPr>
        </p:nvSpPr>
        <p:spPr>
          <a:xfrm>
            <a:off x="5424359" y="2862933"/>
            <a:ext cx="21688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ctrTitle" idx="4"/>
          </p:nvPr>
        </p:nvSpPr>
        <p:spPr>
          <a:xfrm>
            <a:off x="4100756" y="2349867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39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5F6C-FB00-21FC-39AA-45D72096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E0044-24A7-69A7-6875-F36219364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B51D4-08CD-E2E9-25B5-DD4C82B0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E2D31-F66B-1575-89DA-C9D49BFF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8D3FB-4A0D-DC4D-E876-6BF3CE29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85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>
            <a:spLocks noGrp="1"/>
          </p:cNvSpPr>
          <p:nvPr>
            <p:ph type="ctrTitle"/>
          </p:nvPr>
        </p:nvSpPr>
        <p:spPr>
          <a:xfrm>
            <a:off x="1108267" y="501998"/>
            <a:ext cx="5156400" cy="27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subTitle" idx="1"/>
          </p:nvPr>
        </p:nvSpPr>
        <p:spPr>
          <a:xfrm>
            <a:off x="1108267" y="3085633"/>
            <a:ext cx="4108800" cy="23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613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body" idx="1"/>
          </p:nvPr>
        </p:nvSpPr>
        <p:spPr>
          <a:xfrm>
            <a:off x="856067" y="2846400"/>
            <a:ext cx="70776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ctrTitle"/>
          </p:nvPr>
        </p:nvSpPr>
        <p:spPr>
          <a:xfrm rot="5400000">
            <a:off x="9230812" y="1876663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35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856067" y="1703400"/>
            <a:ext cx="70776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ctrTitle"/>
          </p:nvPr>
        </p:nvSpPr>
        <p:spPr>
          <a:xfrm rot="5400000">
            <a:off x="9230812" y="1876663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subTitle" idx="2"/>
          </p:nvPr>
        </p:nvSpPr>
        <p:spPr>
          <a:xfrm>
            <a:off x="856067" y="720000"/>
            <a:ext cx="62072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620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87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4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75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2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89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9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12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298F-A501-EFF3-A57F-E97BA1ABB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748F1-6CB1-2378-6AD2-1616625BE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5B347-93BE-D5E3-4BF8-B7C004D7B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EFA63-752F-F2D7-5E79-33EA42DE4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CB523-436C-E930-4FF6-6653C281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E0FAA-FFFE-520C-102D-E190D4EC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68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1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57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16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2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438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72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76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69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92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F141-043C-BA63-DD36-16C2EE4C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B182D-E200-5E0E-AF61-34F5069A1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FCFDD-4295-9222-5C0F-4E3DE3CEE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5C15F-B26A-AFB2-9B7F-0CAEA85F4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696CC-9512-4796-C221-EC0BE3E7F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1F4B6E-D157-4A90-DA0A-97668642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B741D-1BFC-C468-AC76-EB4EDEA3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C5639-C3CB-8811-BAC8-44E9DE8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3687-6F5E-7FA0-2F90-4F6F9423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5CFD4-6E42-56AC-5454-A38AF2ADF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DF46A-00AD-618E-EF72-B92E8310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58CAE-7FDA-26C4-9FB3-45AEAD23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0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F7C10-5D7B-7B99-6E20-E24E10FD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4B25-F829-B8E9-7F74-E4962C09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0BA96-8D13-AD2F-55BC-EAD50D72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6570-F6D6-1B02-8BEA-FF3EC072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F6097-0EF6-C17D-5402-2B254D91B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FE232-08AC-C271-D229-FED14A3C9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68A1F-40B5-B8BA-E0FE-54D4EE0D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E58AC-A4D4-CF07-FEBB-4675421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CB8B6-414E-0599-D84F-8E153AAE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8863-13CE-2AF9-6BF3-66FDD7DD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95EA8-3DCB-1F96-3443-04D474F32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4DE90-D363-500D-FEB2-C30D5D846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57E15-4F71-4942-F6C9-27A90872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998FA-E050-9B82-8228-C51C5F58C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4504D-973E-F42C-C45E-BFBA9114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6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446CC-E8D8-8F7C-8BE9-F7BFC35C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20E56-C624-E5A6-71BC-686A132D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3B65F-D0C1-2421-22A3-AF1004F72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E861A3-259B-4BCC-958E-6E1D7DCD912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6D7B2-C388-8E99-D150-7468F6CBC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E75B3-87C2-7DE0-0039-B6C3DDD15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6ECD65-AC9E-4071-A145-96B8DDC8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7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356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011C93A-D34A-4C0B-B496-5E3B3A2E320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1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hyperlink" Target="http://www.nado.org/eddco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unset over a snowy mountain&#10;&#10;AI-generated content may be incorrect.">
            <a:extLst>
              <a:ext uri="{FF2B5EF4-FFF2-40B4-BE49-F238E27FC236}">
                <a16:creationId xmlns:a16="http://schemas.microsoft.com/office/drawing/2014/main" id="{D317520B-D0A2-334E-1751-66E7C9E62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66A19-B308-DBF0-59E8-A593B89D0D29}"/>
              </a:ext>
            </a:extLst>
          </p:cNvPr>
          <p:cNvSpPr txBox="1"/>
          <p:nvPr/>
        </p:nvSpPr>
        <p:spPr>
          <a:xfrm>
            <a:off x="136071" y="2397947"/>
            <a:ext cx="11919857" cy="206210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Welcome!  </a:t>
            </a:r>
          </a:p>
          <a:p>
            <a:pPr algn="ctr"/>
            <a:r>
              <a:rPr lang="en-US" sz="4000" dirty="0"/>
              <a:t>Please sit with a group that doesn’t include someone from your organization </a:t>
            </a:r>
            <a:r>
              <a:rPr lang="en-US" sz="4000" dirty="0">
                <a:sym typeface="Wingdings" panose="05000000000000000000" pitchFamily="2" charset="2"/>
              </a:rPr>
              <a:t>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5132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22662-6051-9B36-D7B6-21E0A04BF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0"/>
            <a:ext cx="10076688" cy="68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4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208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/>
          <p:nvPr/>
        </p:nvSpPr>
        <p:spPr>
          <a:xfrm>
            <a:off x="749808" y="529950"/>
            <a:ext cx="4798417" cy="5798100"/>
          </a:xfrm>
          <a:prstGeom prst="rect">
            <a:avLst/>
          </a:prstGeom>
          <a:solidFill>
            <a:srgbClr val="0094C4">
              <a:alpha val="66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180;p36"/>
          <p:cNvSpPr txBox="1">
            <a:spLocks noGrp="1"/>
          </p:cNvSpPr>
          <p:nvPr>
            <p:ph type="ctrTitle"/>
          </p:nvPr>
        </p:nvSpPr>
        <p:spPr>
          <a:xfrm>
            <a:off x="685800" y="529950"/>
            <a:ext cx="4862425" cy="52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Team Member Incentives / Benefits: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Birthday “Extra Holiday” Day Off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Employee Appreciation Day Off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17 Paid Holidays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Flexible Schedule - Child Care or Education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Company Contributes 6% to 401k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Anniversary Day Off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Neighborhood Activities - Luncheons with partnering agencies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Holiday Celebrations / Activities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Management Retreat</a:t>
            </a:r>
            <a:endParaRPr sz="1400" dirty="0">
              <a:solidFill>
                <a:schemeClr val="lt1"/>
              </a:solidFill>
            </a:endParaRPr>
          </a:p>
          <a:p>
            <a:pPr marL="914400"/>
            <a:endParaRPr sz="1400" dirty="0">
              <a:solidFill>
                <a:schemeClr val="lt1"/>
              </a:solidFill>
            </a:endParaRPr>
          </a:p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Remote work for parents with special needs children - Rural Utah doesn't have many resources</a:t>
            </a:r>
            <a:endParaRPr sz="1400" dirty="0">
              <a:solidFill>
                <a:schemeClr val="lt1"/>
              </a:solidFill>
            </a:endParaRPr>
          </a:p>
          <a:p>
            <a:endParaRPr sz="1400" dirty="0">
              <a:solidFill>
                <a:schemeClr val="lt1"/>
              </a:solidFill>
            </a:endParaRPr>
          </a:p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Team members can donate their sick leave to other team members in need</a:t>
            </a:r>
            <a:endParaRPr sz="1400" dirty="0">
              <a:solidFill>
                <a:schemeClr val="lt1"/>
              </a:solidFill>
            </a:endParaRPr>
          </a:p>
          <a:p>
            <a:pPr marL="457200"/>
            <a:endParaRPr sz="1400" dirty="0">
              <a:solidFill>
                <a:schemeClr val="lt1"/>
              </a:solidFill>
            </a:endParaRPr>
          </a:p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Volunteer Exchange - For every hour donated we offer as paid time off</a:t>
            </a:r>
            <a:endParaRPr sz="1400" dirty="0">
              <a:solidFill>
                <a:schemeClr val="lt1"/>
              </a:solidFill>
            </a:endParaRPr>
          </a:p>
          <a:p>
            <a:pPr marL="457200"/>
            <a:endParaRPr sz="1400" dirty="0">
              <a:solidFill>
                <a:schemeClr val="lt1"/>
              </a:solidFill>
            </a:endParaRPr>
          </a:p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Fitness Facility - Employees and family can use facility - Reserve through a calendar system. Every employee receive 3 hours off per week - limits to 1 hour per day for exercise</a:t>
            </a:r>
            <a:endParaRPr sz="1400" dirty="0">
              <a:solidFill>
                <a:schemeClr val="lt1"/>
              </a:solidFill>
            </a:endParaRPr>
          </a:p>
        </p:txBody>
      </p:sp>
      <p:pic>
        <p:nvPicPr>
          <p:cNvPr id="181" name="Google Shape;18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0550" y="5299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8875" y="5299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0550" y="25717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8875" y="25717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0550" y="46135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8875" y="46135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2" descr="SERDA">
            <a:extLst>
              <a:ext uri="{FF2B5EF4-FFF2-40B4-BE49-F238E27FC236}">
                <a16:creationId xmlns:a16="http://schemas.microsoft.com/office/drawing/2014/main" id="{761612E2-1B2B-400A-1C6B-C94E7952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140" y="5883010"/>
            <a:ext cx="2693860" cy="97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DE1E-FCD7-6654-3F1C-0642B65C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172" y="471132"/>
            <a:ext cx="9404723" cy="1400530"/>
          </a:xfrm>
        </p:spPr>
        <p:txBody>
          <a:bodyPr/>
          <a:lstStyle/>
          <a:p>
            <a:pPr algn="ctr"/>
            <a:r>
              <a:rPr lang="en-US" sz="4800" dirty="0"/>
              <a:t>Flexible Work Arrangements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62977-CB8D-EFFA-A224-7D976D107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Compressed Work Week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DB861-0F6A-FDB7-664E-2C4011426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468" y="2514600"/>
            <a:ext cx="5075581" cy="3741738"/>
          </a:xfrm>
        </p:spPr>
        <p:txBody>
          <a:bodyPr/>
          <a:lstStyle/>
          <a:p>
            <a:r>
              <a:rPr lang="en-US" dirty="0"/>
              <a:t>Mondays-Thursday = 9 hours</a:t>
            </a:r>
          </a:p>
          <a:p>
            <a:r>
              <a:rPr lang="en-US" dirty="0"/>
              <a:t>Fridays = 4 hours</a:t>
            </a:r>
          </a:p>
          <a:p>
            <a:r>
              <a:rPr lang="en-US" dirty="0"/>
              <a:t>Employees get to pick their work 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E3226-410C-BF3E-9602-980A75725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4495" y="1865312"/>
            <a:ext cx="4396339" cy="576262"/>
          </a:xfrm>
        </p:spPr>
        <p:txBody>
          <a:bodyPr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Flex Fridays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4862D-0354-89FC-E16C-E357BB605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06286" y="2524539"/>
            <a:ext cx="5434193" cy="3741738"/>
          </a:xfrm>
        </p:spPr>
        <p:txBody>
          <a:bodyPr/>
          <a:lstStyle/>
          <a:p>
            <a:r>
              <a:rPr lang="en-US" dirty="0"/>
              <a:t>Piloted Flex Friday beginning January 1, 2025 for three months</a:t>
            </a:r>
          </a:p>
          <a:p>
            <a:r>
              <a:rPr lang="en-US" dirty="0"/>
              <a:t>Employees are allowed to work remotely on Fridays beginning April 1, 2025</a:t>
            </a:r>
          </a:p>
          <a:p>
            <a:r>
              <a:rPr lang="en-US" dirty="0"/>
              <a:t>Always have the option to come into the office</a:t>
            </a:r>
          </a:p>
          <a:p>
            <a:r>
              <a:rPr lang="en-US" dirty="0"/>
              <a:t>MUST come into the office for meetings</a:t>
            </a:r>
          </a:p>
          <a:p>
            <a:r>
              <a:rPr lang="en-US" dirty="0"/>
              <a:t>New employees must work in the office on Fridays for three months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What is a Compressed Work Week schedule? A Detailed Guide - Shiftbase">
            <a:extLst>
              <a:ext uri="{FF2B5EF4-FFF2-40B4-BE49-F238E27FC236}">
                <a16:creationId xmlns:a16="http://schemas.microsoft.com/office/drawing/2014/main" id="{9B3E7E8C-B6C7-44CE-F7CB-33445C372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3"/>
          <a:stretch/>
        </p:blipFill>
        <p:spPr bwMode="auto">
          <a:xfrm>
            <a:off x="1255483" y="4175764"/>
            <a:ext cx="3765550" cy="17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COG">
            <a:extLst>
              <a:ext uri="{FF2B5EF4-FFF2-40B4-BE49-F238E27FC236}">
                <a16:creationId xmlns:a16="http://schemas.microsoft.com/office/drawing/2014/main" id="{71F4C687-60CA-8DBD-C3B5-00C43BCE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764" y="5623313"/>
            <a:ext cx="2921317" cy="10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81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EFD49-804B-1A2F-E65F-B199B7D6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37" y="413200"/>
            <a:ext cx="416651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Education Assistance</a:t>
            </a:r>
          </a:p>
        </p:txBody>
      </p:sp>
      <p:sp>
        <p:nvSpPr>
          <p:cNvPr id="49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1513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1513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89A606-39D8-BC44-6C44-19998F9B9A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093992" y="1480663"/>
            <a:ext cx="5449889" cy="3896670"/>
          </a:xfrm>
          <a:prstGeom prst="rect">
            <a:avLst/>
          </a:prstGeom>
          <a:effectLst/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7C68B-7086-E19C-56A3-B6662D482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8904" y="1914940"/>
            <a:ext cx="4912846" cy="475090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SECOG will reimburse employees for courses/training that will improve or enhance performance or career growth</a:t>
            </a:r>
          </a:p>
          <a:p>
            <a:pPr lvl="1"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sz="1800" dirty="0">
                <a:solidFill>
                  <a:srgbClr val="EBEBEB"/>
                </a:solidFill>
              </a:rPr>
              <a:t>Must have a written Career Growth Plan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80% of tuition expenses up to $3,000 a year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Must have completed at least 90 days of employment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Must complete the course with a</a:t>
            </a:r>
          </a:p>
          <a:p>
            <a:pPr lvl="1"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“B” for graduate courses</a:t>
            </a:r>
          </a:p>
          <a:p>
            <a:pPr lvl="1"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“C” for junior, community or college courses</a:t>
            </a:r>
          </a:p>
          <a:p>
            <a:pPr lvl="1"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A pass or certificate of completion for training or apprenticeship courses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Employee must reimburse SECOG if they leave the organization within 12 months of completion of the class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EBEBEB"/>
              </a:solidFill>
            </a:endParaRPr>
          </a:p>
        </p:txBody>
      </p:sp>
      <p:pic>
        <p:nvPicPr>
          <p:cNvPr id="3" name="Picture 4" descr="SECOG">
            <a:extLst>
              <a:ext uri="{FF2B5EF4-FFF2-40B4-BE49-F238E27FC236}">
                <a16:creationId xmlns:a16="http://schemas.microsoft.com/office/drawing/2014/main" id="{09DD11A0-F160-AA0D-AD85-E0541DE3E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60" y="5767477"/>
            <a:ext cx="2921317" cy="10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7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4E938-C402-2F77-0DCA-1B5B210D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09601"/>
            <a:ext cx="3322912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/>
              <a:t>Volunteer Opportunities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CADE7F-DAAD-9FDA-0163-2DA903398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rcRect l="7896"/>
          <a:stretch/>
        </p:blipFill>
        <p:spPr>
          <a:xfrm>
            <a:off x="4618314" y="163286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50CF2-D778-90D7-0A7B-CA3FEA25B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312" y="1974850"/>
            <a:ext cx="3909391" cy="449883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dirty="0"/>
              <a:t>SECOG sponsors a meal at a meal ministry twice a year</a:t>
            </a:r>
          </a:p>
          <a:p>
            <a:r>
              <a:rPr lang="en-US" sz="2400" dirty="0"/>
              <a:t>Pay employees for volunteering for up to three hours</a:t>
            </a:r>
          </a:p>
          <a:p>
            <a:r>
              <a:rPr lang="en-US" sz="2400" dirty="0"/>
              <a:t>Also invite clients/customers and board members to serve</a:t>
            </a:r>
          </a:p>
          <a:p>
            <a:r>
              <a:rPr lang="en-US" sz="2400" dirty="0"/>
              <a:t>Other examples:  mentoring, Meals on Wheels</a:t>
            </a:r>
          </a:p>
          <a:p>
            <a:pPr marL="0" indent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4" descr="SECOG">
            <a:extLst>
              <a:ext uri="{FF2B5EF4-FFF2-40B4-BE49-F238E27FC236}">
                <a16:creationId xmlns:a16="http://schemas.microsoft.com/office/drawing/2014/main" id="{74AA5AE5-AD6D-A588-9559-2C07E11D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225" y="5776999"/>
            <a:ext cx="2921317" cy="10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35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DA9071-F17E-A7C1-39DB-EFEE90E5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07" y="0"/>
            <a:ext cx="8852385" cy="68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93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AA732-7087-8D3F-0E76-3DFA36A42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67024" cy="6109157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196C4776-8D27-E01A-28D0-8A77B1CF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0" y="6245909"/>
            <a:ext cx="824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Visit:  www.nado.org/wellness-webinar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7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D928E-0E85-B2A0-6D07-DD91119B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25" t="62983" r="19897" b="2056"/>
          <a:stretch/>
        </p:blipFill>
        <p:spPr>
          <a:xfrm>
            <a:off x="6400995" y="2002971"/>
            <a:ext cx="5791005" cy="3635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058BA-0B5E-B59E-73CF-0FC4DF58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98" t="22688" r="22213" b="43775"/>
          <a:stretch/>
        </p:blipFill>
        <p:spPr>
          <a:xfrm>
            <a:off x="0" y="1857962"/>
            <a:ext cx="6555775" cy="4250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E8B14-9E2E-94CA-42E0-3C1F3C64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91196"/>
            <a:ext cx="9982200" cy="10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4652-84C8-6783-F5E3-3EF19AD0D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unset over a snowy mountain&#10;&#10;AI-generated content may be incorrect.">
            <a:extLst>
              <a:ext uri="{FF2B5EF4-FFF2-40B4-BE49-F238E27FC236}">
                <a16:creationId xmlns:a16="http://schemas.microsoft.com/office/drawing/2014/main" id="{4151C6E4-F987-A25C-506A-09B550234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0E075-3BD1-E1DC-A7ED-078414D2269C}"/>
              </a:ext>
            </a:extLst>
          </p:cNvPr>
          <p:cNvSpPr txBox="1"/>
          <p:nvPr/>
        </p:nvSpPr>
        <p:spPr>
          <a:xfrm>
            <a:off x="0" y="2059318"/>
            <a:ext cx="12191999" cy="243143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Turn &amp; Talk (5 minutes)</a:t>
            </a:r>
          </a:p>
          <a:p>
            <a:pPr algn="ctr"/>
            <a:br>
              <a:rPr lang="en-US" sz="4000" dirty="0"/>
            </a:br>
            <a:r>
              <a:rPr lang="en-US" sz="3600" dirty="0"/>
              <a:t>What’s one thing your organization does well </a:t>
            </a:r>
            <a:br>
              <a:rPr lang="en-US" sz="3600" dirty="0"/>
            </a:br>
            <a:r>
              <a:rPr lang="en-US" sz="3600" dirty="0"/>
              <a:t>and one thing your organization struggles with around talent?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02471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F6833-C652-FB7B-6578-6E8F2765F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unset over a snowy mountain&#10;&#10;AI-generated content may be incorrect.">
            <a:extLst>
              <a:ext uri="{FF2B5EF4-FFF2-40B4-BE49-F238E27FC236}">
                <a16:creationId xmlns:a16="http://schemas.microsoft.com/office/drawing/2014/main" id="{5325374F-D4EE-4D43-FD41-78E04C28C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8F5EC-BBDF-036B-5062-C7A5662FE371}"/>
              </a:ext>
            </a:extLst>
          </p:cNvPr>
          <p:cNvSpPr txBox="1"/>
          <p:nvPr/>
        </p:nvSpPr>
        <p:spPr>
          <a:xfrm>
            <a:off x="136071" y="2059318"/>
            <a:ext cx="11919857" cy="25545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Group Prompt #1 (10 minutes)</a:t>
            </a:r>
          </a:p>
          <a:p>
            <a:br>
              <a:rPr lang="en-US" sz="4000" dirty="0"/>
            </a:br>
            <a:r>
              <a:rPr lang="en-US" sz="4000" i="1" dirty="0"/>
              <a:t>Recruitment strategies</a:t>
            </a:r>
            <a:r>
              <a:rPr lang="en-US" sz="4000" dirty="0"/>
              <a:t>:  What has helped you attract talent despite tight budgets?</a:t>
            </a:r>
          </a:p>
        </p:txBody>
      </p:sp>
    </p:spTree>
    <p:extLst>
      <p:ext uri="{BB962C8B-B14F-4D97-AF65-F5344CB8AC3E}">
        <p14:creationId xmlns:p14="http://schemas.microsoft.com/office/powerpoint/2010/main" val="3337762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0" y="0"/>
            <a:ext cx="12192000" cy="426752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" name="Google Shape;88;p19"/>
          <p:cNvCxnSpPr/>
          <p:nvPr/>
        </p:nvCxnSpPr>
        <p:spPr>
          <a:xfrm>
            <a:off x="12488563" y="4477577"/>
            <a:ext cx="5168871" cy="1"/>
          </a:xfrm>
          <a:prstGeom prst="straightConnector1">
            <a:avLst/>
          </a:prstGeom>
          <a:noFill/>
          <a:ln w="76200" cap="flat" cmpd="sng">
            <a:solidFill>
              <a:srgbClr val="52575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89" name="Google Shape;89;p1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1967"/>
            <a:ext cx="2334651" cy="316096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2187310" y="1708138"/>
            <a:ext cx="9712714" cy="152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  <a:t>Attracting, Retaining, &amp; Nurturing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  <a:t>EDD Staff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" panose="020B0604020202020204" charset="0"/>
              <a:ea typeface="Inter" panose="020B060402020202020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40AF4-9FE5-0501-9014-2FB6891F7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0" y="5159488"/>
            <a:ext cx="2883414" cy="838202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5FD3F1F-8F58-77DF-B9C6-32A341A241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18244" r="16543" b="19886"/>
          <a:stretch/>
        </p:blipFill>
        <p:spPr>
          <a:xfrm>
            <a:off x="3756100" y="4950372"/>
            <a:ext cx="1410388" cy="1287745"/>
          </a:xfrm>
          <a:prstGeom prst="rect">
            <a:avLst/>
          </a:prstGeom>
        </p:spPr>
      </p:pic>
      <p:sp>
        <p:nvSpPr>
          <p:cNvPr id="2" name="Google Shape;91;p19">
            <a:extLst>
              <a:ext uri="{FF2B5EF4-FFF2-40B4-BE49-F238E27FC236}">
                <a16:creationId xmlns:a16="http://schemas.microsoft.com/office/drawing/2014/main" id="{58FCA1F3-DBED-5ED5-3464-621DF39E9B45}"/>
              </a:ext>
            </a:extLst>
          </p:cNvPr>
          <p:cNvSpPr txBox="1"/>
          <p:nvPr/>
        </p:nvSpPr>
        <p:spPr>
          <a:xfrm>
            <a:off x="3583115" y="5147567"/>
            <a:ext cx="9712714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  <a:t>2025 SWREDA Annual Conference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  <a:t>Las Cruces, NM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" panose="020B0604020202020204" charset="0"/>
              <a:ea typeface="Inter" panose="020B060402020202020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0714C-7513-E6DB-3AD9-C5A85CBFE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unset over a snowy mountain&#10;&#10;AI-generated content may be incorrect.">
            <a:extLst>
              <a:ext uri="{FF2B5EF4-FFF2-40B4-BE49-F238E27FC236}">
                <a16:creationId xmlns:a16="http://schemas.microsoft.com/office/drawing/2014/main" id="{47707C60-9C3D-8233-ADB3-2E96E5AFF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BF8FF-73C6-6C5A-8C90-3355DB0EACEC}"/>
              </a:ext>
            </a:extLst>
          </p:cNvPr>
          <p:cNvSpPr txBox="1"/>
          <p:nvPr/>
        </p:nvSpPr>
        <p:spPr>
          <a:xfrm>
            <a:off x="136071" y="2059318"/>
            <a:ext cx="11919857" cy="25545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Group Prompt #2 (10 minutes)</a:t>
            </a:r>
          </a:p>
          <a:p>
            <a:pPr algn="ctr"/>
            <a:endParaRPr lang="en-US" sz="4000" i="1" dirty="0"/>
          </a:p>
          <a:p>
            <a:r>
              <a:rPr lang="en-US" sz="4000" i="1" dirty="0"/>
              <a:t>Building culture</a:t>
            </a:r>
            <a:r>
              <a:rPr lang="en-US" sz="4000" dirty="0"/>
              <a:t>:  How do you create a workplace that people want to be a part of?</a:t>
            </a:r>
          </a:p>
        </p:txBody>
      </p:sp>
    </p:spTree>
    <p:extLst>
      <p:ext uri="{BB962C8B-B14F-4D97-AF65-F5344CB8AC3E}">
        <p14:creationId xmlns:p14="http://schemas.microsoft.com/office/powerpoint/2010/main" val="73233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02D2F-BA6C-C574-D2EB-48BC7B668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unset over a snowy mountain&#10;&#10;AI-generated content may be incorrect.">
            <a:extLst>
              <a:ext uri="{FF2B5EF4-FFF2-40B4-BE49-F238E27FC236}">
                <a16:creationId xmlns:a16="http://schemas.microsoft.com/office/drawing/2014/main" id="{1C80EEB6-8B76-D60D-FBE6-CB90CD7B9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B30B9-37A4-BD64-46B8-397DF6C6603A}"/>
              </a:ext>
            </a:extLst>
          </p:cNvPr>
          <p:cNvSpPr txBox="1"/>
          <p:nvPr/>
        </p:nvSpPr>
        <p:spPr>
          <a:xfrm>
            <a:off x="136071" y="2059318"/>
            <a:ext cx="11919857" cy="25545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Group Prompt #3 (10 minutes)</a:t>
            </a:r>
          </a:p>
          <a:p>
            <a:br>
              <a:rPr lang="en-US" sz="4000" dirty="0"/>
            </a:br>
            <a:r>
              <a:rPr lang="en-US" sz="4000" i="1" dirty="0"/>
              <a:t>Flexibility and benefits:  </a:t>
            </a:r>
            <a:r>
              <a:rPr lang="en-US" sz="4000" dirty="0"/>
              <a:t>What non-salary incentives have made a difference for your team?</a:t>
            </a:r>
          </a:p>
        </p:txBody>
      </p:sp>
    </p:spTree>
    <p:extLst>
      <p:ext uri="{BB962C8B-B14F-4D97-AF65-F5344CB8AC3E}">
        <p14:creationId xmlns:p14="http://schemas.microsoft.com/office/powerpoint/2010/main" val="3708208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33C19-2F0E-3FFD-74D9-2E45C3C3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unset over a snowy mountain&#10;&#10;AI-generated content may be incorrect.">
            <a:extLst>
              <a:ext uri="{FF2B5EF4-FFF2-40B4-BE49-F238E27FC236}">
                <a16:creationId xmlns:a16="http://schemas.microsoft.com/office/drawing/2014/main" id="{5676D15C-3F02-292D-D598-91FE7B93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0025FF-A951-2A0D-D855-AD2DC26E29DD}"/>
              </a:ext>
            </a:extLst>
          </p:cNvPr>
          <p:cNvSpPr txBox="1"/>
          <p:nvPr/>
        </p:nvSpPr>
        <p:spPr>
          <a:xfrm>
            <a:off x="136071" y="3075056"/>
            <a:ext cx="11919857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Sharing Out (15 minutes)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184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0D34AB93-CA75-6AE2-D359-7005AC4A6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>
            <a:extLst>
              <a:ext uri="{FF2B5EF4-FFF2-40B4-BE49-F238E27FC236}">
                <a16:creationId xmlns:a16="http://schemas.microsoft.com/office/drawing/2014/main" id="{46B8405A-5128-A5A6-A748-CB4E9877D2C0}"/>
              </a:ext>
            </a:extLst>
          </p:cNvPr>
          <p:cNvSpPr/>
          <p:nvPr/>
        </p:nvSpPr>
        <p:spPr>
          <a:xfrm>
            <a:off x="-12627" y="-12526"/>
            <a:ext cx="1101603" cy="688305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1" descr="Image">
            <a:extLst>
              <a:ext uri="{FF2B5EF4-FFF2-40B4-BE49-F238E27FC236}">
                <a16:creationId xmlns:a16="http://schemas.microsoft.com/office/drawing/2014/main" id="{860BEB73-552A-C9F0-32B4-8529BD2DA8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390" y="370050"/>
            <a:ext cx="1602545" cy="21697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71038" y="2108056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Brett Schwartz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Associate Director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NADO Research Foundation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  <a:hlinkClick r:id="" action="ppaction://noaction"/>
              </a:rPr>
              <a:t>bschwartz@nado.org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9EC8413-4AE7-576D-4063-311F9E412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45" y="5040744"/>
            <a:ext cx="2279647" cy="663389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E1AD4E0-179C-ECF6-BF37-AD40AA0D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18244" r="16543" b="19886"/>
          <a:stretch/>
        </p:blipFill>
        <p:spPr>
          <a:xfrm>
            <a:off x="7421397" y="4632462"/>
            <a:ext cx="1173736" cy="10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2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9B12730-EF71-8940-553E-DB99CAA8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8243" r="16544" b="19885"/>
          <a:stretch>
            <a:fillRect/>
          </a:stretch>
        </p:blipFill>
        <p:spPr bwMode="auto">
          <a:xfrm>
            <a:off x="4027488" y="452438"/>
            <a:ext cx="4137025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7" descr="Logo&#10;&#10;Description automatically generated">
            <a:extLst>
              <a:ext uri="{FF2B5EF4-FFF2-40B4-BE49-F238E27FC236}">
                <a16:creationId xmlns:a16="http://schemas.microsoft.com/office/drawing/2014/main" id="{60D4E1A1-BC5B-9BCD-3D63-7A3101E1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4822825"/>
            <a:ext cx="21272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U.S. Economic Development Administration (EDA) Logo">
            <a:extLst>
              <a:ext uri="{FF2B5EF4-FFF2-40B4-BE49-F238E27FC236}">
                <a16:creationId xmlns:a16="http://schemas.microsoft.com/office/drawing/2014/main" id="{27DD1F9B-7F82-1C09-42DE-86B09367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4854575"/>
            <a:ext cx="1809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1">
            <a:extLst>
              <a:ext uri="{FF2B5EF4-FFF2-40B4-BE49-F238E27FC236}">
                <a16:creationId xmlns:a16="http://schemas.microsoft.com/office/drawing/2014/main" id="{C3E8CC94-0E7D-FB14-3555-F0F1251DC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6034088"/>
            <a:ext cx="824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More info at:  www.nado.org/EDDCoP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AC6E04E-A0AF-DAFC-681E-27BAF282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09" y="423272"/>
            <a:ext cx="2016518" cy="260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322CF1-2D03-51BB-4C7D-776633ED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457" y="601955"/>
            <a:ext cx="1827755" cy="226161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6D7528B-8492-A2CD-B726-C41ECC2A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99" y="3202486"/>
            <a:ext cx="1970057" cy="254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1D880-4B8E-C386-DD20-C97FCBF6E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906" y="601954"/>
            <a:ext cx="1720225" cy="2261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3F2BD-E602-BEBD-BB60-2E0D16C74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939" y="752188"/>
            <a:ext cx="1655478" cy="2139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D66BA3-8338-71CA-F60C-7AD82EFE5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547" y="3149517"/>
            <a:ext cx="2027471" cy="23644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31AB77-B836-00E1-80F3-4A9BEF77F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20" y="215797"/>
            <a:ext cx="2400308" cy="35860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140A2C-9997-EE84-502B-ECD520E1D84A}"/>
              </a:ext>
            </a:extLst>
          </p:cNvPr>
          <p:cNvSpPr txBox="1"/>
          <p:nvPr/>
        </p:nvSpPr>
        <p:spPr>
          <a:xfrm>
            <a:off x="6662803" y="6011614"/>
            <a:ext cx="96756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"/>
                <a:ea typeface="Inter"/>
                <a:cs typeface="+mn-cs"/>
                <a:sym typeface="Inter"/>
              </a:rPr>
              <a:t>Visit: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Inter"/>
                <a:ea typeface="Inter"/>
                <a:cs typeface="+mn-cs"/>
                <a:sym typeface="Inter"/>
                <a:hlinkClick r:id="rId9"/>
              </a:rPr>
              <a:t>www.nado.org/eddcop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Inter"/>
              <a:ea typeface="Inter"/>
              <a:cs typeface="+mn-cs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Inter"/>
              <a:ea typeface="Inter"/>
              <a:cs typeface="+mn-cs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9EB6F-E2E5-23F5-CB7A-5A9DE88DB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198" y="4094528"/>
            <a:ext cx="3492679" cy="22861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380750-1109-323C-DE2A-97EAB7A9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410" y="3149517"/>
            <a:ext cx="1972627" cy="2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6B30FC7E-AA67-E574-4D00-4B7CC34FA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>
            <a:extLst>
              <a:ext uri="{FF2B5EF4-FFF2-40B4-BE49-F238E27FC236}">
                <a16:creationId xmlns:a16="http://schemas.microsoft.com/office/drawing/2014/main" id="{2072CFB0-DD4B-7F03-7FC8-C7744469F1E2}"/>
              </a:ext>
            </a:extLst>
          </p:cNvPr>
          <p:cNvSpPr/>
          <p:nvPr/>
        </p:nvSpPr>
        <p:spPr>
          <a:xfrm>
            <a:off x="-12627" y="-12526"/>
            <a:ext cx="1101603" cy="688305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1" descr="Image">
            <a:extLst>
              <a:ext uri="{FF2B5EF4-FFF2-40B4-BE49-F238E27FC236}">
                <a16:creationId xmlns:a16="http://schemas.microsoft.com/office/drawing/2014/main" id="{BB107E64-600A-6E1D-CC29-9062A3D78A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390" y="370050"/>
            <a:ext cx="1602545" cy="21697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7342D-C518-37AE-2CB6-4D5F07BCDAF9}"/>
              </a:ext>
            </a:extLst>
          </p:cNvPr>
          <p:cNvSpPr txBox="1"/>
          <p:nvPr/>
        </p:nvSpPr>
        <p:spPr>
          <a:xfrm>
            <a:off x="4470867" y="60163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Agenda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EFD1F-3628-FB20-0BB0-1351E9CA45AF}"/>
              </a:ext>
            </a:extLst>
          </p:cNvPr>
          <p:cNvSpPr txBox="1"/>
          <p:nvPr/>
        </p:nvSpPr>
        <p:spPr>
          <a:xfrm>
            <a:off x="1540155" y="2516061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10 minutes – </a:t>
            </a:r>
            <a:r>
              <a:rPr lang="en-US" sz="3600" b="1" dirty="0">
                <a:latin typeface="Century Gothic" panose="020B0502020202020204" pitchFamily="34" charset="0"/>
              </a:rPr>
              <a:t>Intro / Framing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5 minutes – </a:t>
            </a:r>
            <a:r>
              <a:rPr lang="en-US" sz="3600" b="1" dirty="0">
                <a:latin typeface="Century Gothic" panose="020B0502020202020204" pitchFamily="34" charset="0"/>
              </a:rPr>
              <a:t>Turn and Talk Ice Breaker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30 minutes – </a:t>
            </a:r>
            <a:r>
              <a:rPr lang="en-US" sz="3600" b="1" dirty="0">
                <a:latin typeface="Century Gothic" panose="020B0502020202020204" pitchFamily="34" charset="0"/>
              </a:rPr>
              <a:t>Small Group Discussions 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15 minutes – </a:t>
            </a:r>
            <a:r>
              <a:rPr lang="en-US" sz="3600" b="1" dirty="0">
                <a:latin typeface="Century Gothic" panose="020B0502020202020204" pitchFamily="34" charset="0"/>
              </a:rPr>
              <a:t>Sharing Out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AD66653-EA91-AFA0-F124-2BA15932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90" y="4198900"/>
            <a:ext cx="2539910" cy="253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3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hn Mackey Talks New Startup and the 2 Types of Entrepreneurs |  Entrepreneur">
            <a:extLst>
              <a:ext uri="{FF2B5EF4-FFF2-40B4-BE49-F238E27FC236}">
                <a16:creationId xmlns:a16="http://schemas.microsoft.com/office/drawing/2014/main" id="{7D606711-75B2-78AB-6A1B-17ABD7F1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289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56AF8-C38A-919C-FECE-1E08CD7A4AA1}"/>
              </a:ext>
            </a:extLst>
          </p:cNvPr>
          <p:cNvSpPr txBox="1"/>
          <p:nvPr/>
        </p:nvSpPr>
        <p:spPr>
          <a:xfrm>
            <a:off x="0" y="4574170"/>
            <a:ext cx="12289971" cy="184665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If you are lucky enough to be someone’s employer, then you have a moral obligation to make sure people do look forward to coming to work in the morning</a:t>
            </a:r>
            <a:r>
              <a:rPr lang="en-US" sz="3200" dirty="0"/>
              <a:t>.</a:t>
            </a:r>
            <a:endParaRPr lang="en-US" dirty="0"/>
          </a:p>
          <a:p>
            <a:r>
              <a:rPr lang="en-US" dirty="0"/>
              <a:t>                                                                                                                                                                         John Mackey, Co-Founder, Whole Foods  </a:t>
            </a:r>
          </a:p>
        </p:txBody>
      </p:sp>
    </p:spTree>
    <p:extLst>
      <p:ext uri="{BB962C8B-B14F-4D97-AF65-F5344CB8AC3E}">
        <p14:creationId xmlns:p14="http://schemas.microsoft.com/office/powerpoint/2010/main" val="2927422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16754-2D00-73BA-D87D-57697A2C451A}"/>
              </a:ext>
            </a:extLst>
          </p:cNvPr>
          <p:cNvSpPr txBox="1"/>
          <p:nvPr/>
        </p:nvSpPr>
        <p:spPr>
          <a:xfrm>
            <a:off x="0" y="2767280"/>
            <a:ext cx="12192000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/>
              <a:t>90,000 Hours </a:t>
            </a:r>
          </a:p>
        </p:txBody>
      </p:sp>
    </p:spTree>
    <p:extLst>
      <p:ext uri="{BB962C8B-B14F-4D97-AF65-F5344CB8AC3E}">
        <p14:creationId xmlns:p14="http://schemas.microsoft.com/office/powerpoint/2010/main" val="1201585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3B822-FF91-F729-277B-5F532B4C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64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160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on">
  <a:themeElements>
    <a:clrScheme name="Custom 1">
      <a:dk1>
        <a:srgbClr val="B01513"/>
      </a:dk1>
      <a:lt1>
        <a:sysClr val="window" lastClr="FFFFFF"/>
      </a:lt1>
      <a:dk2>
        <a:srgbClr val="002060"/>
      </a:dk2>
      <a:lt2>
        <a:srgbClr val="EBEBEB"/>
      </a:lt2>
      <a:accent1>
        <a:srgbClr val="B01513"/>
      </a:accent1>
      <a:accent2>
        <a:srgbClr val="B01513"/>
      </a:accent2>
      <a:accent3>
        <a:srgbClr val="FFFFFF"/>
      </a:accent3>
      <a:accent4>
        <a:srgbClr val="002060"/>
      </a:accent4>
      <a:accent5>
        <a:srgbClr val="002060"/>
      </a:accent5>
      <a:accent6>
        <a:srgbClr val="002060"/>
      </a:accent6>
      <a:hlink>
        <a:srgbClr val="B01513"/>
      </a:hlink>
      <a:folHlink>
        <a:srgbClr val="B01513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595</Words>
  <Application>Microsoft Office PowerPoint</Application>
  <PresentationFormat>Widescreen</PresentationFormat>
  <Paragraphs>74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Aptos</vt:lpstr>
      <vt:lpstr>Aptos Display</vt:lpstr>
      <vt:lpstr>Arial</vt:lpstr>
      <vt:lpstr>Catamaran Light</vt:lpstr>
      <vt:lpstr>Century Gothic</vt:lpstr>
      <vt:lpstr>Fira Sans Extra Condensed Medium</vt:lpstr>
      <vt:lpstr>Inter</vt:lpstr>
      <vt:lpstr>Livvic</vt:lpstr>
      <vt:lpstr>Wingdings</vt:lpstr>
      <vt:lpstr>Wingdings 3</vt:lpstr>
      <vt:lpstr>Office Theme</vt:lpstr>
      <vt:lpstr>Engineering Project Proposal by Slidesgo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 Member Incentives / Benefits:  Birthday “Extra Holiday” Day Off Employee Appreciation Day Off  17 Paid Holidays  Flexible Schedule - Child Care or Education Company Contributes 6% to 401k Anniversary Day Off Neighborhood Activities - Luncheons with partnering agencies Holiday Celebrations / Activities Management Retreat  Remote work for parents with special needs children - Rural Utah doesn't have many resources  Team members can donate their sick leave to other team members in need  Volunteer Exchange - For every hour donated we offer as paid time off  Fitness Facility - Employees and family can use facility - Reserve through a calendar system. Every employee receive 3 hours off per week - limits to 1 hour per day for exercise</vt:lpstr>
      <vt:lpstr>Flexible Work Arrangements</vt:lpstr>
      <vt:lpstr>Education Assistance</vt:lpstr>
      <vt:lpstr>Volunteer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Brett Schwartz</dc:creator>
  <cp:lastModifiedBy>Brett Schwartz</cp:lastModifiedBy>
  <cp:revision>1</cp:revision>
  <dcterms:created xsi:type="dcterms:W3CDTF">2025-05-02T18:41:27Z</dcterms:created>
  <dcterms:modified xsi:type="dcterms:W3CDTF">2025-05-08T03:59:34Z</dcterms:modified>
</cp:coreProperties>
</file>