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3" r:id="rId1"/>
    <p:sldMasterId id="2147483677" r:id="rId2"/>
  </p:sldMasterIdLst>
  <p:notesMasterIdLst>
    <p:notesMasterId r:id="rId32"/>
  </p:notesMasterIdLst>
  <p:handoutMasterIdLst>
    <p:handoutMasterId r:id="rId33"/>
  </p:handoutMasterIdLst>
  <p:sldIdLst>
    <p:sldId id="1544" r:id="rId3"/>
    <p:sldId id="1441" r:id="rId4"/>
    <p:sldId id="1440" r:id="rId5"/>
    <p:sldId id="644" r:id="rId6"/>
    <p:sldId id="1503" r:id="rId7"/>
    <p:sldId id="1332" r:id="rId8"/>
    <p:sldId id="680" r:id="rId9"/>
    <p:sldId id="653" r:id="rId10"/>
    <p:sldId id="656" r:id="rId11"/>
    <p:sldId id="1438" r:id="rId12"/>
    <p:sldId id="1437" r:id="rId13"/>
    <p:sldId id="1402" r:id="rId14"/>
    <p:sldId id="614" r:id="rId15"/>
    <p:sldId id="1576" r:id="rId16"/>
    <p:sldId id="1379" r:id="rId17"/>
    <p:sldId id="1573" r:id="rId18"/>
    <p:sldId id="1502" r:id="rId19"/>
    <p:sldId id="1521" r:id="rId20"/>
    <p:sldId id="1546" r:id="rId21"/>
    <p:sldId id="1574" r:id="rId22"/>
    <p:sldId id="1547" r:id="rId23"/>
    <p:sldId id="1548" r:id="rId24"/>
    <p:sldId id="1549" r:id="rId25"/>
    <p:sldId id="1578" r:id="rId26"/>
    <p:sldId id="1550" r:id="rId27"/>
    <p:sldId id="1551" r:id="rId28"/>
    <p:sldId id="1577" r:id="rId29"/>
    <p:sldId id="1575" r:id="rId30"/>
    <p:sldId id="1326" r:id="rId3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56B1D0-18AD-4AD1-AA2C-F255C3DF4789}">
          <p14:sldIdLst>
            <p14:sldId id="1544"/>
            <p14:sldId id="1441"/>
            <p14:sldId id="1440"/>
            <p14:sldId id="644"/>
            <p14:sldId id="1503"/>
            <p14:sldId id="1332"/>
            <p14:sldId id="680"/>
            <p14:sldId id="653"/>
            <p14:sldId id="656"/>
            <p14:sldId id="1438"/>
            <p14:sldId id="1437"/>
            <p14:sldId id="1402"/>
            <p14:sldId id="614"/>
            <p14:sldId id="1576"/>
            <p14:sldId id="1379"/>
            <p14:sldId id="1573"/>
            <p14:sldId id="1502"/>
            <p14:sldId id="1521"/>
            <p14:sldId id="1546"/>
            <p14:sldId id="1574"/>
            <p14:sldId id="1547"/>
            <p14:sldId id="1548"/>
            <p14:sldId id="1549"/>
            <p14:sldId id="1578"/>
            <p14:sldId id="1550"/>
            <p14:sldId id="1551"/>
            <p14:sldId id="1577"/>
            <p14:sldId id="1575"/>
            <p14:sldId id="13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FF1FD"/>
    <a:srgbClr val="133176"/>
    <a:srgbClr val="CC9900"/>
    <a:srgbClr val="1F559A"/>
    <a:srgbClr val="2C5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243FD5-F8F2-44CD-8100-31E679FA0678}" v="12" dt="2025-05-07T22:34:33.8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585" autoAdjust="0"/>
    <p:restoredTop sz="86373" autoAdjust="0"/>
  </p:normalViewPr>
  <p:slideViewPr>
    <p:cSldViewPr snapToGrid="0" snapToObjects="1">
      <p:cViewPr>
        <p:scale>
          <a:sx n="100" d="100"/>
          <a:sy n="100" d="100"/>
        </p:scale>
        <p:origin x="1829" y="4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52" y="15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1176"/>
    </p:cViewPr>
  </p:sorterViewPr>
  <p:notesViewPr>
    <p:cSldViewPr snapToGrid="0" snapToObjects="1">
      <p:cViewPr varScale="1">
        <p:scale>
          <a:sx n="80" d="100"/>
          <a:sy n="80" d="100"/>
        </p:scale>
        <p:origin x="38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F35A4B5-573B-2F45-BD5C-084FCDCBA6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406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3035DA-66C8-674F-97FC-3CBF534668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615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035DA-66C8-674F-97FC-3CBF5346683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4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035DA-66C8-674F-97FC-3CBF5346683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419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035DA-66C8-674F-97FC-3CBF5346683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551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3035DA-66C8-674F-97FC-3CBF5346683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547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73A22-AF4A-40FB-9266-9812300274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95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73A22-AF4A-40FB-9266-9812300274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74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035DA-66C8-674F-97FC-3CBF53466838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80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035DA-66C8-674F-97FC-3CBF5346683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62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847C83-67C8-754C-B8D5-BA42E0BC01F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28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847C83-67C8-754C-B8D5-BA42E0BC01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90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847C83-67C8-754C-B8D5-BA42E0BC01F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828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847C83-67C8-754C-B8D5-BA42E0BC01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11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Spaceport America Status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73A22-AF4A-40FB-9266-9812300274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92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Spaceport America Status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73A22-AF4A-40FB-9266-9812300274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50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Spaceport America Status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2/19/2021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73A22-AF4A-40FB-9266-9812300274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3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ver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55236" y="3932238"/>
            <a:ext cx="5218319" cy="153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Christine Anderson</a:t>
            </a:r>
          </a:p>
          <a:p>
            <a:pPr lvl="2"/>
            <a:r>
              <a:rPr lang="en-US" dirty="0"/>
              <a:t>Executive Director</a:t>
            </a:r>
          </a:p>
          <a:p>
            <a:pPr lvl="3"/>
            <a:r>
              <a:rPr lang="en-US" dirty="0"/>
              <a:t>New Mexico Spaceport Authority</a:t>
            </a:r>
          </a:p>
        </p:txBody>
      </p:sp>
      <p:sp>
        <p:nvSpPr>
          <p:cNvPr id="13" name="Title 25"/>
          <p:cNvSpPr>
            <a:spLocks noGrp="1"/>
          </p:cNvSpPr>
          <p:nvPr>
            <p:ph type="title" hasCustomPrompt="1"/>
          </p:nvPr>
        </p:nvSpPr>
        <p:spPr>
          <a:xfrm>
            <a:off x="225065" y="936110"/>
            <a:ext cx="8748490" cy="1322945"/>
          </a:xfrm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Headline</a:t>
            </a:r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2259013"/>
            <a:ext cx="3209925" cy="622300"/>
          </a:xfrm>
        </p:spPr>
        <p:txBody>
          <a:bodyPr/>
          <a:lstStyle>
            <a:lvl3pPr marL="457200" indent="0">
              <a:buNone/>
              <a:defRPr baseline="0"/>
            </a:lvl3pPr>
          </a:lstStyle>
          <a:p>
            <a:pPr lvl="2"/>
            <a:r>
              <a:rPr lang="en-US" dirty="0"/>
              <a:t>Month, DD YYYY</a:t>
            </a:r>
          </a:p>
        </p:txBody>
      </p:sp>
    </p:spTree>
    <p:extLst>
      <p:ext uri="{BB962C8B-B14F-4D97-AF65-F5344CB8AC3E}">
        <p14:creationId xmlns:p14="http://schemas.microsoft.com/office/powerpoint/2010/main" val="510475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+ 2 Lists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aceport_PPT_Template_BKGD(cx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2" hasCustomPrompt="1"/>
          </p:nvPr>
        </p:nvSpPr>
        <p:spPr>
          <a:xfrm>
            <a:off x="225065" y="1256108"/>
            <a:ext cx="8682398" cy="189190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3"/>
          </p:nvPr>
        </p:nvSpPr>
        <p:spPr>
          <a:xfrm>
            <a:off x="225065" y="3148014"/>
            <a:ext cx="4308475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4"/>
          </p:nvPr>
        </p:nvSpPr>
        <p:spPr>
          <a:xfrm>
            <a:off x="4598988" y="3148014"/>
            <a:ext cx="4308475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042024"/>
            <a:ext cx="9144000" cy="358775"/>
          </a:xfrm>
          <a:prstGeom prst="rect">
            <a:avLst/>
          </a:prstGeom>
          <a:gradFill flip="none" rotWithShape="1">
            <a:gsLst>
              <a:gs pos="14000">
                <a:schemeClr val="accent1"/>
              </a:gs>
              <a:gs pos="100000">
                <a:srgbClr val="00A0D6"/>
              </a:gs>
              <a:gs pos="87000">
                <a:schemeClr val="accent1"/>
              </a:gs>
              <a:gs pos="0">
                <a:srgbClr val="00A0D6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b="1" i="0" cap="none">
                <a:solidFill>
                  <a:srgbClr val="FFFFFF"/>
                </a:solidFill>
                <a:latin typeface="Gotham-Book"/>
                <a:cs typeface="Gotham-Medium"/>
              </a:defRPr>
            </a:lvl1pPr>
            <a:lvl2pPr marL="457200" indent="0" algn="l">
              <a:buFont typeface="Arial"/>
              <a:buNone/>
              <a:defRPr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add “Takeaway” text here </a:t>
            </a:r>
          </a:p>
        </p:txBody>
      </p:sp>
    </p:spTree>
    <p:extLst>
      <p:ext uri="{BB962C8B-B14F-4D97-AF65-F5344CB8AC3E}">
        <p14:creationId xmlns:p14="http://schemas.microsoft.com/office/powerpoint/2010/main" val="2380926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Content w/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aceport_PPT_Template_BKGD(cx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Spaceport America Status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842E0ED-88DD-5C45-96C2-DA861BD139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idx="16" hasCustomPrompt="1"/>
          </p:nvPr>
        </p:nvSpPr>
        <p:spPr>
          <a:xfrm>
            <a:off x="218485" y="1242564"/>
            <a:ext cx="8698493" cy="488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042024"/>
            <a:ext cx="9144000" cy="358775"/>
          </a:xfrm>
          <a:prstGeom prst="rect">
            <a:avLst/>
          </a:prstGeom>
          <a:gradFill flip="none" rotWithShape="1">
            <a:gsLst>
              <a:gs pos="14000">
                <a:schemeClr val="accent1"/>
              </a:gs>
              <a:gs pos="100000">
                <a:srgbClr val="00A0D6"/>
              </a:gs>
              <a:gs pos="87000">
                <a:schemeClr val="accent1"/>
              </a:gs>
              <a:gs pos="0">
                <a:srgbClr val="00A0D6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b="1" i="0" cap="none">
                <a:solidFill>
                  <a:srgbClr val="FFFFFF"/>
                </a:solidFill>
                <a:latin typeface="Gotham-Book"/>
                <a:cs typeface="Gotham-Medium"/>
              </a:defRPr>
            </a:lvl1pPr>
            <a:lvl2pPr marL="457200" indent="0" algn="l">
              <a:buFont typeface="Arial"/>
              <a:buNone/>
              <a:defRPr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add “Takeaway” text here </a:t>
            </a:r>
          </a:p>
        </p:txBody>
      </p:sp>
    </p:spTree>
    <p:extLst>
      <p:ext uri="{BB962C8B-B14F-4D97-AF65-F5344CB8AC3E}">
        <p14:creationId xmlns:p14="http://schemas.microsoft.com/office/powerpoint/2010/main" val="3257790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6677841" cy="732154"/>
          </a:xfrm>
        </p:spPr>
        <p:txBody>
          <a:bodyPr/>
          <a:lstStyle>
            <a:lvl1pPr>
              <a:defRPr u="sng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2408"/>
            <a:ext cx="7886700" cy="4714555"/>
          </a:xfrm>
        </p:spPr>
        <p:txBody>
          <a:bodyPr/>
          <a:lstStyle>
            <a:lvl1pPr>
              <a:defRPr>
                <a:solidFill>
                  <a:srgbClr val="133176"/>
                </a:solidFill>
              </a:defRPr>
            </a:lvl1pPr>
            <a:lvl2pPr>
              <a:buFont typeface="Wingdings" panose="05000000000000000000" pitchFamily="2" charset="2"/>
              <a:buChar char="§"/>
              <a:defRPr/>
            </a:lvl2pPr>
            <a:lvl3pPr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Spaceport America Status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95C-46D0-4158-9367-5E7156B7B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64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13317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solidFill>
                  <a:srgbClr val="13317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Spaceport America Status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95C-46D0-4158-9367-5E7156B7B57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5209FE4F-3309-42A1-A393-9E9287C087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784" y="130631"/>
            <a:ext cx="1369926" cy="757644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454DD31-2959-49FE-B3D1-30EE2E670B5C}"/>
              </a:ext>
            </a:extLst>
          </p:cNvPr>
          <p:cNvSpPr/>
          <p:nvPr userDrawn="1"/>
        </p:nvSpPr>
        <p:spPr>
          <a:xfrm>
            <a:off x="5712823" y="0"/>
            <a:ext cx="3431177" cy="1097281"/>
          </a:xfrm>
          <a:custGeom>
            <a:avLst/>
            <a:gdLst>
              <a:gd name="connsiteX0" fmla="*/ 0 w 3458818"/>
              <a:gd name="connsiteY0" fmla="*/ 0 h 906449"/>
              <a:gd name="connsiteX1" fmla="*/ 405517 w 3458818"/>
              <a:gd name="connsiteY1" fmla="*/ 190832 h 906449"/>
              <a:gd name="connsiteX2" fmla="*/ 1359673 w 3458818"/>
              <a:gd name="connsiteY2" fmla="*/ 548640 h 906449"/>
              <a:gd name="connsiteX3" fmla="*/ 2377440 w 3458818"/>
              <a:gd name="connsiteY3" fmla="*/ 779228 h 906449"/>
              <a:gd name="connsiteX4" fmla="*/ 3458818 w 3458818"/>
              <a:gd name="connsiteY4" fmla="*/ 906449 h 90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8818" h="906449">
                <a:moveTo>
                  <a:pt x="0" y="0"/>
                </a:moveTo>
                <a:cubicBezTo>
                  <a:pt x="89452" y="49696"/>
                  <a:pt x="178905" y="99392"/>
                  <a:pt x="405517" y="190832"/>
                </a:cubicBezTo>
                <a:cubicBezTo>
                  <a:pt x="632129" y="282272"/>
                  <a:pt x="1031019" y="450574"/>
                  <a:pt x="1359673" y="548640"/>
                </a:cubicBezTo>
                <a:cubicBezTo>
                  <a:pt x="1688327" y="646706"/>
                  <a:pt x="2027583" y="719593"/>
                  <a:pt x="2377440" y="779228"/>
                </a:cubicBezTo>
                <a:cubicBezTo>
                  <a:pt x="2727297" y="838863"/>
                  <a:pt x="3093057" y="872656"/>
                  <a:pt x="3458818" y="906449"/>
                </a:cubicBezTo>
              </a:path>
            </a:pathLst>
          </a:custGeom>
          <a:noFill/>
          <a:ln w="19050">
            <a:solidFill>
              <a:srgbClr val="C60C30">
                <a:alpha val="97647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76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ver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55236" y="3932238"/>
            <a:ext cx="5218319" cy="153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Christine Anderson</a:t>
            </a:r>
          </a:p>
          <a:p>
            <a:pPr lvl="2"/>
            <a:r>
              <a:rPr lang="en-US" dirty="0"/>
              <a:t>Executive Director</a:t>
            </a:r>
          </a:p>
          <a:p>
            <a:pPr lvl="3"/>
            <a:r>
              <a:rPr lang="en-US" dirty="0"/>
              <a:t>New Mexico Spaceport Authority</a:t>
            </a:r>
          </a:p>
        </p:txBody>
      </p:sp>
      <p:sp>
        <p:nvSpPr>
          <p:cNvPr id="13" name="Title 25"/>
          <p:cNvSpPr>
            <a:spLocks noGrp="1"/>
          </p:cNvSpPr>
          <p:nvPr>
            <p:ph type="title" hasCustomPrompt="1"/>
          </p:nvPr>
        </p:nvSpPr>
        <p:spPr>
          <a:xfrm>
            <a:off x="225065" y="936110"/>
            <a:ext cx="8748490" cy="1322945"/>
          </a:xfrm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Headline</a:t>
            </a:r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0" y="2259013"/>
            <a:ext cx="3209925" cy="622300"/>
          </a:xfrm>
        </p:spPr>
        <p:txBody>
          <a:bodyPr/>
          <a:lstStyle>
            <a:lvl3pPr marL="457200" indent="0">
              <a:buNone/>
              <a:defRPr baseline="0"/>
            </a:lvl3pPr>
          </a:lstStyle>
          <a:p>
            <a:pPr lvl="2"/>
            <a:r>
              <a:rPr lang="en-US" dirty="0"/>
              <a:t>Month, DD YYYY</a:t>
            </a:r>
          </a:p>
        </p:txBody>
      </p:sp>
    </p:spTree>
    <p:extLst>
      <p:ext uri="{BB962C8B-B14F-4D97-AF65-F5344CB8AC3E}">
        <p14:creationId xmlns:p14="http://schemas.microsoft.com/office/powerpoint/2010/main" val="918106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Slide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317067"/>
          </a:xfrm>
          <a:prstGeom prst="rect">
            <a:avLst/>
          </a:prstGeom>
        </p:spPr>
      </p:pic>
      <p:sp>
        <p:nvSpPr>
          <p:cNvPr id="26" name="Title 25"/>
          <p:cNvSpPr>
            <a:spLocks noGrp="1"/>
          </p:cNvSpPr>
          <p:nvPr>
            <p:ph type="title" hasCustomPrompt="1"/>
          </p:nvPr>
        </p:nvSpPr>
        <p:spPr>
          <a:xfrm>
            <a:off x="225065" y="2781844"/>
            <a:ext cx="8748490" cy="1322945"/>
          </a:xfrm>
        </p:spPr>
        <p:txBody>
          <a:bodyPr/>
          <a:lstStyle>
            <a:lvl1pPr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Section Title</a:t>
            </a:r>
          </a:p>
        </p:txBody>
      </p:sp>
    </p:spTree>
    <p:extLst>
      <p:ext uri="{BB962C8B-B14F-4D97-AF65-F5344CB8AC3E}">
        <p14:creationId xmlns:p14="http://schemas.microsoft.com/office/powerpoint/2010/main" val="704481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aceport_PPT_Template_BKGD(cx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" y="1226"/>
            <a:ext cx="9144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idx="1" hasCustomPrompt="1"/>
          </p:nvPr>
        </p:nvSpPr>
        <p:spPr>
          <a:xfrm>
            <a:off x="218485" y="1242564"/>
            <a:ext cx="8698493" cy="488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</p:spTree>
    <p:extLst>
      <p:ext uri="{BB962C8B-B14F-4D97-AF65-F5344CB8AC3E}">
        <p14:creationId xmlns:p14="http://schemas.microsoft.com/office/powerpoint/2010/main" val="3629939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w/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aceport_PPT_Template_BKGD(cx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idx="16" hasCustomPrompt="1"/>
          </p:nvPr>
        </p:nvSpPr>
        <p:spPr>
          <a:xfrm>
            <a:off x="218485" y="1242564"/>
            <a:ext cx="8698493" cy="488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042024"/>
            <a:ext cx="9144000" cy="358775"/>
          </a:xfrm>
          <a:prstGeom prst="rect">
            <a:avLst/>
          </a:prstGeom>
          <a:gradFill flip="none" rotWithShape="1">
            <a:gsLst>
              <a:gs pos="14000">
                <a:schemeClr val="accent1"/>
              </a:gs>
              <a:gs pos="100000">
                <a:srgbClr val="00A0D6"/>
              </a:gs>
              <a:gs pos="87000">
                <a:schemeClr val="accent1"/>
              </a:gs>
              <a:gs pos="0">
                <a:srgbClr val="00A0D6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b="1" i="0" cap="none">
                <a:solidFill>
                  <a:srgbClr val="FFFFFF"/>
                </a:solidFill>
                <a:latin typeface="Gotham-Book"/>
                <a:cs typeface="Gotham-Medium"/>
              </a:defRPr>
            </a:lvl1pPr>
            <a:lvl2pPr marL="457200" indent="0" algn="l">
              <a:buFont typeface="Arial"/>
              <a:buNone/>
              <a:defRPr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add “Takeaway” text here </a:t>
            </a:r>
          </a:p>
        </p:txBody>
      </p:sp>
    </p:spTree>
    <p:extLst>
      <p:ext uri="{BB962C8B-B14F-4D97-AF65-F5344CB8AC3E}">
        <p14:creationId xmlns:p14="http://schemas.microsoft.com/office/powerpoint/2010/main" val="2877075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aceport_PPT_Template_BKGD(cx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25065" y="1174750"/>
            <a:ext cx="8693870" cy="518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</p:spTree>
    <p:extLst>
      <p:ext uri="{BB962C8B-B14F-4D97-AF65-F5344CB8AC3E}">
        <p14:creationId xmlns:p14="http://schemas.microsoft.com/office/powerpoint/2010/main" val="1192986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25065" y="1174750"/>
            <a:ext cx="8693870" cy="518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042024"/>
            <a:ext cx="9144000" cy="358775"/>
          </a:xfrm>
          <a:prstGeom prst="rect">
            <a:avLst/>
          </a:prstGeom>
          <a:gradFill flip="none" rotWithShape="1">
            <a:gsLst>
              <a:gs pos="14000">
                <a:schemeClr val="accent1"/>
              </a:gs>
              <a:gs pos="100000">
                <a:srgbClr val="00A0D6"/>
              </a:gs>
              <a:gs pos="87000">
                <a:schemeClr val="accent1"/>
              </a:gs>
              <a:gs pos="0">
                <a:srgbClr val="00A0D6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b="1" i="0" cap="none">
                <a:solidFill>
                  <a:srgbClr val="FFFFFF"/>
                </a:solidFill>
                <a:latin typeface="Gotham-Book"/>
                <a:cs typeface="Gotham-Medium"/>
              </a:defRPr>
            </a:lvl1pPr>
            <a:lvl2pPr marL="457200" indent="0" algn="l">
              <a:buFont typeface="Arial"/>
              <a:buNone/>
              <a:defRPr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add “Takeaway” text here </a:t>
            </a:r>
          </a:p>
        </p:txBody>
      </p:sp>
    </p:spTree>
    <p:extLst>
      <p:ext uri="{BB962C8B-B14F-4D97-AF65-F5344CB8AC3E}">
        <p14:creationId xmlns:p14="http://schemas.microsoft.com/office/powerpoint/2010/main" val="150500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Slide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317067"/>
          </a:xfrm>
          <a:prstGeom prst="rect">
            <a:avLst/>
          </a:prstGeom>
        </p:spPr>
      </p:pic>
      <p:sp>
        <p:nvSpPr>
          <p:cNvPr id="26" name="Title 25"/>
          <p:cNvSpPr>
            <a:spLocks noGrp="1"/>
          </p:cNvSpPr>
          <p:nvPr>
            <p:ph type="title" hasCustomPrompt="1"/>
          </p:nvPr>
        </p:nvSpPr>
        <p:spPr>
          <a:xfrm>
            <a:off x="225065" y="2781844"/>
            <a:ext cx="8748490" cy="1322945"/>
          </a:xfrm>
        </p:spPr>
        <p:txBody>
          <a:bodyPr/>
          <a:lstStyle>
            <a:lvl1pPr>
              <a:def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67652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+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12"/>
          <p:cNvSpPr>
            <a:spLocks noGrp="1"/>
          </p:cNvSpPr>
          <p:nvPr>
            <p:ph idx="1" hasCustomPrompt="1"/>
          </p:nvPr>
        </p:nvSpPr>
        <p:spPr>
          <a:xfrm>
            <a:off x="218485" y="1242564"/>
            <a:ext cx="4344793" cy="488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563278" y="1243013"/>
            <a:ext cx="4355297" cy="4883150"/>
          </a:xfrm>
        </p:spPr>
        <p:txBody>
          <a:bodyPr/>
          <a:lstStyle/>
          <a:p>
            <a:pPr lvl="0"/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124788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+ Picture Right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563278" y="1243013"/>
            <a:ext cx="4355297" cy="4883150"/>
          </a:xfrm>
        </p:spPr>
        <p:txBody>
          <a:bodyPr/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042024"/>
            <a:ext cx="9144000" cy="358775"/>
          </a:xfrm>
          <a:prstGeom prst="rect">
            <a:avLst/>
          </a:prstGeom>
          <a:gradFill flip="none" rotWithShape="1">
            <a:gsLst>
              <a:gs pos="14000">
                <a:schemeClr val="accent1"/>
              </a:gs>
              <a:gs pos="100000">
                <a:srgbClr val="00A0D6"/>
              </a:gs>
              <a:gs pos="87000">
                <a:schemeClr val="accent1"/>
              </a:gs>
              <a:gs pos="0">
                <a:srgbClr val="00A0D6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b="1" i="0" cap="none">
                <a:solidFill>
                  <a:srgbClr val="FFFFFF"/>
                </a:solidFill>
                <a:latin typeface="Gotham-Book"/>
                <a:cs typeface="Gotham-Medium"/>
              </a:defRPr>
            </a:lvl1pPr>
            <a:lvl2pPr marL="457200" indent="0" algn="l">
              <a:buFont typeface="Arial"/>
              <a:buNone/>
              <a:defRPr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add “Takeaway” text here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207981" y="1243013"/>
            <a:ext cx="4355297" cy="4883150"/>
          </a:xfrm>
        </p:spPr>
        <p:txBody>
          <a:bodyPr/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</p:spTree>
    <p:extLst>
      <p:ext uri="{BB962C8B-B14F-4D97-AF65-F5344CB8AC3E}">
        <p14:creationId xmlns:p14="http://schemas.microsoft.com/office/powerpoint/2010/main" val="1751190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+ 2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aceport_PPT_Template_BKGD(cx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2" hasCustomPrompt="1"/>
          </p:nvPr>
        </p:nvSpPr>
        <p:spPr>
          <a:xfrm>
            <a:off x="225065" y="1256108"/>
            <a:ext cx="8682398" cy="189190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3"/>
          </p:nvPr>
        </p:nvSpPr>
        <p:spPr>
          <a:xfrm>
            <a:off x="225065" y="3148014"/>
            <a:ext cx="4308475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4"/>
          </p:nvPr>
        </p:nvSpPr>
        <p:spPr>
          <a:xfrm>
            <a:off x="4598988" y="3148014"/>
            <a:ext cx="4308475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85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+ 2 Lists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aceport_PPT_Template_BKGD(cx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2" hasCustomPrompt="1"/>
          </p:nvPr>
        </p:nvSpPr>
        <p:spPr>
          <a:xfrm>
            <a:off x="225065" y="1256108"/>
            <a:ext cx="8682398" cy="189190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3"/>
          </p:nvPr>
        </p:nvSpPr>
        <p:spPr>
          <a:xfrm>
            <a:off x="225065" y="3148014"/>
            <a:ext cx="4308475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4"/>
          </p:nvPr>
        </p:nvSpPr>
        <p:spPr>
          <a:xfrm>
            <a:off x="4598988" y="3148014"/>
            <a:ext cx="4308475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042024"/>
            <a:ext cx="9144000" cy="358775"/>
          </a:xfrm>
          <a:prstGeom prst="rect">
            <a:avLst/>
          </a:prstGeom>
          <a:gradFill flip="none" rotWithShape="1">
            <a:gsLst>
              <a:gs pos="14000">
                <a:schemeClr val="accent1"/>
              </a:gs>
              <a:gs pos="100000">
                <a:srgbClr val="00A0D6"/>
              </a:gs>
              <a:gs pos="87000">
                <a:schemeClr val="accent1"/>
              </a:gs>
              <a:gs pos="0">
                <a:srgbClr val="00A0D6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b="1" i="0" cap="none">
                <a:solidFill>
                  <a:srgbClr val="FFFFFF"/>
                </a:solidFill>
                <a:latin typeface="Gotham-Book"/>
                <a:cs typeface="Gotham-Medium"/>
              </a:defRPr>
            </a:lvl1pPr>
            <a:lvl2pPr marL="457200" indent="0" algn="l">
              <a:buFont typeface="Arial"/>
              <a:buNone/>
              <a:defRPr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add “Takeaway” text here </a:t>
            </a:r>
          </a:p>
        </p:txBody>
      </p:sp>
    </p:spTree>
    <p:extLst>
      <p:ext uri="{BB962C8B-B14F-4D97-AF65-F5344CB8AC3E}">
        <p14:creationId xmlns:p14="http://schemas.microsoft.com/office/powerpoint/2010/main" val="12258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aceport_PPT_Template_BKGD(cx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" y="1226"/>
            <a:ext cx="9144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idx="1" hasCustomPrompt="1"/>
          </p:nvPr>
        </p:nvSpPr>
        <p:spPr>
          <a:xfrm>
            <a:off x="218485" y="1242564"/>
            <a:ext cx="8698493" cy="488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</p:spTree>
    <p:extLst>
      <p:ext uri="{BB962C8B-B14F-4D97-AF65-F5344CB8AC3E}">
        <p14:creationId xmlns:p14="http://schemas.microsoft.com/office/powerpoint/2010/main" val="3721232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+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12"/>
          <p:cNvSpPr>
            <a:spLocks noGrp="1"/>
          </p:cNvSpPr>
          <p:nvPr>
            <p:ph idx="1" hasCustomPrompt="1"/>
          </p:nvPr>
        </p:nvSpPr>
        <p:spPr>
          <a:xfrm>
            <a:off x="218485" y="1242564"/>
            <a:ext cx="4344793" cy="488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563278" y="1243013"/>
            <a:ext cx="4355297" cy="4883150"/>
          </a:xfrm>
        </p:spPr>
        <p:txBody>
          <a:bodyPr/>
          <a:lstStyle/>
          <a:p>
            <a:pPr lvl="0"/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63530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 Content w/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aceport_PPT_Template_BKGD(cx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idx="16" hasCustomPrompt="1"/>
          </p:nvPr>
        </p:nvSpPr>
        <p:spPr>
          <a:xfrm>
            <a:off x="218485" y="1242564"/>
            <a:ext cx="8698493" cy="488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042024"/>
            <a:ext cx="9144000" cy="358775"/>
          </a:xfrm>
          <a:prstGeom prst="rect">
            <a:avLst/>
          </a:prstGeom>
          <a:gradFill flip="none" rotWithShape="1">
            <a:gsLst>
              <a:gs pos="14000">
                <a:schemeClr val="accent1"/>
              </a:gs>
              <a:gs pos="100000">
                <a:srgbClr val="00A0D6"/>
              </a:gs>
              <a:gs pos="87000">
                <a:schemeClr val="accent1"/>
              </a:gs>
              <a:gs pos="0">
                <a:srgbClr val="00A0D6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b="1" i="0" cap="none">
                <a:solidFill>
                  <a:srgbClr val="FFFFFF"/>
                </a:solidFill>
                <a:latin typeface="Gotham-Book"/>
                <a:cs typeface="Gotham-Medium"/>
              </a:defRPr>
            </a:lvl1pPr>
            <a:lvl2pPr marL="457200" indent="0" algn="l">
              <a:buFont typeface="Arial"/>
              <a:buNone/>
              <a:defRPr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add “Takeaway” text here </a:t>
            </a:r>
          </a:p>
        </p:txBody>
      </p:sp>
    </p:spTree>
    <p:extLst>
      <p:ext uri="{BB962C8B-B14F-4D97-AF65-F5344CB8AC3E}">
        <p14:creationId xmlns:p14="http://schemas.microsoft.com/office/powerpoint/2010/main" val="544543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ver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55237" y="3932238"/>
            <a:ext cx="5218319" cy="1530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Christine Anderson</a:t>
            </a:r>
          </a:p>
          <a:p>
            <a:pPr lvl="2"/>
            <a:r>
              <a:rPr lang="en-US" dirty="0"/>
              <a:t>Executive Director</a:t>
            </a:r>
          </a:p>
          <a:p>
            <a:pPr lvl="3"/>
            <a:r>
              <a:rPr lang="en-US" dirty="0"/>
              <a:t>New Mexico Spaceport Authority</a:t>
            </a:r>
          </a:p>
        </p:txBody>
      </p:sp>
      <p:sp>
        <p:nvSpPr>
          <p:cNvPr id="13" name="Title 25"/>
          <p:cNvSpPr>
            <a:spLocks noGrp="1"/>
          </p:cNvSpPr>
          <p:nvPr>
            <p:ph type="title" hasCustomPrompt="1"/>
          </p:nvPr>
        </p:nvSpPr>
        <p:spPr>
          <a:xfrm>
            <a:off x="225066" y="936112"/>
            <a:ext cx="8748490" cy="1322945"/>
          </a:xfrm>
        </p:spPr>
        <p:txBody>
          <a:bodyPr/>
          <a:lstStyle>
            <a:lvl1pPr>
              <a:defRPr sz="3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Headline</a:t>
            </a:r>
          </a:p>
        </p:txBody>
      </p:sp>
      <p:sp>
        <p:nvSpPr>
          <p:cNvPr id="14" name="Text Placeholder 27"/>
          <p:cNvSpPr>
            <a:spLocks noGrp="1"/>
          </p:cNvSpPr>
          <p:nvPr>
            <p:ph type="body" sz="quarter" idx="12" hasCustomPrompt="1"/>
          </p:nvPr>
        </p:nvSpPr>
        <p:spPr>
          <a:xfrm>
            <a:off x="546101" y="2259013"/>
            <a:ext cx="3209925" cy="622300"/>
          </a:xfrm>
        </p:spPr>
        <p:txBody>
          <a:bodyPr/>
          <a:lstStyle>
            <a:lvl3pPr marL="342900" indent="0">
              <a:buNone/>
              <a:defRPr baseline="0"/>
            </a:lvl3pPr>
          </a:lstStyle>
          <a:p>
            <a:pPr lvl="2"/>
            <a:r>
              <a:rPr lang="en-US" dirty="0"/>
              <a:t>Month, DD YYYY</a:t>
            </a:r>
          </a:p>
        </p:txBody>
      </p:sp>
    </p:spTree>
    <p:extLst>
      <p:ext uri="{BB962C8B-B14F-4D97-AF65-F5344CB8AC3E}">
        <p14:creationId xmlns:p14="http://schemas.microsoft.com/office/powerpoint/2010/main" val="418156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aceport_PPT_Template_BKGD(cx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" y="1226"/>
            <a:ext cx="9144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idx="1" hasCustomPrompt="1"/>
          </p:nvPr>
        </p:nvSpPr>
        <p:spPr>
          <a:xfrm>
            <a:off x="218485" y="1242564"/>
            <a:ext cx="8698493" cy="488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Gotham Book" panose="02000603040000020004" pitchFamily="2" charset="0"/>
              </a:defRPr>
            </a:lvl1pPr>
          </a:lstStyle>
          <a:p>
            <a:r>
              <a:rPr lang="en-US" dirty="0"/>
              <a:t>Slide Headline</a:t>
            </a:r>
          </a:p>
        </p:txBody>
      </p:sp>
    </p:spTree>
    <p:extLst>
      <p:ext uri="{BB962C8B-B14F-4D97-AF65-F5344CB8AC3E}">
        <p14:creationId xmlns:p14="http://schemas.microsoft.com/office/powerpoint/2010/main" val="421452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w/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aceport_PPT_Template_BKGD(cx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 Placeholder 12"/>
          <p:cNvSpPr>
            <a:spLocks noGrp="1"/>
          </p:cNvSpPr>
          <p:nvPr>
            <p:ph idx="16" hasCustomPrompt="1"/>
          </p:nvPr>
        </p:nvSpPr>
        <p:spPr>
          <a:xfrm>
            <a:off x="218485" y="1242564"/>
            <a:ext cx="8698493" cy="488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042024"/>
            <a:ext cx="9144000" cy="358775"/>
          </a:xfrm>
          <a:prstGeom prst="rect">
            <a:avLst/>
          </a:prstGeom>
          <a:gradFill flip="none" rotWithShape="1">
            <a:gsLst>
              <a:gs pos="14000">
                <a:schemeClr val="accent1"/>
              </a:gs>
              <a:gs pos="100000">
                <a:srgbClr val="00A0D6"/>
              </a:gs>
              <a:gs pos="87000">
                <a:schemeClr val="accent1"/>
              </a:gs>
              <a:gs pos="0">
                <a:srgbClr val="00A0D6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b="1" i="0" cap="none">
                <a:solidFill>
                  <a:srgbClr val="FFFFFF"/>
                </a:solidFill>
                <a:latin typeface="Gotham-Book"/>
                <a:cs typeface="Gotham-Medium"/>
              </a:defRPr>
            </a:lvl1pPr>
            <a:lvl2pPr marL="457200" indent="0" algn="l">
              <a:buFont typeface="Arial"/>
              <a:buNone/>
              <a:defRPr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add “Takeaway” text here </a:t>
            </a:r>
          </a:p>
        </p:txBody>
      </p:sp>
    </p:spTree>
    <p:extLst>
      <p:ext uri="{BB962C8B-B14F-4D97-AF65-F5344CB8AC3E}">
        <p14:creationId xmlns:p14="http://schemas.microsoft.com/office/powerpoint/2010/main" val="2941661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aceport_PPT_Template_BKGD(cx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25065" y="1174750"/>
            <a:ext cx="8693870" cy="518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</p:spTree>
    <p:extLst>
      <p:ext uri="{BB962C8B-B14F-4D97-AF65-F5344CB8AC3E}">
        <p14:creationId xmlns:p14="http://schemas.microsoft.com/office/powerpoint/2010/main" val="251463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25065" y="1174750"/>
            <a:ext cx="8693870" cy="518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042024"/>
            <a:ext cx="9144000" cy="358775"/>
          </a:xfrm>
          <a:prstGeom prst="rect">
            <a:avLst/>
          </a:prstGeom>
          <a:gradFill flip="none" rotWithShape="1">
            <a:gsLst>
              <a:gs pos="14000">
                <a:schemeClr val="accent1"/>
              </a:gs>
              <a:gs pos="100000">
                <a:srgbClr val="00A0D6"/>
              </a:gs>
              <a:gs pos="87000">
                <a:schemeClr val="accent1"/>
              </a:gs>
              <a:gs pos="0">
                <a:srgbClr val="00A0D6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b="1" i="0" cap="none">
                <a:solidFill>
                  <a:srgbClr val="FFFFFF"/>
                </a:solidFill>
                <a:latin typeface="Gotham-Book"/>
                <a:cs typeface="Gotham-Medium"/>
              </a:defRPr>
            </a:lvl1pPr>
            <a:lvl2pPr marL="457200" indent="0" algn="l">
              <a:buFont typeface="Arial"/>
              <a:buNone/>
              <a:defRPr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add “Takeaway” text here </a:t>
            </a:r>
          </a:p>
        </p:txBody>
      </p:sp>
    </p:spTree>
    <p:extLst>
      <p:ext uri="{BB962C8B-B14F-4D97-AF65-F5344CB8AC3E}">
        <p14:creationId xmlns:p14="http://schemas.microsoft.com/office/powerpoint/2010/main" val="399269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+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12"/>
          <p:cNvSpPr>
            <a:spLocks noGrp="1"/>
          </p:cNvSpPr>
          <p:nvPr>
            <p:ph idx="1" hasCustomPrompt="1"/>
          </p:nvPr>
        </p:nvSpPr>
        <p:spPr>
          <a:xfrm>
            <a:off x="218485" y="1242564"/>
            <a:ext cx="4344793" cy="488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563278" y="1243013"/>
            <a:ext cx="4355297" cy="4883150"/>
          </a:xfrm>
        </p:spPr>
        <p:txBody>
          <a:bodyPr/>
          <a:lstStyle/>
          <a:p>
            <a:pPr lvl="0"/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059336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+ Picture Right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4563278" y="1243013"/>
            <a:ext cx="4355297" cy="4883150"/>
          </a:xfrm>
        </p:spPr>
        <p:txBody>
          <a:bodyPr/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042024"/>
            <a:ext cx="9144000" cy="358775"/>
          </a:xfrm>
          <a:prstGeom prst="rect">
            <a:avLst/>
          </a:prstGeom>
          <a:gradFill flip="none" rotWithShape="1">
            <a:gsLst>
              <a:gs pos="14000">
                <a:schemeClr val="accent1"/>
              </a:gs>
              <a:gs pos="100000">
                <a:srgbClr val="00A0D6"/>
              </a:gs>
              <a:gs pos="87000">
                <a:schemeClr val="accent1"/>
              </a:gs>
              <a:gs pos="0">
                <a:srgbClr val="00A0D6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0" indent="0" algn="ctr">
              <a:buNone/>
              <a:defRPr sz="1800" b="1" i="0" cap="none">
                <a:solidFill>
                  <a:srgbClr val="FFFFFF"/>
                </a:solidFill>
                <a:latin typeface="Gotham-Book"/>
                <a:cs typeface="Gotham-Medium"/>
              </a:defRPr>
            </a:lvl1pPr>
            <a:lvl2pPr marL="457200" indent="0" algn="l">
              <a:buFont typeface="Arial"/>
              <a:buNone/>
              <a:defRPr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add “Takeaway” text here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207981" y="1243013"/>
            <a:ext cx="4355297" cy="4883150"/>
          </a:xfrm>
        </p:spPr>
        <p:txBody>
          <a:bodyPr/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</p:spTree>
    <p:extLst>
      <p:ext uri="{BB962C8B-B14F-4D97-AF65-F5344CB8AC3E}">
        <p14:creationId xmlns:p14="http://schemas.microsoft.com/office/powerpoint/2010/main" val="105475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+ 2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aceport_PPT_Template_BKGD(cx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Headline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2" hasCustomPrompt="1"/>
          </p:nvPr>
        </p:nvSpPr>
        <p:spPr>
          <a:xfrm>
            <a:off x="225065" y="1256108"/>
            <a:ext cx="8682398" cy="189190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3"/>
          </p:nvPr>
        </p:nvSpPr>
        <p:spPr>
          <a:xfrm>
            <a:off x="225065" y="3148014"/>
            <a:ext cx="4308475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4"/>
          </p:nvPr>
        </p:nvSpPr>
        <p:spPr>
          <a:xfrm>
            <a:off x="4598988" y="3148014"/>
            <a:ext cx="4308475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6756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1">
                <a:lumMod val="5000"/>
                <a:lumOff val="95000"/>
                <a:alpha val="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3000">
              <a:schemeClr val="accent1">
                <a:lumMod val="45000"/>
                <a:lumOff val="55000"/>
              </a:schemeClr>
            </a:gs>
            <a:gs pos="79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aceport_PPT_Template_BKGD(cx2)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6"/>
            <a:ext cx="9144000" cy="6858000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225065" y="274638"/>
            <a:ext cx="6070076" cy="394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Slide Headline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7853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otham-Book"/>
                <a:cs typeface="Gotham-Book"/>
              </a:defRPr>
            </a:lvl1pPr>
          </a:lstStyle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otham-Book"/>
                <a:cs typeface="Gotham-Book"/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18485" y="1242564"/>
            <a:ext cx="8698493" cy="488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</p:spTree>
    <p:extLst>
      <p:ext uri="{BB962C8B-B14F-4D97-AF65-F5344CB8AC3E}">
        <p14:creationId xmlns:p14="http://schemas.microsoft.com/office/powerpoint/2010/main" val="299694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62" r:id="rId11"/>
    <p:sldLayoutId id="2147483694" r:id="rId12"/>
    <p:sldLayoutId id="2147483696" r:id="rId1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small" baseline="0">
          <a:solidFill>
            <a:schemeClr val="accent1"/>
          </a:solidFill>
          <a:effectLst/>
          <a:latin typeface="Gotham-Book"/>
          <a:ea typeface="+mj-ea"/>
          <a:cs typeface="+mj-cs"/>
        </a:defRPr>
      </a:lvl1pPr>
    </p:titleStyle>
    <p:bodyStyle>
      <a:lvl1pPr marL="438912" indent="-342900" algn="l" defTabSz="457200" rtl="0" eaLnBrk="1" latinLnBrk="0" hangingPunct="1">
        <a:spcBef>
          <a:spcPct val="20000"/>
        </a:spcBef>
        <a:buFont typeface="Arial"/>
        <a:buChar char="•"/>
        <a:defRPr lang="en-US" sz="2400" b="0" i="0" kern="1200" cap="none" baseline="0" dirty="0" smtClean="0">
          <a:solidFill>
            <a:srgbClr val="133176"/>
          </a:solidFill>
          <a:effectLst/>
          <a:latin typeface="Gotham-Medium"/>
          <a:ea typeface="+mn-ea"/>
          <a:cs typeface="Gotham-Medium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1800" b="0" i="0" kern="1200" baseline="0">
          <a:solidFill>
            <a:schemeClr val="tx1"/>
          </a:solidFill>
          <a:latin typeface="Gotham-Book"/>
          <a:ea typeface="+mn-ea"/>
          <a:cs typeface="Gotham-Book"/>
        </a:defRPr>
      </a:lvl2pPr>
      <a:lvl3pPr marL="685800" indent="-228600" algn="l" defTabSz="457200" rtl="0" eaLnBrk="1" latinLnBrk="0" hangingPunct="1">
        <a:spcBef>
          <a:spcPct val="20000"/>
        </a:spcBef>
        <a:buClr>
          <a:schemeClr val="accent2"/>
        </a:buClr>
        <a:buFont typeface="Wingdings" charset="2"/>
        <a:buChar char="§"/>
        <a:defRPr sz="1800" b="0" i="0" kern="1200">
          <a:solidFill>
            <a:srgbClr val="133176"/>
          </a:solidFill>
          <a:latin typeface="Gotham-Medium"/>
          <a:ea typeface="+mn-ea"/>
          <a:cs typeface="Gotham-Medium"/>
        </a:defRPr>
      </a:lvl3pPr>
      <a:lvl4pPr marL="914400" indent="0" algn="l" defTabSz="457200" rtl="0" eaLnBrk="1" latinLnBrk="0" hangingPunct="1">
        <a:spcBef>
          <a:spcPct val="20000"/>
        </a:spcBef>
        <a:buFont typeface="Arial"/>
        <a:buNone/>
        <a:defRPr sz="1800" b="0" i="0" kern="1200">
          <a:solidFill>
            <a:schemeClr val="accent1"/>
          </a:solidFill>
          <a:latin typeface="Gotham-Book"/>
          <a:ea typeface="+mn-ea"/>
          <a:cs typeface="Gotham-Book"/>
        </a:defRPr>
      </a:lvl4pPr>
      <a:lvl5pPr marL="1714500" indent="-342900" algn="l" defTabSz="457200" rtl="0" eaLnBrk="1" latinLnBrk="0" hangingPunct="1">
        <a:spcBef>
          <a:spcPct val="20000"/>
        </a:spcBef>
        <a:buFont typeface="Wingdings" charset="2"/>
        <a:buChar char="v"/>
        <a:defRPr lang="en-US" sz="1800" b="0" i="0" kern="1200" baseline="0" dirty="0">
          <a:solidFill>
            <a:srgbClr val="00A0D6"/>
          </a:solidFill>
          <a:latin typeface="Gotham-Book"/>
          <a:ea typeface="+mn-ea"/>
          <a:cs typeface="Gotham-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paceport_PPT_Template_BKGD(cx2)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6"/>
            <a:ext cx="9144000" cy="6858000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225065" y="274638"/>
            <a:ext cx="6070076" cy="394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Slide Headline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7853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otham-Book"/>
                <a:cs typeface="Gotham-Book"/>
              </a:defRPr>
            </a:lvl1pPr>
          </a:lstStyle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otham-Book"/>
                <a:cs typeface="Gotham-Book"/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18485" y="1242564"/>
            <a:ext cx="8698493" cy="488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Heading</a:t>
            </a:r>
          </a:p>
          <a:p>
            <a:pPr lvl="1"/>
            <a:r>
              <a:rPr lang="en-US" dirty="0"/>
              <a:t>Body text goes here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Subheading</a:t>
            </a:r>
          </a:p>
          <a:p>
            <a:pPr lvl="4"/>
            <a:r>
              <a:rPr lang="en-US" dirty="0"/>
              <a:t>Captions / Callouts / Important Information</a:t>
            </a:r>
          </a:p>
        </p:txBody>
      </p:sp>
    </p:spTree>
    <p:extLst>
      <p:ext uri="{BB962C8B-B14F-4D97-AF65-F5344CB8AC3E}">
        <p14:creationId xmlns:p14="http://schemas.microsoft.com/office/powerpoint/2010/main" val="355530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5" r:id="rId1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 cap="small" baseline="0">
          <a:solidFill>
            <a:schemeClr val="accent1"/>
          </a:solidFill>
          <a:effectLst/>
          <a:latin typeface="Gotham-Medium"/>
          <a:ea typeface="+mj-ea"/>
          <a:cs typeface="+mj-cs"/>
        </a:defRPr>
      </a:lvl1pPr>
    </p:titleStyle>
    <p:bodyStyle>
      <a:lvl1pPr marL="438912" indent="-342900" algn="l" defTabSz="457200" rtl="0" eaLnBrk="1" latinLnBrk="0" hangingPunct="1">
        <a:spcBef>
          <a:spcPct val="20000"/>
        </a:spcBef>
        <a:buFont typeface="Arial"/>
        <a:buChar char="•"/>
        <a:defRPr lang="en-US" sz="2400" b="0" i="0" kern="1200" cap="small" baseline="0" dirty="0" smtClean="0">
          <a:solidFill>
            <a:srgbClr val="133176"/>
          </a:solidFill>
          <a:effectLst>
            <a:outerShdw blurRad="50800" dist="38100" dir="2700000" algn="tl" rotWithShape="0">
              <a:schemeClr val="accent4">
                <a:alpha val="43000"/>
              </a:schemeClr>
            </a:outerShdw>
          </a:effectLst>
          <a:latin typeface="Gotham-Medium"/>
          <a:ea typeface="+mn-ea"/>
          <a:cs typeface="Gotham-Medium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1800" b="0" i="0" kern="1200" baseline="0">
          <a:solidFill>
            <a:schemeClr val="tx1"/>
          </a:solidFill>
          <a:latin typeface="Gotham-Book"/>
          <a:ea typeface="+mn-ea"/>
          <a:cs typeface="Gotham-Book"/>
        </a:defRPr>
      </a:lvl2pPr>
      <a:lvl3pPr marL="685800" indent="-228600" algn="l" defTabSz="457200" rtl="0" eaLnBrk="1" latinLnBrk="0" hangingPunct="1">
        <a:spcBef>
          <a:spcPct val="20000"/>
        </a:spcBef>
        <a:buClr>
          <a:schemeClr val="accent2"/>
        </a:buClr>
        <a:buFont typeface="Wingdings" charset="2"/>
        <a:buChar char="§"/>
        <a:defRPr sz="1800" b="0" i="0" kern="1200">
          <a:solidFill>
            <a:srgbClr val="133176"/>
          </a:solidFill>
          <a:latin typeface="Gotham-Medium"/>
          <a:ea typeface="+mn-ea"/>
          <a:cs typeface="Gotham-Medium"/>
        </a:defRPr>
      </a:lvl3pPr>
      <a:lvl4pPr marL="914400" indent="0" algn="l" defTabSz="457200" rtl="0" eaLnBrk="1" latinLnBrk="0" hangingPunct="1">
        <a:spcBef>
          <a:spcPct val="20000"/>
        </a:spcBef>
        <a:buFont typeface="Arial"/>
        <a:buNone/>
        <a:defRPr sz="1800" b="0" i="0" kern="1200">
          <a:solidFill>
            <a:schemeClr val="accent1"/>
          </a:solidFill>
          <a:latin typeface="Gotham-Book"/>
          <a:ea typeface="+mn-ea"/>
          <a:cs typeface="Gotham-Book"/>
        </a:defRPr>
      </a:lvl4pPr>
      <a:lvl5pPr marL="1714500" indent="-342900" algn="l" defTabSz="457200" rtl="0" eaLnBrk="1" latinLnBrk="0" hangingPunct="1">
        <a:spcBef>
          <a:spcPct val="20000"/>
        </a:spcBef>
        <a:buFont typeface="Wingdings" charset="2"/>
        <a:buChar char="v"/>
        <a:defRPr lang="en-US" sz="1800" b="0" i="0" kern="1200" baseline="0" dirty="0">
          <a:solidFill>
            <a:srgbClr val="00A0D6"/>
          </a:solidFill>
          <a:latin typeface="Gotham-Book"/>
          <a:ea typeface="+mn-ea"/>
          <a:cs typeface="Gotham-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11" Type="http://schemas.microsoft.com/office/2007/relationships/hdphoto" Target="../media/hdphoto2.wdp"/><Relationship Id="rId5" Type="http://schemas.openxmlformats.org/officeDocument/2006/relationships/image" Target="../media/image27.jpeg"/><Relationship Id="rId15" Type="http://schemas.openxmlformats.org/officeDocument/2006/relationships/image" Target="../media/image35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bed.nmsu.ed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hyperlink" Target="https://www.spaceportamerica.com/spaceport-america-releases-economic-impact-study-for-2022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tinyurl.com/47mwe8ny" TargetMode="External"/><Relationship Id="rId3" Type="http://schemas.openxmlformats.org/officeDocument/2006/relationships/hyperlink" Target="http://www.morganstanley.com/ideas/thoughts-on-the-market-space" TargetMode="External"/><Relationship Id="rId7" Type="http://schemas.openxmlformats.org/officeDocument/2006/relationships/hyperlink" Target="https://tinyurl.com/yjq9k8b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inyurl.com/yfjp5rop" TargetMode="External"/><Relationship Id="rId5" Type="http://schemas.openxmlformats.org/officeDocument/2006/relationships/hyperlink" Target="https://tinyurl.com/y2px7l7x" TargetMode="External"/><Relationship Id="rId4" Type="http://schemas.openxmlformats.org/officeDocument/2006/relationships/hyperlink" Target="https://tinyurl.com/23wgr8m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gress.gov/115/plaws/publ254/PLAW-115publ254.pdf" TargetMode="External"/><Relationship Id="rId2" Type="http://schemas.openxmlformats.org/officeDocument/2006/relationships/hyperlink" Target="http://www.lawinsider.com/dictionary/spaceport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aa.gov/about/office_org/headquarters_offices/ast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7.wdp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5" Type="http://schemas.openxmlformats.org/officeDocument/2006/relationships/hyperlink" Target="mailto:scott.mclaughlin@spaceportamerica.com" TargetMode="External"/><Relationship Id="rId4" Type="http://schemas.openxmlformats.org/officeDocument/2006/relationships/hyperlink" Target="http://www.spaceportamerica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plane&#10;&#10;Description automatically generated">
            <a:extLst>
              <a:ext uri="{FF2B5EF4-FFF2-40B4-BE49-F238E27FC236}">
                <a16:creationId xmlns:a16="http://schemas.microsoft.com/office/drawing/2014/main" id="{0EE54E03-B338-E11D-EEFA-9A1CA8A9B7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2553"/>
            <a:ext cx="9144000" cy="282731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EDF11A6-0B93-EECE-CB12-4CCE53C6B8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13517" y="274963"/>
            <a:ext cx="6123023" cy="843889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5800" b="1" dirty="0"/>
              <a:t>Spaceport America Overview</a:t>
            </a:r>
          </a:p>
          <a:p>
            <a:pPr algn="ctr"/>
            <a:r>
              <a:rPr lang="en-US" sz="2800" b="1" dirty="0">
                <a:latin typeface="Gotham Bold" panose="02000803030000020004" pitchFamily="2" charset="0"/>
              </a:rPr>
              <a:t>Scott McLaughlin, Executive Director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35830B-864C-7D37-72ED-D482C783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58" y="6328660"/>
            <a:ext cx="2429436" cy="404210"/>
          </a:xfrm>
        </p:spPr>
        <p:txBody>
          <a:bodyPr/>
          <a:lstStyle/>
          <a:p>
            <a:pPr algn="ctr"/>
            <a:r>
              <a:rPr lang="en-US" sz="1400" dirty="0">
                <a:latin typeface="Gotham Bold" panose="02000803030000020004" pitchFamily="2" charset="0"/>
              </a:rPr>
              <a:t>The Gateway to Space</a:t>
            </a:r>
            <a:r>
              <a:rPr lang="en-US" sz="1400" baseline="30000" dirty="0">
                <a:latin typeface="Gotham Bold" panose="02000803030000020004" pitchFamily="2" charset="0"/>
              </a:rPr>
              <a:t>®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BA8E8A-2062-90D1-5013-012B460DD5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32830" y="5625543"/>
            <a:ext cx="2103710" cy="404210"/>
          </a:xfrm>
        </p:spPr>
        <p:txBody>
          <a:bodyPr>
            <a:normAutofit fontScale="92500" lnSpcReduction="10000"/>
          </a:bodyPr>
          <a:lstStyle/>
          <a:p>
            <a:pPr marL="96012" indent="0">
              <a:buNone/>
            </a:pPr>
            <a:r>
              <a:rPr lang="en-US" dirty="0">
                <a:latin typeface="+mj-lt"/>
              </a:rPr>
              <a:t>May 8, 2025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3416315C-8BCA-1013-3945-512C325136F5}"/>
              </a:ext>
            </a:extLst>
          </p:cNvPr>
          <p:cNvSpPr txBox="1">
            <a:spLocks/>
          </p:cNvSpPr>
          <p:nvPr/>
        </p:nvSpPr>
        <p:spPr>
          <a:xfrm>
            <a:off x="1063673" y="4692439"/>
            <a:ext cx="5139903" cy="262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small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-Book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j-lt"/>
              </a:rPr>
              <a:t>Presented to:</a:t>
            </a:r>
          </a:p>
        </p:txBody>
      </p:sp>
      <p:pic>
        <p:nvPicPr>
          <p:cNvPr id="1026" name="Picture 1215984361" descr="A blue and black logo&#10;&#10;Description automatically generated">
            <a:extLst>
              <a:ext uri="{FF2B5EF4-FFF2-40B4-BE49-F238E27FC236}">
                <a16:creationId xmlns:a16="http://schemas.microsoft.com/office/drawing/2014/main" id="{490EF0AB-94A9-B204-502A-DA8B26C75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206" y="4438245"/>
            <a:ext cx="3047588" cy="101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595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1635E-7F72-4852-A05E-E7D8B3179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486" y="1242564"/>
            <a:ext cx="3376582" cy="48835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‘time lapse’ image of commercial air traffic shows how airlines must fly around WSMR airspace, including Spaceport America</a:t>
            </a:r>
          </a:p>
          <a:p>
            <a:r>
              <a:rPr lang="en-US" dirty="0"/>
              <a:t>With WSMR’s partnership, the airspace allows for considerable flexibility for different flight vehicles and usage</a:t>
            </a:r>
          </a:p>
          <a:p>
            <a:r>
              <a:rPr lang="en-US" dirty="0"/>
              <a:t>Note that SpA customers must pay for scheduling of the airspace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83B540-FA54-44A0-AD5C-A0E9DB96E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65" y="274638"/>
            <a:ext cx="6560270" cy="394435"/>
          </a:xfrm>
        </p:spPr>
        <p:txBody>
          <a:bodyPr/>
          <a:lstStyle/>
          <a:p>
            <a:r>
              <a:rPr lang="en-US" dirty="0"/>
              <a:t>Example Airspace Flight Pattern</a:t>
            </a:r>
          </a:p>
        </p:txBody>
      </p:sp>
      <p:pic>
        <p:nvPicPr>
          <p:cNvPr id="8" name="Picture 17" descr="WSMR Shadow">
            <a:extLst>
              <a:ext uri="{FF2B5EF4-FFF2-40B4-BE49-F238E27FC236}">
                <a16:creationId xmlns:a16="http://schemas.microsoft.com/office/drawing/2014/main" id="{864D63BB-6E1B-4687-89F2-0317A9FBC68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6" y="1550988"/>
            <a:ext cx="4760055" cy="295825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012B6D-30EF-4C2C-A83A-127794A12E10}"/>
              </a:ext>
            </a:extLst>
          </p:cNvPr>
          <p:cNvSpPr txBox="1"/>
          <p:nvPr/>
        </p:nvSpPr>
        <p:spPr>
          <a:xfrm>
            <a:off x="4104670" y="4951661"/>
            <a:ext cx="1962076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r"/>
            <a:r>
              <a:rPr lang="en-US" dirty="0"/>
              <a:t>Spaceport America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F27E50-D743-4A99-8E00-CDFDF9A455D4}"/>
              </a:ext>
            </a:extLst>
          </p:cNvPr>
          <p:cNvCxnSpPr>
            <a:cxnSpLocks/>
          </p:cNvCxnSpPr>
          <p:nvPr/>
        </p:nvCxnSpPr>
        <p:spPr>
          <a:xfrm flipV="1">
            <a:off x="5085708" y="3095745"/>
            <a:ext cx="412157" cy="182656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D5DC3-4D3D-9B03-E873-AC050ECE3B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533A54-813A-FF71-4B88-A4BF336F16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348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139E43A-8B91-434D-8188-534F3F1967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4414" y="1420725"/>
            <a:ext cx="7439593" cy="4957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B35A7-E9D0-4375-B47C-82B19C7E5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Continental U.S. at Night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2B32A87-EC87-4162-8507-B9B810D5130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77440" y="1016477"/>
            <a:ext cx="7964668" cy="509023"/>
          </a:xfrm>
        </p:spPr>
        <p:txBody>
          <a:bodyPr>
            <a:normAutofit/>
          </a:bodyPr>
          <a:lstStyle/>
          <a:p>
            <a:r>
              <a:rPr lang="en-US" dirty="0"/>
              <a:t>Remote location &amp; low nearby  population reduce risk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196065D8-CD00-4FC9-AEDD-323461ECBA37}"/>
              </a:ext>
            </a:extLst>
          </p:cNvPr>
          <p:cNvSpPr/>
          <p:nvPr/>
        </p:nvSpPr>
        <p:spPr>
          <a:xfrm>
            <a:off x="2895045" y="4671692"/>
            <a:ext cx="128588" cy="126368"/>
          </a:xfrm>
          <a:prstGeom prst="star5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22C044-ACCF-0AFF-9CE9-1454E337A8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84028-80E8-56F5-313E-89D39D6309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02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bicycle&#10;&#10;Description automatically generated">
            <a:extLst>
              <a:ext uri="{FF2B5EF4-FFF2-40B4-BE49-F238E27FC236}">
                <a16:creationId xmlns:a16="http://schemas.microsoft.com/office/drawing/2014/main" id="{AF608E7F-6B04-3043-B8C7-C2AB4B836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054" y="1334618"/>
            <a:ext cx="3588591" cy="48831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920FA-6B0A-B441-8C39-41DB22FDC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Descriptions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0BE22-AD5B-B444-8BF2-6E90C1F81DE4}"/>
              </a:ext>
            </a:extLst>
          </p:cNvPr>
          <p:cNvSpPr/>
          <p:nvPr/>
        </p:nvSpPr>
        <p:spPr>
          <a:xfrm>
            <a:off x="225065" y="1206866"/>
            <a:ext cx="391088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54379"/>
                </a:solidFill>
                <a:latin typeface="Arial Nova" panose="020B0304020202020204" pitchFamily="34" charset="0"/>
              </a:rPr>
              <a:t>Horizontal Launch Area (HLA)</a:t>
            </a:r>
          </a:p>
          <a:p>
            <a:r>
              <a:rPr lang="en-US" sz="1400" dirty="0">
                <a:solidFill>
                  <a:srgbClr val="254379"/>
                </a:solidFill>
                <a:latin typeface="Arial Nova" panose="020B0304020202020204" pitchFamily="34" charset="0"/>
              </a:rPr>
              <a:t>• 12,000-ft long, 200-ft wide runway</a:t>
            </a:r>
          </a:p>
          <a:p>
            <a:r>
              <a:rPr lang="en-US" sz="1400" dirty="0">
                <a:solidFill>
                  <a:srgbClr val="254379"/>
                </a:solidFill>
                <a:latin typeface="Arial Nova" panose="020B0304020202020204" pitchFamily="34" charset="0"/>
              </a:rPr>
              <a:t>• Horizontal and air launch operations</a:t>
            </a:r>
          </a:p>
          <a:p>
            <a:r>
              <a:rPr lang="en-US" sz="1400" dirty="0">
                <a:solidFill>
                  <a:srgbClr val="254379"/>
                </a:solidFill>
                <a:latin typeface="Arial Nova" panose="020B0304020202020204" pitchFamily="34" charset="0"/>
              </a:rPr>
              <a:t>• Space tourism</a:t>
            </a:r>
          </a:p>
          <a:p>
            <a:r>
              <a:rPr lang="en-US" sz="1400" dirty="0">
                <a:solidFill>
                  <a:srgbClr val="254379"/>
                </a:solidFill>
                <a:latin typeface="Arial Nova" panose="020B0304020202020204" pitchFamily="34" charset="0"/>
              </a:rPr>
              <a:t>• Conventional aircraft operations</a:t>
            </a:r>
          </a:p>
          <a:p>
            <a:r>
              <a:rPr lang="en-US" sz="1400" dirty="0">
                <a:solidFill>
                  <a:srgbClr val="254379"/>
                </a:solidFill>
                <a:latin typeface="Arial Nova" panose="020B0304020202020204" pitchFamily="34" charset="0"/>
              </a:rPr>
              <a:t>• Unmanned aircraft operations</a:t>
            </a:r>
          </a:p>
          <a:p>
            <a:r>
              <a:rPr lang="en-US" sz="1400" dirty="0">
                <a:solidFill>
                  <a:srgbClr val="254379"/>
                </a:solidFill>
                <a:latin typeface="Arial Nova" panose="020B0304020202020204" pitchFamily="34" charset="0"/>
              </a:rPr>
              <a:t>• High-altitude balloon operations</a:t>
            </a:r>
          </a:p>
          <a:p>
            <a:r>
              <a:rPr kumimoji="0" lang="en-US" sz="1400" b="1" i="0" u="none" strike="noStrike" kern="1200" spc="0" normalizeH="0" noProof="0" dirty="0">
                <a:ln>
                  <a:noFill/>
                </a:ln>
                <a:solidFill>
                  <a:srgbClr val="254379"/>
                </a:solidFill>
                <a:uLnTx/>
                <a:uFillTx/>
                <a:latin typeface="Arial Nova" panose="020B03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b="1" dirty="0">
                <a:solidFill>
                  <a:srgbClr val="254379"/>
                </a:solidFill>
                <a:latin typeface="Arial Nova" panose="020B0304020202020204" pitchFamily="34" charset="0"/>
              </a:rPr>
              <a:t>Tenants: Virgin Galactic, HAPS Mobile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FD2605-930D-0B44-9370-D1779153796E}"/>
              </a:ext>
            </a:extLst>
          </p:cNvPr>
          <p:cNvSpPr/>
          <p:nvPr/>
        </p:nvSpPr>
        <p:spPr>
          <a:xfrm>
            <a:off x="225065" y="3234945"/>
            <a:ext cx="420204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A00"/>
                </a:solidFill>
                <a:latin typeface="Arial Nova" panose="020B0504020202020204" pitchFamily="34" charset="0"/>
              </a:rPr>
              <a:t>Vertical Launch Area (VLA)</a:t>
            </a:r>
          </a:p>
          <a:p>
            <a:r>
              <a:rPr lang="en-US" sz="1400" b="1" dirty="0">
                <a:solidFill>
                  <a:srgbClr val="007A00"/>
                </a:solidFill>
                <a:latin typeface="Arial Nova" panose="020B0504020202020204" pitchFamily="34" charset="0"/>
              </a:rPr>
              <a:t>• </a:t>
            </a:r>
            <a:r>
              <a:rPr lang="en-US" sz="1400" dirty="0">
                <a:solidFill>
                  <a:srgbClr val="007A00"/>
                </a:solidFill>
                <a:latin typeface="Arial Nova" panose="020B0504020202020204" pitchFamily="34" charset="0"/>
              </a:rPr>
              <a:t>Suborbital launch vehicles &amp; R&amp;D</a:t>
            </a:r>
          </a:p>
          <a:p>
            <a:r>
              <a:rPr lang="en-US" sz="1400" dirty="0">
                <a:solidFill>
                  <a:srgbClr val="007A00"/>
                </a:solidFill>
                <a:latin typeface="Arial Nova" panose="020B0504020202020204" pitchFamily="34" charset="0"/>
              </a:rPr>
              <a:t>• Solid, liquid, and hybrid propellant support</a:t>
            </a:r>
          </a:p>
          <a:p>
            <a:r>
              <a:rPr lang="en-US" sz="1400" dirty="0">
                <a:solidFill>
                  <a:srgbClr val="007A00"/>
                </a:solidFill>
                <a:latin typeface="Arial Nova" panose="020B0504020202020204" pitchFamily="34" charset="0"/>
              </a:rPr>
              <a:t>• Rocket motor manufacturing and testing</a:t>
            </a:r>
          </a:p>
          <a:p>
            <a:r>
              <a:rPr lang="en-US" sz="1400" dirty="0">
                <a:solidFill>
                  <a:srgbClr val="007A00"/>
                </a:solidFill>
                <a:latin typeface="Arial Nova" panose="020B0504020202020204" pitchFamily="34" charset="0"/>
              </a:rPr>
              <a:t>• Commercial and academic customer support</a:t>
            </a:r>
          </a:p>
          <a:p>
            <a:r>
              <a:rPr lang="en-US" sz="1400" dirty="0">
                <a:solidFill>
                  <a:srgbClr val="007A00"/>
                </a:solidFill>
                <a:latin typeface="Arial Nova" panose="020B0504020202020204" pitchFamily="34" charset="0"/>
              </a:rPr>
              <a:t>• Launch from SA, land on WSMR</a:t>
            </a:r>
          </a:p>
          <a:p>
            <a:r>
              <a:rPr lang="en-US" sz="1400" dirty="0">
                <a:solidFill>
                  <a:srgbClr val="007A00"/>
                </a:solidFill>
                <a:latin typeface="Arial Nova" panose="020B0504020202020204" pitchFamily="34" charset="0"/>
              </a:rPr>
              <a:t>• Small UAVs </a:t>
            </a:r>
          </a:p>
          <a:p>
            <a:r>
              <a:rPr lang="en-US" sz="1400" b="1" dirty="0">
                <a:solidFill>
                  <a:srgbClr val="007A00"/>
                </a:solidFill>
                <a:latin typeface="Arial Nova" panose="020B05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b="1" dirty="0">
                <a:solidFill>
                  <a:srgbClr val="007A00"/>
                </a:solidFill>
                <a:latin typeface="Arial Nova" panose="020B0504020202020204" pitchFamily="34" charset="0"/>
              </a:rPr>
              <a:t>Tenants: UP Aerospace, AeroVironment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169ECB-00EA-604E-B252-9FBA820EE3D0}"/>
              </a:ext>
            </a:extLst>
          </p:cNvPr>
          <p:cNvSpPr/>
          <p:nvPr/>
        </p:nvSpPr>
        <p:spPr>
          <a:xfrm>
            <a:off x="225065" y="5319785"/>
            <a:ext cx="39108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20000"/>
                </a:solidFill>
                <a:latin typeface="Arial Nova" panose="020B0504020202020204" pitchFamily="34" charset="0"/>
              </a:rPr>
              <a:t>Advanced Technology Area (ATA)</a:t>
            </a:r>
          </a:p>
          <a:p>
            <a:r>
              <a:rPr lang="en-US" sz="1400" b="1" dirty="0">
                <a:solidFill>
                  <a:srgbClr val="820000"/>
                </a:solidFill>
                <a:latin typeface="Arial Nova" panose="020B0504020202020204" pitchFamily="34" charset="0"/>
              </a:rPr>
              <a:t>• </a:t>
            </a:r>
            <a:r>
              <a:rPr lang="en-US" sz="1400" dirty="0">
                <a:solidFill>
                  <a:srgbClr val="820000"/>
                </a:solidFill>
                <a:latin typeface="Arial Nova" panose="020B0504020202020204" pitchFamily="34" charset="0"/>
              </a:rPr>
              <a:t>Emerging technology R&amp;D</a:t>
            </a:r>
          </a:p>
          <a:p>
            <a:r>
              <a:rPr lang="en-US" sz="1400" dirty="0">
                <a:solidFill>
                  <a:srgbClr val="820000"/>
                </a:solidFill>
                <a:latin typeface="Arial Nova" panose="020B0504020202020204" pitchFamily="34" charset="0"/>
              </a:rPr>
              <a:t>• Isolated environment</a:t>
            </a:r>
          </a:p>
          <a:p>
            <a:r>
              <a:rPr lang="en-US" sz="1400" b="1" dirty="0">
                <a:solidFill>
                  <a:srgbClr val="820000"/>
                </a:solidFill>
                <a:latin typeface="Arial Nova" panose="020B05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b="1" dirty="0">
                <a:solidFill>
                  <a:srgbClr val="820000"/>
                </a:solidFill>
                <a:latin typeface="Arial Nova" panose="020B0504020202020204" pitchFamily="34" charset="0"/>
              </a:rPr>
              <a:t>Tenant: SpinLaunch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8B6CF2-BE31-474C-8D47-1A6B5B8427FF}"/>
              </a:ext>
            </a:extLst>
          </p:cNvPr>
          <p:cNvCxnSpPr>
            <a:cxnSpLocks/>
          </p:cNvCxnSpPr>
          <p:nvPr/>
        </p:nvCxnSpPr>
        <p:spPr>
          <a:xfrm>
            <a:off x="3826386" y="2277703"/>
            <a:ext cx="1948181" cy="0"/>
          </a:xfrm>
          <a:prstGeom prst="line">
            <a:avLst/>
          </a:prstGeom>
          <a:noFill/>
          <a:ln w="57150" cap="flat" cmpd="sng" algn="ctr">
            <a:solidFill>
              <a:srgbClr val="00018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69E6D3-1E14-493E-A460-57DA2E9D88AB}"/>
              </a:ext>
            </a:extLst>
          </p:cNvPr>
          <p:cNvCxnSpPr>
            <a:cxnSpLocks/>
          </p:cNvCxnSpPr>
          <p:nvPr/>
        </p:nvCxnSpPr>
        <p:spPr>
          <a:xfrm>
            <a:off x="4094792" y="3704466"/>
            <a:ext cx="3084626" cy="0"/>
          </a:xfrm>
          <a:prstGeom prst="line">
            <a:avLst/>
          </a:prstGeom>
          <a:noFill/>
          <a:ln w="57150" cap="flat" cmpd="sng" algn="ctr">
            <a:solidFill>
              <a:srgbClr val="007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543D64-F6E7-414A-BA1C-D4B707719344}"/>
              </a:ext>
            </a:extLst>
          </p:cNvPr>
          <p:cNvCxnSpPr>
            <a:cxnSpLocks/>
          </p:cNvCxnSpPr>
          <p:nvPr/>
        </p:nvCxnSpPr>
        <p:spPr>
          <a:xfrm>
            <a:off x="4300211" y="5425200"/>
            <a:ext cx="2673788" cy="0"/>
          </a:xfrm>
          <a:prstGeom prst="line">
            <a:avLst/>
          </a:prstGeom>
          <a:noFill/>
          <a:ln w="57150" cap="flat" cmpd="sng" algn="ctr">
            <a:solidFill>
              <a:srgbClr val="8C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43DB5B-73F3-4B5D-840A-BA0138DD932D}"/>
              </a:ext>
            </a:extLst>
          </p:cNvPr>
          <p:cNvCxnSpPr>
            <a:cxnSpLocks/>
          </p:cNvCxnSpPr>
          <p:nvPr/>
        </p:nvCxnSpPr>
        <p:spPr>
          <a:xfrm flipH="1">
            <a:off x="5430742" y="1334618"/>
            <a:ext cx="2984878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DD38B8C-216A-436F-B348-0F8C909F5B4C}"/>
              </a:ext>
            </a:extLst>
          </p:cNvPr>
          <p:cNvSpPr txBox="1"/>
          <p:nvPr/>
        </p:nvSpPr>
        <p:spPr>
          <a:xfrm>
            <a:off x="7050684" y="1334618"/>
            <a:ext cx="849913" cy="36933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6 miles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5D4250-96AC-4AF9-A42B-5442A3C7FC75}"/>
              </a:ext>
            </a:extLst>
          </p:cNvPr>
          <p:cNvCxnSpPr>
            <a:cxnSpLocks/>
          </p:cNvCxnSpPr>
          <p:nvPr/>
        </p:nvCxnSpPr>
        <p:spPr>
          <a:xfrm>
            <a:off x="5193617" y="1438102"/>
            <a:ext cx="0" cy="4530436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492808D-23E6-4028-95B6-AA628E2462AC}"/>
              </a:ext>
            </a:extLst>
          </p:cNvPr>
          <p:cNvSpPr txBox="1"/>
          <p:nvPr/>
        </p:nvSpPr>
        <p:spPr>
          <a:xfrm>
            <a:off x="5202374" y="4555922"/>
            <a:ext cx="849913" cy="369332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9 miles</a:t>
            </a:r>
          </a:p>
        </p:txBody>
      </p:sp>
      <p:pic>
        <p:nvPicPr>
          <p:cNvPr id="5122" name="Picture 2" descr="Home | Virgin Galactic">
            <a:extLst>
              <a:ext uri="{FF2B5EF4-FFF2-40B4-BE49-F238E27FC236}">
                <a16:creationId xmlns:a16="http://schemas.microsoft.com/office/drawing/2014/main" id="{0886F0DC-BF9D-CD8C-EAB6-592744A2A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2148" y="2383113"/>
            <a:ext cx="849913" cy="51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water, light&#10;&#10;Description automatically generated">
            <a:extLst>
              <a:ext uri="{FF2B5EF4-FFF2-40B4-BE49-F238E27FC236}">
                <a16:creationId xmlns:a16="http://schemas.microsoft.com/office/drawing/2014/main" id="{2CAE0424-E9BD-5CCA-ABCE-6210923B56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2639" y="5657654"/>
            <a:ext cx="1225415" cy="33992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124" name="Picture 4" descr="UP Aerospace (@UPAerospace) / Twitter">
            <a:extLst>
              <a:ext uri="{FF2B5EF4-FFF2-40B4-BE49-F238E27FC236}">
                <a16:creationId xmlns:a16="http://schemas.microsoft.com/office/drawing/2014/main" id="{E581A394-2956-899E-8232-E9F520E08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3235" y="4291145"/>
            <a:ext cx="990319" cy="990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APSMobile Successfully Completes First HAWK30 Solar HAPS Test Flight at  NASA Armstrong Flight Research Center | Business Wire">
            <a:extLst>
              <a:ext uri="{FF2B5EF4-FFF2-40B4-BE49-F238E27FC236}">
                <a16:creationId xmlns:a16="http://schemas.microsoft.com/office/drawing/2014/main" id="{BC46A33F-45D7-DE52-6A64-000F081DB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9070" y="1526743"/>
            <a:ext cx="1201574" cy="36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D8D77C-484B-2815-299B-E19487DFF3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AeroVironment, Inc">
            <a:extLst>
              <a:ext uri="{FF2B5EF4-FFF2-40B4-BE49-F238E27FC236}">
                <a16:creationId xmlns:a16="http://schemas.microsoft.com/office/drawing/2014/main" id="{24570316-60FD-FB60-0964-4B4C3C470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237" y="3791735"/>
            <a:ext cx="806824" cy="36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eroVironment, Inc">
            <a:extLst>
              <a:ext uri="{FF2B5EF4-FFF2-40B4-BE49-F238E27FC236}">
                <a16:creationId xmlns:a16="http://schemas.microsoft.com/office/drawing/2014/main" id="{A1D9AD98-EA8F-F917-A224-85AE0EB6E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237" y="1836298"/>
            <a:ext cx="806824" cy="36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erican Made Swift High-Altitude-Long-Endurance UAS Completes Landmark  First Flight | Business Wire">
            <a:extLst>
              <a:ext uri="{FF2B5EF4-FFF2-40B4-BE49-F238E27FC236}">
                <a16:creationId xmlns:a16="http://schemas.microsoft.com/office/drawing/2014/main" id="{2336D57F-CD5A-9066-869A-739362EC5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7152" y="3003888"/>
            <a:ext cx="849913" cy="37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551A47E-F4E8-A31C-D6CA-8F60C3E37C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70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2080" y="0"/>
            <a:ext cx="8341360" cy="98386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Horizontal Launch Area (HLA)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91CC75F-725D-42CF-92A0-59F41A948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485" y="1242564"/>
            <a:ext cx="3591515" cy="488359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Spaceport Operations Center (SOC)</a:t>
            </a:r>
          </a:p>
          <a:p>
            <a:r>
              <a:rPr lang="en-US" dirty="0"/>
              <a:t>New Visitor Reception and IT Center for 2022</a:t>
            </a:r>
          </a:p>
          <a:p>
            <a:r>
              <a:rPr lang="en-US" dirty="0"/>
              <a:t>Security/Safe Team Quarters</a:t>
            </a:r>
          </a:p>
          <a:p>
            <a:r>
              <a:rPr lang="en-US" dirty="0"/>
              <a:t>VG and AV operations</a:t>
            </a:r>
          </a:p>
          <a:p>
            <a:r>
              <a:rPr lang="en-US" dirty="0"/>
              <a:t>12,000’ x 200’ Runway</a:t>
            </a:r>
          </a:p>
          <a:p>
            <a:r>
              <a:rPr lang="en-US" dirty="0"/>
              <a:t>In-ground utilities for water, wastewater, electricity, fiber</a:t>
            </a:r>
          </a:p>
          <a:p>
            <a:r>
              <a:rPr lang="en-US" dirty="0"/>
              <a:t>Plenty of space for additional hangars or support facilities</a:t>
            </a:r>
          </a:p>
          <a:p>
            <a:r>
              <a:rPr lang="en-US" dirty="0"/>
              <a:t>New 4,000’ x 500’ UAS test area (no shown in picture)</a:t>
            </a:r>
          </a:p>
          <a:p>
            <a:r>
              <a:rPr lang="en-US" dirty="0"/>
              <a:t>Future point-to-point transportation </a:t>
            </a:r>
          </a:p>
          <a:p>
            <a:endParaRPr lang="en-US" dirty="0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C384D1CC-FED7-4BEF-B708-0BD746904C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0286" y="961722"/>
            <a:ext cx="4373154" cy="569217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6AC01-91CF-F224-6919-920152C9B2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9EAF6-44EC-20F5-6BE0-701F31BB0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24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089062-00C7-7D98-F3EC-7B9193701C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8DC20-C8EA-BCF0-0393-1B27BE01B0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491A60-DB1F-85E7-AB57-1AF5E1A91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Kinds of Customers</a:t>
            </a:r>
          </a:p>
        </p:txBody>
      </p:sp>
      <p:pic>
        <p:nvPicPr>
          <p:cNvPr id="6" name="Picture 5" descr="A picture containing sky, outdoor, ground, shore&#10;&#10;Description automatically generated">
            <a:extLst>
              <a:ext uri="{FF2B5EF4-FFF2-40B4-BE49-F238E27FC236}">
                <a16:creationId xmlns:a16="http://schemas.microsoft.com/office/drawing/2014/main" id="{CDE7BAD3-0949-5BAD-F4EB-BD96409CE1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7519" y="471855"/>
            <a:ext cx="1791416" cy="215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rocket flying in the sky&#10;&#10;Description automatically generated with low confidence">
            <a:extLst>
              <a:ext uri="{FF2B5EF4-FFF2-40B4-BE49-F238E27FC236}">
                <a16:creationId xmlns:a16="http://schemas.microsoft.com/office/drawing/2014/main" id="{EA16D460-E7C9-0B25-1BAC-8AA7DBC540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2387" y="2646140"/>
            <a:ext cx="1500615" cy="4027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92851F1B-2CC5-C0CB-8117-34C97BDCA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7963" y="835820"/>
            <a:ext cx="2971801" cy="181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group of jets flying in formation&#10;&#10;Description automatically generated with medium confidence">
            <a:extLst>
              <a:ext uri="{FF2B5EF4-FFF2-40B4-BE49-F238E27FC236}">
                <a16:creationId xmlns:a16="http://schemas.microsoft.com/office/drawing/2014/main" id="{6B3450DB-8BF4-B0E3-316B-9EA3FE73A0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7933" y="471855"/>
            <a:ext cx="2315616" cy="1683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11B349-5FE1-3696-573B-7FD0E6533F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98" y="4193971"/>
            <a:ext cx="3062209" cy="1826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HAPS/HALE: Seeking Solar's Sweet Spot - Inside Unmanned Systems">
            <a:extLst>
              <a:ext uri="{FF2B5EF4-FFF2-40B4-BE49-F238E27FC236}">
                <a16:creationId xmlns:a16="http://schemas.microsoft.com/office/drawing/2014/main" id="{D539FFCE-07DE-6F3B-BB16-2E0F21C95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1432" y="4097028"/>
            <a:ext cx="3312369" cy="1247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8" descr="No alternative text description for this image">
            <a:extLst>
              <a:ext uri="{FF2B5EF4-FFF2-40B4-BE49-F238E27FC236}">
                <a16:creationId xmlns:a16="http://schemas.microsoft.com/office/drawing/2014/main" id="{C46E8603-836D-F3E2-E77F-C0C002799D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998" y="1102068"/>
            <a:ext cx="1403022" cy="2846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 descr="What's the HAPS (High-Altitude Platform System)? - PISCES">
            <a:extLst>
              <a:ext uri="{FF2B5EF4-FFF2-40B4-BE49-F238E27FC236}">
                <a16:creationId xmlns:a16="http://schemas.microsoft.com/office/drawing/2014/main" id="{B852AE88-1771-C519-0AF1-610E0E1ED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18503" y="2818463"/>
            <a:ext cx="3185858" cy="1230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75AAB0-C135-D290-6BEF-7F35FC68A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4020" y="5558464"/>
            <a:ext cx="6057503" cy="111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" descr="Former Pro Mod Driver Dan Parker Becomes Fastest Blind Man in America, Aims  for World Record | Drag Illustrated">
            <a:extLst>
              <a:ext uri="{FF2B5EF4-FFF2-40B4-BE49-F238E27FC236}">
                <a16:creationId xmlns:a16="http://schemas.microsoft.com/office/drawing/2014/main" id="{76BB94B2-C429-F327-E41B-9202E392F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0386" y="4429727"/>
            <a:ext cx="1791416" cy="1127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D5D5A9-4055-1F95-2766-DF9F9B57C20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495" y="2321941"/>
            <a:ext cx="2686742" cy="1602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No alternative text description for this image">
            <a:extLst>
              <a:ext uri="{FF2B5EF4-FFF2-40B4-BE49-F238E27FC236}">
                <a16:creationId xmlns:a16="http://schemas.microsoft.com/office/drawing/2014/main" id="{12C594A7-6EAE-FFF2-8823-B5323D5F1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7936" y="3166947"/>
            <a:ext cx="1451752" cy="116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2546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D200D8-6021-4566-B352-51C7BA71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 and Gateway to Space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354D8F-8D22-4326-85EE-336F4855E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9160" y="3575673"/>
            <a:ext cx="6948082" cy="2780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plane parked on the side of a building&#10;&#10;Description automatically generated">
            <a:extLst>
              <a:ext uri="{FF2B5EF4-FFF2-40B4-BE49-F238E27FC236}">
                <a16:creationId xmlns:a16="http://schemas.microsoft.com/office/drawing/2014/main" id="{FBB89482-CDEF-433E-A4DC-4E4CD161B2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445" y="965050"/>
            <a:ext cx="7304215" cy="2314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43CD4A-F49A-2217-D74C-0805AC20E8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F824A6-BD81-D800-20BD-DE80C7069A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02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3DE217-89E0-36F3-1D37-35565F48D3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53684F-7A55-9328-104D-DF1748B74F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1110E4-9FCA-1728-9E75-AEF3212FF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Gateway to Space®</a:t>
            </a:r>
            <a:br>
              <a:rPr lang="en-US" dirty="0"/>
            </a:br>
            <a:r>
              <a:rPr lang="en-US" i="1" dirty="0"/>
              <a:t>Terminal and Hangar Facility</a:t>
            </a:r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3CCA122-8FE2-2415-83BD-8C11E211C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799" y="2601282"/>
            <a:ext cx="5251935" cy="2090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D1A7752-C4ED-781A-B396-F1E6540F3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196"/>
          <a:stretch/>
        </p:blipFill>
        <p:spPr bwMode="auto">
          <a:xfrm>
            <a:off x="2444885" y="936493"/>
            <a:ext cx="6525470" cy="2236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undefined">
            <a:extLst>
              <a:ext uri="{FF2B5EF4-FFF2-40B4-BE49-F238E27FC236}">
                <a16:creationId xmlns:a16="http://schemas.microsoft.com/office/drawing/2014/main" id="{A39697C6-EF98-9ACE-FED0-5AF9DEC5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19" y="4584556"/>
            <a:ext cx="6670866" cy="1954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irgin Galactic Opens the Doors to the 'Gateway to Space' - Spaceport  America">
            <a:extLst>
              <a:ext uri="{FF2B5EF4-FFF2-40B4-BE49-F238E27FC236}">
                <a16:creationId xmlns:a16="http://schemas.microsoft.com/office/drawing/2014/main" id="{01FA4CB2-0218-0669-E4C5-13A69AD7E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9728" y="3290391"/>
            <a:ext cx="2751338" cy="1834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979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42D5E-2365-4349-B844-301EEFF1F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8747"/>
            <a:ext cx="7178919" cy="732154"/>
          </a:xfrm>
        </p:spPr>
        <p:txBody>
          <a:bodyPr/>
          <a:lstStyle/>
          <a:p>
            <a:r>
              <a:rPr lang="en-US" dirty="0"/>
              <a:t>STEM and Outreach 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C378937A-2A37-454D-8B6A-C6908E89B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708" y="1122001"/>
            <a:ext cx="4114151" cy="536825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38785"/>
            <a:r>
              <a:rPr lang="en-US" dirty="0"/>
              <a:t>Leading </a:t>
            </a:r>
            <a:r>
              <a:rPr lang="en-US" b="1" dirty="0"/>
              <a:t>GSA Academic Partnership Working Group </a:t>
            </a:r>
            <a:r>
              <a:rPr lang="en-US" dirty="0"/>
              <a:t>- ISS data collection program running in LCPS</a:t>
            </a:r>
          </a:p>
          <a:p>
            <a:pPr marL="438785"/>
            <a:r>
              <a:rPr lang="en-US" dirty="0"/>
              <a:t>Assisted in bringing </a:t>
            </a:r>
            <a:r>
              <a:rPr lang="en-US" b="1" dirty="0"/>
              <a:t>Teachers in Space </a:t>
            </a:r>
            <a:r>
              <a:rPr lang="en-US" dirty="0"/>
              <a:t>Workshop to NM late June</a:t>
            </a:r>
          </a:p>
          <a:p>
            <a:pPr marL="438785"/>
            <a:r>
              <a:rPr lang="en-US" dirty="0"/>
              <a:t>Supported </a:t>
            </a:r>
            <a:r>
              <a:rPr lang="en-US" b="1" dirty="0"/>
              <a:t>Girls in Aviation</a:t>
            </a:r>
            <a:r>
              <a:rPr lang="en-US" dirty="0"/>
              <a:t> event during SA Cup </a:t>
            </a:r>
          </a:p>
          <a:p>
            <a:pPr marL="438785"/>
            <a:r>
              <a:rPr lang="en-US" dirty="0"/>
              <a:t>NMSA </a:t>
            </a:r>
            <a:r>
              <a:rPr lang="en-US" b="1" dirty="0"/>
              <a:t>Outreach efforts recognized</a:t>
            </a:r>
            <a:r>
              <a:rPr lang="en-US" dirty="0"/>
              <a:t> by state Delta Kappa Gamma group</a:t>
            </a:r>
          </a:p>
          <a:p>
            <a:pPr marL="438785"/>
            <a:r>
              <a:rPr lang="en-US" b="1" dirty="0"/>
              <a:t>STEM Visits </a:t>
            </a:r>
            <a:r>
              <a:rPr lang="en-US" dirty="0"/>
              <a:t>to local schools</a:t>
            </a:r>
          </a:p>
          <a:p>
            <a:pPr marL="438785"/>
            <a:r>
              <a:rPr lang="en-US" b="1" dirty="0"/>
              <a:t>Student site visits to SA </a:t>
            </a:r>
            <a:r>
              <a:rPr lang="en-US" dirty="0"/>
              <a:t>and partnership with tenants</a:t>
            </a:r>
          </a:p>
          <a:p>
            <a:pPr marL="438785"/>
            <a:r>
              <a:rPr lang="en-US" dirty="0"/>
              <a:t>Supported the </a:t>
            </a:r>
            <a:r>
              <a:rPr lang="en-US" b="1" dirty="0"/>
              <a:t>Tuskegee Airmen Space Camp </a:t>
            </a:r>
            <a:r>
              <a:rPr lang="en-US" dirty="0"/>
              <a:t>rocket launches</a:t>
            </a:r>
          </a:p>
          <a:p>
            <a:pPr marL="438785"/>
            <a:r>
              <a:rPr lang="en-US" dirty="0"/>
              <a:t>Creating new </a:t>
            </a:r>
            <a:r>
              <a:rPr lang="en-US" b="1" dirty="0"/>
              <a:t>STEM SA activity teaching coloring book</a:t>
            </a:r>
            <a:r>
              <a:rPr lang="en-US" dirty="0"/>
              <a:t> </a:t>
            </a:r>
          </a:p>
          <a:p>
            <a:pPr marL="438785"/>
            <a:r>
              <a:rPr lang="en-US" dirty="0"/>
              <a:t>Working on updating </a:t>
            </a:r>
            <a:r>
              <a:rPr lang="en-US" b="1" dirty="0"/>
              <a:t>Visitor Experience </a:t>
            </a:r>
            <a:r>
              <a:rPr lang="en-US" dirty="0"/>
              <a:t>and merchandise (partnership with DCA)</a:t>
            </a:r>
          </a:p>
          <a:p>
            <a:pPr marL="438785"/>
            <a:endParaRPr lang="en-US" dirty="0"/>
          </a:p>
          <a:p>
            <a:pPr marL="95885" indent="0">
              <a:buNone/>
            </a:pP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EE180E-041B-4F7D-95E5-53DD3D122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Spaceport America Status</a:t>
            </a:r>
          </a:p>
        </p:txBody>
      </p:sp>
      <p:pic>
        <p:nvPicPr>
          <p:cNvPr id="4" name="Picture 4" descr="TIS at VG.jpg">
            <a:extLst>
              <a:ext uri="{FF2B5EF4-FFF2-40B4-BE49-F238E27FC236}">
                <a16:creationId xmlns:a16="http://schemas.microsoft.com/office/drawing/2014/main" id="{D305C305-934F-8794-6E36-C24CD1026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7866" y="3805666"/>
            <a:ext cx="3786619" cy="22928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5" descr="20220512_124049.jpg">
            <a:extLst>
              <a:ext uri="{FF2B5EF4-FFF2-40B4-BE49-F238E27FC236}">
                <a16:creationId xmlns:a16="http://schemas.microsoft.com/office/drawing/2014/main" id="{26FCEEA2-E1D2-00D6-BB66-0646A2522E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176" y="2255446"/>
            <a:ext cx="2298400" cy="14231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8" descr="20220224_140649.jpg">
            <a:extLst>
              <a:ext uri="{FF2B5EF4-FFF2-40B4-BE49-F238E27FC236}">
                <a16:creationId xmlns:a16="http://schemas.microsoft.com/office/drawing/2014/main" id="{94CD2E5D-DECD-BDDA-E80A-95A310EADF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368" y="1145617"/>
            <a:ext cx="1982589" cy="17903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156E9D-28FE-F946-6767-EF54556D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95C-46D0-4158-9367-5E7156B7B5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79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347C4-19AD-C37F-26ED-10B4F2ED5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47691"/>
            <a:ext cx="6677841" cy="732154"/>
          </a:xfrm>
        </p:spPr>
        <p:txBody>
          <a:bodyPr/>
          <a:lstStyle/>
          <a:p>
            <a:r>
              <a:rPr lang="en-US" sz="2400" u="none" dirty="0">
                <a:latin typeface="Gotham Bold" panose="02000803030000020004" pitchFamily="2" charset="0"/>
              </a:rPr>
              <a:t>Economic Impact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CE669-DD6E-0441-D9CD-6A0BA3D19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104900"/>
            <a:ext cx="7886700" cy="257841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Study completed with NMSU Center for Border and Economic Development (</a:t>
            </a:r>
            <a:r>
              <a:rPr lang="en-US" dirty="0">
                <a:hlinkClick r:id="rId3"/>
              </a:rPr>
              <a:t>https://cbed.nmsu.edu/</a:t>
            </a:r>
            <a:r>
              <a:rPr lang="en-US" dirty="0"/>
              <a:t>)</a:t>
            </a:r>
          </a:p>
          <a:p>
            <a:r>
              <a:rPr lang="en-US" dirty="0"/>
              <a:t>Study was released on 8/25/23 (</a:t>
            </a:r>
            <a:r>
              <a:rPr lang="en-US" dirty="0">
                <a:hlinkClick r:id="rId4"/>
              </a:rPr>
              <a:t>https://www.spaceportamerica.com/spaceport-america-releases-economic-impact-study-for-2022/)</a:t>
            </a:r>
            <a:endParaRPr lang="en-US" dirty="0"/>
          </a:p>
          <a:p>
            <a:r>
              <a:rPr lang="en-US" dirty="0"/>
              <a:t>Impacts include tenant employment (direct, indirect, induced), privately funded construction, out-of-state visitor spending, and spaceport customer revenues. </a:t>
            </a:r>
          </a:p>
          <a:p>
            <a:r>
              <a:rPr lang="en-US" dirty="0"/>
              <a:t>We are working on CY23 and CY24 economic reports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EB9CE9-4CA8-B737-8CCE-A974AB8B9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0F71C-5D3B-0F28-385F-5A53E6F39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52" y="3952876"/>
            <a:ext cx="8935697" cy="2267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9EDAC-7EBC-68D9-E721-64A4070BB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95C-46D0-4158-9367-5E7156B7B5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63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C3E22-B90A-4900-9E42-966D28297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Morgan Stanley</a:t>
            </a:r>
            <a:r>
              <a:rPr lang="en-US" dirty="0"/>
              <a:t>: </a:t>
            </a:r>
            <a:r>
              <a:rPr lang="en-US" sz="2000" dirty="0"/>
              <a:t>Space economy will surpass $1T by 2040, </a:t>
            </a:r>
            <a:r>
              <a:rPr lang="en-US" sz="1600" dirty="0">
                <a:hlinkClick r:id="rId3"/>
              </a:rPr>
              <a:t>www.morganstanley.com/ideas/thoughts-on-the-market-space</a:t>
            </a:r>
            <a:r>
              <a:rPr lang="en-US" sz="2000" dirty="0"/>
              <a:t> (2022)</a:t>
            </a:r>
          </a:p>
          <a:p>
            <a:r>
              <a:rPr lang="en-US" b="1" dirty="0"/>
              <a:t>CNBC</a:t>
            </a:r>
            <a:r>
              <a:rPr lang="en-US" sz="2000" dirty="0"/>
              <a:t>: The space economy grew at fastest rate in years to $469 billion in 2021, report says (</a:t>
            </a:r>
            <a:r>
              <a:rPr lang="en-US" sz="1600" dirty="0">
                <a:hlinkClick r:id="rId4"/>
              </a:rPr>
              <a:t>https://tinyurl.com/23wgr8mz</a:t>
            </a:r>
            <a:r>
              <a:rPr lang="en-US" sz="2000" dirty="0"/>
              <a:t>)</a:t>
            </a:r>
          </a:p>
          <a:p>
            <a:r>
              <a:rPr lang="en-US" b="1" dirty="0"/>
              <a:t>CNBC</a:t>
            </a:r>
            <a:r>
              <a:rPr lang="en-US" dirty="0"/>
              <a:t>: </a:t>
            </a:r>
            <a:r>
              <a:rPr lang="en-US" sz="2000" dirty="0"/>
              <a:t>Space economy worth $424B in 2020, and is rapidly expanding (</a:t>
            </a:r>
            <a:r>
              <a:rPr lang="en-US" sz="1600" dirty="0">
                <a:hlinkClick r:id="rId5"/>
              </a:rPr>
              <a:t>https://tinyurl.com/y2px7l7x</a:t>
            </a:r>
            <a:r>
              <a:rPr lang="en-US" sz="2000" dirty="0"/>
              <a:t>)</a:t>
            </a:r>
          </a:p>
          <a:p>
            <a:r>
              <a:rPr lang="en-US" b="1" dirty="0"/>
              <a:t>PNAS</a:t>
            </a:r>
            <a:r>
              <a:rPr lang="en-US" dirty="0"/>
              <a:t>: </a:t>
            </a:r>
            <a:r>
              <a:rPr lang="en-US" sz="2000" dirty="0"/>
              <a:t>Space exploration and economic growth: New issues and horizons; </a:t>
            </a:r>
            <a:r>
              <a:rPr lang="en-US" sz="2000" dirty="0">
                <a:hlinkClick r:id="rId6"/>
              </a:rPr>
              <a:t>https://tinyurl.com/yfjp5rop</a:t>
            </a:r>
            <a:r>
              <a:rPr lang="en-US" sz="2000" dirty="0"/>
              <a:t> (October 2023)</a:t>
            </a:r>
          </a:p>
          <a:p>
            <a:r>
              <a:rPr lang="en-US" b="1" dirty="0"/>
              <a:t>AP Article</a:t>
            </a:r>
            <a:r>
              <a:rPr lang="en-US" dirty="0"/>
              <a:t>: </a:t>
            </a:r>
            <a:r>
              <a:rPr lang="en-US" sz="2000" i="1" dirty="0"/>
              <a:t>60 years since 1st American in space: Tourists lining up</a:t>
            </a:r>
            <a:r>
              <a:rPr lang="en-US" sz="2000" dirty="0"/>
              <a:t>, </a:t>
            </a:r>
            <a:r>
              <a:rPr lang="en-US" sz="2000" dirty="0">
                <a:hlinkClick r:id="rId7"/>
              </a:rPr>
              <a:t>https://tinyurl.com/yjq9k8bf</a:t>
            </a:r>
            <a:r>
              <a:rPr lang="en-US" sz="2000" dirty="0"/>
              <a:t>  (May 2021)</a:t>
            </a:r>
          </a:p>
          <a:p>
            <a:r>
              <a:rPr lang="en-US" b="1" dirty="0"/>
              <a:t>Brookings Institute</a:t>
            </a:r>
            <a:r>
              <a:rPr lang="en-US" sz="2000" dirty="0"/>
              <a:t>: </a:t>
            </a:r>
            <a:r>
              <a:rPr lang="en-US" sz="2000" i="1" dirty="0"/>
              <a:t>How space exploration is fueling the Fourth Industrial Revolution</a:t>
            </a:r>
            <a:r>
              <a:rPr lang="en-US" sz="2000" dirty="0"/>
              <a:t>, </a:t>
            </a:r>
            <a:r>
              <a:rPr lang="en-US" sz="2000" dirty="0">
                <a:hlinkClick r:id="rId8"/>
              </a:rPr>
              <a:t>https://tinyurl.com/47mwe8ny</a:t>
            </a:r>
            <a:r>
              <a:rPr lang="en-US" sz="2000" dirty="0"/>
              <a:t> (March 2023)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ACBE2-821C-43D9-AE50-58CF66E02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Gotham Bold" panose="02000803030000020004" pitchFamily="2" charset="0"/>
              </a:rPr>
              <a:t>Space Economy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CAD938C0-27F0-03B6-29F8-F3A51A0BE9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90650" y="6173787"/>
            <a:ext cx="3954162" cy="365125"/>
          </a:xfrm>
        </p:spPr>
        <p:txBody>
          <a:bodyPr/>
          <a:lstStyle/>
          <a:p>
            <a:pPr algn="ctr"/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A3A7C-D4D2-A94D-50EC-3B02E88FBF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82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6618EF-04D8-17BF-B462-8C67A6C6E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Spaceport</a:t>
            </a:r>
            <a:r>
              <a:rPr lang="en-US" dirty="0"/>
              <a:t> means any area of land or water that is used, or intended for use, as a spacecraft launch or landing area and any appurtenant areas that are used, or intended for use, for spaceport buildings or other spaceport facilities or rights−of−way, together with all spaceport buildings and facilities located thereon. (</a:t>
            </a:r>
            <a:r>
              <a:rPr lang="en-US" sz="1800" dirty="0">
                <a:hlinkClick r:id="rId2"/>
              </a:rPr>
              <a:t>www.lawinsider.com/dictionary/spaceport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In the US, a </a:t>
            </a:r>
            <a:r>
              <a:rPr lang="en-US" b="1" dirty="0"/>
              <a:t>Spaceport</a:t>
            </a:r>
            <a:r>
              <a:rPr lang="en-US" dirty="0"/>
              <a:t> means a </a:t>
            </a:r>
            <a:r>
              <a:rPr lang="en-US" i="1" dirty="0"/>
              <a:t>launch or reentry site</a:t>
            </a:r>
            <a:r>
              <a:rPr lang="en-US" dirty="0"/>
              <a:t> that is operated by an entity </a:t>
            </a:r>
            <a:r>
              <a:rPr lang="en-US" i="1" dirty="0"/>
              <a:t>licensed</a:t>
            </a:r>
            <a:r>
              <a:rPr lang="en-US" dirty="0"/>
              <a:t> by the Secretary of Transportation, through the Federal Aviation Administration, Office of Commercial Space Transportation (AST).  (</a:t>
            </a:r>
            <a:r>
              <a:rPr lang="en-US" sz="1800" dirty="0">
                <a:hlinkClick r:id="rId3"/>
              </a:rPr>
              <a:t>www.congress.gov/115/plaws/publ254/PLAW-115publ254.pdf</a:t>
            </a:r>
            <a:r>
              <a:rPr lang="en-US" sz="1800" dirty="0"/>
              <a:t> </a:t>
            </a:r>
            <a:r>
              <a:rPr lang="en-US" dirty="0"/>
              <a:t>and </a:t>
            </a:r>
            <a:r>
              <a:rPr lang="en-US" sz="1800" dirty="0">
                <a:hlinkClick r:id="rId4"/>
              </a:rPr>
              <a:t>www.faa.gov/about/office_org/headquarters_offices/ast</a:t>
            </a:r>
            <a:r>
              <a:rPr lang="en-US" dirty="0"/>
              <a:t>) </a:t>
            </a:r>
          </a:p>
          <a:p>
            <a:endParaRPr lang="en-US" dirty="0"/>
          </a:p>
          <a:p>
            <a:r>
              <a:rPr lang="en-US" dirty="0"/>
              <a:t>Allowed via the </a:t>
            </a:r>
            <a:r>
              <a:rPr lang="en-US" b="1" dirty="0"/>
              <a:t>Commercial Space Launch Act</a:t>
            </a:r>
            <a:r>
              <a:rPr lang="en-US" dirty="0"/>
              <a:t> of 1984 (and amendments) fostering private space activities in the US.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DB4DE3-1FA5-D760-7774-B8B29B713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b="1" dirty="0"/>
              <a:t>Spaceport?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04BF1-D7E2-CCFC-92A4-91B4D3B849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A8651-E84F-ED51-72A9-C48666700D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993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9BEE4-AA74-C98F-F3F6-F9D85EE5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– Space is Hard… </a:t>
            </a:r>
            <a:br>
              <a:rPr lang="en-US" dirty="0"/>
            </a:br>
            <a:r>
              <a:rPr lang="en-US" dirty="0"/>
              <a:t>							…</a:t>
            </a:r>
            <a:r>
              <a:rPr lang="en-US" i="1" dirty="0"/>
              <a:t>Spaceports as Well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0D3FB-F451-910E-B384-F6236AD58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Agreement first signed with Virgin Galactic in 2006…</a:t>
            </a:r>
          </a:p>
          <a:p>
            <a:r>
              <a:rPr lang="en-US" dirty="0"/>
              <a:t>It is difficult to keep momentum… stakeholders want quick success</a:t>
            </a:r>
          </a:p>
          <a:p>
            <a:r>
              <a:rPr lang="en-US" dirty="0"/>
              <a:t>What is Success? 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i="1" dirty="0"/>
              <a:t>Revenue? | Economic Impact ?| Jobs? | Space Cluster Growth? | And – Need Workforce, STEM, Universities</a:t>
            </a:r>
          </a:p>
          <a:p>
            <a:r>
              <a:rPr lang="en-US" dirty="0"/>
              <a:t>The Competition does not sleep, it is a commercial business…</a:t>
            </a:r>
          </a:p>
          <a:p>
            <a:r>
              <a:rPr lang="en-US" dirty="0"/>
              <a:t>But the Space Industry growth is incredible</a:t>
            </a:r>
          </a:p>
          <a:p>
            <a:r>
              <a:rPr lang="en-US" dirty="0"/>
              <a:t>Spaceport America is making progress… </a:t>
            </a:r>
          </a:p>
          <a:p>
            <a:r>
              <a:rPr lang="en-US" dirty="0"/>
              <a:t>And looks to orbital launch… </a:t>
            </a:r>
          </a:p>
          <a:p>
            <a:r>
              <a:rPr lang="en-US" dirty="0"/>
              <a:t>But success is not guaranteed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D6D962-C786-D0E3-76A4-5055ECE9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Spaceport America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BB99B-6BA6-877C-9360-67A3E6DF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A995C-46D0-4158-9367-5E7156B7B5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88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B78F3-9CDF-4B97-9AA5-186996AC9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Work with Virgin Galactic to maximize economic impact of regular space tourism flights and space operations</a:t>
            </a:r>
          </a:p>
          <a:p>
            <a:pPr lvl="1"/>
            <a:r>
              <a:rPr lang="en-US" dirty="0"/>
              <a:t>As Virgin Galactic moves toward 2 carrier aircraft and 3 spaceships, the region should see significant and regular positive economic benefits.</a:t>
            </a:r>
          </a:p>
          <a:p>
            <a:pPr marL="457200" lvl="1" indent="0">
              <a:buNone/>
            </a:pPr>
            <a:endParaRPr lang="en-US" sz="1300" dirty="0">
              <a:highlight>
                <a:srgbClr val="FFFF00"/>
              </a:highlight>
            </a:endParaRPr>
          </a:p>
          <a:p>
            <a:r>
              <a:rPr lang="en-US" dirty="0"/>
              <a:t>Focus on emerging markets and tenants that increase local private sector jobs and enable the NM aerospace economy</a:t>
            </a:r>
          </a:p>
          <a:p>
            <a:pPr lvl="1"/>
            <a:r>
              <a:rPr lang="en-US" dirty="0"/>
              <a:t>Continually update business development targets and operational plans as the commercial space marketplace continues to grow.</a:t>
            </a:r>
          </a:p>
          <a:p>
            <a:pPr lvl="1"/>
            <a:endParaRPr lang="en-US" sz="1400" dirty="0"/>
          </a:p>
          <a:p>
            <a:r>
              <a:rPr lang="en-US" dirty="0"/>
              <a:t>Acquire FAA reentry license to support customers like Sierra Space</a:t>
            </a:r>
          </a:p>
          <a:p>
            <a:pPr lvl="1"/>
            <a:r>
              <a:rPr lang="en-US" dirty="0"/>
              <a:t>Suborbital point-to-point and orbital re-entry programs are upcoming markets which SpA can host. </a:t>
            </a:r>
          </a:p>
          <a:p>
            <a:pPr lvl="1"/>
            <a:endParaRPr lang="en-US" sz="1300" dirty="0">
              <a:highlight>
                <a:srgbClr val="FFFF00"/>
              </a:highlight>
            </a:endParaRPr>
          </a:p>
          <a:p>
            <a:r>
              <a:rPr lang="en-US" dirty="0"/>
              <a:t>Watch new technologies…</a:t>
            </a:r>
          </a:p>
          <a:p>
            <a:pPr lvl="1"/>
            <a:r>
              <a:rPr lang="en-US" dirty="0"/>
              <a:t>Continue watching for other emerging markets, technologies, and requirements. Adjust our operational capabilities to meet them as test and operations range. </a:t>
            </a:r>
          </a:p>
          <a:p>
            <a:pPr lvl="1"/>
            <a:endParaRPr lang="en-US" dirty="0">
              <a:highlight>
                <a:srgbClr val="FFFF00"/>
              </a:highlight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Spaceport America is well positioned for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New Space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market. 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E48E2-5F3A-45B6-838A-66C162FD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latin typeface="Gotham Bold" panose="02000803030000020004" pitchFamily="2" charset="0"/>
              </a:rPr>
              <a:t>Strategy – Next five years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1ABE9E8D-D75D-AFB2-C081-523834EE5B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90650" y="6155237"/>
            <a:ext cx="3954162" cy="365125"/>
          </a:xfrm>
        </p:spPr>
        <p:txBody>
          <a:bodyPr/>
          <a:lstStyle/>
          <a:p>
            <a:pPr algn="ctr"/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E0E1-69C9-6D28-1D55-9CB2B6DF39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89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67C3AE-17AA-005D-5709-EA9232E726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7E0C5-B239-CE60-9634-C886A15E43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D502E-3806-1020-FD53-671C4E88A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62" y="1067785"/>
            <a:ext cx="8700450" cy="3233322"/>
          </a:xfrm>
        </p:spPr>
        <p:txBody>
          <a:bodyPr>
            <a:normAutofit lnSpcReduction="10000"/>
          </a:bodyPr>
          <a:lstStyle/>
          <a:p>
            <a:r>
              <a:rPr lang="en-US"/>
              <a:t>Submitting to the FAA in September 2024, the license is expected in early 2025 (our FAA Launch Site Operator license already supports vertical and horizontal launch – suborbital or orbital) </a:t>
            </a:r>
          </a:p>
          <a:p>
            <a:r>
              <a:rPr lang="en-US"/>
              <a:t>An orbital reentry can occur on our 12,000-ft long, 200-ft wide runway or other parts of the Spaceport</a:t>
            </a:r>
          </a:p>
          <a:p>
            <a:r>
              <a:rPr lang="en-US"/>
              <a:t>A reentry license will enable Spaceport America to accommodate various reentry vehicles, including crewed, uncrewed, and reusable spacecraft while encouraging facilities for recovery and refurbishment.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861F70-1315-92A9-A3A4-DC34EEBF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Orbital Reentry License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75D550-9263-2528-DD8B-C581D4440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82" y="4341634"/>
            <a:ext cx="3015513" cy="1811515"/>
          </a:xfrm>
          <a:prstGeom prst="rect">
            <a:avLst/>
          </a:prstGeom>
        </p:spPr>
      </p:pic>
      <p:pic>
        <p:nvPicPr>
          <p:cNvPr id="2050" name="Picture 2" descr="Sierra Space Dream Chaser DISCUSSION Thread (was SNC)">
            <a:extLst>
              <a:ext uri="{FF2B5EF4-FFF2-40B4-BE49-F238E27FC236}">
                <a16:creationId xmlns:a16="http://schemas.microsoft.com/office/drawing/2014/main" id="{A89012F2-3318-8DC6-233B-293C6BD0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8195" y="4299850"/>
            <a:ext cx="2936130" cy="195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946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8E769-0131-9A1A-4C83-2A8563F8E4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7A8EAB-7500-A474-7D0A-7F45F33344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E6196A-5647-2127-9975-443515661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Orbital Launches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EDE3297-8030-4FA6-F22A-BC39DE9F4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22" y="971325"/>
            <a:ext cx="8747198" cy="549512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A6066F-4068-5F23-BECF-8209E2D4006F}"/>
              </a:ext>
            </a:extLst>
          </p:cNvPr>
          <p:cNvSpPr txBox="1"/>
          <p:nvPr/>
        </p:nvSpPr>
        <p:spPr>
          <a:xfrm>
            <a:off x="3467548" y="2099229"/>
            <a:ext cx="2361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SpaceX was 83% of spacecraft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EF1E0-674F-8CDD-9222-F09209DBA804}"/>
              </a:ext>
            </a:extLst>
          </p:cNvPr>
          <p:cNvSpPr txBox="1"/>
          <p:nvPr/>
        </p:nvSpPr>
        <p:spPr>
          <a:xfrm>
            <a:off x="4133934" y="1800115"/>
            <a:ext cx="1520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USA 154, China 68</a:t>
            </a:r>
          </a:p>
        </p:txBody>
      </p:sp>
    </p:spTree>
    <p:extLst>
      <p:ext uri="{BB962C8B-B14F-4D97-AF65-F5344CB8AC3E}">
        <p14:creationId xmlns:p14="http://schemas.microsoft.com/office/powerpoint/2010/main" val="769629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E904F0-5643-E5B7-575B-1EC0581C0C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970E97-B659-5599-254D-CBEF896F8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246D9B-31BC-7A2A-42AC-E38746F6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Orbital Launches by Country for 2024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B33A5D7-8C49-D7CE-0A7B-B4D79BD8A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" y="1196339"/>
            <a:ext cx="7802880" cy="515131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56B501-94A9-0A9A-C80A-84C6D8EC1D57}"/>
              </a:ext>
            </a:extLst>
          </p:cNvPr>
          <p:cNvSpPr txBox="1"/>
          <p:nvPr/>
        </p:nvSpPr>
        <p:spPr>
          <a:xfrm>
            <a:off x="377465" y="5338583"/>
            <a:ext cx="24952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Krebs, Gunter D. &amp; </a:t>
            </a:r>
            <a:r>
              <a:rPr lang="en-US" sz="1200" dirty="0" err="1"/>
              <a:t>ldquo</a:t>
            </a:r>
            <a:r>
              <a:rPr lang="en-US" sz="1200" dirty="0"/>
              <a:t>; Orbital Launches of 2024&amp;rdquo;. Gunter's Space Page. Retrieved May 08, 2025, from https://space.skyrocket.de/doc_chr/lau2024.htm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66ED85-250E-B521-E1E8-A73299EDA9D3}"/>
              </a:ext>
            </a:extLst>
          </p:cNvPr>
          <p:cNvSpPr txBox="1"/>
          <p:nvPr/>
        </p:nvSpPr>
        <p:spPr>
          <a:xfrm>
            <a:off x="225065" y="1478280"/>
            <a:ext cx="2204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84% of USA launches </a:t>
            </a:r>
          </a:p>
          <a:p>
            <a:r>
              <a:rPr lang="en-US" i="1" dirty="0"/>
              <a:t>were from SpaceX</a:t>
            </a:r>
          </a:p>
        </p:txBody>
      </p:sp>
    </p:spTree>
    <p:extLst>
      <p:ext uri="{BB962C8B-B14F-4D97-AF65-F5344CB8AC3E}">
        <p14:creationId xmlns:p14="http://schemas.microsoft.com/office/powerpoint/2010/main" val="201623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AA9CC5-4497-4A57-7AD6-102A9DFD3C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33D3B-2563-5BB9-9373-A6617A4E1E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4DA254-2159-7E63-ADA5-8AECE661E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9720" y="669073"/>
            <a:ext cx="4554107" cy="396274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6354557-5D1C-99FD-52BA-09D2A542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Opportunity and Competition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E3FE94-BB23-D6F9-948E-8DA3560C6E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05" y="4992661"/>
            <a:ext cx="4347882" cy="14188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A7DD2B-4AB0-0182-252A-D2EC6DCE5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934" y="4080311"/>
            <a:ext cx="4029805" cy="21947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D3771-618C-B1CF-4198-9902ADDDD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963" y="3761368"/>
            <a:ext cx="3638617" cy="11479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17133F-3B46-CB72-BF05-C22EDC0A42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120" y="1064087"/>
            <a:ext cx="4158239" cy="2387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060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88B66F-ECE7-CAD0-8CFB-DA1C26C868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51B8E-F4E4-BE33-5758-186E0D783D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C37C2A-290D-16AB-C816-8E41D844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And More…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FC809550-02BC-D79D-60A7-A3B2EE4FF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65" y="1006530"/>
            <a:ext cx="4390302" cy="29190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A43DB1-8301-8D51-3A63-41015626BF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902" r="14715" b="9602"/>
          <a:stretch/>
        </p:blipFill>
        <p:spPr>
          <a:xfrm>
            <a:off x="70945" y="3314230"/>
            <a:ext cx="3581702" cy="20162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573698-DA2A-1564-F800-8D570C9A6B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13" y="4791794"/>
            <a:ext cx="3547905" cy="165028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7D573-62C1-494A-2ED4-7F8ED7906D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185" y="132332"/>
            <a:ext cx="4069976" cy="18818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91A494-678C-BDEA-6917-7B9D8AB153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6543" y="1256964"/>
            <a:ext cx="3201575" cy="19801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1AAD3B-487F-A5DA-D7B0-6EF9466DAF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293" y="2921660"/>
            <a:ext cx="4572000" cy="22062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204C6C-C53A-E5C9-55B9-3D3E402A9D3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036" y="4057052"/>
            <a:ext cx="3287251" cy="23342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4997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953D39-F7D6-DDF2-6BCF-D02DB17D58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1DD55-06F8-6E57-ED93-34871A2D2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C3906A-D283-7D3B-1D87-43CAB8116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Space Economy Valuation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7EB596A-5E75-B87F-7E75-975AF4FBA3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9" t="10600" r="5448"/>
          <a:stretch/>
        </p:blipFill>
        <p:spPr bwMode="auto">
          <a:xfrm>
            <a:off x="72114" y="971790"/>
            <a:ext cx="9000283" cy="519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01A19-F73B-4B2C-AFD4-EE6908A6EF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121" y="5739630"/>
            <a:ext cx="1371765" cy="29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16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B0EEA9-9107-0737-16A2-D42F13E9B9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E26A1-1C9D-D529-105C-6E57705CE6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A40633-1DA0-206E-6D29-435565F15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or more </a:t>
            </a:r>
            <a:r>
              <a:rPr lang="en-US" u="sng" dirty="0"/>
              <a:t>foundational aerospace partners</a:t>
            </a:r>
            <a:r>
              <a:rPr lang="en-US" dirty="0"/>
              <a:t> can be vital</a:t>
            </a:r>
          </a:p>
          <a:p>
            <a:r>
              <a:rPr lang="en-US" dirty="0"/>
              <a:t>Long-term </a:t>
            </a:r>
            <a:r>
              <a:rPr lang="en-US" u="sng" dirty="0"/>
              <a:t>local and regional support</a:t>
            </a:r>
            <a:r>
              <a:rPr lang="en-US" dirty="0"/>
              <a:t> is essential, through political support, incentives, taxes, and continuous advocacy</a:t>
            </a:r>
          </a:p>
          <a:p>
            <a:r>
              <a:rPr lang="en-US" dirty="0"/>
              <a:t>Identification and communication of </a:t>
            </a:r>
            <a:r>
              <a:rPr lang="en-US" u="sng" dirty="0"/>
              <a:t>clear goals</a:t>
            </a:r>
            <a:r>
              <a:rPr lang="en-US" dirty="0"/>
              <a:t> is important for all stakeholders; what could the spaceport look like in 5, 10, &amp; 20 years </a:t>
            </a:r>
          </a:p>
          <a:p>
            <a:r>
              <a:rPr lang="en-US" u="sng" dirty="0"/>
              <a:t>Don’t </a:t>
            </a:r>
            <a:r>
              <a:rPr lang="en-US" i="1" u="sng" dirty="0"/>
              <a:t>oversell</a:t>
            </a:r>
            <a:r>
              <a:rPr lang="en-US" dirty="0"/>
              <a:t> – due to the space industry, regulations, detractors, young &amp; inexperienced companies, </a:t>
            </a:r>
            <a:r>
              <a:rPr lang="en-US" i="1" dirty="0"/>
              <a:t>a turbulent process is guaranteed</a:t>
            </a:r>
          </a:p>
          <a:p>
            <a:r>
              <a:rPr lang="en-US" u="sng" dirty="0"/>
              <a:t>Be innovative and collaborative</a:t>
            </a:r>
            <a:r>
              <a:rPr lang="en-US" dirty="0"/>
              <a:t>, and include other spaceports, industry groups, and local &amp; regional stakeholders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88952A4-5D3C-85D9-1437-C3EAACD2F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Spaceport Success</a:t>
            </a:r>
          </a:p>
        </p:txBody>
      </p:sp>
    </p:spTree>
    <p:extLst>
      <p:ext uri="{BB962C8B-B14F-4D97-AF65-F5344CB8AC3E}">
        <p14:creationId xmlns:p14="http://schemas.microsoft.com/office/powerpoint/2010/main" val="2566028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green, indoor&#10;&#10;Description automatically generated">
            <a:extLst>
              <a:ext uri="{FF2B5EF4-FFF2-40B4-BE49-F238E27FC236}">
                <a16:creationId xmlns:a16="http://schemas.microsoft.com/office/drawing/2014/main" id="{0ED078E9-D6F5-BF4D-A427-83B2469EAF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01266"/>
            <a:ext cx="9144001" cy="52554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B86B44-4026-189A-F1F7-825C95DDC42D}"/>
              </a:ext>
            </a:extLst>
          </p:cNvPr>
          <p:cNvSpPr txBox="1"/>
          <p:nvPr/>
        </p:nvSpPr>
        <p:spPr>
          <a:xfrm>
            <a:off x="4267201" y="2191435"/>
            <a:ext cx="46347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URL: </a:t>
            </a:r>
            <a:r>
              <a:rPr lang="en-US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www.spaceportamerica.com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Email: 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Gotham-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scott.mclaughlin@spaceportamerica.com</a:t>
            </a:r>
            <a:r>
              <a:rPr lang="en-US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  <a:latin typeface="Gotham-Medium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F642F-C5AF-13F8-257F-99E127DBFC7C}"/>
              </a:ext>
            </a:extLst>
          </p:cNvPr>
          <p:cNvSpPr txBox="1"/>
          <p:nvPr/>
        </p:nvSpPr>
        <p:spPr>
          <a:xfrm>
            <a:off x="4500282" y="1011233"/>
            <a:ext cx="2912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Bold" panose="02000803030000020004" pitchFamily="2" charset="0"/>
              </a:rPr>
              <a:t>Thank you!  Questions?</a:t>
            </a:r>
          </a:p>
        </p:txBody>
      </p:sp>
    </p:spTree>
    <p:extLst>
      <p:ext uri="{BB962C8B-B14F-4D97-AF65-F5344CB8AC3E}">
        <p14:creationId xmlns:p14="http://schemas.microsoft.com/office/powerpoint/2010/main" val="2295479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210EF7-1EBD-D4DA-30BA-1F5D936D2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Spaceports around the World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2BD5A-CB9F-B10B-4BCF-0A57B5527504}"/>
              </a:ext>
            </a:extLst>
          </p:cNvPr>
          <p:cNvSpPr txBox="1"/>
          <p:nvPr/>
        </p:nvSpPr>
        <p:spPr>
          <a:xfrm>
            <a:off x="286719" y="641373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https://brycetech.com/reports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FB96A23-A756-C221-694F-021FF08FD6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779D61-67B1-266C-F166-E6C1B95193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Placeholder 7" descr="Diagram&#10;&#10;AI-generated content may be incorrect.">
            <a:extLst>
              <a:ext uri="{FF2B5EF4-FFF2-40B4-BE49-F238E27FC236}">
                <a16:creationId xmlns:a16="http://schemas.microsoft.com/office/drawing/2014/main" id="{8D480FDF-7982-7327-B889-3C453677913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69" y="920496"/>
            <a:ext cx="8693870" cy="5522976"/>
          </a:xfrm>
        </p:spPr>
      </p:pic>
    </p:spTree>
    <p:extLst>
      <p:ext uri="{BB962C8B-B14F-4D97-AF65-F5344CB8AC3E}">
        <p14:creationId xmlns:p14="http://schemas.microsoft.com/office/powerpoint/2010/main" val="43950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5065" y="274638"/>
            <a:ext cx="7747148" cy="39443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 Spaceport &amp; Launch/Reentry Sites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6D4D498-1B1B-FCE5-9680-8F027C1140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7C75E-0E2D-2480-4DC2-05999DFC7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1643171-6985-FE91-B764-B083822C8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4628"/>
            <a:ext cx="8918935" cy="591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816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63C0F9DA-F8D7-EC40-943B-5478A6FF5542}"/>
              </a:ext>
            </a:extLst>
          </p:cNvPr>
          <p:cNvSpPr txBox="1"/>
          <p:nvPr/>
        </p:nvSpPr>
        <p:spPr>
          <a:xfrm>
            <a:off x="5095852" y="5864691"/>
            <a:ext cx="358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World’s first photograph from space… </a:t>
            </a:r>
          </a:p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V-2 launch from White Sands Proving Ground on October 25, 1946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EF4C6985-056D-40E3-81FC-447F68CA7A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425" y="274638"/>
            <a:ext cx="6069013" cy="3937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small" baseline="0">
                <a:solidFill>
                  <a:schemeClr val="accent1"/>
                </a:solidFill>
                <a:effectLst/>
                <a:latin typeface="Gotham-Medium"/>
                <a:ea typeface="+mj-ea"/>
                <a:cs typeface="+mj-cs"/>
              </a:defRPr>
            </a:lvl1pPr>
          </a:lstStyle>
          <a:p>
            <a:r>
              <a:rPr lang="en-US" dirty="0"/>
              <a:t>New Mexico’s Space History</a:t>
            </a:r>
          </a:p>
        </p:txBody>
      </p:sp>
      <p:pic>
        <p:nvPicPr>
          <p:cNvPr id="5" name="Picture 4" descr="A picture containing outdoor, weapon, smoke, train&#10;&#10;Description automatically generated">
            <a:extLst>
              <a:ext uri="{FF2B5EF4-FFF2-40B4-BE49-F238E27FC236}">
                <a16:creationId xmlns:a16="http://schemas.microsoft.com/office/drawing/2014/main" id="{A2BC85EC-AE0F-45F0-921B-67FEF7A7F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161" y="3688610"/>
            <a:ext cx="3695327" cy="30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lose up of a mountain&#10;&#10;Description automatically generated">
            <a:extLst>
              <a:ext uri="{FF2B5EF4-FFF2-40B4-BE49-F238E27FC236}">
                <a16:creationId xmlns:a16="http://schemas.microsoft.com/office/drawing/2014/main" id="{396FC511-B0E5-9A45-B959-71F2E7ECDD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608" y="3607165"/>
            <a:ext cx="2909453" cy="2299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A971FC-8245-4824-A973-030B04B3DD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67DF0-DE45-41C1-A08C-9152983D4D78}"/>
              </a:ext>
            </a:extLst>
          </p:cNvPr>
          <p:cNvSpPr txBox="1"/>
          <p:nvPr/>
        </p:nvSpPr>
        <p:spPr>
          <a:xfrm>
            <a:off x="6536586" y="942512"/>
            <a:ext cx="2296672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i="1" dirty="0"/>
              <a:t>So much more: </a:t>
            </a:r>
            <a:r>
              <a:rPr lang="en-US" sz="1600" i="1" dirty="0"/>
              <a:t>Old and new observatories (Chaco Canyon, Apache Peak, VCLA), Holloman AFB (high-altitude balloon, sled track), NASA WSTF, LANL, Sandia, AFRL, USSF RCO, great universities…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0D302-5A94-0B0D-4C66-633D847DC6A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0F1971-C2F1-6AD9-071F-F6E8C01D4881}"/>
              </a:ext>
            </a:extLst>
          </p:cNvPr>
          <p:cNvSpPr txBox="1">
            <a:spLocks/>
          </p:cNvSpPr>
          <p:nvPr/>
        </p:nvSpPr>
        <p:spPr>
          <a:xfrm>
            <a:off x="152405" y="883017"/>
            <a:ext cx="6540225" cy="300707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438912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b="0" i="0" kern="1200" cap="none" baseline="0" dirty="0" smtClean="0">
                <a:solidFill>
                  <a:srgbClr val="133176"/>
                </a:solidFill>
                <a:effectLst/>
                <a:latin typeface="Gotham-Medium"/>
                <a:ea typeface="+mn-ea"/>
                <a:cs typeface="Gotham-Medium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 baseline="0">
                <a:solidFill>
                  <a:schemeClr val="tx1"/>
                </a:solidFill>
                <a:latin typeface="Gotham-Book"/>
                <a:ea typeface="+mn-ea"/>
                <a:cs typeface="Gotham-Book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 sz="1800" b="0" i="0" kern="1200">
                <a:solidFill>
                  <a:srgbClr val="133176"/>
                </a:solidFill>
                <a:latin typeface="Gotham-Medium"/>
                <a:ea typeface="+mn-ea"/>
                <a:cs typeface="Gotham-Medium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accent1"/>
                </a:solidFill>
                <a:latin typeface="Gotham-Book"/>
                <a:ea typeface="+mn-ea"/>
                <a:cs typeface="Gotham-Book"/>
              </a:defRPr>
            </a:lvl4pPr>
            <a:lvl5pPr marL="17145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v"/>
              <a:defRPr lang="en-US" sz="1800" b="0" i="0" kern="1200" baseline="0" dirty="0">
                <a:solidFill>
                  <a:srgbClr val="00A0D6"/>
                </a:solidFill>
                <a:latin typeface="Gotham-Book"/>
                <a:ea typeface="+mn-ea"/>
                <a:cs typeface="Gotham-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1930’s – </a:t>
            </a:r>
            <a:r>
              <a:rPr lang="en-US" b="1" dirty="0"/>
              <a:t>Robert Goddard’s </a:t>
            </a:r>
            <a:r>
              <a:rPr lang="en-US" dirty="0"/>
              <a:t>liquid rocket engine tests </a:t>
            </a:r>
          </a:p>
          <a:p>
            <a:r>
              <a:rPr lang="en-US" dirty="0"/>
              <a:t>1940’s – </a:t>
            </a:r>
            <a:r>
              <a:rPr lang="en-US" b="1" dirty="0"/>
              <a:t>Werner Von Braun </a:t>
            </a:r>
            <a:r>
              <a:rPr lang="en-US" dirty="0"/>
              <a:t>and V-2; Also, Los Alamos National</a:t>
            </a:r>
            <a:br>
              <a:rPr lang="en-US" dirty="0"/>
            </a:br>
            <a:r>
              <a:rPr lang="en-US" dirty="0"/>
              <a:t>                Laboratory and Sandia National Laboratory. </a:t>
            </a:r>
          </a:p>
          <a:p>
            <a:r>
              <a:rPr lang="en-US" dirty="0"/>
              <a:t>1950’s – U.S. Army WSMR continues rocket development</a:t>
            </a:r>
          </a:p>
          <a:p>
            <a:r>
              <a:rPr lang="en-US" dirty="0"/>
              <a:t>1960’s – NASA and </a:t>
            </a:r>
            <a:r>
              <a:rPr lang="en-US" b="1" dirty="0"/>
              <a:t>White Sands Test Facility </a:t>
            </a:r>
            <a:r>
              <a:rPr lang="en-US" dirty="0"/>
              <a:t>(materials/engines) &amp; Astronaut Training in NM</a:t>
            </a:r>
          </a:p>
          <a:p>
            <a:r>
              <a:rPr lang="en-US" dirty="0"/>
              <a:t>1970’s – </a:t>
            </a:r>
            <a:r>
              <a:rPr lang="en-US" b="1" dirty="0"/>
              <a:t>Space Shuttle </a:t>
            </a:r>
            <a:r>
              <a:rPr lang="en-US" dirty="0"/>
              <a:t>related R&amp;D and training</a:t>
            </a:r>
          </a:p>
          <a:p>
            <a:r>
              <a:rPr lang="en-US" dirty="0"/>
              <a:t>1980’s – </a:t>
            </a:r>
            <a:r>
              <a:rPr lang="en-US" b="1" dirty="0"/>
              <a:t>Kirtland Air Force </a:t>
            </a:r>
            <a:r>
              <a:rPr lang="en-US" dirty="0"/>
              <a:t>Base R&amp;D for Space</a:t>
            </a:r>
          </a:p>
          <a:p>
            <a:r>
              <a:rPr lang="en-US" dirty="0"/>
              <a:t>1990’s – Continuation of above, and </a:t>
            </a:r>
            <a:r>
              <a:rPr lang="en-US" b="1" dirty="0"/>
              <a:t>NM Space Office</a:t>
            </a:r>
          </a:p>
          <a:p>
            <a:r>
              <a:rPr lang="en-US" dirty="0"/>
              <a:t>2000’s – Spaceport America, </a:t>
            </a:r>
            <a:r>
              <a:rPr lang="en-US" b="1" dirty="0"/>
              <a:t>Virgin Galactic</a:t>
            </a:r>
            <a:r>
              <a:rPr lang="en-US" dirty="0"/>
              <a:t>… </a:t>
            </a:r>
          </a:p>
          <a:p>
            <a:r>
              <a:rPr lang="en-US" dirty="0"/>
              <a:t>2010’s – </a:t>
            </a:r>
            <a:r>
              <a:rPr lang="en-US" b="1" dirty="0"/>
              <a:t>Space Rapid Capabilities Office </a:t>
            </a:r>
            <a:r>
              <a:rPr lang="en-US" dirty="0"/>
              <a:t>and other USSF</a:t>
            </a:r>
          </a:p>
          <a:p>
            <a:r>
              <a:rPr lang="en-US" dirty="0"/>
              <a:t>2020’s – </a:t>
            </a:r>
            <a:r>
              <a:rPr lang="en-US" b="1" dirty="0"/>
              <a:t>Boeing Starliner </a:t>
            </a:r>
            <a:r>
              <a:rPr lang="en-US" dirty="0"/>
              <a:t>lands at WSMR; Confluence of space in region to be called </a:t>
            </a:r>
            <a:r>
              <a:rPr lang="en-US" b="1" dirty="0"/>
              <a:t>Space Valley</a:t>
            </a:r>
            <a:r>
              <a:rPr lang="en-US" dirty="0"/>
              <a:t>; 3</a:t>
            </a:r>
            <a:r>
              <a:rPr lang="en-US" baseline="30000" dirty="0"/>
              <a:t>rd</a:t>
            </a:r>
            <a:r>
              <a:rPr lang="en-US" dirty="0"/>
              <a:t> state to host humans in space</a:t>
            </a:r>
          </a:p>
        </p:txBody>
      </p:sp>
    </p:spTree>
    <p:extLst>
      <p:ext uri="{BB962C8B-B14F-4D97-AF65-F5344CB8AC3E}">
        <p14:creationId xmlns:p14="http://schemas.microsoft.com/office/powerpoint/2010/main" val="235637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205F57-8143-43EF-BC8D-1D40BFB3C4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D4EA128-2758-449C-A8F4-7D4FB297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SpA 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65672-93A3-F7D3-9589-23BCFA60A3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84A2E61-72DF-DD33-0D2A-0EEC06CEC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937260"/>
            <a:ext cx="8697913" cy="5280343"/>
          </a:xfrm>
        </p:spPr>
        <p:txBody>
          <a:bodyPr numCol="2">
            <a:normAutofit fontScale="85000" lnSpcReduction="20000"/>
          </a:bodyPr>
          <a:lstStyle/>
          <a:p>
            <a:r>
              <a:rPr lang="en-US" sz="2400" b="1" dirty="0">
                <a:solidFill>
                  <a:srgbClr val="C00000"/>
                </a:solidFill>
                <a:effectLst/>
              </a:rPr>
              <a:t>1984</a:t>
            </a:r>
            <a:r>
              <a:rPr lang="en-US" sz="2400" dirty="0">
                <a:effectLst/>
              </a:rPr>
              <a:t>  </a:t>
            </a:r>
            <a:r>
              <a:rPr lang="en-US" sz="2400" b="1" dirty="0">
                <a:effectLst/>
              </a:rPr>
              <a:t>U.S. Commercial Space Launch Act</a:t>
            </a:r>
            <a:r>
              <a:rPr lang="en-US" sz="2400" dirty="0">
                <a:effectLst/>
              </a:rPr>
              <a:t> (amended 1988, 2004)</a:t>
            </a:r>
          </a:p>
          <a:p>
            <a:r>
              <a:rPr lang="en-US" sz="2400" b="1" dirty="0">
                <a:solidFill>
                  <a:srgbClr val="C00000"/>
                </a:solidFill>
                <a:effectLst/>
              </a:rPr>
              <a:t>1990-1993</a:t>
            </a:r>
            <a:r>
              <a:rPr lang="en-US" sz="2400" dirty="0">
                <a:effectLst/>
              </a:rPr>
              <a:t> </a:t>
            </a:r>
            <a:r>
              <a:rPr lang="en-US" sz="2400" b="1" dirty="0">
                <a:effectLst/>
              </a:rPr>
              <a:t>Phase I: Spaceport Startup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NM has significant benefits (low population density, high ground elevation, good weather, low corrosion, and uncongested airspace)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>
                <a:effectLst/>
              </a:rPr>
              <a:t>Seed funding for the spaceport and started courting </a:t>
            </a:r>
            <a:r>
              <a:rPr lang="en-US" sz="2000" dirty="0"/>
              <a:t>capsule landing and space launch</a:t>
            </a:r>
            <a:endParaRPr lang="en-US" sz="2000" dirty="0">
              <a:effectLst/>
            </a:endParaRPr>
          </a:p>
          <a:p>
            <a:r>
              <a:rPr lang="en-US" sz="2400" b="1" dirty="0">
                <a:solidFill>
                  <a:srgbClr val="C00000"/>
                </a:solidFill>
                <a:effectLst/>
              </a:rPr>
              <a:t>1994-2003</a:t>
            </a:r>
            <a:r>
              <a:rPr lang="en-US" sz="2400" dirty="0">
                <a:effectLst/>
              </a:rPr>
              <a:t> </a:t>
            </a:r>
            <a:r>
              <a:rPr lang="en-US" sz="2400" b="1" dirty="0">
                <a:effectLst/>
              </a:rPr>
              <a:t>Phase II:  Southwest Regional Spaceport (SRS)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Studies continue and establishment of the </a:t>
            </a:r>
            <a:r>
              <a:rPr lang="en-US" sz="2000" b="1" dirty="0"/>
              <a:t>NM Office of Space Commercialization</a:t>
            </a:r>
            <a:r>
              <a:rPr lang="en-US" sz="2000" dirty="0"/>
              <a:t> and eventual selection of an area for a spaceport (along with EIS and FAA license)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Shift to orbital launch site instead of capsule reentry (e.g., LM </a:t>
            </a:r>
            <a:r>
              <a:rPr lang="en-US" sz="2000" dirty="0" err="1"/>
              <a:t>VentureStar</a:t>
            </a:r>
            <a:r>
              <a:rPr lang="en-US" sz="2000" dirty="0"/>
              <a:t>)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>
                <a:effectLst/>
              </a:rPr>
              <a:t>Started working with WSMR, BLM, FAA, etc.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="1" dirty="0"/>
              <a:t>X-Prize</a:t>
            </a:r>
            <a:r>
              <a:rPr lang="en-US" sz="2000" dirty="0"/>
              <a:t> becomes technology driver</a:t>
            </a:r>
            <a:endParaRPr lang="en-US" sz="2000" dirty="0">
              <a:effectLst/>
            </a:endParaRPr>
          </a:p>
          <a:p>
            <a:r>
              <a:rPr lang="en-US" sz="2400" b="1" dirty="0">
                <a:solidFill>
                  <a:srgbClr val="C00000"/>
                </a:solidFill>
                <a:effectLst/>
              </a:rPr>
              <a:t>2004-present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effectLst/>
              </a:rPr>
              <a:t>Phase III: Spaceport America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Advanced Composites wins Ansari X-Prize (fall of 2004)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Passage of the </a:t>
            </a:r>
            <a:r>
              <a:rPr lang="en-US" sz="2000" b="1" dirty="0"/>
              <a:t>Spaceport Development Act </a:t>
            </a:r>
            <a:r>
              <a:rPr lang="en-US" sz="2000" dirty="0"/>
              <a:t>(2005) and first contact with </a:t>
            </a:r>
            <a:r>
              <a:rPr lang="en-US" sz="2000" b="1" dirty="0"/>
              <a:t>Virgin Galactic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NM Legislature passed funding authorization (2006), conditional upon: signing a major customer, passage of a tax increase by at least two counties, and obtaining a license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Spaceport America is funded and built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="1" dirty="0"/>
              <a:t>About $250M spent so far</a:t>
            </a:r>
            <a:r>
              <a:rPr lang="en-US" sz="2000" dirty="0"/>
              <a:t>, all from New Mexico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C00000"/>
                </a:solidFill>
              </a:rPr>
              <a:t>2006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– First flight at SpA by UP Aerospace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C00000"/>
                </a:solidFill>
              </a:rPr>
              <a:t>2021</a:t>
            </a:r>
            <a:r>
              <a:rPr lang="en-US" sz="2000" dirty="0"/>
              <a:t> – Virgin Galactic sends first humans to space from NM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5538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6"/>
          </p:nvPr>
        </p:nvSpPr>
        <p:spPr>
          <a:xfrm>
            <a:off x="196796" y="1145191"/>
            <a:ext cx="8570686" cy="4061952"/>
          </a:xfrm>
        </p:spPr>
        <p:txBody>
          <a:bodyPr>
            <a:normAutofit fontScale="77500" lnSpcReduction="20000"/>
          </a:bodyPr>
          <a:lstStyle/>
          <a:p>
            <a:pPr marL="96012" indent="0">
              <a:buNone/>
            </a:pPr>
            <a:r>
              <a:rPr lang="en-US" sz="2600" i="1" dirty="0">
                <a:effectLst/>
                <a:cs typeface="Times New Roman" panose="02020603050405020304" pitchFamily="18" charset="0"/>
              </a:rPr>
              <a:t>The </a:t>
            </a:r>
            <a:r>
              <a:rPr lang="en-US" sz="2600" i="1" u="sng" dirty="0">
                <a:effectLst/>
                <a:cs typeface="Times New Roman" panose="02020603050405020304" pitchFamily="18" charset="0"/>
              </a:rPr>
              <a:t>New Mexico Spaceport Authority</a:t>
            </a:r>
            <a:r>
              <a:rPr lang="en-US" sz="2600" i="1" dirty="0">
                <a:effectLst/>
                <a:cs typeface="Times New Roman" panose="02020603050405020304" pitchFamily="18" charset="0"/>
              </a:rPr>
              <a:t> shall:</a:t>
            </a:r>
          </a:p>
          <a:p>
            <a:pPr marL="96012" indent="0">
              <a:buNone/>
            </a:pPr>
            <a:endParaRPr lang="en-US" sz="1300" dirty="0">
              <a:effectLst/>
              <a:cs typeface="Times New Roman" panose="02020603050405020304" pitchFamily="18" charset="0"/>
            </a:endParaRPr>
          </a:p>
          <a:p>
            <a:pPr marL="553212" indent="-457200">
              <a:buFont typeface="+mj-lt"/>
              <a:buAutoNum type="alphaUcPeriod"/>
            </a:pPr>
            <a:r>
              <a:rPr lang="en-US" dirty="0">
                <a:cs typeface="Times New Roman" panose="02020603050405020304" pitchFamily="18" charset="0"/>
              </a:rPr>
              <a:t>E</a:t>
            </a:r>
            <a:r>
              <a:rPr lang="en-US" dirty="0">
                <a:effectLst/>
                <a:cs typeface="Times New Roman" panose="02020603050405020304" pitchFamily="18" charset="0"/>
              </a:rPr>
              <a:t>ncourage and foster development of the state and its cities and counties by </a:t>
            </a:r>
            <a:r>
              <a:rPr lang="en-US" b="1" dirty="0">
                <a:effectLst/>
                <a:cs typeface="Times New Roman" panose="02020603050405020304" pitchFamily="18" charset="0"/>
              </a:rPr>
              <a:t>developing spaceport facilities </a:t>
            </a:r>
            <a:r>
              <a:rPr lang="en-US" dirty="0">
                <a:effectLst/>
                <a:cs typeface="Times New Roman" panose="02020603050405020304" pitchFamily="18" charset="0"/>
              </a:rPr>
              <a:t>in New Mexico;</a:t>
            </a:r>
          </a:p>
          <a:p>
            <a:pPr marL="553212" indent="-457200">
              <a:buFont typeface="+mj-lt"/>
              <a:buAutoNum type="alphaUcPeriod"/>
            </a:pPr>
            <a:r>
              <a:rPr lang="en-US" dirty="0">
                <a:effectLst/>
                <a:cs typeface="Times New Roman" panose="02020603050405020304" pitchFamily="18" charset="0"/>
              </a:rPr>
              <a:t>Actively promote and assist public and private sector infrastructure development to attract new industries and businesses, thereby </a:t>
            </a:r>
            <a:r>
              <a:rPr lang="en-US" b="1" dirty="0">
                <a:effectLst/>
                <a:cs typeface="Times New Roman" panose="02020603050405020304" pitchFamily="18" charset="0"/>
              </a:rPr>
              <a:t>creating new job opportunities </a:t>
            </a:r>
            <a:r>
              <a:rPr lang="en-US" dirty="0">
                <a:effectLst/>
                <a:cs typeface="Times New Roman" panose="02020603050405020304" pitchFamily="18" charset="0"/>
              </a:rPr>
              <a:t>in the state; </a:t>
            </a:r>
          </a:p>
          <a:p>
            <a:pPr marL="553212" indent="-457200">
              <a:buFont typeface="+mj-lt"/>
              <a:buAutoNum type="alphaUcPeriod"/>
            </a:pPr>
            <a:r>
              <a:rPr lang="en-US" b="1" dirty="0">
                <a:cs typeface="Times New Roman" panose="02020603050405020304" pitchFamily="18" charset="0"/>
              </a:rPr>
              <a:t>C</a:t>
            </a:r>
            <a:r>
              <a:rPr lang="en-US" b="1" dirty="0">
                <a:effectLst/>
                <a:cs typeface="Times New Roman" panose="02020603050405020304" pitchFamily="18" charset="0"/>
              </a:rPr>
              <a:t>reate the statutory framework</a:t>
            </a:r>
            <a:r>
              <a:rPr lang="en-US" dirty="0">
                <a:effectLst/>
                <a:cs typeface="Times New Roman" panose="02020603050405020304" pitchFamily="18" charset="0"/>
              </a:rPr>
              <a:t> that will enable the state to </a:t>
            </a:r>
            <a:r>
              <a:rPr lang="en-US" b="1" dirty="0">
                <a:effectLst/>
                <a:cs typeface="Times New Roman" panose="02020603050405020304" pitchFamily="18" charset="0"/>
              </a:rPr>
              <a:t>design, finance, construct, equip and operate spaceport facilities</a:t>
            </a:r>
            <a:r>
              <a:rPr lang="en-US" dirty="0">
                <a:effectLst/>
                <a:cs typeface="Times New Roman" panose="02020603050405020304" pitchFamily="18" charset="0"/>
              </a:rPr>
              <a:t> necessary to ensure the timely, planned and efficient development of a southwest regional spaceport; and</a:t>
            </a:r>
          </a:p>
          <a:p>
            <a:pPr marL="553212" indent="-457200">
              <a:buFont typeface="+mj-lt"/>
              <a:buAutoNum type="alphaUcPeriod"/>
            </a:pPr>
            <a:r>
              <a:rPr lang="en-US" dirty="0">
                <a:effectLst/>
                <a:cs typeface="Times New Roman" panose="02020603050405020304" pitchFamily="18" charset="0"/>
              </a:rPr>
              <a:t>Promote educational involvement in spaceport activities and </a:t>
            </a:r>
            <a:r>
              <a:rPr lang="en-US" b="1" dirty="0">
                <a:effectLst/>
                <a:cs typeface="Times New Roman" panose="02020603050405020304" pitchFamily="18" charset="0"/>
              </a:rPr>
              <a:t>education and training of the workforce </a:t>
            </a:r>
            <a:r>
              <a:rPr lang="en-US" dirty="0">
                <a:effectLst/>
                <a:cs typeface="Times New Roman" panose="02020603050405020304" pitchFamily="18" charset="0"/>
              </a:rPr>
              <a:t>to develop the skills needed for spaceport operations.</a:t>
            </a:r>
          </a:p>
          <a:p>
            <a:pPr marL="553212" indent="-457200">
              <a:buFont typeface="+mj-lt"/>
              <a:buAutoNum type="alphaUcPeriod"/>
            </a:pPr>
            <a:endParaRPr lang="en-US" dirty="0">
              <a:effectLst/>
              <a:cs typeface="Times New Roman" panose="02020603050405020304" pitchFamily="18" charset="0"/>
            </a:endParaRPr>
          </a:p>
          <a:p>
            <a:pPr marL="96012" indent="0" algn="ctr">
              <a:buNone/>
            </a:pPr>
            <a:r>
              <a:rPr lang="en-US" sz="2400" i="1" dirty="0"/>
              <a:t>Stipulated in the New Mexico Spaceport Development Act, 2005</a:t>
            </a:r>
            <a:endParaRPr lang="en-US" i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6113" y="0"/>
            <a:ext cx="8570687" cy="110908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NMSA Statutory Mission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37B8DD-5975-8292-80CE-32BBD124BE99}"/>
              </a:ext>
            </a:extLst>
          </p:cNvPr>
          <p:cNvSpPr txBox="1"/>
          <p:nvPr/>
        </p:nvSpPr>
        <p:spPr>
          <a:xfrm>
            <a:off x="1017279" y="5362081"/>
            <a:ext cx="676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 are open to use by commercial and governmental entities, including from other countries. 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F80A4-A70F-6F15-E546-C27B92A72EE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C2329-EA14-74A2-B66D-3C546CCF62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23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>
            <a:extLst>
              <a:ext uri="{FF2B5EF4-FFF2-40B4-BE49-F238E27FC236}">
                <a16:creationId xmlns:a16="http://schemas.microsoft.com/office/drawing/2014/main" id="{EF4C6985-056D-40E3-81FC-447F68CA7A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9585" y="385884"/>
            <a:ext cx="6643963" cy="2952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small" baseline="0">
                <a:solidFill>
                  <a:schemeClr val="accent1"/>
                </a:solidFill>
                <a:effectLst/>
                <a:latin typeface="Gotham-Medium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Spaceport America New Mexico Location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39F3D8-55F6-4D8A-978A-04B77B573376}"/>
              </a:ext>
            </a:extLst>
          </p:cNvPr>
          <p:cNvGrpSpPr/>
          <p:nvPr/>
        </p:nvGrpSpPr>
        <p:grpSpPr>
          <a:xfrm>
            <a:off x="327343" y="1395543"/>
            <a:ext cx="4679271" cy="3892096"/>
            <a:chOff x="3284183" y="1019742"/>
            <a:chExt cx="6804219" cy="57828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1155DF-3597-4B1F-B4BD-E2F07AC2D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4183" y="1019742"/>
              <a:ext cx="6624657" cy="5782841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97BA0B7-74A3-4A7D-BC35-DF41308F3B24}"/>
                </a:ext>
              </a:extLst>
            </p:cNvPr>
            <p:cNvSpPr/>
            <p:nvPr/>
          </p:nvSpPr>
          <p:spPr>
            <a:xfrm>
              <a:off x="3903518" y="1766457"/>
              <a:ext cx="384464" cy="396669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3856386-0CD8-44C0-AA8E-1DCBCF0D9E78}"/>
                </a:ext>
              </a:extLst>
            </p:cNvPr>
            <p:cNvSpPr/>
            <p:nvPr/>
          </p:nvSpPr>
          <p:spPr>
            <a:xfrm>
              <a:off x="5768686" y="5833400"/>
              <a:ext cx="939363" cy="96918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0BF9945-3E18-4266-9481-EBD29E109229}"/>
                </a:ext>
              </a:extLst>
            </p:cNvPr>
            <p:cNvSpPr/>
            <p:nvPr/>
          </p:nvSpPr>
          <p:spPr>
            <a:xfrm>
              <a:off x="4923581" y="2441865"/>
              <a:ext cx="1050146" cy="108348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49EEFF-FFA2-472E-882F-5A7E88D8783E}"/>
                </a:ext>
              </a:extLst>
            </p:cNvPr>
            <p:cNvSpPr txBox="1"/>
            <p:nvPr/>
          </p:nvSpPr>
          <p:spPr>
            <a:xfrm>
              <a:off x="3318742" y="1416273"/>
              <a:ext cx="2651883" cy="445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FFFF00"/>
                  </a:solidFill>
                </a:rPr>
                <a:t>Truth or Consequences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FED407F-7721-4286-AA79-874DCFEA1B46}"/>
                </a:ext>
              </a:extLst>
            </p:cNvPr>
            <p:cNvCxnSpPr/>
            <p:nvPr/>
          </p:nvCxnSpPr>
          <p:spPr>
            <a:xfrm>
              <a:off x="4095751" y="1964790"/>
              <a:ext cx="1262495" cy="8410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7C73B1-9CA1-4751-A260-5543A29BD29D}"/>
                </a:ext>
              </a:extLst>
            </p:cNvPr>
            <p:cNvSpPr txBox="1"/>
            <p:nvPr/>
          </p:nvSpPr>
          <p:spPr>
            <a:xfrm>
              <a:off x="4492364" y="1894401"/>
              <a:ext cx="969976" cy="377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19 miles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552E02-1E48-435C-9261-8D6813DAC6ED}"/>
                </a:ext>
              </a:extLst>
            </p:cNvPr>
            <p:cNvSpPr txBox="1"/>
            <p:nvPr/>
          </p:nvSpPr>
          <p:spPr>
            <a:xfrm>
              <a:off x="4541438" y="5801421"/>
              <a:ext cx="1343099" cy="445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FFFF00"/>
                  </a:solidFill>
                </a:rPr>
                <a:t>Las Cruces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7E5DC8E-784B-4446-979C-23D6EA2AE197}"/>
                </a:ext>
              </a:extLst>
            </p:cNvPr>
            <p:cNvCxnSpPr>
              <a:cxnSpLocks/>
            </p:cNvCxnSpPr>
            <p:nvPr/>
          </p:nvCxnSpPr>
          <p:spPr>
            <a:xfrm>
              <a:off x="5358245" y="2805830"/>
              <a:ext cx="860030" cy="35786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22035F-1768-4A4F-A0DC-6EE3DD42BE88}"/>
                </a:ext>
              </a:extLst>
            </p:cNvPr>
            <p:cNvSpPr txBox="1"/>
            <p:nvPr/>
          </p:nvSpPr>
          <p:spPr>
            <a:xfrm>
              <a:off x="4923582" y="5081905"/>
              <a:ext cx="969976" cy="377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1"/>
                  </a:solidFill>
                </a:rPr>
                <a:t>48 miles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540B6F8-3262-4BE8-AAAE-55766661563D}"/>
                </a:ext>
              </a:extLst>
            </p:cNvPr>
            <p:cNvSpPr/>
            <p:nvPr/>
          </p:nvSpPr>
          <p:spPr>
            <a:xfrm>
              <a:off x="7971970" y="5893838"/>
              <a:ext cx="260955" cy="269239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1794415-9759-4100-8557-CA6F44368CEE}"/>
                </a:ext>
              </a:extLst>
            </p:cNvPr>
            <p:cNvSpPr/>
            <p:nvPr/>
          </p:nvSpPr>
          <p:spPr>
            <a:xfrm>
              <a:off x="9088583" y="3245694"/>
              <a:ext cx="542097" cy="559306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C1D544-497F-46C0-AC46-3032377F75A6}"/>
                </a:ext>
              </a:extLst>
            </p:cNvPr>
            <p:cNvSpPr txBox="1"/>
            <p:nvPr/>
          </p:nvSpPr>
          <p:spPr>
            <a:xfrm>
              <a:off x="7471526" y="5172228"/>
              <a:ext cx="2159154" cy="754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FFFF00"/>
                  </a:solidFill>
                </a:rPr>
                <a:t>White Sands Missile Range  HQ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D57AF57-F0FC-4D87-822B-12DAEBF9D271}"/>
                </a:ext>
              </a:extLst>
            </p:cNvPr>
            <p:cNvSpPr txBox="1"/>
            <p:nvPr/>
          </p:nvSpPr>
          <p:spPr>
            <a:xfrm>
              <a:off x="8211826" y="3958886"/>
              <a:ext cx="1876576" cy="445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FFFF00"/>
                  </a:solidFill>
                </a:rPr>
                <a:t>Holloman AFB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364A25-1B7D-46D9-BEDB-B91981F67B54}"/>
                </a:ext>
              </a:extLst>
            </p:cNvPr>
            <p:cNvSpPr/>
            <p:nvPr/>
          </p:nvSpPr>
          <p:spPr>
            <a:xfrm rot="20269273">
              <a:off x="7697840" y="1692241"/>
              <a:ext cx="683058" cy="273679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50D9A57-8A40-4006-9450-BDDE212D28BE}"/>
                </a:ext>
              </a:extLst>
            </p:cNvPr>
            <p:cNvSpPr txBox="1"/>
            <p:nvPr/>
          </p:nvSpPr>
          <p:spPr>
            <a:xfrm>
              <a:off x="7145455" y="1190352"/>
              <a:ext cx="2420280" cy="445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FFFF00"/>
                  </a:solidFill>
                </a:rPr>
                <a:t>WSMR Landing Zone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4776E1A-C15C-4B88-9564-4AE2352E3B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3675" y="1834721"/>
              <a:ext cx="2375694" cy="11087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AE37C4B-54EA-44E8-8622-44E7F118B2F8}"/>
              </a:ext>
            </a:extLst>
          </p:cNvPr>
          <p:cNvSpPr txBox="1"/>
          <p:nvPr/>
        </p:nvSpPr>
        <p:spPr>
          <a:xfrm>
            <a:off x="5048009" y="966763"/>
            <a:ext cx="387092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Facilities across 18,000 acres in Sierra County, New Mexico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Adjacent to White Sands Missile Range (WSMR)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Easy road access to I-25 and I-10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No rerouting of air traffic for launches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43CE1D-C5D9-D30B-3808-F29EA30FF933}"/>
              </a:ext>
            </a:extLst>
          </p:cNvPr>
          <p:cNvGrpSpPr/>
          <p:nvPr/>
        </p:nvGrpSpPr>
        <p:grpSpPr>
          <a:xfrm>
            <a:off x="5289791" y="3272977"/>
            <a:ext cx="3083243" cy="3383188"/>
            <a:chOff x="5289792" y="3673793"/>
            <a:chExt cx="2717962" cy="2982372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B74F326D-7F38-460D-FA50-E8F1206DC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792" y="3673793"/>
              <a:ext cx="2717962" cy="2982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39C80B81-C290-7BF6-EA1C-BA78091FB477}"/>
                </a:ext>
              </a:extLst>
            </p:cNvPr>
            <p:cNvSpPr/>
            <p:nvPr/>
          </p:nvSpPr>
          <p:spPr>
            <a:xfrm>
              <a:off x="6175393" y="5674261"/>
              <a:ext cx="236690" cy="216976"/>
            </a:xfrm>
            <a:prstGeom prst="star5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D5FD3B6-B92F-D4EE-C28D-9DF7BBB1DE0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C345139-F813-903C-EE18-AE0DDE0A1CE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36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E189A7A-53E3-4BD9-838A-34696786E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" y="1242564"/>
            <a:ext cx="4454043" cy="48835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Good launch weather with 340+ days of sunshine</a:t>
            </a:r>
          </a:p>
          <a:p>
            <a:r>
              <a:rPr lang="en-US" dirty="0"/>
              <a:t>High elevation of 4,600 ft MSL beneficial for launch</a:t>
            </a:r>
          </a:p>
          <a:p>
            <a:r>
              <a:rPr lang="en-US" dirty="0"/>
              <a:t>No salt air corrosion </a:t>
            </a:r>
          </a:p>
          <a:p>
            <a:r>
              <a:rPr lang="en-US" dirty="0"/>
              <a:t>Remote location with very low population density</a:t>
            </a:r>
          </a:p>
          <a:p>
            <a:r>
              <a:rPr lang="en-US" dirty="0"/>
              <a:t>24/7 security, Fire, and EMS protection</a:t>
            </a:r>
          </a:p>
          <a:p>
            <a:r>
              <a:rPr lang="en-US" dirty="0"/>
              <a:t>Access to 6,000 sq. miles of restricted airspace (R5111 and R5107), surface to unlimited</a:t>
            </a:r>
          </a:p>
          <a:p>
            <a:r>
              <a:rPr lang="en-US" dirty="0"/>
              <a:t>Available assets from nearby White Sands Missile Range include Radar, Telemetry, Optics, and Meteorological Services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5064" y="274638"/>
            <a:ext cx="7350112" cy="394435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Spaceport</a:t>
            </a:r>
            <a:r>
              <a:rPr lang="en-US" dirty="0"/>
              <a:t> America’s Unique Benefits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412" y="884580"/>
            <a:ext cx="4092638" cy="53279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Line Callout 1 6"/>
          <p:cNvSpPr/>
          <p:nvPr/>
        </p:nvSpPr>
        <p:spPr>
          <a:xfrm>
            <a:off x="4572000" y="5382764"/>
            <a:ext cx="1360524" cy="612648"/>
          </a:xfrm>
          <a:prstGeom prst="borderCallout1">
            <a:avLst>
              <a:gd name="adj1" fmla="val 2527"/>
              <a:gd name="adj2" fmla="val 52991"/>
              <a:gd name="adj3" fmla="val -117869"/>
              <a:gd name="adj4" fmla="val 66890"/>
            </a:avLst>
          </a:prstGeom>
          <a:solidFill>
            <a:schemeClr val="bg2"/>
          </a:solidFill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Spaceport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America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D60ED0-C814-B58D-743B-B22391DE0A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Spaceport America Status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EF00F-C054-76A2-796C-998C934F2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42E0ED-88DD-5C45-96C2-DA861BD139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103711"/>
      </p:ext>
    </p:extLst>
  </p:cSld>
  <p:clrMapOvr>
    <a:masterClrMapping/>
  </p:clrMapOvr>
</p:sld>
</file>

<file path=ppt/theme/theme1.xml><?xml version="1.0" encoding="utf-8"?>
<a:theme xmlns:a="http://schemas.openxmlformats.org/drawingml/2006/main" name="Spaceport America PPT Template v1">
  <a:themeElements>
    <a:clrScheme name="Spaceport America TEMPLATE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133176"/>
      </a:accent1>
      <a:accent2>
        <a:srgbClr val="00A0D6"/>
      </a:accent2>
      <a:accent3>
        <a:srgbClr val="CD0920"/>
      </a:accent3>
      <a:accent4>
        <a:srgbClr val="A5A6A5"/>
      </a:accent4>
      <a:accent5>
        <a:srgbClr val="CECFCD"/>
      </a:accent5>
      <a:accent6>
        <a:srgbClr val="7EC8E4"/>
      </a:accent6>
      <a:hlink>
        <a:srgbClr val="133176"/>
      </a:hlink>
      <a:folHlink>
        <a:srgbClr val="00A0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paceport America PPT Template v1">
  <a:themeElements>
    <a:clrScheme name="Spaceport America TEMPLATE">
      <a:dk1>
        <a:sysClr val="windowText" lastClr="000000"/>
      </a:dk1>
      <a:lt1>
        <a:sysClr val="window" lastClr="FFFFFF"/>
      </a:lt1>
      <a:dk2>
        <a:srgbClr val="141313"/>
      </a:dk2>
      <a:lt2>
        <a:srgbClr val="FFFFFE"/>
      </a:lt2>
      <a:accent1>
        <a:srgbClr val="133176"/>
      </a:accent1>
      <a:accent2>
        <a:srgbClr val="00A0D6"/>
      </a:accent2>
      <a:accent3>
        <a:srgbClr val="CD0920"/>
      </a:accent3>
      <a:accent4>
        <a:srgbClr val="A5A6A5"/>
      </a:accent4>
      <a:accent5>
        <a:srgbClr val="CECFCD"/>
      </a:accent5>
      <a:accent6>
        <a:srgbClr val="7EC8E4"/>
      </a:accent6>
      <a:hlink>
        <a:srgbClr val="133176"/>
      </a:hlink>
      <a:folHlink>
        <a:srgbClr val="00A0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04aa6bf4-d436-426f-bfa4-04b7a70e60ff}" enabled="0" method="" siteId="{04aa6bf4-d436-426f-bfa4-04b7a70e60f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2168</Words>
  <Application>Microsoft Office PowerPoint</Application>
  <PresentationFormat>On-screen Show (4:3)</PresentationFormat>
  <Paragraphs>268</Paragraphs>
  <Slides>29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Arial Nova</vt:lpstr>
      <vt:lpstr>Calibri</vt:lpstr>
      <vt:lpstr>Courier New</vt:lpstr>
      <vt:lpstr>Gotham Bold</vt:lpstr>
      <vt:lpstr>Gotham Book</vt:lpstr>
      <vt:lpstr>Gotham-Book</vt:lpstr>
      <vt:lpstr>Gotham-Medium</vt:lpstr>
      <vt:lpstr>Times New Roman</vt:lpstr>
      <vt:lpstr>Wingdings</vt:lpstr>
      <vt:lpstr>Spaceport America PPT Template v1</vt:lpstr>
      <vt:lpstr>1_Spaceport America PPT Template v1</vt:lpstr>
      <vt:lpstr>The Gateway to Space®</vt:lpstr>
      <vt:lpstr>What is a Spaceport?</vt:lpstr>
      <vt:lpstr>Spaceports around the World</vt:lpstr>
      <vt:lpstr>U.S. Spaceport &amp; Launch/Reentry Sites</vt:lpstr>
      <vt:lpstr>New Mexico’s Space History</vt:lpstr>
      <vt:lpstr>Important SpA Dates</vt:lpstr>
      <vt:lpstr>NMSA Statutory Mission</vt:lpstr>
      <vt:lpstr>Spaceport America New Mexico Location </vt:lpstr>
      <vt:lpstr>Spaceport America’s Unique Benefits</vt:lpstr>
      <vt:lpstr>Example Airspace Flight Pattern</vt:lpstr>
      <vt:lpstr>The Continental U.S. at Night</vt:lpstr>
      <vt:lpstr>Area Descriptions</vt:lpstr>
      <vt:lpstr>Horizontal Launch Area (HLA)</vt:lpstr>
      <vt:lpstr>Many Kinds of Customers</vt:lpstr>
      <vt:lpstr>VG and Gateway to Space</vt:lpstr>
      <vt:lpstr>The Gateway to Space® Terminal and Hangar Facility</vt:lpstr>
      <vt:lpstr>STEM and Outreach </vt:lpstr>
      <vt:lpstr>Economic Impact 2022</vt:lpstr>
      <vt:lpstr>Space Economy</vt:lpstr>
      <vt:lpstr>But – Space is Hard…         …Spaceports as Well</vt:lpstr>
      <vt:lpstr>Strategy – Next five years</vt:lpstr>
      <vt:lpstr>Orbital Reentry License</vt:lpstr>
      <vt:lpstr>World Orbital Launches</vt:lpstr>
      <vt:lpstr>Orbital Launches by Country for 2024</vt:lpstr>
      <vt:lpstr>Opportunity and Competition</vt:lpstr>
      <vt:lpstr>And More…</vt:lpstr>
      <vt:lpstr>2024 Space Economy Valuation</vt:lpstr>
      <vt:lpstr>Commercial Spaceport Success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2025-05-07T22:22:22Z</dcterms:created>
  <dcterms:modified xsi:type="dcterms:W3CDTF">2025-05-07T22:35:32Z</dcterms:modified>
</cp:coreProperties>
</file>