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48" r:id="rId5"/>
  </p:sldMasterIdLst>
  <p:notesMasterIdLst>
    <p:notesMasterId r:id="rId29"/>
  </p:notesMasterIdLst>
  <p:sldIdLst>
    <p:sldId id="2147171008" r:id="rId6"/>
    <p:sldId id="3543" r:id="rId7"/>
    <p:sldId id="3542" r:id="rId8"/>
    <p:sldId id="3557" r:id="rId9"/>
    <p:sldId id="2147171004" r:id="rId10"/>
    <p:sldId id="3522" r:id="rId11"/>
    <p:sldId id="2147171029" r:id="rId12"/>
    <p:sldId id="2147171016" r:id="rId13"/>
    <p:sldId id="2147171012" r:id="rId14"/>
    <p:sldId id="2147171017" r:id="rId15"/>
    <p:sldId id="2147171023" r:id="rId16"/>
    <p:sldId id="2147171018" r:id="rId17"/>
    <p:sldId id="2147171019" r:id="rId18"/>
    <p:sldId id="2147171011" r:id="rId19"/>
    <p:sldId id="2147171021" r:id="rId20"/>
    <p:sldId id="2147171020" r:id="rId21"/>
    <p:sldId id="2147171022" r:id="rId22"/>
    <p:sldId id="2147171024" r:id="rId23"/>
    <p:sldId id="2147171025" r:id="rId24"/>
    <p:sldId id="2147171026" r:id="rId25"/>
    <p:sldId id="2147171027" r:id="rId26"/>
    <p:sldId id="2147171028" r:id="rId27"/>
    <p:sldId id="214717101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52" userDrawn="1">
          <p15:clr>
            <a:srgbClr val="A4A3A4"/>
          </p15:clr>
        </p15:guide>
        <p15:guide id="2" pos="720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4C6899-4776-3419-6271-2B273FF37173}" name="Antonia Stinnett" initials="AS" userId="S::astinnett@growamerica.org::67a59954-44d1-4a60-b2b1-8266c1949c9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4783"/>
    <a:srgbClr val="F15A5C"/>
    <a:srgbClr val="FAA32C"/>
    <a:srgbClr val="3E6BB4"/>
    <a:srgbClr val="B3ADD3"/>
    <a:srgbClr val="675CA8"/>
    <a:srgbClr val="F37247"/>
    <a:srgbClr val="FFD497"/>
    <a:srgbClr val="A2BADF"/>
    <a:srgbClr val="FFD8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88862" autoAdjust="0"/>
  </p:normalViewPr>
  <p:slideViewPr>
    <p:cSldViewPr snapToGrid="0">
      <p:cViewPr varScale="1">
        <p:scale>
          <a:sx n="95" d="100"/>
          <a:sy n="95" d="100"/>
        </p:scale>
        <p:origin x="1170" y="72"/>
      </p:cViewPr>
      <p:guideLst>
        <p:guide orient="horz" pos="1152"/>
        <p:guide pos="7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onia Stinnett" userId="67a59954-44d1-4a60-b2b1-8266c1949c91" providerId="ADAL" clId="{EACAB520-472B-4F81-A860-73CED91F2EAC}"/>
    <pc:docChg chg="custSel modSld">
      <pc:chgData name="Antonia Stinnett" userId="67a59954-44d1-4a60-b2b1-8266c1949c91" providerId="ADAL" clId="{EACAB520-472B-4F81-A860-73CED91F2EAC}" dt="2025-05-05T23:53:15.107" v="136" actId="20577"/>
      <pc:docMkLst>
        <pc:docMk/>
      </pc:docMkLst>
      <pc:sldChg chg="addSp delSp modSp mod">
        <pc:chgData name="Antonia Stinnett" userId="67a59954-44d1-4a60-b2b1-8266c1949c91" providerId="ADAL" clId="{EACAB520-472B-4F81-A860-73CED91F2EAC}" dt="2025-05-05T20:20:22.896" v="63" actId="478"/>
        <pc:sldMkLst>
          <pc:docMk/>
          <pc:sldMk cId="3047265401" sldId="3543"/>
        </pc:sldMkLst>
        <pc:spChg chg="add del mod">
          <ac:chgData name="Antonia Stinnett" userId="67a59954-44d1-4a60-b2b1-8266c1949c91" providerId="ADAL" clId="{EACAB520-472B-4F81-A860-73CED91F2EAC}" dt="2025-05-05T20:20:22.896" v="63" actId="478"/>
          <ac:spMkLst>
            <pc:docMk/>
            <pc:sldMk cId="3047265401" sldId="3543"/>
            <ac:spMk id="4" creationId="{0B58E898-32A7-656B-7AB6-AC2DB7AC59BF}"/>
          </ac:spMkLst>
        </pc:spChg>
      </pc:sldChg>
      <pc:sldChg chg="addSp delSp modSp mod">
        <pc:chgData name="Antonia Stinnett" userId="67a59954-44d1-4a60-b2b1-8266c1949c91" providerId="ADAL" clId="{EACAB520-472B-4F81-A860-73CED91F2EAC}" dt="2025-05-05T20:19:57.190" v="60" actId="1076"/>
        <pc:sldMkLst>
          <pc:docMk/>
          <pc:sldMk cId="2672152171" sldId="3557"/>
        </pc:sldMkLst>
        <pc:spChg chg="del">
          <ac:chgData name="Antonia Stinnett" userId="67a59954-44d1-4a60-b2b1-8266c1949c91" providerId="ADAL" clId="{EACAB520-472B-4F81-A860-73CED91F2EAC}" dt="2025-05-05T20:18:29.810" v="56" actId="478"/>
          <ac:spMkLst>
            <pc:docMk/>
            <pc:sldMk cId="2672152171" sldId="3557"/>
            <ac:spMk id="5" creationId="{BAF1AA5D-A434-1AD2-51F6-60CB82302B2C}"/>
          </ac:spMkLst>
        </pc:spChg>
        <pc:picChg chg="add mod">
          <ac:chgData name="Antonia Stinnett" userId="67a59954-44d1-4a60-b2b1-8266c1949c91" providerId="ADAL" clId="{EACAB520-472B-4F81-A860-73CED91F2EAC}" dt="2025-05-05T20:19:57.190" v="60" actId="1076"/>
          <ac:picMkLst>
            <pc:docMk/>
            <pc:sldMk cId="2672152171" sldId="3557"/>
            <ac:picMk id="4" creationId="{6B1F737F-179B-42AC-6347-46BB8D191201}"/>
          </ac:picMkLst>
        </pc:picChg>
      </pc:sldChg>
      <pc:sldChg chg="addSp modSp mod modNotesTx">
        <pc:chgData name="Antonia Stinnett" userId="67a59954-44d1-4a60-b2b1-8266c1949c91" providerId="ADAL" clId="{EACAB520-472B-4F81-A860-73CED91F2EAC}" dt="2025-05-05T20:46:41.630" v="114" actId="113"/>
        <pc:sldMkLst>
          <pc:docMk/>
          <pc:sldMk cId="3353539860" sldId="2147171004"/>
        </pc:sldMkLst>
        <pc:spChg chg="mod">
          <ac:chgData name="Antonia Stinnett" userId="67a59954-44d1-4a60-b2b1-8266c1949c91" providerId="ADAL" clId="{EACAB520-472B-4F81-A860-73CED91F2EAC}" dt="2025-05-05T20:20:52.163" v="67" actId="164"/>
          <ac:spMkLst>
            <pc:docMk/>
            <pc:sldMk cId="3353539860" sldId="2147171004"/>
            <ac:spMk id="6" creationId="{9C250235-D225-9EAA-F6A9-DF554AACD8BC}"/>
          </ac:spMkLst>
        </pc:spChg>
        <pc:spChg chg="mod">
          <ac:chgData name="Antonia Stinnett" userId="67a59954-44d1-4a60-b2b1-8266c1949c91" providerId="ADAL" clId="{EACAB520-472B-4F81-A860-73CED91F2EAC}" dt="2025-05-05T20:20:58.070" v="68" actId="164"/>
          <ac:spMkLst>
            <pc:docMk/>
            <pc:sldMk cId="3353539860" sldId="2147171004"/>
            <ac:spMk id="10" creationId="{6527D849-3891-88B3-76FE-8E7F2B862B8D}"/>
          </ac:spMkLst>
        </pc:spChg>
        <pc:grpChg chg="add mod">
          <ac:chgData name="Antonia Stinnett" userId="67a59954-44d1-4a60-b2b1-8266c1949c91" providerId="ADAL" clId="{EACAB520-472B-4F81-A860-73CED91F2EAC}" dt="2025-05-05T20:21:01.770" v="69" actId="1076"/>
          <ac:grpSpMkLst>
            <pc:docMk/>
            <pc:sldMk cId="3353539860" sldId="2147171004"/>
            <ac:grpSpMk id="7" creationId="{62E910B5-9BB1-4A3C-6C16-8A1B9EF824A3}"/>
          </ac:grpSpMkLst>
        </pc:grpChg>
        <pc:grpChg chg="add mod">
          <ac:chgData name="Antonia Stinnett" userId="67a59954-44d1-4a60-b2b1-8266c1949c91" providerId="ADAL" clId="{EACAB520-472B-4F81-A860-73CED91F2EAC}" dt="2025-05-05T20:21:01.770" v="69" actId="1076"/>
          <ac:grpSpMkLst>
            <pc:docMk/>
            <pc:sldMk cId="3353539860" sldId="2147171004"/>
            <ac:grpSpMk id="9" creationId="{2C338087-4549-A6B8-8108-BF9CC76FA653}"/>
          </ac:grpSpMkLst>
        </pc:grpChg>
        <pc:picChg chg="mod">
          <ac:chgData name="Antonia Stinnett" userId="67a59954-44d1-4a60-b2b1-8266c1949c91" providerId="ADAL" clId="{EACAB520-472B-4F81-A860-73CED91F2EAC}" dt="2025-05-05T20:20:52.163" v="67" actId="164"/>
          <ac:picMkLst>
            <pc:docMk/>
            <pc:sldMk cId="3353539860" sldId="2147171004"/>
            <ac:picMk id="5" creationId="{BCFA3AB6-A68C-2DD2-0A6D-58681C7CAF65}"/>
          </ac:picMkLst>
        </pc:picChg>
        <pc:picChg chg="mod">
          <ac:chgData name="Antonia Stinnett" userId="67a59954-44d1-4a60-b2b1-8266c1949c91" providerId="ADAL" clId="{EACAB520-472B-4F81-A860-73CED91F2EAC}" dt="2025-05-05T20:20:58.070" v="68" actId="164"/>
          <ac:picMkLst>
            <pc:docMk/>
            <pc:sldMk cId="3353539860" sldId="2147171004"/>
            <ac:picMk id="8" creationId="{DC57502F-0E73-00CA-384C-74560C863518}"/>
          </ac:picMkLst>
        </pc:picChg>
      </pc:sldChg>
      <pc:sldChg chg="addSp delSp modSp mod">
        <pc:chgData name="Antonia Stinnett" userId="67a59954-44d1-4a60-b2b1-8266c1949c91" providerId="ADAL" clId="{EACAB520-472B-4F81-A860-73CED91F2EAC}" dt="2025-05-05T23:45:44.524" v="116"/>
        <pc:sldMkLst>
          <pc:docMk/>
          <pc:sldMk cId="1542465494" sldId="2147171008"/>
        </pc:sldMkLst>
        <pc:grpChg chg="del">
          <ac:chgData name="Antonia Stinnett" userId="67a59954-44d1-4a60-b2b1-8266c1949c91" providerId="ADAL" clId="{EACAB520-472B-4F81-A860-73CED91F2EAC}" dt="2025-05-05T23:45:43.295" v="115" actId="478"/>
          <ac:grpSpMkLst>
            <pc:docMk/>
            <pc:sldMk cId="1542465494" sldId="2147171008"/>
            <ac:grpSpMk id="3" creationId="{0590A2CA-C1E2-48ED-1CD1-CAA6E6B80781}"/>
          </ac:grpSpMkLst>
        </pc:grpChg>
        <pc:grpChg chg="add mod">
          <ac:chgData name="Antonia Stinnett" userId="67a59954-44d1-4a60-b2b1-8266c1949c91" providerId="ADAL" clId="{EACAB520-472B-4F81-A860-73CED91F2EAC}" dt="2025-05-05T23:45:44.524" v="116"/>
          <ac:grpSpMkLst>
            <pc:docMk/>
            <pc:sldMk cId="1542465494" sldId="2147171008"/>
            <ac:grpSpMk id="5" creationId="{D990353F-F66D-4087-18B9-6C379D6D8713}"/>
          </ac:grpSpMkLst>
        </pc:grpChg>
        <pc:picChg chg="mod">
          <ac:chgData name="Antonia Stinnett" userId="67a59954-44d1-4a60-b2b1-8266c1949c91" providerId="ADAL" clId="{EACAB520-472B-4F81-A860-73CED91F2EAC}" dt="2025-05-05T23:45:44.524" v="116"/>
          <ac:picMkLst>
            <pc:docMk/>
            <pc:sldMk cId="1542465494" sldId="2147171008"/>
            <ac:picMk id="7" creationId="{C07322F6-5B0A-DD0C-520F-24FE8B72A424}"/>
          </ac:picMkLst>
        </pc:picChg>
        <pc:picChg chg="mod">
          <ac:chgData name="Antonia Stinnett" userId="67a59954-44d1-4a60-b2b1-8266c1949c91" providerId="ADAL" clId="{EACAB520-472B-4F81-A860-73CED91F2EAC}" dt="2025-05-05T23:45:44.524" v="116"/>
          <ac:picMkLst>
            <pc:docMk/>
            <pc:sldMk cId="1542465494" sldId="2147171008"/>
            <ac:picMk id="8" creationId="{EFCB69BF-6A7A-1212-FA9F-8B1D7970019B}"/>
          </ac:picMkLst>
        </pc:picChg>
        <pc:picChg chg="mod">
          <ac:chgData name="Antonia Stinnett" userId="67a59954-44d1-4a60-b2b1-8266c1949c91" providerId="ADAL" clId="{EACAB520-472B-4F81-A860-73CED91F2EAC}" dt="2025-05-05T23:45:44.524" v="116"/>
          <ac:picMkLst>
            <pc:docMk/>
            <pc:sldMk cId="1542465494" sldId="2147171008"/>
            <ac:picMk id="9" creationId="{68DFBAF6-87EC-F48B-D360-6370F03F0245}"/>
          </ac:picMkLst>
        </pc:picChg>
        <pc:picChg chg="mod">
          <ac:chgData name="Antonia Stinnett" userId="67a59954-44d1-4a60-b2b1-8266c1949c91" providerId="ADAL" clId="{EACAB520-472B-4F81-A860-73CED91F2EAC}" dt="2025-05-05T23:45:44.524" v="116"/>
          <ac:picMkLst>
            <pc:docMk/>
            <pc:sldMk cId="1542465494" sldId="2147171008"/>
            <ac:picMk id="11" creationId="{E5D7B669-4833-3450-29C2-6FF3CB31768E}"/>
          </ac:picMkLst>
        </pc:picChg>
      </pc:sldChg>
      <pc:sldChg chg="modSp mod">
        <pc:chgData name="Antonia Stinnett" userId="67a59954-44d1-4a60-b2b1-8266c1949c91" providerId="ADAL" clId="{EACAB520-472B-4F81-A860-73CED91F2EAC}" dt="2025-05-05T23:53:15.107" v="136" actId="20577"/>
        <pc:sldMkLst>
          <pc:docMk/>
          <pc:sldMk cId="896207053" sldId="2147171013"/>
        </pc:sldMkLst>
        <pc:spChg chg="mod">
          <ac:chgData name="Antonia Stinnett" userId="67a59954-44d1-4a60-b2b1-8266c1949c91" providerId="ADAL" clId="{EACAB520-472B-4F81-A860-73CED91F2EAC}" dt="2025-05-05T23:53:15.107" v="136" actId="20577"/>
          <ac:spMkLst>
            <pc:docMk/>
            <pc:sldMk cId="896207053" sldId="2147171013"/>
            <ac:spMk id="2" creationId="{C186B2EE-5CCB-A557-63ED-E3FFFE084541}"/>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_rels/drawing1.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sv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EBDC6C-4E5C-4C17-9E2A-07B4902CEE20}" type="doc">
      <dgm:prSet loTypeId="urn:microsoft.com/office/officeart/2018/2/layout/IconVerticalSolidList" loCatId="icon" qsTypeId="urn:microsoft.com/office/officeart/2005/8/quickstyle/simple1" qsCatId="simple" csTypeId="urn:microsoft.com/office/officeart/2005/8/colors/accent0_3" csCatId="mainScheme" phldr="1"/>
      <dgm:spPr/>
      <dgm:t>
        <a:bodyPr/>
        <a:lstStyle/>
        <a:p>
          <a:endParaRPr lang="en-US"/>
        </a:p>
      </dgm:t>
    </dgm:pt>
    <dgm:pt modelId="{CD531B4C-D0BD-49CE-B846-3D9A11002D8E}">
      <dgm:prSet custT="1"/>
      <dgm:spPr/>
      <dgm:t>
        <a:bodyPr/>
        <a:lstStyle/>
        <a:p>
          <a:pPr>
            <a:lnSpc>
              <a:spcPct val="100000"/>
            </a:lnSpc>
          </a:pPr>
          <a:r>
            <a:rPr lang="en-US" sz="2800" dirty="0"/>
            <a:t>Start-up Specifics</a:t>
          </a:r>
        </a:p>
      </dgm:t>
    </dgm:pt>
    <dgm:pt modelId="{226BA0E6-9014-4016-805F-2B4C8813E893}" type="parTrans" cxnId="{725CD382-828C-4EF0-856E-6350C6534C6C}">
      <dgm:prSet/>
      <dgm:spPr/>
      <dgm:t>
        <a:bodyPr/>
        <a:lstStyle/>
        <a:p>
          <a:endParaRPr lang="en-US"/>
        </a:p>
      </dgm:t>
    </dgm:pt>
    <dgm:pt modelId="{D7680B10-28B7-4CF7-9557-AD22525B5E5D}" type="sibTrans" cxnId="{725CD382-828C-4EF0-856E-6350C6534C6C}">
      <dgm:prSet/>
      <dgm:spPr/>
      <dgm:t>
        <a:bodyPr/>
        <a:lstStyle/>
        <a:p>
          <a:endParaRPr lang="en-US"/>
        </a:p>
      </dgm:t>
    </dgm:pt>
    <dgm:pt modelId="{95181857-128A-4CB5-8D07-C8C639507046}">
      <dgm:prSet custT="1"/>
      <dgm:spPr/>
      <dgm:t>
        <a:bodyPr/>
        <a:lstStyle/>
        <a:p>
          <a:pPr>
            <a:lnSpc>
              <a:spcPct val="100000"/>
            </a:lnSpc>
          </a:pPr>
          <a:r>
            <a:rPr lang="en-US" sz="2800" dirty="0"/>
            <a:t>Documents to Request and Underwriting Reminders</a:t>
          </a:r>
        </a:p>
      </dgm:t>
    </dgm:pt>
    <dgm:pt modelId="{3EE48CE1-B9EA-4304-BF12-686B7F3FD1BA}" type="parTrans" cxnId="{508B6F62-4BC0-45B4-BCD4-B1B9399C94C1}">
      <dgm:prSet/>
      <dgm:spPr/>
      <dgm:t>
        <a:bodyPr/>
        <a:lstStyle/>
        <a:p>
          <a:endParaRPr lang="en-US"/>
        </a:p>
      </dgm:t>
    </dgm:pt>
    <dgm:pt modelId="{F065C52D-8CB1-4BE0-B531-8E05349A873D}" type="sibTrans" cxnId="{508B6F62-4BC0-45B4-BCD4-B1B9399C94C1}">
      <dgm:prSet/>
      <dgm:spPr/>
      <dgm:t>
        <a:bodyPr/>
        <a:lstStyle/>
        <a:p>
          <a:endParaRPr lang="en-US"/>
        </a:p>
      </dgm:t>
    </dgm:pt>
    <dgm:pt modelId="{893D82EA-FA85-4D91-ADA7-4AE2575A34E8}">
      <dgm:prSet custT="1"/>
      <dgm:spPr/>
      <dgm:t>
        <a:bodyPr/>
        <a:lstStyle/>
        <a:p>
          <a:pPr>
            <a:lnSpc>
              <a:spcPct val="100000"/>
            </a:lnSpc>
          </a:pPr>
          <a:r>
            <a:rPr lang="en-US" sz="2800" dirty="0"/>
            <a:t>Projections and Stress Analysis</a:t>
          </a:r>
        </a:p>
      </dgm:t>
    </dgm:pt>
    <dgm:pt modelId="{FECAC6A6-6BF5-48E0-A05D-3E5497D9697D}" type="parTrans" cxnId="{0DC9F012-F834-4D30-8040-02EF65A13EB9}">
      <dgm:prSet/>
      <dgm:spPr/>
      <dgm:t>
        <a:bodyPr/>
        <a:lstStyle/>
        <a:p>
          <a:endParaRPr lang="en-US"/>
        </a:p>
      </dgm:t>
    </dgm:pt>
    <dgm:pt modelId="{AE6C2125-77B3-4B9D-9073-016F4A6603CB}" type="sibTrans" cxnId="{0DC9F012-F834-4D30-8040-02EF65A13EB9}">
      <dgm:prSet/>
      <dgm:spPr/>
      <dgm:t>
        <a:bodyPr/>
        <a:lstStyle/>
        <a:p>
          <a:endParaRPr lang="en-US"/>
        </a:p>
      </dgm:t>
    </dgm:pt>
    <dgm:pt modelId="{0A39BA3F-DD2A-4C82-A16A-C58946BA3596}">
      <dgm:prSet custT="1"/>
      <dgm:spPr/>
      <dgm:t>
        <a:bodyPr/>
        <a:lstStyle/>
        <a:p>
          <a:pPr>
            <a:lnSpc>
              <a:spcPct val="100000"/>
            </a:lnSpc>
          </a:pPr>
          <a:r>
            <a:rPr lang="en-US" sz="2800" dirty="0"/>
            <a:t>Industry Comparisons</a:t>
          </a:r>
        </a:p>
      </dgm:t>
    </dgm:pt>
    <dgm:pt modelId="{412A7B4E-37F7-4520-87BC-0B0323A4427E}" type="parTrans" cxnId="{8C61B921-88CB-4D04-99BB-197628ACA38C}">
      <dgm:prSet/>
      <dgm:spPr/>
      <dgm:t>
        <a:bodyPr/>
        <a:lstStyle/>
        <a:p>
          <a:endParaRPr lang="en-US"/>
        </a:p>
      </dgm:t>
    </dgm:pt>
    <dgm:pt modelId="{51D615A2-DF05-4235-B27F-C129E97B6802}" type="sibTrans" cxnId="{8C61B921-88CB-4D04-99BB-197628ACA38C}">
      <dgm:prSet/>
      <dgm:spPr/>
      <dgm:t>
        <a:bodyPr/>
        <a:lstStyle/>
        <a:p>
          <a:endParaRPr lang="en-US"/>
        </a:p>
      </dgm:t>
    </dgm:pt>
    <dgm:pt modelId="{8558558B-5E24-4C21-BBAD-6295857439D1}">
      <dgm:prSet custT="1"/>
      <dgm:spPr/>
      <dgm:t>
        <a:bodyPr/>
        <a:lstStyle/>
        <a:p>
          <a:pPr>
            <a:lnSpc>
              <a:spcPct val="100000"/>
            </a:lnSpc>
          </a:pPr>
          <a:r>
            <a:rPr lang="en-US" sz="2800" dirty="0"/>
            <a:t>Underwriting in Economic Uncertainty </a:t>
          </a:r>
        </a:p>
      </dgm:t>
    </dgm:pt>
    <dgm:pt modelId="{14C516B9-CE54-4EE3-93FA-DFCC5EB3EC0D}" type="parTrans" cxnId="{72817FDE-747E-4FB6-A449-A34266B64CF5}">
      <dgm:prSet/>
      <dgm:spPr/>
      <dgm:t>
        <a:bodyPr/>
        <a:lstStyle/>
        <a:p>
          <a:endParaRPr lang="en-US"/>
        </a:p>
      </dgm:t>
    </dgm:pt>
    <dgm:pt modelId="{81CB3A03-BF07-473D-A055-7A7397A18966}" type="sibTrans" cxnId="{72817FDE-747E-4FB6-A449-A34266B64CF5}">
      <dgm:prSet/>
      <dgm:spPr/>
      <dgm:t>
        <a:bodyPr/>
        <a:lstStyle/>
        <a:p>
          <a:endParaRPr lang="en-US"/>
        </a:p>
      </dgm:t>
    </dgm:pt>
    <dgm:pt modelId="{65E65BED-D5E4-465C-80BC-87600D7F2459}">
      <dgm:prSet custT="1"/>
      <dgm:spPr>
        <a:noFill/>
        <a:ln>
          <a:noFill/>
        </a:ln>
        <a:effectLst/>
      </dgm:spPr>
      <dgm:t>
        <a:bodyPr spcFirstLastPara="0" vert="horz" wrap="square" lIns="66092" tIns="66092" rIns="66092" bIns="66092" numCol="1" spcCol="1270" anchor="ctr" anchorCtr="0"/>
        <a:lstStyle/>
        <a:p>
          <a:pPr>
            <a:lnSpc>
              <a:spcPct val="100000"/>
            </a:lnSpc>
          </a:pPr>
          <a:r>
            <a:rPr lang="en-US" sz="2800" dirty="0"/>
            <a:t>Key </a:t>
          </a:r>
          <a:r>
            <a:rPr lang="en-US" sz="2800" dirty="0">
              <a:solidFill>
                <a:srgbClr val="000000">
                  <a:hueOff val="0"/>
                  <a:satOff val="0"/>
                  <a:lumOff val="0"/>
                  <a:alphaOff val="0"/>
                </a:srgbClr>
              </a:solidFill>
              <a:latin typeface="Calibri" panose="020F0502020204030204"/>
              <a:ea typeface="+mn-ea"/>
              <a:cs typeface="+mn-cs"/>
            </a:rPr>
            <a:t>Items</a:t>
          </a:r>
          <a:r>
            <a:rPr lang="en-US" sz="2800" dirty="0"/>
            <a:t> to Mitigate Risk</a:t>
          </a:r>
        </a:p>
      </dgm:t>
    </dgm:pt>
    <dgm:pt modelId="{B94E6B25-96C5-42D9-96F0-11A384E52B30}" type="parTrans" cxnId="{D30C07DA-FE99-42A0-9E4E-5F5BF473AF34}">
      <dgm:prSet/>
      <dgm:spPr/>
      <dgm:t>
        <a:bodyPr/>
        <a:lstStyle/>
        <a:p>
          <a:endParaRPr lang="en-US"/>
        </a:p>
      </dgm:t>
    </dgm:pt>
    <dgm:pt modelId="{4A6C1EC1-6313-4672-92C7-5CA9852A263B}" type="sibTrans" cxnId="{D30C07DA-FE99-42A0-9E4E-5F5BF473AF34}">
      <dgm:prSet/>
      <dgm:spPr/>
      <dgm:t>
        <a:bodyPr/>
        <a:lstStyle/>
        <a:p>
          <a:endParaRPr lang="en-US"/>
        </a:p>
      </dgm:t>
    </dgm:pt>
    <dgm:pt modelId="{5CC6C7AD-1825-412F-9066-23807D0926BB}" type="pres">
      <dgm:prSet presAssocID="{49EBDC6C-4E5C-4C17-9E2A-07B4902CEE20}" presName="root" presStyleCnt="0">
        <dgm:presLayoutVars>
          <dgm:dir/>
          <dgm:resizeHandles val="exact"/>
        </dgm:presLayoutVars>
      </dgm:prSet>
      <dgm:spPr/>
    </dgm:pt>
    <dgm:pt modelId="{4DAECC87-FC5C-4380-8C92-4F51F1979C36}" type="pres">
      <dgm:prSet presAssocID="{CD531B4C-D0BD-49CE-B846-3D9A11002D8E}" presName="compNode" presStyleCnt="0"/>
      <dgm:spPr/>
    </dgm:pt>
    <dgm:pt modelId="{7B736A35-0FB8-425A-9D20-7E899D1C18D2}" type="pres">
      <dgm:prSet presAssocID="{CD531B4C-D0BD-49CE-B846-3D9A11002D8E}" presName="bgRect" presStyleLbl="bgShp" presStyleIdx="0" presStyleCnt="6" custLinFactNeighborX="1045" custLinFactNeighborY="-197"/>
      <dgm:spPr>
        <a:solidFill>
          <a:schemeClr val="bg1"/>
        </a:solidFill>
      </dgm:spPr>
    </dgm:pt>
    <dgm:pt modelId="{ED0EB351-1B42-4B90-BF4B-3DC9196AD593}" type="pres">
      <dgm:prSet presAssocID="{CD531B4C-D0BD-49CE-B846-3D9A11002D8E}" presName="iconRect" presStyleLbl="node1" presStyleIdx="0" presStyleCnt="6" custScaleX="122118" custScaleY="12211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Venn diagram outline"/>
        </a:ext>
      </dgm:extLst>
    </dgm:pt>
    <dgm:pt modelId="{C0298920-21D4-4B1C-A20F-113C3A57F4C9}" type="pres">
      <dgm:prSet presAssocID="{CD531B4C-D0BD-49CE-B846-3D9A11002D8E}" presName="spaceRect" presStyleCnt="0"/>
      <dgm:spPr/>
    </dgm:pt>
    <dgm:pt modelId="{A63198FD-6551-4874-BAE0-284666C95697}" type="pres">
      <dgm:prSet presAssocID="{CD531B4C-D0BD-49CE-B846-3D9A11002D8E}" presName="parTx" presStyleLbl="revTx" presStyleIdx="0" presStyleCnt="6">
        <dgm:presLayoutVars>
          <dgm:chMax val="0"/>
          <dgm:chPref val="0"/>
        </dgm:presLayoutVars>
      </dgm:prSet>
      <dgm:spPr/>
    </dgm:pt>
    <dgm:pt modelId="{4FD8D86E-B001-420B-B7DC-2239BCFD0A0F}" type="pres">
      <dgm:prSet presAssocID="{D7680B10-28B7-4CF7-9557-AD22525B5E5D}" presName="sibTrans" presStyleCnt="0"/>
      <dgm:spPr/>
    </dgm:pt>
    <dgm:pt modelId="{EED8D580-2080-429F-BC3E-9CF4CCB8089F}" type="pres">
      <dgm:prSet presAssocID="{95181857-128A-4CB5-8D07-C8C639507046}" presName="compNode" presStyleCnt="0"/>
      <dgm:spPr/>
    </dgm:pt>
    <dgm:pt modelId="{D1F98FDF-B08C-4A04-9972-775B8236B35C}" type="pres">
      <dgm:prSet presAssocID="{95181857-128A-4CB5-8D07-C8C639507046}" presName="bgRect" presStyleLbl="bgShp" presStyleIdx="1" presStyleCnt="6"/>
      <dgm:spPr>
        <a:solidFill>
          <a:schemeClr val="bg1"/>
        </a:solidFill>
      </dgm:spPr>
    </dgm:pt>
    <dgm:pt modelId="{82481A03-A808-4E98-B778-01A29A690EDF}" type="pres">
      <dgm:prSet presAssocID="{95181857-128A-4CB5-8D07-C8C639507046}" presName="iconRect" presStyleLbl="node1" presStyleIdx="1" presStyleCnt="6" custScaleX="122118" custScaleY="122118"/>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ipboard Mixed with solid fill"/>
        </a:ext>
      </dgm:extLst>
    </dgm:pt>
    <dgm:pt modelId="{F12A37D9-D1C2-40EB-A960-DBF8B0499034}" type="pres">
      <dgm:prSet presAssocID="{95181857-128A-4CB5-8D07-C8C639507046}" presName="spaceRect" presStyleCnt="0"/>
      <dgm:spPr/>
    </dgm:pt>
    <dgm:pt modelId="{AD191F27-53AA-463A-A225-D2AE106789B9}" type="pres">
      <dgm:prSet presAssocID="{95181857-128A-4CB5-8D07-C8C639507046}" presName="parTx" presStyleLbl="revTx" presStyleIdx="1" presStyleCnt="6">
        <dgm:presLayoutVars>
          <dgm:chMax val="0"/>
          <dgm:chPref val="0"/>
        </dgm:presLayoutVars>
      </dgm:prSet>
      <dgm:spPr/>
    </dgm:pt>
    <dgm:pt modelId="{85BB2A9F-2145-4128-A83F-2E9A55F3024D}" type="pres">
      <dgm:prSet presAssocID="{F065C52D-8CB1-4BE0-B531-8E05349A873D}" presName="sibTrans" presStyleCnt="0"/>
      <dgm:spPr/>
    </dgm:pt>
    <dgm:pt modelId="{20E5BA1C-086F-4602-B775-1DFBC9461AB0}" type="pres">
      <dgm:prSet presAssocID="{893D82EA-FA85-4D91-ADA7-4AE2575A34E8}" presName="compNode" presStyleCnt="0"/>
      <dgm:spPr/>
    </dgm:pt>
    <dgm:pt modelId="{3442CEA7-E061-4A37-BFA8-3A18C2245463}" type="pres">
      <dgm:prSet presAssocID="{893D82EA-FA85-4D91-ADA7-4AE2575A34E8}" presName="bgRect" presStyleLbl="bgShp" presStyleIdx="2" presStyleCnt="6"/>
      <dgm:spPr>
        <a:noFill/>
      </dgm:spPr>
    </dgm:pt>
    <dgm:pt modelId="{30FD86EA-B3D2-4617-895B-F898568C6368}" type="pres">
      <dgm:prSet presAssocID="{893D82EA-FA85-4D91-ADA7-4AE2575A34E8}" presName="iconRect" presStyleLbl="node1" presStyleIdx="2" presStyleCnt="6" custScaleX="122118" custScaleY="122118"/>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Playbook with solid fill"/>
        </a:ext>
      </dgm:extLst>
    </dgm:pt>
    <dgm:pt modelId="{053A82D1-8A69-4096-ACEF-C1C0DCF187F0}" type="pres">
      <dgm:prSet presAssocID="{893D82EA-FA85-4D91-ADA7-4AE2575A34E8}" presName="spaceRect" presStyleCnt="0"/>
      <dgm:spPr/>
    </dgm:pt>
    <dgm:pt modelId="{A6EF3226-2DA8-429B-85CD-42C3694BDDD1}" type="pres">
      <dgm:prSet presAssocID="{893D82EA-FA85-4D91-ADA7-4AE2575A34E8}" presName="parTx" presStyleLbl="revTx" presStyleIdx="2" presStyleCnt="6">
        <dgm:presLayoutVars>
          <dgm:chMax val="0"/>
          <dgm:chPref val="0"/>
        </dgm:presLayoutVars>
      </dgm:prSet>
      <dgm:spPr/>
    </dgm:pt>
    <dgm:pt modelId="{4902EC89-863E-45A4-BA0F-602B99CFF368}" type="pres">
      <dgm:prSet presAssocID="{AE6C2125-77B3-4B9D-9073-016F4A6603CB}" presName="sibTrans" presStyleCnt="0"/>
      <dgm:spPr/>
    </dgm:pt>
    <dgm:pt modelId="{231A2D91-24C7-42EE-BF0C-6098171D9662}" type="pres">
      <dgm:prSet presAssocID="{0A39BA3F-DD2A-4C82-A16A-C58946BA3596}" presName="compNode" presStyleCnt="0"/>
      <dgm:spPr/>
    </dgm:pt>
    <dgm:pt modelId="{23073821-F961-4147-8CB1-2C61A988FEB8}" type="pres">
      <dgm:prSet presAssocID="{0A39BA3F-DD2A-4C82-A16A-C58946BA3596}" presName="bgRect" presStyleLbl="bgShp" presStyleIdx="3" presStyleCnt="6"/>
      <dgm:spPr>
        <a:noFill/>
      </dgm:spPr>
    </dgm:pt>
    <dgm:pt modelId="{E12E3979-43A5-41DD-8D3C-89AA13985EFB}" type="pres">
      <dgm:prSet presAssocID="{0A39BA3F-DD2A-4C82-A16A-C58946BA3596}" presName="iconRect" presStyleLbl="node1" presStyleIdx="3" presStyleCnt="6" custScaleX="122118" custScaleY="12211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City with solid fill"/>
        </a:ext>
      </dgm:extLst>
    </dgm:pt>
    <dgm:pt modelId="{FF794CF3-7FC0-4B43-9ED9-9EC2BFBCEEB8}" type="pres">
      <dgm:prSet presAssocID="{0A39BA3F-DD2A-4C82-A16A-C58946BA3596}" presName="spaceRect" presStyleCnt="0"/>
      <dgm:spPr/>
    </dgm:pt>
    <dgm:pt modelId="{EAEFFBAC-5651-4463-A2D9-BD3DD51DACB7}" type="pres">
      <dgm:prSet presAssocID="{0A39BA3F-DD2A-4C82-A16A-C58946BA3596}" presName="parTx" presStyleLbl="revTx" presStyleIdx="3" presStyleCnt="6">
        <dgm:presLayoutVars>
          <dgm:chMax val="0"/>
          <dgm:chPref val="0"/>
        </dgm:presLayoutVars>
      </dgm:prSet>
      <dgm:spPr/>
    </dgm:pt>
    <dgm:pt modelId="{2CFEC037-A50F-4A71-9FF0-40F27F07958A}" type="pres">
      <dgm:prSet presAssocID="{51D615A2-DF05-4235-B27F-C129E97B6802}" presName="sibTrans" presStyleCnt="0"/>
      <dgm:spPr/>
    </dgm:pt>
    <dgm:pt modelId="{3656FB09-C1E0-4475-A2F3-6D3912C3AAE5}" type="pres">
      <dgm:prSet presAssocID="{65E65BED-D5E4-465C-80BC-87600D7F2459}" presName="compNode" presStyleCnt="0"/>
      <dgm:spPr/>
    </dgm:pt>
    <dgm:pt modelId="{C895C4BD-0072-4BCA-8109-7F2C7F731A97}" type="pres">
      <dgm:prSet presAssocID="{65E65BED-D5E4-465C-80BC-87600D7F2459}" presName="bgRect" presStyleLbl="bgShp" presStyleIdx="4" presStyleCnt="6"/>
      <dgm:spPr>
        <a:noFill/>
      </dgm:spPr>
    </dgm:pt>
    <dgm:pt modelId="{2B753C01-4622-411C-B969-504A4317A6F8}" type="pres">
      <dgm:prSet presAssocID="{65E65BED-D5E4-465C-80BC-87600D7F2459}" presName="iconRect" presStyleLbl="node1" presStyleIdx="4" presStyleCnt="6"/>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Old Key with solid fill"/>
        </a:ext>
      </dgm:extLst>
    </dgm:pt>
    <dgm:pt modelId="{164DABE1-5FCB-4411-8577-A710FBFE7108}" type="pres">
      <dgm:prSet presAssocID="{65E65BED-D5E4-465C-80BC-87600D7F2459}" presName="spaceRect" presStyleCnt="0"/>
      <dgm:spPr/>
    </dgm:pt>
    <dgm:pt modelId="{8844DF45-3E29-4580-BB6F-47B4437F4336}" type="pres">
      <dgm:prSet presAssocID="{65E65BED-D5E4-465C-80BC-87600D7F2459}" presName="parTx" presStyleLbl="revTx" presStyleIdx="4" presStyleCnt="6">
        <dgm:presLayoutVars>
          <dgm:chMax val="0"/>
          <dgm:chPref val="0"/>
        </dgm:presLayoutVars>
      </dgm:prSet>
      <dgm:spPr>
        <a:prstGeom prst="rect">
          <a:avLst/>
        </a:prstGeom>
      </dgm:spPr>
    </dgm:pt>
    <dgm:pt modelId="{279AAD69-3ED5-4CF8-9363-71BBF24677EC}" type="pres">
      <dgm:prSet presAssocID="{4A6C1EC1-6313-4672-92C7-5CA9852A263B}" presName="sibTrans" presStyleCnt="0"/>
      <dgm:spPr/>
    </dgm:pt>
    <dgm:pt modelId="{F30466C1-C315-4D53-880E-DE18CC523D49}" type="pres">
      <dgm:prSet presAssocID="{8558558B-5E24-4C21-BBAD-6295857439D1}" presName="compNode" presStyleCnt="0"/>
      <dgm:spPr/>
    </dgm:pt>
    <dgm:pt modelId="{EACCE3AB-163C-4C83-8C61-B9371E6F06B5}" type="pres">
      <dgm:prSet presAssocID="{8558558B-5E24-4C21-BBAD-6295857439D1}" presName="bgRect" presStyleLbl="bgShp" presStyleIdx="5" presStyleCnt="6"/>
      <dgm:spPr>
        <a:xfrm>
          <a:off x="0" y="3773066"/>
          <a:ext cx="10767931" cy="753905"/>
        </a:xfrm>
        <a:prstGeom prst="roundRect">
          <a:avLst>
            <a:gd name="adj" fmla="val 10000"/>
          </a:avLst>
        </a:prstGeom>
        <a:noFill/>
        <a:ln>
          <a:noFill/>
        </a:ln>
        <a:effectLst/>
      </dgm:spPr>
    </dgm:pt>
    <dgm:pt modelId="{8A01D972-4B8E-4A12-B6F7-76AEE2C73D38}" type="pres">
      <dgm:prSet presAssocID="{8558558B-5E24-4C21-BBAD-6295857439D1}" presName="iconRect" presStyleLbl="node1" presStyleIdx="5" presStyleCnt="6" custScaleX="121289" custScaleY="121288"/>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Confused person with solid fill"/>
        </a:ext>
      </dgm:extLst>
    </dgm:pt>
    <dgm:pt modelId="{2A973FED-C99F-4760-AB51-13DE81E78CD0}" type="pres">
      <dgm:prSet presAssocID="{8558558B-5E24-4C21-BBAD-6295857439D1}" presName="spaceRect" presStyleCnt="0"/>
      <dgm:spPr/>
    </dgm:pt>
    <dgm:pt modelId="{36D9CF65-C4E6-4446-867A-E85DA7A53CBB}" type="pres">
      <dgm:prSet presAssocID="{8558558B-5E24-4C21-BBAD-6295857439D1}" presName="parTx" presStyleLbl="revTx" presStyleIdx="5" presStyleCnt="6">
        <dgm:presLayoutVars>
          <dgm:chMax val="0"/>
          <dgm:chPref val="0"/>
        </dgm:presLayoutVars>
      </dgm:prSet>
      <dgm:spPr/>
    </dgm:pt>
  </dgm:ptLst>
  <dgm:cxnLst>
    <dgm:cxn modelId="{0DC9F012-F834-4D30-8040-02EF65A13EB9}" srcId="{49EBDC6C-4E5C-4C17-9E2A-07B4902CEE20}" destId="{893D82EA-FA85-4D91-ADA7-4AE2575A34E8}" srcOrd="2" destOrd="0" parTransId="{FECAC6A6-6BF5-48E0-A05D-3E5497D9697D}" sibTransId="{AE6C2125-77B3-4B9D-9073-016F4A6603CB}"/>
    <dgm:cxn modelId="{8C61B921-88CB-4D04-99BB-197628ACA38C}" srcId="{49EBDC6C-4E5C-4C17-9E2A-07B4902CEE20}" destId="{0A39BA3F-DD2A-4C82-A16A-C58946BA3596}" srcOrd="3" destOrd="0" parTransId="{412A7B4E-37F7-4520-87BC-0B0323A4427E}" sibTransId="{51D615A2-DF05-4235-B27F-C129E97B6802}"/>
    <dgm:cxn modelId="{0B90FF36-C529-417E-B71F-9855D211AB41}" type="presOf" srcId="{65E65BED-D5E4-465C-80BC-87600D7F2459}" destId="{8844DF45-3E29-4580-BB6F-47B4437F4336}" srcOrd="0" destOrd="0" presId="urn:microsoft.com/office/officeart/2018/2/layout/IconVerticalSolidList"/>
    <dgm:cxn modelId="{508B6F62-4BC0-45B4-BCD4-B1B9399C94C1}" srcId="{49EBDC6C-4E5C-4C17-9E2A-07B4902CEE20}" destId="{95181857-128A-4CB5-8D07-C8C639507046}" srcOrd="1" destOrd="0" parTransId="{3EE48CE1-B9EA-4304-BF12-686B7F3FD1BA}" sibTransId="{F065C52D-8CB1-4BE0-B531-8E05349A873D}"/>
    <dgm:cxn modelId="{A75EF868-CC80-4C98-BE4F-C5AFFFB51BA3}" type="presOf" srcId="{CD531B4C-D0BD-49CE-B846-3D9A11002D8E}" destId="{A63198FD-6551-4874-BAE0-284666C95697}" srcOrd="0" destOrd="0" presId="urn:microsoft.com/office/officeart/2018/2/layout/IconVerticalSolidList"/>
    <dgm:cxn modelId="{281B3269-F812-4861-864F-721BDF4399B2}" type="presOf" srcId="{95181857-128A-4CB5-8D07-C8C639507046}" destId="{AD191F27-53AA-463A-A225-D2AE106789B9}" srcOrd="0" destOrd="0" presId="urn:microsoft.com/office/officeart/2018/2/layout/IconVerticalSolidList"/>
    <dgm:cxn modelId="{725CD382-828C-4EF0-856E-6350C6534C6C}" srcId="{49EBDC6C-4E5C-4C17-9E2A-07B4902CEE20}" destId="{CD531B4C-D0BD-49CE-B846-3D9A11002D8E}" srcOrd="0" destOrd="0" parTransId="{226BA0E6-9014-4016-805F-2B4C8813E893}" sibTransId="{D7680B10-28B7-4CF7-9557-AD22525B5E5D}"/>
    <dgm:cxn modelId="{7A70A292-5553-4CFE-8BF4-5164EA5057C5}" type="presOf" srcId="{8558558B-5E24-4C21-BBAD-6295857439D1}" destId="{36D9CF65-C4E6-4446-867A-E85DA7A53CBB}" srcOrd="0" destOrd="0" presId="urn:microsoft.com/office/officeart/2018/2/layout/IconVerticalSolidList"/>
    <dgm:cxn modelId="{C0AED99A-9B95-47EB-A6EB-782DC5DF3798}" type="presOf" srcId="{0A39BA3F-DD2A-4C82-A16A-C58946BA3596}" destId="{EAEFFBAC-5651-4463-A2D9-BD3DD51DACB7}" srcOrd="0" destOrd="0" presId="urn:microsoft.com/office/officeart/2018/2/layout/IconVerticalSolidList"/>
    <dgm:cxn modelId="{97C213D7-14AC-486F-9B2A-B70A10724F39}" type="presOf" srcId="{49EBDC6C-4E5C-4C17-9E2A-07B4902CEE20}" destId="{5CC6C7AD-1825-412F-9066-23807D0926BB}" srcOrd="0" destOrd="0" presId="urn:microsoft.com/office/officeart/2018/2/layout/IconVerticalSolidList"/>
    <dgm:cxn modelId="{D30C07DA-FE99-42A0-9E4E-5F5BF473AF34}" srcId="{49EBDC6C-4E5C-4C17-9E2A-07B4902CEE20}" destId="{65E65BED-D5E4-465C-80BC-87600D7F2459}" srcOrd="4" destOrd="0" parTransId="{B94E6B25-96C5-42D9-96F0-11A384E52B30}" sibTransId="{4A6C1EC1-6313-4672-92C7-5CA9852A263B}"/>
    <dgm:cxn modelId="{72817FDE-747E-4FB6-A449-A34266B64CF5}" srcId="{49EBDC6C-4E5C-4C17-9E2A-07B4902CEE20}" destId="{8558558B-5E24-4C21-BBAD-6295857439D1}" srcOrd="5" destOrd="0" parTransId="{14C516B9-CE54-4EE3-93FA-DFCC5EB3EC0D}" sibTransId="{81CB3A03-BF07-473D-A055-7A7397A18966}"/>
    <dgm:cxn modelId="{D72160E4-2F70-4FB4-88A9-90EC3F00AED3}" type="presOf" srcId="{893D82EA-FA85-4D91-ADA7-4AE2575A34E8}" destId="{A6EF3226-2DA8-429B-85CD-42C3694BDDD1}" srcOrd="0" destOrd="0" presId="urn:microsoft.com/office/officeart/2018/2/layout/IconVerticalSolidList"/>
    <dgm:cxn modelId="{91C0EAF7-FF49-4425-8415-4FAE567C4796}" type="presParOf" srcId="{5CC6C7AD-1825-412F-9066-23807D0926BB}" destId="{4DAECC87-FC5C-4380-8C92-4F51F1979C36}" srcOrd="0" destOrd="0" presId="urn:microsoft.com/office/officeart/2018/2/layout/IconVerticalSolidList"/>
    <dgm:cxn modelId="{E01C52E1-3394-4E34-9ECC-AEFE3328A31B}" type="presParOf" srcId="{4DAECC87-FC5C-4380-8C92-4F51F1979C36}" destId="{7B736A35-0FB8-425A-9D20-7E899D1C18D2}" srcOrd="0" destOrd="0" presId="urn:microsoft.com/office/officeart/2018/2/layout/IconVerticalSolidList"/>
    <dgm:cxn modelId="{C357CA82-CE66-41C9-95FD-151C3B8DA606}" type="presParOf" srcId="{4DAECC87-FC5C-4380-8C92-4F51F1979C36}" destId="{ED0EB351-1B42-4B90-BF4B-3DC9196AD593}" srcOrd="1" destOrd="0" presId="urn:microsoft.com/office/officeart/2018/2/layout/IconVerticalSolidList"/>
    <dgm:cxn modelId="{B20B621B-87D3-4E09-AC1F-1A8D17B44E58}" type="presParOf" srcId="{4DAECC87-FC5C-4380-8C92-4F51F1979C36}" destId="{C0298920-21D4-4B1C-A20F-113C3A57F4C9}" srcOrd="2" destOrd="0" presId="urn:microsoft.com/office/officeart/2018/2/layout/IconVerticalSolidList"/>
    <dgm:cxn modelId="{F2E9DB04-5112-45FD-8841-20D2460AF1A7}" type="presParOf" srcId="{4DAECC87-FC5C-4380-8C92-4F51F1979C36}" destId="{A63198FD-6551-4874-BAE0-284666C95697}" srcOrd="3" destOrd="0" presId="urn:microsoft.com/office/officeart/2018/2/layout/IconVerticalSolidList"/>
    <dgm:cxn modelId="{1D7843F7-DFC9-4618-8F53-5FC1094A9280}" type="presParOf" srcId="{5CC6C7AD-1825-412F-9066-23807D0926BB}" destId="{4FD8D86E-B001-420B-B7DC-2239BCFD0A0F}" srcOrd="1" destOrd="0" presId="urn:microsoft.com/office/officeart/2018/2/layout/IconVerticalSolidList"/>
    <dgm:cxn modelId="{E30909A1-4D48-460A-839E-ECD08E1CFB53}" type="presParOf" srcId="{5CC6C7AD-1825-412F-9066-23807D0926BB}" destId="{EED8D580-2080-429F-BC3E-9CF4CCB8089F}" srcOrd="2" destOrd="0" presId="urn:microsoft.com/office/officeart/2018/2/layout/IconVerticalSolidList"/>
    <dgm:cxn modelId="{5E47A9C1-473E-47B4-90F9-72F318FC9D6E}" type="presParOf" srcId="{EED8D580-2080-429F-BC3E-9CF4CCB8089F}" destId="{D1F98FDF-B08C-4A04-9972-775B8236B35C}" srcOrd="0" destOrd="0" presId="urn:microsoft.com/office/officeart/2018/2/layout/IconVerticalSolidList"/>
    <dgm:cxn modelId="{FDBF7C3C-176D-4494-A330-1E90256E1164}" type="presParOf" srcId="{EED8D580-2080-429F-BC3E-9CF4CCB8089F}" destId="{82481A03-A808-4E98-B778-01A29A690EDF}" srcOrd="1" destOrd="0" presId="urn:microsoft.com/office/officeart/2018/2/layout/IconVerticalSolidList"/>
    <dgm:cxn modelId="{7560CE2D-2FAA-4805-882D-5EEF8FE6C055}" type="presParOf" srcId="{EED8D580-2080-429F-BC3E-9CF4CCB8089F}" destId="{F12A37D9-D1C2-40EB-A960-DBF8B0499034}" srcOrd="2" destOrd="0" presId="urn:microsoft.com/office/officeart/2018/2/layout/IconVerticalSolidList"/>
    <dgm:cxn modelId="{AABCF97E-3E5E-4FEE-9FDC-CF5F2F54D93A}" type="presParOf" srcId="{EED8D580-2080-429F-BC3E-9CF4CCB8089F}" destId="{AD191F27-53AA-463A-A225-D2AE106789B9}" srcOrd="3" destOrd="0" presId="urn:microsoft.com/office/officeart/2018/2/layout/IconVerticalSolidList"/>
    <dgm:cxn modelId="{D682B2AD-26B2-40BF-980E-D605FE488098}" type="presParOf" srcId="{5CC6C7AD-1825-412F-9066-23807D0926BB}" destId="{85BB2A9F-2145-4128-A83F-2E9A55F3024D}" srcOrd="3" destOrd="0" presId="urn:microsoft.com/office/officeart/2018/2/layout/IconVerticalSolidList"/>
    <dgm:cxn modelId="{910CFC9F-DA05-4586-BCD0-171FFD64CDF4}" type="presParOf" srcId="{5CC6C7AD-1825-412F-9066-23807D0926BB}" destId="{20E5BA1C-086F-4602-B775-1DFBC9461AB0}" srcOrd="4" destOrd="0" presId="urn:microsoft.com/office/officeart/2018/2/layout/IconVerticalSolidList"/>
    <dgm:cxn modelId="{1B62E393-BE4C-4487-AB83-9B1D019610C5}" type="presParOf" srcId="{20E5BA1C-086F-4602-B775-1DFBC9461AB0}" destId="{3442CEA7-E061-4A37-BFA8-3A18C2245463}" srcOrd="0" destOrd="0" presId="urn:microsoft.com/office/officeart/2018/2/layout/IconVerticalSolidList"/>
    <dgm:cxn modelId="{BFFD0EDF-60F8-4359-89A7-8E4C8A1E4506}" type="presParOf" srcId="{20E5BA1C-086F-4602-B775-1DFBC9461AB0}" destId="{30FD86EA-B3D2-4617-895B-F898568C6368}" srcOrd="1" destOrd="0" presId="urn:microsoft.com/office/officeart/2018/2/layout/IconVerticalSolidList"/>
    <dgm:cxn modelId="{51C0C82B-D166-4302-B138-CF0A534EFC3B}" type="presParOf" srcId="{20E5BA1C-086F-4602-B775-1DFBC9461AB0}" destId="{053A82D1-8A69-4096-ACEF-C1C0DCF187F0}" srcOrd="2" destOrd="0" presId="urn:microsoft.com/office/officeart/2018/2/layout/IconVerticalSolidList"/>
    <dgm:cxn modelId="{B961B724-A864-445F-91CE-2147AB05CADA}" type="presParOf" srcId="{20E5BA1C-086F-4602-B775-1DFBC9461AB0}" destId="{A6EF3226-2DA8-429B-85CD-42C3694BDDD1}" srcOrd="3" destOrd="0" presId="urn:microsoft.com/office/officeart/2018/2/layout/IconVerticalSolidList"/>
    <dgm:cxn modelId="{5EF53FF8-6C5C-4E73-8129-F61A00F7AC2A}" type="presParOf" srcId="{5CC6C7AD-1825-412F-9066-23807D0926BB}" destId="{4902EC89-863E-45A4-BA0F-602B99CFF368}" srcOrd="5" destOrd="0" presId="urn:microsoft.com/office/officeart/2018/2/layout/IconVerticalSolidList"/>
    <dgm:cxn modelId="{8039EEBB-B019-40AF-A974-3B0995B3F30C}" type="presParOf" srcId="{5CC6C7AD-1825-412F-9066-23807D0926BB}" destId="{231A2D91-24C7-42EE-BF0C-6098171D9662}" srcOrd="6" destOrd="0" presId="urn:microsoft.com/office/officeart/2018/2/layout/IconVerticalSolidList"/>
    <dgm:cxn modelId="{3DB8BCC1-A563-42AB-9F3D-56CC555AD128}" type="presParOf" srcId="{231A2D91-24C7-42EE-BF0C-6098171D9662}" destId="{23073821-F961-4147-8CB1-2C61A988FEB8}" srcOrd="0" destOrd="0" presId="urn:microsoft.com/office/officeart/2018/2/layout/IconVerticalSolidList"/>
    <dgm:cxn modelId="{6828B1B0-03C7-406E-B17E-CD6D40B80E88}" type="presParOf" srcId="{231A2D91-24C7-42EE-BF0C-6098171D9662}" destId="{E12E3979-43A5-41DD-8D3C-89AA13985EFB}" srcOrd="1" destOrd="0" presId="urn:microsoft.com/office/officeart/2018/2/layout/IconVerticalSolidList"/>
    <dgm:cxn modelId="{93F32C11-B72E-41AD-8DFB-A53D499B487A}" type="presParOf" srcId="{231A2D91-24C7-42EE-BF0C-6098171D9662}" destId="{FF794CF3-7FC0-4B43-9ED9-9EC2BFBCEEB8}" srcOrd="2" destOrd="0" presId="urn:microsoft.com/office/officeart/2018/2/layout/IconVerticalSolidList"/>
    <dgm:cxn modelId="{9C946789-F423-4E9C-A44E-86143A9B7DBF}" type="presParOf" srcId="{231A2D91-24C7-42EE-BF0C-6098171D9662}" destId="{EAEFFBAC-5651-4463-A2D9-BD3DD51DACB7}" srcOrd="3" destOrd="0" presId="urn:microsoft.com/office/officeart/2018/2/layout/IconVerticalSolidList"/>
    <dgm:cxn modelId="{3FE53A70-B059-4302-B56F-E7F6195C2509}" type="presParOf" srcId="{5CC6C7AD-1825-412F-9066-23807D0926BB}" destId="{2CFEC037-A50F-4A71-9FF0-40F27F07958A}" srcOrd="7" destOrd="0" presId="urn:microsoft.com/office/officeart/2018/2/layout/IconVerticalSolidList"/>
    <dgm:cxn modelId="{E59957F4-2A83-4963-9324-3196AF1896F6}" type="presParOf" srcId="{5CC6C7AD-1825-412F-9066-23807D0926BB}" destId="{3656FB09-C1E0-4475-A2F3-6D3912C3AAE5}" srcOrd="8" destOrd="0" presId="urn:microsoft.com/office/officeart/2018/2/layout/IconVerticalSolidList"/>
    <dgm:cxn modelId="{79895291-BBF1-43B0-B6F5-42CD3EDFA9EA}" type="presParOf" srcId="{3656FB09-C1E0-4475-A2F3-6D3912C3AAE5}" destId="{C895C4BD-0072-4BCA-8109-7F2C7F731A97}" srcOrd="0" destOrd="0" presId="urn:microsoft.com/office/officeart/2018/2/layout/IconVerticalSolidList"/>
    <dgm:cxn modelId="{101ED774-50B9-4C33-A5AF-F1FE5B72825B}" type="presParOf" srcId="{3656FB09-C1E0-4475-A2F3-6D3912C3AAE5}" destId="{2B753C01-4622-411C-B969-504A4317A6F8}" srcOrd="1" destOrd="0" presId="urn:microsoft.com/office/officeart/2018/2/layout/IconVerticalSolidList"/>
    <dgm:cxn modelId="{3409DA42-BFB9-44D3-B333-AA2D6A5928A1}" type="presParOf" srcId="{3656FB09-C1E0-4475-A2F3-6D3912C3AAE5}" destId="{164DABE1-5FCB-4411-8577-A710FBFE7108}" srcOrd="2" destOrd="0" presId="urn:microsoft.com/office/officeart/2018/2/layout/IconVerticalSolidList"/>
    <dgm:cxn modelId="{BD4DEC84-9B92-4A32-875F-65C64E565045}" type="presParOf" srcId="{3656FB09-C1E0-4475-A2F3-6D3912C3AAE5}" destId="{8844DF45-3E29-4580-BB6F-47B4437F4336}" srcOrd="3" destOrd="0" presId="urn:microsoft.com/office/officeart/2018/2/layout/IconVerticalSolidList"/>
    <dgm:cxn modelId="{AD3E601C-C0D1-41D7-AE88-20F027BBE68A}" type="presParOf" srcId="{5CC6C7AD-1825-412F-9066-23807D0926BB}" destId="{279AAD69-3ED5-4CF8-9363-71BBF24677EC}" srcOrd="9" destOrd="0" presId="urn:microsoft.com/office/officeart/2018/2/layout/IconVerticalSolidList"/>
    <dgm:cxn modelId="{3F90813E-AB9F-4D80-A609-A185898F3A80}" type="presParOf" srcId="{5CC6C7AD-1825-412F-9066-23807D0926BB}" destId="{F30466C1-C315-4D53-880E-DE18CC523D49}" srcOrd="10" destOrd="0" presId="urn:microsoft.com/office/officeart/2018/2/layout/IconVerticalSolidList"/>
    <dgm:cxn modelId="{05163EC0-BC0E-45EE-8FD5-34DE66CC4B29}" type="presParOf" srcId="{F30466C1-C315-4D53-880E-DE18CC523D49}" destId="{EACCE3AB-163C-4C83-8C61-B9371E6F06B5}" srcOrd="0" destOrd="0" presId="urn:microsoft.com/office/officeart/2018/2/layout/IconVerticalSolidList"/>
    <dgm:cxn modelId="{77B54717-4D18-45C5-9A1C-EECE50A4DB2F}" type="presParOf" srcId="{F30466C1-C315-4D53-880E-DE18CC523D49}" destId="{8A01D972-4B8E-4A12-B6F7-76AEE2C73D38}" srcOrd="1" destOrd="0" presId="urn:microsoft.com/office/officeart/2018/2/layout/IconVerticalSolidList"/>
    <dgm:cxn modelId="{2469B066-6AE6-42E0-9DEF-6FF54A47986A}" type="presParOf" srcId="{F30466C1-C315-4D53-880E-DE18CC523D49}" destId="{2A973FED-C99F-4760-AB51-13DE81E78CD0}" srcOrd="2" destOrd="0" presId="urn:microsoft.com/office/officeart/2018/2/layout/IconVerticalSolidList"/>
    <dgm:cxn modelId="{BDC71A81-BD68-4E1A-BB4A-4A6385C20EE4}" type="presParOf" srcId="{F30466C1-C315-4D53-880E-DE18CC523D49}" destId="{36D9CF65-C4E6-4446-867A-E85DA7A53CB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36A35-0FB8-425A-9D20-7E899D1C18D2}">
      <dsp:nvSpPr>
        <dsp:cNvPr id="0" name=""/>
        <dsp:cNvSpPr/>
      </dsp:nvSpPr>
      <dsp:spPr>
        <a:xfrm>
          <a:off x="0" y="235"/>
          <a:ext cx="10767931" cy="624493"/>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ED0EB351-1B42-4B90-BF4B-3DC9196AD593}">
      <dsp:nvSpPr>
        <dsp:cNvPr id="0" name=""/>
        <dsp:cNvSpPr/>
      </dsp:nvSpPr>
      <dsp:spPr>
        <a:xfrm>
          <a:off x="150924" y="103992"/>
          <a:ext cx="419440" cy="41944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3198FD-6551-4874-BAE0-284666C95697}">
      <dsp:nvSpPr>
        <dsp:cNvPr id="0" name=""/>
        <dsp:cNvSpPr/>
      </dsp:nvSpPr>
      <dsp:spPr>
        <a:xfrm>
          <a:off x="721290" y="1465"/>
          <a:ext cx="10046640" cy="624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92" tIns="66092" rIns="66092" bIns="66092" numCol="1" spcCol="1270" anchor="ctr" anchorCtr="0">
          <a:noAutofit/>
        </a:bodyPr>
        <a:lstStyle/>
        <a:p>
          <a:pPr marL="0" lvl="0" indent="0" algn="l" defTabSz="1244600">
            <a:lnSpc>
              <a:spcPct val="100000"/>
            </a:lnSpc>
            <a:spcBef>
              <a:spcPct val="0"/>
            </a:spcBef>
            <a:spcAft>
              <a:spcPct val="35000"/>
            </a:spcAft>
            <a:buNone/>
          </a:pPr>
          <a:r>
            <a:rPr lang="en-US" sz="2800" kern="1200" dirty="0"/>
            <a:t>Start-up Specifics</a:t>
          </a:r>
        </a:p>
      </dsp:txBody>
      <dsp:txXfrm>
        <a:off x="721290" y="1465"/>
        <a:ext cx="10046640" cy="624493"/>
      </dsp:txXfrm>
    </dsp:sp>
    <dsp:sp modelId="{D1F98FDF-B08C-4A04-9972-775B8236B35C}">
      <dsp:nvSpPr>
        <dsp:cNvPr id="0" name=""/>
        <dsp:cNvSpPr/>
      </dsp:nvSpPr>
      <dsp:spPr>
        <a:xfrm>
          <a:off x="0" y="782082"/>
          <a:ext cx="10767931" cy="624493"/>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82481A03-A808-4E98-B778-01A29A690EDF}">
      <dsp:nvSpPr>
        <dsp:cNvPr id="0" name=""/>
        <dsp:cNvSpPr/>
      </dsp:nvSpPr>
      <dsp:spPr>
        <a:xfrm>
          <a:off x="150924" y="884609"/>
          <a:ext cx="419440" cy="41944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191F27-53AA-463A-A225-D2AE106789B9}">
      <dsp:nvSpPr>
        <dsp:cNvPr id="0" name=""/>
        <dsp:cNvSpPr/>
      </dsp:nvSpPr>
      <dsp:spPr>
        <a:xfrm>
          <a:off x="721290" y="782082"/>
          <a:ext cx="10046640" cy="624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92" tIns="66092" rIns="66092" bIns="66092" numCol="1" spcCol="1270" anchor="ctr" anchorCtr="0">
          <a:noAutofit/>
        </a:bodyPr>
        <a:lstStyle/>
        <a:p>
          <a:pPr marL="0" lvl="0" indent="0" algn="l" defTabSz="1244600">
            <a:lnSpc>
              <a:spcPct val="100000"/>
            </a:lnSpc>
            <a:spcBef>
              <a:spcPct val="0"/>
            </a:spcBef>
            <a:spcAft>
              <a:spcPct val="35000"/>
            </a:spcAft>
            <a:buNone/>
          </a:pPr>
          <a:r>
            <a:rPr lang="en-US" sz="2800" kern="1200" dirty="0"/>
            <a:t>Documents to Request and Underwriting Reminders</a:t>
          </a:r>
        </a:p>
      </dsp:txBody>
      <dsp:txXfrm>
        <a:off x="721290" y="782082"/>
        <a:ext cx="10046640" cy="624493"/>
      </dsp:txXfrm>
    </dsp:sp>
    <dsp:sp modelId="{3442CEA7-E061-4A37-BFA8-3A18C2245463}">
      <dsp:nvSpPr>
        <dsp:cNvPr id="0" name=""/>
        <dsp:cNvSpPr/>
      </dsp:nvSpPr>
      <dsp:spPr>
        <a:xfrm>
          <a:off x="0" y="1562700"/>
          <a:ext cx="10767931" cy="624493"/>
        </a:xfrm>
        <a:prstGeom prst="roundRect">
          <a:avLst>
            <a:gd name="adj" fmla="val 10000"/>
          </a:avLst>
        </a:prstGeom>
        <a:noFill/>
        <a:ln>
          <a:noFill/>
        </a:ln>
        <a:effectLst/>
      </dsp:spPr>
      <dsp:style>
        <a:lnRef idx="0">
          <a:scrgbClr r="0" g="0" b="0"/>
        </a:lnRef>
        <a:fillRef idx="1">
          <a:scrgbClr r="0" g="0" b="0"/>
        </a:fillRef>
        <a:effectRef idx="0">
          <a:scrgbClr r="0" g="0" b="0"/>
        </a:effectRef>
        <a:fontRef idx="minor"/>
      </dsp:style>
    </dsp:sp>
    <dsp:sp modelId="{30FD86EA-B3D2-4617-895B-F898568C6368}">
      <dsp:nvSpPr>
        <dsp:cNvPr id="0" name=""/>
        <dsp:cNvSpPr/>
      </dsp:nvSpPr>
      <dsp:spPr>
        <a:xfrm>
          <a:off x="150924" y="1665226"/>
          <a:ext cx="419440" cy="419440"/>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EF3226-2DA8-429B-85CD-42C3694BDDD1}">
      <dsp:nvSpPr>
        <dsp:cNvPr id="0" name=""/>
        <dsp:cNvSpPr/>
      </dsp:nvSpPr>
      <dsp:spPr>
        <a:xfrm>
          <a:off x="721290" y="1562700"/>
          <a:ext cx="10046640" cy="624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92" tIns="66092" rIns="66092" bIns="66092" numCol="1" spcCol="1270" anchor="ctr" anchorCtr="0">
          <a:noAutofit/>
        </a:bodyPr>
        <a:lstStyle/>
        <a:p>
          <a:pPr marL="0" lvl="0" indent="0" algn="l" defTabSz="1244600">
            <a:lnSpc>
              <a:spcPct val="100000"/>
            </a:lnSpc>
            <a:spcBef>
              <a:spcPct val="0"/>
            </a:spcBef>
            <a:spcAft>
              <a:spcPct val="35000"/>
            </a:spcAft>
            <a:buNone/>
          </a:pPr>
          <a:r>
            <a:rPr lang="en-US" sz="2800" kern="1200" dirty="0"/>
            <a:t>Projections and Stress Analysis</a:t>
          </a:r>
        </a:p>
      </dsp:txBody>
      <dsp:txXfrm>
        <a:off x="721290" y="1562700"/>
        <a:ext cx="10046640" cy="624493"/>
      </dsp:txXfrm>
    </dsp:sp>
    <dsp:sp modelId="{23073821-F961-4147-8CB1-2C61A988FEB8}">
      <dsp:nvSpPr>
        <dsp:cNvPr id="0" name=""/>
        <dsp:cNvSpPr/>
      </dsp:nvSpPr>
      <dsp:spPr>
        <a:xfrm>
          <a:off x="0" y="2343317"/>
          <a:ext cx="10767931" cy="624493"/>
        </a:xfrm>
        <a:prstGeom prst="roundRect">
          <a:avLst>
            <a:gd name="adj" fmla="val 10000"/>
          </a:avLst>
        </a:prstGeom>
        <a:noFill/>
        <a:ln>
          <a:noFill/>
        </a:ln>
        <a:effectLst/>
      </dsp:spPr>
      <dsp:style>
        <a:lnRef idx="0">
          <a:scrgbClr r="0" g="0" b="0"/>
        </a:lnRef>
        <a:fillRef idx="1">
          <a:scrgbClr r="0" g="0" b="0"/>
        </a:fillRef>
        <a:effectRef idx="0">
          <a:scrgbClr r="0" g="0" b="0"/>
        </a:effectRef>
        <a:fontRef idx="minor"/>
      </dsp:style>
    </dsp:sp>
    <dsp:sp modelId="{E12E3979-43A5-41DD-8D3C-89AA13985EFB}">
      <dsp:nvSpPr>
        <dsp:cNvPr id="0" name=""/>
        <dsp:cNvSpPr/>
      </dsp:nvSpPr>
      <dsp:spPr>
        <a:xfrm>
          <a:off x="150924" y="2445843"/>
          <a:ext cx="419440" cy="41944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EFFBAC-5651-4463-A2D9-BD3DD51DACB7}">
      <dsp:nvSpPr>
        <dsp:cNvPr id="0" name=""/>
        <dsp:cNvSpPr/>
      </dsp:nvSpPr>
      <dsp:spPr>
        <a:xfrm>
          <a:off x="721290" y="2343317"/>
          <a:ext cx="10046640" cy="624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92" tIns="66092" rIns="66092" bIns="66092" numCol="1" spcCol="1270" anchor="ctr" anchorCtr="0">
          <a:noAutofit/>
        </a:bodyPr>
        <a:lstStyle/>
        <a:p>
          <a:pPr marL="0" lvl="0" indent="0" algn="l" defTabSz="1244600">
            <a:lnSpc>
              <a:spcPct val="100000"/>
            </a:lnSpc>
            <a:spcBef>
              <a:spcPct val="0"/>
            </a:spcBef>
            <a:spcAft>
              <a:spcPct val="35000"/>
            </a:spcAft>
            <a:buNone/>
          </a:pPr>
          <a:r>
            <a:rPr lang="en-US" sz="2800" kern="1200" dirty="0"/>
            <a:t>Industry Comparisons</a:t>
          </a:r>
        </a:p>
      </dsp:txBody>
      <dsp:txXfrm>
        <a:off x="721290" y="2343317"/>
        <a:ext cx="10046640" cy="624493"/>
      </dsp:txXfrm>
    </dsp:sp>
    <dsp:sp modelId="{C895C4BD-0072-4BCA-8109-7F2C7F731A97}">
      <dsp:nvSpPr>
        <dsp:cNvPr id="0" name=""/>
        <dsp:cNvSpPr/>
      </dsp:nvSpPr>
      <dsp:spPr>
        <a:xfrm>
          <a:off x="0" y="3123934"/>
          <a:ext cx="10767931" cy="624493"/>
        </a:xfrm>
        <a:prstGeom prst="roundRect">
          <a:avLst>
            <a:gd name="adj" fmla="val 10000"/>
          </a:avLst>
        </a:prstGeom>
        <a:noFill/>
        <a:ln>
          <a:noFill/>
        </a:ln>
        <a:effectLst/>
      </dsp:spPr>
      <dsp:style>
        <a:lnRef idx="0">
          <a:scrgbClr r="0" g="0" b="0"/>
        </a:lnRef>
        <a:fillRef idx="1">
          <a:scrgbClr r="0" g="0" b="0"/>
        </a:fillRef>
        <a:effectRef idx="0">
          <a:scrgbClr r="0" g="0" b="0"/>
        </a:effectRef>
        <a:fontRef idx="minor"/>
      </dsp:style>
    </dsp:sp>
    <dsp:sp modelId="{2B753C01-4622-411C-B969-504A4317A6F8}">
      <dsp:nvSpPr>
        <dsp:cNvPr id="0" name=""/>
        <dsp:cNvSpPr/>
      </dsp:nvSpPr>
      <dsp:spPr>
        <a:xfrm>
          <a:off x="188909" y="3264445"/>
          <a:ext cx="343471" cy="343471"/>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44DF45-3E29-4580-BB6F-47B4437F4336}">
      <dsp:nvSpPr>
        <dsp:cNvPr id="0" name=""/>
        <dsp:cNvSpPr/>
      </dsp:nvSpPr>
      <dsp:spPr>
        <a:xfrm>
          <a:off x="721290" y="3123934"/>
          <a:ext cx="10046640" cy="624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92" tIns="66092" rIns="66092" bIns="66092" numCol="1" spcCol="1270" anchor="ctr" anchorCtr="0">
          <a:noAutofit/>
        </a:bodyPr>
        <a:lstStyle/>
        <a:p>
          <a:pPr marL="0" lvl="0" indent="0" algn="l" defTabSz="1244600">
            <a:lnSpc>
              <a:spcPct val="100000"/>
            </a:lnSpc>
            <a:spcBef>
              <a:spcPct val="0"/>
            </a:spcBef>
            <a:spcAft>
              <a:spcPct val="35000"/>
            </a:spcAft>
            <a:buNone/>
          </a:pPr>
          <a:r>
            <a:rPr lang="en-US" sz="2800" kern="1200" dirty="0"/>
            <a:t>Key </a:t>
          </a:r>
          <a:r>
            <a:rPr lang="en-US" sz="2800" kern="1200" dirty="0">
              <a:solidFill>
                <a:srgbClr val="000000">
                  <a:hueOff val="0"/>
                  <a:satOff val="0"/>
                  <a:lumOff val="0"/>
                  <a:alphaOff val="0"/>
                </a:srgbClr>
              </a:solidFill>
              <a:latin typeface="Calibri" panose="020F0502020204030204"/>
              <a:ea typeface="+mn-ea"/>
              <a:cs typeface="+mn-cs"/>
            </a:rPr>
            <a:t>Items</a:t>
          </a:r>
          <a:r>
            <a:rPr lang="en-US" sz="2800" kern="1200" dirty="0"/>
            <a:t> to Mitigate Risk</a:t>
          </a:r>
        </a:p>
      </dsp:txBody>
      <dsp:txXfrm>
        <a:off x="721290" y="3123934"/>
        <a:ext cx="10046640" cy="624493"/>
      </dsp:txXfrm>
    </dsp:sp>
    <dsp:sp modelId="{EACCE3AB-163C-4C83-8C61-B9371E6F06B5}">
      <dsp:nvSpPr>
        <dsp:cNvPr id="0" name=""/>
        <dsp:cNvSpPr/>
      </dsp:nvSpPr>
      <dsp:spPr>
        <a:xfrm>
          <a:off x="0" y="3904551"/>
          <a:ext cx="10767931" cy="624493"/>
        </a:xfrm>
        <a:prstGeom prst="roundRect">
          <a:avLst>
            <a:gd name="adj" fmla="val 10000"/>
          </a:avLst>
        </a:prstGeom>
        <a:noFill/>
        <a:ln>
          <a:noFill/>
        </a:ln>
        <a:effectLst/>
      </dsp:spPr>
      <dsp:style>
        <a:lnRef idx="0">
          <a:scrgbClr r="0" g="0" b="0"/>
        </a:lnRef>
        <a:fillRef idx="1">
          <a:scrgbClr r="0" g="0" b="0"/>
        </a:fillRef>
        <a:effectRef idx="0">
          <a:scrgbClr r="0" g="0" b="0"/>
        </a:effectRef>
        <a:fontRef idx="minor"/>
      </dsp:style>
    </dsp:sp>
    <dsp:sp modelId="{8A01D972-4B8E-4A12-B6F7-76AEE2C73D38}">
      <dsp:nvSpPr>
        <dsp:cNvPr id="0" name=""/>
        <dsp:cNvSpPr/>
      </dsp:nvSpPr>
      <dsp:spPr>
        <a:xfrm>
          <a:off x="152348" y="4008503"/>
          <a:ext cx="416593" cy="416589"/>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D9CF65-C4E6-4446-867A-E85DA7A53CBB}">
      <dsp:nvSpPr>
        <dsp:cNvPr id="0" name=""/>
        <dsp:cNvSpPr/>
      </dsp:nvSpPr>
      <dsp:spPr>
        <a:xfrm>
          <a:off x="721290" y="3904551"/>
          <a:ext cx="10046640" cy="624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092" tIns="66092" rIns="66092" bIns="66092" numCol="1" spcCol="1270" anchor="ctr" anchorCtr="0">
          <a:noAutofit/>
        </a:bodyPr>
        <a:lstStyle/>
        <a:p>
          <a:pPr marL="0" lvl="0" indent="0" algn="l" defTabSz="1244600">
            <a:lnSpc>
              <a:spcPct val="100000"/>
            </a:lnSpc>
            <a:spcBef>
              <a:spcPct val="0"/>
            </a:spcBef>
            <a:spcAft>
              <a:spcPct val="35000"/>
            </a:spcAft>
            <a:buNone/>
          </a:pPr>
          <a:r>
            <a:rPr lang="en-US" sz="2800" kern="1200" dirty="0"/>
            <a:t>Underwriting in Economic Uncertainty </a:t>
          </a:r>
        </a:p>
      </dsp:txBody>
      <dsp:txXfrm>
        <a:off x="721290" y="3904551"/>
        <a:ext cx="10046640" cy="62449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8FF4E1-5C49-4C08-9426-7594A9B9E064}" type="datetimeFigureOut">
              <a:rPr lang="en-US" smtClean="0"/>
              <a:t>5/13/2025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D8C227-47A3-4B2B-9919-2635A71972BE}" type="slidenum">
              <a:rPr lang="en-US" smtClean="0"/>
              <a:t>‹#›</a:t>
            </a:fld>
            <a:endParaRPr lang="en-US"/>
          </a:p>
        </p:txBody>
      </p:sp>
    </p:spTree>
    <p:extLst>
      <p:ext uri="{BB962C8B-B14F-4D97-AF65-F5344CB8AC3E}">
        <p14:creationId xmlns:p14="http://schemas.microsoft.com/office/powerpoint/2010/main" val="4080851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solidFill>
                  <a:srgbClr val="44546A"/>
                </a:solidFill>
              </a:rPr>
              <a:t>Welcome to Resilient Underwriting: Best Practices for Startups and Economic Uncertainty</a:t>
            </a:r>
            <a:endParaRPr lang="en-US" i="1" dirty="0">
              <a:solidFill>
                <a:srgbClr val="44546A"/>
              </a:solidFill>
            </a:endParaRPr>
          </a:p>
          <a:p>
            <a:pPr marL="171450" indent="-171450">
              <a:buFont typeface="Arial" panose="020B0604020202020204" pitchFamily="34" charset="0"/>
              <a:buChar char="•"/>
            </a:pPr>
            <a:r>
              <a:rPr lang="en-US" dirty="0">
                <a:solidFill>
                  <a:srgbClr val="44546A"/>
                </a:solidFill>
              </a:rPr>
              <a:t>My name is Toni Stinnett, and I am a Program Manager with Grow America. This presentation is being offered through the Revolving Loan Fund Community of Practice (aka RLF CoP), operated by Grow America with support from the US Economic Development Administration.</a:t>
            </a:r>
          </a:p>
          <a:p>
            <a:pPr marL="171450" indent="-171450">
              <a:buFont typeface="Arial" panose="020B0604020202020204" pitchFamily="34" charset="0"/>
              <a:buChar char="•"/>
            </a:pPr>
            <a:r>
              <a:rPr lang="en-US" b="0" dirty="0"/>
              <a:t>Before I turn it over to our presenters, I want to discuss more about the RLF CoP.</a:t>
            </a:r>
          </a:p>
        </p:txBody>
      </p:sp>
      <p:sp>
        <p:nvSpPr>
          <p:cNvPr id="4" name="Slide Number Placeholder 3"/>
          <p:cNvSpPr>
            <a:spLocks noGrp="1"/>
          </p:cNvSpPr>
          <p:nvPr>
            <p:ph type="sldNum" sz="quarter" idx="5"/>
          </p:nvPr>
        </p:nvSpPr>
        <p:spPr/>
        <p:txBody>
          <a:bodyPr/>
          <a:lstStyle/>
          <a:p>
            <a:fld id="{3567F498-A6DD-420E-A9F4-EA002A62B719}" type="slidenum">
              <a:rPr lang="en-US" smtClean="0"/>
              <a:t>1</a:t>
            </a:fld>
            <a:endParaRPr lang="en-US"/>
          </a:p>
        </p:txBody>
      </p:sp>
    </p:spTree>
    <p:extLst>
      <p:ext uri="{BB962C8B-B14F-4D97-AF65-F5344CB8AC3E}">
        <p14:creationId xmlns:p14="http://schemas.microsoft.com/office/powerpoint/2010/main" val="155894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D8C227-47A3-4B2B-9919-2635A71972BE}" type="slidenum">
              <a:rPr lang="en-US" smtClean="0"/>
              <a:t>20</a:t>
            </a:fld>
            <a:endParaRPr lang="en-US"/>
          </a:p>
        </p:txBody>
      </p:sp>
    </p:spTree>
    <p:extLst>
      <p:ext uri="{BB962C8B-B14F-4D97-AF65-F5344CB8AC3E}">
        <p14:creationId xmlns:p14="http://schemas.microsoft.com/office/powerpoint/2010/main" val="195531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a:p>
            <a:endParaRPr lang="en-US" b="0" dirty="0"/>
          </a:p>
        </p:txBody>
      </p:sp>
      <p:sp>
        <p:nvSpPr>
          <p:cNvPr id="4" name="Slide Number Placeholder 3"/>
          <p:cNvSpPr>
            <a:spLocks noGrp="1"/>
          </p:cNvSpPr>
          <p:nvPr>
            <p:ph type="sldNum" sz="quarter" idx="5"/>
          </p:nvPr>
        </p:nvSpPr>
        <p:spPr/>
        <p:txBody>
          <a:bodyPr/>
          <a:lstStyle/>
          <a:p>
            <a:fld id="{3567F498-A6DD-420E-A9F4-EA002A62B719}" type="slidenum">
              <a:rPr lang="en-US" smtClean="0"/>
              <a:t>23</a:t>
            </a:fld>
            <a:endParaRPr lang="en-US"/>
          </a:p>
        </p:txBody>
      </p:sp>
    </p:spTree>
    <p:extLst>
      <p:ext uri="{BB962C8B-B14F-4D97-AF65-F5344CB8AC3E}">
        <p14:creationId xmlns:p14="http://schemas.microsoft.com/office/powerpoint/2010/main" val="954814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D8C227-47A3-4B2B-9919-2635A71972BE}" type="slidenum">
              <a:rPr lang="en-US" smtClean="0"/>
              <a:t>2</a:t>
            </a:fld>
            <a:endParaRPr lang="en-US"/>
          </a:p>
        </p:txBody>
      </p:sp>
    </p:spTree>
    <p:extLst>
      <p:ext uri="{BB962C8B-B14F-4D97-AF65-F5344CB8AC3E}">
        <p14:creationId xmlns:p14="http://schemas.microsoft.com/office/powerpoint/2010/main" val="1933887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The activities of the RLF CoP will help us meet the objectives and increase RLF capacity.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1" dirty="0"/>
              <a:t>Training and Resources &amp; RLF Network </a:t>
            </a:r>
            <a:r>
              <a:rPr lang="en-US" dirty="0"/>
              <a: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Virtual Monthly workshops – such as this one, you can join our mailing list or check out NADO News to hear about our workshops.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Cohort – We are currently on our fourth and final training cohort that will be taught during this grant. The cohorts are intended to improve organizational capacity and help improve participants’ skills.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Virtual portal – the portal stores helpful resources, including workshop and cohort recordings, and acts as a virtual space to have conversations among your peers in the regional forums. </a:t>
            </a:r>
          </a:p>
          <a:p>
            <a:pPr marL="171450" indent="-171450">
              <a:buFont typeface="Arial" panose="020B0604020202020204" pitchFamily="34" charset="0"/>
              <a:buChar char="•"/>
            </a:pPr>
            <a:r>
              <a:rPr lang="en-US" b="1" dirty="0"/>
              <a:t>Industry analysis </a:t>
            </a:r>
          </a:p>
          <a:p>
            <a:pPr marL="628650" lvl="1" indent="-171450">
              <a:buFont typeface="Arial" panose="020B0604020202020204" pitchFamily="34" charset="0"/>
              <a:buChar char="•"/>
            </a:pPr>
            <a:r>
              <a:rPr lang="en-US" dirty="0"/>
              <a:t>Self-assessment – this is a tool that will provide insights on RLFs in America. It will be open for all RLFs to complete in April.</a:t>
            </a:r>
          </a:p>
          <a:p>
            <a:pPr marL="628650" lvl="1" indent="-171450">
              <a:buFont typeface="Arial" panose="020B0604020202020204" pitchFamily="34" charset="0"/>
              <a:buChar char="•"/>
            </a:pPr>
            <a:r>
              <a:rPr lang="en-US" dirty="0"/>
              <a:t>ED-209 data –Nowak will combine RLF 209 data w/ the findings from the self-assessment to create a white paper on the RLF industry</a:t>
            </a:r>
          </a:p>
          <a:p>
            <a:pPr marL="628650" lvl="1" indent="-171450">
              <a:buFont typeface="Arial" panose="020B0604020202020204" pitchFamily="34" charset="0"/>
              <a:buChar char="•"/>
            </a:pPr>
            <a:r>
              <a:rPr lang="en-US" dirty="0"/>
              <a:t>Cohort evaluations – there are 3 evaluations of the training cohorts that also provide a look at RLFs’ challenges and successes </a:t>
            </a:r>
          </a:p>
          <a:p>
            <a:pPr marL="171450" lvl="0" indent="-171450">
              <a:buFont typeface="Arial" panose="020B0604020202020204" pitchFamily="34" charset="0"/>
              <a:buChar char="•"/>
            </a:pPr>
            <a:r>
              <a:rPr lang="en-US" b="1" dirty="0"/>
              <a:t>Advisory Committee</a:t>
            </a:r>
          </a:p>
          <a:p>
            <a:pPr marL="628650" lvl="1" indent="-171450">
              <a:buFont typeface="Arial" panose="020B0604020202020204" pitchFamily="34" charset="0"/>
              <a:buChar char="•"/>
            </a:pPr>
            <a:r>
              <a:rPr lang="en-US" dirty="0"/>
              <a:t>9 peer leaders that were nominated by colleagues, EDA regional offices, or other organizations</a:t>
            </a:r>
          </a:p>
          <a:p>
            <a:pPr marL="628650" lvl="1" indent="-171450">
              <a:buFont typeface="Arial" panose="020B0604020202020204" pitchFamily="34" charset="0"/>
              <a:buChar char="•"/>
            </a:pPr>
            <a:r>
              <a:rPr lang="en-US" dirty="0"/>
              <a:t>Representation from around the country and from each RO</a:t>
            </a:r>
          </a:p>
          <a:p>
            <a:pPr marL="628650" lvl="1" indent="-171450">
              <a:buFont typeface="Arial" panose="020B0604020202020204" pitchFamily="34" charset="0"/>
              <a:buChar char="•"/>
            </a:pPr>
            <a:r>
              <a:rPr lang="en-US" dirty="0"/>
              <a:t>Meet with them at least once a month to get insights on what RLFs are interested in and make sure that our plans are relevant</a:t>
            </a:r>
          </a:p>
          <a:p>
            <a:pPr marL="628650" lvl="1" indent="-171450">
              <a:buFont typeface="Arial" panose="020B0604020202020204" pitchFamily="34" charset="0"/>
              <a:buChar char="•"/>
            </a:pPr>
            <a:r>
              <a:rPr lang="en-US" dirty="0"/>
              <a:t>May join classes or workshops to provide their tips/ perspective and examples – we will be hearing from one of our peer leaders today</a:t>
            </a:r>
          </a:p>
        </p:txBody>
      </p:sp>
      <p:sp>
        <p:nvSpPr>
          <p:cNvPr id="4" name="Slide Number Placeholder 3"/>
          <p:cNvSpPr>
            <a:spLocks noGrp="1"/>
          </p:cNvSpPr>
          <p:nvPr>
            <p:ph type="sldNum" sz="quarter" idx="5"/>
          </p:nvPr>
        </p:nvSpPr>
        <p:spPr/>
        <p:txBody>
          <a:bodyPr/>
          <a:lstStyle/>
          <a:p>
            <a:fld id="{CBD8C227-47A3-4B2B-9919-2635A71972BE}" type="slidenum">
              <a:rPr lang="en-US" smtClean="0"/>
              <a:t>3</a:t>
            </a:fld>
            <a:endParaRPr lang="en-US"/>
          </a:p>
        </p:txBody>
      </p:sp>
    </p:spTree>
    <p:extLst>
      <p:ext uri="{BB962C8B-B14F-4D97-AF65-F5344CB8AC3E}">
        <p14:creationId xmlns:p14="http://schemas.microsoft.com/office/powerpoint/2010/main" val="1315785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example of a monthly workshop is happening later this month on May 20th</a:t>
            </a:r>
          </a:p>
          <a:p>
            <a:endParaRPr lang="en-US" dirty="0"/>
          </a:p>
          <a:p>
            <a:pPr algn="l" rtl="0" fontAlgn="base">
              <a:lnSpc>
                <a:spcPts val="1657"/>
              </a:lnSpc>
              <a:spcBef>
                <a:spcPts val="1200"/>
              </a:spcBef>
              <a:spcAft>
                <a:spcPts val="1200"/>
              </a:spcAft>
              <a:buNone/>
            </a:pPr>
            <a:r>
              <a:rPr lang="en-US" sz="1800" b="0" i="0" dirty="0">
                <a:solidFill>
                  <a:srgbClr val="000000"/>
                </a:solidFill>
                <a:effectLst/>
                <a:latin typeface="Aptos" panose="020B0004020202020204" pitchFamily="34" charset="0"/>
              </a:rPr>
              <a:t>The webinar will feature presenters from CVL Economics – an econometric firm focused on the creative economy.  During the first portion of the webinar, you will learn more about the creative economy and how it can benefit your community. Following their presentation, Mary Louk will present best practices on how RLFs can lend to businesses in the creative economy. </a:t>
            </a:r>
          </a:p>
          <a:p>
            <a:pPr algn="l" rtl="0" fontAlgn="base">
              <a:lnSpc>
                <a:spcPts val="1657"/>
              </a:lnSpc>
              <a:spcBef>
                <a:spcPts val="1200"/>
              </a:spcBef>
              <a:spcAft>
                <a:spcPts val="1200"/>
              </a:spcAft>
              <a:buNone/>
            </a:pPr>
            <a:endParaRPr lang="en-US" b="0" i="0" dirty="0">
              <a:solidFill>
                <a:srgbClr val="000000"/>
              </a:solidFill>
              <a:effectLst/>
              <a:latin typeface="Aptos" panose="020B0004020202020204" pitchFamily="34" charset="0"/>
            </a:endParaRPr>
          </a:p>
          <a:p>
            <a:r>
              <a:rPr lang="en-US" b="0" i="0" dirty="0">
                <a:solidFill>
                  <a:srgbClr val="000000"/>
                </a:solidFill>
                <a:effectLst/>
                <a:latin typeface="Aptos" panose="020B0004020202020204" pitchFamily="34" charset="0"/>
              </a:rPr>
              <a:t>You can scan the QR code on the screen to register for the webinar</a:t>
            </a:r>
            <a:endParaRPr lang="en-US" dirty="0"/>
          </a:p>
        </p:txBody>
      </p:sp>
      <p:sp>
        <p:nvSpPr>
          <p:cNvPr id="4" name="Slide Number Placeholder 3"/>
          <p:cNvSpPr>
            <a:spLocks noGrp="1"/>
          </p:cNvSpPr>
          <p:nvPr>
            <p:ph type="sldNum" sz="quarter" idx="5"/>
          </p:nvPr>
        </p:nvSpPr>
        <p:spPr/>
        <p:txBody>
          <a:bodyPr/>
          <a:lstStyle/>
          <a:p>
            <a:fld id="{4F1972B9-16C9-41BA-B610-CF4B1E8A9BA8}" type="slidenum">
              <a:rPr lang="en-US" smtClean="0"/>
              <a:t>4</a:t>
            </a:fld>
            <a:endParaRPr lang="en-US"/>
          </a:p>
        </p:txBody>
      </p:sp>
    </p:spTree>
    <p:extLst>
      <p:ext uri="{BB962C8B-B14F-4D97-AF65-F5344CB8AC3E}">
        <p14:creationId xmlns:p14="http://schemas.microsoft.com/office/powerpoint/2010/main" val="1453094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you are scanning the QR codes, I have the pleasure of introducing our speakers today, Mary Louk. </a:t>
            </a:r>
          </a:p>
          <a:p>
            <a:endParaRPr lang="en-US" dirty="0"/>
          </a:p>
          <a:p>
            <a:pPr marL="0" marR="0">
              <a:lnSpc>
                <a:spcPct val="107000"/>
              </a:lnSpc>
              <a:spcBef>
                <a:spcPts val="0"/>
              </a:spcBef>
              <a:spcAft>
                <a:spcPts val="800"/>
              </a:spcAft>
            </a:pPr>
            <a:r>
              <a:rPr lang="en-US" sz="1200" b="0" dirty="0">
                <a:effectLst/>
                <a:latin typeface="Calibri" panose="020F0502020204030204" pitchFamily="34" charset="0"/>
                <a:ea typeface="Calibri" panose="020F0502020204030204" pitchFamily="34" charset="0"/>
                <a:cs typeface="Times New Roman" panose="02020603050405020304" pitchFamily="18" charset="0"/>
              </a:rPr>
              <a:t>Mary</a:t>
            </a: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r>
              <a:rPr lang="en-US" sz="1200" dirty="0">
                <a:effectLst/>
                <a:latin typeface="Calibri" panose="020F0502020204030204" pitchFamily="34" charset="0"/>
                <a:ea typeface="Calibri" panose="020F0502020204030204" pitchFamily="34" charset="0"/>
                <a:cs typeface="Times New Roman" panose="02020603050405020304" pitchFamily="18" charset="0"/>
              </a:rPr>
              <a:t>is the Director of Credit at Grow America Lending, where she leverages over 15 years of expertise in commercial and small business lending, credit analysis, and portfolio management to help small businesses grow. She first joined Grow America in 2022 as a Programs Manager and Fund Administrator. In that role Mary played a pivotal role in launching loan programs nationwide, specifically designed to support low-income and minority-owned businesses. Her contributions also extend to special projects, including grant applications, lender technical assistance programs, and other strategic initiatives. In April of 2024 she was named Director of Credit for Grow America. Since then, she has made many improvements to Grow America’s credit process with an eye to improving the customer experience.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Mary will be joined by </a:t>
            </a:r>
            <a:r>
              <a:rPr lang="en-US" sz="1200" b="1" dirty="0">
                <a:effectLst/>
                <a:latin typeface="Calibri" panose="020F0502020204030204" pitchFamily="34" charset="0"/>
                <a:ea typeface="Calibri" panose="020F0502020204030204" pitchFamily="34" charset="0"/>
                <a:cs typeface="Times New Roman" panose="02020603050405020304" pitchFamily="18" charset="0"/>
              </a:rPr>
              <a:t>Kelly Crisswell</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0" dirty="0">
                <a:effectLst/>
                <a:latin typeface="Calibri" panose="020F0502020204030204" pitchFamily="34" charset="0"/>
                <a:ea typeface="Calibri" panose="020F0502020204030204" pitchFamily="34" charset="0"/>
                <a:cs typeface="Times New Roman" panose="02020603050405020304" pitchFamily="18" charset="0"/>
              </a:rPr>
              <a:t>Kelly is the Deputy Executive Director for the South Plains Association of Governments (SPAG) and Caprock Business Finance Corporation. S</a:t>
            </a:r>
            <a:r>
              <a:rPr lang="en-US" sz="1800" b="0" dirty="0">
                <a:effectLst/>
                <a:latin typeface="Calibri" panose="020F0502020204030204" pitchFamily="34" charset="0"/>
                <a:ea typeface="Calibri" panose="020F0502020204030204" pitchFamily="34" charset="0"/>
              </a:rPr>
              <a:t>he has managed the EDA funded RLF and CDC operations since 2018 and oversees an RLF portfolio that spans 3 regions in West Texas with over 150 active loans and a portfolio of over $12MM ($9MM outstanding in active loans). </a:t>
            </a:r>
            <a:r>
              <a:rPr lang="en-US" sz="1800" b="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Additionally,as</a:t>
            </a:r>
            <a:r>
              <a:rPr lang="en-US" sz="1800" b="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the Deputy Executive Director, Kelly oversees Regional Services &amp; Economic Development which contains several programs that serve the SPAG region as well as other parts of Texas, including the SBA 504 loan program operated through Caprock BFC, SPAG </a:t>
            </a:r>
            <a:r>
              <a:rPr lang="en-US" sz="1800" b="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LoanStar</a:t>
            </a:r>
            <a:r>
              <a:rPr lang="en-US" sz="1800" b="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Fund, and the SPAG CORE specialty loan programs which cumulatively have a small business portfolio of over $60 million. In January, Kelly was named the next Executive Director of SPAG and will be stepping into the role currently held by Tim Pierce, as he retires from SPAG in June after 40 years of service. </a:t>
            </a:r>
            <a:endParaRPr lang="en-US" sz="1200" b="0" dirty="0">
              <a:effectLst/>
              <a:latin typeface="Calibri" panose="020F0502020204030204" pitchFamily="34" charset="0"/>
              <a:ea typeface="Calibri" panose="020F0502020204030204" pitchFamily="34" charset="0"/>
            </a:endParaRPr>
          </a:p>
          <a:p>
            <a:pPr marL="0" marR="0">
              <a:lnSpc>
                <a:spcPct val="107000"/>
              </a:lnSpc>
              <a:spcBef>
                <a:spcPts val="0"/>
              </a:spcBef>
              <a:spcAft>
                <a:spcPts val="800"/>
              </a:spcAft>
            </a:pPr>
            <a:endParaRPr lang="en-US" dirty="0"/>
          </a:p>
        </p:txBody>
      </p:sp>
      <p:sp>
        <p:nvSpPr>
          <p:cNvPr id="4" name="Slide Number Placeholder 3"/>
          <p:cNvSpPr>
            <a:spLocks noGrp="1"/>
          </p:cNvSpPr>
          <p:nvPr>
            <p:ph type="sldNum" sz="quarter" idx="5"/>
          </p:nvPr>
        </p:nvSpPr>
        <p:spPr/>
        <p:txBody>
          <a:bodyPr/>
          <a:lstStyle/>
          <a:p>
            <a:fld id="{47DCF01A-0507-44DF-804B-BA78D565E3C7}" type="slidenum">
              <a:rPr lang="en-US" smtClean="0"/>
              <a:t>5</a:t>
            </a:fld>
            <a:endParaRPr lang="en-US"/>
          </a:p>
        </p:txBody>
      </p:sp>
    </p:spTree>
    <p:extLst>
      <p:ext uri="{BB962C8B-B14F-4D97-AF65-F5344CB8AC3E}">
        <p14:creationId xmlns:p14="http://schemas.microsoft.com/office/powerpoint/2010/main" val="127034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US" dirty="0"/>
          </a:p>
        </p:txBody>
      </p:sp>
      <p:sp>
        <p:nvSpPr>
          <p:cNvPr id="4" name="Slide Number Placeholder 3"/>
          <p:cNvSpPr>
            <a:spLocks noGrp="1"/>
          </p:cNvSpPr>
          <p:nvPr>
            <p:ph type="sldNum" sz="quarter" idx="5"/>
          </p:nvPr>
        </p:nvSpPr>
        <p:spPr/>
        <p:txBody>
          <a:bodyPr/>
          <a:lstStyle/>
          <a:p>
            <a:fld id="{862F7F3B-5ECB-4786-8EFC-B23B91F79A31}" type="slidenum">
              <a:rPr lang="en-US" smtClean="0"/>
              <a:t>6</a:t>
            </a:fld>
            <a:endParaRPr lang="en-US"/>
          </a:p>
        </p:txBody>
      </p:sp>
    </p:spTree>
    <p:extLst>
      <p:ext uri="{BB962C8B-B14F-4D97-AF65-F5344CB8AC3E}">
        <p14:creationId xmlns:p14="http://schemas.microsoft.com/office/powerpoint/2010/main" val="3522735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323CA-0B47-8326-AF7A-FF3989429F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642A21-4065-8C0A-9D71-7109FCBA908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F901CB-6873-526C-EAC0-E367A41CBE48}"/>
              </a:ext>
            </a:extLst>
          </p:cNvPr>
          <p:cNvSpPr>
            <a:spLocks noGrp="1"/>
          </p:cNvSpPr>
          <p:nvPr>
            <p:ph type="body" idx="1"/>
          </p:nvPr>
        </p:nvSpPr>
        <p:spPr/>
        <p:txBody>
          <a:bodyPr/>
          <a:lstStyle/>
          <a:p>
            <a:r>
              <a:rPr lang="en-US" dirty="0"/>
              <a:t>1 in 4 small businesses fail in the first year of operation, 45% in the first 5 years.  Only 25% of all businesses make it to 15 years or more.  (BLS)</a:t>
            </a:r>
          </a:p>
        </p:txBody>
      </p:sp>
      <p:sp>
        <p:nvSpPr>
          <p:cNvPr id="4" name="Slide Number Placeholder 3">
            <a:extLst>
              <a:ext uri="{FF2B5EF4-FFF2-40B4-BE49-F238E27FC236}">
                <a16:creationId xmlns:a16="http://schemas.microsoft.com/office/drawing/2014/main" id="{3069999C-5BF5-E410-494D-D96F486088C0}"/>
              </a:ext>
            </a:extLst>
          </p:cNvPr>
          <p:cNvSpPr>
            <a:spLocks noGrp="1"/>
          </p:cNvSpPr>
          <p:nvPr>
            <p:ph type="sldNum" sz="quarter" idx="5"/>
          </p:nvPr>
        </p:nvSpPr>
        <p:spPr/>
        <p:txBody>
          <a:bodyPr/>
          <a:lstStyle/>
          <a:p>
            <a:fld id="{CBD8C227-47A3-4B2B-9919-2635A71972BE}" type="slidenum">
              <a:rPr lang="en-US" smtClean="0"/>
              <a:t>7</a:t>
            </a:fld>
            <a:endParaRPr lang="en-US"/>
          </a:p>
        </p:txBody>
      </p:sp>
    </p:spTree>
    <p:extLst>
      <p:ext uri="{BB962C8B-B14F-4D97-AF65-F5344CB8AC3E}">
        <p14:creationId xmlns:p14="http://schemas.microsoft.com/office/powerpoint/2010/main" val="341336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D8C227-47A3-4B2B-9919-2635A71972BE}" type="slidenum">
              <a:rPr lang="en-US" smtClean="0"/>
              <a:t>9</a:t>
            </a:fld>
            <a:endParaRPr lang="en-US"/>
          </a:p>
        </p:txBody>
      </p:sp>
    </p:spTree>
    <p:extLst>
      <p:ext uri="{BB962C8B-B14F-4D97-AF65-F5344CB8AC3E}">
        <p14:creationId xmlns:p14="http://schemas.microsoft.com/office/powerpoint/2010/main" val="4020275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D8C227-47A3-4B2B-9919-2635A71972BE}" type="slidenum">
              <a:rPr lang="en-US" smtClean="0"/>
              <a:t>15</a:t>
            </a:fld>
            <a:endParaRPr lang="en-US"/>
          </a:p>
        </p:txBody>
      </p:sp>
    </p:spTree>
    <p:extLst>
      <p:ext uri="{BB962C8B-B14F-4D97-AF65-F5344CB8AC3E}">
        <p14:creationId xmlns:p14="http://schemas.microsoft.com/office/powerpoint/2010/main" val="14840213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1E8C0-695B-DE25-0891-EE6D774C95D9}"/>
              </a:ext>
            </a:extLst>
          </p:cNvPr>
          <p:cNvSpPr>
            <a:spLocks noGrp="1"/>
          </p:cNvSpPr>
          <p:nvPr>
            <p:ph type="ctrTitle"/>
          </p:nvPr>
        </p:nvSpPr>
        <p:spPr>
          <a:xfrm>
            <a:off x="1524000" y="1122363"/>
            <a:ext cx="9144000" cy="2387600"/>
          </a:xfrm>
          <a:prstGeom prst="rect">
            <a:avLst/>
          </a:prstGeom>
        </p:spPr>
        <p:txBody>
          <a:bodyPr anchor="b"/>
          <a:lstStyle>
            <a:lvl1pPr algn="l">
              <a:defRPr sz="6000" b="1" i="0">
                <a:solidFill>
                  <a:srgbClr val="675CA8"/>
                </a:solidFill>
                <a:latin typeface="Montserrat Thin ExtraBold" pitchFamily="2" charset="77"/>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B5A88BDA-5035-6AD2-E387-6C2FAAED31C0}"/>
              </a:ext>
            </a:extLst>
          </p:cNvPr>
          <p:cNvSpPr>
            <a:spLocks noGrp="1"/>
          </p:cNvSpPr>
          <p:nvPr>
            <p:ph type="subTitle" idx="1"/>
          </p:nvPr>
        </p:nvSpPr>
        <p:spPr>
          <a:xfrm>
            <a:off x="1524000" y="3602038"/>
            <a:ext cx="9144000" cy="1655762"/>
          </a:xfrm>
          <a:prstGeom prst="rect">
            <a:avLst/>
          </a:prstGeom>
        </p:spPr>
        <p:txBody>
          <a:bodyPr>
            <a:normAutofit/>
          </a:bodyPr>
          <a:lstStyle>
            <a:lvl1pPr marL="0" indent="0" algn="l">
              <a:buNone/>
              <a:defRPr sz="3600">
                <a:solidFill>
                  <a:srgbClr val="8A8B8A"/>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248027-B5EF-E2B8-05A7-25EC29C60A43}"/>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E252F8B9-7206-C5D9-D3CC-8D839A7B416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608C19F-E4DB-D169-9B12-ECCD05C4D883}"/>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sp>
        <p:nvSpPr>
          <p:cNvPr id="11" name="Right Triangle 10">
            <a:extLst>
              <a:ext uri="{FF2B5EF4-FFF2-40B4-BE49-F238E27FC236}">
                <a16:creationId xmlns:a16="http://schemas.microsoft.com/office/drawing/2014/main" id="{3068832E-8FAB-9190-3301-3BF006D0F082}"/>
              </a:ext>
            </a:extLst>
          </p:cNvPr>
          <p:cNvSpPr/>
          <p:nvPr userDrawn="1"/>
        </p:nvSpPr>
        <p:spPr>
          <a:xfrm flipH="1" flipV="1">
            <a:off x="8527192" y="-1"/>
            <a:ext cx="3664808" cy="5661499"/>
          </a:xfrm>
          <a:prstGeom prst="rtTriangle">
            <a:avLst/>
          </a:prstGeom>
          <a:solidFill>
            <a:srgbClr val="675C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ight Triangle 11">
            <a:extLst>
              <a:ext uri="{FF2B5EF4-FFF2-40B4-BE49-F238E27FC236}">
                <a16:creationId xmlns:a16="http://schemas.microsoft.com/office/drawing/2014/main" id="{21A52AE2-0179-8B7D-4FC3-0E8FED508782}"/>
              </a:ext>
            </a:extLst>
          </p:cNvPr>
          <p:cNvSpPr/>
          <p:nvPr userDrawn="1"/>
        </p:nvSpPr>
        <p:spPr>
          <a:xfrm flipV="1">
            <a:off x="0" y="-1"/>
            <a:ext cx="1965216" cy="3035921"/>
          </a:xfrm>
          <a:prstGeom prst="rtTriangle">
            <a:avLst/>
          </a:prstGeom>
          <a:solidFill>
            <a:srgbClr val="FAA3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A blue text on a black background&#10;&#10;Description automatically generated">
            <a:extLst>
              <a:ext uri="{FF2B5EF4-FFF2-40B4-BE49-F238E27FC236}">
                <a16:creationId xmlns:a16="http://schemas.microsoft.com/office/drawing/2014/main" id="{EFB101A5-3EF9-0869-EEA9-B969AD4921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706178"/>
            <a:ext cx="1900294" cy="475074"/>
          </a:xfrm>
          <a:prstGeom prst="rect">
            <a:avLst/>
          </a:prstGeom>
        </p:spPr>
      </p:pic>
      <p:pic>
        <p:nvPicPr>
          <p:cNvPr id="16" name="Picture 15" descr="A black background with a black square&#10;&#10;Description automatically generated with medium confidence">
            <a:extLst>
              <a:ext uri="{FF2B5EF4-FFF2-40B4-BE49-F238E27FC236}">
                <a16:creationId xmlns:a16="http://schemas.microsoft.com/office/drawing/2014/main" id="{A61EF664-BF36-792C-7A19-7BC19B4F67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671197"/>
            <a:ext cx="1711013" cy="576437"/>
          </a:xfrm>
          <a:prstGeom prst="rect">
            <a:avLst/>
          </a:prstGeom>
        </p:spPr>
      </p:pic>
    </p:spTree>
    <p:extLst>
      <p:ext uri="{BB962C8B-B14F-4D97-AF65-F5344CB8AC3E}">
        <p14:creationId xmlns:p14="http://schemas.microsoft.com/office/powerpoint/2010/main" val="1199292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675C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sp>
        <p:nvSpPr>
          <p:cNvPr id="8" name="Right Triangle 7">
            <a:extLst>
              <a:ext uri="{FF2B5EF4-FFF2-40B4-BE49-F238E27FC236}">
                <a16:creationId xmlns:a16="http://schemas.microsoft.com/office/drawing/2014/main" id="{38686C33-6C14-A4D6-233A-416393A5226A}"/>
              </a:ext>
            </a:extLst>
          </p:cNvPr>
          <p:cNvSpPr/>
          <p:nvPr userDrawn="1"/>
        </p:nvSpPr>
        <p:spPr>
          <a:xfrm flipH="1" flipV="1">
            <a:off x="10226784" y="0"/>
            <a:ext cx="1965216" cy="3035921"/>
          </a:xfrm>
          <a:prstGeom prst="rtTriangle">
            <a:avLst/>
          </a:prstGeom>
          <a:solidFill>
            <a:srgbClr val="FAA3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A blue text on a black background&#10;&#10;Description automatically generated">
            <a:extLst>
              <a:ext uri="{FF2B5EF4-FFF2-40B4-BE49-F238E27FC236}">
                <a16:creationId xmlns:a16="http://schemas.microsoft.com/office/drawing/2014/main" id="{345067B7-8CF5-4A07-BC40-B1D84921448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4" name="Picture 13" descr="A black background with a black square&#10;&#10;Description automatically generated with medium confidence">
            <a:extLst>
              <a:ext uri="{FF2B5EF4-FFF2-40B4-BE49-F238E27FC236}">
                <a16:creationId xmlns:a16="http://schemas.microsoft.com/office/drawing/2014/main" id="{AB1DE42F-8646-0A1A-6287-F2A55E16F78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180945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B3A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a:solidFill>
                  <a:schemeClr val="bg1"/>
                </a:solidFill>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sp>
        <p:nvSpPr>
          <p:cNvPr id="9" name="Right Triangle 8">
            <a:extLst>
              <a:ext uri="{FF2B5EF4-FFF2-40B4-BE49-F238E27FC236}">
                <a16:creationId xmlns:a16="http://schemas.microsoft.com/office/drawing/2014/main" id="{076A5D1C-3214-616A-6BD9-A8E12F45B2C7}"/>
              </a:ext>
            </a:extLst>
          </p:cNvPr>
          <p:cNvSpPr/>
          <p:nvPr userDrawn="1"/>
        </p:nvSpPr>
        <p:spPr>
          <a:xfrm flipH="1" flipV="1">
            <a:off x="10226784" y="0"/>
            <a:ext cx="1965216" cy="3035921"/>
          </a:xfrm>
          <a:prstGeom prst="rtTriangle">
            <a:avLst/>
          </a:prstGeom>
          <a:solidFill>
            <a:srgbClr val="3E6B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blue text on a black background&#10;&#10;Description automatically generated">
            <a:extLst>
              <a:ext uri="{FF2B5EF4-FFF2-40B4-BE49-F238E27FC236}">
                <a16:creationId xmlns:a16="http://schemas.microsoft.com/office/drawing/2014/main" id="{6C1828DB-EE5E-CC36-4A22-93AD0AC743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2" name="Picture 11" descr="A black background with a black square&#10;&#10;Description automatically generated with medium confidence">
            <a:extLst>
              <a:ext uri="{FF2B5EF4-FFF2-40B4-BE49-F238E27FC236}">
                <a16:creationId xmlns:a16="http://schemas.microsoft.com/office/drawing/2014/main" id="{38FE4D4B-086C-39B6-17A1-CB39B7B9384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2487821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40B1D-9CDD-8333-3C43-DCE4F4DFF8A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8292D7-3186-C072-DFDB-5C5F6895B879}"/>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A267E3-2F5A-3979-77E4-90766087A207}"/>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F1ECFE43-AF57-25CA-BB60-5376E5668A2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F3DAFDF-590D-C326-ADC2-93DAE19D64AC}"/>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spTree>
    <p:extLst>
      <p:ext uri="{BB962C8B-B14F-4D97-AF65-F5344CB8AC3E}">
        <p14:creationId xmlns:p14="http://schemas.microsoft.com/office/powerpoint/2010/main" val="1867404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EFE717-C60C-47BC-BDF8-500A7C2CAFFD}"/>
              </a:ext>
            </a:extLst>
          </p:cNvPr>
          <p:cNvSpPr>
            <a:spLocks noGrp="1"/>
          </p:cNvSpPr>
          <p:nvPr>
            <p:ph sz="half" idx="1"/>
          </p:nvPr>
        </p:nvSpPr>
        <p:spPr>
          <a:xfrm>
            <a:off x="838200" y="1825625"/>
            <a:ext cx="5181600" cy="386061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72253F-1792-5FB0-24A8-FBAC5D9920E5}"/>
              </a:ext>
            </a:extLst>
          </p:cNvPr>
          <p:cNvSpPr>
            <a:spLocks noGrp="1"/>
          </p:cNvSpPr>
          <p:nvPr>
            <p:ph sz="half" idx="2"/>
          </p:nvPr>
        </p:nvSpPr>
        <p:spPr>
          <a:xfrm>
            <a:off x="6172200" y="1825625"/>
            <a:ext cx="5181600" cy="386061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D66FBDB9-58B1-F5FE-6C81-0621F36DE448}"/>
              </a:ext>
            </a:extLst>
          </p:cNvPr>
          <p:cNvSpPr/>
          <p:nvPr userDrawn="1"/>
        </p:nvSpPr>
        <p:spPr>
          <a:xfrm>
            <a:off x="0" y="0"/>
            <a:ext cx="12192000" cy="1690688"/>
          </a:xfrm>
          <a:prstGeom prst="rect">
            <a:avLst/>
          </a:prstGeom>
          <a:solidFill>
            <a:srgbClr val="675C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D346E2AB-603F-159D-4404-0E343811C3DE}"/>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a:t>Click to edit Master title style</a:t>
            </a:r>
            <a:endParaRPr lang="en-US" dirty="0"/>
          </a:p>
        </p:txBody>
      </p:sp>
      <p:sp>
        <p:nvSpPr>
          <p:cNvPr id="10" name="Date Placeholder 3">
            <a:extLst>
              <a:ext uri="{FF2B5EF4-FFF2-40B4-BE49-F238E27FC236}">
                <a16:creationId xmlns:a16="http://schemas.microsoft.com/office/drawing/2014/main" id="{3FF0FCB7-6142-7191-8814-8159C3F18166}"/>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11" name="Footer Placeholder 4">
            <a:extLst>
              <a:ext uri="{FF2B5EF4-FFF2-40B4-BE49-F238E27FC236}">
                <a16:creationId xmlns:a16="http://schemas.microsoft.com/office/drawing/2014/main" id="{1BE5DE8A-E774-6F5F-DD0A-8BCB832BE26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2" name="Slide Number Placeholder 5">
            <a:extLst>
              <a:ext uri="{FF2B5EF4-FFF2-40B4-BE49-F238E27FC236}">
                <a16:creationId xmlns:a16="http://schemas.microsoft.com/office/drawing/2014/main" id="{309AF5EF-B944-88C3-A3D7-54F16F064628}"/>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2" name="Picture 1" descr="A blue text on a black background&#10;&#10;Description automatically generated">
            <a:extLst>
              <a:ext uri="{FF2B5EF4-FFF2-40B4-BE49-F238E27FC236}">
                <a16:creationId xmlns:a16="http://schemas.microsoft.com/office/drawing/2014/main" id="{B304E40A-8AFE-FD78-CB05-8CA6A819B06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5" name="Picture 4" descr="A black background with a black square&#10;&#10;Description automatically generated with medium confidence">
            <a:extLst>
              <a:ext uri="{FF2B5EF4-FFF2-40B4-BE49-F238E27FC236}">
                <a16:creationId xmlns:a16="http://schemas.microsoft.com/office/drawing/2014/main" id="{4D6FBA87-CAE0-0C1A-D237-D461BBA434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3226010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B897F67-D6F6-93D1-AF1F-C4BA3E304A88}"/>
              </a:ext>
            </a:extLst>
          </p:cNvPr>
          <p:cNvSpPr/>
          <p:nvPr userDrawn="1"/>
        </p:nvSpPr>
        <p:spPr>
          <a:xfrm>
            <a:off x="0" y="0"/>
            <a:ext cx="12192000" cy="1690688"/>
          </a:xfrm>
          <a:prstGeom prst="rect">
            <a:avLst/>
          </a:prstGeom>
          <a:solidFill>
            <a:srgbClr val="675C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BD1D286B-0501-D473-B201-AFF68A389BA1}"/>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a:t>Click to edit Master title style</a:t>
            </a:r>
            <a:endParaRPr lang="en-US" dirty="0"/>
          </a:p>
        </p:txBody>
      </p:sp>
      <p:sp>
        <p:nvSpPr>
          <p:cNvPr id="8" name="Date Placeholder 3">
            <a:extLst>
              <a:ext uri="{FF2B5EF4-FFF2-40B4-BE49-F238E27FC236}">
                <a16:creationId xmlns:a16="http://schemas.microsoft.com/office/drawing/2014/main" id="{4A3C6CA2-6504-6A68-073E-F6575D55EDB6}"/>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9" name="Footer Placeholder 4">
            <a:extLst>
              <a:ext uri="{FF2B5EF4-FFF2-40B4-BE49-F238E27FC236}">
                <a16:creationId xmlns:a16="http://schemas.microsoft.com/office/drawing/2014/main" id="{E501DC54-5B47-B754-76B9-1E55D229564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10" name="Slide Number Placeholder 5">
            <a:extLst>
              <a:ext uri="{FF2B5EF4-FFF2-40B4-BE49-F238E27FC236}">
                <a16:creationId xmlns:a16="http://schemas.microsoft.com/office/drawing/2014/main" id="{543389D6-913C-CB34-4BD1-D8089B675C58}"/>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2" name="Picture 1" descr="A blue text on a black background&#10;&#10;Description automatically generated">
            <a:extLst>
              <a:ext uri="{FF2B5EF4-FFF2-40B4-BE49-F238E27FC236}">
                <a16:creationId xmlns:a16="http://schemas.microsoft.com/office/drawing/2014/main" id="{45B9921E-DAEC-F4D7-BB05-1B672AA4BDB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3" name="Picture 2" descr="A black background with a black square&#10;&#10;Description automatically generated with medium confidence">
            <a:extLst>
              <a:ext uri="{FF2B5EF4-FFF2-40B4-BE49-F238E27FC236}">
                <a16:creationId xmlns:a16="http://schemas.microsoft.com/office/drawing/2014/main" id="{FB005994-8BE0-234B-17A6-617A29BA9FD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1252583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2A8086-45E4-C495-8BE8-5D9A8F2E4D7C}"/>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3" name="Footer Placeholder 2">
            <a:extLst>
              <a:ext uri="{FF2B5EF4-FFF2-40B4-BE49-F238E27FC236}">
                <a16:creationId xmlns:a16="http://schemas.microsoft.com/office/drawing/2014/main" id="{EC42C04E-BD11-EC8B-0155-BEB24FDCE39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48C06D52-C184-B425-2B61-79043DE20936}"/>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spTree>
    <p:extLst>
      <p:ext uri="{BB962C8B-B14F-4D97-AF65-F5344CB8AC3E}">
        <p14:creationId xmlns:p14="http://schemas.microsoft.com/office/powerpoint/2010/main" val="2511585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D96C2-D194-BA3F-F109-556A56C945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7F9F91-D738-6BAA-C6FB-320C1CDD3B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B7791E-40C3-01A8-40CA-69259924FF4A}"/>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5" name="Footer Placeholder 4">
            <a:extLst>
              <a:ext uri="{FF2B5EF4-FFF2-40B4-BE49-F238E27FC236}">
                <a16:creationId xmlns:a16="http://schemas.microsoft.com/office/drawing/2014/main" id="{155821B6-28CC-2AE3-F2FD-3540FCCC3C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666C5E-3FC6-B4CF-2648-DBFDF17499F3}"/>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2234970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356D3-2DDF-5728-EB7F-B36A6DE3AE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0C210F-62A4-3344-CD54-9E67FD87B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A25C67-61E5-D7A8-298C-B821B49E6F7E}"/>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5" name="Footer Placeholder 4">
            <a:extLst>
              <a:ext uri="{FF2B5EF4-FFF2-40B4-BE49-F238E27FC236}">
                <a16:creationId xmlns:a16="http://schemas.microsoft.com/office/drawing/2014/main" id="{F726AD2F-188A-05A7-F56A-6C982B42C2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C5853E-5E64-D16C-C38C-70C847FD1EF0}"/>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1396642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F9846-3098-FA67-DD86-96D3A36FC2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B2FB07-FB83-0F7D-0BC4-E18246B1FA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F38F0F-82B4-D567-B6A4-5E80881AA929}"/>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5" name="Footer Placeholder 4">
            <a:extLst>
              <a:ext uri="{FF2B5EF4-FFF2-40B4-BE49-F238E27FC236}">
                <a16:creationId xmlns:a16="http://schemas.microsoft.com/office/drawing/2014/main" id="{3FA4A9A5-474F-98F8-D949-5C046879B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FB001-7AB0-0213-6278-2A9C1F90F175}"/>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1122815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19D5-65C2-2854-2969-88DC72998F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0334A6-5F76-6342-982B-73AF9A8D58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B74702-D8B9-1636-0B3E-0A31C98912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0A9C79-DDD6-1FF0-FEBD-93F264A11979}"/>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6" name="Footer Placeholder 5">
            <a:extLst>
              <a:ext uri="{FF2B5EF4-FFF2-40B4-BE49-F238E27FC236}">
                <a16:creationId xmlns:a16="http://schemas.microsoft.com/office/drawing/2014/main" id="{25666461-D035-991C-A9AC-2C4DC7706D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3C5277-05D1-A491-7AC3-5CEE340757AE}"/>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1688886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675C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12" name="Picture 11" descr="A blue text on a black background&#10;&#10;Description automatically generated">
            <a:extLst>
              <a:ext uri="{FF2B5EF4-FFF2-40B4-BE49-F238E27FC236}">
                <a16:creationId xmlns:a16="http://schemas.microsoft.com/office/drawing/2014/main" id="{C92FA677-0459-B835-1050-6DF57650B8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4257B81E-8ABF-65A8-DB5A-C57E5B2436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84519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5CF53-B4D7-71E2-D2EA-B61451B9E8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977DAF-DD3E-16FB-EEAA-1E3CB1DB69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A48B86-B5CE-2E29-4A03-466D2286F5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4A16F5-575F-8554-2A8A-7509BDD8F0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FAB546-9BB6-C828-29F5-D830510976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0F056A-249F-ED3A-0B41-A0856205056B}"/>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8" name="Footer Placeholder 7">
            <a:extLst>
              <a:ext uri="{FF2B5EF4-FFF2-40B4-BE49-F238E27FC236}">
                <a16:creationId xmlns:a16="http://schemas.microsoft.com/office/drawing/2014/main" id="{AE4B184B-0670-A9CE-1B2C-043778FABF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83B650-DA24-CF9D-9BC6-0D688734D8BC}"/>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40139081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CA9BA-77D7-1A2B-1B59-23F7C0227F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249B7A-0690-8279-FDD3-4BDF163790DD}"/>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4" name="Footer Placeholder 3">
            <a:extLst>
              <a:ext uri="{FF2B5EF4-FFF2-40B4-BE49-F238E27FC236}">
                <a16:creationId xmlns:a16="http://schemas.microsoft.com/office/drawing/2014/main" id="{194858B7-7335-4433-C314-DBF9A955C7D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DEF054-7934-2D80-C7DC-8AC030AC4CA9}"/>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3210556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9FC785-503C-844E-78F5-FA407366787B}"/>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3" name="Footer Placeholder 2">
            <a:extLst>
              <a:ext uri="{FF2B5EF4-FFF2-40B4-BE49-F238E27FC236}">
                <a16:creationId xmlns:a16="http://schemas.microsoft.com/office/drawing/2014/main" id="{B0EE0CD2-D956-7112-2098-B9EE9ACBA5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D6E9BC-B83C-2BBA-A6F4-3DCD80625D6F}"/>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38440843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759A2-20CD-4A3F-A50B-D9AABFEA6D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FF9F02-E452-F1FF-E925-D31B80FF0F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F44C70-FD53-7583-C230-57C49E2B37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DB39DE-F076-61BB-6BDE-352DB1BD6B8B}"/>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6" name="Footer Placeholder 5">
            <a:extLst>
              <a:ext uri="{FF2B5EF4-FFF2-40B4-BE49-F238E27FC236}">
                <a16:creationId xmlns:a16="http://schemas.microsoft.com/office/drawing/2014/main" id="{993009C3-98FB-4037-B67C-3E5D7F2C67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269C13-9A22-7B48-9C8C-5FDBC5504ABF}"/>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35077697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7E1C1-E8CF-96AC-9E85-E715090EB5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BC7C80-E009-B11A-A01E-022DED17B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D04331-DC88-4F64-E189-4501AEB5C2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8ED77B-666D-BA64-C549-6BA10EC26A5C}"/>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6" name="Footer Placeholder 5">
            <a:extLst>
              <a:ext uri="{FF2B5EF4-FFF2-40B4-BE49-F238E27FC236}">
                <a16:creationId xmlns:a16="http://schemas.microsoft.com/office/drawing/2014/main" id="{66B4C45A-D577-A9CA-551C-4B6E5E0916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A8CD9A-BF05-6A5F-146D-723F22AB1441}"/>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29382119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D94DE-5B3F-CCE9-CB9F-E7CF043EEF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D51CEA-D32A-90D3-220D-2B034D51E9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69DCCE-5282-7D8E-1D47-1B3B082DB708}"/>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5" name="Footer Placeholder 4">
            <a:extLst>
              <a:ext uri="{FF2B5EF4-FFF2-40B4-BE49-F238E27FC236}">
                <a16:creationId xmlns:a16="http://schemas.microsoft.com/office/drawing/2014/main" id="{84DCCF88-E952-5DB4-1F6A-20B78FE6AC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C98A18-AB99-A25F-1515-9BFAE70607D3}"/>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28259209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9F242E-0663-EACE-BE4E-775CFD0632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0B55EC-5EA6-3B1A-4235-0E07EE2C18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6C0170-5826-7347-A581-365471EEA9A0}"/>
              </a:ext>
            </a:extLst>
          </p:cNvPr>
          <p:cNvSpPr>
            <a:spLocks noGrp="1"/>
          </p:cNvSpPr>
          <p:nvPr>
            <p:ph type="dt" sz="half" idx="10"/>
          </p:nvPr>
        </p:nvSpPr>
        <p:spPr/>
        <p:txBody>
          <a:bodyPr/>
          <a:lstStyle/>
          <a:p>
            <a:fld id="{084F8DEA-DC09-4D4E-93FF-37EEBA48EAFE}" type="datetimeFigureOut">
              <a:rPr lang="en-US" smtClean="0"/>
              <a:t>5/13/2025</a:t>
            </a:fld>
            <a:endParaRPr lang="en-US"/>
          </a:p>
        </p:txBody>
      </p:sp>
      <p:sp>
        <p:nvSpPr>
          <p:cNvPr id="5" name="Footer Placeholder 4">
            <a:extLst>
              <a:ext uri="{FF2B5EF4-FFF2-40B4-BE49-F238E27FC236}">
                <a16:creationId xmlns:a16="http://schemas.microsoft.com/office/drawing/2014/main" id="{5C31ECD5-AD61-914E-BCE4-39013F2748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B1EFD8-962F-8558-2A77-0E7F0CFA3CE2}"/>
              </a:ext>
            </a:extLst>
          </p:cNvPr>
          <p:cNvSpPr>
            <a:spLocks noGrp="1"/>
          </p:cNvSpPr>
          <p:nvPr>
            <p:ph type="sldNum" sz="quarter" idx="12"/>
          </p:nvPr>
        </p:nvSpPr>
        <p:spPr/>
        <p:txBody>
          <a:bodyPr/>
          <a:lstStyle/>
          <a:p>
            <a:fld id="{8EE6EC92-4770-4AFA-8881-7245C7BE03D6}" type="slidenum">
              <a:rPr lang="en-US" smtClean="0"/>
              <a:t>‹#›</a:t>
            </a:fld>
            <a:endParaRPr lang="en-US"/>
          </a:p>
        </p:txBody>
      </p:sp>
    </p:spTree>
    <p:extLst>
      <p:ext uri="{BB962C8B-B14F-4D97-AF65-F5344CB8AC3E}">
        <p14:creationId xmlns:p14="http://schemas.microsoft.com/office/powerpoint/2010/main" val="28297271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3E6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12" name="Picture 11" descr="A blue text on a black background&#10;&#10;Description automatically generated">
            <a:extLst>
              <a:ext uri="{FF2B5EF4-FFF2-40B4-BE49-F238E27FC236}">
                <a16:creationId xmlns:a16="http://schemas.microsoft.com/office/drawing/2014/main" id="{C92FA677-0459-B835-1050-6DF57650B8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4257B81E-8ABF-65A8-DB5A-C57E5B2436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328236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B34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12" name="Picture 11" descr="A blue text on a black background&#10;&#10;Description automatically generated">
            <a:extLst>
              <a:ext uri="{FF2B5EF4-FFF2-40B4-BE49-F238E27FC236}">
                <a16:creationId xmlns:a16="http://schemas.microsoft.com/office/drawing/2014/main" id="{C92FA677-0459-B835-1050-6DF57650B8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4257B81E-8ABF-65A8-DB5A-C57E5B2436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4078779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3E6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12" name="Picture 11" descr="A blue text on a black background&#10;&#10;Description automatically generated">
            <a:extLst>
              <a:ext uri="{FF2B5EF4-FFF2-40B4-BE49-F238E27FC236}">
                <a16:creationId xmlns:a16="http://schemas.microsoft.com/office/drawing/2014/main" id="{C92FA677-0459-B835-1050-6DF57650B8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4257B81E-8ABF-65A8-DB5A-C57E5B2436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351855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F15A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12" name="Picture 11" descr="A blue text on a black background&#10;&#10;Description automatically generated">
            <a:extLst>
              <a:ext uri="{FF2B5EF4-FFF2-40B4-BE49-F238E27FC236}">
                <a16:creationId xmlns:a16="http://schemas.microsoft.com/office/drawing/2014/main" id="{C92FA677-0459-B835-1050-6DF57650B8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4257B81E-8ABF-65A8-DB5A-C57E5B2436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3143820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F372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12" name="Picture 11" descr="A blue text on a black background&#10;&#10;Description automatically generated">
            <a:extLst>
              <a:ext uri="{FF2B5EF4-FFF2-40B4-BE49-F238E27FC236}">
                <a16:creationId xmlns:a16="http://schemas.microsoft.com/office/drawing/2014/main" id="{C92FA677-0459-B835-1050-6DF57650B8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4257B81E-8ABF-65A8-DB5A-C57E5B2436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421898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FAA3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12" name="Picture 11" descr="A blue text on a black background&#10;&#10;Description automatically generated">
            <a:extLst>
              <a:ext uri="{FF2B5EF4-FFF2-40B4-BE49-F238E27FC236}">
                <a16:creationId xmlns:a16="http://schemas.microsoft.com/office/drawing/2014/main" id="{C92FA677-0459-B835-1050-6DF57650B8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4257B81E-8ABF-65A8-DB5A-C57E5B2436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1724776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B3AD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chemeClr val="bg1"/>
                </a:solidFill>
                <a:latin typeface="Montserrat Thin ExtraBold"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12" name="Picture 11" descr="A blue text on a black background&#10;&#10;Description automatically generated">
            <a:extLst>
              <a:ext uri="{FF2B5EF4-FFF2-40B4-BE49-F238E27FC236}">
                <a16:creationId xmlns:a16="http://schemas.microsoft.com/office/drawing/2014/main" id="{C92FA677-0459-B835-1050-6DF57650B80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094" y="5865229"/>
            <a:ext cx="1900294" cy="475074"/>
          </a:xfrm>
          <a:prstGeom prst="rect">
            <a:avLst/>
          </a:prstGeom>
        </p:spPr>
      </p:pic>
      <p:pic>
        <p:nvPicPr>
          <p:cNvPr id="13" name="Picture 12" descr="A black background with a black square&#10;&#10;Description automatically generated with medium confidence">
            <a:extLst>
              <a:ext uri="{FF2B5EF4-FFF2-40B4-BE49-F238E27FC236}">
                <a16:creationId xmlns:a16="http://schemas.microsoft.com/office/drawing/2014/main" id="{4257B81E-8ABF-65A8-DB5A-C57E5B2436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42787" y="5830248"/>
            <a:ext cx="1711013" cy="576437"/>
          </a:xfrm>
          <a:prstGeom prst="rect">
            <a:avLst/>
          </a:prstGeom>
        </p:spPr>
      </p:pic>
    </p:spTree>
    <p:extLst>
      <p:ext uri="{BB962C8B-B14F-4D97-AF65-F5344CB8AC3E}">
        <p14:creationId xmlns:p14="http://schemas.microsoft.com/office/powerpoint/2010/main" val="2448578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742613-9ABB-47DF-5026-5C3C2BE3B38D}"/>
              </a:ext>
            </a:extLst>
          </p:cNvPr>
          <p:cNvSpPr/>
          <p:nvPr userDrawn="1"/>
        </p:nvSpPr>
        <p:spPr>
          <a:xfrm>
            <a:off x="0" y="0"/>
            <a:ext cx="12192000" cy="1690688"/>
          </a:xfrm>
          <a:prstGeom prst="rect">
            <a:avLst/>
          </a:prstGeom>
          <a:solidFill>
            <a:srgbClr val="96CA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30323F-5A13-CA9D-5D4A-3EA4BAD6F99C}"/>
              </a:ext>
            </a:extLst>
          </p:cNvPr>
          <p:cNvSpPr>
            <a:spLocks noGrp="1"/>
          </p:cNvSpPr>
          <p:nvPr>
            <p:ph type="title"/>
          </p:nvPr>
        </p:nvSpPr>
        <p:spPr>
          <a:xfrm>
            <a:off x="838200" y="365125"/>
            <a:ext cx="10515600" cy="1325563"/>
          </a:xfrm>
          <a:prstGeom prst="rect">
            <a:avLst/>
          </a:prstGeom>
        </p:spPr>
        <p:txBody>
          <a:bodyPr/>
          <a:lstStyle>
            <a:lvl1pPr>
              <a:defRPr b="1" i="0">
                <a:solidFill>
                  <a:srgbClr val="0F5A93"/>
                </a:solidFill>
                <a:latin typeface="Montserrat Thin ExtraBold" pitchFamily="2" charset="77"/>
              </a:defRPr>
            </a:lvl1pPr>
          </a:lstStyle>
          <a:p>
            <a:r>
              <a:rPr lang="en-US" dirty="0"/>
              <a:t>Click to edit Master title style</a:t>
            </a:r>
          </a:p>
        </p:txBody>
      </p:sp>
      <p:sp>
        <p:nvSpPr>
          <p:cNvPr id="3" name="Content Placeholder 2">
            <a:extLst>
              <a:ext uri="{FF2B5EF4-FFF2-40B4-BE49-F238E27FC236}">
                <a16:creationId xmlns:a16="http://schemas.microsoft.com/office/drawing/2014/main" id="{70EAD940-1FBE-A1BB-3961-0C24D51DD112}"/>
              </a:ext>
            </a:extLst>
          </p:cNvPr>
          <p:cNvSpPr>
            <a:spLocks noGrp="1"/>
          </p:cNvSpPr>
          <p:nvPr>
            <p:ph idx="1"/>
          </p:nvPr>
        </p:nvSpPr>
        <p:spPr>
          <a:xfrm>
            <a:off x="838200" y="1825625"/>
            <a:ext cx="10515600" cy="3890889"/>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85597-EF79-DE52-BEE3-B8E6286F0C28}"/>
              </a:ext>
            </a:extLst>
          </p:cNvPr>
          <p:cNvSpPr>
            <a:spLocks noGrp="1"/>
          </p:cNvSpPr>
          <p:nvPr>
            <p:ph type="dt" sz="half" idx="10"/>
          </p:nvPr>
        </p:nvSpPr>
        <p:spPr>
          <a:xfrm>
            <a:off x="838200" y="6356350"/>
            <a:ext cx="2743200" cy="365125"/>
          </a:xfrm>
          <a:prstGeom prst="rect">
            <a:avLst/>
          </a:prstGeom>
        </p:spPr>
        <p:txBody>
          <a:bodyPr/>
          <a:lstStyle/>
          <a:p>
            <a:fld id="{BF973081-1B65-454B-9E78-B3AD3B285273}" type="datetimeFigureOut">
              <a:rPr lang="en-US" smtClean="0"/>
              <a:t>5/13/2025</a:t>
            </a:fld>
            <a:endParaRPr lang="en-US"/>
          </a:p>
        </p:txBody>
      </p:sp>
      <p:sp>
        <p:nvSpPr>
          <p:cNvPr id="5" name="Footer Placeholder 4">
            <a:extLst>
              <a:ext uri="{FF2B5EF4-FFF2-40B4-BE49-F238E27FC236}">
                <a16:creationId xmlns:a16="http://schemas.microsoft.com/office/drawing/2014/main" id="{82455D5B-D329-B937-BB05-6B245C0EFE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EE18AE4-3AAE-5BE4-D739-AD159191E68D}"/>
              </a:ext>
            </a:extLst>
          </p:cNvPr>
          <p:cNvSpPr>
            <a:spLocks noGrp="1"/>
          </p:cNvSpPr>
          <p:nvPr>
            <p:ph type="sldNum" sz="quarter" idx="12"/>
          </p:nvPr>
        </p:nvSpPr>
        <p:spPr>
          <a:xfrm>
            <a:off x="8610600" y="6356350"/>
            <a:ext cx="2743200" cy="365125"/>
          </a:xfrm>
          <a:prstGeom prst="rect">
            <a:avLst/>
          </a:prstGeom>
        </p:spPr>
        <p:txBody>
          <a:bodyPr/>
          <a:lstStyle/>
          <a:p>
            <a:fld id="{B242959E-B747-4BD3-B435-E35B12DD2E2E}" type="slidenum">
              <a:rPr lang="en-US" smtClean="0"/>
              <a:t>‹#›</a:t>
            </a:fld>
            <a:endParaRPr lang="en-US"/>
          </a:p>
        </p:txBody>
      </p:sp>
      <p:pic>
        <p:nvPicPr>
          <p:cNvPr id="9" name="Picture 8" descr="A blue letter d with a black background&#10;&#10;Description automatically generated">
            <a:extLst>
              <a:ext uri="{FF2B5EF4-FFF2-40B4-BE49-F238E27FC236}">
                <a16:creationId xmlns:a16="http://schemas.microsoft.com/office/drawing/2014/main" id="{EBA845B7-AE20-4C4C-14B6-3F2FD39383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42787" y="721479"/>
            <a:ext cx="1709928" cy="522819"/>
          </a:xfrm>
          <a:prstGeom prst="rect">
            <a:avLst/>
          </a:prstGeom>
        </p:spPr>
      </p:pic>
    </p:spTree>
    <p:extLst>
      <p:ext uri="{BB962C8B-B14F-4D97-AF65-F5344CB8AC3E}">
        <p14:creationId xmlns:p14="http://schemas.microsoft.com/office/powerpoint/2010/main" val="155232803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299822-E82C-6F40-B3AD-68472A4C00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999249C-4A29-6941-BED5-2CABD7E693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29E772-34E2-64CA-8544-C2A63D5D4A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ource Serif 4 Medium" panose="02040603050405020204" pitchFamily="18" charset="0"/>
                <a:ea typeface="Source Serif 4 Medium" panose="02040603050405020204" pitchFamily="18" charset="0"/>
              </a:defRPr>
            </a:lvl1pPr>
          </a:lstStyle>
          <a:p>
            <a:fld id="{BF973081-1B65-454B-9E78-B3AD3B285273}" type="datetimeFigureOut">
              <a:rPr lang="en-US" smtClean="0"/>
              <a:pPr/>
              <a:t>5/13/2025</a:t>
            </a:fld>
            <a:endParaRPr lang="en-US"/>
          </a:p>
        </p:txBody>
      </p:sp>
      <p:sp>
        <p:nvSpPr>
          <p:cNvPr id="5" name="Footer Placeholder 4">
            <a:extLst>
              <a:ext uri="{FF2B5EF4-FFF2-40B4-BE49-F238E27FC236}">
                <a16:creationId xmlns:a16="http://schemas.microsoft.com/office/drawing/2014/main" id="{9BBDAEAA-AE2D-C0C5-97F8-4A409ED944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ource Serif 4 Medium" panose="02040603050405020204" pitchFamily="18" charset="0"/>
                <a:ea typeface="Source Serif 4 Medium" panose="02040603050405020204" pitchFamily="18" charset="0"/>
              </a:defRPr>
            </a:lvl1pPr>
          </a:lstStyle>
          <a:p>
            <a:endParaRPr lang="en-US"/>
          </a:p>
        </p:txBody>
      </p:sp>
      <p:sp>
        <p:nvSpPr>
          <p:cNvPr id="6" name="Slide Number Placeholder 5">
            <a:extLst>
              <a:ext uri="{FF2B5EF4-FFF2-40B4-BE49-F238E27FC236}">
                <a16:creationId xmlns:a16="http://schemas.microsoft.com/office/drawing/2014/main" id="{90B500C4-CB23-7963-1DAB-7C5877D86C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ource Serif 4 Medium" panose="02040603050405020204" pitchFamily="18" charset="0"/>
                <a:ea typeface="Source Serif 4 Medium" panose="02040603050405020204" pitchFamily="18" charset="0"/>
              </a:defRPr>
            </a:lvl1pPr>
          </a:lstStyle>
          <a:p>
            <a:fld id="{B242959E-B747-4BD3-B435-E35B12DD2E2E}" type="slidenum">
              <a:rPr lang="en-US" smtClean="0"/>
              <a:pPr/>
              <a:t>‹#›</a:t>
            </a:fld>
            <a:endParaRPr lang="en-US"/>
          </a:p>
        </p:txBody>
      </p:sp>
    </p:spTree>
    <p:extLst>
      <p:ext uri="{BB962C8B-B14F-4D97-AF65-F5344CB8AC3E}">
        <p14:creationId xmlns:p14="http://schemas.microsoft.com/office/powerpoint/2010/main" val="389656098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74" r:id="rId3"/>
    <p:sldLayoutId id="2147483675" r:id="rId4"/>
    <p:sldLayoutId id="2147483673" r:id="rId5"/>
    <p:sldLayoutId id="2147483676" r:id="rId6"/>
    <p:sldLayoutId id="2147483677" r:id="rId7"/>
    <p:sldLayoutId id="2147483672" r:id="rId8"/>
    <p:sldLayoutId id="2147483670" r:id="rId9"/>
    <p:sldLayoutId id="2147483664" r:id="rId10"/>
    <p:sldLayoutId id="2147483665" r:id="rId11"/>
    <p:sldLayoutId id="2147483666" r:id="rId12"/>
    <p:sldLayoutId id="2147483667" r:id="rId13"/>
    <p:sldLayoutId id="2147483668" r:id="rId14"/>
    <p:sldLayoutId id="2147483669" r:id="rId15"/>
  </p:sldLayoutIdLst>
  <p:txStyles>
    <p:titleStyle>
      <a:lvl1pPr algn="l" defTabSz="914400" rtl="0" eaLnBrk="1" latinLnBrk="0" hangingPunct="1">
        <a:lnSpc>
          <a:spcPct val="90000"/>
        </a:lnSpc>
        <a:spcBef>
          <a:spcPct val="0"/>
        </a:spcBef>
        <a:buNone/>
        <a:defRPr sz="4400" b="1" i="0" kern="1200">
          <a:solidFill>
            <a:schemeClr val="tx1"/>
          </a:solidFill>
          <a:latin typeface="Montserrat Thin Extra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erif 4 Medium" panose="02040603050405020204" pitchFamily="18" charset="0"/>
          <a:ea typeface="Source Serif 4 Medium" panose="0204060305040502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ource Serif 4 Medium" panose="02040603050405020204" pitchFamily="18" charset="0"/>
          <a:ea typeface="Source Serif 4 Medium" panose="0204060305040502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erif 4 Medium" panose="02040603050405020204" pitchFamily="18" charset="0"/>
          <a:ea typeface="Source Serif 4 Medium" panose="0204060305040502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erif 4 Medium" panose="02040603050405020204" pitchFamily="18" charset="0"/>
          <a:ea typeface="Source Serif 4 Medium" panose="0204060305040502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erif 4 Medium" panose="02040603050405020204" pitchFamily="18" charset="0"/>
          <a:ea typeface="Source Serif 4 Medium" panose="020406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47B514-DF68-425E-F547-517CBDC6B9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8D0FCF-2B84-013D-EDA4-05DF4FB0CE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C18F1D-047B-B5B1-148E-192E2B91E5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4F8DEA-DC09-4D4E-93FF-37EEBA48EAFE}" type="datetimeFigureOut">
              <a:rPr lang="en-US" smtClean="0"/>
              <a:t>5/13/2025</a:t>
            </a:fld>
            <a:endParaRPr lang="en-US"/>
          </a:p>
        </p:txBody>
      </p:sp>
      <p:sp>
        <p:nvSpPr>
          <p:cNvPr id="5" name="Footer Placeholder 4">
            <a:extLst>
              <a:ext uri="{FF2B5EF4-FFF2-40B4-BE49-F238E27FC236}">
                <a16:creationId xmlns:a16="http://schemas.microsoft.com/office/drawing/2014/main" id="{E6B89AF4-0B97-E259-ED82-BB5836E480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5312D9-8024-2A7E-DDF2-5445CB505C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6EC92-4770-4AFA-8881-7245C7BE03D6}" type="slidenum">
              <a:rPr lang="en-US" smtClean="0"/>
              <a:t>‹#›</a:t>
            </a:fld>
            <a:endParaRPr lang="en-US"/>
          </a:p>
        </p:txBody>
      </p:sp>
    </p:spTree>
    <p:extLst>
      <p:ext uri="{BB962C8B-B14F-4D97-AF65-F5344CB8AC3E}">
        <p14:creationId xmlns:p14="http://schemas.microsoft.com/office/powerpoint/2010/main" val="3627000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2.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ibisworld.co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35.png"/><Relationship Id="rId4" Type="http://schemas.openxmlformats.org/officeDocument/2006/relationships/hyperlink" Target="https://www.rmahq.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5.xml"/><Relationship Id="rId6" Type="http://schemas.openxmlformats.org/officeDocument/2006/relationships/image" Target="../media/image36.png"/><Relationship Id="rId5" Type="http://schemas.openxmlformats.org/officeDocument/2006/relationships/hyperlink" Target="mailto:kcriswell@spag.org" TargetMode="External"/><Relationship Id="rId4" Type="http://schemas.openxmlformats.org/officeDocument/2006/relationships/hyperlink" Target="mailto:mlouk@growamerica.org"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7.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2.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7.xml"/><Relationship Id="rId4" Type="http://schemas.openxmlformats.org/officeDocument/2006/relationships/image" Target="../media/image18.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8FFD9C-4633-5D27-B23A-20ED954F32DA}"/>
              </a:ext>
            </a:extLst>
          </p:cNvPr>
          <p:cNvSpPr>
            <a:spLocks noGrp="1" noRot="1" noMove="1" noResize="1" noEditPoints="1" noAdjustHandles="1" noChangeArrowheads="1" noChangeShapeType="1"/>
          </p:cNvSpPr>
          <p:nvPr/>
        </p:nvSpPr>
        <p:spPr>
          <a:xfrm>
            <a:off x="-81023" y="0"/>
            <a:ext cx="7863840" cy="6858000"/>
          </a:xfrm>
          <a:prstGeom prst="rect">
            <a:avLst/>
          </a:prstGeom>
          <a:solidFill>
            <a:srgbClr val="3E6B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5400" b="1" dirty="0">
                <a:latin typeface="Montserrat Thin ExtraBold"/>
              </a:rPr>
              <a:t>Resilient Underwriting: Best Practices for Startups and Economic Uncertainty</a:t>
            </a:r>
          </a:p>
        </p:txBody>
      </p:sp>
      <p:sp>
        <p:nvSpPr>
          <p:cNvPr id="2" name="TextBox 1">
            <a:extLst>
              <a:ext uri="{FF2B5EF4-FFF2-40B4-BE49-F238E27FC236}">
                <a16:creationId xmlns:a16="http://schemas.microsoft.com/office/drawing/2014/main" id="{D34041B9-3A05-EED6-808C-3382084B5A70}"/>
              </a:ext>
            </a:extLst>
          </p:cNvPr>
          <p:cNvSpPr txBox="1"/>
          <p:nvPr/>
        </p:nvSpPr>
        <p:spPr>
          <a:xfrm>
            <a:off x="127591" y="5916775"/>
            <a:ext cx="7389629" cy="830997"/>
          </a:xfrm>
          <a:prstGeom prst="rect">
            <a:avLst/>
          </a:prstGeom>
          <a:noFill/>
        </p:spPr>
        <p:txBody>
          <a:bodyPr wrap="square">
            <a:spAutoFit/>
          </a:bodyPr>
          <a:lstStyle/>
          <a:p>
            <a:pPr algn="just"/>
            <a:r>
              <a:rPr lang="en-US" sz="1200" dirty="0">
                <a:solidFill>
                  <a:schemeClr val="bg2"/>
                </a:solidFill>
                <a:latin typeface="Montserrat Thin ExtraBold"/>
              </a:rPr>
              <a:t>This presentation was prepared by Grow America using Federal funds under award ED22HDQ3070190 from the Economic Development Administration, U.S. Department of Commerce. The statements, findings, conclusions, and recommendations are those of the author(s) and do not necessarily reflect the views of the Economic Development Administration or the U.S. Department of Commerce.</a:t>
            </a:r>
          </a:p>
        </p:txBody>
      </p:sp>
      <p:grpSp>
        <p:nvGrpSpPr>
          <p:cNvPr id="5" name="Group 4">
            <a:extLst>
              <a:ext uri="{FF2B5EF4-FFF2-40B4-BE49-F238E27FC236}">
                <a16:creationId xmlns:a16="http://schemas.microsoft.com/office/drawing/2014/main" id="{D990353F-F66D-4087-18B9-6C379D6D8713}"/>
              </a:ext>
            </a:extLst>
          </p:cNvPr>
          <p:cNvGrpSpPr/>
          <p:nvPr/>
        </p:nvGrpSpPr>
        <p:grpSpPr>
          <a:xfrm>
            <a:off x="8613054" y="778275"/>
            <a:ext cx="2377440" cy="5301449"/>
            <a:chOff x="8613054" y="848667"/>
            <a:chExt cx="2377440" cy="5301449"/>
          </a:xfrm>
        </p:grpSpPr>
        <p:pic>
          <p:nvPicPr>
            <p:cNvPr id="7" name="Picture 6" descr="A black background with a black square&#10;&#10;Description automatically generated with medium confidence">
              <a:extLst>
                <a:ext uri="{FF2B5EF4-FFF2-40B4-BE49-F238E27FC236}">
                  <a16:creationId xmlns:a16="http://schemas.microsoft.com/office/drawing/2014/main" id="{C07322F6-5B0A-DD0C-520F-24FE8B72A4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3054" y="2003551"/>
              <a:ext cx="2377440" cy="795240"/>
            </a:xfrm>
            <a:prstGeom prst="rect">
              <a:avLst/>
            </a:prstGeom>
          </p:spPr>
        </p:pic>
        <p:pic>
          <p:nvPicPr>
            <p:cNvPr id="8" name="Picture 7" descr="A close-up of logos&#10;&#10;Description automatically generated">
              <a:extLst>
                <a:ext uri="{FF2B5EF4-FFF2-40B4-BE49-F238E27FC236}">
                  <a16:creationId xmlns:a16="http://schemas.microsoft.com/office/drawing/2014/main" id="{EFCB69BF-6A7A-1212-FA9F-8B1D7970019B}"/>
                </a:ext>
              </a:extLst>
            </p:cNvPr>
            <p:cNvPicPr>
              <a:picLocks noChangeAspect="1"/>
            </p:cNvPicPr>
            <p:nvPr/>
          </p:nvPicPr>
          <p:blipFill rotWithShape="1">
            <a:blip r:embed="rId4">
              <a:extLst>
                <a:ext uri="{28A0092B-C50C-407E-A947-70E740481C1C}">
                  <a14:useLocalDpi xmlns:a14="http://schemas.microsoft.com/office/drawing/2010/main" val="0"/>
                </a:ext>
              </a:extLst>
            </a:blip>
            <a:srcRect r="55585"/>
            <a:stretch/>
          </p:blipFill>
          <p:spPr>
            <a:xfrm>
              <a:off x="8848287" y="3182459"/>
              <a:ext cx="1906975" cy="1627059"/>
            </a:xfrm>
            <a:prstGeom prst="rect">
              <a:avLst/>
            </a:prstGeom>
          </p:spPr>
        </p:pic>
        <p:pic>
          <p:nvPicPr>
            <p:cNvPr id="9" name="Picture 8" descr="A close up of a logo&#10;&#10;Description automatically generated">
              <a:extLst>
                <a:ext uri="{FF2B5EF4-FFF2-40B4-BE49-F238E27FC236}">
                  <a16:creationId xmlns:a16="http://schemas.microsoft.com/office/drawing/2014/main" id="{68DFBAF6-87EC-F48B-D360-6370F03F0245}"/>
                </a:ext>
              </a:extLst>
            </p:cNvPr>
            <p:cNvPicPr>
              <a:picLocks noChangeAspect="1"/>
            </p:cNvPicPr>
            <p:nvPr/>
          </p:nvPicPr>
          <p:blipFill rotWithShape="1">
            <a:blip r:embed="rId5">
              <a:extLst>
                <a:ext uri="{28A0092B-C50C-407E-A947-70E740481C1C}">
                  <a14:useLocalDpi xmlns:a14="http://schemas.microsoft.com/office/drawing/2010/main" val="0"/>
                </a:ext>
              </a:extLst>
            </a:blip>
            <a:srcRect l="54784" t="7565"/>
            <a:stretch/>
          </p:blipFill>
          <p:spPr>
            <a:xfrm>
              <a:off x="8613054" y="848667"/>
              <a:ext cx="2377440" cy="769335"/>
            </a:xfrm>
            <a:prstGeom prst="rect">
              <a:avLst/>
            </a:prstGeom>
          </p:spPr>
        </p:pic>
        <p:pic>
          <p:nvPicPr>
            <p:cNvPr id="11" name="Picture 10" descr="A close-up of logos&#10;&#10;Description automatically generated">
              <a:extLst>
                <a:ext uri="{FF2B5EF4-FFF2-40B4-BE49-F238E27FC236}">
                  <a16:creationId xmlns:a16="http://schemas.microsoft.com/office/drawing/2014/main" id="{E5D7B669-4833-3450-29C2-6FF3CB31768E}"/>
                </a:ext>
              </a:extLst>
            </p:cNvPr>
            <p:cNvPicPr>
              <a:picLocks noChangeAspect="1"/>
            </p:cNvPicPr>
            <p:nvPr/>
          </p:nvPicPr>
          <p:blipFill rotWithShape="1">
            <a:blip r:embed="rId4">
              <a:extLst>
                <a:ext uri="{28A0092B-C50C-407E-A947-70E740481C1C}">
                  <a14:useLocalDpi xmlns:a14="http://schemas.microsoft.com/office/drawing/2010/main" val="0"/>
                </a:ext>
              </a:extLst>
            </a:blip>
            <a:srcRect l="45318" t="26606" b="15315"/>
            <a:stretch/>
          </p:blipFill>
          <p:spPr>
            <a:xfrm>
              <a:off x="8613054" y="5193186"/>
              <a:ext cx="2377440" cy="956930"/>
            </a:xfrm>
            <a:prstGeom prst="rect">
              <a:avLst/>
            </a:prstGeom>
          </p:spPr>
        </p:pic>
      </p:grpSp>
    </p:spTree>
    <p:extLst>
      <p:ext uri="{BB962C8B-B14F-4D97-AF65-F5344CB8AC3E}">
        <p14:creationId xmlns:p14="http://schemas.microsoft.com/office/powerpoint/2010/main" val="1542465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40F5D7D-5A0C-97AF-6CD0-ECD1A77C2C72}"/>
              </a:ext>
            </a:extLst>
          </p:cNvPr>
          <p:cNvSpPr>
            <a:spLocks noGrp="1" noRot="1" noMove="1" noResize="1" noEditPoints="1" noAdjustHandles="1" noChangeArrowheads="1" noChangeShapeType="1"/>
          </p:cNvSpPr>
          <p:nvPr/>
        </p:nvSpPr>
        <p:spPr>
          <a:xfrm>
            <a:off x="619760" y="5765780"/>
            <a:ext cx="10952480" cy="93472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7973F9-92B9-CDA4-B544-ADDB60EE6F32}"/>
              </a:ext>
            </a:extLst>
          </p:cNvPr>
          <p:cNvSpPr>
            <a:spLocks noGrp="1"/>
          </p:cNvSpPr>
          <p:nvPr>
            <p:ph type="title"/>
          </p:nvPr>
        </p:nvSpPr>
        <p:spPr/>
        <p:txBody>
          <a:bodyPr/>
          <a:lstStyle/>
          <a:p>
            <a:r>
              <a:rPr lang="en-US" dirty="0"/>
              <a:t>Underwriting Reminders	</a:t>
            </a:r>
          </a:p>
        </p:txBody>
      </p:sp>
      <p:sp>
        <p:nvSpPr>
          <p:cNvPr id="3" name="Content Placeholder 2">
            <a:extLst>
              <a:ext uri="{FF2B5EF4-FFF2-40B4-BE49-F238E27FC236}">
                <a16:creationId xmlns:a16="http://schemas.microsoft.com/office/drawing/2014/main" id="{1C560949-85D4-7166-7421-D84F30DA0166}"/>
              </a:ext>
            </a:extLst>
          </p:cNvPr>
          <p:cNvSpPr>
            <a:spLocks noGrp="1"/>
          </p:cNvSpPr>
          <p:nvPr>
            <p:ph idx="1"/>
          </p:nvPr>
        </p:nvSpPr>
        <p:spPr>
          <a:xfrm>
            <a:off x="838200" y="1912488"/>
            <a:ext cx="10515600" cy="3890889"/>
          </a:xfrm>
        </p:spPr>
        <p:txBody>
          <a:bodyPr/>
          <a:lstStyle/>
          <a:p>
            <a:pPr marL="346075" indent="-346075">
              <a:buFont typeface="Wingdings" panose="05000000000000000000" pitchFamily="2" charset="2"/>
              <a:buChar char="q"/>
            </a:pPr>
            <a:r>
              <a:rPr lang="en-US" u="sng" dirty="0"/>
              <a:t>Read</a:t>
            </a:r>
            <a:r>
              <a:rPr lang="en-US" dirty="0"/>
              <a:t> the business plan.</a:t>
            </a:r>
          </a:p>
          <a:p>
            <a:pPr marL="346075" indent="-346075">
              <a:buFont typeface="Wingdings" panose="05000000000000000000" pitchFamily="2" charset="2"/>
              <a:buChar char="q"/>
            </a:pPr>
            <a:r>
              <a:rPr lang="en-US" u="sng" dirty="0"/>
              <a:t>Evaluate</a:t>
            </a:r>
            <a:r>
              <a:rPr lang="en-US" dirty="0"/>
              <a:t> the assumptions. </a:t>
            </a:r>
          </a:p>
          <a:p>
            <a:pPr marL="346075" indent="-346075">
              <a:buFont typeface="Wingdings" panose="05000000000000000000" pitchFamily="2" charset="2"/>
              <a:buChar char="q"/>
            </a:pPr>
            <a:r>
              <a:rPr lang="en-US" u="sng" dirty="0"/>
              <a:t>Find</a:t>
            </a:r>
            <a:r>
              <a:rPr lang="en-US" dirty="0"/>
              <a:t> the gaps.</a:t>
            </a:r>
          </a:p>
          <a:p>
            <a:pPr marL="346075" indent="-346075">
              <a:buFont typeface="Wingdings" panose="05000000000000000000" pitchFamily="2" charset="2"/>
              <a:buChar char="q"/>
            </a:pPr>
            <a:r>
              <a:rPr lang="en-US" dirty="0"/>
              <a:t>Ask if there was any professionals that assisted in the preparation of the business plan. </a:t>
            </a:r>
          </a:p>
          <a:p>
            <a:pPr marL="346075" indent="-346075">
              <a:buFont typeface="Wingdings" panose="05000000000000000000" pitchFamily="2" charset="2"/>
              <a:buChar char="q"/>
            </a:pPr>
            <a:r>
              <a:rPr lang="en-US" dirty="0"/>
              <a:t>Make sure you understand the local environment. </a:t>
            </a:r>
          </a:p>
          <a:p>
            <a:pPr marL="346075" indent="-346075">
              <a:buFont typeface="Wingdings" panose="05000000000000000000" pitchFamily="2" charset="2"/>
              <a:buChar char="q"/>
            </a:pPr>
            <a:r>
              <a:rPr lang="en-US" dirty="0"/>
              <a:t>Analyze the resumes to make sure the experience of the ownership will relate to the business. </a:t>
            </a:r>
          </a:p>
        </p:txBody>
      </p:sp>
      <p:pic>
        <p:nvPicPr>
          <p:cNvPr id="5" name="Graphic 4" descr="Clipboard Partially Checked with solid fill">
            <a:extLst>
              <a:ext uri="{FF2B5EF4-FFF2-40B4-BE49-F238E27FC236}">
                <a16:creationId xmlns:a16="http://schemas.microsoft.com/office/drawing/2014/main" id="{195FC9E0-A4BD-16F3-C5CB-AA7104CE60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676620">
            <a:off x="9959645" y="1913613"/>
            <a:ext cx="998467" cy="998467"/>
          </a:xfrm>
          <a:prstGeom prst="rect">
            <a:avLst/>
          </a:prstGeom>
        </p:spPr>
      </p:pic>
    </p:spTree>
    <p:extLst>
      <p:ext uri="{BB962C8B-B14F-4D97-AF65-F5344CB8AC3E}">
        <p14:creationId xmlns:p14="http://schemas.microsoft.com/office/powerpoint/2010/main" val="4168552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4C45F81-97A8-BAE1-B8C4-EC7D19E141E9}"/>
              </a:ext>
            </a:extLst>
          </p:cNvPr>
          <p:cNvSpPr>
            <a:spLocks noGrp="1" noRot="1" noMove="1" noResize="1" noEditPoints="1" noAdjustHandles="1" noChangeArrowheads="1" noChangeShapeType="1"/>
          </p:cNvSpPr>
          <p:nvPr/>
        </p:nvSpPr>
        <p:spPr>
          <a:xfrm>
            <a:off x="619760" y="5765780"/>
            <a:ext cx="10952480" cy="93472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F2CF46B-058B-9286-19E9-D1701B587C5B}"/>
              </a:ext>
            </a:extLst>
          </p:cNvPr>
          <p:cNvSpPr>
            <a:spLocks noGrp="1"/>
          </p:cNvSpPr>
          <p:nvPr>
            <p:ph type="title"/>
          </p:nvPr>
        </p:nvSpPr>
        <p:spPr/>
        <p:txBody>
          <a:bodyPr/>
          <a:lstStyle/>
          <a:p>
            <a:r>
              <a:rPr lang="en-US" dirty="0"/>
              <a:t>Projections and Stress Analysis</a:t>
            </a:r>
          </a:p>
        </p:txBody>
      </p:sp>
      <p:sp>
        <p:nvSpPr>
          <p:cNvPr id="2" name="Content Placeholder 1">
            <a:extLst>
              <a:ext uri="{FF2B5EF4-FFF2-40B4-BE49-F238E27FC236}">
                <a16:creationId xmlns:a16="http://schemas.microsoft.com/office/drawing/2014/main" id="{C1E696C1-A6D8-E4FB-2DBD-CDEB77C1453D}"/>
              </a:ext>
            </a:extLst>
          </p:cNvPr>
          <p:cNvSpPr>
            <a:spLocks noGrp="1"/>
          </p:cNvSpPr>
          <p:nvPr>
            <p:ph idx="1"/>
          </p:nvPr>
        </p:nvSpPr>
        <p:spPr>
          <a:xfrm>
            <a:off x="838200" y="1825625"/>
            <a:ext cx="6259830" cy="4563745"/>
          </a:xfrm>
        </p:spPr>
        <p:txBody>
          <a:bodyPr>
            <a:normAutofit/>
          </a:bodyPr>
          <a:lstStyle/>
          <a:p>
            <a:r>
              <a:rPr lang="en-US" dirty="0"/>
              <a:t>All projections should be evaluated with a critical eye.</a:t>
            </a:r>
          </a:p>
          <a:p>
            <a:pPr lvl="1"/>
            <a:r>
              <a:rPr lang="en-US" dirty="0"/>
              <a:t>They should be compared to Risk Management Association (RMA) standards, your own portfolio, IBIS, franchise information, etc.</a:t>
            </a:r>
          </a:p>
          <a:p>
            <a:pPr lvl="1"/>
            <a:r>
              <a:rPr lang="en-US" dirty="0"/>
              <a:t>Review history, location, market/competition, etc. </a:t>
            </a:r>
          </a:p>
          <a:p>
            <a:r>
              <a:rPr lang="en-US" dirty="0"/>
              <a:t>Cash cycle calculations should be done to insure adequate working capital. </a:t>
            </a:r>
          </a:p>
        </p:txBody>
      </p:sp>
      <p:pic>
        <p:nvPicPr>
          <p:cNvPr id="1026" name="Picture 2">
            <a:extLst>
              <a:ext uri="{FF2B5EF4-FFF2-40B4-BE49-F238E27FC236}">
                <a16:creationId xmlns:a16="http://schemas.microsoft.com/office/drawing/2014/main" id="{444429BF-36AF-0FDD-C91E-0F38CBAEB0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841" t="3841"/>
          <a:stretch/>
        </p:blipFill>
        <p:spPr bwMode="auto">
          <a:xfrm>
            <a:off x="7508240" y="2345654"/>
            <a:ext cx="3845560" cy="3523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3251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D17EE-7A7C-A6D4-857D-389EBC93B008}"/>
              </a:ext>
            </a:extLst>
          </p:cNvPr>
          <p:cNvSpPr>
            <a:spLocks noGrp="1"/>
          </p:cNvSpPr>
          <p:nvPr>
            <p:ph type="title"/>
          </p:nvPr>
        </p:nvSpPr>
        <p:spPr/>
        <p:txBody>
          <a:bodyPr/>
          <a:lstStyle/>
          <a:p>
            <a:r>
              <a:rPr lang="en-US" dirty="0"/>
              <a:t>Projections and Stress Analysis</a:t>
            </a:r>
          </a:p>
        </p:txBody>
      </p:sp>
      <p:sp>
        <p:nvSpPr>
          <p:cNvPr id="3" name="Content Placeholder 2">
            <a:extLst>
              <a:ext uri="{FF2B5EF4-FFF2-40B4-BE49-F238E27FC236}">
                <a16:creationId xmlns:a16="http://schemas.microsoft.com/office/drawing/2014/main" id="{62203B7A-3518-A590-5924-75A21AE4623A}"/>
              </a:ext>
            </a:extLst>
          </p:cNvPr>
          <p:cNvSpPr>
            <a:spLocks noGrp="1"/>
          </p:cNvSpPr>
          <p:nvPr>
            <p:ph idx="1"/>
          </p:nvPr>
        </p:nvSpPr>
        <p:spPr/>
        <p:txBody>
          <a:bodyPr>
            <a:normAutofit fontScale="92500" lnSpcReduction="10000"/>
          </a:bodyPr>
          <a:lstStyle/>
          <a:p>
            <a:pPr>
              <a:lnSpc>
                <a:spcPct val="100000"/>
              </a:lnSpc>
            </a:pPr>
            <a:r>
              <a:rPr lang="en-US" sz="3000" dirty="0"/>
              <a:t>Do the spreads with the business plan projections first.</a:t>
            </a:r>
          </a:p>
          <a:p>
            <a:pPr lvl="1">
              <a:lnSpc>
                <a:spcPct val="100000"/>
              </a:lnSpc>
            </a:pPr>
            <a:r>
              <a:rPr lang="en-US" sz="2600" dirty="0"/>
              <a:t>Additional spreads to stress them down to a 1:1 breakeven (or your preferred) debt service coverage ratio. </a:t>
            </a:r>
          </a:p>
          <a:p>
            <a:pPr lvl="1">
              <a:lnSpc>
                <a:spcPct val="100000"/>
              </a:lnSpc>
            </a:pPr>
            <a:r>
              <a:rPr lang="en-US" sz="2600" dirty="0"/>
              <a:t>You can do as many scenarios as you feel is applicable, but at a </a:t>
            </a:r>
            <a:r>
              <a:rPr lang="en-US" sz="2600" u="sng" dirty="0"/>
              <a:t>minimum</a:t>
            </a:r>
            <a:r>
              <a:rPr lang="en-US" sz="2600" dirty="0"/>
              <a:t> you should have spreads on the provided and worst-case scenarios.</a:t>
            </a:r>
            <a:endParaRPr lang="en-US" dirty="0"/>
          </a:p>
          <a:p>
            <a:pPr>
              <a:lnSpc>
                <a:spcPct val="100000"/>
              </a:lnSpc>
            </a:pPr>
            <a:r>
              <a:rPr lang="en-US" sz="3000" dirty="0"/>
              <a:t>This allows you to see how much “give” the projections have. </a:t>
            </a:r>
          </a:p>
          <a:p>
            <a:pPr lvl="1">
              <a:lnSpc>
                <a:spcPct val="100000"/>
              </a:lnSpc>
            </a:pPr>
            <a:r>
              <a:rPr lang="en-US" sz="2600" dirty="0"/>
              <a:t>If the projections can only be off by 5% of sales/expenses before deal is at 1:1, it is a riskier deal.</a:t>
            </a:r>
          </a:p>
          <a:p>
            <a:pPr lvl="1">
              <a:lnSpc>
                <a:spcPct val="100000"/>
              </a:lnSpc>
            </a:pPr>
            <a:r>
              <a:rPr lang="en-US" sz="2600" dirty="0"/>
              <a:t>If the projections can be off by 10-15%, this gives them room in case the business doesn’t take off like the entrepreneur believes it will.</a:t>
            </a:r>
            <a:endParaRPr lang="en-US" dirty="0"/>
          </a:p>
          <a:p>
            <a:endParaRPr lang="en-US" dirty="0"/>
          </a:p>
        </p:txBody>
      </p:sp>
    </p:spTree>
    <p:extLst>
      <p:ext uri="{BB962C8B-B14F-4D97-AF65-F5344CB8AC3E}">
        <p14:creationId xmlns:p14="http://schemas.microsoft.com/office/powerpoint/2010/main" val="4169013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6F792-210C-B349-E9C0-5D50F3D411A6}"/>
              </a:ext>
            </a:extLst>
          </p:cNvPr>
          <p:cNvSpPr>
            <a:spLocks noGrp="1"/>
          </p:cNvSpPr>
          <p:nvPr>
            <p:ph type="title"/>
          </p:nvPr>
        </p:nvSpPr>
        <p:spPr/>
        <p:txBody>
          <a:bodyPr/>
          <a:lstStyle/>
          <a:p>
            <a:r>
              <a:rPr lang="en-US" dirty="0"/>
              <a:t>Projections and Stress Analysis </a:t>
            </a:r>
          </a:p>
        </p:txBody>
      </p:sp>
      <p:sp>
        <p:nvSpPr>
          <p:cNvPr id="3" name="Content Placeholder 2">
            <a:extLst>
              <a:ext uri="{FF2B5EF4-FFF2-40B4-BE49-F238E27FC236}">
                <a16:creationId xmlns:a16="http://schemas.microsoft.com/office/drawing/2014/main" id="{61FF64EE-9349-D7DF-C9A4-0F234565CB70}"/>
              </a:ext>
            </a:extLst>
          </p:cNvPr>
          <p:cNvSpPr>
            <a:spLocks noGrp="1"/>
          </p:cNvSpPr>
          <p:nvPr>
            <p:ph idx="1"/>
          </p:nvPr>
        </p:nvSpPr>
        <p:spPr/>
        <p:txBody>
          <a:bodyPr/>
          <a:lstStyle/>
          <a:p>
            <a:r>
              <a:rPr lang="en-US" dirty="0"/>
              <a:t>If it’s a variable rate loan you should do a stress analysis to analyze rate risk – especially in a rising rate environment.</a:t>
            </a:r>
          </a:p>
          <a:p>
            <a:pPr lvl="1"/>
            <a:r>
              <a:rPr lang="en-US" dirty="0"/>
              <a:t>Look at what happens to DSCR if WSJP increase 1-2%.</a:t>
            </a:r>
          </a:p>
          <a:p>
            <a:endParaRPr lang="en-US" dirty="0"/>
          </a:p>
          <a:p>
            <a:r>
              <a:rPr lang="en-US" dirty="0"/>
              <a:t>Depending on the reset time frame this may be done at annual review time as well. </a:t>
            </a:r>
          </a:p>
          <a:p>
            <a:endParaRPr lang="en-US" dirty="0"/>
          </a:p>
        </p:txBody>
      </p:sp>
    </p:spTree>
    <p:extLst>
      <p:ext uri="{BB962C8B-B14F-4D97-AF65-F5344CB8AC3E}">
        <p14:creationId xmlns:p14="http://schemas.microsoft.com/office/powerpoint/2010/main" val="3192877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CBE506-DDD0-2411-3A5D-12A11E178AD6}"/>
              </a:ext>
            </a:extLst>
          </p:cNvPr>
          <p:cNvSpPr>
            <a:spLocks noGrp="1"/>
          </p:cNvSpPr>
          <p:nvPr>
            <p:ph type="title"/>
          </p:nvPr>
        </p:nvSpPr>
        <p:spPr/>
        <p:txBody>
          <a:bodyPr/>
          <a:lstStyle/>
          <a:p>
            <a:r>
              <a:rPr lang="en-US" dirty="0"/>
              <a:t>Industry Comparisons</a:t>
            </a:r>
          </a:p>
        </p:txBody>
      </p:sp>
      <p:sp>
        <p:nvSpPr>
          <p:cNvPr id="6" name="Content Placeholder 5">
            <a:extLst>
              <a:ext uri="{FF2B5EF4-FFF2-40B4-BE49-F238E27FC236}">
                <a16:creationId xmlns:a16="http://schemas.microsoft.com/office/drawing/2014/main" id="{56E23E23-9156-BF56-1B84-966EEE82E309}"/>
              </a:ext>
            </a:extLst>
          </p:cNvPr>
          <p:cNvSpPr>
            <a:spLocks noGrp="1"/>
          </p:cNvSpPr>
          <p:nvPr>
            <p:ph idx="1"/>
          </p:nvPr>
        </p:nvSpPr>
        <p:spPr/>
        <p:txBody>
          <a:bodyPr>
            <a:normAutofit lnSpcReduction="10000"/>
          </a:bodyPr>
          <a:lstStyle/>
          <a:p>
            <a:r>
              <a:rPr lang="en-US" dirty="0"/>
              <a:t>Projections should be compared to RMA standards, your own portfolio, IBIS, etc.</a:t>
            </a:r>
          </a:p>
          <a:p>
            <a:r>
              <a:rPr lang="en-US" dirty="0"/>
              <a:t>Compare NI, GP, COGS margins of projections against the averages.</a:t>
            </a:r>
          </a:p>
          <a:p>
            <a:pPr lvl="1"/>
            <a:r>
              <a:rPr lang="en-US" dirty="0"/>
              <a:t>There are many ratios provided in the reports - use what is applicable to your deal. </a:t>
            </a:r>
          </a:p>
          <a:p>
            <a:r>
              <a:rPr lang="en-US" dirty="0"/>
              <a:t>If the projections are out of line from industry averages, you need to discuss with the clients and find out why they believe their business will operate differently. </a:t>
            </a:r>
          </a:p>
          <a:p>
            <a:r>
              <a:rPr lang="en-US" dirty="0"/>
              <a:t>Bring the projections in line with industry averages to analyze how the business will fare. 	</a:t>
            </a:r>
          </a:p>
        </p:txBody>
      </p:sp>
    </p:spTree>
    <p:extLst>
      <p:ext uri="{BB962C8B-B14F-4D97-AF65-F5344CB8AC3E}">
        <p14:creationId xmlns:p14="http://schemas.microsoft.com/office/powerpoint/2010/main" val="652754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FA01942-5642-F0D3-F59E-33C2E41EA34F}"/>
              </a:ext>
            </a:extLst>
          </p:cNvPr>
          <p:cNvSpPr>
            <a:spLocks noGrp="1" noRot="1" noMove="1" noResize="1" noEditPoints="1" noAdjustHandles="1" noChangeArrowheads="1" noChangeShapeType="1"/>
          </p:cNvSpPr>
          <p:nvPr/>
        </p:nvSpPr>
        <p:spPr>
          <a:xfrm>
            <a:off x="619760" y="5765780"/>
            <a:ext cx="10952480" cy="93472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D02B376-CE4A-C7D2-1930-C3C93A179E43}"/>
              </a:ext>
            </a:extLst>
          </p:cNvPr>
          <p:cNvSpPr>
            <a:spLocks noGrp="1"/>
          </p:cNvSpPr>
          <p:nvPr>
            <p:ph type="title"/>
          </p:nvPr>
        </p:nvSpPr>
        <p:spPr/>
        <p:txBody>
          <a:bodyPr/>
          <a:lstStyle/>
          <a:p>
            <a:r>
              <a:rPr lang="en-US" dirty="0"/>
              <a:t>Industry Comparisons</a:t>
            </a:r>
          </a:p>
        </p:txBody>
      </p:sp>
      <p:sp>
        <p:nvSpPr>
          <p:cNvPr id="3" name="Content Placeholder 2">
            <a:extLst>
              <a:ext uri="{FF2B5EF4-FFF2-40B4-BE49-F238E27FC236}">
                <a16:creationId xmlns:a16="http://schemas.microsoft.com/office/drawing/2014/main" id="{CDB04D3B-C709-5361-AD9C-2E580B901D9B}"/>
              </a:ext>
            </a:extLst>
          </p:cNvPr>
          <p:cNvSpPr>
            <a:spLocks noGrp="1"/>
          </p:cNvSpPr>
          <p:nvPr>
            <p:ph idx="1"/>
          </p:nvPr>
        </p:nvSpPr>
        <p:spPr>
          <a:xfrm>
            <a:off x="838200" y="1825625"/>
            <a:ext cx="6535994" cy="4853212"/>
          </a:xfrm>
        </p:spPr>
        <p:txBody>
          <a:bodyPr>
            <a:normAutofit fontScale="92500" lnSpcReduction="10000"/>
          </a:bodyPr>
          <a:lstStyle/>
          <a:p>
            <a:r>
              <a:rPr lang="en-US" dirty="0"/>
              <a:t>Industry reports can give you more knowledge but have limitations.</a:t>
            </a:r>
          </a:p>
          <a:p>
            <a:pPr lvl="1"/>
            <a:r>
              <a:rPr lang="en-US" dirty="0"/>
              <a:t>They are based on variety of sizes of companies across the country. </a:t>
            </a:r>
          </a:p>
          <a:p>
            <a:r>
              <a:rPr lang="en-US" u="sng" dirty="0"/>
              <a:t>IBIS World </a:t>
            </a:r>
            <a:r>
              <a:rPr lang="en-US" dirty="0"/>
              <a:t>– includes industry analysis and forecasts.</a:t>
            </a:r>
          </a:p>
          <a:p>
            <a:pPr lvl="1"/>
            <a:r>
              <a:rPr lang="en-US" dirty="0">
                <a:hlinkClick r:id="rId3"/>
              </a:rPr>
              <a:t>https://www.ibisworld.com/</a:t>
            </a:r>
            <a:r>
              <a:rPr lang="en-US" dirty="0"/>
              <a:t> </a:t>
            </a:r>
          </a:p>
          <a:p>
            <a:r>
              <a:rPr lang="en-US" u="sng" dirty="0"/>
              <a:t>Risk Management Association (RMA) </a:t>
            </a:r>
            <a:r>
              <a:rPr lang="en-US" dirty="0"/>
              <a:t>– member organization focused on risk management tools and education. </a:t>
            </a:r>
          </a:p>
          <a:p>
            <a:pPr lvl="1"/>
            <a:r>
              <a:rPr lang="en-US" dirty="0">
                <a:hlinkClick r:id="rId4"/>
              </a:rPr>
              <a:t>https://www.rmahq.org/</a:t>
            </a:r>
            <a:r>
              <a:rPr lang="en-US" dirty="0"/>
              <a:t> </a:t>
            </a:r>
          </a:p>
          <a:p>
            <a:pPr lvl="1"/>
            <a:endParaRPr lang="en-US" dirty="0"/>
          </a:p>
          <a:p>
            <a:pPr marL="0" indent="0">
              <a:buNone/>
            </a:pPr>
            <a:r>
              <a:rPr lang="en-US" sz="1800" dirty="0"/>
              <a:t>*EDA doesn’t require use of a specific service</a:t>
            </a:r>
          </a:p>
          <a:p>
            <a:pPr marL="457200" lvl="1" indent="0">
              <a:buNone/>
            </a:pPr>
            <a:endParaRPr lang="en-US" dirty="0"/>
          </a:p>
        </p:txBody>
      </p:sp>
      <p:pic>
        <p:nvPicPr>
          <p:cNvPr id="5" name="Picture 4">
            <a:extLst>
              <a:ext uri="{FF2B5EF4-FFF2-40B4-BE49-F238E27FC236}">
                <a16:creationId xmlns:a16="http://schemas.microsoft.com/office/drawing/2014/main" id="{0AC6C42C-A913-EBB4-614A-988ADAE994BE}"/>
              </a:ext>
            </a:extLst>
          </p:cNvPr>
          <p:cNvPicPr>
            <a:picLocks noChangeAspect="1"/>
          </p:cNvPicPr>
          <p:nvPr/>
        </p:nvPicPr>
        <p:blipFill>
          <a:blip r:embed="rId5"/>
          <a:stretch>
            <a:fillRect/>
          </a:stretch>
        </p:blipFill>
        <p:spPr>
          <a:xfrm>
            <a:off x="7579764" y="1825625"/>
            <a:ext cx="3992476" cy="4576213"/>
          </a:xfrm>
          <a:prstGeom prst="rect">
            <a:avLst/>
          </a:prstGeom>
        </p:spPr>
      </p:pic>
      <p:sp>
        <p:nvSpPr>
          <p:cNvPr id="7" name="TextBox 6">
            <a:extLst>
              <a:ext uri="{FF2B5EF4-FFF2-40B4-BE49-F238E27FC236}">
                <a16:creationId xmlns:a16="http://schemas.microsoft.com/office/drawing/2014/main" id="{B282A0DA-D593-03E9-B6FE-4CD3BBC7D683}"/>
              </a:ext>
            </a:extLst>
          </p:cNvPr>
          <p:cNvSpPr txBox="1"/>
          <p:nvPr/>
        </p:nvSpPr>
        <p:spPr>
          <a:xfrm>
            <a:off x="6832729" y="6401838"/>
            <a:ext cx="5196102" cy="276999"/>
          </a:xfrm>
          <a:prstGeom prst="rect">
            <a:avLst/>
          </a:prstGeom>
          <a:noFill/>
        </p:spPr>
        <p:txBody>
          <a:bodyPr wrap="none" rtlCol="0">
            <a:spAutoFit/>
          </a:bodyPr>
          <a:lstStyle/>
          <a:p>
            <a:r>
              <a:rPr lang="en-US" sz="1200" dirty="0"/>
              <a:t>Screenshot from IBISWorld’s recent publication, </a:t>
            </a:r>
            <a:r>
              <a:rPr lang="en-US" sz="1200" i="1" dirty="0"/>
              <a:t>Snack Food Production in the US</a:t>
            </a:r>
          </a:p>
        </p:txBody>
      </p:sp>
    </p:spTree>
    <p:extLst>
      <p:ext uri="{BB962C8B-B14F-4D97-AF65-F5344CB8AC3E}">
        <p14:creationId xmlns:p14="http://schemas.microsoft.com/office/powerpoint/2010/main" val="2534720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2F1AE-8A92-1FD0-4053-5630195B3BC8}"/>
              </a:ext>
            </a:extLst>
          </p:cNvPr>
          <p:cNvSpPr>
            <a:spLocks noGrp="1"/>
          </p:cNvSpPr>
          <p:nvPr>
            <p:ph type="title"/>
          </p:nvPr>
        </p:nvSpPr>
        <p:spPr/>
        <p:txBody>
          <a:bodyPr>
            <a:normAutofit/>
          </a:bodyPr>
          <a:lstStyle/>
          <a:p>
            <a:r>
              <a:rPr lang="en-US" dirty="0"/>
              <a:t>Key </a:t>
            </a:r>
            <a:r>
              <a:rPr lang="en-US" sz="4400" kern="1200" dirty="0">
                <a:latin typeface="Calibri" panose="020F0502020204030204"/>
                <a:ea typeface="+mn-ea"/>
                <a:cs typeface="+mn-cs"/>
              </a:rPr>
              <a:t>Items</a:t>
            </a:r>
            <a:r>
              <a:rPr lang="en-US" sz="4400" kern="1200" dirty="0"/>
              <a:t> to </a:t>
            </a:r>
            <a:r>
              <a:rPr lang="en-US" dirty="0"/>
              <a:t>Mitigate Risk </a:t>
            </a:r>
          </a:p>
        </p:txBody>
      </p:sp>
      <p:sp>
        <p:nvSpPr>
          <p:cNvPr id="3" name="Content Placeholder 2">
            <a:extLst>
              <a:ext uri="{FF2B5EF4-FFF2-40B4-BE49-F238E27FC236}">
                <a16:creationId xmlns:a16="http://schemas.microsoft.com/office/drawing/2014/main" id="{9EA8766A-48F2-BAD0-1D46-FA54D3312A8B}"/>
              </a:ext>
            </a:extLst>
          </p:cNvPr>
          <p:cNvSpPr>
            <a:spLocks noGrp="1"/>
          </p:cNvSpPr>
          <p:nvPr>
            <p:ph idx="1"/>
          </p:nvPr>
        </p:nvSpPr>
        <p:spPr/>
        <p:txBody>
          <a:bodyPr/>
          <a:lstStyle/>
          <a:p>
            <a:r>
              <a:rPr lang="en-US" dirty="0"/>
              <a:t>Outside income of guarantor’s/owner operators </a:t>
            </a:r>
          </a:p>
          <a:p>
            <a:pPr lvl="1"/>
            <a:r>
              <a:rPr lang="en-US" dirty="0"/>
              <a:t>This is a huge mitigant for me.  </a:t>
            </a:r>
          </a:p>
          <a:p>
            <a:pPr lvl="1"/>
            <a:r>
              <a:rPr lang="en-US" dirty="0"/>
              <a:t>Putting the weight of the new business plus personal debt service/living expenses is risky.</a:t>
            </a:r>
          </a:p>
          <a:p>
            <a:r>
              <a:rPr lang="en-US" dirty="0"/>
              <a:t>Make sure the business has the professional advisors it needs</a:t>
            </a:r>
          </a:p>
          <a:p>
            <a:pPr lvl="1"/>
            <a:r>
              <a:rPr lang="en-US" dirty="0"/>
              <a:t>Accountants, lawyers, marketing, etc. </a:t>
            </a:r>
          </a:p>
          <a:p>
            <a:pPr lvl="1"/>
            <a:r>
              <a:rPr lang="en-US" dirty="0"/>
              <a:t>Consider requiring TA for the first 2 years. </a:t>
            </a:r>
          </a:p>
          <a:p>
            <a:r>
              <a:rPr lang="en-US" dirty="0"/>
              <a:t>Owners’ industry experience </a:t>
            </a:r>
          </a:p>
          <a:p>
            <a:pPr lvl="1"/>
            <a:r>
              <a:rPr lang="en-US" dirty="0"/>
              <a:t>Preferably in the same geographic region. </a:t>
            </a:r>
          </a:p>
          <a:p>
            <a:pPr lvl="1"/>
            <a:endParaRPr lang="en-US" dirty="0">
              <a:highlight>
                <a:srgbClr val="FFFF00"/>
              </a:highlight>
            </a:endParaRPr>
          </a:p>
        </p:txBody>
      </p:sp>
    </p:spTree>
    <p:extLst>
      <p:ext uri="{BB962C8B-B14F-4D97-AF65-F5344CB8AC3E}">
        <p14:creationId xmlns:p14="http://schemas.microsoft.com/office/powerpoint/2010/main" val="1286906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71CC0-0A4E-2523-7AA0-DFF63D8A27A2}"/>
              </a:ext>
            </a:extLst>
          </p:cNvPr>
          <p:cNvSpPr>
            <a:spLocks noGrp="1"/>
          </p:cNvSpPr>
          <p:nvPr>
            <p:ph type="title"/>
          </p:nvPr>
        </p:nvSpPr>
        <p:spPr/>
        <p:txBody>
          <a:bodyPr/>
          <a:lstStyle/>
          <a:p>
            <a:r>
              <a:rPr lang="en-US" dirty="0"/>
              <a:t>Key </a:t>
            </a:r>
            <a:r>
              <a:rPr lang="en-US" sz="4400" kern="1200" dirty="0">
                <a:latin typeface="Calibri" panose="020F0502020204030204"/>
                <a:ea typeface="+mn-ea"/>
                <a:cs typeface="+mn-cs"/>
              </a:rPr>
              <a:t>Items</a:t>
            </a:r>
            <a:r>
              <a:rPr lang="en-US" sz="4400" kern="1200" dirty="0"/>
              <a:t> to Mitigate </a:t>
            </a:r>
            <a:r>
              <a:rPr lang="en-US" dirty="0"/>
              <a:t>Risk</a:t>
            </a:r>
          </a:p>
        </p:txBody>
      </p:sp>
      <p:sp>
        <p:nvSpPr>
          <p:cNvPr id="3" name="Content Placeholder 2">
            <a:extLst>
              <a:ext uri="{FF2B5EF4-FFF2-40B4-BE49-F238E27FC236}">
                <a16:creationId xmlns:a16="http://schemas.microsoft.com/office/drawing/2014/main" id="{0DF2C811-FD64-FCBD-7EBA-F08FF2BA927A}"/>
              </a:ext>
            </a:extLst>
          </p:cNvPr>
          <p:cNvSpPr>
            <a:spLocks noGrp="1"/>
          </p:cNvSpPr>
          <p:nvPr>
            <p:ph idx="1"/>
          </p:nvPr>
        </p:nvSpPr>
        <p:spPr/>
        <p:txBody>
          <a:bodyPr/>
          <a:lstStyle/>
          <a:p>
            <a:r>
              <a:rPr lang="en-US" dirty="0"/>
              <a:t>Absentee owners are very risky</a:t>
            </a:r>
          </a:p>
          <a:p>
            <a:r>
              <a:rPr lang="en-US" dirty="0"/>
              <a:t>Collateral = Cooperation </a:t>
            </a:r>
          </a:p>
          <a:p>
            <a:r>
              <a:rPr lang="en-US" dirty="0"/>
              <a:t>Take all available collateral - as long as it can be liquidated</a:t>
            </a:r>
          </a:p>
          <a:p>
            <a:r>
              <a:rPr lang="en-US" dirty="0"/>
              <a:t>There must be equity available for injection into the business </a:t>
            </a:r>
          </a:p>
          <a:p>
            <a:pPr marL="0" indent="0">
              <a:buNone/>
            </a:pPr>
            <a:endParaRPr lang="en-US" dirty="0"/>
          </a:p>
          <a:p>
            <a:pPr marL="457200" lvl="1" indent="0">
              <a:buNone/>
            </a:pPr>
            <a:endParaRPr lang="en-US" dirty="0"/>
          </a:p>
          <a:p>
            <a:endParaRPr lang="en-US" dirty="0"/>
          </a:p>
          <a:p>
            <a:endParaRPr lang="en-US" dirty="0"/>
          </a:p>
        </p:txBody>
      </p:sp>
    </p:spTree>
    <p:extLst>
      <p:ext uri="{BB962C8B-B14F-4D97-AF65-F5344CB8AC3E}">
        <p14:creationId xmlns:p14="http://schemas.microsoft.com/office/powerpoint/2010/main" val="3474407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DA1D9A-B990-7866-47A8-232CE008D7E8}"/>
              </a:ext>
            </a:extLst>
          </p:cNvPr>
          <p:cNvSpPr>
            <a:spLocks noGrp="1"/>
          </p:cNvSpPr>
          <p:nvPr>
            <p:ph sz="half" idx="1"/>
          </p:nvPr>
        </p:nvSpPr>
        <p:spPr>
          <a:xfrm>
            <a:off x="838199" y="1825625"/>
            <a:ext cx="10515599" cy="3860611"/>
          </a:xfrm>
        </p:spPr>
        <p:txBody>
          <a:bodyPr/>
          <a:lstStyle/>
          <a:p>
            <a:pPr marL="0" indent="0" algn="ctr">
              <a:buNone/>
            </a:pPr>
            <a:r>
              <a:rPr lang="en-US" b="1" dirty="0">
                <a:latin typeface="+mn-lt"/>
              </a:rPr>
              <a:t>Many businesses will be affected by tariffs. </a:t>
            </a:r>
          </a:p>
          <a:p>
            <a:pPr marL="0" indent="0">
              <a:buNone/>
            </a:pPr>
            <a:endParaRPr lang="en-US" sz="1400" dirty="0">
              <a:latin typeface="+mn-lt"/>
            </a:endParaRPr>
          </a:p>
          <a:p>
            <a:pPr marL="0" indent="0">
              <a:buNone/>
            </a:pPr>
            <a:r>
              <a:rPr lang="en-US" dirty="0">
                <a:latin typeface="+mn-lt"/>
              </a:rPr>
              <a:t>Items to think about including in your underwriting: </a:t>
            </a:r>
          </a:p>
          <a:p>
            <a:pPr marL="914400" lvl="1" indent="-457200">
              <a:buFont typeface="+mj-lt"/>
              <a:buAutoNum type="arabicPeriod"/>
            </a:pPr>
            <a:r>
              <a:rPr lang="en-US" sz="2800" dirty="0">
                <a:latin typeface="+mn-lt"/>
              </a:rPr>
              <a:t>Do they have enough cash on hand to cover tariffs on existing?</a:t>
            </a:r>
          </a:p>
          <a:p>
            <a:pPr marL="914400" lvl="1" indent="-457200">
              <a:buFont typeface="+mj-lt"/>
              <a:buAutoNum type="arabicPeriod"/>
            </a:pPr>
            <a:r>
              <a:rPr lang="en-US" sz="2800" dirty="0">
                <a:latin typeface="+mn-lt"/>
              </a:rPr>
              <a:t>How does/will this affect their working capital? </a:t>
            </a:r>
          </a:p>
          <a:p>
            <a:pPr marL="914400" lvl="1" indent="-457200">
              <a:buFont typeface="+mj-lt"/>
              <a:buAutoNum type="arabicPeriod"/>
            </a:pPr>
            <a:r>
              <a:rPr lang="en-US" sz="2800" dirty="0">
                <a:latin typeface="+mn-lt"/>
              </a:rPr>
              <a:t>Are they able to raise prices immediately or in contracts that will need to be amended?    </a:t>
            </a:r>
          </a:p>
          <a:p>
            <a:pPr marL="914400" lvl="1" indent="-457200">
              <a:buFont typeface="+mj-lt"/>
              <a:buAutoNum type="arabicPeriod"/>
            </a:pPr>
            <a:r>
              <a:rPr lang="en-US" sz="2800" dirty="0">
                <a:latin typeface="+mn-lt"/>
              </a:rPr>
              <a:t>Do they have other options for suppliers? </a:t>
            </a:r>
          </a:p>
          <a:p>
            <a:endParaRPr lang="en-US" dirty="0">
              <a:latin typeface="+mn-lt"/>
            </a:endParaRPr>
          </a:p>
        </p:txBody>
      </p:sp>
      <p:sp>
        <p:nvSpPr>
          <p:cNvPr id="4" name="Title 3">
            <a:extLst>
              <a:ext uri="{FF2B5EF4-FFF2-40B4-BE49-F238E27FC236}">
                <a16:creationId xmlns:a16="http://schemas.microsoft.com/office/drawing/2014/main" id="{42D10DFE-AECD-7547-1CFD-C62055571C48}"/>
              </a:ext>
            </a:extLst>
          </p:cNvPr>
          <p:cNvSpPr>
            <a:spLocks noGrp="1"/>
          </p:cNvSpPr>
          <p:nvPr>
            <p:ph type="title"/>
          </p:nvPr>
        </p:nvSpPr>
        <p:spPr/>
        <p:txBody>
          <a:bodyPr/>
          <a:lstStyle/>
          <a:p>
            <a:r>
              <a:rPr lang="en-US" dirty="0"/>
              <a:t>Underwriting in Economic Uncertainty 	</a:t>
            </a:r>
          </a:p>
        </p:txBody>
      </p:sp>
    </p:spTree>
    <p:extLst>
      <p:ext uri="{BB962C8B-B14F-4D97-AF65-F5344CB8AC3E}">
        <p14:creationId xmlns:p14="http://schemas.microsoft.com/office/powerpoint/2010/main" val="3010336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CCF200-CD35-9BDF-EAEF-140636BAE0DC}"/>
              </a:ext>
            </a:extLst>
          </p:cNvPr>
          <p:cNvSpPr>
            <a:spLocks noGrp="1"/>
          </p:cNvSpPr>
          <p:nvPr>
            <p:ph sz="half" idx="1"/>
          </p:nvPr>
        </p:nvSpPr>
        <p:spPr>
          <a:xfrm>
            <a:off x="838200" y="1825625"/>
            <a:ext cx="10515600" cy="3860611"/>
          </a:xfrm>
        </p:spPr>
        <p:txBody>
          <a:bodyPr>
            <a:normAutofit/>
          </a:bodyPr>
          <a:lstStyle/>
          <a:p>
            <a:pPr marL="0" indent="0" algn="ctr">
              <a:buNone/>
            </a:pPr>
            <a:r>
              <a:rPr lang="en-US" b="1" dirty="0">
                <a:latin typeface="+mn-lt"/>
              </a:rPr>
              <a:t>Break Even Analysis is going to be more important then ever.</a:t>
            </a:r>
          </a:p>
          <a:p>
            <a:pPr marL="0" indent="0" algn="ctr">
              <a:buNone/>
            </a:pPr>
            <a:endParaRPr lang="en-US" sz="1400" b="1" dirty="0">
              <a:latin typeface="+mn-lt"/>
            </a:endParaRPr>
          </a:p>
          <a:p>
            <a:r>
              <a:rPr lang="en-US" dirty="0">
                <a:latin typeface="+mn-lt"/>
              </a:rPr>
              <a:t>Run several different scenarios - decreasing sales, increasing costs. </a:t>
            </a:r>
          </a:p>
          <a:p>
            <a:r>
              <a:rPr lang="en-US" dirty="0">
                <a:latin typeface="+mn-lt"/>
              </a:rPr>
              <a:t>It may take discussion with the business owner to understand fixed costs, variable costs</a:t>
            </a:r>
          </a:p>
          <a:p>
            <a:r>
              <a:rPr lang="en-US" dirty="0">
                <a:latin typeface="+mn-lt"/>
              </a:rPr>
              <a:t>Remember variable costs include direct hourly labor, COGS (Raw Materials, inventory </a:t>
            </a:r>
            <a:r>
              <a:rPr lang="en-US" dirty="0" err="1">
                <a:latin typeface="+mn-lt"/>
              </a:rPr>
              <a:t>etc</a:t>
            </a:r>
            <a:r>
              <a:rPr lang="en-US" dirty="0">
                <a:latin typeface="+mn-lt"/>
              </a:rPr>
              <a:t>), royalty fees, shipping fees, etc. </a:t>
            </a:r>
          </a:p>
          <a:p>
            <a:pPr lvl="1"/>
            <a:endParaRPr lang="en-US" dirty="0">
              <a:latin typeface="+mn-lt"/>
            </a:endParaRPr>
          </a:p>
        </p:txBody>
      </p:sp>
      <p:sp>
        <p:nvSpPr>
          <p:cNvPr id="4" name="Title 3">
            <a:extLst>
              <a:ext uri="{FF2B5EF4-FFF2-40B4-BE49-F238E27FC236}">
                <a16:creationId xmlns:a16="http://schemas.microsoft.com/office/drawing/2014/main" id="{A937C7FE-0147-724C-1CFE-36F1D39FCF9A}"/>
              </a:ext>
            </a:extLst>
          </p:cNvPr>
          <p:cNvSpPr>
            <a:spLocks noGrp="1"/>
          </p:cNvSpPr>
          <p:nvPr>
            <p:ph type="title"/>
          </p:nvPr>
        </p:nvSpPr>
        <p:spPr/>
        <p:txBody>
          <a:bodyPr/>
          <a:lstStyle/>
          <a:p>
            <a:r>
              <a:rPr lang="en-US" dirty="0"/>
              <a:t>Underwriting in Economic Uncertainty</a:t>
            </a:r>
          </a:p>
        </p:txBody>
      </p:sp>
    </p:spTree>
    <p:extLst>
      <p:ext uri="{BB962C8B-B14F-4D97-AF65-F5344CB8AC3E}">
        <p14:creationId xmlns:p14="http://schemas.microsoft.com/office/powerpoint/2010/main" val="2921817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5077-FA9D-DBD9-1453-B701462289A7}"/>
              </a:ext>
            </a:extLst>
          </p:cNvPr>
          <p:cNvSpPr>
            <a:spLocks noGrp="1"/>
          </p:cNvSpPr>
          <p:nvPr>
            <p:ph type="title"/>
          </p:nvPr>
        </p:nvSpPr>
        <p:spPr/>
        <p:txBody>
          <a:bodyPr/>
          <a:lstStyle/>
          <a:p>
            <a:r>
              <a:rPr lang="en-US" dirty="0"/>
              <a:t>RLF CoP Objectives</a:t>
            </a:r>
          </a:p>
        </p:txBody>
      </p:sp>
      <p:sp>
        <p:nvSpPr>
          <p:cNvPr id="3" name="Content Placeholder 2">
            <a:extLst>
              <a:ext uri="{FF2B5EF4-FFF2-40B4-BE49-F238E27FC236}">
                <a16:creationId xmlns:a16="http://schemas.microsoft.com/office/drawing/2014/main" id="{ACF71A19-0025-A745-FB84-0FC374F79CA6}"/>
              </a:ext>
            </a:extLst>
          </p:cNvPr>
          <p:cNvSpPr>
            <a:spLocks noGrp="1"/>
          </p:cNvSpPr>
          <p:nvPr>
            <p:ph idx="1"/>
          </p:nvPr>
        </p:nvSpPr>
        <p:spPr/>
        <p:txBody>
          <a:bodyPr/>
          <a:lstStyle/>
          <a:p>
            <a:pPr marL="0" indent="0">
              <a:buNone/>
            </a:pPr>
            <a:r>
              <a:rPr lang="en-US" sz="2800" b="1" dirty="0">
                <a:latin typeface="Aptos" panose="020B0004020202020204" pitchFamily="34" charset="0"/>
              </a:rPr>
              <a:t>Increase the capacity of RLFs to meet the needs of their local economic develop strategies.</a:t>
            </a:r>
          </a:p>
          <a:p>
            <a:pPr marL="514350" indent="-514350">
              <a:buFont typeface="+mj-lt"/>
              <a:buAutoNum type="arabicPeriod"/>
            </a:pPr>
            <a:r>
              <a:rPr lang="en-US" sz="2800" dirty="0">
                <a:latin typeface="Aptos" panose="020B0004020202020204" pitchFamily="34" charset="0"/>
              </a:rPr>
              <a:t>Increase organizational capacity.</a:t>
            </a:r>
          </a:p>
          <a:p>
            <a:pPr marL="514350" indent="-514350">
              <a:buFont typeface="+mj-lt"/>
              <a:buAutoNum type="arabicPeriod"/>
            </a:pPr>
            <a:r>
              <a:rPr lang="en-US" sz="2800" dirty="0">
                <a:latin typeface="Aptos" panose="020B0004020202020204" pitchFamily="34" charset="0"/>
              </a:rPr>
              <a:t>Increase the volume of loans and loan capital.</a:t>
            </a:r>
          </a:p>
          <a:p>
            <a:pPr marL="514350" indent="-514350">
              <a:buFont typeface="+mj-lt"/>
              <a:buAutoNum type="arabicPeriod"/>
            </a:pPr>
            <a:r>
              <a:rPr lang="en-US" sz="2800" dirty="0">
                <a:latin typeface="Aptos" panose="020B0004020202020204" pitchFamily="34" charset="0"/>
              </a:rPr>
              <a:t>Establish a peer-to-peer group of RLFs to collaborate on needs, strategies, capacities, and program impact. </a:t>
            </a:r>
          </a:p>
          <a:p>
            <a:pPr marL="514350" indent="-514350">
              <a:buFont typeface="+mj-lt"/>
              <a:buAutoNum type="arabicPeriod"/>
            </a:pPr>
            <a:r>
              <a:rPr lang="en-US" sz="2800" dirty="0">
                <a:latin typeface="Aptos" panose="020B0004020202020204" pitchFamily="34" charset="0"/>
              </a:rPr>
              <a:t>Increase understanding of broader economic development strategies through training and curriculum.</a:t>
            </a:r>
          </a:p>
          <a:p>
            <a:pPr marL="0" indent="0">
              <a:buNone/>
            </a:pPr>
            <a:endParaRPr lang="en-US" dirty="0">
              <a:latin typeface="Aptos" panose="020B0004020202020204" pitchFamily="34" charset="0"/>
            </a:endParaRPr>
          </a:p>
        </p:txBody>
      </p:sp>
    </p:spTree>
    <p:extLst>
      <p:ext uri="{BB962C8B-B14F-4D97-AF65-F5344CB8AC3E}">
        <p14:creationId xmlns:p14="http://schemas.microsoft.com/office/powerpoint/2010/main" val="3047265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04B1B1-C532-57AE-D617-3DFBF51BD4A0}"/>
              </a:ext>
            </a:extLst>
          </p:cNvPr>
          <p:cNvSpPr>
            <a:spLocks noGrp="1"/>
          </p:cNvSpPr>
          <p:nvPr>
            <p:ph sz="half" idx="1"/>
          </p:nvPr>
        </p:nvSpPr>
        <p:spPr>
          <a:ln>
            <a:solidFill>
              <a:srgbClr val="3E6BB4"/>
            </a:solidFill>
          </a:ln>
        </p:spPr>
        <p:txBody>
          <a:bodyPr>
            <a:normAutofit/>
          </a:bodyPr>
          <a:lstStyle/>
          <a:p>
            <a:pPr marL="0" indent="0">
              <a:buNone/>
            </a:pPr>
            <a:r>
              <a:rPr lang="en-US" u="sng" dirty="0">
                <a:latin typeface="+mn-lt"/>
              </a:rPr>
              <a:t>Results from Financial Statements:</a:t>
            </a:r>
          </a:p>
          <a:p>
            <a:r>
              <a:rPr lang="en-US" dirty="0">
                <a:latin typeface="+mn-lt"/>
              </a:rPr>
              <a:t>Revenue $1,500,543.</a:t>
            </a:r>
          </a:p>
          <a:p>
            <a:r>
              <a:rPr lang="en-US" dirty="0">
                <a:latin typeface="+mn-lt"/>
              </a:rPr>
              <a:t>Variable Costs 41.5%</a:t>
            </a:r>
          </a:p>
          <a:p>
            <a:r>
              <a:rPr lang="en-US" dirty="0">
                <a:latin typeface="+mn-lt"/>
              </a:rPr>
              <a:t>Fixed Costs $802,133</a:t>
            </a:r>
          </a:p>
          <a:p>
            <a:r>
              <a:rPr lang="en-US" dirty="0">
                <a:latin typeface="+mn-lt"/>
              </a:rPr>
              <a:t>Net Income $75,684</a:t>
            </a:r>
          </a:p>
          <a:p>
            <a:r>
              <a:rPr lang="en-US" dirty="0">
                <a:latin typeface="+mn-lt"/>
              </a:rPr>
              <a:t>Annual Debt Payments:$38,886</a:t>
            </a:r>
          </a:p>
          <a:p>
            <a:r>
              <a:rPr lang="en-US" dirty="0">
                <a:latin typeface="+mn-lt"/>
              </a:rPr>
              <a:t>DSCR 1.95x</a:t>
            </a:r>
          </a:p>
        </p:txBody>
      </p:sp>
      <p:sp>
        <p:nvSpPr>
          <p:cNvPr id="3" name="Content Placeholder 2">
            <a:extLst>
              <a:ext uri="{FF2B5EF4-FFF2-40B4-BE49-F238E27FC236}">
                <a16:creationId xmlns:a16="http://schemas.microsoft.com/office/drawing/2014/main" id="{3F75B6D1-A795-B171-FDEE-D953B141E760}"/>
              </a:ext>
            </a:extLst>
          </p:cNvPr>
          <p:cNvSpPr>
            <a:spLocks noGrp="1"/>
          </p:cNvSpPr>
          <p:nvPr>
            <p:ph sz="half" idx="2"/>
          </p:nvPr>
        </p:nvSpPr>
        <p:spPr>
          <a:ln>
            <a:solidFill>
              <a:srgbClr val="FAA32C"/>
            </a:solidFill>
          </a:ln>
        </p:spPr>
        <p:txBody>
          <a:bodyPr>
            <a:normAutofit/>
          </a:bodyPr>
          <a:lstStyle/>
          <a:p>
            <a:pPr marL="0" indent="0">
              <a:buNone/>
            </a:pPr>
            <a:r>
              <a:rPr lang="en-US" u="sng" dirty="0">
                <a:latin typeface="+mn-lt"/>
              </a:rPr>
              <a:t>Scenario 1</a:t>
            </a:r>
          </a:p>
          <a:p>
            <a:r>
              <a:rPr lang="en-US" dirty="0">
                <a:latin typeface="+mn-lt"/>
              </a:rPr>
              <a:t>Break even at the same Variable and Fixed Costs</a:t>
            </a:r>
          </a:p>
          <a:p>
            <a:r>
              <a:rPr lang="en-US" dirty="0">
                <a:latin typeface="+mn-lt"/>
              </a:rPr>
              <a:t>$1,383,798 is break even sales</a:t>
            </a:r>
          </a:p>
          <a:p>
            <a:r>
              <a:rPr lang="en-US" dirty="0">
                <a:latin typeface="+mn-lt"/>
              </a:rPr>
              <a:t>8% decline in sales </a:t>
            </a:r>
          </a:p>
          <a:p>
            <a:r>
              <a:rPr lang="en-US" dirty="0">
                <a:latin typeface="+mn-lt"/>
              </a:rPr>
              <a:t>This is a tight margin. Little room for error. </a:t>
            </a:r>
          </a:p>
          <a:p>
            <a:endParaRPr lang="en-US" dirty="0">
              <a:latin typeface="+mj-lt"/>
            </a:endParaRPr>
          </a:p>
          <a:p>
            <a:endParaRPr lang="en-US" dirty="0">
              <a:latin typeface="+mj-lt"/>
            </a:endParaRPr>
          </a:p>
        </p:txBody>
      </p:sp>
      <p:sp>
        <p:nvSpPr>
          <p:cNvPr id="4" name="Title 3">
            <a:extLst>
              <a:ext uri="{FF2B5EF4-FFF2-40B4-BE49-F238E27FC236}">
                <a16:creationId xmlns:a16="http://schemas.microsoft.com/office/drawing/2014/main" id="{B129734F-AC0F-74B6-0CD7-F3B7B582C888}"/>
              </a:ext>
            </a:extLst>
          </p:cNvPr>
          <p:cNvSpPr>
            <a:spLocks noGrp="1"/>
          </p:cNvSpPr>
          <p:nvPr>
            <p:ph type="title"/>
          </p:nvPr>
        </p:nvSpPr>
        <p:spPr/>
        <p:txBody>
          <a:bodyPr/>
          <a:lstStyle/>
          <a:p>
            <a:r>
              <a:rPr lang="en-US" dirty="0"/>
              <a:t>Underwriting in Economic Uncertainty</a:t>
            </a:r>
          </a:p>
        </p:txBody>
      </p:sp>
    </p:spTree>
    <p:extLst>
      <p:ext uri="{BB962C8B-B14F-4D97-AF65-F5344CB8AC3E}">
        <p14:creationId xmlns:p14="http://schemas.microsoft.com/office/powerpoint/2010/main" val="3109328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702C3-4068-6211-1BA4-9C945E424E5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2C8CE1-67D1-315E-F93E-3DE82B2A8276}"/>
              </a:ext>
            </a:extLst>
          </p:cNvPr>
          <p:cNvSpPr>
            <a:spLocks noGrp="1"/>
          </p:cNvSpPr>
          <p:nvPr>
            <p:ph sz="half" idx="2"/>
          </p:nvPr>
        </p:nvSpPr>
        <p:spPr>
          <a:ln>
            <a:solidFill>
              <a:srgbClr val="B34783"/>
            </a:solidFill>
          </a:ln>
        </p:spPr>
        <p:txBody>
          <a:bodyPr>
            <a:normAutofit/>
          </a:bodyPr>
          <a:lstStyle/>
          <a:p>
            <a:pPr marL="0" indent="0">
              <a:buNone/>
            </a:pPr>
            <a:r>
              <a:rPr lang="en-US" u="sng" dirty="0">
                <a:latin typeface="+mn-lt"/>
              </a:rPr>
              <a:t>Scenario 2</a:t>
            </a:r>
          </a:p>
          <a:p>
            <a:r>
              <a:rPr lang="en-US" dirty="0">
                <a:latin typeface="+mn-lt"/>
              </a:rPr>
              <a:t>Break even at the Variable Costs increasing 10% and Fixed Costs 2%</a:t>
            </a:r>
          </a:p>
          <a:p>
            <a:r>
              <a:rPr lang="en-US" dirty="0">
                <a:latin typeface="+mn-lt"/>
              </a:rPr>
              <a:t>$1,702,193 in Revenue </a:t>
            </a:r>
          </a:p>
          <a:p>
            <a:r>
              <a:rPr lang="en-US" dirty="0">
                <a:latin typeface="+mn-lt"/>
              </a:rPr>
              <a:t>13% INCREASE in sales to support 1:1 DSCR </a:t>
            </a:r>
          </a:p>
          <a:p>
            <a:pPr marL="0" indent="0">
              <a:buNone/>
            </a:pPr>
            <a:endParaRPr lang="en-US" dirty="0">
              <a:latin typeface="+mn-lt"/>
            </a:endParaRPr>
          </a:p>
        </p:txBody>
      </p:sp>
      <p:sp>
        <p:nvSpPr>
          <p:cNvPr id="4" name="Title 3">
            <a:extLst>
              <a:ext uri="{FF2B5EF4-FFF2-40B4-BE49-F238E27FC236}">
                <a16:creationId xmlns:a16="http://schemas.microsoft.com/office/drawing/2014/main" id="{1D0FE651-5BF8-49DD-A2B7-27D51A67E285}"/>
              </a:ext>
            </a:extLst>
          </p:cNvPr>
          <p:cNvSpPr>
            <a:spLocks noGrp="1"/>
          </p:cNvSpPr>
          <p:nvPr>
            <p:ph type="title"/>
          </p:nvPr>
        </p:nvSpPr>
        <p:spPr/>
        <p:txBody>
          <a:bodyPr/>
          <a:lstStyle/>
          <a:p>
            <a:r>
              <a:rPr lang="en-US" dirty="0"/>
              <a:t>Underwriting in Economic Uncertainty</a:t>
            </a:r>
          </a:p>
        </p:txBody>
      </p:sp>
      <p:sp>
        <p:nvSpPr>
          <p:cNvPr id="7" name="Content Placeholder 1">
            <a:extLst>
              <a:ext uri="{FF2B5EF4-FFF2-40B4-BE49-F238E27FC236}">
                <a16:creationId xmlns:a16="http://schemas.microsoft.com/office/drawing/2014/main" id="{C18DA6BE-E494-781C-1AE2-0A29975BA21C}"/>
              </a:ext>
            </a:extLst>
          </p:cNvPr>
          <p:cNvSpPr>
            <a:spLocks noGrp="1"/>
          </p:cNvSpPr>
          <p:nvPr>
            <p:ph sz="half" idx="1"/>
          </p:nvPr>
        </p:nvSpPr>
        <p:spPr>
          <a:xfrm>
            <a:off x="838200" y="1825625"/>
            <a:ext cx="5181600" cy="3860800"/>
          </a:xfrm>
          <a:ln>
            <a:solidFill>
              <a:srgbClr val="3E6BB4"/>
            </a:solidFill>
          </a:ln>
        </p:spPr>
        <p:txBody>
          <a:bodyPr>
            <a:normAutofit/>
          </a:bodyPr>
          <a:lstStyle/>
          <a:p>
            <a:pPr marL="0" indent="0">
              <a:buNone/>
            </a:pPr>
            <a:r>
              <a:rPr lang="en-US" u="sng" dirty="0">
                <a:latin typeface="+mn-lt"/>
              </a:rPr>
              <a:t>Results from Financial Statements:</a:t>
            </a:r>
          </a:p>
          <a:p>
            <a:r>
              <a:rPr lang="en-US" dirty="0">
                <a:latin typeface="+mn-lt"/>
              </a:rPr>
              <a:t>Revenue $1,500,543.</a:t>
            </a:r>
          </a:p>
          <a:p>
            <a:r>
              <a:rPr lang="en-US" dirty="0">
                <a:latin typeface="+mn-lt"/>
              </a:rPr>
              <a:t>Variable Costs 41.5%</a:t>
            </a:r>
          </a:p>
          <a:p>
            <a:r>
              <a:rPr lang="en-US" dirty="0">
                <a:latin typeface="+mn-lt"/>
              </a:rPr>
              <a:t>Fixed Costs $802,133</a:t>
            </a:r>
          </a:p>
          <a:p>
            <a:r>
              <a:rPr lang="en-US" dirty="0">
                <a:latin typeface="+mn-lt"/>
              </a:rPr>
              <a:t>Net Income $75,684</a:t>
            </a:r>
          </a:p>
          <a:p>
            <a:r>
              <a:rPr lang="en-US" dirty="0">
                <a:latin typeface="+mn-lt"/>
              </a:rPr>
              <a:t>Annual Debt Payments:$38,886</a:t>
            </a:r>
          </a:p>
          <a:p>
            <a:r>
              <a:rPr lang="en-US" dirty="0">
                <a:latin typeface="+mn-lt"/>
              </a:rPr>
              <a:t>DSCR 1.95x</a:t>
            </a:r>
          </a:p>
        </p:txBody>
      </p:sp>
    </p:spTree>
    <p:extLst>
      <p:ext uri="{BB962C8B-B14F-4D97-AF65-F5344CB8AC3E}">
        <p14:creationId xmlns:p14="http://schemas.microsoft.com/office/powerpoint/2010/main" val="1179466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86F424-4378-B087-CD5A-FA7DD881A7AA}"/>
              </a:ext>
            </a:extLst>
          </p:cNvPr>
          <p:cNvSpPr>
            <a:spLocks noGrp="1"/>
          </p:cNvSpPr>
          <p:nvPr>
            <p:ph sz="half" idx="1"/>
          </p:nvPr>
        </p:nvSpPr>
        <p:spPr>
          <a:xfrm>
            <a:off x="838199" y="1825625"/>
            <a:ext cx="10643755" cy="3860611"/>
          </a:xfrm>
        </p:spPr>
        <p:txBody>
          <a:bodyPr>
            <a:normAutofit/>
          </a:bodyPr>
          <a:lstStyle/>
          <a:p>
            <a:r>
              <a:rPr lang="en-US" dirty="0">
                <a:latin typeface="+mn-lt"/>
              </a:rPr>
              <a:t>Clients will tell you they can raise their prices to cover tariffs BUT</a:t>
            </a:r>
          </a:p>
          <a:p>
            <a:pPr lvl="1"/>
            <a:r>
              <a:rPr lang="en-US" dirty="0">
                <a:latin typeface="+mn-lt"/>
              </a:rPr>
              <a:t>Will consumers continue to spend $ on their product? </a:t>
            </a:r>
          </a:p>
          <a:p>
            <a:pPr lvl="1"/>
            <a:r>
              <a:rPr lang="en-US" dirty="0">
                <a:latin typeface="+mn-lt"/>
              </a:rPr>
              <a:t>Will the consumer buy less items or look for a cheaper product? </a:t>
            </a:r>
          </a:p>
          <a:p>
            <a:pPr marL="457200" lvl="1" indent="0">
              <a:buNone/>
            </a:pPr>
            <a:endParaRPr lang="en-US" dirty="0">
              <a:latin typeface="+mn-lt"/>
            </a:endParaRPr>
          </a:p>
          <a:p>
            <a:r>
              <a:rPr lang="en-US" dirty="0">
                <a:latin typeface="+mn-lt"/>
              </a:rPr>
              <a:t>There is an equilibrium point of how much you can raise prices before the consumer stops spending. </a:t>
            </a:r>
          </a:p>
          <a:p>
            <a:pPr lvl="1"/>
            <a:r>
              <a:rPr lang="en-US" dirty="0">
                <a:latin typeface="+mn-lt"/>
              </a:rPr>
              <a:t>Even if they are not direct to consumer this applies.  </a:t>
            </a:r>
          </a:p>
        </p:txBody>
      </p:sp>
      <p:sp>
        <p:nvSpPr>
          <p:cNvPr id="4" name="Title 3">
            <a:extLst>
              <a:ext uri="{FF2B5EF4-FFF2-40B4-BE49-F238E27FC236}">
                <a16:creationId xmlns:a16="http://schemas.microsoft.com/office/drawing/2014/main" id="{423C7210-7B84-1A34-77E3-47AE8B3B4BD5}"/>
              </a:ext>
            </a:extLst>
          </p:cNvPr>
          <p:cNvSpPr>
            <a:spLocks noGrp="1"/>
          </p:cNvSpPr>
          <p:nvPr>
            <p:ph type="title"/>
          </p:nvPr>
        </p:nvSpPr>
        <p:spPr/>
        <p:txBody>
          <a:bodyPr/>
          <a:lstStyle/>
          <a:p>
            <a:r>
              <a:rPr lang="en-US" dirty="0"/>
              <a:t>Underwriting in Economic Uncertainty</a:t>
            </a:r>
          </a:p>
        </p:txBody>
      </p:sp>
    </p:spTree>
    <p:extLst>
      <p:ext uri="{BB962C8B-B14F-4D97-AF65-F5344CB8AC3E}">
        <p14:creationId xmlns:p14="http://schemas.microsoft.com/office/powerpoint/2010/main" val="415263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48FFD9C-4633-5D27-B23A-20ED954F32DA}"/>
              </a:ext>
            </a:extLst>
          </p:cNvPr>
          <p:cNvSpPr>
            <a:spLocks/>
          </p:cNvSpPr>
          <p:nvPr/>
        </p:nvSpPr>
        <p:spPr>
          <a:xfrm>
            <a:off x="-81022" y="0"/>
            <a:ext cx="6899266" cy="6858000"/>
          </a:xfrm>
          <a:prstGeom prst="rect">
            <a:avLst/>
          </a:prstGeom>
          <a:solidFill>
            <a:srgbClr val="3E6BB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7200" b="1" dirty="0">
                <a:latin typeface="Montserrat Thin ExtraBold"/>
              </a:rPr>
              <a:t>Thank you! </a:t>
            </a:r>
          </a:p>
          <a:p>
            <a:pPr algn="ctr"/>
            <a:r>
              <a:rPr lang="en-US" sz="7200" b="1" dirty="0">
                <a:latin typeface="Montserrat Thin ExtraBold"/>
              </a:rPr>
              <a:t>Questions?</a:t>
            </a:r>
          </a:p>
        </p:txBody>
      </p:sp>
      <p:grpSp>
        <p:nvGrpSpPr>
          <p:cNvPr id="5" name="Group 4">
            <a:extLst>
              <a:ext uri="{FF2B5EF4-FFF2-40B4-BE49-F238E27FC236}">
                <a16:creationId xmlns:a16="http://schemas.microsoft.com/office/drawing/2014/main" id="{774A5647-D297-2C92-D6B8-C323652D7672}"/>
              </a:ext>
            </a:extLst>
          </p:cNvPr>
          <p:cNvGrpSpPr/>
          <p:nvPr/>
        </p:nvGrpSpPr>
        <p:grpSpPr>
          <a:xfrm>
            <a:off x="7051915" y="2649820"/>
            <a:ext cx="4869156" cy="1581994"/>
            <a:chOff x="7091780" y="1495115"/>
            <a:chExt cx="4869156" cy="1581994"/>
          </a:xfrm>
        </p:grpSpPr>
        <p:pic>
          <p:nvPicPr>
            <p:cNvPr id="8" name="Picture 7" descr="A black background with a black square&#10;&#10;Description automatically generated with medium confidence">
              <a:extLst>
                <a:ext uri="{FF2B5EF4-FFF2-40B4-BE49-F238E27FC236}">
                  <a16:creationId xmlns:a16="http://schemas.microsoft.com/office/drawing/2014/main" id="{35E3C80A-BE47-2FE2-EF3E-AE84D1F7D0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1780" y="2345589"/>
              <a:ext cx="2186942" cy="731520"/>
            </a:xfrm>
            <a:prstGeom prst="rect">
              <a:avLst/>
            </a:prstGeom>
          </p:spPr>
        </p:pic>
        <p:sp>
          <p:nvSpPr>
            <p:cNvPr id="2" name="TextBox 1">
              <a:extLst>
                <a:ext uri="{FF2B5EF4-FFF2-40B4-BE49-F238E27FC236}">
                  <a16:creationId xmlns:a16="http://schemas.microsoft.com/office/drawing/2014/main" id="{C186B2EE-5CCB-A557-63ED-E3FFFE084541}"/>
                </a:ext>
              </a:extLst>
            </p:cNvPr>
            <p:cNvSpPr txBox="1"/>
            <p:nvPr/>
          </p:nvSpPr>
          <p:spPr>
            <a:xfrm>
              <a:off x="7392588" y="1495115"/>
              <a:ext cx="4120558" cy="707886"/>
            </a:xfrm>
            <a:prstGeom prst="rect">
              <a:avLst/>
            </a:prstGeom>
            <a:noFill/>
          </p:spPr>
          <p:txBody>
            <a:bodyPr wrap="square" lIns="91440" tIns="45720" rIns="91440" bIns="45720" rtlCol="0" anchor="t">
              <a:spAutoFit/>
            </a:bodyPr>
            <a:lstStyle/>
            <a:p>
              <a:r>
                <a:rPr lang="en-US" sz="2000" dirty="0">
                  <a:ea typeface="Calibri"/>
                  <a:cs typeface="Calibri"/>
                </a:rPr>
                <a:t>Mary Louk: </a:t>
              </a:r>
              <a:r>
                <a:rPr lang="en-US" sz="2000" dirty="0">
                  <a:ea typeface="Calibri"/>
                  <a:cs typeface="Calibri"/>
                  <a:hlinkClick r:id="rId4"/>
                </a:rPr>
                <a:t>mlouk@growamerica.org</a:t>
              </a:r>
              <a:endParaRPr lang="en-US" sz="2000" dirty="0">
                <a:ea typeface="Calibri"/>
                <a:cs typeface="Calibri"/>
              </a:endParaRPr>
            </a:p>
            <a:p>
              <a:r>
                <a:rPr lang="en-US" sz="2000" dirty="0">
                  <a:ea typeface="Calibri"/>
                  <a:cs typeface="Calibri"/>
                </a:rPr>
                <a:t>Kelly Crisswell: </a:t>
              </a:r>
              <a:r>
                <a:rPr lang="en-US" sz="2000" dirty="0">
                  <a:ea typeface="Calibri"/>
                  <a:cs typeface="Calibri"/>
                  <a:hlinkClick r:id="rId5"/>
                </a:rPr>
                <a:t>kcriswell@spag.org</a:t>
              </a:r>
              <a:r>
                <a:rPr lang="en-US" sz="2000" dirty="0">
                  <a:ea typeface="Calibri"/>
                  <a:cs typeface="Calibri"/>
                </a:rPr>
                <a:t>  </a:t>
              </a:r>
            </a:p>
          </p:txBody>
        </p:sp>
        <p:pic>
          <p:nvPicPr>
            <p:cNvPr id="4" name="Picture 3" descr="A blue text on a black background&#10;&#10;Description automatically generated">
              <a:extLst>
                <a:ext uri="{FF2B5EF4-FFF2-40B4-BE49-F238E27FC236}">
                  <a16:creationId xmlns:a16="http://schemas.microsoft.com/office/drawing/2014/main" id="{EAF1D36E-B6FD-62A6-B9E8-07F33C5F23F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52867" y="2345589"/>
              <a:ext cx="2508069" cy="731520"/>
            </a:xfrm>
            <a:prstGeom prst="rect">
              <a:avLst/>
            </a:prstGeom>
          </p:spPr>
        </p:pic>
      </p:grpSp>
    </p:spTree>
    <p:extLst>
      <p:ext uri="{BB962C8B-B14F-4D97-AF65-F5344CB8AC3E}">
        <p14:creationId xmlns:p14="http://schemas.microsoft.com/office/powerpoint/2010/main" val="89620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3ABF0B-CC07-DB58-CDE3-D3B7FE5A1502}"/>
              </a:ext>
            </a:extLst>
          </p:cNvPr>
          <p:cNvSpPr>
            <a:spLocks noGrp="1" noRot="1" noMove="1" noResize="1" noEditPoints="1" noAdjustHandles="1" noChangeArrowheads="1" noChangeShapeType="1"/>
          </p:cNvSpPr>
          <p:nvPr/>
        </p:nvSpPr>
        <p:spPr>
          <a:xfrm>
            <a:off x="-503433" y="5650787"/>
            <a:ext cx="12695434" cy="120721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982AB0-1EED-A933-6FAF-6433F6604781}"/>
              </a:ext>
            </a:extLst>
          </p:cNvPr>
          <p:cNvSpPr>
            <a:spLocks noGrp="1"/>
          </p:cNvSpPr>
          <p:nvPr>
            <p:ph type="title"/>
          </p:nvPr>
        </p:nvSpPr>
        <p:spPr/>
        <p:txBody>
          <a:bodyPr/>
          <a:lstStyle/>
          <a:p>
            <a:r>
              <a:rPr lang="en-US" dirty="0"/>
              <a:t>RLF CoP Activities</a:t>
            </a:r>
          </a:p>
        </p:txBody>
      </p:sp>
      <p:grpSp>
        <p:nvGrpSpPr>
          <p:cNvPr id="15" name="Group 14">
            <a:extLst>
              <a:ext uri="{FF2B5EF4-FFF2-40B4-BE49-F238E27FC236}">
                <a16:creationId xmlns:a16="http://schemas.microsoft.com/office/drawing/2014/main" id="{FFED7E7C-4D62-F7ED-C74C-21F1C1C1E849}"/>
              </a:ext>
            </a:extLst>
          </p:cNvPr>
          <p:cNvGrpSpPr/>
          <p:nvPr/>
        </p:nvGrpSpPr>
        <p:grpSpPr>
          <a:xfrm>
            <a:off x="467232" y="2407167"/>
            <a:ext cx="11257536" cy="3668650"/>
            <a:chOff x="488151" y="2140467"/>
            <a:chExt cx="11257536" cy="3668650"/>
          </a:xfrm>
        </p:grpSpPr>
        <p:grpSp>
          <p:nvGrpSpPr>
            <p:cNvPr id="6" name="Group 5">
              <a:extLst>
                <a:ext uri="{FF2B5EF4-FFF2-40B4-BE49-F238E27FC236}">
                  <a16:creationId xmlns:a16="http://schemas.microsoft.com/office/drawing/2014/main" id="{F7CACA29-CED9-05F4-988C-52EC46C816AF}"/>
                </a:ext>
              </a:extLst>
            </p:cNvPr>
            <p:cNvGrpSpPr>
              <a:grpSpLocks noChangeAspect="1"/>
            </p:cNvGrpSpPr>
            <p:nvPr/>
          </p:nvGrpSpPr>
          <p:grpSpPr>
            <a:xfrm>
              <a:off x="5361130" y="2282478"/>
              <a:ext cx="4095750" cy="1663442"/>
              <a:chOff x="11240020" y="3121474"/>
              <a:chExt cx="4095750" cy="1663442"/>
            </a:xfrm>
          </p:grpSpPr>
          <p:pic>
            <p:nvPicPr>
              <p:cNvPr id="13" name="Graphic 12" descr="Internet with solid fill">
                <a:extLst>
                  <a:ext uri="{FF2B5EF4-FFF2-40B4-BE49-F238E27FC236}">
                    <a16:creationId xmlns:a16="http://schemas.microsoft.com/office/drawing/2014/main" id="{5AE70F8C-B252-F78D-8503-59E5EC5845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599201" y="3121474"/>
                <a:ext cx="1371600" cy="1371600"/>
              </a:xfrm>
              <a:prstGeom prst="rect">
                <a:avLst/>
              </a:prstGeom>
            </p:spPr>
          </p:pic>
          <p:sp>
            <p:nvSpPr>
              <p:cNvPr id="14" name="TextBox 13">
                <a:extLst>
                  <a:ext uri="{FF2B5EF4-FFF2-40B4-BE49-F238E27FC236}">
                    <a16:creationId xmlns:a16="http://schemas.microsoft.com/office/drawing/2014/main" id="{76D90E2E-9A88-E2A7-8E62-1E65C8CF3590}"/>
                  </a:ext>
                </a:extLst>
              </p:cNvPr>
              <p:cNvSpPr txBox="1"/>
              <p:nvPr/>
            </p:nvSpPr>
            <p:spPr>
              <a:xfrm>
                <a:off x="11240020" y="4415584"/>
                <a:ext cx="4095750" cy="369332"/>
              </a:xfrm>
              <a:prstGeom prst="rect">
                <a:avLst/>
              </a:prstGeom>
              <a:noFill/>
            </p:spPr>
            <p:txBody>
              <a:bodyPr wrap="square">
                <a:spAutoFit/>
              </a:bodyPr>
              <a:lstStyle>
                <a:defPPr>
                  <a:defRPr lang="en-US"/>
                </a:defPPr>
                <a:lvl1pPr indent="0" algn="ctr">
                  <a:spcBef>
                    <a:spcPts val="0"/>
                  </a:spcBef>
                  <a:spcAft>
                    <a:spcPts val="1600"/>
                  </a:spcAft>
                  <a:buFont typeface="Arial" pitchFamily="34" charset="0"/>
                  <a:buNone/>
                  <a:defRPr>
                    <a:latin typeface="Source Serif 4 Medium" panose="02040603050405020204" pitchFamily="18" charset="0"/>
                    <a:ea typeface="Source Serif 4 Medium" panose="02040603050405020204" pitchFamily="18" charset="0"/>
                  </a:defRPr>
                </a:lvl1pPr>
              </a:lstStyle>
              <a:p>
                <a:r>
                  <a:rPr lang="en-US" dirty="0">
                    <a:latin typeface="+mn-lt"/>
                  </a:rPr>
                  <a:t>Establish RLF Network</a:t>
                </a:r>
              </a:p>
            </p:txBody>
          </p:sp>
        </p:grpSp>
        <p:grpSp>
          <p:nvGrpSpPr>
            <p:cNvPr id="7" name="Group 6">
              <a:extLst>
                <a:ext uri="{FF2B5EF4-FFF2-40B4-BE49-F238E27FC236}">
                  <a16:creationId xmlns:a16="http://schemas.microsoft.com/office/drawing/2014/main" id="{79C8C072-8E95-6575-734C-1CE4F70690A4}"/>
                </a:ext>
              </a:extLst>
            </p:cNvPr>
            <p:cNvGrpSpPr>
              <a:grpSpLocks noChangeAspect="1"/>
            </p:cNvGrpSpPr>
            <p:nvPr/>
          </p:nvGrpSpPr>
          <p:grpSpPr>
            <a:xfrm>
              <a:off x="2706215" y="2251165"/>
              <a:ext cx="3159131" cy="1710284"/>
              <a:chOff x="7403967" y="6446308"/>
              <a:chExt cx="3159131" cy="1710284"/>
            </a:xfrm>
          </p:grpSpPr>
          <p:pic>
            <p:nvPicPr>
              <p:cNvPr id="11" name="Graphic 10" descr="Clipboard Partially Crossed with solid fill">
                <a:extLst>
                  <a:ext uri="{FF2B5EF4-FFF2-40B4-BE49-F238E27FC236}">
                    <a16:creationId xmlns:a16="http://schemas.microsoft.com/office/drawing/2014/main" id="{8237A5BC-06C4-6CBE-A821-FFA2143096B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304096" y="6446308"/>
                <a:ext cx="1371600" cy="1371600"/>
              </a:xfrm>
              <a:prstGeom prst="rect">
                <a:avLst/>
              </a:prstGeom>
            </p:spPr>
          </p:pic>
          <p:sp>
            <p:nvSpPr>
              <p:cNvPr id="12" name="TextBox 11">
                <a:extLst>
                  <a:ext uri="{FF2B5EF4-FFF2-40B4-BE49-F238E27FC236}">
                    <a16:creationId xmlns:a16="http://schemas.microsoft.com/office/drawing/2014/main" id="{376ED159-5709-3678-8DB9-11D81B09CDA7}"/>
                  </a:ext>
                </a:extLst>
              </p:cNvPr>
              <p:cNvSpPr txBox="1"/>
              <p:nvPr/>
            </p:nvSpPr>
            <p:spPr>
              <a:xfrm>
                <a:off x="7403967" y="7787260"/>
                <a:ext cx="3159131" cy="369332"/>
              </a:xfrm>
              <a:prstGeom prst="rect">
                <a:avLst/>
              </a:prstGeom>
              <a:noFill/>
            </p:spPr>
            <p:txBody>
              <a:bodyPr wrap="square">
                <a:spAutoFit/>
              </a:bodyPr>
              <a:lstStyle/>
              <a:p>
                <a:pPr marL="0" indent="0" algn="ctr">
                  <a:spcBef>
                    <a:spcPts val="0"/>
                  </a:spcBef>
                  <a:spcAft>
                    <a:spcPts val="1600"/>
                  </a:spcAft>
                  <a:buFont typeface="Arial" pitchFamily="34" charset="0"/>
                  <a:buNone/>
                </a:pPr>
                <a:r>
                  <a:rPr lang="en-US" dirty="0">
                    <a:ea typeface="Source Serif 4 Medium" panose="02040603050405020204" pitchFamily="18" charset="0"/>
                  </a:rPr>
                  <a:t>Industry Analysis</a:t>
                </a:r>
              </a:p>
            </p:txBody>
          </p:sp>
        </p:grpSp>
        <p:grpSp>
          <p:nvGrpSpPr>
            <p:cNvPr id="8" name="Group 7">
              <a:extLst>
                <a:ext uri="{FF2B5EF4-FFF2-40B4-BE49-F238E27FC236}">
                  <a16:creationId xmlns:a16="http://schemas.microsoft.com/office/drawing/2014/main" id="{9ED6E89B-F915-EE9D-C426-6562DD206C97}"/>
                </a:ext>
              </a:extLst>
            </p:cNvPr>
            <p:cNvGrpSpPr>
              <a:grpSpLocks noChangeAspect="1"/>
            </p:cNvGrpSpPr>
            <p:nvPr/>
          </p:nvGrpSpPr>
          <p:grpSpPr>
            <a:xfrm>
              <a:off x="5767254" y="4097035"/>
              <a:ext cx="3328841" cy="1699481"/>
              <a:chOff x="12002069" y="6462538"/>
              <a:chExt cx="3328841" cy="1699481"/>
            </a:xfrm>
          </p:grpSpPr>
          <p:pic>
            <p:nvPicPr>
              <p:cNvPr id="9" name="Graphic 8" descr="Classroom with solid fill">
                <a:extLst>
                  <a:ext uri="{FF2B5EF4-FFF2-40B4-BE49-F238E27FC236}">
                    <a16:creationId xmlns:a16="http://schemas.microsoft.com/office/drawing/2014/main" id="{6920BF4C-1C83-446D-C049-634732E4621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911576" y="6462538"/>
                <a:ext cx="1371600" cy="1371600"/>
              </a:xfrm>
              <a:prstGeom prst="rect">
                <a:avLst/>
              </a:prstGeom>
            </p:spPr>
          </p:pic>
          <p:sp>
            <p:nvSpPr>
              <p:cNvPr id="10" name="TextBox 9">
                <a:extLst>
                  <a:ext uri="{FF2B5EF4-FFF2-40B4-BE49-F238E27FC236}">
                    <a16:creationId xmlns:a16="http://schemas.microsoft.com/office/drawing/2014/main" id="{388E3D93-DAD3-4910-0B74-7619945A34AC}"/>
                  </a:ext>
                </a:extLst>
              </p:cNvPr>
              <p:cNvSpPr txBox="1"/>
              <p:nvPr/>
            </p:nvSpPr>
            <p:spPr>
              <a:xfrm>
                <a:off x="12002069" y="7792687"/>
                <a:ext cx="3328841" cy="369332"/>
              </a:xfrm>
              <a:prstGeom prst="rect">
                <a:avLst/>
              </a:prstGeom>
              <a:noFill/>
            </p:spPr>
            <p:txBody>
              <a:bodyPr wrap="square">
                <a:spAutoFit/>
              </a:bodyPr>
              <a:lstStyle/>
              <a:p>
                <a:pPr marL="0" indent="0" algn="ctr">
                  <a:spcBef>
                    <a:spcPts val="0"/>
                  </a:spcBef>
                  <a:spcAft>
                    <a:spcPts val="1600"/>
                  </a:spcAft>
                  <a:buFont typeface="Arial" pitchFamily="34" charset="0"/>
                  <a:buNone/>
                </a:pPr>
                <a:r>
                  <a:rPr lang="en-US" dirty="0">
                    <a:ea typeface="Source Serif 4 Medium" panose="02040603050405020204" pitchFamily="18" charset="0"/>
                  </a:rPr>
                  <a:t>Trainings and Resources</a:t>
                </a:r>
              </a:p>
            </p:txBody>
          </p:sp>
        </p:grpSp>
        <p:grpSp>
          <p:nvGrpSpPr>
            <p:cNvPr id="125" name="Group 124">
              <a:extLst>
                <a:ext uri="{FF2B5EF4-FFF2-40B4-BE49-F238E27FC236}">
                  <a16:creationId xmlns:a16="http://schemas.microsoft.com/office/drawing/2014/main" id="{FB67A47F-8889-8A29-C5E6-28A8C86D4585}"/>
                </a:ext>
              </a:extLst>
            </p:cNvPr>
            <p:cNvGrpSpPr/>
            <p:nvPr/>
          </p:nvGrpSpPr>
          <p:grpSpPr>
            <a:xfrm>
              <a:off x="6056978" y="3010347"/>
              <a:ext cx="5688709" cy="2787719"/>
              <a:chOff x="5493003" y="3932181"/>
              <a:chExt cx="5688709" cy="2787719"/>
            </a:xfrm>
          </p:grpSpPr>
          <p:grpSp>
            <p:nvGrpSpPr>
              <p:cNvPr id="28" name="Group 27">
                <a:extLst>
                  <a:ext uri="{FF2B5EF4-FFF2-40B4-BE49-F238E27FC236}">
                    <a16:creationId xmlns:a16="http://schemas.microsoft.com/office/drawing/2014/main" id="{A0E355F8-999D-C495-FB50-B98445003081}"/>
                  </a:ext>
                </a:extLst>
              </p:cNvPr>
              <p:cNvGrpSpPr/>
              <p:nvPr/>
            </p:nvGrpSpPr>
            <p:grpSpPr>
              <a:xfrm>
                <a:off x="5493003" y="4891101"/>
                <a:ext cx="4050418" cy="1828799"/>
                <a:chOff x="4555989" y="3760209"/>
                <a:chExt cx="4050418" cy="1828799"/>
              </a:xfrm>
            </p:grpSpPr>
            <p:sp>
              <p:nvSpPr>
                <p:cNvPr id="17" name="Rectangle 16">
                  <a:extLst>
                    <a:ext uri="{FF2B5EF4-FFF2-40B4-BE49-F238E27FC236}">
                      <a16:creationId xmlns:a16="http://schemas.microsoft.com/office/drawing/2014/main" id="{62DEECDE-B557-21E5-B198-7C5C7CA2B73D}"/>
                    </a:ext>
                  </a:extLst>
                </p:cNvPr>
                <p:cNvSpPr/>
                <p:nvPr/>
              </p:nvSpPr>
              <p:spPr>
                <a:xfrm>
                  <a:off x="4555989" y="3760209"/>
                  <a:ext cx="2698262" cy="1828799"/>
                </a:xfrm>
                <a:prstGeom prst="rect">
                  <a:avLst/>
                </a:prstGeom>
                <a:noFill/>
                <a:ln w="57150">
                  <a:solidFill>
                    <a:srgbClr val="3E6BB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a:extLst>
                    <a:ext uri="{FF2B5EF4-FFF2-40B4-BE49-F238E27FC236}">
                      <a16:creationId xmlns:a16="http://schemas.microsoft.com/office/drawing/2014/main" id="{894342F8-CF82-4A08-FFE2-A56F4EDD835F}"/>
                    </a:ext>
                  </a:extLst>
                </p:cNvPr>
                <p:cNvCxnSpPr>
                  <a:cxnSpLocks/>
                  <a:stCxn id="17" idx="3"/>
                  <a:endCxn id="29" idx="1"/>
                </p:cNvCxnSpPr>
                <p:nvPr/>
              </p:nvCxnSpPr>
              <p:spPr>
                <a:xfrm flipV="1">
                  <a:off x="7254251" y="3948398"/>
                  <a:ext cx="1352156" cy="726211"/>
                </a:xfrm>
                <a:prstGeom prst="straightConnector1">
                  <a:avLst/>
                </a:prstGeom>
                <a:ln w="38100">
                  <a:solidFill>
                    <a:srgbClr val="3E6BB4"/>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4FFF2E7-6A05-E775-3909-FBAD9143D04D}"/>
                    </a:ext>
                  </a:extLst>
                </p:cNvPr>
                <p:cNvCxnSpPr>
                  <a:cxnSpLocks/>
                  <a:stCxn id="17" idx="3"/>
                  <a:endCxn id="30" idx="1"/>
                </p:cNvCxnSpPr>
                <p:nvPr/>
              </p:nvCxnSpPr>
              <p:spPr>
                <a:xfrm>
                  <a:off x="7254251" y="4674609"/>
                  <a:ext cx="1352156" cy="227551"/>
                </a:xfrm>
                <a:prstGeom prst="straightConnector1">
                  <a:avLst/>
                </a:prstGeom>
                <a:ln w="38100">
                  <a:solidFill>
                    <a:srgbClr val="3E6BB4"/>
                  </a:solidFill>
                  <a:tailEnd type="triangle"/>
                </a:ln>
              </p:spPr>
              <p:style>
                <a:lnRef idx="1">
                  <a:schemeClr val="accent1"/>
                </a:lnRef>
                <a:fillRef idx="0">
                  <a:schemeClr val="accent1"/>
                </a:fillRef>
                <a:effectRef idx="0">
                  <a:schemeClr val="accent1"/>
                </a:effectRef>
                <a:fontRef idx="minor">
                  <a:schemeClr val="tx1"/>
                </a:fontRef>
              </p:style>
            </p:cxnSp>
          </p:grpSp>
          <p:sp>
            <p:nvSpPr>
              <p:cNvPr id="29" name="TextBox 28">
                <a:extLst>
                  <a:ext uri="{FF2B5EF4-FFF2-40B4-BE49-F238E27FC236}">
                    <a16:creationId xmlns:a16="http://schemas.microsoft.com/office/drawing/2014/main" id="{87931F03-F92B-DA01-1D7D-062A927EBB6F}"/>
                  </a:ext>
                </a:extLst>
              </p:cNvPr>
              <p:cNvSpPr txBox="1"/>
              <p:nvPr/>
            </p:nvSpPr>
            <p:spPr>
              <a:xfrm>
                <a:off x="9543421" y="4617625"/>
                <a:ext cx="1638291" cy="923330"/>
              </a:xfrm>
              <a:prstGeom prst="rect">
                <a:avLst/>
              </a:prstGeom>
              <a:noFill/>
            </p:spPr>
            <p:txBody>
              <a:bodyPr wrap="square" rtlCol="0">
                <a:spAutoFit/>
              </a:bodyPr>
              <a:lstStyle/>
              <a:p>
                <a:r>
                  <a:rPr lang="en-US" dirty="0">
                    <a:ea typeface="Source Serif 4 Medium" panose="02040603050405020204" pitchFamily="18" charset="0"/>
                  </a:rPr>
                  <a:t>6-month Cohort Trainings</a:t>
                </a:r>
              </a:p>
            </p:txBody>
          </p:sp>
          <p:sp>
            <p:nvSpPr>
              <p:cNvPr id="30" name="TextBox 29">
                <a:extLst>
                  <a:ext uri="{FF2B5EF4-FFF2-40B4-BE49-F238E27FC236}">
                    <a16:creationId xmlns:a16="http://schemas.microsoft.com/office/drawing/2014/main" id="{95811654-21BE-D20B-CAE8-E46158C6F114}"/>
                  </a:ext>
                </a:extLst>
              </p:cNvPr>
              <p:cNvSpPr txBox="1"/>
              <p:nvPr/>
            </p:nvSpPr>
            <p:spPr>
              <a:xfrm>
                <a:off x="9543421" y="5709886"/>
                <a:ext cx="1638291" cy="646331"/>
              </a:xfrm>
              <a:prstGeom prst="rect">
                <a:avLst/>
              </a:prstGeom>
              <a:noFill/>
            </p:spPr>
            <p:txBody>
              <a:bodyPr wrap="square" rtlCol="0">
                <a:spAutoFit/>
              </a:bodyPr>
              <a:lstStyle/>
              <a:p>
                <a:r>
                  <a:rPr lang="en-US" dirty="0">
                    <a:ea typeface="Source Serif 4 Medium" panose="02040603050405020204" pitchFamily="18" charset="0"/>
                  </a:rPr>
                  <a:t>Monthly </a:t>
                </a:r>
              </a:p>
              <a:p>
                <a:r>
                  <a:rPr lang="en-US" dirty="0">
                    <a:ea typeface="Source Serif 4 Medium" panose="02040603050405020204" pitchFamily="18" charset="0"/>
                  </a:rPr>
                  <a:t>Workshops</a:t>
                </a:r>
              </a:p>
            </p:txBody>
          </p:sp>
          <p:sp>
            <p:nvSpPr>
              <p:cNvPr id="54" name="TextBox 53">
                <a:extLst>
                  <a:ext uri="{FF2B5EF4-FFF2-40B4-BE49-F238E27FC236}">
                    <a16:creationId xmlns:a16="http://schemas.microsoft.com/office/drawing/2014/main" id="{47B71106-BCC2-DF55-29E5-3B87C5DE5BFB}"/>
                  </a:ext>
                </a:extLst>
              </p:cNvPr>
              <p:cNvSpPr txBox="1"/>
              <p:nvPr/>
            </p:nvSpPr>
            <p:spPr>
              <a:xfrm>
                <a:off x="9543421" y="3932181"/>
                <a:ext cx="1638291" cy="369332"/>
              </a:xfrm>
              <a:prstGeom prst="rect">
                <a:avLst/>
              </a:prstGeom>
              <a:noFill/>
            </p:spPr>
            <p:txBody>
              <a:bodyPr wrap="square" rtlCol="0">
                <a:spAutoFit/>
              </a:bodyPr>
              <a:lstStyle/>
              <a:p>
                <a:r>
                  <a:rPr lang="en-US" dirty="0">
                    <a:ea typeface="Source Serif 4 Medium" panose="02040603050405020204" pitchFamily="18" charset="0"/>
                  </a:rPr>
                  <a:t>Virtual Portal</a:t>
                </a:r>
              </a:p>
            </p:txBody>
          </p:sp>
          <p:cxnSp>
            <p:nvCxnSpPr>
              <p:cNvPr id="55" name="Straight Arrow Connector 54">
                <a:extLst>
                  <a:ext uri="{FF2B5EF4-FFF2-40B4-BE49-F238E27FC236}">
                    <a16:creationId xmlns:a16="http://schemas.microsoft.com/office/drawing/2014/main" id="{A826EFEB-4918-28FC-1927-9FB618134F7A}"/>
                  </a:ext>
                </a:extLst>
              </p:cNvPr>
              <p:cNvCxnSpPr>
                <a:cxnSpLocks/>
                <a:stCxn id="17" idx="3"/>
                <a:endCxn id="54" idx="1"/>
              </p:cNvCxnSpPr>
              <p:nvPr/>
            </p:nvCxnSpPr>
            <p:spPr>
              <a:xfrm flipV="1">
                <a:off x="8191265" y="4116847"/>
                <a:ext cx="1352156" cy="1688654"/>
              </a:xfrm>
              <a:prstGeom prst="straightConnector1">
                <a:avLst/>
              </a:prstGeom>
              <a:ln w="38100">
                <a:solidFill>
                  <a:srgbClr val="3E6BB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4" name="Group 93">
              <a:extLst>
                <a:ext uri="{FF2B5EF4-FFF2-40B4-BE49-F238E27FC236}">
                  <a16:creationId xmlns:a16="http://schemas.microsoft.com/office/drawing/2014/main" id="{7063D2E1-66CD-F26D-7D35-19D41CEF2226}"/>
                </a:ext>
              </a:extLst>
            </p:cNvPr>
            <p:cNvGrpSpPr/>
            <p:nvPr/>
          </p:nvGrpSpPr>
          <p:grpSpPr>
            <a:xfrm>
              <a:off x="488151" y="2140467"/>
              <a:ext cx="5207444" cy="1828800"/>
              <a:chOff x="233495" y="3865908"/>
              <a:chExt cx="5235035" cy="1828800"/>
            </a:xfrm>
          </p:grpSpPr>
          <p:grpSp>
            <p:nvGrpSpPr>
              <p:cNvPr id="48" name="Group 47">
                <a:extLst>
                  <a:ext uri="{FF2B5EF4-FFF2-40B4-BE49-F238E27FC236}">
                    <a16:creationId xmlns:a16="http://schemas.microsoft.com/office/drawing/2014/main" id="{DA9DAE8C-5B6E-4C8A-1D8D-DF359F971701}"/>
                  </a:ext>
                </a:extLst>
              </p:cNvPr>
              <p:cNvGrpSpPr/>
              <p:nvPr/>
            </p:nvGrpSpPr>
            <p:grpSpPr>
              <a:xfrm flipH="1">
                <a:off x="1688592" y="3865908"/>
                <a:ext cx="3779938" cy="1828800"/>
                <a:chOff x="3031076" y="4462812"/>
                <a:chExt cx="3779938" cy="1828800"/>
              </a:xfrm>
            </p:grpSpPr>
            <p:sp>
              <p:nvSpPr>
                <p:cNvPr id="45" name="Rectangle 44">
                  <a:extLst>
                    <a:ext uri="{FF2B5EF4-FFF2-40B4-BE49-F238E27FC236}">
                      <a16:creationId xmlns:a16="http://schemas.microsoft.com/office/drawing/2014/main" id="{3628E166-67E4-F9FC-6299-55B7CED28B12}"/>
                    </a:ext>
                  </a:extLst>
                </p:cNvPr>
                <p:cNvSpPr/>
                <p:nvPr/>
              </p:nvSpPr>
              <p:spPr>
                <a:xfrm>
                  <a:off x="3031076" y="4462812"/>
                  <a:ext cx="2700884" cy="1828800"/>
                </a:xfrm>
                <a:prstGeom prst="rect">
                  <a:avLst/>
                </a:prstGeom>
                <a:noFill/>
                <a:ln w="57150">
                  <a:solidFill>
                    <a:srgbClr val="9EB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Arrow Connector 45">
                  <a:extLst>
                    <a:ext uri="{FF2B5EF4-FFF2-40B4-BE49-F238E27FC236}">
                      <a16:creationId xmlns:a16="http://schemas.microsoft.com/office/drawing/2014/main" id="{458D7DED-3222-CBED-7072-79499CA95F2D}"/>
                    </a:ext>
                  </a:extLst>
                </p:cNvPr>
                <p:cNvCxnSpPr>
                  <a:cxnSpLocks/>
                  <a:stCxn id="45" idx="3"/>
                  <a:endCxn id="68" idx="3"/>
                </p:cNvCxnSpPr>
                <p:nvPr/>
              </p:nvCxnSpPr>
              <p:spPr>
                <a:xfrm flipV="1">
                  <a:off x="5731960" y="4955983"/>
                  <a:ext cx="758756" cy="421229"/>
                </a:xfrm>
                <a:prstGeom prst="straightConnector1">
                  <a:avLst/>
                </a:prstGeom>
                <a:ln w="38100">
                  <a:solidFill>
                    <a:srgbClr val="9EB5D9"/>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89BEB064-0C9A-BF56-B8E0-ADFC3EBCAE1D}"/>
                    </a:ext>
                  </a:extLst>
                </p:cNvPr>
                <p:cNvCxnSpPr>
                  <a:cxnSpLocks/>
                  <a:stCxn id="45" idx="3"/>
                  <a:endCxn id="67" idx="3"/>
                </p:cNvCxnSpPr>
                <p:nvPr/>
              </p:nvCxnSpPr>
              <p:spPr>
                <a:xfrm>
                  <a:off x="5731960" y="5377212"/>
                  <a:ext cx="1079054" cy="460582"/>
                </a:xfrm>
                <a:prstGeom prst="straightConnector1">
                  <a:avLst/>
                </a:prstGeom>
                <a:ln w="38100">
                  <a:solidFill>
                    <a:srgbClr val="9EB5D9"/>
                  </a:solidFill>
                  <a:tailEnd type="triangle"/>
                </a:ln>
              </p:spPr>
              <p:style>
                <a:lnRef idx="1">
                  <a:schemeClr val="accent1"/>
                </a:lnRef>
                <a:fillRef idx="0">
                  <a:schemeClr val="accent1"/>
                </a:fillRef>
                <a:effectRef idx="0">
                  <a:schemeClr val="accent1"/>
                </a:effectRef>
                <a:fontRef idx="minor">
                  <a:schemeClr val="tx1"/>
                </a:fontRef>
              </p:style>
            </p:cxnSp>
          </p:grpSp>
          <p:sp>
            <p:nvSpPr>
              <p:cNvPr id="67" name="TextBox 66">
                <a:extLst>
                  <a:ext uri="{FF2B5EF4-FFF2-40B4-BE49-F238E27FC236}">
                    <a16:creationId xmlns:a16="http://schemas.microsoft.com/office/drawing/2014/main" id="{98250C07-907C-B8AC-8B47-AD17C5CE645E}"/>
                  </a:ext>
                </a:extLst>
              </p:cNvPr>
              <p:cNvSpPr txBox="1"/>
              <p:nvPr/>
            </p:nvSpPr>
            <p:spPr>
              <a:xfrm>
                <a:off x="331801" y="5056224"/>
                <a:ext cx="1356791" cy="369332"/>
              </a:xfrm>
              <a:prstGeom prst="rect">
                <a:avLst/>
              </a:prstGeom>
              <a:noFill/>
            </p:spPr>
            <p:txBody>
              <a:bodyPr wrap="square" rtlCol="0">
                <a:spAutoFit/>
              </a:bodyPr>
              <a:lstStyle/>
              <a:p>
                <a:r>
                  <a:rPr lang="en-US" dirty="0">
                    <a:ea typeface="Source Serif 4 Medium" panose="02040603050405020204" pitchFamily="18" charset="0"/>
                  </a:rPr>
                  <a:t>ED-209 Data</a:t>
                </a:r>
              </a:p>
            </p:txBody>
          </p:sp>
          <p:sp>
            <p:nvSpPr>
              <p:cNvPr id="68" name="TextBox 67">
                <a:extLst>
                  <a:ext uri="{FF2B5EF4-FFF2-40B4-BE49-F238E27FC236}">
                    <a16:creationId xmlns:a16="http://schemas.microsoft.com/office/drawing/2014/main" id="{5AE90A99-5D48-4C75-B86C-DDE82FCAC81A}"/>
                  </a:ext>
                </a:extLst>
              </p:cNvPr>
              <p:cNvSpPr txBox="1"/>
              <p:nvPr/>
            </p:nvSpPr>
            <p:spPr>
              <a:xfrm>
                <a:off x="233495" y="4174413"/>
                <a:ext cx="1775395" cy="369332"/>
              </a:xfrm>
              <a:prstGeom prst="rect">
                <a:avLst/>
              </a:prstGeom>
              <a:noFill/>
            </p:spPr>
            <p:txBody>
              <a:bodyPr wrap="square" rtlCol="0">
                <a:spAutoFit/>
              </a:bodyPr>
              <a:lstStyle/>
              <a:p>
                <a:r>
                  <a:rPr lang="en-US" dirty="0">
                    <a:ea typeface="Source Serif 4 Medium" panose="02040603050405020204" pitchFamily="18" charset="0"/>
                  </a:rPr>
                  <a:t>Self-assessments</a:t>
                </a:r>
              </a:p>
            </p:txBody>
          </p:sp>
        </p:grpSp>
        <p:grpSp>
          <p:nvGrpSpPr>
            <p:cNvPr id="119" name="Group 118">
              <a:extLst>
                <a:ext uri="{FF2B5EF4-FFF2-40B4-BE49-F238E27FC236}">
                  <a16:creationId xmlns:a16="http://schemas.microsoft.com/office/drawing/2014/main" id="{555840C2-92D0-B4A6-EE41-EDEBB557D495}"/>
                </a:ext>
              </a:extLst>
            </p:cNvPr>
            <p:cNvGrpSpPr/>
            <p:nvPr/>
          </p:nvGrpSpPr>
          <p:grpSpPr>
            <a:xfrm>
              <a:off x="6056979" y="2140467"/>
              <a:ext cx="4050417" cy="2016989"/>
              <a:chOff x="5901901" y="2085277"/>
              <a:chExt cx="3622047" cy="2016989"/>
            </a:xfrm>
          </p:grpSpPr>
          <p:grpSp>
            <p:nvGrpSpPr>
              <p:cNvPr id="43" name="Group 42">
                <a:extLst>
                  <a:ext uri="{FF2B5EF4-FFF2-40B4-BE49-F238E27FC236}">
                    <a16:creationId xmlns:a16="http://schemas.microsoft.com/office/drawing/2014/main" id="{49D0E750-321C-03E3-84E9-4311E96AC169}"/>
                  </a:ext>
                </a:extLst>
              </p:cNvPr>
              <p:cNvGrpSpPr/>
              <p:nvPr/>
            </p:nvGrpSpPr>
            <p:grpSpPr>
              <a:xfrm>
                <a:off x="5901901" y="2085277"/>
                <a:ext cx="3622047" cy="1828800"/>
                <a:chOff x="5901901" y="2085277"/>
                <a:chExt cx="3622047" cy="1828800"/>
              </a:xfrm>
            </p:grpSpPr>
            <p:sp>
              <p:nvSpPr>
                <p:cNvPr id="32" name="Rectangle 31">
                  <a:extLst>
                    <a:ext uri="{FF2B5EF4-FFF2-40B4-BE49-F238E27FC236}">
                      <a16:creationId xmlns:a16="http://schemas.microsoft.com/office/drawing/2014/main" id="{C6D8FCF8-663C-F4F4-2281-34F6909D0641}"/>
                    </a:ext>
                  </a:extLst>
                </p:cNvPr>
                <p:cNvSpPr/>
                <p:nvPr/>
              </p:nvSpPr>
              <p:spPr>
                <a:xfrm>
                  <a:off x="5901901" y="2085277"/>
                  <a:ext cx="2412895" cy="1828800"/>
                </a:xfrm>
                <a:prstGeom prst="rect">
                  <a:avLst/>
                </a:prstGeom>
                <a:noFill/>
                <a:ln w="57150">
                  <a:solidFill>
                    <a:srgbClr val="B3AD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01E65287-4D40-4F5F-9992-C8B19988C431}"/>
                    </a:ext>
                  </a:extLst>
                </p:cNvPr>
                <p:cNvCxnSpPr>
                  <a:cxnSpLocks/>
                  <a:stCxn id="32" idx="3"/>
                  <a:endCxn id="54" idx="1"/>
                </p:cNvCxnSpPr>
                <p:nvPr/>
              </p:nvCxnSpPr>
              <p:spPr>
                <a:xfrm>
                  <a:off x="8314796" y="2999677"/>
                  <a:ext cx="1209152" cy="140146"/>
                </a:xfrm>
                <a:prstGeom prst="straightConnector1">
                  <a:avLst/>
                </a:prstGeom>
                <a:ln w="38100">
                  <a:solidFill>
                    <a:srgbClr val="B3ADD3"/>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0" name="Straight Arrow Connector 69">
                <a:extLst>
                  <a:ext uri="{FF2B5EF4-FFF2-40B4-BE49-F238E27FC236}">
                    <a16:creationId xmlns:a16="http://schemas.microsoft.com/office/drawing/2014/main" id="{53C44DF7-A61C-1B8B-E16E-A7F9E56D16E4}"/>
                  </a:ext>
                </a:extLst>
              </p:cNvPr>
              <p:cNvCxnSpPr>
                <a:cxnSpLocks/>
                <a:stCxn id="32" idx="3"/>
                <a:endCxn id="29" idx="1"/>
              </p:cNvCxnSpPr>
              <p:nvPr/>
            </p:nvCxnSpPr>
            <p:spPr>
              <a:xfrm>
                <a:off x="8314796" y="2999677"/>
                <a:ext cx="1209152" cy="1102589"/>
              </a:xfrm>
              <a:prstGeom prst="straightConnector1">
                <a:avLst/>
              </a:prstGeom>
              <a:ln w="38100">
                <a:solidFill>
                  <a:srgbClr val="B3ADD3"/>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9" name="Group 98">
              <a:extLst>
                <a:ext uri="{FF2B5EF4-FFF2-40B4-BE49-F238E27FC236}">
                  <a16:creationId xmlns:a16="http://schemas.microsoft.com/office/drawing/2014/main" id="{CDE49F20-25DA-7B44-B73B-EDED65314ABF}"/>
                </a:ext>
              </a:extLst>
            </p:cNvPr>
            <p:cNvGrpSpPr>
              <a:grpSpLocks noChangeAspect="1"/>
            </p:cNvGrpSpPr>
            <p:nvPr/>
          </p:nvGrpSpPr>
          <p:grpSpPr>
            <a:xfrm>
              <a:off x="2298590" y="4102252"/>
              <a:ext cx="4095750" cy="1706865"/>
              <a:chOff x="6624868" y="3195397"/>
              <a:chExt cx="4095750" cy="1706865"/>
            </a:xfrm>
          </p:grpSpPr>
          <p:pic>
            <p:nvPicPr>
              <p:cNvPr id="104" name="Graphic 103" descr="Questions with solid fill">
                <a:extLst>
                  <a:ext uri="{FF2B5EF4-FFF2-40B4-BE49-F238E27FC236}">
                    <a16:creationId xmlns:a16="http://schemas.microsoft.com/office/drawing/2014/main" id="{FFAFA311-D2AB-B4C4-805C-F33A9B6753E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932622" y="3195397"/>
                <a:ext cx="1371600" cy="1371600"/>
              </a:xfrm>
              <a:prstGeom prst="rect">
                <a:avLst/>
              </a:prstGeom>
            </p:spPr>
          </p:pic>
          <p:sp>
            <p:nvSpPr>
              <p:cNvPr id="105" name="TextBox 104">
                <a:extLst>
                  <a:ext uri="{FF2B5EF4-FFF2-40B4-BE49-F238E27FC236}">
                    <a16:creationId xmlns:a16="http://schemas.microsoft.com/office/drawing/2014/main" id="{10FDA359-7637-697C-C96A-BA948EAF2722}"/>
                  </a:ext>
                </a:extLst>
              </p:cNvPr>
              <p:cNvSpPr txBox="1"/>
              <p:nvPr/>
            </p:nvSpPr>
            <p:spPr>
              <a:xfrm>
                <a:off x="6624868" y="4532930"/>
                <a:ext cx="4095750" cy="369332"/>
              </a:xfrm>
              <a:prstGeom prst="rect">
                <a:avLst/>
              </a:prstGeom>
              <a:noFill/>
            </p:spPr>
            <p:txBody>
              <a:bodyPr wrap="square">
                <a:spAutoFit/>
              </a:bodyPr>
              <a:lstStyle/>
              <a:p>
                <a:pPr marL="0" indent="0" algn="ctr">
                  <a:spcBef>
                    <a:spcPts val="0"/>
                  </a:spcBef>
                  <a:spcAft>
                    <a:spcPts val="1600"/>
                  </a:spcAft>
                  <a:buFont typeface="Arial" pitchFamily="34" charset="0"/>
                  <a:buNone/>
                </a:pPr>
                <a:r>
                  <a:rPr lang="en-US" dirty="0">
                    <a:ea typeface="Source Serif 4 Medium" panose="02040603050405020204" pitchFamily="18" charset="0"/>
                  </a:rPr>
                  <a:t>RLF Advisory Committee</a:t>
                </a:r>
              </a:p>
            </p:txBody>
          </p:sp>
        </p:grpSp>
        <p:grpSp>
          <p:nvGrpSpPr>
            <p:cNvPr id="116" name="Group 115">
              <a:extLst>
                <a:ext uri="{FF2B5EF4-FFF2-40B4-BE49-F238E27FC236}">
                  <a16:creationId xmlns:a16="http://schemas.microsoft.com/office/drawing/2014/main" id="{9E15272F-C3F3-AFFA-2EB7-B99E54CD3DB7}"/>
                </a:ext>
              </a:extLst>
            </p:cNvPr>
            <p:cNvGrpSpPr/>
            <p:nvPr/>
          </p:nvGrpSpPr>
          <p:grpSpPr>
            <a:xfrm>
              <a:off x="488152" y="3961449"/>
              <a:ext cx="5207442" cy="1828800"/>
              <a:chOff x="187286" y="3834980"/>
              <a:chExt cx="5207442" cy="1828800"/>
            </a:xfrm>
          </p:grpSpPr>
          <p:grpSp>
            <p:nvGrpSpPr>
              <p:cNvPr id="100" name="Group 99">
                <a:extLst>
                  <a:ext uri="{FF2B5EF4-FFF2-40B4-BE49-F238E27FC236}">
                    <a16:creationId xmlns:a16="http://schemas.microsoft.com/office/drawing/2014/main" id="{10B01D4B-9BA9-FBBB-75F7-D74C99505EDC}"/>
                  </a:ext>
                </a:extLst>
              </p:cNvPr>
              <p:cNvGrpSpPr/>
              <p:nvPr/>
            </p:nvGrpSpPr>
            <p:grpSpPr>
              <a:xfrm flipH="1">
                <a:off x="1742020" y="3834980"/>
                <a:ext cx="3652708" cy="1828800"/>
                <a:chOff x="2408986" y="1902399"/>
                <a:chExt cx="3652708" cy="1828800"/>
              </a:xfrm>
            </p:grpSpPr>
            <p:sp>
              <p:nvSpPr>
                <p:cNvPr id="102" name="Rectangle 101">
                  <a:extLst>
                    <a:ext uri="{FF2B5EF4-FFF2-40B4-BE49-F238E27FC236}">
                      <a16:creationId xmlns:a16="http://schemas.microsoft.com/office/drawing/2014/main" id="{B540EBEC-E959-91DC-E8E0-9082465B794B}"/>
                    </a:ext>
                  </a:extLst>
                </p:cNvPr>
                <p:cNvSpPr/>
                <p:nvPr/>
              </p:nvSpPr>
              <p:spPr>
                <a:xfrm>
                  <a:off x="2408986" y="1902399"/>
                  <a:ext cx="2686649" cy="1828800"/>
                </a:xfrm>
                <a:prstGeom prst="rect">
                  <a:avLst/>
                </a:prstGeom>
                <a:noFill/>
                <a:ln w="57150">
                  <a:solidFill>
                    <a:srgbClr val="675CA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3" name="Straight Arrow Connector 102">
                  <a:extLst>
                    <a:ext uri="{FF2B5EF4-FFF2-40B4-BE49-F238E27FC236}">
                      <a16:creationId xmlns:a16="http://schemas.microsoft.com/office/drawing/2014/main" id="{39271369-7502-4E5E-5B67-18E5E23BEEB9}"/>
                    </a:ext>
                  </a:extLst>
                </p:cNvPr>
                <p:cNvCxnSpPr>
                  <a:cxnSpLocks/>
                  <a:stCxn id="102" idx="3"/>
                  <a:endCxn id="101" idx="3"/>
                </p:cNvCxnSpPr>
                <p:nvPr/>
              </p:nvCxnSpPr>
              <p:spPr>
                <a:xfrm>
                  <a:off x="5095635" y="2816799"/>
                  <a:ext cx="966059" cy="17478"/>
                </a:xfrm>
                <a:prstGeom prst="straightConnector1">
                  <a:avLst/>
                </a:prstGeom>
                <a:ln w="38100">
                  <a:solidFill>
                    <a:srgbClr val="675CA8"/>
                  </a:solidFill>
                  <a:tailEnd type="triangle"/>
                </a:ln>
              </p:spPr>
              <p:style>
                <a:lnRef idx="1">
                  <a:schemeClr val="accent1"/>
                </a:lnRef>
                <a:fillRef idx="0">
                  <a:schemeClr val="accent1"/>
                </a:fillRef>
                <a:effectRef idx="0">
                  <a:schemeClr val="accent1"/>
                </a:effectRef>
                <a:fontRef idx="minor">
                  <a:schemeClr val="tx1"/>
                </a:fontRef>
              </p:style>
            </p:cxnSp>
          </p:grpSp>
          <p:sp>
            <p:nvSpPr>
              <p:cNvPr id="101" name="TextBox 100">
                <a:extLst>
                  <a:ext uri="{FF2B5EF4-FFF2-40B4-BE49-F238E27FC236}">
                    <a16:creationId xmlns:a16="http://schemas.microsoft.com/office/drawing/2014/main" id="{EDC5E2A6-F895-81CE-66E2-D07707ED4773}"/>
                  </a:ext>
                </a:extLst>
              </p:cNvPr>
              <p:cNvSpPr txBox="1"/>
              <p:nvPr/>
            </p:nvSpPr>
            <p:spPr>
              <a:xfrm>
                <a:off x="187286" y="4582192"/>
                <a:ext cx="1554734" cy="369332"/>
              </a:xfrm>
              <a:prstGeom prst="rect">
                <a:avLst/>
              </a:prstGeom>
              <a:noFill/>
            </p:spPr>
            <p:txBody>
              <a:bodyPr wrap="square" rtlCol="0">
                <a:spAutoFit/>
              </a:bodyPr>
              <a:lstStyle/>
              <a:p>
                <a:r>
                  <a:rPr lang="en-US" dirty="0">
                    <a:ea typeface="Source Serif 4 Medium" panose="02040603050405020204" pitchFamily="18" charset="0"/>
                  </a:rPr>
                  <a:t>9 peer leaders</a:t>
                </a:r>
              </a:p>
            </p:txBody>
          </p:sp>
        </p:grpSp>
      </p:grpSp>
    </p:spTree>
    <p:extLst>
      <p:ext uri="{BB962C8B-B14F-4D97-AF65-F5344CB8AC3E}">
        <p14:creationId xmlns:p14="http://schemas.microsoft.com/office/powerpoint/2010/main" val="421519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A3DE9CE-A13E-222F-EA20-3839F86CEE6F}"/>
              </a:ext>
            </a:extLst>
          </p:cNvPr>
          <p:cNvSpPr txBox="1">
            <a:spLocks/>
          </p:cNvSpPr>
          <p:nvPr/>
        </p:nvSpPr>
        <p:spPr>
          <a:xfrm>
            <a:off x="2580752" y="5228622"/>
            <a:ext cx="4135734" cy="859209"/>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latin typeface="Aptos" panose="020B0004020202020204" pitchFamily="34" charset="0"/>
              </a:rPr>
              <a:t>Scan this QR codes to register for the webinar!</a:t>
            </a:r>
          </a:p>
        </p:txBody>
      </p:sp>
      <p:pic>
        <p:nvPicPr>
          <p:cNvPr id="3" name="Picture 2">
            <a:extLst>
              <a:ext uri="{FF2B5EF4-FFF2-40B4-BE49-F238E27FC236}">
                <a16:creationId xmlns:a16="http://schemas.microsoft.com/office/drawing/2014/main" id="{74D6831C-85EF-AFFD-A737-BBA06AA0A8CC}"/>
              </a:ext>
            </a:extLst>
          </p:cNvPr>
          <p:cNvPicPr>
            <a:picLocks noChangeAspect="1"/>
          </p:cNvPicPr>
          <p:nvPr/>
        </p:nvPicPr>
        <p:blipFill>
          <a:blip r:embed="rId3"/>
          <a:stretch>
            <a:fillRect/>
          </a:stretch>
        </p:blipFill>
        <p:spPr>
          <a:xfrm>
            <a:off x="0" y="-62413"/>
            <a:ext cx="12192000" cy="4340009"/>
          </a:xfrm>
          <a:prstGeom prst="rect">
            <a:avLst/>
          </a:prstGeom>
        </p:spPr>
      </p:pic>
      <p:pic>
        <p:nvPicPr>
          <p:cNvPr id="4" name="Picture 3">
            <a:extLst>
              <a:ext uri="{FF2B5EF4-FFF2-40B4-BE49-F238E27FC236}">
                <a16:creationId xmlns:a16="http://schemas.microsoft.com/office/drawing/2014/main" id="{6B1F737F-179B-42AC-6347-46BB8D191201}"/>
              </a:ext>
            </a:extLst>
          </p:cNvPr>
          <p:cNvPicPr>
            <a:picLocks noChangeAspect="1"/>
          </p:cNvPicPr>
          <p:nvPr/>
        </p:nvPicPr>
        <p:blipFill>
          <a:blip r:embed="rId4"/>
          <a:stretch>
            <a:fillRect/>
          </a:stretch>
        </p:blipFill>
        <p:spPr>
          <a:xfrm>
            <a:off x="6716486" y="4743826"/>
            <a:ext cx="1828800" cy="1828800"/>
          </a:xfrm>
          <a:prstGeom prst="rect">
            <a:avLst/>
          </a:prstGeom>
        </p:spPr>
      </p:pic>
    </p:spTree>
    <p:extLst>
      <p:ext uri="{BB962C8B-B14F-4D97-AF65-F5344CB8AC3E}">
        <p14:creationId xmlns:p14="http://schemas.microsoft.com/office/powerpoint/2010/main" val="2672152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2FBB28-D7B8-E882-BA39-E0F2C1C8D291}"/>
              </a:ext>
            </a:extLst>
          </p:cNvPr>
          <p:cNvSpPr>
            <a:spLocks noGrp="1" noRot="1" noMove="1" noResize="1" noEditPoints="1" noAdjustHandles="1" noChangeArrowheads="1" noChangeShapeType="1"/>
          </p:cNvSpPr>
          <p:nvPr/>
        </p:nvSpPr>
        <p:spPr>
          <a:xfrm>
            <a:off x="-503433" y="5650787"/>
            <a:ext cx="12695434" cy="120721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F2D634-082C-EAC2-3221-A252A0B603C6}"/>
              </a:ext>
            </a:extLst>
          </p:cNvPr>
          <p:cNvSpPr>
            <a:spLocks noGrp="1"/>
          </p:cNvSpPr>
          <p:nvPr>
            <p:ph type="title"/>
          </p:nvPr>
        </p:nvSpPr>
        <p:spPr/>
        <p:txBody>
          <a:bodyPr/>
          <a:lstStyle/>
          <a:p>
            <a:r>
              <a:rPr lang="en-US" dirty="0"/>
              <a:t>Stay Connected!</a:t>
            </a:r>
          </a:p>
        </p:txBody>
      </p:sp>
      <p:sp>
        <p:nvSpPr>
          <p:cNvPr id="3" name="Content Placeholder 2">
            <a:extLst>
              <a:ext uri="{FF2B5EF4-FFF2-40B4-BE49-F238E27FC236}">
                <a16:creationId xmlns:a16="http://schemas.microsoft.com/office/drawing/2014/main" id="{9A405BA2-4DCD-2C74-03CD-2A7D009CA150}"/>
              </a:ext>
            </a:extLst>
          </p:cNvPr>
          <p:cNvSpPr>
            <a:spLocks noGrp="1"/>
          </p:cNvSpPr>
          <p:nvPr>
            <p:ph idx="1"/>
          </p:nvPr>
        </p:nvSpPr>
        <p:spPr>
          <a:xfrm>
            <a:off x="838200" y="1825625"/>
            <a:ext cx="10515600" cy="1162203"/>
          </a:xfrm>
        </p:spPr>
        <p:txBody>
          <a:bodyPr>
            <a:normAutofit/>
          </a:bodyPr>
          <a:lstStyle/>
          <a:p>
            <a:pPr marL="0" indent="0">
              <a:buNone/>
            </a:pPr>
            <a:r>
              <a:rPr lang="en-US" dirty="0">
                <a:latin typeface="Aptos" panose="020B0004020202020204" pitchFamily="34" charset="0"/>
              </a:rPr>
              <a:t>You can scan these QR codes to stay up to date about the RLF Community of Practice.</a:t>
            </a:r>
          </a:p>
        </p:txBody>
      </p:sp>
      <p:grpSp>
        <p:nvGrpSpPr>
          <p:cNvPr id="7" name="Group 6">
            <a:extLst>
              <a:ext uri="{FF2B5EF4-FFF2-40B4-BE49-F238E27FC236}">
                <a16:creationId xmlns:a16="http://schemas.microsoft.com/office/drawing/2014/main" id="{62E910B5-9BB1-4A3C-6C16-8A1B9EF824A3}"/>
              </a:ext>
            </a:extLst>
          </p:cNvPr>
          <p:cNvGrpSpPr/>
          <p:nvPr/>
        </p:nvGrpSpPr>
        <p:grpSpPr>
          <a:xfrm>
            <a:off x="3155472" y="2987828"/>
            <a:ext cx="2377440" cy="3007461"/>
            <a:chOff x="3143280" y="2987828"/>
            <a:chExt cx="2377440" cy="3007461"/>
          </a:xfrm>
        </p:grpSpPr>
        <p:pic>
          <p:nvPicPr>
            <p:cNvPr id="5" name="Picture 4" descr="A qr code with a colorful hexagon&#10;&#10;AI-generated content may be incorrect.">
              <a:extLst>
                <a:ext uri="{FF2B5EF4-FFF2-40B4-BE49-F238E27FC236}">
                  <a16:creationId xmlns:a16="http://schemas.microsoft.com/office/drawing/2014/main" id="{BCFA3AB6-A68C-2DD2-0A6D-58681C7CAF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43280" y="2987828"/>
              <a:ext cx="2377440" cy="2377440"/>
            </a:xfrm>
            <a:prstGeom prst="rect">
              <a:avLst/>
            </a:prstGeom>
          </p:spPr>
        </p:pic>
        <p:sp>
          <p:nvSpPr>
            <p:cNvPr id="6" name="TextBox 5">
              <a:extLst>
                <a:ext uri="{FF2B5EF4-FFF2-40B4-BE49-F238E27FC236}">
                  <a16:creationId xmlns:a16="http://schemas.microsoft.com/office/drawing/2014/main" id="{9C250235-D225-9EAA-F6A9-DF554AACD8BC}"/>
                </a:ext>
              </a:extLst>
            </p:cNvPr>
            <p:cNvSpPr txBox="1"/>
            <p:nvPr/>
          </p:nvSpPr>
          <p:spPr>
            <a:xfrm>
              <a:off x="3143281" y="5348958"/>
              <a:ext cx="2377439" cy="646331"/>
            </a:xfrm>
            <a:prstGeom prst="rect">
              <a:avLst/>
            </a:prstGeom>
            <a:noFill/>
          </p:spPr>
          <p:txBody>
            <a:bodyPr wrap="square" rtlCol="0">
              <a:spAutoFit/>
            </a:bodyPr>
            <a:lstStyle/>
            <a:p>
              <a:r>
                <a:rPr lang="en-US" dirty="0">
                  <a:latin typeface="Aptos" panose="020B0004020202020204" pitchFamily="34" charset="0"/>
                </a:rPr>
                <a:t>Scan this to subscribe to our listserv</a:t>
              </a:r>
            </a:p>
          </p:txBody>
        </p:sp>
      </p:grpSp>
      <p:grpSp>
        <p:nvGrpSpPr>
          <p:cNvPr id="9" name="Group 8">
            <a:extLst>
              <a:ext uri="{FF2B5EF4-FFF2-40B4-BE49-F238E27FC236}">
                <a16:creationId xmlns:a16="http://schemas.microsoft.com/office/drawing/2014/main" id="{2C338087-4549-A6B8-8108-BF9CC76FA653}"/>
              </a:ext>
            </a:extLst>
          </p:cNvPr>
          <p:cNvGrpSpPr/>
          <p:nvPr/>
        </p:nvGrpSpPr>
        <p:grpSpPr>
          <a:xfrm>
            <a:off x="6315169" y="2987828"/>
            <a:ext cx="2377440" cy="3284460"/>
            <a:chOff x="6302977" y="2987828"/>
            <a:chExt cx="2377440" cy="3284460"/>
          </a:xfrm>
        </p:grpSpPr>
        <p:pic>
          <p:nvPicPr>
            <p:cNvPr id="8" name="Picture 7" descr="A qr code with blue and black squares&#10;&#10;AI-generated content may be incorrect.">
              <a:extLst>
                <a:ext uri="{FF2B5EF4-FFF2-40B4-BE49-F238E27FC236}">
                  <a16:creationId xmlns:a16="http://schemas.microsoft.com/office/drawing/2014/main" id="{DC57502F-0E73-00CA-384C-74560C8635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2977" y="2987828"/>
              <a:ext cx="2377440" cy="2377440"/>
            </a:xfrm>
            <a:prstGeom prst="rect">
              <a:avLst/>
            </a:prstGeom>
          </p:spPr>
        </p:pic>
        <p:sp>
          <p:nvSpPr>
            <p:cNvPr id="10" name="TextBox 9">
              <a:extLst>
                <a:ext uri="{FF2B5EF4-FFF2-40B4-BE49-F238E27FC236}">
                  <a16:creationId xmlns:a16="http://schemas.microsoft.com/office/drawing/2014/main" id="{6527D849-3891-88B3-76FE-8E7F2B862B8D}"/>
                </a:ext>
              </a:extLst>
            </p:cNvPr>
            <p:cNvSpPr txBox="1"/>
            <p:nvPr/>
          </p:nvSpPr>
          <p:spPr>
            <a:xfrm>
              <a:off x="6302977" y="5348958"/>
              <a:ext cx="2377440" cy="923330"/>
            </a:xfrm>
            <a:prstGeom prst="rect">
              <a:avLst/>
            </a:prstGeom>
            <a:noFill/>
          </p:spPr>
          <p:txBody>
            <a:bodyPr wrap="square" rtlCol="0">
              <a:spAutoFit/>
            </a:bodyPr>
            <a:lstStyle/>
            <a:p>
              <a:r>
                <a:rPr lang="en-US" dirty="0">
                  <a:latin typeface="Aptos" panose="020B0004020202020204" pitchFamily="34" charset="0"/>
                </a:rPr>
                <a:t>Scan this to create a FREE profile on the RLF Portal</a:t>
              </a:r>
            </a:p>
          </p:txBody>
        </p:sp>
      </p:grpSp>
    </p:spTree>
    <p:extLst>
      <p:ext uri="{BB962C8B-B14F-4D97-AF65-F5344CB8AC3E}">
        <p14:creationId xmlns:p14="http://schemas.microsoft.com/office/powerpoint/2010/main" val="3353539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430316-7C63-BD8E-6D3A-5F32AF89F81C}"/>
              </a:ext>
            </a:extLst>
          </p:cNvPr>
          <p:cNvSpPr>
            <a:spLocks noGrp="1" noRot="1" noMove="1" noResize="1" noEditPoints="1" noAdjustHandles="1" noChangeArrowheads="1" noChangeShapeType="1"/>
          </p:cNvSpPr>
          <p:nvPr/>
        </p:nvSpPr>
        <p:spPr>
          <a:xfrm>
            <a:off x="-503433" y="5650787"/>
            <a:ext cx="12695434" cy="120721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1856AE5-2AB6-AAA0-BC9B-63355155733E}"/>
              </a:ext>
            </a:extLst>
          </p:cNvPr>
          <p:cNvGraphicFramePr>
            <a:graphicFrameLocks noGrp="1"/>
          </p:cNvGraphicFramePr>
          <p:nvPr>
            <p:ph idx="1"/>
            <p:extLst>
              <p:ext uri="{D42A27DB-BD31-4B8C-83A1-F6EECF244321}">
                <p14:modId xmlns:p14="http://schemas.microsoft.com/office/powerpoint/2010/main" val="1698207003"/>
              </p:ext>
            </p:extLst>
          </p:nvPr>
        </p:nvGraphicFramePr>
        <p:xfrm>
          <a:off x="712034" y="1962364"/>
          <a:ext cx="10767931" cy="45305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23B71AC8-C6AC-BA52-7C2B-8DB1E72BDD59}"/>
              </a:ext>
            </a:extLst>
          </p:cNvPr>
          <p:cNvSpPr>
            <a:spLocks noGrp="1"/>
          </p:cNvSpPr>
          <p:nvPr>
            <p:ph type="title"/>
          </p:nvPr>
        </p:nvSpPr>
        <p:spPr/>
        <p:txBody>
          <a:bodyPr vert="horz" lIns="91440" tIns="45720" rIns="91440" bIns="45720" rtlCol="0" anchor="ctr">
            <a:normAutofit/>
          </a:bodyPr>
          <a:lstStyle/>
          <a:p>
            <a:r>
              <a:rPr lang="en-US" dirty="0"/>
              <a:t>Agenda</a:t>
            </a:r>
          </a:p>
        </p:txBody>
      </p:sp>
    </p:spTree>
    <p:extLst>
      <p:ext uri="{BB962C8B-B14F-4D97-AF65-F5344CB8AC3E}">
        <p14:creationId xmlns:p14="http://schemas.microsoft.com/office/powerpoint/2010/main" val="367457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68AD1-26D8-6E41-247D-D50F230D3C49}"/>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93F368B4-34F4-A928-3A0E-2248BF8CD1E1}"/>
              </a:ext>
            </a:extLst>
          </p:cNvPr>
          <p:cNvSpPr>
            <a:spLocks noGrp="1" noRot="1" noMove="1" noResize="1" noEditPoints="1" noAdjustHandles="1" noChangeArrowheads="1" noChangeShapeType="1"/>
          </p:cNvSpPr>
          <p:nvPr/>
        </p:nvSpPr>
        <p:spPr>
          <a:xfrm>
            <a:off x="619760" y="5765780"/>
            <a:ext cx="10952480" cy="93472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D93B8F3-8CCF-9FB9-0C81-D8375EEE5AD9}"/>
              </a:ext>
            </a:extLst>
          </p:cNvPr>
          <p:cNvSpPr>
            <a:spLocks noGrp="1"/>
          </p:cNvSpPr>
          <p:nvPr>
            <p:ph type="title"/>
          </p:nvPr>
        </p:nvSpPr>
        <p:spPr/>
        <p:txBody>
          <a:bodyPr/>
          <a:lstStyle/>
          <a:p>
            <a:r>
              <a:rPr lang="en-US" dirty="0"/>
              <a:t>Start-up Specifics</a:t>
            </a:r>
          </a:p>
        </p:txBody>
      </p:sp>
      <p:sp>
        <p:nvSpPr>
          <p:cNvPr id="10" name="Content Placeholder 2">
            <a:extLst>
              <a:ext uri="{FF2B5EF4-FFF2-40B4-BE49-F238E27FC236}">
                <a16:creationId xmlns:a16="http://schemas.microsoft.com/office/drawing/2014/main" id="{AEAD3901-2298-42D0-17D1-59F82FD0C617}"/>
              </a:ext>
            </a:extLst>
          </p:cNvPr>
          <p:cNvSpPr txBox="1">
            <a:spLocks/>
          </p:cNvSpPr>
          <p:nvPr/>
        </p:nvSpPr>
        <p:spPr>
          <a:xfrm>
            <a:off x="6172200" y="2544702"/>
            <a:ext cx="5120640" cy="3503247"/>
          </a:xfrm>
          <a:prstGeom prst="rect">
            <a:avLst/>
          </a:prstGeom>
          <a:solidFill>
            <a:srgbClr val="B3ADD3"/>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erif 4 Medium" panose="02040603050405020204" pitchFamily="18" charset="0"/>
                <a:ea typeface="Source Serif 4 Medium" panose="0204060305040502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ource Serif 4 Medium" panose="02040603050405020204" pitchFamily="18" charset="0"/>
                <a:ea typeface="Source Serif 4 Medium" panose="0204060305040502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erif 4 Medium" panose="02040603050405020204" pitchFamily="18" charset="0"/>
                <a:ea typeface="Source Serif 4 Medium" panose="0204060305040502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erif 4 Medium" panose="02040603050405020204" pitchFamily="18" charset="0"/>
                <a:ea typeface="Source Serif 4 Medium" panose="0204060305040502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erif 4 Medium" panose="02040603050405020204" pitchFamily="18" charset="0"/>
                <a:ea typeface="Source Serif 4 Medium" panose="0204060305040502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pPr>
            <a:r>
              <a:rPr lang="en-US">
                <a:latin typeface="+mn-lt"/>
              </a:rPr>
              <a:t>Poor business plan </a:t>
            </a:r>
          </a:p>
          <a:p>
            <a:pPr>
              <a:spcBef>
                <a:spcPts val="1200"/>
              </a:spcBef>
            </a:pPr>
            <a:r>
              <a:rPr lang="en-US">
                <a:latin typeface="+mn-lt"/>
              </a:rPr>
              <a:t>Lack of working capital </a:t>
            </a:r>
          </a:p>
          <a:p>
            <a:pPr>
              <a:spcBef>
                <a:spcPts val="1200"/>
              </a:spcBef>
            </a:pPr>
            <a:r>
              <a:rPr lang="en-US">
                <a:latin typeface="+mn-lt"/>
              </a:rPr>
              <a:t>Poor locations</a:t>
            </a:r>
          </a:p>
          <a:p>
            <a:pPr>
              <a:spcBef>
                <a:spcPts val="1200"/>
              </a:spcBef>
            </a:pPr>
            <a:r>
              <a:rPr lang="en-US">
                <a:latin typeface="+mn-lt"/>
              </a:rPr>
              <a:t>Bad market research </a:t>
            </a:r>
          </a:p>
          <a:p>
            <a:pPr>
              <a:spcBef>
                <a:spcPts val="1200"/>
              </a:spcBef>
            </a:pPr>
            <a:r>
              <a:rPr lang="en-US">
                <a:latin typeface="+mn-lt"/>
              </a:rPr>
              <a:t>Rapid expansion </a:t>
            </a:r>
            <a:endParaRPr lang="en-US" dirty="0">
              <a:latin typeface="+mn-lt"/>
            </a:endParaRPr>
          </a:p>
        </p:txBody>
      </p:sp>
      <p:sp>
        <p:nvSpPr>
          <p:cNvPr id="11" name="Content Placeholder 1">
            <a:extLst>
              <a:ext uri="{FF2B5EF4-FFF2-40B4-BE49-F238E27FC236}">
                <a16:creationId xmlns:a16="http://schemas.microsoft.com/office/drawing/2014/main" id="{63355C4A-9FCD-4D7E-89BD-DC5146E66ACA}"/>
              </a:ext>
            </a:extLst>
          </p:cNvPr>
          <p:cNvSpPr>
            <a:spLocks noGrp="1"/>
          </p:cNvSpPr>
          <p:nvPr>
            <p:ph sz="half" idx="1"/>
          </p:nvPr>
        </p:nvSpPr>
        <p:spPr>
          <a:xfrm>
            <a:off x="838200" y="2547878"/>
            <a:ext cx="5120640" cy="3499809"/>
          </a:xfrm>
          <a:solidFill>
            <a:srgbClr val="A2BADF"/>
          </a:solidFill>
        </p:spPr>
        <p:txBody>
          <a:bodyPr/>
          <a:lstStyle/>
          <a:p>
            <a:pPr>
              <a:spcBef>
                <a:spcPts val="1200"/>
              </a:spcBef>
            </a:pPr>
            <a:r>
              <a:rPr lang="en-US" dirty="0">
                <a:latin typeface="+mn-lt"/>
              </a:rPr>
              <a:t>Have highest failure rate</a:t>
            </a:r>
          </a:p>
          <a:p>
            <a:r>
              <a:rPr lang="en-US" dirty="0">
                <a:latin typeface="+mn-lt"/>
              </a:rPr>
              <a:t>Do not have historic results to evaluate </a:t>
            </a:r>
          </a:p>
          <a:p>
            <a:r>
              <a:rPr lang="en-US" dirty="0">
                <a:latin typeface="+mn-lt"/>
              </a:rPr>
              <a:t>Can have high growth rates requiring significant cash </a:t>
            </a:r>
          </a:p>
          <a:p>
            <a:r>
              <a:rPr lang="en-US" dirty="0">
                <a:latin typeface="+mn-lt"/>
              </a:rPr>
              <a:t>Can require significant equity injections from Ownership</a:t>
            </a:r>
          </a:p>
        </p:txBody>
      </p:sp>
      <p:sp>
        <p:nvSpPr>
          <p:cNvPr id="12" name="TextBox 11">
            <a:extLst>
              <a:ext uri="{FF2B5EF4-FFF2-40B4-BE49-F238E27FC236}">
                <a16:creationId xmlns:a16="http://schemas.microsoft.com/office/drawing/2014/main" id="{AC957483-00B9-952A-B4EC-D45F152E3061}"/>
              </a:ext>
            </a:extLst>
          </p:cNvPr>
          <p:cNvSpPr txBox="1"/>
          <p:nvPr/>
        </p:nvSpPr>
        <p:spPr>
          <a:xfrm>
            <a:off x="838200" y="2031643"/>
            <a:ext cx="5120640" cy="523220"/>
          </a:xfrm>
          <a:prstGeom prst="rect">
            <a:avLst/>
          </a:prstGeom>
          <a:solidFill>
            <a:srgbClr val="3E6BB4"/>
          </a:solidFill>
        </p:spPr>
        <p:txBody>
          <a:bodyPr wrap="square">
            <a:spAutoFit/>
          </a:bodyPr>
          <a:lstStyle/>
          <a:p>
            <a:pPr marL="0" indent="0" algn="ctr">
              <a:buNone/>
            </a:pPr>
            <a:r>
              <a:rPr lang="en-US" sz="2800" b="1" dirty="0">
                <a:solidFill>
                  <a:schemeClr val="bg1"/>
                </a:solidFill>
                <a:latin typeface="+mn-lt"/>
              </a:rPr>
              <a:t>Start-ups …</a:t>
            </a:r>
          </a:p>
        </p:txBody>
      </p:sp>
      <p:sp>
        <p:nvSpPr>
          <p:cNvPr id="13" name="TextBox 12">
            <a:extLst>
              <a:ext uri="{FF2B5EF4-FFF2-40B4-BE49-F238E27FC236}">
                <a16:creationId xmlns:a16="http://schemas.microsoft.com/office/drawing/2014/main" id="{9D60856A-8FCB-6B44-F517-CF192B038960}"/>
              </a:ext>
            </a:extLst>
          </p:cNvPr>
          <p:cNvSpPr txBox="1"/>
          <p:nvPr/>
        </p:nvSpPr>
        <p:spPr>
          <a:xfrm>
            <a:off x="6172200" y="2021483"/>
            <a:ext cx="5120640" cy="523220"/>
          </a:xfrm>
          <a:prstGeom prst="rect">
            <a:avLst/>
          </a:prstGeom>
          <a:solidFill>
            <a:srgbClr val="675CA8"/>
          </a:solidFill>
        </p:spPr>
        <p:txBody>
          <a:bodyPr wrap="square">
            <a:spAutoFit/>
          </a:bodyPr>
          <a:lstStyle/>
          <a:p>
            <a:pPr marL="0" indent="0" algn="ctr">
              <a:buNone/>
            </a:pPr>
            <a:r>
              <a:rPr lang="en-US" sz="2800" b="1" dirty="0">
                <a:solidFill>
                  <a:schemeClr val="bg1"/>
                </a:solidFill>
                <a:latin typeface="+mn-lt"/>
              </a:rPr>
              <a:t>Reasons Start-ups Fail </a:t>
            </a:r>
          </a:p>
        </p:txBody>
      </p:sp>
    </p:spTree>
    <p:extLst>
      <p:ext uri="{BB962C8B-B14F-4D97-AF65-F5344CB8AC3E}">
        <p14:creationId xmlns:p14="http://schemas.microsoft.com/office/powerpoint/2010/main" val="2069360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7DFF4-AA6A-2B1E-0535-832679977C2C}"/>
              </a:ext>
            </a:extLst>
          </p:cNvPr>
          <p:cNvSpPr>
            <a:spLocks noGrp="1"/>
          </p:cNvSpPr>
          <p:nvPr>
            <p:ph type="title"/>
          </p:nvPr>
        </p:nvSpPr>
        <p:spPr/>
        <p:txBody>
          <a:bodyPr/>
          <a:lstStyle/>
          <a:p>
            <a:r>
              <a:rPr lang="en-US" dirty="0"/>
              <a:t>Documents to Request</a:t>
            </a:r>
          </a:p>
        </p:txBody>
      </p:sp>
      <p:sp>
        <p:nvSpPr>
          <p:cNvPr id="3" name="Content Placeholder 2">
            <a:extLst>
              <a:ext uri="{FF2B5EF4-FFF2-40B4-BE49-F238E27FC236}">
                <a16:creationId xmlns:a16="http://schemas.microsoft.com/office/drawing/2014/main" id="{40274B16-9650-8A10-52FD-9C75D4BD81C2}"/>
              </a:ext>
            </a:extLst>
          </p:cNvPr>
          <p:cNvSpPr>
            <a:spLocks noGrp="1"/>
          </p:cNvSpPr>
          <p:nvPr>
            <p:ph idx="1"/>
          </p:nvPr>
        </p:nvSpPr>
        <p:spPr>
          <a:xfrm>
            <a:off x="838200" y="2021840"/>
            <a:ext cx="7035800" cy="3694674"/>
          </a:xfrm>
        </p:spPr>
        <p:txBody>
          <a:bodyPr/>
          <a:lstStyle/>
          <a:p>
            <a:pPr marL="344488" indent="-344488">
              <a:buFont typeface="Wingdings" panose="05000000000000000000" pitchFamily="2" charset="2"/>
              <a:buChar char="q"/>
            </a:pPr>
            <a:r>
              <a:rPr lang="en-US" dirty="0"/>
              <a:t>Personal tax returns</a:t>
            </a:r>
          </a:p>
          <a:p>
            <a:pPr marL="344488" indent="-344488">
              <a:buFont typeface="Wingdings" panose="05000000000000000000" pitchFamily="2" charset="2"/>
              <a:buChar char="q"/>
            </a:pPr>
            <a:r>
              <a:rPr lang="en-US" dirty="0"/>
              <a:t>Full business plan with 2-5 year projections </a:t>
            </a:r>
          </a:p>
          <a:p>
            <a:pPr marL="344488" indent="-344488">
              <a:buFont typeface="Wingdings" panose="05000000000000000000" pitchFamily="2" charset="2"/>
              <a:buChar char="q"/>
            </a:pPr>
            <a:r>
              <a:rPr lang="en-US" dirty="0"/>
              <a:t>Any additional market research that has been done </a:t>
            </a:r>
          </a:p>
          <a:p>
            <a:pPr marL="344488" indent="-344488">
              <a:buFont typeface="Wingdings" panose="05000000000000000000" pitchFamily="2" charset="2"/>
              <a:buChar char="q"/>
            </a:pPr>
            <a:r>
              <a:rPr lang="en-US" dirty="0"/>
              <a:t>Personal Financial Statement with accompanying back up for significant assets </a:t>
            </a:r>
          </a:p>
          <a:p>
            <a:pPr marL="344488" indent="-344488">
              <a:buFont typeface="Wingdings" panose="05000000000000000000" pitchFamily="2" charset="2"/>
              <a:buChar char="q"/>
            </a:pPr>
            <a:r>
              <a:rPr lang="en-US" dirty="0"/>
              <a:t>Resumes for ownership and key staff</a:t>
            </a:r>
          </a:p>
          <a:p>
            <a:endParaRPr lang="en-US" dirty="0"/>
          </a:p>
          <a:p>
            <a:endParaRPr lang="en-US" dirty="0"/>
          </a:p>
        </p:txBody>
      </p:sp>
      <p:pic>
        <p:nvPicPr>
          <p:cNvPr id="5" name="Picture 4">
            <a:extLst>
              <a:ext uri="{FF2B5EF4-FFF2-40B4-BE49-F238E27FC236}">
                <a16:creationId xmlns:a16="http://schemas.microsoft.com/office/drawing/2014/main" id="{9D96F120-3C4B-0C5A-4351-16C4AA3F1C1C}"/>
              </a:ext>
            </a:extLst>
          </p:cNvPr>
          <p:cNvPicPr>
            <a:picLocks noChangeAspect="1"/>
          </p:cNvPicPr>
          <p:nvPr/>
        </p:nvPicPr>
        <p:blipFill>
          <a:blip r:embed="rId2"/>
          <a:stretch>
            <a:fillRect/>
          </a:stretch>
        </p:blipFill>
        <p:spPr>
          <a:xfrm>
            <a:off x="7874000" y="2903271"/>
            <a:ext cx="3611363" cy="2331202"/>
          </a:xfrm>
          <a:prstGeom prst="rect">
            <a:avLst/>
          </a:prstGeom>
        </p:spPr>
      </p:pic>
    </p:spTree>
    <p:extLst>
      <p:ext uri="{BB962C8B-B14F-4D97-AF65-F5344CB8AC3E}">
        <p14:creationId xmlns:p14="http://schemas.microsoft.com/office/powerpoint/2010/main" val="50676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9AE80-2162-885C-9F20-2EC02E095A5E}"/>
              </a:ext>
            </a:extLst>
          </p:cNvPr>
          <p:cNvSpPr>
            <a:spLocks noGrp="1"/>
          </p:cNvSpPr>
          <p:nvPr>
            <p:ph type="title"/>
          </p:nvPr>
        </p:nvSpPr>
        <p:spPr/>
        <p:txBody>
          <a:bodyPr/>
          <a:lstStyle/>
          <a:p>
            <a:r>
              <a:rPr lang="en-US" dirty="0"/>
              <a:t>Underwriting Reminders </a:t>
            </a:r>
          </a:p>
        </p:txBody>
      </p:sp>
      <p:sp>
        <p:nvSpPr>
          <p:cNvPr id="4" name="Content Placeholder 3">
            <a:extLst>
              <a:ext uri="{FF2B5EF4-FFF2-40B4-BE49-F238E27FC236}">
                <a16:creationId xmlns:a16="http://schemas.microsoft.com/office/drawing/2014/main" id="{E5FBDA66-6DD6-C624-B4A2-72FFFD8BEBFB}"/>
              </a:ext>
            </a:extLst>
          </p:cNvPr>
          <p:cNvSpPr>
            <a:spLocks noGrp="1"/>
          </p:cNvSpPr>
          <p:nvPr>
            <p:ph idx="1"/>
          </p:nvPr>
        </p:nvSpPr>
        <p:spPr>
          <a:xfrm>
            <a:off x="838200" y="2019300"/>
            <a:ext cx="10652760" cy="3697214"/>
          </a:xfrm>
        </p:spPr>
        <p:txBody>
          <a:bodyPr/>
          <a:lstStyle/>
          <a:p>
            <a:pPr marL="0" indent="0">
              <a:buNone/>
            </a:pPr>
            <a:r>
              <a:rPr lang="en-US" b="1" dirty="0"/>
              <a:t>Remember: start-up requests take the longest time </a:t>
            </a:r>
            <a:r>
              <a:rPr lang="en-US" b="1" u="sng" dirty="0"/>
              <a:t>and</a:t>
            </a:r>
            <a:r>
              <a:rPr lang="en-US" b="1" dirty="0"/>
              <a:t> require the most in-depth detail. </a:t>
            </a:r>
          </a:p>
          <a:p>
            <a:pPr marL="0" indent="0">
              <a:buNone/>
            </a:pPr>
            <a:endParaRPr lang="en-US" sz="1400" b="1" dirty="0"/>
          </a:p>
          <a:p>
            <a:r>
              <a:rPr lang="en-US" dirty="0"/>
              <a:t>Set expectations on timing and amount of information needed early.</a:t>
            </a:r>
          </a:p>
          <a:p>
            <a:r>
              <a:rPr lang="en-US" dirty="0"/>
              <a:t>Make sure the entrepreneurs are aware that they may need to pledge personal assets, such as their home, from the beginning. </a:t>
            </a:r>
          </a:p>
          <a:p>
            <a:r>
              <a:rPr lang="en-US" dirty="0"/>
              <a:t>Make sure that the start-up is engaged with Business Advising, business planning, etc.</a:t>
            </a:r>
          </a:p>
        </p:txBody>
      </p:sp>
    </p:spTree>
    <p:extLst>
      <p:ext uri="{BB962C8B-B14F-4D97-AF65-F5344CB8AC3E}">
        <p14:creationId xmlns:p14="http://schemas.microsoft.com/office/powerpoint/2010/main" val="1165737872"/>
      </p:ext>
    </p:extLst>
  </p:cSld>
  <p:clrMapOvr>
    <a:masterClrMapping/>
  </p:clrMapOvr>
</p:sld>
</file>

<file path=ppt/theme/theme1.xml><?xml version="1.0" encoding="utf-8"?>
<a:theme xmlns:a="http://schemas.openxmlformats.org/drawingml/2006/main" name="1_Office Theme">
  <a:themeElements>
    <a:clrScheme name="Grow America 1">
      <a:dk1>
        <a:srgbClr val="000000"/>
      </a:dk1>
      <a:lt1>
        <a:srgbClr val="FFFFFF"/>
      </a:lt1>
      <a:dk2>
        <a:srgbClr val="675CA8"/>
      </a:dk2>
      <a:lt2>
        <a:srgbClr val="B3AED3"/>
      </a:lt2>
      <a:accent1>
        <a:srgbClr val="3E6BB3"/>
      </a:accent1>
      <a:accent2>
        <a:srgbClr val="F37147"/>
      </a:accent2>
      <a:accent3>
        <a:srgbClr val="B34683"/>
      </a:accent3>
      <a:accent4>
        <a:srgbClr val="FAA32B"/>
      </a:accent4>
      <a:accent5>
        <a:srgbClr val="FCD095"/>
      </a:accent5>
      <a:accent6>
        <a:srgbClr val="9FB5DA"/>
      </a:accent6>
      <a:hlink>
        <a:srgbClr val="3D6AB3"/>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P Template Grow America" id="{34B17D9A-016F-4FD4-A066-A8D847736F17}" vid="{572EBBB0-2C3F-4828-AAD6-EB78C8A4A3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786792F35CC34A91446252BF84FDFF" ma:contentTypeVersion="17" ma:contentTypeDescription="Create a new document." ma:contentTypeScope="" ma:versionID="e6a7dc5cf31ed5f0e08b9b6629afa392">
  <xsd:schema xmlns:xsd="http://www.w3.org/2001/XMLSchema" xmlns:xs="http://www.w3.org/2001/XMLSchema" xmlns:p="http://schemas.microsoft.com/office/2006/metadata/properties" xmlns:ns3="5ed898b6-15d9-4376-8dc6-179cab6e80f3" xmlns:ns4="85decd8b-9769-4d98-b69f-1c170d9b2806" targetNamespace="http://schemas.microsoft.com/office/2006/metadata/properties" ma:root="true" ma:fieldsID="41dc47716c45eca60f7aeeb83f162747" ns3:_="" ns4:_="">
    <xsd:import namespace="5ed898b6-15d9-4376-8dc6-179cab6e80f3"/>
    <xsd:import namespace="85decd8b-9769-4d98-b69f-1c170d9b280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element ref="ns3:MediaServiceAutoTags" minOccurs="0"/>
                <xsd:element ref="ns3:MediaServiceOCR" minOccurs="0"/>
                <xsd:element ref="ns3:MediaServiceGenerationTime" minOccurs="0"/>
                <xsd:element ref="ns3:MediaServiceEventHashCode"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d898b6-15d9-4376-8dc6-179cab6e80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_activity" ma:index="17" nillable="true" ma:displayName="_activity" ma:hidden="true" ma:internalName="_activity">
      <xsd:simpleType>
        <xsd:restriction base="dms:Note"/>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decd8b-9769-4d98-b69f-1c170d9b280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85decd8b-9769-4d98-b69f-1c170d9b2806">
      <UserInfo>
        <DisplayName>Mary Louk</DisplayName>
        <AccountId>577</AccountId>
        <AccountType/>
      </UserInfo>
    </SharedWithUsers>
    <_activity xmlns="5ed898b6-15d9-4376-8dc6-179cab6e80f3" xsi:nil="true"/>
  </documentManagement>
</p:properties>
</file>

<file path=customXml/itemProps1.xml><?xml version="1.0" encoding="utf-8"?>
<ds:datastoreItem xmlns:ds="http://schemas.openxmlformats.org/officeDocument/2006/customXml" ds:itemID="{AB5E63F6-43D1-45A2-A7EB-FD1CB152E1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d898b6-15d9-4376-8dc6-179cab6e80f3"/>
    <ds:schemaRef ds:uri="85decd8b-9769-4d98-b69f-1c170d9b28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355D6A-9B3D-4625-81EC-42B6207B89EA}">
  <ds:schemaRefs>
    <ds:schemaRef ds:uri="http://schemas.microsoft.com/sharepoint/v3/contenttype/forms"/>
  </ds:schemaRefs>
</ds:datastoreItem>
</file>

<file path=customXml/itemProps3.xml><?xml version="1.0" encoding="utf-8"?>
<ds:datastoreItem xmlns:ds="http://schemas.openxmlformats.org/officeDocument/2006/customXml" ds:itemID="{97B12723-85E6-4625-80ED-2D8B743C3B10}">
  <ds:schemaRefs>
    <ds:schemaRef ds:uri="http://purl.org/dc/terms/"/>
    <ds:schemaRef ds:uri="http://schemas.openxmlformats.org/package/2006/metadata/core-properties"/>
    <ds:schemaRef ds:uri="http://schemas.microsoft.com/office/2006/metadata/properties"/>
    <ds:schemaRef ds:uri="http://purl.org/dc/elements/1.1/"/>
    <ds:schemaRef ds:uri="http://schemas.microsoft.com/office/2006/documentManagement/types"/>
    <ds:schemaRef ds:uri="http://purl.org/dc/dcmitype/"/>
    <ds:schemaRef ds:uri="85decd8b-9769-4d98-b69f-1c170d9b2806"/>
    <ds:schemaRef ds:uri="http://schemas.microsoft.com/office/infopath/2007/PartnerControls"/>
    <ds:schemaRef ds:uri="5ed898b6-15d9-4376-8dc6-179cab6e80f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16234</TotalTime>
  <Words>2161</Words>
  <Application>Microsoft Office PowerPoint</Application>
  <PresentationFormat>Widescreen</PresentationFormat>
  <Paragraphs>201</Paragraphs>
  <Slides>23</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23</vt:i4>
      </vt:variant>
    </vt:vector>
  </HeadingPairs>
  <TitlesOfParts>
    <vt:vector size="32" baseType="lpstr">
      <vt:lpstr>Aptos</vt:lpstr>
      <vt:lpstr>Arial</vt:lpstr>
      <vt:lpstr>Calibri</vt:lpstr>
      <vt:lpstr>Calibri Light</vt:lpstr>
      <vt:lpstr>Montserrat Thin ExtraBold</vt:lpstr>
      <vt:lpstr>Source Serif 4 Medium</vt:lpstr>
      <vt:lpstr>Wingdings</vt:lpstr>
      <vt:lpstr>1_Office Theme</vt:lpstr>
      <vt:lpstr>Office Theme</vt:lpstr>
      <vt:lpstr>PowerPoint Presentation</vt:lpstr>
      <vt:lpstr>RLF CoP Objectives</vt:lpstr>
      <vt:lpstr>RLF CoP Activities</vt:lpstr>
      <vt:lpstr>PowerPoint Presentation</vt:lpstr>
      <vt:lpstr>Stay Connected!</vt:lpstr>
      <vt:lpstr>Agenda</vt:lpstr>
      <vt:lpstr>Start-up Specifics</vt:lpstr>
      <vt:lpstr>Documents to Request</vt:lpstr>
      <vt:lpstr>Underwriting Reminders </vt:lpstr>
      <vt:lpstr>Underwriting Reminders </vt:lpstr>
      <vt:lpstr>Projections and Stress Analysis</vt:lpstr>
      <vt:lpstr>Projections and Stress Analysis</vt:lpstr>
      <vt:lpstr>Projections and Stress Analysis </vt:lpstr>
      <vt:lpstr>Industry Comparisons</vt:lpstr>
      <vt:lpstr>Industry Comparisons</vt:lpstr>
      <vt:lpstr>Key Items to Mitigate Risk </vt:lpstr>
      <vt:lpstr>Key Items to Mitigate Risk</vt:lpstr>
      <vt:lpstr>Underwriting in Economic Uncertainty  </vt:lpstr>
      <vt:lpstr>Underwriting in Economic Uncertainty</vt:lpstr>
      <vt:lpstr>Underwriting in Economic Uncertainty</vt:lpstr>
      <vt:lpstr>Underwriting in Economic Uncertainty</vt:lpstr>
      <vt:lpstr>Underwriting in Economic Uncertainty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Antonia Stinnett</dc:creator>
  <cp:lastModifiedBy>Antonia Stinnett</cp:lastModifiedBy>
  <cp:revision>82</cp:revision>
  <dcterms:created xsi:type="dcterms:W3CDTF">2024-01-19T19:54:06Z</dcterms:created>
  <dcterms:modified xsi:type="dcterms:W3CDTF">2025-05-13T17:13:15Z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0x010100C3786792F35CC34A91446252BF84FDFF</vt:lpwstr>
  </property>
  <property fmtid="{D5CDD505-2E9C-101B-9397-08002B2CF9AE}" pid="3" name="MediaServiceImageTags">
    <vt:lpwstr/>
  </property>
</Properties>
</file>