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4098" r:id="rId1"/>
  </p:sldMasterIdLst>
  <p:notesMasterIdLst>
    <p:notesMasterId r:id="rId11"/>
  </p:notesMasterIdLst>
  <p:sldIdLst>
    <p:sldId id="334" r:id="rId2"/>
    <p:sldId id="303" r:id="rId3"/>
    <p:sldId id="335" r:id="rId4"/>
    <p:sldId id="256" r:id="rId5"/>
    <p:sldId id="337" r:id="rId6"/>
    <p:sldId id="330" r:id="rId7"/>
    <p:sldId id="266" r:id="rId8"/>
    <p:sldId id="338" r:id="rId9"/>
    <p:sldId id="300" r:id="rId10"/>
  </p:sldIdLst>
  <p:sldSz cx="18288000" cy="10287000"/>
  <p:notesSz cx="6858000" cy="9144000"/>
  <p:embeddedFontLst>
    <p:embeddedFont>
      <p:font typeface="Century Gothic" panose="020B0502020202020204" pitchFamily="34" charset="0"/>
      <p:regular r:id="rId12"/>
      <p:bold r:id="rId13"/>
      <p:italic r:id="rId14"/>
      <p:boldItalic r:id="rId15"/>
    </p:embeddedFont>
    <p:embeddedFont>
      <p:font typeface="Montserrat ExtraBold" panose="00000900000000000000" pitchFamily="2" charset="0"/>
      <p:bold r:id="rId16"/>
      <p:boldItalic r:id="rId17"/>
    </p:embeddedFont>
    <p:embeddedFont>
      <p:font typeface="Montserrat SemiBold" panose="00000700000000000000" pitchFamily="2" charset="0"/>
      <p:regular r:id="rId18"/>
      <p:bold r:id="rId19"/>
      <p:italic r:id="rId20"/>
      <p:boldItalic r:id="rId21"/>
    </p:embeddedFont>
    <p:embeddedFont>
      <p:font typeface="Prompt" panose="00000500000000000000" pitchFamily="2" charset="-34"/>
      <p:regular r:id="rId22"/>
      <p:bold r:id="rId23"/>
      <p:italic r:id="rId24"/>
      <p:boldItalic r:id="rId25"/>
    </p:embeddedFont>
    <p:embeddedFont>
      <p:font typeface="Raleway" pitchFamily="2" charset="0"/>
      <p:regular r:id="rId26"/>
      <p:bold r:id="rId27"/>
      <p:italic r:id="rId28"/>
      <p:boldItalic r:id="rId29"/>
    </p:embeddedFont>
    <p:embeddedFont>
      <p:font typeface="Raleway ExtraBold" pitchFamily="2" charset="0"/>
      <p:bold r:id="rId30"/>
      <p:boldItalic r:id="rId31"/>
    </p:embeddedFont>
    <p:embeddedFont>
      <p:font typeface="Raleway Light" pitchFamily="2" charset="0"/>
      <p:regular r:id="rId32"/>
      <p:italic r:id="rId33"/>
    </p:embeddedFont>
    <p:embeddedFont>
      <p:font typeface="Raleway Medium" pitchFamily="2" charset="0"/>
      <p:regular r:id="rId34"/>
      <p:italic r:id="rId35"/>
    </p:embeddedFont>
    <p:embeddedFont>
      <p:font typeface="Raleway SemiBold" panose="020F0502020204030204" pitchFamily="2" charset="0"/>
      <p:bold r:id="rId36"/>
      <p:boldItalic r:id="rId37"/>
    </p:embeddedFont>
    <p:embeddedFont>
      <p:font typeface="Wingdings 3" panose="05040102010807070707" pitchFamily="18" charset="2"/>
      <p:regular r:id="rId3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96" roundtripDataSignature="AMtx7mhlSHluavSB664k1+dajUlTY3Rbe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0" d="100"/>
          <a:sy n="40" d="100"/>
        </p:scale>
        <p:origin x="900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21" Type="http://schemas.openxmlformats.org/officeDocument/2006/relationships/font" Target="fonts/font10.fntdata"/><Relationship Id="rId34" Type="http://schemas.openxmlformats.org/officeDocument/2006/relationships/font" Target="fonts/font23.fntdata"/><Relationship Id="rId97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font" Target="fonts/font18.fntdata"/><Relationship Id="rId96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2" Type="http://schemas.openxmlformats.org/officeDocument/2006/relationships/font" Target="fonts/font21.fntdata"/><Relationship Id="rId37" Type="http://schemas.openxmlformats.org/officeDocument/2006/relationships/font" Target="fonts/font26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36" Type="http://schemas.openxmlformats.org/officeDocument/2006/relationships/font" Target="fonts/font25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font" Target="fonts/font20.fntdata"/><Relationship Id="rId9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font" Target="fonts/font19.fntdata"/><Relationship Id="rId35" Type="http://schemas.openxmlformats.org/officeDocument/2006/relationships/font" Target="fonts/font24.fntdata"/><Relationship Id="rId100" Type="http://schemas.openxmlformats.org/officeDocument/2006/relationships/tableStyles" Target="tableStyles.xml"/><Relationship Id="rId8" Type="http://schemas.openxmlformats.org/officeDocument/2006/relationships/slide" Target="slides/slide7.xml"/><Relationship Id="rId98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openxmlformats.org/officeDocument/2006/relationships/font" Target="fonts/font22.fntdata"/><Relationship Id="rId38" Type="http://schemas.openxmlformats.org/officeDocument/2006/relationships/font" Target="fonts/font2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857500" y="512763"/>
            <a:ext cx="3429000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2639092eaa6_0_8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2639092eaa6_0_8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8432569a7a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8432569a7a_0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g2b5f2e63fb6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6" name="Google Shape;646;g2b5f2e63fb6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7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374" name="Google Shape;374;p7:notes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375" name="Google Shape;375;p7:notes"/>
          <p:cNvSpPr>
            <a:spLocks noGrp="1" noRot="1" noChangeAspect="1"/>
          </p:cNvSpPr>
          <p:nvPr>
            <p:ph type="sldImg" idx="3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6" name="Google Shape;376;p7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Overarching goals: increase local jobs, diversify industries</a:t>
            </a:r>
            <a:endParaRPr dirty="0"/>
          </a:p>
        </p:txBody>
      </p:sp>
      <p:sp>
        <p:nvSpPr>
          <p:cNvPr id="377" name="Google Shape;377;p7:notes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378" name="Google Shape;378;p7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g27f28dad541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5" name="Google Shape;615;g27f28dad541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6318" y="1028699"/>
            <a:ext cx="12001500" cy="4457702"/>
          </a:xfrm>
        </p:spPr>
        <p:txBody>
          <a:bodyPr anchor="b">
            <a:normAutofit/>
          </a:bodyPr>
          <a:lstStyle>
            <a:lvl1pPr algn="l">
              <a:defRPr sz="72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6318" y="5765801"/>
            <a:ext cx="9601200" cy="2921000"/>
          </a:xfrm>
        </p:spPr>
        <p:txBody>
          <a:bodyPr anchor="t">
            <a:normAutofit/>
          </a:bodyPr>
          <a:lstStyle>
            <a:lvl1pPr marL="0" indent="0" algn="l">
              <a:buNone/>
              <a:defRPr sz="3150">
                <a:solidFill>
                  <a:schemeClr val="bg2">
                    <a:lumMod val="75000"/>
                  </a:schemeClr>
                </a:solidFill>
              </a:defRPr>
            </a:lvl1pPr>
            <a:lvl2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12342018" y="12701"/>
            <a:ext cx="5715000" cy="5715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9162256" y="137318"/>
            <a:ext cx="9120983" cy="912098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10853738" y="342900"/>
            <a:ext cx="7429500" cy="74295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11003756" y="48418"/>
            <a:ext cx="7279484" cy="7279484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11768140" y="914402"/>
            <a:ext cx="6515099" cy="65150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85653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1028700" y="800100"/>
            <a:ext cx="16228218" cy="46863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371603" y="5765801"/>
            <a:ext cx="12456315" cy="6858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2400"/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98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320" y="1028700"/>
            <a:ext cx="15087600" cy="4114800"/>
          </a:xfrm>
        </p:spPr>
        <p:txBody>
          <a:bodyPr anchor="ctr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6318" y="6172200"/>
            <a:ext cx="12803982" cy="2819400"/>
          </a:xfrm>
        </p:spPr>
        <p:txBody>
          <a:bodyPr anchor="ctr">
            <a:normAutofit/>
          </a:bodyPr>
          <a:lstStyle>
            <a:lvl1pPr marL="0" indent="0" algn="l">
              <a:buNone/>
              <a:defRPr sz="3000">
                <a:solidFill>
                  <a:schemeClr val="bg2">
                    <a:lumMod val="7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149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2117" y="1028700"/>
            <a:ext cx="13716002" cy="4114800"/>
          </a:xfrm>
        </p:spPr>
        <p:txBody>
          <a:bodyPr anchor="ctr">
            <a:normAutofit/>
          </a:bodyPr>
          <a:lstStyle>
            <a:lvl1pPr algn="l">
              <a:defRPr sz="48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169318" y="5143500"/>
            <a:ext cx="12801600" cy="5715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6320" y="6451601"/>
            <a:ext cx="12801600" cy="2527298"/>
          </a:xfrm>
        </p:spPr>
        <p:txBody>
          <a:bodyPr anchor="ctr">
            <a:normAutofit/>
          </a:bodyPr>
          <a:lstStyle>
            <a:lvl1pPr marL="0" indent="0" algn="l">
              <a:buNone/>
              <a:defRPr sz="3000">
                <a:solidFill>
                  <a:schemeClr val="bg2">
                    <a:lumMod val="7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97718" y="1218333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428118" y="4152902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 algn="r"/>
            <a:r>
              <a:rPr lang="en-US" sz="12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520281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318" y="5143500"/>
            <a:ext cx="12801600" cy="2546100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6317" y="7699472"/>
            <a:ext cx="12803985" cy="1290600"/>
          </a:xfrm>
        </p:spPr>
        <p:txBody>
          <a:bodyPr anchor="t">
            <a:normAutofit/>
          </a:bodyPr>
          <a:lstStyle>
            <a:lvl1pPr marL="0" indent="0" algn="l">
              <a:buNone/>
              <a:defRPr sz="3000">
                <a:solidFill>
                  <a:schemeClr val="bg2">
                    <a:lumMod val="7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5029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2120" y="1028700"/>
            <a:ext cx="13716000" cy="4114800"/>
          </a:xfrm>
        </p:spPr>
        <p:txBody>
          <a:bodyPr anchor="ctr">
            <a:normAutofit/>
          </a:bodyPr>
          <a:lstStyle>
            <a:lvl1pPr algn="l">
              <a:defRPr sz="48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6319" y="5892801"/>
            <a:ext cx="12801602" cy="1574799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36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6317" y="7467600"/>
            <a:ext cx="12801602" cy="1524000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bg2">
                    <a:lumMod val="7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97718" y="1218333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428118" y="4152902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 algn="r"/>
            <a:r>
              <a:rPr lang="en-US" sz="12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74431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320" y="1028700"/>
            <a:ext cx="15087600" cy="411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6318" y="5892801"/>
            <a:ext cx="12801600" cy="12573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36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6317" y="7150098"/>
            <a:ext cx="12801602" cy="184150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bg2">
                    <a:lumMod val="7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2077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41412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27818" y="1028700"/>
            <a:ext cx="3086100" cy="6858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1028700"/>
            <a:ext cx="11734800" cy="79629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945549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623400" y="2304950"/>
            <a:ext cx="17041200" cy="683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914400" lvl="0" indent="-685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828800" lvl="1" indent="-635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2743200" lvl="2" indent="-6350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3657600" lvl="3" indent="-6350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4572000" lvl="4" indent="-635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5486400" lvl="5" indent="-6350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6400800" lvl="6" indent="-6350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7315200" lvl="7" indent="-635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8229600" lvl="8" indent="-6350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009516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529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317" y="3009900"/>
            <a:ext cx="12801602" cy="3422400"/>
          </a:xfrm>
        </p:spPr>
        <p:txBody>
          <a:bodyPr anchor="b">
            <a:normAutofit/>
          </a:bodyPr>
          <a:lstStyle>
            <a:lvl1pPr algn="l">
              <a:defRPr sz="54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6320" y="6743700"/>
            <a:ext cx="12801600" cy="2247900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bg2">
                    <a:lumMod val="7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81372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6317" y="1028701"/>
            <a:ext cx="7406483" cy="54229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12200" y="1028702"/>
            <a:ext cx="7401719" cy="542289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34707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8121" y="1028700"/>
            <a:ext cx="6974681" cy="864393"/>
          </a:xfrm>
        </p:spPr>
        <p:txBody>
          <a:bodyPr anchor="b">
            <a:noAutofit/>
          </a:bodyPr>
          <a:lstStyle>
            <a:lvl1pPr marL="0" indent="0">
              <a:buNone/>
              <a:defRPr sz="4200" b="0">
                <a:solidFill>
                  <a:schemeClr val="tx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6317" y="1905794"/>
            <a:ext cx="7406483" cy="4545807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118599" y="1028700"/>
            <a:ext cx="6997701" cy="864393"/>
          </a:xfrm>
        </p:spPr>
        <p:txBody>
          <a:bodyPr anchor="b">
            <a:noAutofit/>
          </a:bodyPr>
          <a:lstStyle>
            <a:lvl1pPr marL="0" indent="0">
              <a:buNone/>
              <a:defRPr sz="4200" b="0">
                <a:solidFill>
                  <a:schemeClr val="tx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709818" y="1893093"/>
            <a:ext cx="7393782" cy="4545807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30364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80952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1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27518" y="1028700"/>
            <a:ext cx="5486400" cy="2057400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6318" y="1028700"/>
            <a:ext cx="8915402" cy="79629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27518" y="3314699"/>
            <a:ext cx="5486400" cy="3136901"/>
          </a:xfrm>
        </p:spPr>
        <p:txBody>
          <a:bodyPr anchor="t">
            <a:normAutofit/>
          </a:bodyPr>
          <a:lstStyle>
            <a:lvl1pPr marL="0" indent="0">
              <a:buNone/>
              <a:defRPr sz="24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62270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4218" y="2171700"/>
            <a:ext cx="9029700" cy="1714500"/>
          </a:xfrm>
        </p:spPr>
        <p:txBody>
          <a:bodyPr anchor="b">
            <a:normAutofit/>
          </a:bodyPr>
          <a:lstStyle>
            <a:lvl1pPr algn="l">
              <a:defRPr sz="4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83518" y="1371600"/>
            <a:ext cx="4921461" cy="6858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4218" y="4165600"/>
            <a:ext cx="9032082" cy="3073400"/>
          </a:xfrm>
        </p:spPr>
        <p:txBody>
          <a:bodyPr anchor="t">
            <a:normAutofit/>
          </a:bodyPr>
          <a:lstStyle>
            <a:lvl1pPr marL="0" indent="0">
              <a:buNone/>
              <a:defRPr sz="27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71491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3810454" y="4445000"/>
            <a:ext cx="4472787" cy="4813301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6318" y="6730998"/>
            <a:ext cx="12801600" cy="226060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6318" y="1028701"/>
            <a:ext cx="12801600" cy="54229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856618" y="9258301"/>
            <a:ext cx="2400300" cy="54768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5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26318" y="9258301"/>
            <a:ext cx="11315700" cy="54768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5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544801" y="8367713"/>
            <a:ext cx="1713368" cy="1004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0085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99" r:id="rId1"/>
    <p:sldLayoutId id="2147484100" r:id="rId2"/>
    <p:sldLayoutId id="2147484101" r:id="rId3"/>
    <p:sldLayoutId id="2147484102" r:id="rId4"/>
    <p:sldLayoutId id="2147484103" r:id="rId5"/>
    <p:sldLayoutId id="2147484104" r:id="rId6"/>
    <p:sldLayoutId id="2147484105" r:id="rId7"/>
    <p:sldLayoutId id="2147484106" r:id="rId8"/>
    <p:sldLayoutId id="2147484107" r:id="rId9"/>
    <p:sldLayoutId id="2147484108" r:id="rId10"/>
    <p:sldLayoutId id="2147484109" r:id="rId11"/>
    <p:sldLayoutId id="2147484110" r:id="rId12"/>
    <p:sldLayoutId id="2147484111" r:id="rId13"/>
    <p:sldLayoutId id="2147484112" r:id="rId14"/>
    <p:sldLayoutId id="2147484113" r:id="rId15"/>
    <p:sldLayoutId id="2147484114" r:id="rId16"/>
    <p:sldLayoutId id="2147484115" r:id="rId17"/>
    <p:sldLayoutId id="2147484116" r:id="rId18"/>
  </p:sldLayoutIdLst>
  <p:txStyles>
    <p:titleStyle>
      <a:lvl1pPr algn="l" defTabSz="685800" rtl="0" eaLnBrk="1" latinLnBrk="0" hangingPunct="1">
        <a:spcBef>
          <a:spcPct val="0"/>
        </a:spcBef>
        <a:buNone/>
        <a:defRPr sz="54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28625" indent="-428625" algn="l" defTabSz="685800" rtl="0" eaLnBrk="1" latinLnBrk="0" hangingPunct="1">
        <a:spcBef>
          <a:spcPct val="20000"/>
        </a:spcBef>
        <a:spcAft>
          <a:spcPts val="9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3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1114425" indent="-428625" algn="l" defTabSz="685800" rtl="0" eaLnBrk="1" latinLnBrk="0" hangingPunct="1">
        <a:spcBef>
          <a:spcPct val="20000"/>
        </a:spcBef>
        <a:spcAft>
          <a:spcPts val="9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7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800225" indent="-428625" algn="l" defTabSz="685800" rtl="0" eaLnBrk="1" latinLnBrk="0" hangingPunct="1">
        <a:spcBef>
          <a:spcPct val="20000"/>
        </a:spcBef>
        <a:spcAft>
          <a:spcPts val="9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2314575" indent="-257175" algn="l" defTabSz="685800" rtl="0" eaLnBrk="1" latinLnBrk="0" hangingPunct="1">
        <a:spcBef>
          <a:spcPct val="20000"/>
        </a:spcBef>
        <a:spcAft>
          <a:spcPts val="9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1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3000375" indent="-257175" algn="l" defTabSz="685800" rtl="0" eaLnBrk="1" latinLnBrk="0" hangingPunct="1">
        <a:spcBef>
          <a:spcPct val="20000"/>
        </a:spcBef>
        <a:spcAft>
          <a:spcPts val="9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1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3771900" indent="-342900" algn="l" defTabSz="685800" rtl="0" eaLnBrk="1" latinLnBrk="0" hangingPunct="1">
        <a:spcBef>
          <a:spcPct val="20000"/>
        </a:spcBef>
        <a:spcAft>
          <a:spcPts val="9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1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4457700" indent="-342900" algn="l" defTabSz="685800" rtl="0" eaLnBrk="1" latinLnBrk="0" hangingPunct="1">
        <a:spcBef>
          <a:spcPct val="20000"/>
        </a:spcBef>
        <a:spcAft>
          <a:spcPts val="9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1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5143500" indent="-342900" algn="l" defTabSz="685800" rtl="0" eaLnBrk="1" latinLnBrk="0" hangingPunct="1">
        <a:spcBef>
          <a:spcPct val="20000"/>
        </a:spcBef>
        <a:spcAft>
          <a:spcPts val="9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1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5829300" indent="-342900" algn="l" defTabSz="685800" rtl="0" eaLnBrk="1" latinLnBrk="0" hangingPunct="1">
        <a:spcBef>
          <a:spcPct val="20000"/>
        </a:spcBef>
        <a:spcAft>
          <a:spcPts val="9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1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13" Type="http://schemas.openxmlformats.org/officeDocument/2006/relationships/image" Target="../media/image26.png"/><Relationship Id="rId3" Type="http://schemas.openxmlformats.org/officeDocument/2006/relationships/image" Target="../media/image20.svg"/><Relationship Id="rId7" Type="http://schemas.openxmlformats.org/officeDocument/2006/relationships/image" Target="../media/image7.jpg"/><Relationship Id="rId12" Type="http://schemas.openxmlformats.org/officeDocument/2006/relationships/image" Target="../media/image2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11" Type="http://schemas.openxmlformats.org/officeDocument/2006/relationships/image" Target="../media/image24.png"/><Relationship Id="rId5" Type="http://schemas.openxmlformats.org/officeDocument/2006/relationships/image" Target="../media/image6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image" Target="../media/image21.png"/><Relationship Id="rId9" Type="http://schemas.openxmlformats.org/officeDocument/2006/relationships/image" Target="../media/image9.png"/><Relationship Id="rId1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5"/>
          <p:cNvPicPr preferRelativeResize="0"/>
          <p:nvPr/>
        </p:nvPicPr>
        <p:blipFill rotWithShape="1">
          <a:blip r:embed="rId3">
            <a:alphaModFix/>
          </a:blip>
          <a:srcRect t="28417" b="24510"/>
          <a:stretch/>
        </p:blipFill>
        <p:spPr>
          <a:xfrm>
            <a:off x="1" y="3830800"/>
            <a:ext cx="18288006" cy="6456200"/>
          </a:xfrm>
          <a:prstGeom prst="rect">
            <a:avLst/>
          </a:prstGeom>
          <a:noFill/>
          <a:ln>
            <a:noFill/>
          </a:ln>
          <a:effectLst>
            <a:reflection endPos="30000" dist="38100" dir="5400000" fadeDir="5400012" sy="-100000" algn="bl" rotWithShape="0"/>
          </a:effectLst>
        </p:spPr>
      </p:pic>
      <p:sp>
        <p:nvSpPr>
          <p:cNvPr id="57" name="Google Shape;57;p15"/>
          <p:cNvSpPr/>
          <p:nvPr/>
        </p:nvSpPr>
        <p:spPr>
          <a:xfrm>
            <a:off x="0" y="3830799"/>
            <a:ext cx="18288000" cy="3543501"/>
          </a:xfrm>
          <a:prstGeom prst="rect">
            <a:avLst/>
          </a:prstGeom>
          <a:solidFill>
            <a:srgbClr val="FFFFFF">
              <a:alpha val="48730"/>
            </a:srgbClr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2800" dirty="0"/>
          </a:p>
        </p:txBody>
      </p:sp>
      <p:sp>
        <p:nvSpPr>
          <p:cNvPr id="58" name="Google Shape;58;p15"/>
          <p:cNvSpPr txBox="1">
            <a:spLocks noGrp="1"/>
          </p:cNvSpPr>
          <p:nvPr>
            <p:ph type="ctrTitle"/>
          </p:nvPr>
        </p:nvSpPr>
        <p:spPr>
          <a:xfrm>
            <a:off x="417172" y="3830796"/>
            <a:ext cx="17192400" cy="3437276"/>
          </a:xfrm>
          <a:prstGeom prst="rect">
            <a:avLst/>
          </a:prstGeom>
          <a:effectLst>
            <a:outerShdw blurRad="300038" dist="209550" algn="bl" rotWithShape="0">
              <a:schemeClr val="lt2"/>
            </a:outerShdw>
          </a:effectLst>
        </p:spPr>
        <p:txBody>
          <a:bodyPr spcFirstLastPara="1" wrap="square" lIns="182850" tIns="182850" rIns="182850" bIns="182850" anchor="b" anchorCtr="0"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" sz="7776" dirty="0">
                <a:solidFill>
                  <a:schemeClr val="accent1">
                    <a:lumMod val="75000"/>
                  </a:schemeClr>
                </a:solidFill>
                <a:latin typeface="Raleway"/>
                <a:ea typeface="Raleway"/>
                <a:cs typeface="Raleway"/>
                <a:sym typeface="Raleway"/>
              </a:rPr>
              <a:t>Regional Coal Transition Strategy</a:t>
            </a:r>
            <a:endParaRPr sz="7776" dirty="0">
              <a:solidFill>
                <a:schemeClr val="accent1">
                  <a:lumMod val="75000"/>
                </a:schemeClr>
              </a:solidFill>
              <a:latin typeface="Raleway"/>
              <a:ea typeface="Raleway"/>
              <a:cs typeface="Raleway"/>
              <a:sym typeface="Raleway"/>
            </a:endParaRPr>
          </a:p>
          <a:p>
            <a:r>
              <a:rPr lang="en" sz="4700" i="1" dirty="0">
                <a:solidFill>
                  <a:schemeClr val="accent1">
                    <a:lumMod val="75000"/>
                  </a:schemeClr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Northwest Colorado </a:t>
            </a:r>
            <a:br>
              <a:rPr lang="en" sz="4700" i="1" dirty="0">
                <a:solidFill>
                  <a:schemeClr val="accent1">
                    <a:lumMod val="75000"/>
                  </a:schemeClr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</a:br>
            <a:r>
              <a:rPr lang="en" sz="4700" i="1" dirty="0">
                <a:solidFill>
                  <a:schemeClr val="accent1">
                    <a:lumMod val="75000"/>
                  </a:schemeClr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Routt, Moffat &amp; Rio Blanco Counties</a:t>
            </a:r>
            <a:endParaRPr sz="4700" i="1" dirty="0">
              <a:solidFill>
                <a:schemeClr val="accent1">
                  <a:lumMod val="75000"/>
                </a:schemeClr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pic>
        <p:nvPicPr>
          <p:cNvPr id="59" name="Google Shape;59;p15"/>
          <p:cNvPicPr preferRelativeResize="0"/>
          <p:nvPr/>
        </p:nvPicPr>
        <p:blipFill rotWithShape="1">
          <a:blip r:embed="rId4">
            <a:alphaModFix/>
          </a:blip>
          <a:srcRect t="11758" r="3938" b="16189"/>
          <a:stretch/>
        </p:blipFill>
        <p:spPr>
          <a:xfrm>
            <a:off x="6433250" y="0"/>
            <a:ext cx="4837396" cy="3628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5"/>
          <p:cNvPicPr preferRelativeResize="0"/>
          <p:nvPr/>
        </p:nvPicPr>
        <p:blipFill rotWithShape="1">
          <a:blip r:embed="rId5">
            <a:alphaModFix/>
          </a:blip>
          <a:srcRect t="12013" b="34780"/>
          <a:stretch/>
        </p:blipFill>
        <p:spPr>
          <a:xfrm>
            <a:off x="11468801" y="-4"/>
            <a:ext cx="6819154" cy="3628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5"/>
          <p:cNvPicPr preferRelativeResize="0"/>
          <p:nvPr/>
        </p:nvPicPr>
        <p:blipFill rotWithShape="1">
          <a:blip r:embed="rId6">
            <a:alphaModFix/>
          </a:blip>
          <a:srcRect l="4475" t="26486" r="1300"/>
          <a:stretch/>
        </p:blipFill>
        <p:spPr>
          <a:xfrm>
            <a:off x="0" y="-20632"/>
            <a:ext cx="6235096" cy="3648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345086" y="7737230"/>
            <a:ext cx="3613296" cy="270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blue and black logo&#10;&#10;Description automatically generated">
            <a:extLst>
              <a:ext uri="{FF2B5EF4-FFF2-40B4-BE49-F238E27FC236}">
                <a16:creationId xmlns:a16="http://schemas.microsoft.com/office/drawing/2014/main" id="{118EDC66-D3DC-5A5D-2957-62ACBE3E37A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7172" y="8529632"/>
            <a:ext cx="4033420" cy="121512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title"/>
          </p:nvPr>
        </p:nvSpPr>
        <p:spPr>
          <a:xfrm>
            <a:off x="554316" y="380634"/>
            <a:ext cx="6910964" cy="1870322"/>
          </a:xfrm>
          <a:prstGeom prst="rect">
            <a:avLst/>
          </a:prstGeom>
        </p:spPr>
        <p:txBody>
          <a:bodyPr spcFirstLastPara="1" vert="horz" wrap="square" lIns="182850" tIns="182850" rIns="182850" bIns="182850" rtlCol="0" anchor="t" anchorCtr="0">
            <a:noAutofit/>
          </a:bodyPr>
          <a:lstStyle/>
          <a:p>
            <a:r>
              <a:rPr lang="en" sz="5100" b="1" dirty="0">
                <a:latin typeface="Raleway"/>
                <a:ea typeface="Raleway"/>
                <a:cs typeface="Raleway"/>
                <a:sym typeface="Raleway"/>
              </a:rPr>
              <a:t>Northwest Colorado</a:t>
            </a:r>
            <a:endParaRPr sz="5100" b="1" dirty="0"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77" name="Google Shape;77;p17"/>
          <p:cNvCxnSpPr/>
          <p:nvPr/>
        </p:nvCxnSpPr>
        <p:spPr>
          <a:xfrm>
            <a:off x="676575" y="2458673"/>
            <a:ext cx="7433400" cy="0"/>
          </a:xfrm>
          <a:prstGeom prst="straightConnector1">
            <a:avLst/>
          </a:prstGeom>
          <a:noFill/>
          <a:ln w="28575" cap="flat" cmpd="sng">
            <a:solidFill>
              <a:srgbClr val="57737B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78" name="Google Shape;78;p17"/>
          <p:cNvPicPr preferRelativeResize="0"/>
          <p:nvPr/>
        </p:nvPicPr>
        <p:blipFill rotWithShape="1">
          <a:blip r:embed="rId3">
            <a:alphaModFix/>
          </a:blip>
          <a:srcRect l="12993" t="6252" r="13471"/>
          <a:stretch/>
        </p:blipFill>
        <p:spPr>
          <a:xfrm>
            <a:off x="554316" y="7978249"/>
            <a:ext cx="2149434" cy="183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25248" y="8076828"/>
            <a:ext cx="1635428" cy="1635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69343" y="8267494"/>
            <a:ext cx="2569840" cy="1333600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sp>
        <p:nvSpPr>
          <p:cNvPr id="81" name="Google Shape;81;p17"/>
          <p:cNvSpPr txBox="1"/>
          <p:nvPr/>
        </p:nvSpPr>
        <p:spPr>
          <a:xfrm>
            <a:off x="554316" y="2787131"/>
            <a:ext cx="7842000" cy="46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>
              <a:lnSpc>
                <a:spcPct val="93000"/>
              </a:lnSpc>
            </a:pPr>
            <a:r>
              <a:rPr lang="en" sz="3600" b="1" dirty="0">
                <a:latin typeface="Raleway"/>
                <a:ea typeface="Raleway"/>
                <a:cs typeface="Raleway"/>
                <a:sym typeface="Raleway"/>
              </a:rPr>
              <a:t>Large land area</a:t>
            </a:r>
            <a:r>
              <a:rPr lang="en" sz="3600" dirty="0">
                <a:latin typeface="Raleway Medium"/>
                <a:ea typeface="Raleway Medium"/>
                <a:cs typeface="Raleway Medium"/>
                <a:sym typeface="Raleway Medium"/>
              </a:rPr>
              <a:t>, 3 Counties, 10,342 sq miles </a:t>
            </a:r>
            <a:r>
              <a:rPr lang="en" sz="3600" dirty="0">
                <a:latin typeface="Raleway Light"/>
                <a:ea typeface="Raleway Light"/>
                <a:cs typeface="Raleway Light"/>
                <a:sym typeface="Raleway Light"/>
              </a:rPr>
              <a:t>(larger than Vermont)</a:t>
            </a:r>
            <a:endParaRPr sz="3600" dirty="0">
              <a:latin typeface="Raleway Light"/>
              <a:ea typeface="Raleway Light"/>
              <a:cs typeface="Raleway Light"/>
              <a:sym typeface="Raleway Light"/>
            </a:endParaRPr>
          </a:p>
          <a:p>
            <a:pPr marL="914400" indent="-673100">
              <a:lnSpc>
                <a:spcPct val="93000"/>
              </a:lnSpc>
              <a:spcBef>
                <a:spcPts val="1800"/>
              </a:spcBef>
              <a:buClr>
                <a:srgbClr val="595959"/>
              </a:buClr>
              <a:buSzPts val="1700"/>
              <a:buFont typeface="Raleway Medium"/>
              <a:buChar char="●"/>
            </a:pPr>
            <a:r>
              <a:rPr lang="en" sz="3400" dirty="0">
                <a:latin typeface="Raleway Medium"/>
                <a:ea typeface="Raleway Medium"/>
                <a:cs typeface="Raleway Medium"/>
                <a:sym typeface="Raleway Medium"/>
              </a:rPr>
              <a:t>Over 50% is public land, limited private ownership</a:t>
            </a:r>
            <a:endParaRPr sz="3400" dirty="0">
              <a:latin typeface="Raleway Medium"/>
              <a:ea typeface="Raleway Medium"/>
              <a:cs typeface="Raleway Medium"/>
              <a:sym typeface="Raleway Medium"/>
            </a:endParaRPr>
          </a:p>
          <a:p>
            <a:pPr>
              <a:lnSpc>
                <a:spcPct val="93000"/>
              </a:lnSpc>
              <a:spcBef>
                <a:spcPts val="1800"/>
              </a:spcBef>
            </a:pPr>
            <a:r>
              <a:rPr lang="en" sz="3600" b="1" dirty="0">
                <a:latin typeface="Raleway"/>
                <a:ea typeface="Raleway"/>
                <a:cs typeface="Raleway"/>
                <a:sym typeface="Raleway"/>
              </a:rPr>
              <a:t>Small population</a:t>
            </a:r>
            <a:r>
              <a:rPr lang="en" sz="3600" dirty="0">
                <a:latin typeface="Raleway Medium"/>
                <a:ea typeface="Raleway Medium"/>
                <a:cs typeface="Raleway Medium"/>
                <a:sym typeface="Raleway Medium"/>
              </a:rPr>
              <a:t>, 44,650 residents</a:t>
            </a:r>
            <a:endParaRPr sz="3600" dirty="0">
              <a:latin typeface="Raleway Medium"/>
              <a:ea typeface="Raleway Medium"/>
              <a:cs typeface="Raleway Medium"/>
              <a:sym typeface="Raleway Medium"/>
            </a:endParaRPr>
          </a:p>
          <a:p>
            <a:pPr>
              <a:lnSpc>
                <a:spcPct val="93000"/>
              </a:lnSpc>
              <a:spcBef>
                <a:spcPts val="1800"/>
              </a:spcBef>
              <a:spcAft>
                <a:spcPts val="1800"/>
              </a:spcAft>
            </a:pPr>
            <a:r>
              <a:rPr lang="en" sz="3600" b="1" dirty="0">
                <a:latin typeface="Raleway"/>
                <a:ea typeface="Raleway"/>
                <a:cs typeface="Raleway"/>
                <a:sym typeface="Raleway"/>
              </a:rPr>
              <a:t>Strong regional collaboration</a:t>
            </a:r>
            <a:r>
              <a:rPr lang="en" sz="3600" dirty="0">
                <a:latin typeface="Raleway Medium"/>
                <a:ea typeface="Raleway Medium"/>
                <a:cs typeface="Raleway Medium"/>
                <a:sym typeface="Raleway Medium"/>
              </a:rPr>
              <a:t> </a:t>
            </a:r>
            <a:endParaRPr sz="3600" dirty="0"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E62E874-FCE6-DBBB-B99D-E74E49CCCF3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604" r="11367"/>
          <a:stretch/>
        </p:blipFill>
        <p:spPr>
          <a:xfrm>
            <a:off x="8647851" y="1548050"/>
            <a:ext cx="9321086" cy="671944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63"/>
          <p:cNvSpPr txBox="1">
            <a:spLocks noGrp="1"/>
          </p:cNvSpPr>
          <p:nvPr>
            <p:ph type="title"/>
          </p:nvPr>
        </p:nvSpPr>
        <p:spPr>
          <a:xfrm>
            <a:off x="722024" y="254788"/>
            <a:ext cx="9384000" cy="119362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82850" tIns="182850" rIns="182850" bIns="182850" rtlCol="0" anchor="t" anchorCtr="0">
            <a:noAutofit/>
          </a:bodyPr>
          <a:lstStyle/>
          <a:p>
            <a:pPr>
              <a:buSzPts val="2100"/>
            </a:pPr>
            <a:r>
              <a:rPr lang="en" sz="4800" b="1" dirty="0">
                <a:solidFill>
                  <a:srgbClr val="000000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Coal Transition Status </a:t>
            </a:r>
            <a:endParaRPr sz="4800" b="1" dirty="0">
              <a:latin typeface="Raleway ExtraBold"/>
              <a:ea typeface="Raleway ExtraBold"/>
              <a:cs typeface="Raleway ExtraBold"/>
              <a:sym typeface="Raleway ExtraBold"/>
            </a:endParaRPr>
          </a:p>
          <a:p>
            <a:pPr>
              <a:buSzPts val="2100"/>
            </a:pPr>
            <a:endParaRPr b="1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649" name="Google Shape;649;p63"/>
          <p:cNvCxnSpPr/>
          <p:nvPr/>
        </p:nvCxnSpPr>
        <p:spPr>
          <a:xfrm>
            <a:off x="1068824" y="1448420"/>
            <a:ext cx="8690400" cy="0"/>
          </a:xfrm>
          <a:prstGeom prst="straightConnector1">
            <a:avLst/>
          </a:prstGeom>
          <a:noFill/>
          <a:ln w="28575" cap="flat" cmpd="sng">
            <a:solidFill>
              <a:srgbClr val="0092C3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50" name="Google Shape;650;p63"/>
          <p:cNvSpPr txBox="1"/>
          <p:nvPr/>
        </p:nvSpPr>
        <p:spPr>
          <a:xfrm>
            <a:off x="820424" y="1581705"/>
            <a:ext cx="9187200" cy="6055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685800" indent="-546100">
              <a:lnSpc>
                <a:spcPct val="94000"/>
              </a:lnSpc>
              <a:buSzPts val="1700"/>
              <a:buChar char="•"/>
            </a:pPr>
            <a:r>
              <a:rPr lang="en" sz="3400" b="1" dirty="0">
                <a:latin typeface="Helvetica Neue"/>
                <a:ea typeface="Helvetica Neue"/>
                <a:cs typeface="Helvetica Neue"/>
                <a:sym typeface="Helvetica Neue"/>
              </a:rPr>
              <a:t>2 Closing Power Plants </a:t>
            </a:r>
            <a:endParaRPr sz="3400" b="1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371600" lvl="1" indent="-546100">
              <a:lnSpc>
                <a:spcPct val="94000"/>
              </a:lnSpc>
              <a:spcBef>
                <a:spcPts val="800"/>
              </a:spcBef>
              <a:buSzPts val="1700"/>
              <a:buChar char="○"/>
            </a:pPr>
            <a:r>
              <a:rPr lang="en" sz="3400" dirty="0">
                <a:latin typeface="Helvetica Neue"/>
                <a:ea typeface="Helvetica Neue"/>
                <a:cs typeface="Helvetica Neue"/>
                <a:sym typeface="Helvetica Neue"/>
              </a:rPr>
              <a:t>Hayden Generating Station, 2028</a:t>
            </a:r>
            <a:endParaRPr sz="34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371600" lvl="1" indent="-546100">
              <a:lnSpc>
                <a:spcPct val="94000"/>
              </a:lnSpc>
              <a:spcBef>
                <a:spcPts val="800"/>
              </a:spcBef>
              <a:buSzPts val="1700"/>
              <a:buChar char="○"/>
            </a:pPr>
            <a:r>
              <a:rPr lang="en" sz="3400" dirty="0">
                <a:latin typeface="Helvetica Neue"/>
                <a:ea typeface="Helvetica Neue"/>
                <a:cs typeface="Helvetica Neue"/>
                <a:sym typeface="Helvetica Neue"/>
              </a:rPr>
              <a:t>Craig Generating Station, 2028</a:t>
            </a:r>
            <a:endParaRPr sz="34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685800" indent="-546100">
              <a:lnSpc>
                <a:spcPct val="94000"/>
              </a:lnSpc>
              <a:spcBef>
                <a:spcPts val="800"/>
              </a:spcBef>
              <a:buSzPts val="1700"/>
              <a:buChar char="•"/>
            </a:pPr>
            <a:r>
              <a:rPr lang="en" sz="3400" b="1" dirty="0">
                <a:latin typeface="Helvetica Neue"/>
                <a:ea typeface="Helvetica Neue"/>
                <a:cs typeface="Helvetica Neue"/>
                <a:sym typeface="Helvetica Neue"/>
              </a:rPr>
              <a:t>4 Threatened Coal Mines</a:t>
            </a:r>
            <a:r>
              <a:rPr lang="en" sz="3400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34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371600" lvl="1" indent="-546100">
              <a:lnSpc>
                <a:spcPct val="94000"/>
              </a:lnSpc>
              <a:spcBef>
                <a:spcPts val="800"/>
              </a:spcBef>
              <a:buSzPts val="1700"/>
              <a:buChar char="○"/>
            </a:pPr>
            <a:r>
              <a:rPr lang="en" sz="3400" dirty="0">
                <a:latin typeface="Helvetica Neue"/>
                <a:ea typeface="Helvetica Neue"/>
                <a:cs typeface="Helvetica Neue"/>
                <a:sym typeface="Helvetica Neue"/>
              </a:rPr>
              <a:t>Trapper, Twentymile, Colowyo, </a:t>
            </a:r>
            <a:br>
              <a:rPr lang="en" sz="3400" dirty="0"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" sz="3400" dirty="0">
                <a:latin typeface="Helvetica Neue"/>
                <a:ea typeface="Helvetica Neue"/>
                <a:cs typeface="Helvetica Neue"/>
                <a:sym typeface="Helvetica Neue"/>
              </a:rPr>
              <a:t>and Deserado Mines</a:t>
            </a:r>
            <a:endParaRPr sz="34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685800" indent="-546100">
              <a:lnSpc>
                <a:spcPct val="94000"/>
              </a:lnSpc>
              <a:spcBef>
                <a:spcPts val="800"/>
              </a:spcBef>
              <a:buSzPts val="1700"/>
              <a:buChar char="•"/>
            </a:pPr>
            <a:r>
              <a:rPr lang="en" sz="3400" dirty="0">
                <a:latin typeface="Helvetica Neue"/>
                <a:ea typeface="Helvetica Neue"/>
                <a:cs typeface="Helvetica Neue"/>
                <a:sym typeface="Helvetica Neue"/>
              </a:rPr>
              <a:t>Estimated </a:t>
            </a:r>
            <a:r>
              <a:rPr lang="en" sz="3400" b="1" dirty="0">
                <a:latin typeface="Helvetica Neue"/>
                <a:ea typeface="Helvetica Neue"/>
                <a:cs typeface="Helvetica Neue"/>
                <a:sym typeface="Helvetica Neue"/>
              </a:rPr>
              <a:t>2,800+ jobs </a:t>
            </a:r>
            <a:r>
              <a:rPr lang="en" sz="3400" dirty="0">
                <a:latin typeface="Helvetica Neue"/>
                <a:ea typeface="Helvetica Neue"/>
                <a:cs typeface="Helvetica Neue"/>
                <a:sym typeface="Helvetica Neue"/>
              </a:rPr>
              <a:t>and </a:t>
            </a:r>
            <a:br>
              <a:rPr lang="en" sz="3400" b="1" dirty="0"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" sz="3400" b="1" dirty="0">
                <a:latin typeface="Helvetica Neue"/>
                <a:ea typeface="Helvetica Neue"/>
                <a:cs typeface="Helvetica Neue"/>
                <a:sym typeface="Helvetica Neue"/>
              </a:rPr>
              <a:t>22% of regional GDP </a:t>
            </a:r>
            <a:r>
              <a:rPr lang="en" sz="3400" dirty="0">
                <a:latin typeface="Helvetica Neue"/>
                <a:ea typeface="Helvetica Neue"/>
                <a:cs typeface="Helvetica Neue"/>
                <a:sym typeface="Helvetica Neue"/>
              </a:rPr>
              <a:t>will be lost</a:t>
            </a:r>
          </a:p>
          <a:p>
            <a:pPr marL="685800" indent="-546100">
              <a:lnSpc>
                <a:spcPct val="94000"/>
              </a:lnSpc>
              <a:spcBef>
                <a:spcPts val="800"/>
              </a:spcBef>
              <a:buSzPts val="1700"/>
              <a:buChar char="•"/>
            </a:pPr>
            <a:r>
              <a:rPr lang="en" sz="3400" dirty="0">
                <a:latin typeface="Helvetica Neue"/>
                <a:ea typeface="Helvetica Neue"/>
                <a:cs typeface="Helvetica Neue"/>
                <a:sym typeface="Helvetica Neue"/>
              </a:rPr>
              <a:t>Estimated GDP loss upwards of </a:t>
            </a:r>
            <a:r>
              <a:rPr lang="en" sz="3400" b="1" dirty="0">
                <a:latin typeface="Helvetica Neue"/>
                <a:ea typeface="Helvetica Neue"/>
                <a:cs typeface="Helvetica Neue"/>
                <a:sym typeface="Helvetica Neue"/>
              </a:rPr>
              <a:t>more than 45% </a:t>
            </a:r>
            <a:r>
              <a:rPr lang="en" sz="3400" dirty="0">
                <a:latin typeface="Helvetica Neue"/>
                <a:ea typeface="Helvetica Neue"/>
                <a:cs typeface="Helvetica Neue"/>
                <a:sym typeface="Helvetica Neue"/>
              </a:rPr>
              <a:t>depending on taxing district. </a:t>
            </a:r>
            <a:endParaRPr sz="34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508000" indent="-279400">
              <a:lnSpc>
                <a:spcPct val="94000"/>
              </a:lnSpc>
              <a:spcBef>
                <a:spcPts val="800"/>
              </a:spcBef>
              <a:buClr>
                <a:schemeClr val="dk1"/>
              </a:buClr>
              <a:buSzPts val="1800"/>
            </a:pPr>
            <a:endParaRPr sz="34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>
              <a:lnSpc>
                <a:spcPct val="94000"/>
              </a:lnSpc>
              <a:spcBef>
                <a:spcPts val="800"/>
              </a:spcBef>
              <a:buClr>
                <a:schemeClr val="dk1"/>
              </a:buClr>
              <a:buSzPts val="1800"/>
            </a:pPr>
            <a:endParaRPr sz="34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508000" indent="-279400">
              <a:lnSpc>
                <a:spcPct val="94000"/>
              </a:lnSpc>
              <a:spcBef>
                <a:spcPts val="800"/>
              </a:spcBef>
              <a:buClr>
                <a:schemeClr val="dk1"/>
              </a:buClr>
              <a:buSzPts val="1800"/>
            </a:pPr>
            <a:endParaRPr sz="3400" dirty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508000" indent="-279400">
              <a:lnSpc>
                <a:spcPct val="94000"/>
              </a:lnSpc>
              <a:spcBef>
                <a:spcPts val="800"/>
              </a:spcBef>
              <a:buClr>
                <a:schemeClr val="dk1"/>
              </a:buClr>
              <a:buSzPts val="1800"/>
            </a:pPr>
            <a:endParaRPr sz="3400" dirty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508000" indent="-279400">
              <a:lnSpc>
                <a:spcPct val="94000"/>
              </a:lnSpc>
              <a:spcBef>
                <a:spcPts val="800"/>
              </a:spcBef>
              <a:buClr>
                <a:schemeClr val="dk1"/>
              </a:buClr>
              <a:buSzPts val="1800"/>
            </a:pPr>
            <a:endParaRPr sz="3400" dirty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508000" indent="-279400">
              <a:lnSpc>
                <a:spcPct val="94000"/>
              </a:lnSpc>
              <a:spcBef>
                <a:spcPts val="800"/>
              </a:spcBef>
              <a:buClr>
                <a:schemeClr val="dk1"/>
              </a:buClr>
              <a:buSzPts val="1800"/>
            </a:pPr>
            <a:endParaRPr sz="3400" dirty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508000" indent="-279400">
              <a:lnSpc>
                <a:spcPct val="94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800"/>
            </a:pPr>
            <a:endParaRPr sz="3400" dirty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652" name="Google Shape;652;p63"/>
          <p:cNvPicPr preferRelativeResize="0"/>
          <p:nvPr/>
        </p:nvPicPr>
        <p:blipFill rotWithShape="1">
          <a:blip r:embed="rId3">
            <a:alphaModFix/>
          </a:blip>
          <a:srcRect l="23254" t="17399" r="2944" b="11929"/>
          <a:stretch/>
        </p:blipFill>
        <p:spPr>
          <a:xfrm>
            <a:off x="10423013" y="130625"/>
            <a:ext cx="3891006" cy="3725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653" name="Google Shape;653;p63"/>
          <p:cNvPicPr preferRelativeResize="0"/>
          <p:nvPr/>
        </p:nvPicPr>
        <p:blipFill rotWithShape="1">
          <a:blip r:embed="rId4">
            <a:alphaModFix/>
          </a:blip>
          <a:srcRect t="2437" r="3938" b="5565"/>
          <a:stretch/>
        </p:blipFill>
        <p:spPr>
          <a:xfrm>
            <a:off x="14429140" y="114297"/>
            <a:ext cx="3858860" cy="3725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76;p17">
            <a:extLst>
              <a:ext uri="{FF2B5EF4-FFF2-40B4-BE49-F238E27FC236}">
                <a16:creationId xmlns:a16="http://schemas.microsoft.com/office/drawing/2014/main" id="{BB1D1421-523A-69C8-6463-A6C50DE378D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23430" t="18001" r="27916" b="25742"/>
          <a:stretch/>
        </p:blipFill>
        <p:spPr>
          <a:xfrm>
            <a:off x="10423013" y="4083082"/>
            <a:ext cx="7864986" cy="613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663;p63">
            <a:extLst>
              <a:ext uri="{FF2B5EF4-FFF2-40B4-BE49-F238E27FC236}">
                <a16:creationId xmlns:a16="http://schemas.microsoft.com/office/drawing/2014/main" id="{44AF4EB4-4A0A-81EF-1824-3B1DE2E53053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0399" y="7770682"/>
            <a:ext cx="10192614" cy="21357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4598">
              <a:schemeClr val="bg2"/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68984" y="1660703"/>
            <a:ext cx="6100718" cy="2028814"/>
            <a:chOff x="0" y="0"/>
            <a:chExt cx="1479550" cy="49202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79550" cy="492029"/>
            </a:xfrm>
            <a:custGeom>
              <a:avLst/>
              <a:gdLst/>
              <a:ahLst/>
              <a:cxnLst/>
              <a:rect l="l" t="t" r="r" b="b"/>
              <a:pathLst>
                <a:path w="1479550" h="492029">
                  <a:moveTo>
                    <a:pt x="73940" y="0"/>
                  </a:moveTo>
                  <a:lnTo>
                    <a:pt x="1405610" y="0"/>
                  </a:lnTo>
                  <a:cubicBezTo>
                    <a:pt x="1446446" y="0"/>
                    <a:pt x="1479550" y="33104"/>
                    <a:pt x="1479550" y="73940"/>
                  </a:cubicBezTo>
                  <a:lnTo>
                    <a:pt x="1479550" y="418090"/>
                  </a:lnTo>
                  <a:cubicBezTo>
                    <a:pt x="1479550" y="458926"/>
                    <a:pt x="1446446" y="492029"/>
                    <a:pt x="1405610" y="492029"/>
                  </a:cubicBezTo>
                  <a:lnTo>
                    <a:pt x="73940" y="492029"/>
                  </a:lnTo>
                  <a:cubicBezTo>
                    <a:pt x="54330" y="492029"/>
                    <a:pt x="35523" y="484239"/>
                    <a:pt x="21656" y="470373"/>
                  </a:cubicBezTo>
                  <a:cubicBezTo>
                    <a:pt x="7790" y="456507"/>
                    <a:pt x="0" y="437700"/>
                    <a:pt x="0" y="418090"/>
                  </a:cubicBezTo>
                  <a:lnTo>
                    <a:pt x="0" y="73940"/>
                  </a:lnTo>
                  <a:cubicBezTo>
                    <a:pt x="0" y="33104"/>
                    <a:pt x="33104" y="0"/>
                    <a:pt x="7394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>
              <a:solidFill>
                <a:srgbClr val="5CE1E6"/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479550" cy="530129"/>
            </a:xfrm>
            <a:prstGeom prst="rect">
              <a:avLst/>
            </a:prstGeom>
          </p:spPr>
          <p:txBody>
            <a:bodyPr lIns="82219" tIns="82219" rIns="82219" bIns="82219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94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772388" y="2456924"/>
            <a:ext cx="1367496" cy="974058"/>
            <a:chOff x="0" y="0"/>
            <a:chExt cx="331646" cy="23622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31646" cy="236229"/>
            </a:xfrm>
            <a:custGeom>
              <a:avLst/>
              <a:gdLst/>
              <a:ahLst/>
              <a:cxnLst/>
              <a:rect l="l" t="t" r="r" b="b"/>
              <a:pathLst>
                <a:path w="331646" h="236229">
                  <a:moveTo>
                    <a:pt x="118115" y="0"/>
                  </a:moveTo>
                  <a:lnTo>
                    <a:pt x="213531" y="0"/>
                  </a:lnTo>
                  <a:cubicBezTo>
                    <a:pt x="278764" y="0"/>
                    <a:pt x="331646" y="52882"/>
                    <a:pt x="331646" y="118115"/>
                  </a:cubicBezTo>
                  <a:lnTo>
                    <a:pt x="331646" y="118115"/>
                  </a:lnTo>
                  <a:cubicBezTo>
                    <a:pt x="331646" y="183348"/>
                    <a:pt x="278764" y="236229"/>
                    <a:pt x="213531" y="236229"/>
                  </a:cubicBezTo>
                  <a:lnTo>
                    <a:pt x="118115" y="236229"/>
                  </a:lnTo>
                  <a:cubicBezTo>
                    <a:pt x="52882" y="236229"/>
                    <a:pt x="0" y="183348"/>
                    <a:pt x="0" y="118115"/>
                  </a:cubicBezTo>
                  <a:lnTo>
                    <a:pt x="0" y="118115"/>
                  </a:lnTo>
                  <a:cubicBezTo>
                    <a:pt x="0" y="52882"/>
                    <a:pt x="52882" y="0"/>
                    <a:pt x="118115" y="0"/>
                  </a:cubicBezTo>
                  <a:close/>
                </a:path>
              </a:pathLst>
            </a:custGeom>
            <a:solidFill>
              <a:srgbClr val="6CE5E8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331646" cy="274329"/>
            </a:xfrm>
            <a:prstGeom prst="rect">
              <a:avLst/>
            </a:prstGeom>
          </p:spPr>
          <p:txBody>
            <a:bodyPr lIns="82219" tIns="82219" rIns="82219" bIns="82219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94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268984" y="3980443"/>
            <a:ext cx="6100718" cy="3028921"/>
            <a:chOff x="0" y="0"/>
            <a:chExt cx="1479550" cy="73457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479550" cy="734576"/>
            </a:xfrm>
            <a:custGeom>
              <a:avLst/>
              <a:gdLst/>
              <a:ahLst/>
              <a:cxnLst/>
              <a:rect l="l" t="t" r="r" b="b"/>
              <a:pathLst>
                <a:path w="1479550" h="734576">
                  <a:moveTo>
                    <a:pt x="73940" y="0"/>
                  </a:moveTo>
                  <a:lnTo>
                    <a:pt x="1405610" y="0"/>
                  </a:lnTo>
                  <a:cubicBezTo>
                    <a:pt x="1446446" y="0"/>
                    <a:pt x="1479550" y="33104"/>
                    <a:pt x="1479550" y="73940"/>
                  </a:cubicBezTo>
                  <a:lnTo>
                    <a:pt x="1479550" y="660636"/>
                  </a:lnTo>
                  <a:cubicBezTo>
                    <a:pt x="1479550" y="701472"/>
                    <a:pt x="1446446" y="734576"/>
                    <a:pt x="1405610" y="734576"/>
                  </a:cubicBezTo>
                  <a:lnTo>
                    <a:pt x="73940" y="734576"/>
                  </a:lnTo>
                  <a:cubicBezTo>
                    <a:pt x="54330" y="734576"/>
                    <a:pt x="35523" y="726786"/>
                    <a:pt x="21656" y="712920"/>
                  </a:cubicBezTo>
                  <a:cubicBezTo>
                    <a:pt x="7790" y="699053"/>
                    <a:pt x="0" y="680246"/>
                    <a:pt x="0" y="660636"/>
                  </a:cubicBezTo>
                  <a:lnTo>
                    <a:pt x="0" y="73940"/>
                  </a:lnTo>
                  <a:cubicBezTo>
                    <a:pt x="0" y="33104"/>
                    <a:pt x="33104" y="0"/>
                    <a:pt x="7394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>
              <a:solidFill>
                <a:srgbClr val="5CE1E6"/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479550" cy="772676"/>
            </a:xfrm>
            <a:prstGeom prst="rect">
              <a:avLst/>
            </a:prstGeom>
          </p:spPr>
          <p:txBody>
            <a:bodyPr lIns="82219" tIns="82219" rIns="82219" bIns="82219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94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4918" y="4892442"/>
            <a:ext cx="3393386" cy="1979475"/>
          </a:xfrm>
          <a:prstGeom prst="rect">
            <a:avLst/>
          </a:prstGeom>
        </p:spPr>
      </p:pic>
      <p:sp>
        <p:nvSpPr>
          <p:cNvPr id="12" name="Freeform 12"/>
          <p:cNvSpPr/>
          <p:nvPr/>
        </p:nvSpPr>
        <p:spPr>
          <a:xfrm>
            <a:off x="11066823" y="2706959"/>
            <a:ext cx="778627" cy="473989"/>
          </a:xfrm>
          <a:custGeom>
            <a:avLst/>
            <a:gdLst/>
            <a:ahLst/>
            <a:cxnLst/>
            <a:rect l="l" t="t" r="r" b="b"/>
            <a:pathLst>
              <a:path w="778627" h="473989">
                <a:moveTo>
                  <a:pt x="0" y="0"/>
                </a:moveTo>
                <a:lnTo>
                  <a:pt x="778627" y="0"/>
                </a:lnTo>
                <a:lnTo>
                  <a:pt x="778627" y="473989"/>
                </a:lnTo>
                <a:lnTo>
                  <a:pt x="0" y="47398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3" name="Group 13"/>
          <p:cNvGrpSpPr/>
          <p:nvPr/>
        </p:nvGrpSpPr>
        <p:grpSpPr>
          <a:xfrm>
            <a:off x="10268984" y="7271437"/>
            <a:ext cx="6100718" cy="2388967"/>
            <a:chOff x="0" y="0"/>
            <a:chExt cx="1479550" cy="579374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479550" cy="579374"/>
            </a:xfrm>
            <a:custGeom>
              <a:avLst/>
              <a:gdLst/>
              <a:ahLst/>
              <a:cxnLst/>
              <a:rect l="l" t="t" r="r" b="b"/>
              <a:pathLst>
                <a:path w="1479550" h="579374">
                  <a:moveTo>
                    <a:pt x="73940" y="0"/>
                  </a:moveTo>
                  <a:lnTo>
                    <a:pt x="1405610" y="0"/>
                  </a:lnTo>
                  <a:cubicBezTo>
                    <a:pt x="1446446" y="0"/>
                    <a:pt x="1479550" y="33104"/>
                    <a:pt x="1479550" y="73940"/>
                  </a:cubicBezTo>
                  <a:lnTo>
                    <a:pt x="1479550" y="505434"/>
                  </a:lnTo>
                  <a:cubicBezTo>
                    <a:pt x="1479550" y="546270"/>
                    <a:pt x="1446446" y="579374"/>
                    <a:pt x="1405610" y="579374"/>
                  </a:cubicBezTo>
                  <a:lnTo>
                    <a:pt x="73940" y="579374"/>
                  </a:lnTo>
                  <a:cubicBezTo>
                    <a:pt x="54330" y="579374"/>
                    <a:pt x="35523" y="571584"/>
                    <a:pt x="21656" y="557717"/>
                  </a:cubicBezTo>
                  <a:cubicBezTo>
                    <a:pt x="7790" y="543851"/>
                    <a:pt x="0" y="525044"/>
                    <a:pt x="0" y="505434"/>
                  </a:cubicBezTo>
                  <a:lnTo>
                    <a:pt x="0" y="73940"/>
                  </a:lnTo>
                  <a:cubicBezTo>
                    <a:pt x="0" y="33104"/>
                    <a:pt x="33104" y="0"/>
                    <a:pt x="7394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>
              <a:solidFill>
                <a:srgbClr val="5CE1E6"/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1479550" cy="617474"/>
            </a:xfrm>
            <a:prstGeom prst="rect">
              <a:avLst/>
            </a:prstGeom>
          </p:spPr>
          <p:txBody>
            <a:bodyPr lIns="82219" tIns="82219" rIns="82219" bIns="82219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94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19178" y="7540742"/>
            <a:ext cx="6715639" cy="2378338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4391069" y="532790"/>
            <a:ext cx="9840684" cy="6869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1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55" kern="1200" dirty="0">
                <a:solidFill>
                  <a:srgbClr val="002060"/>
                </a:solidFill>
                <a:latin typeface="Prompt"/>
                <a:ea typeface="Prompt"/>
                <a:cs typeface="Prompt"/>
                <a:sym typeface="Prompt"/>
              </a:rPr>
              <a:t>Signs of Success</a:t>
            </a:r>
            <a:endParaRPr kumimoji="0" lang="en-US" sz="4855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Prompt"/>
              <a:ea typeface="Prompt"/>
              <a:cs typeface="Prompt"/>
              <a:sym typeface="Prompt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2246268" y="1873818"/>
            <a:ext cx="6424617" cy="325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7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42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orizon"/>
                <a:ea typeface="Horizon"/>
                <a:cs typeface="Horizon"/>
                <a:sym typeface="Horizon"/>
              </a:rPr>
              <a:t>BY SECTORS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563789" y="4186748"/>
            <a:ext cx="5655644" cy="312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25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32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orizon"/>
                <a:ea typeface="Horizon"/>
                <a:cs typeface="Horizon"/>
                <a:sym typeface="Horizon"/>
              </a:rPr>
              <a:t>JOBS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563789" y="7477741"/>
            <a:ext cx="5655644" cy="312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25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32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orizon"/>
                <a:ea typeface="Horizon"/>
                <a:cs typeface="Horizon"/>
                <a:sym typeface="Horizon"/>
              </a:rPr>
              <a:t>BR&amp;E  VISITS 2025 YTD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0563789" y="1883343"/>
            <a:ext cx="5655644" cy="312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25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32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orizon"/>
                <a:ea typeface="Horizon"/>
                <a:cs typeface="Horizon"/>
                <a:sym typeface="Horizon"/>
              </a:rPr>
              <a:t>CAPITAL INVESTMENT 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2296198" y="2598910"/>
            <a:ext cx="3871111" cy="6231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13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65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y Grotesk Wide Bold"/>
                <a:ea typeface="Cy Grotesk Wide Bold"/>
                <a:cs typeface="Cy Grotesk Wide Bold"/>
                <a:sym typeface="Cy Grotesk Wide Bold"/>
              </a:rPr>
              <a:t>$ 2.36 Billion</a:t>
            </a:r>
          </a:p>
        </p:txBody>
      </p:sp>
      <p:pic>
        <p:nvPicPr>
          <p:cNvPr id="23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01514" y="1873490"/>
            <a:ext cx="10440606" cy="8356005"/>
          </a:xfrm>
          <a:prstGeom prst="rect">
            <a:avLst/>
          </a:prstGeom>
        </p:spPr>
      </p:pic>
      <p:sp>
        <p:nvSpPr>
          <p:cNvPr id="24" name="TextBox 24"/>
          <p:cNvSpPr txBox="1"/>
          <p:nvPr/>
        </p:nvSpPr>
        <p:spPr>
          <a:xfrm>
            <a:off x="11845450" y="4313958"/>
            <a:ext cx="3871111" cy="6231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13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65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y Grotesk Wide Bold"/>
                <a:ea typeface="Cy Grotesk Wide Bold"/>
                <a:cs typeface="Cy Grotesk Wide Bold"/>
                <a:sym typeface="Cy Grotesk Wide Bold"/>
              </a:rPr>
              <a:t>783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4231753" y="7468216"/>
            <a:ext cx="2471714" cy="6231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13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65" b="1" kern="1200" dirty="0">
                <a:solidFill>
                  <a:srgbClr val="002060"/>
                </a:solidFill>
                <a:latin typeface="Cy Grotesk Wide Bold"/>
                <a:ea typeface="Cy Grotesk Wide Bold"/>
                <a:cs typeface="Cy Grotesk Wide Bold"/>
                <a:sym typeface="Cy Grotesk Wide Bold"/>
              </a:rPr>
              <a:t>19</a:t>
            </a:r>
            <a:endParaRPr kumimoji="0" lang="en-US" sz="3665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y Grotesk Wide Bold"/>
              <a:ea typeface="Cy Grotesk Wide Bold"/>
              <a:cs typeface="Cy Grotesk Wide Bold"/>
              <a:sym typeface="Cy Grotesk Wide Bold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3523022" y="1231853"/>
            <a:ext cx="3871111" cy="6231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13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65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y Grotesk Wide Bold"/>
                <a:ea typeface="Cy Grotesk Wide Bold"/>
                <a:cs typeface="Cy Grotesk Wide Bold"/>
                <a:sym typeface="Cy Grotesk Wide Bold"/>
              </a:rPr>
              <a:t>28 Projects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A254F-9571-9CDA-4677-4D89741F8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318" y="478971"/>
            <a:ext cx="12801602" cy="3422400"/>
          </a:xfrm>
        </p:spPr>
        <p:txBody>
          <a:bodyPr>
            <a:normAutofit/>
          </a:bodyPr>
          <a:lstStyle/>
          <a:p>
            <a:r>
              <a:rPr lang="en-US" sz="9600" dirty="0"/>
              <a:t>How?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291512-9958-45F9-F33B-D40EB2A2EE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6318" y="4425043"/>
            <a:ext cx="12801600" cy="2247900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tx1"/>
                </a:solidFill>
              </a:rPr>
              <a:t>Collaboration &amp; Capacity</a:t>
            </a:r>
          </a:p>
        </p:txBody>
      </p:sp>
    </p:spTree>
    <p:extLst>
      <p:ext uri="{BB962C8B-B14F-4D97-AF65-F5344CB8AC3E}">
        <p14:creationId xmlns:p14="http://schemas.microsoft.com/office/powerpoint/2010/main" val="2662949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7570C001-916F-BA50-02B2-8253E0D24F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8586" y="766081"/>
            <a:ext cx="3810000" cy="1733550"/>
          </a:xfrm>
          <a:prstGeom prst="rect">
            <a:avLst/>
          </a:prstGeom>
        </p:spPr>
      </p:pic>
      <p:pic>
        <p:nvPicPr>
          <p:cNvPr id="7" name="Picture 6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3C6FB82E-5B67-2C33-1784-E12BBFBB80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1632" y="2820717"/>
            <a:ext cx="5450212" cy="3448274"/>
          </a:xfrm>
          <a:prstGeom prst="rect">
            <a:avLst/>
          </a:prstGeom>
        </p:spPr>
      </p:pic>
      <p:pic>
        <p:nvPicPr>
          <p:cNvPr id="5" name="Picture 4" descr="A blue and black logo&#10;&#10;Description automatically generated">
            <a:extLst>
              <a:ext uri="{FF2B5EF4-FFF2-40B4-BE49-F238E27FC236}">
                <a16:creationId xmlns:a16="http://schemas.microsoft.com/office/drawing/2014/main" id="{E75C9391-A53D-6BA7-8990-6C032C7717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313" y="4363593"/>
            <a:ext cx="5177570" cy="1559814"/>
          </a:xfrm>
          <a:prstGeom prst="rect">
            <a:avLst/>
          </a:prstGeom>
        </p:spPr>
      </p:pic>
      <p:pic>
        <p:nvPicPr>
          <p:cNvPr id="6" name="Picture 5" descr="A green and yellow text&#10;&#10;Description automatically generated">
            <a:extLst>
              <a:ext uri="{FF2B5EF4-FFF2-40B4-BE49-F238E27FC236}">
                <a16:creationId xmlns:a16="http://schemas.microsoft.com/office/drawing/2014/main" id="{66F9F050-14FC-33A0-FDBA-13A4A65168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908259"/>
            <a:ext cx="7505028" cy="1674806"/>
          </a:xfrm>
          <a:prstGeom prst="rect">
            <a:avLst/>
          </a:prstGeom>
        </p:spPr>
      </p:pic>
      <p:pic>
        <p:nvPicPr>
          <p:cNvPr id="8" name="Google Shape;78;p17">
            <a:extLst>
              <a:ext uri="{FF2B5EF4-FFF2-40B4-BE49-F238E27FC236}">
                <a16:creationId xmlns:a16="http://schemas.microsoft.com/office/drawing/2014/main" id="{0DEDDEDF-9E5A-AB6E-F27A-901188BF787E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l="12993" t="6252" r="13471"/>
          <a:stretch/>
        </p:blipFill>
        <p:spPr>
          <a:xfrm>
            <a:off x="1313950" y="7331529"/>
            <a:ext cx="3385484" cy="292982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79;p17">
            <a:extLst>
              <a:ext uri="{FF2B5EF4-FFF2-40B4-BE49-F238E27FC236}">
                <a16:creationId xmlns:a16="http://schemas.microsoft.com/office/drawing/2014/main" id="{33461976-8CA2-6886-67B0-0BE4C94ED15D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554883" y="7259111"/>
            <a:ext cx="2805346" cy="29298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80;p17">
            <a:extLst>
              <a:ext uri="{FF2B5EF4-FFF2-40B4-BE49-F238E27FC236}">
                <a16:creationId xmlns:a16="http://schemas.microsoft.com/office/drawing/2014/main" id="{E771F8FF-0C04-EB95-29CB-5F8F0E58346A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916188" y="7331527"/>
            <a:ext cx="4146400" cy="2354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331091CA-A8AE-A066-99DA-321FF5DFF6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29"/>
          <a:stretch/>
        </p:blipFill>
        <p:spPr bwMode="auto">
          <a:xfrm>
            <a:off x="4699436" y="601242"/>
            <a:ext cx="7285736" cy="1163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0F573FA3-6C21-D38B-5051-7678B5B432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473" y="2574862"/>
            <a:ext cx="4200834" cy="150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1" name="Google Shape;601;p57"/>
          <p:cNvPicPr preferRelativeResize="0"/>
          <p:nvPr/>
        </p:nvPicPr>
        <p:blipFill rotWithShape="1">
          <a:blip r:embed="rId12">
            <a:alphaModFix/>
          </a:blip>
          <a:srcRect l="4417" r="5239"/>
          <a:stretch/>
        </p:blipFill>
        <p:spPr>
          <a:xfrm>
            <a:off x="13238942" y="322300"/>
            <a:ext cx="4800600" cy="2379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A black background with orange letters&#10;&#10;Description automatically generated">
            <a:extLst>
              <a:ext uri="{FF2B5EF4-FFF2-40B4-BE49-F238E27FC236}">
                <a16:creationId xmlns:a16="http://schemas.microsoft.com/office/drawing/2014/main" id="{259A06CB-16F4-60AE-DF86-C67CB78131B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555672" y="4055883"/>
            <a:ext cx="5176656" cy="1961962"/>
          </a:xfrm>
          <a:prstGeom prst="rect">
            <a:avLst/>
          </a:prstGeom>
        </p:spPr>
      </p:pic>
      <p:pic>
        <p:nvPicPr>
          <p:cNvPr id="12" name="Picture 11" descr="A black truck in a field&#10;&#10;Description automatically generated">
            <a:extLst>
              <a:ext uri="{FF2B5EF4-FFF2-40B4-BE49-F238E27FC236}">
                <a16:creationId xmlns:a16="http://schemas.microsoft.com/office/drawing/2014/main" id="{0FDC7B2B-B7D1-2E44-7AA6-03979B3C7426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r="67801" b="67203"/>
          <a:stretch/>
        </p:blipFill>
        <p:spPr>
          <a:xfrm>
            <a:off x="7726380" y="1511962"/>
            <a:ext cx="5105832" cy="1733552"/>
          </a:xfrm>
          <a:prstGeom prst="rect">
            <a:avLst/>
          </a:prstGeom>
        </p:spPr>
      </p:pic>
      <p:pic>
        <p:nvPicPr>
          <p:cNvPr id="14" name="Picture 13" descr="A logo with a flower in the center&#10;&#10;Description automatically generated">
            <a:extLst>
              <a:ext uri="{FF2B5EF4-FFF2-40B4-BE49-F238E27FC236}">
                <a16:creationId xmlns:a16="http://schemas.microsoft.com/office/drawing/2014/main" id="{918FEFE6-BDC9-2842-71D2-F5807FD5339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3890248" y="6792686"/>
            <a:ext cx="3176576" cy="3176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62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3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0" name="Google Shape;380;p7"/>
          <p:cNvGrpSpPr/>
          <p:nvPr/>
        </p:nvGrpSpPr>
        <p:grpSpPr>
          <a:xfrm>
            <a:off x="1179644" y="935230"/>
            <a:ext cx="1400485" cy="6428933"/>
            <a:chOff x="0" y="-19050"/>
            <a:chExt cx="368852" cy="1693217"/>
          </a:xfrm>
        </p:grpSpPr>
        <p:sp>
          <p:nvSpPr>
            <p:cNvPr id="381" name="Google Shape;381;p7"/>
            <p:cNvSpPr/>
            <p:nvPr/>
          </p:nvSpPr>
          <p:spPr>
            <a:xfrm>
              <a:off x="0" y="0"/>
              <a:ext cx="368852" cy="1674167"/>
            </a:xfrm>
            <a:custGeom>
              <a:avLst/>
              <a:gdLst/>
              <a:ahLst/>
              <a:cxnLst/>
              <a:rect l="l" t="t" r="r" b="b"/>
              <a:pathLst>
                <a:path w="368852" h="1674167" extrusionOk="0">
                  <a:moveTo>
                    <a:pt x="0" y="0"/>
                  </a:moveTo>
                  <a:lnTo>
                    <a:pt x="368852" y="0"/>
                  </a:lnTo>
                  <a:lnTo>
                    <a:pt x="368852" y="1674167"/>
                  </a:lnTo>
                  <a:lnTo>
                    <a:pt x="0" y="1674167"/>
                  </a:lnTo>
                  <a:close/>
                </a:path>
              </a:pathLst>
            </a:custGeom>
            <a:solidFill>
              <a:srgbClr val="1C5739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2" name="Google Shape;382;p7"/>
            <p:cNvSpPr txBox="1"/>
            <p:nvPr/>
          </p:nvSpPr>
          <p:spPr>
            <a:xfrm>
              <a:off x="0" y="-19050"/>
              <a:ext cx="368852" cy="169321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8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7" name="Google Shape;387;p7"/>
          <p:cNvSpPr/>
          <p:nvPr/>
        </p:nvSpPr>
        <p:spPr>
          <a:xfrm>
            <a:off x="12078929" y="244928"/>
            <a:ext cx="5408984" cy="7255809"/>
          </a:xfrm>
          <a:custGeom>
            <a:avLst/>
            <a:gdLst/>
            <a:ahLst/>
            <a:cxnLst/>
            <a:rect l="l" t="t" r="r" b="b"/>
            <a:pathLst>
              <a:path w="1424588" h="2101578" extrusionOk="0">
                <a:moveTo>
                  <a:pt x="0" y="0"/>
                </a:moveTo>
                <a:lnTo>
                  <a:pt x="1424588" y="0"/>
                </a:lnTo>
                <a:lnTo>
                  <a:pt x="1424588" y="2101578"/>
                </a:lnTo>
                <a:lnTo>
                  <a:pt x="0" y="2101578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91" name="Google Shape;391;p7"/>
          <p:cNvSpPr txBox="1"/>
          <p:nvPr/>
        </p:nvSpPr>
        <p:spPr>
          <a:xfrm>
            <a:off x="3086876" y="-236827"/>
            <a:ext cx="3507200" cy="1583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6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68" i="0" u="none" strike="noStrike" cap="none" dirty="0">
                <a:solidFill>
                  <a:srgbClr val="231F2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Scope</a:t>
            </a:r>
            <a:endParaRPr dirty="0"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392" name="Google Shape;392;p7"/>
          <p:cNvSpPr txBox="1"/>
          <p:nvPr/>
        </p:nvSpPr>
        <p:spPr>
          <a:xfrm>
            <a:off x="1411277" y="1196593"/>
            <a:ext cx="937200" cy="6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71" i="0" u="none" strike="noStrike" cap="non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01</a:t>
            </a:r>
            <a:endParaRPr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93" name="Google Shape;393;p7"/>
          <p:cNvSpPr txBox="1"/>
          <p:nvPr/>
        </p:nvSpPr>
        <p:spPr>
          <a:xfrm>
            <a:off x="1372075" y="2215768"/>
            <a:ext cx="937200" cy="6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71" i="0" u="none" strike="noStrike" cap="non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02</a:t>
            </a:r>
            <a:endParaRPr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94" name="Google Shape;394;p7"/>
          <p:cNvSpPr txBox="1"/>
          <p:nvPr/>
        </p:nvSpPr>
        <p:spPr>
          <a:xfrm>
            <a:off x="1411277" y="3234943"/>
            <a:ext cx="937200" cy="6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71" i="0" u="none" strike="noStrike" cap="non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03</a:t>
            </a:r>
            <a:endParaRPr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95" name="Google Shape;395;p7"/>
          <p:cNvSpPr txBox="1"/>
          <p:nvPr/>
        </p:nvSpPr>
        <p:spPr>
          <a:xfrm>
            <a:off x="1391676" y="4254118"/>
            <a:ext cx="937200" cy="6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71" i="0" u="none" strike="noStrike" cap="non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04</a:t>
            </a:r>
            <a:endParaRPr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96" name="Google Shape;396;p7"/>
          <p:cNvSpPr txBox="1"/>
          <p:nvPr/>
        </p:nvSpPr>
        <p:spPr>
          <a:xfrm>
            <a:off x="1391676" y="5273293"/>
            <a:ext cx="937200" cy="6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71" i="0" u="none" strike="noStrike" cap="non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05</a:t>
            </a:r>
            <a:endParaRPr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97" name="Google Shape;397;p7"/>
          <p:cNvSpPr txBox="1"/>
          <p:nvPr/>
        </p:nvSpPr>
        <p:spPr>
          <a:xfrm>
            <a:off x="1372075" y="6292468"/>
            <a:ext cx="937200" cy="6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71" i="0" u="none" strike="noStrike" cap="non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06</a:t>
            </a:r>
            <a:endParaRPr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98" name="Google Shape;398;p7"/>
          <p:cNvSpPr txBox="1"/>
          <p:nvPr/>
        </p:nvSpPr>
        <p:spPr>
          <a:xfrm>
            <a:off x="2973478" y="1277701"/>
            <a:ext cx="5790600" cy="663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7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24" dirty="0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Small Business Development</a:t>
            </a:r>
          </a:p>
        </p:txBody>
      </p:sp>
      <p:sp>
        <p:nvSpPr>
          <p:cNvPr id="399" name="Google Shape;399;p7"/>
          <p:cNvSpPr txBox="1"/>
          <p:nvPr/>
        </p:nvSpPr>
        <p:spPr>
          <a:xfrm>
            <a:off x="2976750" y="2198350"/>
            <a:ext cx="6076500" cy="663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7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24" dirty="0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Entrepreneurship Development</a:t>
            </a:r>
            <a:r>
              <a:rPr lang="en-US" sz="3124" b="0" i="0" u="none" strike="noStrike" cap="none" dirty="0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000" dirty="0"/>
          </a:p>
        </p:txBody>
      </p:sp>
      <p:sp>
        <p:nvSpPr>
          <p:cNvPr id="400" name="Google Shape;400;p7"/>
          <p:cNvSpPr txBox="1"/>
          <p:nvPr/>
        </p:nvSpPr>
        <p:spPr>
          <a:xfrm>
            <a:off x="3032281" y="3305446"/>
            <a:ext cx="5790600" cy="663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7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24" dirty="0">
                <a:solidFill>
                  <a:srgbClr val="231F20"/>
                </a:solidFill>
                <a:latin typeface="Arial"/>
                <a:cs typeface="Arial"/>
                <a:sym typeface="Arial"/>
              </a:rPr>
              <a:t>Business Retention &amp; Expansion</a:t>
            </a:r>
            <a:endParaRPr sz="2000" dirty="0"/>
          </a:p>
        </p:txBody>
      </p:sp>
      <p:sp>
        <p:nvSpPr>
          <p:cNvPr id="401" name="Google Shape;401;p7"/>
          <p:cNvSpPr txBox="1"/>
          <p:nvPr/>
        </p:nvSpPr>
        <p:spPr>
          <a:xfrm>
            <a:off x="2996351" y="4272732"/>
            <a:ext cx="6076500" cy="663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7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24" dirty="0">
                <a:solidFill>
                  <a:srgbClr val="231F20"/>
                </a:solidFill>
                <a:latin typeface="Arial"/>
                <a:cs typeface="Arial"/>
                <a:sym typeface="Arial"/>
              </a:rPr>
              <a:t>Ecosystem Building</a:t>
            </a:r>
            <a:endParaRPr sz="2000" dirty="0"/>
          </a:p>
        </p:txBody>
      </p:sp>
      <p:sp>
        <p:nvSpPr>
          <p:cNvPr id="402" name="Google Shape;402;p7"/>
          <p:cNvSpPr txBox="1"/>
          <p:nvPr/>
        </p:nvSpPr>
        <p:spPr>
          <a:xfrm>
            <a:off x="2957149" y="5069199"/>
            <a:ext cx="6076500" cy="1326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7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24" dirty="0">
                <a:solidFill>
                  <a:srgbClr val="231F20"/>
                </a:solidFill>
                <a:latin typeface="Arial"/>
                <a:cs typeface="Arial"/>
                <a:sym typeface="Arial"/>
              </a:rPr>
              <a:t>Regional Coordination &amp; Collaboration</a:t>
            </a:r>
            <a:endParaRPr sz="2000" dirty="0"/>
          </a:p>
        </p:txBody>
      </p:sp>
      <p:sp>
        <p:nvSpPr>
          <p:cNvPr id="403" name="Google Shape;403;p7"/>
          <p:cNvSpPr txBox="1"/>
          <p:nvPr/>
        </p:nvSpPr>
        <p:spPr>
          <a:xfrm>
            <a:off x="2957149" y="6460581"/>
            <a:ext cx="5790600" cy="663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7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24" dirty="0">
                <a:solidFill>
                  <a:srgbClr val="231F20"/>
                </a:solidFill>
                <a:latin typeface="Arial"/>
                <a:cs typeface="Arial"/>
                <a:sym typeface="Arial"/>
              </a:rPr>
              <a:t>Sustainability</a:t>
            </a:r>
            <a:endParaRPr sz="2000" dirty="0"/>
          </a:p>
        </p:txBody>
      </p:sp>
      <p:pic>
        <p:nvPicPr>
          <p:cNvPr id="3" name="Picture 2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9D87C3FB-8BDE-C732-B519-2E87F5C228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7525" y="1575620"/>
            <a:ext cx="7850388" cy="4966832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4" name="Google Shape;209;g271240208d6_0_296">
            <a:extLst>
              <a:ext uri="{FF2B5EF4-FFF2-40B4-BE49-F238E27FC236}">
                <a16:creationId xmlns:a16="http://schemas.microsoft.com/office/drawing/2014/main" id="{EB448CA7-7CAC-F07A-C893-AC38E1B8F13A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7799120"/>
            <a:ext cx="18288001" cy="24866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FEAF4-C84B-2334-D796-40F374BB1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317" y="1257297"/>
            <a:ext cx="12801602" cy="2088885"/>
          </a:xfrm>
        </p:spPr>
        <p:txBody>
          <a:bodyPr>
            <a:normAutofit/>
          </a:bodyPr>
          <a:lstStyle/>
          <a:p>
            <a:r>
              <a:rPr lang="en-US" sz="9600" dirty="0"/>
              <a:t>Learn more….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1E1D55-4531-4711-FD44-B5D0735D01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9362" y="3902528"/>
            <a:ext cx="12801600" cy="4343400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Our trifecta &amp; how we’re leveraging the Aspen Institute’s Rural Hub model to: </a:t>
            </a:r>
          </a:p>
          <a:p>
            <a:pPr marL="1257300" lvl="1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</a:rPr>
              <a:t>increase access to capital, </a:t>
            </a:r>
          </a:p>
          <a:p>
            <a:pPr marL="1257300" lvl="1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</a:rPr>
              <a:t>close gaps in our business ecosystems, and </a:t>
            </a:r>
          </a:p>
          <a:p>
            <a:pPr marL="1257300" lvl="1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</a:rPr>
              <a:t>support generational sustainability. </a:t>
            </a:r>
          </a:p>
        </p:txBody>
      </p:sp>
    </p:spTree>
    <p:extLst>
      <p:ext uri="{BB962C8B-B14F-4D97-AF65-F5344CB8AC3E}">
        <p14:creationId xmlns:p14="http://schemas.microsoft.com/office/powerpoint/2010/main" val="4180495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7" name="Google Shape;617;p59"/>
          <p:cNvPicPr preferRelativeResize="0"/>
          <p:nvPr/>
        </p:nvPicPr>
        <p:blipFill rotWithShape="1">
          <a:blip r:embed="rId3">
            <a:alphaModFix/>
          </a:blip>
          <a:srcRect t="28417" b="24510"/>
          <a:stretch/>
        </p:blipFill>
        <p:spPr>
          <a:xfrm>
            <a:off x="1" y="3830800"/>
            <a:ext cx="18288006" cy="6456200"/>
          </a:xfrm>
          <a:prstGeom prst="rect">
            <a:avLst/>
          </a:prstGeom>
          <a:noFill/>
          <a:ln>
            <a:noFill/>
          </a:ln>
        </p:spPr>
      </p:pic>
      <p:sp>
        <p:nvSpPr>
          <p:cNvPr id="618" name="Google Shape;618;p59"/>
          <p:cNvSpPr/>
          <p:nvPr/>
        </p:nvSpPr>
        <p:spPr>
          <a:xfrm>
            <a:off x="16329" y="3977761"/>
            <a:ext cx="18288000" cy="2700628"/>
          </a:xfrm>
          <a:prstGeom prst="rect">
            <a:avLst/>
          </a:prstGeom>
          <a:solidFill>
            <a:srgbClr val="FFFFFF">
              <a:alpha val="48730"/>
            </a:srgbClr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2800" dirty="0"/>
          </a:p>
        </p:txBody>
      </p:sp>
      <p:sp>
        <p:nvSpPr>
          <p:cNvPr id="619" name="Google Shape;619;p59"/>
          <p:cNvSpPr txBox="1">
            <a:spLocks noGrp="1"/>
          </p:cNvSpPr>
          <p:nvPr>
            <p:ph type="ctrTitle"/>
          </p:nvPr>
        </p:nvSpPr>
        <p:spPr>
          <a:xfrm>
            <a:off x="547800" y="3786902"/>
            <a:ext cx="17192400" cy="2858829"/>
          </a:xfrm>
          <a:prstGeom prst="rect">
            <a:avLst/>
          </a:prstGeom>
          <a:effectLst>
            <a:outerShdw blurRad="300038" dist="209550" algn="bl" rotWithShape="0">
              <a:schemeClr val="lt2"/>
            </a:outerShdw>
          </a:effectLst>
        </p:spPr>
        <p:txBody>
          <a:bodyPr spcFirstLastPara="1" wrap="square" lIns="182850" tIns="182850" rIns="182850" bIns="182850" anchor="b" anchorCtr="0">
            <a:normAutofit fontScale="90000"/>
          </a:bodyPr>
          <a:lstStyle/>
          <a:p>
            <a:r>
              <a:rPr lang="en" sz="9300" dirty="0">
                <a:solidFill>
                  <a:srgbClr val="002060"/>
                </a:solidFill>
                <a:latin typeface="Raleway"/>
                <a:ea typeface="Raleway"/>
                <a:cs typeface="Raleway"/>
                <a:sym typeface="Raleway"/>
              </a:rPr>
              <a:t>Thank you!</a:t>
            </a:r>
            <a:endParaRPr sz="9300" dirty="0">
              <a:solidFill>
                <a:srgbClr val="002060"/>
              </a:solidFill>
              <a:latin typeface="Raleway"/>
              <a:ea typeface="Raleway"/>
              <a:cs typeface="Raleway"/>
              <a:sym typeface="Raleway"/>
            </a:endParaRPr>
          </a:p>
          <a:p>
            <a:r>
              <a:rPr lang="en" sz="4700" i="1" dirty="0">
                <a:solidFill>
                  <a:srgbClr val="002060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Northwest Colorado</a:t>
            </a:r>
            <a:br>
              <a:rPr lang="en" sz="4700" i="1" dirty="0">
                <a:solidFill>
                  <a:srgbClr val="002060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</a:br>
            <a:r>
              <a:rPr lang="en" sz="4700" i="1" dirty="0">
                <a:solidFill>
                  <a:srgbClr val="002060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Routt, Moffat, &amp; Rio Blanco Counties</a:t>
            </a:r>
            <a:endParaRPr sz="4700" i="1" dirty="0">
              <a:solidFill>
                <a:srgbClr val="002060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pic>
        <p:nvPicPr>
          <p:cNvPr id="620" name="Google Shape;620;p59"/>
          <p:cNvPicPr preferRelativeResize="0"/>
          <p:nvPr/>
        </p:nvPicPr>
        <p:blipFill rotWithShape="1">
          <a:blip r:embed="rId4">
            <a:alphaModFix/>
          </a:blip>
          <a:srcRect t="11758" r="3938" b="16189"/>
          <a:stretch/>
        </p:blipFill>
        <p:spPr>
          <a:xfrm>
            <a:off x="6433250" y="0"/>
            <a:ext cx="4837396" cy="3628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21" name="Google Shape;621;p59"/>
          <p:cNvPicPr preferRelativeResize="0"/>
          <p:nvPr/>
        </p:nvPicPr>
        <p:blipFill rotWithShape="1">
          <a:blip r:embed="rId5">
            <a:alphaModFix/>
          </a:blip>
          <a:srcRect t="12013" b="34780"/>
          <a:stretch/>
        </p:blipFill>
        <p:spPr>
          <a:xfrm>
            <a:off x="11468801" y="-4"/>
            <a:ext cx="6819154" cy="3628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22" name="Google Shape;622;p59"/>
          <p:cNvPicPr preferRelativeResize="0"/>
          <p:nvPr/>
        </p:nvPicPr>
        <p:blipFill rotWithShape="1">
          <a:blip r:embed="rId6">
            <a:alphaModFix/>
          </a:blip>
          <a:srcRect l="4475" t="26486" r="1300"/>
          <a:stretch/>
        </p:blipFill>
        <p:spPr>
          <a:xfrm>
            <a:off x="0" y="-20632"/>
            <a:ext cx="6235096" cy="3648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1BA50F6-B8F5-F08B-3A72-BAAD270ADD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300473" y="4239110"/>
            <a:ext cx="5439728" cy="543972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2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903A3016-0985-4E51-8F79-DB687A9212E4}">
  <we:reference id="wa104051163" version="1.2.0.3" store="en-US" storeType="OMEX"/>
  <we:alternateReferences>
    <we:reference id="WA104051163" version="1.2.0.3" store="WA104051163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1487</TotalTime>
  <Words>216</Words>
  <Application>Microsoft Office PowerPoint</Application>
  <PresentationFormat>Custom</PresentationFormat>
  <Paragraphs>54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5" baseType="lpstr">
      <vt:lpstr>Horizon</vt:lpstr>
      <vt:lpstr>Century Gothic</vt:lpstr>
      <vt:lpstr>Calibri</vt:lpstr>
      <vt:lpstr>Raleway ExtraBold</vt:lpstr>
      <vt:lpstr>Prompt</vt:lpstr>
      <vt:lpstr>Helvetica Neue</vt:lpstr>
      <vt:lpstr>Raleway</vt:lpstr>
      <vt:lpstr>Montserrat ExtraBold</vt:lpstr>
      <vt:lpstr>Raleway SemiBold</vt:lpstr>
      <vt:lpstr>Raleway Light</vt:lpstr>
      <vt:lpstr>Arial</vt:lpstr>
      <vt:lpstr>Wingdings 3</vt:lpstr>
      <vt:lpstr>Cy Grotesk Wide Bold</vt:lpstr>
      <vt:lpstr>Raleway Medium</vt:lpstr>
      <vt:lpstr>Montserrat SemiBold</vt:lpstr>
      <vt:lpstr>Slice</vt:lpstr>
      <vt:lpstr>Regional Coal Transition Strategy Northwest Colorado  Routt, Moffat &amp; Rio Blanco Counties</vt:lpstr>
      <vt:lpstr>Northwest Colorado</vt:lpstr>
      <vt:lpstr>Coal Transition Status  </vt:lpstr>
      <vt:lpstr>PowerPoint Presentation</vt:lpstr>
      <vt:lpstr>How?</vt:lpstr>
      <vt:lpstr>PowerPoint Presentation</vt:lpstr>
      <vt:lpstr>PowerPoint Presentation</vt:lpstr>
      <vt:lpstr>Learn more….</vt:lpstr>
      <vt:lpstr>Thank you! Northwest Colorado Routt, Moffat, &amp; Rio Blanco Counties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Sasha Nelson</dc:creator>
  <cp:lastModifiedBy>Jack Morgan</cp:lastModifiedBy>
  <cp:revision>3</cp:revision>
  <dcterms:created xsi:type="dcterms:W3CDTF">2006-08-16T00:00:00Z</dcterms:created>
  <dcterms:modified xsi:type="dcterms:W3CDTF">2025-04-16T11:42:34Z</dcterms:modified>
</cp:coreProperties>
</file>