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Avenir Medium" charset="1" panose="020B0603020203020204"/>
      <p:regular r:id="rId11"/>
    </p:embeddedFont>
    <p:embeddedFont>
      <p:font typeface="Avenir Medium Italics" charset="1" panose="020B0603020203090204"/>
      <p:regular r:id="rId12"/>
    </p:embeddedFont>
    <p:embeddedFont>
      <p:font typeface="Avenir Ultra-Bold" charset="1" panose="020B0803020203020204"/>
      <p:regular r:id="rId13"/>
    </p:embeddedFont>
    <p:embeddedFont>
      <p:font typeface="Avenir Bold Italics" charset="1" panose="020B0703020203090204"/>
      <p:regular r:id="rId14"/>
    </p:embeddedFont>
    <p:embeddedFont>
      <p:font typeface="Avenir" charset="1" panose="020B0503020203020204"/>
      <p:regular r:id="rId15"/>
    </p:embeddedFont>
    <p:embeddedFont>
      <p:font typeface="Avenir Bold" charset="1" panose="020B0703020203020204"/>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4.pn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2.png" Type="http://schemas.openxmlformats.org/officeDocument/2006/relationships/image"/><Relationship Id="rId4" Target="../media/image8.pn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 Id="rId7" Target="../media/image11.jpeg" Type="http://schemas.openxmlformats.org/officeDocument/2006/relationships/image"/><Relationship Id="rId8" Target="../media/image1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jpeg" Type="http://schemas.openxmlformats.org/officeDocument/2006/relationships/image"/><Relationship Id="rId7" Target="../media/image16.jpeg" Type="http://schemas.openxmlformats.org/officeDocument/2006/relationships/image"/><Relationship Id="rId8" Target="../media/image17.jpeg" Type="http://schemas.openxmlformats.org/officeDocument/2006/relationships/image"/><Relationship Id="rId9" Target="../media/image1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22.jpeg" Type="http://schemas.openxmlformats.org/officeDocument/2006/relationships/image"/><Relationship Id="rId7" Target="../media/image23.jpeg" Type="http://schemas.openxmlformats.org/officeDocument/2006/relationships/image"/><Relationship Id="rId8" Target="../media/image24.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1435114"/>
          </a:xfrm>
          <a:custGeom>
            <a:avLst/>
            <a:gdLst/>
            <a:ahLst/>
            <a:cxnLst/>
            <a:rect r="r" b="b" t="t" l="l"/>
            <a:pathLst>
              <a:path h="11435114" w="18288000">
                <a:moveTo>
                  <a:pt x="0" y="0"/>
                </a:moveTo>
                <a:lnTo>
                  <a:pt x="18288000" y="0"/>
                </a:lnTo>
                <a:lnTo>
                  <a:pt x="18288000" y="11435114"/>
                </a:lnTo>
                <a:lnTo>
                  <a:pt x="0" y="11435114"/>
                </a:lnTo>
                <a:lnTo>
                  <a:pt x="0" y="0"/>
                </a:lnTo>
                <a:close/>
              </a:path>
            </a:pathLst>
          </a:custGeom>
          <a:blipFill>
            <a:blip r:embed="rId2"/>
            <a:stretch>
              <a:fillRect l="0" t="0" r="0" b="0"/>
            </a:stretch>
          </a:blipFill>
        </p:spPr>
      </p:sp>
      <p:grpSp>
        <p:nvGrpSpPr>
          <p:cNvPr name="Group 3" id="3"/>
          <p:cNvGrpSpPr/>
          <p:nvPr/>
        </p:nvGrpSpPr>
        <p:grpSpPr>
          <a:xfrm rot="0">
            <a:off x="0" y="0"/>
            <a:ext cx="18288000" cy="10287000"/>
            <a:chOff x="0" y="0"/>
            <a:chExt cx="4816593" cy="2709333"/>
          </a:xfrm>
        </p:grpSpPr>
        <p:sp>
          <p:nvSpPr>
            <p:cNvPr name="Freeform 4" id="4"/>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5F259F">
                <a:alpha val="9804"/>
              </a:srgbClr>
            </a:solidFill>
          </p:spPr>
        </p:sp>
        <p:sp>
          <p:nvSpPr>
            <p:cNvPr name="TextBox 5" id="5"/>
            <p:cNvSpPr txBox="true"/>
            <p:nvPr/>
          </p:nvSpPr>
          <p:spPr>
            <a:xfrm>
              <a:off x="0" y="-38100"/>
              <a:ext cx="4816593" cy="2747433"/>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28700" y="1028700"/>
            <a:ext cx="16230600" cy="8229600"/>
            <a:chOff x="0" y="0"/>
            <a:chExt cx="4274726" cy="2167467"/>
          </a:xfrm>
        </p:grpSpPr>
        <p:sp>
          <p:nvSpPr>
            <p:cNvPr name="Freeform 7" id="7"/>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123825" cap="sq">
              <a:solidFill>
                <a:srgbClr val="5F259F"/>
              </a:solidFill>
              <a:prstDash val="solid"/>
              <a:miter/>
            </a:ln>
          </p:spPr>
        </p:sp>
        <p:sp>
          <p:nvSpPr>
            <p:cNvPr name="TextBox 8" id="8"/>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3303265" y="2515169"/>
            <a:ext cx="11681470" cy="2628331"/>
          </a:xfrm>
          <a:custGeom>
            <a:avLst/>
            <a:gdLst/>
            <a:ahLst/>
            <a:cxnLst/>
            <a:rect r="r" b="b" t="t" l="l"/>
            <a:pathLst>
              <a:path h="2628331" w="11681470">
                <a:moveTo>
                  <a:pt x="0" y="0"/>
                </a:moveTo>
                <a:lnTo>
                  <a:pt x="11681470" y="0"/>
                </a:lnTo>
                <a:lnTo>
                  <a:pt x="11681470" y="2628331"/>
                </a:lnTo>
                <a:lnTo>
                  <a:pt x="0" y="2628331"/>
                </a:lnTo>
                <a:lnTo>
                  <a:pt x="0" y="0"/>
                </a:lnTo>
                <a:close/>
              </a:path>
            </a:pathLst>
          </a:custGeom>
          <a:blipFill>
            <a:blip r:embed="rId3"/>
            <a:stretch>
              <a:fillRect l="0" t="0" r="0" b="0"/>
            </a:stretch>
          </a:blipFill>
        </p:spPr>
      </p:sp>
      <p:sp>
        <p:nvSpPr>
          <p:cNvPr name="Freeform 10" id="10"/>
          <p:cNvSpPr/>
          <p:nvPr/>
        </p:nvSpPr>
        <p:spPr>
          <a:xfrm flipH="false" flipV="false" rot="0">
            <a:off x="7591433" y="6707800"/>
            <a:ext cx="3105135" cy="2107456"/>
          </a:xfrm>
          <a:custGeom>
            <a:avLst/>
            <a:gdLst/>
            <a:ahLst/>
            <a:cxnLst/>
            <a:rect r="r" b="b" t="t" l="l"/>
            <a:pathLst>
              <a:path h="2107456" w="3105135">
                <a:moveTo>
                  <a:pt x="0" y="0"/>
                </a:moveTo>
                <a:lnTo>
                  <a:pt x="3105134" y="0"/>
                </a:lnTo>
                <a:lnTo>
                  <a:pt x="3105134" y="2107456"/>
                </a:lnTo>
                <a:lnTo>
                  <a:pt x="0" y="2107456"/>
                </a:lnTo>
                <a:lnTo>
                  <a:pt x="0" y="0"/>
                </a:lnTo>
                <a:close/>
              </a:path>
            </a:pathLst>
          </a:custGeom>
          <a:blipFill>
            <a:blip r:embed="rId4"/>
            <a:stretch>
              <a:fillRect l="0" t="0" r="0" b="0"/>
            </a:stretch>
          </a:blipFill>
        </p:spPr>
      </p:sp>
      <p:sp>
        <p:nvSpPr>
          <p:cNvPr name="TextBox 11" id="11"/>
          <p:cNvSpPr txBox="true"/>
          <p:nvPr/>
        </p:nvSpPr>
        <p:spPr>
          <a:xfrm rot="0">
            <a:off x="4663672" y="5536582"/>
            <a:ext cx="8960656" cy="856093"/>
          </a:xfrm>
          <a:prstGeom prst="rect">
            <a:avLst/>
          </a:prstGeom>
        </p:spPr>
        <p:txBody>
          <a:bodyPr anchor="t" rtlCol="false" tIns="0" lIns="0" bIns="0" rIns="0">
            <a:spAutoFit/>
          </a:bodyPr>
          <a:lstStyle/>
          <a:p>
            <a:pPr algn="ctr">
              <a:lnSpc>
                <a:spcPts val="6244"/>
              </a:lnSpc>
            </a:pPr>
            <a:r>
              <a:rPr lang="en-US" sz="4460" b="true">
                <a:solidFill>
                  <a:srgbClr val="5F259F"/>
                </a:solidFill>
                <a:latin typeface="Avenir Medium"/>
                <a:ea typeface="Avenir Medium"/>
                <a:cs typeface="Avenir Medium"/>
                <a:sym typeface="Avenir Medium"/>
              </a:rPr>
              <a:t>Mary Ann Rojas, e</a:t>
            </a:r>
            <a:r>
              <a:rPr lang="en-US" b="true" sz="4460" i="true">
                <a:solidFill>
                  <a:srgbClr val="5F259F"/>
                </a:solidFill>
                <a:latin typeface="Avenir Medium Italics"/>
                <a:ea typeface="Avenir Medium Italics"/>
                <a:cs typeface="Avenir Medium Italics"/>
                <a:sym typeface="Avenir Medium Italics"/>
              </a:rPr>
              <a:t>xecutive director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1435114"/>
          </a:xfrm>
          <a:custGeom>
            <a:avLst/>
            <a:gdLst/>
            <a:ahLst/>
            <a:cxnLst/>
            <a:rect r="r" b="b" t="t" l="l"/>
            <a:pathLst>
              <a:path h="11435114" w="18288000">
                <a:moveTo>
                  <a:pt x="0" y="0"/>
                </a:moveTo>
                <a:lnTo>
                  <a:pt x="18288000" y="0"/>
                </a:lnTo>
                <a:lnTo>
                  <a:pt x="18288000" y="11435114"/>
                </a:lnTo>
                <a:lnTo>
                  <a:pt x="0" y="11435114"/>
                </a:lnTo>
                <a:lnTo>
                  <a:pt x="0" y="0"/>
                </a:lnTo>
                <a:close/>
              </a:path>
            </a:pathLst>
          </a:custGeom>
          <a:blipFill>
            <a:blip r:embed="rId2"/>
            <a:stretch>
              <a:fillRect l="0" t="0" r="0" b="0"/>
            </a:stretch>
          </a:blipFill>
        </p:spPr>
      </p:sp>
      <p:grpSp>
        <p:nvGrpSpPr>
          <p:cNvPr name="Group 3" id="3"/>
          <p:cNvGrpSpPr/>
          <p:nvPr/>
        </p:nvGrpSpPr>
        <p:grpSpPr>
          <a:xfrm rot="0">
            <a:off x="0" y="0"/>
            <a:ext cx="18288000" cy="10287000"/>
            <a:chOff x="0" y="0"/>
            <a:chExt cx="4816593" cy="2709333"/>
          </a:xfrm>
        </p:grpSpPr>
        <p:sp>
          <p:nvSpPr>
            <p:cNvPr name="Freeform 4" id="4"/>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5F259F">
                <a:alpha val="9804"/>
              </a:srgbClr>
            </a:solidFill>
          </p:spPr>
        </p:sp>
        <p:sp>
          <p:nvSpPr>
            <p:cNvPr name="TextBox 5" id="5"/>
            <p:cNvSpPr txBox="true"/>
            <p:nvPr/>
          </p:nvSpPr>
          <p:spPr>
            <a:xfrm>
              <a:off x="0" y="-38100"/>
              <a:ext cx="4816593" cy="2747433"/>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636831" y="548345"/>
            <a:ext cx="17014338" cy="9190311"/>
            <a:chOff x="0" y="0"/>
            <a:chExt cx="4481142" cy="2420493"/>
          </a:xfrm>
        </p:grpSpPr>
        <p:sp>
          <p:nvSpPr>
            <p:cNvPr name="Freeform 7" id="7"/>
            <p:cNvSpPr/>
            <p:nvPr/>
          </p:nvSpPr>
          <p:spPr>
            <a:xfrm flipH="false" flipV="false" rot="0">
              <a:off x="0" y="0"/>
              <a:ext cx="4481142" cy="2420493"/>
            </a:xfrm>
            <a:custGeom>
              <a:avLst/>
              <a:gdLst/>
              <a:ahLst/>
              <a:cxnLst/>
              <a:rect r="r" b="b" t="t" l="l"/>
              <a:pathLst>
                <a:path h="2420493" w="4481142">
                  <a:moveTo>
                    <a:pt x="0" y="0"/>
                  </a:moveTo>
                  <a:lnTo>
                    <a:pt x="4481142" y="0"/>
                  </a:lnTo>
                  <a:lnTo>
                    <a:pt x="4481142" y="2420493"/>
                  </a:lnTo>
                  <a:lnTo>
                    <a:pt x="0" y="2420493"/>
                  </a:lnTo>
                  <a:close/>
                </a:path>
              </a:pathLst>
            </a:custGeom>
            <a:solidFill>
              <a:srgbClr val="FFFFFF"/>
            </a:solidFill>
            <a:ln w="123825" cap="sq">
              <a:solidFill>
                <a:srgbClr val="5F259F"/>
              </a:solidFill>
              <a:prstDash val="solid"/>
              <a:miter/>
            </a:ln>
          </p:spPr>
        </p:sp>
        <p:sp>
          <p:nvSpPr>
            <p:cNvPr name="TextBox 8" id="8"/>
            <p:cNvSpPr txBox="true"/>
            <p:nvPr/>
          </p:nvSpPr>
          <p:spPr>
            <a:xfrm>
              <a:off x="0" y="-38100"/>
              <a:ext cx="4481142" cy="2458593"/>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6000197" y="7362082"/>
            <a:ext cx="6287605" cy="1414711"/>
          </a:xfrm>
          <a:custGeom>
            <a:avLst/>
            <a:gdLst/>
            <a:ahLst/>
            <a:cxnLst/>
            <a:rect r="r" b="b" t="t" l="l"/>
            <a:pathLst>
              <a:path h="1414711" w="6287605">
                <a:moveTo>
                  <a:pt x="0" y="0"/>
                </a:moveTo>
                <a:lnTo>
                  <a:pt x="6287606" y="0"/>
                </a:lnTo>
                <a:lnTo>
                  <a:pt x="6287606" y="1414711"/>
                </a:lnTo>
                <a:lnTo>
                  <a:pt x="0" y="1414711"/>
                </a:lnTo>
                <a:lnTo>
                  <a:pt x="0" y="0"/>
                </a:lnTo>
                <a:close/>
              </a:path>
            </a:pathLst>
          </a:custGeom>
          <a:blipFill>
            <a:blip r:embed="rId3"/>
            <a:stretch>
              <a:fillRect l="0" t="0" r="0" b="0"/>
            </a:stretch>
          </a:blipFill>
        </p:spPr>
      </p:sp>
      <p:grpSp>
        <p:nvGrpSpPr>
          <p:cNvPr name="Group 10" id="10"/>
          <p:cNvGrpSpPr/>
          <p:nvPr/>
        </p:nvGrpSpPr>
        <p:grpSpPr>
          <a:xfrm rot="0">
            <a:off x="884602" y="819181"/>
            <a:ext cx="16518797" cy="8648638"/>
            <a:chOff x="0" y="0"/>
            <a:chExt cx="4350630" cy="2277831"/>
          </a:xfrm>
        </p:grpSpPr>
        <p:sp>
          <p:nvSpPr>
            <p:cNvPr name="Freeform 11" id="11"/>
            <p:cNvSpPr/>
            <p:nvPr/>
          </p:nvSpPr>
          <p:spPr>
            <a:xfrm flipH="false" flipV="false" rot="0">
              <a:off x="0" y="0"/>
              <a:ext cx="4350629" cy="2277831"/>
            </a:xfrm>
            <a:custGeom>
              <a:avLst/>
              <a:gdLst/>
              <a:ahLst/>
              <a:cxnLst/>
              <a:rect r="r" b="b" t="t" l="l"/>
              <a:pathLst>
                <a:path h="2277831" w="4350629">
                  <a:moveTo>
                    <a:pt x="0" y="0"/>
                  </a:moveTo>
                  <a:lnTo>
                    <a:pt x="4350629" y="0"/>
                  </a:lnTo>
                  <a:lnTo>
                    <a:pt x="4350629" y="2277831"/>
                  </a:lnTo>
                  <a:lnTo>
                    <a:pt x="0" y="2277831"/>
                  </a:lnTo>
                  <a:close/>
                </a:path>
              </a:pathLst>
            </a:custGeom>
            <a:solidFill>
              <a:srgbClr val="FFFFFF"/>
            </a:solidFill>
            <a:ln w="123825" cap="sq">
              <a:solidFill>
                <a:srgbClr val="F3C943"/>
              </a:solidFill>
              <a:prstDash val="solid"/>
              <a:miter/>
            </a:ln>
          </p:spPr>
        </p:sp>
        <p:sp>
          <p:nvSpPr>
            <p:cNvPr name="TextBox 12" id="12"/>
            <p:cNvSpPr txBox="true"/>
            <p:nvPr/>
          </p:nvSpPr>
          <p:spPr>
            <a:xfrm>
              <a:off x="0" y="-38100"/>
              <a:ext cx="4350630" cy="2315931"/>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493960" y="1288937"/>
            <a:ext cx="3900064" cy="7709127"/>
          </a:xfrm>
          <a:custGeom>
            <a:avLst/>
            <a:gdLst/>
            <a:ahLst/>
            <a:cxnLst/>
            <a:rect r="r" b="b" t="t" l="l"/>
            <a:pathLst>
              <a:path h="7709127" w="3900064">
                <a:moveTo>
                  <a:pt x="0" y="0"/>
                </a:moveTo>
                <a:lnTo>
                  <a:pt x="3900064" y="0"/>
                </a:lnTo>
                <a:lnTo>
                  <a:pt x="3900064" y="7709126"/>
                </a:lnTo>
                <a:lnTo>
                  <a:pt x="0" y="7709126"/>
                </a:lnTo>
                <a:lnTo>
                  <a:pt x="0" y="0"/>
                </a:lnTo>
                <a:close/>
              </a:path>
            </a:pathLst>
          </a:custGeom>
          <a:blipFill>
            <a:blip r:embed="rId4"/>
            <a:stretch>
              <a:fillRect l="0" t="0" r="0" b="0"/>
            </a:stretch>
          </a:blipFill>
        </p:spPr>
      </p:sp>
      <p:sp>
        <p:nvSpPr>
          <p:cNvPr name="Freeform 14" id="14"/>
          <p:cNvSpPr/>
          <p:nvPr/>
        </p:nvSpPr>
        <p:spPr>
          <a:xfrm flipH="false" flipV="false" rot="0">
            <a:off x="5777273" y="3593147"/>
            <a:ext cx="5427698" cy="3616286"/>
          </a:xfrm>
          <a:custGeom>
            <a:avLst/>
            <a:gdLst/>
            <a:ahLst/>
            <a:cxnLst/>
            <a:rect r="r" b="b" t="t" l="l"/>
            <a:pathLst>
              <a:path h="3616286" w="5427698">
                <a:moveTo>
                  <a:pt x="0" y="0"/>
                </a:moveTo>
                <a:lnTo>
                  <a:pt x="5427698" y="0"/>
                </a:lnTo>
                <a:lnTo>
                  <a:pt x="5427698" y="3616286"/>
                </a:lnTo>
                <a:lnTo>
                  <a:pt x="0" y="3616286"/>
                </a:lnTo>
                <a:lnTo>
                  <a:pt x="0" y="0"/>
                </a:lnTo>
                <a:close/>
              </a:path>
            </a:pathLst>
          </a:custGeom>
          <a:blipFill>
            <a:blip r:embed="rId5"/>
            <a:stretch>
              <a:fillRect l="0" t="0" r="0" b="0"/>
            </a:stretch>
          </a:blipFill>
          <a:ln w="76200" cap="sq">
            <a:solidFill>
              <a:srgbClr val="000000"/>
            </a:solidFill>
            <a:prstDash val="solid"/>
            <a:miter/>
          </a:ln>
        </p:spPr>
      </p:sp>
      <p:sp>
        <p:nvSpPr>
          <p:cNvPr name="Freeform 15" id="15"/>
          <p:cNvSpPr/>
          <p:nvPr/>
        </p:nvSpPr>
        <p:spPr>
          <a:xfrm flipH="false" flipV="false" rot="0">
            <a:off x="11585971" y="3540621"/>
            <a:ext cx="4961786" cy="3721340"/>
          </a:xfrm>
          <a:custGeom>
            <a:avLst/>
            <a:gdLst/>
            <a:ahLst/>
            <a:cxnLst/>
            <a:rect r="r" b="b" t="t" l="l"/>
            <a:pathLst>
              <a:path h="3721340" w="4961786">
                <a:moveTo>
                  <a:pt x="0" y="0"/>
                </a:moveTo>
                <a:lnTo>
                  <a:pt x="4961786" y="0"/>
                </a:lnTo>
                <a:lnTo>
                  <a:pt x="4961786" y="3721339"/>
                </a:lnTo>
                <a:lnTo>
                  <a:pt x="0" y="3721339"/>
                </a:lnTo>
                <a:lnTo>
                  <a:pt x="0" y="0"/>
                </a:lnTo>
                <a:close/>
              </a:path>
            </a:pathLst>
          </a:custGeom>
          <a:blipFill>
            <a:blip r:embed="rId6"/>
            <a:stretch>
              <a:fillRect l="0" t="0" r="0" b="0"/>
            </a:stretch>
          </a:blipFill>
          <a:ln w="76200" cap="sq">
            <a:solidFill>
              <a:srgbClr val="000000"/>
            </a:solidFill>
            <a:prstDash val="solid"/>
            <a:miter/>
          </a:ln>
        </p:spPr>
      </p:sp>
      <p:sp>
        <p:nvSpPr>
          <p:cNvPr name="TextBox 16" id="16"/>
          <p:cNvSpPr txBox="true"/>
          <p:nvPr/>
        </p:nvSpPr>
        <p:spPr>
          <a:xfrm rot="0">
            <a:off x="5394024" y="1339988"/>
            <a:ext cx="11621895" cy="1728470"/>
          </a:xfrm>
          <a:prstGeom prst="rect">
            <a:avLst/>
          </a:prstGeom>
        </p:spPr>
        <p:txBody>
          <a:bodyPr anchor="t" rtlCol="false" tIns="0" lIns="0" bIns="0" rIns="0">
            <a:spAutoFit/>
          </a:bodyPr>
          <a:lstStyle/>
          <a:p>
            <a:pPr algn="ctr">
              <a:lnSpc>
                <a:spcPts val="4480"/>
              </a:lnSpc>
            </a:pPr>
            <a:r>
              <a:rPr lang="en-US" sz="3200" b="true">
                <a:solidFill>
                  <a:srgbClr val="5F259F"/>
                </a:solidFill>
                <a:latin typeface="Avenir Ultra-Bold"/>
                <a:ea typeface="Avenir Ultra-Bold"/>
                <a:cs typeface="Avenir Ultra-Bold"/>
                <a:sym typeface="Avenir Ultra-Bold"/>
              </a:rPr>
              <a:t>CARRI </a:t>
            </a:r>
            <a:r>
              <a:rPr lang="en-US" sz="3200" b="true">
                <a:solidFill>
                  <a:srgbClr val="000000"/>
                </a:solidFill>
                <a:latin typeface="Avenir Medium"/>
                <a:ea typeface="Avenir Medium"/>
                <a:cs typeface="Avenir Medium"/>
                <a:sym typeface="Avenir Medium"/>
              </a:rPr>
              <a:t>will be the </a:t>
            </a:r>
            <a:r>
              <a:rPr lang="en-US" sz="3200" b="true">
                <a:solidFill>
                  <a:srgbClr val="5F259F"/>
                </a:solidFill>
                <a:latin typeface="Avenir Ultra-Bold"/>
                <a:ea typeface="Avenir Ultra-Bold"/>
                <a:cs typeface="Avenir Ultra-Bold"/>
                <a:sym typeface="Avenir Ultra-Bold"/>
              </a:rPr>
              <a:t>catalyst </a:t>
            </a:r>
            <a:r>
              <a:rPr lang="en-US" sz="3200" b="true">
                <a:solidFill>
                  <a:srgbClr val="000000"/>
                </a:solidFill>
                <a:latin typeface="Avenir Medium"/>
                <a:ea typeface="Avenir Medium"/>
                <a:cs typeface="Avenir Medium"/>
                <a:sym typeface="Avenir Medium"/>
              </a:rPr>
              <a:t>to take us to the next level of becoming an area that is open to </a:t>
            </a:r>
            <a:r>
              <a:rPr lang="en-US" sz="3200" b="true">
                <a:solidFill>
                  <a:srgbClr val="5F259F"/>
                </a:solidFill>
                <a:latin typeface="Avenir Ultra-Bold"/>
                <a:ea typeface="Avenir Ultra-Bold"/>
                <a:cs typeface="Avenir Ultra-Bold"/>
                <a:sym typeface="Avenir Ultra-Bold"/>
              </a:rPr>
              <a:t>new technologies, changing economies and a regional tech education center</a:t>
            </a:r>
            <a:r>
              <a:rPr lang="en-US" sz="3200" b="true">
                <a:solidFill>
                  <a:srgbClr val="000000"/>
                </a:solidFill>
                <a:latin typeface="Avenir Medium"/>
                <a:ea typeface="Avenir Medium"/>
                <a:cs typeface="Avenir Medium"/>
                <a:sym typeface="Avenir Medium"/>
              </a:rPr>
              <a:t>.</a:t>
            </a:r>
          </a:p>
        </p:txBody>
      </p:sp>
      <p:sp>
        <p:nvSpPr>
          <p:cNvPr name="TextBox 17" id="17"/>
          <p:cNvSpPr txBox="true"/>
          <p:nvPr/>
        </p:nvSpPr>
        <p:spPr>
          <a:xfrm rot="0">
            <a:off x="5394024" y="7610298"/>
            <a:ext cx="11621895" cy="1166495"/>
          </a:xfrm>
          <a:prstGeom prst="rect">
            <a:avLst/>
          </a:prstGeom>
        </p:spPr>
        <p:txBody>
          <a:bodyPr anchor="t" rtlCol="false" tIns="0" lIns="0" bIns="0" rIns="0">
            <a:spAutoFit/>
          </a:bodyPr>
          <a:lstStyle/>
          <a:p>
            <a:pPr algn="ctr">
              <a:lnSpc>
                <a:spcPts val="4480"/>
              </a:lnSpc>
            </a:pPr>
            <a:r>
              <a:rPr lang="en-US" sz="3200" b="true">
                <a:solidFill>
                  <a:srgbClr val="000000"/>
                </a:solidFill>
                <a:latin typeface="Avenir Medium"/>
                <a:ea typeface="Avenir Medium"/>
                <a:cs typeface="Avenir Medium"/>
                <a:sym typeface="Avenir Medium"/>
              </a:rPr>
              <a:t>While the renovations were being completed, we spent our time </a:t>
            </a:r>
            <a:r>
              <a:rPr lang="en-US" sz="3200" b="true">
                <a:solidFill>
                  <a:srgbClr val="5F259F"/>
                </a:solidFill>
                <a:latin typeface="Avenir Ultra-Bold"/>
                <a:ea typeface="Avenir Ultra-Bold"/>
                <a:cs typeface="Avenir Ultra-Bold"/>
                <a:sym typeface="Avenir Ultra-Bold"/>
              </a:rPr>
              <a:t>planning and researching</a:t>
            </a:r>
            <a:r>
              <a:rPr lang="en-US" sz="3200" b="true">
                <a:solidFill>
                  <a:srgbClr val="000000"/>
                </a:solidFill>
                <a:latin typeface="Avenir Medium"/>
                <a:ea typeface="Avenir Medium"/>
                <a:cs typeface="Avenir Medium"/>
                <a:sym typeface="Avenir Medium"/>
              </a:rPr>
              <a:t> </a:t>
            </a:r>
            <a:r>
              <a:rPr lang="en-US" sz="3200" b="true">
                <a:solidFill>
                  <a:srgbClr val="5F259F"/>
                </a:solidFill>
                <a:latin typeface="Avenir Ultra-Bold"/>
                <a:ea typeface="Avenir Ultra-Bold"/>
                <a:cs typeface="Avenir Ultra-Bold"/>
                <a:sym typeface="Avenir Ultra-Bold"/>
              </a:rPr>
              <a:t>the needs of our region</a:t>
            </a:r>
            <a:r>
              <a:rPr lang="en-US" sz="3200" b="true">
                <a:solidFill>
                  <a:srgbClr val="000000"/>
                </a:solidFill>
                <a:latin typeface="Avenir Medium"/>
                <a:ea typeface="Avenir Medium"/>
                <a:cs typeface="Avenir Medium"/>
                <a:sym typeface="Avenir Medium"/>
              </a:rPr>
              <a: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76525" y="0"/>
            <a:ext cx="19641050" cy="10287000"/>
          </a:xfrm>
          <a:custGeom>
            <a:avLst/>
            <a:gdLst/>
            <a:ahLst/>
            <a:cxnLst/>
            <a:rect r="r" b="b" t="t" l="l"/>
            <a:pathLst>
              <a:path h="10287000" w="19641050">
                <a:moveTo>
                  <a:pt x="0" y="0"/>
                </a:moveTo>
                <a:lnTo>
                  <a:pt x="19641050" y="0"/>
                </a:lnTo>
                <a:lnTo>
                  <a:pt x="1964105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636831" y="548345"/>
            <a:ext cx="17014338" cy="9190311"/>
            <a:chOff x="0" y="0"/>
            <a:chExt cx="4481142" cy="2420493"/>
          </a:xfrm>
        </p:grpSpPr>
        <p:sp>
          <p:nvSpPr>
            <p:cNvPr name="Freeform 4" id="4"/>
            <p:cNvSpPr/>
            <p:nvPr/>
          </p:nvSpPr>
          <p:spPr>
            <a:xfrm flipH="false" flipV="false" rot="0">
              <a:off x="0" y="0"/>
              <a:ext cx="4481142" cy="2420493"/>
            </a:xfrm>
            <a:custGeom>
              <a:avLst/>
              <a:gdLst/>
              <a:ahLst/>
              <a:cxnLst/>
              <a:rect r="r" b="b" t="t" l="l"/>
              <a:pathLst>
                <a:path h="2420493" w="4481142">
                  <a:moveTo>
                    <a:pt x="0" y="0"/>
                  </a:moveTo>
                  <a:lnTo>
                    <a:pt x="4481142" y="0"/>
                  </a:lnTo>
                  <a:lnTo>
                    <a:pt x="4481142" y="2420493"/>
                  </a:lnTo>
                  <a:lnTo>
                    <a:pt x="0" y="2420493"/>
                  </a:lnTo>
                  <a:close/>
                </a:path>
              </a:pathLst>
            </a:custGeom>
            <a:solidFill>
              <a:srgbClr val="FFFFFF"/>
            </a:solidFill>
            <a:ln w="123825" cap="sq">
              <a:solidFill>
                <a:srgbClr val="5F259F"/>
              </a:solidFill>
              <a:prstDash val="solid"/>
              <a:miter/>
            </a:ln>
          </p:spPr>
        </p:sp>
        <p:sp>
          <p:nvSpPr>
            <p:cNvPr name="TextBox 5" id="5"/>
            <p:cNvSpPr txBox="true"/>
            <p:nvPr/>
          </p:nvSpPr>
          <p:spPr>
            <a:xfrm>
              <a:off x="0" y="-38100"/>
              <a:ext cx="4481142" cy="2458593"/>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6000197" y="7362082"/>
            <a:ext cx="6287605" cy="1414711"/>
          </a:xfrm>
          <a:custGeom>
            <a:avLst/>
            <a:gdLst/>
            <a:ahLst/>
            <a:cxnLst/>
            <a:rect r="r" b="b" t="t" l="l"/>
            <a:pathLst>
              <a:path h="1414711" w="6287605">
                <a:moveTo>
                  <a:pt x="0" y="0"/>
                </a:moveTo>
                <a:lnTo>
                  <a:pt x="6287606" y="0"/>
                </a:lnTo>
                <a:lnTo>
                  <a:pt x="6287606" y="1414711"/>
                </a:lnTo>
                <a:lnTo>
                  <a:pt x="0" y="1414711"/>
                </a:lnTo>
                <a:lnTo>
                  <a:pt x="0" y="0"/>
                </a:lnTo>
                <a:close/>
              </a:path>
            </a:pathLst>
          </a:custGeom>
          <a:blipFill>
            <a:blip r:embed="rId3"/>
            <a:stretch>
              <a:fillRect l="0" t="0" r="0" b="0"/>
            </a:stretch>
          </a:blipFill>
        </p:spPr>
      </p:sp>
      <p:grpSp>
        <p:nvGrpSpPr>
          <p:cNvPr name="Group 7" id="7"/>
          <p:cNvGrpSpPr/>
          <p:nvPr/>
        </p:nvGrpSpPr>
        <p:grpSpPr>
          <a:xfrm rot="0">
            <a:off x="884602" y="819181"/>
            <a:ext cx="16518797" cy="8648638"/>
            <a:chOff x="0" y="0"/>
            <a:chExt cx="4350630" cy="2277831"/>
          </a:xfrm>
        </p:grpSpPr>
        <p:sp>
          <p:nvSpPr>
            <p:cNvPr name="Freeform 8" id="8"/>
            <p:cNvSpPr/>
            <p:nvPr/>
          </p:nvSpPr>
          <p:spPr>
            <a:xfrm flipH="false" flipV="false" rot="0">
              <a:off x="0" y="0"/>
              <a:ext cx="4350629" cy="2277831"/>
            </a:xfrm>
            <a:custGeom>
              <a:avLst/>
              <a:gdLst/>
              <a:ahLst/>
              <a:cxnLst/>
              <a:rect r="r" b="b" t="t" l="l"/>
              <a:pathLst>
                <a:path h="2277831" w="4350629">
                  <a:moveTo>
                    <a:pt x="0" y="0"/>
                  </a:moveTo>
                  <a:lnTo>
                    <a:pt x="4350629" y="0"/>
                  </a:lnTo>
                  <a:lnTo>
                    <a:pt x="4350629" y="2277831"/>
                  </a:lnTo>
                  <a:lnTo>
                    <a:pt x="0" y="2277831"/>
                  </a:lnTo>
                  <a:close/>
                </a:path>
              </a:pathLst>
            </a:custGeom>
            <a:solidFill>
              <a:srgbClr val="FFFFFF"/>
            </a:solidFill>
            <a:ln w="123825" cap="sq">
              <a:solidFill>
                <a:srgbClr val="F3C943"/>
              </a:solidFill>
              <a:prstDash val="solid"/>
              <a:miter/>
            </a:ln>
          </p:spPr>
        </p:sp>
        <p:sp>
          <p:nvSpPr>
            <p:cNvPr name="TextBox 9" id="9"/>
            <p:cNvSpPr txBox="true"/>
            <p:nvPr/>
          </p:nvSpPr>
          <p:spPr>
            <a:xfrm>
              <a:off x="0" y="-38100"/>
              <a:ext cx="4350630" cy="2315931"/>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272081" y="3324998"/>
            <a:ext cx="15743837" cy="2265972"/>
            <a:chOff x="0" y="0"/>
            <a:chExt cx="20991783" cy="3021296"/>
          </a:xfrm>
        </p:grpSpPr>
        <p:grpSp>
          <p:nvGrpSpPr>
            <p:cNvPr name="Group 11" id="11"/>
            <p:cNvGrpSpPr/>
            <p:nvPr/>
          </p:nvGrpSpPr>
          <p:grpSpPr>
            <a:xfrm rot="0">
              <a:off x="0" y="0"/>
              <a:ext cx="20991783" cy="3021296"/>
              <a:chOff x="0" y="0"/>
              <a:chExt cx="4146525" cy="596799"/>
            </a:xfrm>
          </p:grpSpPr>
          <p:sp>
            <p:nvSpPr>
              <p:cNvPr name="Freeform 12" id="12"/>
              <p:cNvSpPr/>
              <p:nvPr/>
            </p:nvSpPr>
            <p:spPr>
              <a:xfrm flipH="false" flipV="false" rot="0">
                <a:off x="0" y="0"/>
                <a:ext cx="4146525" cy="596799"/>
              </a:xfrm>
              <a:custGeom>
                <a:avLst/>
                <a:gdLst/>
                <a:ahLst/>
                <a:cxnLst/>
                <a:rect r="r" b="b" t="t" l="l"/>
                <a:pathLst>
                  <a:path h="596799" w="4146525">
                    <a:moveTo>
                      <a:pt x="0" y="0"/>
                    </a:moveTo>
                    <a:lnTo>
                      <a:pt x="4146525" y="0"/>
                    </a:lnTo>
                    <a:lnTo>
                      <a:pt x="4146525" y="596799"/>
                    </a:lnTo>
                    <a:lnTo>
                      <a:pt x="0" y="596799"/>
                    </a:lnTo>
                    <a:close/>
                  </a:path>
                </a:pathLst>
              </a:custGeom>
              <a:solidFill>
                <a:srgbClr val="5F259F"/>
              </a:solidFill>
            </p:spPr>
          </p:sp>
          <p:sp>
            <p:nvSpPr>
              <p:cNvPr name="TextBox 13" id="13"/>
              <p:cNvSpPr txBox="true"/>
              <p:nvPr/>
            </p:nvSpPr>
            <p:spPr>
              <a:xfrm>
                <a:off x="0" y="-38100"/>
                <a:ext cx="4146525" cy="634899"/>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407897" y="401519"/>
              <a:ext cx="20175988" cy="2072052"/>
            </a:xfrm>
            <a:prstGeom prst="rect">
              <a:avLst/>
            </a:prstGeom>
          </p:spPr>
          <p:txBody>
            <a:bodyPr anchor="t" rtlCol="false" tIns="0" lIns="0" bIns="0" rIns="0">
              <a:spAutoFit/>
            </a:bodyPr>
            <a:lstStyle/>
            <a:p>
              <a:pPr algn="ctr">
                <a:lnSpc>
                  <a:spcPts val="4119"/>
                </a:lnSpc>
                <a:spcBef>
                  <a:spcPct val="0"/>
                </a:spcBef>
              </a:pPr>
              <a:r>
                <a:rPr lang="en-US" b="true" sz="2942" i="true">
                  <a:solidFill>
                    <a:srgbClr val="FFFFFF"/>
                  </a:solidFill>
                  <a:latin typeface="Avenir Bold Italics"/>
                  <a:ea typeface="Avenir Bold Italics"/>
                  <a:cs typeface="Avenir Bold Italics"/>
                  <a:sym typeface="Avenir Bold Italics"/>
                </a:rPr>
                <a:t>We were able to secure the University grant which allowed us to focus on programs to provide tangible solutions to our counties and leverage our university assets and intellectual resources to do so.</a:t>
              </a:r>
            </a:p>
          </p:txBody>
        </p:sp>
      </p:grpSp>
      <p:sp>
        <p:nvSpPr>
          <p:cNvPr name="Freeform 15" id="15"/>
          <p:cNvSpPr/>
          <p:nvPr/>
        </p:nvSpPr>
        <p:spPr>
          <a:xfrm flipH="false" flipV="false" rot="0">
            <a:off x="1404391" y="6168153"/>
            <a:ext cx="4234396" cy="2815873"/>
          </a:xfrm>
          <a:custGeom>
            <a:avLst/>
            <a:gdLst/>
            <a:ahLst/>
            <a:cxnLst/>
            <a:rect r="r" b="b" t="t" l="l"/>
            <a:pathLst>
              <a:path h="2815873" w="4234396">
                <a:moveTo>
                  <a:pt x="0" y="0"/>
                </a:moveTo>
                <a:lnTo>
                  <a:pt x="4234396" y="0"/>
                </a:lnTo>
                <a:lnTo>
                  <a:pt x="4234396" y="2815873"/>
                </a:lnTo>
                <a:lnTo>
                  <a:pt x="0" y="2815873"/>
                </a:lnTo>
                <a:lnTo>
                  <a:pt x="0" y="0"/>
                </a:lnTo>
                <a:close/>
              </a:path>
            </a:pathLst>
          </a:custGeom>
          <a:blipFill>
            <a:blip r:embed="rId4"/>
            <a:stretch>
              <a:fillRect l="0" t="0" r="0" b="0"/>
            </a:stretch>
          </a:blipFill>
          <a:ln w="76200" cap="sq">
            <a:solidFill>
              <a:srgbClr val="000000"/>
            </a:solidFill>
            <a:prstDash val="solid"/>
            <a:miter/>
          </a:ln>
        </p:spPr>
      </p:sp>
      <p:sp>
        <p:nvSpPr>
          <p:cNvPr name="Freeform 16" id="16"/>
          <p:cNvSpPr/>
          <p:nvPr/>
        </p:nvSpPr>
        <p:spPr>
          <a:xfrm flipH="false" flipV="false" rot="0">
            <a:off x="12873522" y="6168153"/>
            <a:ext cx="3810511" cy="2857883"/>
          </a:xfrm>
          <a:custGeom>
            <a:avLst/>
            <a:gdLst/>
            <a:ahLst/>
            <a:cxnLst/>
            <a:rect r="r" b="b" t="t" l="l"/>
            <a:pathLst>
              <a:path h="2857883" w="3810511">
                <a:moveTo>
                  <a:pt x="0" y="0"/>
                </a:moveTo>
                <a:lnTo>
                  <a:pt x="3810511" y="0"/>
                </a:lnTo>
                <a:lnTo>
                  <a:pt x="3810511" y="2857883"/>
                </a:lnTo>
                <a:lnTo>
                  <a:pt x="0" y="2857883"/>
                </a:lnTo>
                <a:lnTo>
                  <a:pt x="0" y="0"/>
                </a:lnTo>
                <a:close/>
              </a:path>
            </a:pathLst>
          </a:custGeom>
          <a:blipFill>
            <a:blip r:embed="rId5"/>
            <a:stretch>
              <a:fillRect l="0" t="0" r="0" b="0"/>
            </a:stretch>
          </a:blipFill>
          <a:ln w="76200" cap="sq">
            <a:solidFill>
              <a:srgbClr val="000000"/>
            </a:solidFill>
            <a:prstDash val="solid"/>
            <a:miter/>
          </a:ln>
        </p:spPr>
      </p:sp>
      <p:sp>
        <p:nvSpPr>
          <p:cNvPr name="Freeform 17" id="17"/>
          <p:cNvSpPr/>
          <p:nvPr/>
        </p:nvSpPr>
        <p:spPr>
          <a:xfrm flipH="false" flipV="false" rot="0">
            <a:off x="6164996" y="6469994"/>
            <a:ext cx="3408056" cy="2556042"/>
          </a:xfrm>
          <a:custGeom>
            <a:avLst/>
            <a:gdLst/>
            <a:ahLst/>
            <a:cxnLst/>
            <a:rect r="r" b="b" t="t" l="l"/>
            <a:pathLst>
              <a:path h="2556042" w="3408056">
                <a:moveTo>
                  <a:pt x="0" y="0"/>
                </a:moveTo>
                <a:lnTo>
                  <a:pt x="3408056" y="0"/>
                </a:lnTo>
                <a:lnTo>
                  <a:pt x="3408056" y="2556042"/>
                </a:lnTo>
                <a:lnTo>
                  <a:pt x="0" y="2556042"/>
                </a:lnTo>
                <a:lnTo>
                  <a:pt x="0" y="0"/>
                </a:lnTo>
                <a:close/>
              </a:path>
            </a:pathLst>
          </a:custGeom>
          <a:blipFill>
            <a:blip r:embed="rId6"/>
            <a:stretch>
              <a:fillRect l="0" t="0" r="0" b="0"/>
            </a:stretch>
          </a:blipFill>
          <a:ln w="76200" cap="sq">
            <a:solidFill>
              <a:srgbClr val="000000"/>
            </a:solidFill>
            <a:prstDash val="solid"/>
            <a:miter/>
          </a:ln>
        </p:spPr>
      </p:sp>
      <p:sp>
        <p:nvSpPr>
          <p:cNvPr name="Freeform 18" id="18"/>
          <p:cNvSpPr/>
          <p:nvPr/>
        </p:nvSpPr>
        <p:spPr>
          <a:xfrm flipH="false" flipV="false" rot="0">
            <a:off x="10096927" y="6168153"/>
            <a:ext cx="2123121" cy="2830828"/>
          </a:xfrm>
          <a:custGeom>
            <a:avLst/>
            <a:gdLst/>
            <a:ahLst/>
            <a:cxnLst/>
            <a:rect r="r" b="b" t="t" l="l"/>
            <a:pathLst>
              <a:path h="2830828" w="2123121">
                <a:moveTo>
                  <a:pt x="0" y="0"/>
                </a:moveTo>
                <a:lnTo>
                  <a:pt x="2123121" y="0"/>
                </a:lnTo>
                <a:lnTo>
                  <a:pt x="2123121" y="2830828"/>
                </a:lnTo>
                <a:lnTo>
                  <a:pt x="0" y="2830828"/>
                </a:lnTo>
                <a:lnTo>
                  <a:pt x="0" y="0"/>
                </a:lnTo>
                <a:close/>
              </a:path>
            </a:pathLst>
          </a:custGeom>
          <a:blipFill>
            <a:blip r:embed="rId7"/>
            <a:stretch>
              <a:fillRect l="0" t="0" r="0" b="0"/>
            </a:stretch>
          </a:blipFill>
          <a:ln w="76200" cap="sq">
            <a:solidFill>
              <a:srgbClr val="000000"/>
            </a:solidFill>
            <a:prstDash val="solid"/>
            <a:miter/>
          </a:ln>
        </p:spPr>
      </p:sp>
      <p:sp>
        <p:nvSpPr>
          <p:cNvPr name="Freeform 19" id="19"/>
          <p:cNvSpPr/>
          <p:nvPr/>
        </p:nvSpPr>
        <p:spPr>
          <a:xfrm flipH="false" flipV="false" rot="0">
            <a:off x="7156908" y="908031"/>
            <a:ext cx="3974185" cy="2079823"/>
          </a:xfrm>
          <a:custGeom>
            <a:avLst/>
            <a:gdLst/>
            <a:ahLst/>
            <a:cxnLst/>
            <a:rect r="r" b="b" t="t" l="l"/>
            <a:pathLst>
              <a:path h="2079823" w="3974185">
                <a:moveTo>
                  <a:pt x="0" y="0"/>
                </a:moveTo>
                <a:lnTo>
                  <a:pt x="3974184" y="0"/>
                </a:lnTo>
                <a:lnTo>
                  <a:pt x="3974184" y="2079824"/>
                </a:lnTo>
                <a:lnTo>
                  <a:pt x="0" y="2079824"/>
                </a:lnTo>
                <a:lnTo>
                  <a:pt x="0" y="0"/>
                </a:lnTo>
                <a:close/>
              </a:path>
            </a:pathLst>
          </a:custGeom>
          <a:blipFill>
            <a:blip r:embed="rId8"/>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1435114"/>
          </a:xfrm>
          <a:custGeom>
            <a:avLst/>
            <a:gdLst/>
            <a:ahLst/>
            <a:cxnLst/>
            <a:rect r="r" b="b" t="t" l="l"/>
            <a:pathLst>
              <a:path h="11435114" w="18288000">
                <a:moveTo>
                  <a:pt x="0" y="0"/>
                </a:moveTo>
                <a:lnTo>
                  <a:pt x="18288000" y="0"/>
                </a:lnTo>
                <a:lnTo>
                  <a:pt x="18288000" y="11435114"/>
                </a:lnTo>
                <a:lnTo>
                  <a:pt x="0" y="11435114"/>
                </a:lnTo>
                <a:lnTo>
                  <a:pt x="0" y="0"/>
                </a:lnTo>
                <a:close/>
              </a:path>
            </a:pathLst>
          </a:custGeom>
          <a:blipFill>
            <a:blip r:embed="rId2"/>
            <a:stretch>
              <a:fillRect l="0" t="0" r="0" b="0"/>
            </a:stretch>
          </a:blipFill>
        </p:spPr>
      </p:sp>
      <p:grpSp>
        <p:nvGrpSpPr>
          <p:cNvPr name="Group 3" id="3"/>
          <p:cNvGrpSpPr/>
          <p:nvPr/>
        </p:nvGrpSpPr>
        <p:grpSpPr>
          <a:xfrm rot="0">
            <a:off x="0" y="0"/>
            <a:ext cx="18288000" cy="10287000"/>
            <a:chOff x="0" y="0"/>
            <a:chExt cx="4816593" cy="2709333"/>
          </a:xfrm>
        </p:grpSpPr>
        <p:sp>
          <p:nvSpPr>
            <p:cNvPr name="Freeform 4" id="4"/>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5F259F">
                <a:alpha val="9804"/>
              </a:srgbClr>
            </a:solidFill>
          </p:spPr>
        </p:sp>
        <p:sp>
          <p:nvSpPr>
            <p:cNvPr name="TextBox 5" id="5"/>
            <p:cNvSpPr txBox="true"/>
            <p:nvPr/>
          </p:nvSpPr>
          <p:spPr>
            <a:xfrm>
              <a:off x="0" y="-38100"/>
              <a:ext cx="4816593" cy="2747433"/>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636831" y="548345"/>
            <a:ext cx="17014338" cy="9190311"/>
            <a:chOff x="0" y="0"/>
            <a:chExt cx="4481142" cy="2420493"/>
          </a:xfrm>
        </p:grpSpPr>
        <p:sp>
          <p:nvSpPr>
            <p:cNvPr name="Freeform 7" id="7"/>
            <p:cNvSpPr/>
            <p:nvPr/>
          </p:nvSpPr>
          <p:spPr>
            <a:xfrm flipH="false" flipV="false" rot="0">
              <a:off x="0" y="0"/>
              <a:ext cx="4481142" cy="2420493"/>
            </a:xfrm>
            <a:custGeom>
              <a:avLst/>
              <a:gdLst/>
              <a:ahLst/>
              <a:cxnLst/>
              <a:rect r="r" b="b" t="t" l="l"/>
              <a:pathLst>
                <a:path h="2420493" w="4481142">
                  <a:moveTo>
                    <a:pt x="0" y="0"/>
                  </a:moveTo>
                  <a:lnTo>
                    <a:pt x="4481142" y="0"/>
                  </a:lnTo>
                  <a:lnTo>
                    <a:pt x="4481142" y="2420493"/>
                  </a:lnTo>
                  <a:lnTo>
                    <a:pt x="0" y="2420493"/>
                  </a:lnTo>
                  <a:close/>
                </a:path>
              </a:pathLst>
            </a:custGeom>
            <a:solidFill>
              <a:srgbClr val="FFFFFF"/>
            </a:solidFill>
            <a:ln w="123825" cap="sq">
              <a:solidFill>
                <a:srgbClr val="5F259F"/>
              </a:solidFill>
              <a:prstDash val="solid"/>
              <a:miter/>
            </a:ln>
          </p:spPr>
        </p:sp>
        <p:sp>
          <p:nvSpPr>
            <p:cNvPr name="TextBox 8" id="8"/>
            <p:cNvSpPr txBox="true"/>
            <p:nvPr/>
          </p:nvSpPr>
          <p:spPr>
            <a:xfrm>
              <a:off x="0" y="-38100"/>
              <a:ext cx="4481142" cy="2458593"/>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6000197" y="7362082"/>
            <a:ext cx="6287605" cy="1414711"/>
          </a:xfrm>
          <a:custGeom>
            <a:avLst/>
            <a:gdLst/>
            <a:ahLst/>
            <a:cxnLst/>
            <a:rect r="r" b="b" t="t" l="l"/>
            <a:pathLst>
              <a:path h="1414711" w="6287605">
                <a:moveTo>
                  <a:pt x="0" y="0"/>
                </a:moveTo>
                <a:lnTo>
                  <a:pt x="6287606" y="0"/>
                </a:lnTo>
                <a:lnTo>
                  <a:pt x="6287606" y="1414711"/>
                </a:lnTo>
                <a:lnTo>
                  <a:pt x="0" y="1414711"/>
                </a:lnTo>
                <a:lnTo>
                  <a:pt x="0" y="0"/>
                </a:lnTo>
                <a:close/>
              </a:path>
            </a:pathLst>
          </a:custGeom>
          <a:blipFill>
            <a:blip r:embed="rId3"/>
            <a:stretch>
              <a:fillRect l="0" t="0" r="0" b="0"/>
            </a:stretch>
          </a:blipFill>
        </p:spPr>
      </p:sp>
      <p:grpSp>
        <p:nvGrpSpPr>
          <p:cNvPr name="Group 10" id="10"/>
          <p:cNvGrpSpPr/>
          <p:nvPr/>
        </p:nvGrpSpPr>
        <p:grpSpPr>
          <a:xfrm rot="0">
            <a:off x="884602" y="819181"/>
            <a:ext cx="16518797" cy="8648638"/>
            <a:chOff x="0" y="0"/>
            <a:chExt cx="4350630" cy="2277831"/>
          </a:xfrm>
        </p:grpSpPr>
        <p:sp>
          <p:nvSpPr>
            <p:cNvPr name="Freeform 11" id="11"/>
            <p:cNvSpPr/>
            <p:nvPr/>
          </p:nvSpPr>
          <p:spPr>
            <a:xfrm flipH="false" flipV="false" rot="0">
              <a:off x="0" y="0"/>
              <a:ext cx="4350629" cy="2277831"/>
            </a:xfrm>
            <a:custGeom>
              <a:avLst/>
              <a:gdLst/>
              <a:ahLst/>
              <a:cxnLst/>
              <a:rect r="r" b="b" t="t" l="l"/>
              <a:pathLst>
                <a:path h="2277831" w="4350629">
                  <a:moveTo>
                    <a:pt x="0" y="0"/>
                  </a:moveTo>
                  <a:lnTo>
                    <a:pt x="4350629" y="0"/>
                  </a:lnTo>
                  <a:lnTo>
                    <a:pt x="4350629" y="2277831"/>
                  </a:lnTo>
                  <a:lnTo>
                    <a:pt x="0" y="2277831"/>
                  </a:lnTo>
                  <a:close/>
                </a:path>
              </a:pathLst>
            </a:custGeom>
            <a:solidFill>
              <a:srgbClr val="FFFFFF"/>
            </a:solidFill>
            <a:ln w="123825" cap="sq">
              <a:solidFill>
                <a:srgbClr val="F3C943"/>
              </a:solidFill>
              <a:prstDash val="solid"/>
              <a:miter/>
            </a:ln>
          </p:spPr>
        </p:sp>
        <p:sp>
          <p:nvSpPr>
            <p:cNvPr name="TextBox 12" id="12"/>
            <p:cNvSpPr txBox="true"/>
            <p:nvPr/>
          </p:nvSpPr>
          <p:spPr>
            <a:xfrm>
              <a:off x="0" y="-38100"/>
              <a:ext cx="4350630" cy="2315931"/>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0583609" y="1369369"/>
            <a:ext cx="6088990" cy="2964832"/>
          </a:xfrm>
          <a:custGeom>
            <a:avLst/>
            <a:gdLst/>
            <a:ahLst/>
            <a:cxnLst/>
            <a:rect r="r" b="b" t="t" l="l"/>
            <a:pathLst>
              <a:path h="2964832" w="6088990">
                <a:moveTo>
                  <a:pt x="0" y="0"/>
                </a:moveTo>
                <a:lnTo>
                  <a:pt x="6088989" y="0"/>
                </a:lnTo>
                <a:lnTo>
                  <a:pt x="6088989" y="2964832"/>
                </a:lnTo>
                <a:lnTo>
                  <a:pt x="0" y="2964832"/>
                </a:lnTo>
                <a:lnTo>
                  <a:pt x="0" y="0"/>
                </a:lnTo>
                <a:close/>
              </a:path>
            </a:pathLst>
          </a:custGeom>
          <a:blipFill>
            <a:blip r:embed="rId4"/>
            <a:stretch>
              <a:fillRect l="0" t="-37396" r="0" b="-16377"/>
            </a:stretch>
          </a:blipFill>
          <a:ln w="76200" cap="sq">
            <a:solidFill>
              <a:srgbClr val="000000"/>
            </a:solidFill>
            <a:prstDash val="solid"/>
            <a:miter/>
          </a:ln>
        </p:spPr>
      </p:sp>
      <p:sp>
        <p:nvSpPr>
          <p:cNvPr name="Freeform 14" id="14"/>
          <p:cNvSpPr/>
          <p:nvPr/>
        </p:nvSpPr>
        <p:spPr>
          <a:xfrm flipH="false" flipV="false" rot="0">
            <a:off x="5201310" y="1198175"/>
            <a:ext cx="4953983" cy="2600841"/>
          </a:xfrm>
          <a:custGeom>
            <a:avLst/>
            <a:gdLst/>
            <a:ahLst/>
            <a:cxnLst/>
            <a:rect r="r" b="b" t="t" l="l"/>
            <a:pathLst>
              <a:path h="2600841" w="4953983">
                <a:moveTo>
                  <a:pt x="0" y="0"/>
                </a:moveTo>
                <a:lnTo>
                  <a:pt x="4953983" y="0"/>
                </a:lnTo>
                <a:lnTo>
                  <a:pt x="4953983" y="2600841"/>
                </a:lnTo>
                <a:lnTo>
                  <a:pt x="0" y="2600841"/>
                </a:lnTo>
                <a:lnTo>
                  <a:pt x="0" y="0"/>
                </a:lnTo>
                <a:close/>
              </a:path>
            </a:pathLst>
          </a:custGeom>
          <a:blipFill>
            <a:blip r:embed="rId5"/>
            <a:stretch>
              <a:fillRect l="0" t="0" r="0" b="0"/>
            </a:stretch>
          </a:blipFill>
          <a:ln w="76200" cap="sq">
            <a:solidFill>
              <a:srgbClr val="000000"/>
            </a:solidFill>
            <a:prstDash val="solid"/>
            <a:miter/>
          </a:ln>
        </p:spPr>
      </p:sp>
      <p:sp>
        <p:nvSpPr>
          <p:cNvPr name="Freeform 15" id="15"/>
          <p:cNvSpPr/>
          <p:nvPr/>
        </p:nvSpPr>
        <p:spPr>
          <a:xfrm flipH="false" flipV="false" rot="0">
            <a:off x="1205726" y="1198175"/>
            <a:ext cx="2958993" cy="3945325"/>
          </a:xfrm>
          <a:custGeom>
            <a:avLst/>
            <a:gdLst/>
            <a:ahLst/>
            <a:cxnLst/>
            <a:rect r="r" b="b" t="t" l="l"/>
            <a:pathLst>
              <a:path h="3945325" w="2958993">
                <a:moveTo>
                  <a:pt x="0" y="0"/>
                </a:moveTo>
                <a:lnTo>
                  <a:pt x="2958994" y="0"/>
                </a:lnTo>
                <a:lnTo>
                  <a:pt x="2958994" y="3945325"/>
                </a:lnTo>
                <a:lnTo>
                  <a:pt x="0" y="3945325"/>
                </a:lnTo>
                <a:lnTo>
                  <a:pt x="0" y="0"/>
                </a:lnTo>
                <a:close/>
              </a:path>
            </a:pathLst>
          </a:custGeom>
          <a:blipFill>
            <a:blip r:embed="rId6"/>
            <a:stretch>
              <a:fillRect l="0" t="0" r="0" b="0"/>
            </a:stretch>
          </a:blipFill>
          <a:ln w="76200" cap="sq">
            <a:solidFill>
              <a:srgbClr val="000000"/>
            </a:solidFill>
            <a:prstDash val="solid"/>
            <a:miter/>
          </a:ln>
        </p:spPr>
      </p:sp>
      <p:sp>
        <p:nvSpPr>
          <p:cNvPr name="Freeform 16" id="16"/>
          <p:cNvSpPr/>
          <p:nvPr/>
        </p:nvSpPr>
        <p:spPr>
          <a:xfrm flipH="false" flipV="false" rot="0">
            <a:off x="1370326" y="5319528"/>
            <a:ext cx="4961797" cy="3721348"/>
          </a:xfrm>
          <a:custGeom>
            <a:avLst/>
            <a:gdLst/>
            <a:ahLst/>
            <a:cxnLst/>
            <a:rect r="r" b="b" t="t" l="l"/>
            <a:pathLst>
              <a:path h="3721348" w="4961797">
                <a:moveTo>
                  <a:pt x="0" y="0"/>
                </a:moveTo>
                <a:lnTo>
                  <a:pt x="4961798" y="0"/>
                </a:lnTo>
                <a:lnTo>
                  <a:pt x="4961798" y="3721348"/>
                </a:lnTo>
                <a:lnTo>
                  <a:pt x="0" y="3721348"/>
                </a:lnTo>
                <a:lnTo>
                  <a:pt x="0" y="0"/>
                </a:lnTo>
                <a:close/>
              </a:path>
            </a:pathLst>
          </a:custGeom>
          <a:blipFill>
            <a:blip r:embed="rId7"/>
            <a:stretch>
              <a:fillRect l="0" t="0" r="0" b="0"/>
            </a:stretch>
          </a:blipFill>
          <a:ln w="76200" cap="sq">
            <a:solidFill>
              <a:srgbClr val="000000"/>
            </a:solidFill>
            <a:prstDash val="solid"/>
            <a:miter/>
          </a:ln>
        </p:spPr>
      </p:sp>
      <p:sp>
        <p:nvSpPr>
          <p:cNvPr name="Freeform 17" id="17"/>
          <p:cNvSpPr/>
          <p:nvPr/>
        </p:nvSpPr>
        <p:spPr>
          <a:xfrm flipH="false" flipV="false" rot="0">
            <a:off x="11562574" y="5112161"/>
            <a:ext cx="5288064" cy="3966048"/>
          </a:xfrm>
          <a:custGeom>
            <a:avLst/>
            <a:gdLst/>
            <a:ahLst/>
            <a:cxnLst/>
            <a:rect r="r" b="b" t="t" l="l"/>
            <a:pathLst>
              <a:path h="3966048" w="5288064">
                <a:moveTo>
                  <a:pt x="0" y="0"/>
                </a:moveTo>
                <a:lnTo>
                  <a:pt x="5288064" y="0"/>
                </a:lnTo>
                <a:lnTo>
                  <a:pt x="5288064" y="3966048"/>
                </a:lnTo>
                <a:lnTo>
                  <a:pt x="0" y="3966048"/>
                </a:lnTo>
                <a:lnTo>
                  <a:pt x="0" y="0"/>
                </a:lnTo>
                <a:close/>
              </a:path>
            </a:pathLst>
          </a:custGeom>
          <a:blipFill>
            <a:blip r:embed="rId8"/>
            <a:stretch>
              <a:fillRect l="0" t="0" r="0" b="0"/>
            </a:stretch>
          </a:blipFill>
          <a:ln w="76200" cap="sq">
            <a:solidFill>
              <a:srgbClr val="000000"/>
            </a:solidFill>
            <a:prstDash val="solid"/>
            <a:miter/>
          </a:ln>
        </p:spPr>
      </p:sp>
      <p:sp>
        <p:nvSpPr>
          <p:cNvPr name="Freeform 18" id="18"/>
          <p:cNvSpPr/>
          <p:nvPr/>
        </p:nvSpPr>
        <p:spPr>
          <a:xfrm flipH="false" flipV="false" rot="0">
            <a:off x="6562144" y="5573178"/>
            <a:ext cx="4770410" cy="3577808"/>
          </a:xfrm>
          <a:custGeom>
            <a:avLst/>
            <a:gdLst/>
            <a:ahLst/>
            <a:cxnLst/>
            <a:rect r="r" b="b" t="t" l="l"/>
            <a:pathLst>
              <a:path h="3577808" w="4770410">
                <a:moveTo>
                  <a:pt x="0" y="0"/>
                </a:moveTo>
                <a:lnTo>
                  <a:pt x="4770410" y="0"/>
                </a:lnTo>
                <a:lnTo>
                  <a:pt x="4770410" y="3577807"/>
                </a:lnTo>
                <a:lnTo>
                  <a:pt x="0" y="3577807"/>
                </a:lnTo>
                <a:lnTo>
                  <a:pt x="0" y="0"/>
                </a:lnTo>
                <a:close/>
              </a:path>
            </a:pathLst>
          </a:custGeom>
          <a:blipFill>
            <a:blip r:embed="rId9"/>
            <a:stretch>
              <a:fillRect l="0" t="0" r="0" b="0"/>
            </a:stretch>
          </a:blipFill>
          <a:ln w="76200" cap="sq">
            <a:solidFill>
              <a:srgbClr val="000000"/>
            </a:solidFill>
            <a:prstDash val="solid"/>
            <a:miter/>
          </a:ln>
        </p:spPr>
      </p:sp>
      <p:grpSp>
        <p:nvGrpSpPr>
          <p:cNvPr name="Group 19" id="19"/>
          <p:cNvGrpSpPr/>
          <p:nvPr/>
        </p:nvGrpSpPr>
        <p:grpSpPr>
          <a:xfrm rot="0">
            <a:off x="1250322" y="3932366"/>
            <a:ext cx="15801788" cy="1510343"/>
            <a:chOff x="0" y="0"/>
            <a:chExt cx="4161788" cy="397786"/>
          </a:xfrm>
        </p:grpSpPr>
        <p:sp>
          <p:nvSpPr>
            <p:cNvPr name="Freeform 20" id="20"/>
            <p:cNvSpPr/>
            <p:nvPr/>
          </p:nvSpPr>
          <p:spPr>
            <a:xfrm flipH="false" flipV="false" rot="0">
              <a:off x="0" y="0"/>
              <a:ext cx="4161788" cy="397786"/>
            </a:xfrm>
            <a:custGeom>
              <a:avLst/>
              <a:gdLst/>
              <a:ahLst/>
              <a:cxnLst/>
              <a:rect r="r" b="b" t="t" l="l"/>
              <a:pathLst>
                <a:path h="397786" w="4161788">
                  <a:moveTo>
                    <a:pt x="0" y="0"/>
                  </a:moveTo>
                  <a:lnTo>
                    <a:pt x="4161788" y="0"/>
                  </a:lnTo>
                  <a:lnTo>
                    <a:pt x="4161788" y="397786"/>
                  </a:lnTo>
                  <a:lnTo>
                    <a:pt x="0" y="397786"/>
                  </a:lnTo>
                  <a:close/>
                </a:path>
              </a:pathLst>
            </a:custGeom>
            <a:solidFill>
              <a:srgbClr val="5F259F">
                <a:alpha val="92941"/>
              </a:srgbClr>
            </a:solidFill>
          </p:spPr>
        </p:sp>
        <p:sp>
          <p:nvSpPr>
            <p:cNvPr name="TextBox 21" id="21"/>
            <p:cNvSpPr txBox="true"/>
            <p:nvPr/>
          </p:nvSpPr>
          <p:spPr>
            <a:xfrm>
              <a:off x="0" y="-38100"/>
              <a:ext cx="4161788" cy="435886"/>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451793" y="4159134"/>
            <a:ext cx="15398845" cy="953028"/>
          </a:xfrm>
          <a:prstGeom prst="rect">
            <a:avLst/>
          </a:prstGeom>
        </p:spPr>
        <p:txBody>
          <a:bodyPr anchor="t" rtlCol="false" tIns="0" lIns="0" bIns="0" rIns="0">
            <a:spAutoFit/>
          </a:bodyPr>
          <a:lstStyle/>
          <a:p>
            <a:pPr algn="ctr">
              <a:lnSpc>
                <a:spcPts val="3645"/>
              </a:lnSpc>
            </a:pPr>
            <a:r>
              <a:rPr lang="en-US" sz="2604">
                <a:solidFill>
                  <a:srgbClr val="FFFFFF"/>
                </a:solidFill>
                <a:latin typeface="Avenir"/>
                <a:ea typeface="Avenir"/>
                <a:cs typeface="Avenir"/>
                <a:sym typeface="Avenir"/>
              </a:rPr>
              <a:t> Due to the efforts of the University Center and leverage from CARRI we have </a:t>
            </a:r>
            <a:r>
              <a:rPr lang="en-US" sz="2604" b="true">
                <a:solidFill>
                  <a:srgbClr val="FFFFFF"/>
                </a:solidFill>
                <a:latin typeface="Avenir Ultra-Bold"/>
                <a:ea typeface="Avenir Ultra-Bold"/>
                <a:cs typeface="Avenir Ultra-Bold"/>
                <a:sym typeface="Avenir Ultra-Bold"/>
              </a:rPr>
              <a:t>created jobs</a:t>
            </a:r>
            <a:r>
              <a:rPr lang="en-US" sz="2604">
                <a:solidFill>
                  <a:srgbClr val="FFFFFF"/>
                </a:solidFill>
                <a:latin typeface="Avenir"/>
                <a:ea typeface="Avenir"/>
                <a:cs typeface="Avenir"/>
                <a:sym typeface="Avenir"/>
              </a:rPr>
              <a:t>, </a:t>
            </a:r>
            <a:r>
              <a:rPr lang="en-US" sz="2604" b="true">
                <a:solidFill>
                  <a:srgbClr val="FFFFFF"/>
                </a:solidFill>
                <a:latin typeface="Avenir Ultra-Bold"/>
                <a:ea typeface="Avenir Ultra-Bold"/>
                <a:cs typeface="Avenir Ultra-Bold"/>
                <a:sym typeface="Avenir Ultra-Bold"/>
              </a:rPr>
              <a:t>expanded opportunities to our students</a:t>
            </a:r>
            <a:r>
              <a:rPr lang="en-US" sz="2604">
                <a:solidFill>
                  <a:srgbClr val="FFFFFF"/>
                </a:solidFill>
                <a:latin typeface="Avenir"/>
                <a:ea typeface="Avenir"/>
                <a:cs typeface="Avenir"/>
                <a:sym typeface="Avenir"/>
              </a:rPr>
              <a:t>, and </a:t>
            </a:r>
            <a:r>
              <a:rPr lang="en-US" sz="2604" b="true">
                <a:solidFill>
                  <a:srgbClr val="FFFFFF"/>
                </a:solidFill>
                <a:latin typeface="Avenir Ultra-Bold"/>
                <a:ea typeface="Avenir Ultra-Bold"/>
                <a:cs typeface="Avenir Ultra-Bold"/>
                <a:sym typeface="Avenir Ultra-Bold"/>
              </a:rPr>
              <a:t>scaled the internship program to another university</a:t>
            </a:r>
            <a:r>
              <a:rPr lang="en-US" sz="2604">
                <a:solidFill>
                  <a:srgbClr val="FFFFFF"/>
                </a:solidFill>
                <a:latin typeface="Avenir"/>
                <a:ea typeface="Avenir"/>
                <a:cs typeface="Avenir"/>
                <a:sym typeface="Avenir"/>
              </a:rPr>
              <a:t>.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1435114"/>
          </a:xfrm>
          <a:custGeom>
            <a:avLst/>
            <a:gdLst/>
            <a:ahLst/>
            <a:cxnLst/>
            <a:rect r="r" b="b" t="t" l="l"/>
            <a:pathLst>
              <a:path h="11435114" w="18288000">
                <a:moveTo>
                  <a:pt x="0" y="0"/>
                </a:moveTo>
                <a:lnTo>
                  <a:pt x="18288000" y="0"/>
                </a:lnTo>
                <a:lnTo>
                  <a:pt x="18288000" y="11435114"/>
                </a:lnTo>
                <a:lnTo>
                  <a:pt x="0" y="11435114"/>
                </a:lnTo>
                <a:lnTo>
                  <a:pt x="0" y="0"/>
                </a:lnTo>
                <a:close/>
              </a:path>
            </a:pathLst>
          </a:custGeom>
          <a:blipFill>
            <a:blip r:embed="rId2"/>
            <a:stretch>
              <a:fillRect l="0" t="0" r="0" b="0"/>
            </a:stretch>
          </a:blipFill>
        </p:spPr>
      </p:sp>
      <p:grpSp>
        <p:nvGrpSpPr>
          <p:cNvPr name="Group 3" id="3"/>
          <p:cNvGrpSpPr/>
          <p:nvPr/>
        </p:nvGrpSpPr>
        <p:grpSpPr>
          <a:xfrm rot="0">
            <a:off x="0" y="0"/>
            <a:ext cx="18288000" cy="10287000"/>
            <a:chOff x="0" y="0"/>
            <a:chExt cx="4816593" cy="2709333"/>
          </a:xfrm>
        </p:grpSpPr>
        <p:sp>
          <p:nvSpPr>
            <p:cNvPr name="Freeform 4" id="4"/>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5F259F">
                <a:alpha val="9804"/>
              </a:srgbClr>
            </a:solidFill>
          </p:spPr>
        </p:sp>
        <p:sp>
          <p:nvSpPr>
            <p:cNvPr name="TextBox 5" id="5"/>
            <p:cNvSpPr txBox="true"/>
            <p:nvPr/>
          </p:nvSpPr>
          <p:spPr>
            <a:xfrm>
              <a:off x="0" y="-38100"/>
              <a:ext cx="4816593" cy="2747433"/>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636831" y="548345"/>
            <a:ext cx="17014338" cy="9190311"/>
            <a:chOff x="0" y="0"/>
            <a:chExt cx="4481142" cy="2420493"/>
          </a:xfrm>
        </p:grpSpPr>
        <p:sp>
          <p:nvSpPr>
            <p:cNvPr name="Freeform 7" id="7"/>
            <p:cNvSpPr/>
            <p:nvPr/>
          </p:nvSpPr>
          <p:spPr>
            <a:xfrm flipH="false" flipV="false" rot="0">
              <a:off x="0" y="0"/>
              <a:ext cx="4481142" cy="2420493"/>
            </a:xfrm>
            <a:custGeom>
              <a:avLst/>
              <a:gdLst/>
              <a:ahLst/>
              <a:cxnLst/>
              <a:rect r="r" b="b" t="t" l="l"/>
              <a:pathLst>
                <a:path h="2420493" w="4481142">
                  <a:moveTo>
                    <a:pt x="0" y="0"/>
                  </a:moveTo>
                  <a:lnTo>
                    <a:pt x="4481142" y="0"/>
                  </a:lnTo>
                  <a:lnTo>
                    <a:pt x="4481142" y="2420493"/>
                  </a:lnTo>
                  <a:lnTo>
                    <a:pt x="0" y="2420493"/>
                  </a:lnTo>
                  <a:close/>
                </a:path>
              </a:pathLst>
            </a:custGeom>
            <a:solidFill>
              <a:srgbClr val="FFFFFF"/>
            </a:solidFill>
            <a:ln w="123825" cap="sq">
              <a:solidFill>
                <a:srgbClr val="5F259F"/>
              </a:solidFill>
              <a:prstDash val="solid"/>
              <a:miter/>
            </a:ln>
          </p:spPr>
        </p:sp>
        <p:sp>
          <p:nvSpPr>
            <p:cNvPr name="TextBox 8" id="8"/>
            <p:cNvSpPr txBox="true"/>
            <p:nvPr/>
          </p:nvSpPr>
          <p:spPr>
            <a:xfrm>
              <a:off x="0" y="-38100"/>
              <a:ext cx="4481142" cy="245859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884602" y="819181"/>
            <a:ext cx="16518797" cy="8648638"/>
            <a:chOff x="0" y="0"/>
            <a:chExt cx="4350630" cy="2277831"/>
          </a:xfrm>
        </p:grpSpPr>
        <p:sp>
          <p:nvSpPr>
            <p:cNvPr name="Freeform 10" id="10"/>
            <p:cNvSpPr/>
            <p:nvPr/>
          </p:nvSpPr>
          <p:spPr>
            <a:xfrm flipH="false" flipV="false" rot="0">
              <a:off x="0" y="0"/>
              <a:ext cx="4350629" cy="2277831"/>
            </a:xfrm>
            <a:custGeom>
              <a:avLst/>
              <a:gdLst/>
              <a:ahLst/>
              <a:cxnLst/>
              <a:rect r="r" b="b" t="t" l="l"/>
              <a:pathLst>
                <a:path h="2277831" w="4350629">
                  <a:moveTo>
                    <a:pt x="0" y="0"/>
                  </a:moveTo>
                  <a:lnTo>
                    <a:pt x="4350629" y="0"/>
                  </a:lnTo>
                  <a:lnTo>
                    <a:pt x="4350629" y="2277831"/>
                  </a:lnTo>
                  <a:lnTo>
                    <a:pt x="0" y="2277831"/>
                  </a:lnTo>
                  <a:close/>
                </a:path>
              </a:pathLst>
            </a:custGeom>
            <a:solidFill>
              <a:srgbClr val="FFFFFF"/>
            </a:solidFill>
            <a:ln w="123825" cap="sq">
              <a:solidFill>
                <a:srgbClr val="F3C943"/>
              </a:solidFill>
              <a:prstDash val="solid"/>
              <a:miter/>
            </a:ln>
          </p:spPr>
        </p:sp>
        <p:sp>
          <p:nvSpPr>
            <p:cNvPr name="TextBox 11" id="11"/>
            <p:cNvSpPr txBox="true"/>
            <p:nvPr/>
          </p:nvSpPr>
          <p:spPr>
            <a:xfrm>
              <a:off x="0" y="-38100"/>
              <a:ext cx="4350630" cy="2315931"/>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057525" y="819181"/>
            <a:ext cx="4110605" cy="4034405"/>
            <a:chOff x="0" y="0"/>
            <a:chExt cx="828152" cy="812800"/>
          </a:xfrm>
        </p:grpSpPr>
        <p:sp>
          <p:nvSpPr>
            <p:cNvPr name="Freeform 13" id="13"/>
            <p:cNvSpPr/>
            <p:nvPr/>
          </p:nvSpPr>
          <p:spPr>
            <a:xfrm flipH="false" flipV="false" rot="0">
              <a:off x="0" y="0"/>
              <a:ext cx="828152" cy="812800"/>
            </a:xfrm>
            <a:custGeom>
              <a:avLst/>
              <a:gdLst/>
              <a:ahLst/>
              <a:cxnLst/>
              <a:rect r="r" b="b" t="t" l="l"/>
              <a:pathLst>
                <a:path h="812800" w="828152">
                  <a:moveTo>
                    <a:pt x="0" y="0"/>
                  </a:moveTo>
                  <a:lnTo>
                    <a:pt x="828152" y="0"/>
                  </a:lnTo>
                  <a:lnTo>
                    <a:pt x="828152" y="812800"/>
                  </a:lnTo>
                  <a:lnTo>
                    <a:pt x="0" y="812800"/>
                  </a:lnTo>
                  <a:close/>
                </a:path>
              </a:pathLst>
            </a:custGeom>
            <a:blipFill>
              <a:blip r:embed="rId3"/>
              <a:stretch>
                <a:fillRect l="-25137" t="0" r="-5882" b="0"/>
              </a:stretch>
            </a:blipFill>
          </p:spPr>
        </p:sp>
      </p:grpSp>
      <p:grpSp>
        <p:nvGrpSpPr>
          <p:cNvPr name="Group 14" id="14"/>
          <p:cNvGrpSpPr/>
          <p:nvPr/>
        </p:nvGrpSpPr>
        <p:grpSpPr>
          <a:xfrm rot="0">
            <a:off x="1047750" y="4607920"/>
            <a:ext cx="6458148" cy="4288355"/>
            <a:chOff x="0" y="0"/>
            <a:chExt cx="1224055" cy="812800"/>
          </a:xfrm>
        </p:grpSpPr>
        <p:sp>
          <p:nvSpPr>
            <p:cNvPr name="Freeform 15" id="15"/>
            <p:cNvSpPr/>
            <p:nvPr/>
          </p:nvSpPr>
          <p:spPr>
            <a:xfrm flipH="false" flipV="false" rot="0">
              <a:off x="0" y="0"/>
              <a:ext cx="1224055" cy="812800"/>
            </a:xfrm>
            <a:custGeom>
              <a:avLst/>
              <a:gdLst/>
              <a:ahLst/>
              <a:cxnLst/>
              <a:rect r="r" b="b" t="t" l="l"/>
              <a:pathLst>
                <a:path h="812800" w="1224055">
                  <a:moveTo>
                    <a:pt x="0" y="0"/>
                  </a:moveTo>
                  <a:lnTo>
                    <a:pt x="1224055" y="0"/>
                  </a:lnTo>
                  <a:lnTo>
                    <a:pt x="1224055" y="812800"/>
                  </a:lnTo>
                  <a:lnTo>
                    <a:pt x="0" y="812800"/>
                  </a:lnTo>
                  <a:close/>
                </a:path>
              </a:pathLst>
            </a:custGeom>
            <a:blipFill>
              <a:blip r:embed="rId4"/>
              <a:stretch>
                <a:fillRect l="-1132" t="-100096" r="-28051" b="-59615"/>
              </a:stretch>
            </a:blipFill>
          </p:spPr>
        </p:sp>
      </p:grpSp>
      <p:grpSp>
        <p:nvGrpSpPr>
          <p:cNvPr name="Group 16" id="16"/>
          <p:cNvGrpSpPr/>
          <p:nvPr/>
        </p:nvGrpSpPr>
        <p:grpSpPr>
          <a:xfrm rot="0">
            <a:off x="12048654" y="818847"/>
            <a:ext cx="5210646" cy="2623519"/>
            <a:chOff x="0" y="0"/>
            <a:chExt cx="1209348" cy="608897"/>
          </a:xfrm>
        </p:grpSpPr>
        <p:sp>
          <p:nvSpPr>
            <p:cNvPr name="Freeform 17" id="17"/>
            <p:cNvSpPr/>
            <p:nvPr/>
          </p:nvSpPr>
          <p:spPr>
            <a:xfrm flipH="false" flipV="false" rot="0">
              <a:off x="0" y="0"/>
              <a:ext cx="1209348" cy="608897"/>
            </a:xfrm>
            <a:custGeom>
              <a:avLst/>
              <a:gdLst/>
              <a:ahLst/>
              <a:cxnLst/>
              <a:rect r="r" b="b" t="t" l="l"/>
              <a:pathLst>
                <a:path h="608897" w="1209348">
                  <a:moveTo>
                    <a:pt x="0" y="0"/>
                  </a:moveTo>
                  <a:lnTo>
                    <a:pt x="1209348" y="0"/>
                  </a:lnTo>
                  <a:lnTo>
                    <a:pt x="1209348" y="608897"/>
                  </a:lnTo>
                  <a:lnTo>
                    <a:pt x="0" y="608897"/>
                  </a:lnTo>
                  <a:close/>
                </a:path>
              </a:pathLst>
            </a:custGeom>
            <a:blipFill>
              <a:blip r:embed="rId5"/>
              <a:stretch>
                <a:fillRect l="-3993" t="-54908" r="0" b="0"/>
              </a:stretch>
            </a:blipFill>
          </p:spPr>
        </p:sp>
      </p:grpSp>
      <p:grpSp>
        <p:nvGrpSpPr>
          <p:cNvPr name="Group 18" id="18"/>
          <p:cNvGrpSpPr/>
          <p:nvPr/>
        </p:nvGrpSpPr>
        <p:grpSpPr>
          <a:xfrm rot="0">
            <a:off x="5168129" y="818847"/>
            <a:ext cx="7050275" cy="3789073"/>
            <a:chOff x="0" y="0"/>
            <a:chExt cx="1092272" cy="587027"/>
          </a:xfrm>
        </p:grpSpPr>
        <p:sp>
          <p:nvSpPr>
            <p:cNvPr name="Freeform 19" id="19"/>
            <p:cNvSpPr/>
            <p:nvPr/>
          </p:nvSpPr>
          <p:spPr>
            <a:xfrm flipH="false" flipV="false" rot="0">
              <a:off x="0" y="0"/>
              <a:ext cx="1092272" cy="587027"/>
            </a:xfrm>
            <a:custGeom>
              <a:avLst/>
              <a:gdLst/>
              <a:ahLst/>
              <a:cxnLst/>
              <a:rect r="r" b="b" t="t" l="l"/>
              <a:pathLst>
                <a:path h="587027" w="1092272">
                  <a:moveTo>
                    <a:pt x="0" y="0"/>
                  </a:moveTo>
                  <a:lnTo>
                    <a:pt x="1092272" y="0"/>
                  </a:lnTo>
                  <a:lnTo>
                    <a:pt x="1092272" y="587027"/>
                  </a:lnTo>
                  <a:lnTo>
                    <a:pt x="0" y="587027"/>
                  </a:lnTo>
                  <a:close/>
                </a:path>
              </a:pathLst>
            </a:custGeom>
            <a:blipFill>
              <a:blip r:embed="rId6"/>
              <a:stretch>
                <a:fillRect l="-27734" t="-23445" r="0" b="-54594"/>
              </a:stretch>
            </a:blipFill>
          </p:spPr>
        </p:sp>
      </p:grpSp>
      <p:grpSp>
        <p:nvGrpSpPr>
          <p:cNvPr name="Group 20" id="20"/>
          <p:cNvGrpSpPr/>
          <p:nvPr/>
        </p:nvGrpSpPr>
        <p:grpSpPr>
          <a:xfrm rot="0">
            <a:off x="10209025" y="3442366"/>
            <a:ext cx="7050275" cy="5246370"/>
            <a:chOff x="0" y="0"/>
            <a:chExt cx="1092272" cy="812800"/>
          </a:xfrm>
        </p:grpSpPr>
        <p:sp>
          <p:nvSpPr>
            <p:cNvPr name="Freeform 21" id="21"/>
            <p:cNvSpPr/>
            <p:nvPr/>
          </p:nvSpPr>
          <p:spPr>
            <a:xfrm flipH="false" flipV="false" rot="0">
              <a:off x="0" y="0"/>
              <a:ext cx="1092272" cy="812800"/>
            </a:xfrm>
            <a:custGeom>
              <a:avLst/>
              <a:gdLst/>
              <a:ahLst/>
              <a:cxnLst/>
              <a:rect r="r" b="b" t="t" l="l"/>
              <a:pathLst>
                <a:path h="812800" w="1092272">
                  <a:moveTo>
                    <a:pt x="0" y="0"/>
                  </a:moveTo>
                  <a:lnTo>
                    <a:pt x="1092272" y="0"/>
                  </a:lnTo>
                  <a:lnTo>
                    <a:pt x="1092272" y="812800"/>
                  </a:lnTo>
                  <a:lnTo>
                    <a:pt x="0" y="812800"/>
                  </a:lnTo>
                  <a:close/>
                </a:path>
              </a:pathLst>
            </a:custGeom>
            <a:blipFill>
              <a:blip r:embed="rId7"/>
              <a:stretch>
                <a:fillRect l="0" t="-332" r="0" b="-332"/>
              </a:stretch>
            </a:blipFill>
          </p:spPr>
        </p:sp>
      </p:grpSp>
      <p:grpSp>
        <p:nvGrpSpPr>
          <p:cNvPr name="Group 22" id="22"/>
          <p:cNvGrpSpPr/>
          <p:nvPr/>
        </p:nvGrpSpPr>
        <p:grpSpPr>
          <a:xfrm rot="0">
            <a:off x="7028087" y="3990913"/>
            <a:ext cx="3330360" cy="4568313"/>
            <a:chOff x="0" y="0"/>
            <a:chExt cx="812800" cy="1114932"/>
          </a:xfrm>
        </p:grpSpPr>
        <p:sp>
          <p:nvSpPr>
            <p:cNvPr name="Freeform 23" id="23"/>
            <p:cNvSpPr/>
            <p:nvPr/>
          </p:nvSpPr>
          <p:spPr>
            <a:xfrm flipH="false" flipV="false" rot="0">
              <a:off x="0" y="0"/>
              <a:ext cx="812800" cy="1114932"/>
            </a:xfrm>
            <a:custGeom>
              <a:avLst/>
              <a:gdLst/>
              <a:ahLst/>
              <a:cxnLst/>
              <a:rect r="r" b="b" t="t" l="l"/>
              <a:pathLst>
                <a:path h="1114932" w="812800">
                  <a:moveTo>
                    <a:pt x="0" y="0"/>
                  </a:moveTo>
                  <a:lnTo>
                    <a:pt x="812800" y="0"/>
                  </a:lnTo>
                  <a:lnTo>
                    <a:pt x="812800" y="1114932"/>
                  </a:lnTo>
                  <a:lnTo>
                    <a:pt x="0" y="1114932"/>
                  </a:lnTo>
                  <a:close/>
                </a:path>
              </a:pathLst>
            </a:custGeom>
            <a:blipFill>
              <a:blip r:embed="rId8"/>
              <a:stretch>
                <a:fillRect l="0" t="-1012" r="0" b="-1012"/>
              </a:stretch>
            </a:blipFill>
          </p:spPr>
        </p:sp>
      </p:grpSp>
      <p:grpSp>
        <p:nvGrpSpPr>
          <p:cNvPr name="Group 24" id="24"/>
          <p:cNvGrpSpPr/>
          <p:nvPr/>
        </p:nvGrpSpPr>
        <p:grpSpPr>
          <a:xfrm rot="0">
            <a:off x="1243106" y="8503129"/>
            <a:ext cx="15801788" cy="1545903"/>
            <a:chOff x="0" y="0"/>
            <a:chExt cx="21069050" cy="2061203"/>
          </a:xfrm>
        </p:grpSpPr>
        <p:grpSp>
          <p:nvGrpSpPr>
            <p:cNvPr name="Group 25" id="25"/>
            <p:cNvGrpSpPr/>
            <p:nvPr/>
          </p:nvGrpSpPr>
          <p:grpSpPr>
            <a:xfrm rot="0">
              <a:off x="0" y="0"/>
              <a:ext cx="21069050" cy="2061203"/>
              <a:chOff x="0" y="0"/>
              <a:chExt cx="4161788" cy="407151"/>
            </a:xfrm>
          </p:grpSpPr>
          <p:sp>
            <p:nvSpPr>
              <p:cNvPr name="Freeform 26" id="26"/>
              <p:cNvSpPr/>
              <p:nvPr/>
            </p:nvSpPr>
            <p:spPr>
              <a:xfrm flipH="false" flipV="false" rot="0">
                <a:off x="0" y="0"/>
                <a:ext cx="4161788" cy="407151"/>
              </a:xfrm>
              <a:custGeom>
                <a:avLst/>
                <a:gdLst/>
                <a:ahLst/>
                <a:cxnLst/>
                <a:rect r="r" b="b" t="t" l="l"/>
                <a:pathLst>
                  <a:path h="407151" w="4161788">
                    <a:moveTo>
                      <a:pt x="0" y="0"/>
                    </a:moveTo>
                    <a:lnTo>
                      <a:pt x="4161788" y="0"/>
                    </a:lnTo>
                    <a:lnTo>
                      <a:pt x="4161788" y="407151"/>
                    </a:lnTo>
                    <a:lnTo>
                      <a:pt x="0" y="407151"/>
                    </a:lnTo>
                    <a:close/>
                  </a:path>
                </a:pathLst>
              </a:custGeom>
              <a:solidFill>
                <a:srgbClr val="5F259F">
                  <a:alpha val="92941"/>
                </a:srgbClr>
              </a:solidFill>
            </p:spPr>
          </p:sp>
          <p:sp>
            <p:nvSpPr>
              <p:cNvPr name="TextBox 27" id="27"/>
              <p:cNvSpPr txBox="true"/>
              <p:nvPr/>
            </p:nvSpPr>
            <p:spPr>
              <a:xfrm>
                <a:off x="0" y="-38100"/>
                <a:ext cx="4161788" cy="445251"/>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268629" y="327756"/>
              <a:ext cx="20531793" cy="1387544"/>
            </a:xfrm>
            <a:prstGeom prst="rect">
              <a:avLst/>
            </a:prstGeom>
          </p:spPr>
          <p:txBody>
            <a:bodyPr anchor="t" rtlCol="false" tIns="0" lIns="0" bIns="0" rIns="0">
              <a:spAutoFit/>
            </a:bodyPr>
            <a:lstStyle/>
            <a:p>
              <a:pPr algn="ctr">
                <a:lnSpc>
                  <a:spcPts val="4065"/>
                </a:lnSpc>
              </a:pPr>
              <a:r>
                <a:rPr lang="en-US" sz="2904">
                  <a:solidFill>
                    <a:srgbClr val="FFFFFF"/>
                  </a:solidFill>
                  <a:latin typeface="Avenir"/>
                  <a:ea typeface="Avenir"/>
                  <a:cs typeface="Avenir"/>
                  <a:sym typeface="Avenir"/>
                </a:rPr>
                <a:t>The newly renovated center will bring fa</a:t>
              </a:r>
              <a:r>
                <a:rPr lang="en-US" sz="2904">
                  <a:solidFill>
                    <a:srgbClr val="FFFFFF"/>
                  </a:solidFill>
                  <a:latin typeface="Avenir"/>
                  <a:ea typeface="Avenir"/>
                  <a:cs typeface="Avenir"/>
                  <a:sym typeface="Avenir"/>
                </a:rPr>
                <a:t>c</a:t>
              </a:r>
              <a:r>
                <a:rPr lang="en-US" sz="2904">
                  <a:solidFill>
                    <a:srgbClr val="FFFFFF"/>
                  </a:solidFill>
                  <a:latin typeface="Avenir"/>
                  <a:ea typeface="Avenir"/>
                  <a:cs typeface="Avenir"/>
                  <a:sym typeface="Avenir"/>
                </a:rPr>
                <a:t>ul</a:t>
              </a:r>
              <a:r>
                <a:rPr lang="en-US" sz="2904">
                  <a:solidFill>
                    <a:srgbClr val="FFFFFF"/>
                  </a:solidFill>
                  <a:latin typeface="Avenir"/>
                  <a:ea typeface="Avenir"/>
                  <a:cs typeface="Avenir"/>
                  <a:sym typeface="Avenir"/>
                </a:rPr>
                <a:t>t</a:t>
              </a:r>
              <a:r>
                <a:rPr lang="en-US" sz="2904">
                  <a:solidFill>
                    <a:srgbClr val="FFFFFF"/>
                  </a:solidFill>
                  <a:latin typeface="Avenir"/>
                  <a:ea typeface="Avenir"/>
                  <a:cs typeface="Avenir"/>
                  <a:sym typeface="Avenir"/>
                </a:rPr>
                <a:t>y</a:t>
              </a:r>
              <a:r>
                <a:rPr lang="en-US" sz="2904">
                  <a:solidFill>
                    <a:srgbClr val="FFFFFF"/>
                  </a:solidFill>
                  <a:latin typeface="Avenir"/>
                  <a:ea typeface="Avenir"/>
                  <a:cs typeface="Avenir"/>
                  <a:sym typeface="Avenir"/>
                </a:rPr>
                <a:t> and </a:t>
              </a:r>
              <a:r>
                <a:rPr lang="en-US" sz="2904">
                  <a:solidFill>
                    <a:srgbClr val="FFFFFF"/>
                  </a:solidFill>
                  <a:latin typeface="Avenir"/>
                  <a:ea typeface="Avenir"/>
                  <a:cs typeface="Avenir"/>
                  <a:sym typeface="Avenir"/>
                </a:rPr>
                <a:t>s</a:t>
              </a:r>
              <a:r>
                <a:rPr lang="en-US" sz="2904">
                  <a:solidFill>
                    <a:srgbClr val="FFFFFF"/>
                  </a:solidFill>
                  <a:latin typeface="Avenir"/>
                  <a:ea typeface="Avenir"/>
                  <a:cs typeface="Avenir"/>
                  <a:sym typeface="Avenir"/>
                </a:rPr>
                <a:t>tu</a:t>
              </a:r>
              <a:r>
                <a:rPr lang="en-US" sz="2904">
                  <a:solidFill>
                    <a:srgbClr val="FFFFFF"/>
                  </a:solidFill>
                  <a:latin typeface="Avenir"/>
                  <a:ea typeface="Avenir"/>
                  <a:cs typeface="Avenir"/>
                  <a:sym typeface="Avenir"/>
                </a:rPr>
                <a:t>de</a:t>
              </a:r>
              <a:r>
                <a:rPr lang="en-US" sz="2904">
                  <a:solidFill>
                    <a:srgbClr val="FFFFFF"/>
                  </a:solidFill>
                  <a:latin typeface="Avenir"/>
                  <a:ea typeface="Avenir"/>
                  <a:cs typeface="Avenir"/>
                  <a:sym typeface="Avenir"/>
                </a:rPr>
                <a:t>nts </a:t>
              </a:r>
              <a:r>
                <a:rPr lang="en-US" sz="2904" b="true">
                  <a:solidFill>
                    <a:srgbClr val="FFFFFF"/>
                  </a:solidFill>
                  <a:latin typeface="Avenir Bold"/>
                  <a:ea typeface="Avenir Bold"/>
                  <a:cs typeface="Avenir Bold"/>
                  <a:sym typeface="Avenir Bold"/>
                </a:rPr>
                <a:t>together </a:t>
              </a:r>
              <a:r>
                <a:rPr lang="en-US" sz="2904">
                  <a:solidFill>
                    <a:srgbClr val="FFFFFF"/>
                  </a:solidFill>
                  <a:latin typeface="Avenir"/>
                  <a:ea typeface="Avenir"/>
                  <a:cs typeface="Avenir"/>
                  <a:sym typeface="Avenir"/>
                </a:rPr>
                <a:t>wi</a:t>
              </a:r>
              <a:r>
                <a:rPr lang="en-US" sz="2904">
                  <a:solidFill>
                    <a:srgbClr val="FFFFFF"/>
                  </a:solidFill>
                  <a:latin typeface="Avenir"/>
                  <a:ea typeface="Avenir"/>
                  <a:cs typeface="Avenir"/>
                  <a:sym typeface="Avenir"/>
                </a:rPr>
                <a:t>t</a:t>
              </a:r>
              <a:r>
                <a:rPr lang="en-US" sz="2904">
                  <a:solidFill>
                    <a:srgbClr val="FFFFFF"/>
                  </a:solidFill>
                  <a:latin typeface="Avenir"/>
                  <a:ea typeface="Avenir"/>
                  <a:cs typeface="Avenir"/>
                  <a:sym typeface="Avenir"/>
                </a:rPr>
                <a:t>h b</a:t>
              </a:r>
              <a:r>
                <a:rPr lang="en-US" sz="2904" b="true">
                  <a:solidFill>
                    <a:srgbClr val="FFFFFF"/>
                  </a:solidFill>
                  <a:latin typeface="Avenir Bold"/>
                  <a:ea typeface="Avenir Bold"/>
                  <a:cs typeface="Avenir Bold"/>
                  <a:sym typeface="Avenir Bold"/>
                </a:rPr>
                <a:t>usiness, industry, educational, and community partners </a:t>
              </a:r>
              <a:r>
                <a:rPr lang="en-US" sz="2904">
                  <a:solidFill>
                    <a:srgbClr val="FFFFFF"/>
                  </a:solidFill>
                  <a:latin typeface="Avenir"/>
                  <a:ea typeface="Avenir"/>
                  <a:cs typeface="Avenir"/>
                  <a:sym typeface="Avenir"/>
                </a:rPr>
                <a:t>t</a:t>
              </a:r>
              <a:r>
                <a:rPr lang="en-US" sz="2904">
                  <a:solidFill>
                    <a:srgbClr val="FFFFFF"/>
                  </a:solidFill>
                  <a:latin typeface="Avenir"/>
                  <a:ea typeface="Avenir"/>
                  <a:cs typeface="Avenir"/>
                  <a:sym typeface="Avenir"/>
                </a:rPr>
                <a:t>og</a:t>
              </a:r>
              <a:r>
                <a:rPr lang="en-US" sz="2904">
                  <a:solidFill>
                    <a:srgbClr val="FFFFFF"/>
                  </a:solidFill>
                  <a:latin typeface="Avenir"/>
                  <a:ea typeface="Avenir"/>
                  <a:cs typeface="Avenir"/>
                  <a:sym typeface="Avenir"/>
                </a:rPr>
                <a:t>ethe</a:t>
              </a:r>
              <a:r>
                <a:rPr lang="en-US" sz="2904">
                  <a:solidFill>
                    <a:srgbClr val="FFFFFF"/>
                  </a:solidFill>
                  <a:latin typeface="Avenir"/>
                  <a:ea typeface="Avenir"/>
                  <a:cs typeface="Avenir"/>
                  <a:sym typeface="Avenir"/>
                </a:rPr>
                <a:t>r</a:t>
              </a:r>
              <a:r>
                <a:rPr lang="en-US" sz="2904">
                  <a:solidFill>
                    <a:srgbClr val="FFFFFF"/>
                  </a:solidFill>
                  <a:latin typeface="Avenir"/>
                  <a:ea typeface="Avenir"/>
                  <a:cs typeface="Avenir"/>
                  <a:sym typeface="Avenir"/>
                </a:rPr>
                <a:t> in dyn</a:t>
              </a:r>
              <a:r>
                <a:rPr lang="en-US" sz="2904">
                  <a:solidFill>
                    <a:srgbClr val="FFFFFF"/>
                  </a:solidFill>
                  <a:latin typeface="Avenir"/>
                  <a:ea typeface="Avenir"/>
                  <a:cs typeface="Avenir"/>
                  <a:sym typeface="Avenir"/>
                </a:rPr>
                <a:t>am</a:t>
              </a:r>
              <a:r>
                <a:rPr lang="en-US" sz="2904">
                  <a:solidFill>
                    <a:srgbClr val="FFFFFF"/>
                  </a:solidFill>
                  <a:latin typeface="Avenir"/>
                  <a:ea typeface="Avenir"/>
                  <a:cs typeface="Avenir"/>
                  <a:sym typeface="Avenir"/>
                </a:rPr>
                <a:t>ic,</a:t>
              </a:r>
              <a:r>
                <a:rPr lang="en-US" sz="2904">
                  <a:solidFill>
                    <a:srgbClr val="FFFFFF"/>
                  </a:solidFill>
                  <a:latin typeface="Avenir"/>
                  <a:ea typeface="Avenir"/>
                  <a:cs typeface="Avenir"/>
                  <a:sym typeface="Avenir"/>
                </a:rPr>
                <a:t> </a:t>
              </a:r>
              <a:r>
                <a:rPr lang="en-US" sz="2904">
                  <a:solidFill>
                    <a:srgbClr val="FFFFFF"/>
                  </a:solidFill>
                  <a:latin typeface="Avenir"/>
                  <a:ea typeface="Avenir"/>
                  <a:cs typeface="Avenir"/>
                  <a:sym typeface="Avenir"/>
                </a:rPr>
                <a:t>in</a:t>
              </a:r>
              <a:r>
                <a:rPr lang="en-US" sz="2904">
                  <a:solidFill>
                    <a:srgbClr val="FFFFFF"/>
                  </a:solidFill>
                  <a:latin typeface="Avenir"/>
                  <a:ea typeface="Avenir"/>
                  <a:cs typeface="Avenir"/>
                  <a:sym typeface="Avenir"/>
                </a:rPr>
                <a:t>t</a:t>
              </a:r>
              <a:r>
                <a:rPr lang="en-US" sz="2904">
                  <a:solidFill>
                    <a:srgbClr val="FFFFFF"/>
                  </a:solidFill>
                  <a:latin typeface="Avenir"/>
                  <a:ea typeface="Avenir"/>
                  <a:cs typeface="Avenir"/>
                  <a:sym typeface="Avenir"/>
                </a:rPr>
                <a:t>er</a:t>
              </a:r>
              <a:r>
                <a:rPr lang="en-US" sz="2904">
                  <a:solidFill>
                    <a:srgbClr val="FFFFFF"/>
                  </a:solidFill>
                  <a:latin typeface="Avenir"/>
                  <a:ea typeface="Avenir"/>
                  <a:cs typeface="Avenir"/>
                  <a:sym typeface="Avenir"/>
                </a:rPr>
                <a:t>a</a:t>
              </a:r>
              <a:r>
                <a:rPr lang="en-US" sz="2904">
                  <a:solidFill>
                    <a:srgbClr val="FFFFFF"/>
                  </a:solidFill>
                  <a:latin typeface="Avenir"/>
                  <a:ea typeface="Avenir"/>
                  <a:cs typeface="Avenir"/>
                  <a:sym typeface="Avenir"/>
                </a:rPr>
                <a:t>c</a:t>
              </a:r>
              <a:r>
                <a:rPr lang="en-US" sz="2904">
                  <a:solidFill>
                    <a:srgbClr val="FFFFFF"/>
                  </a:solidFill>
                  <a:latin typeface="Avenir"/>
                  <a:ea typeface="Avenir"/>
                  <a:cs typeface="Avenir"/>
                  <a:sym typeface="Avenir"/>
                </a:rPr>
                <a:t>t</a:t>
              </a:r>
              <a:r>
                <a:rPr lang="en-US" sz="2904">
                  <a:solidFill>
                    <a:srgbClr val="FFFFFF"/>
                  </a:solidFill>
                  <a:latin typeface="Avenir"/>
                  <a:ea typeface="Avenir"/>
                  <a:cs typeface="Avenir"/>
                  <a:sym typeface="Avenir"/>
                </a:rPr>
                <a:t>iv</a:t>
              </a:r>
              <a:r>
                <a:rPr lang="en-US" sz="2904">
                  <a:solidFill>
                    <a:srgbClr val="FFFFFF"/>
                  </a:solidFill>
                  <a:latin typeface="Avenir"/>
                  <a:ea typeface="Avenir"/>
                  <a:cs typeface="Avenir"/>
                  <a:sym typeface="Avenir"/>
                </a:rPr>
                <a:t>e </a:t>
              </a:r>
              <a:r>
                <a:rPr lang="en-US" sz="2904">
                  <a:solidFill>
                    <a:srgbClr val="FFFFFF"/>
                  </a:solidFill>
                  <a:latin typeface="Avenir"/>
                  <a:ea typeface="Avenir"/>
                  <a:cs typeface="Avenir"/>
                  <a:sym typeface="Avenir"/>
                </a:rPr>
                <a:t>e</a:t>
              </a:r>
              <a:r>
                <a:rPr lang="en-US" sz="2904">
                  <a:solidFill>
                    <a:srgbClr val="FFFFFF"/>
                  </a:solidFill>
                  <a:latin typeface="Avenir"/>
                  <a:ea typeface="Avenir"/>
                  <a:cs typeface="Avenir"/>
                  <a:sym typeface="Avenir"/>
                </a:rPr>
                <a:t>nvi</a:t>
              </a:r>
              <a:r>
                <a:rPr lang="en-US" sz="2904">
                  <a:solidFill>
                    <a:srgbClr val="FFFFFF"/>
                  </a:solidFill>
                  <a:latin typeface="Avenir"/>
                  <a:ea typeface="Avenir"/>
                  <a:cs typeface="Avenir"/>
                  <a:sym typeface="Avenir"/>
                </a:rPr>
                <a:t>ronmen</a:t>
              </a:r>
              <a:r>
                <a:rPr lang="en-US" sz="2904">
                  <a:solidFill>
                    <a:srgbClr val="FFFFFF"/>
                  </a:solidFill>
                  <a:latin typeface="Avenir"/>
                  <a:ea typeface="Avenir"/>
                  <a:cs typeface="Avenir"/>
                  <a:sym typeface="Avenir"/>
                </a:rPr>
                <a:t>t</a:t>
              </a:r>
              <a:r>
                <a:rPr lang="en-US" sz="2904">
                  <a:solidFill>
                    <a:srgbClr val="FFFFFF"/>
                  </a:solidFill>
                  <a:latin typeface="Avenir"/>
                  <a:ea typeface="Avenir"/>
                  <a:cs typeface="Avenir"/>
                  <a:sym typeface="Avenir"/>
                </a:rPr>
                <a:t>s.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DAGms1j_mn0</dc:identifier>
  <dcterms:modified xsi:type="dcterms:W3CDTF">2011-08-01T06:04:30Z</dcterms:modified>
  <cp:revision>1</cp:revision>
  <dc:title>MA SWREDA Presentation</dc:title>
</cp:coreProperties>
</file>