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31"/>
  </p:notesMasterIdLst>
  <p:sldIdLst>
    <p:sldId id="256" r:id="rId2"/>
    <p:sldId id="258" r:id="rId3"/>
    <p:sldId id="262" r:id="rId4"/>
    <p:sldId id="291" r:id="rId5"/>
    <p:sldId id="299" r:id="rId6"/>
    <p:sldId id="269" r:id="rId7"/>
    <p:sldId id="270" r:id="rId8"/>
    <p:sldId id="268" r:id="rId9"/>
    <p:sldId id="267" r:id="rId10"/>
    <p:sldId id="292" r:id="rId11"/>
    <p:sldId id="271" r:id="rId12"/>
    <p:sldId id="272" r:id="rId13"/>
    <p:sldId id="273" r:id="rId14"/>
    <p:sldId id="274" r:id="rId15"/>
    <p:sldId id="275" r:id="rId16"/>
    <p:sldId id="276" r:id="rId17"/>
    <p:sldId id="277" r:id="rId18"/>
    <p:sldId id="278" r:id="rId19"/>
    <p:sldId id="279" r:id="rId20"/>
    <p:sldId id="287" r:id="rId21"/>
    <p:sldId id="290" r:id="rId22"/>
    <p:sldId id="280" r:id="rId23"/>
    <p:sldId id="281" r:id="rId24"/>
    <p:sldId id="282" r:id="rId25"/>
    <p:sldId id="300" r:id="rId26"/>
    <p:sldId id="301" r:id="rId27"/>
    <p:sldId id="302" r:id="rId28"/>
    <p:sldId id="298" r:id="rId29"/>
    <p:sldId id="264" r:id="rId30"/>
  </p:sldIdLst>
  <p:sldSz cx="24384000" cy="13716000"/>
  <p:notesSz cx="6858000" cy="9144000"/>
  <p:embeddedFontLst>
    <p:embeddedFont>
      <p:font typeface="Helvetica Neue" panose="020B0604020202020204" charset="0"/>
      <p:regular r:id="rId32"/>
      <p:bold r:id="rId33"/>
      <p:italic r:id="rId34"/>
      <p:boldItalic r:id="rId35"/>
    </p:embeddedFont>
    <p:embeddedFont>
      <p:font typeface="Inter" panose="020B0604020202020204" charset="0"/>
      <p:regular r:id="rId36"/>
      <p:bold r:id="rId37"/>
      <p:italic r:id="rId38"/>
      <p:boldItalic r:id="rId39"/>
    </p:embeddedFont>
    <p:embeddedFont>
      <p:font typeface="Inter ExtraBold" panose="020B0604020202020204" charset="0"/>
      <p:bold r:id="rId40"/>
      <p:italic r:id="rId41"/>
      <p:boldItalic r:id="rId42"/>
    </p:embeddedFont>
    <p:embeddedFont>
      <p:font typeface="Inter Tight"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6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1"/>
    <p:restoredTop sz="94737"/>
  </p:normalViewPr>
  <p:slideViewPr>
    <p:cSldViewPr snapToGrid="0">
      <p:cViewPr varScale="1">
        <p:scale>
          <a:sx n="27" d="100"/>
          <a:sy n="27" d="100"/>
        </p:scale>
        <p:origin x="31" y="21"/>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9566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84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9982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874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0262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143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5851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3968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9996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5564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092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9936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0691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1602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3394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86D50380-2907-5F66-1B65-5688D57DD3A6}"/>
            </a:ext>
          </a:extLst>
        </p:cNvPr>
        <p:cNvGrpSpPr/>
        <p:nvPr/>
      </p:nvGrpSpPr>
      <p:grpSpPr>
        <a:xfrm>
          <a:off x="0" y="0"/>
          <a:ext cx="0" cy="0"/>
          <a:chOff x="0" y="0"/>
          <a:chExt cx="0" cy="0"/>
        </a:xfrm>
      </p:grpSpPr>
      <p:sp>
        <p:nvSpPr>
          <p:cNvPr id="159" name="Google Shape;159;p8:notes">
            <a:extLst>
              <a:ext uri="{FF2B5EF4-FFF2-40B4-BE49-F238E27FC236}">
                <a16:creationId xmlns:a16="http://schemas.microsoft.com/office/drawing/2014/main" id="{9EF6C4AD-E1C5-EBCA-3544-9FBB649B6666}"/>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a:extLst>
              <a:ext uri="{FF2B5EF4-FFF2-40B4-BE49-F238E27FC236}">
                <a16:creationId xmlns:a16="http://schemas.microsoft.com/office/drawing/2014/main" id="{0CD8E219-A67D-A084-079C-6A20B8A99D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0247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554B57F1-0912-7826-638F-5A91E83653AD}"/>
            </a:ext>
          </a:extLst>
        </p:cNvPr>
        <p:cNvGrpSpPr/>
        <p:nvPr/>
      </p:nvGrpSpPr>
      <p:grpSpPr>
        <a:xfrm>
          <a:off x="0" y="0"/>
          <a:ext cx="0" cy="0"/>
          <a:chOff x="0" y="0"/>
          <a:chExt cx="0" cy="0"/>
        </a:xfrm>
      </p:grpSpPr>
      <p:sp>
        <p:nvSpPr>
          <p:cNvPr id="159" name="Google Shape;159;p8:notes">
            <a:extLst>
              <a:ext uri="{FF2B5EF4-FFF2-40B4-BE49-F238E27FC236}">
                <a16:creationId xmlns:a16="http://schemas.microsoft.com/office/drawing/2014/main" id="{B8729872-CFF1-4979-4DFD-995970880777}"/>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a:extLst>
              <a:ext uri="{FF2B5EF4-FFF2-40B4-BE49-F238E27FC236}">
                <a16:creationId xmlns:a16="http://schemas.microsoft.com/office/drawing/2014/main" id="{81C12851-1E6B-7691-9D31-48D36693E9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5735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5A5F033C-5E9C-5425-6D58-CE92BA4FFDAA}"/>
            </a:ext>
          </a:extLst>
        </p:cNvPr>
        <p:cNvGrpSpPr/>
        <p:nvPr/>
      </p:nvGrpSpPr>
      <p:grpSpPr>
        <a:xfrm>
          <a:off x="0" y="0"/>
          <a:ext cx="0" cy="0"/>
          <a:chOff x="0" y="0"/>
          <a:chExt cx="0" cy="0"/>
        </a:xfrm>
      </p:grpSpPr>
      <p:sp>
        <p:nvSpPr>
          <p:cNvPr id="159" name="Google Shape;159;p8:notes">
            <a:extLst>
              <a:ext uri="{FF2B5EF4-FFF2-40B4-BE49-F238E27FC236}">
                <a16:creationId xmlns:a16="http://schemas.microsoft.com/office/drawing/2014/main" id="{4F7DD754-9FA7-7C06-032F-9A80605874DF}"/>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a:extLst>
              <a:ext uri="{FF2B5EF4-FFF2-40B4-BE49-F238E27FC236}">
                <a16:creationId xmlns:a16="http://schemas.microsoft.com/office/drawing/2014/main" id="{DFD53363-524A-ACC4-1AD6-72802FE18F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0607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781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6" name="Google Shape;14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864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CDDFF2C7-98A3-713E-3BCC-A2C217539FBD}"/>
            </a:ext>
          </a:extLst>
        </p:cNvPr>
        <p:cNvGrpSpPr/>
        <p:nvPr/>
      </p:nvGrpSpPr>
      <p:grpSpPr>
        <a:xfrm>
          <a:off x="0" y="0"/>
          <a:ext cx="0" cy="0"/>
          <a:chOff x="0" y="0"/>
          <a:chExt cx="0" cy="0"/>
        </a:xfrm>
      </p:grpSpPr>
      <p:sp>
        <p:nvSpPr>
          <p:cNvPr id="159" name="Google Shape;159;p8:notes">
            <a:extLst>
              <a:ext uri="{FF2B5EF4-FFF2-40B4-BE49-F238E27FC236}">
                <a16:creationId xmlns:a16="http://schemas.microsoft.com/office/drawing/2014/main" id="{5D4F6967-0F9F-4C1B-8D13-8E45FF525D7C}"/>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a:extLst>
              <a:ext uri="{FF2B5EF4-FFF2-40B4-BE49-F238E27FC236}">
                <a16:creationId xmlns:a16="http://schemas.microsoft.com/office/drawing/2014/main" id="{56A1AC63-3E4D-A32D-C501-EA7A460735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302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7896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1818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9411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9563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4"/>
        <p:cNvGrpSpPr/>
        <p:nvPr/>
      </p:nvGrpSpPr>
      <p:grpSpPr>
        <a:xfrm>
          <a:off x="0" y="0"/>
          <a:ext cx="0" cy="0"/>
          <a:chOff x="0" y="0"/>
          <a:chExt cx="0" cy="0"/>
        </a:xfrm>
      </p:grpSpPr>
      <p:sp>
        <p:nvSpPr>
          <p:cNvPr id="55" name="Google Shape;55;p12"/>
          <p:cNvSpPr txBox="1">
            <a:spLocks noGrp="1"/>
          </p:cNvSpPr>
          <p:nvPr>
            <p:ph type="body" idx="1"/>
          </p:nvPr>
        </p:nvSpPr>
        <p:spPr>
          <a:xfrm>
            <a:off x="1206500" y="2324100"/>
            <a:ext cx="21971000" cy="10033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56" name="Google Shape;56;p12"/>
          <p:cNvSpPr txBox="1">
            <a:spLocks noGrp="1"/>
          </p:cNvSpPr>
          <p:nvPr>
            <p:ph type="title"/>
          </p:nvPr>
        </p:nvSpPr>
        <p:spPr>
          <a:xfrm>
            <a:off x="1206500" y="635000"/>
            <a:ext cx="21971000" cy="1689100"/>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57" name="Google Shape;57;p12"/>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8"/>
        <p:cNvGrpSpPr/>
        <p:nvPr/>
      </p:nvGrpSpPr>
      <p:grpSpPr>
        <a:xfrm>
          <a:off x="0" y="0"/>
          <a:ext cx="0" cy="0"/>
          <a:chOff x="0" y="0"/>
          <a:chExt cx="0" cy="0"/>
        </a:xfrm>
      </p:grpSpPr>
      <p:sp>
        <p:nvSpPr>
          <p:cNvPr id="59" name="Google Shape;59;p13"/>
          <p:cNvSpPr txBox="1">
            <a:spLocks noGrp="1"/>
          </p:cNvSpPr>
          <p:nvPr>
            <p:ph type="body" idx="1"/>
          </p:nvPr>
        </p:nvSpPr>
        <p:spPr>
          <a:xfrm>
            <a:off x="1206500" y="2324100"/>
            <a:ext cx="21971000" cy="10033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60" name="Google Shape;60;p13"/>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6000"/>
              </a:spcBef>
              <a:spcAft>
                <a:spcPts val="0"/>
              </a:spcAft>
              <a:buClr>
                <a:srgbClr val="52575F"/>
              </a:buClr>
              <a:buSzPts val="5000"/>
              <a:buFont typeface="Arial"/>
              <a:buNone/>
              <a:defRPr sz="5000"/>
            </a:lvl1pPr>
            <a:lvl2pPr marL="914400" lvl="1" indent="-228600" algn="l">
              <a:lnSpc>
                <a:spcPct val="100000"/>
              </a:lnSpc>
              <a:spcBef>
                <a:spcPts val="6000"/>
              </a:spcBef>
              <a:spcAft>
                <a:spcPts val="0"/>
              </a:spcAft>
              <a:buClr>
                <a:srgbClr val="52575F"/>
              </a:buClr>
              <a:buSzPts val="5000"/>
              <a:buFont typeface="Arial"/>
              <a:buNone/>
              <a:defRPr sz="5000"/>
            </a:lvl2pPr>
            <a:lvl3pPr marL="1371600" lvl="2" indent="-228600" algn="l">
              <a:lnSpc>
                <a:spcPct val="100000"/>
              </a:lnSpc>
              <a:spcBef>
                <a:spcPts val="6000"/>
              </a:spcBef>
              <a:spcAft>
                <a:spcPts val="0"/>
              </a:spcAft>
              <a:buClr>
                <a:srgbClr val="52575F"/>
              </a:buClr>
              <a:buSzPts val="5000"/>
              <a:buFont typeface="Arial"/>
              <a:buNone/>
              <a:defRPr sz="5000"/>
            </a:lvl3pPr>
            <a:lvl4pPr marL="1828800" lvl="3" indent="-228600" algn="l">
              <a:lnSpc>
                <a:spcPct val="100000"/>
              </a:lnSpc>
              <a:spcBef>
                <a:spcPts val="6000"/>
              </a:spcBef>
              <a:spcAft>
                <a:spcPts val="0"/>
              </a:spcAft>
              <a:buClr>
                <a:srgbClr val="52575F"/>
              </a:buClr>
              <a:buSzPts val="5000"/>
              <a:buFont typeface="Arial"/>
              <a:buNone/>
              <a:defRPr sz="5000"/>
            </a:lvl4pPr>
            <a:lvl5pPr marL="2286000" lvl="4" indent="-228600" algn="l">
              <a:lnSpc>
                <a:spcPct val="100000"/>
              </a:lnSpc>
              <a:spcBef>
                <a:spcPts val="6000"/>
              </a:spcBef>
              <a:spcAft>
                <a:spcPts val="0"/>
              </a:spcAft>
              <a:buClr>
                <a:srgbClr val="52575F"/>
              </a:buClr>
              <a:buSzPts val="5000"/>
              <a:buFont typeface="Arial"/>
              <a:buNone/>
              <a:defRPr sz="5000"/>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61" name="Google Shape;61;p13"/>
          <p:cNvSpPr txBox="1">
            <a:spLocks noGrp="1"/>
          </p:cNvSpPr>
          <p:nvPr>
            <p:ph type="title"/>
          </p:nvPr>
        </p:nvSpPr>
        <p:spPr>
          <a:xfrm>
            <a:off x="1206500" y="635000"/>
            <a:ext cx="21971000" cy="1689100"/>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62" name="Google Shape;62;p13"/>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63"/>
        <p:cNvGrpSpPr/>
        <p:nvPr/>
      </p:nvGrpSpPr>
      <p:grpSpPr>
        <a:xfrm>
          <a:off x="0" y="0"/>
          <a:ext cx="0" cy="0"/>
          <a:chOff x="0" y="0"/>
          <a:chExt cx="0" cy="0"/>
        </a:xfrm>
      </p:grpSpPr>
      <p:sp>
        <p:nvSpPr>
          <p:cNvPr id="64" name="Google Shape;64;p14"/>
          <p:cNvSpPr txBox="1">
            <a:spLocks noGrp="1"/>
          </p:cNvSpPr>
          <p:nvPr>
            <p:ph type="body" idx="1"/>
          </p:nvPr>
        </p:nvSpPr>
        <p:spPr>
          <a:xfrm>
            <a:off x="1206500" y="4191000"/>
            <a:ext cx="21971000" cy="4089400"/>
          </a:xfrm>
          <a:prstGeom prst="rect">
            <a:avLst/>
          </a:prstGeom>
          <a:noFill/>
          <a:ln>
            <a:noFill/>
          </a:ln>
        </p:spPr>
        <p:txBody>
          <a:bodyPr spcFirstLastPara="1" wrap="square" lIns="50800" tIns="50800" rIns="50800" bIns="50800" anchor="ctr" anchorCtr="0">
            <a:normAutofit/>
          </a:bodyPr>
          <a:lstStyle>
            <a:lvl1pPr marL="457200" lvl="0" indent="-228600" algn="ctr">
              <a:lnSpc>
                <a:spcPct val="90000"/>
              </a:lnSpc>
              <a:spcBef>
                <a:spcPts val="0"/>
              </a:spcBef>
              <a:spcAft>
                <a:spcPts val="0"/>
              </a:spcAft>
              <a:buClr>
                <a:srgbClr val="52575F"/>
              </a:buClr>
              <a:buSzPts val="12000"/>
              <a:buFont typeface="Arial"/>
              <a:buNone/>
              <a:defRPr sz="12000">
                <a:latin typeface="Arial"/>
                <a:ea typeface="Arial"/>
                <a:cs typeface="Arial"/>
                <a:sym typeface="Arial"/>
              </a:defRPr>
            </a:lvl1pPr>
            <a:lvl2pPr marL="914400" lvl="1" indent="-228600" algn="ctr">
              <a:lnSpc>
                <a:spcPct val="90000"/>
              </a:lnSpc>
              <a:spcBef>
                <a:spcPts val="0"/>
              </a:spcBef>
              <a:spcAft>
                <a:spcPts val="0"/>
              </a:spcAft>
              <a:buClr>
                <a:srgbClr val="52575F"/>
              </a:buClr>
              <a:buSzPts val="12000"/>
              <a:buFont typeface="Arial"/>
              <a:buNone/>
              <a:defRPr sz="12000">
                <a:latin typeface="Arial"/>
                <a:ea typeface="Arial"/>
                <a:cs typeface="Arial"/>
                <a:sym typeface="Arial"/>
              </a:defRPr>
            </a:lvl2pPr>
            <a:lvl3pPr marL="1371600" lvl="2" indent="-228600" algn="ctr">
              <a:lnSpc>
                <a:spcPct val="90000"/>
              </a:lnSpc>
              <a:spcBef>
                <a:spcPts val="0"/>
              </a:spcBef>
              <a:spcAft>
                <a:spcPts val="0"/>
              </a:spcAft>
              <a:buClr>
                <a:srgbClr val="52575F"/>
              </a:buClr>
              <a:buSzPts val="12000"/>
              <a:buFont typeface="Arial"/>
              <a:buNone/>
              <a:defRPr sz="12000">
                <a:latin typeface="Arial"/>
                <a:ea typeface="Arial"/>
                <a:cs typeface="Arial"/>
                <a:sym typeface="Arial"/>
              </a:defRPr>
            </a:lvl3pPr>
            <a:lvl4pPr marL="1828800" lvl="3" indent="-228600" algn="ctr">
              <a:lnSpc>
                <a:spcPct val="90000"/>
              </a:lnSpc>
              <a:spcBef>
                <a:spcPts val="0"/>
              </a:spcBef>
              <a:spcAft>
                <a:spcPts val="0"/>
              </a:spcAft>
              <a:buClr>
                <a:srgbClr val="52575F"/>
              </a:buClr>
              <a:buSzPts val="12000"/>
              <a:buFont typeface="Arial"/>
              <a:buNone/>
              <a:defRPr sz="12000">
                <a:latin typeface="Arial"/>
                <a:ea typeface="Arial"/>
                <a:cs typeface="Arial"/>
                <a:sym typeface="Arial"/>
              </a:defRPr>
            </a:lvl4pPr>
            <a:lvl5pPr marL="2286000" lvl="4" indent="-228600" algn="ctr">
              <a:lnSpc>
                <a:spcPct val="90000"/>
              </a:lnSpc>
              <a:spcBef>
                <a:spcPts val="0"/>
              </a:spcBef>
              <a:spcAft>
                <a:spcPts val="0"/>
              </a:spcAft>
              <a:buClr>
                <a:srgbClr val="52575F"/>
              </a:buClr>
              <a:buSzPts val="12000"/>
              <a:buFont typeface="Arial"/>
              <a:buNone/>
              <a:defRPr sz="12000">
                <a:latin typeface="Arial"/>
                <a:ea typeface="Arial"/>
                <a:cs typeface="Arial"/>
                <a:sym typeface="Arial"/>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65" name="Google Shape;65;p14"/>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1206500" y="1206500"/>
            <a:ext cx="21971000" cy="7353300"/>
          </a:xfrm>
          <a:prstGeom prst="rect">
            <a:avLst/>
          </a:prstGeom>
          <a:noFill/>
          <a:ln>
            <a:noFill/>
          </a:ln>
        </p:spPr>
        <p:txBody>
          <a:bodyPr spcFirstLastPara="1" wrap="square" lIns="50800" tIns="50800" rIns="50800" bIns="50800" anchor="b" anchorCtr="0">
            <a:normAutofit/>
          </a:bodyPr>
          <a:lstStyle>
            <a:lvl1pPr marL="457200" lvl="0" indent="-228600" algn="ctr">
              <a:lnSpc>
                <a:spcPct val="90000"/>
              </a:lnSpc>
              <a:spcBef>
                <a:spcPts val="0"/>
              </a:spcBef>
              <a:spcAft>
                <a:spcPts val="0"/>
              </a:spcAft>
              <a:buClr>
                <a:srgbClr val="52575F"/>
              </a:buClr>
              <a:buSzPts val="35000"/>
              <a:buFont typeface="Arial"/>
              <a:buNone/>
              <a:defRPr sz="35000">
                <a:latin typeface="Arial"/>
                <a:ea typeface="Arial"/>
                <a:cs typeface="Arial"/>
                <a:sym typeface="Arial"/>
              </a:defRPr>
            </a:lvl1pPr>
            <a:lvl2pPr marL="914400" lvl="1" indent="-228600" algn="ctr">
              <a:lnSpc>
                <a:spcPct val="90000"/>
              </a:lnSpc>
              <a:spcBef>
                <a:spcPts val="0"/>
              </a:spcBef>
              <a:spcAft>
                <a:spcPts val="0"/>
              </a:spcAft>
              <a:buClr>
                <a:srgbClr val="52575F"/>
              </a:buClr>
              <a:buSzPts val="35000"/>
              <a:buFont typeface="Arial"/>
              <a:buNone/>
              <a:defRPr sz="35000">
                <a:latin typeface="Arial"/>
                <a:ea typeface="Arial"/>
                <a:cs typeface="Arial"/>
                <a:sym typeface="Arial"/>
              </a:defRPr>
            </a:lvl2pPr>
            <a:lvl3pPr marL="1371600" lvl="2" indent="-228600" algn="ctr">
              <a:lnSpc>
                <a:spcPct val="90000"/>
              </a:lnSpc>
              <a:spcBef>
                <a:spcPts val="0"/>
              </a:spcBef>
              <a:spcAft>
                <a:spcPts val="0"/>
              </a:spcAft>
              <a:buClr>
                <a:srgbClr val="52575F"/>
              </a:buClr>
              <a:buSzPts val="35000"/>
              <a:buFont typeface="Arial"/>
              <a:buNone/>
              <a:defRPr sz="35000">
                <a:latin typeface="Arial"/>
                <a:ea typeface="Arial"/>
                <a:cs typeface="Arial"/>
                <a:sym typeface="Arial"/>
              </a:defRPr>
            </a:lvl3pPr>
            <a:lvl4pPr marL="1828800" lvl="3" indent="-228600" algn="ctr">
              <a:lnSpc>
                <a:spcPct val="90000"/>
              </a:lnSpc>
              <a:spcBef>
                <a:spcPts val="0"/>
              </a:spcBef>
              <a:spcAft>
                <a:spcPts val="0"/>
              </a:spcAft>
              <a:buClr>
                <a:srgbClr val="52575F"/>
              </a:buClr>
              <a:buSzPts val="35000"/>
              <a:buFont typeface="Arial"/>
              <a:buNone/>
              <a:defRPr sz="35000">
                <a:latin typeface="Arial"/>
                <a:ea typeface="Arial"/>
                <a:cs typeface="Arial"/>
                <a:sym typeface="Arial"/>
              </a:defRPr>
            </a:lvl4pPr>
            <a:lvl5pPr marL="2286000" lvl="4" indent="-228600" algn="ctr">
              <a:lnSpc>
                <a:spcPct val="90000"/>
              </a:lnSpc>
              <a:spcBef>
                <a:spcPts val="0"/>
              </a:spcBef>
              <a:spcAft>
                <a:spcPts val="0"/>
              </a:spcAft>
              <a:buClr>
                <a:srgbClr val="52575F"/>
              </a:buClr>
              <a:buSzPts val="35000"/>
              <a:buFont typeface="Arial"/>
              <a:buNone/>
              <a:defRPr sz="35000">
                <a:latin typeface="Arial"/>
                <a:ea typeface="Arial"/>
                <a:cs typeface="Arial"/>
                <a:sym typeface="Arial"/>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68" name="Google Shape;68;p15"/>
          <p:cNvSpPr txBox="1">
            <a:spLocks noGrp="1"/>
          </p:cNvSpPr>
          <p:nvPr>
            <p:ph type="body" idx="2"/>
          </p:nvPr>
        </p:nvSpPr>
        <p:spPr>
          <a:xfrm>
            <a:off x="1206500" y="8128000"/>
            <a:ext cx="21971000" cy="1079500"/>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69" name="Google Shape;69;p15"/>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0"/>
        <p:cNvGrpSpPr/>
        <p:nvPr/>
      </p:nvGrpSpPr>
      <p:grpSpPr>
        <a:xfrm>
          <a:off x="0" y="0"/>
          <a:ext cx="0" cy="0"/>
          <a:chOff x="0" y="0"/>
          <a:chExt cx="0" cy="0"/>
        </a:xfrm>
      </p:grpSpPr>
      <p:sp>
        <p:nvSpPr>
          <p:cNvPr id="71" name="Google Shape;71;p16"/>
          <p:cNvSpPr txBox="1">
            <a:spLocks noGrp="1"/>
          </p:cNvSpPr>
          <p:nvPr>
            <p:ph type="body" idx="1"/>
          </p:nvPr>
        </p:nvSpPr>
        <p:spPr>
          <a:xfrm>
            <a:off x="5461000" y="9563100"/>
            <a:ext cx="13728700" cy="6985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52575F"/>
              </a:buClr>
              <a:buSzPts val="3600"/>
              <a:buFont typeface="Arial"/>
              <a:buNone/>
              <a:defRPr sz="36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72" name="Google Shape;72;p16"/>
          <p:cNvSpPr txBox="1">
            <a:spLocks noGrp="1"/>
          </p:cNvSpPr>
          <p:nvPr>
            <p:ph type="body" idx="2"/>
          </p:nvPr>
        </p:nvSpPr>
        <p:spPr>
          <a:xfrm>
            <a:off x="5194300" y="4165600"/>
            <a:ext cx="13995400" cy="4432300"/>
          </a:xfrm>
          <a:prstGeom prst="rect">
            <a:avLst/>
          </a:prstGeom>
          <a:noFill/>
          <a:ln>
            <a:noFill/>
          </a:ln>
        </p:spPr>
        <p:txBody>
          <a:bodyPr spcFirstLastPara="1" wrap="square" lIns="50800" tIns="50800" rIns="50800" bIns="50800" anchor="b" anchorCtr="0">
            <a:normAutofit/>
          </a:bodyPr>
          <a:lstStyle>
            <a:lvl1pPr marL="457200" lvl="0" indent="-228600" algn="l">
              <a:lnSpc>
                <a:spcPct val="90000"/>
              </a:lnSpc>
              <a:spcBef>
                <a:spcPts val="0"/>
              </a:spcBef>
              <a:spcAft>
                <a:spcPts val="0"/>
              </a:spcAft>
              <a:buClr>
                <a:srgbClr val="52575F"/>
              </a:buClr>
              <a:buSzPts val="9300"/>
              <a:buFont typeface="Arial"/>
              <a:buNone/>
              <a:defRPr sz="9300">
                <a:latin typeface="Arial"/>
                <a:ea typeface="Arial"/>
                <a:cs typeface="Arial"/>
                <a:sym typeface="Arial"/>
              </a:defRPr>
            </a:lvl1pPr>
            <a:lvl2pPr marL="914400" lvl="1" indent="-228600" algn="l">
              <a:lnSpc>
                <a:spcPct val="90000"/>
              </a:lnSpc>
              <a:spcBef>
                <a:spcPts val="0"/>
              </a:spcBef>
              <a:spcAft>
                <a:spcPts val="0"/>
              </a:spcAft>
              <a:buClr>
                <a:srgbClr val="52575F"/>
              </a:buClr>
              <a:buSzPts val="9300"/>
              <a:buFont typeface="Arial"/>
              <a:buNone/>
              <a:defRPr sz="9300">
                <a:latin typeface="Arial"/>
                <a:ea typeface="Arial"/>
                <a:cs typeface="Arial"/>
                <a:sym typeface="Arial"/>
              </a:defRPr>
            </a:lvl2pPr>
            <a:lvl3pPr marL="1371600" lvl="2" indent="-228600" algn="l">
              <a:lnSpc>
                <a:spcPct val="90000"/>
              </a:lnSpc>
              <a:spcBef>
                <a:spcPts val="0"/>
              </a:spcBef>
              <a:spcAft>
                <a:spcPts val="0"/>
              </a:spcAft>
              <a:buClr>
                <a:srgbClr val="52575F"/>
              </a:buClr>
              <a:buSzPts val="9300"/>
              <a:buFont typeface="Arial"/>
              <a:buNone/>
              <a:defRPr sz="9300">
                <a:latin typeface="Arial"/>
                <a:ea typeface="Arial"/>
                <a:cs typeface="Arial"/>
                <a:sym typeface="Arial"/>
              </a:defRPr>
            </a:lvl3pPr>
            <a:lvl4pPr marL="1828800" lvl="3" indent="-228600" algn="l">
              <a:lnSpc>
                <a:spcPct val="90000"/>
              </a:lnSpc>
              <a:spcBef>
                <a:spcPts val="0"/>
              </a:spcBef>
              <a:spcAft>
                <a:spcPts val="0"/>
              </a:spcAft>
              <a:buClr>
                <a:srgbClr val="52575F"/>
              </a:buClr>
              <a:buSzPts val="9300"/>
              <a:buFont typeface="Arial"/>
              <a:buNone/>
              <a:defRPr sz="9300">
                <a:latin typeface="Arial"/>
                <a:ea typeface="Arial"/>
                <a:cs typeface="Arial"/>
                <a:sym typeface="Arial"/>
              </a:defRPr>
            </a:lvl4pPr>
            <a:lvl5pPr marL="2286000" lvl="4" indent="-228600" algn="l">
              <a:lnSpc>
                <a:spcPct val="90000"/>
              </a:lnSpc>
              <a:spcBef>
                <a:spcPts val="0"/>
              </a:spcBef>
              <a:spcAft>
                <a:spcPts val="0"/>
              </a:spcAft>
              <a:buClr>
                <a:srgbClr val="52575F"/>
              </a:buClr>
              <a:buSzPts val="9300"/>
              <a:buFont typeface="Arial"/>
              <a:buNone/>
              <a:defRPr sz="9300">
                <a:latin typeface="Arial"/>
                <a:ea typeface="Arial"/>
                <a:cs typeface="Arial"/>
                <a:sym typeface="Arial"/>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73" name="Google Shape;73;p16"/>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74"/>
        <p:cNvGrpSpPr/>
        <p:nvPr/>
      </p:nvGrpSpPr>
      <p:grpSpPr>
        <a:xfrm>
          <a:off x="0" y="0"/>
          <a:ext cx="0" cy="0"/>
          <a:chOff x="0" y="0"/>
          <a:chExt cx="0" cy="0"/>
        </a:xfrm>
      </p:grpSpPr>
      <p:sp>
        <p:nvSpPr>
          <p:cNvPr id="75" name="Google Shape;75;p17"/>
          <p:cNvSpPr>
            <a:spLocks noGrp="1"/>
          </p:cNvSpPr>
          <p:nvPr>
            <p:ph type="pic" idx="2"/>
          </p:nvPr>
        </p:nvSpPr>
        <p:spPr>
          <a:xfrm>
            <a:off x="1257300" y="3213100"/>
            <a:ext cx="7289800" cy="7289800"/>
          </a:xfrm>
          <a:prstGeom prst="rect">
            <a:avLst/>
          </a:prstGeom>
          <a:noFill/>
          <a:ln>
            <a:noFill/>
          </a:ln>
        </p:spPr>
      </p:sp>
      <p:sp>
        <p:nvSpPr>
          <p:cNvPr id="76" name="Google Shape;76;p17"/>
          <p:cNvSpPr>
            <a:spLocks noGrp="1"/>
          </p:cNvSpPr>
          <p:nvPr>
            <p:ph type="pic" idx="3"/>
          </p:nvPr>
        </p:nvSpPr>
        <p:spPr>
          <a:xfrm>
            <a:off x="7353300" y="3632200"/>
            <a:ext cx="9677400" cy="6451600"/>
          </a:xfrm>
          <a:prstGeom prst="rect">
            <a:avLst/>
          </a:prstGeom>
          <a:noFill/>
          <a:ln>
            <a:noFill/>
          </a:ln>
        </p:spPr>
      </p:sp>
      <p:sp>
        <p:nvSpPr>
          <p:cNvPr id="77" name="Google Shape;77;p17"/>
          <p:cNvSpPr>
            <a:spLocks noGrp="1"/>
          </p:cNvSpPr>
          <p:nvPr>
            <p:ph type="pic" idx="4"/>
          </p:nvPr>
        </p:nvSpPr>
        <p:spPr>
          <a:xfrm>
            <a:off x="14621933" y="3632200"/>
            <a:ext cx="9677401" cy="6457250"/>
          </a:xfrm>
          <a:prstGeom prst="rect">
            <a:avLst/>
          </a:prstGeom>
          <a:noFill/>
          <a:ln>
            <a:noFill/>
          </a:ln>
        </p:spPr>
      </p:sp>
      <p:sp>
        <p:nvSpPr>
          <p:cNvPr id="78" name="Google Shape;78;p17"/>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79"/>
        <p:cNvGrpSpPr/>
        <p:nvPr/>
      </p:nvGrpSpPr>
      <p:grpSpPr>
        <a:xfrm>
          <a:off x="0" y="0"/>
          <a:ext cx="0" cy="0"/>
          <a:chOff x="0" y="0"/>
          <a:chExt cx="0" cy="0"/>
        </a:xfrm>
      </p:grpSpPr>
      <p:sp>
        <p:nvSpPr>
          <p:cNvPr id="80" name="Google Shape;80;p18"/>
          <p:cNvSpPr>
            <a:spLocks noGrp="1"/>
          </p:cNvSpPr>
          <p:nvPr>
            <p:ph type="pic" idx="2"/>
          </p:nvPr>
        </p:nvSpPr>
        <p:spPr>
          <a:xfrm>
            <a:off x="0" y="-1270000"/>
            <a:ext cx="24384000" cy="16256000"/>
          </a:xfrm>
          <a:prstGeom prst="rect">
            <a:avLst/>
          </a:prstGeom>
          <a:noFill/>
          <a:ln>
            <a:noFill/>
          </a:ln>
        </p:spPr>
        <p:txBody>
          <a:bodyPr/>
          <a:lstStyle/>
          <a:p>
            <a:endParaRPr lang="en-US" dirty="0"/>
          </a:p>
        </p:txBody>
      </p:sp>
      <p:sp>
        <p:nvSpPr>
          <p:cNvPr id="81" name="Google Shape;81;p18"/>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body" idx="1"/>
          </p:nvPr>
        </p:nvSpPr>
        <p:spPr>
          <a:xfrm>
            <a:off x="1206500" y="12268950"/>
            <a:ext cx="21971000" cy="660401"/>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0"/>
              </a:spcBef>
              <a:spcAft>
                <a:spcPts val="0"/>
              </a:spcAft>
              <a:buClr>
                <a:srgbClr val="52575F"/>
              </a:buClr>
              <a:buSzPts val="3300"/>
              <a:buFont typeface="Arial"/>
              <a:buNone/>
              <a:defRPr sz="33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13" name="Google Shape;13;p3"/>
          <p:cNvSpPr txBox="1">
            <a:spLocks noGrp="1"/>
          </p:cNvSpPr>
          <p:nvPr>
            <p:ph type="body" idx="2"/>
          </p:nvPr>
        </p:nvSpPr>
        <p:spPr>
          <a:xfrm>
            <a:off x="1206500" y="7353300"/>
            <a:ext cx="21971000" cy="20066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2pPr>
            <a:lvl3pPr marL="1371600" lvl="2"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3pPr>
            <a:lvl4pPr marL="1828800" lvl="3"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4pPr>
            <a:lvl5pPr marL="2286000" lvl="4"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14" name="Google Shape;14;p3"/>
          <p:cNvSpPr txBox="1">
            <a:spLocks noGrp="1"/>
          </p:cNvSpPr>
          <p:nvPr>
            <p:ph type="title"/>
          </p:nvPr>
        </p:nvSpPr>
        <p:spPr>
          <a:xfrm>
            <a:off x="1206500" y="2616200"/>
            <a:ext cx="21971004" cy="4648200"/>
          </a:xfrm>
          <a:prstGeom prst="rect">
            <a:avLst/>
          </a:prstGeom>
          <a:noFill/>
          <a:ln>
            <a:noFill/>
          </a:ln>
        </p:spPr>
        <p:txBody>
          <a:bodyPr spcFirstLastPara="1" wrap="square" lIns="50800" tIns="50800" rIns="50800" bIns="50800" anchor="b" anchorCtr="0">
            <a:normAutofit/>
          </a:bodyPr>
          <a:lstStyle>
            <a:lvl1pPr lvl="0" algn="l">
              <a:lnSpc>
                <a:spcPct val="90000"/>
              </a:lnSpc>
              <a:spcBef>
                <a:spcPts val="0"/>
              </a:spcBef>
              <a:spcAft>
                <a:spcPts val="0"/>
              </a:spcAft>
              <a:buClr>
                <a:srgbClr val="52575F"/>
              </a:buClr>
              <a:buSzPts val="12000"/>
              <a:buFont typeface="Arial"/>
              <a:buNone/>
              <a:defRPr sz="12000"/>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15" name="Google Shape;15;p3"/>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16"/>
        <p:cNvGrpSpPr/>
        <p:nvPr/>
      </p:nvGrpSpPr>
      <p:grpSpPr>
        <a:xfrm>
          <a:off x="0" y="0"/>
          <a:ext cx="0" cy="0"/>
          <a:chOff x="0" y="0"/>
          <a:chExt cx="0" cy="0"/>
        </a:xfrm>
      </p:grpSpPr>
      <p:sp>
        <p:nvSpPr>
          <p:cNvPr id="17" name="Google Shape;17;p4"/>
          <p:cNvSpPr>
            <a:spLocks noGrp="1"/>
          </p:cNvSpPr>
          <p:nvPr>
            <p:ph type="pic" idx="2"/>
          </p:nvPr>
        </p:nvSpPr>
        <p:spPr>
          <a:xfrm>
            <a:off x="0" y="-5397500"/>
            <a:ext cx="27190700" cy="20393025"/>
          </a:xfrm>
          <a:prstGeom prst="rect">
            <a:avLst/>
          </a:prstGeom>
          <a:noFill/>
          <a:ln>
            <a:noFill/>
          </a:ln>
        </p:spPr>
      </p:sp>
      <p:sp>
        <p:nvSpPr>
          <p:cNvPr id="18" name="Google Shape;18;p4"/>
          <p:cNvSpPr txBox="1">
            <a:spLocks noGrp="1"/>
          </p:cNvSpPr>
          <p:nvPr>
            <p:ph type="body" idx="1"/>
          </p:nvPr>
        </p:nvSpPr>
        <p:spPr>
          <a:xfrm>
            <a:off x="1206500" y="12268200"/>
            <a:ext cx="21971000" cy="660400"/>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0"/>
              </a:spcBef>
              <a:spcAft>
                <a:spcPts val="0"/>
              </a:spcAft>
              <a:buClr>
                <a:srgbClr val="52575F"/>
              </a:buClr>
              <a:buSzPts val="3300"/>
              <a:buFont typeface="Arial"/>
              <a:buNone/>
              <a:defRPr sz="33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19" name="Google Shape;19;p4"/>
          <p:cNvSpPr txBox="1">
            <a:spLocks noGrp="1"/>
          </p:cNvSpPr>
          <p:nvPr>
            <p:ph type="body" idx="3"/>
          </p:nvPr>
        </p:nvSpPr>
        <p:spPr>
          <a:xfrm>
            <a:off x="1206500" y="7353300"/>
            <a:ext cx="21971000" cy="20066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2pPr>
            <a:lvl3pPr marL="1371600" lvl="2"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3pPr>
            <a:lvl4pPr marL="1828800" lvl="3"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4pPr>
            <a:lvl5pPr marL="2286000" lvl="4"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20" name="Google Shape;20;p4"/>
          <p:cNvSpPr txBox="1">
            <a:spLocks noGrp="1"/>
          </p:cNvSpPr>
          <p:nvPr>
            <p:ph type="title"/>
          </p:nvPr>
        </p:nvSpPr>
        <p:spPr>
          <a:xfrm>
            <a:off x="1206500" y="2616200"/>
            <a:ext cx="21971004" cy="4648200"/>
          </a:xfrm>
          <a:prstGeom prst="rect">
            <a:avLst/>
          </a:prstGeom>
          <a:noFill/>
          <a:ln>
            <a:noFill/>
          </a:ln>
        </p:spPr>
        <p:txBody>
          <a:bodyPr spcFirstLastPara="1" wrap="square" lIns="50800" tIns="50800" rIns="50800" bIns="50800" anchor="b" anchorCtr="0">
            <a:normAutofit/>
          </a:bodyPr>
          <a:lstStyle>
            <a:lvl1pPr lvl="0" algn="l">
              <a:lnSpc>
                <a:spcPct val="90000"/>
              </a:lnSpc>
              <a:spcBef>
                <a:spcPts val="0"/>
              </a:spcBef>
              <a:spcAft>
                <a:spcPts val="0"/>
              </a:spcAft>
              <a:buClr>
                <a:srgbClr val="52575F"/>
              </a:buClr>
              <a:buSzPts val="12000"/>
              <a:buFont typeface="Arial"/>
              <a:buNone/>
              <a:defRPr sz="12000"/>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21" name="Google Shape;21;p4"/>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22"/>
        <p:cNvGrpSpPr/>
        <p:nvPr/>
      </p:nvGrpSpPr>
      <p:grpSpPr>
        <a:xfrm>
          <a:off x="0" y="0"/>
          <a:ext cx="0" cy="0"/>
          <a:chOff x="0" y="0"/>
          <a:chExt cx="0" cy="0"/>
        </a:xfrm>
      </p:grpSpPr>
      <p:sp>
        <p:nvSpPr>
          <p:cNvPr id="23" name="Google Shape;23;p5"/>
          <p:cNvSpPr>
            <a:spLocks noGrp="1"/>
          </p:cNvSpPr>
          <p:nvPr>
            <p:ph type="pic" idx="2"/>
          </p:nvPr>
        </p:nvSpPr>
        <p:spPr>
          <a:xfrm>
            <a:off x="11569700" y="0"/>
            <a:ext cx="13716000" cy="13716000"/>
          </a:xfrm>
          <a:prstGeom prst="rect">
            <a:avLst/>
          </a:prstGeom>
          <a:noFill/>
          <a:ln>
            <a:noFill/>
          </a:ln>
        </p:spPr>
      </p:sp>
      <p:sp>
        <p:nvSpPr>
          <p:cNvPr id="24" name="Google Shape;24;p5"/>
          <p:cNvSpPr txBox="1">
            <a:spLocks noGrp="1"/>
          </p:cNvSpPr>
          <p:nvPr>
            <p:ph type="title"/>
          </p:nvPr>
        </p:nvSpPr>
        <p:spPr>
          <a:xfrm>
            <a:off x="1206500" y="1333500"/>
            <a:ext cx="9779000" cy="5882273"/>
          </a:xfrm>
          <a:prstGeom prst="rect">
            <a:avLst/>
          </a:prstGeom>
          <a:noFill/>
          <a:ln>
            <a:noFill/>
          </a:ln>
        </p:spPr>
        <p:txBody>
          <a:bodyPr spcFirstLastPara="1" wrap="square" lIns="50800" tIns="50800" rIns="50800" bIns="50800" anchor="b"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25" name="Google Shape;25;p5"/>
          <p:cNvSpPr txBox="1">
            <a:spLocks noGrp="1"/>
          </p:cNvSpPr>
          <p:nvPr>
            <p:ph type="body" idx="1"/>
          </p:nvPr>
        </p:nvSpPr>
        <p:spPr>
          <a:xfrm>
            <a:off x="1206500" y="7150100"/>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2pPr>
            <a:lvl3pPr marL="1371600" lvl="2"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3pPr>
            <a:lvl4pPr marL="1828800" lvl="3"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4pPr>
            <a:lvl5pPr marL="2286000" lvl="4"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26" name="Google Shape;26;p5"/>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42900" algn="l">
              <a:lnSpc>
                <a:spcPct val="100000"/>
              </a:lnSpc>
              <a:spcBef>
                <a:spcPts val="4700"/>
              </a:spcBef>
              <a:spcAft>
                <a:spcPts val="0"/>
              </a:spcAft>
              <a:buClr>
                <a:srgbClr val="52575F"/>
              </a:buClr>
              <a:buSzPts val="1800"/>
              <a:buChar char="•"/>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34" name="Google Shape;34;p7"/>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5"/>
        <p:cNvGrpSpPr/>
        <p:nvPr/>
      </p:nvGrpSpPr>
      <p:grpSpPr>
        <a:xfrm>
          <a:off x="0" y="0"/>
          <a:ext cx="0" cy="0"/>
          <a:chOff x="0" y="0"/>
          <a:chExt cx="0" cy="0"/>
        </a:xfrm>
      </p:grpSpPr>
      <p:sp>
        <p:nvSpPr>
          <p:cNvPr id="36" name="Google Shape;36;p8"/>
          <p:cNvSpPr>
            <a:spLocks noGrp="1"/>
          </p:cNvSpPr>
          <p:nvPr>
            <p:ph type="pic" idx="2"/>
          </p:nvPr>
        </p:nvSpPr>
        <p:spPr>
          <a:xfrm>
            <a:off x="12382500" y="-1206500"/>
            <a:ext cx="12103100" cy="16140313"/>
          </a:xfrm>
          <a:prstGeom prst="rect">
            <a:avLst/>
          </a:prstGeom>
          <a:noFill/>
          <a:ln>
            <a:noFill/>
          </a:ln>
        </p:spPr>
      </p:sp>
      <p:sp>
        <p:nvSpPr>
          <p:cNvPr id="37" name="Google Shape;37;p8"/>
          <p:cNvSpPr txBox="1">
            <a:spLocks noGrp="1"/>
          </p:cNvSpPr>
          <p:nvPr>
            <p:ph type="body" idx="1"/>
          </p:nvPr>
        </p:nvSpPr>
        <p:spPr>
          <a:xfrm>
            <a:off x="1206500" y="2324100"/>
            <a:ext cx="9779000" cy="10033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38" name="Google Shape;38;p8"/>
          <p:cNvSpPr txBox="1">
            <a:spLocks noGrp="1"/>
          </p:cNvSpPr>
          <p:nvPr>
            <p:ph type="title"/>
          </p:nvPr>
        </p:nvSpPr>
        <p:spPr>
          <a:xfrm>
            <a:off x="1206500" y="635000"/>
            <a:ext cx="9779000" cy="1689100"/>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39" name="Google Shape;39;p8"/>
          <p:cNvSpPr txBox="1">
            <a:spLocks noGrp="1"/>
          </p:cNvSpPr>
          <p:nvPr>
            <p:ph type="body" idx="3"/>
          </p:nvPr>
        </p:nvSpPr>
        <p:spPr>
          <a:xfrm>
            <a:off x="1206500" y="4248504"/>
            <a:ext cx="9779000" cy="8256012"/>
          </a:xfrm>
          <a:prstGeom prst="rect">
            <a:avLst/>
          </a:prstGeom>
          <a:noFill/>
          <a:ln>
            <a:noFill/>
          </a:ln>
        </p:spPr>
        <p:txBody>
          <a:bodyPr spcFirstLastPara="1" wrap="square" lIns="50800" tIns="50800" rIns="50800" bIns="50800" anchor="t" anchorCtr="0">
            <a:normAutofit/>
          </a:bodyPr>
          <a:lstStyle>
            <a:lvl1pPr marL="457200" lvl="0" indent="-342900" algn="l">
              <a:lnSpc>
                <a:spcPct val="100000"/>
              </a:lnSpc>
              <a:spcBef>
                <a:spcPts val="4700"/>
              </a:spcBef>
              <a:spcAft>
                <a:spcPts val="0"/>
              </a:spcAft>
              <a:buClr>
                <a:srgbClr val="52575F"/>
              </a:buClr>
              <a:buSzPts val="1800"/>
              <a:buChar char="•"/>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40" name="Google Shape;40;p8"/>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Bullets &amp; Live Video Small">
  <p:cSld name="Title, Bullets &amp; Live Video Small">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1206500" y="2324100"/>
            <a:ext cx="21971000" cy="10033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43" name="Google Shape;43;p9"/>
          <p:cNvSpPr txBox="1">
            <a:spLocks noGrp="1"/>
          </p:cNvSpPr>
          <p:nvPr>
            <p:ph type="title"/>
          </p:nvPr>
        </p:nvSpPr>
        <p:spPr>
          <a:xfrm>
            <a:off x="1206500" y="635000"/>
            <a:ext cx="21971000" cy="1689100"/>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44" name="Google Shape;44;p9"/>
          <p:cNvSpPr txBox="1">
            <a:spLocks noGrp="1"/>
          </p:cNvSpPr>
          <p:nvPr>
            <p:ph type="body" idx="2"/>
          </p:nvPr>
        </p:nvSpPr>
        <p:spPr>
          <a:xfrm>
            <a:off x="1206500" y="4248504"/>
            <a:ext cx="9779000" cy="8256012"/>
          </a:xfrm>
          <a:prstGeom prst="rect">
            <a:avLst/>
          </a:prstGeom>
          <a:noFill/>
          <a:ln>
            <a:noFill/>
          </a:ln>
        </p:spPr>
        <p:txBody>
          <a:bodyPr spcFirstLastPara="1" wrap="square" lIns="50800" tIns="50800" rIns="50800" bIns="50800" anchor="t" anchorCtr="0">
            <a:normAutofit/>
          </a:bodyPr>
          <a:lstStyle>
            <a:lvl1pPr marL="457200" lvl="0" indent="-342900" algn="l">
              <a:lnSpc>
                <a:spcPct val="100000"/>
              </a:lnSpc>
              <a:spcBef>
                <a:spcPts val="4700"/>
              </a:spcBef>
              <a:spcAft>
                <a:spcPts val="0"/>
              </a:spcAft>
              <a:buClr>
                <a:srgbClr val="52575F"/>
              </a:buClr>
              <a:buSzPts val="1800"/>
              <a:buChar char="•"/>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45" name="Google Shape;45;p9"/>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Bullets &amp; Live Video Large">
  <p:cSld name="Title, Bullets &amp; Live Video Large">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1206500" y="2324100"/>
            <a:ext cx="9779000" cy="10033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48" name="Google Shape;48;p10"/>
          <p:cNvSpPr txBox="1">
            <a:spLocks noGrp="1"/>
          </p:cNvSpPr>
          <p:nvPr>
            <p:ph type="title"/>
          </p:nvPr>
        </p:nvSpPr>
        <p:spPr>
          <a:xfrm>
            <a:off x="1206500" y="635000"/>
            <a:ext cx="9779000" cy="1689100"/>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49" name="Google Shape;49;p10"/>
          <p:cNvSpPr txBox="1">
            <a:spLocks noGrp="1"/>
          </p:cNvSpPr>
          <p:nvPr>
            <p:ph type="body" idx="2"/>
          </p:nvPr>
        </p:nvSpPr>
        <p:spPr>
          <a:xfrm>
            <a:off x="1206500" y="4248504"/>
            <a:ext cx="9779000" cy="8256012"/>
          </a:xfrm>
          <a:prstGeom prst="rect">
            <a:avLst/>
          </a:prstGeom>
          <a:noFill/>
          <a:ln>
            <a:noFill/>
          </a:ln>
        </p:spPr>
        <p:txBody>
          <a:bodyPr spcFirstLastPara="1" wrap="square" lIns="50800" tIns="50800" rIns="50800" bIns="50800" anchor="t" anchorCtr="0">
            <a:normAutofit/>
          </a:bodyPr>
          <a:lstStyle>
            <a:lvl1pPr marL="457200" lvl="0" indent="-342900" algn="l">
              <a:lnSpc>
                <a:spcPct val="100000"/>
              </a:lnSpc>
              <a:spcBef>
                <a:spcPts val="4700"/>
              </a:spcBef>
              <a:spcAft>
                <a:spcPts val="0"/>
              </a:spcAft>
              <a:buClr>
                <a:srgbClr val="52575F"/>
              </a:buClr>
              <a:buSzPts val="1800"/>
              <a:buChar char="•"/>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50" name="Google Shape;50;p10"/>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1206496" y="3911600"/>
            <a:ext cx="21971004" cy="4648200"/>
          </a:xfrm>
          <a:prstGeom prst="rect">
            <a:avLst/>
          </a:prstGeom>
          <a:noFill/>
          <a:ln>
            <a:noFill/>
          </a:ln>
        </p:spPr>
        <p:txBody>
          <a:bodyPr spcFirstLastPara="1" wrap="square" lIns="50800" tIns="50800" rIns="50800" bIns="50800" anchor="ctr" anchorCtr="0">
            <a:normAutofit/>
          </a:bodyPr>
          <a:lstStyle>
            <a:lvl1pPr lvl="0" algn="l">
              <a:lnSpc>
                <a:spcPct val="90000"/>
              </a:lnSpc>
              <a:spcBef>
                <a:spcPts val="0"/>
              </a:spcBef>
              <a:spcAft>
                <a:spcPts val="0"/>
              </a:spcAft>
              <a:buClr>
                <a:srgbClr val="52575F"/>
              </a:buClr>
              <a:buSzPts val="12000"/>
              <a:buFont typeface="Arial"/>
              <a:buNone/>
              <a:defRPr sz="12000"/>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53" name="Google Shape;53;p11"/>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06500" y="635000"/>
            <a:ext cx="21971000" cy="1689100"/>
          </a:xfrm>
          <a:prstGeom prst="rect">
            <a:avLst/>
          </a:prstGeom>
          <a:noFill/>
          <a:ln>
            <a:noFill/>
          </a:ln>
        </p:spPr>
        <p:txBody>
          <a:bodyPr spcFirstLastPara="1" wrap="square" lIns="50800" tIns="50800" rIns="50800" bIns="50800" anchor="t" anchorCtr="0">
            <a:normAutofit/>
          </a:bodyPr>
          <a:lstStyle>
            <a:lvl1pPr marR="0" lvl="0"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1pPr>
            <a:lvl2pPr marR="0" lvl="1"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2pPr>
            <a:lvl3pPr marR="0" lvl="2"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3pPr>
            <a:lvl4pPr marR="0" lvl="3"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4pPr>
            <a:lvl5pPr marR="0" lvl="4"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5pPr>
            <a:lvl6pPr marR="0" lvl="5"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6pPr>
            <a:lvl7pPr marR="0" lvl="6"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7pPr>
            <a:lvl8pPr marR="0" lvl="7"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8pPr>
            <a:lvl9pPr marR="0" lvl="8"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marR="0" lvl="0"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1pPr>
            <a:lvl2pPr marL="914400" marR="0" lvl="1"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2pPr>
            <a:lvl3pPr marL="1371600" marR="0" lvl="2"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3pPr>
            <a:lvl4pPr marL="1828800" marR="0" lvl="3"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4pPr>
            <a:lvl5pPr marL="2286000" marR="0" lvl="4"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5pPr>
            <a:lvl6pPr marL="2743200" marR="0" lvl="5"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6pPr>
            <a:lvl7pPr marL="3200400" marR="0" lvl="6"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7pPr>
            <a:lvl8pPr marL="3657600" marR="0" lvl="7"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8pPr>
            <a:lvl9pPr marL="4114800" marR="0" lvl="8"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9pPr>
          </a:lstStyle>
          <a:p>
            <a:endParaRPr dirty="0"/>
          </a:p>
        </p:txBody>
      </p:sp>
      <p:sp>
        <p:nvSpPr>
          <p:cNvPr id="8" name="Google Shape;8;p1"/>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marR="0" lvl="0"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1pPr>
            <a:lvl2pPr marL="0" marR="0" lvl="1"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2pPr>
            <a:lvl3pPr marL="0" marR="0" lvl="2"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3pPr>
            <a:lvl4pPr marL="0" marR="0" lvl="3"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4pPr>
            <a:lvl5pPr marL="0" marR="0" lvl="4"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5pPr>
            <a:lvl6pPr marL="0" marR="0" lvl="5"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6pPr>
            <a:lvl7pPr marL="0" marR="0" lvl="6"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7pPr>
            <a:lvl8pPr marL="0" marR="0" lvl="7"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8pPr>
            <a:lvl9pPr marL="0" marR="0" lvl="8"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dirty="0">
              <a:solidFill>
                <a:srgbClr val="000000"/>
              </a:solidFill>
            </a:endParaRPr>
          </a:p>
        </p:txBody>
      </p:sp>
      <p:sp>
        <p:nvSpPr>
          <p:cNvPr id="2" name="TextBox 1">
            <a:extLst>
              <a:ext uri="{FF2B5EF4-FFF2-40B4-BE49-F238E27FC236}">
                <a16:creationId xmlns:a16="http://schemas.microsoft.com/office/drawing/2014/main" id="{DC598299-0605-5A2F-1C52-7DD687471FDB}"/>
              </a:ext>
            </a:extLst>
          </p:cNvPr>
          <p:cNvSpPr txBox="1"/>
          <p:nvPr userDrawn="1"/>
        </p:nvSpPr>
        <p:spPr>
          <a:xfrm>
            <a:off x="9046464" y="13266106"/>
            <a:ext cx="6291072" cy="400110"/>
          </a:xfrm>
          <a:prstGeom prst="rect">
            <a:avLst/>
          </a:prstGeom>
          <a:noFill/>
        </p:spPr>
        <p:txBody>
          <a:bodyPr wrap="square" rtlCol="0">
            <a:spAutoFit/>
          </a:bodyPr>
          <a:lstStyle/>
          <a:p>
            <a:pPr algn="ctr"/>
            <a:r>
              <a:rPr lang="en-US" sz="2000" b="0" i="0" u="none" strike="noStrike" dirty="0">
                <a:solidFill>
                  <a:srgbClr val="000000"/>
                </a:solidFill>
                <a:effectLst/>
                <a:latin typeface="Calibri" panose="020F0502020204030204" pitchFamily="34" charset="0"/>
              </a:rPr>
              <a:t>Copyright © 2024 Robert M. Lloyd</a:t>
            </a:r>
            <a:endParaRPr lang="en-US" sz="2000" dirty="0"/>
          </a:p>
        </p:txBody>
      </p:sp>
      <p:pic>
        <p:nvPicPr>
          <p:cNvPr id="3" name="Google Shape;157;p25" descr="NADOLogoCircleOnly-2022.png">
            <a:extLst>
              <a:ext uri="{FF2B5EF4-FFF2-40B4-BE49-F238E27FC236}">
                <a16:creationId xmlns:a16="http://schemas.microsoft.com/office/drawing/2014/main" id="{85A1242E-C021-AB30-9177-ED8344F7C6CD}"/>
              </a:ext>
            </a:extLst>
          </p:cNvPr>
          <p:cNvPicPr preferRelativeResize="0"/>
          <p:nvPr userDrawn="1"/>
        </p:nvPicPr>
        <p:blipFill rotWithShape="1">
          <a:blip r:embed="rId18">
            <a:alphaModFix/>
          </a:blip>
          <a:srcRect/>
          <a:stretch/>
        </p:blipFill>
        <p:spPr>
          <a:xfrm>
            <a:off x="21830586" y="11536545"/>
            <a:ext cx="1426876" cy="1391286"/>
          </a:xfrm>
          <a:prstGeom prst="rect">
            <a:avLst/>
          </a:prstGeom>
          <a:noFill/>
          <a:ln>
            <a:noFill/>
          </a:ln>
        </p:spPr>
      </p:pic>
      <p:pic>
        <p:nvPicPr>
          <p:cNvPr id="4" name="Picture 3">
            <a:extLst>
              <a:ext uri="{FF2B5EF4-FFF2-40B4-BE49-F238E27FC236}">
                <a16:creationId xmlns:a16="http://schemas.microsoft.com/office/drawing/2014/main" id="{27E6BEC3-5B21-DEF4-473F-969B57CB6EB5}"/>
              </a:ext>
            </a:extLst>
          </p:cNvPr>
          <p:cNvPicPr>
            <a:picLocks noChangeAspect="1"/>
          </p:cNvPicPr>
          <p:nvPr userDrawn="1"/>
        </p:nvPicPr>
        <p:blipFill>
          <a:blip r:embed="rId19"/>
          <a:stretch>
            <a:fillRect/>
          </a:stretch>
        </p:blipFill>
        <p:spPr>
          <a:xfrm>
            <a:off x="19755293" y="11193800"/>
            <a:ext cx="2075293" cy="1887200"/>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www.nado.org/EDDCoP"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www.omb.gov/"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hyperlink" Target="http://www.grants.gov/" TargetMode="External"/><Relationship Id="rId4" Type="http://schemas.openxmlformats.org/officeDocument/2006/relationships/hyperlink" Target="http://www.usa,gov/"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nado.org"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mailto:info@nado.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9"/>
          <p:cNvSpPr/>
          <p:nvPr/>
        </p:nvSpPr>
        <p:spPr>
          <a:xfrm>
            <a:off x="-25254" y="-25051"/>
            <a:ext cx="24434508" cy="8535044"/>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87" name="Google Shape;87;p19"/>
          <p:cNvSpPr txBox="1"/>
          <p:nvPr/>
        </p:nvSpPr>
        <p:spPr>
          <a:xfrm>
            <a:off x="792480" y="9417230"/>
            <a:ext cx="22148800" cy="1456809"/>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203864"/>
              </a:buClr>
              <a:buSzPts val="6000"/>
              <a:buFont typeface="Inter"/>
              <a:buNone/>
            </a:pPr>
            <a:r>
              <a:rPr lang="en-US" sz="4400" b="1" i="1" u="none" strike="noStrike" cap="none" dirty="0">
                <a:solidFill>
                  <a:srgbClr val="203864"/>
                </a:solidFill>
                <a:latin typeface="Inter"/>
                <a:ea typeface="Inter"/>
                <a:cs typeface="Inter"/>
                <a:sym typeface="Inter"/>
              </a:rPr>
              <a:t>April 16, 2024</a:t>
            </a:r>
          </a:p>
          <a:p>
            <a:pPr marL="0" marR="0" lvl="0" indent="0" algn="l" rtl="0">
              <a:lnSpc>
                <a:spcPct val="100000"/>
              </a:lnSpc>
              <a:spcBef>
                <a:spcPts val="0"/>
              </a:spcBef>
              <a:spcAft>
                <a:spcPts val="0"/>
              </a:spcAft>
              <a:buClr>
                <a:srgbClr val="203864"/>
              </a:buClr>
              <a:buSzPts val="6000"/>
              <a:buFont typeface="Inter"/>
              <a:buNone/>
            </a:pPr>
            <a:r>
              <a:rPr lang="en-US" sz="4400" b="1" i="1" dirty="0">
                <a:solidFill>
                  <a:srgbClr val="203864"/>
                </a:solidFill>
                <a:latin typeface="Inter"/>
                <a:ea typeface="Inter"/>
                <a:sym typeface="Inter"/>
              </a:rPr>
              <a:t>2025 Economic Development Conference for the EDA Denver Region</a:t>
            </a:r>
            <a:endParaRPr sz="4400" b="1" i="1" dirty="0"/>
          </a:p>
        </p:txBody>
      </p:sp>
      <p:cxnSp>
        <p:nvCxnSpPr>
          <p:cNvPr id="88" name="Google Shape;88;p19"/>
          <p:cNvCxnSpPr/>
          <p:nvPr/>
        </p:nvCxnSpPr>
        <p:spPr>
          <a:xfrm>
            <a:off x="24977126" y="8955154"/>
            <a:ext cx="10337741" cy="1"/>
          </a:xfrm>
          <a:prstGeom prst="straightConnector1">
            <a:avLst/>
          </a:prstGeom>
          <a:noFill/>
          <a:ln w="76200" cap="flat" cmpd="sng">
            <a:solidFill>
              <a:srgbClr val="52575F"/>
            </a:solidFill>
            <a:prstDash val="solid"/>
            <a:miter lim="400000"/>
            <a:headEnd type="none" w="sm" len="sm"/>
            <a:tailEnd type="none" w="sm" len="sm"/>
          </a:ln>
        </p:spPr>
      </p:cxnSp>
      <p:pic>
        <p:nvPicPr>
          <p:cNvPr id="89" name="Google Shape;89;p19" descr="Image"/>
          <p:cNvPicPr preferRelativeResize="0"/>
          <p:nvPr/>
        </p:nvPicPr>
        <p:blipFill rotWithShape="1">
          <a:blip r:embed="rId3">
            <a:alphaModFix/>
          </a:blip>
          <a:srcRect/>
          <a:stretch/>
        </p:blipFill>
        <p:spPr>
          <a:xfrm>
            <a:off x="-124779" y="2056037"/>
            <a:ext cx="4669301" cy="6321934"/>
          </a:xfrm>
          <a:prstGeom prst="rect">
            <a:avLst/>
          </a:prstGeom>
          <a:noFill/>
          <a:ln>
            <a:noFill/>
          </a:ln>
        </p:spPr>
      </p:pic>
      <p:sp>
        <p:nvSpPr>
          <p:cNvPr id="91" name="Google Shape;91;p19"/>
          <p:cNvSpPr txBox="1"/>
          <p:nvPr/>
        </p:nvSpPr>
        <p:spPr>
          <a:xfrm>
            <a:off x="5120640" y="1584451"/>
            <a:ext cx="18674080" cy="4839273"/>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Clr>
                <a:srgbClr val="FFFFFF"/>
              </a:buClr>
              <a:buSzPts val="13000"/>
              <a:buFont typeface="Inter ExtraBold"/>
              <a:buNone/>
            </a:pPr>
            <a:r>
              <a:rPr lang="en-US" sz="10200" dirty="0">
                <a:solidFill>
                  <a:schemeClr val="bg1"/>
                </a:solidFill>
                <a:latin typeface="Inter ExtraBold" panose="020B0604020202020204" charset="0"/>
                <a:ea typeface="Inter ExtraBold" panose="020B0604020202020204" charset="0"/>
              </a:rPr>
              <a:t>OMB’s “Uniform Guidance”:</a:t>
            </a:r>
          </a:p>
          <a:p>
            <a:pPr marL="0" marR="0" lvl="0" indent="0" algn="l" rtl="0">
              <a:spcBef>
                <a:spcPts val="0"/>
              </a:spcBef>
              <a:spcAft>
                <a:spcPts val="0"/>
              </a:spcAft>
              <a:buClr>
                <a:srgbClr val="FFFFFF"/>
              </a:buClr>
              <a:buSzPts val="13000"/>
              <a:buFont typeface="Inter ExtraBold"/>
              <a:buNone/>
            </a:pPr>
            <a:r>
              <a:rPr lang="en-US" sz="6600" dirty="0">
                <a:solidFill>
                  <a:schemeClr val="bg1"/>
                </a:solidFill>
                <a:latin typeface="Inter ExtraBold" panose="020B0604020202020204" charset="0"/>
                <a:ea typeface="Inter ExtraBold" panose="020B0604020202020204" charset="0"/>
              </a:rPr>
              <a:t>What Program Managers Need to Know </a:t>
            </a:r>
          </a:p>
          <a:p>
            <a:pPr marL="0" marR="0" lvl="0" indent="0" algn="l" rtl="0">
              <a:spcBef>
                <a:spcPts val="0"/>
              </a:spcBef>
              <a:spcAft>
                <a:spcPts val="0"/>
              </a:spcAft>
              <a:buClr>
                <a:srgbClr val="FFFFFF"/>
              </a:buClr>
              <a:buSzPts val="13000"/>
              <a:buFont typeface="Inter ExtraBold"/>
              <a:buNone/>
            </a:pPr>
            <a:endParaRPr lang="en-US" sz="9600" dirty="0">
              <a:solidFill>
                <a:schemeClr val="bg1"/>
              </a:solidFill>
              <a:latin typeface="Inter ExtraBold" panose="020B0604020202020204" charset="0"/>
              <a:ea typeface="Inter ExtraBold" panose="020B0604020202020204" charset="0"/>
            </a:endParaRPr>
          </a:p>
          <a:p>
            <a:pPr marL="0" marR="0" lvl="0" indent="0" algn="l" rtl="0">
              <a:lnSpc>
                <a:spcPct val="70000"/>
              </a:lnSpc>
              <a:spcBef>
                <a:spcPts val="0"/>
              </a:spcBef>
              <a:spcAft>
                <a:spcPts val="0"/>
              </a:spcAft>
              <a:buClr>
                <a:srgbClr val="FFFFFF"/>
              </a:buClr>
              <a:buSzPts val="13000"/>
              <a:buFont typeface="Inter ExtraBold"/>
              <a:buNone/>
            </a:pPr>
            <a:r>
              <a:rPr lang="en-US" sz="5400" dirty="0">
                <a:solidFill>
                  <a:schemeClr val="bg1"/>
                </a:solidFill>
                <a:latin typeface="Inter ExtraBold" panose="020B0604020202020204" charset="0"/>
                <a:ea typeface="Inter ExtraBold" panose="020B0604020202020204" charset="0"/>
              </a:rPr>
              <a:t>Presented by Bob Lloyd</a:t>
            </a:r>
            <a:endParaRPr sz="5400" dirty="0">
              <a:solidFill>
                <a:schemeClr val="bg1"/>
              </a:solidFill>
              <a:latin typeface="Inter ExtraBold" panose="020B0604020202020204" charset="0"/>
              <a:ea typeface="Inter ExtraBold" panose="020B0604020202020204" charset="0"/>
            </a:endParaRPr>
          </a:p>
        </p:txBody>
      </p:sp>
      <p:pic>
        <p:nvPicPr>
          <p:cNvPr id="3" name="Picture 2" descr="A blue and black logo&#10;&#10;Description automatically generated">
            <a:extLst>
              <a:ext uri="{FF2B5EF4-FFF2-40B4-BE49-F238E27FC236}">
                <a16:creationId xmlns:a16="http://schemas.microsoft.com/office/drawing/2014/main" id="{2CDF999A-AF09-15CF-1A27-CC5753EC92F3}"/>
              </a:ext>
            </a:extLst>
          </p:cNvPr>
          <p:cNvPicPr>
            <a:picLocks noChangeAspect="1"/>
          </p:cNvPicPr>
          <p:nvPr/>
        </p:nvPicPr>
        <p:blipFill>
          <a:blip r:embed="rId4"/>
          <a:stretch>
            <a:fillRect/>
          </a:stretch>
        </p:blipFill>
        <p:spPr>
          <a:xfrm>
            <a:off x="436880" y="11734630"/>
            <a:ext cx="5537080" cy="1611320"/>
          </a:xfrm>
          <a:prstGeom prst="rect">
            <a:avLst/>
          </a:prstGeom>
        </p:spPr>
      </p:pic>
      <p:sp>
        <p:nvSpPr>
          <p:cNvPr id="2" name="Slide Number Placeholder 1">
            <a:extLst>
              <a:ext uri="{FF2B5EF4-FFF2-40B4-BE49-F238E27FC236}">
                <a16:creationId xmlns:a16="http://schemas.microsoft.com/office/drawing/2014/main" id="{93B93E9B-FF8E-629D-E7CF-25874CAAC4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sp>
        <p:nvSpPr>
          <p:cNvPr id="5" name="Rectangle 4">
            <a:extLst>
              <a:ext uri="{FF2B5EF4-FFF2-40B4-BE49-F238E27FC236}">
                <a16:creationId xmlns:a16="http://schemas.microsoft.com/office/drawing/2014/main" id="{7275EA8E-CC9E-224F-D09E-FF0D38CD2037}"/>
              </a:ext>
            </a:extLst>
          </p:cNvPr>
          <p:cNvSpPr/>
          <p:nvPr/>
        </p:nvSpPr>
        <p:spPr>
          <a:xfrm>
            <a:off x="9921240" y="12975901"/>
            <a:ext cx="4343400" cy="7400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EE9BE71-BEAB-78D1-3221-3E29BA4138BE}"/>
              </a:ext>
            </a:extLst>
          </p:cNvPr>
          <p:cNvPicPr>
            <a:picLocks noChangeAspect="1"/>
          </p:cNvPicPr>
          <p:nvPr/>
        </p:nvPicPr>
        <p:blipFill>
          <a:blip r:embed="rId5"/>
          <a:stretch>
            <a:fillRect/>
          </a:stretch>
        </p:blipFill>
        <p:spPr>
          <a:xfrm>
            <a:off x="6513837" y="11236108"/>
            <a:ext cx="2867526" cy="2608363"/>
          </a:xfrm>
          <a:prstGeom prst="rect">
            <a:avLst/>
          </a:prstGeom>
        </p:spPr>
      </p:pic>
      <p:sp>
        <p:nvSpPr>
          <p:cNvPr id="6" name="Rectangle 5">
            <a:extLst>
              <a:ext uri="{FF2B5EF4-FFF2-40B4-BE49-F238E27FC236}">
                <a16:creationId xmlns:a16="http://schemas.microsoft.com/office/drawing/2014/main" id="{AC575288-A769-EFEA-01C1-6235458FA588}"/>
              </a:ext>
            </a:extLst>
          </p:cNvPr>
          <p:cNvSpPr/>
          <p:nvPr/>
        </p:nvSpPr>
        <p:spPr>
          <a:xfrm>
            <a:off x="19121120" y="11236108"/>
            <a:ext cx="4826000" cy="1739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2740620" cy="1615733"/>
          </a:xfrm>
        </p:spPr>
        <p:txBody>
          <a:bodyPr>
            <a:normAutofit/>
          </a:bodyPr>
          <a:lstStyle/>
          <a:p>
            <a:r>
              <a:rPr lang="en-US" sz="6600" dirty="0">
                <a:solidFill>
                  <a:srgbClr val="002060"/>
                </a:solidFill>
                <a:latin typeface="Inter ExtraBold" panose="020B0604020202020204" charset="0"/>
                <a:ea typeface="Inter ExtraBold" panose="020B0604020202020204" charset="0"/>
              </a:rPr>
              <a:t>OMB’s Uniform Guidance Baseline</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206500" y="3424137"/>
            <a:ext cx="21971000" cy="908038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NOTE: The current implementations of 2 CFR 200 by federal agencies remain in effect until their adoption of the 2024 revisions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2 CFR 200 and Federal Agency Codifications (2 CFR 300-5900)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Six Subparts to 2 CFR 200</a:t>
            </a:r>
          </a:p>
          <a:p>
            <a:pPr marL="685800" lvl="1">
              <a:lnSpc>
                <a:spcPct val="90000"/>
              </a:lnSpc>
              <a:spcBef>
                <a:spcPts val="1000"/>
              </a:spcBef>
              <a:buClrTx/>
              <a:buSzTx/>
              <a:buFont typeface="Wingdings" panose="05000000000000000000" pitchFamily="2" charset="2"/>
              <a:buChar char="n"/>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Subpart A: Acronyms and Definitions</a:t>
            </a:r>
          </a:p>
          <a:p>
            <a:pPr marL="685800" lvl="1">
              <a:lnSpc>
                <a:spcPct val="90000"/>
              </a:lnSpc>
              <a:spcBef>
                <a:spcPts val="1000"/>
              </a:spcBef>
              <a:buClrTx/>
              <a:buSzTx/>
              <a:buFont typeface="Wingdings" panose="05000000000000000000" pitchFamily="2" charset="2"/>
              <a:buChar char="n"/>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Subpart B: General Provisions</a:t>
            </a:r>
          </a:p>
          <a:p>
            <a:pPr marL="914400" lvl="2" indent="0">
              <a:lnSpc>
                <a:spcPct val="90000"/>
              </a:lnSpc>
              <a:spcBef>
                <a:spcPts val="1000"/>
              </a:spcBef>
              <a:buClrTx/>
              <a:buSzTx/>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OMB Class Deviations</a:t>
            </a:r>
          </a:p>
          <a:p>
            <a:pPr marL="914400" lvl="2" indent="0">
              <a:lnSpc>
                <a:spcPct val="90000"/>
              </a:lnSpc>
              <a:spcBef>
                <a:spcPts val="1000"/>
              </a:spcBef>
              <a:buClrTx/>
              <a:buSzTx/>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Federal Agency Case-by-Case Exceptions</a:t>
            </a:r>
          </a:p>
          <a:p>
            <a:pPr marL="685800" lvl="1">
              <a:lnSpc>
                <a:spcPct val="90000"/>
              </a:lnSpc>
              <a:spcBef>
                <a:spcPts val="1000"/>
              </a:spcBef>
              <a:buClrTx/>
              <a:buSzTx/>
              <a:buFont typeface="Wingdings" panose="05000000000000000000" pitchFamily="2" charset="2"/>
              <a:buChar char="n"/>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Subpart C: Pre-Federal Award Requirements and Contents of Federal Awards</a:t>
            </a:r>
          </a:p>
          <a:p>
            <a:pPr marL="685800" lvl="1">
              <a:lnSpc>
                <a:spcPct val="90000"/>
              </a:lnSpc>
              <a:spcBef>
                <a:spcPts val="1000"/>
              </a:spcBef>
              <a:buClrTx/>
              <a:buSzTx/>
              <a:buFont typeface="Wingdings" panose="05000000000000000000" pitchFamily="2" charset="2"/>
              <a:buChar char="n"/>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Subpart D: Post Federal Award Requirements</a:t>
            </a:r>
          </a:p>
          <a:p>
            <a:pPr marL="685800" lvl="1">
              <a:lnSpc>
                <a:spcPct val="90000"/>
              </a:lnSpc>
              <a:spcBef>
                <a:spcPts val="1000"/>
              </a:spcBef>
              <a:buClrTx/>
              <a:buSzTx/>
              <a:buFont typeface="Wingdings" panose="05000000000000000000" pitchFamily="2" charset="2"/>
              <a:buChar char="n"/>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Subpart E: Cost Principles</a:t>
            </a:r>
          </a:p>
          <a:p>
            <a:pPr marL="685800" lvl="1">
              <a:lnSpc>
                <a:spcPct val="90000"/>
              </a:lnSpc>
              <a:spcBef>
                <a:spcPts val="1000"/>
              </a:spcBef>
              <a:buClrTx/>
              <a:buSzTx/>
              <a:buFont typeface="Wingdings" panose="05000000000000000000" pitchFamily="2" charset="2"/>
              <a:buChar char="n"/>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Subpart F: Audit Requirements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Twelve Appendices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Including Instructions on Development and Submission of Indirect (F&amp;A) Cost Rate Proposals   </a:t>
            </a:r>
          </a:p>
          <a:p>
            <a:endParaRPr lang="en-US" dirty="0"/>
          </a:p>
        </p:txBody>
      </p:sp>
      <p:sp>
        <p:nvSpPr>
          <p:cNvPr id="5" name="Slide Number Placeholder 4">
            <a:extLst>
              <a:ext uri="{FF2B5EF4-FFF2-40B4-BE49-F238E27FC236}">
                <a16:creationId xmlns:a16="http://schemas.microsoft.com/office/drawing/2014/main" id="{467C446B-EF62-C3A5-8CE8-2782BF548D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extLst>
      <p:ext uri="{BB962C8B-B14F-4D97-AF65-F5344CB8AC3E}">
        <p14:creationId xmlns:p14="http://schemas.microsoft.com/office/powerpoint/2010/main" val="372034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fontScale="90000"/>
          </a:bodyPr>
          <a:lstStyle/>
          <a:p>
            <a:r>
              <a:rPr lang="en-US" sz="8000" dirty="0">
                <a:solidFill>
                  <a:srgbClr val="002060"/>
                </a:solidFill>
                <a:latin typeface="Inter ExtraBold" panose="020B0604020202020204" charset="0"/>
                <a:ea typeface="Inter ExtraBold" panose="020B0604020202020204" charset="0"/>
              </a:rPr>
              <a:t>OMB’s Stated Intentions for 2024 Revisions</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933855" y="3443591"/>
            <a:ext cx="22243645" cy="9060925"/>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Incorporate Intervening Statutory and Executive Order Policies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Update, Change, Clarify, or Delete Existing Guidance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Employ Plain  Language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Reduce Federal Agency and Recipient Burden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Reflect Administration Priorities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Maintain Policy Structure and Existing Numbering System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OMB’s Audience: Federal Awarding Agencies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Issuance = “[G]</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uidance</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to Federal agencies and not a regulation.”</a:t>
            </a:r>
          </a:p>
          <a:p>
            <a:pPr marL="685800" marR="0" lvl="0" indent="-6858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4DF5398-C077-46BD-ADC9-22EA4CF558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Tree>
    <p:extLst>
      <p:ext uri="{BB962C8B-B14F-4D97-AF65-F5344CB8AC3E}">
        <p14:creationId xmlns:p14="http://schemas.microsoft.com/office/powerpoint/2010/main" val="41908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Federal “Inside Baseball”</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206500" y="4319081"/>
            <a:ext cx="22351998" cy="8568878"/>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OMB Components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Office of Federal Financial Management (OFFM)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Office of Information and Regulatory Affairs (OIRA)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Council on Federal Financial Assistance (COFFA)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“Remember the COFAR”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The Federal Program Inventory (FPI)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“Remember the CFDA”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4000" dirty="0"/>
          </a:p>
        </p:txBody>
      </p:sp>
      <p:sp>
        <p:nvSpPr>
          <p:cNvPr id="5" name="Slide Number Placeholder 4">
            <a:extLst>
              <a:ext uri="{FF2B5EF4-FFF2-40B4-BE49-F238E27FC236}">
                <a16:creationId xmlns:a16="http://schemas.microsoft.com/office/drawing/2014/main" id="{C00C96A8-46FF-D954-B5BB-D94E4520F5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extLst>
      <p:ext uri="{BB962C8B-B14F-4D97-AF65-F5344CB8AC3E}">
        <p14:creationId xmlns:p14="http://schemas.microsoft.com/office/powerpoint/2010/main" val="356391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OMB’s Challenge</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381328" y="3579778"/>
            <a:ext cx="21796172" cy="8924738"/>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 Wide Variety of Stakeholder Voices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Federal Awarding Agencies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Federal Inspectors General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State and Local Governments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Tribal Governments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Institutions of Higher Education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Nonprofit Organizations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Associations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Private Businesses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The Importance of the “Preamble” to the Uniform Guidance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Public Facing Statements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Silence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endParaRPr>
          </a:p>
          <a:p>
            <a:pPr marL="228600" indent="0"/>
            <a:endParaRPr lang="en-US" dirty="0">
              <a:latin typeface="Inter ExtraBold" panose="020B0604020202020204" charset="0"/>
              <a:ea typeface="Inter ExtraBold" panose="020B0604020202020204" charset="0"/>
            </a:endParaRPr>
          </a:p>
        </p:txBody>
      </p:sp>
      <p:sp>
        <p:nvSpPr>
          <p:cNvPr id="5" name="Slide Number Placeholder 4">
            <a:extLst>
              <a:ext uri="{FF2B5EF4-FFF2-40B4-BE49-F238E27FC236}">
                <a16:creationId xmlns:a16="http://schemas.microsoft.com/office/drawing/2014/main" id="{BD8E31A1-EE56-A70A-CC2C-94C4174D1F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810911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Federal Grant “Politics” – Elections Matter</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976119" y="3579779"/>
            <a:ext cx="21971000" cy="8924738"/>
          </a:xfrm>
        </p:spPr>
        <p:txBody>
          <a:bodyPr>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Using federal financial assistance as a “policy tool”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2020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Addressing the underserved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Consideration for less experienced applicants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Inclusion of labor organizations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Domestic preference in procurements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Encouragement of diversity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Broader nondiscrimination policies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Sustainability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2024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Immigration and deportation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Targeting “sanctuary” states and cities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Eliminate “green” agenda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Domestic energy production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Reversing diversity, equity and inclusion</a:t>
            </a:r>
          </a:p>
          <a:p>
            <a:pPr marL="571500" marR="0" lvl="0" indent="-5715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lang="en-US" sz="4000" dirty="0">
              <a:latin typeface="Inter ExtraBold" panose="020B0604020202020204" charset="0"/>
              <a:ea typeface="Inter ExtraBold" panose="020B0604020202020204" charset="0"/>
            </a:endParaRPr>
          </a:p>
        </p:txBody>
      </p:sp>
      <p:sp>
        <p:nvSpPr>
          <p:cNvPr id="5" name="Slide Number Placeholder 4">
            <a:extLst>
              <a:ext uri="{FF2B5EF4-FFF2-40B4-BE49-F238E27FC236}">
                <a16:creationId xmlns:a16="http://schemas.microsoft.com/office/drawing/2014/main" id="{032CC9AC-DBAE-8674-61E3-E748614186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Tree>
    <p:extLst>
      <p:ext uri="{BB962C8B-B14F-4D97-AF65-F5344CB8AC3E}">
        <p14:creationId xmlns:p14="http://schemas.microsoft.com/office/powerpoint/2010/main" val="4172195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Highlights</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070043" y="3249038"/>
            <a:ext cx="22107457" cy="9255478"/>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Key Word Choice Change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“Non-federal entity </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Recipient or subrecipient”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Clarification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Prior approval authority of pass-through entities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Revised Dollar Thresholds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Expenditure Amount Subject to Single Audit Coverage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Equipment and Supplies Acquisition and Disposition Amounts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Modified Total Direct Cost Base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Fixed Amount Awards and Subawards</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5" name="Slide Number Placeholder 4">
            <a:extLst>
              <a:ext uri="{FF2B5EF4-FFF2-40B4-BE49-F238E27FC236}">
                <a16:creationId xmlns:a16="http://schemas.microsoft.com/office/drawing/2014/main" id="{C5D4A30C-C728-FC86-6538-513946B1E2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Tree>
    <p:extLst>
      <p:ext uri="{BB962C8B-B14F-4D97-AF65-F5344CB8AC3E}">
        <p14:creationId xmlns:p14="http://schemas.microsoft.com/office/powerpoint/2010/main" val="2081674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050587" y="1734674"/>
            <a:ext cx="20687219"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Highlights</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050587" y="3579778"/>
            <a:ext cx="22126913" cy="8924739"/>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Prior Approvals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Clear Definition (2 CFR 200.1)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-----Treatment of Costs Included in Award Budgets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Treatment of Close-out Costs (2 CFR 200.403)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Clarification on Criteria for Case-by-Case Determination of Lower Tier Relationships (2 CFR 200.331)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Clarifications on Payments to Subrecipients (2 CFR 200.305)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Clarifications on Subaward Financial Reporting (2 CFR 200.328, 2 CFR 200.415(b)</a:t>
            </a:r>
          </a:p>
          <a:p>
            <a:endParaRPr lang="en-US" dirty="0"/>
          </a:p>
        </p:txBody>
      </p:sp>
      <p:sp>
        <p:nvSpPr>
          <p:cNvPr id="5" name="Slide Number Placeholder 4">
            <a:extLst>
              <a:ext uri="{FF2B5EF4-FFF2-40B4-BE49-F238E27FC236}">
                <a16:creationId xmlns:a16="http://schemas.microsoft.com/office/drawing/2014/main" id="{12943846-7283-4931-4986-0FAF063ACB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2951575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Changes: Pre-award</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011676" y="3424136"/>
            <a:ext cx="23372323" cy="9080379"/>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Overhaul of NOFO’s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2 CFR 200.204 and 2 CFR 200, Appendix 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Encourage broader pool of applicants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Remove “barriers to entry” for less experienced organizations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User friendly features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Contact information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Plain and standard language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Use of links to important documents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Standard “table of contents”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Posting on Grants.gov, agency website, and in the </a:t>
            </a: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Federal Register</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p>
          <a:p>
            <a:endParaRPr lang="en-US" dirty="0"/>
          </a:p>
        </p:txBody>
      </p:sp>
      <p:sp>
        <p:nvSpPr>
          <p:cNvPr id="5" name="Slide Number Placeholder 4">
            <a:extLst>
              <a:ext uri="{FF2B5EF4-FFF2-40B4-BE49-F238E27FC236}">
                <a16:creationId xmlns:a16="http://schemas.microsoft.com/office/drawing/2014/main" id="{9ACE8FD0-5960-6B62-7392-BAE87C24DA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Tree>
    <p:extLst>
      <p:ext uri="{BB962C8B-B14F-4D97-AF65-F5344CB8AC3E}">
        <p14:creationId xmlns:p14="http://schemas.microsoft.com/office/powerpoint/2010/main" val="2304897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2198450" y="2082105"/>
            <a:ext cx="21037685"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Changes: Pre-award</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2470826" y="3697838"/>
            <a:ext cx="20706674" cy="8806678"/>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Requirements for Obtaining a UEI and Registering on SAM. gov</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--- 2 CFR 25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Exceptions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2 CFR 200.201(b)</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Use of fixed amount awards and subawards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Clarification on post-award monitoring of financial expenditures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Clarification on retention of unexpended amounts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Recipient and subrecipient responsibility for record retention and access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2 CFR 200.206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Authority and timing of federal agency risk assessment</a:t>
            </a:r>
          </a:p>
          <a:p>
            <a:endParaRPr lang="en-US" dirty="0"/>
          </a:p>
        </p:txBody>
      </p:sp>
      <p:sp>
        <p:nvSpPr>
          <p:cNvPr id="5" name="Slide Number Placeholder 4">
            <a:extLst>
              <a:ext uri="{FF2B5EF4-FFF2-40B4-BE49-F238E27FC236}">
                <a16:creationId xmlns:a16="http://schemas.microsoft.com/office/drawing/2014/main" id="{ABA1EC28-3289-4DBD-9AAF-041D89790D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Tree>
    <p:extLst>
      <p:ext uri="{BB962C8B-B14F-4D97-AF65-F5344CB8AC3E}">
        <p14:creationId xmlns:p14="http://schemas.microsoft.com/office/powerpoint/2010/main" val="664310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2373548" y="1964045"/>
            <a:ext cx="20803952"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Changes—New Whistleblower Provision</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2373548" y="3579778"/>
            <a:ext cx="20803951" cy="8924738"/>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2 CFR 200.217</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Incorporates Statutory Requirement (41 U.S.C. 4712)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Non-reprisal against employee reporting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Bases of reporting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Mismanagement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Waste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Abuse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Noncompliance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Required employee notification</a:t>
            </a:r>
          </a:p>
          <a:p>
            <a:pPr marL="685800" lvl="1">
              <a:lnSpc>
                <a:spcPct val="90000"/>
              </a:lnSpc>
              <a:spcBef>
                <a:spcPts val="1000"/>
              </a:spcBef>
              <a:buClrTx/>
              <a:buSzTx/>
              <a:buFont typeface="Arial" panose="020B0604020202020204" pitchFamily="34" charset="0"/>
              <a:buChar char="•"/>
              <a:defRPr/>
            </a:pPr>
            <a:endParaRPr kumimoji="0" lang="en-US" sz="4800" b="1"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endParaRPr>
          </a:p>
          <a:p>
            <a:endParaRPr lang="en-US" dirty="0"/>
          </a:p>
        </p:txBody>
      </p:sp>
      <p:sp>
        <p:nvSpPr>
          <p:cNvPr id="5" name="Slide Number Placeholder 4">
            <a:extLst>
              <a:ext uri="{FF2B5EF4-FFF2-40B4-BE49-F238E27FC236}">
                <a16:creationId xmlns:a16="http://schemas.microsoft.com/office/drawing/2014/main" id="{AB72E0E7-7CD8-0757-1C46-636DFD919D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Tree>
    <p:extLst>
      <p:ext uri="{BB962C8B-B14F-4D97-AF65-F5344CB8AC3E}">
        <p14:creationId xmlns:p14="http://schemas.microsoft.com/office/powerpoint/2010/main" val="23034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p:nvPr/>
        </p:nvSpPr>
        <p:spPr>
          <a:xfrm>
            <a:off x="4117189" y="4849374"/>
            <a:ext cx="18057011" cy="6504345"/>
          </a:xfrm>
          <a:prstGeom prst="rect">
            <a:avLst/>
          </a:prstGeom>
          <a:noFill/>
          <a:ln>
            <a:noFill/>
          </a:ln>
        </p:spPr>
        <p:txBody>
          <a:bodyPr spcFirstLastPara="1" wrap="square" lIns="50800" tIns="50800" rIns="50800" bIns="50800" anchor="ctr" anchorCtr="0">
            <a:spAutoFit/>
          </a:bodyPr>
          <a:lstStyle/>
          <a:p>
            <a:pPr algn="ctr"/>
            <a:r>
              <a:rPr lang="en-US" sz="3200" b="1" i="1" dirty="0">
                <a:solidFill>
                  <a:srgbClr val="002060"/>
                </a:solidFill>
              </a:rPr>
              <a:t>The NADO Research Foundation manages the EDD Community of Practice (CoP).  Through the CoP, NADO RF and its partners provide tools, resources, and networking opportunities for EDD staff to strengthen organizational capacity and better guide regions towards becoming more competitive, resilient, and equitable.</a:t>
            </a:r>
          </a:p>
          <a:p>
            <a:pPr algn="ctr"/>
            <a:endParaRPr lang="en-US" sz="3200" b="1" i="1" dirty="0">
              <a:solidFill>
                <a:srgbClr val="002060"/>
              </a:solidFill>
            </a:endParaRPr>
          </a:p>
          <a:p>
            <a:pPr algn="ctr"/>
            <a:r>
              <a:rPr lang="en-US" sz="3200" b="1" i="1" dirty="0">
                <a:solidFill>
                  <a:srgbClr val="002060"/>
                </a:solidFill>
                <a:hlinkClick r:id="rId3"/>
              </a:rPr>
              <a:t>www.nado.org/EDDCoP</a:t>
            </a:r>
            <a:r>
              <a:rPr lang="en-US" sz="3200" b="1" i="1" dirty="0">
                <a:solidFill>
                  <a:srgbClr val="002060"/>
                </a:solidFill>
              </a:rPr>
              <a:t> </a:t>
            </a:r>
          </a:p>
          <a:p>
            <a:pPr algn="ctr"/>
            <a:endParaRPr lang="en-US" sz="3200" b="1" i="1" dirty="0">
              <a:solidFill>
                <a:srgbClr val="002060"/>
              </a:solidFill>
            </a:endParaRPr>
          </a:p>
          <a:p>
            <a:pPr algn="ctr"/>
            <a:endParaRPr lang="en-US" sz="3200" b="1" i="1" dirty="0">
              <a:solidFill>
                <a:srgbClr val="002060"/>
              </a:solidFill>
            </a:endParaRPr>
          </a:p>
          <a:p>
            <a:pPr algn="ctr"/>
            <a:r>
              <a:rPr lang="en-US" sz="3200" b="1" i="1" dirty="0">
                <a:solidFill>
                  <a:srgbClr val="002060"/>
                </a:solidFill>
              </a:rPr>
              <a:t>The EDD CoP is made possible through an award from the U.S. Economic Development Administration, U.S. Department of Commerce (ED22HDQ3070106).  The statements, findings, conclusions, and recommendations are those of the participants, trainers, and authors and do not necessarily reflect the views of the U.S. Economic Development Administration or the U.S. Department of Commerce.</a:t>
            </a:r>
          </a:p>
        </p:txBody>
      </p:sp>
      <p:sp>
        <p:nvSpPr>
          <p:cNvPr id="110" name="Google Shape;110;p21"/>
          <p:cNvSpPr/>
          <p:nvPr/>
        </p:nvSpPr>
        <p:spPr>
          <a:xfrm>
            <a:off x="-25254" y="-25051"/>
            <a:ext cx="2203205" cy="13766102"/>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pic>
        <p:nvPicPr>
          <p:cNvPr id="111" name="Google Shape;111;p21" descr="Image"/>
          <p:cNvPicPr preferRelativeResize="0"/>
          <p:nvPr/>
        </p:nvPicPr>
        <p:blipFill rotWithShape="1">
          <a:blip r:embed="rId4">
            <a:alphaModFix/>
          </a:blip>
          <a:srcRect/>
          <a:stretch/>
        </p:blipFill>
        <p:spPr>
          <a:xfrm>
            <a:off x="-124779" y="740099"/>
            <a:ext cx="3205090" cy="4339487"/>
          </a:xfrm>
          <a:prstGeom prst="rect">
            <a:avLst/>
          </a:prstGeom>
          <a:noFill/>
          <a:ln>
            <a:noFill/>
          </a:ln>
        </p:spPr>
      </p:pic>
      <p:pic>
        <p:nvPicPr>
          <p:cNvPr id="4" name="Picture 3">
            <a:extLst>
              <a:ext uri="{FF2B5EF4-FFF2-40B4-BE49-F238E27FC236}">
                <a16:creationId xmlns:a16="http://schemas.microsoft.com/office/drawing/2014/main" id="{FA4E4771-9AB8-18EA-889A-E7ED742347F0}"/>
              </a:ext>
            </a:extLst>
          </p:cNvPr>
          <p:cNvPicPr>
            <a:picLocks noChangeAspect="1"/>
          </p:cNvPicPr>
          <p:nvPr/>
        </p:nvPicPr>
        <p:blipFill>
          <a:blip r:embed="rId5"/>
          <a:stretch>
            <a:fillRect/>
          </a:stretch>
        </p:blipFill>
        <p:spPr>
          <a:xfrm>
            <a:off x="4117189" y="1788081"/>
            <a:ext cx="7706012" cy="2243522"/>
          </a:xfrm>
          <a:prstGeom prst="rect">
            <a:avLst/>
          </a:prstGeom>
        </p:spPr>
      </p:pic>
      <p:sp>
        <p:nvSpPr>
          <p:cNvPr id="2" name="Slide Number Placeholder 1">
            <a:extLst>
              <a:ext uri="{FF2B5EF4-FFF2-40B4-BE49-F238E27FC236}">
                <a16:creationId xmlns:a16="http://schemas.microsoft.com/office/drawing/2014/main" id="{9731EE18-0423-6761-47FB-CDA164966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
        <p:nvSpPr>
          <p:cNvPr id="3" name="Rectangle 2">
            <a:extLst>
              <a:ext uri="{FF2B5EF4-FFF2-40B4-BE49-F238E27FC236}">
                <a16:creationId xmlns:a16="http://schemas.microsoft.com/office/drawing/2014/main" id="{441AD9E2-CEA5-FD03-B231-DED1E7D25AC1}"/>
              </a:ext>
            </a:extLst>
          </p:cNvPr>
          <p:cNvSpPr/>
          <p:nvPr/>
        </p:nvSpPr>
        <p:spPr>
          <a:xfrm>
            <a:off x="9921240" y="12975901"/>
            <a:ext cx="4343400" cy="7400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964986" y="1964045"/>
            <a:ext cx="21212514"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Changes: Post-award</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964986" y="3579778"/>
            <a:ext cx="21212513" cy="8924738"/>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Procurement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--- 2 CFR 200.318: Procurement from Responsible Contractors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Proper Classification of Workers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--- 2 CFR 200.319: Scoring of Offerors Labor Practices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--- 2 CFR 200.322: Geographic Preference Policies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--- 2 CFR 200.324 : Recipient/Subrecipient Responsibility for Cost (Benefit) or Price Analysis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Property Management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Revised Dollar Thresholds for Disposition of Grant-acquired Equipment and Supplies</a:t>
            </a:r>
          </a:p>
          <a:p>
            <a:endParaRPr lang="en-US" dirty="0"/>
          </a:p>
        </p:txBody>
      </p:sp>
      <p:sp>
        <p:nvSpPr>
          <p:cNvPr id="5" name="Slide Number Placeholder 4">
            <a:extLst>
              <a:ext uri="{FF2B5EF4-FFF2-40B4-BE49-F238E27FC236}">
                <a16:creationId xmlns:a16="http://schemas.microsoft.com/office/drawing/2014/main" id="{E6774B24-B855-B414-9B60-CC4C50ED74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Tree>
    <p:extLst>
      <p:ext uri="{BB962C8B-B14F-4D97-AF65-F5344CB8AC3E}">
        <p14:creationId xmlns:p14="http://schemas.microsoft.com/office/powerpoint/2010/main" val="2196316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536971" y="1964045"/>
            <a:ext cx="2164053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Changes: Post-award</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536971" y="3891064"/>
            <a:ext cx="22021528" cy="8996896"/>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Procurement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--- 2 CFR 200.318: Procurement from Responsible Contractors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Proper Classification of Workers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--- 2 CFR 200.319: Scoring of Offerors Labor Practices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--- 2 CFR 200.322: Geographic Preference Policies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--- 2 CFR 200.324 : Recipient/Subrecipient Responsibility for Cost (Benefit) or Price Analysis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Property Management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Revised Dollar Thresholds for Disposition of Grant-acquired Equipment and Supplies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E6774B24-B855-B414-9B60-CC4C50ED74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spTree>
    <p:extLst>
      <p:ext uri="{BB962C8B-B14F-4D97-AF65-F5344CB8AC3E}">
        <p14:creationId xmlns:p14="http://schemas.microsoft.com/office/powerpoint/2010/main" val="294022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2626466" y="1964045"/>
            <a:ext cx="20551033"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Changes: Post-award</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2626468" y="3871609"/>
            <a:ext cx="20551032" cy="8632907"/>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Procurement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--- 2 CFR 200.318: Procurement from Responsible Contractors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Proper Classification of Workers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--- 2 CFR 200.319: Scoring of Offerors Labor Practices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--- 2 CFR 200.322: Geographic Preference Policies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--- 2 CFR 200.324 : Recipient/Subrecipient Responsibility for Cost (Benefit) or Price Analysis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Property Management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Revised Dollar Thresholds for Disposition of Grant-acquired Equipment and Supplies</a:t>
            </a:r>
          </a:p>
          <a:p>
            <a:pPr marL="571500" marR="0" lvl="0" indent="-5715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lang="en-US" sz="4000" dirty="0"/>
          </a:p>
        </p:txBody>
      </p:sp>
      <p:sp>
        <p:nvSpPr>
          <p:cNvPr id="5" name="Slide Number Placeholder 4">
            <a:extLst>
              <a:ext uri="{FF2B5EF4-FFF2-40B4-BE49-F238E27FC236}">
                <a16:creationId xmlns:a16="http://schemas.microsoft.com/office/drawing/2014/main" id="{2C94C2AF-2754-91B4-8C71-542EFC7342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dirty="0"/>
          </a:p>
        </p:txBody>
      </p:sp>
    </p:spTree>
    <p:extLst>
      <p:ext uri="{BB962C8B-B14F-4D97-AF65-F5344CB8AC3E}">
        <p14:creationId xmlns:p14="http://schemas.microsoft.com/office/powerpoint/2010/main" val="3893088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976120" y="1734674"/>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Changes: Post-award</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2295728" y="3579778"/>
            <a:ext cx="20881772" cy="8924738"/>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2 CFR 200.112: Revised Language Concerning Mandatory Disclosures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2 CFR 200.340: Clarification on Bases for Non-continuation of Funding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2 CFR 200.407: Bases for Prior Approval Requirements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2 CFR 200.420: Handling of Discrepancy between 2 CFR 200, Subpart E and the Federal Award</a:t>
            </a:r>
          </a:p>
          <a:p>
            <a:endParaRPr lang="en-US" dirty="0"/>
          </a:p>
        </p:txBody>
      </p:sp>
      <p:sp>
        <p:nvSpPr>
          <p:cNvPr id="5" name="Slide Number Placeholder 4">
            <a:extLst>
              <a:ext uri="{FF2B5EF4-FFF2-40B4-BE49-F238E27FC236}">
                <a16:creationId xmlns:a16="http://schemas.microsoft.com/office/drawing/2014/main" id="{917E7C4B-308E-86D4-063B-BE67B18D86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dirty="0"/>
          </a:p>
        </p:txBody>
      </p:sp>
    </p:spTree>
    <p:extLst>
      <p:ext uri="{BB962C8B-B14F-4D97-AF65-F5344CB8AC3E}">
        <p14:creationId xmlns:p14="http://schemas.microsoft.com/office/powerpoint/2010/main" val="1524031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Changes – Cost Allowability</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206500" y="3424136"/>
            <a:ext cx="21971000" cy="908038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2 CFR 200.403: Allowability of Close-out Costs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2 CFR 200.407: List of Sections Containing a Prior Approval Requirement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2 CFR 200.455: Expanded Allowability of Organizational Costs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Engagement of Beneficiaries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Data Collection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Program Evaluation Costs </a:t>
            </a:r>
          </a:p>
          <a:p>
            <a:endParaRPr lang="en-US" dirty="0"/>
          </a:p>
        </p:txBody>
      </p:sp>
      <p:sp>
        <p:nvSpPr>
          <p:cNvPr id="5" name="Slide Number Placeholder 4">
            <a:extLst>
              <a:ext uri="{FF2B5EF4-FFF2-40B4-BE49-F238E27FC236}">
                <a16:creationId xmlns:a16="http://schemas.microsoft.com/office/drawing/2014/main" id="{5454C9FC-35ED-63BE-F89E-88BD7183A1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spTree>
    <p:extLst>
      <p:ext uri="{BB962C8B-B14F-4D97-AF65-F5344CB8AC3E}">
        <p14:creationId xmlns:p14="http://schemas.microsoft.com/office/powerpoint/2010/main" val="4104569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260C8C36-7EA7-C582-2DE9-9B8DDD9FD2CE}"/>
            </a:ext>
          </a:extLst>
        </p:cNvPr>
        <p:cNvGrpSpPr/>
        <p:nvPr/>
      </p:nvGrpSpPr>
      <p:grpSpPr>
        <a:xfrm>
          <a:off x="0" y="0"/>
          <a:ext cx="0" cy="0"/>
          <a:chOff x="0" y="0"/>
          <a:chExt cx="0" cy="0"/>
        </a:xfrm>
      </p:grpSpPr>
      <p:grpSp>
        <p:nvGrpSpPr>
          <p:cNvPr id="166" name="Google Shape;166;p26">
            <a:extLst>
              <a:ext uri="{FF2B5EF4-FFF2-40B4-BE49-F238E27FC236}">
                <a16:creationId xmlns:a16="http://schemas.microsoft.com/office/drawing/2014/main" id="{0C192B41-4234-4573-613A-18B9C65FDADE}"/>
              </a:ext>
            </a:extLst>
          </p:cNvPr>
          <p:cNvGrpSpPr/>
          <p:nvPr/>
        </p:nvGrpSpPr>
        <p:grpSpPr>
          <a:xfrm>
            <a:off x="-297192" y="-1787815"/>
            <a:ext cx="25167946" cy="3268488"/>
            <a:chOff x="0" y="-1"/>
            <a:chExt cx="25167944" cy="3268487"/>
          </a:xfrm>
        </p:grpSpPr>
        <p:sp>
          <p:nvSpPr>
            <p:cNvPr id="167" name="Google Shape;167;p26">
              <a:extLst>
                <a:ext uri="{FF2B5EF4-FFF2-40B4-BE49-F238E27FC236}">
                  <a16:creationId xmlns:a16="http://schemas.microsoft.com/office/drawing/2014/main" id="{97514754-78ED-4EBD-895A-4DD40857CEDE}"/>
                </a:ext>
              </a:extLst>
            </p:cNvPr>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a:extLst>
                <a:ext uri="{FF2B5EF4-FFF2-40B4-BE49-F238E27FC236}">
                  <a16:creationId xmlns:a16="http://schemas.microsoft.com/office/drawing/2014/main" id="{7017B36B-289C-ED5A-A6EE-820ADF256D59}"/>
                </a:ext>
              </a:extLst>
            </p:cNvPr>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a:extLst>
                <a:ext uri="{FF2B5EF4-FFF2-40B4-BE49-F238E27FC236}">
                  <a16:creationId xmlns:a16="http://schemas.microsoft.com/office/drawing/2014/main" id="{663958AC-961D-9A0F-6E25-06C78FC9A44B}"/>
                </a:ext>
              </a:extLst>
            </p:cNvPr>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6A4EE640-9524-12BF-C6D3-58808891A4E5}"/>
              </a:ext>
            </a:extLst>
          </p:cNvPr>
          <p:cNvSpPr>
            <a:spLocks noGrp="1"/>
          </p:cNvSpPr>
          <p:nvPr>
            <p:ph type="title"/>
          </p:nvPr>
        </p:nvSpPr>
        <p:spPr>
          <a:xfrm>
            <a:off x="2412460" y="1964045"/>
            <a:ext cx="2076504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Changes – Indirect Cost Recovery</a:t>
            </a:r>
          </a:p>
        </p:txBody>
      </p:sp>
      <p:sp>
        <p:nvSpPr>
          <p:cNvPr id="11" name="Text Placeholder 10">
            <a:extLst>
              <a:ext uri="{FF2B5EF4-FFF2-40B4-BE49-F238E27FC236}">
                <a16:creationId xmlns:a16="http://schemas.microsoft.com/office/drawing/2014/main" id="{A2D5C05A-4493-105C-26EC-A0B84A4C3E30}"/>
              </a:ext>
            </a:extLst>
          </p:cNvPr>
          <p:cNvSpPr>
            <a:spLocks noGrp="1"/>
          </p:cNvSpPr>
          <p:nvPr>
            <p:ph type="body" idx="2"/>
          </p:nvPr>
        </p:nvSpPr>
        <p:spPr>
          <a:xfrm>
            <a:off x="2237362" y="3424136"/>
            <a:ext cx="20940138" cy="9080380"/>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Increase of the </a:t>
            </a:r>
            <a:r>
              <a:rPr kumimoji="0" lang="en-US" sz="4400" b="1" i="1" u="none" strike="noStrike" kern="1200" cap="none" spc="0" normalizeH="0" baseline="0" noProof="0" dirty="0">
                <a:ln>
                  <a:noFill/>
                </a:ln>
                <a:solidFill>
                  <a:prstClr val="black"/>
                </a:solidFill>
                <a:effectLst/>
                <a:uLnTx/>
                <a:uFillTx/>
                <a:latin typeface="Calibri" panose="020F0502020204030204"/>
                <a:ea typeface="+mn-ea"/>
                <a:cs typeface="+mn-cs"/>
              </a:rPr>
              <a:t>De Minimis</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Indirect Cost Rate to 15% of the Modified Total Direct Costs (MTDC) Incurred During a Reporting Period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Revision of the Definition of “Modified Total Direct Costs” Allowing Indirect Costs to Be Charged on the First $50,000 of Each Subaward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Handling of IDC Cost Rate Cognizance and Proposal Submission policy for Certain Local Government Entities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Deferral of Requirement for Public Posting of Indirect Cost Rates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NOTE: NIH limitation on IDC recovery by its grantees was based on exception authority contained in 2 CFR 200.414.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p>
          <a:p>
            <a:endParaRPr lang="en-US" dirty="0"/>
          </a:p>
        </p:txBody>
      </p:sp>
      <p:sp>
        <p:nvSpPr>
          <p:cNvPr id="5" name="Slide Number Placeholder 4">
            <a:extLst>
              <a:ext uri="{FF2B5EF4-FFF2-40B4-BE49-F238E27FC236}">
                <a16:creationId xmlns:a16="http://schemas.microsoft.com/office/drawing/2014/main" id="{28A254F7-38C8-D1FC-29A9-799B83ED81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dirty="0"/>
          </a:p>
        </p:txBody>
      </p:sp>
    </p:spTree>
    <p:extLst>
      <p:ext uri="{BB962C8B-B14F-4D97-AF65-F5344CB8AC3E}">
        <p14:creationId xmlns:p14="http://schemas.microsoft.com/office/powerpoint/2010/main" val="1399142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8666103C-4534-C296-F1F8-E6ED0DFB737B}"/>
            </a:ext>
          </a:extLst>
        </p:cNvPr>
        <p:cNvGrpSpPr/>
        <p:nvPr/>
      </p:nvGrpSpPr>
      <p:grpSpPr>
        <a:xfrm>
          <a:off x="0" y="0"/>
          <a:ext cx="0" cy="0"/>
          <a:chOff x="0" y="0"/>
          <a:chExt cx="0" cy="0"/>
        </a:xfrm>
      </p:grpSpPr>
      <p:grpSp>
        <p:nvGrpSpPr>
          <p:cNvPr id="166" name="Google Shape;166;p26">
            <a:extLst>
              <a:ext uri="{FF2B5EF4-FFF2-40B4-BE49-F238E27FC236}">
                <a16:creationId xmlns:a16="http://schemas.microsoft.com/office/drawing/2014/main" id="{9CB15953-D2EE-1338-1550-93642725D036}"/>
              </a:ext>
            </a:extLst>
          </p:cNvPr>
          <p:cNvGrpSpPr/>
          <p:nvPr/>
        </p:nvGrpSpPr>
        <p:grpSpPr>
          <a:xfrm>
            <a:off x="-297192" y="-1787815"/>
            <a:ext cx="25167946" cy="3268488"/>
            <a:chOff x="0" y="-1"/>
            <a:chExt cx="25167944" cy="3268487"/>
          </a:xfrm>
        </p:grpSpPr>
        <p:sp>
          <p:nvSpPr>
            <p:cNvPr id="167" name="Google Shape;167;p26">
              <a:extLst>
                <a:ext uri="{FF2B5EF4-FFF2-40B4-BE49-F238E27FC236}">
                  <a16:creationId xmlns:a16="http://schemas.microsoft.com/office/drawing/2014/main" id="{93522C42-B2F9-E641-FADE-651C2DE47C28}"/>
                </a:ext>
              </a:extLst>
            </p:cNvPr>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a:extLst>
                <a:ext uri="{FF2B5EF4-FFF2-40B4-BE49-F238E27FC236}">
                  <a16:creationId xmlns:a16="http://schemas.microsoft.com/office/drawing/2014/main" id="{09E8AA00-46D5-3AC7-9980-790567FA1111}"/>
                </a:ext>
              </a:extLst>
            </p:cNvPr>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a:extLst>
                <a:ext uri="{FF2B5EF4-FFF2-40B4-BE49-F238E27FC236}">
                  <a16:creationId xmlns:a16="http://schemas.microsoft.com/office/drawing/2014/main" id="{F60259F3-2D62-0EF9-ADC0-1B20F840EDD0}"/>
                </a:ext>
              </a:extLst>
            </p:cNvPr>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834C15DC-FA06-9727-C071-42DCD88B3C9C}"/>
              </a:ext>
            </a:extLst>
          </p:cNvPr>
          <p:cNvSpPr>
            <a:spLocks noGrp="1"/>
          </p:cNvSpPr>
          <p:nvPr>
            <p:ph type="title"/>
          </p:nvPr>
        </p:nvSpPr>
        <p:spPr>
          <a:xfrm>
            <a:off x="2412460" y="1964045"/>
            <a:ext cx="2076504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Changes – Audit Related Policies</a:t>
            </a:r>
          </a:p>
        </p:txBody>
      </p:sp>
      <p:sp>
        <p:nvSpPr>
          <p:cNvPr id="11" name="Text Placeholder 10">
            <a:extLst>
              <a:ext uri="{FF2B5EF4-FFF2-40B4-BE49-F238E27FC236}">
                <a16:creationId xmlns:a16="http://schemas.microsoft.com/office/drawing/2014/main" id="{0FF92882-A010-ABA1-B68A-A9F9E2F05BAA}"/>
              </a:ext>
            </a:extLst>
          </p:cNvPr>
          <p:cNvSpPr>
            <a:spLocks noGrp="1"/>
          </p:cNvSpPr>
          <p:nvPr>
            <p:ph type="body" idx="2"/>
          </p:nvPr>
        </p:nvSpPr>
        <p:spPr>
          <a:xfrm>
            <a:off x="2237362" y="3424136"/>
            <a:ext cx="20940138" cy="908038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2 CFR 200.502: Increased Dollar Threshold of Total Federal Awards Expended Annually Triggering the Single Audit Requirement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Counter Arguments Concerning Single Audit Report Use in Monitoring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2 CFR 200.514: Editorial Changes in Language on Scope of the Audit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2 CFR 200.518: Revision to Guidance on Auditor’s Determination of Major Federal Programs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2 CFR 200.516: Clarification on the Effect of Known and Likely Questioned Costs on the Auditor’s </a:t>
            </a:r>
          </a:p>
          <a:p>
            <a:pPr marL="0" marR="0" lvl="0" indent="0" algn="l" defTabSz="914400" rtl="0" eaLnBrk="1" fontAlgn="auto" latinLnBrk="0" hangingPunct="1">
              <a:lnSpc>
                <a:spcPct val="90000"/>
              </a:lnSpc>
              <a:spcBef>
                <a:spcPts val="1000"/>
              </a:spcBef>
              <a:spcAft>
                <a:spcPts val="0"/>
              </a:spcAft>
              <a:buClrTx/>
              <a:buSzTx/>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Opinion on Compliance</a:t>
            </a:r>
          </a:p>
          <a:p>
            <a:pPr marL="0" marR="0" lvl="0" indent="0" algn="l" defTabSz="914400" rtl="0" eaLnBrk="1" fontAlgn="auto" latinLnBrk="0" hangingPunct="1">
              <a:lnSpc>
                <a:spcPct val="90000"/>
              </a:lnSpc>
              <a:spcBef>
                <a:spcPts val="1000"/>
              </a:spcBef>
              <a:spcAft>
                <a:spcPts val="0"/>
              </a:spcAft>
              <a:buClrTx/>
              <a:buSzTx/>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2 CFR 200.512: Possible Extensions of Time for Submission of the Audit Reporting Package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5" name="Slide Number Placeholder 4">
            <a:extLst>
              <a:ext uri="{FF2B5EF4-FFF2-40B4-BE49-F238E27FC236}">
                <a16:creationId xmlns:a16="http://schemas.microsoft.com/office/drawing/2014/main" id="{A965D8B4-8400-9CD7-CA1B-7B0C852EBF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spTree>
    <p:extLst>
      <p:ext uri="{BB962C8B-B14F-4D97-AF65-F5344CB8AC3E}">
        <p14:creationId xmlns:p14="http://schemas.microsoft.com/office/powerpoint/2010/main" val="229962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DA0938EE-467B-F44A-0869-DB9316E25BB1}"/>
            </a:ext>
          </a:extLst>
        </p:cNvPr>
        <p:cNvGrpSpPr/>
        <p:nvPr/>
      </p:nvGrpSpPr>
      <p:grpSpPr>
        <a:xfrm>
          <a:off x="0" y="0"/>
          <a:ext cx="0" cy="0"/>
          <a:chOff x="0" y="0"/>
          <a:chExt cx="0" cy="0"/>
        </a:xfrm>
      </p:grpSpPr>
      <p:grpSp>
        <p:nvGrpSpPr>
          <p:cNvPr id="166" name="Google Shape;166;p26">
            <a:extLst>
              <a:ext uri="{FF2B5EF4-FFF2-40B4-BE49-F238E27FC236}">
                <a16:creationId xmlns:a16="http://schemas.microsoft.com/office/drawing/2014/main" id="{CEB1AD13-35CF-24D1-94BC-7375CA5D6919}"/>
              </a:ext>
            </a:extLst>
          </p:cNvPr>
          <p:cNvGrpSpPr/>
          <p:nvPr/>
        </p:nvGrpSpPr>
        <p:grpSpPr>
          <a:xfrm>
            <a:off x="-297192" y="-1787815"/>
            <a:ext cx="25167946" cy="3268488"/>
            <a:chOff x="0" y="-1"/>
            <a:chExt cx="25167944" cy="3268487"/>
          </a:xfrm>
        </p:grpSpPr>
        <p:sp>
          <p:nvSpPr>
            <p:cNvPr id="167" name="Google Shape;167;p26">
              <a:extLst>
                <a:ext uri="{FF2B5EF4-FFF2-40B4-BE49-F238E27FC236}">
                  <a16:creationId xmlns:a16="http://schemas.microsoft.com/office/drawing/2014/main" id="{4C117E31-D03D-1662-1C1B-42ED4BF28CC5}"/>
                </a:ext>
              </a:extLst>
            </p:cNvPr>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a:extLst>
                <a:ext uri="{FF2B5EF4-FFF2-40B4-BE49-F238E27FC236}">
                  <a16:creationId xmlns:a16="http://schemas.microsoft.com/office/drawing/2014/main" id="{AEBC76BB-740E-A985-CDF2-96F82B0140C0}"/>
                </a:ext>
              </a:extLst>
            </p:cNvPr>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a:extLst>
                <a:ext uri="{FF2B5EF4-FFF2-40B4-BE49-F238E27FC236}">
                  <a16:creationId xmlns:a16="http://schemas.microsoft.com/office/drawing/2014/main" id="{0409672C-D36B-34E3-BCD3-098AA3CC8D3B}"/>
                </a:ext>
              </a:extLst>
            </p:cNvPr>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8347A534-17B4-4814-9726-C574284FAD83}"/>
              </a:ext>
            </a:extLst>
          </p:cNvPr>
          <p:cNvSpPr>
            <a:spLocks noGrp="1"/>
          </p:cNvSpPr>
          <p:nvPr>
            <p:ph type="title"/>
          </p:nvPr>
        </p:nvSpPr>
        <p:spPr>
          <a:xfrm>
            <a:off x="2412460" y="1964045"/>
            <a:ext cx="2076504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Some Suggested Takeaways</a:t>
            </a:r>
          </a:p>
        </p:txBody>
      </p:sp>
      <p:sp>
        <p:nvSpPr>
          <p:cNvPr id="11" name="Text Placeholder 10">
            <a:extLst>
              <a:ext uri="{FF2B5EF4-FFF2-40B4-BE49-F238E27FC236}">
                <a16:creationId xmlns:a16="http://schemas.microsoft.com/office/drawing/2014/main" id="{164C934E-4EDE-8B29-72B2-27FC279B65DC}"/>
              </a:ext>
            </a:extLst>
          </p:cNvPr>
          <p:cNvSpPr>
            <a:spLocks noGrp="1"/>
          </p:cNvSpPr>
          <p:nvPr>
            <p:ph type="body" idx="2"/>
          </p:nvPr>
        </p:nvSpPr>
        <p:spPr>
          <a:xfrm>
            <a:off x="2237362" y="3424136"/>
            <a:ext cx="20940138" cy="908038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What’s Next?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There’s No Substitute for First Hand Knowledge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Monitor the Current “Moving Targets”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Federal Register (www.govinfo.gov)</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OMB ‘s Website (</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www.omb.gov</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Websites of the Your Federal Funding Agencies (</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www.usa,gov</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www.Grants.gov</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Future “Audit Alerts”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Create a Whistleblower Policy--Now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Beware of Required FFATA Reporting under 2 CFR 170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Required Compliance Criterion (OMB </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Compliance Supplement)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5" name="Slide Number Placeholder 4">
            <a:extLst>
              <a:ext uri="{FF2B5EF4-FFF2-40B4-BE49-F238E27FC236}">
                <a16:creationId xmlns:a16="http://schemas.microsoft.com/office/drawing/2014/main" id="{F925A1F2-05B5-11BB-36B1-931355D925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dirty="0"/>
          </a:p>
        </p:txBody>
      </p:sp>
    </p:spTree>
    <p:extLst>
      <p:ext uri="{BB962C8B-B14F-4D97-AF65-F5344CB8AC3E}">
        <p14:creationId xmlns:p14="http://schemas.microsoft.com/office/powerpoint/2010/main" val="2766767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Questions?</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206500" y="3579778"/>
            <a:ext cx="21971000" cy="8924738"/>
          </a:xfrm>
        </p:spPr>
        <p:txBody>
          <a:bodyPr>
            <a:normAutofit/>
          </a:bodyPr>
          <a:lstStyle/>
          <a:p>
            <a:pPr marL="857250" marR="0" lvl="0" indent="-85725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rPr>
              <a:t>Now</a:t>
            </a:r>
          </a:p>
          <a:p>
            <a:pPr marL="0" marR="0" lvl="0" indent="0" algn="l" defTabSz="914400" rtl="0" eaLnBrk="1" fontAlgn="auto" latinLnBrk="0" hangingPunct="1">
              <a:lnSpc>
                <a:spcPct val="90000"/>
              </a:lnSpc>
              <a:spcBef>
                <a:spcPts val="1000"/>
              </a:spcBef>
              <a:spcAft>
                <a:spcPts val="0"/>
              </a:spcAft>
              <a:buClrTx/>
              <a:buSzTx/>
              <a:tabLst/>
              <a:defRPr/>
            </a:pPr>
            <a:endPar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endParaRPr>
          </a:p>
          <a:p>
            <a:pPr marL="857250" marR="0" lvl="0" indent="-85725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rPr>
              <a:t>Later</a:t>
            </a:r>
          </a:p>
          <a:p>
            <a:pPr marL="0" marR="0" lvl="0" indent="0" algn="l" defTabSz="914400" rtl="0" eaLnBrk="1" fontAlgn="auto" latinLnBrk="0" hangingPunct="1">
              <a:lnSpc>
                <a:spcPct val="90000"/>
              </a:lnSpc>
              <a:spcBef>
                <a:spcPts val="1000"/>
              </a:spcBef>
              <a:spcAft>
                <a:spcPts val="0"/>
              </a:spcAft>
              <a:buClrTx/>
              <a:buSzTx/>
              <a:tabLst/>
              <a:defRPr/>
            </a:pPr>
            <a:endPar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endParaRPr>
          </a:p>
          <a:p>
            <a:pPr marL="1828800" lvl="4" indent="0">
              <a:lnSpc>
                <a:spcPct val="90000"/>
              </a:lnSpc>
              <a:spcBef>
                <a:spcPts val="1000"/>
              </a:spcBef>
              <a:buClrTx/>
              <a:buSzTx/>
              <a:defRPr/>
            </a:pPr>
            <a:r>
              <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rPr>
              <a:t>Bob Lloyd</a:t>
            </a:r>
          </a:p>
          <a:p>
            <a:pPr marL="1828800" lvl="4" indent="0">
              <a:lnSpc>
                <a:spcPct val="90000"/>
              </a:lnSpc>
              <a:spcBef>
                <a:spcPts val="1000"/>
              </a:spcBef>
              <a:buClrTx/>
              <a:buSzTx/>
              <a:defRPr/>
            </a:pPr>
            <a:r>
              <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rPr>
              <a:t>Consultant on Public Management and     </a:t>
            </a:r>
          </a:p>
          <a:p>
            <a:pPr marL="1828800" lvl="4" indent="0">
              <a:lnSpc>
                <a:spcPct val="90000"/>
              </a:lnSpc>
              <a:spcBef>
                <a:spcPts val="1000"/>
              </a:spcBef>
              <a:buClrTx/>
              <a:buSzTx/>
              <a:defRPr/>
            </a:pPr>
            <a:r>
              <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rPr>
              <a:t>Government Relations</a:t>
            </a:r>
          </a:p>
          <a:p>
            <a:pPr marL="1828800" lvl="4" indent="0">
              <a:lnSpc>
                <a:spcPct val="90000"/>
              </a:lnSpc>
              <a:spcBef>
                <a:spcPts val="1000"/>
              </a:spcBef>
              <a:buClrTx/>
              <a:buSzTx/>
              <a:defRPr/>
            </a:pPr>
            <a:r>
              <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rPr>
              <a:t>Telephone: (864) 235-8680</a:t>
            </a:r>
          </a:p>
          <a:p>
            <a:pPr marL="1828800" lvl="4" indent="0">
              <a:lnSpc>
                <a:spcPct val="90000"/>
              </a:lnSpc>
              <a:spcBef>
                <a:spcPts val="1000"/>
              </a:spcBef>
              <a:buClrTx/>
              <a:buSzTx/>
              <a:defRPr/>
            </a:pPr>
            <a:r>
              <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rPr>
              <a:t>E-mail: consultlloyd@aol.com</a:t>
            </a:r>
          </a:p>
          <a:p>
            <a:pPr marL="571500" marR="0" lvl="0" indent="-5715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4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endParaRPr>
          </a:p>
          <a:p>
            <a:pPr marL="0" marR="0" lvl="0" indent="0" algn="l" defTabSz="914400" rtl="0" eaLnBrk="1" fontAlgn="auto" latinLnBrk="0" hangingPunct="1">
              <a:lnSpc>
                <a:spcPct val="90000"/>
              </a:lnSpc>
              <a:spcBef>
                <a:spcPts val="1000"/>
              </a:spcBef>
              <a:spcAft>
                <a:spcPts val="0"/>
              </a:spcAft>
              <a:buClrTx/>
              <a:buSzTx/>
              <a:tabLst/>
              <a:defRPr/>
            </a:pPr>
            <a:endParaRPr lang="en-US" sz="4000" dirty="0">
              <a:latin typeface="Inter ExtraBold" panose="020B0604020202020204" charset="0"/>
              <a:ea typeface="Inter ExtraBold" panose="020B0604020202020204" charset="0"/>
            </a:endParaRPr>
          </a:p>
        </p:txBody>
      </p:sp>
      <p:sp>
        <p:nvSpPr>
          <p:cNvPr id="5" name="Slide Number Placeholder 4">
            <a:extLst>
              <a:ext uri="{FF2B5EF4-FFF2-40B4-BE49-F238E27FC236}">
                <a16:creationId xmlns:a16="http://schemas.microsoft.com/office/drawing/2014/main" id="{7258CE92-88F8-484C-7057-75738F4C80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dirty="0"/>
          </a:p>
        </p:txBody>
      </p:sp>
    </p:spTree>
    <p:extLst>
      <p:ext uri="{BB962C8B-B14F-4D97-AF65-F5344CB8AC3E}">
        <p14:creationId xmlns:p14="http://schemas.microsoft.com/office/powerpoint/2010/main" val="2854770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53761"/>
        </a:solidFill>
        <a:effectLst/>
      </p:bgPr>
    </p:bg>
    <p:spTree>
      <p:nvGrpSpPr>
        <p:cNvPr id="1" name="Shape 175"/>
        <p:cNvGrpSpPr/>
        <p:nvPr/>
      </p:nvGrpSpPr>
      <p:grpSpPr>
        <a:xfrm>
          <a:off x="0" y="0"/>
          <a:ext cx="0" cy="0"/>
          <a:chOff x="0" y="0"/>
          <a:chExt cx="0" cy="0"/>
        </a:xfrm>
      </p:grpSpPr>
      <p:sp>
        <p:nvSpPr>
          <p:cNvPr id="176" name="Google Shape;176;p27"/>
          <p:cNvSpPr txBox="1"/>
          <p:nvPr/>
        </p:nvSpPr>
        <p:spPr>
          <a:xfrm>
            <a:off x="6565201" y="7747600"/>
            <a:ext cx="11253600" cy="2129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000"/>
              <a:buFont typeface="Inter"/>
              <a:buNone/>
            </a:pPr>
            <a:r>
              <a:rPr lang="en-US" sz="3000" i="0" u="none" strike="noStrike" cap="none" dirty="0">
                <a:solidFill>
                  <a:srgbClr val="FFFFFF"/>
                </a:solidFill>
                <a:latin typeface="Inter Tight"/>
                <a:ea typeface="Inter Tight"/>
                <a:cs typeface="Inter Tight"/>
                <a:sym typeface="Inter Tight"/>
              </a:rPr>
              <a:t>122 C Street, NW, Suite 830 | Washington, DC 20001</a:t>
            </a:r>
            <a:endParaRPr dirty="0">
              <a:latin typeface="Inter Tight"/>
              <a:ea typeface="Inter Tight"/>
              <a:cs typeface="Inter Tight"/>
              <a:sym typeface="Inter Tight"/>
            </a:endParaRPr>
          </a:p>
          <a:p>
            <a:pPr marL="0" marR="0" lvl="0" indent="0" algn="ctr" rtl="0">
              <a:lnSpc>
                <a:spcPct val="100000"/>
              </a:lnSpc>
              <a:spcBef>
                <a:spcPts val="1300"/>
              </a:spcBef>
              <a:spcAft>
                <a:spcPts val="0"/>
              </a:spcAft>
              <a:buClr>
                <a:srgbClr val="FFFFFF"/>
              </a:buClr>
              <a:buSzPts val="5000"/>
              <a:buFont typeface="Inter"/>
              <a:buNone/>
            </a:pPr>
            <a:r>
              <a:rPr lang="en-US" sz="5000" b="1" i="0" u="none" strike="noStrike" cap="none" dirty="0">
                <a:solidFill>
                  <a:srgbClr val="FFFFFF"/>
                </a:solidFill>
                <a:latin typeface="Inter"/>
                <a:ea typeface="Inter"/>
                <a:cs typeface="Inter"/>
                <a:sym typeface="Inter"/>
              </a:rPr>
              <a:t>202.921.4440 | </a:t>
            </a:r>
            <a:r>
              <a:rPr lang="en-US" sz="5000" b="1" i="0" strike="noStrike" cap="none" dirty="0">
                <a:solidFill>
                  <a:srgbClr val="FFFFFF"/>
                </a:solidFill>
                <a:uFill>
                  <a:noFill/>
                </a:uFill>
                <a:latin typeface="Inter"/>
                <a:ea typeface="Inter"/>
                <a:cs typeface="Inter"/>
                <a:sym typeface="Inter"/>
                <a:hlinkClick r:id="rId3">
                  <a:extLst>
                    <a:ext uri="{A12FA001-AC4F-418D-AE19-62706E023703}">
                      <ahyp:hlinkClr xmlns:ahyp="http://schemas.microsoft.com/office/drawing/2018/hyperlinkcolor" val="tx"/>
                    </a:ext>
                  </a:extLst>
                </a:hlinkClick>
              </a:rPr>
              <a:t>NADO.ORG</a:t>
            </a:r>
            <a:endParaRPr dirty="0"/>
          </a:p>
          <a:p>
            <a:pPr marL="0" marR="0" lvl="0" indent="0" algn="ctr" rtl="0">
              <a:lnSpc>
                <a:spcPct val="100000"/>
              </a:lnSpc>
              <a:spcBef>
                <a:spcPts val="1300"/>
              </a:spcBef>
              <a:spcAft>
                <a:spcPts val="0"/>
              </a:spcAft>
              <a:buClr>
                <a:srgbClr val="FFFFFF"/>
              </a:buClr>
              <a:buSzPts val="3000"/>
              <a:buFont typeface="Inter"/>
              <a:buNone/>
            </a:pPr>
            <a:r>
              <a:rPr lang="en-US" sz="3000" i="0" u="sng" strike="noStrike" cap="none" dirty="0">
                <a:solidFill>
                  <a:srgbClr val="498AAC"/>
                </a:solidFill>
                <a:latin typeface="Inter Tight"/>
                <a:ea typeface="Inter Tight"/>
                <a:cs typeface="Inter Tight"/>
                <a:sym typeface="Inter Tight"/>
                <a:hlinkClick r:id="rId4">
                  <a:extLst>
                    <a:ext uri="{A12FA001-AC4F-418D-AE19-62706E023703}">
                      <ahyp:hlinkClr xmlns:ahyp="http://schemas.microsoft.com/office/drawing/2018/hyperlinkcolor" val="tx"/>
                    </a:ext>
                  </a:extLst>
                </a:hlinkClick>
              </a:rPr>
              <a:t>info@nado.org</a:t>
            </a:r>
            <a:endParaRPr dirty="0">
              <a:solidFill>
                <a:srgbClr val="498AAC"/>
              </a:solidFill>
              <a:latin typeface="Inter Tight"/>
              <a:ea typeface="Inter Tight"/>
              <a:cs typeface="Inter Tight"/>
              <a:sym typeface="Inter Tight"/>
            </a:endParaRPr>
          </a:p>
        </p:txBody>
      </p:sp>
      <p:pic>
        <p:nvPicPr>
          <p:cNvPr id="177" name="Google Shape;177;p27" descr="NADOLogo-Light-2022.png"/>
          <p:cNvPicPr preferRelativeResize="0"/>
          <p:nvPr/>
        </p:nvPicPr>
        <p:blipFill rotWithShape="1">
          <a:blip r:embed="rId5">
            <a:alphaModFix/>
          </a:blip>
          <a:srcRect/>
          <a:stretch/>
        </p:blipFill>
        <p:spPr>
          <a:xfrm>
            <a:off x="7424314" y="3860208"/>
            <a:ext cx="9535373" cy="3198639"/>
          </a:xfrm>
          <a:prstGeom prst="rect">
            <a:avLst/>
          </a:prstGeom>
          <a:noFill/>
          <a:ln>
            <a:noFill/>
          </a:ln>
        </p:spPr>
      </p:pic>
      <p:sp>
        <p:nvSpPr>
          <p:cNvPr id="2" name="Slide Number Placeholder 1">
            <a:extLst>
              <a:ext uri="{FF2B5EF4-FFF2-40B4-BE49-F238E27FC236}">
                <a16:creationId xmlns:a16="http://schemas.microsoft.com/office/drawing/2014/main" id="{D7A2C34D-577C-10E4-15CE-3FB2CD9151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dirty="0"/>
          </a:p>
        </p:txBody>
      </p:sp>
      <p:sp>
        <p:nvSpPr>
          <p:cNvPr id="4" name="Rectangle 3">
            <a:extLst>
              <a:ext uri="{FF2B5EF4-FFF2-40B4-BE49-F238E27FC236}">
                <a16:creationId xmlns:a16="http://schemas.microsoft.com/office/drawing/2014/main" id="{9B6EAB69-90E3-C582-F708-31361E8209FD}"/>
              </a:ext>
            </a:extLst>
          </p:cNvPr>
          <p:cNvSpPr/>
          <p:nvPr/>
        </p:nvSpPr>
        <p:spPr>
          <a:xfrm>
            <a:off x="19157795" y="10705171"/>
            <a:ext cx="4036742" cy="2720897"/>
          </a:xfrm>
          <a:prstGeom prst="rect">
            <a:avLst/>
          </a:prstGeom>
          <a:solidFill>
            <a:srgbClr val="2536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92EDA1A-D5B8-7226-4DBC-32F2186FE3EE}"/>
              </a:ext>
            </a:extLst>
          </p:cNvPr>
          <p:cNvSpPr/>
          <p:nvPr/>
        </p:nvSpPr>
        <p:spPr>
          <a:xfrm>
            <a:off x="9523142" y="12110224"/>
            <a:ext cx="5817220" cy="1605776"/>
          </a:xfrm>
          <a:prstGeom prst="rect">
            <a:avLst/>
          </a:prstGeom>
          <a:solidFill>
            <a:srgbClr val="2536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p25"/>
          <p:cNvSpPr txBox="1"/>
          <p:nvPr/>
        </p:nvSpPr>
        <p:spPr>
          <a:xfrm>
            <a:off x="9105089" y="3259346"/>
            <a:ext cx="14261238" cy="1287532"/>
          </a:xfrm>
          <a:prstGeom prst="rect">
            <a:avLst/>
          </a:prstGeom>
          <a:noFill/>
          <a:ln>
            <a:noFill/>
          </a:ln>
        </p:spPr>
        <p:txBody>
          <a:bodyPr spcFirstLastPara="1" wrap="square" lIns="50800" tIns="50800" rIns="50800" bIns="50800" anchor="ctr" anchorCtr="0">
            <a:spAutoFit/>
          </a:bodyPr>
          <a:lstStyle/>
          <a:p>
            <a:pPr marL="0" marR="0" lvl="0" indent="0" algn="l" rtl="0">
              <a:lnSpc>
                <a:spcPct val="70000"/>
              </a:lnSpc>
              <a:spcBef>
                <a:spcPts val="0"/>
              </a:spcBef>
              <a:spcAft>
                <a:spcPts val="0"/>
              </a:spcAft>
              <a:buClr>
                <a:srgbClr val="203864"/>
              </a:buClr>
              <a:buSzPts val="11000"/>
              <a:buFont typeface="Inter ExtraBold"/>
              <a:buNone/>
            </a:pPr>
            <a:r>
              <a:rPr lang="en-US" sz="11000" b="0" i="0" u="none" strike="noStrike" cap="none" dirty="0">
                <a:solidFill>
                  <a:srgbClr val="203864"/>
                </a:solidFill>
                <a:latin typeface="Inter ExtraBold"/>
                <a:ea typeface="Inter ExtraBold"/>
                <a:cs typeface="Inter ExtraBold"/>
                <a:sym typeface="Inter ExtraBold"/>
              </a:rPr>
              <a:t>Bob Lloyd</a:t>
            </a:r>
            <a:endParaRPr dirty="0"/>
          </a:p>
        </p:txBody>
      </p:sp>
      <p:cxnSp>
        <p:nvCxnSpPr>
          <p:cNvPr id="150" name="Google Shape;150;p25"/>
          <p:cNvCxnSpPr>
            <a:cxnSpLocks/>
          </p:cNvCxnSpPr>
          <p:nvPr/>
        </p:nvCxnSpPr>
        <p:spPr>
          <a:xfrm>
            <a:off x="9280187" y="5193875"/>
            <a:ext cx="10992878" cy="0"/>
          </a:xfrm>
          <a:prstGeom prst="straightConnector1">
            <a:avLst/>
          </a:prstGeom>
          <a:noFill/>
          <a:ln w="76200" cap="flat" cmpd="sng">
            <a:solidFill>
              <a:srgbClr val="52575F"/>
            </a:solidFill>
            <a:prstDash val="solid"/>
            <a:miter lim="400000"/>
            <a:headEnd type="none" w="sm" len="sm"/>
            <a:tailEnd type="none" w="sm" len="sm"/>
          </a:ln>
        </p:spPr>
      </p:cxnSp>
      <p:sp>
        <p:nvSpPr>
          <p:cNvPr id="151" name="Google Shape;151;p25"/>
          <p:cNvSpPr txBox="1"/>
          <p:nvPr/>
        </p:nvSpPr>
        <p:spPr>
          <a:xfrm>
            <a:off x="9280188" y="5667779"/>
            <a:ext cx="13501992" cy="4842351"/>
          </a:xfrm>
          <a:prstGeom prst="rect">
            <a:avLst/>
          </a:prstGeom>
          <a:noFill/>
          <a:ln>
            <a:noFill/>
          </a:ln>
        </p:spPr>
        <p:txBody>
          <a:bodyPr spcFirstLastPara="1" wrap="square" lIns="50800" tIns="50800" rIns="50800" bIns="50800" anchor="ctr" anchorCtr="0">
            <a:spAutoFit/>
          </a:bodyPr>
          <a:lstStyle/>
          <a:p>
            <a:pPr marL="0" indent="0">
              <a:buNone/>
            </a:pPr>
            <a:r>
              <a:rPr lang="en-US" sz="2800" b="1" dirty="0"/>
              <a:t>Bob Lloyd is a respected authority on policies and practices affecting the award, administration and oversight of federal grants, contracts and subawards.  He has nearly 40 years of experience in federal award implementation. Prior to starting his management consulting practice, he served as the executive director of the Grants Management Advisory Service and held staff positions in two large federally funded organizations. He has been a consultant, trainer or advisor to award and audit units in sixteen federal award-making departments and agencies, and to recipient and subrecipient organizations and their professional advisors. He is the principal author of </a:t>
            </a:r>
            <a:r>
              <a:rPr lang="en-US" sz="2800" b="1" i="1" dirty="0"/>
              <a:t>A Guide to OMB Grant Reform </a:t>
            </a:r>
            <a:r>
              <a:rPr lang="en-US" sz="2800" b="1" dirty="0"/>
              <a:t>and several other reference works on federal grants management and audits.</a:t>
            </a:r>
          </a:p>
        </p:txBody>
      </p:sp>
      <p:grpSp>
        <p:nvGrpSpPr>
          <p:cNvPr id="152" name="Google Shape;152;p25"/>
          <p:cNvGrpSpPr/>
          <p:nvPr/>
        </p:nvGrpSpPr>
        <p:grpSpPr>
          <a:xfrm>
            <a:off x="-297192" y="-1787815"/>
            <a:ext cx="25167946" cy="3268488"/>
            <a:chOff x="0" y="-1"/>
            <a:chExt cx="25167944" cy="3268487"/>
          </a:xfrm>
        </p:grpSpPr>
        <p:sp>
          <p:nvSpPr>
            <p:cNvPr id="153" name="Google Shape;153;p25"/>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54" name="Google Shape;154;p25"/>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55" name="Google Shape;155;p25"/>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pic>
        <p:nvPicPr>
          <p:cNvPr id="2" name="Picture 1">
            <a:extLst>
              <a:ext uri="{FF2B5EF4-FFF2-40B4-BE49-F238E27FC236}">
                <a16:creationId xmlns:a16="http://schemas.microsoft.com/office/drawing/2014/main" id="{80B33A82-52F1-088D-C083-D27E2AF6D10F}"/>
              </a:ext>
            </a:extLst>
          </p:cNvPr>
          <p:cNvPicPr>
            <a:picLocks noChangeAspect="1"/>
          </p:cNvPicPr>
          <p:nvPr/>
        </p:nvPicPr>
        <p:blipFill>
          <a:blip r:embed="rId3"/>
          <a:stretch>
            <a:fillRect/>
          </a:stretch>
        </p:blipFill>
        <p:spPr>
          <a:xfrm>
            <a:off x="1017673" y="4088587"/>
            <a:ext cx="7144159" cy="7484357"/>
          </a:xfrm>
          <a:prstGeom prst="rect">
            <a:avLst/>
          </a:prstGeom>
        </p:spPr>
      </p:pic>
      <p:sp>
        <p:nvSpPr>
          <p:cNvPr id="3" name="Slide Number Placeholder 2">
            <a:extLst>
              <a:ext uri="{FF2B5EF4-FFF2-40B4-BE49-F238E27FC236}">
                <a16:creationId xmlns:a16="http://schemas.microsoft.com/office/drawing/2014/main" id="{B15B40E3-B2FB-8645-25D0-06B8A330AC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414294" y="2140085"/>
            <a:ext cx="21763206" cy="1439693"/>
          </a:xfrm>
        </p:spPr>
        <p:txBody>
          <a:bodyPr>
            <a:normAutofit/>
          </a:bodyPr>
          <a:lstStyle/>
          <a:p>
            <a:r>
              <a:rPr lang="en-US" sz="6600" b="1" dirty="0">
                <a:solidFill>
                  <a:schemeClr val="tx2">
                    <a:lumMod val="10000"/>
                  </a:schemeClr>
                </a:solidFill>
                <a:latin typeface="Inter ExtraBold" panose="020B0604020202020204" charset="0"/>
                <a:ea typeface="Inter ExtraBold" panose="020B0604020202020204" charset="0"/>
              </a:rPr>
              <a:t>The Current “Big Picture”</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414294" y="3735421"/>
            <a:ext cx="21971000" cy="7840493"/>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Understanding Sources of Authority for Federal Grants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U.S. Constitution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Federal Statutes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Presidential Executive Orders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Regulations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Award Terms and Conditions</a:t>
            </a:r>
          </a:p>
          <a:p>
            <a:pPr marL="0" marR="0" lvl="0" indent="0" algn="l" defTabSz="914400" rtl="0" eaLnBrk="1" fontAlgn="auto" latinLnBrk="0" hangingPunct="1">
              <a:lnSpc>
                <a:spcPct val="90000"/>
              </a:lnSpc>
              <a:spcBef>
                <a:spcPts val="1000"/>
              </a:spcBef>
              <a:spcAft>
                <a:spcPts val="0"/>
              </a:spcAft>
              <a:buClrTx/>
              <a:buSzTx/>
              <a:tabLst/>
              <a:defRPr/>
            </a:pPr>
            <a:endParaRPr lang="en-US" dirty="0"/>
          </a:p>
        </p:txBody>
      </p:sp>
      <p:sp>
        <p:nvSpPr>
          <p:cNvPr id="3" name="Slide Number Placeholder 2">
            <a:extLst>
              <a:ext uri="{FF2B5EF4-FFF2-40B4-BE49-F238E27FC236}">
                <a16:creationId xmlns:a16="http://schemas.microsoft.com/office/drawing/2014/main" id="{FE516E12-1973-9692-A8CE-4A9E78F502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extLst>
      <p:ext uri="{BB962C8B-B14F-4D97-AF65-F5344CB8AC3E}">
        <p14:creationId xmlns:p14="http://schemas.microsoft.com/office/powerpoint/2010/main" val="2000837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A7555D84-41BB-2CC0-6EE5-3AB75AD4ECC9}"/>
            </a:ext>
          </a:extLst>
        </p:cNvPr>
        <p:cNvGrpSpPr/>
        <p:nvPr/>
      </p:nvGrpSpPr>
      <p:grpSpPr>
        <a:xfrm>
          <a:off x="0" y="0"/>
          <a:ext cx="0" cy="0"/>
          <a:chOff x="0" y="0"/>
          <a:chExt cx="0" cy="0"/>
        </a:xfrm>
      </p:grpSpPr>
      <p:grpSp>
        <p:nvGrpSpPr>
          <p:cNvPr id="166" name="Google Shape;166;p26">
            <a:extLst>
              <a:ext uri="{FF2B5EF4-FFF2-40B4-BE49-F238E27FC236}">
                <a16:creationId xmlns:a16="http://schemas.microsoft.com/office/drawing/2014/main" id="{29847E02-A504-2893-4EB4-8398A91E7B27}"/>
              </a:ext>
            </a:extLst>
          </p:cNvPr>
          <p:cNvGrpSpPr/>
          <p:nvPr/>
        </p:nvGrpSpPr>
        <p:grpSpPr>
          <a:xfrm>
            <a:off x="-297192" y="-1787815"/>
            <a:ext cx="25167946" cy="3268488"/>
            <a:chOff x="0" y="-1"/>
            <a:chExt cx="25167944" cy="3268487"/>
          </a:xfrm>
        </p:grpSpPr>
        <p:sp>
          <p:nvSpPr>
            <p:cNvPr id="167" name="Google Shape;167;p26">
              <a:extLst>
                <a:ext uri="{FF2B5EF4-FFF2-40B4-BE49-F238E27FC236}">
                  <a16:creationId xmlns:a16="http://schemas.microsoft.com/office/drawing/2014/main" id="{84ACB993-B7CC-C8C4-02D9-0DA762D6C61A}"/>
                </a:ext>
              </a:extLst>
            </p:cNvPr>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a:extLst>
                <a:ext uri="{FF2B5EF4-FFF2-40B4-BE49-F238E27FC236}">
                  <a16:creationId xmlns:a16="http://schemas.microsoft.com/office/drawing/2014/main" id="{D2E4A46C-D38E-E9AF-1BE9-42F675BBC717}"/>
                </a:ext>
              </a:extLst>
            </p:cNvPr>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a:extLst>
                <a:ext uri="{FF2B5EF4-FFF2-40B4-BE49-F238E27FC236}">
                  <a16:creationId xmlns:a16="http://schemas.microsoft.com/office/drawing/2014/main" id="{8FD11E08-B942-3B31-980D-54BDDA9547C5}"/>
                </a:ext>
              </a:extLst>
            </p:cNvPr>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0B0D9930-577E-8900-A6ED-D51E386CBEBD}"/>
              </a:ext>
            </a:extLst>
          </p:cNvPr>
          <p:cNvSpPr>
            <a:spLocks noGrp="1"/>
          </p:cNvSpPr>
          <p:nvPr>
            <p:ph type="title"/>
          </p:nvPr>
        </p:nvSpPr>
        <p:spPr>
          <a:xfrm>
            <a:off x="1414294" y="2140085"/>
            <a:ext cx="21763206" cy="1439693"/>
          </a:xfrm>
        </p:spPr>
        <p:txBody>
          <a:bodyPr>
            <a:normAutofit fontScale="90000"/>
          </a:bodyPr>
          <a:lstStyle/>
          <a:p>
            <a:r>
              <a:rPr lang="en-US" sz="6600" b="1" dirty="0">
                <a:solidFill>
                  <a:schemeClr val="tx2">
                    <a:lumMod val="10000"/>
                  </a:schemeClr>
                </a:solidFill>
                <a:latin typeface="Inter ExtraBold" panose="020B0604020202020204" charset="0"/>
                <a:ea typeface="Inter ExtraBold" panose="020B0604020202020204" charset="0"/>
              </a:rPr>
              <a:t>Executive Branch Management of the Grants Process</a:t>
            </a:r>
          </a:p>
        </p:txBody>
      </p:sp>
      <p:sp>
        <p:nvSpPr>
          <p:cNvPr id="11" name="Text Placeholder 10">
            <a:extLst>
              <a:ext uri="{FF2B5EF4-FFF2-40B4-BE49-F238E27FC236}">
                <a16:creationId xmlns:a16="http://schemas.microsoft.com/office/drawing/2014/main" id="{6E103213-62A6-3C2F-CE21-84EF94F4A49F}"/>
              </a:ext>
            </a:extLst>
          </p:cNvPr>
          <p:cNvSpPr>
            <a:spLocks noGrp="1"/>
          </p:cNvSpPr>
          <p:nvPr>
            <p:ph type="body" idx="2"/>
          </p:nvPr>
        </p:nvSpPr>
        <p:spPr>
          <a:xfrm>
            <a:off x="1414294" y="3132306"/>
            <a:ext cx="21971000" cy="10000033"/>
          </a:xfrm>
        </p:spPr>
        <p:txBody>
          <a:bodyPr numCol="1">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Congressional Appropriation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OMB Apportionment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Impoundment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Deferral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Rescission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Federal Agency—Availability of Funds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The Anti-Deficiency Act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Solicitation of Applications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Agency Review of Applicants and Applications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Primary Grant Award Agreement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Federal Obligation (31 USC 1501)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Performance Period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Applicable Requirements</a:t>
            </a:r>
          </a:p>
          <a:p>
            <a:pPr marL="0" marR="0" lvl="0" indent="0" algn="l" defTabSz="914400" rtl="0" eaLnBrk="1" fontAlgn="auto" latinLnBrk="0" hangingPunct="1">
              <a:lnSpc>
                <a:spcPct val="90000"/>
              </a:lnSpc>
              <a:spcBef>
                <a:spcPts val="1000"/>
              </a:spcBef>
              <a:spcAft>
                <a:spcPts val="0"/>
              </a:spcAft>
              <a:buClrTx/>
              <a:buSzTx/>
              <a:tabLst/>
              <a:defRPr/>
            </a:pPr>
            <a:endParaRPr lang="en-US" dirty="0"/>
          </a:p>
        </p:txBody>
      </p:sp>
      <p:sp>
        <p:nvSpPr>
          <p:cNvPr id="3" name="Slide Number Placeholder 2">
            <a:extLst>
              <a:ext uri="{FF2B5EF4-FFF2-40B4-BE49-F238E27FC236}">
                <a16:creationId xmlns:a16="http://schemas.microsoft.com/office/drawing/2014/main" id="{BF2D318C-6F10-555A-F9FD-8D0B99285F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extLst>
      <p:ext uri="{BB962C8B-B14F-4D97-AF65-F5344CB8AC3E}">
        <p14:creationId xmlns:p14="http://schemas.microsoft.com/office/powerpoint/2010/main" val="60547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Grant Program/Project Implementation</a:t>
            </a:r>
          </a:p>
        </p:txBody>
      </p:sp>
      <p:sp>
        <p:nvSpPr>
          <p:cNvPr id="4" name="Text Placeholder 3">
            <a:extLst>
              <a:ext uri="{FF2B5EF4-FFF2-40B4-BE49-F238E27FC236}">
                <a16:creationId xmlns:a16="http://schemas.microsoft.com/office/drawing/2014/main" id="{D61BACFC-4541-622B-97CC-7EFE1FF9760B}"/>
              </a:ext>
            </a:extLst>
          </p:cNvPr>
          <p:cNvSpPr>
            <a:spLocks noGrp="1"/>
          </p:cNvSpPr>
          <p:nvPr>
            <p:ph type="body" idx="2"/>
          </p:nvPr>
        </p:nvSpPr>
        <p:spPr>
          <a:xfrm>
            <a:off x="1206500" y="4063148"/>
            <a:ext cx="22159338" cy="9147013"/>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Recipient Incurrence of Obligations (2 CFR 200, Subparts D&amp;E)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Recipient Liquidation of Obligations (2 CFR 200.305)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Recipient Documentation of Expenditures (2 CFR 200, Subparts D&amp;E)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Recipient Reporting of Claims (2 CFR 200.328)</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SF 425 (18 USC 1001)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Award Termination  (2 CFR 200.340)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Disallowance of Cost (2 CFR 200.339)</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4400" b="1" kern="1200" dirty="0">
              <a:solidFill>
                <a:prstClr val="black"/>
              </a:solidFill>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3" name="Slide Number Placeholder 2">
            <a:extLst>
              <a:ext uri="{FF2B5EF4-FFF2-40B4-BE49-F238E27FC236}">
                <a16:creationId xmlns:a16="http://schemas.microsoft.com/office/drawing/2014/main" id="{3E2AC720-7D2E-7B86-E7F9-34057AF5BC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226581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2256816" y="1964045"/>
            <a:ext cx="21690304"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OMB’s Continuing Grant Reform Efforts</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2256816" y="3715966"/>
            <a:ext cx="20920683" cy="8949447"/>
          </a:xfrm>
        </p:spPr>
        <p:txBody>
          <a:bodyPr numCol="1">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OMB Circulars for Different Types of Performers (1958 </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PL 95-224: Toward a “Comprehensive System of Guidance” (1978)</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Common Rules (1988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Title 2, Code of Federal Regulations (2005)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1" u="none" strike="noStrike" kern="1200" cap="none" spc="0" normalizeH="0" baseline="0" noProof="0" dirty="0">
                <a:ln>
                  <a:noFill/>
                </a:ln>
                <a:solidFill>
                  <a:prstClr val="black"/>
                </a:solidFill>
                <a:effectLst/>
                <a:uLnTx/>
                <a:uFillTx/>
                <a:latin typeface="Calibri" panose="020F0502020204030204"/>
                <a:ea typeface="+mn-ea"/>
                <a:cs typeface="+mn-cs"/>
              </a:rPr>
              <a:t>Uniform Administrative Requirements, Cost Principles, and Audit Requirements for Federal Awards (2 CFR 200)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The “Super Circular”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The “Uniform Guidance”</a:t>
            </a:r>
            <a:endParaRPr kumimoji="0" lang="en-US" sz="4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5715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36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endParaRPr>
          </a:p>
        </p:txBody>
      </p:sp>
      <p:sp>
        <p:nvSpPr>
          <p:cNvPr id="5" name="Slide Number Placeholder 4">
            <a:extLst>
              <a:ext uri="{FF2B5EF4-FFF2-40B4-BE49-F238E27FC236}">
                <a16:creationId xmlns:a16="http://schemas.microsoft.com/office/drawing/2014/main" id="{5E28B125-E524-AE0B-D3C6-0218571BBC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2332012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2684832" y="1964045"/>
            <a:ext cx="20492667"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Evolution of the “Uniform Guidance”</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2684834" y="3385226"/>
            <a:ext cx="20492666" cy="9119289"/>
          </a:xfrm>
        </p:spPr>
        <p:txBody>
          <a:bodyPr>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OMB Issuance (12/26/13)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Federal Agency Uniform Implementation (12/26/14)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Commitment to Five Year Review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OMB Proposal for Revisions (1/20/20)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COVID 19-Related Flexibilities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Limited Revisions (Effective 11/12/20)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OMB Request for Information (2/9/23)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OMB Proposed Revisions (10/5/23)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OMB </a:t>
            </a:r>
            <a:r>
              <a:rPr kumimoji="0" lang="en-US" sz="4000" b="1" i="0" u="sng" strike="noStrike" kern="1200" cap="none" spc="0" normalizeH="0" baseline="0" noProof="0" dirty="0">
                <a:ln>
                  <a:noFill/>
                </a:ln>
                <a:solidFill>
                  <a:prstClr val="black"/>
                </a:solidFill>
                <a:effectLst/>
                <a:uLnTx/>
                <a:uFillTx/>
                <a:latin typeface="Calibri" panose="020F0502020204030204"/>
                <a:ea typeface="+mn-ea"/>
                <a:cs typeface="+mn-cs"/>
              </a:rPr>
              <a:t>Federal Register </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Publication of Revised Guidance (4/22/24)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Federal Agency Implementation (NLT 10/1/24)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p>
          <a:p>
            <a:endParaRPr lang="en-US" dirty="0"/>
          </a:p>
        </p:txBody>
      </p:sp>
      <p:sp>
        <p:nvSpPr>
          <p:cNvPr id="5" name="Slide Number Placeholder 4">
            <a:extLst>
              <a:ext uri="{FF2B5EF4-FFF2-40B4-BE49-F238E27FC236}">
                <a16:creationId xmlns:a16="http://schemas.microsoft.com/office/drawing/2014/main" id="{767138C5-6FDD-E1B6-E3F9-D063FD7A20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extLst>
      <p:ext uri="{BB962C8B-B14F-4D97-AF65-F5344CB8AC3E}">
        <p14:creationId xmlns:p14="http://schemas.microsoft.com/office/powerpoint/2010/main" val="3625472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2140084" y="1964045"/>
            <a:ext cx="21037416" cy="1615733"/>
          </a:xfrm>
        </p:spPr>
        <p:txBody>
          <a:bodyPr>
            <a:normAutofit fontScale="90000"/>
          </a:bodyPr>
          <a:lstStyle/>
          <a:p>
            <a:r>
              <a:rPr lang="en-US" sz="8000" dirty="0">
                <a:solidFill>
                  <a:srgbClr val="002060"/>
                </a:solidFill>
                <a:latin typeface="Inter ExtraBold" panose="020B0604020202020204" charset="0"/>
                <a:ea typeface="Inter ExtraBold" panose="020B0604020202020204" charset="0"/>
              </a:rPr>
              <a:t>The “Comprehensive System of Guidance”</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536970" y="3249039"/>
            <a:ext cx="20875558" cy="9007812"/>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2 CFR 25 Unique Entity Identifier and System for Award Management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2 CFR 170 Reporting Subaward and Executive Compensation Information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2 CFR 180 OMB Guidelines to Agencies on Governmentwide Debarment and Suspension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2 CFR 182 Governmentwide Requirements for Drug-Free Workplace (Financial Assistance)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2 CFR 183 Never Contract with the Enemy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2 CFR 184 Buy American Preferences for Infrastructure Projects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2 CFR 200 Uniform Administrative Requirements, Cost Principles, and Audit </a:t>
            </a:r>
          </a:p>
          <a:p>
            <a:pPr marL="0" marR="0" lvl="0" indent="0" algn="l" defTabSz="914400" rtl="0" eaLnBrk="1" fontAlgn="auto" latinLnBrk="0" hangingPunct="1">
              <a:lnSpc>
                <a:spcPct val="90000"/>
              </a:lnSpc>
              <a:spcBef>
                <a:spcPts val="1000"/>
              </a:spcBef>
              <a:spcAft>
                <a:spcPts val="0"/>
              </a:spcAft>
              <a:buClrTx/>
              <a:buSzTx/>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Requirements for Federal Awards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67C446B-EF62-C3A5-8CE8-2782BF548D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Tree>
    <p:extLst>
      <p:ext uri="{BB962C8B-B14F-4D97-AF65-F5344CB8AC3E}">
        <p14:creationId xmlns:p14="http://schemas.microsoft.com/office/powerpoint/2010/main" val="2201619925"/>
      </p:ext>
    </p:extLst>
  </p:cSld>
  <p:clrMapOvr>
    <a:masterClrMapping/>
  </p:clrMapOvr>
</p:sld>
</file>

<file path=ppt/theme/theme1.xml><?xml version="1.0" encoding="utf-8"?>
<a:theme xmlns:a="http://schemas.openxmlformats.org/drawingml/2006/main" name="38_MinimalistLight">
  <a:themeElements>
    <a:clrScheme name="38_MinimalistLight">
      <a:dk1>
        <a:srgbClr val="53585F"/>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8_MinimalistLight">
  <a:themeElements>
    <a:clrScheme name="38_MinimalistLight">
      <a:dk1>
        <a:srgbClr val="000000"/>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2012</Words>
  <Application>Microsoft Office PowerPoint</Application>
  <PresentationFormat>Custom</PresentationFormat>
  <Paragraphs>362</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Wingdings</vt:lpstr>
      <vt:lpstr>Inter Tight</vt:lpstr>
      <vt:lpstr>Inter ExtraBold</vt:lpstr>
      <vt:lpstr>Arial</vt:lpstr>
      <vt:lpstr>Helvetica Neue</vt:lpstr>
      <vt:lpstr>Inter</vt:lpstr>
      <vt:lpstr>Calibri</vt:lpstr>
      <vt:lpstr>38_MinimalistLight</vt:lpstr>
      <vt:lpstr>PowerPoint Presentation</vt:lpstr>
      <vt:lpstr>PowerPoint Presentation</vt:lpstr>
      <vt:lpstr>PowerPoint Presentation</vt:lpstr>
      <vt:lpstr>The Current “Big Picture”</vt:lpstr>
      <vt:lpstr>Executive Branch Management of the Grants Process</vt:lpstr>
      <vt:lpstr>Grant Program/Project Implementation</vt:lpstr>
      <vt:lpstr>OMB’s Continuing Grant Reform Efforts</vt:lpstr>
      <vt:lpstr>Evolution of the “Uniform Guidance”</vt:lpstr>
      <vt:lpstr>The “Comprehensive System of Guidance”</vt:lpstr>
      <vt:lpstr>OMB’s Uniform Guidance Baseline</vt:lpstr>
      <vt:lpstr>OMB’s Stated Intentions for 2024 Revisions</vt:lpstr>
      <vt:lpstr>Federal “Inside Baseball”</vt:lpstr>
      <vt:lpstr>OMB’s Challenge</vt:lpstr>
      <vt:lpstr>Federal Grant “Politics” – Elections Matter</vt:lpstr>
      <vt:lpstr>Highlights</vt:lpstr>
      <vt:lpstr>Highlights</vt:lpstr>
      <vt:lpstr>Changes: Pre-award</vt:lpstr>
      <vt:lpstr>Changes: Pre-award</vt:lpstr>
      <vt:lpstr>Changes—New Whistleblower Provision</vt:lpstr>
      <vt:lpstr>Changes: Post-award</vt:lpstr>
      <vt:lpstr>Changes: Post-award</vt:lpstr>
      <vt:lpstr>Changes: Post-award</vt:lpstr>
      <vt:lpstr>Changes: Post-award</vt:lpstr>
      <vt:lpstr>Changes – Cost Allowability</vt:lpstr>
      <vt:lpstr>Changes – Indirect Cost Recovery</vt:lpstr>
      <vt:lpstr>Changes – Audit Related Policies</vt:lpstr>
      <vt:lpstr>Some Suggested Takeaways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Laurie Thompson</dc:creator>
  <cp:lastModifiedBy>Laurie Thompson</cp:lastModifiedBy>
  <cp:revision>21</cp:revision>
  <dcterms:modified xsi:type="dcterms:W3CDTF">2025-04-06T17:31:36Z</dcterms:modified>
</cp:coreProperties>
</file>