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6858000" cy="9144000"/>
  <p:embeddedFontLst>
    <p:embeddedFont>
      <p:font typeface="Fira Sans Extra Condensed Medium"/>
      <p:regular r:id="rId14"/>
      <p:bold r:id="rId15"/>
      <p:italic r:id="rId16"/>
      <p:boldItalic r:id="rId17"/>
    </p:embeddedFont>
    <p:embeddedFont>
      <p:font typeface="Livvic"/>
      <p:regular r:id="rId18"/>
      <p:bold r:id="rId19"/>
      <p:italic r:id="rId20"/>
      <p:boldItalic r:id="rId21"/>
    </p:embeddedFont>
    <p:embeddedFont>
      <p:font typeface="Catamaran Light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vvic-italic.fntdata"/><Relationship Id="rId11" Type="http://schemas.openxmlformats.org/officeDocument/2006/relationships/slide" Target="slides/slide5.xml"/><Relationship Id="rId22" Type="http://schemas.openxmlformats.org/officeDocument/2006/relationships/font" Target="fonts/CatamaranLight-regular.fntdata"/><Relationship Id="rId10" Type="http://schemas.openxmlformats.org/officeDocument/2006/relationships/slide" Target="slides/slide4.xml"/><Relationship Id="rId21" Type="http://schemas.openxmlformats.org/officeDocument/2006/relationships/font" Target="fonts/Livvic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Catamaran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FiraSansExtraCondensedMedium-bold.fntdata"/><Relationship Id="rId14" Type="http://schemas.openxmlformats.org/officeDocument/2006/relationships/font" Target="fonts/FiraSansExtraCondensedMedium-regular.fntdata"/><Relationship Id="rId17" Type="http://schemas.openxmlformats.org/officeDocument/2006/relationships/font" Target="fonts/FiraSansExtraCondensedMedium-boldItalic.fntdata"/><Relationship Id="rId16" Type="http://schemas.openxmlformats.org/officeDocument/2006/relationships/font" Target="fonts/FiraSansExtraCondensedMedium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Livvic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Livvi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a29b6a98b_0_134:notes"/>
          <p:cNvSpPr/>
          <p:nvPr>
            <p:ph idx="2" type="sldImg"/>
          </p:nvPr>
        </p:nvSpPr>
        <p:spPr>
          <a:xfrm>
            <a:off x="1143284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2a29b6a98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a29b6a98b_0_26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2a29b6a98b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a29b6a98b_0_38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2a29b6a98b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a29b6a98b_1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2a29b6a98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a29b6a98b_1_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2a29b6a98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2a29b6a98b_1_1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2a29b6a98b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ctrTitle"/>
          </p:nvPr>
        </p:nvSpPr>
        <p:spPr>
          <a:xfrm>
            <a:off x="1039575" y="2268300"/>
            <a:ext cx="4592400" cy="237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1" type="subTitle"/>
          </p:nvPr>
        </p:nvSpPr>
        <p:spPr>
          <a:xfrm>
            <a:off x="1039575" y="4275200"/>
            <a:ext cx="2402100" cy="9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ctrTitle"/>
          </p:nvPr>
        </p:nvSpPr>
        <p:spPr>
          <a:xfrm>
            <a:off x="3423902" y="516631"/>
            <a:ext cx="2251800" cy="7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5" name="Google Shape;55;p15"/>
          <p:cNvSpPr txBox="1"/>
          <p:nvPr>
            <p:ph idx="1" type="subTitle"/>
          </p:nvPr>
        </p:nvSpPr>
        <p:spPr>
          <a:xfrm>
            <a:off x="3423900" y="1070029"/>
            <a:ext cx="1906500" cy="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15"/>
          <p:cNvSpPr txBox="1"/>
          <p:nvPr>
            <p:ph hasCustomPrompt="1" idx="2" type="title"/>
          </p:nvPr>
        </p:nvSpPr>
        <p:spPr>
          <a:xfrm>
            <a:off x="2023007" y="872150"/>
            <a:ext cx="1739100" cy="7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5"/>
          <p:cNvSpPr txBox="1"/>
          <p:nvPr>
            <p:ph idx="3" type="ctrTitle"/>
          </p:nvPr>
        </p:nvSpPr>
        <p:spPr>
          <a:xfrm>
            <a:off x="3425264" y="1632381"/>
            <a:ext cx="2251800" cy="7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8" name="Google Shape;58;p15"/>
          <p:cNvSpPr txBox="1"/>
          <p:nvPr>
            <p:ph idx="4" type="subTitle"/>
          </p:nvPr>
        </p:nvSpPr>
        <p:spPr>
          <a:xfrm>
            <a:off x="3425259" y="2185145"/>
            <a:ext cx="1976700" cy="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5"/>
          <p:cNvSpPr txBox="1"/>
          <p:nvPr>
            <p:ph hasCustomPrompt="1" idx="5" type="title"/>
          </p:nvPr>
        </p:nvSpPr>
        <p:spPr>
          <a:xfrm>
            <a:off x="2023007" y="1985050"/>
            <a:ext cx="1615200" cy="7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/>
          <p:nvPr>
            <p:ph idx="6" type="ctrTitle"/>
          </p:nvPr>
        </p:nvSpPr>
        <p:spPr>
          <a:xfrm>
            <a:off x="3427999" y="2748131"/>
            <a:ext cx="2251800" cy="7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1" name="Google Shape;61;p15"/>
          <p:cNvSpPr txBox="1"/>
          <p:nvPr>
            <p:ph idx="7" type="subTitle"/>
          </p:nvPr>
        </p:nvSpPr>
        <p:spPr>
          <a:xfrm>
            <a:off x="3427997" y="3300262"/>
            <a:ext cx="1906500" cy="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hasCustomPrompt="1" idx="8" type="title"/>
          </p:nvPr>
        </p:nvSpPr>
        <p:spPr>
          <a:xfrm>
            <a:off x="2023007" y="3097950"/>
            <a:ext cx="1573500" cy="7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5"/>
          <p:cNvSpPr txBox="1"/>
          <p:nvPr>
            <p:ph idx="9" type="ctrTitle"/>
          </p:nvPr>
        </p:nvSpPr>
        <p:spPr>
          <a:xfrm rot="5400000">
            <a:off x="6116079" y="2276277"/>
            <a:ext cx="38844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4" name="Google Shape;64;p15"/>
          <p:cNvSpPr txBox="1"/>
          <p:nvPr>
            <p:ph idx="13" type="ctrTitle"/>
          </p:nvPr>
        </p:nvSpPr>
        <p:spPr>
          <a:xfrm>
            <a:off x="3427999" y="3863881"/>
            <a:ext cx="2251800" cy="7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4" type="subTitle"/>
          </p:nvPr>
        </p:nvSpPr>
        <p:spPr>
          <a:xfrm>
            <a:off x="3427997" y="4415379"/>
            <a:ext cx="1906500" cy="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5"/>
          <p:cNvSpPr txBox="1"/>
          <p:nvPr>
            <p:ph hasCustomPrompt="1" idx="15" type="title"/>
          </p:nvPr>
        </p:nvSpPr>
        <p:spPr>
          <a:xfrm>
            <a:off x="2023007" y="4210850"/>
            <a:ext cx="1573500" cy="7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5"/>
          <p:cNvSpPr txBox="1"/>
          <p:nvPr>
            <p:ph idx="16" type="ctrTitle"/>
          </p:nvPr>
        </p:nvSpPr>
        <p:spPr>
          <a:xfrm>
            <a:off x="3427999" y="4979631"/>
            <a:ext cx="2251800" cy="7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8" name="Google Shape;68;p15"/>
          <p:cNvSpPr txBox="1"/>
          <p:nvPr>
            <p:ph idx="17" type="subTitle"/>
          </p:nvPr>
        </p:nvSpPr>
        <p:spPr>
          <a:xfrm>
            <a:off x="3427997" y="5530496"/>
            <a:ext cx="1906500" cy="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hasCustomPrompt="1" idx="18" type="title"/>
          </p:nvPr>
        </p:nvSpPr>
        <p:spPr>
          <a:xfrm>
            <a:off x="2023007" y="5323750"/>
            <a:ext cx="1573500" cy="7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672375" y="1909967"/>
            <a:ext cx="3498000" cy="11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 flipH="1">
            <a:off x="1667175" y="2872300"/>
            <a:ext cx="2503200" cy="15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43434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1">
  <p:cSld name="CUSTOM_27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ctrTitle"/>
          </p:nvPr>
        </p:nvSpPr>
        <p:spPr>
          <a:xfrm>
            <a:off x="631875" y="1122700"/>
            <a:ext cx="2871300" cy="859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631884" y="1881121"/>
            <a:ext cx="2480700" cy="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7"/>
          <p:cNvSpPr txBox="1"/>
          <p:nvPr>
            <p:ph idx="2" type="ctrTitle"/>
          </p:nvPr>
        </p:nvSpPr>
        <p:spPr>
          <a:xfrm>
            <a:off x="4213664" y="1122700"/>
            <a:ext cx="2697900" cy="859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17"/>
          <p:cNvSpPr txBox="1"/>
          <p:nvPr>
            <p:ph idx="3" type="subTitle"/>
          </p:nvPr>
        </p:nvSpPr>
        <p:spPr>
          <a:xfrm>
            <a:off x="4213664" y="1881121"/>
            <a:ext cx="2586000" cy="9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7"/>
          <p:cNvSpPr txBox="1"/>
          <p:nvPr>
            <p:ph idx="4" type="ctrTitle"/>
          </p:nvPr>
        </p:nvSpPr>
        <p:spPr>
          <a:xfrm>
            <a:off x="631883" y="4442569"/>
            <a:ext cx="2871300" cy="859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" name="Google Shape;79;p17"/>
          <p:cNvSpPr txBox="1"/>
          <p:nvPr>
            <p:ph idx="5" type="subTitle"/>
          </p:nvPr>
        </p:nvSpPr>
        <p:spPr>
          <a:xfrm>
            <a:off x="631884" y="5218944"/>
            <a:ext cx="2480700" cy="12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7"/>
          <p:cNvSpPr txBox="1"/>
          <p:nvPr>
            <p:ph idx="6" type="ctrTitle"/>
          </p:nvPr>
        </p:nvSpPr>
        <p:spPr>
          <a:xfrm rot="5400000">
            <a:off x="6199887" y="2276277"/>
            <a:ext cx="38844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1" name="Google Shape;81;p17"/>
          <p:cNvSpPr txBox="1"/>
          <p:nvPr>
            <p:ph idx="7" type="ctrTitle"/>
          </p:nvPr>
        </p:nvSpPr>
        <p:spPr>
          <a:xfrm>
            <a:off x="4213664" y="4442578"/>
            <a:ext cx="2586000" cy="859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2" name="Google Shape;82;p17"/>
          <p:cNvSpPr txBox="1"/>
          <p:nvPr>
            <p:ph idx="8" type="subTitle"/>
          </p:nvPr>
        </p:nvSpPr>
        <p:spPr>
          <a:xfrm>
            <a:off x="4213664" y="5218944"/>
            <a:ext cx="2586000" cy="9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CUSTOM_27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ctrTitle"/>
          </p:nvPr>
        </p:nvSpPr>
        <p:spPr>
          <a:xfrm>
            <a:off x="4921575" y="3990713"/>
            <a:ext cx="1828200" cy="859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" type="subTitle"/>
          </p:nvPr>
        </p:nvSpPr>
        <p:spPr>
          <a:xfrm>
            <a:off x="4921575" y="4738413"/>
            <a:ext cx="1522200" cy="12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8"/>
          <p:cNvSpPr txBox="1"/>
          <p:nvPr>
            <p:ph idx="2" type="ctrTitle"/>
          </p:nvPr>
        </p:nvSpPr>
        <p:spPr>
          <a:xfrm>
            <a:off x="906139" y="3990713"/>
            <a:ext cx="1828200" cy="859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3" type="subTitle"/>
          </p:nvPr>
        </p:nvSpPr>
        <p:spPr>
          <a:xfrm>
            <a:off x="906139" y="4738413"/>
            <a:ext cx="1522200" cy="12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18"/>
          <p:cNvSpPr txBox="1"/>
          <p:nvPr>
            <p:ph idx="4" type="ctrTitle"/>
          </p:nvPr>
        </p:nvSpPr>
        <p:spPr>
          <a:xfrm rot="5400000">
            <a:off x="6199887" y="2276277"/>
            <a:ext cx="38844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9" name="Google Shape;89;p18"/>
          <p:cNvSpPr txBox="1"/>
          <p:nvPr>
            <p:ph idx="5" type="ctrTitle"/>
          </p:nvPr>
        </p:nvSpPr>
        <p:spPr>
          <a:xfrm>
            <a:off x="2928557" y="3990713"/>
            <a:ext cx="1798800" cy="859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6" type="subTitle"/>
          </p:nvPr>
        </p:nvSpPr>
        <p:spPr>
          <a:xfrm>
            <a:off x="2928550" y="4738413"/>
            <a:ext cx="1476300" cy="12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ctrTitle"/>
          </p:nvPr>
        </p:nvSpPr>
        <p:spPr>
          <a:xfrm>
            <a:off x="5432000" y="947567"/>
            <a:ext cx="2888100" cy="273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" type="subTitle"/>
          </p:nvPr>
        </p:nvSpPr>
        <p:spPr>
          <a:xfrm>
            <a:off x="5363550" y="3632833"/>
            <a:ext cx="2956500" cy="23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8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" type="subTitle"/>
          </p:nvPr>
        </p:nvSpPr>
        <p:spPr>
          <a:xfrm>
            <a:off x="915175" y="4507700"/>
            <a:ext cx="3960600" cy="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subTitle"/>
          </p:nvPr>
        </p:nvSpPr>
        <p:spPr>
          <a:xfrm>
            <a:off x="915175" y="5339433"/>
            <a:ext cx="1821000" cy="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16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idx="1" type="subTitle"/>
          </p:nvPr>
        </p:nvSpPr>
        <p:spPr>
          <a:xfrm>
            <a:off x="2117847" y="4507280"/>
            <a:ext cx="2951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type="ctrTitle"/>
          </p:nvPr>
        </p:nvSpPr>
        <p:spPr>
          <a:xfrm rot="-5400000">
            <a:off x="-824451" y="2495183"/>
            <a:ext cx="38508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4">
  <p:cSld name="CUSTOM_16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idx="1" type="subTitle"/>
          </p:nvPr>
        </p:nvSpPr>
        <p:spPr>
          <a:xfrm flipH="1">
            <a:off x="4189625" y="4507280"/>
            <a:ext cx="2951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type="ctrTitle"/>
          </p:nvPr>
        </p:nvSpPr>
        <p:spPr>
          <a:xfrm rot="5400000">
            <a:off x="6131059" y="2486402"/>
            <a:ext cx="38508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35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3200250" y="2323667"/>
            <a:ext cx="27432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CUSTOM_38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ctrTitle"/>
          </p:nvPr>
        </p:nvSpPr>
        <p:spPr>
          <a:xfrm>
            <a:off x="769725" y="1746733"/>
            <a:ext cx="3430200" cy="7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7" name="Google Shape;107;p24"/>
          <p:cNvSpPr txBox="1"/>
          <p:nvPr>
            <p:ph hasCustomPrompt="1" idx="2" type="title"/>
          </p:nvPr>
        </p:nvSpPr>
        <p:spPr>
          <a:xfrm rot="5400000">
            <a:off x="6852378" y="4856601"/>
            <a:ext cx="2318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30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type="ctrTitle"/>
          </p:nvPr>
        </p:nvSpPr>
        <p:spPr>
          <a:xfrm>
            <a:off x="656422" y="1859222"/>
            <a:ext cx="1881300" cy="859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0" name="Google Shape;110;p25"/>
          <p:cNvSpPr txBox="1"/>
          <p:nvPr>
            <p:ph idx="1" type="subTitle"/>
          </p:nvPr>
        </p:nvSpPr>
        <p:spPr>
          <a:xfrm>
            <a:off x="656425" y="2515633"/>
            <a:ext cx="15639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5"/>
          <p:cNvSpPr txBox="1"/>
          <p:nvPr>
            <p:ph idx="2" type="ctrTitle"/>
          </p:nvPr>
        </p:nvSpPr>
        <p:spPr>
          <a:xfrm>
            <a:off x="2650710" y="1859222"/>
            <a:ext cx="1881300" cy="859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2" name="Google Shape;112;p25"/>
          <p:cNvSpPr txBox="1"/>
          <p:nvPr>
            <p:ph idx="3" type="subTitle"/>
          </p:nvPr>
        </p:nvSpPr>
        <p:spPr>
          <a:xfrm>
            <a:off x="2610700" y="2515633"/>
            <a:ext cx="19614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3" name="Google Shape;113;p25"/>
          <p:cNvSpPr txBox="1"/>
          <p:nvPr>
            <p:ph idx="4" type="ctrTitle"/>
          </p:nvPr>
        </p:nvSpPr>
        <p:spPr>
          <a:xfrm>
            <a:off x="4638106" y="1859222"/>
            <a:ext cx="1881300" cy="859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4" name="Google Shape;114;p25"/>
          <p:cNvSpPr txBox="1"/>
          <p:nvPr>
            <p:ph idx="5" type="subTitle"/>
          </p:nvPr>
        </p:nvSpPr>
        <p:spPr>
          <a:xfrm>
            <a:off x="4878076" y="2515633"/>
            <a:ext cx="16482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5" name="Google Shape;115;p25"/>
          <p:cNvSpPr txBox="1"/>
          <p:nvPr>
            <p:ph idx="6" type="ctrTitle"/>
          </p:nvPr>
        </p:nvSpPr>
        <p:spPr>
          <a:xfrm rot="5400000">
            <a:off x="6440025" y="2036133"/>
            <a:ext cx="34041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6" name="Google Shape;116;p25"/>
          <p:cNvSpPr txBox="1"/>
          <p:nvPr>
            <p:ph idx="7" type="ctrTitle"/>
          </p:nvPr>
        </p:nvSpPr>
        <p:spPr>
          <a:xfrm>
            <a:off x="656422" y="4490422"/>
            <a:ext cx="1881300" cy="859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7" name="Google Shape;117;p25"/>
          <p:cNvSpPr txBox="1"/>
          <p:nvPr>
            <p:ph idx="8" type="subTitle"/>
          </p:nvPr>
        </p:nvSpPr>
        <p:spPr>
          <a:xfrm>
            <a:off x="656425" y="5146833"/>
            <a:ext cx="15639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8" name="Google Shape;118;p25"/>
          <p:cNvSpPr txBox="1"/>
          <p:nvPr>
            <p:ph idx="9" type="ctrTitle"/>
          </p:nvPr>
        </p:nvSpPr>
        <p:spPr>
          <a:xfrm>
            <a:off x="2650710" y="4490422"/>
            <a:ext cx="1881300" cy="859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9" name="Google Shape;119;p25"/>
          <p:cNvSpPr txBox="1"/>
          <p:nvPr>
            <p:ph idx="13" type="subTitle"/>
          </p:nvPr>
        </p:nvSpPr>
        <p:spPr>
          <a:xfrm>
            <a:off x="2610700" y="5146833"/>
            <a:ext cx="19614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0" name="Google Shape;120;p25"/>
          <p:cNvSpPr txBox="1"/>
          <p:nvPr>
            <p:ph idx="14" type="ctrTitle"/>
          </p:nvPr>
        </p:nvSpPr>
        <p:spPr>
          <a:xfrm>
            <a:off x="4638106" y="4490422"/>
            <a:ext cx="1881300" cy="859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1" name="Google Shape;121;p25"/>
          <p:cNvSpPr txBox="1"/>
          <p:nvPr>
            <p:ph idx="15" type="subTitle"/>
          </p:nvPr>
        </p:nvSpPr>
        <p:spPr>
          <a:xfrm>
            <a:off x="4878076" y="5146833"/>
            <a:ext cx="16482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3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>
            <p:ph type="ctrTitle"/>
          </p:nvPr>
        </p:nvSpPr>
        <p:spPr>
          <a:xfrm rot="5400000">
            <a:off x="6023395" y="2654883"/>
            <a:ext cx="46416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CUSTOM_2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idx="1" type="subTitle"/>
          </p:nvPr>
        </p:nvSpPr>
        <p:spPr>
          <a:xfrm>
            <a:off x="4633950" y="2463861"/>
            <a:ext cx="18180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27"/>
          <p:cNvSpPr txBox="1"/>
          <p:nvPr>
            <p:ph idx="2" type="subTitle"/>
          </p:nvPr>
        </p:nvSpPr>
        <p:spPr>
          <a:xfrm>
            <a:off x="4633950" y="5103827"/>
            <a:ext cx="18180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7" name="Google Shape;127;p27"/>
          <p:cNvSpPr txBox="1"/>
          <p:nvPr>
            <p:ph type="ctrTitle"/>
          </p:nvPr>
        </p:nvSpPr>
        <p:spPr>
          <a:xfrm>
            <a:off x="4633950" y="2052394"/>
            <a:ext cx="2619300" cy="513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8" name="Google Shape;128;p27"/>
          <p:cNvSpPr txBox="1"/>
          <p:nvPr>
            <p:ph idx="3" type="ctrTitle"/>
          </p:nvPr>
        </p:nvSpPr>
        <p:spPr>
          <a:xfrm>
            <a:off x="4633950" y="4692360"/>
            <a:ext cx="2619300" cy="513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9" name="Google Shape;129;p27"/>
          <p:cNvSpPr txBox="1"/>
          <p:nvPr>
            <p:ph idx="4" type="ctrTitle"/>
          </p:nvPr>
        </p:nvSpPr>
        <p:spPr>
          <a:xfrm rot="5400000">
            <a:off x="6508875" y="1967282"/>
            <a:ext cx="32664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5">
  <p:cSld name="CUSTOM_3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idx="1" type="subTitle"/>
          </p:nvPr>
        </p:nvSpPr>
        <p:spPr>
          <a:xfrm>
            <a:off x="2258125" y="4141767"/>
            <a:ext cx="3029100" cy="1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type="ctrTitle"/>
          </p:nvPr>
        </p:nvSpPr>
        <p:spPr>
          <a:xfrm rot="5400000">
            <a:off x="6957689" y="1469283"/>
            <a:ext cx="22704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">
  <p:cSld name="CUSTOM_33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idx="1" type="subTitle"/>
          </p:nvPr>
        </p:nvSpPr>
        <p:spPr>
          <a:xfrm flipH="1">
            <a:off x="840600" y="3242867"/>
            <a:ext cx="1650300" cy="1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5" name="Google Shape;135;p29"/>
          <p:cNvSpPr txBox="1"/>
          <p:nvPr>
            <p:ph idx="2" type="subTitle"/>
          </p:nvPr>
        </p:nvSpPr>
        <p:spPr>
          <a:xfrm>
            <a:off x="4702174" y="1398791"/>
            <a:ext cx="19602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6" name="Google Shape;136;p29"/>
          <p:cNvSpPr txBox="1"/>
          <p:nvPr>
            <p:ph type="ctrTitle"/>
          </p:nvPr>
        </p:nvSpPr>
        <p:spPr>
          <a:xfrm>
            <a:off x="-533400" y="2729800"/>
            <a:ext cx="3024300" cy="513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7" name="Google Shape;137;p29"/>
          <p:cNvSpPr txBox="1"/>
          <p:nvPr>
            <p:ph idx="3" type="ctrTitle"/>
          </p:nvPr>
        </p:nvSpPr>
        <p:spPr>
          <a:xfrm>
            <a:off x="4702174" y="885725"/>
            <a:ext cx="2619300" cy="513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8" name="Google Shape;138;p29"/>
          <p:cNvSpPr txBox="1"/>
          <p:nvPr>
            <p:ph idx="4" type="subTitle"/>
          </p:nvPr>
        </p:nvSpPr>
        <p:spPr>
          <a:xfrm>
            <a:off x="4702174" y="5051900"/>
            <a:ext cx="22149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9" name="Google Shape;139;p29"/>
          <p:cNvSpPr txBox="1"/>
          <p:nvPr>
            <p:ph idx="5" type="ctrTitle"/>
          </p:nvPr>
        </p:nvSpPr>
        <p:spPr>
          <a:xfrm>
            <a:off x="4702174" y="4519633"/>
            <a:ext cx="2475600" cy="513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0" name="Google Shape;140;p29"/>
          <p:cNvSpPr txBox="1"/>
          <p:nvPr>
            <p:ph idx="6" type="ctrTitle"/>
          </p:nvPr>
        </p:nvSpPr>
        <p:spPr>
          <a:xfrm rot="5400000">
            <a:off x="6452662" y="1957913"/>
            <a:ext cx="32664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34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ctrTitle"/>
          </p:nvPr>
        </p:nvSpPr>
        <p:spPr>
          <a:xfrm rot="5400000">
            <a:off x="6452662" y="1957913"/>
            <a:ext cx="32664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3" name="Google Shape;143;p30"/>
          <p:cNvSpPr txBox="1"/>
          <p:nvPr>
            <p:ph idx="1" type="subTitle"/>
          </p:nvPr>
        </p:nvSpPr>
        <p:spPr>
          <a:xfrm>
            <a:off x="1579064" y="2862933"/>
            <a:ext cx="16266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4" name="Google Shape;144;p30"/>
          <p:cNvSpPr txBox="1"/>
          <p:nvPr>
            <p:ph idx="2" type="ctrTitle"/>
          </p:nvPr>
        </p:nvSpPr>
        <p:spPr>
          <a:xfrm>
            <a:off x="1579064" y="2349867"/>
            <a:ext cx="2619300" cy="513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5" name="Google Shape;145;p30"/>
          <p:cNvSpPr txBox="1"/>
          <p:nvPr>
            <p:ph idx="3" type="subTitle"/>
          </p:nvPr>
        </p:nvSpPr>
        <p:spPr>
          <a:xfrm>
            <a:off x="4068269" y="2862933"/>
            <a:ext cx="16266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6" name="Google Shape;146;p30"/>
          <p:cNvSpPr txBox="1"/>
          <p:nvPr>
            <p:ph idx="4" type="ctrTitle"/>
          </p:nvPr>
        </p:nvSpPr>
        <p:spPr>
          <a:xfrm>
            <a:off x="3075567" y="2349867"/>
            <a:ext cx="2619300" cy="513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6">
  <p:cSld name="CUSTOM_11_1_2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ctrTitle"/>
          </p:nvPr>
        </p:nvSpPr>
        <p:spPr>
          <a:xfrm>
            <a:off x="831200" y="501998"/>
            <a:ext cx="3867300" cy="273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9" name="Google Shape;149;p31"/>
          <p:cNvSpPr txBox="1"/>
          <p:nvPr>
            <p:ph idx="1" type="subTitle"/>
          </p:nvPr>
        </p:nvSpPr>
        <p:spPr>
          <a:xfrm>
            <a:off x="831200" y="3085633"/>
            <a:ext cx="3081600" cy="23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25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idx="1" type="body"/>
          </p:nvPr>
        </p:nvSpPr>
        <p:spPr>
          <a:xfrm>
            <a:off x="642050" y="2846400"/>
            <a:ext cx="5308200" cy="19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2" name="Google Shape;152;p32"/>
          <p:cNvSpPr txBox="1"/>
          <p:nvPr>
            <p:ph type="ctrTitle"/>
          </p:nvPr>
        </p:nvSpPr>
        <p:spPr>
          <a:xfrm rot="5400000">
            <a:off x="6514809" y="1957913"/>
            <a:ext cx="32664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25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idx="1" type="body"/>
          </p:nvPr>
        </p:nvSpPr>
        <p:spPr>
          <a:xfrm>
            <a:off x="642050" y="1703400"/>
            <a:ext cx="5308200" cy="19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5" name="Google Shape;155;p33"/>
          <p:cNvSpPr txBox="1"/>
          <p:nvPr>
            <p:ph type="ctrTitle"/>
          </p:nvPr>
        </p:nvSpPr>
        <p:spPr>
          <a:xfrm rot="5400000">
            <a:off x="6514809" y="1957913"/>
            <a:ext cx="32664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6" name="Google Shape;156;p33"/>
          <p:cNvSpPr txBox="1"/>
          <p:nvPr>
            <p:ph idx="2" type="subTitle"/>
          </p:nvPr>
        </p:nvSpPr>
        <p:spPr>
          <a:xfrm>
            <a:off x="642050" y="720000"/>
            <a:ext cx="4655400" cy="12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4"/>
          <p:cNvPicPr preferRelativeResize="0"/>
          <p:nvPr/>
        </p:nvPicPr>
        <p:blipFill rotWithShape="1">
          <a:blip r:embed="rId3">
            <a:alphaModFix/>
          </a:blip>
          <a:srcRect b="0" l="12886" r="12879" t="0"/>
          <a:stretch/>
        </p:blipFill>
        <p:spPr>
          <a:xfrm flipH="1">
            <a:off x="2214589" y="0"/>
            <a:ext cx="6929410" cy="5143500"/>
          </a:xfrm>
          <a:prstGeom prst="rect">
            <a:avLst/>
          </a:prstGeom>
          <a:noFill/>
          <a:ln cap="flat" cmpd="sng" w="19050">
            <a:solidFill>
              <a:srgbClr val="EEB20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34"/>
          <p:cNvSpPr/>
          <p:nvPr/>
        </p:nvSpPr>
        <p:spPr>
          <a:xfrm rot="5400000">
            <a:off x="869075" y="856217"/>
            <a:ext cx="4478400" cy="5026500"/>
          </a:xfrm>
          <a:prstGeom prst="rect">
            <a:avLst/>
          </a:prstGeom>
          <a:solidFill>
            <a:srgbClr val="D63227">
              <a:alpha val="8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4"/>
          <p:cNvSpPr txBox="1"/>
          <p:nvPr/>
        </p:nvSpPr>
        <p:spPr>
          <a:xfrm>
            <a:off x="595025" y="2433974"/>
            <a:ext cx="4592400" cy="23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Southeastern Regional Development Agency </a:t>
            </a:r>
            <a:endParaRPr b="1" sz="3300">
              <a:solidFill>
                <a:srgbClr val="FFFFFF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Housing Program</a:t>
            </a:r>
            <a:endParaRPr b="1" sz="1800">
              <a:solidFill>
                <a:srgbClr val="FFFFFF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64" name="Google Shape;164;p34"/>
          <p:cNvSpPr/>
          <p:nvPr/>
        </p:nvSpPr>
        <p:spPr>
          <a:xfrm flipH="1" rot="-5400000">
            <a:off x="6794400" y="3258917"/>
            <a:ext cx="4478400" cy="221100"/>
          </a:xfrm>
          <a:prstGeom prst="rect">
            <a:avLst/>
          </a:prstGeom>
          <a:solidFill>
            <a:srgbClr val="D63227">
              <a:alpha val="8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001" y="5886349"/>
            <a:ext cx="7409976" cy="59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/>
          <p:nvPr/>
        </p:nvSpPr>
        <p:spPr>
          <a:xfrm>
            <a:off x="683175" y="682825"/>
            <a:ext cx="3821100" cy="6095400"/>
          </a:xfrm>
          <a:prstGeom prst="rect">
            <a:avLst/>
          </a:prstGeom>
          <a:solidFill>
            <a:srgbClr val="0094C4">
              <a:alpha val="66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5"/>
          <p:cNvSpPr txBox="1"/>
          <p:nvPr>
            <p:ph type="ctrTitle"/>
          </p:nvPr>
        </p:nvSpPr>
        <p:spPr>
          <a:xfrm>
            <a:off x="683175" y="682825"/>
            <a:ext cx="3821100" cy="5876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Formally known as Southeastern Utah Association of Local Governments | Southeastern Utah Economic Development District (SEUALG | SEUEDD)</a:t>
            </a:r>
            <a:endParaRPr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Services Carbon, Emery, Grand and San Juan Counties</a:t>
            </a:r>
            <a:endParaRPr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One of the seven association of governments (AOG) in Utah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Areas of Focus: 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Economic &amp; Community Development 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Community Services 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Housing and Weatherization 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Aging and Senior Services</a:t>
            </a:r>
            <a:endParaRPr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Population of Region: Approx. 55,000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~24% of the landmass of Utah 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1.7% of the total population of Utah</a:t>
            </a:r>
            <a:endParaRPr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Median Income / Average Home Cost: 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Carbon: $53,673 / $319,000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Emery: $69,956 / $340,000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Grand: $59,171 / $675,000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San Juan: $54,890 / $420,000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72" name="Google Shape;172;p35"/>
          <p:cNvSpPr/>
          <p:nvPr/>
        </p:nvSpPr>
        <p:spPr>
          <a:xfrm>
            <a:off x="5035025" y="811900"/>
            <a:ext cx="3310200" cy="1086900"/>
          </a:xfrm>
          <a:prstGeom prst="rect">
            <a:avLst/>
          </a:prstGeom>
          <a:solidFill>
            <a:srgbClr val="D63227">
              <a:alpha val="8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5"/>
          <p:cNvSpPr txBox="1"/>
          <p:nvPr>
            <p:ph type="ctrTitle"/>
          </p:nvPr>
        </p:nvSpPr>
        <p:spPr>
          <a:xfrm>
            <a:off x="5026475" y="811900"/>
            <a:ext cx="3430200" cy="10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SERDA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Overview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</p:txBody>
      </p:sp>
      <p:sp>
        <p:nvSpPr>
          <p:cNvPr id="174" name="Google Shape;174;p35"/>
          <p:cNvSpPr/>
          <p:nvPr/>
        </p:nvSpPr>
        <p:spPr>
          <a:xfrm flipH="1">
            <a:off x="6720525" y="6492450"/>
            <a:ext cx="2190600" cy="239700"/>
          </a:xfrm>
          <a:prstGeom prst="rect">
            <a:avLst/>
          </a:prstGeom>
          <a:solidFill>
            <a:srgbClr val="EEB208">
              <a:alpha val="74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Castle Gate, Utah</a:t>
            </a:r>
            <a:endParaRPr b="1" sz="10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6"/>
          <p:cNvPicPr preferRelativeResize="0"/>
          <p:nvPr/>
        </p:nvPicPr>
        <p:blipFill rotWithShape="1">
          <a:blip r:embed="rId3">
            <a:alphaModFix/>
          </a:blip>
          <a:srcRect b="0" l="12502" r="12495" t="0"/>
          <a:stretch/>
        </p:blipFill>
        <p:spPr>
          <a:xfrm>
            <a:off x="0" y="25"/>
            <a:ext cx="9144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6"/>
          <p:cNvSpPr/>
          <p:nvPr/>
        </p:nvSpPr>
        <p:spPr>
          <a:xfrm>
            <a:off x="4633725" y="684975"/>
            <a:ext cx="3821100" cy="6052800"/>
          </a:xfrm>
          <a:prstGeom prst="rect">
            <a:avLst/>
          </a:prstGeom>
          <a:solidFill>
            <a:srgbClr val="0094C4">
              <a:alpha val="66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6"/>
          <p:cNvSpPr txBox="1"/>
          <p:nvPr>
            <p:ph type="ctrTitle"/>
          </p:nvPr>
        </p:nvSpPr>
        <p:spPr>
          <a:xfrm>
            <a:off x="4633725" y="703050"/>
            <a:ext cx="3821100" cy="50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Affordable Housing Program 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Income qualified - Up to 80% AMI</a:t>
            </a:r>
            <a:endParaRPr sz="15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USDA guaranteed loans 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Low interest rates 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Extended mortgage terms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Subsidy to lower payment </a:t>
            </a:r>
            <a:endParaRPr sz="15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Participants of the program (4-10 families, depending on USDA contract) are first time homebuyers that construct each other’s homes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Sweat equity 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Barn-raising concept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Teaches new skills </a:t>
            </a:r>
            <a:endParaRPr sz="15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Technical assistance and construction management by SERDA (funded by USDA) 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Program Manager </a:t>
            </a:r>
            <a:endParaRPr sz="1500">
              <a:solidFill>
                <a:schemeClr val="l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Construction Supervisor with over 40 years of homebuilding experience 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82" name="Google Shape;182;p36"/>
          <p:cNvSpPr/>
          <p:nvPr/>
        </p:nvSpPr>
        <p:spPr>
          <a:xfrm>
            <a:off x="685000" y="684975"/>
            <a:ext cx="3463200" cy="1086600"/>
          </a:xfrm>
          <a:prstGeom prst="rect">
            <a:avLst/>
          </a:prstGeom>
          <a:solidFill>
            <a:srgbClr val="D63227">
              <a:alpha val="8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6"/>
          <p:cNvSpPr txBox="1"/>
          <p:nvPr>
            <p:ph type="ctrTitle"/>
          </p:nvPr>
        </p:nvSpPr>
        <p:spPr>
          <a:xfrm>
            <a:off x="685000" y="684975"/>
            <a:ext cx="3430200" cy="108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USDA Mutual Self Help Program</a:t>
            </a:r>
            <a:r>
              <a:rPr lang="en" sz="2300">
                <a:solidFill>
                  <a:schemeClr val="lt1"/>
                </a:solidFill>
              </a:rPr>
              <a:t> </a:t>
            </a:r>
            <a:endParaRPr b="0" sz="2300">
              <a:solidFill>
                <a:schemeClr val="lt1"/>
              </a:solidFill>
            </a:endParaRPr>
          </a:p>
        </p:txBody>
      </p:sp>
      <p:sp>
        <p:nvSpPr>
          <p:cNvPr id="184" name="Google Shape;184;p36"/>
          <p:cNvSpPr/>
          <p:nvPr/>
        </p:nvSpPr>
        <p:spPr>
          <a:xfrm flipH="1">
            <a:off x="138250" y="6498275"/>
            <a:ext cx="2190600" cy="239400"/>
          </a:xfrm>
          <a:prstGeom prst="rect">
            <a:avLst/>
          </a:prstGeom>
          <a:solidFill>
            <a:srgbClr val="EEB208">
              <a:alpha val="74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Cohort #2 Framed House</a:t>
            </a:r>
            <a:endParaRPr b="1" sz="10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7"/>
          <p:cNvPicPr preferRelativeResize="0"/>
          <p:nvPr/>
        </p:nvPicPr>
        <p:blipFill rotWithShape="1">
          <a:blip r:embed="rId3">
            <a:alphaModFix/>
          </a:blip>
          <a:srcRect b="0" l="9522" r="15733" t="0"/>
          <a:stretch/>
        </p:blipFill>
        <p:spPr>
          <a:xfrm>
            <a:off x="0" y="9225"/>
            <a:ext cx="9144003" cy="683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7"/>
          <p:cNvSpPr/>
          <p:nvPr/>
        </p:nvSpPr>
        <p:spPr>
          <a:xfrm>
            <a:off x="5026500" y="679875"/>
            <a:ext cx="3310200" cy="1086600"/>
          </a:xfrm>
          <a:prstGeom prst="rect">
            <a:avLst/>
          </a:prstGeom>
          <a:solidFill>
            <a:srgbClr val="D63227">
              <a:alpha val="8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7"/>
          <p:cNvSpPr txBox="1"/>
          <p:nvPr>
            <p:ph type="ctrTitle"/>
          </p:nvPr>
        </p:nvSpPr>
        <p:spPr>
          <a:xfrm>
            <a:off x="5026500" y="679875"/>
            <a:ext cx="3195000" cy="10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Historic Information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</p:txBody>
      </p:sp>
      <p:sp>
        <p:nvSpPr>
          <p:cNvPr id="192" name="Google Shape;192;p37"/>
          <p:cNvSpPr txBox="1"/>
          <p:nvPr>
            <p:ph idx="2" type="title"/>
          </p:nvPr>
        </p:nvSpPr>
        <p:spPr>
          <a:xfrm rot="5400000">
            <a:off x="6465978" y="6571768"/>
            <a:ext cx="3091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3" name="Google Shape;193;p37"/>
          <p:cNvSpPr/>
          <p:nvPr/>
        </p:nvSpPr>
        <p:spPr>
          <a:xfrm>
            <a:off x="683175" y="679875"/>
            <a:ext cx="3821100" cy="5642400"/>
          </a:xfrm>
          <a:prstGeom prst="rect">
            <a:avLst/>
          </a:prstGeom>
          <a:solidFill>
            <a:srgbClr val="0094C4">
              <a:alpha val="66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7"/>
          <p:cNvSpPr txBox="1"/>
          <p:nvPr>
            <p:ph type="ctrTitle"/>
          </p:nvPr>
        </p:nvSpPr>
        <p:spPr>
          <a:xfrm>
            <a:off x="683175" y="679875"/>
            <a:ext cx="3821100" cy="50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300">
                <a:solidFill>
                  <a:schemeClr val="lt1"/>
                </a:solidFill>
              </a:rPr>
              <a:t>10 homes have been completed since program inception in 2023 (4 homes in Cohort #1; 6 homes in Cohort #2)</a:t>
            </a:r>
            <a:endParaRPr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Participants’ Careers: 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Public servant (3)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IT technician 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Diesel mechanic 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Garbage truck driver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Electrical supply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Nurse </a:t>
            </a:r>
            <a:endParaRPr sz="13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300">
                <a:solidFill>
                  <a:schemeClr val="lt1"/>
                </a:solidFill>
              </a:rPr>
              <a:t>Educator (2)</a:t>
            </a:r>
            <a:endParaRPr sz="13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Participant annual incomes ranging from approximately $30,000 to $75,000</a:t>
            </a:r>
            <a:endParaRPr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Construction costs of program ranging from $218,000 to $285,000 with appraised values of over $400,000+</a:t>
            </a:r>
            <a:endParaRPr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Average Cost / Square Foot: $195-$220</a:t>
            </a:r>
            <a:endParaRPr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Program’s Cost / Square Foot: $72-$95</a:t>
            </a:r>
            <a:endParaRPr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Homes are 1,500+ sqft with unfinished basements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95" name="Google Shape;195;p37"/>
          <p:cNvSpPr/>
          <p:nvPr/>
        </p:nvSpPr>
        <p:spPr>
          <a:xfrm flipH="1">
            <a:off x="6370725" y="6492450"/>
            <a:ext cx="2540400" cy="239400"/>
          </a:xfrm>
          <a:prstGeom prst="rect">
            <a:avLst/>
          </a:prstGeom>
          <a:solidFill>
            <a:srgbClr val="EEB208">
              <a:alpha val="74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Home from Cohort #1</a:t>
            </a:r>
            <a:endParaRPr b="1" sz="10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8"/>
          <p:cNvPicPr preferRelativeResize="0"/>
          <p:nvPr/>
        </p:nvPicPr>
        <p:blipFill rotWithShape="1">
          <a:blip r:embed="rId3">
            <a:alphaModFix/>
          </a:blip>
          <a:srcRect b="1352" l="0" r="0" t="1352"/>
          <a:stretch/>
        </p:blipFill>
        <p:spPr>
          <a:xfrm>
            <a:off x="0" y="25"/>
            <a:ext cx="9144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8"/>
          <p:cNvSpPr/>
          <p:nvPr/>
        </p:nvSpPr>
        <p:spPr>
          <a:xfrm>
            <a:off x="4633725" y="684975"/>
            <a:ext cx="3821100" cy="4368900"/>
          </a:xfrm>
          <a:prstGeom prst="rect">
            <a:avLst/>
          </a:prstGeom>
          <a:solidFill>
            <a:srgbClr val="0094C4">
              <a:alpha val="66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8"/>
          <p:cNvSpPr txBox="1"/>
          <p:nvPr>
            <p:ph type="ctrTitle"/>
          </p:nvPr>
        </p:nvSpPr>
        <p:spPr>
          <a:xfrm>
            <a:off x="4633725" y="732375"/>
            <a:ext cx="3821100" cy="43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Program works best if all building lots for participants are located within the same subdivision or area</a:t>
            </a:r>
            <a:endParaRPr sz="15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SERDA created a revolving land fund to ensure participants are located within the same area</a:t>
            </a:r>
            <a:endParaRPr sz="15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SERDA purchases lots in bulk (6+ lots), then sells </a:t>
            </a:r>
            <a:r>
              <a:rPr lang="en" sz="1500">
                <a:solidFill>
                  <a:schemeClr val="lt1"/>
                </a:solidFill>
              </a:rPr>
              <a:t>developed</a:t>
            </a:r>
            <a:r>
              <a:rPr lang="en" sz="1500">
                <a:solidFill>
                  <a:schemeClr val="lt1"/>
                </a:solidFill>
              </a:rPr>
              <a:t> lots at cost to participants which are included in mortgage </a:t>
            </a:r>
            <a:endParaRPr sz="15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The revolving land fund was initially funded by the Community Development Block Grant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203" name="Google Shape;203;p38"/>
          <p:cNvSpPr/>
          <p:nvPr/>
        </p:nvSpPr>
        <p:spPr>
          <a:xfrm>
            <a:off x="685000" y="684975"/>
            <a:ext cx="3463200" cy="1086600"/>
          </a:xfrm>
          <a:prstGeom prst="rect">
            <a:avLst/>
          </a:prstGeom>
          <a:solidFill>
            <a:srgbClr val="D63227">
              <a:alpha val="8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8"/>
          <p:cNvSpPr txBox="1"/>
          <p:nvPr>
            <p:ph type="ctrTitle"/>
          </p:nvPr>
        </p:nvSpPr>
        <p:spPr>
          <a:xfrm>
            <a:off x="685000" y="684975"/>
            <a:ext cx="3430200" cy="108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Land Strategy</a:t>
            </a:r>
            <a:r>
              <a:rPr lang="en" sz="2300">
                <a:solidFill>
                  <a:schemeClr val="lt1"/>
                </a:solidFill>
              </a:rPr>
              <a:t> </a:t>
            </a:r>
            <a:endParaRPr b="0" sz="2300">
              <a:solidFill>
                <a:schemeClr val="lt1"/>
              </a:solidFill>
            </a:endParaRPr>
          </a:p>
        </p:txBody>
      </p:sp>
      <p:sp>
        <p:nvSpPr>
          <p:cNvPr id="205" name="Google Shape;205;p38"/>
          <p:cNvSpPr/>
          <p:nvPr/>
        </p:nvSpPr>
        <p:spPr>
          <a:xfrm flipH="1">
            <a:off x="138250" y="6498275"/>
            <a:ext cx="2190600" cy="239400"/>
          </a:xfrm>
          <a:prstGeom prst="rect">
            <a:avLst/>
          </a:prstGeom>
          <a:solidFill>
            <a:srgbClr val="EEB208">
              <a:alpha val="74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Cohort #2 Participants Framing</a:t>
            </a:r>
            <a:endParaRPr b="1" sz="10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9"/>
          <p:cNvPicPr preferRelativeResize="0"/>
          <p:nvPr/>
        </p:nvPicPr>
        <p:blipFill rotWithShape="1">
          <a:blip r:embed="rId3">
            <a:alphaModFix/>
          </a:blip>
          <a:srcRect b="0" l="12529" r="12529" t="0"/>
          <a:stretch/>
        </p:blipFill>
        <p:spPr>
          <a:xfrm flipH="1">
            <a:off x="0" y="9225"/>
            <a:ext cx="9144003" cy="683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9"/>
          <p:cNvSpPr/>
          <p:nvPr/>
        </p:nvSpPr>
        <p:spPr>
          <a:xfrm>
            <a:off x="5026500" y="679875"/>
            <a:ext cx="3310200" cy="1086600"/>
          </a:xfrm>
          <a:prstGeom prst="rect">
            <a:avLst/>
          </a:prstGeom>
          <a:solidFill>
            <a:srgbClr val="D63227">
              <a:alpha val="8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9"/>
          <p:cNvSpPr txBox="1"/>
          <p:nvPr>
            <p:ph type="ctrTitle"/>
          </p:nvPr>
        </p:nvSpPr>
        <p:spPr>
          <a:xfrm>
            <a:off x="5026500" y="679875"/>
            <a:ext cx="3195000" cy="10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Moving Forward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</p:txBody>
      </p:sp>
      <p:sp>
        <p:nvSpPr>
          <p:cNvPr id="213" name="Google Shape;213;p39"/>
          <p:cNvSpPr txBox="1"/>
          <p:nvPr>
            <p:ph idx="2" type="title"/>
          </p:nvPr>
        </p:nvSpPr>
        <p:spPr>
          <a:xfrm rot="5400000">
            <a:off x="6465978" y="6571768"/>
            <a:ext cx="3091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4" name="Google Shape;214;p39"/>
          <p:cNvSpPr/>
          <p:nvPr/>
        </p:nvSpPr>
        <p:spPr>
          <a:xfrm>
            <a:off x="683175" y="679875"/>
            <a:ext cx="3821100" cy="4002900"/>
          </a:xfrm>
          <a:prstGeom prst="rect">
            <a:avLst/>
          </a:prstGeom>
          <a:solidFill>
            <a:srgbClr val="0094C4">
              <a:alpha val="66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9"/>
          <p:cNvSpPr txBox="1"/>
          <p:nvPr>
            <p:ph type="ctrTitle"/>
          </p:nvPr>
        </p:nvSpPr>
        <p:spPr>
          <a:xfrm>
            <a:off x="683175" y="679875"/>
            <a:ext cx="3821100" cy="50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Working with Carbon County to utilize Community Reinvestment Area (CRA) housing set-aside dollars as a bridge for Cohort #3 to acquire up to 15 building lots. This funding will not be used to revolve for future housing projects. This is a one time collaboration.</a:t>
            </a:r>
            <a:endParaRPr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Average building lot costs in Carbon / Emery Counties is approximately $50,000 to $65,000 (unimproved lots could have increased costs)</a:t>
            </a:r>
            <a:endParaRPr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SERDA has partnerships established in Emery County (12 building lots) and San Juan County (20 building lots) for land development and program expansion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216" name="Google Shape;216;p39"/>
          <p:cNvSpPr/>
          <p:nvPr/>
        </p:nvSpPr>
        <p:spPr>
          <a:xfrm flipH="1">
            <a:off x="6370725" y="6492450"/>
            <a:ext cx="2540400" cy="239400"/>
          </a:xfrm>
          <a:prstGeom prst="rect">
            <a:avLst/>
          </a:prstGeom>
          <a:solidFill>
            <a:srgbClr val="EEB208">
              <a:alpha val="74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Home from Cohort #1</a:t>
            </a:r>
            <a:endParaRPr b="1" sz="10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0"/>
          <p:cNvPicPr preferRelativeResize="0"/>
          <p:nvPr/>
        </p:nvPicPr>
        <p:blipFill rotWithShape="1">
          <a:blip r:embed="rId3">
            <a:alphaModFix/>
          </a:blip>
          <a:srcRect b="0" l="12109" r="12109" t="0"/>
          <a:stretch/>
        </p:blipFill>
        <p:spPr>
          <a:xfrm>
            <a:off x="2214585" y="0"/>
            <a:ext cx="6929413" cy="5143501"/>
          </a:xfrm>
          <a:prstGeom prst="rect">
            <a:avLst/>
          </a:prstGeom>
          <a:noFill/>
          <a:ln cap="flat" cmpd="sng" w="19050">
            <a:solidFill>
              <a:srgbClr val="EEB20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2" name="Google Shape;222;p40"/>
          <p:cNvSpPr/>
          <p:nvPr/>
        </p:nvSpPr>
        <p:spPr>
          <a:xfrm rot="5400000">
            <a:off x="869075" y="856217"/>
            <a:ext cx="4478400" cy="5026500"/>
          </a:xfrm>
          <a:prstGeom prst="rect">
            <a:avLst/>
          </a:prstGeom>
          <a:solidFill>
            <a:srgbClr val="D63227">
              <a:alpha val="8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0"/>
          <p:cNvSpPr txBox="1"/>
          <p:nvPr>
            <p:ph type="ctrTitle"/>
          </p:nvPr>
        </p:nvSpPr>
        <p:spPr>
          <a:xfrm>
            <a:off x="1039575" y="2550075"/>
            <a:ext cx="4592400" cy="2868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Questions?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Thank you 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Chris Allred, Housing Program Manager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callred@seualg.utah.gov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801-512-1563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24" name="Google Shape;224;p40"/>
          <p:cNvSpPr/>
          <p:nvPr/>
        </p:nvSpPr>
        <p:spPr>
          <a:xfrm flipH="1" rot="-5400000">
            <a:off x="6794400" y="3258917"/>
            <a:ext cx="4478400" cy="221100"/>
          </a:xfrm>
          <a:prstGeom prst="rect">
            <a:avLst/>
          </a:prstGeom>
          <a:solidFill>
            <a:srgbClr val="D63227">
              <a:alpha val="8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026" y="5734624"/>
            <a:ext cx="7409976" cy="59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