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Glacial Indifference Bold" charset="1" panose="00000800000000000000"/>
      <p:regular r:id="rId14"/>
    </p:embeddedFont>
    <p:embeddedFont>
      <p:font typeface="Glacial Indifference" charset="1" panose="00000000000000000000"/>
      <p:regular r:id="rId15"/>
    </p:embeddedFont>
    <p:embeddedFont>
      <p:font typeface="Glacial Indifference Italics" charset="1" panose="00000000000000000000"/>
      <p:regular r:id="rId16"/>
    </p:embeddedFont>
    <p:embeddedFont>
      <p:font typeface="Raleway Bold" charset="1" panose="00000000000000000000"/>
      <p:regular r:id="rId17"/>
    </p:embeddedFont>
    <p:embeddedFont>
      <p:font typeface="Raleway Italics" charset="1" panose="00000000000000000000"/>
      <p:regular r:id="rId18"/>
    </p:embeddedFont>
    <p:embeddedFont>
      <p:font typeface="Raleway Bold Italics" charset="1" panose="000000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9210" t="0" r="-9210" b="0"/>
            </a:stretch>
          </a:blipFill>
        </p:spPr>
      </p:sp>
      <p:grpSp>
        <p:nvGrpSpPr>
          <p:cNvPr name="Group 3" id="3"/>
          <p:cNvGrpSpPr/>
          <p:nvPr/>
        </p:nvGrpSpPr>
        <p:grpSpPr>
          <a:xfrm rot="0">
            <a:off x="-159418" y="-189497"/>
            <a:ext cx="18626889" cy="10686047"/>
            <a:chOff x="0" y="0"/>
            <a:chExt cx="4905847" cy="2814432"/>
          </a:xfrm>
        </p:grpSpPr>
        <p:sp>
          <p:nvSpPr>
            <p:cNvPr name="Freeform 4" id="4"/>
            <p:cNvSpPr/>
            <p:nvPr/>
          </p:nvSpPr>
          <p:spPr>
            <a:xfrm flipH="false" flipV="false" rot="0">
              <a:off x="0" y="0"/>
              <a:ext cx="4905847" cy="2814432"/>
            </a:xfrm>
            <a:custGeom>
              <a:avLst/>
              <a:gdLst/>
              <a:ahLst/>
              <a:cxnLst/>
              <a:rect r="r" b="b" t="t" l="l"/>
              <a:pathLst>
                <a:path h="2814432" w="4905847">
                  <a:moveTo>
                    <a:pt x="0" y="0"/>
                  </a:moveTo>
                  <a:lnTo>
                    <a:pt x="4905847" y="0"/>
                  </a:lnTo>
                  <a:lnTo>
                    <a:pt x="4905847" y="2814432"/>
                  </a:lnTo>
                  <a:lnTo>
                    <a:pt x="0" y="2814432"/>
                  </a:lnTo>
                  <a:close/>
                </a:path>
              </a:pathLst>
            </a:custGeom>
            <a:solidFill>
              <a:srgbClr val="414D3D">
                <a:alpha val="14902"/>
              </a:srgbClr>
            </a:solidFill>
          </p:spPr>
        </p:sp>
        <p:sp>
          <p:nvSpPr>
            <p:cNvPr name="TextBox 5" id="5"/>
            <p:cNvSpPr txBox="true"/>
            <p:nvPr/>
          </p:nvSpPr>
          <p:spPr>
            <a:xfrm>
              <a:off x="0" y="-57150"/>
              <a:ext cx="4905847" cy="2871582"/>
            </a:xfrm>
            <a:prstGeom prst="rect">
              <a:avLst/>
            </a:prstGeom>
          </p:spPr>
          <p:txBody>
            <a:bodyPr anchor="ctr" rtlCol="false" tIns="50800" lIns="50800" bIns="50800" rIns="50800"/>
            <a:lstStyle/>
            <a:p>
              <a:pPr algn="ctr">
                <a:lnSpc>
                  <a:spcPts val="3585"/>
                </a:lnSpc>
              </a:pPr>
            </a:p>
          </p:txBody>
        </p:sp>
      </p:grpSp>
      <p:sp>
        <p:nvSpPr>
          <p:cNvPr name="Freeform 6" id="6"/>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3">
              <a:alphaModFix amt="60000"/>
            </a:blip>
            <a:stretch>
              <a:fillRect l="-6338" t="-16527" r="-6338" b="-16527"/>
            </a:stretch>
          </a:blipFill>
        </p:spPr>
      </p:sp>
      <p:sp>
        <p:nvSpPr>
          <p:cNvPr name="Freeform 7" id="7"/>
          <p:cNvSpPr/>
          <p:nvPr/>
        </p:nvSpPr>
        <p:spPr>
          <a:xfrm flipH="false" flipV="false" rot="0">
            <a:off x="1028700" y="3097435"/>
            <a:ext cx="16230600" cy="6160865"/>
          </a:xfrm>
          <a:custGeom>
            <a:avLst/>
            <a:gdLst/>
            <a:ahLst/>
            <a:cxnLst/>
            <a:rect r="r" b="b" t="t" l="l"/>
            <a:pathLst>
              <a:path h="6160865" w="16230600">
                <a:moveTo>
                  <a:pt x="0" y="0"/>
                </a:moveTo>
                <a:lnTo>
                  <a:pt x="16230600" y="0"/>
                </a:lnTo>
                <a:lnTo>
                  <a:pt x="16230600" y="6160865"/>
                </a:lnTo>
                <a:lnTo>
                  <a:pt x="0" y="6160865"/>
                </a:lnTo>
                <a:lnTo>
                  <a:pt x="0" y="0"/>
                </a:lnTo>
                <a:close/>
              </a:path>
            </a:pathLst>
          </a:custGeom>
          <a:blipFill>
            <a:blip r:embed="rId4">
              <a:alphaModFix amt="20999"/>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1038726" y="1038726"/>
            <a:ext cx="16230600" cy="8229600"/>
            <a:chOff x="0" y="0"/>
            <a:chExt cx="4274726" cy="2167467"/>
          </a:xfrm>
        </p:grpSpPr>
        <p:sp>
          <p:nvSpPr>
            <p:cNvPr name="Freeform 9" id="9"/>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AF9F4">
                <a:alpha val="27843"/>
              </a:srgbClr>
            </a:solidFill>
          </p:spPr>
        </p:sp>
        <p:sp>
          <p:nvSpPr>
            <p:cNvPr name="TextBox 10" id="10"/>
            <p:cNvSpPr txBox="true"/>
            <p:nvPr/>
          </p:nvSpPr>
          <p:spPr>
            <a:xfrm>
              <a:off x="0" y="-57150"/>
              <a:ext cx="4274726" cy="2224617"/>
            </a:xfrm>
            <a:prstGeom prst="rect">
              <a:avLst/>
            </a:prstGeom>
          </p:spPr>
          <p:txBody>
            <a:bodyPr anchor="ctr" rtlCol="false" tIns="50800" lIns="50800" bIns="50800" rIns="50800"/>
            <a:lstStyle/>
            <a:p>
              <a:pPr algn="ctr">
                <a:lnSpc>
                  <a:spcPts val="3585"/>
                </a:lnSpc>
              </a:pPr>
            </a:p>
          </p:txBody>
        </p:sp>
      </p:grpSp>
      <p:grpSp>
        <p:nvGrpSpPr>
          <p:cNvPr name="Group 11" id="11"/>
          <p:cNvGrpSpPr/>
          <p:nvPr/>
        </p:nvGrpSpPr>
        <p:grpSpPr>
          <a:xfrm rot="0">
            <a:off x="15683477" y="7574311"/>
            <a:ext cx="1296082" cy="1340132"/>
            <a:chOff x="0" y="0"/>
            <a:chExt cx="1728110" cy="1786843"/>
          </a:xfrm>
        </p:grpSpPr>
        <p:grpSp>
          <p:nvGrpSpPr>
            <p:cNvPr name="Group 12" id="12"/>
            <p:cNvGrpSpPr/>
            <p:nvPr/>
          </p:nvGrpSpPr>
          <p:grpSpPr>
            <a:xfrm rot="0">
              <a:off x="0" y="0"/>
              <a:ext cx="1728110" cy="1786843"/>
              <a:chOff x="0" y="0"/>
              <a:chExt cx="432552" cy="447253"/>
            </a:xfrm>
          </p:grpSpPr>
          <p:sp>
            <p:nvSpPr>
              <p:cNvPr name="Freeform 13" id="13"/>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solidFill>
            </p:spPr>
          </p:sp>
          <p:sp>
            <p:nvSpPr>
              <p:cNvPr name="TextBox 14" id="14"/>
              <p:cNvSpPr txBox="true"/>
              <p:nvPr/>
            </p:nvSpPr>
            <p:spPr>
              <a:xfrm>
                <a:off x="0" y="0"/>
                <a:ext cx="432552" cy="447253"/>
              </a:xfrm>
              <a:prstGeom prst="rect">
                <a:avLst/>
              </a:prstGeom>
            </p:spPr>
            <p:txBody>
              <a:bodyPr anchor="ctr" rtlCol="false" tIns="67721" lIns="67721" bIns="67721" rIns="67721"/>
              <a:lstStyle/>
              <a:p>
                <a:pPr algn="ctr">
                  <a:lnSpc>
                    <a:spcPts val="1440"/>
                  </a:lnSpc>
                </a:pPr>
              </a:p>
            </p:txBody>
          </p:sp>
        </p:grpSp>
        <p:sp>
          <p:nvSpPr>
            <p:cNvPr name="AutoShape 15" id="15"/>
            <p:cNvSpPr/>
            <p:nvPr/>
          </p:nvSpPr>
          <p:spPr>
            <a:xfrm>
              <a:off x="0" y="299722"/>
              <a:ext cx="851749" cy="0"/>
            </a:xfrm>
            <a:prstGeom prst="line">
              <a:avLst/>
            </a:prstGeom>
            <a:ln cap="flat" w="39802">
              <a:solidFill>
                <a:srgbClr val="FFFFFF"/>
              </a:solidFill>
              <a:prstDash val="solid"/>
              <a:headEnd type="none" len="sm" w="sm"/>
              <a:tailEnd type="none" len="sm" w="sm"/>
            </a:ln>
          </p:spPr>
        </p:sp>
        <p:sp>
          <p:nvSpPr>
            <p:cNvPr name="AutoShape 16" id="16"/>
            <p:cNvSpPr/>
            <p:nvPr/>
          </p:nvSpPr>
          <p:spPr>
            <a:xfrm>
              <a:off x="633732" y="125784"/>
              <a:ext cx="246" cy="353905"/>
            </a:xfrm>
            <a:prstGeom prst="line">
              <a:avLst/>
            </a:prstGeom>
            <a:ln cap="flat" w="39802">
              <a:solidFill>
                <a:srgbClr val="FFFFFF"/>
              </a:solidFill>
              <a:prstDash val="solid"/>
              <a:headEnd type="none" len="sm" w="sm"/>
              <a:tailEnd type="none" len="sm" w="sm"/>
            </a:ln>
          </p:spPr>
        </p:sp>
        <p:sp>
          <p:nvSpPr>
            <p:cNvPr name="AutoShape 17" id="17"/>
            <p:cNvSpPr/>
            <p:nvPr/>
          </p:nvSpPr>
          <p:spPr>
            <a:xfrm flipH="true">
              <a:off x="506564" y="122611"/>
              <a:ext cx="0" cy="354222"/>
            </a:xfrm>
            <a:prstGeom prst="line">
              <a:avLst/>
            </a:prstGeom>
            <a:ln cap="flat" w="39802">
              <a:solidFill>
                <a:srgbClr val="FFFFFF"/>
              </a:solidFill>
              <a:prstDash val="solid"/>
              <a:headEnd type="none" len="sm" w="sm"/>
              <a:tailEnd type="none" len="sm" w="sm"/>
            </a:ln>
          </p:spPr>
        </p:sp>
      </p:grpSp>
      <p:sp>
        <p:nvSpPr>
          <p:cNvPr name="TextBox 18" id="18"/>
          <p:cNvSpPr txBox="true"/>
          <p:nvPr/>
        </p:nvSpPr>
        <p:spPr>
          <a:xfrm rot="0">
            <a:off x="1420033" y="2814069"/>
            <a:ext cx="15447933" cy="3648918"/>
          </a:xfrm>
          <a:prstGeom prst="rect">
            <a:avLst/>
          </a:prstGeom>
        </p:spPr>
        <p:txBody>
          <a:bodyPr anchor="t" rtlCol="false" tIns="0" lIns="0" bIns="0" rIns="0">
            <a:spAutoFit/>
          </a:bodyPr>
          <a:lstStyle/>
          <a:p>
            <a:pPr algn="l">
              <a:lnSpc>
                <a:spcPts val="10391"/>
              </a:lnSpc>
            </a:pPr>
            <a:r>
              <a:rPr lang="en-US" sz="8732" b="true">
                <a:solidFill>
                  <a:srgbClr val="141414"/>
                </a:solidFill>
                <a:latin typeface="Glacial Indifference Bold"/>
                <a:ea typeface="Glacial Indifference Bold"/>
                <a:cs typeface="Glacial Indifference Bold"/>
                <a:sym typeface="Glacial Indifference Bold"/>
              </a:rPr>
              <a:t>Grantwriting that Resonates:</a:t>
            </a:r>
          </a:p>
          <a:p>
            <a:pPr algn="l">
              <a:lnSpc>
                <a:spcPts val="9178"/>
              </a:lnSpc>
            </a:pPr>
            <a:r>
              <a:rPr lang="en-US" sz="7712">
                <a:solidFill>
                  <a:srgbClr val="141414"/>
                </a:solidFill>
                <a:latin typeface="Glacial Indifference"/>
                <a:ea typeface="Glacial Indifference"/>
                <a:cs typeface="Glacial Indifference"/>
                <a:sym typeface="Glacial Indifference"/>
              </a:rPr>
              <a:t>U</a:t>
            </a:r>
            <a:r>
              <a:rPr lang="en-US" sz="7712" i="true">
                <a:solidFill>
                  <a:srgbClr val="141414"/>
                </a:solidFill>
                <a:latin typeface="Glacial Indifference Italics"/>
                <a:ea typeface="Glacial Indifference Italics"/>
                <a:cs typeface="Glacial Indifference Italics"/>
                <a:sym typeface="Glacial Indifference Italics"/>
              </a:rPr>
              <a:t>sing Memory &amp; Your Senses</a:t>
            </a:r>
          </a:p>
          <a:p>
            <a:pPr algn="l">
              <a:lnSpc>
                <a:spcPts val="9178"/>
              </a:lnSpc>
            </a:pPr>
            <a:r>
              <a:rPr lang="en-US" sz="7712" i="true">
                <a:solidFill>
                  <a:srgbClr val="141414"/>
                </a:solidFill>
                <a:latin typeface="Glacial Indifference Italics"/>
                <a:ea typeface="Glacial Indifference Italics"/>
                <a:cs typeface="Glacial Indifference Italics"/>
                <a:sym typeface="Glacial Indifference Italics"/>
              </a:rPr>
              <a:t>to Enhance Your Craft</a:t>
            </a:r>
          </a:p>
        </p:txBody>
      </p:sp>
      <p:sp>
        <p:nvSpPr>
          <p:cNvPr name="TextBox 19" id="19"/>
          <p:cNvSpPr txBox="true"/>
          <p:nvPr/>
        </p:nvSpPr>
        <p:spPr>
          <a:xfrm rot="0">
            <a:off x="10947042" y="7436054"/>
            <a:ext cx="4497848" cy="806881"/>
          </a:xfrm>
          <a:prstGeom prst="rect">
            <a:avLst/>
          </a:prstGeom>
        </p:spPr>
        <p:txBody>
          <a:bodyPr anchor="t" rtlCol="false" tIns="0" lIns="0" bIns="0" rIns="0">
            <a:spAutoFit/>
          </a:bodyPr>
          <a:lstStyle/>
          <a:p>
            <a:pPr algn="l">
              <a:lnSpc>
                <a:spcPts val="6337"/>
              </a:lnSpc>
            </a:pPr>
            <a:r>
              <a:rPr lang="en-US" sz="5326" b="true">
                <a:solidFill>
                  <a:srgbClr val="000000"/>
                </a:solidFill>
                <a:latin typeface="Raleway Bold"/>
                <a:ea typeface="Raleway Bold"/>
                <a:cs typeface="Raleway Bold"/>
                <a:sym typeface="Raleway Bold"/>
              </a:rPr>
              <a:t>Reed Bobroff</a:t>
            </a:r>
          </a:p>
        </p:txBody>
      </p:sp>
      <p:sp>
        <p:nvSpPr>
          <p:cNvPr name="TextBox 20" id="20"/>
          <p:cNvSpPr txBox="true"/>
          <p:nvPr/>
        </p:nvSpPr>
        <p:spPr>
          <a:xfrm rot="0">
            <a:off x="10994667" y="8234852"/>
            <a:ext cx="4497848" cy="793877"/>
          </a:xfrm>
          <a:prstGeom prst="rect">
            <a:avLst/>
          </a:prstGeom>
        </p:spPr>
        <p:txBody>
          <a:bodyPr anchor="t" rtlCol="false" tIns="0" lIns="0" bIns="0" rIns="0">
            <a:spAutoFit/>
          </a:bodyPr>
          <a:lstStyle/>
          <a:p>
            <a:pPr algn="l">
              <a:lnSpc>
                <a:spcPts val="3125"/>
              </a:lnSpc>
            </a:pPr>
            <a:r>
              <a:rPr lang="en-US" sz="2626" i="true">
                <a:solidFill>
                  <a:srgbClr val="000000"/>
                </a:solidFill>
                <a:latin typeface="Raleway Italics"/>
                <a:ea typeface="Raleway Italics"/>
                <a:cs typeface="Raleway Italics"/>
                <a:sym typeface="Raleway Italics"/>
              </a:rPr>
              <a:t>writer, performer,</a:t>
            </a:r>
          </a:p>
          <a:p>
            <a:pPr algn="l">
              <a:lnSpc>
                <a:spcPts val="3125"/>
              </a:lnSpc>
            </a:pPr>
            <a:r>
              <a:rPr lang="en-US" sz="2626" i="true">
                <a:solidFill>
                  <a:srgbClr val="000000"/>
                </a:solidFill>
                <a:latin typeface="Raleway Italics"/>
                <a:ea typeface="Raleway Italics"/>
                <a:cs typeface="Raleway Italics"/>
                <a:sym typeface="Raleway Italics"/>
              </a:rPr>
              <a:t>             organizer &amp; educator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grpSp>
        <p:nvGrpSpPr>
          <p:cNvPr name="Group 2" id="2"/>
          <p:cNvGrpSpPr/>
          <p:nvPr/>
        </p:nvGrpSpPr>
        <p:grpSpPr>
          <a:xfrm rot="0">
            <a:off x="0" y="0"/>
            <a:ext cx="4767285" cy="10287000"/>
            <a:chOff x="0" y="0"/>
            <a:chExt cx="738577" cy="1593725"/>
          </a:xfrm>
        </p:grpSpPr>
        <p:sp>
          <p:nvSpPr>
            <p:cNvPr name="Freeform 3" id="3"/>
            <p:cNvSpPr/>
            <p:nvPr/>
          </p:nvSpPr>
          <p:spPr>
            <a:xfrm flipH="false" flipV="false" rot="0">
              <a:off x="0" y="0"/>
              <a:ext cx="738577" cy="1593725"/>
            </a:xfrm>
            <a:custGeom>
              <a:avLst/>
              <a:gdLst/>
              <a:ahLst/>
              <a:cxnLst/>
              <a:rect r="r" b="b" t="t" l="l"/>
              <a:pathLst>
                <a:path h="1593725" w="738577">
                  <a:moveTo>
                    <a:pt x="0" y="0"/>
                  </a:moveTo>
                  <a:lnTo>
                    <a:pt x="738577" y="0"/>
                  </a:lnTo>
                  <a:lnTo>
                    <a:pt x="738577" y="1593725"/>
                  </a:lnTo>
                  <a:lnTo>
                    <a:pt x="0" y="1593725"/>
                  </a:lnTo>
                  <a:close/>
                </a:path>
              </a:pathLst>
            </a:custGeom>
            <a:blipFill>
              <a:blip r:embed="rId2"/>
              <a:stretch>
                <a:fillRect l="-17375" t="0" r="-20725" b="0"/>
              </a:stretch>
            </a:blipFill>
          </p:spPr>
        </p:sp>
      </p:grpSp>
      <p:grpSp>
        <p:nvGrpSpPr>
          <p:cNvPr name="Group 4" id="4"/>
          <p:cNvGrpSpPr/>
          <p:nvPr/>
        </p:nvGrpSpPr>
        <p:grpSpPr>
          <a:xfrm rot="0">
            <a:off x="3239838" y="0"/>
            <a:ext cx="1527446" cy="10287000"/>
            <a:chOff x="0" y="0"/>
            <a:chExt cx="236641" cy="1593725"/>
          </a:xfrm>
        </p:grpSpPr>
        <p:sp>
          <p:nvSpPr>
            <p:cNvPr name="Freeform 5" id="5"/>
            <p:cNvSpPr/>
            <p:nvPr/>
          </p:nvSpPr>
          <p:spPr>
            <a:xfrm flipH="false" flipV="false" rot="0">
              <a:off x="0" y="0"/>
              <a:ext cx="236641" cy="1593725"/>
            </a:xfrm>
            <a:custGeom>
              <a:avLst/>
              <a:gdLst/>
              <a:ahLst/>
              <a:cxnLst/>
              <a:rect r="r" b="b" t="t" l="l"/>
              <a:pathLst>
                <a:path h="1593725" w="236641">
                  <a:moveTo>
                    <a:pt x="0" y="0"/>
                  </a:moveTo>
                  <a:lnTo>
                    <a:pt x="236641" y="0"/>
                  </a:lnTo>
                  <a:lnTo>
                    <a:pt x="236641" y="1593725"/>
                  </a:lnTo>
                  <a:lnTo>
                    <a:pt x="0" y="1593725"/>
                  </a:lnTo>
                  <a:close/>
                </a:path>
              </a:pathLst>
            </a:custGeom>
            <a:blipFill>
              <a:blip r:embed="rId3"/>
              <a:stretch>
                <a:fillRect l="-268320" t="0" r="-62704" b="0"/>
              </a:stretch>
            </a:blipFill>
          </p:spPr>
        </p:sp>
      </p:grpSp>
      <p:grpSp>
        <p:nvGrpSpPr>
          <p:cNvPr name="Group 6" id="6"/>
          <p:cNvGrpSpPr/>
          <p:nvPr/>
        </p:nvGrpSpPr>
        <p:grpSpPr>
          <a:xfrm rot="0">
            <a:off x="16571796" y="8650236"/>
            <a:ext cx="1716204" cy="1636764"/>
            <a:chOff x="0" y="0"/>
            <a:chExt cx="2288272" cy="2182352"/>
          </a:xfrm>
        </p:grpSpPr>
        <p:grpSp>
          <p:nvGrpSpPr>
            <p:cNvPr name="Group 7" id="7"/>
            <p:cNvGrpSpPr/>
            <p:nvPr/>
          </p:nvGrpSpPr>
          <p:grpSpPr>
            <a:xfrm rot="0">
              <a:off x="177654" y="0"/>
              <a:ext cx="2110619" cy="2182352"/>
              <a:chOff x="0" y="0"/>
              <a:chExt cx="432552" cy="447253"/>
            </a:xfrm>
          </p:grpSpPr>
          <p:sp>
            <p:nvSpPr>
              <p:cNvPr name="Freeform 8" id="8"/>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9" id="9"/>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10" id="10"/>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11" id="11"/>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2" id="12"/>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3" id="13"/>
          <p:cNvSpPr txBox="true"/>
          <p:nvPr/>
        </p:nvSpPr>
        <p:spPr>
          <a:xfrm rot="0">
            <a:off x="5443675" y="972539"/>
            <a:ext cx="7226255"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Reed Bobroff</a:t>
            </a:r>
          </a:p>
        </p:txBody>
      </p:sp>
      <p:sp>
        <p:nvSpPr>
          <p:cNvPr name="TextBox 14" id="14"/>
          <p:cNvSpPr txBox="true"/>
          <p:nvPr/>
        </p:nvSpPr>
        <p:spPr>
          <a:xfrm rot="0">
            <a:off x="5443675" y="3059916"/>
            <a:ext cx="11478457" cy="6137623"/>
          </a:xfrm>
          <a:prstGeom prst="rect">
            <a:avLst/>
          </a:prstGeom>
        </p:spPr>
        <p:txBody>
          <a:bodyPr anchor="t" rtlCol="false" tIns="0" lIns="0" bIns="0" rIns="0">
            <a:spAutoFit/>
          </a:bodyPr>
          <a:lstStyle/>
          <a:p>
            <a:pPr algn="l">
              <a:lnSpc>
                <a:spcPts val="3517"/>
              </a:lnSpc>
            </a:pPr>
            <a:r>
              <a:rPr lang="en-US" sz="2956">
                <a:solidFill>
                  <a:srgbClr val="000000"/>
                </a:solidFill>
                <a:latin typeface="Glacial Indifference"/>
                <a:ea typeface="Glacial Indifference"/>
                <a:cs typeface="Glacial Indifference"/>
                <a:sym typeface="Glacial Indifference"/>
              </a:rPr>
              <a:t>Pushcart Prize-nominated </a:t>
            </a:r>
            <a:r>
              <a:rPr lang="en-US" sz="2956" b="true">
                <a:solidFill>
                  <a:srgbClr val="000000"/>
                </a:solidFill>
                <a:latin typeface="Glacial Indifference Bold"/>
                <a:ea typeface="Glacial Indifference Bold"/>
                <a:cs typeface="Glacial Indifference Bold"/>
                <a:sym typeface="Glacial Indifference Bold"/>
              </a:rPr>
              <a:t>writer</a:t>
            </a:r>
            <a:r>
              <a:rPr lang="en-US" sz="2956">
                <a:solidFill>
                  <a:srgbClr val="000000"/>
                </a:solidFill>
                <a:latin typeface="Glacial Indifference"/>
                <a:ea typeface="Glacial Indifference"/>
                <a:cs typeface="Glacial Indifference"/>
                <a:sym typeface="Glacial Indifference"/>
              </a:rPr>
              <a:t>, </a:t>
            </a:r>
            <a:r>
              <a:rPr lang="en-US" sz="2956" b="true">
                <a:solidFill>
                  <a:srgbClr val="000000"/>
                </a:solidFill>
                <a:latin typeface="Glacial Indifference Bold"/>
                <a:ea typeface="Glacial Indifference Bold"/>
                <a:cs typeface="Glacial Indifference Bold"/>
                <a:sym typeface="Glacial Indifference Bold"/>
              </a:rPr>
              <a:t>performer</a:t>
            </a:r>
            <a:r>
              <a:rPr lang="en-US" sz="2956">
                <a:solidFill>
                  <a:srgbClr val="000000"/>
                </a:solidFill>
                <a:latin typeface="Glacial Indifference"/>
                <a:ea typeface="Glacial Indifference"/>
                <a:cs typeface="Glacial Indifference"/>
                <a:sym typeface="Glacial Indifference"/>
              </a:rPr>
              <a:t>, </a:t>
            </a:r>
            <a:r>
              <a:rPr lang="en-US" sz="2956" b="true">
                <a:solidFill>
                  <a:srgbClr val="000000"/>
                </a:solidFill>
                <a:latin typeface="Glacial Indifference Bold"/>
                <a:ea typeface="Glacial Indifference Bold"/>
                <a:cs typeface="Glacial Indifference Bold"/>
                <a:sym typeface="Glacial Indifference Bold"/>
              </a:rPr>
              <a:t>organizer </a:t>
            </a:r>
            <a:r>
              <a:rPr lang="en-US" sz="2956">
                <a:solidFill>
                  <a:srgbClr val="000000"/>
                </a:solidFill>
                <a:latin typeface="Glacial Indifference"/>
                <a:ea typeface="Glacial Indifference"/>
                <a:cs typeface="Glacial Indifference"/>
                <a:sym typeface="Glacial Indifference"/>
              </a:rPr>
              <a:t>&amp;</a:t>
            </a:r>
            <a:r>
              <a:rPr lang="en-US" sz="2956" b="true">
                <a:solidFill>
                  <a:srgbClr val="000000"/>
                </a:solidFill>
                <a:latin typeface="Glacial Indifference Bold"/>
                <a:ea typeface="Glacial Indifference Bold"/>
                <a:cs typeface="Glacial Indifference Bold"/>
                <a:sym typeface="Glacial Indifference Bold"/>
              </a:rPr>
              <a:t> educator</a:t>
            </a:r>
            <a:r>
              <a:rPr lang="en-US" sz="2956">
                <a:solidFill>
                  <a:srgbClr val="000000"/>
                </a:solidFill>
                <a:latin typeface="Glacial Indifference"/>
                <a:ea typeface="Glacial Indifference"/>
                <a:cs typeface="Glacial Indifference"/>
                <a:sym typeface="Glacial Indifference"/>
              </a:rPr>
              <a:t> from Albuquerque, NM. He received his B.A. in Theater Studies from Yale University and has performed domestically, internationally, and on PBS and HBO. He was the inaugural winner of the Yale Young Native Storytellers award and has published work in journals and anthologies such as </a:t>
            </a:r>
            <a:r>
              <a:rPr lang="en-US" sz="2956" i="true">
                <a:solidFill>
                  <a:srgbClr val="000000"/>
                </a:solidFill>
                <a:latin typeface="Glacial Indifference Italics"/>
                <a:ea typeface="Glacial Indifference Italics"/>
                <a:cs typeface="Glacial Indifference Italics"/>
                <a:sym typeface="Glacial Indifference Italics"/>
              </a:rPr>
              <a:t>The Breakbeat Poets</a:t>
            </a:r>
            <a:r>
              <a:rPr lang="en-US" sz="2956">
                <a:solidFill>
                  <a:srgbClr val="000000"/>
                </a:solidFill>
                <a:latin typeface="Glacial Indifference"/>
                <a:ea typeface="Glacial Indifference"/>
                <a:cs typeface="Glacial Indifference"/>
                <a:sym typeface="Glacial Indifference"/>
              </a:rPr>
              <a:t>. Reed has led workshops in  communities around the country to help youth use writing as a tool for self-expression and healing. He has led this work through various fellowships, notably through the Loft Literary Center and developed curriculum formally as a licensed Creative Writing teacher at the Native American Community Academy. His experience in storytelling has informed his work as a Creative Director and Marketing professional. He currently manages Marketing &amp; Communications for the City of Albuquerque’s Office of Equity &amp; Inclusion. </a:t>
            </a:r>
          </a:p>
        </p:txBody>
      </p:sp>
      <p:sp>
        <p:nvSpPr>
          <p:cNvPr name="TextBox 15" id="15"/>
          <p:cNvSpPr txBox="true"/>
          <p:nvPr/>
        </p:nvSpPr>
        <p:spPr>
          <a:xfrm rot="0">
            <a:off x="5443675" y="2298071"/>
            <a:ext cx="5553215" cy="451452"/>
          </a:xfrm>
          <a:prstGeom prst="rect">
            <a:avLst/>
          </a:prstGeom>
        </p:spPr>
        <p:txBody>
          <a:bodyPr anchor="t" rtlCol="false" tIns="0" lIns="0" bIns="0" rIns="0">
            <a:spAutoFit/>
          </a:bodyPr>
          <a:lstStyle/>
          <a:p>
            <a:pPr algn="l">
              <a:lnSpc>
                <a:spcPts val="3570"/>
              </a:lnSpc>
            </a:pPr>
            <a:r>
              <a:rPr lang="en-US" sz="3000" i="true">
                <a:solidFill>
                  <a:srgbClr val="6E9387"/>
                </a:solidFill>
                <a:latin typeface="Raleway Italics"/>
                <a:ea typeface="Raleway Italics"/>
                <a:cs typeface="Raleway Italics"/>
                <a:sym typeface="Raleway Italics"/>
              </a:rPr>
              <a:t>Diné (Navajo Nation)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Freeform 2" id="2"/>
          <p:cNvSpPr/>
          <p:nvPr/>
        </p:nvSpPr>
        <p:spPr>
          <a:xfrm flipH="false" flipV="false" rot="0">
            <a:off x="-206115" y="-215484"/>
            <a:ext cx="4540158" cy="10726242"/>
          </a:xfrm>
          <a:custGeom>
            <a:avLst/>
            <a:gdLst/>
            <a:ahLst/>
            <a:cxnLst/>
            <a:rect r="r" b="b" t="t" l="l"/>
            <a:pathLst>
              <a:path h="10726242" w="4540158">
                <a:moveTo>
                  <a:pt x="0" y="0"/>
                </a:moveTo>
                <a:lnTo>
                  <a:pt x="4540158" y="0"/>
                </a:lnTo>
                <a:lnTo>
                  <a:pt x="4540158" y="10726243"/>
                </a:lnTo>
                <a:lnTo>
                  <a:pt x="0" y="10726243"/>
                </a:lnTo>
                <a:lnTo>
                  <a:pt x="0" y="0"/>
                </a:lnTo>
                <a:close/>
              </a:path>
            </a:pathLst>
          </a:custGeom>
          <a:blipFill>
            <a:blip r:embed="rId2"/>
            <a:stretch>
              <a:fillRect l="0" t="-22353" r="-462199" b="0"/>
            </a:stretch>
          </a:blipFill>
        </p:spPr>
      </p:sp>
      <p:sp>
        <p:nvSpPr>
          <p:cNvPr name="Freeform 3" id="3"/>
          <p:cNvSpPr/>
          <p:nvPr/>
        </p:nvSpPr>
        <p:spPr>
          <a:xfrm flipH="false" flipV="false" rot="0">
            <a:off x="3564452" y="-215484"/>
            <a:ext cx="769592" cy="10726242"/>
          </a:xfrm>
          <a:custGeom>
            <a:avLst/>
            <a:gdLst/>
            <a:ahLst/>
            <a:cxnLst/>
            <a:rect r="r" b="b" t="t" l="l"/>
            <a:pathLst>
              <a:path h="10726242" w="769592">
                <a:moveTo>
                  <a:pt x="0" y="0"/>
                </a:moveTo>
                <a:lnTo>
                  <a:pt x="769591" y="0"/>
                </a:lnTo>
                <a:lnTo>
                  <a:pt x="769591" y="10726243"/>
                </a:lnTo>
                <a:lnTo>
                  <a:pt x="0" y="10726243"/>
                </a:lnTo>
                <a:lnTo>
                  <a:pt x="0" y="0"/>
                </a:lnTo>
                <a:close/>
              </a:path>
            </a:pathLst>
          </a:custGeom>
          <a:blipFill>
            <a:blip r:embed="rId3"/>
            <a:stretch>
              <a:fillRect l="-457933" t="-23469" r="-2788980" b="0"/>
            </a:stretch>
          </a:blipFill>
        </p:spPr>
      </p:sp>
      <p:grpSp>
        <p:nvGrpSpPr>
          <p:cNvPr name="Group 4" id="4"/>
          <p:cNvGrpSpPr/>
          <p:nvPr/>
        </p:nvGrpSpPr>
        <p:grpSpPr>
          <a:xfrm rot="0">
            <a:off x="16571796" y="8650236"/>
            <a:ext cx="1716204" cy="1636764"/>
            <a:chOff x="0" y="0"/>
            <a:chExt cx="2288272" cy="2182352"/>
          </a:xfrm>
        </p:grpSpPr>
        <p:grpSp>
          <p:nvGrpSpPr>
            <p:cNvPr name="Group 5" id="5"/>
            <p:cNvGrpSpPr/>
            <p:nvPr/>
          </p:nvGrpSpPr>
          <p:grpSpPr>
            <a:xfrm rot="0">
              <a:off x="177654" y="0"/>
              <a:ext cx="2110619" cy="2182352"/>
              <a:chOff x="0" y="0"/>
              <a:chExt cx="432552" cy="447253"/>
            </a:xfrm>
          </p:grpSpPr>
          <p:sp>
            <p:nvSpPr>
              <p:cNvPr name="Freeform 6" id="6"/>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7" id="7"/>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8" id="8"/>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9" id="9"/>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0" id="10"/>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1" id="11"/>
          <p:cNvSpPr txBox="true"/>
          <p:nvPr/>
        </p:nvSpPr>
        <p:spPr>
          <a:xfrm rot="0">
            <a:off x="4856538" y="1306078"/>
            <a:ext cx="13135957" cy="1210294"/>
          </a:xfrm>
          <a:prstGeom prst="rect">
            <a:avLst/>
          </a:prstGeom>
        </p:spPr>
        <p:txBody>
          <a:bodyPr anchor="t" rtlCol="false" tIns="0" lIns="0" bIns="0" rIns="0">
            <a:spAutoFit/>
          </a:bodyPr>
          <a:lstStyle/>
          <a:p>
            <a:pPr algn="l">
              <a:lnSpc>
                <a:spcPts val="9520"/>
              </a:lnSpc>
            </a:pPr>
            <a:r>
              <a:rPr lang="en-US" sz="8000" b="true">
                <a:solidFill>
                  <a:srgbClr val="141414"/>
                </a:solidFill>
                <a:latin typeface="Raleway Bold"/>
                <a:ea typeface="Raleway Bold"/>
                <a:cs typeface="Raleway Bold"/>
                <a:sym typeface="Raleway Bold"/>
              </a:rPr>
              <a:t>Grounding &amp; Introductions</a:t>
            </a:r>
          </a:p>
        </p:txBody>
      </p:sp>
      <p:sp>
        <p:nvSpPr>
          <p:cNvPr name="TextBox 12" id="12"/>
          <p:cNvSpPr txBox="true"/>
          <p:nvPr/>
        </p:nvSpPr>
        <p:spPr>
          <a:xfrm rot="0">
            <a:off x="4856538" y="2631610"/>
            <a:ext cx="13135957" cy="6357587"/>
          </a:xfrm>
          <a:prstGeom prst="rect">
            <a:avLst/>
          </a:prstGeom>
        </p:spPr>
        <p:txBody>
          <a:bodyPr anchor="t" rtlCol="false" tIns="0" lIns="0" bIns="0" rIns="0">
            <a:spAutoFit/>
          </a:bodyPr>
          <a:lstStyle/>
          <a:p>
            <a:pPr algn="l">
              <a:lnSpc>
                <a:spcPts val="4164"/>
              </a:lnSpc>
            </a:pPr>
            <a:r>
              <a:rPr lang="en-US" sz="3499" i="true">
                <a:solidFill>
                  <a:srgbClr val="6E9387"/>
                </a:solidFill>
                <a:latin typeface="Glacial Indifference Italics"/>
                <a:ea typeface="Glacial Indifference Italics"/>
                <a:cs typeface="Glacial Indifference Italics"/>
                <a:sym typeface="Glacial Indifference Italics"/>
              </a:rPr>
              <a:t>Funders are swayed b</a:t>
            </a:r>
            <a:r>
              <a:rPr lang="en-US" sz="3499" i="true">
                <a:solidFill>
                  <a:srgbClr val="6E9387"/>
                </a:solidFill>
                <a:latin typeface="Glacial Indifference Italics"/>
                <a:ea typeface="Glacial Indifference Italics"/>
                <a:cs typeface="Glacial Indifference Italics"/>
                <a:sym typeface="Glacial Indifference Italics"/>
              </a:rPr>
              <a:t>y </a:t>
            </a:r>
            <a:r>
              <a:rPr lang="en-US" sz="3499" i="true">
                <a:solidFill>
                  <a:srgbClr val="6E9387"/>
                </a:solidFill>
                <a:latin typeface="Glacial Indifference Italics"/>
                <a:ea typeface="Glacial Indifference Italics"/>
                <a:cs typeface="Glacial Indifference Italics"/>
                <a:sym typeface="Glacial Indifference Italics"/>
              </a:rPr>
              <a:t>sto</a:t>
            </a:r>
            <a:r>
              <a:rPr lang="en-US" sz="3499" i="true">
                <a:solidFill>
                  <a:srgbClr val="6E9387"/>
                </a:solidFill>
                <a:latin typeface="Glacial Indifference Italics"/>
                <a:ea typeface="Glacial Indifference Italics"/>
                <a:cs typeface="Glacial Indifference Italics"/>
                <a:sym typeface="Glacial Indifference Italics"/>
              </a:rPr>
              <a:t>r</a:t>
            </a:r>
            <a:r>
              <a:rPr lang="en-US" sz="3499" i="true">
                <a:solidFill>
                  <a:srgbClr val="6E9387"/>
                </a:solidFill>
                <a:latin typeface="Glacial Indifference Italics"/>
                <a:ea typeface="Glacial Indifference Italics"/>
                <a:cs typeface="Glacial Indifference Italics"/>
                <a:sym typeface="Glacial Indifference Italics"/>
              </a:rPr>
              <a:t>ies </a:t>
            </a:r>
            <a:r>
              <a:rPr lang="en-US" sz="3499" i="true">
                <a:solidFill>
                  <a:srgbClr val="6E9387"/>
                </a:solidFill>
                <a:latin typeface="Glacial Indifference Italics"/>
                <a:ea typeface="Glacial Indifference Italics"/>
                <a:cs typeface="Glacial Indifference Italics"/>
                <a:sym typeface="Glacial Indifference Italics"/>
              </a:rPr>
              <a:t>an</a:t>
            </a:r>
            <a:r>
              <a:rPr lang="en-US" sz="3499" i="true">
                <a:solidFill>
                  <a:srgbClr val="6E9387"/>
                </a:solidFill>
                <a:latin typeface="Glacial Indifference Italics"/>
                <a:ea typeface="Glacial Indifference Italics"/>
                <a:cs typeface="Glacial Indifference Italics"/>
                <a:sym typeface="Glacial Indifference Italics"/>
              </a:rPr>
              <a:t>d emo</a:t>
            </a:r>
            <a:r>
              <a:rPr lang="en-US" sz="3499" i="true">
                <a:solidFill>
                  <a:srgbClr val="6E9387"/>
                </a:solidFill>
                <a:latin typeface="Glacial Indifference Italics"/>
                <a:ea typeface="Glacial Indifference Italics"/>
                <a:cs typeface="Glacial Indifference Italics"/>
                <a:sym typeface="Glacial Indifference Italics"/>
              </a:rPr>
              <a:t>tion</a:t>
            </a:r>
            <a:r>
              <a:rPr lang="en-US" sz="3499" i="true">
                <a:solidFill>
                  <a:srgbClr val="6E9387"/>
                </a:solidFill>
                <a:latin typeface="Glacial Indifference Italics"/>
                <a:ea typeface="Glacial Indifference Italics"/>
                <a:cs typeface="Glacial Indifference Italics"/>
                <a:sym typeface="Glacial Indifference Italics"/>
              </a:rPr>
              <a:t>, not</a:t>
            </a:r>
            <a:r>
              <a:rPr lang="en-US" sz="3499" i="true">
                <a:solidFill>
                  <a:srgbClr val="6E9387"/>
                </a:solidFill>
                <a:latin typeface="Glacial Indifference Italics"/>
                <a:ea typeface="Glacial Indifference Italics"/>
                <a:cs typeface="Glacial Indifference Italics"/>
                <a:sym typeface="Glacial Indifference Italics"/>
              </a:rPr>
              <a:t> </a:t>
            </a:r>
            <a:r>
              <a:rPr lang="en-US" sz="3499" i="true">
                <a:solidFill>
                  <a:srgbClr val="6E9387"/>
                </a:solidFill>
                <a:latin typeface="Glacial Indifference Italics"/>
                <a:ea typeface="Glacial Indifference Italics"/>
                <a:cs typeface="Glacial Indifference Italics"/>
                <a:sym typeface="Glacial Indifference Italics"/>
              </a:rPr>
              <a:t>ju</a:t>
            </a:r>
            <a:r>
              <a:rPr lang="en-US" sz="3499" i="true">
                <a:solidFill>
                  <a:srgbClr val="6E9387"/>
                </a:solidFill>
                <a:latin typeface="Glacial Indifference Italics"/>
                <a:ea typeface="Glacial Indifference Italics"/>
                <a:cs typeface="Glacial Indifference Italics"/>
                <a:sym typeface="Glacial Indifference Italics"/>
              </a:rPr>
              <a:t>s</a:t>
            </a:r>
            <a:r>
              <a:rPr lang="en-US" sz="3499" i="true">
                <a:solidFill>
                  <a:srgbClr val="6E9387"/>
                </a:solidFill>
                <a:latin typeface="Glacial Indifference Italics"/>
                <a:ea typeface="Glacial Indifference Italics"/>
                <a:cs typeface="Glacial Indifference Italics"/>
                <a:sym typeface="Glacial Indifference Italics"/>
              </a:rPr>
              <a:t>t </a:t>
            </a:r>
            <a:r>
              <a:rPr lang="en-US" sz="3499" i="true">
                <a:solidFill>
                  <a:srgbClr val="6E9387"/>
                </a:solidFill>
                <a:latin typeface="Glacial Indifference Italics"/>
                <a:ea typeface="Glacial Indifference Italics"/>
                <a:cs typeface="Glacial Indifference Italics"/>
                <a:sym typeface="Glacial Indifference Italics"/>
              </a:rPr>
              <a:t>ou</a:t>
            </a:r>
            <a:r>
              <a:rPr lang="en-US" sz="3499" i="true">
                <a:solidFill>
                  <a:srgbClr val="6E9387"/>
                </a:solidFill>
                <a:latin typeface="Glacial Indifference Italics"/>
                <a:ea typeface="Glacial Indifference Italics"/>
                <a:cs typeface="Glacial Indifference Italics"/>
                <a:sym typeface="Glacial Indifference Italics"/>
              </a:rPr>
              <a:t>tco</a:t>
            </a:r>
            <a:r>
              <a:rPr lang="en-US" sz="3499" i="true">
                <a:solidFill>
                  <a:srgbClr val="6E9387"/>
                </a:solidFill>
                <a:latin typeface="Glacial Indifference Italics"/>
                <a:ea typeface="Glacial Indifference Italics"/>
                <a:cs typeface="Glacial Indifference Italics"/>
                <a:sym typeface="Glacial Indifference Italics"/>
              </a:rPr>
              <a:t>me</a:t>
            </a:r>
            <a:r>
              <a:rPr lang="en-US" sz="3499" i="true">
                <a:solidFill>
                  <a:srgbClr val="6E9387"/>
                </a:solidFill>
                <a:latin typeface="Glacial Indifference Italics"/>
                <a:ea typeface="Glacial Indifference Italics"/>
                <a:cs typeface="Glacial Indifference Italics"/>
                <a:sym typeface="Glacial Indifference Italics"/>
              </a:rPr>
              <a:t>s.</a:t>
            </a:r>
          </a:p>
          <a:p>
            <a:pPr algn="l">
              <a:lnSpc>
                <a:spcPts val="2380"/>
              </a:lnSpc>
            </a:pPr>
          </a:p>
          <a:p>
            <a:pPr algn="l">
              <a:lnSpc>
                <a:spcPts val="4164"/>
              </a:lnSpc>
            </a:pPr>
            <a:r>
              <a:rPr lang="en-US" sz="3499" b="true">
                <a:solidFill>
                  <a:srgbClr val="000000"/>
                </a:solidFill>
                <a:latin typeface="Glacial Indifference Bold"/>
                <a:ea typeface="Glacial Indifference Bold"/>
                <a:cs typeface="Glacial Indifference Bold"/>
                <a:sym typeface="Glacial Indifference Bold"/>
              </a:rPr>
              <a:t>Our goal: evoke why your work matters by writing like you’re trying to get someone to care.</a:t>
            </a:r>
          </a:p>
          <a:p>
            <a:pPr algn="l">
              <a:lnSpc>
                <a:spcPts val="4164"/>
              </a:lnSpc>
            </a:pPr>
          </a:p>
          <a:p>
            <a:pPr algn="l" marL="755647" indent="-377824" lvl="1">
              <a:lnSpc>
                <a:spcPts val="4164"/>
              </a:lnSpc>
              <a:buFont typeface="Arial"/>
              <a:buChar char="•"/>
            </a:pPr>
            <a:r>
              <a:rPr lang="en-US" sz="3499">
                <a:solidFill>
                  <a:srgbClr val="000000"/>
                </a:solidFill>
                <a:latin typeface="Glacial Indifference"/>
                <a:ea typeface="Glacial Indifference"/>
                <a:cs typeface="Glacial Indifference"/>
                <a:sym typeface="Glacial Indifference"/>
              </a:rPr>
              <a:t>Intros: </a:t>
            </a:r>
          </a:p>
          <a:p>
            <a:pPr algn="l" marL="1511295" indent="-503765" lvl="2">
              <a:lnSpc>
                <a:spcPts val="4164"/>
              </a:lnSpc>
              <a:buFont typeface="Arial"/>
              <a:buChar char="⚬"/>
            </a:pPr>
            <a:r>
              <a:rPr lang="en-US" sz="3499">
                <a:solidFill>
                  <a:srgbClr val="000000"/>
                </a:solidFill>
                <a:latin typeface="Glacial Indifference"/>
                <a:ea typeface="Glacial Indifference"/>
                <a:cs typeface="Glacial Indifference"/>
                <a:sym typeface="Glacial Indifference"/>
              </a:rPr>
              <a:t>Name</a:t>
            </a:r>
          </a:p>
          <a:p>
            <a:pPr algn="l" marL="1511295" indent="-503765" lvl="2">
              <a:lnSpc>
                <a:spcPts val="4164"/>
              </a:lnSpc>
              <a:buFont typeface="Arial"/>
              <a:buChar char="⚬"/>
            </a:pPr>
            <a:r>
              <a:rPr lang="en-US" sz="3499">
                <a:solidFill>
                  <a:srgbClr val="000000"/>
                </a:solidFill>
                <a:latin typeface="Glacial Indifference"/>
                <a:ea typeface="Glacial Indifference"/>
                <a:cs typeface="Glacial Indifference"/>
                <a:sym typeface="Glacial Indifference"/>
              </a:rPr>
              <a:t>O</a:t>
            </a:r>
            <a:r>
              <a:rPr lang="en-US" sz="3499">
                <a:solidFill>
                  <a:srgbClr val="000000"/>
                </a:solidFill>
                <a:latin typeface="Glacial Indifference"/>
                <a:ea typeface="Glacial Indifference"/>
                <a:cs typeface="Glacial Indifference"/>
                <a:sym typeface="Glacial Indifference"/>
              </a:rPr>
              <a:t>rganization</a:t>
            </a:r>
          </a:p>
          <a:p>
            <a:pPr algn="l" marL="1511295" indent="-503765" lvl="2">
              <a:lnSpc>
                <a:spcPts val="4164"/>
              </a:lnSpc>
              <a:buFont typeface="Arial"/>
              <a:buChar char="⚬"/>
            </a:pPr>
            <a:r>
              <a:rPr lang="en-US" sz="3499">
                <a:solidFill>
                  <a:srgbClr val="000000"/>
                </a:solidFill>
                <a:latin typeface="Glacial Indifference"/>
                <a:ea typeface="Glacial Indifference"/>
                <a:cs typeface="Glacial Indifference"/>
                <a:sym typeface="Glacial Indifference"/>
              </a:rPr>
              <a:t>Where do you live/Where are you from?</a:t>
            </a:r>
          </a:p>
          <a:p>
            <a:pPr algn="l">
              <a:lnSpc>
                <a:spcPts val="2380"/>
              </a:lnSpc>
            </a:pPr>
          </a:p>
          <a:p>
            <a:pPr algn="l" marL="755647" indent="-377824" lvl="1">
              <a:lnSpc>
                <a:spcPts val="4164"/>
              </a:lnSpc>
              <a:buFont typeface="Arial"/>
              <a:buChar char="•"/>
            </a:pPr>
            <a:r>
              <a:rPr lang="en-US" sz="3499">
                <a:solidFill>
                  <a:srgbClr val="000000"/>
                </a:solidFill>
                <a:latin typeface="Glacial Indifference"/>
                <a:ea typeface="Glacial Indifference"/>
                <a:cs typeface="Glacial Indifference"/>
                <a:sym typeface="Glacial Indifference"/>
              </a:rPr>
              <a:t>Prompt: “What’s a smell, sound, or object that reminds you of your organization at its best?”</a:t>
            </a:r>
          </a:p>
          <a:p>
            <a:pPr algn="l">
              <a:lnSpc>
                <a:spcPts val="4164"/>
              </a:lnSpc>
            </a:pPr>
          </a:p>
        </p:txBody>
      </p:sp>
      <p:sp>
        <p:nvSpPr>
          <p:cNvPr name="TextBox 13" id="13"/>
          <p:cNvSpPr txBox="true"/>
          <p:nvPr/>
        </p:nvSpPr>
        <p:spPr>
          <a:xfrm rot="0">
            <a:off x="10766240" y="258319"/>
            <a:ext cx="7226255" cy="451452"/>
          </a:xfrm>
          <a:prstGeom prst="rect">
            <a:avLst/>
          </a:prstGeom>
        </p:spPr>
        <p:txBody>
          <a:bodyPr anchor="t" rtlCol="false" tIns="0" lIns="0" bIns="0" rIns="0">
            <a:spAutoFit/>
          </a:bodyPr>
          <a:lstStyle/>
          <a:p>
            <a:pPr algn="r">
              <a:lnSpc>
                <a:spcPts val="3570"/>
              </a:lnSpc>
            </a:pPr>
            <a:r>
              <a:rPr lang="en-US" sz="3000" i="true">
                <a:solidFill>
                  <a:srgbClr val="6E9387"/>
                </a:solidFill>
                <a:latin typeface="Raleway Italics"/>
                <a:ea typeface="Raleway Italics"/>
                <a:cs typeface="Raleway Italics"/>
                <a:sym typeface="Raleway Italics"/>
              </a:rPr>
              <a:t>Data proves impact. Stories get funded.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Freeform 2" id="2"/>
          <p:cNvSpPr/>
          <p:nvPr/>
        </p:nvSpPr>
        <p:spPr>
          <a:xfrm flipH="false" flipV="false" rot="0">
            <a:off x="-206115" y="-215484"/>
            <a:ext cx="4540158" cy="10726242"/>
          </a:xfrm>
          <a:custGeom>
            <a:avLst/>
            <a:gdLst/>
            <a:ahLst/>
            <a:cxnLst/>
            <a:rect r="r" b="b" t="t" l="l"/>
            <a:pathLst>
              <a:path h="10726242" w="4540158">
                <a:moveTo>
                  <a:pt x="0" y="0"/>
                </a:moveTo>
                <a:lnTo>
                  <a:pt x="4540158" y="0"/>
                </a:lnTo>
                <a:lnTo>
                  <a:pt x="4540158" y="10726243"/>
                </a:lnTo>
                <a:lnTo>
                  <a:pt x="0" y="10726243"/>
                </a:lnTo>
                <a:lnTo>
                  <a:pt x="0" y="0"/>
                </a:lnTo>
                <a:close/>
              </a:path>
            </a:pathLst>
          </a:custGeom>
          <a:blipFill>
            <a:blip r:embed="rId2"/>
            <a:stretch>
              <a:fillRect l="-116110" t="0" r="-138268" b="0"/>
            </a:stretch>
          </a:blipFill>
        </p:spPr>
      </p:sp>
      <p:sp>
        <p:nvSpPr>
          <p:cNvPr name="Freeform 3" id="3"/>
          <p:cNvSpPr/>
          <p:nvPr/>
        </p:nvSpPr>
        <p:spPr>
          <a:xfrm flipH="false" flipV="false" rot="0">
            <a:off x="3564452" y="-215484"/>
            <a:ext cx="769592" cy="10726242"/>
          </a:xfrm>
          <a:custGeom>
            <a:avLst/>
            <a:gdLst/>
            <a:ahLst/>
            <a:cxnLst/>
            <a:rect r="r" b="b" t="t" l="l"/>
            <a:pathLst>
              <a:path h="10726242" w="769592">
                <a:moveTo>
                  <a:pt x="0" y="0"/>
                </a:moveTo>
                <a:lnTo>
                  <a:pt x="769591" y="0"/>
                </a:lnTo>
                <a:lnTo>
                  <a:pt x="769591" y="10726243"/>
                </a:lnTo>
                <a:lnTo>
                  <a:pt x="0" y="10726243"/>
                </a:lnTo>
                <a:lnTo>
                  <a:pt x="0" y="0"/>
                </a:lnTo>
                <a:close/>
              </a:path>
            </a:pathLst>
          </a:custGeom>
          <a:blipFill>
            <a:blip r:embed="rId3"/>
            <a:stretch>
              <a:fillRect l="-914577" t="0" r="-1076058" b="0"/>
            </a:stretch>
          </a:blipFill>
        </p:spPr>
      </p:sp>
      <p:sp>
        <p:nvSpPr>
          <p:cNvPr name="TextBox 4" id="4"/>
          <p:cNvSpPr txBox="true"/>
          <p:nvPr/>
        </p:nvSpPr>
        <p:spPr>
          <a:xfrm rot="0">
            <a:off x="4975264" y="3547462"/>
            <a:ext cx="11923149"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Guided Writing:</a:t>
            </a:r>
          </a:p>
        </p:txBody>
      </p:sp>
      <p:sp>
        <p:nvSpPr>
          <p:cNvPr name="TextBox 5" id="5"/>
          <p:cNvSpPr txBox="true"/>
          <p:nvPr/>
        </p:nvSpPr>
        <p:spPr>
          <a:xfrm rot="0">
            <a:off x="4975264" y="5687343"/>
            <a:ext cx="12454634" cy="1576070"/>
          </a:xfrm>
          <a:prstGeom prst="rect">
            <a:avLst/>
          </a:prstGeom>
        </p:spPr>
        <p:txBody>
          <a:bodyPr anchor="t" rtlCol="false" tIns="0" lIns="0" bIns="0" rIns="0">
            <a:spAutoFit/>
          </a:bodyPr>
          <a:lstStyle/>
          <a:p>
            <a:pPr algn="l">
              <a:lnSpc>
                <a:spcPts val="4164"/>
              </a:lnSpc>
            </a:pPr>
            <a:r>
              <a:rPr lang="en-US" sz="3499">
                <a:solidFill>
                  <a:srgbClr val="000000"/>
                </a:solidFill>
                <a:latin typeface="Glacial Indifference"/>
                <a:ea typeface="Glacial Indifference"/>
                <a:cs typeface="Glacial Indifference"/>
                <a:sym typeface="Glacial Indifference"/>
              </a:rPr>
              <a:t>Using your five senses...</a:t>
            </a:r>
          </a:p>
          <a:p>
            <a:pPr algn="l" marL="755647" indent="-377824" lvl="1">
              <a:lnSpc>
                <a:spcPts val="4164"/>
              </a:lnSpc>
              <a:buFont typeface="Arial"/>
              <a:buChar char="•"/>
            </a:pPr>
            <a:r>
              <a:rPr lang="en-US" sz="3499">
                <a:solidFill>
                  <a:srgbClr val="000000"/>
                </a:solidFill>
                <a:latin typeface="Glacial Indifference"/>
                <a:ea typeface="Glacial Indifference"/>
                <a:cs typeface="Glacial Indifference"/>
                <a:sym typeface="Glacial Indifference"/>
              </a:rPr>
              <a:t>describe this room </a:t>
            </a:r>
            <a:r>
              <a:rPr lang="en-US" b="true" sz="3499" u="sng">
                <a:solidFill>
                  <a:srgbClr val="000000"/>
                </a:solidFill>
                <a:latin typeface="Glacial Indifference Bold"/>
                <a:ea typeface="Glacial Indifference Bold"/>
                <a:cs typeface="Glacial Indifference Bold"/>
                <a:sym typeface="Glacial Indifference Bold"/>
              </a:rPr>
              <a:t>or</a:t>
            </a:r>
            <a:r>
              <a:rPr lang="en-US" sz="3499">
                <a:solidFill>
                  <a:srgbClr val="000000"/>
                </a:solidFill>
                <a:latin typeface="Glacial Indifference"/>
                <a:ea typeface="Glacial Indifference"/>
                <a:cs typeface="Glacial Indifference"/>
                <a:sym typeface="Glacial Indifference"/>
              </a:rPr>
              <a:t> t</a:t>
            </a:r>
            <a:r>
              <a:rPr lang="en-US" sz="3499">
                <a:solidFill>
                  <a:srgbClr val="000000"/>
                </a:solidFill>
                <a:latin typeface="Glacial Indifference"/>
                <a:ea typeface="Glacial Indifference"/>
                <a:cs typeface="Glacial Indifference"/>
                <a:sym typeface="Glacial Indifference"/>
              </a:rPr>
              <a:t>he f</a:t>
            </a:r>
            <a:r>
              <a:rPr lang="en-US" sz="3499">
                <a:solidFill>
                  <a:srgbClr val="000000"/>
                </a:solidFill>
                <a:latin typeface="Glacial Indifference"/>
                <a:ea typeface="Glacial Indifference"/>
                <a:cs typeface="Glacial Indifference"/>
                <a:sym typeface="Glacial Indifference"/>
              </a:rPr>
              <a:t>av</a:t>
            </a:r>
            <a:r>
              <a:rPr lang="en-US" sz="3499">
                <a:solidFill>
                  <a:srgbClr val="000000"/>
                </a:solidFill>
                <a:latin typeface="Glacial Indifference"/>
                <a:ea typeface="Glacial Indifference"/>
                <a:cs typeface="Glacial Indifference"/>
                <a:sym typeface="Glacial Indifference"/>
              </a:rPr>
              <a:t>o</a:t>
            </a:r>
            <a:r>
              <a:rPr lang="en-US" sz="3499">
                <a:solidFill>
                  <a:srgbClr val="000000"/>
                </a:solidFill>
                <a:latin typeface="Glacial Indifference"/>
                <a:ea typeface="Glacial Indifference"/>
                <a:cs typeface="Glacial Indifference"/>
                <a:sym typeface="Glacial Indifference"/>
              </a:rPr>
              <a:t>rit</a:t>
            </a:r>
            <a:r>
              <a:rPr lang="en-US" sz="3499">
                <a:solidFill>
                  <a:srgbClr val="000000"/>
                </a:solidFill>
                <a:latin typeface="Glacial Indifference"/>
                <a:ea typeface="Glacial Indifference"/>
                <a:cs typeface="Glacial Indifference"/>
                <a:sym typeface="Glacial Indifference"/>
              </a:rPr>
              <a:t>e </a:t>
            </a:r>
            <a:r>
              <a:rPr lang="en-US" sz="3499">
                <a:solidFill>
                  <a:srgbClr val="000000"/>
                </a:solidFill>
                <a:latin typeface="Glacial Indifference"/>
                <a:ea typeface="Glacial Indifference"/>
                <a:cs typeface="Glacial Indifference"/>
                <a:sym typeface="Glacial Indifference"/>
              </a:rPr>
              <a:t>p</a:t>
            </a:r>
            <a:r>
              <a:rPr lang="en-US" sz="3499">
                <a:solidFill>
                  <a:srgbClr val="000000"/>
                </a:solidFill>
                <a:latin typeface="Glacial Indifference"/>
                <a:ea typeface="Glacial Indifference"/>
                <a:cs typeface="Glacial Indifference"/>
                <a:sym typeface="Glacial Indifference"/>
              </a:rPr>
              <a:t>a</a:t>
            </a:r>
            <a:r>
              <a:rPr lang="en-US" sz="3499">
                <a:solidFill>
                  <a:srgbClr val="000000"/>
                </a:solidFill>
                <a:latin typeface="Glacial Indifference"/>
                <a:ea typeface="Glacial Indifference"/>
                <a:cs typeface="Glacial Indifference"/>
                <a:sym typeface="Glacial Indifference"/>
              </a:rPr>
              <a:t>r</a:t>
            </a:r>
            <a:r>
              <a:rPr lang="en-US" sz="3499">
                <a:solidFill>
                  <a:srgbClr val="000000"/>
                </a:solidFill>
                <a:latin typeface="Glacial Indifference"/>
                <a:ea typeface="Glacial Indifference"/>
                <a:cs typeface="Glacial Indifference"/>
                <a:sym typeface="Glacial Indifference"/>
              </a:rPr>
              <a:t>t </a:t>
            </a:r>
            <a:r>
              <a:rPr lang="en-US" sz="3499">
                <a:solidFill>
                  <a:srgbClr val="000000"/>
                </a:solidFill>
                <a:latin typeface="Glacial Indifference"/>
                <a:ea typeface="Glacial Indifference"/>
                <a:cs typeface="Glacial Indifference"/>
                <a:sym typeface="Glacial Indifference"/>
              </a:rPr>
              <a:t>o</a:t>
            </a:r>
            <a:r>
              <a:rPr lang="en-US" sz="3499">
                <a:solidFill>
                  <a:srgbClr val="000000"/>
                </a:solidFill>
                <a:latin typeface="Glacial Indifference"/>
                <a:ea typeface="Glacial Indifference"/>
                <a:cs typeface="Glacial Indifference"/>
                <a:sym typeface="Glacial Indifference"/>
              </a:rPr>
              <a:t>f </a:t>
            </a:r>
            <a:r>
              <a:rPr lang="en-US" sz="3499">
                <a:solidFill>
                  <a:srgbClr val="000000"/>
                </a:solidFill>
                <a:latin typeface="Glacial Indifference"/>
                <a:ea typeface="Glacial Indifference"/>
                <a:cs typeface="Glacial Indifference"/>
                <a:sym typeface="Glacial Indifference"/>
              </a:rPr>
              <a:t>y</a:t>
            </a:r>
            <a:r>
              <a:rPr lang="en-US" sz="3499">
                <a:solidFill>
                  <a:srgbClr val="000000"/>
                </a:solidFill>
                <a:latin typeface="Glacial Indifference"/>
                <a:ea typeface="Glacial Indifference"/>
                <a:cs typeface="Glacial Indifference"/>
                <a:sym typeface="Glacial Indifference"/>
              </a:rPr>
              <a:t>ou</a:t>
            </a:r>
            <a:r>
              <a:rPr lang="en-US" sz="3499">
                <a:solidFill>
                  <a:srgbClr val="000000"/>
                </a:solidFill>
                <a:latin typeface="Glacial Indifference"/>
                <a:ea typeface="Glacial Indifference"/>
                <a:cs typeface="Glacial Indifference"/>
                <a:sym typeface="Glacial Indifference"/>
              </a:rPr>
              <a:t>r work to someone who has never experienced that space</a:t>
            </a:r>
          </a:p>
        </p:txBody>
      </p:sp>
      <p:grpSp>
        <p:nvGrpSpPr>
          <p:cNvPr name="Group 6" id="6"/>
          <p:cNvGrpSpPr/>
          <p:nvPr/>
        </p:nvGrpSpPr>
        <p:grpSpPr>
          <a:xfrm rot="0">
            <a:off x="16571796" y="8650236"/>
            <a:ext cx="1716204" cy="1636764"/>
            <a:chOff x="0" y="0"/>
            <a:chExt cx="2288272" cy="2182352"/>
          </a:xfrm>
        </p:grpSpPr>
        <p:grpSp>
          <p:nvGrpSpPr>
            <p:cNvPr name="Group 7" id="7"/>
            <p:cNvGrpSpPr/>
            <p:nvPr/>
          </p:nvGrpSpPr>
          <p:grpSpPr>
            <a:xfrm rot="0">
              <a:off x="177654" y="0"/>
              <a:ext cx="2110619" cy="2182352"/>
              <a:chOff x="0" y="0"/>
              <a:chExt cx="432552" cy="447253"/>
            </a:xfrm>
          </p:grpSpPr>
          <p:sp>
            <p:nvSpPr>
              <p:cNvPr name="Freeform 8" id="8"/>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9" id="9"/>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10" id="10"/>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11" id="11"/>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2" id="12"/>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3" id="13"/>
          <p:cNvSpPr txBox="true"/>
          <p:nvPr/>
        </p:nvSpPr>
        <p:spPr>
          <a:xfrm rot="0">
            <a:off x="10766240" y="258319"/>
            <a:ext cx="7226255" cy="451452"/>
          </a:xfrm>
          <a:prstGeom prst="rect">
            <a:avLst/>
          </a:prstGeom>
        </p:spPr>
        <p:txBody>
          <a:bodyPr anchor="t" rtlCol="false" tIns="0" lIns="0" bIns="0" rIns="0">
            <a:spAutoFit/>
          </a:bodyPr>
          <a:lstStyle/>
          <a:p>
            <a:pPr algn="r">
              <a:lnSpc>
                <a:spcPts val="3570"/>
              </a:lnSpc>
            </a:pPr>
            <a:r>
              <a:rPr lang="en-US" sz="3000" i="true">
                <a:solidFill>
                  <a:srgbClr val="6E9387"/>
                </a:solidFill>
                <a:latin typeface="Raleway Italics"/>
                <a:ea typeface="Raleway Italics"/>
                <a:cs typeface="Raleway Italics"/>
                <a:sym typeface="Raleway Italics"/>
              </a:rPr>
              <a:t>Data proves impact. Stories get funded.</a:t>
            </a:r>
          </a:p>
        </p:txBody>
      </p:sp>
      <p:sp>
        <p:nvSpPr>
          <p:cNvPr name="TextBox 14" id="14"/>
          <p:cNvSpPr txBox="true"/>
          <p:nvPr/>
        </p:nvSpPr>
        <p:spPr>
          <a:xfrm rot="0">
            <a:off x="4975264" y="4833696"/>
            <a:ext cx="11923149" cy="653194"/>
          </a:xfrm>
          <a:prstGeom prst="rect">
            <a:avLst/>
          </a:prstGeom>
        </p:spPr>
        <p:txBody>
          <a:bodyPr anchor="t" rtlCol="false" tIns="0" lIns="0" bIns="0" rIns="0">
            <a:spAutoFit/>
          </a:bodyPr>
          <a:lstStyle/>
          <a:p>
            <a:pPr algn="l">
              <a:lnSpc>
                <a:spcPts val="5116"/>
              </a:lnSpc>
            </a:pPr>
            <a:r>
              <a:rPr lang="en-US" sz="4299" b="true">
                <a:solidFill>
                  <a:srgbClr val="6E9387"/>
                </a:solidFill>
                <a:latin typeface="Raleway Bold"/>
                <a:ea typeface="Raleway Bold"/>
                <a:cs typeface="Raleway Bold"/>
                <a:sym typeface="Raleway Bold"/>
              </a:rPr>
              <a:t>Sensory Mapping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Freeform 2" id="2"/>
          <p:cNvSpPr/>
          <p:nvPr/>
        </p:nvSpPr>
        <p:spPr>
          <a:xfrm flipH="false" flipV="false" rot="0">
            <a:off x="-206115" y="-215484"/>
            <a:ext cx="4540158" cy="10726242"/>
          </a:xfrm>
          <a:custGeom>
            <a:avLst/>
            <a:gdLst/>
            <a:ahLst/>
            <a:cxnLst/>
            <a:rect r="r" b="b" t="t" l="l"/>
            <a:pathLst>
              <a:path h="10726242" w="4540158">
                <a:moveTo>
                  <a:pt x="0" y="0"/>
                </a:moveTo>
                <a:lnTo>
                  <a:pt x="4540158" y="0"/>
                </a:lnTo>
                <a:lnTo>
                  <a:pt x="4540158" y="10726243"/>
                </a:lnTo>
                <a:lnTo>
                  <a:pt x="0" y="10726243"/>
                </a:lnTo>
                <a:lnTo>
                  <a:pt x="0" y="0"/>
                </a:lnTo>
                <a:close/>
              </a:path>
            </a:pathLst>
          </a:custGeom>
          <a:blipFill>
            <a:blip r:embed="rId2"/>
            <a:stretch>
              <a:fillRect l="-116110" t="0" r="-138268" b="0"/>
            </a:stretch>
          </a:blipFill>
        </p:spPr>
      </p:sp>
      <p:sp>
        <p:nvSpPr>
          <p:cNvPr name="Freeform 3" id="3"/>
          <p:cNvSpPr/>
          <p:nvPr/>
        </p:nvSpPr>
        <p:spPr>
          <a:xfrm flipH="false" flipV="false" rot="0">
            <a:off x="3564452" y="-215484"/>
            <a:ext cx="769592" cy="10726242"/>
          </a:xfrm>
          <a:custGeom>
            <a:avLst/>
            <a:gdLst/>
            <a:ahLst/>
            <a:cxnLst/>
            <a:rect r="r" b="b" t="t" l="l"/>
            <a:pathLst>
              <a:path h="10726242" w="769592">
                <a:moveTo>
                  <a:pt x="0" y="0"/>
                </a:moveTo>
                <a:lnTo>
                  <a:pt x="769591" y="0"/>
                </a:lnTo>
                <a:lnTo>
                  <a:pt x="769591" y="10726243"/>
                </a:lnTo>
                <a:lnTo>
                  <a:pt x="0" y="10726243"/>
                </a:lnTo>
                <a:lnTo>
                  <a:pt x="0" y="0"/>
                </a:lnTo>
                <a:close/>
              </a:path>
            </a:pathLst>
          </a:custGeom>
          <a:blipFill>
            <a:blip r:embed="rId3"/>
            <a:stretch>
              <a:fillRect l="-914577" t="0" r="-1076058" b="0"/>
            </a:stretch>
          </a:blipFill>
        </p:spPr>
      </p:sp>
      <p:sp>
        <p:nvSpPr>
          <p:cNvPr name="TextBox 4" id="4"/>
          <p:cNvSpPr txBox="true"/>
          <p:nvPr/>
        </p:nvSpPr>
        <p:spPr>
          <a:xfrm rot="0">
            <a:off x="4975264" y="767459"/>
            <a:ext cx="11923149"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Guided Writing:</a:t>
            </a:r>
          </a:p>
        </p:txBody>
      </p:sp>
      <p:sp>
        <p:nvSpPr>
          <p:cNvPr name="TextBox 5" id="5"/>
          <p:cNvSpPr txBox="true"/>
          <p:nvPr/>
        </p:nvSpPr>
        <p:spPr>
          <a:xfrm rot="0">
            <a:off x="4975264" y="2874971"/>
            <a:ext cx="13017231" cy="6652846"/>
          </a:xfrm>
          <a:prstGeom prst="rect">
            <a:avLst/>
          </a:prstGeom>
        </p:spPr>
        <p:txBody>
          <a:bodyPr anchor="t" rtlCol="false" tIns="0" lIns="0" bIns="0" rIns="0">
            <a:spAutoFit/>
          </a:bodyPr>
          <a:lstStyle/>
          <a:p>
            <a:pPr algn="l">
              <a:lnSpc>
                <a:spcPts val="4164"/>
              </a:lnSpc>
            </a:pPr>
            <a:r>
              <a:rPr lang="en-US" sz="3499" b="true">
                <a:solidFill>
                  <a:srgbClr val="6E9387"/>
                </a:solidFill>
                <a:latin typeface="Glacial Indifference Bold"/>
                <a:ea typeface="Glacial Indifference Bold"/>
                <a:cs typeface="Glacial Indifference Bold"/>
                <a:sym typeface="Glacial Indifference Bold"/>
              </a:rPr>
              <a:t>Step 1: </a:t>
            </a:r>
            <a:r>
              <a:rPr lang="en-US" sz="3499" i="true">
                <a:solidFill>
                  <a:srgbClr val="000000"/>
                </a:solidFill>
                <a:latin typeface="Glacial Indifference Italics"/>
                <a:ea typeface="Glacial Indifference Italics"/>
                <a:cs typeface="Glacial Indifference Italics"/>
                <a:sym typeface="Glacial Indifference Italics"/>
              </a:rPr>
              <a:t>Pick a moment, place, or story that reflects the spirit of your organization (a classroom, event, quiet moment, key memory).</a:t>
            </a:r>
          </a:p>
          <a:p>
            <a:pPr algn="l">
              <a:lnSpc>
                <a:spcPts val="4164"/>
              </a:lnSpc>
            </a:pPr>
            <a:r>
              <a:rPr lang="en-US" sz="3499" b="true">
                <a:solidFill>
                  <a:srgbClr val="6E9387"/>
                </a:solidFill>
                <a:latin typeface="Glacial Indifference Bold"/>
                <a:ea typeface="Glacial Indifference Bold"/>
                <a:cs typeface="Glacial Indifference Bold"/>
                <a:sym typeface="Glacial Indifference Bold"/>
              </a:rPr>
              <a:t>Step 2: </a:t>
            </a:r>
            <a:r>
              <a:rPr lang="en-US" sz="3499" i="true">
                <a:solidFill>
                  <a:srgbClr val="000000"/>
                </a:solidFill>
                <a:latin typeface="Glacial Indifference Italics"/>
                <a:ea typeface="Glacial Indifference Italics"/>
                <a:cs typeface="Glacial Indifference Italics"/>
                <a:sym typeface="Glacial Indifference Italics"/>
              </a:rPr>
              <a:t>Reflect on that memory using all of your senses</a:t>
            </a:r>
          </a:p>
          <a:p>
            <a:pPr algn="l">
              <a:lnSpc>
                <a:spcPts val="2380"/>
              </a:lnSpc>
            </a:pPr>
          </a:p>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Write:</a:t>
            </a:r>
          </a:p>
          <a:p>
            <a:pPr algn="l">
              <a:lnSpc>
                <a:spcPts val="4164"/>
              </a:lnSpc>
            </a:pPr>
            <a:r>
              <a:rPr lang="en-US" sz="3499" b="true">
                <a:solidFill>
                  <a:srgbClr val="000000"/>
                </a:solidFill>
                <a:latin typeface="Glacial Indifference Bold"/>
                <a:ea typeface="Glacial Indifference Bold"/>
                <a:cs typeface="Glacial Indifference Bold"/>
                <a:sym typeface="Glacial Indifference Bold"/>
              </a:rPr>
              <a:t>“[My Organization] [sounds like, smells like, feels like, tastes like, looks like]…” </a:t>
            </a:r>
          </a:p>
          <a:p>
            <a:pPr algn="l">
              <a:lnSpc>
                <a:spcPts val="2380"/>
              </a:lnSpc>
            </a:pPr>
          </a:p>
          <a:p>
            <a:pPr algn="l">
              <a:lnSpc>
                <a:spcPts val="4164"/>
              </a:lnSpc>
            </a:pPr>
            <a:r>
              <a:rPr lang="en-US" sz="3499" b="true">
                <a:solidFill>
                  <a:srgbClr val="6E9387"/>
                </a:solidFill>
                <a:latin typeface="Glacial Indifference Bold"/>
                <a:ea typeface="Glacial Indifference Bold"/>
                <a:cs typeface="Glacial Indifference Bold"/>
                <a:sym typeface="Glacial Indifference Bold"/>
              </a:rPr>
              <a:t>Step 3:</a:t>
            </a:r>
            <a:r>
              <a:rPr lang="en-US" sz="3499">
                <a:solidFill>
                  <a:srgbClr val="6E9387"/>
                </a:solidFill>
                <a:latin typeface="Glacial Indifference"/>
                <a:ea typeface="Glacial Indifference"/>
                <a:cs typeface="Glacial Indifference"/>
                <a:sym typeface="Glacial Indifference"/>
              </a:rPr>
              <a:t> </a:t>
            </a:r>
            <a:r>
              <a:rPr lang="en-US" sz="3499" i="true">
                <a:solidFill>
                  <a:srgbClr val="000000"/>
                </a:solidFill>
                <a:latin typeface="Glacial Indifference Italics"/>
                <a:ea typeface="Glacial Indifference Italics"/>
                <a:cs typeface="Glacial Indifference Italics"/>
                <a:sym typeface="Glacial Indifference Italics"/>
              </a:rPr>
              <a:t>Pick a fond memory of your organization’s work. Write:</a:t>
            </a:r>
          </a:p>
          <a:p>
            <a:pPr algn="l">
              <a:lnSpc>
                <a:spcPts val="4164"/>
              </a:lnSpc>
            </a:pPr>
            <a:r>
              <a:rPr lang="en-US" sz="3499" b="true">
                <a:solidFill>
                  <a:srgbClr val="000000"/>
                </a:solidFill>
                <a:latin typeface="Glacial Indifference Bold"/>
                <a:ea typeface="Glacial Indifference Bold"/>
                <a:cs typeface="Glacial Indifference Bold"/>
                <a:sym typeface="Glacial Indifference Bold"/>
              </a:rPr>
              <a:t>“I remember when…[inse</a:t>
            </a:r>
            <a:r>
              <a:rPr lang="en-US" b="true" sz="3499" u="none">
                <a:solidFill>
                  <a:srgbClr val="000000"/>
                </a:solidFill>
                <a:latin typeface="Glacial Indifference Bold"/>
                <a:ea typeface="Glacial Indifference Bold"/>
                <a:cs typeface="Glacial Indifference Bold"/>
                <a:sym typeface="Glacial Indifference Bold"/>
              </a:rPr>
              <a:t>r</a:t>
            </a:r>
            <a:r>
              <a:rPr lang="en-US" sz="3499" b="true">
                <a:solidFill>
                  <a:srgbClr val="000000"/>
                </a:solidFill>
                <a:latin typeface="Glacial Indifference Bold"/>
                <a:ea typeface="Glacial Indifference Bold"/>
                <a:cs typeface="Glacial Indifference Bold"/>
                <a:sym typeface="Glacial Indifference Bold"/>
              </a:rPr>
              <a:t>t the memory]”</a:t>
            </a:r>
          </a:p>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Describe</a:t>
            </a:r>
            <a:r>
              <a:rPr lang="en-US" sz="3499" i="true">
                <a:solidFill>
                  <a:srgbClr val="000000"/>
                </a:solidFill>
                <a:latin typeface="Glacial Indifference Italics"/>
                <a:ea typeface="Glacial Indifference Italics"/>
                <a:cs typeface="Glacial Indifference Italics"/>
                <a:sym typeface="Glacial Indifference Italics"/>
              </a:rPr>
              <a:t> mem</a:t>
            </a:r>
            <a:r>
              <a:rPr lang="en-US" sz="3499" i="true">
                <a:solidFill>
                  <a:srgbClr val="000000"/>
                </a:solidFill>
                <a:latin typeface="Glacial Indifference Italics"/>
                <a:ea typeface="Glacial Indifference Italics"/>
                <a:cs typeface="Glacial Indifference Italics"/>
                <a:sym typeface="Glacial Indifference Italics"/>
              </a:rPr>
              <a:t>o</a:t>
            </a:r>
            <a:r>
              <a:rPr lang="en-US" sz="3499" i="true">
                <a:solidFill>
                  <a:srgbClr val="000000"/>
                </a:solidFill>
                <a:latin typeface="Glacial Indifference Italics"/>
                <a:ea typeface="Glacial Indifference Italics"/>
                <a:cs typeface="Glacial Indifference Italics"/>
                <a:sym typeface="Glacial Indifference Italics"/>
              </a:rPr>
              <a:t>ry in 5 lines, </a:t>
            </a:r>
            <a:r>
              <a:rPr lang="en-US" sz="3499" i="true">
                <a:solidFill>
                  <a:srgbClr val="000000"/>
                </a:solidFill>
                <a:latin typeface="Glacial Indifference Italics"/>
                <a:ea typeface="Glacial Indifference Italics"/>
                <a:cs typeface="Glacial Indifference Italics"/>
                <a:sym typeface="Glacial Indifference Italics"/>
              </a:rPr>
              <a:t>engaging each </a:t>
            </a:r>
            <a:r>
              <a:rPr lang="en-US" sz="3499" i="true">
                <a:solidFill>
                  <a:srgbClr val="000000"/>
                </a:solidFill>
                <a:latin typeface="Glacial Indifference Italics"/>
                <a:ea typeface="Glacial Indifference Italics"/>
                <a:cs typeface="Glacial Indifference Italics"/>
                <a:sym typeface="Glacial Indifference Italics"/>
              </a:rPr>
              <a:t>o</a:t>
            </a:r>
            <a:r>
              <a:rPr lang="en-US" sz="3499" i="true">
                <a:solidFill>
                  <a:srgbClr val="000000"/>
                </a:solidFill>
                <a:latin typeface="Glacial Indifference Italics"/>
                <a:ea typeface="Glacial Indifference Italics"/>
                <a:cs typeface="Glacial Indifference Italics"/>
                <a:sym typeface="Glacial Indifference Italics"/>
              </a:rPr>
              <a:t>f </a:t>
            </a:r>
            <a:r>
              <a:rPr lang="en-US" sz="3499" i="true">
                <a:solidFill>
                  <a:srgbClr val="000000"/>
                </a:solidFill>
                <a:latin typeface="Glacial Indifference Italics"/>
                <a:ea typeface="Glacial Indifference Italics"/>
                <a:cs typeface="Glacial Indifference Italics"/>
                <a:sym typeface="Glacial Indifference Italics"/>
              </a:rPr>
              <a:t>y</a:t>
            </a:r>
            <a:r>
              <a:rPr lang="en-US" sz="3499" i="true">
                <a:solidFill>
                  <a:srgbClr val="000000"/>
                </a:solidFill>
                <a:latin typeface="Glacial Indifference Italics"/>
                <a:ea typeface="Glacial Indifference Italics"/>
                <a:cs typeface="Glacial Indifference Italics"/>
                <a:sym typeface="Glacial Indifference Italics"/>
              </a:rPr>
              <a:t>ou</a:t>
            </a:r>
            <a:r>
              <a:rPr lang="en-US" sz="3499" i="true">
                <a:solidFill>
                  <a:srgbClr val="000000"/>
                </a:solidFill>
                <a:latin typeface="Glacial Indifference Italics"/>
                <a:ea typeface="Glacial Indifference Italics"/>
                <a:cs typeface="Glacial Indifference Italics"/>
                <a:sym typeface="Glacial Indifference Italics"/>
              </a:rPr>
              <a:t>r 5 senses</a:t>
            </a:r>
          </a:p>
          <a:p>
            <a:pPr algn="l">
              <a:lnSpc>
                <a:spcPts val="2380"/>
              </a:lnSpc>
            </a:pPr>
          </a:p>
          <a:p>
            <a:pPr algn="l">
              <a:lnSpc>
                <a:spcPts val="4164"/>
              </a:lnSpc>
            </a:pPr>
            <a:r>
              <a:rPr lang="en-US" sz="3499" b="true">
                <a:solidFill>
                  <a:srgbClr val="6E9387"/>
                </a:solidFill>
                <a:latin typeface="Glacial Indifference Bold"/>
                <a:ea typeface="Glacial Indifference Bold"/>
                <a:cs typeface="Glacial Indifference Bold"/>
                <a:sym typeface="Glacial Indifference Bold"/>
              </a:rPr>
              <a:t>Step 4: </a:t>
            </a:r>
            <a:r>
              <a:rPr lang="en-US" sz="3499" i="true">
                <a:solidFill>
                  <a:srgbClr val="000000"/>
                </a:solidFill>
                <a:latin typeface="Glacial Indifference Italics"/>
                <a:ea typeface="Glacial Indifference Italics"/>
                <a:cs typeface="Glacial Indifference Italics"/>
                <a:sym typeface="Glacial Indifference Italics"/>
              </a:rPr>
              <a:t>Complete poem by writing:</a:t>
            </a:r>
          </a:p>
          <a:p>
            <a:pPr algn="l">
              <a:lnSpc>
                <a:spcPts val="4164"/>
              </a:lnSpc>
            </a:pPr>
            <a:r>
              <a:rPr lang="en-US" sz="3499" b="true">
                <a:solidFill>
                  <a:srgbClr val="000000"/>
                </a:solidFill>
                <a:latin typeface="Glacial Indifference Bold"/>
                <a:ea typeface="Glacial Indifference Bold"/>
                <a:cs typeface="Glacial Indifference Bold"/>
                <a:sym typeface="Glacial Indifference Bold"/>
              </a:rPr>
              <a:t>“This is [my Organization]”</a:t>
            </a:r>
          </a:p>
        </p:txBody>
      </p:sp>
      <p:grpSp>
        <p:nvGrpSpPr>
          <p:cNvPr name="Group 6" id="6"/>
          <p:cNvGrpSpPr/>
          <p:nvPr/>
        </p:nvGrpSpPr>
        <p:grpSpPr>
          <a:xfrm rot="0">
            <a:off x="16571796" y="8650236"/>
            <a:ext cx="1716204" cy="1636764"/>
            <a:chOff x="0" y="0"/>
            <a:chExt cx="2288272" cy="2182352"/>
          </a:xfrm>
        </p:grpSpPr>
        <p:grpSp>
          <p:nvGrpSpPr>
            <p:cNvPr name="Group 7" id="7"/>
            <p:cNvGrpSpPr/>
            <p:nvPr/>
          </p:nvGrpSpPr>
          <p:grpSpPr>
            <a:xfrm rot="0">
              <a:off x="177654" y="0"/>
              <a:ext cx="2110619" cy="2182352"/>
              <a:chOff x="0" y="0"/>
              <a:chExt cx="432552" cy="447253"/>
            </a:xfrm>
          </p:grpSpPr>
          <p:sp>
            <p:nvSpPr>
              <p:cNvPr name="Freeform 8" id="8"/>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9" id="9"/>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10" id="10"/>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11" id="11"/>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2" id="12"/>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3" id="13"/>
          <p:cNvSpPr txBox="true"/>
          <p:nvPr/>
        </p:nvSpPr>
        <p:spPr>
          <a:xfrm rot="0">
            <a:off x="10766240" y="258319"/>
            <a:ext cx="7226255" cy="451452"/>
          </a:xfrm>
          <a:prstGeom prst="rect">
            <a:avLst/>
          </a:prstGeom>
        </p:spPr>
        <p:txBody>
          <a:bodyPr anchor="t" rtlCol="false" tIns="0" lIns="0" bIns="0" rIns="0">
            <a:spAutoFit/>
          </a:bodyPr>
          <a:lstStyle/>
          <a:p>
            <a:pPr algn="r">
              <a:lnSpc>
                <a:spcPts val="3570"/>
              </a:lnSpc>
            </a:pPr>
            <a:r>
              <a:rPr lang="en-US" sz="3000" i="true">
                <a:solidFill>
                  <a:srgbClr val="6E9387"/>
                </a:solidFill>
                <a:latin typeface="Raleway Italics"/>
                <a:ea typeface="Raleway Italics"/>
                <a:cs typeface="Raleway Italics"/>
                <a:sym typeface="Raleway Italics"/>
              </a:rPr>
              <a:t>Data proves impact. Stories get funded.</a:t>
            </a:r>
          </a:p>
        </p:txBody>
      </p:sp>
      <p:sp>
        <p:nvSpPr>
          <p:cNvPr name="TextBox 14" id="14"/>
          <p:cNvSpPr txBox="true"/>
          <p:nvPr/>
        </p:nvSpPr>
        <p:spPr>
          <a:xfrm rot="0">
            <a:off x="4975264" y="2053692"/>
            <a:ext cx="11923149" cy="653194"/>
          </a:xfrm>
          <a:prstGeom prst="rect">
            <a:avLst/>
          </a:prstGeom>
        </p:spPr>
        <p:txBody>
          <a:bodyPr anchor="t" rtlCol="false" tIns="0" lIns="0" bIns="0" rIns="0">
            <a:spAutoFit/>
          </a:bodyPr>
          <a:lstStyle/>
          <a:p>
            <a:pPr algn="l">
              <a:lnSpc>
                <a:spcPts val="5117"/>
              </a:lnSpc>
            </a:pPr>
            <a:r>
              <a:rPr lang="en-US" sz="4300" b="true">
                <a:solidFill>
                  <a:srgbClr val="6E9387"/>
                </a:solidFill>
                <a:latin typeface="Raleway Bold"/>
                <a:ea typeface="Raleway Bold"/>
                <a:cs typeface="Raleway Bold"/>
                <a:sym typeface="Raleway Bold"/>
              </a:rPr>
              <a:t>Understanding the Soul of Your Organization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Freeform 2" id="2"/>
          <p:cNvSpPr/>
          <p:nvPr/>
        </p:nvSpPr>
        <p:spPr>
          <a:xfrm flipH="false" flipV="false" rot="0">
            <a:off x="-206115" y="-215484"/>
            <a:ext cx="4540158" cy="10726242"/>
          </a:xfrm>
          <a:custGeom>
            <a:avLst/>
            <a:gdLst/>
            <a:ahLst/>
            <a:cxnLst/>
            <a:rect r="r" b="b" t="t" l="l"/>
            <a:pathLst>
              <a:path h="10726242" w="4540158">
                <a:moveTo>
                  <a:pt x="0" y="0"/>
                </a:moveTo>
                <a:lnTo>
                  <a:pt x="4540158" y="0"/>
                </a:lnTo>
                <a:lnTo>
                  <a:pt x="4540158" y="10726243"/>
                </a:lnTo>
                <a:lnTo>
                  <a:pt x="0" y="10726243"/>
                </a:lnTo>
                <a:lnTo>
                  <a:pt x="0" y="0"/>
                </a:lnTo>
                <a:close/>
              </a:path>
            </a:pathLst>
          </a:custGeom>
          <a:blipFill>
            <a:blip r:embed="rId2"/>
            <a:stretch>
              <a:fillRect l="-173112" t="-23283" r="-196663" b="0"/>
            </a:stretch>
          </a:blipFill>
        </p:spPr>
      </p:sp>
      <p:sp>
        <p:nvSpPr>
          <p:cNvPr name="Freeform 3" id="3"/>
          <p:cNvSpPr/>
          <p:nvPr/>
        </p:nvSpPr>
        <p:spPr>
          <a:xfrm flipH="false" flipV="false" rot="0">
            <a:off x="3564452" y="-215484"/>
            <a:ext cx="769592" cy="10726242"/>
          </a:xfrm>
          <a:custGeom>
            <a:avLst/>
            <a:gdLst/>
            <a:ahLst/>
            <a:cxnLst/>
            <a:rect r="r" b="b" t="t" l="l"/>
            <a:pathLst>
              <a:path h="10726242" w="769592">
                <a:moveTo>
                  <a:pt x="0" y="0"/>
                </a:moveTo>
                <a:lnTo>
                  <a:pt x="769591" y="0"/>
                </a:lnTo>
                <a:lnTo>
                  <a:pt x="769591" y="10726243"/>
                </a:lnTo>
                <a:lnTo>
                  <a:pt x="0" y="10726243"/>
                </a:lnTo>
                <a:lnTo>
                  <a:pt x="0" y="0"/>
                </a:lnTo>
                <a:close/>
              </a:path>
            </a:pathLst>
          </a:custGeom>
          <a:blipFill>
            <a:blip r:embed="rId3"/>
            <a:stretch>
              <a:fillRect l="-1508459" t="-22871" r="-1153689" b="0"/>
            </a:stretch>
          </a:blipFill>
        </p:spPr>
      </p:sp>
      <p:sp>
        <p:nvSpPr>
          <p:cNvPr name="TextBox 4" id="4"/>
          <p:cNvSpPr txBox="true"/>
          <p:nvPr/>
        </p:nvSpPr>
        <p:spPr>
          <a:xfrm rot="0">
            <a:off x="4856538" y="2968807"/>
            <a:ext cx="11923149"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Sharing &amp; Reflection</a:t>
            </a:r>
          </a:p>
        </p:txBody>
      </p:sp>
      <p:sp>
        <p:nvSpPr>
          <p:cNvPr name="TextBox 5" id="5"/>
          <p:cNvSpPr txBox="true"/>
          <p:nvPr/>
        </p:nvSpPr>
        <p:spPr>
          <a:xfrm rot="0">
            <a:off x="4856538" y="4399114"/>
            <a:ext cx="12402762" cy="2919079"/>
          </a:xfrm>
          <a:prstGeom prst="rect">
            <a:avLst/>
          </a:prstGeom>
        </p:spPr>
        <p:txBody>
          <a:bodyPr anchor="t" rtlCol="false" tIns="0" lIns="0" bIns="0" rIns="0">
            <a:spAutoFit/>
          </a:bodyPr>
          <a:lstStyle/>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Share pieces in pairs or amongst group</a:t>
            </a:r>
          </a:p>
          <a:p>
            <a:pPr algn="l">
              <a:lnSpc>
                <a:spcPts val="2380"/>
              </a:lnSpc>
            </a:pPr>
          </a:p>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Prompted feedback:</a:t>
            </a:r>
          </a:p>
          <a:p>
            <a:pPr algn="l" marL="755647" indent="-377824" lvl="1">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Which lines felt most powerful or visual?</a:t>
            </a:r>
          </a:p>
          <a:p>
            <a:pPr algn="l" marL="755647" indent="-377824" lvl="1">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W</a:t>
            </a:r>
            <a:r>
              <a:rPr lang="en-US" b="true" sz="3499">
                <a:solidFill>
                  <a:srgbClr val="000000"/>
                </a:solidFill>
                <a:latin typeface="Glacial Indifference Bold"/>
                <a:ea typeface="Glacial Indifference Bold"/>
                <a:cs typeface="Glacial Indifference Bold"/>
                <a:sym typeface="Glacial Indifference Bold"/>
              </a:rPr>
              <a:t>ould this move a funder emotionally?</a:t>
            </a:r>
          </a:p>
          <a:p>
            <a:pPr algn="l" marL="755647" indent="-377824" lvl="1">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How might this be repurposed for a grant narrative?</a:t>
            </a:r>
          </a:p>
        </p:txBody>
      </p:sp>
      <p:grpSp>
        <p:nvGrpSpPr>
          <p:cNvPr name="Group 6" id="6"/>
          <p:cNvGrpSpPr/>
          <p:nvPr/>
        </p:nvGrpSpPr>
        <p:grpSpPr>
          <a:xfrm rot="0">
            <a:off x="16571796" y="8650236"/>
            <a:ext cx="1716204" cy="1636764"/>
            <a:chOff x="0" y="0"/>
            <a:chExt cx="2288272" cy="2182352"/>
          </a:xfrm>
        </p:grpSpPr>
        <p:grpSp>
          <p:nvGrpSpPr>
            <p:cNvPr name="Group 7" id="7"/>
            <p:cNvGrpSpPr/>
            <p:nvPr/>
          </p:nvGrpSpPr>
          <p:grpSpPr>
            <a:xfrm rot="0">
              <a:off x="177654" y="0"/>
              <a:ext cx="2110619" cy="2182352"/>
              <a:chOff x="0" y="0"/>
              <a:chExt cx="432552" cy="447253"/>
            </a:xfrm>
          </p:grpSpPr>
          <p:sp>
            <p:nvSpPr>
              <p:cNvPr name="Freeform 8" id="8"/>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9" id="9"/>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10" id="10"/>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11" id="11"/>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2" id="12"/>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3" id="13"/>
          <p:cNvSpPr txBox="true"/>
          <p:nvPr/>
        </p:nvSpPr>
        <p:spPr>
          <a:xfrm rot="0">
            <a:off x="10766240" y="258319"/>
            <a:ext cx="7226255" cy="451452"/>
          </a:xfrm>
          <a:prstGeom prst="rect">
            <a:avLst/>
          </a:prstGeom>
        </p:spPr>
        <p:txBody>
          <a:bodyPr anchor="t" rtlCol="false" tIns="0" lIns="0" bIns="0" rIns="0">
            <a:spAutoFit/>
          </a:bodyPr>
          <a:lstStyle/>
          <a:p>
            <a:pPr algn="r">
              <a:lnSpc>
                <a:spcPts val="3570"/>
              </a:lnSpc>
            </a:pPr>
            <a:r>
              <a:rPr lang="en-US" sz="3000" i="true">
                <a:solidFill>
                  <a:srgbClr val="6E9387"/>
                </a:solidFill>
                <a:latin typeface="Raleway Italics"/>
                <a:ea typeface="Raleway Italics"/>
                <a:cs typeface="Raleway Italics"/>
                <a:sym typeface="Raleway Italics"/>
              </a:rPr>
              <a:t>Data proves impact. Stories get funded.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Freeform 2" id="2"/>
          <p:cNvSpPr/>
          <p:nvPr/>
        </p:nvSpPr>
        <p:spPr>
          <a:xfrm flipH="false" flipV="false" rot="0">
            <a:off x="-465474" y="-219621"/>
            <a:ext cx="4540158" cy="10726242"/>
          </a:xfrm>
          <a:custGeom>
            <a:avLst/>
            <a:gdLst/>
            <a:ahLst/>
            <a:cxnLst/>
            <a:rect r="r" b="b" t="t" l="l"/>
            <a:pathLst>
              <a:path h="10726242" w="4540158">
                <a:moveTo>
                  <a:pt x="0" y="0"/>
                </a:moveTo>
                <a:lnTo>
                  <a:pt x="4540158" y="0"/>
                </a:lnTo>
                <a:lnTo>
                  <a:pt x="4540158" y="10726242"/>
                </a:lnTo>
                <a:lnTo>
                  <a:pt x="0" y="10726242"/>
                </a:lnTo>
                <a:lnTo>
                  <a:pt x="0" y="0"/>
                </a:lnTo>
                <a:close/>
              </a:path>
            </a:pathLst>
          </a:custGeom>
          <a:blipFill>
            <a:blip r:embed="rId2"/>
            <a:stretch>
              <a:fillRect l="-612" t="0" r="-271403" b="-17114"/>
            </a:stretch>
          </a:blipFill>
        </p:spPr>
      </p:sp>
      <p:sp>
        <p:nvSpPr>
          <p:cNvPr name="Freeform 3" id="3"/>
          <p:cNvSpPr/>
          <p:nvPr/>
        </p:nvSpPr>
        <p:spPr>
          <a:xfrm flipH="false" flipV="false" rot="0">
            <a:off x="3009943" y="-215484"/>
            <a:ext cx="1324100" cy="10726242"/>
          </a:xfrm>
          <a:custGeom>
            <a:avLst/>
            <a:gdLst/>
            <a:ahLst/>
            <a:cxnLst/>
            <a:rect r="r" b="b" t="t" l="l"/>
            <a:pathLst>
              <a:path h="10726242" w="1324100">
                <a:moveTo>
                  <a:pt x="0" y="0"/>
                </a:moveTo>
                <a:lnTo>
                  <a:pt x="1324100" y="0"/>
                </a:lnTo>
                <a:lnTo>
                  <a:pt x="1324100" y="10726243"/>
                </a:lnTo>
                <a:lnTo>
                  <a:pt x="0" y="10726243"/>
                </a:lnTo>
                <a:lnTo>
                  <a:pt x="0" y="0"/>
                </a:lnTo>
                <a:close/>
              </a:path>
            </a:pathLst>
          </a:custGeom>
          <a:blipFill>
            <a:blip r:embed="rId3"/>
            <a:stretch>
              <a:fillRect l="-244984" t="0" r="-930604" b="-17114"/>
            </a:stretch>
          </a:blipFill>
        </p:spPr>
      </p:sp>
      <p:grpSp>
        <p:nvGrpSpPr>
          <p:cNvPr name="Group 4" id="4"/>
          <p:cNvGrpSpPr/>
          <p:nvPr/>
        </p:nvGrpSpPr>
        <p:grpSpPr>
          <a:xfrm rot="0">
            <a:off x="16571796" y="8650236"/>
            <a:ext cx="1716204" cy="1636764"/>
            <a:chOff x="0" y="0"/>
            <a:chExt cx="2288272" cy="2182352"/>
          </a:xfrm>
        </p:grpSpPr>
        <p:grpSp>
          <p:nvGrpSpPr>
            <p:cNvPr name="Group 5" id="5"/>
            <p:cNvGrpSpPr/>
            <p:nvPr/>
          </p:nvGrpSpPr>
          <p:grpSpPr>
            <a:xfrm rot="0">
              <a:off x="177654" y="0"/>
              <a:ext cx="2110619" cy="2182352"/>
              <a:chOff x="0" y="0"/>
              <a:chExt cx="432552" cy="447253"/>
            </a:xfrm>
          </p:grpSpPr>
          <p:sp>
            <p:nvSpPr>
              <p:cNvPr name="Freeform 6" id="6"/>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7" id="7"/>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8" id="8"/>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9" id="9"/>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0" id="10"/>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1" id="11"/>
          <p:cNvSpPr txBox="true"/>
          <p:nvPr/>
        </p:nvSpPr>
        <p:spPr>
          <a:xfrm rot="0">
            <a:off x="10766240" y="258319"/>
            <a:ext cx="7226255" cy="451452"/>
          </a:xfrm>
          <a:prstGeom prst="rect">
            <a:avLst/>
          </a:prstGeom>
        </p:spPr>
        <p:txBody>
          <a:bodyPr anchor="t" rtlCol="false" tIns="0" lIns="0" bIns="0" rIns="0">
            <a:spAutoFit/>
          </a:bodyPr>
          <a:lstStyle/>
          <a:p>
            <a:pPr algn="r">
              <a:lnSpc>
                <a:spcPts val="3570"/>
              </a:lnSpc>
            </a:pPr>
            <a:r>
              <a:rPr lang="en-US" sz="3000" i="true">
                <a:solidFill>
                  <a:srgbClr val="6E9387"/>
                </a:solidFill>
                <a:latin typeface="Raleway Italics"/>
                <a:ea typeface="Raleway Italics"/>
                <a:cs typeface="Raleway Italics"/>
                <a:sym typeface="Raleway Italics"/>
              </a:rPr>
              <a:t>Data proves impact. Stories get funded.</a:t>
            </a:r>
          </a:p>
        </p:txBody>
      </p:sp>
      <p:sp>
        <p:nvSpPr>
          <p:cNvPr name="TextBox 12" id="12"/>
          <p:cNvSpPr txBox="true"/>
          <p:nvPr/>
        </p:nvSpPr>
        <p:spPr>
          <a:xfrm rot="0">
            <a:off x="4975264" y="767459"/>
            <a:ext cx="11923149"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Guided Writing:</a:t>
            </a:r>
          </a:p>
        </p:txBody>
      </p:sp>
      <p:sp>
        <p:nvSpPr>
          <p:cNvPr name="TextBox 13" id="13"/>
          <p:cNvSpPr txBox="true"/>
          <p:nvPr/>
        </p:nvSpPr>
        <p:spPr>
          <a:xfrm rot="0">
            <a:off x="4975264" y="2874971"/>
            <a:ext cx="13017231" cy="2395204"/>
          </a:xfrm>
          <a:prstGeom prst="rect">
            <a:avLst/>
          </a:prstGeom>
        </p:spPr>
        <p:txBody>
          <a:bodyPr anchor="t" rtlCol="false" tIns="0" lIns="0" bIns="0" rIns="0">
            <a:spAutoFit/>
          </a:bodyPr>
          <a:lstStyle/>
          <a:p>
            <a:pPr algn="l">
              <a:lnSpc>
                <a:spcPts val="4164"/>
              </a:lnSpc>
            </a:pPr>
            <a:r>
              <a:rPr lang="en-US" sz="3499" i="true">
                <a:solidFill>
                  <a:srgbClr val="141414"/>
                </a:solidFill>
                <a:latin typeface="Glacial Indifference Italics"/>
                <a:ea typeface="Glacial Indifference Italics"/>
                <a:cs typeface="Glacial Indifference Italics"/>
                <a:sym typeface="Glacial Indifference Italics"/>
              </a:rPr>
              <a:t>Write:</a:t>
            </a:r>
          </a:p>
          <a:p>
            <a:pPr algn="l">
              <a:lnSpc>
                <a:spcPts val="4164"/>
              </a:lnSpc>
            </a:pPr>
            <a:r>
              <a:rPr lang="en-US" sz="3499" b="true">
                <a:solidFill>
                  <a:srgbClr val="141414"/>
                </a:solidFill>
                <a:latin typeface="Glacial Indifference Bold"/>
                <a:ea typeface="Glacial Indifference Bold"/>
                <a:cs typeface="Glacial Indifference Bold"/>
                <a:sym typeface="Glacial Indifference Bold"/>
              </a:rPr>
              <a:t>1-2 sentences to describe someone’s work who has been impacted by your organization.</a:t>
            </a:r>
          </a:p>
          <a:p>
            <a:pPr algn="l">
              <a:lnSpc>
                <a:spcPts val="2380"/>
              </a:lnSpc>
            </a:pPr>
          </a:p>
          <a:p>
            <a:pPr algn="l">
              <a:lnSpc>
                <a:spcPts val="4164"/>
              </a:lnSpc>
            </a:pPr>
            <a:r>
              <a:rPr lang="en-US" sz="3499" b="true">
                <a:solidFill>
                  <a:srgbClr val="141414"/>
                </a:solidFill>
                <a:latin typeface="Glacial Indifference Bold"/>
                <a:ea typeface="Glacial Indifference Bold"/>
                <a:cs typeface="Glacial Indifference Bold"/>
                <a:sym typeface="Glacial Indifference Bold"/>
              </a:rPr>
              <a:t>Engage 2-3 s</a:t>
            </a:r>
            <a:r>
              <a:rPr lang="en-US" b="true" sz="3499">
                <a:solidFill>
                  <a:srgbClr val="141414"/>
                </a:solidFill>
                <a:latin typeface="Glacial Indifference Bold"/>
                <a:ea typeface="Glacial Indifference Bold"/>
                <a:cs typeface="Glacial Indifference Bold"/>
                <a:sym typeface="Glacial Indifference Bold"/>
              </a:rPr>
              <a:t>en</a:t>
            </a:r>
            <a:r>
              <a:rPr lang="en-US" sz="3499" b="true">
                <a:solidFill>
                  <a:srgbClr val="141414"/>
                </a:solidFill>
                <a:latin typeface="Glacial Indifference Bold"/>
                <a:ea typeface="Glacial Indifference Bold"/>
                <a:cs typeface="Glacial Indifference Bold"/>
                <a:sym typeface="Glacial Indifference Bold"/>
              </a:rPr>
              <a:t>s</a:t>
            </a:r>
            <a:r>
              <a:rPr lang="en-US" b="true" sz="3499">
                <a:solidFill>
                  <a:srgbClr val="141414"/>
                </a:solidFill>
                <a:latin typeface="Glacial Indifference Bold"/>
                <a:ea typeface="Glacial Indifference Bold"/>
                <a:cs typeface="Glacial Indifference Bold"/>
                <a:sym typeface="Glacial Indifference Bold"/>
              </a:rPr>
              <a:t>es</a:t>
            </a:r>
            <a:r>
              <a:rPr lang="en-US" sz="3499" b="true">
                <a:solidFill>
                  <a:srgbClr val="141414"/>
                </a:solidFill>
                <a:latin typeface="Glacial Indifference Bold"/>
                <a:ea typeface="Glacial Indifference Bold"/>
                <a:cs typeface="Glacial Indifference Bold"/>
                <a:sym typeface="Glacial Indifference Bold"/>
              </a:rPr>
              <a:t> </a:t>
            </a:r>
            <a:r>
              <a:rPr lang="en-US" b="true" sz="3499">
                <a:solidFill>
                  <a:srgbClr val="141414"/>
                </a:solidFill>
                <a:latin typeface="Glacial Indifference Bold"/>
                <a:ea typeface="Glacial Indifference Bold"/>
                <a:cs typeface="Glacial Indifference Bold"/>
                <a:sym typeface="Glacial Indifference Bold"/>
              </a:rPr>
              <a:t>in your </a:t>
            </a:r>
            <a:r>
              <a:rPr lang="en-US" sz="3499" b="true">
                <a:solidFill>
                  <a:srgbClr val="141414"/>
                </a:solidFill>
                <a:latin typeface="Glacial Indifference Bold"/>
                <a:ea typeface="Glacial Indifference Bold"/>
                <a:cs typeface="Glacial Indifference Bold"/>
                <a:sym typeface="Glacial Indifference Bold"/>
              </a:rPr>
              <a:t>d</a:t>
            </a:r>
            <a:r>
              <a:rPr lang="en-US" b="true" sz="3499">
                <a:solidFill>
                  <a:srgbClr val="141414"/>
                </a:solidFill>
                <a:latin typeface="Glacial Indifference Bold"/>
                <a:ea typeface="Glacial Indifference Bold"/>
                <a:cs typeface="Glacial Indifference Bold"/>
                <a:sym typeface="Glacial Indifference Bold"/>
              </a:rPr>
              <a:t>es</a:t>
            </a:r>
            <a:r>
              <a:rPr lang="en-US" sz="3499" b="true">
                <a:solidFill>
                  <a:srgbClr val="141414"/>
                </a:solidFill>
                <a:latin typeface="Glacial Indifference Bold"/>
                <a:ea typeface="Glacial Indifference Bold"/>
                <a:cs typeface="Glacial Indifference Bold"/>
                <a:sym typeface="Glacial Indifference Bold"/>
              </a:rPr>
              <a:t>cription.</a:t>
            </a:r>
          </a:p>
        </p:txBody>
      </p:sp>
      <p:sp>
        <p:nvSpPr>
          <p:cNvPr name="TextBox 14" id="14"/>
          <p:cNvSpPr txBox="true"/>
          <p:nvPr/>
        </p:nvSpPr>
        <p:spPr>
          <a:xfrm rot="0">
            <a:off x="4975264" y="2053692"/>
            <a:ext cx="11923149" cy="653194"/>
          </a:xfrm>
          <a:prstGeom prst="rect">
            <a:avLst/>
          </a:prstGeom>
        </p:spPr>
        <p:txBody>
          <a:bodyPr anchor="t" rtlCol="false" tIns="0" lIns="0" bIns="0" rIns="0">
            <a:spAutoFit/>
          </a:bodyPr>
          <a:lstStyle/>
          <a:p>
            <a:pPr algn="l">
              <a:lnSpc>
                <a:spcPts val="5117"/>
              </a:lnSpc>
            </a:pPr>
            <a:r>
              <a:rPr lang="en-US" sz="4300" b="true">
                <a:solidFill>
                  <a:srgbClr val="6E9387"/>
                </a:solidFill>
                <a:latin typeface="Raleway Bold"/>
                <a:ea typeface="Raleway Bold"/>
                <a:cs typeface="Raleway Bold"/>
                <a:sym typeface="Raleway Bold"/>
              </a:rPr>
              <a:t>Rewriting the Spirit of Your Organization</a:t>
            </a:r>
          </a:p>
        </p:txBody>
      </p:sp>
      <p:sp>
        <p:nvSpPr>
          <p:cNvPr name="TextBox 15" id="15"/>
          <p:cNvSpPr txBox="true"/>
          <p:nvPr/>
        </p:nvSpPr>
        <p:spPr>
          <a:xfrm rot="0">
            <a:off x="4975264" y="5527667"/>
            <a:ext cx="13017231" cy="1052195"/>
          </a:xfrm>
          <a:prstGeom prst="rect">
            <a:avLst/>
          </a:prstGeom>
        </p:spPr>
        <p:txBody>
          <a:bodyPr anchor="t" rtlCol="false" tIns="0" lIns="0" bIns="0" rIns="0">
            <a:spAutoFit/>
          </a:bodyPr>
          <a:lstStyle/>
          <a:p>
            <a:pPr algn="l">
              <a:lnSpc>
                <a:spcPts val="4164"/>
              </a:lnSpc>
            </a:pPr>
            <a:r>
              <a:rPr lang="en-US" sz="3499" i="true">
                <a:solidFill>
                  <a:srgbClr val="141414"/>
                </a:solidFill>
                <a:latin typeface="Glacial Indifference Italics"/>
                <a:ea typeface="Glacial Indifference Italics"/>
                <a:cs typeface="Glacial Indifference Italics"/>
                <a:sym typeface="Glacial Indifference Italics"/>
              </a:rPr>
              <a:t>A</a:t>
            </a:r>
            <a:r>
              <a:rPr lang="en-US" sz="3499" i="true">
                <a:solidFill>
                  <a:srgbClr val="141414"/>
                </a:solidFill>
                <a:latin typeface="Glacial Indifference Italics"/>
                <a:ea typeface="Glacial Indifference Italics"/>
                <a:cs typeface="Glacial Indifference Italics"/>
                <a:sym typeface="Glacial Indifference Italics"/>
              </a:rPr>
              <a:t>b</a:t>
            </a:r>
            <a:r>
              <a:rPr lang="en-US" sz="3499" i="true">
                <a:solidFill>
                  <a:srgbClr val="141414"/>
                </a:solidFill>
                <a:latin typeface="Glacial Indifference Italics"/>
                <a:ea typeface="Glacial Indifference Italics"/>
                <a:cs typeface="Glacial Indifference Italics"/>
                <a:sym typeface="Glacial Indifference Italics"/>
              </a:rPr>
              <a:t>ove those sentences write...</a:t>
            </a:r>
          </a:p>
          <a:p>
            <a:pPr algn="l">
              <a:lnSpc>
                <a:spcPts val="4164"/>
              </a:lnSpc>
            </a:pPr>
            <a:r>
              <a:rPr lang="en-US" sz="3499" b="true">
                <a:solidFill>
                  <a:srgbClr val="141414"/>
                </a:solidFill>
                <a:latin typeface="Glacial Indifference Bold"/>
                <a:ea typeface="Glacial Indifference Bold"/>
                <a:cs typeface="Glacial Indifference Bold"/>
                <a:sym typeface="Glacial Indifference Bold"/>
              </a:rPr>
              <a:t>“Th</a:t>
            </a:r>
            <a:r>
              <a:rPr lang="en-US" b="true" sz="3499">
                <a:solidFill>
                  <a:srgbClr val="141414"/>
                </a:solidFill>
                <a:latin typeface="Glacial Indifference Bold"/>
                <a:ea typeface="Glacial Indifference Bold"/>
                <a:cs typeface="Glacial Indifference Bold"/>
                <a:sym typeface="Glacial Indifference Bold"/>
              </a:rPr>
              <a:t>e</a:t>
            </a:r>
            <a:r>
              <a:rPr lang="en-US" sz="3499" b="true">
                <a:solidFill>
                  <a:srgbClr val="141414"/>
                </a:solidFill>
                <a:latin typeface="Glacial Indifference Bold"/>
                <a:ea typeface="Glacial Indifference Bold"/>
                <a:cs typeface="Glacial Indifference Bold"/>
                <a:sym typeface="Glacial Indifference Bold"/>
              </a:rPr>
              <a:t> </a:t>
            </a:r>
            <a:r>
              <a:rPr lang="en-US" b="true" sz="3499">
                <a:solidFill>
                  <a:srgbClr val="141414"/>
                </a:solidFill>
                <a:latin typeface="Glacial Indifference Bold"/>
                <a:ea typeface="Glacial Indifference Bold"/>
                <a:cs typeface="Glacial Indifference Bold"/>
                <a:sym typeface="Glacial Indifference Bold"/>
              </a:rPr>
              <a:t>m</a:t>
            </a:r>
            <a:r>
              <a:rPr lang="en-US" sz="3499" b="true">
                <a:solidFill>
                  <a:srgbClr val="141414"/>
                </a:solidFill>
                <a:latin typeface="Glacial Indifference Bold"/>
                <a:ea typeface="Glacial Indifference Bold"/>
                <a:cs typeface="Glacial Indifference Bold"/>
                <a:sym typeface="Glacial Indifference Bold"/>
              </a:rPr>
              <a:t>issi</a:t>
            </a:r>
            <a:r>
              <a:rPr lang="en-US" b="true" sz="3499">
                <a:solidFill>
                  <a:srgbClr val="141414"/>
                </a:solidFill>
                <a:latin typeface="Glacial Indifference Bold"/>
                <a:ea typeface="Glacial Indifference Bold"/>
                <a:cs typeface="Glacial Indifference Bold"/>
                <a:sym typeface="Glacial Indifference Bold"/>
              </a:rPr>
              <a:t>o</a:t>
            </a:r>
            <a:r>
              <a:rPr lang="en-US" sz="3499" b="true">
                <a:solidFill>
                  <a:srgbClr val="141414"/>
                </a:solidFill>
                <a:latin typeface="Glacial Indifference Bold"/>
                <a:ea typeface="Glacial Indifference Bold"/>
                <a:cs typeface="Glacial Indifference Bold"/>
                <a:sym typeface="Glacial Indifference Bold"/>
              </a:rPr>
              <a:t>n</a:t>
            </a:r>
            <a:r>
              <a:rPr lang="en-US" b="true" sz="3499">
                <a:solidFill>
                  <a:srgbClr val="141414"/>
                </a:solidFill>
                <a:latin typeface="Glacial Indifference Bold"/>
                <a:ea typeface="Glacial Indifference Bold"/>
                <a:cs typeface="Glacial Indifference Bold"/>
                <a:sym typeface="Glacial Indifference Bold"/>
              </a:rPr>
              <a:t> of </a:t>
            </a:r>
            <a:r>
              <a:rPr lang="en-US" sz="3499" b="true">
                <a:solidFill>
                  <a:srgbClr val="141414"/>
                </a:solidFill>
                <a:latin typeface="Glacial Indifference Bold"/>
                <a:ea typeface="Glacial Indifference Bold"/>
                <a:cs typeface="Glacial Indifference Bold"/>
                <a:sym typeface="Glacial Indifference Bold"/>
              </a:rPr>
              <a:t>[m</a:t>
            </a:r>
            <a:r>
              <a:rPr lang="en-US" b="true" sz="3499">
                <a:solidFill>
                  <a:srgbClr val="141414"/>
                </a:solidFill>
                <a:latin typeface="Glacial Indifference Bold"/>
                <a:ea typeface="Glacial Indifference Bold"/>
                <a:cs typeface="Glacial Indifference Bold"/>
                <a:sym typeface="Glacial Indifference Bold"/>
              </a:rPr>
              <a:t>y </a:t>
            </a:r>
            <a:r>
              <a:rPr lang="en-US" sz="3499" b="true">
                <a:solidFill>
                  <a:srgbClr val="141414"/>
                </a:solidFill>
                <a:latin typeface="Glacial Indifference Bold"/>
                <a:ea typeface="Glacial Indifference Bold"/>
                <a:cs typeface="Glacial Indifference Bold"/>
                <a:sym typeface="Glacial Indifference Bold"/>
              </a:rPr>
              <a:t>O</a:t>
            </a:r>
            <a:r>
              <a:rPr lang="en-US" b="true" sz="3499">
                <a:solidFill>
                  <a:srgbClr val="141414"/>
                </a:solidFill>
                <a:latin typeface="Glacial Indifference Bold"/>
                <a:ea typeface="Glacial Indifference Bold"/>
                <a:cs typeface="Glacial Indifference Bold"/>
                <a:sym typeface="Glacial Indifference Bold"/>
              </a:rPr>
              <a:t>rganization</a:t>
            </a:r>
            <a:r>
              <a:rPr lang="en-US" sz="3499" b="true">
                <a:solidFill>
                  <a:srgbClr val="141414"/>
                </a:solidFill>
                <a:latin typeface="Glacial Indifference Bold"/>
                <a:ea typeface="Glacial Indifference Bold"/>
                <a:cs typeface="Glacial Indifference Bold"/>
                <a:sym typeface="Glacial Indifference Bold"/>
              </a:rPr>
              <a:t>] i</a:t>
            </a:r>
            <a:r>
              <a:rPr lang="en-US" b="true" sz="3499">
                <a:solidFill>
                  <a:srgbClr val="141414"/>
                </a:solidFill>
                <a:latin typeface="Glacial Indifference Bold"/>
                <a:ea typeface="Glacial Indifference Bold"/>
                <a:cs typeface="Glacial Indifference Bold"/>
                <a:sym typeface="Glacial Indifference Bold"/>
              </a:rPr>
              <a:t>s</a:t>
            </a:r>
            <a:r>
              <a:rPr lang="en-US" sz="3499" b="true">
                <a:solidFill>
                  <a:srgbClr val="141414"/>
                </a:solidFill>
                <a:latin typeface="Glacial Indifference Bold"/>
                <a:ea typeface="Glacial Indifference Bold"/>
                <a:cs typeface="Glacial Indifference Bold"/>
                <a:sym typeface="Glacial Indifference Bold"/>
              </a:rPr>
              <a:t>…”</a:t>
            </a:r>
          </a:p>
        </p:txBody>
      </p:sp>
      <p:sp>
        <p:nvSpPr>
          <p:cNvPr name="TextBox 16" id="16"/>
          <p:cNvSpPr txBox="true"/>
          <p:nvPr/>
        </p:nvSpPr>
        <p:spPr>
          <a:xfrm rot="0">
            <a:off x="4975264" y="7088951"/>
            <a:ext cx="13017231" cy="2242020"/>
          </a:xfrm>
          <a:prstGeom prst="rect">
            <a:avLst/>
          </a:prstGeom>
        </p:spPr>
        <p:txBody>
          <a:bodyPr anchor="t" rtlCol="false" tIns="0" lIns="0" bIns="0" rIns="0">
            <a:spAutoFit/>
          </a:bodyPr>
          <a:lstStyle/>
          <a:p>
            <a:pPr algn="l">
              <a:lnSpc>
                <a:spcPts val="3569"/>
              </a:lnSpc>
            </a:pPr>
            <a:r>
              <a:rPr lang="en-US" sz="3000" u="sng">
                <a:solidFill>
                  <a:srgbClr val="141414"/>
                </a:solidFill>
                <a:latin typeface="Glacial Indifference"/>
                <a:ea typeface="Glacial Indifference"/>
                <a:cs typeface="Glacial Indifference"/>
                <a:sym typeface="Glacial Indifference"/>
              </a:rPr>
              <a:t>Questions to consider:</a:t>
            </a:r>
          </a:p>
          <a:p>
            <a:pPr algn="l" marL="647700" indent="-323850" lvl="1">
              <a:lnSpc>
                <a:spcPts val="3569"/>
              </a:lnSpc>
              <a:buFont typeface="Arial"/>
              <a:buChar char="•"/>
            </a:pPr>
            <a:r>
              <a:rPr lang="en-US" sz="3000" i="true">
                <a:solidFill>
                  <a:srgbClr val="141414"/>
                </a:solidFill>
                <a:latin typeface="Glacial Indifference Italics"/>
                <a:ea typeface="Glacial Indifference Italics"/>
                <a:cs typeface="Glacial Indifference Italics"/>
                <a:sym typeface="Glacial Indifference Italics"/>
              </a:rPr>
              <a:t>Does this improve our understanding?</a:t>
            </a:r>
          </a:p>
          <a:p>
            <a:pPr algn="l" marL="647700" indent="-323850" lvl="1">
              <a:lnSpc>
                <a:spcPts val="3569"/>
              </a:lnSpc>
              <a:buFont typeface="Arial"/>
              <a:buChar char="•"/>
            </a:pPr>
            <a:r>
              <a:rPr lang="en-US" sz="3000" i="true">
                <a:solidFill>
                  <a:srgbClr val="141414"/>
                </a:solidFill>
                <a:latin typeface="Glacial Indifference Italics"/>
                <a:ea typeface="Glacial Indifference Italics"/>
                <a:cs typeface="Glacial Indifference Italics"/>
                <a:sym typeface="Glacial Indifference Italics"/>
              </a:rPr>
              <a:t>Where is this style of writing helpful?</a:t>
            </a:r>
          </a:p>
          <a:p>
            <a:pPr algn="l" marL="647700" indent="-323850" lvl="1">
              <a:lnSpc>
                <a:spcPts val="3569"/>
              </a:lnSpc>
              <a:buFont typeface="Arial"/>
              <a:buChar char="•"/>
            </a:pPr>
            <a:r>
              <a:rPr lang="en-US" sz="3000" i="true">
                <a:solidFill>
                  <a:srgbClr val="141414"/>
                </a:solidFill>
                <a:latin typeface="Glacial Indifference Italics"/>
                <a:ea typeface="Glacial Indifference Italics"/>
                <a:cs typeface="Glacial Indifference Italics"/>
                <a:sym typeface="Glacial Indifference Italics"/>
              </a:rPr>
              <a:t>How does this change our connection to the work?</a:t>
            </a:r>
          </a:p>
          <a:p>
            <a:pPr algn="l" marL="647700" indent="-323850" lvl="1">
              <a:lnSpc>
                <a:spcPts val="3569"/>
              </a:lnSpc>
              <a:buFont typeface="Arial"/>
              <a:buChar char="•"/>
            </a:pPr>
            <a:r>
              <a:rPr lang="en-US" sz="3000" i="true">
                <a:solidFill>
                  <a:srgbClr val="141414"/>
                </a:solidFill>
                <a:latin typeface="Glacial Indifference Italics"/>
                <a:ea typeface="Glacial Indifference Italics"/>
                <a:cs typeface="Glacial Indifference Italics"/>
                <a:sym typeface="Glacial Indifference Italics"/>
              </a:rPr>
              <a:t>Where can we employ storytelling in our work?</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0125" y="0"/>
            <a:ext cx="20288250" cy="10287000"/>
          </a:xfrm>
          <a:custGeom>
            <a:avLst/>
            <a:gdLst/>
            <a:ahLst/>
            <a:cxnLst/>
            <a:rect r="r" b="b" t="t" l="l"/>
            <a:pathLst>
              <a:path h="10287000" w="20288250">
                <a:moveTo>
                  <a:pt x="0" y="0"/>
                </a:moveTo>
                <a:lnTo>
                  <a:pt x="20288250" y="0"/>
                </a:lnTo>
                <a:lnTo>
                  <a:pt x="20288250" y="10287000"/>
                </a:lnTo>
                <a:lnTo>
                  <a:pt x="0" y="10287000"/>
                </a:lnTo>
                <a:lnTo>
                  <a:pt x="0" y="0"/>
                </a:lnTo>
                <a:close/>
              </a:path>
            </a:pathLst>
          </a:custGeom>
          <a:blipFill>
            <a:blip r:embed="rId2">
              <a:alphaModFix amt="86000"/>
            </a:blip>
            <a:stretch>
              <a:fillRect l="-6338" t="-16527" r="-6338" b="-16527"/>
            </a:stretch>
          </a:blipFill>
        </p:spPr>
      </p:sp>
      <p:grpSp>
        <p:nvGrpSpPr>
          <p:cNvPr name="Group 3" id="3"/>
          <p:cNvGrpSpPr/>
          <p:nvPr/>
        </p:nvGrpSpPr>
        <p:grpSpPr>
          <a:xfrm rot="0">
            <a:off x="1178651"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AF9F4">
                <a:alpha val="22745"/>
              </a:srgbClr>
            </a:solidFill>
          </p:spPr>
        </p:sp>
        <p:sp>
          <p:nvSpPr>
            <p:cNvPr name="TextBox 5" id="5"/>
            <p:cNvSpPr txBox="true"/>
            <p:nvPr/>
          </p:nvSpPr>
          <p:spPr>
            <a:xfrm>
              <a:off x="0" y="-57150"/>
              <a:ext cx="4274726" cy="2224617"/>
            </a:xfrm>
            <a:prstGeom prst="rect">
              <a:avLst/>
            </a:prstGeom>
          </p:spPr>
          <p:txBody>
            <a:bodyPr anchor="ctr" rtlCol="false" tIns="50800" lIns="50800" bIns="50800" rIns="50800"/>
            <a:lstStyle/>
            <a:p>
              <a:pPr algn="ctr">
                <a:lnSpc>
                  <a:spcPts val="3585"/>
                </a:lnSpc>
              </a:pPr>
            </a:p>
          </p:txBody>
        </p:sp>
      </p:grpSp>
      <p:sp>
        <p:nvSpPr>
          <p:cNvPr name="Freeform 6" id="6"/>
          <p:cNvSpPr/>
          <p:nvPr/>
        </p:nvSpPr>
        <p:spPr>
          <a:xfrm flipH="false" flipV="false" rot="0">
            <a:off x="1178651" y="3108254"/>
            <a:ext cx="16230600" cy="6160865"/>
          </a:xfrm>
          <a:custGeom>
            <a:avLst/>
            <a:gdLst/>
            <a:ahLst/>
            <a:cxnLst/>
            <a:rect r="r" b="b" t="t" l="l"/>
            <a:pathLst>
              <a:path h="6160865" w="16230600">
                <a:moveTo>
                  <a:pt x="0" y="0"/>
                </a:moveTo>
                <a:lnTo>
                  <a:pt x="16230600" y="0"/>
                </a:lnTo>
                <a:lnTo>
                  <a:pt x="16230600" y="6160866"/>
                </a:lnTo>
                <a:lnTo>
                  <a:pt x="0" y="6160866"/>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8199330" y="2131478"/>
            <a:ext cx="1889340" cy="1953553"/>
            <a:chOff x="0" y="0"/>
            <a:chExt cx="2519120" cy="2604737"/>
          </a:xfrm>
        </p:grpSpPr>
        <p:grpSp>
          <p:nvGrpSpPr>
            <p:cNvPr name="Group 8" id="8"/>
            <p:cNvGrpSpPr/>
            <p:nvPr/>
          </p:nvGrpSpPr>
          <p:grpSpPr>
            <a:xfrm rot="0">
              <a:off x="0" y="0"/>
              <a:ext cx="2519120" cy="2604737"/>
              <a:chOff x="0" y="0"/>
              <a:chExt cx="432552" cy="447253"/>
            </a:xfrm>
          </p:grpSpPr>
          <p:sp>
            <p:nvSpPr>
              <p:cNvPr name="Freeform 9" id="9"/>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solidFill>
            </p:spPr>
          </p:sp>
          <p:sp>
            <p:nvSpPr>
              <p:cNvPr name="TextBox 10" id="10"/>
              <p:cNvSpPr txBox="true"/>
              <p:nvPr/>
            </p:nvSpPr>
            <p:spPr>
              <a:xfrm>
                <a:off x="0" y="0"/>
                <a:ext cx="432552" cy="447253"/>
              </a:xfrm>
              <a:prstGeom prst="rect">
                <a:avLst/>
              </a:prstGeom>
            </p:spPr>
            <p:txBody>
              <a:bodyPr anchor="ctr" rtlCol="false" tIns="67721" lIns="67721" bIns="67721" rIns="67721"/>
              <a:lstStyle/>
              <a:p>
                <a:pPr algn="ctr">
                  <a:lnSpc>
                    <a:spcPts val="1440"/>
                  </a:lnSpc>
                </a:pPr>
              </a:p>
            </p:txBody>
          </p:sp>
        </p:grpSp>
        <p:sp>
          <p:nvSpPr>
            <p:cNvPr name="AutoShape 11" id="11"/>
            <p:cNvSpPr/>
            <p:nvPr/>
          </p:nvSpPr>
          <p:spPr>
            <a:xfrm>
              <a:off x="0" y="436914"/>
              <a:ext cx="1241621" cy="0"/>
            </a:xfrm>
            <a:prstGeom prst="line">
              <a:avLst/>
            </a:prstGeom>
            <a:ln cap="flat" w="58020">
              <a:solidFill>
                <a:srgbClr val="FFFFFF"/>
              </a:solidFill>
              <a:prstDash val="solid"/>
              <a:headEnd type="none" len="sm" w="sm"/>
              <a:tailEnd type="none" len="sm" w="sm"/>
            </a:ln>
          </p:spPr>
        </p:sp>
        <p:sp>
          <p:nvSpPr>
            <p:cNvPr name="AutoShape 12" id="12"/>
            <p:cNvSpPr/>
            <p:nvPr/>
          </p:nvSpPr>
          <p:spPr>
            <a:xfrm>
              <a:off x="923811" y="183360"/>
              <a:ext cx="358" cy="515898"/>
            </a:xfrm>
            <a:prstGeom prst="line">
              <a:avLst/>
            </a:prstGeom>
            <a:ln cap="flat" w="58020">
              <a:solidFill>
                <a:srgbClr val="FFFFFF"/>
              </a:solidFill>
              <a:prstDash val="solid"/>
              <a:headEnd type="none" len="sm" w="sm"/>
              <a:tailEnd type="none" len="sm" w="sm"/>
            </a:ln>
          </p:spPr>
        </p:sp>
        <p:sp>
          <p:nvSpPr>
            <p:cNvPr name="AutoShape 13" id="13"/>
            <p:cNvSpPr/>
            <p:nvPr/>
          </p:nvSpPr>
          <p:spPr>
            <a:xfrm flipH="true">
              <a:off x="738434" y="178734"/>
              <a:ext cx="0" cy="516360"/>
            </a:xfrm>
            <a:prstGeom prst="line">
              <a:avLst/>
            </a:prstGeom>
            <a:ln cap="flat" w="58020">
              <a:solidFill>
                <a:srgbClr val="FFFFFF"/>
              </a:solidFill>
              <a:prstDash val="solid"/>
              <a:headEnd type="none" len="sm" w="sm"/>
              <a:tailEnd type="none" len="sm" w="sm"/>
            </a:ln>
          </p:spPr>
        </p:sp>
      </p:grpSp>
      <p:sp>
        <p:nvSpPr>
          <p:cNvPr name="TextBox 14" id="14"/>
          <p:cNvSpPr txBox="true"/>
          <p:nvPr/>
        </p:nvSpPr>
        <p:spPr>
          <a:xfrm rot="0">
            <a:off x="3902786" y="4622945"/>
            <a:ext cx="10482428" cy="1181468"/>
          </a:xfrm>
          <a:prstGeom prst="rect">
            <a:avLst/>
          </a:prstGeom>
        </p:spPr>
        <p:txBody>
          <a:bodyPr anchor="t" rtlCol="false" tIns="0" lIns="0" bIns="0" rIns="0">
            <a:spAutoFit/>
          </a:bodyPr>
          <a:lstStyle/>
          <a:p>
            <a:pPr algn="ctr">
              <a:lnSpc>
                <a:spcPts val="9239"/>
              </a:lnSpc>
            </a:pPr>
            <a:r>
              <a:rPr lang="en-US" sz="7763" b="true">
                <a:solidFill>
                  <a:srgbClr val="000000"/>
                </a:solidFill>
                <a:latin typeface="Raleway Bold"/>
                <a:ea typeface="Raleway Bold"/>
                <a:cs typeface="Raleway Bold"/>
                <a:sym typeface="Raleway Bold"/>
              </a:rPr>
              <a:t>Reed Bobroff</a:t>
            </a:r>
          </a:p>
        </p:txBody>
      </p:sp>
      <p:sp>
        <p:nvSpPr>
          <p:cNvPr name="TextBox 15" id="15"/>
          <p:cNvSpPr txBox="true"/>
          <p:nvPr/>
        </p:nvSpPr>
        <p:spPr>
          <a:xfrm rot="0">
            <a:off x="3942921" y="5785364"/>
            <a:ext cx="10442293" cy="1166912"/>
          </a:xfrm>
          <a:prstGeom prst="rect">
            <a:avLst/>
          </a:prstGeom>
        </p:spPr>
        <p:txBody>
          <a:bodyPr anchor="t" rtlCol="false" tIns="0" lIns="0" bIns="0" rIns="0">
            <a:spAutoFit/>
          </a:bodyPr>
          <a:lstStyle/>
          <a:p>
            <a:pPr algn="ctr">
              <a:lnSpc>
                <a:spcPts val="4555"/>
              </a:lnSpc>
            </a:pPr>
            <a:r>
              <a:rPr lang="en-US" sz="3828" i="true">
                <a:solidFill>
                  <a:srgbClr val="FFFFFF"/>
                </a:solidFill>
                <a:latin typeface="Raleway Italics"/>
                <a:ea typeface="Raleway Italics"/>
                <a:cs typeface="Raleway Italics"/>
                <a:sym typeface="Raleway Italics"/>
              </a:rPr>
              <a:t>writer, performer,</a:t>
            </a:r>
          </a:p>
          <a:p>
            <a:pPr algn="ctr">
              <a:lnSpc>
                <a:spcPts val="4555"/>
              </a:lnSpc>
            </a:pPr>
            <a:r>
              <a:rPr lang="en-US" sz="3828" i="true">
                <a:solidFill>
                  <a:srgbClr val="FFFFFF"/>
                </a:solidFill>
                <a:latin typeface="Raleway Italics"/>
                <a:ea typeface="Raleway Italics"/>
                <a:cs typeface="Raleway Italics"/>
                <a:sym typeface="Raleway Italics"/>
              </a:rPr>
              <a:t>organizer &amp; educator</a:t>
            </a:r>
          </a:p>
        </p:txBody>
      </p:sp>
      <p:sp>
        <p:nvSpPr>
          <p:cNvPr name="TextBox 16" id="16"/>
          <p:cNvSpPr txBox="true"/>
          <p:nvPr/>
        </p:nvSpPr>
        <p:spPr>
          <a:xfrm rot="0">
            <a:off x="3902786" y="7149241"/>
            <a:ext cx="10482428" cy="605188"/>
          </a:xfrm>
          <a:prstGeom prst="rect">
            <a:avLst/>
          </a:prstGeom>
        </p:spPr>
        <p:txBody>
          <a:bodyPr anchor="t" rtlCol="false" tIns="0" lIns="0" bIns="0" rIns="0">
            <a:spAutoFit/>
          </a:bodyPr>
          <a:lstStyle/>
          <a:p>
            <a:pPr algn="ctr">
              <a:lnSpc>
                <a:spcPts val="4759"/>
              </a:lnSpc>
            </a:pPr>
            <a:r>
              <a:rPr lang="en-US" b="true" sz="3999" i="true">
                <a:solidFill>
                  <a:srgbClr val="000000"/>
                </a:solidFill>
                <a:latin typeface="Raleway Bold Italics"/>
                <a:ea typeface="Raleway Bold Italics"/>
                <a:cs typeface="Raleway Bold Italics"/>
                <a:sym typeface="Raleway Bold Italics"/>
              </a:rPr>
              <a:t>rabobroff@gmail.com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DAGmp0xkuN4</dc:identifier>
  <dcterms:modified xsi:type="dcterms:W3CDTF">2011-08-01T06:04:30Z</dcterms:modified>
  <cp:revision>1</cp:revision>
  <dc:title>Grantwriters - Storytelling &amp; Grantwriting Workshop</dc:title>
</cp:coreProperties>
</file>