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428" r:id="rId5"/>
    <p:sldId id="538" r:id="rId6"/>
    <p:sldId id="540" r:id="rId7"/>
    <p:sldId id="544" r:id="rId8"/>
    <p:sldId id="536" r:id="rId9"/>
    <p:sldId id="497" r:id="rId10"/>
    <p:sldId id="502" r:id="rId11"/>
    <p:sldId id="521" r:id="rId12"/>
    <p:sldId id="541" r:id="rId13"/>
    <p:sldId id="524" r:id="rId14"/>
    <p:sldId id="523" r:id="rId15"/>
    <p:sldId id="533" r:id="rId16"/>
    <p:sldId id="519" r:id="rId17"/>
    <p:sldId id="532" r:id="rId18"/>
    <p:sldId id="520" r:id="rId19"/>
    <p:sldId id="506" r:id="rId20"/>
    <p:sldId id="494" r:id="rId21"/>
    <p:sldId id="496" r:id="rId22"/>
    <p:sldId id="503" r:id="rId23"/>
    <p:sldId id="518" r:id="rId24"/>
    <p:sldId id="534" r:id="rId25"/>
    <p:sldId id="495" r:id="rId26"/>
    <p:sldId id="504" r:id="rId27"/>
    <p:sldId id="525" r:id="rId28"/>
    <p:sldId id="381" r:id="rId2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elle Burgoyne" initials="MB" lastIdx="12" clrIdx="0">
    <p:extLst>
      <p:ext uri="{19B8F6BF-5375-455C-9EA6-DF929625EA0E}">
        <p15:presenceInfo xmlns:p15="http://schemas.microsoft.com/office/powerpoint/2012/main" userId="S::MBurgoyne@nado.org::994eab87-4e6b-41f6-9bae-4ae22cd79c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6283" autoAdjust="0"/>
  </p:normalViewPr>
  <p:slideViewPr>
    <p:cSldViewPr snapToGrid="0">
      <p:cViewPr varScale="1">
        <p:scale>
          <a:sx n="60" d="100"/>
          <a:sy n="60" d="100"/>
        </p:scale>
        <p:origin x="401" y="41"/>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194" tIns="47096" rIns="94194" bIns="47096" rtlCol="0"/>
          <a:lstStyle>
            <a:lvl1pPr algn="l">
              <a:defRPr sz="1200"/>
            </a:lvl1pPr>
          </a:lstStyle>
          <a:p>
            <a:endParaRPr lang="en-US" dirty="0"/>
          </a:p>
        </p:txBody>
      </p:sp>
      <p:sp>
        <p:nvSpPr>
          <p:cNvPr id="3" name="Date Placeholder 2"/>
          <p:cNvSpPr>
            <a:spLocks noGrp="1"/>
          </p:cNvSpPr>
          <p:nvPr>
            <p:ph type="dt" idx="1"/>
          </p:nvPr>
        </p:nvSpPr>
        <p:spPr>
          <a:xfrm>
            <a:off x="4023094" y="0"/>
            <a:ext cx="3077739" cy="471054"/>
          </a:xfrm>
          <a:prstGeom prst="rect">
            <a:avLst/>
          </a:prstGeom>
        </p:spPr>
        <p:txBody>
          <a:bodyPr vert="horz" lIns="94194" tIns="47096" rIns="94194" bIns="47096" rtlCol="0"/>
          <a:lstStyle>
            <a:lvl1pPr algn="r">
              <a:defRPr sz="1200"/>
            </a:lvl1pPr>
          </a:lstStyle>
          <a:p>
            <a:fld id="{21E54582-8C48-4B8B-8421-BEC47F2EA8E9}" type="datetimeFigureOut">
              <a:rPr lang="en-US" smtClean="0"/>
              <a:t>4/16/2025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194" tIns="47096" rIns="94194" bIns="47096"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194" tIns="47096" rIns="94194"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194" tIns="47096" rIns="94194"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71053"/>
          </a:xfrm>
          <a:prstGeom prst="rect">
            <a:avLst/>
          </a:prstGeom>
        </p:spPr>
        <p:txBody>
          <a:bodyPr vert="horz" lIns="94194" tIns="47096" rIns="94194" bIns="47096" rtlCol="0" anchor="b"/>
          <a:lstStyle>
            <a:lvl1pPr algn="r">
              <a:defRPr sz="1200"/>
            </a:lvl1pPr>
          </a:lstStyle>
          <a:p>
            <a:fld id="{A4502CFE-0BEF-402D-B03C-B650A6422A93}" type="slidenum">
              <a:rPr lang="en-US" smtClean="0"/>
              <a:t>‹#›</a:t>
            </a:fld>
            <a:endParaRPr lang="en-US" dirty="0"/>
          </a:p>
        </p:txBody>
      </p:sp>
    </p:spTree>
    <p:extLst>
      <p:ext uri="{BB962C8B-B14F-4D97-AF65-F5344CB8AC3E}">
        <p14:creationId xmlns:p14="http://schemas.microsoft.com/office/powerpoint/2010/main" val="42371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ppropriations.house.gov/committee-activity/fy25-member-request-guidanc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02CFE-0BEF-402D-B03C-B650A6422A93}" type="slidenum">
              <a:rPr lang="en-US" smtClean="0"/>
              <a:t>1</a:t>
            </a:fld>
            <a:endParaRPr lang="en-US" dirty="0"/>
          </a:p>
        </p:txBody>
      </p:sp>
    </p:spTree>
    <p:extLst>
      <p:ext uri="{BB962C8B-B14F-4D97-AF65-F5344CB8AC3E}">
        <p14:creationId xmlns:p14="http://schemas.microsoft.com/office/powerpoint/2010/main" val="8614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C1B5-B24D-7B18-DF4F-A0E811FE8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3560-26CD-742B-C1C1-9BBE062C8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60847-7311-367E-3D29-1EF2FD6375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293D24-B93F-8C07-FB8A-54E0D079D3CE}"/>
              </a:ext>
            </a:extLst>
          </p:cNvPr>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5906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7B17C-75D1-D3DA-27BD-86E2B15C3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355B9-2007-991A-CFB1-3B56849FC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8B927-6BF6-ADCD-65A7-4155B8B987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AFF11F-0FCB-2322-BD19-682A74589108}"/>
              </a:ext>
            </a:extLst>
          </p:cNvPr>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0873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95BE0-6D80-59FC-277E-09A2CE6A4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157C9-026F-3857-5E08-64252FE99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3D359-A06C-A272-530C-6474F375FE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6D3456-A85A-6BAF-0D5B-E67C9D47F642}"/>
              </a:ext>
            </a:extLst>
          </p:cNvPr>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33824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0604" rtl="0" eaLnBrk="1" fontAlgn="auto" latinLnBrk="0" hangingPunct="1">
              <a:lnSpc>
                <a:spcPct val="100000"/>
              </a:lnSpc>
              <a:spcBef>
                <a:spcPts val="0"/>
              </a:spcBef>
              <a:spcAft>
                <a:spcPts val="0"/>
              </a:spcAft>
              <a:buClrTx/>
              <a:buSzTx/>
              <a:buFontTx/>
              <a:buNone/>
              <a:tabLst/>
              <a:defRPr/>
            </a:pPr>
            <a:fld id="{A4502CFE-0BEF-402D-B03C-B650A6422A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060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72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216D"/>
                </a:solidFill>
                <a:effectLst/>
                <a:latin typeface="Poppins" panose="00000500000000000000" pitchFamily="2" charset="0"/>
              </a:rPr>
              <a:t>The Appropriations Committee has not yet released FY26 guidance for CPF requests. https://www.vanhollen.senate.gov/imo/media/doc/fy26_earmarks_guide.pdf </a:t>
            </a:r>
          </a:p>
          <a:p>
            <a:pPr algn="l"/>
            <a:r>
              <a:rPr lang="en-US" b="1" i="0" dirty="0">
                <a:solidFill>
                  <a:srgbClr val="0D216D"/>
                </a:solidFill>
                <a:effectLst/>
                <a:latin typeface="Poppins" panose="00000500000000000000" pitchFamily="2" charset="0"/>
              </a:rPr>
              <a:t>The Appropriations Committee has also not yet released deadlines for FY26. You are encouraged to prepare submissions as early as possible </a:t>
            </a:r>
            <a:r>
              <a:rPr lang="en-US" b="1" i="0" dirty="0">
                <a:solidFill>
                  <a:srgbClr val="0D8259"/>
                </a:solidFill>
                <a:effectLst/>
                <a:latin typeface="Poppins" panose="00000500000000000000" pitchFamily="2" charset="0"/>
                <a:hlinkClick r:id="rId3"/>
              </a:rPr>
              <a:t>using FY25’s guidance</a:t>
            </a:r>
            <a:endParaRPr lang="en-US" b="1" i="0" dirty="0">
              <a:solidFill>
                <a:srgbClr val="0D8259"/>
              </a:solidFill>
              <a:effectLst/>
              <a:latin typeface="Poppins" panose="00000500000000000000" pitchFamily="2" charset="0"/>
            </a:endParaRPr>
          </a:p>
          <a:p>
            <a:pPr algn="l"/>
            <a:endParaRPr lang="en-US" b="1" i="0" dirty="0">
              <a:solidFill>
                <a:srgbClr val="0D8259"/>
              </a:solidFill>
              <a:effectLst/>
              <a:latin typeface="Poppins" panose="00000500000000000000" pitchFamily="2" charset="0"/>
            </a:endParaRPr>
          </a:p>
          <a:p>
            <a:pPr algn="l"/>
            <a:r>
              <a:rPr lang="en-US" b="0" i="0" dirty="0">
                <a:solidFill>
                  <a:srgbClr val="0D216D"/>
                </a:solidFill>
                <a:effectLst/>
                <a:latin typeface="Poppins" panose="00000500000000000000" pitchFamily="2" charset="0"/>
              </a:rPr>
              <a:t>https://reimagineappalachia.org/a-guide-to-earmarks-for-appalachian-communities/</a:t>
            </a:r>
          </a:p>
          <a:p>
            <a:endParaRPr lang="en-US" dirty="0"/>
          </a:p>
        </p:txBody>
      </p:sp>
      <p:sp>
        <p:nvSpPr>
          <p:cNvPr id="4" name="Slide Number Placeholder 3"/>
          <p:cNvSpPr>
            <a:spLocks noGrp="1"/>
          </p:cNvSpPr>
          <p:nvPr>
            <p:ph type="sldNum" sz="quarter" idx="5"/>
          </p:nvPr>
        </p:nvSpPr>
        <p:spPr/>
        <p:txBody>
          <a:bodyPr/>
          <a:lstStyle/>
          <a:p>
            <a:fld id="{A4502CFE-0BEF-402D-B03C-B650A6422A93}" type="slidenum">
              <a:rPr lang="en-US" smtClean="0"/>
              <a:t>23</a:t>
            </a:fld>
            <a:endParaRPr lang="en-US" dirty="0"/>
          </a:p>
        </p:txBody>
      </p:sp>
    </p:spTree>
    <p:extLst>
      <p:ext uri="{BB962C8B-B14F-4D97-AF65-F5344CB8AC3E}">
        <p14:creationId xmlns:p14="http://schemas.microsoft.com/office/powerpoint/2010/main" val="242959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6683-3D94-1372-FAC9-E4F090577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01744-2B77-E1B2-2ABC-ABD1352D1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A81AE-D0D5-2B86-B329-C083B31145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Many of you have reached out regarding federal grant funds that have been paused, despite the rescission of OMB memo M-25-13. As you may know, many federal agencies are continuing to go through a process of reviewing their federal grant programs to determine whether they are in alignment with the Administration’s recent Executive Orders (EOs), and in the meantime, we understand that some of our member organizations have received “stop work orders” or other notifications of paused federal funds. There are still many unanswered questions regarding these EOs, and we recognize that this uncertainty along with disruptions in federal funds may pose challenges for our member organizations. NADO is working to monitor these developments and to better understand how they may impact our membership. We remain committed to keeping you informed as we learn more, and although NADO is not able to provide legal advice, we do intend to provide information, resources, and updates to help you navigate the changing federal landscape.</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One area of reassurance that we want to provide to the NADO membership is that, to the best of our understanding, EDA Partnership Planning grants should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be in jeopardy. There may be a temporary pause while EDA goes through a process to ensure internal compliance with the EOs and the Administration’s priorities, but ultimately, it is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anticipated that Partnership Planning or other core EDA funding programs are likely to be impacted. We encourage you to remain in frequent communication with your Economic Development Representatives (EDR). If your organization is facing extenuating circumstances that could make you particularly vulnerable to temporary funding pauses, you should communicate this to your EDR.</a:t>
            </a:r>
          </a:p>
          <a:p>
            <a:endParaRPr lang="en-US" sz="1800" dirty="0">
              <a:solidFill>
                <a:srgbClr val="000000"/>
              </a:solidFill>
              <a:effectLst/>
              <a:latin typeface="Aptos" panose="020B0004020202020204" pitchFamily="34" charset="0"/>
            </a:endParaRPr>
          </a:p>
          <a:p>
            <a:r>
              <a:rPr lang="en-US" dirty="0"/>
              <a:t>https://www.constitutionpartners.com/executive-order-tracker</a:t>
            </a:r>
          </a:p>
          <a:p>
            <a:r>
              <a:rPr lang="en-US" dirty="0"/>
              <a:t>https://www.mayerbrown.com/en/insights/publications/2025/02/updates-and-summary-of-the-evolving-executive-federal-funding-freeze</a:t>
            </a:r>
          </a:p>
          <a:p>
            <a:r>
              <a:rPr lang="en-US" dirty="0"/>
              <a:t>https://www.mayerbrown.com/en/insights/resource-centers/washington-update/trump-2-executive-order-tracker</a:t>
            </a:r>
          </a:p>
        </p:txBody>
      </p:sp>
      <p:sp>
        <p:nvSpPr>
          <p:cNvPr id="4" name="Slide Number Placeholder 3">
            <a:extLst>
              <a:ext uri="{FF2B5EF4-FFF2-40B4-BE49-F238E27FC236}">
                <a16:creationId xmlns:a16="http://schemas.microsoft.com/office/drawing/2014/main" id="{8FE43D65-EF6C-7701-18C0-D6D0CC5EB778}"/>
              </a:ext>
            </a:extLst>
          </p:cNvPr>
          <p:cNvSpPr>
            <a:spLocks noGrp="1"/>
          </p:cNvSpPr>
          <p:nvPr>
            <p:ph type="sldNum" sz="quarter" idx="5"/>
          </p:nvPr>
        </p:nvSpPr>
        <p:spPr/>
        <p:txBody>
          <a:bodyPr/>
          <a:lstStyle/>
          <a:p>
            <a:fld id="{A4502CFE-0BEF-402D-B03C-B650A6422A93}" type="slidenum">
              <a:rPr lang="en-US" smtClean="0"/>
              <a:t>24</a:t>
            </a:fld>
            <a:endParaRPr lang="en-US" dirty="0"/>
          </a:p>
        </p:txBody>
      </p:sp>
    </p:spTree>
    <p:extLst>
      <p:ext uri="{BB962C8B-B14F-4D97-AF65-F5344CB8AC3E}">
        <p14:creationId xmlns:p14="http://schemas.microsoft.com/office/powerpoint/2010/main" val="130451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02CFE-0BEF-402D-B03C-B650A6422A93}" type="slidenum">
              <a:rPr lang="en-US" smtClean="0"/>
              <a:t>25</a:t>
            </a:fld>
            <a:endParaRPr lang="en-US" dirty="0"/>
          </a:p>
        </p:txBody>
      </p:sp>
    </p:spTree>
    <p:extLst>
      <p:ext uri="{BB962C8B-B14F-4D97-AF65-F5344CB8AC3E}">
        <p14:creationId xmlns:p14="http://schemas.microsoft.com/office/powerpoint/2010/main" val="166839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B553-E79C-1143-61EB-6806F4D85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4B99F-C024-4B06-BC22-EA6800223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F8F9E-2085-1919-75E3-7D4E9A399E6A}"/>
              </a:ext>
            </a:extLst>
          </p:cNvPr>
          <p:cNvSpPr>
            <a:spLocks noGrp="1"/>
          </p:cNvSpPr>
          <p:nvPr>
            <p:ph type="body" idx="1"/>
          </p:nvPr>
        </p:nvSpPr>
        <p:spPr/>
        <p:txBody>
          <a:bodyPr/>
          <a:lstStyle/>
          <a:p>
            <a:r>
              <a:rPr lang="en-US" dirty="0"/>
              <a:t>https://bipartisanpolicy.org/explainer/whats-in-the-fy2025-house-budget-resolution/</a:t>
            </a:r>
          </a:p>
          <a:p>
            <a:r>
              <a:rPr lang="en-US" dirty="0"/>
              <a:t>https://www.everycrsreport.com/reports/RL30297.html</a:t>
            </a:r>
          </a:p>
        </p:txBody>
      </p:sp>
      <p:sp>
        <p:nvSpPr>
          <p:cNvPr id="4" name="Slide Number Placeholder 3">
            <a:extLst>
              <a:ext uri="{FF2B5EF4-FFF2-40B4-BE49-F238E27FC236}">
                <a16:creationId xmlns:a16="http://schemas.microsoft.com/office/drawing/2014/main" id="{6C6798B4-48AE-3E74-8667-18F3C0E80FBF}"/>
              </a:ext>
            </a:extLst>
          </p:cNvPr>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3700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339DF-4F63-E9FD-2EC0-CB0BC4D8A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3C272-97EC-7955-0338-51F30B566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73E7E-90C8-EC0F-EE62-9D3553557F4A}"/>
              </a:ext>
            </a:extLst>
          </p:cNvPr>
          <p:cNvSpPr>
            <a:spLocks noGrp="1"/>
          </p:cNvSpPr>
          <p:nvPr>
            <p:ph type="body" idx="1"/>
          </p:nvPr>
        </p:nvSpPr>
        <p:spPr/>
        <p:txBody>
          <a:bodyPr/>
          <a:lstStyle/>
          <a:p>
            <a:r>
              <a:rPr lang="en-US" dirty="0"/>
              <a:t>https://bipartisanpolicy.org/explainer/whats-in-the-fy2025-house-budget-resolution/</a:t>
            </a:r>
          </a:p>
          <a:p>
            <a:r>
              <a:rPr lang="en-US" dirty="0"/>
              <a:t>https://www.everycrsreport.com/reports/RL30297.html</a:t>
            </a:r>
          </a:p>
        </p:txBody>
      </p:sp>
      <p:sp>
        <p:nvSpPr>
          <p:cNvPr id="4" name="Slide Number Placeholder 3">
            <a:extLst>
              <a:ext uri="{FF2B5EF4-FFF2-40B4-BE49-F238E27FC236}">
                <a16:creationId xmlns:a16="http://schemas.microsoft.com/office/drawing/2014/main" id="{ED764BCE-E1FB-0F23-C898-BBCD1F2FE660}"/>
              </a:ext>
            </a:extLst>
          </p:cNvPr>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8747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C9A4-8CA4-38EB-9F7D-F3A41CCC3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FD23E-4990-5313-EECD-7E9E0A7A2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85BC0-928E-90D8-5E6D-FC2CDDC914B0}"/>
              </a:ext>
            </a:extLst>
          </p:cNvPr>
          <p:cNvSpPr>
            <a:spLocks noGrp="1"/>
          </p:cNvSpPr>
          <p:nvPr>
            <p:ph type="body" idx="1"/>
          </p:nvPr>
        </p:nvSpPr>
        <p:spPr/>
        <p:txBody>
          <a:bodyPr/>
          <a:lstStyle/>
          <a:p>
            <a:r>
              <a:rPr lang="en-US" dirty="0"/>
              <a:t>https://democrats-budget.house.gov/resources/fact-sheet/budget-reconciliation-explainer</a:t>
            </a:r>
          </a:p>
        </p:txBody>
      </p:sp>
      <p:sp>
        <p:nvSpPr>
          <p:cNvPr id="4" name="Slide Number Placeholder 3">
            <a:extLst>
              <a:ext uri="{FF2B5EF4-FFF2-40B4-BE49-F238E27FC236}">
                <a16:creationId xmlns:a16="http://schemas.microsoft.com/office/drawing/2014/main" id="{81E08D62-CA35-F213-5813-764277E08BE8}"/>
              </a:ext>
            </a:extLst>
          </p:cNvPr>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8638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82E7C-34EC-BE4F-DEA1-3643A4AD0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99954-CB64-3BD2-298E-5D45D6DB4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6CCDE-5D49-F7D9-A211-E3AB66EAFD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Many of you have reached out regarding federal grant funds that have been paused, despite the rescission of OMB memo M-25-13. As you may know, many federal agencies are continuing to go through a process of reviewing their federal grant programs to determine whether they are in alignment with the Administration’s recent Executive Orders (EOs), and in the meantime, we understand that some of our member organizations have received “stop work orders” or other notifications of paused federal funds. There are still many unanswered questions regarding these EOs, and we recognize that this uncertainty along with disruptions in federal funds may pose challenges for our member organizations. NADO is working to monitor these developments and to better understand how they may impact our membership. We remain committed to keeping you informed as we learn more, and although NADO is not able to provide legal advice, we do intend to provide information, resources, and updates to help you navigate the changing federal landscape.</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One area of reassurance that we want to provide to the NADO membership is that, to the best of our understanding, EDA Partnership Planning grants should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be in jeopardy. There may be a temporary pause while EDA goes through a process to ensure internal compliance with the EOs and the Administration’s priorities, but ultimately, it is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anticipated that Partnership Planning or other core EDA funding programs are likely to be impacted. We encourage you to remain in frequent communication with your Economic Development Representatives (EDR). If your organization is facing extenuating circumstances that could make you particularly vulnerable to temporary funding pauses, you should communicate this to your EDR.</a:t>
            </a:r>
          </a:p>
          <a:p>
            <a:endParaRPr lang="en-US" sz="1800" dirty="0">
              <a:solidFill>
                <a:srgbClr val="000000"/>
              </a:solidFill>
              <a:effectLst/>
              <a:latin typeface="Aptos" panose="020B0004020202020204" pitchFamily="34" charset="0"/>
            </a:endParaRPr>
          </a:p>
          <a:p>
            <a:r>
              <a:rPr lang="en-US" dirty="0"/>
              <a:t>https://www.constitutionpartners.com/executive-order-tracker</a:t>
            </a:r>
          </a:p>
          <a:p>
            <a:r>
              <a:rPr lang="en-US" dirty="0"/>
              <a:t>https://www.mayerbrown.com/en/insights/publications/2025/02/updates-and-summary-of-the-evolving-executive-federal-funding-freeze</a:t>
            </a:r>
          </a:p>
          <a:p>
            <a:r>
              <a:rPr lang="en-US" dirty="0"/>
              <a:t>https://www.mayerbrown.com/en/insights/resource-centers/washington-update/trump-2-executive-order-tracker</a:t>
            </a:r>
          </a:p>
        </p:txBody>
      </p:sp>
      <p:sp>
        <p:nvSpPr>
          <p:cNvPr id="4" name="Slide Number Placeholder 3">
            <a:extLst>
              <a:ext uri="{FF2B5EF4-FFF2-40B4-BE49-F238E27FC236}">
                <a16:creationId xmlns:a16="http://schemas.microsoft.com/office/drawing/2014/main" id="{5C025940-A192-C43E-49B1-90661FBA958E}"/>
              </a:ext>
            </a:extLst>
          </p:cNvPr>
          <p:cNvSpPr>
            <a:spLocks noGrp="1"/>
          </p:cNvSpPr>
          <p:nvPr>
            <p:ph type="sldNum" sz="quarter" idx="5"/>
          </p:nvPr>
        </p:nvSpPr>
        <p:spPr/>
        <p:txBody>
          <a:bodyPr/>
          <a:lstStyle/>
          <a:p>
            <a:fld id="{A4502CFE-0BEF-402D-B03C-B650A6422A93}" type="slidenum">
              <a:rPr lang="en-US" smtClean="0"/>
              <a:t>9</a:t>
            </a:fld>
            <a:endParaRPr lang="en-US" dirty="0"/>
          </a:p>
        </p:txBody>
      </p:sp>
    </p:spTree>
    <p:extLst>
      <p:ext uri="{BB962C8B-B14F-4D97-AF65-F5344CB8AC3E}">
        <p14:creationId xmlns:p14="http://schemas.microsoft.com/office/powerpoint/2010/main" val="361019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156F8-FBB6-ECCF-CA8C-E675B727B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CD48E-51AE-F18D-4B63-547F52DE5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C61F7-246A-97D5-E49D-E9F6664645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Many of you have reached out regarding federal grant funds that have been paused, despite the rescission of OMB memo M-25-13. As you may know, many federal agencies are continuing to go through a process of reviewing their federal grant programs to determine whether they are in alignment with the Administration’s recent Executive Orders (EOs), and in the meantime, we understand that some of our member organizations have received “stop work orders” or other notifications of paused federal funds. There are still many unanswered questions regarding these EOs, and we recognize that this uncertainty along with disruptions in federal funds may pose challenges for our member organizations. NADO is working to monitor these developments and to better understand how they may impact our membership. We remain committed to keeping you informed as we learn more, and although NADO is not able to provide legal advice, we do intend to provide information, resources, and updates to help you navigate the changing federal landscape.</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One area of reassurance that we want to provide to the NADO membership is that, to the best of our understanding, EDA Partnership Planning grants should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be in jeopardy. There may be a temporary pause while EDA goes through a process to ensure internal compliance with the EOs and the Administration’s priorities, but ultimately, it is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anticipated that Partnership Planning or other core EDA funding programs are likely to be impacted. We encourage you to remain in frequent communication with your Economic Development Representatives (EDR). If your organization is facing extenuating circumstances that could make you particularly vulnerable to temporary funding pauses, you should communicate this to your EDR.</a:t>
            </a:r>
          </a:p>
          <a:p>
            <a:endParaRPr lang="en-US" sz="1800" dirty="0">
              <a:solidFill>
                <a:srgbClr val="000000"/>
              </a:solidFill>
              <a:effectLst/>
              <a:latin typeface="Aptos" panose="020B0004020202020204" pitchFamily="34" charset="0"/>
            </a:endParaRPr>
          </a:p>
          <a:p>
            <a:r>
              <a:rPr lang="en-US" dirty="0"/>
              <a:t>https://www.constitutionpartners.com/executive-order-tracker</a:t>
            </a:r>
          </a:p>
          <a:p>
            <a:r>
              <a:rPr lang="en-US" dirty="0"/>
              <a:t>https://www.mayerbrown.com/en/insights/publications/2025/02/updates-and-summary-of-the-evolving-executive-federal-funding-freeze</a:t>
            </a:r>
          </a:p>
          <a:p>
            <a:r>
              <a:rPr lang="en-US" dirty="0"/>
              <a:t>https://www.mayerbrown.com/en/insights/resource-centers/washington-update/trump-2-executive-order-tracker</a:t>
            </a:r>
          </a:p>
        </p:txBody>
      </p:sp>
      <p:sp>
        <p:nvSpPr>
          <p:cNvPr id="4" name="Slide Number Placeholder 3">
            <a:extLst>
              <a:ext uri="{FF2B5EF4-FFF2-40B4-BE49-F238E27FC236}">
                <a16:creationId xmlns:a16="http://schemas.microsoft.com/office/drawing/2014/main" id="{406CD1B5-3B44-2A70-EC6E-CB5457DCEBDC}"/>
              </a:ext>
            </a:extLst>
          </p:cNvPr>
          <p:cNvSpPr>
            <a:spLocks noGrp="1"/>
          </p:cNvSpPr>
          <p:nvPr>
            <p:ph type="sldNum" sz="quarter" idx="5"/>
          </p:nvPr>
        </p:nvSpPr>
        <p:spPr/>
        <p:txBody>
          <a:bodyPr/>
          <a:lstStyle/>
          <a:p>
            <a:fld id="{A4502CFE-0BEF-402D-B03C-B650A6422A93}" type="slidenum">
              <a:rPr lang="en-US" smtClean="0"/>
              <a:t>10</a:t>
            </a:fld>
            <a:endParaRPr lang="en-US" dirty="0"/>
          </a:p>
        </p:txBody>
      </p:sp>
    </p:spTree>
    <p:extLst>
      <p:ext uri="{BB962C8B-B14F-4D97-AF65-F5344CB8AC3E}">
        <p14:creationId xmlns:p14="http://schemas.microsoft.com/office/powerpoint/2010/main" val="56135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661C-285E-01A8-0572-E68143990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29ACE-BF15-BE7D-474A-4D61BB3BC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C8D05-993A-CCB6-6659-35582D2CA5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Many of you have reached out regarding federal grant funds that have been paused, despite the rescission of OMB memo M-25-13. As you may know, many federal agencies are continuing to go through a process of reviewing their federal grant programs to determine whether they are in alignment with the Administration’s recent Executive Orders (EOs), and in the meantime, we understand that some of our member organizations have received “stop work orders” or other notifications of paused federal funds. There are still many unanswered questions regarding these EOs, and we recognize that this uncertainty along with disruptions in federal funds may pose challenges for our member organizations. NADO is working to monitor these developments and to better understand how they may impact our membership. We remain committed to keeping you informed as we learn more, and although NADO is not able to provide legal advice, we do intend to provide information, resources, and updates to help you navigate the changing federal landscape.</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One area of reassurance that we want to provide to the NADO membership is that, to the best of our understanding, EDA Partnership Planning grants should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be in jeopardy. There may be a temporary pause while EDA goes through a process to ensure internal compliance with the EOs and the Administration’s priorities, but ultimately, it is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anticipated that Partnership Planning or other core EDA funding programs are likely to be impacted. We encourage you to remain in frequent communication with your Economic Development Representatives (EDR). If your organization is facing extenuating circumstances that could make you particularly vulnerable to temporary funding pauses, you should communicate this to your EDR.</a:t>
            </a:r>
          </a:p>
          <a:p>
            <a:endParaRPr lang="en-US" sz="1800" dirty="0">
              <a:solidFill>
                <a:srgbClr val="000000"/>
              </a:solidFill>
              <a:effectLst/>
              <a:latin typeface="Aptos" panose="020B0004020202020204" pitchFamily="34" charset="0"/>
            </a:endParaRPr>
          </a:p>
          <a:p>
            <a:r>
              <a:rPr lang="en-US" dirty="0"/>
              <a:t>https://www.constitutionpartners.com/executive-order-tracker</a:t>
            </a:r>
          </a:p>
          <a:p>
            <a:r>
              <a:rPr lang="en-US" dirty="0"/>
              <a:t>https://www.mayerbrown.com/en/insights/publications/2025/02/updates-and-summary-of-the-evolving-executive-federal-funding-freeze</a:t>
            </a:r>
          </a:p>
          <a:p>
            <a:r>
              <a:rPr lang="en-US" dirty="0"/>
              <a:t>https://www.mayerbrown.com/en/insights/resource-centers/washington-update/trump-2-executive-order-tracker</a:t>
            </a:r>
          </a:p>
        </p:txBody>
      </p:sp>
      <p:sp>
        <p:nvSpPr>
          <p:cNvPr id="4" name="Slide Number Placeholder 3">
            <a:extLst>
              <a:ext uri="{FF2B5EF4-FFF2-40B4-BE49-F238E27FC236}">
                <a16:creationId xmlns:a16="http://schemas.microsoft.com/office/drawing/2014/main" id="{9866EE9D-CB86-B359-FF51-9822D10FD432}"/>
              </a:ext>
            </a:extLst>
          </p:cNvPr>
          <p:cNvSpPr>
            <a:spLocks noGrp="1"/>
          </p:cNvSpPr>
          <p:nvPr>
            <p:ph type="sldNum" sz="quarter" idx="5"/>
          </p:nvPr>
        </p:nvSpPr>
        <p:spPr/>
        <p:txBody>
          <a:bodyPr/>
          <a:lstStyle/>
          <a:p>
            <a:fld id="{A4502CFE-0BEF-402D-B03C-B650A6422A93}" type="slidenum">
              <a:rPr lang="en-US" smtClean="0"/>
              <a:t>13</a:t>
            </a:fld>
            <a:endParaRPr lang="en-US" dirty="0"/>
          </a:p>
        </p:txBody>
      </p:sp>
    </p:spTree>
    <p:extLst>
      <p:ext uri="{BB962C8B-B14F-4D97-AF65-F5344CB8AC3E}">
        <p14:creationId xmlns:p14="http://schemas.microsoft.com/office/powerpoint/2010/main" val="93360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272AD-4CB3-87F6-7FA7-5F25818C7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02CCF-F9AF-86AA-BAD5-9BDA38115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529AC-F82E-11DE-CDF3-C7D03BA78B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Many of you have reached out regarding federal grant funds that have been paused, despite the rescission of OMB memo M-25-13. As you may know, many federal agencies are continuing to go through a process of reviewing their federal grant programs to determine whether they are in alignment with the Administration’s recent Executive Orders (EOs), and in the meantime, we understand that some of our member organizations have received “stop work orders” or other notifications of paused federal funds. There are still many unanswered questions regarding these EOs, and we recognize that this uncertainty along with disruptions in federal funds may pose challenges for our member organizations. NADO is working to monitor these developments and to better understand how they may impact our membership. We remain committed to keeping you informed as we learn more, and although NADO is not able to provide legal advice, we do intend to provide information, resources, and updates to help you navigate the changing federal landscape.</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One area of reassurance that we want to provide to the NADO membership is that, to the best of our understanding, EDA Partnership Planning grants should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be in jeopardy. There may be a temporary pause while EDA goes through a process to ensure internal compliance with the EOs and the Administration’s priorities, but ultimately, it is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not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anticipated that Partnership Planning or other core EDA funding programs are likely to be impacted. We encourage you to remain in frequent communication with your Economic Development Representatives (EDR). If your organization is facing extenuating circumstances that could make you particularly vulnerable to temporary funding pauses, you should communicate this to your EDR.</a:t>
            </a:r>
          </a:p>
          <a:p>
            <a:endParaRPr lang="en-US" sz="1800" dirty="0">
              <a:solidFill>
                <a:srgbClr val="000000"/>
              </a:solidFill>
              <a:effectLst/>
              <a:latin typeface="Aptos" panose="020B0004020202020204" pitchFamily="34" charset="0"/>
            </a:endParaRPr>
          </a:p>
          <a:p>
            <a:r>
              <a:rPr lang="en-US" dirty="0"/>
              <a:t>https://www.constitutionpartners.com/executive-order-tracker</a:t>
            </a:r>
          </a:p>
          <a:p>
            <a:r>
              <a:rPr lang="en-US" dirty="0"/>
              <a:t>https://www.mayerbrown.com/en/insights/publications/2025/02/updates-and-summary-of-the-evolving-executive-federal-funding-freeze</a:t>
            </a:r>
          </a:p>
          <a:p>
            <a:r>
              <a:rPr lang="en-US" dirty="0"/>
              <a:t>https://www.mayerbrown.com/en/insights/resource-centers/washington-update/trump-2-executive-order-tracker</a:t>
            </a:r>
          </a:p>
        </p:txBody>
      </p:sp>
      <p:sp>
        <p:nvSpPr>
          <p:cNvPr id="4" name="Slide Number Placeholder 3">
            <a:extLst>
              <a:ext uri="{FF2B5EF4-FFF2-40B4-BE49-F238E27FC236}">
                <a16:creationId xmlns:a16="http://schemas.microsoft.com/office/drawing/2014/main" id="{3E316A5C-071E-CA37-3D61-F5D5A19E87E4}"/>
              </a:ext>
            </a:extLst>
          </p:cNvPr>
          <p:cNvSpPr>
            <a:spLocks noGrp="1"/>
          </p:cNvSpPr>
          <p:nvPr>
            <p:ph type="sldNum" sz="quarter" idx="5"/>
          </p:nvPr>
        </p:nvSpPr>
        <p:spPr/>
        <p:txBody>
          <a:bodyPr/>
          <a:lstStyle/>
          <a:p>
            <a:fld id="{A4502CFE-0BEF-402D-B03C-B650A6422A93}" type="slidenum">
              <a:rPr lang="en-US" smtClean="0"/>
              <a:t>14</a:t>
            </a:fld>
            <a:endParaRPr lang="en-US" dirty="0"/>
          </a:p>
        </p:txBody>
      </p:sp>
    </p:spTree>
    <p:extLst>
      <p:ext uri="{BB962C8B-B14F-4D97-AF65-F5344CB8AC3E}">
        <p14:creationId xmlns:p14="http://schemas.microsoft.com/office/powerpoint/2010/main" val="35636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253">
              <a:defRPr/>
            </a:pPr>
            <a:fld id="{A4502CFE-0BEF-402D-B03C-B650A6422A93}" type="slidenum">
              <a:rPr lang="en-US">
                <a:solidFill>
                  <a:prstClr val="black"/>
                </a:solidFill>
                <a:latin typeface="Calibri" panose="020F0502020204030204"/>
              </a:rPr>
              <a:pPr defTabSz="462253">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9323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5D939AD-2271-47A0-A8DA-8A0291B02C9C}" type="datetime1">
              <a:rPr lang="en-US" smtClean="0"/>
              <a:t>4/16/2025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1CED088-3F90-438F-B570-9D0182528C90}" type="slidenum">
              <a:rPr lang="en-US" smtClean="0"/>
              <a:t>‹#›</a:t>
            </a:fld>
            <a:endParaRPr lang="en-US" dirty="0"/>
          </a:p>
        </p:txBody>
      </p:sp>
    </p:spTree>
    <p:extLst>
      <p:ext uri="{BB962C8B-B14F-4D97-AF65-F5344CB8AC3E}">
        <p14:creationId xmlns:p14="http://schemas.microsoft.com/office/powerpoint/2010/main" val="211542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39550-2D4A-4F31-812A-BAC9AB9B56C0}" type="datetime1">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316336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ADE594A-3D1A-4196-81B3-37465A8DFA3B}" type="datetime1">
              <a:rPr lang="en-US" smtClean="0"/>
              <a:t>4/16/2025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1CED088-3F90-438F-B570-9D0182528C90}" type="slidenum">
              <a:rPr lang="en-US" smtClean="0"/>
              <a:t>‹#›</a:t>
            </a:fld>
            <a:endParaRPr lang="en-US" dirty="0"/>
          </a:p>
        </p:txBody>
      </p:sp>
    </p:spTree>
    <p:extLst>
      <p:ext uri="{BB962C8B-B14F-4D97-AF65-F5344CB8AC3E}">
        <p14:creationId xmlns:p14="http://schemas.microsoft.com/office/powerpoint/2010/main" val="126291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EA5A47-EA52-400B-AADF-7E8588E33BAC}" type="datetime1">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148254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71435BD-231E-4B52-ABEA-89CE956A6A52}" type="datetime1">
              <a:rPr lang="en-US" smtClean="0"/>
              <a:t>4/16/2025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1CED088-3F90-438F-B570-9D0182528C90}" type="slidenum">
              <a:rPr lang="en-US" smtClean="0"/>
              <a:t>‹#›</a:t>
            </a:fld>
            <a:endParaRPr lang="en-US" dirty="0"/>
          </a:p>
        </p:txBody>
      </p:sp>
    </p:spTree>
    <p:extLst>
      <p:ext uri="{BB962C8B-B14F-4D97-AF65-F5344CB8AC3E}">
        <p14:creationId xmlns:p14="http://schemas.microsoft.com/office/powerpoint/2010/main" val="18476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C989FE-B3F8-4420-89F4-3D6A9E2EC338}" type="datetime1">
              <a:rPr lang="en-US" smtClean="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170055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109B23-246B-4C14-BCE7-B17BDF2FE0DB}" type="datetime1">
              <a:rPr lang="en-US" smtClean="0"/>
              <a:t>4/16/2025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175148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675EEC-2F76-4514-8F33-F5587D1A5C3E}" type="datetime1">
              <a:rPr lang="en-US" smtClean="0"/>
              <a:t>4/16/2025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CED088-3F90-438F-B570-9D0182528C90}"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94712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5415C-B492-472F-A51F-5BE2213E31DD}" type="datetime1">
              <a:rPr lang="en-US" smtClean="0"/>
              <a:t>4/16/2025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145183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8FAD9FB-F329-40BC-83B5-1F0783E35CF1}" type="datetime1">
              <a:rPr lang="en-US" smtClean="0"/>
              <a:t>4/16/2025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1CED088-3F90-438F-B570-9D0182528C90}" type="slidenum">
              <a:rPr lang="en-US" smtClean="0"/>
              <a:t>‹#›</a:t>
            </a:fld>
            <a:endParaRPr lang="en-US" dirty="0"/>
          </a:p>
        </p:txBody>
      </p:sp>
    </p:spTree>
    <p:extLst>
      <p:ext uri="{BB962C8B-B14F-4D97-AF65-F5344CB8AC3E}">
        <p14:creationId xmlns:p14="http://schemas.microsoft.com/office/powerpoint/2010/main" val="147009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368A8-F79C-4C54-BE79-EBC24C24D1AA}" type="datetime1">
              <a:rPr lang="en-US" smtClean="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CED088-3F90-438F-B570-9D0182528C90}" type="slidenum">
              <a:rPr lang="en-US" smtClean="0"/>
              <a:t>‹#›</a:t>
            </a:fld>
            <a:endParaRPr lang="en-US" dirty="0"/>
          </a:p>
        </p:txBody>
      </p:sp>
    </p:spTree>
    <p:extLst>
      <p:ext uri="{BB962C8B-B14F-4D97-AF65-F5344CB8AC3E}">
        <p14:creationId xmlns:p14="http://schemas.microsoft.com/office/powerpoint/2010/main" val="236970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016A1EC-A84F-4A48-9B33-6B5A0F923FCE}" type="datetime1">
              <a:rPr lang="en-US" smtClean="0"/>
              <a:t>4/16/2025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1CED088-3F90-438F-B570-9D0182528C90}"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05370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ado.org/advocacy-resourc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whitehouse.gov/briefings-statements/2025/01/omb-memo-m-25-1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3.documentcloud.org/documents/25545392/omb-opm-memo.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ado.org/advocacy-resourc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nado.org/advocacy-resources/" TargetMode="External"/><Relationship Id="rId4" Type="http://schemas.openxmlformats.org/officeDocument/2006/relationships/hyperlink" Target="https://www.nado.org/wp-content/uploads/2024/12/EDA-Partnership-Planning-Appropriations-Fact-Sheet-FY-2026-Final.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scode.house.gov/view.xhtml?req=(title:2%20section:631%20edition:prelim)%20OR%20(granuleid:USC-prelim-title2-section631)&amp;f=treesort&amp;edition=prelim&amp;num=0&amp;jumpTo=tru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rsreports.congress.gov/product/pdf/R/R48284#page=1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624431-6869-444B-A41A-AF56950AFB59}"/>
              </a:ext>
            </a:extLst>
          </p:cNvPr>
          <p:cNvSpPr>
            <a:spLocks noGrp="1"/>
          </p:cNvSpPr>
          <p:nvPr>
            <p:ph type="sldNum" sz="quarter" idx="12"/>
          </p:nvPr>
        </p:nvSpPr>
        <p:spPr/>
        <p:txBody>
          <a:bodyPr/>
          <a:lstStyle/>
          <a:p>
            <a:fld id="{D1CED088-3F90-438F-B570-9D0182528C90}" type="slidenum">
              <a:rPr lang="en-US" smtClean="0"/>
              <a:t>1</a:t>
            </a:fld>
            <a:endParaRPr lang="en-US" dirty="0"/>
          </a:p>
        </p:txBody>
      </p:sp>
      <p:sp>
        <p:nvSpPr>
          <p:cNvPr id="7" name="TextBox 6">
            <a:extLst>
              <a:ext uri="{FF2B5EF4-FFF2-40B4-BE49-F238E27FC236}">
                <a16:creationId xmlns:a16="http://schemas.microsoft.com/office/drawing/2014/main" id="{2FB4D5BC-A22D-427C-863C-E5B4EB5A7AF7}"/>
              </a:ext>
            </a:extLst>
          </p:cNvPr>
          <p:cNvSpPr txBox="1"/>
          <p:nvPr/>
        </p:nvSpPr>
        <p:spPr>
          <a:xfrm>
            <a:off x="541060" y="3811152"/>
            <a:ext cx="10957222" cy="1938992"/>
          </a:xfrm>
          <a:prstGeom prst="rect">
            <a:avLst/>
          </a:prstGeom>
          <a:noFill/>
        </p:spPr>
        <p:txBody>
          <a:bodyPr wrap="square" rtlCol="0">
            <a:spAutoFit/>
          </a:bodyPr>
          <a:lstStyle/>
          <a:p>
            <a:pPr algn="ctr"/>
            <a:r>
              <a:rPr lang="en-US" sz="4000" dirty="0">
                <a:solidFill>
                  <a:schemeClr val="bg1"/>
                </a:solidFill>
              </a:rPr>
              <a:t>Federal Legislative Update</a:t>
            </a:r>
          </a:p>
          <a:p>
            <a:pPr algn="ctr"/>
            <a:r>
              <a:rPr lang="en-US" sz="4000" dirty="0">
                <a:solidFill>
                  <a:schemeClr val="bg1"/>
                </a:solidFill>
              </a:rPr>
              <a:t>April 2025</a:t>
            </a:r>
          </a:p>
          <a:p>
            <a:pPr algn="ctr"/>
            <a:endParaRPr lang="en-US" sz="4000" dirty="0">
              <a:solidFill>
                <a:schemeClr val="bg1"/>
              </a:solidFill>
            </a:endParaRPr>
          </a:p>
        </p:txBody>
      </p:sp>
      <p:pic>
        <p:nvPicPr>
          <p:cNvPr id="8" name="Picture 7">
            <a:extLst>
              <a:ext uri="{FF2B5EF4-FFF2-40B4-BE49-F238E27FC236}">
                <a16:creationId xmlns:a16="http://schemas.microsoft.com/office/drawing/2014/main" id="{C50FEFEB-48A1-5A00-4DB8-AB8A4313E8F2}"/>
              </a:ext>
            </a:extLst>
          </p:cNvPr>
          <p:cNvPicPr>
            <a:picLocks noChangeAspect="1"/>
          </p:cNvPicPr>
          <p:nvPr/>
        </p:nvPicPr>
        <p:blipFill>
          <a:blip r:embed="rId3"/>
          <a:stretch>
            <a:fillRect/>
          </a:stretch>
        </p:blipFill>
        <p:spPr>
          <a:xfrm>
            <a:off x="3508210" y="1107856"/>
            <a:ext cx="4842551" cy="1623467"/>
          </a:xfrm>
          <a:prstGeom prst="rect">
            <a:avLst/>
          </a:prstGeom>
        </p:spPr>
      </p:pic>
    </p:spTree>
    <p:extLst>
      <p:ext uri="{BB962C8B-B14F-4D97-AF65-F5344CB8AC3E}">
        <p14:creationId xmlns:p14="http://schemas.microsoft.com/office/powerpoint/2010/main" val="79416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C79A0C-482D-0BFE-88FB-926F7C9A5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92F26-F756-8023-4D7D-A51DBBE85D7B}"/>
              </a:ext>
            </a:extLst>
          </p:cNvPr>
          <p:cNvSpPr>
            <a:spLocks noGrp="1"/>
          </p:cNvSpPr>
          <p:nvPr>
            <p:ph type="title"/>
          </p:nvPr>
        </p:nvSpPr>
        <p:spPr>
          <a:xfrm>
            <a:off x="581192" y="702156"/>
            <a:ext cx="11029616" cy="1013800"/>
          </a:xfrm>
        </p:spPr>
        <p:txBody>
          <a:bodyPr>
            <a:normAutofit/>
          </a:bodyPr>
          <a:lstStyle/>
          <a:p>
            <a:r>
              <a:rPr lang="en-US" dirty="0"/>
              <a:t>TEMPLATE LETTER TO CONGRESS:</a:t>
            </a:r>
            <a:br>
              <a:rPr lang="en-US" dirty="0"/>
            </a:br>
            <a:r>
              <a:rPr lang="en-US" dirty="0"/>
              <a:t>Funding pauses</a:t>
            </a:r>
          </a:p>
        </p:txBody>
      </p:sp>
      <p:sp>
        <p:nvSpPr>
          <p:cNvPr id="9" name="TextBox 8">
            <a:extLst>
              <a:ext uri="{FF2B5EF4-FFF2-40B4-BE49-F238E27FC236}">
                <a16:creationId xmlns:a16="http://schemas.microsoft.com/office/drawing/2014/main" id="{6C7E1265-D1C8-1570-B46E-D3694D92E724}"/>
              </a:ext>
            </a:extLst>
          </p:cNvPr>
          <p:cNvSpPr txBox="1"/>
          <p:nvPr/>
        </p:nvSpPr>
        <p:spPr>
          <a:xfrm>
            <a:off x="436214" y="2090172"/>
            <a:ext cx="4987124" cy="2677656"/>
          </a:xfrm>
          <a:prstGeom prst="rect">
            <a:avLst/>
          </a:prstGeom>
          <a:noFill/>
        </p:spPr>
        <p:txBody>
          <a:bodyPr wrap="square">
            <a:spAutoFit/>
          </a:bodyPr>
          <a:lstStyle/>
          <a:p>
            <a:r>
              <a:rPr lang="en-US" sz="2800" dirty="0"/>
              <a:t>If your organization is being negatively impacted by </a:t>
            </a:r>
            <a:r>
              <a:rPr lang="en-US" sz="2800" b="1" dirty="0"/>
              <a:t>pauses in federal grant funding</a:t>
            </a:r>
            <a:r>
              <a:rPr lang="en-US" sz="2800" dirty="0"/>
              <a:t>, you can use this template letter to contact your Senators and Representatives.</a:t>
            </a:r>
          </a:p>
        </p:txBody>
      </p:sp>
      <p:pic>
        <p:nvPicPr>
          <p:cNvPr id="4" name="Picture 3">
            <a:extLst>
              <a:ext uri="{FF2B5EF4-FFF2-40B4-BE49-F238E27FC236}">
                <a16:creationId xmlns:a16="http://schemas.microsoft.com/office/drawing/2014/main" id="{8CCF3FAE-1DD1-B4E7-379E-4D117CD57D05}"/>
              </a:ext>
            </a:extLst>
          </p:cNvPr>
          <p:cNvPicPr>
            <a:picLocks noChangeAspect="1"/>
          </p:cNvPicPr>
          <p:nvPr/>
        </p:nvPicPr>
        <p:blipFill>
          <a:blip r:embed="rId3"/>
          <a:stretch>
            <a:fillRect/>
          </a:stretch>
        </p:blipFill>
        <p:spPr>
          <a:xfrm>
            <a:off x="5982553" y="1364070"/>
            <a:ext cx="6007583" cy="5327479"/>
          </a:xfrm>
          <a:prstGeom prst="rect">
            <a:avLst/>
          </a:prstGeom>
          <a:ln>
            <a:solidFill>
              <a:schemeClr val="tx1"/>
            </a:solidFill>
          </a:ln>
        </p:spPr>
      </p:pic>
      <p:sp>
        <p:nvSpPr>
          <p:cNvPr id="5" name="TextBox 4">
            <a:extLst>
              <a:ext uri="{FF2B5EF4-FFF2-40B4-BE49-F238E27FC236}">
                <a16:creationId xmlns:a16="http://schemas.microsoft.com/office/drawing/2014/main" id="{7C275C60-E46C-A4CA-7136-B82474D5EA30}"/>
              </a:ext>
            </a:extLst>
          </p:cNvPr>
          <p:cNvSpPr txBox="1"/>
          <p:nvPr/>
        </p:nvSpPr>
        <p:spPr>
          <a:xfrm>
            <a:off x="201864" y="5013118"/>
            <a:ext cx="5924711" cy="523220"/>
          </a:xfrm>
          <a:prstGeom prst="rect">
            <a:avLst/>
          </a:prstGeom>
          <a:noFill/>
        </p:spPr>
        <p:txBody>
          <a:bodyPr wrap="square" rtlCol="0">
            <a:spAutoFit/>
          </a:bodyPr>
          <a:lstStyle/>
          <a:p>
            <a:r>
              <a:rPr lang="en-US" sz="2800" dirty="0">
                <a:solidFill>
                  <a:schemeClr val="accent3"/>
                </a:solidFill>
                <a:hlinkClick r:id="rId4">
                  <a:extLst>
                    <a:ext uri="{A12FA001-AC4F-418D-AE19-62706E023703}">
                      <ahyp:hlinkClr xmlns:ahyp="http://schemas.microsoft.com/office/drawing/2018/hyperlinkcolor" val="tx"/>
                    </a:ext>
                  </a:extLst>
                </a:hlinkClick>
              </a:rPr>
              <a:t>www.nado.org/advocacy-resources/</a:t>
            </a:r>
            <a:r>
              <a:rPr lang="en-US" sz="2800" dirty="0">
                <a:solidFill>
                  <a:schemeClr val="accent3"/>
                </a:solidFill>
              </a:rPr>
              <a:t> </a:t>
            </a:r>
          </a:p>
        </p:txBody>
      </p:sp>
    </p:spTree>
    <p:extLst>
      <p:ext uri="{BB962C8B-B14F-4D97-AF65-F5344CB8AC3E}">
        <p14:creationId xmlns:p14="http://schemas.microsoft.com/office/powerpoint/2010/main" val="122252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B2D15-5458-B6C1-5663-C8257820D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BED75-BE3B-EFBE-8EF5-059454815F14}"/>
              </a:ext>
            </a:extLst>
          </p:cNvPr>
          <p:cNvSpPr>
            <a:spLocks noGrp="1"/>
          </p:cNvSpPr>
          <p:nvPr>
            <p:ph type="title"/>
          </p:nvPr>
        </p:nvSpPr>
        <p:spPr>
          <a:xfrm>
            <a:off x="598244" y="1001646"/>
            <a:ext cx="11029616" cy="1013800"/>
          </a:xfrm>
        </p:spPr>
        <p:txBody>
          <a:bodyPr>
            <a:normAutofit fontScale="90000"/>
          </a:bodyPr>
          <a:lstStyle/>
          <a:p>
            <a:r>
              <a:rPr lang="en-US" dirty="0"/>
              <a:t>Typical path of EXECUTIVE ORDERS </a:t>
            </a:r>
            <a:br>
              <a:rPr lang="en-US" dirty="0"/>
            </a:br>
            <a:r>
              <a:rPr lang="en-US" dirty="0"/>
              <a:t>And Subsequent guidance</a:t>
            </a:r>
            <a:br>
              <a:rPr lang="en-US" dirty="0"/>
            </a:br>
            <a:endParaRPr lang="en-US" dirty="0"/>
          </a:p>
        </p:txBody>
      </p:sp>
      <p:sp>
        <p:nvSpPr>
          <p:cNvPr id="3" name="Content Placeholder 2">
            <a:extLst>
              <a:ext uri="{FF2B5EF4-FFF2-40B4-BE49-F238E27FC236}">
                <a16:creationId xmlns:a16="http://schemas.microsoft.com/office/drawing/2014/main" id="{095368EA-27F7-A014-E5EE-22661A0DFC4B}"/>
              </a:ext>
            </a:extLst>
          </p:cNvPr>
          <p:cNvSpPr>
            <a:spLocks noGrp="1"/>
          </p:cNvSpPr>
          <p:nvPr>
            <p:ph idx="1"/>
          </p:nvPr>
        </p:nvSpPr>
        <p:spPr>
          <a:xfrm>
            <a:off x="564140" y="2015446"/>
            <a:ext cx="11063720" cy="4679644"/>
          </a:xfrm>
        </p:spPr>
        <p:txBody>
          <a:bodyPr>
            <a:normAutofit lnSpcReduction="10000"/>
          </a:bodyPr>
          <a:lstStyle/>
          <a:p>
            <a:pPr marL="0" indent="0">
              <a:buNone/>
            </a:pPr>
            <a:r>
              <a:rPr lang="en-US" sz="2400" b="1" dirty="0">
                <a:solidFill>
                  <a:schemeClr val="tx1"/>
                </a:solidFill>
                <a:latin typeface="Aptos" panose="020B0004020202020204" pitchFamily="34" charset="0"/>
              </a:rPr>
              <a:t>1. An Executive Order (EO) is put forward </a:t>
            </a:r>
          </a:p>
          <a:p>
            <a:pPr marL="0" indent="0">
              <a:buNone/>
            </a:pPr>
            <a:endParaRPr lang="en-US" sz="2400" b="1" dirty="0">
              <a:solidFill>
                <a:schemeClr val="tx1"/>
              </a:solidFill>
              <a:latin typeface="Aptos" panose="020B0004020202020204" pitchFamily="34" charset="0"/>
            </a:endParaRPr>
          </a:p>
          <a:p>
            <a:pPr marL="0" indent="0">
              <a:buNone/>
            </a:pPr>
            <a:endParaRPr lang="en-US" sz="2400" b="1" dirty="0">
              <a:solidFill>
                <a:schemeClr val="tx1"/>
              </a:solidFill>
              <a:latin typeface="Aptos" panose="020B0004020202020204" pitchFamily="34" charset="0"/>
            </a:endParaRPr>
          </a:p>
          <a:p>
            <a:r>
              <a:rPr lang="en-US" sz="2400" b="1" dirty="0">
                <a:solidFill>
                  <a:schemeClr val="tx1"/>
                </a:solidFill>
                <a:latin typeface="Aptos" panose="020B0004020202020204" pitchFamily="34" charset="0"/>
              </a:rPr>
              <a:t>2. Overarching guidance surrounding the EO from OMB or OPM is released</a:t>
            </a:r>
          </a:p>
          <a:p>
            <a:pPr lvl="1"/>
            <a:r>
              <a:rPr lang="en-US" sz="2000" dirty="0">
                <a:solidFill>
                  <a:schemeClr val="tx1"/>
                </a:solidFill>
                <a:latin typeface="Aptos" panose="020B0004020202020204" pitchFamily="34" charset="0"/>
              </a:rPr>
              <a:t>The White House Office of Management and Budget (OMB) and/or the U.S. Office of Personnel Management (OPM) may release guidance providing broad instruction to federal agencies on how to implement the Executive Order </a:t>
            </a:r>
          </a:p>
          <a:p>
            <a:pPr lvl="1"/>
            <a:endParaRPr lang="en-US" sz="2000" dirty="0">
              <a:solidFill>
                <a:schemeClr val="tx1"/>
              </a:solidFill>
              <a:latin typeface="Aptos" panose="020B0004020202020204" pitchFamily="34" charset="0"/>
            </a:endParaRPr>
          </a:p>
          <a:p>
            <a:pPr marL="324000" lvl="1" indent="0">
              <a:buNone/>
            </a:pPr>
            <a:endParaRPr lang="en-US" sz="2000" dirty="0">
              <a:solidFill>
                <a:schemeClr val="tx1"/>
              </a:solidFill>
              <a:latin typeface="Aptos" panose="020B0004020202020204" pitchFamily="34" charset="0"/>
            </a:endParaRPr>
          </a:p>
          <a:p>
            <a:endParaRPr lang="en-US" sz="2200" b="1" dirty="0">
              <a:solidFill>
                <a:schemeClr val="tx1"/>
              </a:solidFill>
              <a:latin typeface="Aptos" panose="020B0004020202020204" pitchFamily="34" charset="0"/>
            </a:endParaRPr>
          </a:p>
          <a:p>
            <a:r>
              <a:rPr lang="en-US" sz="2200" b="1" dirty="0">
                <a:solidFill>
                  <a:schemeClr val="tx1"/>
                </a:solidFill>
                <a:latin typeface="Aptos" panose="020B0004020202020204" pitchFamily="34" charset="0"/>
              </a:rPr>
              <a:t>3. Subsequent guidance released from relevant federal agencies </a:t>
            </a:r>
          </a:p>
          <a:p>
            <a:endParaRPr lang="en-US" sz="2400" b="1" dirty="0">
              <a:solidFill>
                <a:schemeClr val="tx1"/>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6DD63563-5780-91EB-C3AB-26B88F0992C7}"/>
              </a:ext>
            </a:extLst>
          </p:cNvPr>
          <p:cNvSpPr>
            <a:spLocks noGrp="1"/>
          </p:cNvSpPr>
          <p:nvPr>
            <p:ph type="sldNum" sz="quarter" idx="12"/>
          </p:nvPr>
        </p:nvSpPr>
        <p:spPr/>
        <p:txBody>
          <a:bodyPr/>
          <a:lstStyle/>
          <a:p>
            <a:fld id="{D1CED088-3F90-438F-B570-9D0182528C90}" type="slidenum">
              <a:rPr lang="en-US" smtClean="0"/>
              <a:t>11</a:t>
            </a:fld>
            <a:endParaRPr lang="en-US" dirty="0"/>
          </a:p>
        </p:txBody>
      </p:sp>
      <p:sp>
        <p:nvSpPr>
          <p:cNvPr id="9" name="Arrow: Down 8">
            <a:extLst>
              <a:ext uri="{FF2B5EF4-FFF2-40B4-BE49-F238E27FC236}">
                <a16:creationId xmlns:a16="http://schemas.microsoft.com/office/drawing/2014/main" id="{FB24742D-479B-ECD0-DCD3-956F8CE29BD0}"/>
              </a:ext>
            </a:extLst>
          </p:cNvPr>
          <p:cNvSpPr/>
          <p:nvPr/>
        </p:nvSpPr>
        <p:spPr>
          <a:xfrm>
            <a:off x="2762249" y="2465378"/>
            <a:ext cx="847725" cy="609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4F972E4B-C742-5365-A8F4-1A54F3499AF5}"/>
              </a:ext>
            </a:extLst>
          </p:cNvPr>
          <p:cNvSpPr/>
          <p:nvPr/>
        </p:nvSpPr>
        <p:spPr>
          <a:xfrm>
            <a:off x="2762249" y="4922782"/>
            <a:ext cx="847725"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61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F1D55E-9CCE-D3FF-833F-4FF37767041F}"/>
              </a:ext>
            </a:extLst>
          </p:cNvPr>
          <p:cNvSpPr>
            <a:spLocks noGrp="1"/>
          </p:cNvSpPr>
          <p:nvPr>
            <p:ph type="sldNum" sz="quarter" idx="12"/>
          </p:nvPr>
        </p:nvSpPr>
        <p:spPr/>
        <p:txBody>
          <a:bodyPr/>
          <a:lstStyle/>
          <a:p>
            <a:fld id="{D1CED088-3F90-438F-B570-9D0182528C90}" type="slidenum">
              <a:rPr lang="en-US" smtClean="0"/>
              <a:t>12</a:t>
            </a:fld>
            <a:endParaRPr lang="en-US" dirty="0"/>
          </a:p>
        </p:txBody>
      </p:sp>
      <p:pic>
        <p:nvPicPr>
          <p:cNvPr id="3" name="Picture 2">
            <a:extLst>
              <a:ext uri="{FF2B5EF4-FFF2-40B4-BE49-F238E27FC236}">
                <a16:creationId xmlns:a16="http://schemas.microsoft.com/office/drawing/2014/main" id="{6F9660DE-2920-6C87-FE59-612EEEB7F294}"/>
              </a:ext>
            </a:extLst>
          </p:cNvPr>
          <p:cNvPicPr>
            <a:picLocks noChangeAspect="1"/>
          </p:cNvPicPr>
          <p:nvPr/>
        </p:nvPicPr>
        <p:blipFill>
          <a:blip r:embed="rId2"/>
          <a:stretch>
            <a:fillRect/>
          </a:stretch>
        </p:blipFill>
        <p:spPr>
          <a:xfrm>
            <a:off x="280375" y="1239076"/>
            <a:ext cx="4950656" cy="5241572"/>
          </a:xfrm>
          <a:prstGeom prst="rect">
            <a:avLst/>
          </a:prstGeom>
          <a:ln>
            <a:solidFill>
              <a:schemeClr val="tx1"/>
            </a:solidFill>
          </a:ln>
        </p:spPr>
      </p:pic>
      <p:pic>
        <p:nvPicPr>
          <p:cNvPr id="5" name="Picture 4">
            <a:extLst>
              <a:ext uri="{FF2B5EF4-FFF2-40B4-BE49-F238E27FC236}">
                <a16:creationId xmlns:a16="http://schemas.microsoft.com/office/drawing/2014/main" id="{CDACE60E-623F-7BEF-706E-5A7CE757F8E7}"/>
              </a:ext>
            </a:extLst>
          </p:cNvPr>
          <p:cNvPicPr>
            <a:picLocks noChangeAspect="1"/>
          </p:cNvPicPr>
          <p:nvPr/>
        </p:nvPicPr>
        <p:blipFill>
          <a:blip r:embed="rId3"/>
          <a:stretch>
            <a:fillRect/>
          </a:stretch>
        </p:blipFill>
        <p:spPr>
          <a:xfrm>
            <a:off x="7175476" y="1468185"/>
            <a:ext cx="4736149" cy="4783353"/>
          </a:xfrm>
          <a:prstGeom prst="rect">
            <a:avLst/>
          </a:prstGeom>
          <a:ln>
            <a:solidFill>
              <a:schemeClr val="tx1"/>
            </a:solidFill>
          </a:ln>
        </p:spPr>
      </p:pic>
      <p:sp>
        <p:nvSpPr>
          <p:cNvPr id="6" name="TextBox 5">
            <a:extLst>
              <a:ext uri="{FF2B5EF4-FFF2-40B4-BE49-F238E27FC236}">
                <a16:creationId xmlns:a16="http://schemas.microsoft.com/office/drawing/2014/main" id="{C0724DC6-0090-C63A-AC5B-A99B15A1EEF2}"/>
              </a:ext>
            </a:extLst>
          </p:cNvPr>
          <p:cNvSpPr txBox="1"/>
          <p:nvPr/>
        </p:nvSpPr>
        <p:spPr>
          <a:xfrm>
            <a:off x="462038" y="754246"/>
            <a:ext cx="4587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Example: Executive Order</a:t>
            </a:r>
          </a:p>
        </p:txBody>
      </p:sp>
      <p:sp>
        <p:nvSpPr>
          <p:cNvPr id="7" name="TextBox 6">
            <a:extLst>
              <a:ext uri="{FF2B5EF4-FFF2-40B4-BE49-F238E27FC236}">
                <a16:creationId xmlns:a16="http://schemas.microsoft.com/office/drawing/2014/main" id="{5E60D37D-A5B6-F01E-3450-C80FA3240BA8}"/>
              </a:ext>
            </a:extLst>
          </p:cNvPr>
          <p:cNvSpPr txBox="1"/>
          <p:nvPr/>
        </p:nvSpPr>
        <p:spPr>
          <a:xfrm>
            <a:off x="7175476" y="938912"/>
            <a:ext cx="4856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Example: Subsequent Guidance</a:t>
            </a:r>
          </a:p>
        </p:txBody>
      </p:sp>
      <p:sp>
        <p:nvSpPr>
          <p:cNvPr id="8" name="TextBox 7">
            <a:extLst>
              <a:ext uri="{FF2B5EF4-FFF2-40B4-BE49-F238E27FC236}">
                <a16:creationId xmlns:a16="http://schemas.microsoft.com/office/drawing/2014/main" id="{F4CF74A1-D10D-0624-53D5-293D73D00971}"/>
              </a:ext>
            </a:extLst>
          </p:cNvPr>
          <p:cNvSpPr txBox="1"/>
          <p:nvPr/>
        </p:nvSpPr>
        <p:spPr>
          <a:xfrm>
            <a:off x="7264305" y="6411479"/>
            <a:ext cx="4856061" cy="430887"/>
          </a:xfrm>
          <a:prstGeom prst="rect">
            <a:avLst/>
          </a:prstGeom>
          <a:noFill/>
        </p:spPr>
        <p:txBody>
          <a:bodyPr wrap="square">
            <a:spAutoFit/>
          </a:bodyPr>
          <a:lstStyle/>
          <a:p>
            <a:r>
              <a:rPr lang="en-US" sz="1100" dirty="0">
                <a:solidFill>
                  <a:schemeClr val="accent3"/>
                </a:solidFill>
                <a:hlinkClick r:id="rId4">
                  <a:extLst>
                    <a:ext uri="{A12FA001-AC4F-418D-AE19-62706E023703}">
                      <ahyp:hlinkClr xmlns:ahyp="http://schemas.microsoft.com/office/drawing/2018/hyperlinkcolor" val="tx"/>
                    </a:ext>
                  </a:extLst>
                </a:hlinkClick>
              </a:rPr>
              <a:t>https://www.whitehouse.gov/briefings-statements/2025/01/omb-memo-m-25-11/</a:t>
            </a:r>
            <a:endParaRPr lang="en-US" sz="1100" dirty="0">
              <a:solidFill>
                <a:schemeClr val="accent3"/>
              </a:solidFill>
            </a:endParaRPr>
          </a:p>
          <a:p>
            <a:endParaRPr lang="en-US" sz="1100" dirty="0"/>
          </a:p>
        </p:txBody>
      </p:sp>
      <p:sp>
        <p:nvSpPr>
          <p:cNvPr id="9" name="Arrow: Right 8">
            <a:extLst>
              <a:ext uri="{FF2B5EF4-FFF2-40B4-BE49-F238E27FC236}">
                <a16:creationId xmlns:a16="http://schemas.microsoft.com/office/drawing/2014/main" id="{F78F58B7-7230-DC13-7934-7CC6F225A2E7}"/>
              </a:ext>
            </a:extLst>
          </p:cNvPr>
          <p:cNvSpPr/>
          <p:nvPr/>
        </p:nvSpPr>
        <p:spPr>
          <a:xfrm>
            <a:off x="5812221" y="2522482"/>
            <a:ext cx="978408" cy="9065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63A3135-D560-6C7F-8CC7-3A4B4C5BE291}"/>
              </a:ext>
            </a:extLst>
          </p:cNvPr>
          <p:cNvSpPr txBox="1"/>
          <p:nvPr/>
        </p:nvSpPr>
        <p:spPr>
          <a:xfrm>
            <a:off x="394572" y="6480648"/>
            <a:ext cx="4856061" cy="246221"/>
          </a:xfrm>
          <a:prstGeom prst="rect">
            <a:avLst/>
          </a:prstGeom>
          <a:noFill/>
        </p:spPr>
        <p:txBody>
          <a:bodyPr wrap="square">
            <a:spAutoFit/>
          </a:bodyPr>
          <a:lstStyle/>
          <a:p>
            <a:r>
              <a:rPr lang="en-US" sz="1000" dirty="0">
                <a:solidFill>
                  <a:schemeClr val="accent3"/>
                </a:solidFill>
              </a:rPr>
              <a:t>https://www.whitehouse.gov/presidential-actions/2025/01/unleashing-american-energy/</a:t>
            </a:r>
          </a:p>
        </p:txBody>
      </p:sp>
    </p:spTree>
    <p:extLst>
      <p:ext uri="{BB962C8B-B14F-4D97-AF65-F5344CB8AC3E}">
        <p14:creationId xmlns:p14="http://schemas.microsoft.com/office/powerpoint/2010/main" val="30904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6C448F-67F1-5DC7-B0C3-7976C13EE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54A8A-931D-8509-4CF9-B5BBB296FD26}"/>
              </a:ext>
            </a:extLst>
          </p:cNvPr>
          <p:cNvSpPr>
            <a:spLocks noGrp="1"/>
          </p:cNvSpPr>
          <p:nvPr>
            <p:ph type="title"/>
          </p:nvPr>
        </p:nvSpPr>
        <p:spPr>
          <a:xfrm>
            <a:off x="581192" y="702156"/>
            <a:ext cx="11029616" cy="1013800"/>
          </a:xfrm>
        </p:spPr>
        <p:txBody>
          <a:bodyPr>
            <a:normAutofit/>
          </a:bodyPr>
          <a:lstStyle/>
          <a:p>
            <a:r>
              <a:rPr lang="en-US" dirty="0"/>
              <a:t>February 26: OMB and OPM Memo</a:t>
            </a:r>
          </a:p>
        </p:txBody>
      </p:sp>
      <p:pic>
        <p:nvPicPr>
          <p:cNvPr id="6" name="Picture 5">
            <a:extLst>
              <a:ext uri="{FF2B5EF4-FFF2-40B4-BE49-F238E27FC236}">
                <a16:creationId xmlns:a16="http://schemas.microsoft.com/office/drawing/2014/main" id="{72C5F977-4A0B-1F90-CFE0-5474E4A30ED7}"/>
              </a:ext>
            </a:extLst>
          </p:cNvPr>
          <p:cNvPicPr>
            <a:picLocks noChangeAspect="1"/>
          </p:cNvPicPr>
          <p:nvPr/>
        </p:nvPicPr>
        <p:blipFill>
          <a:blip r:embed="rId3"/>
          <a:stretch>
            <a:fillRect/>
          </a:stretch>
        </p:blipFill>
        <p:spPr>
          <a:xfrm>
            <a:off x="7388772" y="1923230"/>
            <a:ext cx="4222036" cy="4642385"/>
          </a:xfrm>
          <a:prstGeom prst="rect">
            <a:avLst/>
          </a:prstGeom>
          <a:ln>
            <a:solidFill>
              <a:schemeClr val="tx1"/>
            </a:solidFill>
          </a:ln>
        </p:spPr>
      </p:pic>
      <p:sp>
        <p:nvSpPr>
          <p:cNvPr id="9" name="TextBox 8">
            <a:extLst>
              <a:ext uri="{FF2B5EF4-FFF2-40B4-BE49-F238E27FC236}">
                <a16:creationId xmlns:a16="http://schemas.microsoft.com/office/drawing/2014/main" id="{4EB3FA0E-2633-5028-CB7F-3EF31E88D529}"/>
              </a:ext>
            </a:extLst>
          </p:cNvPr>
          <p:cNvSpPr txBox="1"/>
          <p:nvPr/>
        </p:nvSpPr>
        <p:spPr>
          <a:xfrm>
            <a:off x="374276" y="2042442"/>
            <a:ext cx="6565843" cy="3539430"/>
          </a:xfrm>
          <a:prstGeom prst="rect">
            <a:avLst/>
          </a:prstGeom>
          <a:noFill/>
        </p:spPr>
        <p:txBody>
          <a:bodyPr wrap="square">
            <a:spAutoFit/>
          </a:bodyPr>
          <a:lstStyle/>
          <a:p>
            <a:pPr marL="285750" indent="-285750">
              <a:buFont typeface="Arial" panose="020B0604020202020204" pitchFamily="34" charset="0"/>
              <a:buChar char="•"/>
            </a:pPr>
            <a:r>
              <a:rPr lang="en-US" sz="1600" i="1" dirty="0"/>
              <a:t>“Agency Heads shall promptly undertake preparations to initiate large-scale Reductions in Force (RIFs)….and “Agency RIF and Reorganization Plans (ARRP)” </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i="1" dirty="0"/>
              <a:t>Agencies should seek to “consolidate agency organization….consolidate management layers….”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“…close and/or consolidate regional field offices to the extent consistent with efficient service delivery”</a:t>
            </a:r>
          </a:p>
          <a:p>
            <a:endParaRPr lang="en-US" sz="1600" dirty="0"/>
          </a:p>
          <a:p>
            <a:pPr marL="285750" indent="-285750">
              <a:buFont typeface="Arial" panose="020B0604020202020204" pitchFamily="34" charset="0"/>
              <a:buChar char="•"/>
            </a:pPr>
            <a:r>
              <a:rPr lang="en-US" sz="1600" i="1" dirty="0"/>
              <a:t>“…maximally reduce the use of outside consultants and contractors”</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dirty="0"/>
              <a:t>Memo includes </a:t>
            </a:r>
            <a:r>
              <a:rPr lang="en-US" sz="1600" b="1" dirty="0"/>
              <a:t>30, 60, </a:t>
            </a:r>
            <a:r>
              <a:rPr lang="en-US" sz="1600" dirty="0"/>
              <a:t>and </a:t>
            </a:r>
            <a:r>
              <a:rPr lang="en-US" sz="1600" b="1" dirty="0"/>
              <a:t>90</a:t>
            </a:r>
            <a:r>
              <a:rPr lang="en-US" sz="1600" dirty="0"/>
              <a:t> day targets</a:t>
            </a:r>
          </a:p>
          <a:p>
            <a:pPr marL="285750" indent="-285750">
              <a:buFont typeface="Arial" panose="020B0604020202020204" pitchFamily="34" charset="0"/>
              <a:buChar char="•"/>
            </a:pPr>
            <a:r>
              <a:rPr lang="en-US" sz="1600" b="1" i="1" dirty="0"/>
              <a:t>March 13</a:t>
            </a:r>
            <a:r>
              <a:rPr lang="en-US" sz="1600" i="1" dirty="0"/>
              <a:t> – agencies must submit Agency Reorganization Plans </a:t>
            </a:r>
          </a:p>
          <a:p>
            <a:pPr marL="285750" indent="-285750">
              <a:buFont typeface="Arial" panose="020B0604020202020204" pitchFamily="34" charset="0"/>
              <a:buChar char="•"/>
            </a:pPr>
            <a:r>
              <a:rPr lang="en-US" sz="1600" b="1" i="1" dirty="0"/>
              <a:t>April 14 </a:t>
            </a:r>
            <a:r>
              <a:rPr lang="en-US" sz="1600" i="1" dirty="0"/>
              <a:t>– agencies must submit Phase 2 ARRPs</a:t>
            </a:r>
          </a:p>
        </p:txBody>
      </p:sp>
      <p:sp>
        <p:nvSpPr>
          <p:cNvPr id="14" name="TextBox 13">
            <a:extLst>
              <a:ext uri="{FF2B5EF4-FFF2-40B4-BE49-F238E27FC236}">
                <a16:creationId xmlns:a16="http://schemas.microsoft.com/office/drawing/2014/main" id="{B0B0BFDD-BDB8-5F32-7CD0-F33BC8BF7A12}"/>
              </a:ext>
            </a:extLst>
          </p:cNvPr>
          <p:cNvSpPr txBox="1"/>
          <p:nvPr/>
        </p:nvSpPr>
        <p:spPr>
          <a:xfrm>
            <a:off x="187137" y="6196283"/>
            <a:ext cx="6940119" cy="369332"/>
          </a:xfrm>
          <a:prstGeom prst="rect">
            <a:avLst/>
          </a:prstGeom>
          <a:noFill/>
        </p:spPr>
        <p:txBody>
          <a:bodyPr wrap="square">
            <a:spAutoFit/>
          </a:bodyPr>
          <a:lstStyle/>
          <a:p>
            <a:r>
              <a:rPr lang="en-US" sz="1800" dirty="0">
                <a:solidFill>
                  <a:schemeClr val="accent2"/>
                </a:solidFill>
                <a:hlinkClick r:id="rId4">
                  <a:extLst>
                    <a:ext uri="{A12FA001-AC4F-418D-AE19-62706E023703}">
                      <ahyp:hlinkClr xmlns:ahyp="http://schemas.microsoft.com/office/drawing/2018/hyperlinkcolor" val="tx"/>
                    </a:ext>
                  </a:extLst>
                </a:hlinkClick>
              </a:rPr>
              <a:t>https://s3.documentcloud.org/documents/25545392/omb-opm-memo.pdf</a:t>
            </a:r>
            <a:r>
              <a:rPr lang="en-US" sz="1800" dirty="0">
                <a:solidFill>
                  <a:schemeClr val="accent2"/>
                </a:solidFill>
              </a:rPr>
              <a:t> </a:t>
            </a:r>
          </a:p>
        </p:txBody>
      </p:sp>
    </p:spTree>
    <p:extLst>
      <p:ext uri="{BB962C8B-B14F-4D97-AF65-F5344CB8AC3E}">
        <p14:creationId xmlns:p14="http://schemas.microsoft.com/office/powerpoint/2010/main" val="255899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07834A-1F43-A327-86CF-E7DEDADDA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5EED1-CE7E-2CBD-A21D-A27A4A473E24}"/>
              </a:ext>
            </a:extLst>
          </p:cNvPr>
          <p:cNvSpPr>
            <a:spLocks noGrp="1"/>
          </p:cNvSpPr>
          <p:nvPr>
            <p:ph type="title"/>
          </p:nvPr>
        </p:nvSpPr>
        <p:spPr>
          <a:xfrm>
            <a:off x="581192" y="702156"/>
            <a:ext cx="11029616" cy="1013800"/>
          </a:xfrm>
        </p:spPr>
        <p:txBody>
          <a:bodyPr>
            <a:normAutofit/>
          </a:bodyPr>
          <a:lstStyle/>
          <a:p>
            <a:r>
              <a:rPr lang="en-US" dirty="0"/>
              <a:t>KEY WORDS that federal agencies are instructed to flag </a:t>
            </a:r>
            <a:br>
              <a:rPr lang="en-US" dirty="0"/>
            </a:br>
            <a:r>
              <a:rPr lang="en-US" dirty="0"/>
              <a:t>in internal reviews of grant programs</a:t>
            </a:r>
          </a:p>
        </p:txBody>
      </p:sp>
      <p:sp>
        <p:nvSpPr>
          <p:cNvPr id="10" name="Content Placeholder 9">
            <a:extLst>
              <a:ext uri="{FF2B5EF4-FFF2-40B4-BE49-F238E27FC236}">
                <a16:creationId xmlns:a16="http://schemas.microsoft.com/office/drawing/2014/main" id="{58ED45AB-3BF9-5086-1842-8FE11857CF3A}"/>
              </a:ext>
            </a:extLst>
          </p:cNvPr>
          <p:cNvSpPr>
            <a:spLocks noGrp="1"/>
          </p:cNvSpPr>
          <p:nvPr>
            <p:ph idx="1"/>
          </p:nvPr>
        </p:nvSpPr>
        <p:spPr>
          <a:xfrm>
            <a:off x="581192" y="1875696"/>
            <a:ext cx="11166523" cy="4398980"/>
          </a:xfrm>
        </p:spPr>
        <p:txBody>
          <a:bodyPr>
            <a:normAutofit/>
          </a:bodyPr>
          <a:lstStyle/>
          <a:p>
            <a:r>
              <a:rPr lang="en-US" sz="2400" dirty="0"/>
              <a:t>Equity, diversity, DEI, DEIA, inclusion, equality, race</a:t>
            </a:r>
          </a:p>
          <a:p>
            <a:r>
              <a:rPr lang="en-US" sz="2400" dirty="0"/>
              <a:t>Climate crisis; climate change; climate science; energy; clean energy;  green energy; wind energy; energy transition; solar energy</a:t>
            </a:r>
          </a:p>
          <a:p>
            <a:r>
              <a:rPr lang="en-US" sz="2400" dirty="0"/>
              <a:t>Green new deal; electric vehicle</a:t>
            </a:r>
          </a:p>
          <a:p>
            <a:r>
              <a:rPr lang="en-US" sz="2400" dirty="0"/>
              <a:t>Gender; gender identity; transgender; LGBT; nonbinary </a:t>
            </a:r>
          </a:p>
          <a:p>
            <a:r>
              <a:rPr lang="en-US" sz="2400" dirty="0"/>
              <a:t>Environmental justice; Justice 40</a:t>
            </a:r>
          </a:p>
          <a:p>
            <a:endParaRPr lang="en-US" sz="2400" dirty="0"/>
          </a:p>
        </p:txBody>
      </p:sp>
    </p:spTree>
    <p:extLst>
      <p:ext uri="{BB962C8B-B14F-4D97-AF65-F5344CB8AC3E}">
        <p14:creationId xmlns:p14="http://schemas.microsoft.com/office/powerpoint/2010/main" val="249766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FF772C-A26F-AF0C-0144-289CD073A219}"/>
              </a:ext>
            </a:extLst>
          </p:cNvPr>
          <p:cNvSpPr>
            <a:spLocks noGrp="1"/>
          </p:cNvSpPr>
          <p:nvPr>
            <p:ph type="sldNum" sz="quarter" idx="12"/>
          </p:nvPr>
        </p:nvSpPr>
        <p:spPr/>
        <p:txBody>
          <a:bodyPr/>
          <a:lstStyle/>
          <a:p>
            <a:fld id="{D1CED088-3F90-438F-B570-9D0182528C90}" type="slidenum">
              <a:rPr lang="en-US" smtClean="0"/>
              <a:t>15</a:t>
            </a:fld>
            <a:endParaRPr lang="en-US" dirty="0"/>
          </a:p>
        </p:txBody>
      </p:sp>
      <p:pic>
        <p:nvPicPr>
          <p:cNvPr id="4" name="Picture 3" descr="A screenshot of a document&#10;&#10;AI-generated content may be incorrect.">
            <a:extLst>
              <a:ext uri="{FF2B5EF4-FFF2-40B4-BE49-F238E27FC236}">
                <a16:creationId xmlns:a16="http://schemas.microsoft.com/office/drawing/2014/main" id="{F524BAC2-E2ED-31EC-4CB6-AF03F922B140}"/>
              </a:ext>
            </a:extLst>
          </p:cNvPr>
          <p:cNvPicPr>
            <a:picLocks noChangeAspect="1"/>
          </p:cNvPicPr>
          <p:nvPr/>
        </p:nvPicPr>
        <p:blipFill>
          <a:blip r:embed="rId2">
            <a:extLst>
              <a:ext uri="{28A0092B-C50C-407E-A947-70E740481C1C}">
                <a14:useLocalDpi xmlns:a14="http://schemas.microsoft.com/office/drawing/2010/main" val="0"/>
              </a:ext>
            </a:extLst>
          </a:blip>
          <a:srcRect t="17681" b="11884"/>
          <a:stretch/>
        </p:blipFill>
        <p:spPr>
          <a:xfrm>
            <a:off x="4904016" y="618991"/>
            <a:ext cx="4038185" cy="6158828"/>
          </a:xfrm>
          <a:prstGeom prst="rect">
            <a:avLst/>
          </a:prstGeom>
        </p:spPr>
      </p:pic>
      <p:pic>
        <p:nvPicPr>
          <p:cNvPr id="6" name="Picture 5" descr="A screenshot of a black and white text&#10;&#10;AI-generated content may be incorrect.">
            <a:extLst>
              <a:ext uri="{FF2B5EF4-FFF2-40B4-BE49-F238E27FC236}">
                <a16:creationId xmlns:a16="http://schemas.microsoft.com/office/drawing/2014/main" id="{E639C2EC-5B1D-DBFC-3CF3-A9E9FD17BE05}"/>
              </a:ext>
            </a:extLst>
          </p:cNvPr>
          <p:cNvPicPr>
            <a:picLocks noChangeAspect="1"/>
          </p:cNvPicPr>
          <p:nvPr/>
        </p:nvPicPr>
        <p:blipFill>
          <a:blip r:embed="rId3">
            <a:extLst>
              <a:ext uri="{28A0092B-C50C-407E-A947-70E740481C1C}">
                <a14:useLocalDpi xmlns:a14="http://schemas.microsoft.com/office/drawing/2010/main" val="0"/>
              </a:ext>
            </a:extLst>
          </a:blip>
          <a:srcRect t="17680" b="22754"/>
          <a:stretch/>
        </p:blipFill>
        <p:spPr>
          <a:xfrm>
            <a:off x="274123" y="700707"/>
            <a:ext cx="4448010" cy="5736979"/>
          </a:xfrm>
          <a:prstGeom prst="rect">
            <a:avLst/>
          </a:prstGeom>
        </p:spPr>
      </p:pic>
      <p:sp>
        <p:nvSpPr>
          <p:cNvPr id="7" name="TextBox 6">
            <a:extLst>
              <a:ext uri="{FF2B5EF4-FFF2-40B4-BE49-F238E27FC236}">
                <a16:creationId xmlns:a16="http://schemas.microsoft.com/office/drawing/2014/main" id="{53BDC7D1-41B9-7A81-7CB8-CDB1F7626C76}"/>
              </a:ext>
            </a:extLst>
          </p:cNvPr>
          <p:cNvSpPr txBox="1"/>
          <p:nvPr/>
        </p:nvSpPr>
        <p:spPr>
          <a:xfrm>
            <a:off x="9124084" y="1739347"/>
            <a:ext cx="2892325" cy="2585323"/>
          </a:xfrm>
          <a:prstGeom prst="rect">
            <a:avLst/>
          </a:prstGeom>
          <a:noFill/>
        </p:spPr>
        <p:txBody>
          <a:bodyPr wrap="square" rtlCol="0">
            <a:spAutoFit/>
          </a:bodyPr>
          <a:lstStyle/>
          <a:p>
            <a:r>
              <a:rPr lang="en-US" dirty="0"/>
              <a:t>On 2/28, Federal Highway Administration officials confirmed that planning approvals are being handled by FHWA Division Offices again, and that state and MPO partners should assume a resumption of these activities as before. </a:t>
            </a:r>
          </a:p>
        </p:txBody>
      </p:sp>
    </p:spTree>
    <p:extLst>
      <p:ext uri="{BB962C8B-B14F-4D97-AF65-F5344CB8AC3E}">
        <p14:creationId xmlns:p14="http://schemas.microsoft.com/office/powerpoint/2010/main" val="249914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91A4AA-EF7C-1B82-A18E-0F61D09E9668}"/>
              </a:ext>
            </a:extLst>
          </p:cNvPr>
          <p:cNvSpPr>
            <a:spLocks noGrp="1"/>
          </p:cNvSpPr>
          <p:nvPr>
            <p:ph type="title"/>
          </p:nvPr>
        </p:nvSpPr>
        <p:spPr>
          <a:xfrm>
            <a:off x="-36066" y="955415"/>
            <a:ext cx="12192000" cy="4947169"/>
          </a:xfrm>
        </p:spPr>
        <p:txBody>
          <a:bodyPr vert="horz" lIns="91440" tIns="45720" rIns="91440" bIns="45720" rtlCol="0" anchor="ctr">
            <a:normAutofit/>
          </a:bodyPr>
          <a:lstStyle/>
          <a:p>
            <a:pPr algn="ctr"/>
            <a:r>
              <a:rPr lang="en-US" sz="4400" cap="none" dirty="0">
                <a:solidFill>
                  <a:srgbClr val="FFFFFF"/>
                </a:solidFill>
              </a:rPr>
              <a:t>Reauthorization of the </a:t>
            </a:r>
            <a:br>
              <a:rPr lang="en-US" sz="4400" cap="none" dirty="0">
                <a:solidFill>
                  <a:srgbClr val="FFFFFF"/>
                </a:solidFill>
              </a:rPr>
            </a:br>
            <a:r>
              <a:rPr lang="en-US" sz="4400" cap="none" dirty="0">
                <a:solidFill>
                  <a:srgbClr val="FFFFFF"/>
                </a:solidFill>
              </a:rPr>
              <a:t>Economic Development Administration </a:t>
            </a:r>
          </a:p>
        </p:txBody>
      </p:sp>
      <p:sp>
        <p:nvSpPr>
          <p:cNvPr id="40" name="Rectangle 39">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E71C1BF-AD06-0E8E-12F7-2864B5C06051}"/>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1CED088-3F90-438F-B570-9D0182528C90}" type="slidenum">
              <a:rPr lang="en-US">
                <a:solidFill>
                  <a:srgbClr val="FFFFFF">
                    <a:alpha val="50000"/>
                  </a:srgbClr>
                </a:solidFill>
              </a:rPr>
              <a:pPr>
                <a:spcAft>
                  <a:spcPts val="600"/>
                </a:spcAft>
              </a:pPr>
              <a:t>16</a:t>
            </a:fld>
            <a:endParaRPr lang="en-US">
              <a:solidFill>
                <a:srgbClr val="FFFFFF">
                  <a:alpha val="50000"/>
                </a:srgbClr>
              </a:solidFill>
            </a:endParaRPr>
          </a:p>
        </p:txBody>
      </p:sp>
    </p:spTree>
    <p:extLst>
      <p:ext uri="{BB962C8B-B14F-4D97-AF65-F5344CB8AC3E}">
        <p14:creationId xmlns:p14="http://schemas.microsoft.com/office/powerpoint/2010/main" val="28590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a:xfrm>
            <a:off x="414138" y="710494"/>
            <a:ext cx="11363723" cy="1013800"/>
          </a:xfrm>
        </p:spPr>
        <p:txBody>
          <a:bodyPr>
            <a:noAutofit/>
          </a:bodyPr>
          <a:lstStyle/>
          <a:p>
            <a:pPr algn="ctr"/>
            <a:r>
              <a:rPr lang="en-US" sz="3200" b="1" dirty="0"/>
              <a:t>EDA Reauthorization signed into law</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0" y="1435523"/>
            <a:ext cx="11777861" cy="5266707"/>
          </a:xfrm>
        </p:spPr>
        <p:txBody>
          <a:bodyPr>
            <a:normAutofit/>
          </a:bodyPr>
          <a:lstStyle/>
          <a:p>
            <a:pPr marL="1049850" lvl="2" indent="-342900" fontAlgn="ctr">
              <a:lnSpc>
                <a:spcPct val="120000"/>
              </a:lnSpc>
              <a:spcBef>
                <a:spcPts val="0"/>
              </a:spcBef>
            </a:pPr>
            <a:r>
              <a:rPr lang="en-US" sz="2000" b="0" i="0" dirty="0">
                <a:solidFill>
                  <a:srgbClr val="000000"/>
                </a:solidFill>
                <a:effectLst/>
                <a:latin typeface="Helvetica" panose="020B0604020202020204" pitchFamily="34" charset="0"/>
              </a:rPr>
              <a:t> On January 4 2025, the </a:t>
            </a:r>
            <a:r>
              <a:rPr lang="en-US" sz="2000" b="0" i="1" dirty="0">
                <a:solidFill>
                  <a:srgbClr val="000000"/>
                </a:solidFill>
                <a:effectLst/>
                <a:latin typeface="Helvetica" panose="020B0604020202020204" pitchFamily="34" charset="0"/>
              </a:rPr>
              <a:t>Thomas R. Carper Water Resources Development Act of 2024 (S. 4367) </a:t>
            </a:r>
            <a:r>
              <a:rPr lang="en-US" sz="2000" b="0" i="0" dirty="0">
                <a:solidFill>
                  <a:srgbClr val="000000"/>
                </a:solidFill>
                <a:effectLst/>
                <a:latin typeface="Helvetica" panose="020B0604020202020204" pitchFamily="34" charset="0"/>
              </a:rPr>
              <a:t>was signed into law, following its passage in the House and Senate with overwhelming bipartisan support. </a:t>
            </a:r>
          </a:p>
          <a:p>
            <a:pPr marL="1049850" lvl="2" indent="-342900" fontAlgn="ctr">
              <a:lnSpc>
                <a:spcPct val="120000"/>
              </a:lnSpc>
              <a:spcBef>
                <a:spcPts val="0"/>
              </a:spcBef>
            </a:pPr>
            <a:r>
              <a:rPr lang="en-US" sz="2000" b="0" i="0" dirty="0">
                <a:solidFill>
                  <a:srgbClr val="000000"/>
                </a:solidFill>
                <a:effectLst/>
                <a:latin typeface="Helvetica" panose="020B0604020202020204" pitchFamily="34" charset="0"/>
              </a:rPr>
              <a:t>The reauthorization of the EDA will strengthen and protect EDA’s programs and will enhance key initiatives that are vital to the success of NADO members and Economic Development Districts across the country. </a:t>
            </a:r>
          </a:p>
          <a:p>
            <a:pPr marL="1049850" lvl="2" indent="-342900" fontAlgn="ctr">
              <a:lnSpc>
                <a:spcPct val="120000"/>
              </a:lnSpc>
              <a:spcBef>
                <a:spcPts val="0"/>
              </a:spcBef>
            </a:pPr>
            <a:r>
              <a:rPr lang="en-US" sz="2000" b="0" i="0" dirty="0">
                <a:solidFill>
                  <a:srgbClr val="000000"/>
                </a:solidFill>
                <a:effectLst/>
                <a:latin typeface="Helvetica" panose="020B0604020202020204" pitchFamily="34" charset="0"/>
              </a:rPr>
              <a:t>The legislation also bolsters many of the core traditional programs that EDA has administered ever since it was originally authorized in the </a:t>
            </a:r>
            <a:r>
              <a:rPr lang="en-US" sz="2000" b="0" i="1" dirty="0">
                <a:solidFill>
                  <a:srgbClr val="000000"/>
                </a:solidFill>
                <a:effectLst/>
                <a:latin typeface="Helvetica" panose="020B0604020202020204" pitchFamily="34" charset="0"/>
              </a:rPr>
              <a:t>Public Works and Economic Development Act of 1965</a:t>
            </a:r>
            <a:r>
              <a:rPr lang="en-US" sz="2000" b="0" i="0" dirty="0">
                <a:solidFill>
                  <a:srgbClr val="000000"/>
                </a:solidFill>
                <a:effectLst/>
                <a:latin typeface="Helvetica" panose="020B0604020202020204" pitchFamily="34" charset="0"/>
              </a:rPr>
              <a:t>. </a:t>
            </a:r>
            <a:endParaRPr lang="en-US" sz="2000" dirty="0">
              <a:solidFill>
                <a:schemeClr val="tx1"/>
              </a:solidFill>
            </a:endParaRPr>
          </a:p>
        </p:txBody>
      </p:sp>
    </p:spTree>
    <p:extLst>
      <p:ext uri="{BB962C8B-B14F-4D97-AF65-F5344CB8AC3E}">
        <p14:creationId xmlns:p14="http://schemas.microsoft.com/office/powerpoint/2010/main" val="402693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EE3A-F960-A438-49F4-580F57ED6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38C62-ADF5-1A0B-E229-4F9641E08D6E}"/>
              </a:ext>
            </a:extLst>
          </p:cNvPr>
          <p:cNvSpPr>
            <a:spLocks noGrp="1"/>
          </p:cNvSpPr>
          <p:nvPr>
            <p:ph type="title"/>
          </p:nvPr>
        </p:nvSpPr>
        <p:spPr>
          <a:xfrm>
            <a:off x="414138" y="710494"/>
            <a:ext cx="11363723" cy="1013800"/>
          </a:xfrm>
        </p:spPr>
        <p:txBody>
          <a:bodyPr>
            <a:noAutofit/>
          </a:bodyPr>
          <a:lstStyle/>
          <a:p>
            <a:pPr algn="ctr"/>
            <a:r>
              <a:rPr lang="en-US" sz="3200" b="1" dirty="0"/>
              <a:t>EDA Reauthorization bill highlights</a:t>
            </a:r>
          </a:p>
        </p:txBody>
      </p:sp>
      <p:sp>
        <p:nvSpPr>
          <p:cNvPr id="5" name="Content Placeholder 4">
            <a:extLst>
              <a:ext uri="{FF2B5EF4-FFF2-40B4-BE49-F238E27FC236}">
                <a16:creationId xmlns:a16="http://schemas.microsoft.com/office/drawing/2014/main" id="{73C46E49-7BA5-8209-9CC4-57833DDFAB6B}"/>
              </a:ext>
            </a:extLst>
          </p:cNvPr>
          <p:cNvSpPr>
            <a:spLocks noGrp="1"/>
          </p:cNvSpPr>
          <p:nvPr>
            <p:ph idx="1"/>
          </p:nvPr>
        </p:nvSpPr>
        <p:spPr>
          <a:xfrm>
            <a:off x="-190500" y="1946967"/>
            <a:ext cx="11777861" cy="5266707"/>
          </a:xfrm>
        </p:spPr>
        <p:txBody>
          <a:bodyPr>
            <a:normAutofit/>
          </a:bodyPr>
          <a:lstStyle/>
          <a:p>
            <a:pPr marL="706950" lvl="2" indent="0" fontAlgn="ctr">
              <a:lnSpc>
                <a:spcPct val="120000"/>
              </a:lnSpc>
              <a:spcBef>
                <a:spcPts val="0"/>
              </a:spcBef>
              <a:buNone/>
            </a:pPr>
            <a:r>
              <a:rPr lang="en-US" sz="1800" b="1" dirty="0">
                <a:solidFill>
                  <a:schemeClr val="tx1"/>
                </a:solidFill>
                <a:latin typeface="Helvetica" panose="020B0604020202020204" pitchFamily="34" charset="0"/>
                <a:cs typeface="Helvetica" panose="020B0604020202020204" pitchFamily="34" charset="0"/>
              </a:rPr>
              <a:t>Authorization Level for EDA Partnership Planning Grants</a:t>
            </a:r>
          </a:p>
          <a:p>
            <a:pPr marL="1049850" lvl="2" indent="-34290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The EDA reauthorization legislation includes the following authorized funding levels for Partnership Planning Grants:</a:t>
            </a:r>
          </a:p>
          <a:p>
            <a:pPr marL="1391850" lvl="3" indent="-342900" fontAlgn="ctr">
              <a:lnSpc>
                <a:spcPct val="120000"/>
              </a:lnSpc>
              <a:spcBef>
                <a:spcPts val="0"/>
              </a:spcBef>
            </a:pPr>
            <a:r>
              <a:rPr lang="en-US" sz="1600" dirty="0">
                <a:solidFill>
                  <a:schemeClr val="tx1"/>
                </a:solidFill>
                <a:latin typeface="Helvetica" panose="020B0604020202020204" pitchFamily="34" charset="0"/>
                <a:cs typeface="Helvetica" panose="020B0604020202020204" pitchFamily="34" charset="0"/>
              </a:rPr>
              <a:t>$90 million for Fiscal Year 2025</a:t>
            </a:r>
          </a:p>
          <a:p>
            <a:pPr marL="1391850" lvl="3" indent="-342900" fontAlgn="ctr">
              <a:lnSpc>
                <a:spcPct val="120000"/>
              </a:lnSpc>
              <a:spcBef>
                <a:spcPts val="0"/>
              </a:spcBef>
            </a:pPr>
            <a:r>
              <a:rPr lang="en-US" sz="1600" dirty="0">
                <a:solidFill>
                  <a:schemeClr val="tx1"/>
                </a:solidFill>
                <a:latin typeface="Helvetica" panose="020B0604020202020204" pitchFamily="34" charset="0"/>
                <a:cs typeface="Helvetica" panose="020B0604020202020204" pitchFamily="34" charset="0"/>
              </a:rPr>
              <a:t>$100 million for Fiscal Year 2026</a:t>
            </a:r>
          </a:p>
          <a:p>
            <a:pPr marL="1391850" lvl="3" indent="-342900" fontAlgn="ctr">
              <a:lnSpc>
                <a:spcPct val="120000"/>
              </a:lnSpc>
              <a:spcBef>
                <a:spcPts val="0"/>
              </a:spcBef>
            </a:pPr>
            <a:r>
              <a:rPr lang="en-US" sz="1600" dirty="0">
                <a:solidFill>
                  <a:schemeClr val="tx1"/>
                </a:solidFill>
                <a:latin typeface="Helvetica" panose="020B0604020202020204" pitchFamily="34" charset="0"/>
                <a:cs typeface="Helvetica" panose="020B0604020202020204" pitchFamily="34" charset="0"/>
              </a:rPr>
              <a:t>$110 million for Fiscal Year 2027</a:t>
            </a:r>
          </a:p>
          <a:p>
            <a:pPr marL="1391850" lvl="3" indent="-342900" fontAlgn="ctr">
              <a:lnSpc>
                <a:spcPct val="120000"/>
              </a:lnSpc>
              <a:spcBef>
                <a:spcPts val="0"/>
              </a:spcBef>
            </a:pPr>
            <a:r>
              <a:rPr lang="en-US" sz="1600" dirty="0">
                <a:solidFill>
                  <a:schemeClr val="tx1"/>
                </a:solidFill>
                <a:latin typeface="Helvetica" panose="020B0604020202020204" pitchFamily="34" charset="0"/>
                <a:cs typeface="Helvetica" panose="020B0604020202020204" pitchFamily="34" charset="0"/>
              </a:rPr>
              <a:t>$120 million for Fiscal Year 2028</a:t>
            </a:r>
          </a:p>
          <a:p>
            <a:pPr marL="1391850" lvl="3" indent="-342900" fontAlgn="ctr">
              <a:lnSpc>
                <a:spcPct val="120000"/>
              </a:lnSpc>
              <a:spcBef>
                <a:spcPts val="0"/>
              </a:spcBef>
            </a:pPr>
            <a:r>
              <a:rPr lang="en-US" sz="1600" dirty="0">
                <a:solidFill>
                  <a:schemeClr val="tx1"/>
                </a:solidFill>
                <a:latin typeface="Helvetica" panose="020B0604020202020204" pitchFamily="34" charset="0"/>
                <a:cs typeface="Helvetica" panose="020B0604020202020204" pitchFamily="34" charset="0"/>
              </a:rPr>
              <a:t>$130 million for Fiscal Year 2029</a:t>
            </a:r>
          </a:p>
          <a:p>
            <a:pPr marL="1049850" lvl="2" indent="-342900" fontAlgn="ctr">
              <a:lnSpc>
                <a:spcPct val="120000"/>
              </a:lnSpc>
              <a:spcBef>
                <a:spcPts val="0"/>
              </a:spcBef>
            </a:pPr>
            <a:r>
              <a:rPr lang="en-US" sz="1800" b="1" dirty="0">
                <a:solidFill>
                  <a:schemeClr val="tx1"/>
                </a:solidFill>
                <a:latin typeface="Helvetica" panose="020B0604020202020204" pitchFamily="34" charset="0"/>
                <a:cs typeface="Helvetica" panose="020B0604020202020204" pitchFamily="34" charset="0"/>
              </a:rPr>
              <a:t>Authorization versus Appropriation Level</a:t>
            </a:r>
          </a:p>
          <a:p>
            <a:pPr marL="1391850" lvl="3" indent="-342900" fontAlgn="ctr">
              <a:lnSpc>
                <a:spcPct val="120000"/>
              </a:lnSpc>
              <a:spcBef>
                <a:spcPts val="0"/>
              </a:spcBef>
            </a:pPr>
            <a:r>
              <a:rPr lang="en-US" sz="1600" dirty="0">
                <a:solidFill>
                  <a:schemeClr val="tx1"/>
                </a:solidFill>
                <a:latin typeface="Helvetica" panose="020B0604020202020204" pitchFamily="34" charset="0"/>
                <a:cs typeface="Helvetica" panose="020B0604020202020204" pitchFamily="34" charset="0"/>
              </a:rPr>
              <a:t>The amounts listed above are authorized funding levels, not actual appropriated funding levels. In order for the authorized funding levels to be provided to Economic Development Districts, Congressional appropriators would still need to provide appropriated levels of funding that are equivalent to the authorized amounts. This has not yet happened.</a:t>
            </a:r>
          </a:p>
          <a:p>
            <a:pPr marL="1049850" lvl="2" indent="-342900" fontAlgn="ctr">
              <a:lnSpc>
                <a:spcPct val="120000"/>
              </a:lnSpc>
              <a:spcBef>
                <a:spcPts val="0"/>
              </a:spcBef>
            </a:pPr>
            <a:endParaRPr lang="en-US" sz="1800" dirty="0">
              <a:solidFill>
                <a:schemeClr val="dk1"/>
              </a:solidFill>
              <a:latin typeface="Helvetica" panose="020B0604020202020204" pitchFamily="34" charset="0"/>
              <a:cs typeface="Helvetica" panose="020B0604020202020204" pitchFamily="34" charset="0"/>
            </a:endParaRPr>
          </a:p>
          <a:p>
            <a:pPr marL="706950" lvl="2" indent="0" fontAlgn="ctr">
              <a:lnSpc>
                <a:spcPct val="120000"/>
              </a:lnSpc>
              <a:spcBef>
                <a:spcPts val="0"/>
              </a:spcBef>
              <a:buNone/>
            </a:pPr>
            <a:endParaRPr lang="en-US" sz="14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5919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387AF-41D8-F52A-BD85-E4A339572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70161-233C-71A7-BA27-E264ECAA49A1}"/>
              </a:ext>
            </a:extLst>
          </p:cNvPr>
          <p:cNvSpPr>
            <a:spLocks noGrp="1"/>
          </p:cNvSpPr>
          <p:nvPr>
            <p:ph type="title"/>
          </p:nvPr>
        </p:nvSpPr>
        <p:spPr>
          <a:xfrm>
            <a:off x="414138" y="710494"/>
            <a:ext cx="11363723" cy="1013800"/>
          </a:xfrm>
        </p:spPr>
        <p:txBody>
          <a:bodyPr>
            <a:noAutofit/>
          </a:bodyPr>
          <a:lstStyle/>
          <a:p>
            <a:pPr algn="ctr"/>
            <a:r>
              <a:rPr lang="en-US" sz="3200" b="1" dirty="0"/>
              <a:t>EDA Reauthorization bill highlights</a:t>
            </a:r>
          </a:p>
        </p:txBody>
      </p:sp>
      <p:sp>
        <p:nvSpPr>
          <p:cNvPr id="5" name="Content Placeholder 4">
            <a:extLst>
              <a:ext uri="{FF2B5EF4-FFF2-40B4-BE49-F238E27FC236}">
                <a16:creationId xmlns:a16="http://schemas.microsoft.com/office/drawing/2014/main" id="{13831610-41A1-4408-31C7-1E3CC89D69F0}"/>
              </a:ext>
            </a:extLst>
          </p:cNvPr>
          <p:cNvSpPr>
            <a:spLocks noGrp="1"/>
          </p:cNvSpPr>
          <p:nvPr>
            <p:ph idx="1"/>
          </p:nvPr>
        </p:nvSpPr>
        <p:spPr>
          <a:xfrm>
            <a:off x="-190500" y="1946967"/>
            <a:ext cx="12170690" cy="5569711"/>
          </a:xfrm>
        </p:spPr>
        <p:txBody>
          <a:bodyPr>
            <a:normAutofit/>
          </a:bodyPr>
          <a:lstStyle/>
          <a:p>
            <a:pPr marL="706950" lvl="2" indent="0" fontAlgn="ctr">
              <a:lnSpc>
                <a:spcPct val="120000"/>
              </a:lnSpc>
              <a:spcBef>
                <a:spcPts val="0"/>
              </a:spcBef>
              <a:buNone/>
            </a:pPr>
            <a:r>
              <a:rPr lang="en-US" sz="1800" b="1" dirty="0">
                <a:solidFill>
                  <a:schemeClr val="tx1"/>
                </a:solidFill>
                <a:latin typeface="Helvetica" panose="020B0604020202020204" pitchFamily="34" charset="0"/>
                <a:cs typeface="Helvetica" panose="020B0604020202020204" pitchFamily="34" charset="0"/>
              </a:rPr>
              <a:t>Federal Cost Share and Local Mach for Partnership Planning Grants</a:t>
            </a:r>
          </a:p>
          <a:p>
            <a:pPr marL="992700" lvl="2" indent="-28575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The EDA reauthorization legislation includes a provision that states that the Secretary of Commerce may increase the Federal Share for Partnership Planning Grants </a:t>
            </a:r>
            <a:r>
              <a:rPr lang="en-US" sz="1800" b="1" dirty="0">
                <a:solidFill>
                  <a:schemeClr val="tx1"/>
                </a:solidFill>
                <a:latin typeface="Helvetica" panose="020B0604020202020204" pitchFamily="34" charset="0"/>
                <a:cs typeface="Helvetica" panose="020B0604020202020204" pitchFamily="34" charset="0"/>
              </a:rPr>
              <a:t>up to 100 percent </a:t>
            </a:r>
            <a:r>
              <a:rPr lang="en-US" sz="1800" dirty="0">
                <a:solidFill>
                  <a:schemeClr val="tx1"/>
                </a:solidFill>
                <a:latin typeface="Helvetica" panose="020B0604020202020204" pitchFamily="34" charset="0"/>
                <a:cs typeface="Helvetica" panose="020B0604020202020204" pitchFamily="34" charset="0"/>
              </a:rPr>
              <a:t>of the total cost of the project. This is at the discretion of Commerce and EDA and is not something that the agency is required to do.</a:t>
            </a:r>
          </a:p>
          <a:p>
            <a:pPr marL="706950" lvl="2" indent="0" fontAlgn="ctr">
              <a:lnSpc>
                <a:spcPct val="120000"/>
              </a:lnSpc>
              <a:spcBef>
                <a:spcPts val="0"/>
              </a:spcBef>
              <a:buNone/>
            </a:pPr>
            <a:r>
              <a:rPr lang="en-US" sz="1800" b="1" dirty="0">
                <a:solidFill>
                  <a:schemeClr val="tx1"/>
                </a:solidFill>
                <a:latin typeface="Helvetica" panose="020B0604020202020204" pitchFamily="34" charset="0"/>
                <a:cs typeface="Helvetica" panose="020B0604020202020204" pitchFamily="34" charset="0"/>
              </a:rPr>
              <a:t>Baseline Cost Share for All EDA Grants </a:t>
            </a:r>
          </a:p>
          <a:p>
            <a:pPr marL="992700" lvl="2" indent="-28575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The EDA reauthorization legislation includes a provision that increases the baseline cost share for all EDA grants from </a:t>
            </a:r>
            <a:r>
              <a:rPr lang="en-US" sz="1800" b="1" dirty="0">
                <a:solidFill>
                  <a:schemeClr val="tx1"/>
                </a:solidFill>
                <a:latin typeface="Helvetica" panose="020B0604020202020204" pitchFamily="34" charset="0"/>
                <a:cs typeface="Helvetica" panose="020B0604020202020204" pitchFamily="34" charset="0"/>
              </a:rPr>
              <a:t>50% to 60%</a:t>
            </a:r>
            <a:r>
              <a:rPr lang="en-US" sz="1800" dirty="0">
                <a:solidFill>
                  <a:schemeClr val="tx1"/>
                </a:solidFill>
                <a:latin typeface="Helvetica" panose="020B0604020202020204" pitchFamily="34" charset="0"/>
                <a:cs typeface="Helvetica" panose="020B0604020202020204" pitchFamily="34" charset="0"/>
              </a:rPr>
              <a:t>. This is a “floor” amount for the federal cost share of all EDA grants carried out under 42 U.S.C. § 3144.</a:t>
            </a:r>
          </a:p>
          <a:p>
            <a:pPr marL="992700" lvl="2" indent="-285750" fontAlgn="ctr">
              <a:lnSpc>
                <a:spcPct val="120000"/>
              </a:lnSpc>
              <a:spcBef>
                <a:spcPts val="0"/>
              </a:spcBef>
            </a:pPr>
            <a:r>
              <a:rPr lang="en-US" sz="1800" dirty="0">
                <a:solidFill>
                  <a:schemeClr val="tx1"/>
                </a:solidFill>
                <a:latin typeface="Helvetica" panose="020B0604020202020204" pitchFamily="34" charset="0"/>
                <a:cs typeface="Helvetica" panose="020B0604020202020204" pitchFamily="34" charset="0"/>
              </a:rPr>
              <a:t>The EDA reauthorization legislation also includes a provision that states that any funds contributed by a Regional Commission for an [EDA] project may be considered to be part of the </a:t>
            </a:r>
            <a:r>
              <a:rPr lang="en-US" sz="1800" b="1" dirty="0">
                <a:solidFill>
                  <a:schemeClr val="tx1"/>
                </a:solidFill>
                <a:latin typeface="Helvetica" panose="020B0604020202020204" pitchFamily="34" charset="0"/>
                <a:cs typeface="Helvetica" panose="020B0604020202020204" pitchFamily="34" charset="0"/>
              </a:rPr>
              <a:t>non-federal share </a:t>
            </a:r>
            <a:r>
              <a:rPr lang="en-US" sz="1800" dirty="0">
                <a:solidFill>
                  <a:schemeClr val="tx1"/>
                </a:solidFill>
                <a:latin typeface="Helvetica" panose="020B0604020202020204" pitchFamily="34" charset="0"/>
                <a:cs typeface="Helvetica" panose="020B0604020202020204" pitchFamily="34" charset="0"/>
              </a:rPr>
              <a:t>of the project. </a:t>
            </a:r>
          </a:p>
          <a:p>
            <a:pPr marL="706950" lvl="2" indent="0" fontAlgn="ctr">
              <a:lnSpc>
                <a:spcPct val="120000"/>
              </a:lnSpc>
              <a:spcBef>
                <a:spcPts val="0"/>
              </a:spcBef>
              <a:buNone/>
            </a:pPr>
            <a:endParaRPr lang="en-US" sz="1800" dirty="0">
              <a:solidFill>
                <a:schemeClr val="tx1"/>
              </a:solidFill>
            </a:endParaRPr>
          </a:p>
          <a:p>
            <a:pPr marL="1049850" lvl="2" indent="-342900" fontAlgn="ctr">
              <a:lnSpc>
                <a:spcPct val="120000"/>
              </a:lnSpc>
              <a:spcBef>
                <a:spcPts val="0"/>
              </a:spcBef>
            </a:pPr>
            <a:endParaRPr lang="en-US" sz="1800" dirty="0">
              <a:solidFill>
                <a:schemeClr val="tx1"/>
              </a:solidFill>
            </a:endParaRPr>
          </a:p>
          <a:p>
            <a:pPr marL="706950" lvl="2" indent="0" fontAlgn="ctr">
              <a:lnSpc>
                <a:spcPct val="120000"/>
              </a:lnSpc>
              <a:spcBef>
                <a:spcPts val="0"/>
              </a:spcBef>
              <a:buNone/>
            </a:pPr>
            <a:endParaRPr lang="en-US" sz="1400" dirty="0">
              <a:solidFill>
                <a:schemeClr val="tx1"/>
              </a:solidFill>
            </a:endParaRPr>
          </a:p>
        </p:txBody>
      </p:sp>
    </p:spTree>
    <p:extLst>
      <p:ext uri="{BB962C8B-B14F-4D97-AF65-F5344CB8AC3E}">
        <p14:creationId xmlns:p14="http://schemas.microsoft.com/office/powerpoint/2010/main" val="211268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387AA3-7462-2EDF-9E1A-91BB1A04B7CF}"/>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979AA81-1E9C-66D7-9427-A4E22B0B2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C895C681-106B-3B36-F52B-3E2808B65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B1DFA68B-1AF4-6CC7-BF59-63EF3FCF7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4" name="Rectangle 33">
            <a:extLst>
              <a:ext uri="{FF2B5EF4-FFF2-40B4-BE49-F238E27FC236}">
                <a16:creationId xmlns:a16="http://schemas.microsoft.com/office/drawing/2014/main" id="{312A32FC-FF0B-E670-302A-FF7B67EF9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6" name="Rectangle 35">
            <a:extLst>
              <a:ext uri="{FF2B5EF4-FFF2-40B4-BE49-F238E27FC236}">
                <a16:creationId xmlns:a16="http://schemas.microsoft.com/office/drawing/2014/main" id="{C95EFF0E-5A3F-7C87-844C-CAD4D0774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8" name="Rectangle 37">
            <a:extLst>
              <a:ext uri="{FF2B5EF4-FFF2-40B4-BE49-F238E27FC236}">
                <a16:creationId xmlns:a16="http://schemas.microsoft.com/office/drawing/2014/main" id="{C6E30BF1-9A0C-5290-F633-2816DA0EB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BA499EF4-B9DD-D060-D7B9-92BC86BEB9BA}"/>
              </a:ext>
            </a:extLst>
          </p:cNvPr>
          <p:cNvSpPr>
            <a:spLocks noGrp="1"/>
          </p:cNvSpPr>
          <p:nvPr>
            <p:ph type="title"/>
          </p:nvPr>
        </p:nvSpPr>
        <p:spPr>
          <a:xfrm>
            <a:off x="-36066" y="955415"/>
            <a:ext cx="12192000" cy="4947169"/>
          </a:xfrm>
        </p:spPr>
        <p:txBody>
          <a:bodyPr vert="horz" lIns="91440" tIns="45720" rIns="91440" bIns="45720" rtlCol="0" anchor="ctr">
            <a:normAutofit/>
          </a:bodyPr>
          <a:lstStyle/>
          <a:p>
            <a:pPr algn="ctr"/>
            <a:r>
              <a:rPr lang="en-US" sz="4400" cap="none" dirty="0">
                <a:solidFill>
                  <a:srgbClr val="FFFFFF"/>
                </a:solidFill>
              </a:rPr>
              <a:t>Latest Updates</a:t>
            </a:r>
          </a:p>
        </p:txBody>
      </p:sp>
      <p:sp>
        <p:nvSpPr>
          <p:cNvPr id="40" name="Rectangle 39">
            <a:extLst>
              <a:ext uri="{FF2B5EF4-FFF2-40B4-BE49-F238E27FC236}">
                <a16:creationId xmlns:a16="http://schemas.microsoft.com/office/drawing/2014/main" id="{979C0707-2347-6A50-46AD-26160FB6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2" name="Rectangle 41">
            <a:extLst>
              <a:ext uri="{FF2B5EF4-FFF2-40B4-BE49-F238E27FC236}">
                <a16:creationId xmlns:a16="http://schemas.microsoft.com/office/drawing/2014/main" id="{4627C4F4-D18C-547C-B062-186DDCC0D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F27C961C-BF25-5B89-CC08-FF259226A309}"/>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1CED088-3F90-438F-B570-9D0182528C90}" type="slidenum">
              <a:rPr kumimoji="0" lang="en-US" sz="900" b="0" i="0" u="none" strike="noStrike" kern="1200" cap="none" spc="0" normalizeH="0" baseline="0" noProof="0">
                <a:ln>
                  <a:noFill/>
                </a:ln>
                <a:solidFill>
                  <a:srgbClr val="FFFFFF">
                    <a:alpha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dirty="0">
              <a:ln>
                <a:noFill/>
              </a:ln>
              <a:solidFill>
                <a:srgbClr val="FFFFFF">
                  <a:alpha val="50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3911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9546D-74E8-8B8C-65F0-BD5AB4721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65D3B-473A-DCFA-921F-16FBFFD56CB2}"/>
              </a:ext>
            </a:extLst>
          </p:cNvPr>
          <p:cNvSpPr>
            <a:spLocks noGrp="1"/>
          </p:cNvSpPr>
          <p:nvPr>
            <p:ph type="title"/>
          </p:nvPr>
        </p:nvSpPr>
        <p:spPr>
          <a:xfrm>
            <a:off x="414138" y="710494"/>
            <a:ext cx="11363723" cy="1013800"/>
          </a:xfrm>
        </p:spPr>
        <p:txBody>
          <a:bodyPr>
            <a:noAutofit/>
          </a:bodyPr>
          <a:lstStyle/>
          <a:p>
            <a:pPr algn="ctr"/>
            <a:r>
              <a:rPr lang="en-US" sz="3200" b="1" dirty="0"/>
              <a:t>Federal Regional Commissions</a:t>
            </a:r>
          </a:p>
        </p:txBody>
      </p:sp>
      <p:sp>
        <p:nvSpPr>
          <p:cNvPr id="5" name="Content Placeholder 4">
            <a:extLst>
              <a:ext uri="{FF2B5EF4-FFF2-40B4-BE49-F238E27FC236}">
                <a16:creationId xmlns:a16="http://schemas.microsoft.com/office/drawing/2014/main" id="{FB450A4A-DF12-B86C-DAB9-11953A18252A}"/>
              </a:ext>
            </a:extLst>
          </p:cNvPr>
          <p:cNvSpPr>
            <a:spLocks noGrp="1"/>
          </p:cNvSpPr>
          <p:nvPr>
            <p:ph idx="1"/>
          </p:nvPr>
        </p:nvSpPr>
        <p:spPr>
          <a:xfrm>
            <a:off x="414138" y="2220343"/>
            <a:ext cx="10974763" cy="4962881"/>
          </a:xfrm>
        </p:spPr>
        <p:txBody>
          <a:bodyPr>
            <a:normAutofit fontScale="92500" lnSpcReduction="10000"/>
          </a:bodyPr>
          <a:lstStyle/>
          <a:p>
            <a:pPr algn="l"/>
            <a:endParaRPr lang="en-US" sz="1800" b="0" i="0" u="none" strike="noStrike" baseline="0" dirty="0">
              <a:solidFill>
                <a:srgbClr val="000000"/>
              </a:solidFill>
              <a:latin typeface="Calibri" panose="020F0502020204030204" pitchFamily="34" charset="0"/>
            </a:endParaRPr>
          </a:p>
          <a:p>
            <a:pPr marL="0" indent="0">
              <a:buNone/>
            </a:pPr>
            <a:r>
              <a:rPr lang="en-US" sz="1800" b="1" i="0" u="none" strike="noStrike" baseline="0" dirty="0">
                <a:solidFill>
                  <a:srgbClr val="000000"/>
                </a:solidFill>
                <a:latin typeface="Calibri" panose="020F0502020204030204" pitchFamily="34" charset="0"/>
              </a:rPr>
              <a:t>The EDA reauthorization legislation updates the definitions of the Regional </a:t>
            </a:r>
            <a:r>
              <a:rPr lang="en-US" b="1" dirty="0">
                <a:solidFill>
                  <a:srgbClr val="000000"/>
                </a:solidFill>
                <a:latin typeface="Calibri" panose="020F0502020204030204" pitchFamily="34" charset="0"/>
              </a:rPr>
              <a:t>C</a:t>
            </a:r>
            <a:r>
              <a:rPr lang="en-US" sz="1800" b="1" i="0" u="none" strike="noStrike" baseline="0" dirty="0">
                <a:solidFill>
                  <a:srgbClr val="000000"/>
                </a:solidFill>
                <a:latin typeface="Calibri" panose="020F0502020204030204" pitchFamily="34" charset="0"/>
              </a:rPr>
              <a:t>ommissions </a:t>
            </a:r>
            <a:r>
              <a:rPr lang="en-US" sz="1800" b="0" i="0" u="none" strike="noStrike" baseline="0" dirty="0">
                <a:solidFill>
                  <a:srgbClr val="000000"/>
                </a:solidFill>
                <a:latin typeface="Calibri" panose="020F0502020204030204" pitchFamily="34" charset="0"/>
              </a:rPr>
              <a:t>and enhances the ability of EDA to coordinate with the Regional </a:t>
            </a:r>
            <a:r>
              <a:rPr lang="en-US" dirty="0">
                <a:solidFill>
                  <a:srgbClr val="000000"/>
                </a:solidFill>
                <a:latin typeface="Calibri" panose="020F0502020204030204" pitchFamily="34" charset="0"/>
              </a:rPr>
              <a:t>C</a:t>
            </a:r>
            <a:r>
              <a:rPr lang="en-US" sz="1800" b="0" i="0" u="none" strike="noStrike" baseline="0" dirty="0">
                <a:solidFill>
                  <a:srgbClr val="000000"/>
                </a:solidFill>
                <a:latin typeface="Calibri" panose="020F0502020204030204" pitchFamily="34" charset="0"/>
              </a:rPr>
              <a:t>ommissions. It also authorizes some new Regional </a:t>
            </a:r>
            <a:r>
              <a:rPr lang="en-US" dirty="0">
                <a:solidFill>
                  <a:srgbClr val="000000"/>
                </a:solidFill>
                <a:latin typeface="Calibri" panose="020F0502020204030204" pitchFamily="34" charset="0"/>
              </a:rPr>
              <a:t>C</a:t>
            </a:r>
            <a:r>
              <a:rPr lang="en-US" sz="1800" b="0" i="0" u="none" strike="noStrike" baseline="0" dirty="0">
                <a:solidFill>
                  <a:srgbClr val="000000"/>
                </a:solidFill>
                <a:latin typeface="Calibri" panose="020F0502020204030204" pitchFamily="34" charset="0"/>
              </a:rPr>
              <a:t>ommissions. The following are the Regional Commissions outlined in the legislation: </a:t>
            </a:r>
          </a:p>
          <a:p>
            <a:r>
              <a:rPr lang="en-US" sz="1800" b="0" i="0" u="none" strike="noStrike" baseline="0" dirty="0">
                <a:solidFill>
                  <a:srgbClr val="000000"/>
                </a:solidFill>
                <a:latin typeface="Calibri" panose="020F0502020204030204" pitchFamily="34" charset="0"/>
              </a:rPr>
              <a:t>− The Appalachian Regional Commission </a:t>
            </a:r>
          </a:p>
          <a:p>
            <a:r>
              <a:rPr lang="en-US" sz="1800" b="0" i="0" u="none" strike="noStrike" baseline="0" dirty="0">
                <a:solidFill>
                  <a:srgbClr val="000000"/>
                </a:solidFill>
                <a:latin typeface="Calibri" panose="020F0502020204030204" pitchFamily="34" charset="0"/>
              </a:rPr>
              <a:t>− The Delta Regional Authority </a:t>
            </a:r>
          </a:p>
          <a:p>
            <a:r>
              <a:rPr lang="en-US" sz="1800" b="0" i="0" u="none" strike="noStrike" baseline="0" dirty="0">
                <a:solidFill>
                  <a:srgbClr val="000000"/>
                </a:solidFill>
                <a:latin typeface="Calibri" panose="020F0502020204030204" pitchFamily="34" charset="0"/>
              </a:rPr>
              <a:t>− The Denali Commission </a:t>
            </a:r>
          </a:p>
          <a:p>
            <a:r>
              <a:rPr lang="en-US" sz="1800" b="0" i="0" u="none" strike="noStrike" baseline="0" dirty="0">
                <a:solidFill>
                  <a:srgbClr val="000000"/>
                </a:solidFill>
                <a:latin typeface="Calibri" panose="020F0502020204030204" pitchFamily="34" charset="0"/>
              </a:rPr>
              <a:t>− The Great Lakes Authority </a:t>
            </a:r>
          </a:p>
          <a:p>
            <a:r>
              <a:rPr lang="en-US" sz="1800" b="0" i="0" u="none" strike="noStrike" baseline="0" dirty="0">
                <a:solidFill>
                  <a:srgbClr val="000000"/>
                </a:solidFill>
                <a:latin typeface="Calibri" panose="020F0502020204030204" pitchFamily="34" charset="0"/>
              </a:rPr>
              <a:t>− The Mid-Atlantic Regional Commission </a:t>
            </a:r>
            <a:r>
              <a:rPr lang="en-US" sz="1800" b="1" i="0" u="none" strike="noStrike" baseline="0" dirty="0">
                <a:solidFill>
                  <a:srgbClr val="C00000"/>
                </a:solidFill>
                <a:latin typeface="Calibri" panose="020F0502020204030204" pitchFamily="34" charset="0"/>
              </a:rPr>
              <a:t>(NEW) </a:t>
            </a:r>
            <a:endParaRPr lang="en-US" sz="1800" b="0" i="0" u="none" strike="noStrike" baseline="0" dirty="0">
              <a:solidFill>
                <a:srgbClr val="C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The Northern Border Regional Commission </a:t>
            </a:r>
          </a:p>
          <a:p>
            <a:r>
              <a:rPr lang="en-US" sz="1800" b="0" i="0" u="none" strike="noStrike" baseline="0" dirty="0">
                <a:solidFill>
                  <a:srgbClr val="000000"/>
                </a:solidFill>
                <a:latin typeface="Calibri" panose="020F0502020204030204" pitchFamily="34" charset="0"/>
              </a:rPr>
              <a:t>− The Northern Great Plains Regional Authority </a:t>
            </a:r>
            <a:r>
              <a:rPr lang="en-US" dirty="0">
                <a:solidFill>
                  <a:srgbClr val="C00000"/>
                </a:solidFill>
                <a:latin typeface="Calibri" panose="020F0502020204030204" pitchFamily="34" charset="0"/>
              </a:rPr>
              <a:t>(Newly reauthorized; previous authorization had lapsed)</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The Southeast Crescent Regional Commission </a:t>
            </a:r>
          </a:p>
          <a:p>
            <a:r>
              <a:rPr lang="en-US" sz="1800" b="0" i="0" u="none" strike="noStrike" baseline="0" dirty="0">
                <a:solidFill>
                  <a:srgbClr val="000000"/>
                </a:solidFill>
                <a:latin typeface="Calibri" panose="020F0502020204030204" pitchFamily="34" charset="0"/>
              </a:rPr>
              <a:t>− The Southern New England Regional Commission </a:t>
            </a:r>
            <a:r>
              <a:rPr lang="en-US" sz="1800" b="1" i="0" u="none" strike="noStrike" baseline="0" dirty="0">
                <a:solidFill>
                  <a:srgbClr val="C00000"/>
                </a:solidFill>
                <a:latin typeface="Calibri" panose="020F0502020204030204" pitchFamily="34" charset="0"/>
              </a:rPr>
              <a:t>(NEW) </a:t>
            </a:r>
            <a:endParaRPr lang="en-US" sz="1800" b="0" i="0" u="none" strike="noStrike" baseline="0" dirty="0">
              <a:solidFill>
                <a:srgbClr val="C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 The Southwest Border Regional Commission </a:t>
            </a:r>
          </a:p>
          <a:p>
            <a:endParaRPr lang="en-US" sz="1800" b="0" i="0" u="none" strike="noStrike" baseline="0" dirty="0">
              <a:solidFill>
                <a:srgbClr val="000000"/>
              </a:solidFill>
              <a:latin typeface="Calibri" panose="020F0502020204030204" pitchFamily="34" charset="0"/>
            </a:endParaRPr>
          </a:p>
          <a:p>
            <a:pPr marL="706950" lvl="2" indent="0" fontAlgn="ctr">
              <a:lnSpc>
                <a:spcPct val="120000"/>
              </a:lnSpc>
              <a:spcBef>
                <a:spcPts val="0"/>
              </a:spcBef>
              <a:buNone/>
            </a:pPr>
            <a:endParaRPr lang="en-US" sz="1800" dirty="0">
              <a:solidFill>
                <a:schemeClr val="tx1"/>
              </a:solidFill>
            </a:endParaRPr>
          </a:p>
          <a:p>
            <a:pPr marL="1049850" lvl="2" indent="-342900" fontAlgn="ctr">
              <a:lnSpc>
                <a:spcPct val="120000"/>
              </a:lnSpc>
              <a:spcBef>
                <a:spcPts val="0"/>
              </a:spcBef>
            </a:pPr>
            <a:endParaRPr lang="en-US" sz="1800" dirty="0">
              <a:solidFill>
                <a:schemeClr val="tx1"/>
              </a:solidFill>
            </a:endParaRPr>
          </a:p>
          <a:p>
            <a:pPr marL="706950" lvl="2" indent="0" fontAlgn="ctr">
              <a:lnSpc>
                <a:spcPct val="120000"/>
              </a:lnSpc>
              <a:spcBef>
                <a:spcPts val="0"/>
              </a:spcBef>
              <a:buNone/>
            </a:pPr>
            <a:endParaRPr lang="en-US" sz="1400" dirty="0">
              <a:solidFill>
                <a:schemeClr val="tx1"/>
              </a:solidFill>
            </a:endParaRPr>
          </a:p>
        </p:txBody>
      </p:sp>
    </p:spTree>
    <p:extLst>
      <p:ext uri="{BB962C8B-B14F-4D97-AF65-F5344CB8AC3E}">
        <p14:creationId xmlns:p14="http://schemas.microsoft.com/office/powerpoint/2010/main" val="19427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A66356-B455-F694-8912-6B79D2EC678C}"/>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BFE8065-B7F7-E7ED-73CD-422255A3C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DAD29D6C-7A4C-F0E6-6FD2-BE23FA940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718A518B-1D72-0C42-6EA7-31FD88406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E401B4F2-685E-7A70-F884-F29C43289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CE050B59-BC17-1CB6-47DC-2DBB39809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6C0EA46-A11D-55F7-1A73-4E2D762CB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1779E78-FEAA-9495-9633-DC528C59C852}"/>
              </a:ext>
            </a:extLst>
          </p:cNvPr>
          <p:cNvSpPr>
            <a:spLocks noGrp="1"/>
          </p:cNvSpPr>
          <p:nvPr>
            <p:ph type="title"/>
          </p:nvPr>
        </p:nvSpPr>
        <p:spPr>
          <a:xfrm>
            <a:off x="-36066" y="955415"/>
            <a:ext cx="12192000" cy="4947169"/>
          </a:xfrm>
        </p:spPr>
        <p:txBody>
          <a:bodyPr vert="horz" lIns="91440" tIns="45720" rIns="91440" bIns="45720" rtlCol="0" anchor="ctr">
            <a:normAutofit/>
          </a:bodyPr>
          <a:lstStyle/>
          <a:p>
            <a:pPr algn="ctr"/>
            <a:r>
              <a:rPr lang="en-US" sz="4400" cap="none" dirty="0">
                <a:solidFill>
                  <a:srgbClr val="FFFFFF"/>
                </a:solidFill>
              </a:rPr>
              <a:t> EDA Appropriations FY 2026</a:t>
            </a:r>
          </a:p>
        </p:txBody>
      </p:sp>
      <p:sp>
        <p:nvSpPr>
          <p:cNvPr id="40" name="Rectangle 39">
            <a:extLst>
              <a:ext uri="{FF2B5EF4-FFF2-40B4-BE49-F238E27FC236}">
                <a16:creationId xmlns:a16="http://schemas.microsoft.com/office/drawing/2014/main" id="{50544DB0-AB04-69C6-0156-1307194AD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22CA4ED5-4026-6E03-01BC-2CDE01B15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9883159-39AC-CE57-C2A8-CC85BDFF47BD}"/>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1CED088-3F90-438F-B570-9D0182528C90}" type="slidenum">
              <a:rPr lang="en-US">
                <a:solidFill>
                  <a:srgbClr val="FFFFFF">
                    <a:alpha val="50000"/>
                  </a:srgbClr>
                </a:solidFill>
              </a:rPr>
              <a:pPr>
                <a:spcAft>
                  <a:spcPts val="600"/>
                </a:spcAft>
              </a:pPr>
              <a:t>21</a:t>
            </a:fld>
            <a:endParaRPr lang="en-US">
              <a:solidFill>
                <a:srgbClr val="FFFFFF">
                  <a:alpha val="50000"/>
                </a:srgbClr>
              </a:solidFill>
            </a:endParaRPr>
          </a:p>
        </p:txBody>
      </p:sp>
    </p:spTree>
    <p:extLst>
      <p:ext uri="{BB962C8B-B14F-4D97-AF65-F5344CB8AC3E}">
        <p14:creationId xmlns:p14="http://schemas.microsoft.com/office/powerpoint/2010/main" val="5961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CA68-7DE7-428E-9951-B75D1732D1D4}"/>
              </a:ext>
            </a:extLst>
          </p:cNvPr>
          <p:cNvSpPr>
            <a:spLocks noGrp="1"/>
          </p:cNvSpPr>
          <p:nvPr>
            <p:ph type="title"/>
          </p:nvPr>
        </p:nvSpPr>
        <p:spPr/>
        <p:txBody>
          <a:bodyPr>
            <a:noAutofit/>
          </a:bodyPr>
          <a:lstStyle/>
          <a:p>
            <a:pPr algn="ctr"/>
            <a:r>
              <a:rPr lang="en-US" sz="3200" b="1" dirty="0"/>
              <a:t>Economic development administration Appropriations</a:t>
            </a:r>
          </a:p>
        </p:txBody>
      </p:sp>
      <p:sp>
        <p:nvSpPr>
          <p:cNvPr id="5" name="Content Placeholder 4">
            <a:extLst>
              <a:ext uri="{FF2B5EF4-FFF2-40B4-BE49-F238E27FC236}">
                <a16:creationId xmlns:a16="http://schemas.microsoft.com/office/drawing/2014/main" id="{8844540B-B3C1-4D0F-B297-6887482F5885}"/>
              </a:ext>
            </a:extLst>
          </p:cNvPr>
          <p:cNvSpPr>
            <a:spLocks noGrp="1"/>
          </p:cNvSpPr>
          <p:nvPr>
            <p:ph idx="1"/>
          </p:nvPr>
        </p:nvSpPr>
        <p:spPr>
          <a:xfrm>
            <a:off x="101500" y="2185060"/>
            <a:ext cx="12316130" cy="5266707"/>
          </a:xfrm>
        </p:spPr>
        <p:txBody>
          <a:bodyPr>
            <a:normAutofit/>
          </a:bodyPr>
          <a:lstStyle/>
          <a:p>
            <a:pPr marL="706950" lvl="2" indent="0" fontAlgn="ctr">
              <a:lnSpc>
                <a:spcPct val="120000"/>
              </a:lnSpc>
              <a:spcBef>
                <a:spcPts val="0"/>
              </a:spcBef>
              <a:buNone/>
            </a:pPr>
            <a:endParaRPr lang="en-US" sz="2400" dirty="0">
              <a:solidFill>
                <a:schemeClr val="tx1"/>
              </a:solidFill>
            </a:endParaRPr>
          </a:p>
          <a:p>
            <a:pPr marL="706950" lvl="2" indent="0" fontAlgn="ctr">
              <a:lnSpc>
                <a:spcPct val="120000"/>
              </a:lnSpc>
              <a:spcBef>
                <a:spcPts val="0"/>
              </a:spcBef>
              <a:buNone/>
            </a:pPr>
            <a:endParaRPr lang="en-US" sz="3200" dirty="0">
              <a:solidFill>
                <a:schemeClr val="accent3">
                  <a:lumMod val="75000"/>
                </a:schemeClr>
              </a:solidFill>
              <a:effectLst/>
              <a:ea typeface="Calibri" panose="020F0502020204030204" pitchFamily="34" charset="0"/>
            </a:endParaRPr>
          </a:p>
          <a:p>
            <a:pPr marL="1048950" lvl="3" indent="0" fontAlgn="ctr">
              <a:lnSpc>
                <a:spcPct val="120000"/>
              </a:lnSpc>
              <a:spcBef>
                <a:spcPts val="0"/>
              </a:spcBef>
              <a:buNone/>
            </a:pPr>
            <a:endParaRPr lang="en-US" sz="2000" dirty="0">
              <a:solidFill>
                <a:schemeClr val="tx1"/>
              </a:solidFill>
            </a:endParaRPr>
          </a:p>
          <a:p>
            <a:pPr marL="1694700" lvl="4" indent="-285750" fontAlgn="ctr">
              <a:lnSpc>
                <a:spcPct val="120000"/>
              </a:lnSpc>
              <a:spcBef>
                <a:spcPts val="0"/>
              </a:spcBef>
            </a:pPr>
            <a:endParaRPr lang="en-US" sz="1400" dirty="0">
              <a:solidFill>
                <a:schemeClr val="tx1"/>
              </a:solidFill>
            </a:endParaRPr>
          </a:p>
          <a:p>
            <a:pPr marL="1334700" lvl="3" indent="-285750" fontAlgn="ctr">
              <a:lnSpc>
                <a:spcPct val="120000"/>
              </a:lnSpc>
              <a:spcBef>
                <a:spcPts val="0"/>
              </a:spcBef>
            </a:pPr>
            <a:endParaRPr lang="en-US" sz="1400" dirty="0">
              <a:solidFill>
                <a:schemeClr val="tx1"/>
              </a:solidFill>
            </a:endParaRPr>
          </a:p>
          <a:p>
            <a:pPr marL="706950" lvl="2" indent="0" fontAlgn="ctr">
              <a:lnSpc>
                <a:spcPct val="120000"/>
              </a:lnSpc>
              <a:spcBef>
                <a:spcPts val="0"/>
              </a:spcBef>
              <a:buNone/>
            </a:pPr>
            <a:endParaRPr lang="en-US" sz="1400" dirty="0">
              <a:solidFill>
                <a:schemeClr val="tx1"/>
              </a:solidFill>
            </a:endParaRPr>
          </a:p>
        </p:txBody>
      </p:sp>
      <p:graphicFrame>
        <p:nvGraphicFramePr>
          <p:cNvPr id="4" name="Table 3">
            <a:extLst>
              <a:ext uri="{FF2B5EF4-FFF2-40B4-BE49-F238E27FC236}">
                <a16:creationId xmlns:a16="http://schemas.microsoft.com/office/drawing/2014/main" id="{DCB27A5F-A084-46B8-8FBB-E256D24041E0}"/>
              </a:ext>
            </a:extLst>
          </p:cNvPr>
          <p:cNvGraphicFramePr>
            <a:graphicFrameLocks noGrp="1"/>
          </p:cNvGraphicFramePr>
          <p:nvPr>
            <p:extLst>
              <p:ext uri="{D42A27DB-BD31-4B8C-83A1-F6EECF244321}">
                <p14:modId xmlns:p14="http://schemas.microsoft.com/office/powerpoint/2010/main" val="4025403962"/>
              </p:ext>
            </p:extLst>
          </p:nvPr>
        </p:nvGraphicFramePr>
        <p:xfrm>
          <a:off x="242104" y="2186710"/>
          <a:ext cx="11541808" cy="3969134"/>
        </p:xfrm>
        <a:graphic>
          <a:graphicData uri="http://schemas.openxmlformats.org/drawingml/2006/table">
            <a:tbl>
              <a:tblPr firstRow="1" firstCol="1" bandRow="1">
                <a:tableStyleId>{21E4AEA4-8DFA-4A89-87EB-49C32662AFE0}</a:tableStyleId>
              </a:tblPr>
              <a:tblGrid>
                <a:gridCol w="1712427">
                  <a:extLst>
                    <a:ext uri="{9D8B030D-6E8A-4147-A177-3AD203B41FA5}">
                      <a16:colId xmlns:a16="http://schemas.microsoft.com/office/drawing/2014/main" val="1431835912"/>
                    </a:ext>
                  </a:extLst>
                </a:gridCol>
                <a:gridCol w="910257">
                  <a:extLst>
                    <a:ext uri="{9D8B030D-6E8A-4147-A177-3AD203B41FA5}">
                      <a16:colId xmlns:a16="http://schemas.microsoft.com/office/drawing/2014/main" val="3463035016"/>
                    </a:ext>
                  </a:extLst>
                </a:gridCol>
                <a:gridCol w="930713">
                  <a:extLst>
                    <a:ext uri="{9D8B030D-6E8A-4147-A177-3AD203B41FA5}">
                      <a16:colId xmlns:a16="http://schemas.microsoft.com/office/drawing/2014/main" val="2752272406"/>
                    </a:ext>
                  </a:extLst>
                </a:gridCol>
                <a:gridCol w="879573">
                  <a:extLst>
                    <a:ext uri="{9D8B030D-6E8A-4147-A177-3AD203B41FA5}">
                      <a16:colId xmlns:a16="http://schemas.microsoft.com/office/drawing/2014/main" val="3718435435"/>
                    </a:ext>
                  </a:extLst>
                </a:gridCol>
                <a:gridCol w="830579">
                  <a:extLst>
                    <a:ext uri="{9D8B030D-6E8A-4147-A177-3AD203B41FA5}">
                      <a16:colId xmlns:a16="http://schemas.microsoft.com/office/drawing/2014/main" val="3246943114"/>
                    </a:ext>
                  </a:extLst>
                </a:gridCol>
                <a:gridCol w="765075">
                  <a:extLst>
                    <a:ext uri="{9D8B030D-6E8A-4147-A177-3AD203B41FA5}">
                      <a16:colId xmlns:a16="http://schemas.microsoft.com/office/drawing/2014/main" val="4228393457"/>
                    </a:ext>
                  </a:extLst>
                </a:gridCol>
                <a:gridCol w="793765">
                  <a:extLst>
                    <a:ext uri="{9D8B030D-6E8A-4147-A177-3AD203B41FA5}">
                      <a16:colId xmlns:a16="http://schemas.microsoft.com/office/drawing/2014/main" val="3405452863"/>
                    </a:ext>
                  </a:extLst>
                </a:gridCol>
                <a:gridCol w="985034">
                  <a:extLst>
                    <a:ext uri="{9D8B030D-6E8A-4147-A177-3AD203B41FA5}">
                      <a16:colId xmlns:a16="http://schemas.microsoft.com/office/drawing/2014/main" val="1680169430"/>
                    </a:ext>
                  </a:extLst>
                </a:gridCol>
                <a:gridCol w="798409">
                  <a:extLst>
                    <a:ext uri="{9D8B030D-6E8A-4147-A177-3AD203B41FA5}">
                      <a16:colId xmlns:a16="http://schemas.microsoft.com/office/drawing/2014/main" val="2773329363"/>
                    </a:ext>
                  </a:extLst>
                </a:gridCol>
                <a:gridCol w="798409">
                  <a:extLst>
                    <a:ext uri="{9D8B030D-6E8A-4147-A177-3AD203B41FA5}">
                      <a16:colId xmlns:a16="http://schemas.microsoft.com/office/drawing/2014/main" val="2260870587"/>
                    </a:ext>
                  </a:extLst>
                </a:gridCol>
                <a:gridCol w="2137567">
                  <a:extLst>
                    <a:ext uri="{9D8B030D-6E8A-4147-A177-3AD203B41FA5}">
                      <a16:colId xmlns:a16="http://schemas.microsoft.com/office/drawing/2014/main" val="247900246"/>
                    </a:ext>
                  </a:extLst>
                </a:gridCol>
              </a:tblGrid>
              <a:tr h="689530">
                <a:tc>
                  <a:txBody>
                    <a:bodyPr/>
                    <a:lstStyle/>
                    <a:p>
                      <a:pPr marL="0" marR="0" algn="ctr">
                        <a:lnSpc>
                          <a:spcPct val="107000"/>
                        </a:lnSpc>
                        <a:spcBef>
                          <a:spcPts val="0"/>
                        </a:spcBef>
                        <a:spcAft>
                          <a:spcPts val="0"/>
                        </a:spcAft>
                      </a:pPr>
                      <a:r>
                        <a:rPr lang="en-US" sz="1400" dirty="0">
                          <a:effectLst/>
                        </a:rPr>
                        <a:t>Economic Development Administration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 2020</a:t>
                      </a:r>
                    </a:p>
                    <a:p>
                      <a:pPr marL="0" marR="0" algn="ctr">
                        <a:lnSpc>
                          <a:spcPct val="107000"/>
                        </a:lnSpc>
                        <a:spcBef>
                          <a:spcPts val="0"/>
                        </a:spcBef>
                        <a:spcAft>
                          <a:spcPts val="0"/>
                        </a:spcAft>
                      </a:pPr>
                      <a:r>
                        <a:rPr lang="en-US" sz="1400" dirty="0">
                          <a:effectLst/>
                        </a:rPr>
                        <a:t>Final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 2021</a:t>
                      </a:r>
                    </a:p>
                    <a:p>
                      <a:pPr marL="0" marR="0" algn="ctr">
                        <a:lnSpc>
                          <a:spcPct val="107000"/>
                        </a:lnSpc>
                        <a:spcBef>
                          <a:spcPts val="0"/>
                        </a:spcBef>
                        <a:spcAft>
                          <a:spcPts val="0"/>
                        </a:spcAft>
                      </a:pPr>
                      <a:r>
                        <a:rPr lang="en-US" sz="1400" dirty="0">
                          <a:effectLst/>
                        </a:rPr>
                        <a:t>Final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 2022</a:t>
                      </a:r>
                    </a:p>
                    <a:p>
                      <a:pPr marL="0" marR="0" algn="ctr">
                        <a:lnSpc>
                          <a:spcPct val="107000"/>
                        </a:lnSpc>
                        <a:spcBef>
                          <a:spcPts val="0"/>
                        </a:spcBef>
                        <a:spcAft>
                          <a:spcPts val="0"/>
                        </a:spcAft>
                      </a:pPr>
                      <a:r>
                        <a:rPr lang="en-US" sz="1400" dirty="0">
                          <a:effectLst/>
                        </a:rPr>
                        <a:t>Final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 2023</a:t>
                      </a:r>
                    </a:p>
                    <a:p>
                      <a:pPr marL="0" marR="0" algn="ctr">
                        <a:lnSpc>
                          <a:spcPct val="107000"/>
                        </a:lnSpc>
                        <a:spcBef>
                          <a:spcPts val="0"/>
                        </a:spcBef>
                        <a:spcAft>
                          <a:spcPts val="0"/>
                        </a:spcAft>
                      </a:pPr>
                      <a:r>
                        <a:rPr lang="en-US" sz="1400" dirty="0">
                          <a:effectLst/>
                        </a:rPr>
                        <a:t>Final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FY24 </a:t>
                      </a:r>
                    </a:p>
                    <a:p>
                      <a:pPr marL="0" marR="0" algn="ctr">
                        <a:lnSpc>
                          <a:spcPct val="107000"/>
                        </a:lnSpc>
                        <a:spcBef>
                          <a:spcPts val="0"/>
                        </a:spcBef>
                        <a:spcAft>
                          <a:spcPts val="0"/>
                        </a:spcAft>
                      </a:pPr>
                      <a:r>
                        <a:rPr lang="en-US" sz="1400" dirty="0">
                          <a:effectLst/>
                        </a:rPr>
                        <a:t>House</a:t>
                      </a:r>
                    </a:p>
                    <a:p>
                      <a:pPr marL="0" marR="0" algn="ctr">
                        <a:lnSpc>
                          <a:spcPct val="107000"/>
                        </a:lnSpc>
                        <a:spcBef>
                          <a:spcPts val="0"/>
                        </a:spcBef>
                        <a:spcAft>
                          <a:spcPts val="0"/>
                        </a:spcAft>
                      </a:pPr>
                      <a:r>
                        <a:rPr lang="en-US" sz="1100" dirty="0">
                          <a:effectLst/>
                        </a:rPr>
                        <a:t>proposed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FY24</a:t>
                      </a:r>
                    </a:p>
                    <a:p>
                      <a:pPr marL="0" marR="0" algn="ctr">
                        <a:lnSpc>
                          <a:spcPct val="107000"/>
                        </a:lnSpc>
                        <a:spcBef>
                          <a:spcPts val="0"/>
                        </a:spcBef>
                        <a:spcAft>
                          <a:spcPts val="0"/>
                        </a:spcAft>
                      </a:pPr>
                      <a:r>
                        <a:rPr lang="en-US" sz="1400" dirty="0">
                          <a:effectLst/>
                        </a:rPr>
                        <a:t>Senate</a:t>
                      </a:r>
                    </a:p>
                    <a:p>
                      <a:pPr marL="0" marR="0" algn="ctr">
                        <a:lnSpc>
                          <a:spcPct val="107000"/>
                        </a:lnSpc>
                        <a:spcBef>
                          <a:spcPts val="0"/>
                        </a:spcBef>
                        <a:spcAft>
                          <a:spcPts val="0"/>
                        </a:spcAft>
                      </a:pPr>
                      <a:r>
                        <a:rPr lang="en-US" sz="1100" dirty="0">
                          <a:effectLst/>
                        </a:rPr>
                        <a:t>proposed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FY24</a:t>
                      </a:r>
                    </a:p>
                    <a:p>
                      <a:pPr marL="0" marR="0" algn="ctr">
                        <a:lnSpc>
                          <a:spcPct val="107000"/>
                        </a:lnSpc>
                        <a:spcBef>
                          <a:spcPts val="0"/>
                        </a:spcBef>
                        <a:spcAft>
                          <a:spcPts val="0"/>
                        </a:spcAft>
                      </a:pPr>
                      <a:r>
                        <a:rPr lang="en-US" sz="1400" dirty="0">
                          <a:effectLst/>
                        </a:rPr>
                        <a:t>Final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FY25</a:t>
                      </a:r>
                    </a:p>
                    <a:p>
                      <a:pPr marL="0" marR="0" algn="ctr">
                        <a:lnSpc>
                          <a:spcPct val="107000"/>
                        </a:lnSpc>
                        <a:spcBef>
                          <a:spcPts val="0"/>
                        </a:spcBef>
                        <a:spcAft>
                          <a:spcPts val="0"/>
                        </a:spcAft>
                      </a:pPr>
                      <a:r>
                        <a:rPr lang="en-US" sz="1400" dirty="0">
                          <a:effectLst/>
                        </a:rPr>
                        <a:t>House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FY25</a:t>
                      </a:r>
                    </a:p>
                    <a:p>
                      <a:pPr marL="0" marR="0" algn="ctr">
                        <a:lnSpc>
                          <a:spcPct val="107000"/>
                        </a:lnSpc>
                        <a:spcBef>
                          <a:spcPts val="0"/>
                        </a:spcBef>
                        <a:spcAft>
                          <a:spcPts val="0"/>
                        </a:spcAft>
                      </a:pPr>
                      <a:r>
                        <a:rPr lang="en-US" sz="1400" dirty="0">
                          <a:effectLst/>
                        </a:rPr>
                        <a:t>Senate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FY26</a:t>
                      </a:r>
                    </a:p>
                    <a:p>
                      <a:pPr marL="0" marR="0" algn="ctr">
                        <a:lnSpc>
                          <a:spcPct val="107000"/>
                        </a:lnSpc>
                        <a:spcBef>
                          <a:spcPts val="0"/>
                        </a:spcBef>
                        <a:spcAft>
                          <a:spcPts val="0"/>
                        </a:spcAft>
                      </a:pPr>
                      <a:r>
                        <a:rPr lang="en-US" sz="1400" dirty="0">
                          <a:effectLst/>
                        </a:rPr>
                        <a:t>NADO REQUEST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6758228"/>
                  </a:ext>
                </a:extLst>
              </a:tr>
              <a:tr h="1155870">
                <a:tc>
                  <a:txBody>
                    <a:bodyPr/>
                    <a:lstStyle/>
                    <a:p>
                      <a:pPr marL="0" marR="0">
                        <a:lnSpc>
                          <a:spcPct val="107000"/>
                        </a:lnSpc>
                        <a:spcBef>
                          <a:spcPts val="0"/>
                        </a:spcBef>
                        <a:spcAft>
                          <a:spcPts val="0"/>
                        </a:spcAft>
                      </a:pPr>
                      <a:r>
                        <a:rPr lang="en-US" sz="1400" dirty="0">
                          <a:effectLst/>
                        </a:rPr>
                        <a:t>EDA Total Appropriation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$333</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$346</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$373.5</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$498</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$254.5</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$466</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$468 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$324.5</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$483</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2060275"/>
                  </a:ext>
                </a:extLst>
              </a:tr>
              <a:tr h="1061867">
                <a:tc>
                  <a:txBody>
                    <a:bodyPr/>
                    <a:lstStyle/>
                    <a:p>
                      <a:pPr marL="0" marR="0">
                        <a:lnSpc>
                          <a:spcPct val="107000"/>
                        </a:lnSpc>
                        <a:spcBef>
                          <a:spcPts val="0"/>
                        </a:spcBef>
                        <a:spcAft>
                          <a:spcPts val="0"/>
                        </a:spcAft>
                      </a:pPr>
                      <a:r>
                        <a:rPr lang="en-US" sz="1400" dirty="0">
                          <a:effectLst/>
                        </a:rPr>
                        <a:t>Total – Economic Development Assistance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$292.5</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$305.5</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$330</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$430</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$211 </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$396</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$400 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$256.5 </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$410</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Aft>
                          <a:spcPts val="800"/>
                        </a:spcAft>
                      </a:pPr>
                      <a:r>
                        <a:rPr lang="en-US" sz="1600" dirty="0">
                          <a:solidFill>
                            <a:srgbClr val="000000"/>
                          </a:solidFill>
                          <a:effectLst/>
                        </a:rPr>
                        <a:t>At least</a:t>
                      </a:r>
                      <a:r>
                        <a:rPr lang="en-US" sz="1600" b="1" dirty="0">
                          <a:solidFill>
                            <a:srgbClr val="000000"/>
                          </a:solidFill>
                          <a:effectLst/>
                        </a:rPr>
                        <a:t> $545 million</a:t>
                      </a:r>
                      <a:r>
                        <a:rPr lang="en-US" sz="1600" dirty="0">
                          <a:solidFill>
                            <a:srgbClr val="000000"/>
                          </a:solidFill>
                          <a:effectLst/>
                        </a:rPr>
                        <a:t> is requested, which is the authorized funding level.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509563156"/>
                  </a:ext>
                </a:extLst>
              </a:tr>
              <a:tr h="1061867">
                <a:tc>
                  <a:txBody>
                    <a:bodyPr/>
                    <a:lstStyle/>
                    <a:p>
                      <a:pPr marL="0" marR="0">
                        <a:lnSpc>
                          <a:spcPct val="107000"/>
                        </a:lnSpc>
                        <a:spcBef>
                          <a:spcPts val="0"/>
                        </a:spcBef>
                        <a:spcAft>
                          <a:spcPts val="0"/>
                        </a:spcAft>
                      </a:pPr>
                      <a:r>
                        <a:rPr lang="en-US" sz="1400" dirty="0">
                          <a:effectLst/>
                        </a:rPr>
                        <a:t>EDA Partnership Planning Grants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$33</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$33.5</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rPr>
                        <a:t>$34.5</a:t>
                      </a:r>
                    </a:p>
                    <a:p>
                      <a:pPr marL="0" marR="0">
                        <a:lnSpc>
                          <a:spcPct val="107000"/>
                        </a:lnSpc>
                        <a:spcBef>
                          <a:spcPts val="0"/>
                        </a:spcBef>
                        <a:spcAft>
                          <a:spcPts val="0"/>
                        </a:spcAft>
                      </a:pPr>
                      <a:r>
                        <a:rPr lang="en-US" sz="1600" dirty="0">
                          <a:effectLst/>
                        </a:rPr>
                        <a:t>million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$36</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N/A</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$36</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$34.5</a:t>
                      </a:r>
                    </a:p>
                    <a:p>
                      <a:pPr marL="0" marR="0" algn="l" defTabSz="457200" rtl="0" eaLnBrk="1" latinLnBrk="0" hangingPunct="1">
                        <a:lnSpc>
                          <a:spcPct val="107000"/>
                        </a:lnSpc>
                        <a:spcBef>
                          <a:spcPts val="0"/>
                        </a:spcBef>
                        <a:spcAft>
                          <a:spcPts val="0"/>
                        </a:spcAft>
                      </a:pPr>
                      <a:r>
                        <a:rPr lang="en-US" sz="1600" kern="1200" dirty="0">
                          <a:solidFill>
                            <a:schemeClr val="dk1"/>
                          </a:solidFill>
                          <a:effectLst/>
                        </a:rPr>
                        <a:t>million</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rPr>
                        <a:t>N/A</a:t>
                      </a:r>
                      <a:endParaRPr lang="en-US" sz="1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$35.5</a:t>
                      </a:r>
                    </a:p>
                    <a:p>
                      <a:pPr marL="0" marR="0" algn="l" defTabSz="4572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million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Aft>
                          <a:spcPts val="800"/>
                        </a:spcAft>
                      </a:pPr>
                      <a:r>
                        <a:rPr lang="en-US" sz="1600" dirty="0">
                          <a:solidFill>
                            <a:srgbClr val="C00000"/>
                          </a:solidFill>
                          <a:effectLst/>
                        </a:rPr>
                        <a:t>At least </a:t>
                      </a:r>
                      <a:r>
                        <a:rPr lang="en-US" sz="1600" b="1" dirty="0">
                          <a:solidFill>
                            <a:srgbClr val="C00000"/>
                          </a:solidFill>
                          <a:effectLst/>
                        </a:rPr>
                        <a:t>$100 million</a:t>
                      </a:r>
                      <a:r>
                        <a:rPr lang="en-US" sz="1600" dirty="0">
                          <a:solidFill>
                            <a:srgbClr val="C00000"/>
                          </a:solidFill>
                          <a:effectLst/>
                        </a:rPr>
                        <a:t> is requested, which is the authorized funding level.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476121450"/>
                  </a:ext>
                </a:extLst>
              </a:tr>
            </a:tbl>
          </a:graphicData>
        </a:graphic>
      </p:graphicFrame>
    </p:spTree>
    <p:extLst>
      <p:ext uri="{BB962C8B-B14F-4D97-AF65-F5344CB8AC3E}">
        <p14:creationId xmlns:p14="http://schemas.microsoft.com/office/powerpoint/2010/main" val="3703250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4E45-BBD9-D09E-E675-D26505BEABF4}"/>
              </a:ext>
            </a:extLst>
          </p:cNvPr>
          <p:cNvSpPr>
            <a:spLocks noGrp="1"/>
          </p:cNvSpPr>
          <p:nvPr>
            <p:ph type="title"/>
          </p:nvPr>
        </p:nvSpPr>
        <p:spPr>
          <a:xfrm>
            <a:off x="581192" y="702156"/>
            <a:ext cx="11029616" cy="1013800"/>
          </a:xfrm>
        </p:spPr>
        <p:txBody>
          <a:bodyPr>
            <a:normAutofit/>
          </a:bodyPr>
          <a:lstStyle/>
          <a:p>
            <a:r>
              <a:rPr lang="en-US" dirty="0"/>
              <a:t>Congressional Outreach - Appropriations</a:t>
            </a:r>
          </a:p>
        </p:txBody>
      </p:sp>
      <p:sp>
        <p:nvSpPr>
          <p:cNvPr id="10" name="Content Placeholder 9">
            <a:extLst>
              <a:ext uri="{FF2B5EF4-FFF2-40B4-BE49-F238E27FC236}">
                <a16:creationId xmlns:a16="http://schemas.microsoft.com/office/drawing/2014/main" id="{2B4CF057-7CEA-F3E7-E144-76FE362DD9DA}"/>
              </a:ext>
            </a:extLst>
          </p:cNvPr>
          <p:cNvSpPr>
            <a:spLocks noGrp="1"/>
          </p:cNvSpPr>
          <p:nvPr>
            <p:ph idx="1"/>
          </p:nvPr>
        </p:nvSpPr>
        <p:spPr>
          <a:xfrm>
            <a:off x="444557" y="1998910"/>
            <a:ext cx="5305583" cy="3269259"/>
          </a:xfrm>
        </p:spPr>
        <p:txBody>
          <a:bodyPr>
            <a:normAutofit/>
          </a:bodyPr>
          <a:lstStyle/>
          <a:p>
            <a:pPr marL="0" indent="0">
              <a:buNone/>
            </a:pPr>
            <a:r>
              <a:rPr lang="en-US" sz="2400" dirty="0"/>
              <a:t>NADO encourages our membership to send letters to their members of Congress advocating for robust funding for EDA, and particularly for EDA Partnership Planning funding, in FY 2026 appropriations.</a:t>
            </a:r>
          </a:p>
          <a:p>
            <a:pPr marL="0" indent="0">
              <a:buNone/>
            </a:pPr>
            <a:endParaRPr lang="en-US" dirty="0"/>
          </a:p>
        </p:txBody>
      </p:sp>
      <p:pic>
        <p:nvPicPr>
          <p:cNvPr id="4" name="Picture 3">
            <a:extLst>
              <a:ext uri="{FF2B5EF4-FFF2-40B4-BE49-F238E27FC236}">
                <a16:creationId xmlns:a16="http://schemas.microsoft.com/office/drawing/2014/main" id="{B37C19FE-AD7D-53E0-00ED-9E72C2BEA5FD}"/>
              </a:ext>
            </a:extLst>
          </p:cNvPr>
          <p:cNvPicPr>
            <a:picLocks noChangeAspect="1"/>
          </p:cNvPicPr>
          <p:nvPr/>
        </p:nvPicPr>
        <p:blipFill>
          <a:blip r:embed="rId3"/>
          <a:stretch>
            <a:fillRect/>
          </a:stretch>
        </p:blipFill>
        <p:spPr>
          <a:xfrm>
            <a:off x="6096000" y="2262894"/>
            <a:ext cx="5305583" cy="4033203"/>
          </a:xfrm>
          <a:prstGeom prst="rect">
            <a:avLst/>
          </a:prstGeom>
          <a:ln>
            <a:solidFill>
              <a:schemeClr val="tx1"/>
            </a:solidFill>
          </a:ln>
        </p:spPr>
      </p:pic>
      <p:sp>
        <p:nvSpPr>
          <p:cNvPr id="5" name="TextBox 4">
            <a:extLst>
              <a:ext uri="{FF2B5EF4-FFF2-40B4-BE49-F238E27FC236}">
                <a16:creationId xmlns:a16="http://schemas.microsoft.com/office/drawing/2014/main" id="{3541D006-04A3-0687-2C62-6BEBCAF78648}"/>
              </a:ext>
            </a:extLst>
          </p:cNvPr>
          <p:cNvSpPr txBox="1"/>
          <p:nvPr/>
        </p:nvSpPr>
        <p:spPr>
          <a:xfrm>
            <a:off x="285947" y="5142045"/>
            <a:ext cx="5464193" cy="523220"/>
          </a:xfrm>
          <a:prstGeom prst="rect">
            <a:avLst/>
          </a:prstGeom>
          <a:noFill/>
        </p:spPr>
        <p:txBody>
          <a:bodyPr wrap="square" rtlCol="0">
            <a:spAutoFit/>
          </a:bodyPr>
          <a:lstStyle/>
          <a:p>
            <a:r>
              <a:rPr lang="en-US" sz="2800" dirty="0">
                <a:solidFill>
                  <a:schemeClr val="accent3"/>
                </a:solidFill>
                <a:hlinkClick r:id="rId4">
                  <a:extLst>
                    <a:ext uri="{A12FA001-AC4F-418D-AE19-62706E023703}">
                      <ahyp:hlinkClr xmlns:ahyp="http://schemas.microsoft.com/office/drawing/2018/hyperlinkcolor" val="tx"/>
                    </a:ext>
                  </a:extLst>
                </a:hlinkClick>
              </a:rPr>
              <a:t>www.nado.org/advocacy-resources/</a:t>
            </a:r>
            <a:r>
              <a:rPr lang="en-US" sz="2800" dirty="0">
                <a:solidFill>
                  <a:schemeClr val="accent3"/>
                </a:solidFill>
              </a:rPr>
              <a:t> </a:t>
            </a:r>
          </a:p>
        </p:txBody>
      </p:sp>
    </p:spTree>
    <p:extLst>
      <p:ext uri="{BB962C8B-B14F-4D97-AF65-F5344CB8AC3E}">
        <p14:creationId xmlns:p14="http://schemas.microsoft.com/office/powerpoint/2010/main" val="153089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58B40A-8CC7-23F1-EE65-F385CB647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20769-8C76-69A5-9BE4-F5AAED5051C5}"/>
              </a:ext>
            </a:extLst>
          </p:cNvPr>
          <p:cNvSpPr>
            <a:spLocks noGrp="1"/>
          </p:cNvSpPr>
          <p:nvPr>
            <p:ph type="title"/>
          </p:nvPr>
        </p:nvSpPr>
        <p:spPr>
          <a:xfrm>
            <a:off x="581192" y="702156"/>
            <a:ext cx="11029616" cy="1013800"/>
          </a:xfrm>
        </p:spPr>
        <p:txBody>
          <a:bodyPr>
            <a:normAutofit/>
          </a:bodyPr>
          <a:lstStyle/>
          <a:p>
            <a:r>
              <a:rPr lang="en-US" dirty="0"/>
              <a:t>EDA appropriations </a:t>
            </a:r>
            <a:r>
              <a:rPr lang="en-US" dirty="0" err="1"/>
              <a:t>advocacY</a:t>
            </a:r>
            <a:br>
              <a:rPr lang="en-US" dirty="0"/>
            </a:br>
            <a:endParaRPr lang="en-US" dirty="0"/>
          </a:p>
        </p:txBody>
      </p:sp>
      <p:sp>
        <p:nvSpPr>
          <p:cNvPr id="9" name="TextBox 8">
            <a:extLst>
              <a:ext uri="{FF2B5EF4-FFF2-40B4-BE49-F238E27FC236}">
                <a16:creationId xmlns:a16="http://schemas.microsoft.com/office/drawing/2014/main" id="{10CD8ECA-0066-6CDA-3755-78424F905A65}"/>
              </a:ext>
            </a:extLst>
          </p:cNvPr>
          <p:cNvSpPr txBox="1"/>
          <p:nvPr/>
        </p:nvSpPr>
        <p:spPr>
          <a:xfrm>
            <a:off x="252247" y="1964352"/>
            <a:ext cx="6474373" cy="3108543"/>
          </a:xfrm>
          <a:prstGeom prst="rect">
            <a:avLst/>
          </a:prstGeom>
          <a:noFill/>
        </p:spPr>
        <p:txBody>
          <a:bodyPr wrap="square">
            <a:spAutoFit/>
          </a:bodyPr>
          <a:lstStyle/>
          <a:p>
            <a:r>
              <a:rPr lang="en-US" sz="2800" dirty="0"/>
              <a:t>The enacted EDA reauthorization legislation </a:t>
            </a:r>
            <a:r>
              <a:rPr lang="en-US" sz="2800" b="1" i="1" dirty="0"/>
              <a:t>AUTHORIZED </a:t>
            </a:r>
            <a:r>
              <a:rPr lang="en-US" sz="2800" dirty="0"/>
              <a:t>higher funding levels for EDA Partnership Planning</a:t>
            </a:r>
          </a:p>
          <a:p>
            <a:endParaRPr lang="en-US" sz="2800" dirty="0"/>
          </a:p>
          <a:p>
            <a:r>
              <a:rPr lang="en-US" sz="2800" dirty="0"/>
              <a:t>Ask your Senators and Representatives to provide </a:t>
            </a:r>
            <a:r>
              <a:rPr lang="en-US" sz="2800" b="1" i="1" dirty="0"/>
              <a:t>APPROPRIATED </a:t>
            </a:r>
            <a:r>
              <a:rPr lang="en-US" sz="2800" dirty="0"/>
              <a:t>funding levels that are equivalent to authorized levels</a:t>
            </a:r>
            <a:endParaRPr lang="en-US" sz="2800" b="1" i="1" dirty="0"/>
          </a:p>
        </p:txBody>
      </p:sp>
      <p:pic>
        <p:nvPicPr>
          <p:cNvPr id="5" name="Picture 4">
            <a:extLst>
              <a:ext uri="{FF2B5EF4-FFF2-40B4-BE49-F238E27FC236}">
                <a16:creationId xmlns:a16="http://schemas.microsoft.com/office/drawing/2014/main" id="{8BB4E4F8-ACE1-417C-27EE-E233D07F2DDD}"/>
              </a:ext>
            </a:extLst>
          </p:cNvPr>
          <p:cNvPicPr>
            <a:picLocks noChangeAspect="1"/>
          </p:cNvPicPr>
          <p:nvPr/>
        </p:nvPicPr>
        <p:blipFill>
          <a:blip r:embed="rId3"/>
          <a:stretch>
            <a:fillRect/>
          </a:stretch>
        </p:blipFill>
        <p:spPr>
          <a:xfrm>
            <a:off x="6831726" y="830318"/>
            <a:ext cx="4550977" cy="5888594"/>
          </a:xfrm>
          <a:prstGeom prst="rect">
            <a:avLst/>
          </a:prstGeom>
          <a:ln>
            <a:solidFill>
              <a:schemeClr val="tx1"/>
            </a:solidFill>
          </a:ln>
        </p:spPr>
      </p:pic>
      <p:sp>
        <p:nvSpPr>
          <p:cNvPr id="7" name="TextBox 6">
            <a:extLst>
              <a:ext uri="{FF2B5EF4-FFF2-40B4-BE49-F238E27FC236}">
                <a16:creationId xmlns:a16="http://schemas.microsoft.com/office/drawing/2014/main" id="{973DD97F-B751-82C5-A953-1393C9F287E9}"/>
              </a:ext>
            </a:extLst>
          </p:cNvPr>
          <p:cNvSpPr txBox="1"/>
          <p:nvPr/>
        </p:nvSpPr>
        <p:spPr>
          <a:xfrm>
            <a:off x="252247" y="6257247"/>
            <a:ext cx="6096000" cy="461665"/>
          </a:xfrm>
          <a:prstGeom prst="rect">
            <a:avLst/>
          </a:prstGeom>
          <a:noFill/>
        </p:spPr>
        <p:txBody>
          <a:bodyPr wrap="square">
            <a:spAutoFit/>
          </a:bodyPr>
          <a:lstStyle/>
          <a:p>
            <a:r>
              <a:rPr lang="en-US" sz="1200" dirty="0">
                <a:solidFill>
                  <a:schemeClr val="accent3"/>
                </a:solidFill>
                <a:hlinkClick r:id="rId4">
                  <a:extLst>
                    <a:ext uri="{A12FA001-AC4F-418D-AE19-62706E023703}">
                      <ahyp:hlinkClr xmlns:ahyp="http://schemas.microsoft.com/office/drawing/2018/hyperlinkcolor" val="tx"/>
                    </a:ext>
                  </a:extLst>
                </a:hlinkClick>
              </a:rPr>
              <a:t>https://www.nado.org/wp-content/uploads/2024/12/EDA-Partnership-Planning-Appropriations-Fact-Sheet-FY-2026-Final.pdf</a:t>
            </a:r>
            <a:r>
              <a:rPr lang="en-US" sz="1200" dirty="0">
                <a:solidFill>
                  <a:schemeClr val="accent3"/>
                </a:solidFill>
              </a:rPr>
              <a:t> </a:t>
            </a:r>
          </a:p>
        </p:txBody>
      </p:sp>
      <p:sp>
        <p:nvSpPr>
          <p:cNvPr id="8" name="TextBox 7">
            <a:extLst>
              <a:ext uri="{FF2B5EF4-FFF2-40B4-BE49-F238E27FC236}">
                <a16:creationId xmlns:a16="http://schemas.microsoft.com/office/drawing/2014/main" id="{21F36470-BD78-4192-27FD-A5232CC18854}"/>
              </a:ext>
            </a:extLst>
          </p:cNvPr>
          <p:cNvSpPr txBox="1"/>
          <p:nvPr/>
        </p:nvSpPr>
        <p:spPr>
          <a:xfrm>
            <a:off x="581192" y="5412828"/>
            <a:ext cx="5924711" cy="523220"/>
          </a:xfrm>
          <a:prstGeom prst="rect">
            <a:avLst/>
          </a:prstGeom>
          <a:noFill/>
        </p:spPr>
        <p:txBody>
          <a:bodyPr wrap="square" rtlCol="0">
            <a:spAutoFit/>
          </a:bodyPr>
          <a:lstStyle/>
          <a:p>
            <a:r>
              <a:rPr lang="en-US" sz="2800" dirty="0">
                <a:solidFill>
                  <a:schemeClr val="accent3"/>
                </a:solidFill>
                <a:hlinkClick r:id="rId5">
                  <a:extLst>
                    <a:ext uri="{A12FA001-AC4F-418D-AE19-62706E023703}">
                      <ahyp:hlinkClr xmlns:ahyp="http://schemas.microsoft.com/office/drawing/2018/hyperlinkcolor" val="tx"/>
                    </a:ext>
                  </a:extLst>
                </a:hlinkClick>
              </a:rPr>
              <a:t>www.nado.org/advocacy-resources/</a:t>
            </a:r>
            <a:r>
              <a:rPr lang="en-US" sz="2800" dirty="0">
                <a:solidFill>
                  <a:schemeClr val="accent3"/>
                </a:solidFill>
              </a:rPr>
              <a:t> </a:t>
            </a:r>
          </a:p>
        </p:txBody>
      </p:sp>
    </p:spTree>
    <p:extLst>
      <p:ext uri="{BB962C8B-B14F-4D97-AF65-F5344CB8AC3E}">
        <p14:creationId xmlns:p14="http://schemas.microsoft.com/office/powerpoint/2010/main" val="206779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D45ED0-E3C4-4CBF-A97B-FFC7BC704007}"/>
              </a:ext>
            </a:extLst>
          </p:cNvPr>
          <p:cNvSpPr txBox="1"/>
          <p:nvPr/>
        </p:nvSpPr>
        <p:spPr>
          <a:xfrm>
            <a:off x="1167551" y="3237089"/>
            <a:ext cx="9856897" cy="1754326"/>
          </a:xfrm>
          <a:prstGeom prst="rect">
            <a:avLst/>
          </a:prstGeom>
          <a:noFill/>
        </p:spPr>
        <p:txBody>
          <a:bodyPr wrap="square">
            <a:spAutoFit/>
          </a:bodyPr>
          <a:lstStyle/>
          <a:p>
            <a:pPr algn="ctr"/>
            <a:r>
              <a:rPr lang="en-US" sz="5400" dirty="0">
                <a:solidFill>
                  <a:schemeClr val="accent3">
                    <a:lumMod val="50000"/>
                  </a:schemeClr>
                </a:solidFill>
              </a:rPr>
              <a:t>Questions?</a:t>
            </a:r>
          </a:p>
          <a:p>
            <a:pPr algn="ctr"/>
            <a:endParaRPr lang="en-US" sz="5400" dirty="0">
              <a:solidFill>
                <a:schemeClr val="accent3"/>
              </a:solidFill>
            </a:endParaRPr>
          </a:p>
        </p:txBody>
      </p:sp>
    </p:spTree>
    <p:extLst>
      <p:ext uri="{BB962C8B-B14F-4D97-AF65-F5344CB8AC3E}">
        <p14:creationId xmlns:p14="http://schemas.microsoft.com/office/powerpoint/2010/main" val="370003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E6E28-4DDA-D94C-FBDE-2EB8278B7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5451E-A576-225E-33BF-9D6F655780FC}"/>
              </a:ext>
            </a:extLst>
          </p:cNvPr>
          <p:cNvSpPr>
            <a:spLocks noGrp="1"/>
          </p:cNvSpPr>
          <p:nvPr>
            <p:ph type="title"/>
          </p:nvPr>
        </p:nvSpPr>
        <p:spPr>
          <a:xfrm>
            <a:off x="414138" y="710494"/>
            <a:ext cx="11363723" cy="1013800"/>
          </a:xfrm>
        </p:spPr>
        <p:txBody>
          <a:bodyPr>
            <a:noAutofit/>
          </a:bodyPr>
          <a:lstStyle/>
          <a:p>
            <a:pPr algn="ctr"/>
            <a:r>
              <a:rPr lang="en-US" sz="3200" b="1" dirty="0"/>
              <a:t>Continuing Resolution passed</a:t>
            </a:r>
          </a:p>
        </p:txBody>
      </p:sp>
      <p:sp>
        <p:nvSpPr>
          <p:cNvPr id="5" name="Content Placeholder 4">
            <a:extLst>
              <a:ext uri="{FF2B5EF4-FFF2-40B4-BE49-F238E27FC236}">
                <a16:creationId xmlns:a16="http://schemas.microsoft.com/office/drawing/2014/main" id="{3052043E-5105-A95E-72D8-2DBAE768A6CF}"/>
              </a:ext>
            </a:extLst>
          </p:cNvPr>
          <p:cNvSpPr>
            <a:spLocks noGrp="1"/>
          </p:cNvSpPr>
          <p:nvPr>
            <p:ph idx="1"/>
          </p:nvPr>
        </p:nvSpPr>
        <p:spPr>
          <a:xfrm>
            <a:off x="269842" y="1927506"/>
            <a:ext cx="10993820" cy="4582510"/>
          </a:xfrm>
        </p:spPr>
        <p:txBody>
          <a:bodyPr>
            <a:normAutofit fontScale="92500"/>
          </a:bodyPr>
          <a:lstStyle/>
          <a:p>
            <a:pPr marL="706950" lvl="2" indent="0" fontAlgn="ctr">
              <a:lnSpc>
                <a:spcPct val="120000"/>
              </a:lnSpc>
              <a:spcBef>
                <a:spcPts val="0"/>
              </a:spcBef>
              <a:buNone/>
            </a:pPr>
            <a:endParaRPr lang="en-US" sz="2400" i="0" dirty="0">
              <a:solidFill>
                <a:schemeClr val="tx1"/>
              </a:solidFill>
              <a:effectLst/>
              <a:latin typeface="Helvetica" panose="020B0604020202020204" pitchFamily="34" charset="0"/>
              <a:cs typeface="Helvetica" panose="020B0604020202020204" pitchFamily="34" charset="0"/>
            </a:endParaRPr>
          </a:p>
          <a:p>
            <a:pPr marL="1049850" lvl="2" indent="-342900" fontAlgn="ctr">
              <a:lnSpc>
                <a:spcPct val="120000"/>
              </a:lnSpc>
              <a:spcBef>
                <a:spcPts val="0"/>
              </a:spcBef>
            </a:pPr>
            <a:r>
              <a:rPr lang="en-US" sz="2400" i="0" dirty="0">
                <a:solidFill>
                  <a:schemeClr val="tx1"/>
                </a:solidFill>
                <a:effectLst/>
                <a:latin typeface="Helvetica" panose="020B0604020202020204" pitchFamily="34" charset="0"/>
                <a:cs typeface="Helvetica" panose="020B0604020202020204" pitchFamily="34" charset="0"/>
              </a:rPr>
              <a:t>A seven-month </a:t>
            </a:r>
            <a:r>
              <a:rPr lang="en-US" sz="2400" b="1" i="0" dirty="0">
                <a:solidFill>
                  <a:schemeClr val="tx1"/>
                </a:solidFill>
                <a:effectLst/>
                <a:latin typeface="Helvetica" panose="020B0604020202020204" pitchFamily="34" charset="0"/>
                <a:cs typeface="Helvetica" panose="020B0604020202020204" pitchFamily="34" charset="0"/>
              </a:rPr>
              <a:t>C</a:t>
            </a:r>
            <a:r>
              <a:rPr lang="en-US" sz="2400" b="1" dirty="0">
                <a:solidFill>
                  <a:schemeClr val="tx1"/>
                </a:solidFill>
                <a:latin typeface="Helvetica" panose="020B0604020202020204" pitchFamily="34" charset="0"/>
                <a:cs typeface="Helvetica" panose="020B0604020202020204" pitchFamily="34" charset="0"/>
              </a:rPr>
              <a:t>ontinuing Resolution (CR) </a:t>
            </a:r>
            <a:r>
              <a:rPr lang="en-US" sz="2400" dirty="0">
                <a:solidFill>
                  <a:schemeClr val="tx1"/>
                </a:solidFill>
                <a:latin typeface="Helvetica" panose="020B0604020202020204" pitchFamily="34" charset="0"/>
                <a:cs typeface="Helvetica" panose="020B0604020202020204" pitchFamily="34" charset="0"/>
              </a:rPr>
              <a:t>for the remainder of FY 2025</a:t>
            </a:r>
            <a:r>
              <a:rPr lang="en-US" sz="2400" b="1" i="0" dirty="0">
                <a:solidFill>
                  <a:schemeClr val="tx1"/>
                </a:solidFill>
                <a:effectLst/>
                <a:latin typeface="Helvetica" panose="020B0604020202020204" pitchFamily="34" charset="0"/>
                <a:cs typeface="Helvetica" panose="020B0604020202020204" pitchFamily="34" charset="0"/>
              </a:rPr>
              <a:t> </a:t>
            </a:r>
            <a:r>
              <a:rPr lang="en-US" sz="2400" i="0" dirty="0">
                <a:solidFill>
                  <a:schemeClr val="tx1"/>
                </a:solidFill>
                <a:effectLst/>
                <a:latin typeface="Helvetica" panose="020B0604020202020204" pitchFamily="34" charset="0"/>
                <a:cs typeface="Helvetica" panose="020B0604020202020204" pitchFamily="34" charset="0"/>
              </a:rPr>
              <a:t>was</a:t>
            </a:r>
            <a:r>
              <a:rPr lang="en-US" sz="2400" dirty="0">
                <a:solidFill>
                  <a:schemeClr val="tx1"/>
                </a:solidFill>
                <a:latin typeface="Helvetica" panose="020B0604020202020204" pitchFamily="34" charset="0"/>
                <a:cs typeface="Helvetica" panose="020B0604020202020204" pitchFamily="34" charset="0"/>
              </a:rPr>
              <a:t> passed by Congress and signed by the President on March 15, 2025. </a:t>
            </a:r>
          </a:p>
          <a:p>
            <a:pPr marL="1049850" lvl="2" indent="-342900" fontAlgn="ctr">
              <a:lnSpc>
                <a:spcPct val="120000"/>
              </a:lnSpc>
              <a:spcBef>
                <a:spcPts val="0"/>
              </a:spcBef>
            </a:pPr>
            <a:r>
              <a:rPr lang="en-US" sz="2400" dirty="0">
                <a:solidFill>
                  <a:schemeClr val="tx1"/>
                </a:solidFill>
                <a:latin typeface="Helvetica" panose="020B0604020202020204" pitchFamily="34" charset="0"/>
                <a:cs typeface="Helvetica" panose="020B0604020202020204" pitchFamily="34" charset="0"/>
              </a:rPr>
              <a:t>In most categories, it extended current funding levels through the end of the fiscal year, but there are some adjustments: it increased defense spending by $6 billion and decreased non-defense spending by $13 billion.</a:t>
            </a:r>
          </a:p>
          <a:p>
            <a:pPr marL="1049850" lvl="2" indent="-342900" fontAlgn="ctr">
              <a:lnSpc>
                <a:spcPct val="120000"/>
              </a:lnSpc>
              <a:spcBef>
                <a:spcPts val="0"/>
              </a:spcBef>
            </a:pPr>
            <a:r>
              <a:rPr lang="en-US" sz="2400" dirty="0">
                <a:solidFill>
                  <a:schemeClr val="tx1"/>
                </a:solidFill>
                <a:latin typeface="Helvetica" panose="020B0604020202020204" pitchFamily="34" charset="0"/>
                <a:cs typeface="Helvetica" panose="020B0604020202020204" pitchFamily="34" charset="0"/>
              </a:rPr>
              <a:t>The proposed funding reductions will not</a:t>
            </a:r>
            <a:r>
              <a:rPr lang="en-US" sz="2400" b="1" dirty="0">
                <a:solidFill>
                  <a:schemeClr val="tx1"/>
                </a:solidFill>
                <a:latin typeface="Helvetica" panose="020B0604020202020204" pitchFamily="34" charset="0"/>
                <a:cs typeface="Helvetica" panose="020B0604020202020204" pitchFamily="34" charset="0"/>
              </a:rPr>
              <a:t> </a:t>
            </a:r>
            <a:r>
              <a:rPr lang="en-US" sz="2400" dirty="0">
                <a:solidFill>
                  <a:schemeClr val="tx1"/>
                </a:solidFill>
                <a:latin typeface="Helvetica" panose="020B0604020202020204" pitchFamily="34" charset="0"/>
                <a:cs typeface="Helvetica" panose="020B0604020202020204" pitchFamily="34" charset="0"/>
              </a:rPr>
              <a:t>impact Social Security, Medicare and Medicaid.</a:t>
            </a:r>
          </a:p>
          <a:p>
            <a:pPr marL="1049850" lvl="2" indent="-342900" fontAlgn="ctr">
              <a:lnSpc>
                <a:spcPct val="120000"/>
              </a:lnSpc>
              <a:spcBef>
                <a:spcPts val="0"/>
              </a:spcBef>
            </a:pPr>
            <a:r>
              <a:rPr lang="en-US" sz="2400" dirty="0">
                <a:solidFill>
                  <a:schemeClr val="tx1"/>
                </a:solidFill>
                <a:latin typeface="Helvetica" panose="020B0604020202020204" pitchFamily="34" charset="0"/>
                <a:cs typeface="Helvetica" panose="020B0604020202020204" pitchFamily="34" charset="0"/>
              </a:rPr>
              <a:t>The CR does not include disaster funding and does not raise the debt limit.</a:t>
            </a:r>
          </a:p>
        </p:txBody>
      </p:sp>
    </p:spTree>
    <p:extLst>
      <p:ext uri="{BB962C8B-B14F-4D97-AF65-F5344CB8AC3E}">
        <p14:creationId xmlns:p14="http://schemas.microsoft.com/office/powerpoint/2010/main" val="262826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EE346C1-4BA8-B3C5-85DB-500F0B8727D8}"/>
              </a:ext>
            </a:extLst>
          </p:cNvPr>
          <p:cNvSpPr>
            <a:spLocks noGrp="1"/>
          </p:cNvSpPr>
          <p:nvPr>
            <p:ph type="title"/>
          </p:nvPr>
        </p:nvSpPr>
        <p:spPr>
          <a:xfrm>
            <a:off x="601255" y="702155"/>
            <a:ext cx="3409783" cy="1782627"/>
          </a:xfrm>
        </p:spPr>
        <p:txBody>
          <a:bodyPr vert="horz" lIns="91440" tIns="45720" rIns="91440" bIns="45720" rtlCol="0" anchor="b">
            <a:normAutofit/>
          </a:bodyPr>
          <a:lstStyle/>
          <a:p>
            <a:r>
              <a:rPr kumimoji="0" lang="en-US" altLang="en-US" sz="2000" b="1" i="0" u="none" strike="noStrike" cap="none" normalizeH="0" dirty="0">
                <a:ln>
                  <a:noFill/>
                </a:ln>
                <a:solidFill>
                  <a:schemeClr val="bg1"/>
                </a:solidFill>
                <a:effectLst/>
                <a:latin typeface="+mn-lt"/>
              </a:rPr>
              <a:t>Budget Authority Allocations by Appropriations Title (billions)</a:t>
            </a:r>
            <a:br>
              <a:rPr kumimoji="0" lang="en-US" altLang="en-US" sz="2000" b="1" i="0" u="none" strike="noStrike" cap="none" normalizeH="0" baseline="0" dirty="0">
                <a:ln>
                  <a:noFill/>
                </a:ln>
                <a:solidFill>
                  <a:schemeClr val="bg1"/>
                </a:solidFill>
                <a:effectLst/>
                <a:latin typeface="+mn-lt"/>
              </a:rPr>
            </a:br>
            <a:endParaRPr lang="en-US" sz="2000" dirty="0"/>
          </a:p>
        </p:txBody>
      </p:sp>
      <p:sp>
        <p:nvSpPr>
          <p:cNvPr id="6" name="Rectangle 1">
            <a:extLst>
              <a:ext uri="{FF2B5EF4-FFF2-40B4-BE49-F238E27FC236}">
                <a16:creationId xmlns:a16="http://schemas.microsoft.com/office/drawing/2014/main" id="{2CBD4BEF-5EA5-9D32-BF41-9EDEF429F321}"/>
              </a:ext>
            </a:extLst>
          </p:cNvPr>
          <p:cNvSpPr>
            <a:spLocks noChangeArrowheads="1"/>
          </p:cNvSpPr>
          <p:nvPr/>
        </p:nvSpPr>
        <p:spPr bwMode="auto">
          <a:xfrm>
            <a:off x="688786" y="5330897"/>
            <a:ext cx="3781902" cy="82494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Bef>
                <a:spcPct val="20000"/>
              </a:spcBef>
              <a:spcAft>
                <a:spcPts val="600"/>
              </a:spcAft>
              <a:buClr>
                <a:schemeClr val="accent2"/>
              </a:buClr>
              <a:buSzPct val="92000"/>
              <a:buFont typeface="Wingdings 2" panose="05020102010507070707" pitchFamily="18" charset="2"/>
              <a:buChar char=""/>
              <a:tabLst/>
            </a:pPr>
            <a:r>
              <a:rPr kumimoji="0" lang="en-US" altLang="en-US" sz="1400" b="0" i="0" u="none" strike="noStrike" cap="none" normalizeH="0" baseline="0" dirty="0">
                <a:ln>
                  <a:noFill/>
                </a:ln>
                <a:solidFill>
                  <a:schemeClr val="bg1"/>
                </a:solidFill>
                <a:effectLst/>
                <a:latin typeface="+mn-lt"/>
              </a:rPr>
              <a:t>Source: Congressional Budget Office.</a:t>
            </a:r>
            <a:br>
              <a:rPr kumimoji="0" lang="en-US" altLang="en-US" sz="1400" b="0" i="0" u="none" strike="noStrike" cap="none" normalizeH="0" baseline="0" dirty="0">
                <a:ln>
                  <a:noFill/>
                </a:ln>
                <a:solidFill>
                  <a:schemeClr val="bg1"/>
                </a:solidFill>
                <a:effectLst/>
                <a:latin typeface="+mn-lt"/>
              </a:rPr>
            </a:br>
            <a:endParaRPr kumimoji="0" lang="en-US" altLang="en-US" sz="1400" b="0" i="0" u="none" strike="noStrike" cap="none" normalizeH="0" baseline="0" dirty="0">
              <a:ln>
                <a:noFill/>
              </a:ln>
              <a:solidFill>
                <a:schemeClr val="bg1"/>
              </a:solidFill>
              <a:effectLst/>
              <a:latin typeface="+mn-lt"/>
            </a:endParaRPr>
          </a:p>
        </p:txBody>
      </p:sp>
      <p:sp>
        <p:nvSpPr>
          <p:cNvPr id="4" name="Slide Number Placeholder 3">
            <a:extLst>
              <a:ext uri="{FF2B5EF4-FFF2-40B4-BE49-F238E27FC236}">
                <a16:creationId xmlns:a16="http://schemas.microsoft.com/office/drawing/2014/main" id="{9198DCC0-676C-3592-740B-97709AF826B6}"/>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defTabSz="914400">
              <a:spcAft>
                <a:spcPts val="600"/>
              </a:spcAft>
            </a:pPr>
            <a:fld id="{D1CED088-3F90-438F-B570-9D0182528C90}" type="slidenum">
              <a:rPr lang="en-US" smtClean="0"/>
              <a:pPr defTabSz="914400">
                <a:spcAft>
                  <a:spcPts val="600"/>
                </a:spcAft>
              </a:pPr>
              <a:t>4</a:t>
            </a:fld>
            <a:endParaRPr lang="en-US" dirty="0"/>
          </a:p>
        </p:txBody>
      </p:sp>
      <p:graphicFrame>
        <p:nvGraphicFramePr>
          <p:cNvPr id="5" name="Content Placeholder 4">
            <a:extLst>
              <a:ext uri="{FF2B5EF4-FFF2-40B4-BE49-F238E27FC236}">
                <a16:creationId xmlns:a16="http://schemas.microsoft.com/office/drawing/2014/main" id="{DABE2ECC-0A5E-B5AA-2F9A-C5E0CF84E5FD}"/>
              </a:ext>
            </a:extLst>
          </p:cNvPr>
          <p:cNvGraphicFramePr>
            <a:graphicFrameLocks noGrp="1"/>
          </p:cNvGraphicFramePr>
          <p:nvPr>
            <p:ph idx="1"/>
            <p:extLst>
              <p:ext uri="{D42A27DB-BD31-4B8C-83A1-F6EECF244321}">
                <p14:modId xmlns:p14="http://schemas.microsoft.com/office/powerpoint/2010/main" val="391717311"/>
              </p:ext>
            </p:extLst>
          </p:nvPr>
        </p:nvGraphicFramePr>
        <p:xfrm>
          <a:off x="4791522" y="1199319"/>
          <a:ext cx="6489820" cy="4480004"/>
        </p:xfrm>
        <a:graphic>
          <a:graphicData uri="http://schemas.openxmlformats.org/drawingml/2006/table">
            <a:tbl>
              <a:tblPr>
                <a:solidFill>
                  <a:srgbClr val="F7F7F7"/>
                </a:solidFill>
              </a:tblPr>
              <a:tblGrid>
                <a:gridCol w="3042240">
                  <a:extLst>
                    <a:ext uri="{9D8B030D-6E8A-4147-A177-3AD203B41FA5}">
                      <a16:colId xmlns:a16="http://schemas.microsoft.com/office/drawing/2014/main" val="2854381196"/>
                    </a:ext>
                  </a:extLst>
                </a:gridCol>
                <a:gridCol w="1431511">
                  <a:extLst>
                    <a:ext uri="{9D8B030D-6E8A-4147-A177-3AD203B41FA5}">
                      <a16:colId xmlns:a16="http://schemas.microsoft.com/office/drawing/2014/main" val="1582218332"/>
                    </a:ext>
                  </a:extLst>
                </a:gridCol>
                <a:gridCol w="1092884">
                  <a:extLst>
                    <a:ext uri="{9D8B030D-6E8A-4147-A177-3AD203B41FA5}">
                      <a16:colId xmlns:a16="http://schemas.microsoft.com/office/drawing/2014/main" val="690897987"/>
                    </a:ext>
                  </a:extLst>
                </a:gridCol>
                <a:gridCol w="923185">
                  <a:extLst>
                    <a:ext uri="{9D8B030D-6E8A-4147-A177-3AD203B41FA5}">
                      <a16:colId xmlns:a16="http://schemas.microsoft.com/office/drawing/2014/main" val="1864495729"/>
                    </a:ext>
                  </a:extLst>
                </a:gridCol>
              </a:tblGrid>
              <a:tr h="305874">
                <a:tc>
                  <a:txBody>
                    <a:bodyPr/>
                    <a:lstStyle/>
                    <a:p>
                      <a:pPr algn="l" fontAlgn="ctr"/>
                      <a:r>
                        <a:rPr lang="en-US" sz="1300" b="1" cap="none" spc="0" dirty="0">
                          <a:solidFill>
                            <a:schemeClr val="tx1"/>
                          </a:solidFill>
                          <a:effectLst/>
                        </a:rPr>
                        <a:t>Appropriations Title</a:t>
                      </a:r>
                    </a:p>
                  </a:txBody>
                  <a:tcPr marL="10691" marR="10691" marT="4277" marB="74163"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lgn="ctr" fontAlgn="ctr"/>
                      <a:r>
                        <a:rPr lang="en-US" sz="1300" b="1" cap="none" spc="0" dirty="0">
                          <a:solidFill>
                            <a:schemeClr val="tx1"/>
                          </a:solidFill>
                          <a:effectLst/>
                        </a:rPr>
                        <a:t>FY 2024 (Actual)</a:t>
                      </a:r>
                    </a:p>
                  </a:txBody>
                  <a:tcPr marL="10691" marR="10691" marT="4277" marB="74163"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lgn="ctr" fontAlgn="ctr"/>
                      <a:r>
                        <a:rPr lang="en-US" sz="1300" b="1" cap="none" spc="0" dirty="0">
                          <a:solidFill>
                            <a:schemeClr val="tx1"/>
                          </a:solidFill>
                          <a:effectLst/>
                        </a:rPr>
                        <a:t>FY 2025 CR</a:t>
                      </a:r>
                    </a:p>
                  </a:txBody>
                  <a:tcPr marL="10691" marR="10691" marT="4277" marB="74163"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algn="ctr" fontAlgn="ctr"/>
                      <a:r>
                        <a:rPr lang="en-US" sz="1300" b="1" cap="none" spc="0" dirty="0">
                          <a:solidFill>
                            <a:schemeClr val="tx1"/>
                          </a:solidFill>
                          <a:effectLst/>
                        </a:rPr>
                        <a:t>Difference</a:t>
                      </a:r>
                    </a:p>
                  </a:txBody>
                  <a:tcPr marL="10691" marR="10691" marT="4277" marB="74163"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extLst>
                  <a:ext uri="{0D108BD9-81ED-4DB2-BD59-A6C34878D82A}">
                    <a16:rowId xmlns:a16="http://schemas.microsoft.com/office/drawing/2014/main" val="1177542586"/>
                  </a:ext>
                </a:extLst>
              </a:tr>
              <a:tr h="305874">
                <a:tc>
                  <a:txBody>
                    <a:bodyPr/>
                    <a:lstStyle/>
                    <a:p>
                      <a:pPr algn="l" fontAlgn="ctr"/>
                      <a:r>
                        <a:rPr lang="en-US" sz="1300" cap="none" spc="0" dirty="0">
                          <a:solidFill>
                            <a:schemeClr val="tx1"/>
                          </a:solidFill>
                          <a:effectLst/>
                        </a:rPr>
                        <a:t>Agriculture</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$26.2</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$26.6</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$0.4</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736514899"/>
                  </a:ext>
                </a:extLst>
              </a:tr>
              <a:tr h="305874">
                <a:tc>
                  <a:txBody>
                    <a:bodyPr/>
                    <a:lstStyle/>
                    <a:p>
                      <a:pPr algn="l" fontAlgn="ctr"/>
                      <a:r>
                        <a:rPr lang="en-US" sz="1300" cap="none" spc="0" dirty="0">
                          <a:solidFill>
                            <a:schemeClr val="tx1"/>
                          </a:solidFill>
                          <a:effectLst/>
                        </a:rPr>
                        <a:t>Commerce, Justice, Science</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$66.5</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$67.8</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$1.3</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246379489"/>
                  </a:ext>
                </a:extLst>
              </a:tr>
              <a:tr h="305874">
                <a:tc>
                  <a:txBody>
                    <a:bodyPr/>
                    <a:lstStyle/>
                    <a:p>
                      <a:pPr algn="l" fontAlgn="ctr"/>
                      <a:r>
                        <a:rPr lang="en-US" sz="1300" cap="none" spc="0" dirty="0">
                          <a:solidFill>
                            <a:schemeClr val="tx1"/>
                          </a:solidFill>
                          <a:effectLst/>
                        </a:rPr>
                        <a:t>Defense</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$824.5</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$831.5</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$7.0</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110216340"/>
                  </a:ext>
                </a:extLst>
              </a:tr>
              <a:tr h="305874">
                <a:tc>
                  <a:txBody>
                    <a:bodyPr/>
                    <a:lstStyle/>
                    <a:p>
                      <a:pPr algn="l" fontAlgn="ctr"/>
                      <a:r>
                        <a:rPr lang="en-US" sz="1300" cap="none" spc="0" dirty="0">
                          <a:solidFill>
                            <a:schemeClr val="tx1"/>
                          </a:solidFill>
                          <a:effectLst/>
                        </a:rPr>
                        <a:t>Energy and Water</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$58.2</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$58.1</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-$0.1</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988539388"/>
                  </a:ext>
                </a:extLst>
              </a:tr>
              <a:tr h="503642">
                <a:tc>
                  <a:txBody>
                    <a:bodyPr/>
                    <a:lstStyle/>
                    <a:p>
                      <a:pPr algn="l" fontAlgn="ctr"/>
                      <a:r>
                        <a:rPr lang="en-US" sz="1300" cap="none" spc="0" dirty="0">
                          <a:solidFill>
                            <a:schemeClr val="tx1"/>
                          </a:solidFill>
                          <a:effectLst/>
                        </a:rPr>
                        <a:t>Financial Services and General Government</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$13.7</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$15.9</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$2.2</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819450539"/>
                  </a:ext>
                </a:extLst>
              </a:tr>
              <a:tr h="305874">
                <a:tc>
                  <a:txBody>
                    <a:bodyPr/>
                    <a:lstStyle/>
                    <a:p>
                      <a:pPr algn="l" fontAlgn="ctr"/>
                      <a:r>
                        <a:rPr lang="en-US" sz="1300" cap="none" spc="0" dirty="0">
                          <a:solidFill>
                            <a:schemeClr val="tx1"/>
                          </a:solidFill>
                          <a:effectLst/>
                        </a:rPr>
                        <a:t>Homeland Security</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$61.8</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$65.0</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$3.2</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489753405"/>
                  </a:ext>
                </a:extLst>
              </a:tr>
              <a:tr h="305874">
                <a:tc>
                  <a:txBody>
                    <a:bodyPr/>
                    <a:lstStyle/>
                    <a:p>
                      <a:pPr algn="l" fontAlgn="ctr"/>
                      <a:r>
                        <a:rPr lang="en-US" sz="1300" cap="none" spc="0" dirty="0">
                          <a:solidFill>
                            <a:schemeClr val="tx1"/>
                          </a:solidFill>
                          <a:effectLst/>
                        </a:rPr>
                        <a:t>Interior and Environment</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$38.6</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$40.9</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$2.3</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817448857"/>
                  </a:ext>
                </a:extLst>
              </a:tr>
              <a:tr h="305874">
                <a:tc>
                  <a:txBody>
                    <a:bodyPr/>
                    <a:lstStyle/>
                    <a:p>
                      <a:pPr algn="l" fontAlgn="ctr"/>
                      <a:r>
                        <a:rPr lang="en-US" sz="1300" cap="none" spc="0" dirty="0">
                          <a:solidFill>
                            <a:schemeClr val="tx1"/>
                          </a:solidFill>
                          <a:effectLst/>
                        </a:rPr>
                        <a:t>Labor, HHS, Education</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$194.4</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$198.2</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$3.8</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44182124"/>
                  </a:ext>
                </a:extLst>
              </a:tr>
              <a:tr h="305874">
                <a:tc>
                  <a:txBody>
                    <a:bodyPr/>
                    <a:lstStyle/>
                    <a:p>
                      <a:pPr algn="l" fontAlgn="ctr"/>
                      <a:r>
                        <a:rPr lang="en-US" sz="1300" cap="none" spc="0" dirty="0">
                          <a:solidFill>
                            <a:schemeClr val="tx1"/>
                          </a:solidFill>
                          <a:effectLst/>
                        </a:rPr>
                        <a:t>Legislative Branch</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$6.8</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$6.7</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-$0.1</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229375868"/>
                  </a:ext>
                </a:extLst>
              </a:tr>
              <a:tr h="305874">
                <a:tc>
                  <a:txBody>
                    <a:bodyPr/>
                    <a:lstStyle/>
                    <a:p>
                      <a:pPr algn="l" fontAlgn="ctr"/>
                      <a:r>
                        <a:rPr lang="en-US" sz="1300" cap="none" spc="0" dirty="0">
                          <a:solidFill>
                            <a:schemeClr val="tx1"/>
                          </a:solidFill>
                          <a:effectLst/>
                        </a:rPr>
                        <a:t>Military Construction, VA</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$153.9</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$146.6</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-$7.3</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649109769"/>
                  </a:ext>
                </a:extLst>
              </a:tr>
              <a:tr h="305874">
                <a:tc>
                  <a:txBody>
                    <a:bodyPr/>
                    <a:lstStyle/>
                    <a:p>
                      <a:pPr algn="l" fontAlgn="ctr"/>
                      <a:r>
                        <a:rPr lang="en-US" sz="1300" cap="none" spc="0" dirty="0">
                          <a:solidFill>
                            <a:schemeClr val="tx1"/>
                          </a:solidFill>
                          <a:effectLst/>
                        </a:rPr>
                        <a:t>State, Foreign Operations</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$55.8</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$56.8</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$1.0</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764494661"/>
                  </a:ext>
                </a:extLst>
              </a:tr>
              <a:tr h="305874">
                <a:tc>
                  <a:txBody>
                    <a:bodyPr/>
                    <a:lstStyle/>
                    <a:p>
                      <a:pPr algn="l" fontAlgn="ctr"/>
                      <a:r>
                        <a:rPr lang="en-US" sz="1300" cap="none" spc="0" dirty="0">
                          <a:solidFill>
                            <a:schemeClr val="tx1"/>
                          </a:solidFill>
                          <a:effectLst/>
                        </a:rPr>
                        <a:t>Transportation, HUD</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$89.5</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$86.4</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300" cap="none" spc="0" dirty="0">
                          <a:solidFill>
                            <a:schemeClr val="tx1"/>
                          </a:solidFill>
                          <a:effectLst/>
                        </a:rPr>
                        <a:t>-$3.1</a:t>
                      </a:r>
                    </a:p>
                  </a:txBody>
                  <a:tcPr marL="10691" marR="10691" marT="4277" marB="74163"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980144111"/>
                  </a:ext>
                </a:extLst>
              </a:tr>
              <a:tr h="305874">
                <a:tc>
                  <a:txBody>
                    <a:bodyPr/>
                    <a:lstStyle/>
                    <a:p>
                      <a:pPr algn="l" fontAlgn="t"/>
                      <a:r>
                        <a:rPr lang="en-US" sz="1300" b="1" cap="none" spc="0" dirty="0">
                          <a:solidFill>
                            <a:schemeClr val="tx1"/>
                          </a:solidFill>
                          <a:effectLst/>
                        </a:rPr>
                        <a:t>Total Base Funding</a:t>
                      </a:r>
                      <a:endParaRPr lang="en-US" sz="1300" cap="none" spc="0" dirty="0">
                        <a:solidFill>
                          <a:schemeClr val="tx1"/>
                        </a:solidFill>
                        <a:effectLst/>
                      </a:endParaRPr>
                    </a:p>
                  </a:txBody>
                  <a:tcPr marL="10691" marR="10691" marT="4277" marB="7416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fontAlgn="ctr"/>
                      <a:r>
                        <a:rPr lang="en-US" sz="1300" b="1" cap="none" spc="0" dirty="0">
                          <a:solidFill>
                            <a:schemeClr val="tx1"/>
                          </a:solidFill>
                          <a:effectLst/>
                        </a:rPr>
                        <a:t>$1.59 trillion</a:t>
                      </a:r>
                      <a:endParaRPr lang="en-US" sz="1300" cap="none" spc="0" dirty="0">
                        <a:solidFill>
                          <a:schemeClr val="tx1"/>
                        </a:solidFill>
                        <a:effectLst/>
                      </a:endParaRPr>
                    </a:p>
                  </a:txBody>
                  <a:tcPr marL="10691" marR="10691" marT="4277" marB="74163"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fontAlgn="ctr"/>
                      <a:r>
                        <a:rPr lang="en-US" sz="1300" b="1" cap="none" spc="0" dirty="0">
                          <a:solidFill>
                            <a:schemeClr val="tx1"/>
                          </a:solidFill>
                          <a:effectLst/>
                        </a:rPr>
                        <a:t>$1.60 trillion</a:t>
                      </a:r>
                      <a:endParaRPr lang="en-US" sz="1300" cap="none" spc="0" dirty="0">
                        <a:solidFill>
                          <a:schemeClr val="tx1"/>
                        </a:solidFill>
                        <a:effectLst/>
                      </a:endParaRPr>
                    </a:p>
                  </a:txBody>
                  <a:tcPr marL="10691" marR="10691" marT="4277" marB="74163"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fontAlgn="ctr"/>
                      <a:r>
                        <a:rPr lang="en-US" sz="1300" b="1" cap="none" spc="0" dirty="0">
                          <a:solidFill>
                            <a:schemeClr val="tx1"/>
                          </a:solidFill>
                          <a:effectLst/>
                        </a:rPr>
                        <a:t>$10 billion</a:t>
                      </a:r>
                      <a:endParaRPr lang="en-US" sz="1300" cap="none" spc="0" dirty="0">
                        <a:solidFill>
                          <a:schemeClr val="tx1"/>
                        </a:solidFill>
                        <a:effectLst/>
                      </a:endParaRPr>
                    </a:p>
                  </a:txBody>
                  <a:tcPr marL="10691" marR="10691" marT="4277" marB="74163"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2692901238"/>
                  </a:ext>
                </a:extLst>
              </a:tr>
            </a:tbl>
          </a:graphicData>
        </a:graphic>
      </p:graphicFrame>
    </p:spTree>
    <p:extLst>
      <p:ext uri="{BB962C8B-B14F-4D97-AF65-F5344CB8AC3E}">
        <p14:creationId xmlns:p14="http://schemas.microsoft.com/office/powerpoint/2010/main" val="232841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B6EB4F-7EFA-BD43-1E00-67EA1FDCD718}"/>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7ED93B7D-B92A-E9C8-E474-36655CE9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a:extLst>
              <a:ext uri="{FF2B5EF4-FFF2-40B4-BE49-F238E27FC236}">
                <a16:creationId xmlns:a16="http://schemas.microsoft.com/office/drawing/2014/main" id="{6D0E2FC3-8AB2-0164-303B-CB2BD7EF0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2" name="Rectangle 31">
            <a:extLst>
              <a:ext uri="{FF2B5EF4-FFF2-40B4-BE49-F238E27FC236}">
                <a16:creationId xmlns:a16="http://schemas.microsoft.com/office/drawing/2014/main" id="{CC9BBBDA-C235-8A71-A5FE-FAEB901F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4" name="Rectangle 33">
            <a:extLst>
              <a:ext uri="{FF2B5EF4-FFF2-40B4-BE49-F238E27FC236}">
                <a16:creationId xmlns:a16="http://schemas.microsoft.com/office/drawing/2014/main" id="{D7A1ABD7-140E-920E-F1BF-6E8F2C6F8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6" name="Rectangle 35">
            <a:extLst>
              <a:ext uri="{FF2B5EF4-FFF2-40B4-BE49-F238E27FC236}">
                <a16:creationId xmlns:a16="http://schemas.microsoft.com/office/drawing/2014/main" id="{90ED05C7-68B1-82CC-86F2-F37901489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A442091-A28D-70BC-114D-3D2F41217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B81FCD7-F288-B44B-3690-3F1CBF6CBFD6}"/>
              </a:ext>
            </a:extLst>
          </p:cNvPr>
          <p:cNvSpPr>
            <a:spLocks noGrp="1"/>
          </p:cNvSpPr>
          <p:nvPr>
            <p:ph type="title"/>
          </p:nvPr>
        </p:nvSpPr>
        <p:spPr>
          <a:xfrm>
            <a:off x="-36066" y="955415"/>
            <a:ext cx="12192000" cy="4947169"/>
          </a:xfrm>
        </p:spPr>
        <p:txBody>
          <a:bodyPr vert="horz" lIns="91440" tIns="45720" rIns="91440" bIns="45720" rtlCol="0" anchor="ctr">
            <a:normAutofit/>
          </a:bodyPr>
          <a:lstStyle/>
          <a:p>
            <a:pPr algn="ctr"/>
            <a:r>
              <a:rPr lang="en-US" sz="4400" cap="none" dirty="0">
                <a:solidFill>
                  <a:srgbClr val="FFFFFF"/>
                </a:solidFill>
              </a:rPr>
              <a:t>Budget Reconciliation Process </a:t>
            </a:r>
          </a:p>
        </p:txBody>
      </p:sp>
      <p:sp>
        <p:nvSpPr>
          <p:cNvPr id="40" name="Rectangle 39">
            <a:extLst>
              <a:ext uri="{FF2B5EF4-FFF2-40B4-BE49-F238E27FC236}">
                <a16:creationId xmlns:a16="http://schemas.microsoft.com/office/drawing/2014/main" id="{A73ACDE9-6B1A-4D33-5FE1-615E97A14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Rectangle 41">
            <a:extLst>
              <a:ext uri="{FF2B5EF4-FFF2-40B4-BE49-F238E27FC236}">
                <a16:creationId xmlns:a16="http://schemas.microsoft.com/office/drawing/2014/main" id="{D316F438-01BF-2BE9-0395-204B37B74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Slide Number Placeholder 3">
            <a:extLst>
              <a:ext uri="{FF2B5EF4-FFF2-40B4-BE49-F238E27FC236}">
                <a16:creationId xmlns:a16="http://schemas.microsoft.com/office/drawing/2014/main" id="{044F6F1F-DA3B-28E8-6A36-B7832479269F}"/>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1CED088-3F90-438F-B570-9D0182528C90}" type="slidenum">
              <a:rPr lang="en-US">
                <a:solidFill>
                  <a:srgbClr val="FFFFFF">
                    <a:alpha val="50000"/>
                  </a:srgbClr>
                </a:solidFill>
              </a:rPr>
              <a:pPr>
                <a:spcAft>
                  <a:spcPts val="600"/>
                </a:spcAft>
              </a:pPr>
              <a:t>5</a:t>
            </a:fld>
            <a:endParaRPr lang="en-US" dirty="0">
              <a:solidFill>
                <a:srgbClr val="FFFFFF">
                  <a:alpha val="50000"/>
                </a:srgbClr>
              </a:solidFill>
            </a:endParaRPr>
          </a:p>
        </p:txBody>
      </p:sp>
    </p:spTree>
    <p:extLst>
      <p:ext uri="{BB962C8B-B14F-4D97-AF65-F5344CB8AC3E}">
        <p14:creationId xmlns:p14="http://schemas.microsoft.com/office/powerpoint/2010/main" val="14160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6C341-C600-8CD1-9120-F997D2D4D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7FD66-43B4-7153-046C-91875BEEE7AA}"/>
              </a:ext>
            </a:extLst>
          </p:cNvPr>
          <p:cNvSpPr>
            <a:spLocks noGrp="1"/>
          </p:cNvSpPr>
          <p:nvPr>
            <p:ph type="title"/>
          </p:nvPr>
        </p:nvSpPr>
        <p:spPr>
          <a:xfrm>
            <a:off x="414138" y="710494"/>
            <a:ext cx="11363723" cy="1013800"/>
          </a:xfrm>
        </p:spPr>
        <p:txBody>
          <a:bodyPr>
            <a:noAutofit/>
          </a:bodyPr>
          <a:lstStyle/>
          <a:p>
            <a:pPr algn="ctr"/>
            <a:r>
              <a:rPr lang="en-US" sz="3200" b="1" dirty="0"/>
              <a:t>What is a budget resolution</a:t>
            </a:r>
          </a:p>
        </p:txBody>
      </p:sp>
      <p:sp>
        <p:nvSpPr>
          <p:cNvPr id="5" name="Content Placeholder 4">
            <a:extLst>
              <a:ext uri="{FF2B5EF4-FFF2-40B4-BE49-F238E27FC236}">
                <a16:creationId xmlns:a16="http://schemas.microsoft.com/office/drawing/2014/main" id="{64428866-3B46-9110-C9C7-9869AB5EFA42}"/>
              </a:ext>
            </a:extLst>
          </p:cNvPr>
          <p:cNvSpPr>
            <a:spLocks noGrp="1"/>
          </p:cNvSpPr>
          <p:nvPr>
            <p:ph idx="1"/>
          </p:nvPr>
        </p:nvSpPr>
        <p:spPr>
          <a:xfrm>
            <a:off x="-190500" y="960895"/>
            <a:ext cx="11777861" cy="6252779"/>
          </a:xfrm>
        </p:spPr>
        <p:txBody>
          <a:bodyPr>
            <a:normAutofit/>
          </a:bodyPr>
          <a:lstStyle/>
          <a:p>
            <a:pPr marL="1049850" lvl="2" indent="-342900" fontAlgn="ctr">
              <a:lnSpc>
                <a:spcPct val="120000"/>
              </a:lnSpc>
              <a:spcBef>
                <a:spcPts val="0"/>
              </a:spcBef>
            </a:pPr>
            <a:r>
              <a:rPr lang="en-US" sz="2000" b="0" i="0" dirty="0">
                <a:solidFill>
                  <a:schemeClr val="tx1"/>
                </a:solidFill>
                <a:effectLst/>
                <a:latin typeface="Helvetica" panose="020B0604020202020204" pitchFamily="34" charset="0"/>
                <a:cs typeface="Helvetica" panose="020B0604020202020204" pitchFamily="34" charset="0"/>
              </a:rPr>
              <a:t>A budget resolution is a document that outlines desired spending, revenue, debt, and deficit levels for the federal government over a specified period (often 10 years). It is the first step Congress is supposed to take in order to pass annual spending bills ahead of the October 1 start of the fiscal year; it also enables the optional reconciliation process. Under the 1974 Congressional Budget and Impoundment Control Act (CBA), Congress is supposed to complete action on the budget resolution by </a:t>
            </a:r>
            <a:r>
              <a:rPr lang="en-US" sz="2000" b="0" i="0" u="none" strike="noStrike" dirty="0">
                <a:solidFill>
                  <a:schemeClr val="tx1"/>
                </a:solidFill>
                <a:effectLst/>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April 15</a:t>
            </a:r>
            <a:r>
              <a:rPr lang="en-US" sz="2000" b="0" i="0" dirty="0">
                <a:solidFill>
                  <a:schemeClr val="tx1"/>
                </a:solidFill>
                <a:effectLst/>
                <a:latin typeface="Helvetica" panose="020B0604020202020204" pitchFamily="34" charset="0"/>
                <a:cs typeface="Helvetica" panose="020B0604020202020204" pitchFamily="34" charset="0"/>
              </a:rPr>
              <a:t>, though it </a:t>
            </a:r>
            <a:r>
              <a:rPr lang="en-US" sz="2000" b="0" i="0" u="none" strike="noStrike" dirty="0">
                <a:solidFill>
                  <a:schemeClr val="tx1"/>
                </a:solidFill>
                <a:effectLst/>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often fails to do so</a:t>
            </a:r>
            <a:r>
              <a:rPr lang="en-US" sz="2000" b="0" i="0" dirty="0">
                <a:solidFill>
                  <a:schemeClr val="tx1"/>
                </a:solidFill>
                <a:effectLst/>
                <a:latin typeface="Helvetica" panose="020B0604020202020204" pitchFamily="34" charset="0"/>
                <a:cs typeface="Helvetica" panose="020B0604020202020204" pitchFamily="34" charset="0"/>
              </a:rPr>
              <a:t>.</a:t>
            </a:r>
          </a:p>
          <a:p>
            <a:pPr marL="706950" lvl="2" indent="0" fontAlgn="ctr">
              <a:lnSpc>
                <a:spcPct val="120000"/>
              </a:lnSpc>
              <a:spcBef>
                <a:spcPts val="0"/>
              </a:spcBef>
              <a:buNone/>
            </a:pPr>
            <a:endParaRPr lang="en-US" sz="2000" b="0" i="0" dirty="0">
              <a:solidFill>
                <a:schemeClr val="tx1"/>
              </a:solidFill>
              <a:effectLst/>
              <a:latin typeface="Helvetica" panose="020B0604020202020204" pitchFamily="34" charset="0"/>
              <a:cs typeface="Helvetica" panose="020B0604020202020204" pitchFamily="34" charset="0"/>
            </a:endParaRPr>
          </a:p>
          <a:p>
            <a:pPr marL="1049850" lvl="2" indent="-342900" fontAlgn="ctr">
              <a:lnSpc>
                <a:spcPct val="120000"/>
              </a:lnSpc>
              <a:spcBef>
                <a:spcPts val="0"/>
              </a:spcBef>
            </a:pPr>
            <a:r>
              <a:rPr lang="en-US" sz="2000" b="0" i="0" dirty="0">
                <a:solidFill>
                  <a:schemeClr val="tx1"/>
                </a:solidFill>
                <a:effectLst/>
                <a:latin typeface="Helvetica" panose="020B0604020202020204" pitchFamily="34" charset="0"/>
                <a:cs typeface="Helvetica" panose="020B0604020202020204" pitchFamily="34" charset="0"/>
              </a:rPr>
              <a:t>As a concurrent </a:t>
            </a:r>
            <a:r>
              <a:rPr lang="en-US" sz="2000" b="1" i="0" dirty="0">
                <a:solidFill>
                  <a:schemeClr val="tx1"/>
                </a:solidFill>
                <a:effectLst/>
                <a:latin typeface="Helvetica" panose="020B0604020202020204" pitchFamily="34" charset="0"/>
                <a:cs typeface="Helvetica" panose="020B0604020202020204" pitchFamily="34" charset="0"/>
              </a:rPr>
              <a:t>resolution</a:t>
            </a:r>
            <a:r>
              <a:rPr lang="en-US" sz="2000" b="0" i="0" dirty="0">
                <a:solidFill>
                  <a:schemeClr val="tx1"/>
                </a:solidFill>
                <a:effectLst/>
                <a:latin typeface="Helvetica" panose="020B0604020202020204" pitchFamily="34" charset="0"/>
                <a:cs typeface="Helvetica" panose="020B0604020202020204" pitchFamily="34" charset="0"/>
              </a:rPr>
              <a:t>, it is not presented to the President for his signature and thus does not become law. Instead, when adopted by Congress, the budget resolution serves as an agreement between the House and Senate on a congressional budget plan.</a:t>
            </a:r>
            <a:endParaRPr lang="en-US" sz="20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1251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FD1DF-C956-828C-6263-12CE3B635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3B076-2558-A78F-B824-E79136965511}"/>
              </a:ext>
            </a:extLst>
          </p:cNvPr>
          <p:cNvSpPr>
            <a:spLocks noGrp="1"/>
          </p:cNvSpPr>
          <p:nvPr>
            <p:ph type="title"/>
          </p:nvPr>
        </p:nvSpPr>
        <p:spPr>
          <a:xfrm>
            <a:off x="414138" y="710494"/>
            <a:ext cx="11363723" cy="1013800"/>
          </a:xfrm>
        </p:spPr>
        <p:txBody>
          <a:bodyPr>
            <a:noAutofit/>
          </a:bodyPr>
          <a:lstStyle/>
          <a:p>
            <a:pPr algn="ctr"/>
            <a:r>
              <a:rPr lang="en-US" sz="3200" b="1" dirty="0"/>
              <a:t>What is reconciliation?</a:t>
            </a:r>
          </a:p>
        </p:txBody>
      </p:sp>
      <p:sp>
        <p:nvSpPr>
          <p:cNvPr id="5" name="Content Placeholder 4">
            <a:extLst>
              <a:ext uri="{FF2B5EF4-FFF2-40B4-BE49-F238E27FC236}">
                <a16:creationId xmlns:a16="http://schemas.microsoft.com/office/drawing/2014/main" id="{1D8C3CD1-8CB7-C2E3-7221-F29AA9B3B150}"/>
              </a:ext>
            </a:extLst>
          </p:cNvPr>
          <p:cNvSpPr>
            <a:spLocks noGrp="1"/>
          </p:cNvSpPr>
          <p:nvPr>
            <p:ph idx="1"/>
          </p:nvPr>
        </p:nvSpPr>
        <p:spPr>
          <a:xfrm>
            <a:off x="-175002" y="1591293"/>
            <a:ext cx="11777861" cy="5266707"/>
          </a:xfrm>
        </p:spPr>
        <p:txBody>
          <a:bodyPr>
            <a:normAutofit/>
          </a:bodyPr>
          <a:lstStyle/>
          <a:p>
            <a:pPr marL="1049850" lvl="2" indent="-342900" fontAlgn="ctr">
              <a:lnSpc>
                <a:spcPct val="120000"/>
              </a:lnSpc>
              <a:spcBef>
                <a:spcPts val="0"/>
              </a:spcBef>
            </a:pPr>
            <a:r>
              <a:rPr lang="en-US" sz="2800" b="0" i="0" dirty="0">
                <a:solidFill>
                  <a:schemeClr val="tx1"/>
                </a:solidFill>
                <a:effectLst/>
                <a:latin typeface="Helvetica" panose="020B0604020202020204" pitchFamily="34" charset="0"/>
                <a:cs typeface="Helvetica" panose="020B0604020202020204" pitchFamily="34" charset="0"/>
              </a:rPr>
              <a:t>Reconciliation is an optional tool – a special process – that makes legislation easier to pass in the Senate.</a:t>
            </a:r>
          </a:p>
          <a:p>
            <a:pPr marL="1049850" lvl="2" indent="-342900" fontAlgn="ctr">
              <a:lnSpc>
                <a:spcPct val="120000"/>
              </a:lnSpc>
              <a:spcBef>
                <a:spcPts val="0"/>
              </a:spcBef>
            </a:pPr>
            <a:r>
              <a:rPr lang="en-US" sz="2800" b="0" i="0" dirty="0">
                <a:solidFill>
                  <a:schemeClr val="tx1"/>
                </a:solidFill>
                <a:effectLst/>
                <a:latin typeface="Helvetica" panose="020B0604020202020204" pitchFamily="34" charset="0"/>
                <a:cs typeface="Helvetica" panose="020B0604020202020204" pitchFamily="34" charset="0"/>
              </a:rPr>
              <a:t>Instead of needing 60 votes, a reconciliation bill only needs a </a:t>
            </a:r>
            <a:r>
              <a:rPr lang="en-US" sz="2800" dirty="0">
                <a:solidFill>
                  <a:schemeClr val="tx1"/>
                </a:solidFill>
                <a:latin typeface="Helvetica" panose="020B0604020202020204" pitchFamily="34" charset="0"/>
                <a:cs typeface="Helvetica" panose="020B0604020202020204" pitchFamily="34" charset="0"/>
              </a:rPr>
              <a:t>simple majority in the Senate. It also cannot be stalled by a Senate filibuster. </a:t>
            </a:r>
          </a:p>
          <a:p>
            <a:pPr marL="1049850" lvl="2" indent="-342900" fontAlgn="ctr">
              <a:lnSpc>
                <a:spcPct val="120000"/>
              </a:lnSpc>
              <a:spcBef>
                <a:spcPts val="0"/>
              </a:spcBef>
            </a:pPr>
            <a:r>
              <a:rPr lang="en-US" sz="2800" dirty="0">
                <a:solidFill>
                  <a:schemeClr val="tx1"/>
                </a:solidFill>
                <a:latin typeface="Helvetica" panose="020B0604020202020204" pitchFamily="34" charset="0"/>
                <a:cs typeface="Helvetica" panose="020B0604020202020204" pitchFamily="34" charset="0"/>
              </a:rPr>
              <a:t>Reconciliation starts when Congress passes a budget resolution that includes reconciliation instructions. </a:t>
            </a:r>
          </a:p>
        </p:txBody>
      </p:sp>
    </p:spTree>
    <p:extLst>
      <p:ext uri="{BB962C8B-B14F-4D97-AF65-F5344CB8AC3E}">
        <p14:creationId xmlns:p14="http://schemas.microsoft.com/office/powerpoint/2010/main" val="174702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F4DFC0-0A5E-2136-DB1A-35149DF468B0}"/>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30BD8A50-7986-694C-94B3-FBD156ADE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a:extLst>
              <a:ext uri="{FF2B5EF4-FFF2-40B4-BE49-F238E27FC236}">
                <a16:creationId xmlns:a16="http://schemas.microsoft.com/office/drawing/2014/main" id="{93D89076-5D0E-0FFF-88E1-BEE432A0B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2" name="Rectangle 31">
            <a:extLst>
              <a:ext uri="{FF2B5EF4-FFF2-40B4-BE49-F238E27FC236}">
                <a16:creationId xmlns:a16="http://schemas.microsoft.com/office/drawing/2014/main" id="{659B569A-5BF6-25E2-60E8-0EC828538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4" name="Rectangle 33">
            <a:extLst>
              <a:ext uri="{FF2B5EF4-FFF2-40B4-BE49-F238E27FC236}">
                <a16:creationId xmlns:a16="http://schemas.microsoft.com/office/drawing/2014/main" id="{9AFA0C0A-EEBC-B910-2073-300F4453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6" name="Rectangle 35">
            <a:extLst>
              <a:ext uri="{FF2B5EF4-FFF2-40B4-BE49-F238E27FC236}">
                <a16:creationId xmlns:a16="http://schemas.microsoft.com/office/drawing/2014/main" id="{B2894269-2CE8-71A2-D5A4-6E44CFFB4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8478F20-ADB2-074C-E453-D90F11149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918E257-2BCD-BB71-8563-416276486F42}"/>
              </a:ext>
            </a:extLst>
          </p:cNvPr>
          <p:cNvSpPr>
            <a:spLocks noGrp="1"/>
          </p:cNvSpPr>
          <p:nvPr>
            <p:ph type="title"/>
          </p:nvPr>
        </p:nvSpPr>
        <p:spPr>
          <a:xfrm>
            <a:off x="-36066" y="955415"/>
            <a:ext cx="12192000" cy="4947169"/>
          </a:xfrm>
        </p:spPr>
        <p:txBody>
          <a:bodyPr vert="horz" lIns="91440" tIns="45720" rIns="91440" bIns="45720" rtlCol="0" anchor="ctr">
            <a:normAutofit/>
          </a:bodyPr>
          <a:lstStyle/>
          <a:p>
            <a:pPr algn="ctr"/>
            <a:r>
              <a:rPr lang="en-US" sz="4400" cap="none" dirty="0">
                <a:solidFill>
                  <a:srgbClr val="FFFFFF"/>
                </a:solidFill>
              </a:rPr>
              <a:t>Executive Orders and Presidential Actions </a:t>
            </a:r>
          </a:p>
        </p:txBody>
      </p:sp>
      <p:sp>
        <p:nvSpPr>
          <p:cNvPr id="40" name="Rectangle 39">
            <a:extLst>
              <a:ext uri="{FF2B5EF4-FFF2-40B4-BE49-F238E27FC236}">
                <a16:creationId xmlns:a16="http://schemas.microsoft.com/office/drawing/2014/main" id="{1DE9B281-9DFB-BEEE-6E73-00326B394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Rectangle 41">
            <a:extLst>
              <a:ext uri="{FF2B5EF4-FFF2-40B4-BE49-F238E27FC236}">
                <a16:creationId xmlns:a16="http://schemas.microsoft.com/office/drawing/2014/main" id="{18998A3B-A87C-26B0-8226-4ACE45A98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Slide Number Placeholder 3">
            <a:extLst>
              <a:ext uri="{FF2B5EF4-FFF2-40B4-BE49-F238E27FC236}">
                <a16:creationId xmlns:a16="http://schemas.microsoft.com/office/drawing/2014/main" id="{CD5E7563-2B69-7D07-B449-990214707B3C}"/>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1CED088-3F90-438F-B570-9D0182528C90}" type="slidenum">
              <a:rPr lang="en-US">
                <a:solidFill>
                  <a:srgbClr val="FFFFFF">
                    <a:alpha val="50000"/>
                  </a:srgbClr>
                </a:solidFill>
              </a:rPr>
              <a:pPr>
                <a:spcAft>
                  <a:spcPts val="600"/>
                </a:spcAft>
              </a:pPr>
              <a:t>8</a:t>
            </a:fld>
            <a:endParaRPr lang="en-US" dirty="0">
              <a:solidFill>
                <a:srgbClr val="FFFFFF">
                  <a:alpha val="50000"/>
                </a:srgbClr>
              </a:solidFill>
            </a:endParaRPr>
          </a:p>
        </p:txBody>
      </p:sp>
    </p:spTree>
    <p:extLst>
      <p:ext uri="{BB962C8B-B14F-4D97-AF65-F5344CB8AC3E}">
        <p14:creationId xmlns:p14="http://schemas.microsoft.com/office/powerpoint/2010/main" val="115237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38404-632D-FC06-CC1B-2E039EB5F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B6533-CA53-568F-AE27-FBA8B6E96F0A}"/>
              </a:ext>
            </a:extLst>
          </p:cNvPr>
          <p:cNvSpPr>
            <a:spLocks noGrp="1"/>
          </p:cNvSpPr>
          <p:nvPr>
            <p:ph type="title"/>
          </p:nvPr>
        </p:nvSpPr>
        <p:spPr>
          <a:xfrm>
            <a:off x="581192" y="702156"/>
            <a:ext cx="11029616" cy="1013800"/>
          </a:xfrm>
        </p:spPr>
        <p:txBody>
          <a:bodyPr>
            <a:normAutofit/>
          </a:bodyPr>
          <a:lstStyle/>
          <a:p>
            <a:r>
              <a:rPr lang="en-US" dirty="0"/>
              <a:t>Executive orders and federal funding pauses</a:t>
            </a:r>
          </a:p>
        </p:txBody>
      </p:sp>
      <p:sp>
        <p:nvSpPr>
          <p:cNvPr id="10" name="Content Placeholder 9">
            <a:extLst>
              <a:ext uri="{FF2B5EF4-FFF2-40B4-BE49-F238E27FC236}">
                <a16:creationId xmlns:a16="http://schemas.microsoft.com/office/drawing/2014/main" id="{4E781966-25B5-CE9C-3E84-A2045CD5956C}"/>
              </a:ext>
            </a:extLst>
          </p:cNvPr>
          <p:cNvSpPr>
            <a:spLocks noGrp="1"/>
          </p:cNvSpPr>
          <p:nvPr>
            <p:ph idx="1"/>
          </p:nvPr>
        </p:nvSpPr>
        <p:spPr>
          <a:xfrm>
            <a:off x="229312" y="1991309"/>
            <a:ext cx="11733375" cy="4987559"/>
          </a:xfrm>
        </p:spPr>
        <p:txBody>
          <a:bodyPr>
            <a:normAutofit/>
          </a:bodyPr>
          <a:lstStyle/>
          <a:p>
            <a:r>
              <a:rPr lang="en-US" sz="2400" dirty="0"/>
              <a:t>Even though the OMB memo “freezing” federal funding was rescinded, federal agencies are still being directed to complete </a:t>
            </a:r>
            <a:r>
              <a:rPr lang="en-US" sz="2400" b="1" dirty="0"/>
              <a:t>internal review processes </a:t>
            </a:r>
            <a:r>
              <a:rPr lang="en-US" sz="2400" dirty="0"/>
              <a:t>to determine whether their grant programs are in alignment with the Administration’s Executive Orders</a:t>
            </a:r>
          </a:p>
          <a:p>
            <a:r>
              <a:rPr lang="en-US" sz="2400" dirty="0"/>
              <a:t>Temporarily, federal funds may be paused. Many of the EOs have </a:t>
            </a:r>
            <a:r>
              <a:rPr lang="en-US" sz="2400" b="1" dirty="0"/>
              <a:t>60 or 90 day </a:t>
            </a:r>
            <a:r>
              <a:rPr lang="en-US" sz="2400" dirty="0"/>
              <a:t>targets for implementation, or longer</a:t>
            </a:r>
          </a:p>
          <a:p>
            <a:r>
              <a:rPr lang="en-US" sz="2400" dirty="0"/>
              <a:t>Until federal agencies come out with additional guidance, </a:t>
            </a:r>
            <a:r>
              <a:rPr lang="en-US" sz="2400" b="1" dirty="0"/>
              <a:t>we cannot know </a:t>
            </a:r>
            <a:r>
              <a:rPr lang="en-US" sz="2400" dirty="0"/>
              <a:t>what the final impacts of many of these internal funding review processes will be </a:t>
            </a:r>
          </a:p>
          <a:p>
            <a:r>
              <a:rPr lang="en-US" sz="2400" dirty="0"/>
              <a:t>It is important to stay in touch with your </a:t>
            </a:r>
            <a:r>
              <a:rPr lang="en-US" sz="2400" b="1" dirty="0"/>
              <a:t>grant officers </a:t>
            </a:r>
            <a:r>
              <a:rPr lang="en-US" sz="2400" dirty="0"/>
              <a:t>and </a:t>
            </a:r>
            <a:r>
              <a:rPr lang="en-US" sz="2400" b="1" dirty="0"/>
              <a:t>EDRs </a:t>
            </a:r>
            <a:r>
              <a:rPr lang="en-US" sz="2400" dirty="0"/>
              <a:t>regularly </a:t>
            </a:r>
          </a:p>
          <a:p>
            <a:r>
              <a:rPr lang="en-US" sz="2400" dirty="0"/>
              <a:t>If your organization is directly impacted by federal funding pauses or “stop work orders,” </a:t>
            </a:r>
            <a:r>
              <a:rPr lang="en-US" sz="2400" b="1" dirty="0"/>
              <a:t>communicate with your Senators and Representatives </a:t>
            </a:r>
            <a:r>
              <a:rPr lang="en-US" sz="2400" dirty="0"/>
              <a:t>and make them aware of any detrimental impacts </a:t>
            </a:r>
          </a:p>
          <a:p>
            <a:endParaRPr lang="en-US" sz="2400" dirty="0"/>
          </a:p>
        </p:txBody>
      </p:sp>
    </p:spTree>
    <p:extLst>
      <p:ext uri="{BB962C8B-B14F-4D97-AF65-F5344CB8AC3E}">
        <p14:creationId xmlns:p14="http://schemas.microsoft.com/office/powerpoint/2010/main" val="279254528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32EFC57388544CA052018776F2B7C9" ma:contentTypeVersion="16" ma:contentTypeDescription="Create a new document." ma:contentTypeScope="" ma:versionID="063c568c6f0e6c87fa5180ac0aff83cb">
  <xsd:schema xmlns:xsd="http://www.w3.org/2001/XMLSchema" xmlns:xs="http://www.w3.org/2001/XMLSchema" xmlns:p="http://schemas.microsoft.com/office/2006/metadata/properties" xmlns:ns3="64b29601-0b3e-4fbc-b91e-b46f006bf4bf" xmlns:ns4="e2fe8a62-5e63-4af4-b27a-4b482b94990d" targetNamespace="http://schemas.microsoft.com/office/2006/metadata/properties" ma:root="true" ma:fieldsID="43bc101516c56d0e1e31e06b968d7546" ns3:_="" ns4:_="">
    <xsd:import namespace="64b29601-0b3e-4fbc-b91e-b46f006bf4bf"/>
    <xsd:import namespace="e2fe8a62-5e63-4af4-b27a-4b482b9499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29601-0b3e-4fbc-b91e-b46f006bf4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fe8a62-5e63-4af4-b27a-4b482b9499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2fe8a62-5e63-4af4-b27a-4b482b9499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4DF27-F4E0-4818-9DD2-15B682F50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b29601-0b3e-4fbc-b91e-b46f006bf4bf"/>
    <ds:schemaRef ds:uri="e2fe8a62-5e63-4af4-b27a-4b482b9499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701FD0-874F-4530-9CF0-4CE0ADBFECD5}">
  <ds:schemaRefs>
    <ds:schemaRef ds:uri="http://schemas.microsoft.com/office/infopath/2007/PartnerControls"/>
    <ds:schemaRef ds:uri="http://schemas.microsoft.com/office/2006/metadata/properties"/>
    <ds:schemaRef ds:uri="http://purl.org/dc/elements/1.1/"/>
    <ds:schemaRef ds:uri="64b29601-0b3e-4fbc-b91e-b46f006bf4bf"/>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e2fe8a62-5e63-4af4-b27a-4b482b94990d"/>
  </ds:schemaRefs>
</ds:datastoreItem>
</file>

<file path=customXml/itemProps3.xml><?xml version="1.0" encoding="utf-8"?>
<ds:datastoreItem xmlns:ds="http://schemas.openxmlformats.org/officeDocument/2006/customXml" ds:itemID="{E040CA96-7CF7-4F5A-8CA8-AD18CFDC7B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103370</TotalTime>
  <Words>3669</Words>
  <Application>Microsoft Office PowerPoint</Application>
  <PresentationFormat>Widescreen</PresentationFormat>
  <Paragraphs>321</Paragraphs>
  <Slides>25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Gill Sans MT</vt:lpstr>
      <vt:lpstr>Helvetica</vt:lpstr>
      <vt:lpstr>Poppins</vt:lpstr>
      <vt:lpstr>Wingdings 2</vt:lpstr>
      <vt:lpstr>Dividend</vt:lpstr>
      <vt:lpstr>PowerPoint Presentation</vt:lpstr>
      <vt:lpstr>Latest Updates</vt:lpstr>
      <vt:lpstr>Continuing Resolution passed</vt:lpstr>
      <vt:lpstr>Budget Authority Allocations by Appropriations Title (billions) </vt:lpstr>
      <vt:lpstr>Budget Reconciliation Process </vt:lpstr>
      <vt:lpstr>What is a budget resolution</vt:lpstr>
      <vt:lpstr>What is reconciliation?</vt:lpstr>
      <vt:lpstr>Executive Orders and Presidential Actions </vt:lpstr>
      <vt:lpstr>Executive orders and federal funding pauses</vt:lpstr>
      <vt:lpstr>TEMPLATE LETTER TO CONGRESS: Funding pauses</vt:lpstr>
      <vt:lpstr>Typical path of EXECUTIVE ORDERS  And Subsequent guidance </vt:lpstr>
      <vt:lpstr>PowerPoint Presentation</vt:lpstr>
      <vt:lpstr>February 26: OMB and OPM Memo</vt:lpstr>
      <vt:lpstr>KEY WORDS that federal agencies are instructed to flag  in internal reviews of grant programs</vt:lpstr>
      <vt:lpstr>PowerPoint Presentation</vt:lpstr>
      <vt:lpstr>Reauthorization of the  Economic Development Administration </vt:lpstr>
      <vt:lpstr>EDA Reauthorization signed into law</vt:lpstr>
      <vt:lpstr>EDA Reauthorization bill highlights</vt:lpstr>
      <vt:lpstr>EDA Reauthorization bill highlights</vt:lpstr>
      <vt:lpstr>Federal Regional Commissions</vt:lpstr>
      <vt:lpstr> EDA Appropriations FY 2026</vt:lpstr>
      <vt:lpstr>Economic development administration Appropriations</vt:lpstr>
      <vt:lpstr>Congressional Outreach - Appropriations</vt:lpstr>
      <vt:lpstr>EDA appropriations advocacY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McCormick</dc:creator>
  <cp:lastModifiedBy>Laurie Thompson</cp:lastModifiedBy>
  <cp:revision>313</cp:revision>
  <cp:lastPrinted>2023-12-06T14:57:57Z</cp:lastPrinted>
  <dcterms:created xsi:type="dcterms:W3CDTF">2021-01-26T18:04:24Z</dcterms:created>
  <dcterms:modified xsi:type="dcterms:W3CDTF">2025-04-16T20:44:12Z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0x0101006832EFC57388544CA052018776F2B7C9</vt:lpwstr>
  </property>
</Properties>
</file>