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Raleway Bold" charset="1" panose="00000000000000000000"/>
      <p:regular r:id="rId12"/>
    </p:embeddedFont>
    <p:embeddedFont>
      <p:font typeface="Raleway Italics" charset="1" panose="00000000000000000000"/>
      <p:regular r:id="rId13"/>
    </p:embeddedFont>
    <p:embeddedFont>
      <p:font typeface="Glacial Indifference Bold" charset="1" panose="00000800000000000000"/>
      <p:regular r:id="rId14"/>
    </p:embeddedFont>
    <p:embeddedFont>
      <p:font typeface="Glacial Indifference" charset="1" panose="00000000000000000000"/>
      <p:regular r:id="rId15"/>
    </p:embeddedFont>
    <p:embeddedFont>
      <p:font typeface="Glacial Indifference Italics" charset="1" panose="00000000000000000000"/>
      <p:regular r:id="rId16"/>
    </p:embeddedFont>
    <p:embeddedFont>
      <p:font typeface="Raleway Bold Italics" charset="1" panose="00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9210" t="0" r="-9210" b="0"/>
            </a:stretch>
          </a:blipFill>
        </p:spPr>
      </p:sp>
      <p:grpSp>
        <p:nvGrpSpPr>
          <p:cNvPr name="Group 3" id="3"/>
          <p:cNvGrpSpPr/>
          <p:nvPr/>
        </p:nvGrpSpPr>
        <p:grpSpPr>
          <a:xfrm rot="0">
            <a:off x="-159418" y="-189497"/>
            <a:ext cx="18626889" cy="10686047"/>
            <a:chOff x="0" y="0"/>
            <a:chExt cx="4905847" cy="2814432"/>
          </a:xfrm>
        </p:grpSpPr>
        <p:sp>
          <p:nvSpPr>
            <p:cNvPr name="Freeform 4" id="4"/>
            <p:cNvSpPr/>
            <p:nvPr/>
          </p:nvSpPr>
          <p:spPr>
            <a:xfrm flipH="false" flipV="false" rot="0">
              <a:off x="0" y="0"/>
              <a:ext cx="4905847" cy="2814432"/>
            </a:xfrm>
            <a:custGeom>
              <a:avLst/>
              <a:gdLst/>
              <a:ahLst/>
              <a:cxnLst/>
              <a:rect r="r" b="b" t="t" l="l"/>
              <a:pathLst>
                <a:path h="2814432" w="4905847">
                  <a:moveTo>
                    <a:pt x="0" y="0"/>
                  </a:moveTo>
                  <a:lnTo>
                    <a:pt x="4905847" y="0"/>
                  </a:lnTo>
                  <a:lnTo>
                    <a:pt x="4905847" y="2814432"/>
                  </a:lnTo>
                  <a:lnTo>
                    <a:pt x="0" y="2814432"/>
                  </a:lnTo>
                  <a:close/>
                </a:path>
              </a:pathLst>
            </a:custGeom>
            <a:solidFill>
              <a:srgbClr val="414D3D">
                <a:alpha val="14902"/>
              </a:srgbClr>
            </a:solidFill>
          </p:spPr>
        </p:sp>
        <p:sp>
          <p:nvSpPr>
            <p:cNvPr name="TextBox 5" id="5"/>
            <p:cNvSpPr txBox="true"/>
            <p:nvPr/>
          </p:nvSpPr>
          <p:spPr>
            <a:xfrm>
              <a:off x="0" y="-57150"/>
              <a:ext cx="4905847" cy="2871582"/>
            </a:xfrm>
            <a:prstGeom prst="rect">
              <a:avLst/>
            </a:prstGeom>
          </p:spPr>
          <p:txBody>
            <a:bodyPr anchor="ctr" rtlCol="false" tIns="50800" lIns="50800" bIns="50800" rIns="50800"/>
            <a:lstStyle/>
            <a:p>
              <a:pPr algn="ctr">
                <a:lnSpc>
                  <a:spcPts val="3585"/>
                </a:lnSpc>
              </a:pPr>
            </a:p>
          </p:txBody>
        </p:sp>
      </p:grpSp>
      <p:sp>
        <p:nvSpPr>
          <p:cNvPr name="Freeform 6" id="6"/>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3">
              <a:alphaModFix amt="60000"/>
            </a:blip>
            <a:stretch>
              <a:fillRect l="-6338" t="-16527" r="-6338" b="-16527"/>
            </a:stretch>
          </a:blipFill>
        </p:spPr>
      </p:sp>
      <p:sp>
        <p:nvSpPr>
          <p:cNvPr name="Freeform 7" id="7"/>
          <p:cNvSpPr/>
          <p:nvPr/>
        </p:nvSpPr>
        <p:spPr>
          <a:xfrm flipH="false" flipV="false" rot="0">
            <a:off x="1028700" y="3097435"/>
            <a:ext cx="16230600" cy="6160865"/>
          </a:xfrm>
          <a:custGeom>
            <a:avLst/>
            <a:gdLst/>
            <a:ahLst/>
            <a:cxnLst/>
            <a:rect r="r" b="b" t="t" l="l"/>
            <a:pathLst>
              <a:path h="6160865" w="16230600">
                <a:moveTo>
                  <a:pt x="0" y="0"/>
                </a:moveTo>
                <a:lnTo>
                  <a:pt x="16230600" y="0"/>
                </a:lnTo>
                <a:lnTo>
                  <a:pt x="16230600" y="6160865"/>
                </a:lnTo>
                <a:lnTo>
                  <a:pt x="0" y="6160865"/>
                </a:lnTo>
                <a:lnTo>
                  <a:pt x="0" y="0"/>
                </a:lnTo>
                <a:close/>
              </a:path>
            </a:pathLst>
          </a:custGeom>
          <a:blipFill>
            <a:blip r:embed="rId4">
              <a:alphaModFix amt="20999"/>
              <a:extLst>
                <a:ext uri="{96DAC541-7B7A-43D3-8B79-37D633B846F1}">
                  <asvg:svgBlip xmlns:asvg="http://schemas.microsoft.com/office/drawing/2016/SVG/main" r:embed="rId5"/>
                </a:ext>
              </a:extLst>
            </a:blip>
            <a:stretch>
              <a:fillRect l="0" t="0" r="0" b="0"/>
            </a:stretch>
          </a:blipFill>
        </p:spPr>
      </p:sp>
      <p:grpSp>
        <p:nvGrpSpPr>
          <p:cNvPr name="Group 8" id="8"/>
          <p:cNvGrpSpPr/>
          <p:nvPr/>
        </p:nvGrpSpPr>
        <p:grpSpPr>
          <a:xfrm rot="0">
            <a:off x="1038726" y="1038726"/>
            <a:ext cx="16230600" cy="8229600"/>
            <a:chOff x="0" y="0"/>
            <a:chExt cx="4274726" cy="2167467"/>
          </a:xfrm>
        </p:grpSpPr>
        <p:sp>
          <p:nvSpPr>
            <p:cNvPr name="Freeform 9" id="9"/>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AF9F4">
                <a:alpha val="27843"/>
              </a:srgbClr>
            </a:solidFill>
          </p:spPr>
        </p:sp>
        <p:sp>
          <p:nvSpPr>
            <p:cNvPr name="TextBox 10" id="10"/>
            <p:cNvSpPr txBox="true"/>
            <p:nvPr/>
          </p:nvSpPr>
          <p:spPr>
            <a:xfrm>
              <a:off x="0" y="-57150"/>
              <a:ext cx="4274726" cy="2224617"/>
            </a:xfrm>
            <a:prstGeom prst="rect">
              <a:avLst/>
            </a:prstGeom>
          </p:spPr>
          <p:txBody>
            <a:bodyPr anchor="ctr" rtlCol="false" tIns="50800" lIns="50800" bIns="50800" rIns="50800"/>
            <a:lstStyle/>
            <a:p>
              <a:pPr algn="ctr">
                <a:lnSpc>
                  <a:spcPts val="3585"/>
                </a:lnSpc>
              </a:pPr>
            </a:p>
          </p:txBody>
        </p:sp>
      </p:grpSp>
      <p:grpSp>
        <p:nvGrpSpPr>
          <p:cNvPr name="Group 11" id="11"/>
          <p:cNvGrpSpPr/>
          <p:nvPr/>
        </p:nvGrpSpPr>
        <p:grpSpPr>
          <a:xfrm rot="0">
            <a:off x="15683477" y="7574311"/>
            <a:ext cx="1296082" cy="1340132"/>
            <a:chOff x="0" y="0"/>
            <a:chExt cx="1728110" cy="1786843"/>
          </a:xfrm>
        </p:grpSpPr>
        <p:grpSp>
          <p:nvGrpSpPr>
            <p:cNvPr name="Group 12" id="12"/>
            <p:cNvGrpSpPr/>
            <p:nvPr/>
          </p:nvGrpSpPr>
          <p:grpSpPr>
            <a:xfrm rot="0">
              <a:off x="0" y="0"/>
              <a:ext cx="1728110" cy="1786843"/>
              <a:chOff x="0" y="0"/>
              <a:chExt cx="432552" cy="447253"/>
            </a:xfrm>
          </p:grpSpPr>
          <p:sp>
            <p:nvSpPr>
              <p:cNvPr name="Freeform 13" id="13"/>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solidFill>
            </p:spPr>
          </p:sp>
          <p:sp>
            <p:nvSpPr>
              <p:cNvPr name="TextBox 14" id="14"/>
              <p:cNvSpPr txBox="true"/>
              <p:nvPr/>
            </p:nvSpPr>
            <p:spPr>
              <a:xfrm>
                <a:off x="0" y="0"/>
                <a:ext cx="432552" cy="447253"/>
              </a:xfrm>
              <a:prstGeom prst="rect">
                <a:avLst/>
              </a:prstGeom>
            </p:spPr>
            <p:txBody>
              <a:bodyPr anchor="ctr" rtlCol="false" tIns="67721" lIns="67721" bIns="67721" rIns="67721"/>
              <a:lstStyle/>
              <a:p>
                <a:pPr algn="ctr">
                  <a:lnSpc>
                    <a:spcPts val="1440"/>
                  </a:lnSpc>
                </a:pPr>
              </a:p>
            </p:txBody>
          </p:sp>
        </p:grpSp>
        <p:sp>
          <p:nvSpPr>
            <p:cNvPr name="AutoShape 15" id="15"/>
            <p:cNvSpPr/>
            <p:nvPr/>
          </p:nvSpPr>
          <p:spPr>
            <a:xfrm>
              <a:off x="0" y="299722"/>
              <a:ext cx="851749" cy="0"/>
            </a:xfrm>
            <a:prstGeom prst="line">
              <a:avLst/>
            </a:prstGeom>
            <a:ln cap="flat" w="39802">
              <a:solidFill>
                <a:srgbClr val="FFFFFF"/>
              </a:solidFill>
              <a:prstDash val="solid"/>
              <a:headEnd type="none" len="sm" w="sm"/>
              <a:tailEnd type="none" len="sm" w="sm"/>
            </a:ln>
          </p:spPr>
        </p:sp>
        <p:sp>
          <p:nvSpPr>
            <p:cNvPr name="AutoShape 16" id="16"/>
            <p:cNvSpPr/>
            <p:nvPr/>
          </p:nvSpPr>
          <p:spPr>
            <a:xfrm>
              <a:off x="633732" y="125784"/>
              <a:ext cx="246" cy="353905"/>
            </a:xfrm>
            <a:prstGeom prst="line">
              <a:avLst/>
            </a:prstGeom>
            <a:ln cap="flat" w="39802">
              <a:solidFill>
                <a:srgbClr val="FFFFFF"/>
              </a:solidFill>
              <a:prstDash val="solid"/>
              <a:headEnd type="none" len="sm" w="sm"/>
              <a:tailEnd type="none" len="sm" w="sm"/>
            </a:ln>
          </p:spPr>
        </p:sp>
        <p:sp>
          <p:nvSpPr>
            <p:cNvPr name="AutoShape 17" id="17"/>
            <p:cNvSpPr/>
            <p:nvPr/>
          </p:nvSpPr>
          <p:spPr>
            <a:xfrm flipH="true">
              <a:off x="506564" y="122611"/>
              <a:ext cx="0" cy="354222"/>
            </a:xfrm>
            <a:prstGeom prst="line">
              <a:avLst/>
            </a:prstGeom>
            <a:ln cap="flat" w="39802">
              <a:solidFill>
                <a:srgbClr val="FFFFFF"/>
              </a:solidFill>
              <a:prstDash val="solid"/>
              <a:headEnd type="none" len="sm" w="sm"/>
              <a:tailEnd type="none" len="sm" w="sm"/>
            </a:ln>
          </p:spPr>
        </p:sp>
      </p:grpSp>
      <p:sp>
        <p:nvSpPr>
          <p:cNvPr name="TextBox 18" id="18"/>
          <p:cNvSpPr txBox="true"/>
          <p:nvPr/>
        </p:nvSpPr>
        <p:spPr>
          <a:xfrm rot="0">
            <a:off x="10947042" y="7436054"/>
            <a:ext cx="4497848" cy="806881"/>
          </a:xfrm>
          <a:prstGeom prst="rect">
            <a:avLst/>
          </a:prstGeom>
        </p:spPr>
        <p:txBody>
          <a:bodyPr anchor="t" rtlCol="false" tIns="0" lIns="0" bIns="0" rIns="0">
            <a:spAutoFit/>
          </a:bodyPr>
          <a:lstStyle/>
          <a:p>
            <a:pPr algn="l">
              <a:lnSpc>
                <a:spcPts val="6337"/>
              </a:lnSpc>
            </a:pPr>
            <a:r>
              <a:rPr lang="en-US" sz="5326" b="true">
                <a:solidFill>
                  <a:srgbClr val="000000"/>
                </a:solidFill>
                <a:latin typeface="Raleway Bold"/>
                <a:ea typeface="Raleway Bold"/>
                <a:cs typeface="Raleway Bold"/>
                <a:sym typeface="Raleway Bold"/>
              </a:rPr>
              <a:t>Reed Bobroff</a:t>
            </a:r>
          </a:p>
        </p:txBody>
      </p:sp>
      <p:sp>
        <p:nvSpPr>
          <p:cNvPr name="TextBox 19" id="19"/>
          <p:cNvSpPr txBox="true"/>
          <p:nvPr/>
        </p:nvSpPr>
        <p:spPr>
          <a:xfrm rot="0">
            <a:off x="10994667" y="8234852"/>
            <a:ext cx="4497848" cy="793877"/>
          </a:xfrm>
          <a:prstGeom prst="rect">
            <a:avLst/>
          </a:prstGeom>
        </p:spPr>
        <p:txBody>
          <a:bodyPr anchor="t" rtlCol="false" tIns="0" lIns="0" bIns="0" rIns="0">
            <a:spAutoFit/>
          </a:bodyPr>
          <a:lstStyle/>
          <a:p>
            <a:pPr algn="l">
              <a:lnSpc>
                <a:spcPts val="3125"/>
              </a:lnSpc>
            </a:pPr>
            <a:r>
              <a:rPr lang="en-US" sz="2626" i="true">
                <a:solidFill>
                  <a:srgbClr val="000000"/>
                </a:solidFill>
                <a:latin typeface="Raleway Italics"/>
                <a:ea typeface="Raleway Italics"/>
                <a:cs typeface="Raleway Italics"/>
                <a:sym typeface="Raleway Italics"/>
              </a:rPr>
              <a:t>writer, performer,</a:t>
            </a:r>
          </a:p>
          <a:p>
            <a:pPr algn="l">
              <a:lnSpc>
                <a:spcPts val="3125"/>
              </a:lnSpc>
            </a:pPr>
            <a:r>
              <a:rPr lang="en-US" sz="2626" i="true">
                <a:solidFill>
                  <a:srgbClr val="000000"/>
                </a:solidFill>
                <a:latin typeface="Raleway Italics"/>
                <a:ea typeface="Raleway Italics"/>
                <a:cs typeface="Raleway Italics"/>
                <a:sym typeface="Raleway Italics"/>
              </a:rPr>
              <a:t>             organizer &amp; educator</a:t>
            </a:r>
          </a:p>
        </p:txBody>
      </p:sp>
      <p:sp>
        <p:nvSpPr>
          <p:cNvPr name="TextBox 20" id="20"/>
          <p:cNvSpPr txBox="true"/>
          <p:nvPr/>
        </p:nvSpPr>
        <p:spPr>
          <a:xfrm rot="0">
            <a:off x="1420033" y="2814069"/>
            <a:ext cx="15447933" cy="3648918"/>
          </a:xfrm>
          <a:prstGeom prst="rect">
            <a:avLst/>
          </a:prstGeom>
        </p:spPr>
        <p:txBody>
          <a:bodyPr anchor="t" rtlCol="false" tIns="0" lIns="0" bIns="0" rIns="0">
            <a:spAutoFit/>
          </a:bodyPr>
          <a:lstStyle/>
          <a:p>
            <a:pPr algn="l">
              <a:lnSpc>
                <a:spcPts val="10391"/>
              </a:lnSpc>
            </a:pPr>
            <a:r>
              <a:rPr lang="en-US" sz="8732" b="true">
                <a:solidFill>
                  <a:srgbClr val="141414"/>
                </a:solidFill>
                <a:latin typeface="Glacial Indifference Bold"/>
                <a:ea typeface="Glacial Indifference Bold"/>
                <a:cs typeface="Glacial Indifference Bold"/>
                <a:sym typeface="Glacial Indifference Bold"/>
              </a:rPr>
              <a:t>Grantwriting that Resonates:</a:t>
            </a:r>
          </a:p>
          <a:p>
            <a:pPr algn="l">
              <a:lnSpc>
                <a:spcPts val="9178"/>
              </a:lnSpc>
            </a:pPr>
            <a:r>
              <a:rPr lang="en-US" sz="7712">
                <a:solidFill>
                  <a:srgbClr val="141414"/>
                </a:solidFill>
                <a:latin typeface="Glacial Indifference"/>
                <a:ea typeface="Glacial Indifference"/>
                <a:cs typeface="Glacial Indifference"/>
                <a:sym typeface="Glacial Indifference"/>
              </a:rPr>
              <a:t>U</a:t>
            </a:r>
            <a:r>
              <a:rPr lang="en-US" sz="7712" i="true">
                <a:solidFill>
                  <a:srgbClr val="141414"/>
                </a:solidFill>
                <a:latin typeface="Glacial Indifference Italics"/>
                <a:ea typeface="Glacial Indifference Italics"/>
                <a:cs typeface="Glacial Indifference Italics"/>
                <a:sym typeface="Glacial Indifference Italics"/>
              </a:rPr>
              <a:t>sing Memory &amp; Your Senses</a:t>
            </a:r>
          </a:p>
          <a:p>
            <a:pPr algn="l">
              <a:lnSpc>
                <a:spcPts val="9178"/>
              </a:lnSpc>
            </a:pPr>
            <a:r>
              <a:rPr lang="en-US" sz="7712" i="true">
                <a:solidFill>
                  <a:srgbClr val="141414"/>
                </a:solidFill>
                <a:latin typeface="Glacial Indifference Italics"/>
                <a:ea typeface="Glacial Indifference Italics"/>
                <a:cs typeface="Glacial Indifference Italics"/>
                <a:sym typeface="Glacial Indifference Italics"/>
              </a:rPr>
              <a:t>to Enhance Your Craft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grpSp>
        <p:nvGrpSpPr>
          <p:cNvPr name="Group 2" id="2"/>
          <p:cNvGrpSpPr/>
          <p:nvPr/>
        </p:nvGrpSpPr>
        <p:grpSpPr>
          <a:xfrm rot="0">
            <a:off x="0" y="0"/>
            <a:ext cx="4767285" cy="10287000"/>
            <a:chOff x="0" y="0"/>
            <a:chExt cx="738577" cy="1593725"/>
          </a:xfrm>
        </p:grpSpPr>
        <p:sp>
          <p:nvSpPr>
            <p:cNvPr name="Freeform 3" id="3"/>
            <p:cNvSpPr/>
            <p:nvPr/>
          </p:nvSpPr>
          <p:spPr>
            <a:xfrm flipH="false" flipV="false" rot="0">
              <a:off x="0" y="0"/>
              <a:ext cx="738577" cy="1593725"/>
            </a:xfrm>
            <a:custGeom>
              <a:avLst/>
              <a:gdLst/>
              <a:ahLst/>
              <a:cxnLst/>
              <a:rect r="r" b="b" t="t" l="l"/>
              <a:pathLst>
                <a:path h="1593725" w="738577">
                  <a:moveTo>
                    <a:pt x="0" y="0"/>
                  </a:moveTo>
                  <a:lnTo>
                    <a:pt x="738577" y="0"/>
                  </a:lnTo>
                  <a:lnTo>
                    <a:pt x="738577" y="1593725"/>
                  </a:lnTo>
                  <a:lnTo>
                    <a:pt x="0" y="1593725"/>
                  </a:lnTo>
                  <a:close/>
                </a:path>
              </a:pathLst>
            </a:custGeom>
            <a:blipFill>
              <a:blip r:embed="rId2"/>
              <a:stretch>
                <a:fillRect l="-17375" t="0" r="-20725" b="0"/>
              </a:stretch>
            </a:blipFill>
          </p:spPr>
        </p:sp>
      </p:grpSp>
      <p:grpSp>
        <p:nvGrpSpPr>
          <p:cNvPr name="Group 4" id="4"/>
          <p:cNvGrpSpPr/>
          <p:nvPr/>
        </p:nvGrpSpPr>
        <p:grpSpPr>
          <a:xfrm rot="0">
            <a:off x="3239838" y="0"/>
            <a:ext cx="1527446" cy="10287000"/>
            <a:chOff x="0" y="0"/>
            <a:chExt cx="236641" cy="1593725"/>
          </a:xfrm>
        </p:grpSpPr>
        <p:sp>
          <p:nvSpPr>
            <p:cNvPr name="Freeform 5" id="5"/>
            <p:cNvSpPr/>
            <p:nvPr/>
          </p:nvSpPr>
          <p:spPr>
            <a:xfrm flipH="false" flipV="false" rot="0">
              <a:off x="0" y="0"/>
              <a:ext cx="236641" cy="1593725"/>
            </a:xfrm>
            <a:custGeom>
              <a:avLst/>
              <a:gdLst/>
              <a:ahLst/>
              <a:cxnLst/>
              <a:rect r="r" b="b" t="t" l="l"/>
              <a:pathLst>
                <a:path h="1593725" w="236641">
                  <a:moveTo>
                    <a:pt x="0" y="0"/>
                  </a:moveTo>
                  <a:lnTo>
                    <a:pt x="236641" y="0"/>
                  </a:lnTo>
                  <a:lnTo>
                    <a:pt x="236641" y="1593725"/>
                  </a:lnTo>
                  <a:lnTo>
                    <a:pt x="0" y="1593725"/>
                  </a:lnTo>
                  <a:close/>
                </a:path>
              </a:pathLst>
            </a:custGeom>
            <a:blipFill>
              <a:blip r:embed="rId3"/>
              <a:stretch>
                <a:fillRect l="-268320" t="0" r="-62704" b="0"/>
              </a:stretch>
            </a:blipFill>
          </p:spPr>
        </p:sp>
      </p:gr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5443675" y="972539"/>
            <a:ext cx="7226255"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Reed Bobroff</a:t>
            </a:r>
          </a:p>
        </p:txBody>
      </p:sp>
      <p:sp>
        <p:nvSpPr>
          <p:cNvPr name="TextBox 14" id="14"/>
          <p:cNvSpPr txBox="true"/>
          <p:nvPr/>
        </p:nvSpPr>
        <p:spPr>
          <a:xfrm rot="0">
            <a:off x="5443675" y="3059916"/>
            <a:ext cx="11478457" cy="6137623"/>
          </a:xfrm>
          <a:prstGeom prst="rect">
            <a:avLst/>
          </a:prstGeom>
        </p:spPr>
        <p:txBody>
          <a:bodyPr anchor="t" rtlCol="false" tIns="0" lIns="0" bIns="0" rIns="0">
            <a:spAutoFit/>
          </a:bodyPr>
          <a:lstStyle/>
          <a:p>
            <a:pPr algn="l">
              <a:lnSpc>
                <a:spcPts val="3517"/>
              </a:lnSpc>
            </a:pPr>
            <a:r>
              <a:rPr lang="en-US" sz="2956">
                <a:solidFill>
                  <a:srgbClr val="000000"/>
                </a:solidFill>
                <a:latin typeface="Glacial Indifference"/>
                <a:ea typeface="Glacial Indifference"/>
                <a:cs typeface="Glacial Indifference"/>
                <a:sym typeface="Glacial Indifference"/>
              </a:rPr>
              <a:t>Pushcart Prize-nominated </a:t>
            </a:r>
            <a:r>
              <a:rPr lang="en-US" sz="2956" b="true">
                <a:solidFill>
                  <a:srgbClr val="000000"/>
                </a:solidFill>
                <a:latin typeface="Glacial Indifference Bold"/>
                <a:ea typeface="Glacial Indifference Bold"/>
                <a:cs typeface="Glacial Indifference Bold"/>
                <a:sym typeface="Glacial Indifference Bold"/>
              </a:rPr>
              <a:t>writer</a:t>
            </a:r>
            <a:r>
              <a:rPr lang="en-US" sz="2956">
                <a:solidFill>
                  <a:srgbClr val="000000"/>
                </a:solidFill>
                <a:latin typeface="Glacial Indifference"/>
                <a:ea typeface="Glacial Indifference"/>
                <a:cs typeface="Glacial Indifference"/>
                <a:sym typeface="Glacial Indifference"/>
              </a:rPr>
              <a:t>, </a:t>
            </a:r>
            <a:r>
              <a:rPr lang="en-US" sz="2956" b="true">
                <a:solidFill>
                  <a:srgbClr val="000000"/>
                </a:solidFill>
                <a:latin typeface="Glacial Indifference Bold"/>
                <a:ea typeface="Glacial Indifference Bold"/>
                <a:cs typeface="Glacial Indifference Bold"/>
                <a:sym typeface="Glacial Indifference Bold"/>
              </a:rPr>
              <a:t>performer</a:t>
            </a:r>
            <a:r>
              <a:rPr lang="en-US" sz="2956">
                <a:solidFill>
                  <a:srgbClr val="000000"/>
                </a:solidFill>
                <a:latin typeface="Glacial Indifference"/>
                <a:ea typeface="Glacial Indifference"/>
                <a:cs typeface="Glacial Indifference"/>
                <a:sym typeface="Glacial Indifference"/>
              </a:rPr>
              <a:t>, </a:t>
            </a:r>
            <a:r>
              <a:rPr lang="en-US" sz="2956" b="true">
                <a:solidFill>
                  <a:srgbClr val="000000"/>
                </a:solidFill>
                <a:latin typeface="Glacial Indifference Bold"/>
                <a:ea typeface="Glacial Indifference Bold"/>
                <a:cs typeface="Glacial Indifference Bold"/>
                <a:sym typeface="Glacial Indifference Bold"/>
              </a:rPr>
              <a:t>organizer </a:t>
            </a:r>
            <a:r>
              <a:rPr lang="en-US" sz="2956">
                <a:solidFill>
                  <a:srgbClr val="000000"/>
                </a:solidFill>
                <a:latin typeface="Glacial Indifference"/>
                <a:ea typeface="Glacial Indifference"/>
                <a:cs typeface="Glacial Indifference"/>
                <a:sym typeface="Glacial Indifference"/>
              </a:rPr>
              <a:t>&amp;</a:t>
            </a:r>
            <a:r>
              <a:rPr lang="en-US" sz="2956" b="true">
                <a:solidFill>
                  <a:srgbClr val="000000"/>
                </a:solidFill>
                <a:latin typeface="Glacial Indifference Bold"/>
                <a:ea typeface="Glacial Indifference Bold"/>
                <a:cs typeface="Glacial Indifference Bold"/>
                <a:sym typeface="Glacial Indifference Bold"/>
              </a:rPr>
              <a:t> educator</a:t>
            </a:r>
            <a:r>
              <a:rPr lang="en-US" sz="2956">
                <a:solidFill>
                  <a:srgbClr val="000000"/>
                </a:solidFill>
                <a:latin typeface="Glacial Indifference"/>
                <a:ea typeface="Glacial Indifference"/>
                <a:cs typeface="Glacial Indifference"/>
                <a:sym typeface="Glacial Indifference"/>
              </a:rPr>
              <a:t> from Albuquerque, NM. He received his B.A. in Theater Studies from Yale University and has performed domestically, internationally, and on PBS and HBO. He was the inaugural winner of the Yale Young Native Storytellers award and has published work in journals and anthologies such as </a:t>
            </a:r>
            <a:r>
              <a:rPr lang="en-US" sz="2956" i="true">
                <a:solidFill>
                  <a:srgbClr val="000000"/>
                </a:solidFill>
                <a:latin typeface="Glacial Indifference Italics"/>
                <a:ea typeface="Glacial Indifference Italics"/>
                <a:cs typeface="Glacial Indifference Italics"/>
                <a:sym typeface="Glacial Indifference Italics"/>
              </a:rPr>
              <a:t>The Breakbeat Poets</a:t>
            </a:r>
            <a:r>
              <a:rPr lang="en-US" sz="2956">
                <a:solidFill>
                  <a:srgbClr val="000000"/>
                </a:solidFill>
                <a:latin typeface="Glacial Indifference"/>
                <a:ea typeface="Glacial Indifference"/>
                <a:cs typeface="Glacial Indifference"/>
                <a:sym typeface="Glacial Indifference"/>
              </a:rPr>
              <a:t>. Reed has led workshops in  communities around the country to help youth use writing as a tool for self-expression and healing. He has led this work through various fellowships, notably through the Loft Literary Center and developed curriculum formally as a licensed Creative Writing teacher at the Native American Community Academy. His experience in storytelling has informed his work as a Creative Director and Marketing professional. He currently manages Marketing &amp; Communications for the City of Albuquerque’s Office of Equity &amp; Inclusion. </a:t>
            </a:r>
          </a:p>
        </p:txBody>
      </p:sp>
      <p:sp>
        <p:nvSpPr>
          <p:cNvPr name="TextBox 15" id="15"/>
          <p:cNvSpPr txBox="true"/>
          <p:nvPr/>
        </p:nvSpPr>
        <p:spPr>
          <a:xfrm rot="0">
            <a:off x="5443675" y="2298071"/>
            <a:ext cx="5553215" cy="451452"/>
          </a:xfrm>
          <a:prstGeom prst="rect">
            <a:avLst/>
          </a:prstGeom>
        </p:spPr>
        <p:txBody>
          <a:bodyPr anchor="t" rtlCol="false" tIns="0" lIns="0" bIns="0" rIns="0">
            <a:spAutoFit/>
          </a:bodyPr>
          <a:lstStyle/>
          <a:p>
            <a:pPr algn="l">
              <a:lnSpc>
                <a:spcPts val="3570"/>
              </a:lnSpc>
            </a:pPr>
            <a:r>
              <a:rPr lang="en-US" sz="3000" i="true">
                <a:solidFill>
                  <a:srgbClr val="6E9387"/>
                </a:solidFill>
                <a:latin typeface="Raleway Italics"/>
                <a:ea typeface="Raleway Italics"/>
                <a:cs typeface="Raleway Italics"/>
                <a:sym typeface="Raleway Italics"/>
              </a:rPr>
              <a:t>Diné (Navajo Nation)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0" t="-22353" r="-462199"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457933" t="-23469" r="-2788980" b="0"/>
            </a:stretch>
          </a:blipFill>
        </p:spPr>
      </p:sp>
      <p:grpSp>
        <p:nvGrpSpPr>
          <p:cNvPr name="Group 4" id="4"/>
          <p:cNvGrpSpPr/>
          <p:nvPr/>
        </p:nvGrpSpPr>
        <p:grpSpPr>
          <a:xfrm rot="0">
            <a:off x="16571796" y="8650236"/>
            <a:ext cx="1716204" cy="1636764"/>
            <a:chOff x="0" y="0"/>
            <a:chExt cx="2288272" cy="2182352"/>
          </a:xfrm>
        </p:grpSpPr>
        <p:grpSp>
          <p:nvGrpSpPr>
            <p:cNvPr name="Group 5" id="5"/>
            <p:cNvGrpSpPr/>
            <p:nvPr/>
          </p:nvGrpSpPr>
          <p:grpSpPr>
            <a:xfrm rot="0">
              <a:off x="177654" y="0"/>
              <a:ext cx="2110619" cy="2182352"/>
              <a:chOff x="0" y="0"/>
              <a:chExt cx="432552" cy="447253"/>
            </a:xfrm>
          </p:grpSpPr>
          <p:sp>
            <p:nvSpPr>
              <p:cNvPr name="Freeform 6" id="6"/>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7" id="7"/>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8" id="8"/>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9" id="9"/>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0" id="10"/>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1" id="11"/>
          <p:cNvSpPr txBox="true"/>
          <p:nvPr/>
        </p:nvSpPr>
        <p:spPr>
          <a:xfrm rot="0">
            <a:off x="4856538" y="3430761"/>
            <a:ext cx="7226255"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Grounding </a:t>
            </a:r>
          </a:p>
        </p:txBody>
      </p:sp>
      <p:sp>
        <p:nvSpPr>
          <p:cNvPr name="TextBox 12" id="12"/>
          <p:cNvSpPr txBox="true"/>
          <p:nvPr/>
        </p:nvSpPr>
        <p:spPr>
          <a:xfrm rot="0">
            <a:off x="4856538" y="4756294"/>
            <a:ext cx="11235644" cy="1871329"/>
          </a:xfrm>
          <a:prstGeom prst="rect">
            <a:avLst/>
          </a:prstGeom>
        </p:spPr>
        <p:txBody>
          <a:bodyPr anchor="t" rtlCol="false" tIns="0" lIns="0" bIns="0" rIns="0">
            <a:spAutoFit/>
          </a:bodyPr>
          <a:lstStyle/>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Think about the work you do.</a:t>
            </a:r>
          </a:p>
          <a:p>
            <a:pPr algn="l">
              <a:lnSpc>
                <a:spcPts val="2380"/>
              </a:lnSpc>
            </a:pPr>
          </a:p>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Aloud, in one sentence say,</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“[My Organization] sounds/smells like…”</a:t>
            </a:r>
          </a:p>
        </p:txBody>
      </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116110" t="0" r="-138268"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914577" t="0" r="-1076058" b="0"/>
            </a:stretch>
          </a:blipFill>
        </p:spPr>
      </p:sp>
      <p:sp>
        <p:nvSpPr>
          <p:cNvPr name="TextBox 4" id="4"/>
          <p:cNvSpPr txBox="true"/>
          <p:nvPr/>
        </p:nvSpPr>
        <p:spPr>
          <a:xfrm rot="0">
            <a:off x="4804666" y="987615"/>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Guided Free Write</a:t>
            </a:r>
          </a:p>
        </p:txBody>
      </p:sp>
      <p:sp>
        <p:nvSpPr>
          <p:cNvPr name="TextBox 5" id="5"/>
          <p:cNvSpPr txBox="true"/>
          <p:nvPr/>
        </p:nvSpPr>
        <p:spPr>
          <a:xfrm rot="0">
            <a:off x="4804666" y="2417922"/>
            <a:ext cx="12454634" cy="6881421"/>
          </a:xfrm>
          <a:prstGeom prst="rect">
            <a:avLst/>
          </a:prstGeom>
        </p:spPr>
        <p:txBody>
          <a:bodyPr anchor="t" rtlCol="false" tIns="0" lIns="0" bIns="0" rIns="0">
            <a:spAutoFit/>
          </a:bodyPr>
          <a:lstStyle/>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Think about how your work affects the communities you serve. Visualize with all 5 senses what your organization’s impact is when you are most successful.</a:t>
            </a:r>
          </a:p>
          <a:p>
            <a:pPr algn="l">
              <a:lnSpc>
                <a:spcPts val="2380"/>
              </a:lnSpc>
            </a:pPr>
          </a:p>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Write...</a:t>
            </a: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a:t>
            </a:r>
            <a:r>
              <a:rPr lang="en-US" b="true" sz="3499">
                <a:solidFill>
                  <a:srgbClr val="000000"/>
                </a:solidFill>
                <a:latin typeface="Glacial Indifference Bold"/>
                <a:ea typeface="Glacial Indifference Bold"/>
                <a:cs typeface="Glacial Indifference Bold"/>
                <a:sym typeface="Glacial Indifference Bold"/>
              </a:rPr>
              <a:t>The future of </a:t>
            </a:r>
            <a:r>
              <a:rPr lang="en-US" sz="3499">
                <a:solidFill>
                  <a:srgbClr val="000000"/>
                </a:solidFill>
                <a:latin typeface="Glacial Indifference"/>
                <a:ea typeface="Glacial Indifference"/>
                <a:cs typeface="Glacial Indifference"/>
                <a:sym typeface="Glacial Indifference"/>
              </a:rPr>
              <a:t>[my Organization]</a:t>
            </a:r>
            <a:r>
              <a:rPr lang="en-US" b="true" sz="3499">
                <a:solidFill>
                  <a:srgbClr val="000000"/>
                </a:solidFill>
                <a:latin typeface="Glacial Indifference Bold"/>
                <a:ea typeface="Glacial Indifference Bold"/>
                <a:cs typeface="Glacial Indifference Bold"/>
                <a:sym typeface="Glacial Indifference Bold"/>
              </a:rPr>
              <a:t>...</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smells like</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sounds like</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looks like</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tastes like</a:t>
            </a:r>
          </a:p>
          <a:p>
            <a:pPr algn="l" marL="1511295" indent="-503765" lvl="2">
              <a:lnSpc>
                <a:spcPts val="4164"/>
              </a:lnSpc>
              <a:buFont typeface="Arial"/>
              <a:buChar char="⚬"/>
            </a:pPr>
            <a:r>
              <a:rPr lang="en-US" b="true" sz="3499">
                <a:solidFill>
                  <a:srgbClr val="000000"/>
                </a:solidFill>
                <a:latin typeface="Glacial Indifference Bold"/>
                <a:ea typeface="Glacial Indifference Bold"/>
                <a:cs typeface="Glacial Indifference Bold"/>
                <a:sym typeface="Glacial Indifference Bold"/>
              </a:rPr>
              <a:t>feels like</a:t>
            </a:r>
          </a:p>
          <a:p>
            <a:pPr algn="l">
              <a:lnSpc>
                <a:spcPts val="2380"/>
              </a:lnSpc>
            </a:pP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a:t>
            </a:r>
            <a:r>
              <a:rPr lang="en-US" b="true" sz="3499">
                <a:solidFill>
                  <a:srgbClr val="000000"/>
                </a:solidFill>
                <a:latin typeface="Glacial Indifference Bold"/>
                <a:ea typeface="Glacial Indifference Bold"/>
                <a:cs typeface="Glacial Indifference Bold"/>
                <a:sym typeface="Glacial Indifference Bold"/>
              </a:rPr>
              <a:t>I know this because…</a:t>
            </a:r>
          </a:p>
          <a:p>
            <a:pPr algn="l" marL="1511295" indent="-503765" lvl="2">
              <a:lnSpc>
                <a:spcPts val="4164"/>
              </a:lnSpc>
              <a:buFont typeface="Arial"/>
              <a:buChar char="⚬"/>
            </a:pPr>
            <a:r>
              <a:rPr lang="en-US" sz="3499">
                <a:solidFill>
                  <a:srgbClr val="000000"/>
                </a:solidFill>
                <a:latin typeface="Glacial Indifference"/>
                <a:ea typeface="Glacial Indifference"/>
                <a:cs typeface="Glacial Indifference"/>
                <a:sym typeface="Glacial Indifference"/>
              </a:rPr>
              <a:t>[what is a work memory that inspires you?]”</a:t>
            </a:r>
          </a:p>
        </p:txBody>
      </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AF9F4"/>
        </a:solidFill>
      </p:bgPr>
    </p:bg>
    <p:spTree>
      <p:nvGrpSpPr>
        <p:cNvPr id="1" name=""/>
        <p:cNvGrpSpPr/>
        <p:nvPr/>
      </p:nvGrpSpPr>
      <p:grpSpPr>
        <a:xfrm>
          <a:off x="0" y="0"/>
          <a:ext cx="0" cy="0"/>
          <a:chOff x="0" y="0"/>
          <a:chExt cx="0" cy="0"/>
        </a:xfrm>
      </p:grpSpPr>
      <p:sp>
        <p:nvSpPr>
          <p:cNvPr name="Freeform 2" id="2"/>
          <p:cNvSpPr/>
          <p:nvPr/>
        </p:nvSpPr>
        <p:spPr>
          <a:xfrm flipH="false" flipV="false" rot="0">
            <a:off x="-206115" y="-215484"/>
            <a:ext cx="4540158" cy="10726242"/>
          </a:xfrm>
          <a:custGeom>
            <a:avLst/>
            <a:gdLst/>
            <a:ahLst/>
            <a:cxnLst/>
            <a:rect r="r" b="b" t="t" l="l"/>
            <a:pathLst>
              <a:path h="10726242" w="4540158">
                <a:moveTo>
                  <a:pt x="0" y="0"/>
                </a:moveTo>
                <a:lnTo>
                  <a:pt x="4540158" y="0"/>
                </a:lnTo>
                <a:lnTo>
                  <a:pt x="4540158" y="10726243"/>
                </a:lnTo>
                <a:lnTo>
                  <a:pt x="0" y="10726243"/>
                </a:lnTo>
                <a:lnTo>
                  <a:pt x="0" y="0"/>
                </a:lnTo>
                <a:close/>
              </a:path>
            </a:pathLst>
          </a:custGeom>
          <a:blipFill>
            <a:blip r:embed="rId2"/>
            <a:stretch>
              <a:fillRect l="-173112" t="-23283" r="-196663" b="0"/>
            </a:stretch>
          </a:blipFill>
        </p:spPr>
      </p:sp>
      <p:sp>
        <p:nvSpPr>
          <p:cNvPr name="Freeform 3" id="3"/>
          <p:cNvSpPr/>
          <p:nvPr/>
        </p:nvSpPr>
        <p:spPr>
          <a:xfrm flipH="false" flipV="false" rot="0">
            <a:off x="3564452" y="-215484"/>
            <a:ext cx="769592" cy="10726242"/>
          </a:xfrm>
          <a:custGeom>
            <a:avLst/>
            <a:gdLst/>
            <a:ahLst/>
            <a:cxnLst/>
            <a:rect r="r" b="b" t="t" l="l"/>
            <a:pathLst>
              <a:path h="10726242" w="769592">
                <a:moveTo>
                  <a:pt x="0" y="0"/>
                </a:moveTo>
                <a:lnTo>
                  <a:pt x="769591" y="0"/>
                </a:lnTo>
                <a:lnTo>
                  <a:pt x="769591" y="10726243"/>
                </a:lnTo>
                <a:lnTo>
                  <a:pt x="0" y="10726243"/>
                </a:lnTo>
                <a:lnTo>
                  <a:pt x="0" y="0"/>
                </a:lnTo>
                <a:close/>
              </a:path>
            </a:pathLst>
          </a:custGeom>
          <a:blipFill>
            <a:blip r:embed="rId3"/>
            <a:stretch>
              <a:fillRect l="-1508459" t="-22871" r="-1153689" b="0"/>
            </a:stretch>
          </a:blipFill>
        </p:spPr>
      </p:sp>
      <p:sp>
        <p:nvSpPr>
          <p:cNvPr name="TextBox 4" id="4"/>
          <p:cNvSpPr txBox="true"/>
          <p:nvPr/>
        </p:nvSpPr>
        <p:spPr>
          <a:xfrm rot="0">
            <a:off x="4856538" y="3449142"/>
            <a:ext cx="11923149" cy="1325532"/>
          </a:xfrm>
          <a:prstGeom prst="rect">
            <a:avLst/>
          </a:prstGeom>
        </p:spPr>
        <p:txBody>
          <a:bodyPr anchor="t" rtlCol="false" tIns="0" lIns="0" bIns="0" rIns="0">
            <a:spAutoFit/>
          </a:bodyPr>
          <a:lstStyle/>
          <a:p>
            <a:pPr algn="l">
              <a:lnSpc>
                <a:spcPts val="10353"/>
              </a:lnSpc>
            </a:pPr>
            <a:r>
              <a:rPr lang="en-US" sz="8700" b="true">
                <a:solidFill>
                  <a:srgbClr val="141414"/>
                </a:solidFill>
                <a:latin typeface="Raleway Bold"/>
                <a:ea typeface="Raleway Bold"/>
                <a:cs typeface="Raleway Bold"/>
                <a:sym typeface="Raleway Bold"/>
              </a:rPr>
              <a:t>Reflection</a:t>
            </a:r>
          </a:p>
        </p:txBody>
      </p:sp>
      <p:sp>
        <p:nvSpPr>
          <p:cNvPr name="TextBox 5" id="5"/>
          <p:cNvSpPr txBox="true"/>
          <p:nvPr/>
        </p:nvSpPr>
        <p:spPr>
          <a:xfrm rot="0">
            <a:off x="4856538" y="4879449"/>
            <a:ext cx="11235644" cy="1871329"/>
          </a:xfrm>
          <a:prstGeom prst="rect">
            <a:avLst/>
          </a:prstGeom>
        </p:spPr>
        <p:txBody>
          <a:bodyPr anchor="t" rtlCol="false" tIns="0" lIns="0" bIns="0" rIns="0">
            <a:spAutoFit/>
          </a:bodyPr>
          <a:lstStyle/>
          <a:p>
            <a:pPr algn="l">
              <a:lnSpc>
                <a:spcPts val="4164"/>
              </a:lnSpc>
            </a:pPr>
            <a:r>
              <a:rPr lang="en-US" sz="3499" i="true">
                <a:solidFill>
                  <a:srgbClr val="000000"/>
                </a:solidFill>
                <a:latin typeface="Glacial Indifference Italics"/>
                <a:ea typeface="Glacial Indifference Italics"/>
                <a:cs typeface="Glacial Indifference Italics"/>
                <a:sym typeface="Glacial Indifference Italics"/>
              </a:rPr>
              <a:t>Share writings aloud</a:t>
            </a:r>
          </a:p>
          <a:p>
            <a:pPr algn="l">
              <a:lnSpc>
                <a:spcPts val="2380"/>
              </a:lnSpc>
            </a:pP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What line stuck with you?</a:t>
            </a:r>
          </a:p>
          <a:p>
            <a:pPr algn="l" marL="755647" indent="-377824" lvl="1">
              <a:lnSpc>
                <a:spcPts val="4164"/>
              </a:lnSpc>
              <a:buFont typeface="Arial"/>
              <a:buChar char="•"/>
            </a:pPr>
            <a:r>
              <a:rPr lang="en-US" sz="3499">
                <a:solidFill>
                  <a:srgbClr val="000000"/>
                </a:solidFill>
                <a:latin typeface="Glacial Indifference"/>
                <a:ea typeface="Glacial Indifference"/>
                <a:cs typeface="Glacial Indifference"/>
                <a:sym typeface="Glacial Indifference"/>
              </a:rPr>
              <a:t>Could this be in a fundraising letter or pitch deck?</a:t>
            </a:r>
          </a:p>
        </p:txBody>
      </p:sp>
      <p:grpSp>
        <p:nvGrpSpPr>
          <p:cNvPr name="Group 6" id="6"/>
          <p:cNvGrpSpPr/>
          <p:nvPr/>
        </p:nvGrpSpPr>
        <p:grpSpPr>
          <a:xfrm rot="0">
            <a:off x="16571796" y="8650236"/>
            <a:ext cx="1716204" cy="1636764"/>
            <a:chOff x="0" y="0"/>
            <a:chExt cx="2288272" cy="2182352"/>
          </a:xfrm>
        </p:grpSpPr>
        <p:grpSp>
          <p:nvGrpSpPr>
            <p:cNvPr name="Group 7" id="7"/>
            <p:cNvGrpSpPr/>
            <p:nvPr/>
          </p:nvGrpSpPr>
          <p:grpSpPr>
            <a:xfrm rot="0">
              <a:off x="177654" y="0"/>
              <a:ext cx="2110619" cy="2182352"/>
              <a:chOff x="0" y="0"/>
              <a:chExt cx="432552" cy="447253"/>
            </a:xfrm>
          </p:grpSpPr>
          <p:sp>
            <p:nvSpPr>
              <p:cNvPr name="Freeform 8" id="8"/>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alpha val="24706"/>
                </a:srgbClr>
              </a:solidFill>
            </p:spPr>
          </p:sp>
          <p:sp>
            <p:nvSpPr>
              <p:cNvPr name="TextBox 9" id="9"/>
              <p:cNvSpPr txBox="true"/>
              <p:nvPr/>
            </p:nvSpPr>
            <p:spPr>
              <a:xfrm>
                <a:off x="0" y="0"/>
                <a:ext cx="432552" cy="447253"/>
              </a:xfrm>
              <a:prstGeom prst="rect">
                <a:avLst/>
              </a:prstGeom>
            </p:spPr>
            <p:txBody>
              <a:bodyPr anchor="ctr" rtlCol="false" tIns="67721" lIns="67721" bIns="67721" rIns="67721"/>
              <a:lstStyle/>
              <a:p>
                <a:pPr algn="ctr">
                  <a:lnSpc>
                    <a:spcPts val="1439"/>
                  </a:lnSpc>
                </a:pPr>
              </a:p>
            </p:txBody>
          </p:sp>
        </p:grpSp>
        <p:sp>
          <p:nvSpPr>
            <p:cNvPr name="AutoShape 10" id="10"/>
            <p:cNvSpPr/>
            <p:nvPr/>
          </p:nvSpPr>
          <p:spPr>
            <a:xfrm flipV="true">
              <a:off x="8" y="366064"/>
              <a:ext cx="1217925" cy="387"/>
            </a:xfrm>
            <a:prstGeom prst="line">
              <a:avLst/>
            </a:prstGeom>
            <a:ln cap="rnd" w="48612">
              <a:solidFill>
                <a:srgbClr val="FFFFFF">
                  <a:alpha val="24706"/>
                </a:srgbClr>
              </a:solidFill>
              <a:prstDash val="solid"/>
              <a:headEnd type="none" len="sm" w="sm"/>
              <a:tailEnd type="none" len="sm" w="sm"/>
            </a:ln>
          </p:spPr>
        </p:sp>
        <p:sp>
          <p:nvSpPr>
            <p:cNvPr name="AutoShape 11" id="11"/>
            <p:cNvSpPr/>
            <p:nvPr/>
          </p:nvSpPr>
          <p:spPr>
            <a:xfrm>
              <a:off x="951659" y="153626"/>
              <a:ext cx="300" cy="432240"/>
            </a:xfrm>
            <a:prstGeom prst="line">
              <a:avLst/>
            </a:prstGeom>
            <a:ln cap="rnd" w="48612">
              <a:solidFill>
                <a:srgbClr val="FFFFFF">
                  <a:alpha val="24706"/>
                </a:srgbClr>
              </a:solidFill>
              <a:prstDash val="solid"/>
              <a:headEnd type="none" len="sm" w="sm"/>
              <a:tailEnd type="none" len="sm" w="sm"/>
            </a:ln>
          </p:spPr>
        </p:sp>
        <p:sp>
          <p:nvSpPr>
            <p:cNvPr name="AutoShape 12" id="12"/>
            <p:cNvSpPr/>
            <p:nvPr/>
          </p:nvSpPr>
          <p:spPr>
            <a:xfrm flipH="true">
              <a:off x="796343" y="149751"/>
              <a:ext cx="0" cy="432627"/>
            </a:xfrm>
            <a:prstGeom prst="line">
              <a:avLst/>
            </a:prstGeom>
            <a:ln cap="rnd" w="48612">
              <a:solidFill>
                <a:srgbClr val="FFFFFF">
                  <a:alpha val="24706"/>
                </a:srgbClr>
              </a:solidFill>
              <a:prstDash val="solid"/>
              <a:headEnd type="none" len="sm" w="sm"/>
              <a:tailEnd type="none" len="sm" w="sm"/>
            </a:ln>
          </p:spPr>
        </p:sp>
      </p:grpSp>
      <p:sp>
        <p:nvSpPr>
          <p:cNvPr name="TextBox 13" id="13"/>
          <p:cNvSpPr txBox="true"/>
          <p:nvPr/>
        </p:nvSpPr>
        <p:spPr>
          <a:xfrm rot="0">
            <a:off x="10766240" y="258319"/>
            <a:ext cx="7226255" cy="451452"/>
          </a:xfrm>
          <a:prstGeom prst="rect">
            <a:avLst/>
          </a:prstGeom>
        </p:spPr>
        <p:txBody>
          <a:bodyPr anchor="t" rtlCol="false" tIns="0" lIns="0" bIns="0" rIns="0">
            <a:spAutoFit/>
          </a:bodyPr>
          <a:lstStyle/>
          <a:p>
            <a:pPr algn="r">
              <a:lnSpc>
                <a:spcPts val="3570"/>
              </a:lnSpc>
            </a:pPr>
            <a:r>
              <a:rPr lang="en-US" sz="3000" i="true">
                <a:solidFill>
                  <a:srgbClr val="6E9387"/>
                </a:solidFill>
                <a:latin typeface="Raleway Italics"/>
                <a:ea typeface="Raleway Italics"/>
                <a:cs typeface="Raleway Italics"/>
                <a:sym typeface="Raleway Italics"/>
              </a:rPr>
              <a:t>Data proves impact. Stories get funded.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00125" y="0"/>
            <a:ext cx="20288250" cy="10287000"/>
          </a:xfrm>
          <a:custGeom>
            <a:avLst/>
            <a:gdLst/>
            <a:ahLst/>
            <a:cxnLst/>
            <a:rect r="r" b="b" t="t" l="l"/>
            <a:pathLst>
              <a:path h="10287000" w="20288250">
                <a:moveTo>
                  <a:pt x="0" y="0"/>
                </a:moveTo>
                <a:lnTo>
                  <a:pt x="20288250" y="0"/>
                </a:lnTo>
                <a:lnTo>
                  <a:pt x="20288250" y="10287000"/>
                </a:lnTo>
                <a:lnTo>
                  <a:pt x="0" y="10287000"/>
                </a:lnTo>
                <a:lnTo>
                  <a:pt x="0" y="0"/>
                </a:lnTo>
                <a:close/>
              </a:path>
            </a:pathLst>
          </a:custGeom>
          <a:blipFill>
            <a:blip r:embed="rId2">
              <a:alphaModFix amt="86000"/>
            </a:blip>
            <a:stretch>
              <a:fillRect l="-6338" t="-16527" r="-6338" b="-16527"/>
            </a:stretch>
          </a:blipFill>
        </p:spPr>
      </p:sp>
      <p:grpSp>
        <p:nvGrpSpPr>
          <p:cNvPr name="Group 3" id="3"/>
          <p:cNvGrpSpPr/>
          <p:nvPr/>
        </p:nvGrpSpPr>
        <p:grpSpPr>
          <a:xfrm rot="0">
            <a:off x="1178651" y="1028700"/>
            <a:ext cx="16230600" cy="8229600"/>
            <a:chOff x="0" y="0"/>
            <a:chExt cx="4274726" cy="2167467"/>
          </a:xfrm>
        </p:grpSpPr>
        <p:sp>
          <p:nvSpPr>
            <p:cNvPr name="Freeform 4" id="4"/>
            <p:cNvSpPr/>
            <p:nvPr/>
          </p:nvSpPr>
          <p:spPr>
            <a:xfrm flipH="false" flipV="false" rot="0">
              <a:off x="0" y="0"/>
              <a:ext cx="4274726" cy="2167467"/>
            </a:xfrm>
            <a:custGeom>
              <a:avLst/>
              <a:gdLst/>
              <a:ahLst/>
              <a:cxnLst/>
              <a:rect r="r" b="b" t="t" l="l"/>
              <a:pathLst>
                <a:path h="2167467" w="4274726">
                  <a:moveTo>
                    <a:pt x="0" y="0"/>
                  </a:moveTo>
                  <a:lnTo>
                    <a:pt x="4274726" y="0"/>
                  </a:lnTo>
                  <a:lnTo>
                    <a:pt x="4274726" y="2167467"/>
                  </a:lnTo>
                  <a:lnTo>
                    <a:pt x="0" y="2167467"/>
                  </a:lnTo>
                  <a:close/>
                </a:path>
              </a:pathLst>
            </a:custGeom>
            <a:solidFill>
              <a:srgbClr val="FAF9F4">
                <a:alpha val="22745"/>
              </a:srgbClr>
            </a:solidFill>
          </p:spPr>
        </p:sp>
        <p:sp>
          <p:nvSpPr>
            <p:cNvPr name="TextBox 5" id="5"/>
            <p:cNvSpPr txBox="true"/>
            <p:nvPr/>
          </p:nvSpPr>
          <p:spPr>
            <a:xfrm>
              <a:off x="0" y="-57150"/>
              <a:ext cx="4274726" cy="2224617"/>
            </a:xfrm>
            <a:prstGeom prst="rect">
              <a:avLst/>
            </a:prstGeom>
          </p:spPr>
          <p:txBody>
            <a:bodyPr anchor="ctr" rtlCol="false" tIns="50800" lIns="50800" bIns="50800" rIns="50800"/>
            <a:lstStyle/>
            <a:p>
              <a:pPr algn="ctr">
                <a:lnSpc>
                  <a:spcPts val="3585"/>
                </a:lnSpc>
              </a:pPr>
            </a:p>
          </p:txBody>
        </p:sp>
      </p:grpSp>
      <p:sp>
        <p:nvSpPr>
          <p:cNvPr name="Freeform 6" id="6"/>
          <p:cNvSpPr/>
          <p:nvPr/>
        </p:nvSpPr>
        <p:spPr>
          <a:xfrm flipH="false" flipV="false" rot="0">
            <a:off x="1178651" y="3108254"/>
            <a:ext cx="16230600" cy="6160865"/>
          </a:xfrm>
          <a:custGeom>
            <a:avLst/>
            <a:gdLst/>
            <a:ahLst/>
            <a:cxnLst/>
            <a:rect r="r" b="b" t="t" l="l"/>
            <a:pathLst>
              <a:path h="6160865" w="16230600">
                <a:moveTo>
                  <a:pt x="0" y="0"/>
                </a:moveTo>
                <a:lnTo>
                  <a:pt x="16230600" y="0"/>
                </a:lnTo>
                <a:lnTo>
                  <a:pt x="16230600" y="6160866"/>
                </a:lnTo>
                <a:lnTo>
                  <a:pt x="0" y="6160866"/>
                </a:lnTo>
                <a:lnTo>
                  <a:pt x="0" y="0"/>
                </a:lnTo>
                <a:close/>
              </a:path>
            </a:pathLst>
          </a:custGeom>
          <a:blipFill>
            <a:blip r:embed="rId3">
              <a:alphaModFix amt="12000"/>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8199330" y="2131478"/>
            <a:ext cx="1889340" cy="1953553"/>
            <a:chOff x="0" y="0"/>
            <a:chExt cx="2519120" cy="2604737"/>
          </a:xfrm>
        </p:grpSpPr>
        <p:grpSp>
          <p:nvGrpSpPr>
            <p:cNvPr name="Group 8" id="8"/>
            <p:cNvGrpSpPr/>
            <p:nvPr/>
          </p:nvGrpSpPr>
          <p:grpSpPr>
            <a:xfrm rot="0">
              <a:off x="0" y="0"/>
              <a:ext cx="2519120" cy="2604737"/>
              <a:chOff x="0" y="0"/>
              <a:chExt cx="432552" cy="447253"/>
            </a:xfrm>
          </p:grpSpPr>
          <p:sp>
            <p:nvSpPr>
              <p:cNvPr name="Freeform 9" id="9"/>
              <p:cNvSpPr/>
              <p:nvPr/>
            </p:nvSpPr>
            <p:spPr>
              <a:xfrm flipH="false" flipV="false" rot="0">
                <a:off x="0" y="0"/>
                <a:ext cx="432552" cy="447253"/>
              </a:xfrm>
              <a:custGeom>
                <a:avLst/>
                <a:gdLst/>
                <a:ahLst/>
                <a:cxnLst/>
                <a:rect r="r" b="b" t="t" l="l"/>
                <a:pathLst>
                  <a:path h="447253" w="432552">
                    <a:moveTo>
                      <a:pt x="0" y="0"/>
                    </a:moveTo>
                    <a:lnTo>
                      <a:pt x="432552" y="0"/>
                    </a:lnTo>
                    <a:lnTo>
                      <a:pt x="432552" y="447253"/>
                    </a:lnTo>
                    <a:lnTo>
                      <a:pt x="0" y="447253"/>
                    </a:lnTo>
                    <a:close/>
                  </a:path>
                </a:pathLst>
              </a:custGeom>
              <a:solidFill>
                <a:srgbClr val="6E9387"/>
              </a:solidFill>
            </p:spPr>
          </p:sp>
          <p:sp>
            <p:nvSpPr>
              <p:cNvPr name="TextBox 10" id="10"/>
              <p:cNvSpPr txBox="true"/>
              <p:nvPr/>
            </p:nvSpPr>
            <p:spPr>
              <a:xfrm>
                <a:off x="0" y="0"/>
                <a:ext cx="432552" cy="447253"/>
              </a:xfrm>
              <a:prstGeom prst="rect">
                <a:avLst/>
              </a:prstGeom>
            </p:spPr>
            <p:txBody>
              <a:bodyPr anchor="ctr" rtlCol="false" tIns="67721" lIns="67721" bIns="67721" rIns="67721"/>
              <a:lstStyle/>
              <a:p>
                <a:pPr algn="ctr">
                  <a:lnSpc>
                    <a:spcPts val="1440"/>
                  </a:lnSpc>
                </a:pPr>
              </a:p>
            </p:txBody>
          </p:sp>
        </p:grpSp>
        <p:sp>
          <p:nvSpPr>
            <p:cNvPr name="AutoShape 11" id="11"/>
            <p:cNvSpPr/>
            <p:nvPr/>
          </p:nvSpPr>
          <p:spPr>
            <a:xfrm>
              <a:off x="0" y="436914"/>
              <a:ext cx="1241621" cy="0"/>
            </a:xfrm>
            <a:prstGeom prst="line">
              <a:avLst/>
            </a:prstGeom>
            <a:ln cap="flat" w="58020">
              <a:solidFill>
                <a:srgbClr val="FFFFFF"/>
              </a:solidFill>
              <a:prstDash val="solid"/>
              <a:headEnd type="none" len="sm" w="sm"/>
              <a:tailEnd type="none" len="sm" w="sm"/>
            </a:ln>
          </p:spPr>
        </p:sp>
        <p:sp>
          <p:nvSpPr>
            <p:cNvPr name="AutoShape 12" id="12"/>
            <p:cNvSpPr/>
            <p:nvPr/>
          </p:nvSpPr>
          <p:spPr>
            <a:xfrm>
              <a:off x="923811" y="183360"/>
              <a:ext cx="358" cy="515898"/>
            </a:xfrm>
            <a:prstGeom prst="line">
              <a:avLst/>
            </a:prstGeom>
            <a:ln cap="flat" w="58020">
              <a:solidFill>
                <a:srgbClr val="FFFFFF"/>
              </a:solidFill>
              <a:prstDash val="solid"/>
              <a:headEnd type="none" len="sm" w="sm"/>
              <a:tailEnd type="none" len="sm" w="sm"/>
            </a:ln>
          </p:spPr>
        </p:sp>
        <p:sp>
          <p:nvSpPr>
            <p:cNvPr name="AutoShape 13" id="13"/>
            <p:cNvSpPr/>
            <p:nvPr/>
          </p:nvSpPr>
          <p:spPr>
            <a:xfrm flipH="true">
              <a:off x="738434" y="178734"/>
              <a:ext cx="0" cy="516360"/>
            </a:xfrm>
            <a:prstGeom prst="line">
              <a:avLst/>
            </a:prstGeom>
            <a:ln cap="flat" w="58020">
              <a:solidFill>
                <a:srgbClr val="FFFFFF"/>
              </a:solidFill>
              <a:prstDash val="solid"/>
              <a:headEnd type="none" len="sm" w="sm"/>
              <a:tailEnd type="none" len="sm" w="sm"/>
            </a:ln>
          </p:spPr>
        </p:sp>
      </p:grpSp>
      <p:sp>
        <p:nvSpPr>
          <p:cNvPr name="TextBox 14" id="14"/>
          <p:cNvSpPr txBox="true"/>
          <p:nvPr/>
        </p:nvSpPr>
        <p:spPr>
          <a:xfrm rot="0">
            <a:off x="3902786" y="4622945"/>
            <a:ext cx="10482428" cy="1181468"/>
          </a:xfrm>
          <a:prstGeom prst="rect">
            <a:avLst/>
          </a:prstGeom>
        </p:spPr>
        <p:txBody>
          <a:bodyPr anchor="t" rtlCol="false" tIns="0" lIns="0" bIns="0" rIns="0">
            <a:spAutoFit/>
          </a:bodyPr>
          <a:lstStyle/>
          <a:p>
            <a:pPr algn="ctr">
              <a:lnSpc>
                <a:spcPts val="9239"/>
              </a:lnSpc>
            </a:pPr>
            <a:r>
              <a:rPr lang="en-US" sz="7763" b="true">
                <a:solidFill>
                  <a:srgbClr val="000000"/>
                </a:solidFill>
                <a:latin typeface="Raleway Bold"/>
                <a:ea typeface="Raleway Bold"/>
                <a:cs typeface="Raleway Bold"/>
                <a:sym typeface="Raleway Bold"/>
              </a:rPr>
              <a:t>Reed Bobroff</a:t>
            </a:r>
          </a:p>
        </p:txBody>
      </p:sp>
      <p:sp>
        <p:nvSpPr>
          <p:cNvPr name="TextBox 15" id="15"/>
          <p:cNvSpPr txBox="true"/>
          <p:nvPr/>
        </p:nvSpPr>
        <p:spPr>
          <a:xfrm rot="0">
            <a:off x="3942921" y="5785364"/>
            <a:ext cx="10442293" cy="1166912"/>
          </a:xfrm>
          <a:prstGeom prst="rect">
            <a:avLst/>
          </a:prstGeom>
        </p:spPr>
        <p:txBody>
          <a:bodyPr anchor="t" rtlCol="false" tIns="0" lIns="0" bIns="0" rIns="0">
            <a:spAutoFit/>
          </a:bodyPr>
          <a:lstStyle/>
          <a:p>
            <a:pPr algn="ctr">
              <a:lnSpc>
                <a:spcPts val="4555"/>
              </a:lnSpc>
            </a:pPr>
            <a:r>
              <a:rPr lang="en-US" sz="3828" i="true">
                <a:solidFill>
                  <a:srgbClr val="FFFFFF"/>
                </a:solidFill>
                <a:latin typeface="Raleway Italics"/>
                <a:ea typeface="Raleway Italics"/>
                <a:cs typeface="Raleway Italics"/>
                <a:sym typeface="Raleway Italics"/>
              </a:rPr>
              <a:t>writer, performer,</a:t>
            </a:r>
          </a:p>
          <a:p>
            <a:pPr algn="ctr">
              <a:lnSpc>
                <a:spcPts val="4555"/>
              </a:lnSpc>
            </a:pPr>
            <a:r>
              <a:rPr lang="en-US" sz="3828" i="true">
                <a:solidFill>
                  <a:srgbClr val="FFFFFF"/>
                </a:solidFill>
                <a:latin typeface="Raleway Italics"/>
                <a:ea typeface="Raleway Italics"/>
                <a:cs typeface="Raleway Italics"/>
                <a:sym typeface="Raleway Italics"/>
              </a:rPr>
              <a:t>organizer &amp; educator</a:t>
            </a:r>
          </a:p>
        </p:txBody>
      </p:sp>
      <p:sp>
        <p:nvSpPr>
          <p:cNvPr name="TextBox 16" id="16"/>
          <p:cNvSpPr txBox="true"/>
          <p:nvPr/>
        </p:nvSpPr>
        <p:spPr>
          <a:xfrm rot="0">
            <a:off x="3902786" y="7149241"/>
            <a:ext cx="10482428" cy="605188"/>
          </a:xfrm>
          <a:prstGeom prst="rect">
            <a:avLst/>
          </a:prstGeom>
        </p:spPr>
        <p:txBody>
          <a:bodyPr anchor="t" rtlCol="false" tIns="0" lIns="0" bIns="0" rIns="0">
            <a:spAutoFit/>
          </a:bodyPr>
          <a:lstStyle/>
          <a:p>
            <a:pPr algn="ctr">
              <a:lnSpc>
                <a:spcPts val="4759"/>
              </a:lnSpc>
            </a:pPr>
            <a:r>
              <a:rPr lang="en-US" b="true" sz="3999" i="true">
                <a:solidFill>
                  <a:srgbClr val="000000"/>
                </a:solidFill>
                <a:latin typeface="Raleway Bold Italics"/>
                <a:ea typeface="Raleway Bold Italics"/>
                <a:cs typeface="Raleway Bold Italics"/>
                <a:sym typeface="Raleway Bold Italics"/>
              </a:rPr>
              <a:t>rabobroff@gmail.com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DAGmpiFmd38</dc:identifier>
  <dcterms:modified xsi:type="dcterms:W3CDTF">2011-08-01T06:04:30Z</dcterms:modified>
  <cp:revision>1</cp:revision>
  <dc:title>Executive - Storytelling &amp; Grantwriting Workshop</dc:title>
</cp:coreProperties>
</file>