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18" r:id="rId2"/>
    <p:sldId id="2639" r:id="rId3"/>
    <p:sldId id="2640" r:id="rId4"/>
    <p:sldId id="2597" r:id="rId5"/>
    <p:sldId id="2627" r:id="rId6"/>
    <p:sldId id="2619" r:id="rId7"/>
    <p:sldId id="2628" r:id="rId8"/>
    <p:sldId id="2641" r:id="rId9"/>
    <p:sldId id="2636" r:id="rId10"/>
    <p:sldId id="25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E3E9"/>
    <a:srgbClr val="418FDE"/>
    <a:srgbClr val="182A54"/>
    <a:srgbClr val="E87722"/>
    <a:srgbClr val="0032C3"/>
    <a:srgbClr val="5DAAB0"/>
    <a:srgbClr val="3B7579"/>
    <a:srgbClr val="AAD3D6"/>
    <a:srgbClr val="418287"/>
    <a:srgbClr val="1F1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6" autoAdjust="0"/>
    <p:restoredTop sz="96327" autoAdjust="0"/>
  </p:normalViewPr>
  <p:slideViewPr>
    <p:cSldViewPr snapToGrid="0" snapToObjects="1" showGuides="1">
      <p:cViewPr varScale="1">
        <p:scale>
          <a:sx n="128" d="100"/>
          <a:sy n="128" d="100"/>
        </p:scale>
        <p:origin x="496" y="176"/>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1" d="1"/>
        <a:sy n="1" d="1"/>
      </p:scale>
      <p:origin x="0" y="-5136"/>
    </p:cViewPr>
  </p:sorterViewPr>
  <p:notesViewPr>
    <p:cSldViewPr snapToGrid="0" snapToObjects="1">
      <p:cViewPr varScale="1">
        <p:scale>
          <a:sx n="97" d="100"/>
          <a:sy n="97" d="100"/>
        </p:scale>
        <p:origin x="338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5/8/25</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5/8/25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125781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i="0" dirty="0">
                <a:solidFill>
                  <a:srgbClr val="002856"/>
                </a:solidFill>
                <a:effectLst/>
                <a:latin typeface="Montserrat" pitchFamily="2" charset="77"/>
              </a:rPr>
              <a:t>Mission</a:t>
            </a:r>
          </a:p>
          <a:p>
            <a:pPr algn="l"/>
            <a:r>
              <a:rPr lang="en-US" sz="1600" b="0" i="0" dirty="0">
                <a:solidFill>
                  <a:srgbClr val="002856"/>
                </a:solidFill>
                <a:effectLst/>
                <a:latin typeface="Montserrat" pitchFamily="2" charset="77"/>
              </a:rPr>
              <a:t>UAFS empowers the social mobility of its students and the economic growth of the River Valley through exceptional educational opportunities and robust community partnerships.</a:t>
            </a:r>
          </a:p>
          <a:p>
            <a:pPr algn="l"/>
            <a:br>
              <a:rPr lang="en-US" sz="1600" b="1" i="0" dirty="0">
                <a:solidFill>
                  <a:srgbClr val="002856"/>
                </a:solidFill>
                <a:effectLst/>
                <a:latin typeface="Montserrat" pitchFamily="2" charset="77"/>
              </a:rPr>
            </a:br>
            <a:r>
              <a:rPr lang="en-US" sz="1600" b="1" i="0" dirty="0">
                <a:solidFill>
                  <a:srgbClr val="002856"/>
                </a:solidFill>
                <a:effectLst/>
                <a:latin typeface="Montserrat" pitchFamily="2" charset="77"/>
              </a:rPr>
              <a:t>Vision</a:t>
            </a:r>
          </a:p>
          <a:p>
            <a:pPr algn="l"/>
            <a:r>
              <a:rPr lang="en-US" sz="1600" b="0" i="0" dirty="0">
                <a:solidFill>
                  <a:srgbClr val="002856"/>
                </a:solidFill>
                <a:effectLst/>
                <a:latin typeface="Montserrat" pitchFamily="2" charset="77"/>
              </a:rPr>
              <a:t>Through dynamic academic programs, innovative research opportunities, and transformational centers of intellectual and economic development, UAFS will advance its community and become an institution renowned for educating and inspiring the ambitious students who call it home.</a:t>
            </a:r>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156175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ilding with stairs and a sign&#10;&#10;Description automatically generated">
            <a:extLst>
              <a:ext uri="{FF2B5EF4-FFF2-40B4-BE49-F238E27FC236}">
                <a16:creationId xmlns:a16="http://schemas.microsoft.com/office/drawing/2014/main" id="{7510CFA5-A0A1-4104-A29C-A937A4AAEFC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4681DF26-8E77-19C7-DCD8-1EEF7E3F6B31}"/>
              </a:ext>
            </a:extLst>
          </p:cNvPr>
          <p:cNvSpPr txBox="1"/>
          <p:nvPr/>
        </p:nvSpPr>
        <p:spPr>
          <a:xfrm>
            <a:off x="1124186" y="1659236"/>
            <a:ext cx="9625574" cy="1938992"/>
          </a:xfrm>
          <a:prstGeom prst="rect">
            <a:avLst/>
          </a:prstGeom>
          <a:noFill/>
        </p:spPr>
        <p:txBody>
          <a:bodyPr wrap="square" rtlCol="0">
            <a:spAutoFit/>
          </a:bodyPr>
          <a:lstStyle/>
          <a:p>
            <a:pPr algn="ctr"/>
            <a:r>
              <a:rPr lang="en-US" sz="6000" dirty="0">
                <a:solidFill>
                  <a:schemeClr val="bg1"/>
                </a:solidFill>
                <a:latin typeface="Montserrat" pitchFamily="2" charset="77"/>
              </a:rPr>
              <a:t>Center for Economic Development</a:t>
            </a:r>
          </a:p>
        </p:txBody>
      </p:sp>
      <p:pic>
        <p:nvPicPr>
          <p:cNvPr id="4" name="Picture 3" descr="A yellow background with a light bulb and a building&#10;&#10;Description automatically generated">
            <a:extLst>
              <a:ext uri="{FF2B5EF4-FFF2-40B4-BE49-F238E27FC236}">
                <a16:creationId xmlns:a16="http://schemas.microsoft.com/office/drawing/2014/main" id="{9435B7DC-C15F-C9D1-3267-0A993EF991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1374" y="3857984"/>
            <a:ext cx="5516217" cy="2886820"/>
          </a:xfrm>
          <a:prstGeom prst="rect">
            <a:avLst/>
          </a:prstGeom>
        </p:spPr>
      </p:pic>
      <p:sp>
        <p:nvSpPr>
          <p:cNvPr id="5" name="Google Shape;11616;p482">
            <a:extLst>
              <a:ext uri="{FF2B5EF4-FFF2-40B4-BE49-F238E27FC236}">
                <a16:creationId xmlns:a16="http://schemas.microsoft.com/office/drawing/2014/main" id="{2A0F0051-349C-F049-A0D9-4D21B75EF446}"/>
              </a:ext>
            </a:extLst>
          </p:cNvPr>
          <p:cNvSpPr txBox="1">
            <a:spLocks/>
          </p:cNvSpPr>
          <p:nvPr/>
        </p:nvSpPr>
        <p:spPr>
          <a:xfrm>
            <a:off x="662628" y="97942"/>
            <a:ext cx="10780072" cy="1637894"/>
          </a:xfrm>
          <a:prstGeom prst="rect">
            <a:avLst/>
          </a:prstGeom>
          <a:solidFill>
            <a:schemeClr val="bg2">
              <a:lumMod val="25000"/>
            </a:schemeClr>
          </a:solid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Clr>
                <a:schemeClr val="dk1"/>
              </a:buClr>
              <a:buSzPts val="2700"/>
              <a:buFont typeface="Montserrat Medium"/>
              <a:buNone/>
            </a:pPr>
            <a:endParaRPr lang="en-US" sz="3000" dirty="0">
              <a:latin typeface="Montserrat" pitchFamily="2" charset="77"/>
            </a:endParaRPr>
          </a:p>
        </p:txBody>
      </p:sp>
      <p:pic>
        <p:nvPicPr>
          <p:cNvPr id="7" name="Picture 2">
            <a:extLst>
              <a:ext uri="{FF2B5EF4-FFF2-40B4-BE49-F238E27FC236}">
                <a16:creationId xmlns:a16="http://schemas.microsoft.com/office/drawing/2014/main" id="{96292390-67A5-F8F6-D2B3-C486D577FA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80993" y="113196"/>
            <a:ext cx="6208643" cy="131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4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21" name="Picture Placeholder 20">
            <a:extLst>
              <a:ext uri="{FF2B5EF4-FFF2-40B4-BE49-F238E27FC236}">
                <a16:creationId xmlns:a16="http://schemas.microsoft.com/office/drawing/2014/main" id="{959F33D2-FACF-6046-BD04-302EBB865A4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212725" y="1260389"/>
            <a:ext cx="2816352" cy="3173816"/>
          </a:xfrm>
        </p:spPr>
      </p:pic>
      <p:pic>
        <p:nvPicPr>
          <p:cNvPr id="27" name="Picture Placeholder 26">
            <a:extLst>
              <a:ext uri="{FF2B5EF4-FFF2-40B4-BE49-F238E27FC236}">
                <a16:creationId xmlns:a16="http://schemas.microsoft.com/office/drawing/2014/main" id="{4FE6B874-B004-4D4D-9A0F-806C65A9A470}"/>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1526"/>
          <a:stretch/>
        </p:blipFill>
        <p:spPr>
          <a:xfrm>
            <a:off x="3194701" y="0"/>
            <a:ext cx="2817564" cy="3175686"/>
          </a:xfrm>
        </p:spPr>
      </p:pic>
      <p:pic>
        <p:nvPicPr>
          <p:cNvPr id="38" name="Picture Placeholder 37">
            <a:extLst>
              <a:ext uri="{FF2B5EF4-FFF2-40B4-BE49-F238E27FC236}">
                <a16:creationId xmlns:a16="http://schemas.microsoft.com/office/drawing/2014/main" id="{47A99649-F79E-C34E-BD21-D4ACF31A7A17}"/>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p:blipFill>
        <p:spPr>
          <a:xfrm>
            <a:off x="6179737" y="4586414"/>
            <a:ext cx="2817564" cy="2271585"/>
          </a:xfrm>
        </p:spPr>
      </p:pic>
      <p:pic>
        <p:nvPicPr>
          <p:cNvPr id="25" name="Picture Placeholder 24">
            <a:extLst>
              <a:ext uri="{FF2B5EF4-FFF2-40B4-BE49-F238E27FC236}">
                <a16:creationId xmlns:a16="http://schemas.microsoft.com/office/drawing/2014/main" id="{94F7B182-AC87-C64C-BB6D-B765FC3B760F}"/>
              </a:ext>
            </a:extLst>
          </p:cNvPr>
          <p:cNvPicPr>
            <a:picLocks noGrp="1" noChangeAspect="1"/>
          </p:cNvPicPr>
          <p:nvPr>
            <p:ph type="pic" sz="quarter" idx="12"/>
          </p:nvPr>
        </p:nvPicPr>
        <p:blipFill rotWithShape="1">
          <a:blip r:embed="rId5" cstate="email">
            <a:extLst>
              <a:ext uri="{28A0092B-C50C-407E-A947-70E740481C1C}">
                <a14:useLocalDpi xmlns:a14="http://schemas.microsoft.com/office/drawing/2010/main"/>
              </a:ext>
            </a:extLst>
          </a:blip>
          <a:srcRect l="-373"/>
          <a:stretch/>
        </p:blipFill>
        <p:spPr>
          <a:xfrm>
            <a:off x="212725" y="4626170"/>
            <a:ext cx="5798904" cy="2271585"/>
          </a:xfrm>
        </p:spPr>
      </p:pic>
      <p:pic>
        <p:nvPicPr>
          <p:cNvPr id="35" name="Picture Placeholder 34">
            <a:extLst>
              <a:ext uri="{FF2B5EF4-FFF2-40B4-BE49-F238E27FC236}">
                <a16:creationId xmlns:a16="http://schemas.microsoft.com/office/drawing/2014/main" id="{28645BE7-F470-6342-965E-1A3CEAA8F0A0}"/>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p:blipFill>
        <p:spPr>
          <a:xfrm>
            <a:off x="9161076" y="0"/>
            <a:ext cx="2817564" cy="4434205"/>
          </a:xfrm>
        </p:spPr>
      </p:pic>
      <p:pic>
        <p:nvPicPr>
          <p:cNvPr id="47" name="Picture Placeholder 46">
            <a:extLst>
              <a:ext uri="{FF2B5EF4-FFF2-40B4-BE49-F238E27FC236}">
                <a16:creationId xmlns:a16="http://schemas.microsoft.com/office/drawing/2014/main" id="{EF238929-6E61-A444-9ABF-C32EAF42D1EA}"/>
              </a:ext>
            </a:extLst>
          </p:cNvPr>
          <p:cNvPicPr>
            <a:picLocks noGrp="1" noChangeAspect="1"/>
          </p:cNvPicPr>
          <p:nvPr>
            <p:ph type="pic" sz="quarter" idx="14"/>
          </p:nvPr>
        </p:nvPicPr>
        <p:blipFill>
          <a:blip r:embed="rId7" cstate="email">
            <a:extLst>
              <a:ext uri="{28A0092B-C50C-407E-A947-70E740481C1C}">
                <a14:useLocalDpi xmlns:a14="http://schemas.microsoft.com/office/drawing/2010/main"/>
              </a:ext>
            </a:extLst>
          </a:blip>
          <a:srcRect/>
          <a:stretch>
            <a:fillRect/>
          </a:stretch>
        </p:blipFill>
        <p:spPr/>
      </p:pic>
      <p:sp>
        <p:nvSpPr>
          <p:cNvPr id="3" name="Rectangle 1">
            <a:extLst>
              <a:ext uri="{FF2B5EF4-FFF2-40B4-BE49-F238E27FC236}">
                <a16:creationId xmlns:a16="http://schemas.microsoft.com/office/drawing/2014/main" id="{ABC33DA5-CC97-46BF-B736-186195C81FE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7BF33C7-6D3C-48FD-8782-8F844105824E}"/>
              </a:ext>
            </a:extLst>
          </p:cNvPr>
          <p:cNvSpPr>
            <a:spLocks noChangeArrowheads="1"/>
          </p:cNvSpPr>
          <p:nvPr/>
        </p:nvSpPr>
        <p:spPr bwMode="auto">
          <a:xfrm>
            <a:off x="152400" y="152399"/>
            <a:ext cx="6751983" cy="274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descr="A black and white logo with white text&#10;&#10;Description automatically generated">
            <a:extLst>
              <a:ext uri="{FF2B5EF4-FFF2-40B4-BE49-F238E27FC236}">
                <a16:creationId xmlns:a16="http://schemas.microsoft.com/office/drawing/2014/main" id="{8530E0AB-C579-4B75-B1DC-A87D3D92FB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80996" y="4915255"/>
            <a:ext cx="2977724" cy="1613901"/>
          </a:xfrm>
          <a:prstGeom prst="rect">
            <a:avLst/>
          </a:prstGeom>
        </p:spPr>
      </p:pic>
    </p:spTree>
    <p:extLst>
      <p:ext uri="{BB962C8B-B14F-4D97-AF65-F5344CB8AC3E}">
        <p14:creationId xmlns:p14="http://schemas.microsoft.com/office/powerpoint/2010/main" val="125000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AE6E-BC2A-97EB-0922-92BAA176601A}"/>
            </a:ext>
          </a:extLst>
        </p:cNvPr>
        <p:cNvGrpSpPr/>
        <p:nvPr/>
      </p:nvGrpSpPr>
      <p:grpSpPr>
        <a:xfrm>
          <a:off x="0" y="0"/>
          <a:ext cx="0" cy="0"/>
          <a:chOff x="0" y="0"/>
          <a:chExt cx="0" cy="0"/>
        </a:xfrm>
      </p:grpSpPr>
      <p:pic>
        <p:nvPicPr>
          <p:cNvPr id="4" name="Picture Placeholder 3" descr="A building with stairs and a sign&#10;&#10;Description automatically generated">
            <a:extLst>
              <a:ext uri="{FF2B5EF4-FFF2-40B4-BE49-F238E27FC236}">
                <a16:creationId xmlns:a16="http://schemas.microsoft.com/office/drawing/2014/main" id="{C583DEAE-306B-06CB-02ED-F8FB24E2412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Google Shape;11616;p482">
            <a:extLst>
              <a:ext uri="{FF2B5EF4-FFF2-40B4-BE49-F238E27FC236}">
                <a16:creationId xmlns:a16="http://schemas.microsoft.com/office/drawing/2014/main" id="{459C2F82-0FCA-D31F-14D9-84C35D68F326}"/>
              </a:ext>
            </a:extLst>
          </p:cNvPr>
          <p:cNvSpPr txBox="1">
            <a:spLocks/>
          </p:cNvSpPr>
          <p:nvPr/>
        </p:nvSpPr>
        <p:spPr>
          <a:xfrm>
            <a:off x="662628" y="305206"/>
            <a:ext cx="10780072" cy="1637894"/>
          </a:xfrm>
          <a:prstGeom prst="rect">
            <a:avLst/>
          </a:prstGeom>
          <a:solidFill>
            <a:schemeClr val="bg2">
              <a:lumMod val="25000"/>
            </a:schemeClr>
          </a:solid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Clr>
                <a:schemeClr val="dk1"/>
              </a:buClr>
              <a:buSzPts val="2700"/>
              <a:buFont typeface="Montserrat Medium"/>
              <a:buNone/>
            </a:pPr>
            <a:endParaRPr lang="en-US" sz="3000" dirty="0">
              <a:latin typeface="Montserrat" pitchFamily="2" charset="77"/>
            </a:endParaRPr>
          </a:p>
        </p:txBody>
      </p:sp>
      <p:pic>
        <p:nvPicPr>
          <p:cNvPr id="5" name="Picture 4" descr="A map of the united states&#10;&#10;Description automatically generated">
            <a:extLst>
              <a:ext uri="{FF2B5EF4-FFF2-40B4-BE49-F238E27FC236}">
                <a16:creationId xmlns:a16="http://schemas.microsoft.com/office/drawing/2014/main" id="{C7374F99-7958-0DB6-C05C-54634E6809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2034885"/>
            <a:ext cx="7772400" cy="4659044"/>
          </a:xfrm>
          <a:prstGeom prst="rect">
            <a:avLst/>
          </a:prstGeom>
        </p:spPr>
      </p:pic>
      <p:pic>
        <p:nvPicPr>
          <p:cNvPr id="8" name="Picture 2">
            <a:extLst>
              <a:ext uri="{FF2B5EF4-FFF2-40B4-BE49-F238E27FC236}">
                <a16:creationId xmlns:a16="http://schemas.microsoft.com/office/drawing/2014/main" id="{CBCE6C28-8E18-FF93-6A98-326B210015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5316" y="466101"/>
            <a:ext cx="6208643" cy="131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9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CCCC-9A5C-95D7-0E74-5F3EC848F4CE}"/>
            </a:ext>
          </a:extLst>
        </p:cNvPr>
        <p:cNvGrpSpPr/>
        <p:nvPr/>
      </p:nvGrpSpPr>
      <p:grpSpPr>
        <a:xfrm>
          <a:off x="0" y="0"/>
          <a:ext cx="0" cy="0"/>
          <a:chOff x="0" y="0"/>
          <a:chExt cx="0" cy="0"/>
        </a:xfrm>
      </p:grpSpPr>
      <p:pic>
        <p:nvPicPr>
          <p:cNvPr id="4" name="Picture Placeholder 3" descr="A building with stairs and a sign&#10;&#10;Description automatically generated">
            <a:extLst>
              <a:ext uri="{FF2B5EF4-FFF2-40B4-BE49-F238E27FC236}">
                <a16:creationId xmlns:a16="http://schemas.microsoft.com/office/drawing/2014/main" id="{3A36EF94-E560-200E-F000-890F27E8883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Google Shape;11616;p482">
            <a:extLst>
              <a:ext uri="{FF2B5EF4-FFF2-40B4-BE49-F238E27FC236}">
                <a16:creationId xmlns:a16="http://schemas.microsoft.com/office/drawing/2014/main" id="{CEE15DB8-D767-D97B-EB7C-A95EB9BE29C7}"/>
              </a:ext>
            </a:extLst>
          </p:cNvPr>
          <p:cNvSpPr txBox="1">
            <a:spLocks/>
          </p:cNvSpPr>
          <p:nvPr/>
        </p:nvSpPr>
        <p:spPr>
          <a:xfrm>
            <a:off x="662628" y="305206"/>
            <a:ext cx="10780072" cy="1637894"/>
          </a:xfrm>
          <a:prstGeom prst="rect">
            <a:avLst/>
          </a:prstGeom>
          <a:solidFill>
            <a:schemeClr val="bg2">
              <a:lumMod val="25000"/>
            </a:schemeClr>
          </a:solid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Clr>
                <a:schemeClr val="dk1"/>
              </a:buClr>
              <a:buSzPts val="2700"/>
              <a:buFont typeface="Montserrat Medium"/>
              <a:buNone/>
            </a:pPr>
            <a:endParaRPr lang="en-US" sz="3000" dirty="0">
              <a:latin typeface="Montserrat" pitchFamily="2" charset="77"/>
            </a:endParaRPr>
          </a:p>
        </p:txBody>
      </p:sp>
      <p:pic>
        <p:nvPicPr>
          <p:cNvPr id="5" name="Picture 4" descr="A map of the united states&#10;&#10;Description automatically generated">
            <a:extLst>
              <a:ext uri="{FF2B5EF4-FFF2-40B4-BE49-F238E27FC236}">
                <a16:creationId xmlns:a16="http://schemas.microsoft.com/office/drawing/2014/main" id="{35D67F35-9EA6-9737-BBCE-3EC96FCEF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2034885"/>
            <a:ext cx="7772400" cy="4659044"/>
          </a:xfrm>
          <a:prstGeom prst="rect">
            <a:avLst/>
          </a:prstGeom>
        </p:spPr>
      </p:pic>
      <p:pic>
        <p:nvPicPr>
          <p:cNvPr id="8" name="Picture 2">
            <a:extLst>
              <a:ext uri="{FF2B5EF4-FFF2-40B4-BE49-F238E27FC236}">
                <a16:creationId xmlns:a16="http://schemas.microsoft.com/office/drawing/2014/main" id="{915BC88F-6EC9-D47E-76B0-88F9D052C2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5316" y="466101"/>
            <a:ext cx="6208643" cy="1316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up of a logo&#10;&#10;Description automatically generated">
            <a:extLst>
              <a:ext uri="{FF2B5EF4-FFF2-40B4-BE49-F238E27FC236}">
                <a16:creationId xmlns:a16="http://schemas.microsoft.com/office/drawing/2014/main" id="{1F6100C3-D86F-D9E9-50C5-75913FFB0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9800" y="5335956"/>
            <a:ext cx="7772400" cy="1357973"/>
          </a:xfrm>
          <a:prstGeom prst="rect">
            <a:avLst/>
          </a:prstGeom>
        </p:spPr>
      </p:pic>
    </p:spTree>
    <p:extLst>
      <p:ext uri="{BB962C8B-B14F-4D97-AF65-F5344CB8AC3E}">
        <p14:creationId xmlns:p14="http://schemas.microsoft.com/office/powerpoint/2010/main" val="104760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lstStyle/>
          <a:p>
            <a:r>
              <a:rPr lang="en-US" dirty="0"/>
              <a:t>Slide Title</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dirty="0"/>
              <a:t>Sub-title</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dirty="0"/>
              <a:t>Opportunity to place text. The images can easily be replaced with new creative. They will automatically resize to fit the power point template. </a:t>
            </a:r>
          </a:p>
          <a:p>
            <a:r>
              <a:rPr lang="en-US" dirty="0"/>
              <a:t> </a:t>
            </a:r>
          </a:p>
        </p:txBody>
      </p:sp>
      <p:pic>
        <p:nvPicPr>
          <p:cNvPr id="34" name="Picture 33" descr="Text&#10;&#10;Description automatically generated">
            <a:extLst>
              <a:ext uri="{FF2B5EF4-FFF2-40B4-BE49-F238E27FC236}">
                <a16:creationId xmlns:a16="http://schemas.microsoft.com/office/drawing/2014/main" id="{C4E59535-1A0F-4A30-812D-CCB2C5442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9558" y="2912851"/>
            <a:ext cx="4801384" cy="1032297"/>
          </a:xfrm>
          <a:prstGeom prst="rect">
            <a:avLst/>
          </a:prstGeom>
        </p:spPr>
      </p:pic>
      <p:pic>
        <p:nvPicPr>
          <p:cNvPr id="35" name="Picture 34" descr="Text&#10;&#10;Description automatically generated">
            <a:extLst>
              <a:ext uri="{FF2B5EF4-FFF2-40B4-BE49-F238E27FC236}">
                <a16:creationId xmlns:a16="http://schemas.microsoft.com/office/drawing/2014/main" id="{3801B50E-91C0-4DE6-AB41-FF4B023B6E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3972" y="859413"/>
            <a:ext cx="6040289" cy="1132552"/>
          </a:xfrm>
          <a:prstGeom prst="rect">
            <a:avLst/>
          </a:prstGeom>
        </p:spPr>
      </p:pic>
      <p:pic>
        <p:nvPicPr>
          <p:cNvPr id="3" name="Picture 2" descr="Logo, company name&#10;&#10;Description automatically generated">
            <a:extLst>
              <a:ext uri="{FF2B5EF4-FFF2-40B4-BE49-F238E27FC236}">
                <a16:creationId xmlns:a16="http://schemas.microsoft.com/office/drawing/2014/main" id="{BBA1B0E6-9851-4265-9A33-3D047CEBB5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281" y="698500"/>
            <a:ext cx="5461000" cy="5461000"/>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42073D74-D595-FEC4-DB11-FB3676823E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3972" y="4716279"/>
            <a:ext cx="5723431" cy="1132552"/>
          </a:xfrm>
          <a:prstGeom prst="rect">
            <a:avLst/>
          </a:prstGeom>
        </p:spPr>
      </p:pic>
    </p:spTree>
    <p:extLst>
      <p:ext uri="{BB962C8B-B14F-4D97-AF65-F5344CB8AC3E}">
        <p14:creationId xmlns:p14="http://schemas.microsoft.com/office/powerpoint/2010/main" val="1717682935"/>
      </p:ext>
    </p:extLst>
  </p:cSld>
  <p:clrMapOvr>
    <a:masterClrMapping/>
  </p:clrMapOvr>
  <p:transition spd="slow" advTm="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9F80-911D-C8A6-4261-FC41062D86F7}"/>
            </a:ext>
          </a:extLst>
        </p:cNvPr>
        <p:cNvGrpSpPr/>
        <p:nvPr/>
      </p:nvGrpSpPr>
      <p:grpSpPr>
        <a:xfrm>
          <a:off x="0" y="0"/>
          <a:ext cx="0" cy="0"/>
          <a:chOff x="0" y="0"/>
          <a:chExt cx="0" cy="0"/>
        </a:xfrm>
      </p:grpSpPr>
      <p:sp>
        <p:nvSpPr>
          <p:cNvPr id="13" name="Google Shape;11616;p482">
            <a:extLst>
              <a:ext uri="{FF2B5EF4-FFF2-40B4-BE49-F238E27FC236}">
                <a16:creationId xmlns:a16="http://schemas.microsoft.com/office/drawing/2014/main" id="{1F0F2F60-B9A4-9C10-65FE-06C2AE767D54}"/>
              </a:ext>
            </a:extLst>
          </p:cNvPr>
          <p:cNvSpPr txBox="1">
            <a:spLocks/>
          </p:cNvSpPr>
          <p:nvPr/>
        </p:nvSpPr>
        <p:spPr>
          <a:xfrm>
            <a:off x="4252920" y="1154331"/>
            <a:ext cx="3686159" cy="1466055"/>
          </a:xfrm>
          <a:prstGeom prst="rect">
            <a:avLst/>
          </a:prstGeom>
        </p:spPr>
        <p:txBody>
          <a:bodyPr spcFirstLastPara="1" vert="horz" lIns="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Clr>
                <a:schemeClr val="dk1"/>
              </a:buClr>
              <a:buSzPts val="2700"/>
            </a:pPr>
            <a:r>
              <a:rPr lang="en-US" sz="4000" b="1" i="0" kern="1200" spc="-150" dirty="0">
                <a:solidFill>
                  <a:schemeClr val="bg1"/>
                </a:solidFill>
                <a:latin typeface="Montserrat" pitchFamily="2" charset="77"/>
                <a:cs typeface="Gill Sans" panose="020B0502020104020203" pitchFamily="34" charset="-79"/>
              </a:rPr>
              <a:t>Highlights</a:t>
            </a:r>
          </a:p>
        </p:txBody>
      </p:sp>
      <p:pic>
        <p:nvPicPr>
          <p:cNvPr id="4" name="Picture Placeholder 3" descr="A building with stairs and a sign&#10;&#10;Description automatically generated">
            <a:extLst>
              <a:ext uri="{FF2B5EF4-FFF2-40B4-BE49-F238E27FC236}">
                <a16:creationId xmlns:a16="http://schemas.microsoft.com/office/drawing/2014/main" id="{E04228BF-C1C4-5E8E-687C-E4F008BA5E54}"/>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a:xfrm>
            <a:off x="8356600" y="10"/>
            <a:ext cx="3835400" cy="6853702"/>
          </a:xfrm>
          <a:noFill/>
        </p:spPr>
      </p:pic>
      <p:sp>
        <p:nvSpPr>
          <p:cNvPr id="5" name="TextBox 4">
            <a:extLst>
              <a:ext uri="{FF2B5EF4-FFF2-40B4-BE49-F238E27FC236}">
                <a16:creationId xmlns:a16="http://schemas.microsoft.com/office/drawing/2014/main" id="{A5B8F216-45AC-34B4-F26B-64BC5374829B}"/>
              </a:ext>
            </a:extLst>
          </p:cNvPr>
          <p:cNvSpPr txBox="1"/>
          <p:nvPr/>
        </p:nvSpPr>
        <p:spPr>
          <a:xfrm>
            <a:off x="7404101" y="508000"/>
            <a:ext cx="4787880" cy="646331"/>
          </a:xfrm>
          <a:prstGeom prst="rect">
            <a:avLst/>
          </a:prstGeom>
          <a:solidFill>
            <a:schemeClr val="tx2"/>
          </a:solidFill>
        </p:spPr>
        <p:txBody>
          <a:bodyPr wrap="square" rtlCol="0">
            <a:spAutoFit/>
          </a:bodyPr>
          <a:lstStyle/>
          <a:p>
            <a:pPr>
              <a:lnSpc>
                <a:spcPct val="90000"/>
              </a:lnSpc>
              <a:spcBef>
                <a:spcPts val="1000"/>
              </a:spcBef>
            </a:pPr>
            <a:r>
              <a:rPr lang="en-US" sz="2000" b="1" dirty="0">
                <a:solidFill>
                  <a:schemeClr val="bg1"/>
                </a:solidFill>
                <a:latin typeface="Montserrat" pitchFamily="2" charset="77"/>
                <a:cs typeface="Arial" panose="020B0604020202020204" pitchFamily="34" charset="0"/>
              </a:rPr>
              <a:t>Jim Walcott Family Enterprise Center</a:t>
            </a:r>
          </a:p>
        </p:txBody>
      </p:sp>
      <p:sp>
        <p:nvSpPr>
          <p:cNvPr id="14" name="TextBox 13">
            <a:extLst>
              <a:ext uri="{FF2B5EF4-FFF2-40B4-BE49-F238E27FC236}">
                <a16:creationId xmlns:a16="http://schemas.microsoft.com/office/drawing/2014/main" id="{5C04843C-C0B6-AF6E-6BA9-E54D72BAC97E}"/>
              </a:ext>
            </a:extLst>
          </p:cNvPr>
          <p:cNvSpPr txBox="1"/>
          <p:nvPr/>
        </p:nvSpPr>
        <p:spPr>
          <a:xfrm>
            <a:off x="4349751" y="2533369"/>
            <a:ext cx="7596179" cy="3843194"/>
          </a:xfrm>
          <a:prstGeom prst="rect">
            <a:avLst/>
          </a:prstGeom>
        </p:spPr>
        <p:txBody>
          <a:bodyPr vert="horz" lIns="0" tIns="72000" rIns="91440" bIns="45720" rtlCol="0">
            <a:normAutofit fontScale="70000" lnSpcReduction="20000"/>
          </a:bodyPr>
          <a:lstStyle/>
          <a:p>
            <a:pPr>
              <a:lnSpc>
                <a:spcPct val="90000"/>
              </a:lnSpc>
              <a:spcBef>
                <a:spcPts val="1000"/>
              </a:spcBef>
            </a:pPr>
            <a:endParaRPr lang="en-US" sz="32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900" dirty="0">
                <a:solidFill>
                  <a:schemeClr val="bg1"/>
                </a:solidFill>
                <a:latin typeface="Montserrat" pitchFamily="2" charset="77"/>
                <a:cs typeface="Arial" panose="020B0604020202020204" pitchFamily="34" charset="0"/>
              </a:rPr>
              <a:t>&gt;$1 million endowment - Jim Walcott Family Enterprise Center</a:t>
            </a:r>
          </a:p>
          <a:p>
            <a:pPr marL="228600" lvl="1" indent="-228600">
              <a:lnSpc>
                <a:spcPct val="90000"/>
              </a:lnSpc>
              <a:spcBef>
                <a:spcPts val="1000"/>
              </a:spcBef>
              <a:buFont typeface="Arial" panose="020B0604020202020204" pitchFamily="34" charset="0"/>
              <a:buChar char="•"/>
            </a:pPr>
            <a:endParaRPr lang="en-US" sz="29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900" dirty="0">
                <a:solidFill>
                  <a:schemeClr val="bg1"/>
                </a:solidFill>
                <a:latin typeface="Montserrat" pitchFamily="2" charset="77"/>
                <a:cs typeface="Arial" panose="020B0604020202020204" pitchFamily="34" charset="0"/>
              </a:rPr>
              <a:t>71 Peer Group lunches (495 participants)</a:t>
            </a:r>
          </a:p>
          <a:p>
            <a:pPr marL="228600" lvl="1" indent="-228600">
              <a:lnSpc>
                <a:spcPct val="90000"/>
              </a:lnSpc>
              <a:spcBef>
                <a:spcPts val="1000"/>
              </a:spcBef>
              <a:buFont typeface="Arial" panose="020B0604020202020204" pitchFamily="34" charset="0"/>
              <a:buChar char="•"/>
            </a:pPr>
            <a:endParaRPr lang="en-US" sz="29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900" dirty="0">
                <a:solidFill>
                  <a:schemeClr val="bg1"/>
                </a:solidFill>
                <a:latin typeface="Montserrat" pitchFamily="2" charset="77"/>
                <a:cs typeface="Arial" panose="020B0604020202020204" pitchFamily="34" charset="0"/>
              </a:rPr>
              <a:t>Six new member companies</a:t>
            </a:r>
          </a:p>
          <a:p>
            <a:pPr marL="228600" lvl="1" indent="-228600">
              <a:lnSpc>
                <a:spcPct val="90000"/>
              </a:lnSpc>
              <a:spcBef>
                <a:spcPts val="1000"/>
              </a:spcBef>
              <a:buFont typeface="Arial" panose="020B0604020202020204" pitchFamily="34" charset="0"/>
              <a:buChar char="•"/>
            </a:pPr>
            <a:endParaRPr lang="en-US" sz="29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900" dirty="0">
                <a:solidFill>
                  <a:schemeClr val="bg1"/>
                </a:solidFill>
                <a:latin typeface="Montserrat" pitchFamily="2" charset="77"/>
                <a:cs typeface="Arial" panose="020B0604020202020204" pitchFamily="34" charset="0"/>
              </a:rPr>
              <a:t>$25,000 donation - Shipley Collaboration Space.</a:t>
            </a:r>
          </a:p>
          <a:p>
            <a:pPr marL="228600" lvl="1" indent="-228600">
              <a:lnSpc>
                <a:spcPct val="90000"/>
              </a:lnSpc>
              <a:spcBef>
                <a:spcPts val="1000"/>
              </a:spcBef>
              <a:buFont typeface="Arial" panose="020B0604020202020204" pitchFamily="34" charset="0"/>
              <a:buChar char="•"/>
            </a:pPr>
            <a:endParaRPr lang="en-US" sz="29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900" dirty="0">
                <a:solidFill>
                  <a:schemeClr val="bg1"/>
                </a:solidFill>
                <a:latin typeface="Montserrat" pitchFamily="2" charset="77"/>
                <a:cs typeface="Arial" panose="020B0604020202020204" pitchFamily="34" charset="0"/>
              </a:rPr>
              <a:t>Highest number of annual events in FY’24</a:t>
            </a:r>
          </a:p>
          <a:p>
            <a:pPr marL="228600" lvl="1" indent="-228600">
              <a:lnSpc>
                <a:spcPct val="90000"/>
              </a:lnSpc>
              <a:spcBef>
                <a:spcPts val="1000"/>
              </a:spcBef>
              <a:buFont typeface="Arial" panose="020B0604020202020204" pitchFamily="34" charset="0"/>
              <a:buChar char="•"/>
            </a:pPr>
            <a:endParaRPr lang="en-US" sz="1000" dirty="0">
              <a:solidFill>
                <a:schemeClr val="bg1"/>
              </a:solidFill>
              <a:cs typeface="Arial" panose="020B0604020202020204" pitchFamily="34" charset="0"/>
            </a:endParaRPr>
          </a:p>
          <a:p>
            <a:pPr marL="228600" lvl="1" indent="-228600">
              <a:lnSpc>
                <a:spcPct val="90000"/>
              </a:lnSpc>
              <a:spcBef>
                <a:spcPts val="1000"/>
              </a:spcBef>
              <a:buFont typeface="Arial" panose="020B0604020202020204" pitchFamily="34" charset="0"/>
              <a:buChar char="•"/>
            </a:pPr>
            <a:endParaRPr lang="en-US" sz="1000" dirty="0">
              <a:solidFill>
                <a:schemeClr val="bg1"/>
              </a:solidFill>
              <a:cs typeface="Arial" panose="020B0604020202020204" pitchFamily="34" charset="0"/>
            </a:endParaRPr>
          </a:p>
          <a:p>
            <a:pPr marL="228600" lvl="1" indent="-228600">
              <a:lnSpc>
                <a:spcPct val="90000"/>
              </a:lnSpc>
              <a:spcBef>
                <a:spcPts val="1000"/>
              </a:spcBef>
              <a:buFont typeface="Arial" panose="020B0604020202020204" pitchFamily="34" charset="0"/>
              <a:buChar char="•"/>
            </a:pPr>
            <a:endParaRPr lang="en-US" sz="1000" dirty="0">
              <a:solidFill>
                <a:schemeClr val="bg1"/>
              </a:solidFill>
              <a:cs typeface="Arial" panose="020B0604020202020204" pitchFamily="34" charset="0"/>
            </a:endParaRPr>
          </a:p>
          <a:p>
            <a:pPr marL="228600" lvl="1" indent="-228600">
              <a:lnSpc>
                <a:spcPct val="90000"/>
              </a:lnSpc>
              <a:spcBef>
                <a:spcPts val="1000"/>
              </a:spcBef>
              <a:buFont typeface="Arial" panose="020B0604020202020204" pitchFamily="34" charset="0"/>
              <a:buChar char="•"/>
            </a:pPr>
            <a:endParaRPr lang="en-US" sz="1000" dirty="0">
              <a:solidFill>
                <a:schemeClr val="bg1"/>
              </a:solidFill>
              <a:cs typeface="Arial" panose="020B0604020202020204" pitchFamily="34" charset="0"/>
            </a:endParaRPr>
          </a:p>
        </p:txBody>
      </p:sp>
      <p:pic>
        <p:nvPicPr>
          <p:cNvPr id="2" name="Picture 1" descr="A person with a microphone&#10;&#10;Description automatically generated">
            <a:extLst>
              <a:ext uri="{FF2B5EF4-FFF2-40B4-BE49-F238E27FC236}">
                <a16:creationId xmlns:a16="http://schemas.microsoft.com/office/drawing/2014/main" id="{61964CE8-BC3A-13D0-E67B-C11B39AE0A4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6070" y="831165"/>
            <a:ext cx="3383275" cy="5176520"/>
          </a:xfrm>
          <a:prstGeom prst="rect">
            <a:avLst/>
          </a:prstGeom>
          <a:effectLst>
            <a:softEdge rad="127000"/>
          </a:effectLst>
        </p:spPr>
      </p:pic>
    </p:spTree>
    <p:extLst>
      <p:ext uri="{BB962C8B-B14F-4D97-AF65-F5344CB8AC3E}">
        <p14:creationId xmlns:p14="http://schemas.microsoft.com/office/powerpoint/2010/main" val="304156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1616;p482">
            <a:extLst>
              <a:ext uri="{FF2B5EF4-FFF2-40B4-BE49-F238E27FC236}">
                <a16:creationId xmlns:a16="http://schemas.microsoft.com/office/drawing/2014/main" id="{8A51D73F-A7FF-999C-E44D-7922B5D1575D}"/>
              </a:ext>
            </a:extLst>
          </p:cNvPr>
          <p:cNvSpPr txBox="1">
            <a:spLocks/>
          </p:cNvSpPr>
          <p:nvPr/>
        </p:nvSpPr>
        <p:spPr>
          <a:xfrm>
            <a:off x="769354" y="603019"/>
            <a:ext cx="4385841" cy="1325563"/>
          </a:xfrm>
          <a:prstGeom prst="rect">
            <a:avLst/>
          </a:prstGeom>
        </p:spPr>
        <p:txBody>
          <a:bodyPr spcFirstLastPara="1" vert="horz" lIns="91440" tIns="45720" rIns="91440" bIns="45720"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Clr>
                <a:schemeClr val="dk1"/>
              </a:buClr>
              <a:buSzPts val="2700"/>
            </a:pPr>
            <a:r>
              <a:rPr lang="en-US" sz="4100" b="1" i="0" kern="1200" spc="-150" dirty="0">
                <a:solidFill>
                  <a:schemeClr val="tx2"/>
                </a:solidFill>
                <a:latin typeface="Montserrat" pitchFamily="2" charset="77"/>
                <a:cs typeface="Gill Sans" panose="020B0502020104020203" pitchFamily="34" charset="-79"/>
              </a:rPr>
              <a:t>Highlights</a:t>
            </a:r>
          </a:p>
        </p:txBody>
      </p:sp>
      <p:pic>
        <p:nvPicPr>
          <p:cNvPr id="3" name="Picture 2" descr="A person standing in front of a group of people sitting around tables&#10;&#10;Description automatically generated">
            <a:extLst>
              <a:ext uri="{FF2B5EF4-FFF2-40B4-BE49-F238E27FC236}">
                <a16:creationId xmlns:a16="http://schemas.microsoft.com/office/drawing/2014/main" id="{A30ED544-331E-BD1A-C4C9-F09C16E70B1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0" y="1"/>
            <a:ext cx="6096000" cy="6858000"/>
          </a:xfrm>
          <a:prstGeom prst="rect">
            <a:avLst/>
          </a:prstGeom>
          <a:noFill/>
        </p:spPr>
      </p:pic>
      <p:sp>
        <p:nvSpPr>
          <p:cNvPr id="14" name="TextBox 13">
            <a:extLst>
              <a:ext uri="{FF2B5EF4-FFF2-40B4-BE49-F238E27FC236}">
                <a16:creationId xmlns:a16="http://schemas.microsoft.com/office/drawing/2014/main" id="{1A6AD4E6-C3CC-3127-761F-6CF37F6D553D}"/>
              </a:ext>
            </a:extLst>
          </p:cNvPr>
          <p:cNvSpPr txBox="1"/>
          <p:nvPr/>
        </p:nvSpPr>
        <p:spPr>
          <a:xfrm>
            <a:off x="769354" y="2157179"/>
            <a:ext cx="5148846" cy="1325562"/>
          </a:xfrm>
          <a:prstGeom prst="rect">
            <a:avLst/>
          </a:prstGeom>
        </p:spPr>
        <p:txBody>
          <a:bodyPr vert="horz" lIns="91440" tIns="45720" rIns="91440" bIns="45720" rtlCol="0">
            <a:normAutofit fontScale="25000" lnSpcReduction="20000"/>
          </a:bodyPr>
          <a:lstStyle/>
          <a:p>
            <a:pPr>
              <a:lnSpc>
                <a:spcPct val="90000"/>
              </a:lnSpc>
              <a:spcBef>
                <a:spcPts val="1000"/>
              </a:spcBef>
            </a:pPr>
            <a:r>
              <a:rPr lang="en-US" sz="8000" b="1" i="0" kern="1200" dirty="0">
                <a:solidFill>
                  <a:schemeClr val="tx2"/>
                </a:solidFill>
                <a:latin typeface="Montserrat" pitchFamily="2" charset="77"/>
                <a:cs typeface="Arial" panose="020B0604020202020204" pitchFamily="34" charset="0"/>
              </a:rPr>
              <a:t>Arkansas Small Business &amp; Technology Development Center</a:t>
            </a:r>
          </a:p>
          <a:p>
            <a:pPr>
              <a:lnSpc>
                <a:spcPct val="90000"/>
              </a:lnSpc>
              <a:spcBef>
                <a:spcPts val="1000"/>
              </a:spcBef>
            </a:pPr>
            <a:endParaRPr lang="en-US" sz="8000" b="0" i="0" kern="1200" dirty="0">
              <a:solidFill>
                <a:schemeClr val="tx2"/>
              </a:solidFill>
              <a:latin typeface="Montserrat" pitchFamily="2" charset="77"/>
              <a:cs typeface="Arial" panose="020B0604020202020204" pitchFamily="34" charset="0"/>
            </a:endParaRPr>
          </a:p>
          <a:p>
            <a:pPr>
              <a:lnSpc>
                <a:spcPct val="90000"/>
              </a:lnSpc>
              <a:spcBef>
                <a:spcPts val="1000"/>
              </a:spcBef>
            </a:pPr>
            <a:r>
              <a:rPr lang="en-US" sz="8000" b="0" i="0" kern="1200" dirty="0">
                <a:solidFill>
                  <a:schemeClr val="tx2"/>
                </a:solidFill>
                <a:latin typeface="Montserrat" pitchFamily="2" charset="77"/>
                <a:cs typeface="Arial" panose="020B0604020202020204" pitchFamily="34" charset="0"/>
              </a:rPr>
              <a:t>$4.07 million in loans and investments</a:t>
            </a:r>
          </a:p>
          <a:p>
            <a:pPr>
              <a:lnSpc>
                <a:spcPct val="90000"/>
              </a:lnSpc>
              <a:spcBef>
                <a:spcPts val="1000"/>
              </a:spcBef>
            </a:pPr>
            <a:endParaRPr lang="en-US" sz="8000" b="0" i="0" kern="1200" dirty="0">
              <a:solidFill>
                <a:schemeClr val="tx2"/>
              </a:solidFill>
              <a:latin typeface="Montserrat" pitchFamily="2" charset="77"/>
              <a:cs typeface="Arial" panose="020B0604020202020204" pitchFamily="34" charset="0"/>
            </a:endParaRPr>
          </a:p>
          <a:p>
            <a:pPr>
              <a:lnSpc>
                <a:spcPct val="90000"/>
              </a:lnSpc>
              <a:spcBef>
                <a:spcPts val="1000"/>
              </a:spcBef>
            </a:pPr>
            <a:r>
              <a:rPr lang="en-US" sz="8000" b="0" i="0" kern="1200" dirty="0">
                <a:solidFill>
                  <a:schemeClr val="tx2"/>
                </a:solidFill>
                <a:latin typeface="Montserrat" pitchFamily="2" charset="77"/>
                <a:cs typeface="Arial" panose="020B0604020202020204" pitchFamily="34" charset="0"/>
              </a:rPr>
              <a:t>Delivered 16 workshops (minority, veteran, and women business owners)</a:t>
            </a:r>
          </a:p>
          <a:p>
            <a:pPr>
              <a:lnSpc>
                <a:spcPct val="90000"/>
              </a:lnSpc>
              <a:spcBef>
                <a:spcPts val="1000"/>
              </a:spcBef>
            </a:pPr>
            <a:endParaRPr lang="en-US" sz="8000" b="0" i="0" kern="1200" dirty="0">
              <a:solidFill>
                <a:schemeClr val="tx2"/>
              </a:solidFill>
              <a:latin typeface="Montserrat" pitchFamily="2" charset="77"/>
              <a:cs typeface="Arial" panose="020B0604020202020204" pitchFamily="34" charset="0"/>
            </a:endParaRPr>
          </a:p>
          <a:p>
            <a:pPr>
              <a:lnSpc>
                <a:spcPct val="90000"/>
              </a:lnSpc>
              <a:spcBef>
                <a:spcPts val="1000"/>
              </a:spcBef>
            </a:pPr>
            <a:r>
              <a:rPr lang="en-US" sz="8000" b="0" i="0" kern="1200" dirty="0">
                <a:solidFill>
                  <a:schemeClr val="tx2"/>
                </a:solidFill>
                <a:latin typeface="Montserrat" pitchFamily="2" charset="77"/>
                <a:cs typeface="Arial" panose="020B0604020202020204" pitchFamily="34" charset="0"/>
              </a:rPr>
              <a:t>2 workshops in Spanish</a:t>
            </a:r>
          </a:p>
          <a:p>
            <a:pPr>
              <a:lnSpc>
                <a:spcPct val="90000"/>
              </a:lnSpc>
              <a:spcBef>
                <a:spcPts val="1000"/>
              </a:spcBef>
            </a:pPr>
            <a:endParaRPr lang="en-US" sz="8000" b="0" i="0" kern="1200" dirty="0">
              <a:solidFill>
                <a:schemeClr val="tx2"/>
              </a:solidFill>
              <a:latin typeface="Montserrat" pitchFamily="2" charset="77"/>
              <a:cs typeface="Arial" panose="020B0604020202020204" pitchFamily="34" charset="0"/>
            </a:endParaRPr>
          </a:p>
          <a:p>
            <a:pPr>
              <a:lnSpc>
                <a:spcPct val="90000"/>
              </a:lnSpc>
              <a:spcBef>
                <a:spcPts val="1000"/>
              </a:spcBef>
            </a:pPr>
            <a:r>
              <a:rPr lang="en-US" sz="8000" b="0" i="0" kern="1200" dirty="0">
                <a:solidFill>
                  <a:schemeClr val="tx2"/>
                </a:solidFill>
                <a:latin typeface="Montserrat" pitchFamily="2" charset="77"/>
                <a:cs typeface="Arial" panose="020B0604020202020204" pitchFamily="34" charset="0"/>
              </a:rPr>
              <a:t>2023 Ambassador Award - exemplary outreach to underserved communities</a:t>
            </a:r>
            <a:r>
              <a:rPr lang="en-US" sz="400" b="0" i="0" kern="1200" dirty="0">
                <a:solidFill>
                  <a:schemeClr val="tx2"/>
                </a:solidFill>
                <a:latin typeface="+mn-lt"/>
                <a:ea typeface="+mn-ea"/>
                <a:cs typeface="Arial" panose="020B0604020202020204" pitchFamily="34" charset="0"/>
              </a:rPr>
              <a:t>.</a:t>
            </a:r>
          </a:p>
        </p:txBody>
      </p:sp>
    </p:spTree>
    <p:extLst>
      <p:ext uri="{BB962C8B-B14F-4D97-AF65-F5344CB8AC3E}">
        <p14:creationId xmlns:p14="http://schemas.microsoft.com/office/powerpoint/2010/main" val="36060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95100-6A3F-904A-6833-5C79D432C858}"/>
            </a:ext>
          </a:extLst>
        </p:cNvPr>
        <p:cNvGrpSpPr/>
        <p:nvPr/>
      </p:nvGrpSpPr>
      <p:grpSpPr>
        <a:xfrm>
          <a:off x="0" y="0"/>
          <a:ext cx="0" cy="0"/>
          <a:chOff x="0" y="0"/>
          <a:chExt cx="0" cy="0"/>
        </a:xfrm>
      </p:grpSpPr>
      <p:pic>
        <p:nvPicPr>
          <p:cNvPr id="6" name="Picture 5" descr="A group of people holding certificates&#10;&#10;Description automatically generated">
            <a:extLst>
              <a:ext uri="{FF2B5EF4-FFF2-40B4-BE49-F238E27FC236}">
                <a16:creationId xmlns:a16="http://schemas.microsoft.com/office/drawing/2014/main" id="{B3236FC3-4921-D436-0871-F85D12208A6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3708380" cy="6853702"/>
          </a:xfrm>
          <a:prstGeom prst="rect">
            <a:avLst/>
          </a:prstGeom>
          <a:noFill/>
        </p:spPr>
      </p:pic>
      <p:sp>
        <p:nvSpPr>
          <p:cNvPr id="13" name="Google Shape;11616;p482">
            <a:extLst>
              <a:ext uri="{FF2B5EF4-FFF2-40B4-BE49-F238E27FC236}">
                <a16:creationId xmlns:a16="http://schemas.microsoft.com/office/drawing/2014/main" id="{5FF91C23-A80F-3FED-AC91-029A01444AD9}"/>
              </a:ext>
            </a:extLst>
          </p:cNvPr>
          <p:cNvSpPr txBox="1">
            <a:spLocks/>
          </p:cNvSpPr>
          <p:nvPr/>
        </p:nvSpPr>
        <p:spPr>
          <a:xfrm>
            <a:off x="4252921" y="675299"/>
            <a:ext cx="3686159" cy="1466055"/>
          </a:xfrm>
          <a:prstGeom prst="rect">
            <a:avLst/>
          </a:prstGeom>
        </p:spPr>
        <p:txBody>
          <a:bodyPr spcFirstLastPara="1" vert="horz" lIns="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Clr>
                <a:schemeClr val="dk1"/>
              </a:buClr>
              <a:buSzPts val="2700"/>
            </a:pPr>
            <a:r>
              <a:rPr lang="en-US" sz="4000" b="1" i="0" kern="1200" spc="-150" dirty="0">
                <a:solidFill>
                  <a:schemeClr val="bg1"/>
                </a:solidFill>
                <a:latin typeface="+mj-lt"/>
                <a:ea typeface="+mj-ea"/>
                <a:cs typeface="Gill Sans" panose="020B0502020104020203" pitchFamily="34" charset="-79"/>
              </a:rPr>
              <a:t>Highlights</a:t>
            </a:r>
          </a:p>
        </p:txBody>
      </p:sp>
      <p:pic>
        <p:nvPicPr>
          <p:cNvPr id="4" name="Picture Placeholder 3" descr="A building with stairs and a sign&#10;&#10;Description automatically generated">
            <a:extLst>
              <a:ext uri="{FF2B5EF4-FFF2-40B4-BE49-F238E27FC236}">
                <a16:creationId xmlns:a16="http://schemas.microsoft.com/office/drawing/2014/main" id="{F0E844FB-89D2-259D-FDDA-86197A5DCBDF}"/>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a:xfrm>
            <a:off x="8483600" y="10"/>
            <a:ext cx="3708400" cy="6853702"/>
          </a:xfrm>
          <a:noFill/>
        </p:spPr>
      </p:pic>
      <p:sp>
        <p:nvSpPr>
          <p:cNvPr id="7" name="TextBox 6">
            <a:extLst>
              <a:ext uri="{FF2B5EF4-FFF2-40B4-BE49-F238E27FC236}">
                <a16:creationId xmlns:a16="http://schemas.microsoft.com/office/drawing/2014/main" id="{5A307C1F-BABB-89C8-8C3C-ED19047DD082}"/>
              </a:ext>
            </a:extLst>
          </p:cNvPr>
          <p:cNvSpPr txBox="1"/>
          <p:nvPr/>
        </p:nvSpPr>
        <p:spPr>
          <a:xfrm>
            <a:off x="7404101" y="508000"/>
            <a:ext cx="4787880" cy="646331"/>
          </a:xfrm>
          <a:prstGeom prst="rect">
            <a:avLst/>
          </a:prstGeom>
          <a:solidFill>
            <a:schemeClr val="tx2"/>
          </a:solidFill>
        </p:spPr>
        <p:txBody>
          <a:bodyPr wrap="square" rtlCol="0">
            <a:spAutoFit/>
          </a:bodyPr>
          <a:lstStyle/>
          <a:p>
            <a:pPr>
              <a:lnSpc>
                <a:spcPct val="90000"/>
              </a:lnSpc>
              <a:spcBef>
                <a:spcPts val="1000"/>
              </a:spcBef>
            </a:pPr>
            <a:r>
              <a:rPr lang="en-US" sz="2000" b="1" dirty="0">
                <a:solidFill>
                  <a:schemeClr val="bg1"/>
                </a:solidFill>
                <a:latin typeface="Montserrat" pitchFamily="2" charset="77"/>
                <a:cs typeface="Arial" panose="020B0604020202020204" pitchFamily="34" charset="0"/>
              </a:rPr>
              <a:t>Center for Business &amp; Professional Development</a:t>
            </a:r>
          </a:p>
        </p:txBody>
      </p:sp>
      <p:sp>
        <p:nvSpPr>
          <p:cNvPr id="14" name="TextBox 13">
            <a:extLst>
              <a:ext uri="{FF2B5EF4-FFF2-40B4-BE49-F238E27FC236}">
                <a16:creationId xmlns:a16="http://schemas.microsoft.com/office/drawing/2014/main" id="{964C0857-65DB-FC15-53F7-E85898D5E7A9}"/>
              </a:ext>
            </a:extLst>
          </p:cNvPr>
          <p:cNvSpPr txBox="1"/>
          <p:nvPr/>
        </p:nvSpPr>
        <p:spPr>
          <a:xfrm>
            <a:off x="4252920" y="1662321"/>
            <a:ext cx="7799379" cy="4635500"/>
          </a:xfrm>
          <a:prstGeom prst="rect">
            <a:avLst/>
          </a:prstGeom>
        </p:spPr>
        <p:txBody>
          <a:bodyPr vert="horz" lIns="0" tIns="72000" rIns="91440" bIns="45720" rtlCol="0">
            <a:noAutofit/>
          </a:bodyPr>
          <a:lstStyle/>
          <a:p>
            <a:pPr marL="228600" indent="-228600">
              <a:lnSpc>
                <a:spcPct val="90000"/>
              </a:lnSpc>
              <a:spcBef>
                <a:spcPts val="1000"/>
              </a:spcBef>
              <a:buFont typeface="Arial" panose="020B0604020202020204" pitchFamily="34" charset="0"/>
              <a:buChar char="•"/>
            </a:pPr>
            <a:endParaRPr lang="en-US" sz="20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000" dirty="0">
                <a:solidFill>
                  <a:schemeClr val="bg1"/>
                </a:solidFill>
                <a:latin typeface="Montserrat" pitchFamily="2" charset="77"/>
                <a:cs typeface="Arial" panose="020B0604020202020204" pitchFamily="34" charset="0"/>
              </a:rPr>
              <a:t>72 training events</a:t>
            </a:r>
          </a:p>
          <a:p>
            <a:pPr marL="228600" lvl="1" indent="-228600">
              <a:lnSpc>
                <a:spcPct val="90000"/>
              </a:lnSpc>
              <a:spcBef>
                <a:spcPts val="1000"/>
              </a:spcBef>
              <a:buFont typeface="Arial" panose="020B0604020202020204" pitchFamily="34" charset="0"/>
              <a:buChar char="•"/>
            </a:pPr>
            <a:endParaRPr lang="en-US" sz="20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000" dirty="0">
                <a:solidFill>
                  <a:schemeClr val="bg1"/>
                </a:solidFill>
                <a:latin typeface="Montserrat" pitchFamily="2" charset="77"/>
                <a:cs typeface="Arial" panose="020B0604020202020204" pitchFamily="34" charset="0"/>
              </a:rPr>
              <a:t>1,121 students, 85 unique companies</a:t>
            </a:r>
          </a:p>
          <a:p>
            <a:pPr marL="228600" lvl="1" indent="-228600">
              <a:lnSpc>
                <a:spcPct val="90000"/>
              </a:lnSpc>
              <a:spcBef>
                <a:spcPts val="1000"/>
              </a:spcBef>
              <a:buFont typeface="Arial" panose="020B0604020202020204" pitchFamily="34" charset="0"/>
              <a:buChar char="•"/>
            </a:pPr>
            <a:endParaRPr lang="en-US" sz="20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000" dirty="0">
                <a:solidFill>
                  <a:schemeClr val="bg1"/>
                </a:solidFill>
                <a:latin typeface="Montserrat" pitchFamily="2" charset="77"/>
                <a:cs typeface="Arial" panose="020B0604020202020204" pitchFamily="34" charset="0"/>
              </a:rPr>
              <a:t>Workplace Leadership Series</a:t>
            </a:r>
          </a:p>
          <a:p>
            <a:pPr marL="228600" lvl="1" indent="-228600">
              <a:lnSpc>
                <a:spcPct val="90000"/>
              </a:lnSpc>
              <a:spcBef>
                <a:spcPts val="1000"/>
              </a:spcBef>
              <a:buFont typeface="Arial" panose="020B0604020202020204" pitchFamily="34" charset="0"/>
              <a:buChar char="•"/>
            </a:pPr>
            <a:endParaRPr lang="en-US" sz="20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000" dirty="0">
                <a:solidFill>
                  <a:schemeClr val="bg1"/>
                </a:solidFill>
                <a:latin typeface="Montserrat" pitchFamily="2" charset="77"/>
                <a:cs typeface="Arial" panose="020B0604020202020204" pitchFamily="34" charset="0"/>
              </a:rPr>
              <a:t>Industrial Technology and Advanced Manufacturing training</a:t>
            </a:r>
          </a:p>
          <a:p>
            <a:pPr marL="228600" lvl="1" indent="-228600">
              <a:lnSpc>
                <a:spcPct val="90000"/>
              </a:lnSpc>
              <a:spcBef>
                <a:spcPts val="1000"/>
              </a:spcBef>
              <a:buFont typeface="Arial" panose="020B0604020202020204" pitchFamily="34" charset="0"/>
              <a:buChar char="•"/>
            </a:pPr>
            <a:endParaRPr lang="en-US" sz="20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000" dirty="0">
                <a:solidFill>
                  <a:schemeClr val="bg1"/>
                </a:solidFill>
                <a:latin typeface="Montserrat" pitchFamily="2" charset="77"/>
                <a:cs typeface="Arial" panose="020B0604020202020204" pitchFamily="34" charset="0"/>
              </a:rPr>
              <a:t>Diverse professional development topics</a:t>
            </a:r>
          </a:p>
          <a:p>
            <a:pPr marL="228600" lvl="1" indent="-228600">
              <a:lnSpc>
                <a:spcPct val="90000"/>
              </a:lnSpc>
              <a:spcBef>
                <a:spcPts val="1000"/>
              </a:spcBef>
              <a:buFont typeface="Arial" panose="020B0604020202020204" pitchFamily="34" charset="0"/>
              <a:buChar char="•"/>
            </a:pPr>
            <a:endParaRPr lang="en-US" sz="2000" dirty="0">
              <a:solidFill>
                <a:schemeClr val="bg1"/>
              </a:solidFill>
              <a:latin typeface="Montserrat" pitchFamily="2" charset="77"/>
              <a:cs typeface="Arial" panose="020B0604020202020204" pitchFamily="34" charset="0"/>
            </a:endParaRPr>
          </a:p>
          <a:p>
            <a:pPr marL="228600" lvl="1" indent="-228600">
              <a:lnSpc>
                <a:spcPct val="90000"/>
              </a:lnSpc>
              <a:spcBef>
                <a:spcPts val="1000"/>
              </a:spcBef>
              <a:buFont typeface="Arial" panose="020B0604020202020204" pitchFamily="34" charset="0"/>
              <a:buChar char="•"/>
            </a:pPr>
            <a:r>
              <a:rPr lang="en-US" sz="2000" dirty="0">
                <a:solidFill>
                  <a:schemeClr val="bg1"/>
                </a:solidFill>
                <a:latin typeface="Montserrat" pitchFamily="2" charset="77"/>
                <a:cs typeface="Arial" panose="020B0604020202020204" pitchFamily="34" charset="0"/>
              </a:rPr>
              <a:t>103 Lean Six Sigma certifications</a:t>
            </a:r>
          </a:p>
        </p:txBody>
      </p:sp>
    </p:spTree>
    <p:extLst>
      <p:ext uri="{BB962C8B-B14F-4D97-AF65-F5344CB8AC3E}">
        <p14:creationId xmlns:p14="http://schemas.microsoft.com/office/powerpoint/2010/main" val="301918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43042-845C-6DF7-14E1-2BBB100BD312}"/>
            </a:ext>
          </a:extLst>
        </p:cNvPr>
        <p:cNvGrpSpPr/>
        <p:nvPr/>
      </p:nvGrpSpPr>
      <p:grpSpPr>
        <a:xfrm>
          <a:off x="0" y="0"/>
          <a:ext cx="0" cy="0"/>
          <a:chOff x="0" y="0"/>
          <a:chExt cx="0" cy="0"/>
        </a:xfrm>
      </p:grpSpPr>
      <p:pic>
        <p:nvPicPr>
          <p:cNvPr id="4" name="Picture Placeholder 3" descr="A building with stairs and a sign&#10;&#10;Description automatically generated">
            <a:extLst>
              <a:ext uri="{FF2B5EF4-FFF2-40B4-BE49-F238E27FC236}">
                <a16:creationId xmlns:a16="http://schemas.microsoft.com/office/drawing/2014/main" id="{EE9BDA6B-5BD1-1F26-FD79-6E43B53503F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6EA60A4A-5BAF-56C6-7C20-F3B2C5CA51F4}"/>
              </a:ext>
            </a:extLst>
          </p:cNvPr>
          <p:cNvSpPr txBox="1"/>
          <p:nvPr/>
        </p:nvSpPr>
        <p:spPr>
          <a:xfrm>
            <a:off x="0" y="2312587"/>
            <a:ext cx="9581535" cy="3477875"/>
          </a:xfrm>
          <a:prstGeom prst="rect">
            <a:avLst/>
          </a:prstGeom>
          <a:noFill/>
        </p:spPr>
        <p:txBody>
          <a:bodyPr wrap="square" rtlCol="0">
            <a:spAutoFit/>
          </a:bodyPr>
          <a:lstStyle/>
          <a:p>
            <a:pPr marL="914400" lvl="1" indent="-457200">
              <a:buFont typeface="Arial" panose="020B0604020202020204" pitchFamily="34" charset="0"/>
              <a:buChar char="•"/>
            </a:pPr>
            <a:r>
              <a:rPr lang="en-US" sz="2000" dirty="0">
                <a:solidFill>
                  <a:schemeClr val="bg1"/>
                </a:solidFill>
                <a:latin typeface="Montserrat Medium" panose="00000600000000000000" pitchFamily="2" charset="0"/>
              </a:rPr>
              <a:t>HIRED Grant Implementation ($4m Department of Commerce, $1.7m Arkansas Department of Higher Education – 23 partners)</a:t>
            </a:r>
          </a:p>
          <a:p>
            <a:pPr marL="914400" lvl="1" indent="-457200">
              <a:buFont typeface="Arial" panose="020B0604020202020204" pitchFamily="34" charset="0"/>
              <a:buChar char="•"/>
            </a:pPr>
            <a:endParaRPr lang="en-US" sz="2000" b="1" dirty="0">
              <a:solidFill>
                <a:schemeClr val="bg1"/>
              </a:solidFill>
              <a:latin typeface="Montserrat Medium" panose="00000600000000000000" pitchFamily="2" charset="0"/>
            </a:endParaRPr>
          </a:p>
          <a:p>
            <a:pPr marL="914400" lvl="1" indent="-457200">
              <a:buFont typeface="Arial" panose="020B0604020202020204" pitchFamily="34" charset="0"/>
              <a:buChar char="•"/>
            </a:pPr>
            <a:r>
              <a:rPr lang="en-US" sz="2000" b="1" dirty="0">
                <a:solidFill>
                  <a:schemeClr val="bg1"/>
                </a:solidFill>
                <a:latin typeface="Montserrat Medium" panose="00000600000000000000" pitchFamily="2" charset="0"/>
              </a:rPr>
              <a:t>Expand Lion’s Lair Student Pitch Competition to all 3 colleges</a:t>
            </a:r>
          </a:p>
          <a:p>
            <a:pPr marL="914400" lvl="1" indent="-457200">
              <a:buFont typeface="Arial" panose="020B0604020202020204" pitchFamily="34" charset="0"/>
              <a:buChar char="•"/>
            </a:pPr>
            <a:endParaRPr lang="en-US" sz="2000" b="1" dirty="0">
              <a:solidFill>
                <a:schemeClr val="bg1"/>
              </a:solidFill>
              <a:latin typeface="Montserrat Medium" panose="00000600000000000000" pitchFamily="2" charset="0"/>
            </a:endParaRPr>
          </a:p>
          <a:p>
            <a:pPr marL="914400" lvl="1" indent="-457200">
              <a:buFont typeface="Arial" panose="020B0604020202020204" pitchFamily="34" charset="0"/>
              <a:buChar char="•"/>
            </a:pPr>
            <a:r>
              <a:rPr lang="en-US" sz="2000" b="1" dirty="0">
                <a:solidFill>
                  <a:schemeClr val="bg1"/>
                </a:solidFill>
                <a:latin typeface="Montserrat Medium" panose="00000600000000000000" pitchFamily="2" charset="0"/>
              </a:rPr>
              <a:t>Utilize student workers to support Artificial Intelligence training to local business &amp; industry</a:t>
            </a:r>
          </a:p>
          <a:p>
            <a:pPr marL="914400" lvl="1" indent="-457200">
              <a:buFont typeface="Arial" panose="020B0604020202020204" pitchFamily="34" charset="0"/>
              <a:buChar char="•"/>
            </a:pPr>
            <a:endParaRPr lang="en-US" sz="2000" b="1" dirty="0">
              <a:solidFill>
                <a:schemeClr val="bg1"/>
              </a:solidFill>
              <a:latin typeface="Montserrat Medium" panose="00000600000000000000" pitchFamily="2" charset="0"/>
            </a:endParaRPr>
          </a:p>
          <a:p>
            <a:pPr marL="914400" lvl="1" indent="-457200">
              <a:buFont typeface="Arial" panose="020B0604020202020204" pitchFamily="34" charset="0"/>
              <a:buChar char="•"/>
            </a:pPr>
            <a:r>
              <a:rPr lang="en-US" sz="2000" b="1" dirty="0">
                <a:solidFill>
                  <a:schemeClr val="bg1"/>
                </a:solidFill>
                <a:latin typeface="Montserrat Medium" panose="00000600000000000000" pitchFamily="2" charset="0"/>
              </a:rPr>
              <a:t>Collaborate with Western Arkansas Manufacturing Council to develop and host annual Workforce Best Practice Summit (150 attendees)</a:t>
            </a:r>
            <a:endParaRPr lang="en-US" sz="2800" b="1" dirty="0">
              <a:solidFill>
                <a:schemeClr val="bg1"/>
              </a:solidFill>
              <a:latin typeface="Montserrat Medium" panose="00000600000000000000" pitchFamily="2" charset="0"/>
            </a:endParaRPr>
          </a:p>
        </p:txBody>
      </p:sp>
      <p:sp>
        <p:nvSpPr>
          <p:cNvPr id="5" name="Google Shape;11616;p482">
            <a:extLst>
              <a:ext uri="{FF2B5EF4-FFF2-40B4-BE49-F238E27FC236}">
                <a16:creationId xmlns:a16="http://schemas.microsoft.com/office/drawing/2014/main" id="{ECF5EE2B-A97D-1E5C-5E9B-9393A8F8CD8C}"/>
              </a:ext>
            </a:extLst>
          </p:cNvPr>
          <p:cNvSpPr txBox="1">
            <a:spLocks/>
          </p:cNvSpPr>
          <p:nvPr/>
        </p:nvSpPr>
        <p:spPr>
          <a:xfrm>
            <a:off x="271151" y="257596"/>
            <a:ext cx="11649693" cy="1801683"/>
          </a:xfrm>
          <a:prstGeom prst="rect">
            <a:avLst/>
          </a:prstGeom>
          <a:solidFill>
            <a:schemeClr val="bg2">
              <a:lumMod val="25000"/>
            </a:schemeClr>
          </a:solidFill>
          <a:ln>
            <a:noFill/>
          </a:ln>
        </p:spPr>
        <p:txBody>
          <a:bodyPr spcFirstLastPara="1" vert="horz" wrap="square" lIns="68575" tIns="34275" rIns="68575" bIns="3427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Clr>
                <a:schemeClr val="dk1"/>
              </a:buClr>
              <a:buSzPts val="2700"/>
              <a:buFont typeface="Montserrat Medium"/>
              <a:buNone/>
            </a:pPr>
            <a:r>
              <a:rPr lang="en-US" sz="3000" b="1" dirty="0">
                <a:solidFill>
                  <a:schemeClr val="bg1"/>
                </a:solidFill>
                <a:latin typeface="Montserrat" pitchFamily="2" charset="77"/>
              </a:rPr>
              <a:t>Strategic Plan 3.2</a:t>
            </a:r>
          </a:p>
          <a:p>
            <a:pPr>
              <a:lnSpc>
                <a:spcPct val="100000"/>
              </a:lnSpc>
              <a:spcBef>
                <a:spcPts val="0"/>
              </a:spcBef>
              <a:buClr>
                <a:schemeClr val="dk1"/>
              </a:buClr>
              <a:buSzPts val="2700"/>
              <a:buFont typeface="Montserrat Medium"/>
              <a:buNone/>
            </a:pPr>
            <a:r>
              <a:rPr lang="en-US" sz="2000" dirty="0">
                <a:solidFill>
                  <a:schemeClr val="bg1"/>
                </a:solidFill>
                <a:latin typeface="Montserrat" pitchFamily="2" charset="77"/>
              </a:rPr>
              <a:t>Strengthen partnerships with regional organizations to develop customized learning opportunities, including internships, clinical experiences, and apprenticeships, expanding students’ real-world experience. </a:t>
            </a:r>
            <a:endParaRPr lang="en-US" sz="3000" dirty="0">
              <a:latin typeface="Montserrat" pitchFamily="2" charset="77"/>
            </a:endParaRPr>
          </a:p>
        </p:txBody>
      </p:sp>
      <p:pic>
        <p:nvPicPr>
          <p:cNvPr id="6" name="Picture 5" descr="A group of people standing in front of a check&#10;&#10;Description automatically generated">
            <a:extLst>
              <a:ext uri="{FF2B5EF4-FFF2-40B4-BE49-F238E27FC236}">
                <a16:creationId xmlns:a16="http://schemas.microsoft.com/office/drawing/2014/main" id="{5352A7FC-34E3-8096-3C48-03873B33459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98945" y="2462578"/>
            <a:ext cx="2610465" cy="3810000"/>
          </a:xfrm>
          <a:prstGeom prst="rect">
            <a:avLst/>
          </a:prstGeom>
          <a:effectLst>
            <a:softEdge rad="127000"/>
          </a:effectLst>
        </p:spPr>
      </p:pic>
    </p:spTree>
    <p:extLst>
      <p:ext uri="{BB962C8B-B14F-4D97-AF65-F5344CB8AC3E}">
        <p14:creationId xmlns:p14="http://schemas.microsoft.com/office/powerpoint/2010/main" val="281991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5320-735C-C763-05B8-571E9274A086}"/>
            </a:ext>
          </a:extLst>
        </p:cNvPr>
        <p:cNvGrpSpPr/>
        <p:nvPr/>
      </p:nvGrpSpPr>
      <p:grpSpPr>
        <a:xfrm>
          <a:off x="0" y="0"/>
          <a:ext cx="0" cy="0"/>
          <a:chOff x="0" y="0"/>
          <a:chExt cx="0" cy="0"/>
        </a:xfrm>
      </p:grpSpPr>
      <p:pic>
        <p:nvPicPr>
          <p:cNvPr id="6" name="Picture Placeholder 5" descr="A building with stairs and a sign&#10;&#10;Description automatically generated">
            <a:extLst>
              <a:ext uri="{FF2B5EF4-FFF2-40B4-BE49-F238E27FC236}">
                <a16:creationId xmlns:a16="http://schemas.microsoft.com/office/drawing/2014/main" id="{6EA4B866-DB92-C57F-BBE2-B859CE29639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F26C2A95-6B41-B4A7-1FF9-D9F71399D0A4}"/>
              </a:ext>
            </a:extLst>
          </p:cNvPr>
          <p:cNvSpPr txBox="1"/>
          <p:nvPr/>
        </p:nvSpPr>
        <p:spPr>
          <a:xfrm>
            <a:off x="711200" y="952500"/>
            <a:ext cx="7861300" cy="5632311"/>
          </a:xfrm>
          <a:prstGeom prst="rect">
            <a:avLst/>
          </a:prstGeom>
          <a:noFill/>
        </p:spPr>
        <p:txBody>
          <a:bodyPr wrap="square" rtlCol="0">
            <a:spAutoFit/>
          </a:bodyPr>
          <a:lstStyle/>
          <a:p>
            <a:r>
              <a:rPr lang="en-US" sz="2400" dirty="0">
                <a:solidFill>
                  <a:schemeClr val="bg1"/>
                </a:solidFill>
                <a:effectLst/>
                <a:latin typeface="Montserrat" pitchFamily="2" charset="77"/>
              </a:rPr>
              <a:t>With economic growth at the core of its mission and a 20-year lease secured at the Bakery District downtown, the UAFS Center for Economic Development (CED) demonstrates an unwavering commitment to the future of the River Valley. As a hub of collaboration, the CED connects regional economic needs with the expertise of over 200 UAFS faculty and staff, fostering innovative solutions tailored to a dynamic workforce.</a:t>
            </a:r>
          </a:p>
          <a:p>
            <a:endParaRPr lang="en-US" sz="2400" dirty="0">
              <a:solidFill>
                <a:schemeClr val="bg1"/>
              </a:solidFill>
              <a:effectLst/>
              <a:latin typeface="Montserrat" pitchFamily="2" charset="77"/>
            </a:endParaRPr>
          </a:p>
          <a:p>
            <a:endParaRPr lang="en-US" sz="2400" dirty="0">
              <a:solidFill>
                <a:schemeClr val="bg1"/>
              </a:solidFill>
              <a:latin typeface="Montserrat" pitchFamily="2" charset="77"/>
            </a:endParaRPr>
          </a:p>
          <a:p>
            <a:r>
              <a:rPr lang="en-US" sz="2400" dirty="0">
                <a:solidFill>
                  <a:schemeClr val="bg1"/>
                </a:solidFill>
                <a:effectLst/>
                <a:latin typeface="Montserrat" pitchFamily="2" charset="77"/>
              </a:rPr>
              <a:t>By combining expertise, innovation, and a commitment to community needs, the CED is a vital driver of economic growth and workforce excellence in the River Valley.</a:t>
            </a:r>
          </a:p>
        </p:txBody>
      </p:sp>
      <p:pic>
        <p:nvPicPr>
          <p:cNvPr id="4" name="Picture 3" descr="A yellow background with a light bulb and a building&#10;&#10;Description automatically generated">
            <a:extLst>
              <a:ext uri="{FF2B5EF4-FFF2-40B4-BE49-F238E27FC236}">
                <a16:creationId xmlns:a16="http://schemas.microsoft.com/office/drawing/2014/main" id="{5F04B700-4AA0-C6AC-1662-DA7340096D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2127" y="4770912"/>
            <a:ext cx="3979873" cy="2082800"/>
          </a:xfrm>
          <a:prstGeom prst="rect">
            <a:avLst/>
          </a:prstGeom>
        </p:spPr>
      </p:pic>
    </p:spTree>
    <p:extLst>
      <p:ext uri="{BB962C8B-B14F-4D97-AF65-F5344CB8AC3E}">
        <p14:creationId xmlns:p14="http://schemas.microsoft.com/office/powerpoint/2010/main" val="4201479521"/>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242852"/>
      </a:dk2>
      <a:lt2>
        <a:srgbClr val="ACCBF9"/>
      </a:lt2>
      <a:accent1>
        <a:srgbClr val="182A54"/>
      </a:accent1>
      <a:accent2>
        <a:srgbClr val="418EDE"/>
      </a:accent2>
      <a:accent3>
        <a:srgbClr val="297FD5"/>
      </a:accent3>
      <a:accent4>
        <a:srgbClr val="0032C3"/>
      </a:accent4>
      <a:accent5>
        <a:srgbClr val="5AA2AE"/>
      </a:accent5>
      <a:accent6>
        <a:srgbClr val="9D90A0"/>
      </a:accent6>
      <a:hlink>
        <a:srgbClr val="9454C3"/>
      </a:hlink>
      <a:folHlink>
        <a:srgbClr val="3EBBF0"/>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FS PP Template" id="{C6F4AF87-5CB3-F048-B7BC-0B99937D4466}" vid="{5D783DD7-5E1A-A544-BD62-77C8378C1B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6257</TotalTime>
  <Words>419</Words>
  <Application>Microsoft Macintosh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Corbel</vt:lpstr>
      <vt:lpstr>Montserrat</vt:lpstr>
      <vt:lpstr>Montserrat Medium</vt:lpstr>
      <vt:lpstr>Office Theme</vt:lpstr>
      <vt:lpstr>PowerPoint Presentation</vt:lpstr>
      <vt:lpstr>PowerPoint Presentation</vt:lpstr>
      <vt:lpstr>PowerPoint Presentation</vt:lpstr>
      <vt:lpstr>Slide Title</vt:lpstr>
      <vt:lpstr>PowerPoint Presentation</vt:lpstr>
      <vt:lpstr>PowerPoint Presentation</vt:lpstr>
      <vt:lpstr>PowerPoint Presentation</vt:lpstr>
      <vt:lpstr>PowerPoint Presentation</vt:lpstr>
      <vt:lpstr>PowerPoint Presentation</vt:lpstr>
      <vt:lpstr>Photo Collage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Communications</dc:title>
  <dc:creator>Chris Kelly</dc:creator>
  <cp:lastModifiedBy>Kendall Ross</cp:lastModifiedBy>
  <cp:revision>39</cp:revision>
  <dcterms:created xsi:type="dcterms:W3CDTF">2022-08-15T20:13:13Z</dcterms:created>
  <dcterms:modified xsi:type="dcterms:W3CDTF">2025-05-08T15:57:39Z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87d94-9f36-44fc-82d1-02b03f02a054_Enabled">
    <vt:lpwstr>true</vt:lpwstr>
  </property>
  <property fmtid="{D5CDD505-2E9C-101B-9397-08002B2CF9AE}" pid="3" name="MSIP_Label_63887d94-9f36-44fc-82d1-02b03f02a054_SetDate">
    <vt:lpwstr>2025-01-20T00:28:20Z</vt:lpwstr>
  </property>
  <property fmtid="{D5CDD505-2E9C-101B-9397-08002B2CF9AE}" pid="4" name="MSIP_Label_63887d94-9f36-44fc-82d1-02b03f02a054_Method">
    <vt:lpwstr>Privileged</vt:lpwstr>
  </property>
  <property fmtid="{D5CDD505-2E9C-101B-9397-08002B2CF9AE}" pid="5" name="MSIP_Label_63887d94-9f36-44fc-82d1-02b03f02a054_Name">
    <vt:lpwstr>Public</vt:lpwstr>
  </property>
  <property fmtid="{D5CDD505-2E9C-101B-9397-08002B2CF9AE}" pid="6" name="MSIP_Label_63887d94-9f36-44fc-82d1-02b03f02a054_SiteId">
    <vt:lpwstr>16b5484d-2207-4386-bab1-799b667f4034</vt:lpwstr>
  </property>
  <property fmtid="{D5CDD505-2E9C-101B-9397-08002B2CF9AE}" pid="7" name="MSIP_Label_63887d94-9f36-44fc-82d1-02b03f02a054_ActionId">
    <vt:lpwstr>6fe69661-0e86-490d-ae27-6a0073d9f456</vt:lpwstr>
  </property>
  <property fmtid="{D5CDD505-2E9C-101B-9397-08002B2CF9AE}" pid="8" name="MSIP_Label_63887d94-9f36-44fc-82d1-02b03f02a054_ContentBits">
    <vt:lpwstr>0</vt:lpwstr>
  </property>
</Properties>
</file>