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3" r:id="rId5"/>
    <p:sldId id="277" r:id="rId6"/>
    <p:sldId id="278" r:id="rId7"/>
    <p:sldId id="279" r:id="rId8"/>
    <p:sldId id="423" r:id="rId9"/>
    <p:sldId id="276" r:id="rId10"/>
    <p:sldId id="424" r:id="rId11"/>
    <p:sldId id="425" r:id="rId12"/>
    <p:sldId id="264" r:id="rId13"/>
    <p:sldId id="4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29DF5-CA2C-4FC8-9441-1B4C13BE1ADF}" v="14" dt="2025-04-03T16:26:21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064" y="-10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E4741F-8D20-F502-41D6-E496C1BC18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D13FE-41FB-EE8E-58EB-3861AE8F8F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4/15/2025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1C36A-4E64-BD77-71CF-59FFB3697A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www.entreworks.net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8505F-D134-6E3D-04BB-1F3A256AE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8337A-263E-4128-AAA3-83D686DC6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58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4/15/2025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www.entreworks.net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D0AF-3F6E-46C1-8E1C-D01DB173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887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780-4A2D-4AA3-AF6A-4F893B67E2A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DF606-C713-7775-D846-277318410D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D2F6E-D00D-C2A3-2EC3-D2E44C3AF9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</p:spTree>
    <p:extLst>
      <p:ext uri="{BB962C8B-B14F-4D97-AF65-F5344CB8AC3E}">
        <p14:creationId xmlns:p14="http://schemas.microsoft.com/office/powerpoint/2010/main" val="95953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SLEDS, SPG, USA Competes</a:t>
            </a:r>
          </a:p>
          <a:p>
            <a:r>
              <a:rPr lang="en-US" dirty="0"/>
              <a:t>30 webinars, several reports and blogs</a:t>
            </a:r>
          </a:p>
          <a:p>
            <a:endParaRPr lang="en-US" dirty="0"/>
          </a:p>
          <a:p>
            <a:r>
              <a:rPr lang="en-US" dirty="0"/>
              <a:t>Let’s get into a few specifics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780-4A2D-4AA3-AF6A-4F893B67E2A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5356-4045-5888-7333-E3D75E89F8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5FF55-83ED-7D26-42AB-58464D0EC6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</p:spTree>
    <p:extLst>
      <p:ext uri="{BB962C8B-B14F-4D97-AF65-F5344CB8AC3E}">
        <p14:creationId xmlns:p14="http://schemas.microsoft.com/office/powerpoint/2010/main" val="323596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 at conferences, workshops at conferences </a:t>
            </a:r>
          </a:p>
          <a:p>
            <a:endParaRPr lang="en-US" dirty="0"/>
          </a:p>
          <a:p>
            <a:r>
              <a:rPr lang="en-US" dirty="0"/>
              <a:t>RFP</a:t>
            </a:r>
          </a:p>
          <a:p>
            <a:endParaRPr lang="en-US" dirty="0"/>
          </a:p>
          <a:p>
            <a:r>
              <a:rPr lang="en-US" dirty="0"/>
              <a:t>Atlanta and Philadelphia not represented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780-4A2D-4AA3-AF6A-4F893B67E2A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A19ED-E6AF-084E-8835-59CE8933A6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5D8E4-8796-A686-53AA-A807D9A3FD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</p:spTree>
    <p:extLst>
      <p:ext uri="{BB962C8B-B14F-4D97-AF65-F5344CB8AC3E}">
        <p14:creationId xmlns:p14="http://schemas.microsoft.com/office/powerpoint/2010/main" val="399929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Matt will be sharing his experience in KS</a:t>
            </a:r>
          </a:p>
          <a:p>
            <a:endParaRPr lang="en-US" dirty="0"/>
          </a:p>
          <a:p>
            <a:r>
              <a:rPr lang="en-US" dirty="0"/>
              <a:t>I’ll share my experience in LA.  Very little interaction beforehand but this process was a big force in new Gov Landry’s new ED strategy—first statewide ED Plan in a long time.  </a:t>
            </a:r>
          </a:p>
          <a:p>
            <a:endParaRPr lang="en-US" dirty="0"/>
          </a:p>
          <a:p>
            <a:r>
              <a:rPr lang="en-US" dirty="0"/>
              <a:t>Also, let do some major project wins.  First Solar in Acadiana Parish.  One of the biggest solar mfg. plants in the US.  LA has also made 2 other big recent announcements that also had close EDD-EDO ties.  Meta Data Center in NE LA and Hyundai Steel Plant in Donaldsonville ($5.8b investment projected)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AD0AF-3F6E-46C1-8E1C-D01DB1738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spontaneous – need to be committed and deliberate</a:t>
            </a:r>
          </a:p>
          <a:p>
            <a:endParaRPr lang="en-US" dirty="0"/>
          </a:p>
          <a:p>
            <a:r>
              <a:rPr lang="en-US" dirty="0"/>
              <a:t>Engrain and institutionalize – otherwise it’s a one-off for a project</a:t>
            </a:r>
          </a:p>
          <a:p>
            <a:endParaRPr lang="en-US" dirty="0"/>
          </a:p>
          <a:p>
            <a:r>
              <a:rPr lang="en-US" dirty="0"/>
              <a:t>Riding a bike is simple – but not easy</a:t>
            </a:r>
          </a:p>
          <a:p>
            <a:endParaRPr lang="en-US" dirty="0"/>
          </a:p>
          <a:p>
            <a:r>
              <a:rPr lang="en-US" dirty="0"/>
              <a:t>Everyone needs to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780-4A2D-4AA3-AF6A-4F893B67E2A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E37B9-5D09-9929-5338-398200D0D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3B1EA-B013-3A86-D078-765E46D8A8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</p:spTree>
    <p:extLst>
      <p:ext uri="{BB962C8B-B14F-4D97-AF65-F5344CB8AC3E}">
        <p14:creationId xmlns:p14="http://schemas.microsoft.com/office/powerpoint/2010/main" val="242108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Teams implemented practices and developed strategies that ensured the long-term sustainability of their new alignment foundation long past the Academy’s conclusion. </a:t>
            </a:r>
            <a:endParaRPr lang="en-US" sz="1200" i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780-4A2D-4AA3-AF6A-4F893B67E2A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8C843-0B02-7733-96C4-22031A6F3E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5ECF-4856-B52B-0652-6FAD1679B8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</p:spTree>
    <p:extLst>
      <p:ext uri="{BB962C8B-B14F-4D97-AF65-F5344CB8AC3E}">
        <p14:creationId xmlns:p14="http://schemas.microsoft.com/office/powerpoint/2010/main" val="103742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A756-2D6B-4E7C-B53B-19AEC0E3D9E3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November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EntreWorks Consulting</a:t>
            </a:r>
          </a:p>
        </p:txBody>
      </p:sp>
    </p:spTree>
    <p:extLst>
      <p:ext uri="{BB962C8B-B14F-4D97-AF65-F5344CB8AC3E}">
        <p14:creationId xmlns:p14="http://schemas.microsoft.com/office/powerpoint/2010/main" val="25268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April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April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470D47-9BA9-43B2-85C0-C7B01AD5B6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06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works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entreworks.net/blo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3759-DC8F-C0EF-31D5-0A5162085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EDDs and State Economic Development Department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D1CAC-A7A6-FD7B-D666-AE5A9AEEF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4806777"/>
            <a:ext cx="10993546" cy="16681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Erik R. Pages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EntreWorks Consulting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April 15, 2025</a:t>
            </a:r>
          </a:p>
        </p:txBody>
      </p:sp>
    </p:spTree>
    <p:extLst>
      <p:ext uri="{BB962C8B-B14F-4D97-AF65-F5344CB8AC3E}">
        <p14:creationId xmlns:p14="http://schemas.microsoft.com/office/powerpoint/2010/main" val="237368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4141-77E5-60A6-0235-74B369D4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 Ideas for State Agencies and LDDs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350C-4BA2-BB70-1D2A-01537000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Top Officials at the Outset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Ideally championed by Secretary of Commerce (or equivalent)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 Coordinated Communications Strategies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cadence of news and outreach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Organizational and Program Asset 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 Planning Cycles and Processes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state CEDS on common cycle/timeline?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2D6FB-0B08-EAF7-EC6A-F790760C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EC06-2472-1857-3A2E-D09A774C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Potential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A410F-E3DD-0291-16BE-B265CFF2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Formalize Collaboration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MOUs and other tools</a:t>
            </a:r>
          </a:p>
          <a:p>
            <a:pPr marL="514350" indent="-514350">
              <a:buAutoNum type="arabicPeriod" startAt="6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Shared Goals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targeted areas with shared responsibilities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 Create a Common Brand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342D4-D6FC-4F3B-C8AC-64597E19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639C5-DC6A-8B41-C301-952096CA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Academy for Strategic Alignment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83C8C-7280-809A-4B40-1726C0DD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9102"/>
            <a:ext cx="4646141" cy="4351338"/>
          </a:xfrm>
        </p:spPr>
        <p:txBody>
          <a:bodyPr/>
          <a:lstStyle/>
          <a:p>
            <a:pPr lvl="1"/>
            <a:r>
              <a:rPr lang="en-US" sz="2800" dirty="0"/>
              <a:t>See SEDE website for: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Blogs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Alignment webinars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Team reports and presentations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Comprehensive final report</a:t>
            </a:r>
          </a:p>
          <a:p>
            <a:pPr marL="914400" lvl="2" indent="0">
              <a:buNone/>
            </a:pPr>
            <a:endParaRPr lang="en-US" sz="2400" i="1" dirty="0">
              <a:solidFill>
                <a:schemeClr val="accent4"/>
              </a:solidFill>
            </a:endParaRPr>
          </a:p>
          <a:p>
            <a:pPr marL="914400" lvl="2" indent="0">
              <a:buNone/>
            </a:pPr>
            <a:r>
              <a:rPr lang="en-US" i="1" dirty="0">
                <a:solidFill>
                  <a:schemeClr val="accent4"/>
                </a:solidFill>
              </a:rPr>
              <a:t>stateeconomicdevelopment.org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EC0DE-364C-553E-7F5F-8BCDE994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A group of people standing in a room with large windows&#10;&#10;Description automatically generated">
            <a:extLst>
              <a:ext uri="{FF2B5EF4-FFF2-40B4-BE49-F238E27FC236}">
                <a16:creationId xmlns:a16="http://schemas.microsoft.com/office/drawing/2014/main" id="{1BF8901B-2315-F416-27DA-DC4E486E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8" r="945"/>
          <a:stretch/>
        </p:blipFill>
        <p:spPr bwMode="auto">
          <a:xfrm>
            <a:off x="4905631" y="2233107"/>
            <a:ext cx="7005834" cy="3528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phic 2" descr="Classroom with solid fill">
            <a:extLst>
              <a:ext uri="{FF2B5EF4-FFF2-40B4-BE49-F238E27FC236}">
                <a16:creationId xmlns:a16="http://schemas.microsoft.com/office/drawing/2014/main" id="{FFDE86D1-A574-0D7F-AD41-4FC5BE747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2682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0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570689"/>
          </a:xfrm>
        </p:spPr>
        <p:txBody>
          <a:bodyPr>
            <a:normAutofit/>
          </a:bodyPr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904671" y="1811585"/>
            <a:ext cx="10635395" cy="46482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2400" dirty="0">
                <a:latin typeface="+mj-lt"/>
              </a:rPr>
              <a:t>Erik R. Pages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+mj-lt"/>
              </a:rPr>
              <a:t>EntreWorks Consulting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epages@entreworks.net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+mj-lt"/>
              </a:rPr>
              <a:t>703-237-2506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Arial" charset="0"/>
                <a:hlinkClick r:id="rId3"/>
              </a:rPr>
              <a:t>www.entreworks.net</a:t>
            </a:r>
            <a:endParaRPr lang="en-US" sz="2400" dirty="0">
              <a:latin typeface="Arial" charset="0"/>
            </a:endParaRP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Arial" charset="0"/>
              </a:rPr>
              <a:t>BLOG:  </a:t>
            </a:r>
            <a:r>
              <a:rPr lang="en-US" sz="2400" dirty="0">
                <a:solidFill>
                  <a:schemeClr val="accent1"/>
                </a:solidFill>
                <a:latin typeface="Arial" charset="0"/>
                <a:hlinkClick r:id="rId4"/>
              </a:rPr>
              <a:t>www.entreworks.net/blog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Arial" charset="0"/>
              </a:rPr>
              <a:t>Newsletter Sign-Up: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http://www.entreworks.net/Newsletter.php</a:t>
            </a:r>
          </a:p>
          <a:p>
            <a:endParaRPr lang="en-US" dirty="0">
              <a:solidFill>
                <a:schemeClr val="accent1"/>
              </a:solidFill>
              <a:latin typeface="Arial" charset="0"/>
            </a:endParaRPr>
          </a:p>
          <a:p>
            <a:pPr algn="ctr">
              <a:buFont typeface="Georgia" pitchFamily="18" charset="0"/>
              <a:buNone/>
            </a:pPr>
            <a:endParaRPr lang="en-US" dirty="0">
              <a:latin typeface="+mj-lt"/>
            </a:endParaRPr>
          </a:p>
          <a:p>
            <a:pPr algn="ctr">
              <a:buFont typeface="Georgia" pitchFamily="18" charset="0"/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C800-FD74-487E-A001-246D2EBC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5937"/>
              </p:ext>
            </p:extLst>
          </p:nvPr>
        </p:nvGraphicFramePr>
        <p:xfrm>
          <a:off x="567267" y="5609968"/>
          <a:ext cx="5300133" cy="101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749365" imgH="777307" progId="">
                  <p:embed/>
                </p:oleObj>
              </mc:Choice>
              <mc:Fallback>
                <p:oleObj name="Photo Editor Photo" r:id="rId5" imgW="3749365" imgH="777307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67" y="5609968"/>
                        <a:ext cx="5300133" cy="101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BE01-08A8-7D2F-1303-7B5CA796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644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3CC4-5A65-9920-0AFE-83FF30C5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3" y="2026508"/>
            <a:ext cx="10515600" cy="453493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Two-year RNTA project designed to: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better alignment in state and regional strategies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collaboration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more coherent planning process between states and EDA -designated Economic Development Districts (EDDs)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 included: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Association of Development Organizations (NADO)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International Development Organizations (SIDO)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Manufacturing Communities Collaborative (AMCC)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Economic Development Executives (SEDE)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2CC44-CCF1-6CFC-7213-B96F8362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88A7-935E-BA8D-EEB5-CC0495C9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17"/>
          </a:xfrm>
        </p:spPr>
        <p:txBody>
          <a:bodyPr>
            <a:normAutofit/>
          </a:bodyPr>
          <a:lstStyle/>
          <a:p>
            <a:r>
              <a:rPr lang="en-US" dirty="0"/>
              <a:t>Key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3871-4FCD-5F27-8AEA-BA4AA419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345" y="1915296"/>
            <a:ext cx="4153469" cy="3912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Databases and web sites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Reports and blogs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Webinars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One-on-One 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Conference presentations and workshops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Practices Issue Briefs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State Leader Curriculum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Policy Academy for Strategic Alignment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Statewide Planning Grants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5824-9AF9-8750-4911-1122A33D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9EF4D-F0E8-757B-72E7-1CBA06609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99" y="1283530"/>
            <a:ext cx="5535673" cy="4591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288623-2E7B-E126-E48F-26AEC92DD845}"/>
              </a:ext>
            </a:extLst>
          </p:cNvPr>
          <p:cNvSpPr txBox="1"/>
          <p:nvPr/>
        </p:nvSpPr>
        <p:spPr>
          <a:xfrm>
            <a:off x="401299" y="6149607"/>
            <a:ext cx="10793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These deliverables and more can be found at </a:t>
            </a:r>
            <a:r>
              <a:rPr lang="en-US" sz="2400" i="1" dirty="0">
                <a:solidFill>
                  <a:schemeClr val="accent4"/>
                </a:solidFill>
              </a:rPr>
              <a:t>stateeconomicdevelopment.org</a:t>
            </a:r>
          </a:p>
        </p:txBody>
      </p:sp>
    </p:spTree>
    <p:extLst>
      <p:ext uri="{BB962C8B-B14F-4D97-AF65-F5344CB8AC3E}">
        <p14:creationId xmlns:p14="http://schemas.microsoft.com/office/powerpoint/2010/main" val="348920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639C5-DC6A-8B41-C301-952096CA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Academy for Strategic Alignment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83C8C-7280-809A-4B40-1726C0DD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3" y="2007746"/>
            <a:ext cx="6005832" cy="41480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Participants from six states representing four (4) EDA regions: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Colorado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Idaho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Kansas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Louisiana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Michigan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Wisconsin</a:t>
            </a:r>
          </a:p>
          <a:p>
            <a:r>
              <a:rPr lang="en-US" dirty="0"/>
              <a:t>9-month cohort learning process—akin to Community of Practice</a:t>
            </a:r>
          </a:p>
          <a:p>
            <a:r>
              <a:rPr lang="en-US" b="1" dirty="0"/>
              <a:t>Goal: </a:t>
            </a:r>
            <a:r>
              <a:rPr lang="en-US" dirty="0"/>
              <a:t>To better align strategies and actions between state leaders, EDDs, and other stakeholders by collaborating and developing unique approaches to strategic alignment.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9F90C-7BC7-DDAD-2FCD-0334F464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4</a:t>
            </a:fld>
            <a:endParaRPr lang="en-US"/>
          </a:p>
        </p:txBody>
      </p:sp>
      <p:pic>
        <p:nvPicPr>
          <p:cNvPr id="2" name="Graphic 1" descr="Classroom with solid fill">
            <a:extLst>
              <a:ext uri="{FF2B5EF4-FFF2-40B4-BE49-F238E27FC236}">
                <a16:creationId xmlns:a16="http://schemas.microsoft.com/office/drawing/2014/main" id="{3F9FF5BF-2D0D-9416-2DA2-2A6CD932A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4773" y="410367"/>
            <a:ext cx="914400" cy="914400"/>
          </a:xfrm>
          <a:prstGeom prst="rect">
            <a:avLst/>
          </a:prstGeom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957500F9-548B-3074-4D73-2BA94E7A2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34" y="2345904"/>
            <a:ext cx="4953409" cy="36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9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636302-589B-8156-F8C5-DF905AB30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29142"/>
              </p:ext>
            </p:extLst>
          </p:nvPr>
        </p:nvGraphicFramePr>
        <p:xfrm>
          <a:off x="0" y="1865870"/>
          <a:ext cx="12192000" cy="4992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9607">
                  <a:extLst>
                    <a:ext uri="{9D8B030D-6E8A-4147-A177-3AD203B41FA5}">
                      <a16:colId xmlns:a16="http://schemas.microsoft.com/office/drawing/2014/main" val="1689750219"/>
                    </a:ext>
                  </a:extLst>
                </a:gridCol>
                <a:gridCol w="10522393">
                  <a:extLst>
                    <a:ext uri="{9D8B030D-6E8A-4147-A177-3AD203B41FA5}">
                      <a16:colId xmlns:a16="http://schemas.microsoft.com/office/drawing/2014/main" val="1180063245"/>
                    </a:ext>
                  </a:extLst>
                </a:gridCol>
              </a:tblGrid>
              <a:tr h="1050974">
                <a:tc>
                  <a:txBody>
                    <a:bodyPr/>
                    <a:lstStyle/>
                    <a:p>
                      <a:pPr marL="0" marR="0">
                        <a:spcBef>
                          <a:spcPts val="220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620" marR="2540" algn="ctr">
                        <a:spcBef>
                          <a:spcPts val="5"/>
                        </a:spcBef>
                        <a:buNone/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4455">
                        <a:spcBef>
                          <a:spcPts val="605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framework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EDDs,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governmental</a:t>
                      </a:r>
                      <a:r>
                        <a:rPr lang="en-US" sz="16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non-governmental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agencies,</a:t>
                      </a:r>
                      <a:r>
                        <a:rPr lang="en-US" sz="16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other key workforce and economic development stakeholders to guide enhanced communication, collaboration, and alignment of economic development strategies and actions within Colorado.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478078"/>
                  </a:ext>
                </a:extLst>
              </a:tr>
              <a:tr h="788231">
                <a:tc>
                  <a:txBody>
                    <a:bodyPr/>
                    <a:lstStyle/>
                    <a:p>
                      <a:pPr marL="7620" marR="635" algn="ctr">
                        <a:spcBef>
                          <a:spcPts val="1015"/>
                        </a:spcBef>
                        <a:buNone/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Idaho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4455">
                        <a:spcBef>
                          <a:spcPts val="605"/>
                        </a:spcBef>
                        <a:buNone/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(What)</a:t>
                      </a:r>
                      <a:r>
                        <a:rPr lang="en-US" sz="1600" i="1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formalize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institutionalize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processes…</a:t>
                      </a:r>
                      <a:r>
                        <a:rPr lang="en-US" sz="16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(Why)</a:t>
                      </a:r>
                      <a:r>
                        <a:rPr lang="en-US" sz="1600" i="1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create an inclusive economic development community within the state.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16774"/>
                  </a:ext>
                </a:extLst>
              </a:tr>
              <a:tr h="788231">
                <a:tc>
                  <a:txBody>
                    <a:bodyPr/>
                    <a:lstStyle/>
                    <a:p>
                      <a:pPr marL="0" marR="0">
                        <a:spcBef>
                          <a:spcPts val="235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620" marR="3810" algn="ctr">
                        <a:spcBef>
                          <a:spcPts val="605"/>
                        </a:spcBef>
                        <a:buNone/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Kansas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4455">
                        <a:spcBef>
                          <a:spcPts val="605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dynamic,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inclusive,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actionable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strategies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align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region’s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assets to grow vibrant communities, enhance our competitive edge, and accelerate economic prosperity throughout the state.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353200"/>
                  </a:ext>
                </a:extLst>
              </a:tr>
              <a:tr h="525488">
                <a:tc>
                  <a:txBody>
                    <a:bodyPr/>
                    <a:lstStyle/>
                    <a:p>
                      <a:pPr marL="7620" marR="1270" algn="ctr">
                        <a:spcBef>
                          <a:spcPts val="1025"/>
                        </a:spcBef>
                        <a:buNone/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Louisiana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4455">
                        <a:spcBef>
                          <a:spcPts val="605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inclusive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formalize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institutionalize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collaborative regional and state planning processes.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762028"/>
                  </a:ext>
                </a:extLst>
              </a:tr>
              <a:tr h="1313718">
                <a:tc>
                  <a:txBody>
                    <a:bodyPr/>
                    <a:lstStyle/>
                    <a:p>
                      <a:pPr marL="0" marR="0">
                        <a:spcBef>
                          <a:spcPts val="775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620" marR="1270" algn="ctr">
                        <a:spcBef>
                          <a:spcPts val="605"/>
                        </a:spcBef>
                        <a:buNone/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Michigan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4455">
                        <a:spcBef>
                          <a:spcPts val="605"/>
                        </a:spcBef>
                        <a:buNone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</a:t>
                      </a:r>
                      <a:r>
                        <a:rPr lang="en-US" sz="16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</a:t>
                      </a:r>
                      <a:r>
                        <a:rPr lang="en-US" sz="16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</a:t>
                      </a:r>
                      <a:r>
                        <a:rPr lang="en-US" sz="1600" spc="-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commitment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unifying</a:t>
                      </a:r>
                      <a:r>
                        <a:rPr lang="en-US" sz="16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shared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priorities</a:t>
                      </a:r>
                      <a:r>
                        <a:rPr lang="en-US" sz="16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among the three regional economic development districts in Michigan’s Upper Peninsula and the Michigan Economic Development Corporation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6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to achieve greater shared success in</a:t>
                      </a:r>
                      <a:r>
                        <a:rPr lang="en-US" sz="16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development across the entire region.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4164"/>
                  </a:ext>
                </a:extLst>
              </a:tr>
              <a:tr h="525488">
                <a:tc>
                  <a:txBody>
                    <a:bodyPr/>
                    <a:lstStyle/>
                    <a:p>
                      <a:pPr marL="7620" marR="0" algn="ctr">
                        <a:spcBef>
                          <a:spcPts val="1015"/>
                        </a:spcBef>
                        <a:buNone/>
                      </a:pPr>
                      <a:r>
                        <a:rPr lang="en-US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Wisconsin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marR="84455">
                        <a:spcBef>
                          <a:spcPts val="595"/>
                        </a:spcBef>
                        <a:buNone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6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commitment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efficiently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state,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regions,</a:t>
                      </a:r>
                      <a:r>
                        <a:rPr lang="en-US" sz="16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Tribes,</a:t>
                      </a:r>
                      <a:r>
                        <a:rPr lang="en-US" sz="16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universities</a:t>
                      </a:r>
                      <a:r>
                        <a:rPr lang="en-US" sz="16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toward economic well-being.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6886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0B0852-93F7-E015-E606-00E3C912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en-US" dirty="0"/>
              <a:t>Early Team Visions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1C0CC-02D1-53B6-3E63-FDF0C8D6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8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E7A99D-5BC1-0135-2AA4-B0D8A5DE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872B5-8D92-0732-E30B-9FA742B8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82915-9C17-5EA0-5DDC-9E03844B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0" y="1717990"/>
            <a:ext cx="11300710" cy="49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155A-A4C0-4C56-F8E2-06267A67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/>
          <a:lstStyle/>
          <a:p>
            <a:r>
              <a:rPr lang="en-US" dirty="0"/>
              <a:t>More Priority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0025-9A4A-DA85-7AD7-464D37A1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EEE2F-36EA-645B-8A88-E19B815B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2368"/>
            <a:ext cx="10418805" cy="44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4F40-A51F-1A7C-57DA-E6EA09C6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Achievements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BA524F-543E-09E1-F00B-97444C9EC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7371" y="4141473"/>
            <a:ext cx="3413404" cy="256492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BF34FF-9825-34FB-2B30-77CD7CAF0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0964" y="1825625"/>
            <a:ext cx="4582836" cy="4351338"/>
          </a:xfrm>
        </p:spPr>
        <p:txBody>
          <a:bodyPr/>
          <a:lstStyle/>
          <a:p>
            <a:r>
              <a:rPr lang="en-US" dirty="0"/>
              <a:t>Creation of New Initiatives</a:t>
            </a:r>
          </a:p>
          <a:p>
            <a:r>
              <a:rPr lang="en-US" dirty="0"/>
              <a:t>Formalized Partnerships</a:t>
            </a:r>
          </a:p>
          <a:p>
            <a:pPr lvl="1"/>
            <a:r>
              <a:rPr lang="en-US" dirty="0"/>
              <a:t>EDD-EDO MOUs</a:t>
            </a:r>
          </a:p>
          <a:p>
            <a:pPr lvl="2"/>
            <a:r>
              <a:rPr lang="en-US" dirty="0"/>
              <a:t>CO, LA, MI</a:t>
            </a:r>
          </a:p>
          <a:p>
            <a:r>
              <a:rPr lang="en-US" dirty="0"/>
              <a:t>New Branding and PR Opportunities </a:t>
            </a:r>
          </a:p>
          <a:p>
            <a:r>
              <a:rPr lang="en-US" dirty="0"/>
              <a:t>Relationship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B2FB2-A383-E825-EA51-7AF9AAD1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0A030-8A1A-29A0-8480-D1455493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262" y="2486488"/>
            <a:ext cx="1876425" cy="242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0B8D2-911C-6EEC-10A6-E7A5E2380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1" y="18581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639C5-DC6A-8B41-C301-952096CA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83C8C-7280-809A-4B40-1726C0DD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2" y="1940011"/>
            <a:ext cx="11368665" cy="472028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be intentional about relationship building. 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change is needed for sustainability. 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work is “simple” – but “simple” is not “easy.” 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High-level buy-in is vital but staff buy-in is essential for long term success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45F0F-6D17-4F71-FFD7-C12D82CE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0D47-9BA9-43B2-85C0-C7B01AD5B6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66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62</TotalTime>
  <Words>858</Words>
  <Application>Microsoft Office PowerPoint</Application>
  <PresentationFormat>Widescreen</PresentationFormat>
  <Paragraphs>161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Georgia</vt:lpstr>
      <vt:lpstr>Gill Sans MT</vt:lpstr>
      <vt:lpstr>Wingdings</vt:lpstr>
      <vt:lpstr>Wingdings 2</vt:lpstr>
      <vt:lpstr>Dividend</vt:lpstr>
      <vt:lpstr>Photo Editor Photo</vt:lpstr>
      <vt:lpstr>EDDs and State Economic Development Department Connections</vt:lpstr>
      <vt:lpstr>Project Overview</vt:lpstr>
      <vt:lpstr>Key Deliverables</vt:lpstr>
      <vt:lpstr>Policy Academy for Strategic Alignment</vt:lpstr>
      <vt:lpstr>Early Team Visions</vt:lpstr>
      <vt:lpstr>Priority Goals</vt:lpstr>
      <vt:lpstr>More Priority Goals</vt:lpstr>
      <vt:lpstr>High-Level Achievements</vt:lpstr>
      <vt:lpstr>Project Takeaways</vt:lpstr>
      <vt:lpstr>Strategy Ideas for State Agencies and LDDs</vt:lpstr>
      <vt:lpstr>More Potential Strategies</vt:lpstr>
      <vt:lpstr>Policy Academy for Strategic Alignment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Pages</dc:creator>
  <cp:lastModifiedBy>Jack Morgan</cp:lastModifiedBy>
  <cp:revision>2</cp:revision>
  <dcterms:created xsi:type="dcterms:W3CDTF">2025-03-31T17:52:56Z</dcterms:created>
  <dcterms:modified xsi:type="dcterms:W3CDTF">2025-04-11T15:08:27Z</dcterms:modified>
</cp:coreProperties>
</file>