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2" r:id="rId4"/>
  </p:sldMasterIdLst>
  <p:notesMasterIdLst>
    <p:notesMasterId r:id="rId20"/>
  </p:notesMasterIdLst>
  <p:handoutMasterIdLst>
    <p:handoutMasterId r:id="rId21"/>
  </p:handoutMasterIdLst>
  <p:sldIdLst>
    <p:sldId id="2147473476" r:id="rId5"/>
    <p:sldId id="2147473477" r:id="rId6"/>
    <p:sldId id="2147473490" r:id="rId7"/>
    <p:sldId id="2147473480" r:id="rId8"/>
    <p:sldId id="2147473478" r:id="rId9"/>
    <p:sldId id="2147473482" r:id="rId10"/>
    <p:sldId id="2147473481" r:id="rId11"/>
    <p:sldId id="2147473479" r:id="rId12"/>
    <p:sldId id="2147473492" r:id="rId13"/>
    <p:sldId id="2147473483" r:id="rId14"/>
    <p:sldId id="2147473484" r:id="rId15"/>
    <p:sldId id="2147473491" r:id="rId16"/>
    <p:sldId id="2147473487" r:id="rId17"/>
    <p:sldId id="2147473493" r:id="rId18"/>
    <p:sldId id="311" r:id="rId19"/>
  </p:sldIdLst>
  <p:sldSz cx="1219835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7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700"/>
    <a:srgbClr val="FFFFFF"/>
    <a:srgbClr val="DDDDE3"/>
    <a:srgbClr val="BFBFCB"/>
    <a:srgbClr val="C4C4CD"/>
    <a:srgbClr val="747480"/>
    <a:srgbClr val="FFE600"/>
    <a:srgbClr val="2E2E38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6951C3-0F80-4878-BD21-7746904B1208}" v="90" dt="2025-04-21T21:22:44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yus.sharepoint.com/sites/EDASTeam/Shared%20Documents/Presentations%20+%20Events/NADO/2025-04-08%20NADO%20EDA%20Denver%20Conference%20Presentatio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yus.sharepoint.com/sites/EDASTeam/Shared%20Documents/Presentations%20+%20Events/NADO/2025-04-08%20NADO%20EDA%20Denver%20Conference%20Presentation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yus.sharepoint.com/sites/EDASTeam/Shared%20Documents/Presentations%20+%20Events/NADO/SWREDA/2025-04-21%20NADO%20SWREDA%20Conference%20Presentation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yus.sharepoint.com/sites/EDASTeam/Shared%20Documents/Presentations%20+%20Events/NADO/SWREDA/2025-04-21%20NADO%20SWREDA%20Conference%20Presentation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Economy!$L$1</c:f>
              <c:strCache>
                <c:ptCount val="1"/>
                <c:pt idx="0">
                  <c:v>GRP Growth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33-4E03-AFB0-7750525BE8D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6A3-42B7-9A2F-DFDE3B906A22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6A3-42B7-9A2F-DFDE3B906A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Economy!$K$2:$K$7</c:f>
              <c:strCache>
                <c:ptCount val="6"/>
                <c:pt idx="0">
                  <c:v>Philadelphia</c:v>
                </c:pt>
                <c:pt idx="1">
                  <c:v>Chicago</c:v>
                </c:pt>
                <c:pt idx="2">
                  <c:v>Seattle</c:v>
                </c:pt>
                <c:pt idx="3">
                  <c:v>Denver</c:v>
                </c:pt>
                <c:pt idx="4">
                  <c:v>Austin</c:v>
                </c:pt>
                <c:pt idx="5">
                  <c:v>Atlanta</c:v>
                </c:pt>
              </c:strCache>
            </c:strRef>
          </c:cat>
          <c:val>
            <c:numRef>
              <c:f>Economy!$L$2:$L$7</c:f>
              <c:numCache>
                <c:formatCode>0.0%</c:formatCode>
                <c:ptCount val="6"/>
                <c:pt idx="0">
                  <c:v>0.25001150847915288</c:v>
                </c:pt>
                <c:pt idx="1">
                  <c:v>0.25563372426103653</c:v>
                </c:pt>
                <c:pt idx="2">
                  <c:v>0.29460128270835156</c:v>
                </c:pt>
                <c:pt idx="3">
                  <c:v>0.33206188225145344</c:v>
                </c:pt>
                <c:pt idx="4">
                  <c:v>0.35939065731652031</c:v>
                </c:pt>
                <c:pt idx="5">
                  <c:v>0.36971952043857476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3-4E03-AFB0-7750525BE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329952"/>
        <c:axId val="213332832"/>
      </c:barChart>
      <c:catAx>
        <c:axId val="21332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32832"/>
        <c:crosses val="autoZero"/>
        <c:auto val="1"/>
        <c:lblAlgn val="ctr"/>
        <c:lblOffset val="100"/>
        <c:noMultiLvlLbl val="0"/>
      </c:catAx>
      <c:valAx>
        <c:axId val="213332832"/>
        <c:scaling>
          <c:orientation val="minMax"/>
          <c:max val="0.60000000000000009"/>
        </c:scaling>
        <c:delete val="1"/>
        <c:axPos val="b"/>
        <c:numFmt formatCode="0.0%" sourceLinked="1"/>
        <c:majorTickMark val="none"/>
        <c:minorTickMark val="none"/>
        <c:tickLblPos val="nextTo"/>
        <c:crossAx val="21332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Economy!$P$1</c:f>
              <c:strCache>
                <c:ptCount val="1"/>
                <c:pt idx="0">
                  <c:v>Job Growth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A9-4EEC-B808-B177FC8A6F8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AB-4E14-9FE0-7A9167BFFACA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4AB-4E14-9FE0-7A9167BFF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Economy!$O$2:$O$7</c:f>
              <c:strCache>
                <c:ptCount val="6"/>
                <c:pt idx="0">
                  <c:v>Chicago</c:v>
                </c:pt>
                <c:pt idx="1">
                  <c:v>Philadelphia</c:v>
                </c:pt>
                <c:pt idx="2">
                  <c:v>Seattle</c:v>
                </c:pt>
                <c:pt idx="3">
                  <c:v>Denver</c:v>
                </c:pt>
                <c:pt idx="4">
                  <c:v>Austin</c:v>
                </c:pt>
                <c:pt idx="5">
                  <c:v>Atlanta</c:v>
                </c:pt>
              </c:strCache>
            </c:strRef>
          </c:cat>
          <c:val>
            <c:numRef>
              <c:f>Economy!$P$2:$P$7</c:f>
              <c:numCache>
                <c:formatCode>0.0%</c:formatCode>
                <c:ptCount val="6"/>
                <c:pt idx="0">
                  <c:v>1.1368648782891086E-2</c:v>
                </c:pt>
                <c:pt idx="1">
                  <c:v>1.2763652480097228E-2</c:v>
                </c:pt>
                <c:pt idx="2">
                  <c:v>3.4280715831173231E-2</c:v>
                </c:pt>
                <c:pt idx="3">
                  <c:v>4.2060967642175165E-2</c:v>
                </c:pt>
                <c:pt idx="4">
                  <c:v>7.1832546518849211E-2</c:v>
                </c:pt>
                <c:pt idx="5">
                  <c:v>7.6106297054339841E-2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9-4EEC-B808-B177FC8A6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3821887"/>
        <c:axId val="383824767"/>
      </c:barChart>
      <c:catAx>
        <c:axId val="383821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383824767"/>
        <c:crosses val="autoZero"/>
        <c:auto val="1"/>
        <c:lblAlgn val="ctr"/>
        <c:lblOffset val="100"/>
        <c:noMultiLvlLbl val="0"/>
      </c:catAx>
      <c:valAx>
        <c:axId val="383824767"/>
        <c:scaling>
          <c:orientation val="minMax"/>
          <c:max val="0.1"/>
        </c:scaling>
        <c:delete val="1"/>
        <c:axPos val="b"/>
        <c:numFmt formatCode="0.0%" sourceLinked="1"/>
        <c:majorTickMark val="none"/>
        <c:minorTickMark val="none"/>
        <c:tickLblPos val="nextTo"/>
        <c:crossAx val="383821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Unemp!$L$3</c:f>
              <c:strCache>
                <c:ptCount val="1"/>
                <c:pt idx="0">
                  <c:v>UR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34-470F-9A2B-FFC8AEAB685E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A34-470F-9A2B-FFC8AEAB6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Unemp!$K$4:$K$9</c:f>
              <c:strCache>
                <c:ptCount val="6"/>
                <c:pt idx="0">
                  <c:v>Denver</c:v>
                </c:pt>
                <c:pt idx="1">
                  <c:v>Atlanta</c:v>
                </c:pt>
                <c:pt idx="2">
                  <c:v>Philadelphia</c:v>
                </c:pt>
                <c:pt idx="3">
                  <c:v>Austin</c:v>
                </c:pt>
                <c:pt idx="4">
                  <c:v>Chicago</c:v>
                </c:pt>
                <c:pt idx="5">
                  <c:v>Seattle</c:v>
                </c:pt>
              </c:strCache>
            </c:strRef>
          </c:cat>
          <c:val>
            <c:numRef>
              <c:f>Unemp!$L$4:$L$9</c:f>
              <c:numCache>
                <c:formatCode>0.00%</c:formatCode>
                <c:ptCount val="6"/>
                <c:pt idx="0">
                  <c:v>3.6782099593507769E-2</c:v>
                </c:pt>
                <c:pt idx="1">
                  <c:v>3.7475895100945719E-2</c:v>
                </c:pt>
                <c:pt idx="2">
                  <c:v>3.9413649014008213E-2</c:v>
                </c:pt>
                <c:pt idx="3">
                  <c:v>4.0117382535009453E-2</c:v>
                </c:pt>
                <c:pt idx="4">
                  <c:v>4.4546423303429776E-2</c:v>
                </c:pt>
                <c:pt idx="5">
                  <c:v>4.9473192798473578E-2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470F-9A2B-FFC8AEAB6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3284063"/>
        <c:axId val="1133285023"/>
      </c:barChart>
      <c:catAx>
        <c:axId val="1133284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33285023"/>
        <c:crosses val="autoZero"/>
        <c:auto val="1"/>
        <c:lblAlgn val="ctr"/>
        <c:lblOffset val="100"/>
        <c:noMultiLvlLbl val="0"/>
      </c:catAx>
      <c:valAx>
        <c:axId val="1133285023"/>
        <c:scaling>
          <c:orientation val="minMax"/>
          <c:max val="6.5000000000000016E-2"/>
          <c:min val="0"/>
        </c:scaling>
        <c:delete val="1"/>
        <c:axPos val="b"/>
        <c:numFmt formatCode="0.00%" sourceLinked="1"/>
        <c:majorTickMark val="none"/>
        <c:minorTickMark val="none"/>
        <c:tickLblPos val="nextTo"/>
        <c:crossAx val="1133284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Sheet4!$A$18</c:f>
              <c:strCache>
                <c:ptCount val="1"/>
                <c:pt idx="0">
                  <c:v>Atlanta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Sheet4!$B$17:$AS$17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Sheet4!$B$18:$AS$18</c:f>
              <c:numCache>
                <c:formatCode>#,##0</c:formatCode>
                <c:ptCount val="44"/>
                <c:pt idx="0">
                  <c:v>82.808117681084866</c:v>
                </c:pt>
                <c:pt idx="1">
                  <c:v>66.913054564750283</c:v>
                </c:pt>
                <c:pt idx="2">
                  <c:v>57.950255933579555</c:v>
                </c:pt>
                <c:pt idx="3">
                  <c:v>100.12776640745076</c:v>
                </c:pt>
                <c:pt idx="4">
                  <c:v>108.98503656288392</c:v>
                </c:pt>
                <c:pt idx="5">
                  <c:v>108.98683794987284</c:v>
                </c:pt>
                <c:pt idx="6">
                  <c:v>102.82769503019469</c:v>
                </c:pt>
                <c:pt idx="7">
                  <c:v>89.337359371056735</c:v>
                </c:pt>
                <c:pt idx="8">
                  <c:v>84.414102673022313</c:v>
                </c:pt>
                <c:pt idx="9">
                  <c:v>77.077062924993299</c:v>
                </c:pt>
                <c:pt idx="10">
                  <c:v>63.270205872556993</c:v>
                </c:pt>
                <c:pt idx="11">
                  <c:v>53.877814910319486</c:v>
                </c:pt>
                <c:pt idx="12">
                  <c:v>60.917730673962929</c:v>
                </c:pt>
                <c:pt idx="13">
                  <c:v>68.084879040976219</c:v>
                </c:pt>
                <c:pt idx="14">
                  <c:v>74.853136388923716</c:v>
                </c:pt>
                <c:pt idx="15">
                  <c:v>73.945539729889603</c:v>
                </c:pt>
                <c:pt idx="16">
                  <c:v>77.111388927370911</c:v>
                </c:pt>
                <c:pt idx="17">
                  <c:v>77.01229951811365</c:v>
                </c:pt>
                <c:pt idx="18">
                  <c:v>84.182330483167775</c:v>
                </c:pt>
                <c:pt idx="19">
                  <c:v>88.531356895182142</c:v>
                </c:pt>
                <c:pt idx="20">
                  <c:v>82.014568985120889</c:v>
                </c:pt>
                <c:pt idx="21">
                  <c:v>83.09086815982738</c:v>
                </c:pt>
                <c:pt idx="22">
                  <c:v>87.78809536244637</c:v>
                </c:pt>
                <c:pt idx="23">
                  <c:v>94.42157288344319</c:v>
                </c:pt>
                <c:pt idx="24">
                  <c:v>108.10010517978357</c:v>
                </c:pt>
                <c:pt idx="25">
                  <c:v>115.08010793778146</c:v>
                </c:pt>
                <c:pt idx="26">
                  <c:v>97.482568582785007</c:v>
                </c:pt>
                <c:pt idx="27">
                  <c:v>67.014348791640685</c:v>
                </c:pt>
                <c:pt idx="28">
                  <c:v>39.776512572998847</c:v>
                </c:pt>
                <c:pt idx="29">
                  <c:v>24.041950426207507</c:v>
                </c:pt>
                <c:pt idx="30">
                  <c:v>23.678724865793882</c:v>
                </c:pt>
                <c:pt idx="31">
                  <c:v>24.145887593971093</c:v>
                </c:pt>
                <c:pt idx="32">
                  <c:v>33.085838949085556</c:v>
                </c:pt>
                <c:pt idx="33">
                  <c:v>39.963574889030674</c:v>
                </c:pt>
                <c:pt idx="34">
                  <c:v>40.923531173172456</c:v>
                </c:pt>
                <c:pt idx="35">
                  <c:v>47.573405890568949</c:v>
                </c:pt>
                <c:pt idx="36">
                  <c:v>51.075301424919481</c:v>
                </c:pt>
                <c:pt idx="37">
                  <c:v>53.285721852676119</c:v>
                </c:pt>
                <c:pt idx="38">
                  <c:v>57.961116599825559</c:v>
                </c:pt>
                <c:pt idx="39">
                  <c:v>58.921610737475113</c:v>
                </c:pt>
                <c:pt idx="40">
                  <c:v>64.10367222974385</c:v>
                </c:pt>
                <c:pt idx="41">
                  <c:v>77.938074080314195</c:v>
                </c:pt>
                <c:pt idx="42">
                  <c:v>75.75989434825415</c:v>
                </c:pt>
                <c:pt idx="43">
                  <c:v>69.951792808895291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46-4277-AEE6-6CB2DA8B8DE2}"/>
            </c:ext>
          </c:extLst>
        </c:ser>
        <c:ser>
          <c:idx val="1"/>
          <c:order val="1"/>
          <c:tx>
            <c:strRef>
              <c:f>Sheet4!$A$19</c:f>
              <c:strCache>
                <c:ptCount val="1"/>
                <c:pt idx="0">
                  <c:v>Austin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Sheet4!$B$17:$AS$17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Sheet4!$B$19:$AS$19</c:f>
              <c:numCache>
                <c:formatCode>#,##0</c:formatCode>
                <c:ptCount val="44"/>
                <c:pt idx="0">
                  <c:v>73.348609664088045</c:v>
                </c:pt>
                <c:pt idx="1">
                  <c:v>71.73616524718247</c:v>
                </c:pt>
                <c:pt idx="2">
                  <c:v>100.96043343316927</c:v>
                </c:pt>
                <c:pt idx="3">
                  <c:v>138.35274612633131</c:v>
                </c:pt>
                <c:pt idx="4">
                  <c:v>99.358418974141898</c:v>
                </c:pt>
                <c:pt idx="5">
                  <c:v>70.060965653054623</c:v>
                </c:pt>
                <c:pt idx="6">
                  <c:v>48.743772906089482</c:v>
                </c:pt>
                <c:pt idx="7">
                  <c:v>28.959259015581644</c:v>
                </c:pt>
                <c:pt idx="8">
                  <c:v>23.448672150483578</c:v>
                </c:pt>
                <c:pt idx="9">
                  <c:v>23.553302430233529</c:v>
                </c:pt>
                <c:pt idx="10">
                  <c:v>25.041624754568691</c:v>
                </c:pt>
                <c:pt idx="11">
                  <c:v>28.940900164236801</c:v>
                </c:pt>
                <c:pt idx="12">
                  <c:v>35.129626121285789</c:v>
                </c:pt>
                <c:pt idx="13">
                  <c:v>42.332313016217199</c:v>
                </c:pt>
                <c:pt idx="14">
                  <c:v>49.668904701849591</c:v>
                </c:pt>
                <c:pt idx="15">
                  <c:v>49.401112197321225</c:v>
                </c:pt>
                <c:pt idx="16">
                  <c:v>53.774413101759109</c:v>
                </c:pt>
                <c:pt idx="17">
                  <c:v>54.420785507245107</c:v>
                </c:pt>
                <c:pt idx="18">
                  <c:v>64.163098348997295</c:v>
                </c:pt>
                <c:pt idx="19">
                  <c:v>60.725261665105123</c:v>
                </c:pt>
                <c:pt idx="20">
                  <c:v>55.543300901235014</c:v>
                </c:pt>
                <c:pt idx="21">
                  <c:v>58.82083439559856</c:v>
                </c:pt>
                <c:pt idx="22">
                  <c:v>64.754540493537164</c:v>
                </c:pt>
                <c:pt idx="23">
                  <c:v>71.250521686054711</c:v>
                </c:pt>
                <c:pt idx="24">
                  <c:v>73.918317068179505</c:v>
                </c:pt>
                <c:pt idx="25">
                  <c:v>79.759171528404963</c:v>
                </c:pt>
                <c:pt idx="26">
                  <c:v>80.159859121887479</c:v>
                </c:pt>
                <c:pt idx="27">
                  <c:v>64.695448412790483</c:v>
                </c:pt>
                <c:pt idx="28">
                  <c:v>46.309243534453117</c:v>
                </c:pt>
                <c:pt idx="29">
                  <c:v>31.252910491198413</c:v>
                </c:pt>
                <c:pt idx="30">
                  <c:v>31.375949955036692</c:v>
                </c:pt>
                <c:pt idx="31">
                  <c:v>33.726936874002512</c:v>
                </c:pt>
                <c:pt idx="32">
                  <c:v>44.645867210606333</c:v>
                </c:pt>
                <c:pt idx="33">
                  <c:v>47.711122825830564</c:v>
                </c:pt>
                <c:pt idx="34">
                  <c:v>52.540107163241331</c:v>
                </c:pt>
                <c:pt idx="35">
                  <c:v>52.131395086990047</c:v>
                </c:pt>
                <c:pt idx="36">
                  <c:v>49.815222925019796</c:v>
                </c:pt>
                <c:pt idx="37">
                  <c:v>51.802596498086494</c:v>
                </c:pt>
                <c:pt idx="38">
                  <c:v>55.686406464282086</c:v>
                </c:pt>
                <c:pt idx="39">
                  <c:v>60.025206725776719</c:v>
                </c:pt>
                <c:pt idx="40">
                  <c:v>65.14564936509835</c:v>
                </c:pt>
                <c:pt idx="41">
                  <c:v>74.447851485884428</c:v>
                </c:pt>
                <c:pt idx="42">
                  <c:v>72.686906127935927</c:v>
                </c:pt>
                <c:pt idx="43">
                  <c:v>63.128344843570197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46-4277-AEE6-6CB2DA8B8DE2}"/>
            </c:ext>
          </c:extLst>
        </c:ser>
        <c:ser>
          <c:idx val="2"/>
          <c:order val="2"/>
          <c:tx>
            <c:strRef>
              <c:f>Sheet4!$A$20</c:f>
              <c:strCache>
                <c:ptCount val="1"/>
                <c:pt idx="0">
                  <c:v>Chicago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Sheet4!$B$17:$AS$17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Sheet4!$B$20:$AS$20</c:f>
              <c:numCache>
                <c:formatCode>#,##0</c:formatCode>
                <c:ptCount val="44"/>
                <c:pt idx="0">
                  <c:v>32.008344144768849</c:v>
                </c:pt>
                <c:pt idx="1">
                  <c:v>22.581271576619041</c:v>
                </c:pt>
                <c:pt idx="2">
                  <c:v>20.739119239283323</c:v>
                </c:pt>
                <c:pt idx="3">
                  <c:v>30.170408818730206</c:v>
                </c:pt>
                <c:pt idx="4">
                  <c:v>33.13676065656805</c:v>
                </c:pt>
                <c:pt idx="5">
                  <c:v>39.642521508127579</c:v>
                </c:pt>
                <c:pt idx="6">
                  <c:v>49.906655117888882</c:v>
                </c:pt>
                <c:pt idx="7">
                  <c:v>49.481042185367528</c:v>
                </c:pt>
                <c:pt idx="8">
                  <c:v>47.08800300862535</c:v>
                </c:pt>
                <c:pt idx="9">
                  <c:v>45.034040783587329</c:v>
                </c:pt>
                <c:pt idx="10">
                  <c:v>41.232103929574343</c:v>
                </c:pt>
                <c:pt idx="11">
                  <c:v>37.287190795138365</c:v>
                </c:pt>
                <c:pt idx="12">
                  <c:v>44.217082772156921</c:v>
                </c:pt>
                <c:pt idx="13">
                  <c:v>46.564449878890535</c:v>
                </c:pt>
                <c:pt idx="14">
                  <c:v>49.33430441925352</c:v>
                </c:pt>
                <c:pt idx="15">
                  <c:v>48.024782873428336</c:v>
                </c:pt>
                <c:pt idx="16">
                  <c:v>50.872385043438719</c:v>
                </c:pt>
                <c:pt idx="17">
                  <c:v>47.566241000541787</c:v>
                </c:pt>
                <c:pt idx="18">
                  <c:v>51.933448885433727</c:v>
                </c:pt>
                <c:pt idx="19">
                  <c:v>55.158923353800255</c:v>
                </c:pt>
                <c:pt idx="20">
                  <c:v>51.703986888379077</c:v>
                </c:pt>
                <c:pt idx="21">
                  <c:v>52.784237013231888</c:v>
                </c:pt>
                <c:pt idx="22">
                  <c:v>55.254363331179782</c:v>
                </c:pt>
                <c:pt idx="23">
                  <c:v>57.740179887618844</c:v>
                </c:pt>
                <c:pt idx="24">
                  <c:v>56.434956471937092</c:v>
                </c:pt>
                <c:pt idx="25">
                  <c:v>52.970173143100851</c:v>
                </c:pt>
                <c:pt idx="26">
                  <c:v>40.072506503740946</c:v>
                </c:pt>
                <c:pt idx="27">
                  <c:v>29.491862031071189</c:v>
                </c:pt>
                <c:pt idx="28">
                  <c:v>18.416161223744247</c:v>
                </c:pt>
                <c:pt idx="29">
                  <c:v>12.373671876768654</c:v>
                </c:pt>
                <c:pt idx="30">
                  <c:v>13.318554987495636</c:v>
                </c:pt>
                <c:pt idx="31">
                  <c:v>12.783929619222322</c:v>
                </c:pt>
                <c:pt idx="32">
                  <c:v>16.192250007664384</c:v>
                </c:pt>
                <c:pt idx="33">
                  <c:v>19.243740228841489</c:v>
                </c:pt>
                <c:pt idx="34">
                  <c:v>20.207833262442033</c:v>
                </c:pt>
                <c:pt idx="35">
                  <c:v>21.43391206957088</c:v>
                </c:pt>
                <c:pt idx="36">
                  <c:v>23.771609752076117</c:v>
                </c:pt>
                <c:pt idx="37">
                  <c:v>25.677800072206924</c:v>
                </c:pt>
                <c:pt idx="38">
                  <c:v>24.843763894055858</c:v>
                </c:pt>
                <c:pt idx="39">
                  <c:v>24.986213186691746</c:v>
                </c:pt>
                <c:pt idx="40">
                  <c:v>26.712806083019405</c:v>
                </c:pt>
                <c:pt idx="41">
                  <c:v>30.375143661815567</c:v>
                </c:pt>
                <c:pt idx="42">
                  <c:v>29.080673950859282</c:v>
                </c:pt>
                <c:pt idx="43">
                  <c:v>26.165419077388869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46-4277-AEE6-6CB2DA8B8DE2}"/>
            </c:ext>
          </c:extLst>
        </c:ser>
        <c:ser>
          <c:idx val="3"/>
          <c:order val="3"/>
          <c:tx>
            <c:strRef>
              <c:f>Sheet4!$A$21</c:f>
              <c:strCache>
                <c:ptCount val="1"/>
                <c:pt idx="0">
                  <c:v>Denver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Sheet4!$B$17:$AS$17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Sheet4!$B$21:$AS$21</c:f>
              <c:numCache>
                <c:formatCode>#,##0</c:formatCode>
                <c:ptCount val="44"/>
                <c:pt idx="0">
                  <c:v>49.762120884739261</c:v>
                </c:pt>
                <c:pt idx="1">
                  <c:v>39.804214035658525</c:v>
                </c:pt>
                <c:pt idx="2">
                  <c:v>40.945062711434161</c:v>
                </c:pt>
                <c:pt idx="3">
                  <c:v>64.655932005146397</c:v>
                </c:pt>
                <c:pt idx="4">
                  <c:v>66.458827301659326</c:v>
                </c:pt>
                <c:pt idx="5">
                  <c:v>55.745331052623733</c:v>
                </c:pt>
                <c:pt idx="6">
                  <c:v>55.712259424275722</c:v>
                </c:pt>
                <c:pt idx="7">
                  <c:v>42.258394334517341</c:v>
                </c:pt>
                <c:pt idx="8">
                  <c:v>35.954472609221106</c:v>
                </c:pt>
                <c:pt idx="9">
                  <c:v>32.133369537442583</c:v>
                </c:pt>
                <c:pt idx="10">
                  <c:v>32.454903535779934</c:v>
                </c:pt>
                <c:pt idx="11">
                  <c:v>34.906190369494588</c:v>
                </c:pt>
                <c:pt idx="12">
                  <c:v>47.099119906827795</c:v>
                </c:pt>
                <c:pt idx="13">
                  <c:v>54.889172768569104</c:v>
                </c:pt>
                <c:pt idx="14">
                  <c:v>61.83031702210468</c:v>
                </c:pt>
                <c:pt idx="15">
                  <c:v>60.635544826433296</c:v>
                </c:pt>
                <c:pt idx="16">
                  <c:v>65.002214255139037</c:v>
                </c:pt>
                <c:pt idx="17">
                  <c:v>61.281569373961652</c:v>
                </c:pt>
                <c:pt idx="18">
                  <c:v>67.183114932846195</c:v>
                </c:pt>
                <c:pt idx="19">
                  <c:v>65.832607889548811</c:v>
                </c:pt>
                <c:pt idx="20">
                  <c:v>63.371265824327999</c:v>
                </c:pt>
                <c:pt idx="21">
                  <c:v>64.92368126813659</c:v>
                </c:pt>
                <c:pt idx="22">
                  <c:v>64.918917061971172</c:v>
                </c:pt>
                <c:pt idx="23">
                  <c:v>65.693874160022546</c:v>
                </c:pt>
                <c:pt idx="24">
                  <c:v>70.511169482282014</c:v>
                </c:pt>
                <c:pt idx="25">
                  <c:v>71.526677704970751</c:v>
                </c:pt>
                <c:pt idx="26">
                  <c:v>62.394544760821269</c:v>
                </c:pt>
                <c:pt idx="27">
                  <c:v>50.207376650704276</c:v>
                </c:pt>
                <c:pt idx="28">
                  <c:v>32.400197134079832</c:v>
                </c:pt>
                <c:pt idx="29">
                  <c:v>24.593002562664296</c:v>
                </c:pt>
                <c:pt idx="30">
                  <c:v>24.288138176276352</c:v>
                </c:pt>
                <c:pt idx="31">
                  <c:v>25.779104419862335</c:v>
                </c:pt>
                <c:pt idx="32">
                  <c:v>35.930887430070733</c:v>
                </c:pt>
                <c:pt idx="33">
                  <c:v>42.492317284995323</c:v>
                </c:pt>
                <c:pt idx="34">
                  <c:v>43.593953306480579</c:v>
                </c:pt>
                <c:pt idx="35">
                  <c:v>44.643381417661068</c:v>
                </c:pt>
                <c:pt idx="36">
                  <c:v>49.731439355283278</c:v>
                </c:pt>
                <c:pt idx="37">
                  <c:v>50.360358819565306</c:v>
                </c:pt>
                <c:pt idx="38">
                  <c:v>49.009958047904419</c:v>
                </c:pt>
                <c:pt idx="39">
                  <c:v>47.603984369512453</c:v>
                </c:pt>
                <c:pt idx="40">
                  <c:v>52.778364787727867</c:v>
                </c:pt>
                <c:pt idx="41">
                  <c:v>64.361958442023095</c:v>
                </c:pt>
                <c:pt idx="42">
                  <c:v>58.407411628445786</c:v>
                </c:pt>
                <c:pt idx="43">
                  <c:v>46.738240570959832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46-4277-AEE6-6CB2DA8B8DE2}"/>
            </c:ext>
          </c:extLst>
        </c:ser>
        <c:ser>
          <c:idx val="4"/>
          <c:order val="4"/>
          <c:tx>
            <c:strRef>
              <c:f>Sheet4!$A$22</c:f>
              <c:strCache>
                <c:ptCount val="1"/>
                <c:pt idx="0">
                  <c:v>Philadelphia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Sheet4!$B$17:$AS$17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Sheet4!$B$22:$AS$22</c:f>
              <c:numCache>
                <c:formatCode>#,##0</c:formatCode>
                <c:ptCount val="44"/>
                <c:pt idx="0">
                  <c:v>29.885138646134259</c:v>
                </c:pt>
                <c:pt idx="1">
                  <c:v>26.516128426146782</c:v>
                </c:pt>
                <c:pt idx="2">
                  <c:v>26.5701733622261</c:v>
                </c:pt>
                <c:pt idx="3">
                  <c:v>42.576159497724738</c:v>
                </c:pt>
                <c:pt idx="4">
                  <c:v>48.47939393245651</c:v>
                </c:pt>
                <c:pt idx="5">
                  <c:v>58.77004229667773</c:v>
                </c:pt>
                <c:pt idx="6">
                  <c:v>64.003105379235748</c:v>
                </c:pt>
                <c:pt idx="7">
                  <c:v>60.954801300784126</c:v>
                </c:pt>
                <c:pt idx="8">
                  <c:v>53.878114551607368</c:v>
                </c:pt>
                <c:pt idx="9">
                  <c:v>44.075241419677901</c:v>
                </c:pt>
                <c:pt idx="10">
                  <c:v>32.104454113204241</c:v>
                </c:pt>
                <c:pt idx="11">
                  <c:v>27.46974278217807</c:v>
                </c:pt>
                <c:pt idx="12">
                  <c:v>31.839617200293265</c:v>
                </c:pt>
                <c:pt idx="13">
                  <c:v>33.357842201595595</c:v>
                </c:pt>
                <c:pt idx="14">
                  <c:v>33.395223482137737</c:v>
                </c:pt>
                <c:pt idx="15">
                  <c:v>30.076812583075142</c:v>
                </c:pt>
                <c:pt idx="16">
                  <c:v>31.936371478967274</c:v>
                </c:pt>
                <c:pt idx="17">
                  <c:v>32.69858653159946</c:v>
                </c:pt>
                <c:pt idx="18">
                  <c:v>36.502902052045059</c:v>
                </c:pt>
                <c:pt idx="19">
                  <c:v>37.448953144957507</c:v>
                </c:pt>
                <c:pt idx="20">
                  <c:v>36.478001153698649</c:v>
                </c:pt>
                <c:pt idx="21">
                  <c:v>36.03116089476498</c:v>
                </c:pt>
                <c:pt idx="22">
                  <c:v>39.289043361047668</c:v>
                </c:pt>
                <c:pt idx="23">
                  <c:v>40.120176999143098</c:v>
                </c:pt>
                <c:pt idx="24">
                  <c:v>42.83633648291439</c:v>
                </c:pt>
                <c:pt idx="25">
                  <c:v>44.085900522729354</c:v>
                </c:pt>
                <c:pt idx="26">
                  <c:v>36.500438397485979</c:v>
                </c:pt>
                <c:pt idx="27">
                  <c:v>30.745756380104709</c:v>
                </c:pt>
                <c:pt idx="28">
                  <c:v>23.267890635893007</c:v>
                </c:pt>
                <c:pt idx="29">
                  <c:v>14.893548785038245</c:v>
                </c:pt>
                <c:pt idx="30">
                  <c:v>15.534215736917032</c:v>
                </c:pt>
                <c:pt idx="31">
                  <c:v>15.711579288920269</c:v>
                </c:pt>
                <c:pt idx="32">
                  <c:v>18.689320579414403</c:v>
                </c:pt>
                <c:pt idx="33">
                  <c:v>22.605112457500059</c:v>
                </c:pt>
                <c:pt idx="34">
                  <c:v>23.559504703729036</c:v>
                </c:pt>
                <c:pt idx="35">
                  <c:v>29.451509220639387</c:v>
                </c:pt>
                <c:pt idx="36">
                  <c:v>23.584020108783037</c:v>
                </c:pt>
                <c:pt idx="37">
                  <c:v>25.05138303921894</c:v>
                </c:pt>
                <c:pt idx="38">
                  <c:v>24.788968032566036</c:v>
                </c:pt>
                <c:pt idx="39">
                  <c:v>27.36803620097205</c:v>
                </c:pt>
                <c:pt idx="40">
                  <c:v>27.140942083590708</c:v>
                </c:pt>
                <c:pt idx="41">
                  <c:v>31.696693754936913</c:v>
                </c:pt>
                <c:pt idx="42">
                  <c:v>29.431473455751867</c:v>
                </c:pt>
                <c:pt idx="43">
                  <c:v>27.439639096373924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246-4277-AEE6-6CB2DA8B8DE2}"/>
            </c:ext>
          </c:extLst>
        </c:ser>
        <c:ser>
          <c:idx val="5"/>
          <c:order val="5"/>
          <c:tx>
            <c:strRef>
              <c:f>Sheet4!$A$23</c:f>
              <c:strCache>
                <c:ptCount val="1"/>
                <c:pt idx="0">
                  <c:v>Seattle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Sheet4!$B$17:$AS$17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Sheet4!$B$23:$AS$23</c:f>
              <c:numCache>
                <c:formatCode>#,##0</c:formatCode>
                <c:ptCount val="44"/>
                <c:pt idx="0">
                  <c:v>72.245987481987513</c:v>
                </c:pt>
                <c:pt idx="1">
                  <c:v>53.642256626310242</c:v>
                </c:pt>
                <c:pt idx="2">
                  <c:v>45.056413731970345</c:v>
                </c:pt>
                <c:pt idx="3">
                  <c:v>79.803418219431393</c:v>
                </c:pt>
                <c:pt idx="4">
                  <c:v>94.454516747625306</c:v>
                </c:pt>
                <c:pt idx="5">
                  <c:v>104.32810237299485</c:v>
                </c:pt>
                <c:pt idx="6">
                  <c:v>109.79744520647368</c:v>
                </c:pt>
                <c:pt idx="7">
                  <c:v>87.884389897381922</c:v>
                </c:pt>
                <c:pt idx="8">
                  <c:v>90.210604577898792</c:v>
                </c:pt>
                <c:pt idx="9">
                  <c:v>85.39257333871339</c:v>
                </c:pt>
                <c:pt idx="10">
                  <c:v>65.72730990805151</c:v>
                </c:pt>
                <c:pt idx="11">
                  <c:v>46.891040849107711</c:v>
                </c:pt>
                <c:pt idx="12">
                  <c:v>47.145813451934913</c:v>
                </c:pt>
                <c:pt idx="13">
                  <c:v>47.659636916081794</c:v>
                </c:pt>
                <c:pt idx="14">
                  <c:v>55.487704369829856</c:v>
                </c:pt>
                <c:pt idx="15">
                  <c:v>51.302772061384381</c:v>
                </c:pt>
                <c:pt idx="16">
                  <c:v>53.452229162070012</c:v>
                </c:pt>
                <c:pt idx="17">
                  <c:v>56.218541187432074</c:v>
                </c:pt>
                <c:pt idx="18">
                  <c:v>60.54063454810877</c:v>
                </c:pt>
                <c:pt idx="19">
                  <c:v>60.71015657361103</c:v>
                </c:pt>
                <c:pt idx="20">
                  <c:v>58.985130526451876</c:v>
                </c:pt>
                <c:pt idx="21">
                  <c:v>59.572043977110091</c:v>
                </c:pt>
                <c:pt idx="22">
                  <c:v>62.698189447239379</c:v>
                </c:pt>
                <c:pt idx="23">
                  <c:v>72.319516442310359</c:v>
                </c:pt>
                <c:pt idx="24">
                  <c:v>79.54917602518816</c:v>
                </c:pt>
                <c:pt idx="25">
                  <c:v>81.817076471802693</c:v>
                </c:pt>
                <c:pt idx="26">
                  <c:v>64.07829230314303</c:v>
                </c:pt>
                <c:pt idx="27">
                  <c:v>47.514359632644705</c:v>
                </c:pt>
                <c:pt idx="28">
                  <c:v>26.206052252638425</c:v>
                </c:pt>
                <c:pt idx="29">
                  <c:v>14.776128410620972</c:v>
                </c:pt>
                <c:pt idx="30">
                  <c:v>16.253066913846972</c:v>
                </c:pt>
                <c:pt idx="31">
                  <c:v>16.438210946986434</c:v>
                </c:pt>
                <c:pt idx="32">
                  <c:v>22.399287653263269</c:v>
                </c:pt>
                <c:pt idx="33">
                  <c:v>28.571214389939719</c:v>
                </c:pt>
                <c:pt idx="34">
                  <c:v>29.809522566896568</c:v>
                </c:pt>
                <c:pt idx="35">
                  <c:v>33.931537215910197</c:v>
                </c:pt>
                <c:pt idx="36">
                  <c:v>36.830126731034326</c:v>
                </c:pt>
                <c:pt idx="37">
                  <c:v>40.03899965312408</c:v>
                </c:pt>
                <c:pt idx="38">
                  <c:v>40.306786287083632</c:v>
                </c:pt>
                <c:pt idx="39">
                  <c:v>41.327673265376433</c:v>
                </c:pt>
                <c:pt idx="40">
                  <c:v>41.380065468510971</c:v>
                </c:pt>
                <c:pt idx="41">
                  <c:v>47.801096986508014</c:v>
                </c:pt>
                <c:pt idx="42">
                  <c:v>44.597442650132542</c:v>
                </c:pt>
                <c:pt idx="43">
                  <c:v>40.22430658206099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246-4277-AEE6-6CB2DA8B8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9835855"/>
        <c:axId val="1249837295"/>
      </c:lineChart>
      <c:catAx>
        <c:axId val="124983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49837295"/>
        <c:crosses val="autoZero"/>
        <c:auto val="1"/>
        <c:lblAlgn val="ctr"/>
        <c:lblOffset val="100"/>
        <c:noMultiLvlLbl val="0"/>
      </c:catAx>
      <c:valAx>
        <c:axId val="124983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49835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7116769978220807E-2"/>
          <c:y val="5.6464554951591847E-2"/>
          <c:w val="0.89999990481122161"/>
          <c:h val="5.2623388895883527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30/04/2025</a:t>
            </a:fld>
            <a:endParaRPr lang="en-GB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6267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Aptos" panose="020B00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Aptos" panose="020B000402020202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Aptos" panose="020B00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Aptos" panose="020B00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92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434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23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5F387F-0A77-424D-88D8-FFE5F0CA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3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F873B-E40B-4AF7-8D2F-967775EB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54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AB0A-887B-46B8-BA72-781970F00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370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>
                <a:solidFill>
                  <a:schemeClr val="tx2"/>
                </a:solidFill>
                <a:latin typeface="Aptos" panose="020B00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Aptos" panose="020B0004020202020204" pitchFamily="34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32228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426464"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C8157-0191-4E69-819F-DB443768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00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95690-F0A7-4101-82DB-B17CE6B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93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E3B4B-D68B-4AFA-A20D-2ECE691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141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90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7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7" r:id="rId2"/>
    <p:sldLayoutId id="2147483875" r:id="rId3"/>
    <p:sldLayoutId id="2147483877" r:id="rId4"/>
    <p:sldLayoutId id="2147483921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Aptos" panose="020B0004020202020204" pitchFamily="34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8F00-DFCC-A122-BF74-F16539573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075688"/>
            <a:ext cx="4783882" cy="10881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ptos" panose="020B0004020202020204" pitchFamily="34" charset="0"/>
              </a:rPr>
              <a:t>Closing Plenary – Economic State of the Region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6B78B-8866-5508-BEB9-C0D9FC974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300984"/>
            <a:ext cx="4808028" cy="54508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latin typeface="Aptos" panose="020B0004020202020204" pitchFamily="34" charset="0"/>
              </a:rPr>
              <a:t>2025 SWREDA Conference | Las Cruces, NM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May 9, 2025</a:t>
            </a:r>
            <a:endParaRPr lang="en-US" sz="1600" dirty="0">
              <a:latin typeface="Aptos" panose="020B00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528ED4-86C8-DD5A-28C6-9BAC4B3ECB13}"/>
              </a:ext>
            </a:extLst>
          </p:cNvPr>
          <p:cNvGrpSpPr/>
          <p:nvPr/>
        </p:nvGrpSpPr>
        <p:grpSpPr>
          <a:xfrm>
            <a:off x="8265237" y="5862864"/>
            <a:ext cx="3694574" cy="558360"/>
            <a:chOff x="8265237" y="5862864"/>
            <a:chExt cx="3694574" cy="558360"/>
          </a:xfrm>
        </p:grpSpPr>
        <p:pic>
          <p:nvPicPr>
            <p:cNvPr id="4" name="Picture Placeholder 7">
              <a:extLst>
                <a:ext uri="{FF2B5EF4-FFF2-40B4-BE49-F238E27FC236}">
                  <a16:creationId xmlns:a16="http://schemas.microsoft.com/office/drawing/2014/main" id="{E380BEA8-0CE3-FAFF-463E-A48772C2B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1" b="5911"/>
            <a:stretch/>
          </p:blipFill>
          <p:spPr>
            <a:xfrm>
              <a:off x="8265237" y="5862864"/>
              <a:ext cx="573701" cy="558360"/>
            </a:xfrm>
            <a:prstGeom prst="ellipse">
              <a:avLst/>
            </a:prstGeom>
            <a:noFill/>
          </p:spPr>
        </p:pic>
        <p:sp>
          <p:nvSpPr>
            <p:cNvPr id="5" name="Text Placeholder 4">
              <a:extLst>
                <a:ext uri="{FF2B5EF4-FFF2-40B4-BE49-F238E27FC236}">
                  <a16:creationId xmlns:a16="http://schemas.microsoft.com/office/drawing/2014/main" id="{721FDC76-6B93-5952-3396-9C4ED66363E9}"/>
                </a:ext>
              </a:extLst>
            </p:cNvPr>
            <p:cNvSpPr txBox="1">
              <a:spLocks/>
            </p:cNvSpPr>
            <p:nvPr/>
          </p:nvSpPr>
          <p:spPr>
            <a:xfrm>
              <a:off x="8964453" y="5873659"/>
              <a:ext cx="2995358" cy="169336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marL="0" marR="0" indent="0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026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539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marR="0" indent="0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19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53938" marR="0" indent="-153938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19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363293" marR="0" indent="-153938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026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77825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01065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24306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7547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tx2"/>
                  </a:solidFill>
                  <a:latin typeface="Aptos" panose="020B0004020202020204" pitchFamily="34" charset="0"/>
                </a:rPr>
                <a:t>Brian Kelsey</a:t>
              </a:r>
            </a:p>
          </p:txBody>
        </p:sp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513FAFB6-22D3-A0D8-C560-CC017F373AB8}"/>
                </a:ext>
              </a:extLst>
            </p:cNvPr>
            <p:cNvSpPr txBox="1">
              <a:spLocks/>
            </p:cNvSpPr>
            <p:nvPr/>
          </p:nvSpPr>
          <p:spPr>
            <a:xfrm>
              <a:off x="8964453" y="6090700"/>
              <a:ext cx="2995358" cy="33052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None/>
                <a:tabLst/>
                <a:defRPr sz="855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539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marR="0" indent="0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19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53938" marR="0" indent="-153938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19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363293" marR="0" indent="-153938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026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77825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01065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24306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7547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bg1"/>
                  </a:solidFill>
                  <a:latin typeface="Aptos" panose="020B0004020202020204" pitchFamily="34" charset="0"/>
                </a:rPr>
                <a:t>Manager, Economic Development Advisory Services</a:t>
              </a:r>
            </a:p>
            <a:p>
              <a:r>
                <a:rPr lang="en-GB" dirty="0">
                  <a:solidFill>
                    <a:schemeClr val="bg1"/>
                  </a:solidFill>
                  <a:latin typeface="Aptos" panose="020B0004020202020204" pitchFamily="34" charset="0"/>
                </a:rPr>
                <a:t>Fort Worth, Texas | brian.kelsey@ey.com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9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E8A09-6C24-E06D-7A1E-1F5386AAD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4329E-4D9A-6E69-EEE8-8FA236A4B7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934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487A-268A-2A6C-F896-9F75D63A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supply: New units permitted per 10,000 residents, 1980-2023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2D1F5-08AD-A9C8-60E2-8A17E219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11</a:t>
            </a:fld>
            <a:endParaRPr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C5EA5E0-C763-2DCA-D9BD-2D3F5DFA1081}"/>
              </a:ext>
            </a:extLst>
          </p:cNvPr>
          <p:cNvSpPr txBox="1">
            <a:spLocks/>
          </p:cNvSpPr>
          <p:nvPr/>
        </p:nvSpPr>
        <p:spPr>
          <a:xfrm>
            <a:off x="1280287" y="6405202"/>
            <a:ext cx="8742671" cy="3120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Sources: HUD SOC Building Permits, U.S. Bureau of Economic Analysis.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678A648-3D68-2D23-35F2-7BDBC09AE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434956"/>
              </p:ext>
            </p:extLst>
          </p:nvPr>
        </p:nvGraphicFramePr>
        <p:xfrm>
          <a:off x="609600" y="1138238"/>
          <a:ext cx="6303264" cy="494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5A43C12-B26A-D6DE-2E74-2C8D7D0E8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84164"/>
              </p:ext>
            </p:extLst>
          </p:nvPr>
        </p:nvGraphicFramePr>
        <p:xfrm>
          <a:off x="7415022" y="1138238"/>
          <a:ext cx="4173411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8711">
                  <a:extLst>
                    <a:ext uri="{9D8B030D-6E8A-4147-A177-3AD203B41FA5}">
                      <a16:colId xmlns:a16="http://schemas.microsoft.com/office/drawing/2014/main" val="436558701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194822859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441936166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1474145368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632355780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78286536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Avg Ann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1980s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1990s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2000s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2010s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2020s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1701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Atlanta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88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72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80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43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70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011333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Austin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68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46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63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48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63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51026109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Denver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48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55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57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41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47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424645303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Seattle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82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55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57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31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40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2361815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Philly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46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33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34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23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27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92589479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Chicago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37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47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43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26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278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5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46C43-D8B4-A32C-051D-B15351B50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5BA0D6-9F43-5B32-6381-C0549BA8D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Childcare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AE858-035B-2DB2-1FE9-9A4EFED964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60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D43D-15B6-1085-D3E3-45A14EC3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CEDS: Closing childcare gaps as a workforce development strategy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14ABA7-971C-5345-28EB-3F607A71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13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5952A-66EE-735F-F163-37DDFAE255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66"/>
          <a:stretch/>
        </p:blipFill>
        <p:spPr>
          <a:xfrm>
            <a:off x="617221" y="1088752"/>
            <a:ext cx="10971212" cy="5265557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CA5F819-CA3F-A5DF-534C-842D182199D9}"/>
              </a:ext>
            </a:extLst>
          </p:cNvPr>
          <p:cNvSpPr txBox="1">
            <a:spLocks/>
          </p:cNvSpPr>
          <p:nvPr/>
        </p:nvSpPr>
        <p:spPr>
          <a:xfrm>
            <a:off x="1280287" y="6471244"/>
            <a:ext cx="1030814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Tennessee Department of Human Services. https://tnchildcarehelpdesk.sworpswebapp.sworps.utk.edu/child-care-desert-map/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1930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A64D02-2DE7-7B5E-6E44-A4609DBF31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14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95C7D-6DDA-D573-89BD-EB95E66B4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761"/>
            <a:ext cx="12198350" cy="55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0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1FB5AF-72FE-44E8-ABD8-438921E116C0}"/>
              </a:ext>
            </a:extLst>
          </p:cNvPr>
          <p:cNvSpPr txBox="1">
            <a:spLocks/>
          </p:cNvSpPr>
          <p:nvPr/>
        </p:nvSpPr>
        <p:spPr>
          <a:xfrm>
            <a:off x="8406581" y="563952"/>
            <a:ext cx="3309810" cy="1868204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srgbClr val="FFFFFF"/>
                </a:solidFill>
                <a:latin typeface="+mj-lt"/>
              </a:rPr>
              <a:t>EY refers to the global organization, and may refer to one or more, of the member firms of Ernst &amp; Young Global Limited, each of which is a separate legal entity. Ernst &amp; Young Global Limited, a UK company limited by guarantee, does not provide services to clients. Information about how EY collects and uses personal data and a description of the rights individuals have under data protection legislation are available via ey.com/privacy. EY member firms do not practice law where prohibited by local laws. For more information about our organization, please visit ey.com.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srgbClr val="FFFFFF"/>
              </a:solidFill>
              <a:latin typeface="+mj-lt"/>
            </a:endParaRPr>
          </a:p>
          <a:p>
            <a:pPr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srgbClr val="FFFFFF"/>
                </a:solidFill>
              </a:rPr>
              <a:t>© 2025 Ernst &amp; Young LLP. </a:t>
            </a:r>
          </a:p>
          <a:p>
            <a:pPr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srgbClr val="FFFFFF"/>
                </a:solidFill>
              </a:rPr>
              <a:t>All Rights Reserved.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endParaRPr lang="en-IN" sz="700" kern="0" dirty="0">
              <a:solidFill>
                <a:srgbClr val="FFFFFF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11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ey.com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4E81A-39DE-435F-B0D4-D0C0428AA4AD}"/>
              </a:ext>
            </a:extLst>
          </p:cNvPr>
          <p:cNvSpPr txBox="1">
            <a:spLocks/>
          </p:cNvSpPr>
          <p:nvPr/>
        </p:nvSpPr>
        <p:spPr>
          <a:xfrm>
            <a:off x="481959" y="563952"/>
            <a:ext cx="3205138" cy="2660728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" panose="02000503020000020004" pitchFamily="2" charset="0"/>
              </a:rPr>
              <a:t>EY 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" panose="02000503020000020004" pitchFamily="2" charset="0"/>
                <a:cs typeface="Arial"/>
              </a:rPr>
              <a:t>|  </a:t>
            </a:r>
            <a:r>
              <a:rPr lang="en-IN" sz="1200" kern="0">
                <a:solidFill>
                  <a:srgbClr val="FFE600"/>
                </a:solidFill>
                <a:latin typeface="EYInterstate" panose="02000503020000020004" pitchFamily="2" charset="0"/>
                <a:cs typeface="Arial"/>
              </a:rPr>
              <a:t>Building a better working world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" panose="02000503020000020004" pitchFamily="2" charset="0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" panose="02000503020000020004" pitchFamily="2" charset="0"/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1100" kern="0">
                <a:solidFill>
                  <a:srgbClr val="FFFFFF"/>
                </a:solidFill>
                <a:latin typeface="EYInterstate" panose="02000503020000020004" pitchFamily="2" charset="0"/>
              </a:rPr>
              <a:t>EY exists to build a better working world, helping to create long-term value for clients, people and society and build trust in the capital markets. 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1100" kern="0">
              <a:solidFill>
                <a:srgbClr val="FFFFFF"/>
              </a:solidFill>
              <a:latin typeface="EYInterstate" panose="02000503020000020004" pitchFamily="2" charset="0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1100" kern="0">
                <a:solidFill>
                  <a:srgbClr val="FFFFFF"/>
                </a:solidFill>
                <a:latin typeface="EYInterstate" panose="02000503020000020004" pitchFamily="2" charset="0"/>
              </a:rPr>
              <a:t>Enabled by data and technology, diverse EY teams in over 150 countries provide trust through assurance and help clients grow, transform and operate. 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1100" kern="0">
              <a:solidFill>
                <a:srgbClr val="FFFFFF"/>
              </a:solidFill>
              <a:latin typeface="EYInterstate" panose="02000503020000020004" pitchFamily="2" charset="0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1100" kern="0">
                <a:solidFill>
                  <a:srgbClr val="FFFFFF"/>
                </a:solidFill>
                <a:latin typeface="EYInterstate" panose="02000503020000020004" pitchFamily="2" charset="0"/>
              </a:rPr>
              <a:t>Working across assurance, consulting, law, strategy, tax and transactions, EY teams ask better questions to find new answers for the complex issues facing our world today.</a:t>
            </a:r>
          </a:p>
        </p:txBody>
      </p:sp>
    </p:spTree>
    <p:extLst>
      <p:ext uri="{BB962C8B-B14F-4D97-AF65-F5344CB8AC3E}">
        <p14:creationId xmlns:p14="http://schemas.microsoft.com/office/powerpoint/2010/main" val="215083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91F5-EC55-AB7B-7F0B-51393DC5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EDA Regions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AB6A61-2751-9953-9FBC-41AD3E20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Page </a:t>
            </a:r>
            <a:fld id="{F1BC30E3-FFE5-4B91-AA19-87A149EBB9EE}" type="slidenum">
              <a:rPr smtClean="0">
                <a:solidFill>
                  <a:schemeClr val="tx1"/>
                </a:solidFill>
              </a:rPr>
              <a:pPr/>
              <a:t>2</a:t>
            </a:fld>
            <a:endParaRPr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E24D7A-BC6A-7187-F054-58E5C245E839}"/>
              </a:ext>
            </a:extLst>
          </p:cNvPr>
          <p:cNvGrpSpPr/>
          <p:nvPr/>
        </p:nvGrpSpPr>
        <p:grpSpPr>
          <a:xfrm>
            <a:off x="1429026" y="1219200"/>
            <a:ext cx="9333948" cy="5394772"/>
            <a:chOff x="1718750" y="1219200"/>
            <a:chExt cx="9333948" cy="53947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EEB084-CEB8-2932-E583-BF0C2C4A5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8144" y="1219200"/>
              <a:ext cx="7695712" cy="539477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16FEC0-756B-9275-23FD-62267655AB7A}"/>
                </a:ext>
              </a:extLst>
            </p:cNvPr>
            <p:cNvSpPr txBox="1"/>
            <p:nvPr/>
          </p:nvSpPr>
          <p:spPr>
            <a:xfrm>
              <a:off x="1718750" y="2342563"/>
              <a:ext cx="1058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Seattle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BAB17B-D70C-487D-E920-7CA5A1DAA5CF}"/>
                </a:ext>
              </a:extLst>
            </p:cNvPr>
            <p:cNvSpPr txBox="1"/>
            <p:nvPr/>
          </p:nvSpPr>
          <p:spPr>
            <a:xfrm>
              <a:off x="4755472" y="1243783"/>
              <a:ext cx="1340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Denver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624BA0-19A7-23BD-C7FB-A3F89866915B}"/>
                </a:ext>
              </a:extLst>
            </p:cNvPr>
            <p:cNvSpPr txBox="1"/>
            <p:nvPr/>
          </p:nvSpPr>
          <p:spPr>
            <a:xfrm>
              <a:off x="6397408" y="1428449"/>
              <a:ext cx="1340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Chicago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434DD5-2D24-D106-6CA5-955576ADA864}"/>
                </a:ext>
              </a:extLst>
            </p:cNvPr>
            <p:cNvSpPr txBox="1"/>
            <p:nvPr/>
          </p:nvSpPr>
          <p:spPr>
            <a:xfrm>
              <a:off x="9574999" y="1948934"/>
              <a:ext cx="1477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Philadelphia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503975-1B60-4FA1-917B-6669181ADA3C}"/>
                </a:ext>
              </a:extLst>
            </p:cNvPr>
            <p:cNvSpPr txBox="1"/>
            <p:nvPr/>
          </p:nvSpPr>
          <p:spPr>
            <a:xfrm>
              <a:off x="8234471" y="4355069"/>
              <a:ext cx="1340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Atlanta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8C69CD-2F78-61ED-DB94-2DF54D740828}"/>
                </a:ext>
              </a:extLst>
            </p:cNvPr>
            <p:cNvSpPr txBox="1"/>
            <p:nvPr/>
          </p:nvSpPr>
          <p:spPr>
            <a:xfrm>
              <a:off x="4571044" y="4724401"/>
              <a:ext cx="134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BF5700"/>
                  </a:solidFill>
                  <a:latin typeface="Aptos" panose="020B0004020202020204" pitchFamily="34" charset="0"/>
                </a:rPr>
                <a:t>Austin</a:t>
              </a:r>
            </a:p>
          </p:txBody>
        </p:sp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A0344D9-7C33-BF6C-A56B-5BAE20DA1279}"/>
              </a:ext>
            </a:extLst>
          </p:cNvPr>
          <p:cNvSpPr txBox="1">
            <a:spLocks/>
          </p:cNvSpPr>
          <p:nvPr/>
        </p:nvSpPr>
        <p:spPr>
          <a:xfrm>
            <a:off x="1429026" y="6471244"/>
            <a:ext cx="398143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* Map and charts omit U.S. Territories and Puerto Rico due to data availability.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166CB-3962-B828-AD76-39A67483D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3209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8213D7-1D55-2ECC-7D78-16273C671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3209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ACBC69-F03A-363F-4D92-635B374D42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EDA Regional Office Directors, 2014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2B3EC9-BF03-109A-4DC0-D8ABE04106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2014 SWREDA: </a:t>
            </a:r>
            <a:r>
              <a:rPr lang="en-US" i="1" dirty="0"/>
              <a:t>Mano a mano</a:t>
            </a:r>
            <a:r>
              <a:rPr lang="en-US" dirty="0"/>
              <a:t> results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50B049-6457-7447-A87F-BD02BE9E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Region: The Origin Story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569182-5474-EAAD-B009-107EB8164C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3</a:t>
            </a:fld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3177E7A-84FF-8FEC-EC26-0B8BF654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878792"/>
            <a:ext cx="5393208" cy="321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C8AFA25-0FE2-1E7C-59CB-7325E10AB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6"/>
          <a:stretch/>
        </p:blipFill>
        <p:spPr bwMode="auto">
          <a:xfrm>
            <a:off x="6199632" y="1869440"/>
            <a:ext cx="5393208" cy="322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27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EC714B-AEB7-73F7-16AE-CC6BAE26D8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2C35A2-4A50-E476-1B92-046C6CA214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60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26890-A8D9-0562-9F29-3676543F2E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GDP growth, 2019-2024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B7F55-9BED-EC68-0D7E-2039713AF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growth, 2019-2024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BB2CEE-2BB5-09F3-3AC2-79731A9A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EDA Austin is the second-fastest growing EDA regional economy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5749E-336A-4BEE-EB32-A9F27FC798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5</a:t>
            </a:fld>
            <a:endParaRPr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671819-F794-1AAC-9DF3-F2F0E7EFE31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7334480"/>
              </p:ext>
            </p:extLst>
          </p:nvPr>
        </p:nvGraphicFramePr>
        <p:xfrm>
          <a:off x="612775" y="1645920"/>
          <a:ext cx="5392738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F0DB98C-0CD0-3FC6-3C31-CE1E3A2C6A0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4343587"/>
              </p:ext>
            </p:extLst>
          </p:nvPr>
        </p:nvGraphicFramePr>
        <p:xfrm>
          <a:off x="6199188" y="1645920"/>
          <a:ext cx="5394325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D97639E-99B6-B0BF-B3AC-CB189FF60684}"/>
              </a:ext>
            </a:extLst>
          </p:cNvPr>
          <p:cNvSpPr txBox="1">
            <a:spLocks/>
          </p:cNvSpPr>
          <p:nvPr/>
        </p:nvSpPr>
        <p:spPr>
          <a:xfrm>
            <a:off x="1280287" y="6471244"/>
            <a:ext cx="50141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</a:t>
            </a:r>
            <a:r>
              <a:rPr lang="en-GB" dirty="0" err="1"/>
              <a:t>Lightcast</a:t>
            </a:r>
            <a:r>
              <a:rPr lang="en-GB" dirty="0"/>
              <a:t>. GDP growth is not adjusted for inflation.</a:t>
            </a:r>
            <a:endParaRPr dirty="0"/>
          </a:p>
        </p:txBody>
      </p:sp>
      <p:pic>
        <p:nvPicPr>
          <p:cNvPr id="12" name="Graphic 11" descr="Lightbulb outline">
            <a:extLst>
              <a:ext uri="{FF2B5EF4-FFF2-40B4-BE49-F238E27FC236}">
                <a16:creationId xmlns:a16="http://schemas.microsoft.com/office/drawing/2014/main" id="{327B18F3-F6BB-E0A7-2D77-F0D77ED0E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5926" y="5958026"/>
            <a:ext cx="457200" cy="4572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0543415-88F6-B662-255C-B74F47BA799C}"/>
              </a:ext>
            </a:extLst>
          </p:cNvPr>
          <p:cNvSpPr txBox="1">
            <a:spLocks/>
          </p:cNvSpPr>
          <p:nvPr/>
        </p:nvSpPr>
        <p:spPr>
          <a:xfrm>
            <a:off x="6192839" y="5930804"/>
            <a:ext cx="5392736" cy="5116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EDA Austin is a </a:t>
            </a:r>
            <a:r>
              <a:rPr lang="en-GB" sz="1400" dirty="0">
                <a:solidFill>
                  <a:schemeClr val="tx2"/>
                </a:solidFill>
              </a:rPr>
              <a:t>$3.2 trillion </a:t>
            </a:r>
            <a:r>
              <a:rPr lang="en-GB" sz="1400" dirty="0"/>
              <a:t>economy, about </a:t>
            </a:r>
            <a:r>
              <a:rPr lang="en-GB" sz="1400" dirty="0">
                <a:solidFill>
                  <a:schemeClr val="tx2"/>
                </a:solidFill>
              </a:rPr>
              <a:t>13%</a:t>
            </a:r>
            <a:r>
              <a:rPr lang="en-GB" sz="1400" dirty="0"/>
              <a:t> of total U.S. GDP. Employers added nearly </a:t>
            </a:r>
            <a:r>
              <a:rPr lang="en-GB" sz="1400" dirty="0">
                <a:solidFill>
                  <a:schemeClr val="tx2"/>
                </a:solidFill>
              </a:rPr>
              <a:t>1.5 million</a:t>
            </a:r>
            <a:r>
              <a:rPr lang="en-GB" sz="1400" dirty="0"/>
              <a:t> jobs in 2019-2024.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34550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10859-1133-0605-2592-35C33AFB9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247CA-A10A-F535-2CD1-1A17E7EEA9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All U.S. metros, February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92A49-3903-10BC-F466-6E0CD447F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EDA Austin metros, February 2025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709179-DC8E-8533-AF89-D646020E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Fastest growing U.S. metro job markets, February 2024-February 2025 (YoY)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2C068-072D-6B5D-6E97-E788B1F14C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6</a:t>
            </a:fld>
            <a:endParaRPr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54387B7-2D08-3014-02DC-AE62437BC6D7}"/>
              </a:ext>
            </a:extLst>
          </p:cNvPr>
          <p:cNvSpPr txBox="1">
            <a:spLocks/>
          </p:cNvSpPr>
          <p:nvPr/>
        </p:nvSpPr>
        <p:spPr>
          <a:xfrm>
            <a:off x="1280287" y="6471244"/>
            <a:ext cx="50141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U.S. Bureau of Labor Statistics</a:t>
            </a:r>
            <a:endParaRPr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C4A6299-7709-6D4D-712D-B4CD9A78A5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9198691"/>
              </p:ext>
            </p:extLst>
          </p:nvPr>
        </p:nvGraphicFramePr>
        <p:xfrm>
          <a:off x="612775" y="1645920"/>
          <a:ext cx="4584383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2703">
                  <a:extLst>
                    <a:ext uri="{9D8B030D-6E8A-4147-A177-3AD203B41FA5}">
                      <a16:colId xmlns:a16="http://schemas.microsoft.com/office/drawing/2014/main" val="393487398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11164478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1323334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Jobs(k)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YoY Growth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5815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Sandusky, OH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50.1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6.14%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663333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Barnstable, MA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91.0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5.94%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45181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Rochester, MN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129.5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5.46%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7875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Napa, CA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76.4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4.80%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97690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Coeur d'Alene, ID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75.0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4.60%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47620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Traverse City, MI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70.0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4.17%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72646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Atlantic City-Hammonton, NJ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167.6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4.10%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70942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St. George, UT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89.1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3.60%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66422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Kennewick-Richland, WA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128.3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3.38%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17307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Chambersburg, PA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62.6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3.30%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37323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Eagle Pass, TX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18.8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3.30%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65375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Boise, ID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407.8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3.29%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07708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Walla Walla, WA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28.4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3.27%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58313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Goldsboro, NC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42.9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3.12%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15814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Rapid City, SD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74.0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3.06%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673367"/>
                  </a:ext>
                </a:extLst>
              </a:tr>
            </a:tbl>
          </a:graphicData>
        </a:graphic>
      </p:graphicFrame>
      <p:graphicFrame>
        <p:nvGraphicFramePr>
          <p:cNvPr id="16" name="Content Placeholder 14">
            <a:extLst>
              <a:ext uri="{FF2B5EF4-FFF2-40B4-BE49-F238E27FC236}">
                <a16:creationId xmlns:a16="http://schemas.microsoft.com/office/drawing/2014/main" id="{DBEB406B-267B-2031-5367-AE6319C0E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541734"/>
              </p:ext>
            </p:extLst>
          </p:nvPr>
        </p:nvGraphicFramePr>
        <p:xfrm>
          <a:off x="6195226" y="1645920"/>
          <a:ext cx="4689412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7732">
                  <a:extLst>
                    <a:ext uri="{9D8B030D-6E8A-4147-A177-3AD203B41FA5}">
                      <a16:colId xmlns:a16="http://schemas.microsoft.com/office/drawing/2014/main" val="393487398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11164478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1323334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Jobs(k)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YoY Growth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5815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Eagle Pass, TX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18.8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3.30%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663333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College Station-Bryan, TX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147.9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2.78%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45181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Fayetteville-Springdale-Rogers, 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311.5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2.47%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7875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Laredo, TX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114.2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2.33%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97690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Albuquerque, NM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427.6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2.13%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47620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Slidell-Mandeville-Covington, 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101.9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2.00%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72646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Hammond, 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51.1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2.00%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70942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Lafayette, 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185.7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1.98%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66422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Amarillo, TX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130.4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1.95%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17307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San Antonio-New Braunfels, TX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1,191.30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1.82%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37323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Beaumont-Port Arthur, TX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169.2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1.81%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65375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Midland, TX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40.4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1.76%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07708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Santa Fe, NM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63.6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1.76%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58313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 Paso, TX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355.9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1.74%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15814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New Orleans-Metairie, LA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478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1.68%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67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24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BC5636-1092-4859-1AAB-567DAF46E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Workforce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E1FA8-C3B3-DDA8-FDE4-286E05FFAA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23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A658D-AE9A-0E4C-D166-4E9A0234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9C3DF-E69A-65A6-B323-9B6ED800A0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Unemployment rate, March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74445-8C2A-C302-E793-21088F1D1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Potential labor surplus/deficit, 2024-2034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9AF5BE-87E4-D039-5222-80886355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EDA Austin is best positioned </a:t>
            </a:r>
            <a:r>
              <a:rPr lang="en-US" i="1" dirty="0"/>
              <a:t>overall</a:t>
            </a:r>
            <a:r>
              <a:rPr lang="en-US" dirty="0"/>
              <a:t> to meet forecasted labor demand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79D2C-98EC-11B0-E27E-8CEACE7C0A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8</a:t>
            </a:fld>
            <a:endParaRPr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19C20E1-3BC2-670F-657B-B697CBCD5EB5}"/>
              </a:ext>
            </a:extLst>
          </p:cNvPr>
          <p:cNvSpPr txBox="1">
            <a:spLocks/>
          </p:cNvSpPr>
          <p:nvPr/>
        </p:nvSpPr>
        <p:spPr>
          <a:xfrm>
            <a:off x="1280287" y="6471244"/>
            <a:ext cx="50141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U.S. Bureau of Labor Statistics, </a:t>
            </a:r>
            <a:r>
              <a:rPr lang="en-GB" dirty="0" err="1"/>
              <a:t>Lightcast</a:t>
            </a:r>
            <a:r>
              <a:rPr lang="en-GB" dirty="0"/>
              <a:t>.</a:t>
            </a:r>
            <a:endParaRPr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66E61395-43B8-7985-7DA2-00640397E37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5092092"/>
              </p:ext>
            </p:extLst>
          </p:nvPr>
        </p:nvGraphicFramePr>
        <p:xfrm>
          <a:off x="6199188" y="1645920"/>
          <a:ext cx="5253990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75966319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3210354059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1373505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3252148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Job Change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2024-2034</a:t>
                      </a:r>
                    </a:p>
                  </a:txBody>
                  <a:tcPr marL="0" marR="0" marT="9144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Pop Change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Age 25-64</a:t>
                      </a:r>
                    </a:p>
                  </a:txBody>
                  <a:tcPr marL="0" marR="0" marT="9144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Difference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Pop-Jobs</a:t>
                      </a:r>
                    </a:p>
                  </a:txBody>
                  <a:tcPr marL="0" marR="0" marT="9144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9293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Austin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2,399,303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2,640,043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240,740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33782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Atlanta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2,784,237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2,997,625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213,388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422822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Denver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1,303,605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858,508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-445,097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127369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Chicago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735,906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-218,738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-954,644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704893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Philadelphia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2,200,518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-269,645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-2,470,163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526564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Seattle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3,050,217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29,275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-3,020,942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845151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8790211-918F-D9E7-5852-51150AE3A39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2103562"/>
              </p:ext>
            </p:extLst>
          </p:nvPr>
        </p:nvGraphicFramePr>
        <p:xfrm>
          <a:off x="612775" y="1645920"/>
          <a:ext cx="5392738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474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33ED-C814-C6E4-C611-B6065FF2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growth in working-age population by county (25-64), 2024-2034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F9072-E3A4-2491-009A-61090B08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9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9237FB-04DB-A67A-EE74-EB1476677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18" y="978957"/>
            <a:ext cx="10978515" cy="5397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1DCEDF-4D5B-B7A2-B838-C83DE37B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77" y="3924512"/>
            <a:ext cx="1303019" cy="2351790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C9F3781-B5A0-4718-5F98-C1D6A6A3CABF}"/>
              </a:ext>
            </a:extLst>
          </p:cNvPr>
          <p:cNvSpPr txBox="1">
            <a:spLocks/>
          </p:cNvSpPr>
          <p:nvPr/>
        </p:nvSpPr>
        <p:spPr>
          <a:xfrm>
            <a:off x="1280287" y="6471244"/>
            <a:ext cx="50141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</a:t>
            </a:r>
            <a:r>
              <a:rPr lang="en-GB" dirty="0" err="1"/>
              <a:t>Lightcast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030159"/>
      </p:ext>
    </p:extLst>
  </p:cSld>
  <p:clrMapOvr>
    <a:masterClrMapping/>
  </p:clrMapOvr>
</p:sld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c31c17-ab86-4a70-9efd-2059301c0097">
      <Terms xmlns="http://schemas.microsoft.com/office/infopath/2007/PartnerControls"/>
    </lcf76f155ced4ddcb4097134ff3c332f>
    <TaxCatchAll xmlns="50c908b1-f277-4340-90a9-4611d0b0f0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F374779ADA04D930B5B8EA03F269D" ma:contentTypeVersion="19" ma:contentTypeDescription="Create a new document." ma:contentTypeScope="" ma:versionID="c053a7d46a3790efea1898101402509c">
  <xsd:schema xmlns:xsd="http://www.w3.org/2001/XMLSchema" xmlns:xs="http://www.w3.org/2001/XMLSchema" xmlns:p="http://schemas.microsoft.com/office/2006/metadata/properties" xmlns:ns2="2ac31c17-ab86-4a70-9efd-2059301c0097" xmlns:ns3="677d33f0-78ef-4b46-8d5a-bc14536297b4" xmlns:ns4="50c908b1-f277-4340-90a9-4611d0b0f078" targetNamespace="http://schemas.microsoft.com/office/2006/metadata/properties" ma:root="true" ma:fieldsID="1b9be069afa2c3ae069ffdd586084f2a" ns2:_="" ns3:_="" ns4:_="">
    <xsd:import namespace="2ac31c17-ab86-4a70-9efd-2059301c0097"/>
    <xsd:import namespace="677d33f0-78ef-4b46-8d5a-bc14536297b4"/>
    <xsd:import namespace="50c908b1-f277-4340-90a9-4611d0b0f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31c17-ab86-4a70-9efd-2059301c0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d33f0-78ef-4b46-8d5a-bc14536297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908b1-f277-4340-90a9-4611d0b0f07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52a2abf-c02c-431b-8cab-ea0b7ee3894e}" ma:internalName="TaxCatchAll" ma:showField="CatchAllData" ma:web="677d33f0-78ef-4b46-8d5a-bc14536297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8CB3DB-7FC1-4AB0-ADC1-FDAD156321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8C3335-8D08-4E6F-B525-E2755980F4E8}">
  <ds:schemaRefs>
    <ds:schemaRef ds:uri="2ac31c17-ab86-4a70-9efd-2059301c0097"/>
    <ds:schemaRef ds:uri="50c908b1-f277-4340-90a9-4611d0b0f078"/>
    <ds:schemaRef ds:uri="677d33f0-78ef-4b46-8d5a-bc14536297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DF01E0-F408-43F5-ACC5-DAF8D79C4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31c17-ab86-4a70-9efd-2059301c0097"/>
    <ds:schemaRef ds:uri="677d33f0-78ef-4b46-8d5a-bc14536297b4"/>
    <ds:schemaRef ds:uri="50c908b1-f277-4340-90a9-4611d0b0f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838</Words>
  <Application>Microsoft Office PowerPoint</Application>
  <PresentationFormat>Custom</PresentationFormat>
  <Paragraphs>237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EYInterstate</vt:lpstr>
      <vt:lpstr>EYInterstate Light</vt:lpstr>
      <vt:lpstr>EY dark background</vt:lpstr>
      <vt:lpstr>Closing Plenary – Economic State of the Region</vt:lpstr>
      <vt:lpstr>EDA Regions</vt:lpstr>
      <vt:lpstr>State of the Region: The Origin Story</vt:lpstr>
      <vt:lpstr>PowerPoint Presentation</vt:lpstr>
      <vt:lpstr>EDA Austin is the second-fastest growing EDA regional economy</vt:lpstr>
      <vt:lpstr>Fastest growing U.S. metro job markets, February 2024-February 2025 (YoY)</vt:lpstr>
      <vt:lpstr>PowerPoint Presentation</vt:lpstr>
      <vt:lpstr>EDA Austin is best positioned overall to meet forecasted labor demand</vt:lpstr>
      <vt:lpstr>Projected growth in working-age population by county (25-64), 2024-2034</vt:lpstr>
      <vt:lpstr>PowerPoint Presentation</vt:lpstr>
      <vt:lpstr>Housing supply: New units permitted per 10,000 residents, 1980-2023</vt:lpstr>
      <vt:lpstr>PowerPoint Presentation</vt:lpstr>
      <vt:lpstr>CEDS: Closing childcare gaps as a workforce development strategy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</dc:title>
  <dc:creator/>
  <cp:keywords/>
  <cp:lastModifiedBy/>
  <cp:revision>1</cp:revision>
  <dcterms:created xsi:type="dcterms:W3CDTF">2020-06-09T18:31:46Z</dcterms:created>
  <dcterms:modified xsi:type="dcterms:W3CDTF">2025-04-30T16:05:34Z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0x01010013AF374779ADA04D930B5B8EA03F269D</vt:lpwstr>
  </property>
  <property fmtid="{D5CDD505-2E9C-101B-9397-08002B2CF9AE}" pid="3" name="MediaServiceImageTags">
    <vt:lpwstr/>
  </property>
</Properties>
</file>