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438" r:id="rId3"/>
    <p:sldId id="43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9485" autoAdjust="0"/>
  </p:normalViewPr>
  <p:slideViewPr>
    <p:cSldViewPr>
      <p:cViewPr varScale="1">
        <p:scale>
          <a:sx n="42" d="100"/>
          <a:sy n="42" d="100"/>
        </p:scale>
        <p:origin x="2232" y="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4:13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19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24575,'-2'0'0,"-6"0"0,0 3 0,-3 0 0,-2-1 0,-3 1 0,3-2-8191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20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24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0 24072,'-79'384'0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27.1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24575,'3'0'0,"6"0"0,10 0 0,8 0 0,3 0 0,4 0 0,3 0 0,0 0 0,-5 5 0,-3 1 0,-4-1 0,-6 0-8191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50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57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0 104 24491,'43'-104'0,"14"201"0,-114-194 0,150 1433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2:05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2:59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0 964 23892,'212'0'0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15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23090,'596'0'0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43.2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24575,'0'-2'0,"0"-3"0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5:11.7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47.0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24097,'53'794'0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51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54.4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 24575,'1'-1'0,"1"0"0,-1 0 0,1 0 0,0 0 0,-1 0 0,1 0 0,0 1 0,0-1 0,0 1 0,-1-1 0,4 0 0,23 0 0,-18 0 0,310-1 44,-175 3-1453,-127-1-5417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57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3:59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11 291 23944,'0'-291'0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15.6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40 437 23780,'-40'-436'0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23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41.0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0 273 24575,'0'-10'0,"0"-1"0,1 1 0,0 0 0,1 0 0,4-13 0,-4 17 0,0 0 0,1 0 0,0 1 0,0-1 0,1 0 0,-1 1 0,1 0 0,0 0 0,8-7 0,-7 7 0,44-38 0,-4 5 104,6-4-1573,-39 33-5357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5:03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48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5:26.0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51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24575,'3'0'0,"0"5"0,-1 3 0,5 1 0,1 0 0,1 0 0,-1 2 0,-2 2 0,3-2 0,0 2 0,-2 1 0,0-1 0,-1-2 0,1 3 0,-1 0 0,-2-1-8191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53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24575,'0'-2'0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55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24575,'2'0'0,"2"-4"0,1-2 0,0-2 0,4 1 0,3 0 0,-2 1 0,4 0 0,0 2 0,-1-3 0,-4-1-8191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4:57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24575,'0'0'-8191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5:00.3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24575,'0'2'0,"4"1"0,5 0 0,-1 4 0,4 0 0,2 0 0,-1 0 0,-2 0 0,3-3 0,1 0 0,3-2 0,-3-1-8191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5:07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1 192 24575,'0'-1'0,"0"0"0,0-1 0,1 1 0,-1-1 0,1 1 0,-1 0 0,1-1 0,0 1 0,-1 0 0,1 0 0,0-1 0,0 1 0,0 0 0,0 0 0,1-1 0,18-15 0,-18 17 0,20-16 0,-9 8 0,-1-1 0,0 0 0,17-17 0,-7-2 0,-18 22 0,0 0 0,0 0 0,1 1 0,0 0 0,0 0 0,0 0 0,0 0 0,12-6 0,-16 10-124,1 1 0,-1-1 0,0 1 0,0-1 0,0 1 0,1 0-1,-1 0 1,0-1 0,0 1 0,2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5:13.8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8:58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227 228 24575,'0'-5'0,"-1"1"0,1-1 0,-1 0 0,0 1 0,0-1 0,0 1 0,-1-1 0,0 1 0,0-1 0,0 1 0,0 0 0,-1 0 0,1 0 0,-1 0 0,0 1 0,0-1 0,-5-4 0,-2 0 0,0 1 0,0 0 0,-1 0 0,0 1 0,-15-7 0,17 9 0,1-1 0,-1 0 0,1 0 0,0-1 0,0 0 0,0 0 0,1-1 0,-11-12 0,-2-7-1365,11 16-5461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9:23.0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9:34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152 0 24575,'-2'2'0,"-6"1"0,-3 2 0,-4 1 0,-2-2 0,1 4 0,2 0 0,-1-1 0,1 0 0,2 0 0,-2-2 0,1-2-8191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5:37.2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24028,'1'238'0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0:25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24575,'0'-3'0,"0"-4"0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0:36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333 242 24575,'0'-2'0,"0"1"0,0-1 0,-1 0 0,1 0 0,-1 1 0,1-1 0,-1 1 0,1-1 0,-1 0 0,0 1 0,0-1 0,0 1 0,0 0 0,0-1 0,-2-1 0,-3-2 0,1 0 0,-10-6 0,-3-3 0,3 2 0,-1 0 0,0 0 0,-19-8 0,-9-6 0,-9-6 29,28 18-726,-36-28 0,49 32-6129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0:46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24575,'0'-3'0,"0"-4"0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0:50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 0 23925,'-238'411'0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0:55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 24575,'0'-4'0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0:59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24575,'0'-2'0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1:07.4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1:43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24575,'0'-2'0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1:46.9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 24575,'0'-3'0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1:48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24575,'0'-2'0,"0"-5"0,0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5:58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24575,'0'-1'-8191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3:57.5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 23977,'582'0'0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2:00.6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24575,'0'-4'0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2:02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24575,'0'-3'0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4:05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28 242 24575,'0'-3'0,"0"-4"0,0-4 0,0-5 0,0-1 0,0-1 0,-4 4 0,-2-2 0,0 1 0,2-2 0,0 0 0,2-2 0,1 0 0,1 1 0,0-1 0,0 3-8191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4:50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 24072,'873'-40'0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4:52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0 21389,'-26'464'0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4:57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24575,'2'0'0,"0"0"0,0 0 0,0 1 0,0-1 0,0 1 0,0-1 0,0 1 0,0 0 0,0 0 0,0 0 0,-1 0 0,1 0 0,0 0 0,-1 0 0,3 3 0,2 2 0,0 0 0,7 12 0,2 2 0,-2-6 0,-7-9 0,-1 1 0,1 1 0,-1-1 0,-1 0 0,1 1 0,-1 0 0,5 12 0,-6-12 0,0-1 0,1 1 0,5 6 0,-6-8 0,0 0 0,0 0 0,0 0 0,0 0 0,2 8 0,6 33-1365,-7-33-5461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5:00.6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0 109 24575,'5'-2'0,"3"-1"0,5-5 0,3 0 0,0 1 0,-2-1 0,2 1 0,-1-3 0,2-1 0,0 0 0,-2-2 0,0 2 0,-2 1-8191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5:03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24575,'10'11'0,"-1"1"0,0 0 0,8 15 0,-5-7 0,15 26 0,3 6 0,-25-46 0,0 1 0,0-1 0,0 0 0,1-1 0,9 8 0,-11-9 0,12 8 0,31 18 0,-45-29-34,49 28 192,-43-24-456,-1 0 1,0 0-1,-1 1 0,11 10 0,-10-7-6528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6:13.3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24575,'0'11'0,"0"-1"0,1 1 0,1-1 0,0 0 0,0 0 0,1 0 0,0 0 0,0 0 0,1 0 0,1-1 0,0 1 0,0-1 0,1-1 0,0 1 0,0-1 0,14 14 0,-16-18 0,15 14 0,-2 0 0,21 27 0,-2-3-1365,-30-32-5461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5:51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24575,'0'-3'0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47:01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1 129 24575,'0'-2'0,"4"-2"0,2-3 0,2-1 0,4 0 0,3 3 0,-2-1 0,-1-4 0,2 0 0,-1 0 0,0 0 0,-3 1 0,1 2 0,0-3 0,-3-2 0,-3 1-8191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56:03.19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 24575,'0'68'-8191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56:09.93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5:52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26:19.2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24575,'0'2'0,"0"4"0,0 2 0,0 4 0,0 3 0,3-1 0,0 1 0,0 1 0,-1 1 0,-1 1 0,0-3 0,0-1 0,4-4 0,1 1 0,-1-1-8191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2T15:31:15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F541D-66A8-47F8-BB2B-9CA7ACF9A360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81507-CC6D-4155-B5D4-4C9F28404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1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2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7805A-683F-2CF8-A42B-E9EEBF73A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4D518F-ADF4-7F16-E2AB-CF05300C2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B8DD85-ACFE-A237-F8F0-3E4FD7838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52 member governments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24 EDCs and several economic development foundations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13 housing authorities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Mix of industries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Manufacturing areas in the west (Medina) and north/northeast (Comal, Guadalupe)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Oil and Gas / Eagle Ford Shale (McMullen, Karnes)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Tourism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Dude Ranches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Wineries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 1M housing units of which ~ 90% are occupied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Need for affordable / workforce housing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B7F0-B851-2463-4B73-D2A83FBA41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CA6B6-07BB-AC45-8702-9912B3FA33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51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Economic development tool</a:t>
            </a:r>
          </a:p>
          <a:p>
            <a:r>
              <a:rPr lang="en-US" dirty="0"/>
              <a:t>Other HFCs in region</a:t>
            </a:r>
          </a:p>
          <a:p>
            <a:endParaRPr lang="en-US" dirty="0"/>
          </a:p>
          <a:p>
            <a:r>
              <a:rPr lang="en-US" dirty="0"/>
              <a:t>AAHFC was dormant until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1507-CC6D-4155-B5D4-4C9F28404A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1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projects in region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Pecan Grove in Seguin, Guadalupe County 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Oak Creek in New Braunfels, Comal County    CONSTRUCTION IN PROGRESS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Walnut Springs in Seguin, </a:t>
            </a:r>
            <a:r>
              <a:rPr lang="en-US"/>
              <a:t>Guadalupe County   NOT STARTED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81507-CC6D-4155-B5D4-4C9F28404A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6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3" y="2220604"/>
            <a:ext cx="4171122" cy="1325563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0" y="2220604"/>
            <a:ext cx="3057625" cy="384331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963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7755" y="-6350"/>
            <a:ext cx="7374890" cy="11572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33113" y="1438147"/>
            <a:ext cx="7413625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.xml"/><Relationship Id="rId21" Type="http://schemas.openxmlformats.org/officeDocument/2006/relationships/customXml" Target="../ink/ink12.xml"/><Relationship Id="rId42" Type="http://schemas.openxmlformats.org/officeDocument/2006/relationships/image" Target="../media/image23.png"/><Relationship Id="rId47" Type="http://schemas.openxmlformats.org/officeDocument/2006/relationships/image" Target="../media/image25.png"/><Relationship Id="rId63" Type="http://schemas.openxmlformats.org/officeDocument/2006/relationships/customXml" Target="../ink/ink37.xml"/><Relationship Id="rId68" Type="http://schemas.openxmlformats.org/officeDocument/2006/relationships/customXml" Target="../ink/ink40.xml"/><Relationship Id="rId84" Type="http://schemas.openxmlformats.org/officeDocument/2006/relationships/image" Target="../media/image39.png"/><Relationship Id="rId89" Type="http://schemas.openxmlformats.org/officeDocument/2006/relationships/customXml" Target="../ink/ink54.xml"/><Relationship Id="rId16" Type="http://schemas.openxmlformats.org/officeDocument/2006/relationships/image" Target="../media/image13.png"/><Relationship Id="rId11" Type="http://schemas.openxmlformats.org/officeDocument/2006/relationships/customXml" Target="../ink/ink5.xml"/><Relationship Id="rId32" Type="http://schemas.openxmlformats.org/officeDocument/2006/relationships/image" Target="../media/image19.png"/><Relationship Id="rId37" Type="http://schemas.openxmlformats.org/officeDocument/2006/relationships/customXml" Target="../ink/ink21.xml"/><Relationship Id="rId53" Type="http://schemas.openxmlformats.org/officeDocument/2006/relationships/image" Target="../media/image27.png"/><Relationship Id="rId58" Type="http://schemas.openxmlformats.org/officeDocument/2006/relationships/image" Target="../media/image29.png"/><Relationship Id="rId74" Type="http://schemas.openxmlformats.org/officeDocument/2006/relationships/image" Target="../media/image36.png"/><Relationship Id="rId79" Type="http://schemas.openxmlformats.org/officeDocument/2006/relationships/customXml" Target="../ink/ink47.xml"/><Relationship Id="rId102" Type="http://schemas.openxmlformats.org/officeDocument/2006/relationships/image" Target="../media/image47.png"/><Relationship Id="rId5" Type="http://schemas.openxmlformats.org/officeDocument/2006/relationships/customXml" Target="../ink/ink1.xml"/><Relationship Id="rId90" Type="http://schemas.openxmlformats.org/officeDocument/2006/relationships/image" Target="../media/image41.png"/><Relationship Id="rId95" Type="http://schemas.openxmlformats.org/officeDocument/2006/relationships/customXml" Target="../ink/ink57.xml"/><Relationship Id="rId22" Type="http://schemas.openxmlformats.org/officeDocument/2006/relationships/image" Target="../media/image15.png"/><Relationship Id="rId27" Type="http://schemas.openxmlformats.org/officeDocument/2006/relationships/image" Target="../media/image17.png"/><Relationship Id="rId43" Type="http://schemas.openxmlformats.org/officeDocument/2006/relationships/customXml" Target="../ink/ink25.xml"/><Relationship Id="rId48" Type="http://schemas.openxmlformats.org/officeDocument/2006/relationships/customXml" Target="../ink/ink28.xml"/><Relationship Id="rId64" Type="http://schemas.openxmlformats.org/officeDocument/2006/relationships/image" Target="../media/image32.png"/><Relationship Id="rId69" Type="http://schemas.openxmlformats.org/officeDocument/2006/relationships/image" Target="../media/image34.png"/><Relationship Id="rId80" Type="http://schemas.openxmlformats.org/officeDocument/2006/relationships/customXml" Target="../ink/ink48.xml"/><Relationship Id="rId85" Type="http://schemas.openxmlformats.org/officeDocument/2006/relationships/customXml" Target="../ink/ink51.xml"/><Relationship Id="rId12" Type="http://schemas.openxmlformats.org/officeDocument/2006/relationships/customXml" Target="../ink/ink6.xml"/><Relationship Id="rId17" Type="http://schemas.openxmlformats.org/officeDocument/2006/relationships/customXml" Target="../ink/ink9.xml"/><Relationship Id="rId33" Type="http://schemas.openxmlformats.org/officeDocument/2006/relationships/customXml" Target="../ink/ink19.xml"/><Relationship Id="rId38" Type="http://schemas.openxmlformats.org/officeDocument/2006/relationships/customXml" Target="../ink/ink22.xml"/><Relationship Id="rId59" Type="http://schemas.openxmlformats.org/officeDocument/2006/relationships/customXml" Target="../ink/ink35.xml"/><Relationship Id="rId103" Type="http://schemas.openxmlformats.org/officeDocument/2006/relationships/customXml" Target="../ink/ink61.xml"/><Relationship Id="rId20" Type="http://schemas.openxmlformats.org/officeDocument/2006/relationships/customXml" Target="../ink/ink11.xml"/><Relationship Id="rId41" Type="http://schemas.openxmlformats.org/officeDocument/2006/relationships/customXml" Target="../ink/ink24.xml"/><Relationship Id="rId54" Type="http://schemas.openxmlformats.org/officeDocument/2006/relationships/customXml" Target="../ink/ink32.xml"/><Relationship Id="rId62" Type="http://schemas.openxmlformats.org/officeDocument/2006/relationships/image" Target="../media/image31.png"/><Relationship Id="rId70" Type="http://schemas.openxmlformats.org/officeDocument/2006/relationships/customXml" Target="../ink/ink41.xml"/><Relationship Id="rId75" Type="http://schemas.openxmlformats.org/officeDocument/2006/relationships/customXml" Target="../ink/ink44.xml"/><Relationship Id="rId83" Type="http://schemas.openxmlformats.org/officeDocument/2006/relationships/customXml" Target="../ink/ink50.xml"/><Relationship Id="rId88" Type="http://schemas.openxmlformats.org/officeDocument/2006/relationships/image" Target="../media/image40.png"/><Relationship Id="rId91" Type="http://schemas.openxmlformats.org/officeDocument/2006/relationships/customXml" Target="../ink/ink55.xml"/><Relationship Id="rId9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5" Type="http://schemas.openxmlformats.org/officeDocument/2006/relationships/customXml" Target="../ink/ink8.xml"/><Relationship Id="rId23" Type="http://schemas.openxmlformats.org/officeDocument/2006/relationships/customXml" Target="../ink/ink13.xml"/><Relationship Id="rId28" Type="http://schemas.openxmlformats.org/officeDocument/2006/relationships/customXml" Target="../ink/ink16.xml"/><Relationship Id="rId36" Type="http://schemas.openxmlformats.org/officeDocument/2006/relationships/image" Target="../media/image21.png"/><Relationship Id="rId49" Type="http://schemas.openxmlformats.org/officeDocument/2006/relationships/customXml" Target="../ink/ink29.xml"/><Relationship Id="rId57" Type="http://schemas.openxmlformats.org/officeDocument/2006/relationships/customXml" Target="../ink/ink34.xml"/><Relationship Id="rId106" Type="http://schemas.openxmlformats.org/officeDocument/2006/relationships/image" Target="../media/image49.png"/><Relationship Id="rId10" Type="http://schemas.openxmlformats.org/officeDocument/2006/relationships/image" Target="../media/image11.png"/><Relationship Id="rId31" Type="http://schemas.openxmlformats.org/officeDocument/2006/relationships/customXml" Target="../ink/ink18.xml"/><Relationship Id="rId44" Type="http://schemas.openxmlformats.org/officeDocument/2006/relationships/image" Target="../media/image24.png"/><Relationship Id="rId52" Type="http://schemas.openxmlformats.org/officeDocument/2006/relationships/customXml" Target="../ink/ink31.xml"/><Relationship Id="rId60" Type="http://schemas.openxmlformats.org/officeDocument/2006/relationships/image" Target="../media/image30.png"/><Relationship Id="rId65" Type="http://schemas.openxmlformats.org/officeDocument/2006/relationships/customXml" Target="../ink/ink38.xml"/><Relationship Id="rId73" Type="http://schemas.openxmlformats.org/officeDocument/2006/relationships/customXml" Target="../ink/ink43.xml"/><Relationship Id="rId78" Type="http://schemas.openxmlformats.org/officeDocument/2006/relationships/customXml" Target="../ink/ink46.xml"/><Relationship Id="rId81" Type="http://schemas.openxmlformats.org/officeDocument/2006/relationships/customXml" Target="../ink/ink49.xml"/><Relationship Id="rId86" Type="http://schemas.openxmlformats.org/officeDocument/2006/relationships/customXml" Target="../ink/ink52.xml"/><Relationship Id="rId94" Type="http://schemas.openxmlformats.org/officeDocument/2006/relationships/image" Target="../media/image43.png"/><Relationship Id="rId99" Type="http://schemas.openxmlformats.org/officeDocument/2006/relationships/customXml" Target="../ink/ink59.xml"/><Relationship Id="rId101" Type="http://schemas.openxmlformats.org/officeDocument/2006/relationships/customXml" Target="../ink/ink60.xml"/><Relationship Id="rId4" Type="http://schemas.openxmlformats.org/officeDocument/2006/relationships/image" Target="../media/image9.jpeg"/><Relationship Id="rId9" Type="http://schemas.openxmlformats.org/officeDocument/2006/relationships/customXml" Target="../ink/ink4.xml"/><Relationship Id="rId13" Type="http://schemas.openxmlformats.org/officeDocument/2006/relationships/image" Target="../media/image12.png"/><Relationship Id="rId18" Type="http://schemas.openxmlformats.org/officeDocument/2006/relationships/customXml" Target="../ink/ink10.xml"/><Relationship Id="rId39" Type="http://schemas.openxmlformats.org/officeDocument/2006/relationships/image" Target="../media/image22.png"/><Relationship Id="rId34" Type="http://schemas.openxmlformats.org/officeDocument/2006/relationships/image" Target="../media/image20.png"/><Relationship Id="rId50" Type="http://schemas.openxmlformats.org/officeDocument/2006/relationships/customXml" Target="../ink/ink30.xml"/><Relationship Id="rId55" Type="http://schemas.openxmlformats.org/officeDocument/2006/relationships/image" Target="../media/image28.png"/><Relationship Id="rId76" Type="http://schemas.openxmlformats.org/officeDocument/2006/relationships/image" Target="../media/image37.png"/><Relationship Id="rId97" Type="http://schemas.openxmlformats.org/officeDocument/2006/relationships/customXml" Target="../ink/ink58.xml"/><Relationship Id="rId104" Type="http://schemas.openxmlformats.org/officeDocument/2006/relationships/image" Target="../media/image48.png"/><Relationship Id="rId7" Type="http://schemas.openxmlformats.org/officeDocument/2006/relationships/customXml" Target="../ink/ink2.xml"/><Relationship Id="rId71" Type="http://schemas.openxmlformats.org/officeDocument/2006/relationships/image" Target="../media/image35.png"/><Relationship Id="rId9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29" Type="http://schemas.openxmlformats.org/officeDocument/2006/relationships/customXml" Target="../ink/ink17.xml"/><Relationship Id="rId24" Type="http://schemas.openxmlformats.org/officeDocument/2006/relationships/image" Target="../media/image16.png"/><Relationship Id="rId40" Type="http://schemas.openxmlformats.org/officeDocument/2006/relationships/customXml" Target="../ink/ink23.xml"/><Relationship Id="rId45" Type="http://schemas.openxmlformats.org/officeDocument/2006/relationships/customXml" Target="../ink/ink26.xml"/><Relationship Id="rId66" Type="http://schemas.openxmlformats.org/officeDocument/2006/relationships/customXml" Target="../ink/ink39.xml"/><Relationship Id="rId87" Type="http://schemas.openxmlformats.org/officeDocument/2006/relationships/customXml" Target="../ink/ink53.xml"/><Relationship Id="rId61" Type="http://schemas.openxmlformats.org/officeDocument/2006/relationships/customXml" Target="../ink/ink36.xml"/><Relationship Id="rId82" Type="http://schemas.openxmlformats.org/officeDocument/2006/relationships/image" Target="../media/image38.png"/><Relationship Id="rId19" Type="http://schemas.openxmlformats.org/officeDocument/2006/relationships/image" Target="../media/image14.png"/><Relationship Id="rId14" Type="http://schemas.openxmlformats.org/officeDocument/2006/relationships/customXml" Target="../ink/ink7.xml"/><Relationship Id="rId30" Type="http://schemas.openxmlformats.org/officeDocument/2006/relationships/image" Target="../media/image18.png"/><Relationship Id="rId35" Type="http://schemas.openxmlformats.org/officeDocument/2006/relationships/customXml" Target="../ink/ink20.xml"/><Relationship Id="rId56" Type="http://schemas.openxmlformats.org/officeDocument/2006/relationships/customXml" Target="../ink/ink33.xml"/><Relationship Id="rId77" Type="http://schemas.openxmlformats.org/officeDocument/2006/relationships/customXml" Target="../ink/ink45.xml"/><Relationship Id="rId100" Type="http://schemas.openxmlformats.org/officeDocument/2006/relationships/image" Target="../media/image46.png"/><Relationship Id="rId105" Type="http://schemas.openxmlformats.org/officeDocument/2006/relationships/customXml" Target="../ink/ink62.xml"/><Relationship Id="rId8" Type="http://schemas.openxmlformats.org/officeDocument/2006/relationships/customXml" Target="../ink/ink3.xml"/><Relationship Id="rId51" Type="http://schemas.openxmlformats.org/officeDocument/2006/relationships/image" Target="../media/image26.png"/><Relationship Id="rId72" Type="http://schemas.openxmlformats.org/officeDocument/2006/relationships/customXml" Target="../ink/ink42.xml"/><Relationship Id="rId93" Type="http://schemas.openxmlformats.org/officeDocument/2006/relationships/customXml" Target="../ink/ink56.xml"/><Relationship Id="rId98" Type="http://schemas.openxmlformats.org/officeDocument/2006/relationships/image" Target="../media/image45.png"/><Relationship Id="rId3" Type="http://schemas.openxmlformats.org/officeDocument/2006/relationships/image" Target="../media/image8.emf"/><Relationship Id="rId25" Type="http://schemas.openxmlformats.org/officeDocument/2006/relationships/customXml" Target="../ink/ink14.xml"/><Relationship Id="rId46" Type="http://schemas.openxmlformats.org/officeDocument/2006/relationships/customXml" Target="../ink/ink27.xml"/><Relationship Id="rId67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525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429000"/>
              <a:ext cx="12192000" cy="3428365"/>
            </a:xfrm>
            <a:custGeom>
              <a:avLst/>
              <a:gdLst/>
              <a:ahLst/>
              <a:cxnLst/>
              <a:rect l="l" t="t" r="r" b="b"/>
              <a:pathLst>
                <a:path w="12192000" h="3428365">
                  <a:moveTo>
                    <a:pt x="12192000" y="692805"/>
                  </a:moveTo>
                  <a:lnTo>
                    <a:pt x="0" y="692805"/>
                  </a:lnTo>
                  <a:lnTo>
                    <a:pt x="0" y="3427993"/>
                  </a:lnTo>
                  <a:lnTo>
                    <a:pt x="12192000" y="3427993"/>
                  </a:lnTo>
                  <a:lnTo>
                    <a:pt x="12192000" y="692805"/>
                  </a:lnTo>
                  <a:close/>
                </a:path>
                <a:path w="12192000" h="3428365">
                  <a:moveTo>
                    <a:pt x="7272409" y="484198"/>
                  </a:moveTo>
                  <a:lnTo>
                    <a:pt x="4934095" y="484198"/>
                  </a:lnTo>
                  <a:lnTo>
                    <a:pt x="4934095" y="692805"/>
                  </a:lnTo>
                  <a:lnTo>
                    <a:pt x="7272409" y="692805"/>
                  </a:lnTo>
                  <a:lnTo>
                    <a:pt x="7272409" y="484198"/>
                  </a:lnTo>
                  <a:close/>
                </a:path>
                <a:path w="12192000" h="3428365">
                  <a:moveTo>
                    <a:pt x="6951206" y="275591"/>
                  </a:moveTo>
                  <a:lnTo>
                    <a:pt x="5255105" y="275591"/>
                  </a:lnTo>
                  <a:lnTo>
                    <a:pt x="5255105" y="484198"/>
                  </a:lnTo>
                  <a:lnTo>
                    <a:pt x="6951206" y="484198"/>
                  </a:lnTo>
                  <a:lnTo>
                    <a:pt x="6951206" y="275591"/>
                  </a:lnTo>
                  <a:close/>
                </a:path>
                <a:path w="12192000" h="3428365">
                  <a:moveTo>
                    <a:pt x="6189463" y="0"/>
                  </a:moveTo>
                  <a:lnTo>
                    <a:pt x="6015945" y="0"/>
                  </a:lnTo>
                  <a:lnTo>
                    <a:pt x="5977138" y="6691"/>
                  </a:lnTo>
                  <a:lnTo>
                    <a:pt x="5922612" y="22782"/>
                  </a:lnTo>
                  <a:lnTo>
                    <a:pt x="5873259" y="43719"/>
                  </a:lnTo>
                  <a:lnTo>
                    <a:pt x="5828890" y="68585"/>
                  </a:lnTo>
                  <a:lnTo>
                    <a:pt x="5789314" y="96462"/>
                  </a:lnTo>
                  <a:lnTo>
                    <a:pt x="5754338" y="126433"/>
                  </a:lnTo>
                  <a:lnTo>
                    <a:pt x="5723772" y="157581"/>
                  </a:lnTo>
                  <a:lnTo>
                    <a:pt x="5697425" y="188988"/>
                  </a:lnTo>
                  <a:lnTo>
                    <a:pt x="5656625" y="248911"/>
                  </a:lnTo>
                  <a:lnTo>
                    <a:pt x="5641789" y="275591"/>
                  </a:lnTo>
                  <a:lnTo>
                    <a:pt x="6564716" y="275591"/>
                  </a:lnTo>
                  <a:lnTo>
                    <a:pt x="6531323" y="219737"/>
                  </a:lnTo>
                  <a:lnTo>
                    <a:pt x="6482589" y="157581"/>
                  </a:lnTo>
                  <a:lnTo>
                    <a:pt x="6451972" y="126433"/>
                  </a:lnTo>
                  <a:lnTo>
                    <a:pt x="6416924" y="96462"/>
                  </a:lnTo>
                  <a:lnTo>
                    <a:pt x="6377247" y="68585"/>
                  </a:lnTo>
                  <a:lnTo>
                    <a:pt x="6332743" y="43719"/>
                  </a:lnTo>
                  <a:lnTo>
                    <a:pt x="6283212" y="22782"/>
                  </a:lnTo>
                  <a:lnTo>
                    <a:pt x="6228456" y="6691"/>
                  </a:lnTo>
                  <a:lnTo>
                    <a:pt x="6189463" y="0"/>
                  </a:lnTo>
                  <a:close/>
                </a:path>
              </a:pathLst>
            </a:custGeom>
            <a:solidFill>
              <a:srgbClr val="FDF9E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537005"/>
              <a:ext cx="12192000" cy="3320415"/>
            </a:xfrm>
            <a:custGeom>
              <a:avLst/>
              <a:gdLst/>
              <a:ahLst/>
              <a:cxnLst/>
              <a:rect l="l" t="t" r="r" b="b"/>
              <a:pathLst>
                <a:path w="12192000" h="3320415">
                  <a:moveTo>
                    <a:pt x="6102477" y="0"/>
                  </a:moveTo>
                  <a:lnTo>
                    <a:pt x="6035123" y="5126"/>
                  </a:lnTo>
                  <a:lnTo>
                    <a:pt x="5975471" y="19324"/>
                  </a:lnTo>
                  <a:lnTo>
                    <a:pt x="5923156" y="40818"/>
                  </a:lnTo>
                  <a:lnTo>
                    <a:pt x="5877809" y="67833"/>
                  </a:lnTo>
                  <a:lnTo>
                    <a:pt x="5839065" y="98595"/>
                  </a:lnTo>
                  <a:lnTo>
                    <a:pt x="5806556" y="131328"/>
                  </a:lnTo>
                  <a:lnTo>
                    <a:pt x="5779915" y="164259"/>
                  </a:lnTo>
                  <a:lnTo>
                    <a:pt x="5742773" y="223613"/>
                  </a:lnTo>
                  <a:lnTo>
                    <a:pt x="5724705" y="262459"/>
                  </a:lnTo>
                  <a:lnTo>
                    <a:pt x="5717343" y="284428"/>
                  </a:lnTo>
                  <a:lnTo>
                    <a:pt x="5371536" y="284428"/>
                  </a:lnTo>
                  <a:lnTo>
                    <a:pt x="5371536" y="493035"/>
                  </a:lnTo>
                  <a:lnTo>
                    <a:pt x="5050332" y="493035"/>
                  </a:lnTo>
                  <a:lnTo>
                    <a:pt x="5050332" y="701642"/>
                  </a:lnTo>
                  <a:lnTo>
                    <a:pt x="0" y="701642"/>
                  </a:lnTo>
                  <a:lnTo>
                    <a:pt x="0" y="3319987"/>
                  </a:lnTo>
                  <a:lnTo>
                    <a:pt x="12192000" y="3319987"/>
                  </a:lnTo>
                  <a:lnTo>
                    <a:pt x="12192000" y="701642"/>
                  </a:lnTo>
                  <a:lnTo>
                    <a:pt x="7156171" y="701642"/>
                  </a:lnTo>
                  <a:lnTo>
                    <a:pt x="7156171" y="493035"/>
                  </a:lnTo>
                  <a:lnTo>
                    <a:pt x="6834968" y="493035"/>
                  </a:lnTo>
                  <a:lnTo>
                    <a:pt x="6834968" y="284428"/>
                  </a:lnTo>
                  <a:lnTo>
                    <a:pt x="6488967" y="284428"/>
                  </a:lnTo>
                  <a:lnTo>
                    <a:pt x="6474964" y="246487"/>
                  </a:lnTo>
                  <a:lnTo>
                    <a:pt x="6447696" y="195612"/>
                  </a:lnTo>
                  <a:lnTo>
                    <a:pt x="6399803" y="131328"/>
                  </a:lnTo>
                  <a:lnTo>
                    <a:pt x="6367188" y="98595"/>
                  </a:lnTo>
                  <a:lnTo>
                    <a:pt x="6328295" y="67833"/>
                  </a:lnTo>
                  <a:lnTo>
                    <a:pt x="6282752" y="40818"/>
                  </a:lnTo>
                  <a:lnTo>
                    <a:pt x="6230184" y="19324"/>
                  </a:lnTo>
                  <a:lnTo>
                    <a:pt x="6170217" y="5126"/>
                  </a:lnTo>
                  <a:lnTo>
                    <a:pt x="6102477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2083" y="4561713"/>
            <a:ext cx="101034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Alamo</a:t>
            </a:r>
            <a:r>
              <a:rPr sz="4000" spc="-204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Area</a:t>
            </a:r>
            <a:r>
              <a:rPr sz="4000" spc="-6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Housing</a:t>
            </a:r>
            <a:r>
              <a:rPr sz="4000" spc="-7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Finance</a:t>
            </a:r>
            <a:r>
              <a:rPr sz="4000" spc="-7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Corporation</a:t>
            </a:r>
            <a:endParaRPr sz="4000"/>
          </a:p>
        </p:txBody>
      </p:sp>
      <p:sp>
        <p:nvSpPr>
          <p:cNvPr id="7" name="object 7"/>
          <p:cNvSpPr txBox="1"/>
          <p:nvPr/>
        </p:nvSpPr>
        <p:spPr>
          <a:xfrm>
            <a:off x="2557103" y="5654821"/>
            <a:ext cx="6967897" cy="933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2080" algn="ctr">
              <a:lnSpc>
                <a:spcPct val="1556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Claudia Mora, Regional Services Administrator</a:t>
            </a:r>
          </a:p>
          <a:p>
            <a:pPr marL="12700" marR="5080" indent="132080" algn="ctr">
              <a:lnSpc>
                <a:spcPct val="155600"/>
              </a:lnSpc>
              <a:spcBef>
                <a:spcPts val="100"/>
              </a:spcBef>
            </a:pPr>
            <a:r>
              <a:rPr lang="en-US" sz="2000" b="1" dirty="0">
                <a:solidFill>
                  <a:srgbClr val="FFFFFF"/>
                </a:solidFill>
                <a:latin typeface="Calibri"/>
                <a:cs typeface="Calibri"/>
              </a:rPr>
              <a:t>May 2025</a:t>
            </a:r>
            <a:endParaRPr sz="2000" b="1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83691" y="510841"/>
            <a:ext cx="2060575" cy="1307465"/>
            <a:chOff x="583691" y="510841"/>
            <a:chExt cx="2060575" cy="1307465"/>
          </a:xfrm>
        </p:grpSpPr>
        <p:sp>
          <p:nvSpPr>
            <p:cNvPr id="9" name="object 9"/>
            <p:cNvSpPr/>
            <p:nvPr/>
          </p:nvSpPr>
          <p:spPr>
            <a:xfrm>
              <a:off x="731431" y="510844"/>
              <a:ext cx="1778000" cy="807085"/>
            </a:xfrm>
            <a:custGeom>
              <a:avLst/>
              <a:gdLst/>
              <a:ahLst/>
              <a:cxnLst/>
              <a:rect l="l" t="t" r="r" b="b"/>
              <a:pathLst>
                <a:path w="1778000" h="807085">
                  <a:moveTo>
                    <a:pt x="369049" y="799617"/>
                  </a:moveTo>
                  <a:lnTo>
                    <a:pt x="354164" y="757923"/>
                  </a:lnTo>
                  <a:lnTo>
                    <a:pt x="325920" y="678827"/>
                  </a:lnTo>
                  <a:lnTo>
                    <a:pt x="289560" y="577037"/>
                  </a:lnTo>
                  <a:lnTo>
                    <a:pt x="249504" y="464858"/>
                  </a:lnTo>
                  <a:lnTo>
                    <a:pt x="208432" y="464858"/>
                  </a:lnTo>
                  <a:lnTo>
                    <a:pt x="208432" y="678827"/>
                  </a:lnTo>
                  <a:lnTo>
                    <a:pt x="159385" y="678827"/>
                  </a:lnTo>
                  <a:lnTo>
                    <a:pt x="175945" y="614438"/>
                  </a:lnTo>
                  <a:lnTo>
                    <a:pt x="181457" y="577037"/>
                  </a:lnTo>
                  <a:lnTo>
                    <a:pt x="186359" y="577037"/>
                  </a:lnTo>
                  <a:lnTo>
                    <a:pt x="208432" y="678827"/>
                  </a:lnTo>
                  <a:lnTo>
                    <a:pt x="208432" y="464858"/>
                  </a:lnTo>
                  <a:lnTo>
                    <a:pt x="115252" y="464858"/>
                  </a:lnTo>
                  <a:lnTo>
                    <a:pt x="0" y="799617"/>
                  </a:lnTo>
                  <a:lnTo>
                    <a:pt x="128117" y="799617"/>
                  </a:lnTo>
                  <a:lnTo>
                    <a:pt x="137312" y="757923"/>
                  </a:lnTo>
                  <a:lnTo>
                    <a:pt x="229273" y="757923"/>
                  </a:lnTo>
                  <a:lnTo>
                    <a:pt x="240309" y="799617"/>
                  </a:lnTo>
                  <a:lnTo>
                    <a:pt x="369049" y="799617"/>
                  </a:lnTo>
                  <a:close/>
                </a:path>
                <a:path w="1778000" h="807085">
                  <a:moveTo>
                    <a:pt x="743597" y="799617"/>
                  </a:moveTo>
                  <a:lnTo>
                    <a:pt x="728713" y="757923"/>
                  </a:lnTo>
                  <a:lnTo>
                    <a:pt x="700468" y="678827"/>
                  </a:lnTo>
                  <a:lnTo>
                    <a:pt x="664133" y="577037"/>
                  </a:lnTo>
                  <a:lnTo>
                    <a:pt x="624078" y="464858"/>
                  </a:lnTo>
                  <a:lnTo>
                    <a:pt x="582396" y="464858"/>
                  </a:lnTo>
                  <a:lnTo>
                    <a:pt x="582396" y="678827"/>
                  </a:lnTo>
                  <a:lnTo>
                    <a:pt x="533958" y="678827"/>
                  </a:lnTo>
                  <a:lnTo>
                    <a:pt x="550506" y="614438"/>
                  </a:lnTo>
                  <a:lnTo>
                    <a:pt x="556031" y="577037"/>
                  </a:lnTo>
                  <a:lnTo>
                    <a:pt x="560933" y="577037"/>
                  </a:lnTo>
                  <a:lnTo>
                    <a:pt x="582396" y="678827"/>
                  </a:lnTo>
                  <a:lnTo>
                    <a:pt x="582396" y="464858"/>
                  </a:lnTo>
                  <a:lnTo>
                    <a:pt x="489813" y="464858"/>
                  </a:lnTo>
                  <a:lnTo>
                    <a:pt x="373951" y="799617"/>
                  </a:lnTo>
                  <a:lnTo>
                    <a:pt x="502691" y="799617"/>
                  </a:lnTo>
                  <a:lnTo>
                    <a:pt x="511276" y="757923"/>
                  </a:lnTo>
                  <a:lnTo>
                    <a:pt x="603846" y="757923"/>
                  </a:lnTo>
                  <a:lnTo>
                    <a:pt x="614883" y="799617"/>
                  </a:lnTo>
                  <a:lnTo>
                    <a:pt x="743597" y="799617"/>
                  </a:lnTo>
                  <a:close/>
                </a:path>
                <a:path w="1778000" h="807085">
                  <a:moveTo>
                    <a:pt x="987031" y="597877"/>
                  </a:moveTo>
                  <a:lnTo>
                    <a:pt x="983348" y="470331"/>
                  </a:lnTo>
                  <a:lnTo>
                    <a:pt x="943013" y="460692"/>
                  </a:lnTo>
                  <a:lnTo>
                    <a:pt x="903592" y="457504"/>
                  </a:lnTo>
                  <a:lnTo>
                    <a:pt x="860856" y="462089"/>
                  </a:lnTo>
                  <a:lnTo>
                    <a:pt x="798347" y="490334"/>
                  </a:lnTo>
                  <a:lnTo>
                    <a:pt x="756564" y="533793"/>
                  </a:lnTo>
                  <a:lnTo>
                    <a:pt x="730631" y="597776"/>
                  </a:lnTo>
                  <a:lnTo>
                    <a:pt x="727087" y="635292"/>
                  </a:lnTo>
                  <a:lnTo>
                    <a:pt x="730275" y="669810"/>
                  </a:lnTo>
                  <a:lnTo>
                    <a:pt x="755015" y="732637"/>
                  </a:lnTo>
                  <a:lnTo>
                    <a:pt x="803211" y="780072"/>
                  </a:lnTo>
                  <a:lnTo>
                    <a:pt x="866368" y="804062"/>
                  </a:lnTo>
                  <a:lnTo>
                    <a:pt x="899350" y="806983"/>
                  </a:lnTo>
                  <a:lnTo>
                    <a:pt x="914514" y="806589"/>
                  </a:lnTo>
                  <a:lnTo>
                    <a:pt x="935342" y="804837"/>
                  </a:lnTo>
                  <a:lnTo>
                    <a:pt x="959167" y="800773"/>
                  </a:lnTo>
                  <a:lnTo>
                    <a:pt x="983348" y="793483"/>
                  </a:lnTo>
                  <a:lnTo>
                    <a:pt x="987031" y="668401"/>
                  </a:lnTo>
                  <a:lnTo>
                    <a:pt x="977087" y="678040"/>
                  </a:lnTo>
                  <a:lnTo>
                    <a:pt x="962253" y="688479"/>
                  </a:lnTo>
                  <a:lnTo>
                    <a:pt x="942936" y="696849"/>
                  </a:lnTo>
                  <a:lnTo>
                    <a:pt x="919530" y="700278"/>
                  </a:lnTo>
                  <a:lnTo>
                    <a:pt x="902817" y="698601"/>
                  </a:lnTo>
                  <a:lnTo>
                    <a:pt x="861174" y="670864"/>
                  </a:lnTo>
                  <a:lnTo>
                    <a:pt x="850315" y="632841"/>
                  </a:lnTo>
                  <a:lnTo>
                    <a:pt x="851357" y="619937"/>
                  </a:lnTo>
                  <a:lnTo>
                    <a:pt x="877633" y="576668"/>
                  </a:lnTo>
                  <a:lnTo>
                    <a:pt x="916508" y="564769"/>
                  </a:lnTo>
                  <a:lnTo>
                    <a:pt x="938187" y="567956"/>
                  </a:lnTo>
                  <a:lnTo>
                    <a:pt x="957707" y="576033"/>
                  </a:lnTo>
                  <a:lnTo>
                    <a:pt x="974267" y="586752"/>
                  </a:lnTo>
                  <a:lnTo>
                    <a:pt x="987031" y="597877"/>
                  </a:lnTo>
                  <a:close/>
                </a:path>
                <a:path w="1778000" h="807085">
                  <a:moveTo>
                    <a:pt x="1387348" y="632218"/>
                  </a:moveTo>
                  <a:lnTo>
                    <a:pt x="1375016" y="565378"/>
                  </a:lnTo>
                  <a:lnTo>
                    <a:pt x="1340688" y="511416"/>
                  </a:lnTo>
                  <a:lnTo>
                    <a:pt x="1284770" y="473430"/>
                  </a:lnTo>
                  <a:lnTo>
                    <a:pt x="1264691" y="467283"/>
                  </a:lnTo>
                  <a:lnTo>
                    <a:pt x="1264691" y="632218"/>
                  </a:lnTo>
                  <a:lnTo>
                    <a:pt x="1263357" y="646620"/>
                  </a:lnTo>
                  <a:lnTo>
                    <a:pt x="1245730" y="681888"/>
                  </a:lnTo>
                  <a:lnTo>
                    <a:pt x="1202182" y="699058"/>
                  </a:lnTo>
                  <a:lnTo>
                    <a:pt x="1188720" y="697839"/>
                  </a:lnTo>
                  <a:lnTo>
                    <a:pt x="1150493" y="671969"/>
                  </a:lnTo>
                  <a:lnTo>
                    <a:pt x="1139672" y="632218"/>
                  </a:lnTo>
                  <a:lnTo>
                    <a:pt x="1140904" y="618680"/>
                  </a:lnTo>
                  <a:lnTo>
                    <a:pt x="1158633" y="582549"/>
                  </a:lnTo>
                  <a:lnTo>
                    <a:pt x="1202182" y="565378"/>
                  </a:lnTo>
                  <a:lnTo>
                    <a:pt x="1216812" y="566864"/>
                  </a:lnTo>
                  <a:lnTo>
                    <a:pt x="1216240" y="566864"/>
                  </a:lnTo>
                  <a:lnTo>
                    <a:pt x="1227848" y="570522"/>
                  </a:lnTo>
                  <a:lnTo>
                    <a:pt x="1259560" y="603935"/>
                  </a:lnTo>
                  <a:lnTo>
                    <a:pt x="1264691" y="632218"/>
                  </a:lnTo>
                  <a:lnTo>
                    <a:pt x="1264691" y="467283"/>
                  </a:lnTo>
                  <a:lnTo>
                    <a:pt x="1246746" y="461784"/>
                  </a:lnTo>
                  <a:lnTo>
                    <a:pt x="1202182" y="457504"/>
                  </a:lnTo>
                  <a:lnTo>
                    <a:pt x="1157605" y="461784"/>
                  </a:lnTo>
                  <a:lnTo>
                    <a:pt x="1119517" y="473430"/>
                  </a:lnTo>
                  <a:lnTo>
                    <a:pt x="1063028" y="511416"/>
                  </a:lnTo>
                  <a:lnTo>
                    <a:pt x="1030084" y="561708"/>
                  </a:lnTo>
                  <a:lnTo>
                    <a:pt x="1016444" y="632218"/>
                  </a:lnTo>
                  <a:lnTo>
                    <a:pt x="1020102" y="669899"/>
                  </a:lnTo>
                  <a:lnTo>
                    <a:pt x="1044879" y="730783"/>
                  </a:lnTo>
                  <a:lnTo>
                    <a:pt x="1087970" y="774128"/>
                  </a:lnTo>
                  <a:lnTo>
                    <a:pt x="1157605" y="802690"/>
                  </a:lnTo>
                  <a:lnTo>
                    <a:pt x="1202182" y="806983"/>
                  </a:lnTo>
                  <a:lnTo>
                    <a:pt x="1246746" y="802690"/>
                  </a:lnTo>
                  <a:lnTo>
                    <a:pt x="1284770" y="791108"/>
                  </a:lnTo>
                  <a:lnTo>
                    <a:pt x="1340688" y="753630"/>
                  </a:lnTo>
                  <a:lnTo>
                    <a:pt x="1373911" y="702805"/>
                  </a:lnTo>
                  <a:lnTo>
                    <a:pt x="1383766" y="669899"/>
                  </a:lnTo>
                  <a:lnTo>
                    <a:pt x="1387348" y="632218"/>
                  </a:lnTo>
                  <a:close/>
                </a:path>
                <a:path w="1778000" h="807085">
                  <a:moveTo>
                    <a:pt x="1660766" y="320141"/>
                  </a:moveTo>
                  <a:lnTo>
                    <a:pt x="1400175" y="320141"/>
                  </a:lnTo>
                  <a:lnTo>
                    <a:pt x="1400175" y="224459"/>
                  </a:lnTo>
                  <a:lnTo>
                    <a:pt x="1253667" y="224459"/>
                  </a:lnTo>
                  <a:lnTo>
                    <a:pt x="1253667" y="128778"/>
                  </a:lnTo>
                  <a:lnTo>
                    <a:pt x="1085659" y="128778"/>
                  </a:lnTo>
                  <a:lnTo>
                    <a:pt x="1070914" y="101739"/>
                  </a:lnTo>
                  <a:lnTo>
                    <a:pt x="1045464" y="68097"/>
                  </a:lnTo>
                  <a:lnTo>
                    <a:pt x="1007694" y="35090"/>
                  </a:lnTo>
                  <a:lnTo>
                    <a:pt x="956030" y="9982"/>
                  </a:lnTo>
                  <a:lnTo>
                    <a:pt x="888885" y="0"/>
                  </a:lnTo>
                  <a:lnTo>
                    <a:pt x="821753" y="9982"/>
                  </a:lnTo>
                  <a:lnTo>
                    <a:pt x="770115" y="35090"/>
                  </a:lnTo>
                  <a:lnTo>
                    <a:pt x="732358" y="68097"/>
                  </a:lnTo>
                  <a:lnTo>
                    <a:pt x="706882" y="101739"/>
                  </a:lnTo>
                  <a:lnTo>
                    <a:pt x="692124" y="128778"/>
                  </a:lnTo>
                  <a:lnTo>
                    <a:pt x="524141" y="128778"/>
                  </a:lnTo>
                  <a:lnTo>
                    <a:pt x="524141" y="224459"/>
                  </a:lnTo>
                  <a:lnTo>
                    <a:pt x="377634" y="224459"/>
                  </a:lnTo>
                  <a:lnTo>
                    <a:pt x="377634" y="320141"/>
                  </a:lnTo>
                  <a:lnTo>
                    <a:pt x="117094" y="320141"/>
                  </a:lnTo>
                  <a:lnTo>
                    <a:pt x="117094" y="349567"/>
                  </a:lnTo>
                  <a:lnTo>
                    <a:pt x="407060" y="349567"/>
                  </a:lnTo>
                  <a:lnTo>
                    <a:pt x="407060" y="254533"/>
                  </a:lnTo>
                  <a:lnTo>
                    <a:pt x="553580" y="254533"/>
                  </a:lnTo>
                  <a:lnTo>
                    <a:pt x="553580" y="158851"/>
                  </a:lnTo>
                  <a:lnTo>
                    <a:pt x="712381" y="158851"/>
                  </a:lnTo>
                  <a:lnTo>
                    <a:pt x="716064" y="149047"/>
                  </a:lnTo>
                  <a:lnTo>
                    <a:pt x="745731" y="98488"/>
                  </a:lnTo>
                  <a:lnTo>
                    <a:pt x="778446" y="65925"/>
                  </a:lnTo>
                  <a:lnTo>
                    <a:pt x="825550" y="40055"/>
                  </a:lnTo>
                  <a:lnTo>
                    <a:pt x="888885" y="29502"/>
                  </a:lnTo>
                  <a:lnTo>
                    <a:pt x="952322" y="40055"/>
                  </a:lnTo>
                  <a:lnTo>
                    <a:pt x="999566" y="65925"/>
                  </a:lnTo>
                  <a:lnTo>
                    <a:pt x="1032370" y="98488"/>
                  </a:lnTo>
                  <a:lnTo>
                    <a:pt x="1061796" y="149047"/>
                  </a:lnTo>
                  <a:lnTo>
                    <a:pt x="1065479" y="158851"/>
                  </a:lnTo>
                  <a:lnTo>
                    <a:pt x="1224241" y="158851"/>
                  </a:lnTo>
                  <a:lnTo>
                    <a:pt x="1224241" y="254533"/>
                  </a:lnTo>
                  <a:lnTo>
                    <a:pt x="1370761" y="254533"/>
                  </a:lnTo>
                  <a:lnTo>
                    <a:pt x="1370761" y="349567"/>
                  </a:lnTo>
                  <a:lnTo>
                    <a:pt x="1660766" y="349567"/>
                  </a:lnTo>
                  <a:lnTo>
                    <a:pt x="1660766" y="320141"/>
                  </a:lnTo>
                  <a:close/>
                </a:path>
                <a:path w="1778000" h="807085">
                  <a:moveTo>
                    <a:pt x="1777860" y="605243"/>
                  </a:moveTo>
                  <a:lnTo>
                    <a:pt x="1590243" y="605243"/>
                  </a:lnTo>
                  <a:lnTo>
                    <a:pt x="1590243" y="684339"/>
                  </a:lnTo>
                  <a:lnTo>
                    <a:pt x="1645399" y="684339"/>
                  </a:lnTo>
                  <a:lnTo>
                    <a:pt x="1636763" y="698055"/>
                  </a:lnTo>
                  <a:lnTo>
                    <a:pt x="1624241" y="706716"/>
                  </a:lnTo>
                  <a:lnTo>
                    <a:pt x="1609877" y="711238"/>
                  </a:lnTo>
                  <a:lnTo>
                    <a:pt x="1595716" y="712546"/>
                  </a:lnTo>
                  <a:lnTo>
                    <a:pt x="1583639" y="711454"/>
                  </a:lnTo>
                  <a:lnTo>
                    <a:pt x="1546517" y="685685"/>
                  </a:lnTo>
                  <a:lnTo>
                    <a:pt x="1533867" y="637743"/>
                  </a:lnTo>
                  <a:lnTo>
                    <a:pt x="1535798" y="617524"/>
                  </a:lnTo>
                  <a:lnTo>
                    <a:pt x="1558378" y="574586"/>
                  </a:lnTo>
                  <a:lnTo>
                    <a:pt x="1601279" y="559257"/>
                  </a:lnTo>
                  <a:lnTo>
                    <a:pt x="1618373" y="561733"/>
                  </a:lnTo>
                  <a:lnTo>
                    <a:pt x="1631391" y="567994"/>
                  </a:lnTo>
                  <a:lnTo>
                    <a:pt x="1640852" y="576326"/>
                  </a:lnTo>
                  <a:lnTo>
                    <a:pt x="1647278" y="585000"/>
                  </a:lnTo>
                  <a:lnTo>
                    <a:pt x="1760626" y="542696"/>
                  </a:lnTo>
                  <a:lnTo>
                    <a:pt x="1733283" y="507669"/>
                  </a:lnTo>
                  <a:lnTo>
                    <a:pt x="1696313" y="481355"/>
                  </a:lnTo>
                  <a:lnTo>
                    <a:pt x="1649082" y="463245"/>
                  </a:lnTo>
                  <a:lnTo>
                    <a:pt x="1598168" y="457504"/>
                  </a:lnTo>
                  <a:lnTo>
                    <a:pt x="1551584" y="461772"/>
                  </a:lnTo>
                  <a:lnTo>
                    <a:pt x="1512811" y="473278"/>
                  </a:lnTo>
                  <a:lnTo>
                    <a:pt x="1457782" y="510197"/>
                  </a:lnTo>
                  <a:lnTo>
                    <a:pt x="1426337" y="557491"/>
                  </a:lnTo>
                  <a:lnTo>
                    <a:pt x="1411859" y="632841"/>
                  </a:lnTo>
                  <a:lnTo>
                    <a:pt x="1414170" y="665226"/>
                  </a:lnTo>
                  <a:lnTo>
                    <a:pt x="1434858" y="724928"/>
                  </a:lnTo>
                  <a:lnTo>
                    <a:pt x="1476984" y="771791"/>
                  </a:lnTo>
                  <a:lnTo>
                    <a:pt x="1544916" y="802144"/>
                  </a:lnTo>
                  <a:lnTo>
                    <a:pt x="1592694" y="806983"/>
                  </a:lnTo>
                  <a:lnTo>
                    <a:pt x="1633435" y="803452"/>
                  </a:lnTo>
                  <a:lnTo>
                    <a:pt x="1671777" y="793026"/>
                  </a:lnTo>
                  <a:lnTo>
                    <a:pt x="1705978" y="775931"/>
                  </a:lnTo>
                  <a:lnTo>
                    <a:pt x="1758175" y="718223"/>
                  </a:lnTo>
                  <a:lnTo>
                    <a:pt x="1771256" y="681812"/>
                  </a:lnTo>
                  <a:lnTo>
                    <a:pt x="1777860" y="612597"/>
                  </a:lnTo>
                  <a:lnTo>
                    <a:pt x="1777860" y="605243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2828" y="1425119"/>
              <a:ext cx="497830" cy="1698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8451" y="1422055"/>
              <a:ext cx="127556" cy="17352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6191" y="1480306"/>
              <a:ext cx="244653" cy="1152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4134" y="1480919"/>
              <a:ext cx="103614" cy="1109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51037" y="1480919"/>
              <a:ext cx="85800" cy="11466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557103" y="1420829"/>
              <a:ext cx="36195" cy="172085"/>
            </a:xfrm>
            <a:custGeom>
              <a:avLst/>
              <a:gdLst/>
              <a:ahLst/>
              <a:cxnLst/>
              <a:rect l="l" t="t" r="r" b="b"/>
              <a:pathLst>
                <a:path w="36194" h="172084">
                  <a:moveTo>
                    <a:pt x="33094" y="63767"/>
                  </a:moveTo>
                  <a:lnTo>
                    <a:pt x="3023" y="63767"/>
                  </a:lnTo>
                  <a:lnTo>
                    <a:pt x="2451" y="171690"/>
                  </a:lnTo>
                  <a:lnTo>
                    <a:pt x="33094" y="171690"/>
                  </a:lnTo>
                  <a:lnTo>
                    <a:pt x="33094" y="63767"/>
                  </a:lnTo>
                  <a:close/>
                </a:path>
                <a:path w="36194" h="172084">
                  <a:moveTo>
                    <a:pt x="17732" y="0"/>
                  </a:moveTo>
                  <a:lnTo>
                    <a:pt x="7926" y="0"/>
                  </a:lnTo>
                  <a:lnTo>
                    <a:pt x="0" y="7966"/>
                  </a:lnTo>
                  <a:lnTo>
                    <a:pt x="0" y="17780"/>
                  </a:lnTo>
                  <a:lnTo>
                    <a:pt x="1391" y="25052"/>
                  </a:lnTo>
                  <a:lnTo>
                    <a:pt x="5188" y="30886"/>
                  </a:lnTo>
                  <a:lnTo>
                    <a:pt x="10824" y="34765"/>
                  </a:lnTo>
                  <a:lnTo>
                    <a:pt x="17732" y="36173"/>
                  </a:lnTo>
                  <a:lnTo>
                    <a:pt x="24741" y="34765"/>
                  </a:lnTo>
                  <a:lnTo>
                    <a:pt x="30602" y="30886"/>
                  </a:lnTo>
                  <a:lnTo>
                    <a:pt x="34624" y="25052"/>
                  </a:lnTo>
                  <a:lnTo>
                    <a:pt x="36117" y="17780"/>
                  </a:lnTo>
                  <a:lnTo>
                    <a:pt x="34624" y="10862"/>
                  </a:lnTo>
                  <a:lnTo>
                    <a:pt x="30602" y="5210"/>
                  </a:lnTo>
                  <a:lnTo>
                    <a:pt x="24741" y="1398"/>
                  </a:lnTo>
                  <a:lnTo>
                    <a:pt x="1773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83691" y="1409177"/>
              <a:ext cx="1690759" cy="4083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91029" y="1411020"/>
              <a:ext cx="353695" cy="407670"/>
            </a:xfrm>
            <a:custGeom>
              <a:avLst/>
              <a:gdLst/>
              <a:ahLst/>
              <a:cxnLst/>
              <a:rect l="l" t="t" r="r" b="b"/>
              <a:pathLst>
                <a:path w="353694" h="407669">
                  <a:moveTo>
                    <a:pt x="63093" y="295363"/>
                  </a:moveTo>
                  <a:lnTo>
                    <a:pt x="42252" y="295363"/>
                  </a:lnTo>
                  <a:lnTo>
                    <a:pt x="42252" y="258533"/>
                  </a:lnTo>
                  <a:lnTo>
                    <a:pt x="12255" y="258533"/>
                  </a:lnTo>
                  <a:lnTo>
                    <a:pt x="12255" y="295363"/>
                  </a:lnTo>
                  <a:lnTo>
                    <a:pt x="0" y="295363"/>
                  </a:lnTo>
                  <a:lnTo>
                    <a:pt x="0" y="320763"/>
                  </a:lnTo>
                  <a:lnTo>
                    <a:pt x="11938" y="320763"/>
                  </a:lnTo>
                  <a:lnTo>
                    <a:pt x="11938" y="403313"/>
                  </a:lnTo>
                  <a:lnTo>
                    <a:pt x="42252" y="403313"/>
                  </a:lnTo>
                  <a:lnTo>
                    <a:pt x="42252" y="320763"/>
                  </a:lnTo>
                  <a:lnTo>
                    <a:pt x="63093" y="320763"/>
                  </a:lnTo>
                  <a:lnTo>
                    <a:pt x="63093" y="295363"/>
                  </a:lnTo>
                  <a:close/>
                </a:path>
                <a:path w="353694" h="407669">
                  <a:moveTo>
                    <a:pt x="157556" y="361162"/>
                  </a:moveTo>
                  <a:lnTo>
                    <a:pt x="124460" y="334797"/>
                  </a:lnTo>
                  <a:lnTo>
                    <a:pt x="117678" y="332346"/>
                  </a:lnTo>
                  <a:lnTo>
                    <a:pt x="109093" y="329895"/>
                  </a:lnTo>
                  <a:lnTo>
                    <a:pt x="107873" y="325602"/>
                  </a:lnTo>
                  <a:lnTo>
                    <a:pt x="107873" y="317627"/>
                  </a:lnTo>
                  <a:lnTo>
                    <a:pt x="112204" y="313956"/>
                  </a:lnTo>
                  <a:lnTo>
                    <a:pt x="122580" y="313956"/>
                  </a:lnTo>
                  <a:lnTo>
                    <a:pt x="129933" y="314566"/>
                  </a:lnTo>
                  <a:lnTo>
                    <a:pt x="137287" y="321310"/>
                  </a:lnTo>
                  <a:lnTo>
                    <a:pt x="151993" y="303530"/>
                  </a:lnTo>
                  <a:lnTo>
                    <a:pt x="142074" y="297307"/>
                  </a:lnTo>
                  <a:lnTo>
                    <a:pt x="132778" y="293789"/>
                  </a:lnTo>
                  <a:lnTo>
                    <a:pt x="124523" y="292227"/>
                  </a:lnTo>
                  <a:lnTo>
                    <a:pt x="117678" y="291871"/>
                  </a:lnTo>
                  <a:lnTo>
                    <a:pt x="110871" y="292163"/>
                  </a:lnTo>
                  <a:lnTo>
                    <a:pt x="79413" y="316826"/>
                  </a:lnTo>
                  <a:lnTo>
                    <a:pt x="78447" y="324370"/>
                  </a:lnTo>
                  <a:lnTo>
                    <a:pt x="78447" y="332955"/>
                  </a:lnTo>
                  <a:lnTo>
                    <a:pt x="109753" y="358101"/>
                  </a:lnTo>
                  <a:lnTo>
                    <a:pt x="120777" y="361772"/>
                  </a:lnTo>
                  <a:lnTo>
                    <a:pt x="126250" y="364223"/>
                  </a:lnTo>
                  <a:lnTo>
                    <a:pt x="126250" y="378942"/>
                  </a:lnTo>
                  <a:lnTo>
                    <a:pt x="119557" y="383235"/>
                  </a:lnTo>
                  <a:lnTo>
                    <a:pt x="111544" y="383235"/>
                  </a:lnTo>
                  <a:lnTo>
                    <a:pt x="104813" y="382257"/>
                  </a:lnTo>
                  <a:lnTo>
                    <a:pt x="98475" y="379552"/>
                  </a:lnTo>
                  <a:lnTo>
                    <a:pt x="92710" y="375475"/>
                  </a:lnTo>
                  <a:lnTo>
                    <a:pt x="87680" y="370357"/>
                  </a:lnTo>
                  <a:lnTo>
                    <a:pt x="71666" y="388759"/>
                  </a:lnTo>
                  <a:lnTo>
                    <a:pt x="77952" y="394652"/>
                  </a:lnTo>
                  <a:lnTo>
                    <a:pt x="86817" y="400481"/>
                  </a:lnTo>
                  <a:lnTo>
                    <a:pt x="98552" y="405053"/>
                  </a:lnTo>
                  <a:lnTo>
                    <a:pt x="113423" y="407149"/>
                  </a:lnTo>
                  <a:lnTo>
                    <a:pt x="122605" y="406450"/>
                  </a:lnTo>
                  <a:lnTo>
                    <a:pt x="154635" y="382397"/>
                  </a:lnTo>
                  <a:lnTo>
                    <a:pt x="157556" y="367906"/>
                  </a:lnTo>
                  <a:lnTo>
                    <a:pt x="157556" y="361162"/>
                  </a:lnTo>
                  <a:close/>
                </a:path>
                <a:path w="353694" h="407669">
                  <a:moveTo>
                    <a:pt x="353098" y="0"/>
                  </a:moveTo>
                  <a:lnTo>
                    <a:pt x="323024" y="0"/>
                  </a:lnTo>
                  <a:lnTo>
                    <a:pt x="322453" y="181508"/>
                  </a:lnTo>
                  <a:lnTo>
                    <a:pt x="353098" y="181508"/>
                  </a:lnTo>
                  <a:lnTo>
                    <a:pt x="35309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0600" y="90881"/>
            <a:ext cx="685800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14170" algn="l">
              <a:lnSpc>
                <a:spcPct val="100000"/>
              </a:lnSpc>
              <a:spcBef>
                <a:spcPts val="95"/>
              </a:spcBef>
            </a:pPr>
            <a:r>
              <a:rPr lang="en-US" sz="3600" dirty="0">
                <a:latin typeface="+mj-lt"/>
              </a:rPr>
              <a:t>PECAN</a:t>
            </a:r>
            <a:r>
              <a:rPr lang="en-US" sz="3600" spc="-75" dirty="0">
                <a:latin typeface="+mj-lt"/>
              </a:rPr>
              <a:t> </a:t>
            </a:r>
            <a:r>
              <a:rPr lang="en-US" sz="3600" spc="-20" dirty="0">
                <a:latin typeface="+mj-lt"/>
              </a:rPr>
              <a:t>GROVE </a:t>
            </a:r>
            <a:br>
              <a:rPr lang="en-US" sz="3600" spc="-20" dirty="0">
                <a:latin typeface="+mj-lt"/>
              </a:rPr>
            </a:br>
            <a:r>
              <a:rPr lang="en-US" sz="3600" spc="-20" dirty="0">
                <a:latin typeface="+mj-lt"/>
              </a:rPr>
              <a:t>  </a:t>
            </a:r>
            <a:r>
              <a:rPr sz="3600" dirty="0">
                <a:latin typeface="+mj-lt"/>
              </a:rPr>
              <a:t>BUILDING</a:t>
            </a:r>
            <a:r>
              <a:rPr sz="3600" spc="-90" dirty="0">
                <a:latin typeface="+mj-lt"/>
              </a:rPr>
              <a:t> </a:t>
            </a:r>
            <a:r>
              <a:rPr sz="3600" spc="-25" dirty="0">
                <a:latin typeface="+mj-lt"/>
              </a:rPr>
              <a:t>SPECIFICATION</a:t>
            </a:r>
            <a:r>
              <a:rPr sz="3600" spc="-90" dirty="0">
                <a:latin typeface="+mj-lt"/>
              </a:rPr>
              <a:t> </a:t>
            </a:r>
            <a:r>
              <a:rPr sz="3600" spc="-20" dirty="0">
                <a:latin typeface="+mj-lt"/>
              </a:rPr>
              <a:t>LIST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5000" y="1447800"/>
            <a:ext cx="4930775" cy="459232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Garden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Style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8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residential</a:t>
            </a:r>
            <a:r>
              <a:rPr sz="2400" b="1" spc="-1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buildings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1</a:t>
            </a:r>
            <a:r>
              <a:rPr sz="2400" b="1" spc="-10" dirty="0">
                <a:latin typeface="Calibri"/>
                <a:cs typeface="Calibri"/>
              </a:rPr>
              <a:t> clubhouse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198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units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spc="-20" dirty="0">
                <a:latin typeface="Calibri"/>
                <a:cs typeface="Calibri"/>
              </a:rPr>
              <a:t>1-</a:t>
            </a:r>
            <a:r>
              <a:rPr sz="2400" b="1" dirty="0">
                <a:latin typeface="Calibri"/>
                <a:cs typeface="Calibri"/>
              </a:rPr>
              <a:t>BR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18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spc="-10" dirty="0">
                <a:latin typeface="Calibri"/>
                <a:cs typeface="Calibri"/>
              </a:rPr>
              <a:t>2-</a:t>
            </a:r>
            <a:r>
              <a:rPr sz="2400" b="1" dirty="0">
                <a:latin typeface="Calibri"/>
                <a:cs typeface="Calibri"/>
              </a:rPr>
              <a:t>BR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60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spc="-10" dirty="0">
                <a:latin typeface="Calibri"/>
                <a:cs typeface="Calibri"/>
              </a:rPr>
              <a:t>3-</a:t>
            </a:r>
            <a:r>
              <a:rPr sz="2400" b="1" dirty="0">
                <a:latin typeface="Calibri"/>
                <a:cs typeface="Calibri"/>
              </a:rPr>
              <a:t>BR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114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spc="-20" dirty="0">
                <a:latin typeface="Calibri"/>
                <a:cs typeface="Calibri"/>
              </a:rPr>
              <a:t>4-</a:t>
            </a:r>
            <a:r>
              <a:rPr sz="2400" b="1" dirty="0">
                <a:latin typeface="Calibri"/>
                <a:cs typeface="Calibri"/>
              </a:rPr>
              <a:t>BR</a:t>
            </a:r>
            <a:r>
              <a:rPr sz="2400" b="1" spc="-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10" dirty="0">
                <a:latin typeface="Calibri"/>
                <a:cs typeface="Calibri"/>
              </a:rPr>
              <a:t> </a:t>
            </a:r>
            <a:r>
              <a:rPr sz="2400" b="1" spc="-50" dirty="0">
                <a:latin typeface="Calibri"/>
                <a:cs typeface="Calibri"/>
              </a:rPr>
              <a:t>6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10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Pool,</a:t>
            </a:r>
            <a:r>
              <a:rPr sz="2400" b="1" spc="-11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Clubhouse,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Fitness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Center,</a:t>
            </a:r>
            <a:r>
              <a:rPr sz="2400" b="1" spc="-80" dirty="0">
                <a:latin typeface="Calibri"/>
                <a:cs typeface="Calibri"/>
              </a:rPr>
              <a:t> </a:t>
            </a:r>
            <a:r>
              <a:rPr sz="2400" b="1" spc="-20" dirty="0">
                <a:latin typeface="Calibri"/>
                <a:cs typeface="Calibri"/>
              </a:rPr>
              <a:t>etc.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Calibri"/>
                <a:cs typeface="Calibri"/>
              </a:rPr>
              <a:t>Parking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449</a:t>
            </a:r>
            <a:r>
              <a:rPr sz="2400" b="1" spc="-4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spaces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8804" y="69142"/>
              <a:ext cx="7724511" cy="65270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155" y="0"/>
            <a:ext cx="12107844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53484" y="-6350"/>
            <a:ext cx="7493255" cy="849976"/>
          </a:xfrm>
          <a:prstGeom prst="rect">
            <a:avLst/>
          </a:prstGeom>
        </p:spPr>
        <p:txBody>
          <a:bodyPr vert="horz" wrap="square" lIns="0" tIns="293116" rIns="0" bIns="0" rtlCol="0">
            <a:spAutoFit/>
          </a:bodyPr>
          <a:lstStyle/>
          <a:p>
            <a:pPr marL="1247140" algn="ctr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BUILDING</a:t>
            </a:r>
            <a:r>
              <a:rPr sz="3600" spc="-90" dirty="0">
                <a:latin typeface="+mj-lt"/>
              </a:rPr>
              <a:t> </a:t>
            </a:r>
            <a:r>
              <a:rPr sz="3600" spc="-25" dirty="0">
                <a:latin typeface="+mj-lt"/>
              </a:rPr>
              <a:t>SPECIFICATION</a:t>
            </a:r>
            <a:r>
              <a:rPr sz="3600" spc="-90" dirty="0">
                <a:latin typeface="+mj-lt"/>
              </a:rPr>
              <a:t> </a:t>
            </a:r>
            <a:r>
              <a:rPr sz="3600" spc="-20" dirty="0">
                <a:latin typeface="+mj-lt"/>
              </a:rPr>
              <a:t>LIST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5181600" y="1438147"/>
            <a:ext cx="6565138" cy="4415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100%</a:t>
            </a:r>
            <a:r>
              <a:rPr spc="-60" dirty="0">
                <a:latin typeface="+mn-lt"/>
              </a:rPr>
              <a:t> </a:t>
            </a:r>
            <a:r>
              <a:rPr dirty="0">
                <a:latin typeface="+mn-lt"/>
              </a:rPr>
              <a:t>stone</a:t>
            </a:r>
            <a:r>
              <a:rPr spc="-80" dirty="0">
                <a:latin typeface="+mn-lt"/>
              </a:rPr>
              <a:t> </a:t>
            </a:r>
            <a:r>
              <a:rPr dirty="0">
                <a:latin typeface="+mn-lt"/>
              </a:rPr>
              <a:t>&amp;</a:t>
            </a:r>
            <a:r>
              <a:rPr spc="-70" dirty="0">
                <a:latin typeface="+mn-lt"/>
              </a:rPr>
              <a:t> </a:t>
            </a:r>
            <a:r>
              <a:rPr dirty="0">
                <a:latin typeface="+mn-lt"/>
              </a:rPr>
              <a:t>cementitious</a:t>
            </a:r>
            <a:r>
              <a:rPr spc="-80" dirty="0">
                <a:latin typeface="+mn-lt"/>
              </a:rPr>
              <a:t> </a:t>
            </a:r>
            <a:r>
              <a:rPr dirty="0">
                <a:latin typeface="+mn-lt"/>
              </a:rPr>
              <a:t>exterior</a:t>
            </a:r>
            <a:r>
              <a:rPr spc="-70" dirty="0">
                <a:latin typeface="+mn-lt"/>
              </a:rPr>
              <a:t> </a:t>
            </a:r>
            <a:r>
              <a:rPr spc="-10" dirty="0">
                <a:latin typeface="+mn-lt"/>
              </a:rPr>
              <a:t>composition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pc="-20" dirty="0">
                <a:latin typeface="+mn-lt"/>
              </a:rPr>
              <a:t>35-</a:t>
            </a:r>
            <a:r>
              <a:rPr dirty="0">
                <a:latin typeface="+mn-lt"/>
              </a:rPr>
              <a:t>year</a:t>
            </a:r>
            <a:r>
              <a:rPr spc="10" dirty="0">
                <a:latin typeface="+mn-lt"/>
              </a:rPr>
              <a:t> </a:t>
            </a:r>
            <a:r>
              <a:rPr dirty="0">
                <a:latin typeface="+mn-lt"/>
              </a:rPr>
              <a:t>dimensional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roof</a:t>
            </a:r>
            <a:r>
              <a:rPr spc="-20" dirty="0">
                <a:latin typeface="+mn-lt"/>
              </a:rPr>
              <a:t> </a:t>
            </a:r>
            <a:r>
              <a:rPr spc="-10" dirty="0">
                <a:latin typeface="+mn-lt"/>
              </a:rPr>
              <a:t>shingles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15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SEER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air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conditioning</a:t>
            </a:r>
            <a:r>
              <a:rPr spc="-75" dirty="0">
                <a:latin typeface="+mn-lt"/>
              </a:rPr>
              <a:t> </a:t>
            </a:r>
            <a:r>
              <a:rPr spc="-10" dirty="0">
                <a:latin typeface="+mn-lt"/>
              </a:rPr>
              <a:t>units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pc="-20" dirty="0">
                <a:latin typeface="+mn-lt"/>
              </a:rPr>
              <a:t>R-</a:t>
            </a:r>
            <a:r>
              <a:rPr dirty="0">
                <a:latin typeface="+mn-lt"/>
              </a:rPr>
              <a:t>30</a:t>
            </a:r>
            <a:r>
              <a:rPr spc="-5" dirty="0">
                <a:latin typeface="+mn-lt"/>
              </a:rPr>
              <a:t> </a:t>
            </a:r>
            <a:r>
              <a:rPr dirty="0">
                <a:latin typeface="+mn-lt"/>
              </a:rPr>
              <a:t>building</a:t>
            </a:r>
            <a:r>
              <a:rPr spc="-60" dirty="0">
                <a:latin typeface="+mn-lt"/>
              </a:rPr>
              <a:t> </a:t>
            </a:r>
            <a:r>
              <a:rPr spc="-10" dirty="0">
                <a:latin typeface="+mn-lt"/>
              </a:rPr>
              <a:t>insulation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Fire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sprinklers</a:t>
            </a:r>
            <a:r>
              <a:rPr spc="-30" dirty="0">
                <a:latin typeface="+mn-lt"/>
              </a:rPr>
              <a:t> </a:t>
            </a:r>
            <a:r>
              <a:rPr dirty="0">
                <a:latin typeface="+mn-lt"/>
              </a:rPr>
              <a:t>in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all</a:t>
            </a:r>
            <a:r>
              <a:rPr spc="-35" dirty="0">
                <a:latin typeface="+mn-lt"/>
              </a:rPr>
              <a:t> </a:t>
            </a:r>
            <a:r>
              <a:rPr spc="-10" dirty="0">
                <a:latin typeface="+mn-lt"/>
              </a:rPr>
              <a:t>units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Granite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countertops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in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all</a:t>
            </a:r>
            <a:r>
              <a:rPr spc="-35" dirty="0">
                <a:latin typeface="+mn-lt"/>
              </a:rPr>
              <a:t> </a:t>
            </a:r>
            <a:r>
              <a:rPr spc="-10" dirty="0">
                <a:latin typeface="+mn-lt"/>
              </a:rPr>
              <a:t>units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Energy</a:t>
            </a:r>
            <a:r>
              <a:rPr spc="-45" dirty="0">
                <a:latin typeface="+mn-lt"/>
              </a:rPr>
              <a:t> </a:t>
            </a:r>
            <a:r>
              <a:rPr lang="en-US" dirty="0">
                <a:latin typeface="+mn-lt"/>
              </a:rPr>
              <a:t>Star-rated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appliances</a:t>
            </a:r>
            <a:r>
              <a:rPr spc="-60" dirty="0">
                <a:latin typeface="+mn-lt"/>
              </a:rPr>
              <a:t> </a:t>
            </a:r>
            <a:r>
              <a:rPr dirty="0">
                <a:latin typeface="+mn-lt"/>
              </a:rPr>
              <a:t>in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all</a:t>
            </a:r>
            <a:r>
              <a:rPr spc="-60" dirty="0">
                <a:latin typeface="+mn-lt"/>
              </a:rPr>
              <a:t> </a:t>
            </a:r>
            <a:r>
              <a:rPr spc="-10" dirty="0">
                <a:latin typeface="+mn-lt"/>
              </a:rPr>
              <a:t>units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Covered</a:t>
            </a:r>
            <a:r>
              <a:rPr spc="-25" dirty="0">
                <a:latin typeface="+mn-lt"/>
              </a:rPr>
              <a:t> </a:t>
            </a:r>
            <a:r>
              <a:rPr dirty="0">
                <a:latin typeface="+mn-lt"/>
              </a:rPr>
              <a:t>patios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and</a:t>
            </a:r>
            <a:r>
              <a:rPr spc="-40" dirty="0">
                <a:latin typeface="+mn-lt"/>
              </a:rPr>
              <a:t> </a:t>
            </a:r>
            <a:r>
              <a:rPr lang="en-US" spc="-10" dirty="0">
                <a:latin typeface="+mn-lt"/>
              </a:rPr>
              <a:t>balconies</a:t>
            </a:r>
            <a:endParaRPr spc="-10" dirty="0">
              <a:latin typeface="+mn-lt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Laundry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and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dryer</a:t>
            </a:r>
            <a:r>
              <a:rPr spc="-5" dirty="0">
                <a:latin typeface="+mn-lt"/>
              </a:rPr>
              <a:t> </a:t>
            </a:r>
            <a:r>
              <a:rPr spc="-10" dirty="0">
                <a:latin typeface="+mn-lt"/>
              </a:rPr>
              <a:t>hook-</a:t>
            </a:r>
            <a:r>
              <a:rPr spc="-25" dirty="0">
                <a:latin typeface="+mn-lt"/>
              </a:rPr>
              <a:t>ups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dirty="0">
                <a:latin typeface="+mn-lt"/>
              </a:rPr>
              <a:t>Built</a:t>
            </a:r>
            <a:r>
              <a:rPr spc="-50" dirty="0">
                <a:latin typeface="+mn-lt"/>
              </a:rPr>
              <a:t> </a:t>
            </a:r>
            <a:r>
              <a:rPr dirty="0">
                <a:latin typeface="+mn-lt"/>
              </a:rPr>
              <a:t>to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LEED</a:t>
            </a:r>
            <a:r>
              <a:rPr spc="-40" dirty="0">
                <a:latin typeface="+mn-lt"/>
              </a:rPr>
              <a:t> </a:t>
            </a:r>
            <a:r>
              <a:rPr dirty="0">
                <a:latin typeface="+mn-lt"/>
              </a:rPr>
              <a:t>certified</a:t>
            </a:r>
            <a:r>
              <a:rPr spc="-35" dirty="0">
                <a:latin typeface="+mn-lt"/>
              </a:rPr>
              <a:t> </a:t>
            </a:r>
            <a:r>
              <a:rPr spc="-10" dirty="0">
                <a:latin typeface="+mn-lt"/>
              </a:rPr>
              <a:t>standards</a:t>
            </a:r>
          </a:p>
          <a:p>
            <a:pPr marL="355600" marR="70231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dirty="0">
                <a:latin typeface="+mn-lt"/>
              </a:rPr>
              <a:t>Gated</a:t>
            </a:r>
            <a:r>
              <a:rPr spc="-45" dirty="0">
                <a:latin typeface="+mn-lt"/>
              </a:rPr>
              <a:t> </a:t>
            </a:r>
            <a:r>
              <a:rPr dirty="0">
                <a:latin typeface="+mn-lt"/>
              </a:rPr>
              <a:t>community</a:t>
            </a:r>
            <a:r>
              <a:rPr spc="-35" dirty="0">
                <a:latin typeface="+mn-lt"/>
              </a:rPr>
              <a:t> </a:t>
            </a:r>
            <a:r>
              <a:rPr dirty="0">
                <a:latin typeface="+mn-lt"/>
              </a:rPr>
              <a:t>with</a:t>
            </a:r>
            <a:r>
              <a:rPr spc="-75" dirty="0">
                <a:latin typeface="+mn-lt"/>
              </a:rPr>
              <a:t> </a:t>
            </a:r>
            <a:r>
              <a:rPr dirty="0">
                <a:latin typeface="+mn-lt"/>
              </a:rPr>
              <a:t>decorative</a:t>
            </a:r>
            <a:r>
              <a:rPr spc="-25" dirty="0">
                <a:latin typeface="+mn-lt"/>
              </a:rPr>
              <a:t> </a:t>
            </a:r>
            <a:r>
              <a:rPr spc="-10" dirty="0">
                <a:latin typeface="+mn-lt"/>
              </a:rPr>
              <a:t>perimeter fencing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1979" y="781812"/>
              <a:ext cx="7780020" cy="582320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97755" y="-6350"/>
            <a:ext cx="7374890" cy="771826"/>
          </a:xfrm>
          <a:prstGeom prst="rect">
            <a:avLst/>
          </a:prstGeom>
        </p:spPr>
        <p:txBody>
          <a:bodyPr vert="horz" wrap="square" lIns="0" tIns="154762" rIns="0" bIns="0" rtlCol="0">
            <a:spAutoFit/>
          </a:bodyPr>
          <a:lstStyle/>
          <a:p>
            <a:pPr marL="1510665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latin typeface="+mj-lt"/>
              </a:rPr>
              <a:t>New</a:t>
            </a:r>
            <a:r>
              <a:rPr sz="4000" spc="-65" dirty="0">
                <a:latin typeface="+mj-lt"/>
              </a:rPr>
              <a:t> </a:t>
            </a:r>
            <a:r>
              <a:rPr sz="4000" dirty="0">
                <a:latin typeface="+mj-lt"/>
              </a:rPr>
              <a:t>Braunfels</a:t>
            </a:r>
            <a:r>
              <a:rPr sz="4000" spc="-40" dirty="0">
                <a:latin typeface="+mj-lt"/>
              </a:rPr>
              <a:t> </a:t>
            </a:r>
            <a:r>
              <a:rPr sz="4000" dirty="0">
                <a:latin typeface="+mj-lt"/>
              </a:rPr>
              <a:t>–</a:t>
            </a:r>
            <a:r>
              <a:rPr sz="4000" spc="-75" dirty="0">
                <a:latin typeface="+mj-lt"/>
              </a:rPr>
              <a:t> </a:t>
            </a:r>
            <a:r>
              <a:rPr sz="4000" dirty="0">
                <a:latin typeface="+mj-lt"/>
              </a:rPr>
              <a:t>Oak</a:t>
            </a:r>
            <a:r>
              <a:rPr sz="4000" spc="-60" dirty="0">
                <a:latin typeface="+mj-lt"/>
              </a:rPr>
              <a:t> </a:t>
            </a:r>
            <a:r>
              <a:rPr sz="4000" spc="-10" dirty="0">
                <a:latin typeface="+mj-lt"/>
              </a:rPr>
              <a:t>Creek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994528" y="92075"/>
          <a:ext cx="6591300" cy="6492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9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9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785"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310"/>
                        </a:lnSpc>
                      </a:pPr>
                      <a:r>
                        <a:rPr sz="1100" b="1" dirty="0">
                          <a:latin typeface="Tw Cen MT"/>
                          <a:cs typeface="Tw Cen MT"/>
                        </a:rPr>
                        <a:t>AAHFC</a:t>
                      </a:r>
                      <a:r>
                        <a:rPr sz="1100" b="1" spc="-4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dirty="0">
                          <a:latin typeface="Tw Cen MT"/>
                          <a:cs typeface="Tw Cen MT"/>
                        </a:rPr>
                        <a:t>CLOSING</a:t>
                      </a:r>
                      <a:r>
                        <a:rPr sz="1100" b="1" spc="-5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spc="-20" dirty="0">
                          <a:latin typeface="Tw Cen MT"/>
                          <a:cs typeface="Tw Cen MT"/>
                        </a:rPr>
                        <a:t>FEES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Half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dirty="0">
                          <a:latin typeface="Tw Cen MT"/>
                          <a:cs typeface="Tw Cen MT"/>
                        </a:rPr>
                        <a:t>GC</a:t>
                      </a:r>
                      <a:r>
                        <a:rPr sz="1100" spc="-1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Fee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$238,528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Structuring</a:t>
                      </a:r>
                      <a:r>
                        <a:rPr sz="1100" spc="-4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Fee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$250,000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TOTAL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$488,528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9155">
                <a:tc gridSpan="2">
                  <a:txBody>
                    <a:bodyPr/>
                    <a:lstStyle/>
                    <a:p>
                      <a:pPr marL="33032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Original</a:t>
                      </a:r>
                      <a:r>
                        <a:rPr sz="1100" spc="-4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Projected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Closing</a:t>
                      </a:r>
                      <a:r>
                        <a:rPr sz="1100" spc="-3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in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March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or</a:t>
                      </a:r>
                      <a:endParaRPr sz="1100">
                        <a:latin typeface="Arial Black"/>
                        <a:cs typeface="Arial Black"/>
                      </a:endParaRPr>
                    </a:p>
                    <a:p>
                      <a:pPr marL="3303270" marR="182880" indent="-3296285">
                        <a:lnSpc>
                          <a:spcPct val="100000"/>
                        </a:lnSpc>
                        <a:tabLst>
                          <a:tab pos="3303270" algn="l"/>
                        </a:tabLst>
                      </a:pPr>
                      <a:r>
                        <a:rPr sz="1650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New</a:t>
                      </a:r>
                      <a:r>
                        <a:rPr sz="1650" spc="-44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650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Braunfels</a:t>
                      </a:r>
                      <a:r>
                        <a:rPr sz="1650" spc="-37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650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Oak</a:t>
                      </a:r>
                      <a:r>
                        <a:rPr sz="1650" spc="-37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650" spc="-30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Creek</a:t>
                      </a:r>
                      <a:r>
                        <a:rPr sz="1650" baseline="-32828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	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April,</a:t>
                      </a:r>
                      <a:r>
                        <a:rPr sz="1100" spc="-7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2022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–</a:t>
                      </a:r>
                      <a:r>
                        <a:rPr sz="1100" spc="-3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delayed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due</a:t>
                      </a:r>
                      <a:r>
                        <a:rPr sz="1100" spc="-3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to</a:t>
                      </a:r>
                      <a:r>
                        <a:rPr sz="1100" spc="-3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change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in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financing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from</a:t>
                      </a:r>
                      <a:r>
                        <a:rPr sz="1100" spc="-3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tax</a:t>
                      </a:r>
                      <a:r>
                        <a:rPr sz="1100" spc="-2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credits</a:t>
                      </a:r>
                      <a:r>
                        <a:rPr sz="1100" spc="-3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to</a:t>
                      </a:r>
                      <a:r>
                        <a:rPr sz="1100" spc="-1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spc="-1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standard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financing.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Current</a:t>
                      </a:r>
                      <a:r>
                        <a:rPr sz="1100" spc="-5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estimated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Summer</a:t>
                      </a:r>
                      <a:r>
                        <a:rPr sz="1100" spc="-40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1100" spc="-25" dirty="0">
                          <a:solidFill>
                            <a:srgbClr val="FF0000"/>
                          </a:solidFill>
                          <a:latin typeface="Arial Black"/>
                          <a:cs typeface="Arial Black"/>
                        </a:rPr>
                        <a:t>24</a:t>
                      </a:r>
                      <a:endParaRPr sz="1100">
                        <a:latin typeface="Arial Black"/>
                        <a:cs typeface="Arial Black"/>
                      </a:endParaRPr>
                    </a:p>
                  </a:txBody>
                  <a:tcPr marL="0" marR="0" marT="5715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610">
                <a:tc gridSpan="2">
                  <a:txBody>
                    <a:bodyPr/>
                    <a:lstStyle/>
                    <a:p>
                      <a:pPr algn="ctr">
                        <a:lnSpc>
                          <a:spcPts val="1315"/>
                        </a:lnSpc>
                      </a:pPr>
                      <a:r>
                        <a:rPr sz="1100" b="1" dirty="0">
                          <a:latin typeface="Tw Cen MT"/>
                          <a:cs typeface="Tw Cen MT"/>
                        </a:rPr>
                        <a:t>AAHFC</a:t>
                      </a:r>
                      <a:r>
                        <a:rPr sz="1100" b="1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dirty="0">
                          <a:latin typeface="Tw Cen MT"/>
                          <a:cs typeface="Tw Cen MT"/>
                        </a:rPr>
                        <a:t>COMPLETION</a:t>
                      </a:r>
                      <a:r>
                        <a:rPr sz="1100" b="1" spc="-4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spc="-20" dirty="0">
                          <a:latin typeface="Tw Cen MT"/>
                          <a:cs typeface="Tw Cen MT"/>
                        </a:rPr>
                        <a:t>FEES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Half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dirty="0">
                          <a:latin typeface="Tw Cen MT"/>
                          <a:cs typeface="Tw Cen MT"/>
                        </a:rPr>
                        <a:t>GC</a:t>
                      </a:r>
                      <a:r>
                        <a:rPr sz="1100" spc="-1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Fee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$238,528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TOTAL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$238,528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85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610">
                <a:tc gridSpan="2">
                  <a:txBody>
                    <a:bodyPr/>
                    <a:lstStyle/>
                    <a:p>
                      <a:pPr marL="635" algn="ctr">
                        <a:lnSpc>
                          <a:spcPts val="1315"/>
                        </a:lnSpc>
                      </a:pPr>
                      <a:r>
                        <a:rPr sz="1100" b="1" dirty="0">
                          <a:latin typeface="Tw Cen MT"/>
                          <a:cs typeface="Tw Cen MT"/>
                        </a:rPr>
                        <a:t>AAHFC</a:t>
                      </a:r>
                      <a:r>
                        <a:rPr sz="1100" b="1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dirty="0">
                          <a:latin typeface="Tw Cen MT"/>
                          <a:cs typeface="Tw Cen MT"/>
                        </a:rPr>
                        <a:t>NET</a:t>
                      </a:r>
                      <a:r>
                        <a:rPr sz="1100" b="1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dirty="0">
                          <a:latin typeface="Tw Cen MT"/>
                          <a:cs typeface="Tw Cen MT"/>
                        </a:rPr>
                        <a:t>CASH</a:t>
                      </a:r>
                      <a:r>
                        <a:rPr sz="1100" b="1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dirty="0">
                          <a:latin typeface="Tw Cen MT"/>
                          <a:cs typeface="Tw Cen MT"/>
                        </a:rPr>
                        <a:t>FLOW</a:t>
                      </a:r>
                      <a:r>
                        <a:rPr sz="1100" b="1" spc="-2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b="1" spc="-20" dirty="0">
                          <a:latin typeface="Tw Cen MT"/>
                          <a:cs typeface="Tw Cen MT"/>
                        </a:rPr>
                        <a:t>RENT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1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solidFill>
                            <a:srgbClr val="0431FF"/>
                          </a:solidFill>
                          <a:latin typeface="Tw Cen MT"/>
                          <a:cs typeface="Tw Cen MT"/>
                        </a:rPr>
                        <a:t>$200,000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2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$204,000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3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$208,080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4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$212,242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15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5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$216,486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6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$220,816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2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7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2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$225,232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$229,737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50" dirty="0">
                          <a:latin typeface="Tw Cen MT"/>
                          <a:cs typeface="Tw Cen MT"/>
                        </a:rPr>
                        <a:t>9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$234,332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10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$239,019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2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11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2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$243,799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ts val="1315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12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315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$248,675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13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$253,648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14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$258,721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15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$263,896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16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$269,174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17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$274,557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$280,048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19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$285,649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6350">
                      <a:solidFill>
                        <a:srgbClr val="000000"/>
                      </a:solidFill>
                      <a:prstDash val="sys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dirty="0">
                          <a:latin typeface="Tw Cen MT"/>
                          <a:cs typeface="Tw Cen MT"/>
                        </a:rPr>
                        <a:t>Year</a:t>
                      </a:r>
                      <a:r>
                        <a:rPr sz="1100" spc="-30" dirty="0">
                          <a:latin typeface="Tw Cen MT"/>
                          <a:cs typeface="Tw Cen MT"/>
                        </a:rPr>
                        <a:t> </a:t>
                      </a:r>
                      <a:r>
                        <a:rPr sz="1100" spc="-25" dirty="0">
                          <a:latin typeface="Tw Cen MT"/>
                          <a:cs typeface="Tw Cen MT"/>
                        </a:rPr>
                        <a:t>20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$291,362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ysDash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TOTAL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sz="1100" spc="-10" dirty="0">
                          <a:latin typeface="Tw Cen MT"/>
                          <a:cs typeface="Tw Cen MT"/>
                        </a:rPr>
                        <a:t>$4,859,474</a:t>
                      </a:r>
                      <a:endParaRPr sz="1100">
                        <a:latin typeface="Tw Cen MT"/>
                        <a:cs typeface="Tw Cen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2452" y="3046577"/>
            <a:ext cx="3017520" cy="863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00" marR="5080" indent="-559435">
              <a:lnSpc>
                <a:spcPct val="105800"/>
              </a:lnSpc>
              <a:spcBef>
                <a:spcPts val="95"/>
              </a:spcBef>
            </a:pPr>
            <a:r>
              <a:rPr sz="2600" dirty="0"/>
              <a:t>WALNUT</a:t>
            </a:r>
            <a:r>
              <a:rPr sz="2600" spc="-180" dirty="0"/>
              <a:t> </a:t>
            </a:r>
            <a:r>
              <a:rPr sz="2600" spc="-10" dirty="0"/>
              <a:t>SPRINGS </a:t>
            </a:r>
            <a:r>
              <a:rPr sz="2600" dirty="0"/>
              <a:t>SEGUIN,</a:t>
            </a:r>
            <a:r>
              <a:rPr sz="2600" spc="-65" dirty="0"/>
              <a:t> </a:t>
            </a:r>
            <a:r>
              <a:rPr sz="2600" spc="-25" dirty="0"/>
              <a:t>TX</a:t>
            </a:r>
            <a:endParaRPr sz="2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0359" y="961457"/>
            <a:ext cx="4331281" cy="163867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2208" y="4434840"/>
            <a:ext cx="2945891" cy="16535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1520" y="4416552"/>
            <a:ext cx="3012948" cy="17266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8056" y="4407408"/>
            <a:ext cx="3011424" cy="17084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3041" y="1834642"/>
            <a:ext cx="4015104" cy="4668520"/>
            <a:chOff x="463041" y="1834642"/>
            <a:chExt cx="4015104" cy="4668520"/>
          </a:xfrm>
        </p:grpSpPr>
        <p:sp>
          <p:nvSpPr>
            <p:cNvPr id="3" name="object 3"/>
            <p:cNvSpPr/>
            <p:nvPr/>
          </p:nvSpPr>
          <p:spPr>
            <a:xfrm>
              <a:off x="469391" y="2362962"/>
              <a:ext cx="4002404" cy="4133850"/>
            </a:xfrm>
            <a:custGeom>
              <a:avLst/>
              <a:gdLst/>
              <a:ahLst/>
              <a:cxnLst/>
              <a:rect l="l" t="t" r="r" b="b"/>
              <a:pathLst>
                <a:path w="4002404" h="4133850">
                  <a:moveTo>
                    <a:pt x="0" y="4133850"/>
                  </a:moveTo>
                  <a:lnTo>
                    <a:pt x="4002024" y="4133850"/>
                  </a:lnTo>
                  <a:lnTo>
                    <a:pt x="4002024" y="0"/>
                  </a:lnTo>
                  <a:lnTo>
                    <a:pt x="0" y="0"/>
                  </a:lnTo>
                  <a:lnTo>
                    <a:pt x="0" y="413385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9391" y="1840992"/>
              <a:ext cx="4002404" cy="4655820"/>
            </a:xfrm>
            <a:custGeom>
              <a:avLst/>
              <a:gdLst/>
              <a:ahLst/>
              <a:cxnLst/>
              <a:rect l="l" t="t" r="r" b="b"/>
              <a:pathLst>
                <a:path w="4002404" h="4655820">
                  <a:moveTo>
                    <a:pt x="0" y="4655820"/>
                  </a:moveTo>
                  <a:lnTo>
                    <a:pt x="4002024" y="4655820"/>
                  </a:lnTo>
                  <a:lnTo>
                    <a:pt x="4002024" y="0"/>
                  </a:lnTo>
                  <a:lnTo>
                    <a:pt x="0" y="0"/>
                  </a:lnTo>
                  <a:lnTo>
                    <a:pt x="0" y="46558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48131" y="3387344"/>
            <a:ext cx="18688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5"/>
              </a:spcBef>
              <a:buClr>
                <a:srgbClr val="FFFFFF"/>
              </a:buClr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Hold</a:t>
            </a:r>
            <a:r>
              <a:rPr sz="20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Property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5332" y="3692144"/>
            <a:ext cx="271208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Property</a:t>
            </a:r>
            <a:r>
              <a:rPr sz="20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Tax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Exempt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Sales</a:t>
            </a:r>
            <a:r>
              <a:rPr sz="20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Tax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Exempt</a:t>
            </a:r>
            <a:endParaRPr sz="20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75-year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ground</a:t>
            </a:r>
            <a:r>
              <a:rPr sz="2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</a:rPr>
              <a:t>lease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8185" y="1791017"/>
            <a:ext cx="4007485" cy="583565"/>
            <a:chOff x="468185" y="1791017"/>
            <a:chExt cx="4007485" cy="583565"/>
          </a:xfrm>
        </p:grpSpPr>
        <p:sp>
          <p:nvSpPr>
            <p:cNvPr id="8" name="object 8"/>
            <p:cNvSpPr/>
            <p:nvPr/>
          </p:nvSpPr>
          <p:spPr>
            <a:xfrm>
              <a:off x="479298" y="1802129"/>
              <a:ext cx="3985260" cy="561340"/>
            </a:xfrm>
            <a:custGeom>
              <a:avLst/>
              <a:gdLst/>
              <a:ahLst/>
              <a:cxnLst/>
              <a:rect l="l" t="t" r="r" b="b"/>
              <a:pathLst>
                <a:path w="3985260" h="561339">
                  <a:moveTo>
                    <a:pt x="3985260" y="0"/>
                  </a:moveTo>
                  <a:lnTo>
                    <a:pt x="0" y="0"/>
                  </a:lnTo>
                  <a:lnTo>
                    <a:pt x="0" y="560832"/>
                  </a:lnTo>
                  <a:lnTo>
                    <a:pt x="3985260" y="560832"/>
                  </a:lnTo>
                  <a:lnTo>
                    <a:pt x="3985260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9298" y="1802129"/>
              <a:ext cx="3985260" cy="561340"/>
            </a:xfrm>
            <a:custGeom>
              <a:avLst/>
              <a:gdLst/>
              <a:ahLst/>
              <a:cxnLst/>
              <a:rect l="l" t="t" r="r" b="b"/>
              <a:pathLst>
                <a:path w="3985260" h="561339">
                  <a:moveTo>
                    <a:pt x="0" y="560832"/>
                  </a:moveTo>
                  <a:lnTo>
                    <a:pt x="3985260" y="560832"/>
                  </a:lnTo>
                  <a:lnTo>
                    <a:pt x="3985260" y="0"/>
                  </a:lnTo>
                  <a:lnTo>
                    <a:pt x="0" y="0"/>
                  </a:lnTo>
                  <a:lnTo>
                    <a:pt x="0" y="560832"/>
                  </a:lnTo>
                  <a:close/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70607" y="1925777"/>
            <a:ext cx="8001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AAHFC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40497" y="2355850"/>
            <a:ext cx="4015104" cy="4147820"/>
            <a:chOff x="7540497" y="2355850"/>
            <a:chExt cx="4015104" cy="4147820"/>
          </a:xfrm>
        </p:grpSpPr>
        <p:sp>
          <p:nvSpPr>
            <p:cNvPr id="12" name="object 12"/>
            <p:cNvSpPr/>
            <p:nvPr/>
          </p:nvSpPr>
          <p:spPr>
            <a:xfrm>
              <a:off x="7546847" y="2362200"/>
              <a:ext cx="4002404" cy="4135120"/>
            </a:xfrm>
            <a:custGeom>
              <a:avLst/>
              <a:gdLst/>
              <a:ahLst/>
              <a:cxnLst/>
              <a:rect l="l" t="t" r="r" b="b"/>
              <a:pathLst>
                <a:path w="4002404" h="4135120">
                  <a:moveTo>
                    <a:pt x="4002024" y="0"/>
                  </a:moveTo>
                  <a:lnTo>
                    <a:pt x="0" y="0"/>
                  </a:lnTo>
                  <a:lnTo>
                    <a:pt x="0" y="4134612"/>
                  </a:lnTo>
                  <a:lnTo>
                    <a:pt x="4002024" y="4134612"/>
                  </a:lnTo>
                  <a:lnTo>
                    <a:pt x="4002024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6847" y="2362200"/>
              <a:ext cx="4002404" cy="4135120"/>
            </a:xfrm>
            <a:custGeom>
              <a:avLst/>
              <a:gdLst/>
              <a:ahLst/>
              <a:cxnLst/>
              <a:rect l="l" t="t" r="r" b="b"/>
              <a:pathLst>
                <a:path w="4002404" h="4135120">
                  <a:moveTo>
                    <a:pt x="0" y="4134612"/>
                  </a:moveTo>
                  <a:lnTo>
                    <a:pt x="4002024" y="4134612"/>
                  </a:lnTo>
                  <a:lnTo>
                    <a:pt x="4002024" y="0"/>
                  </a:lnTo>
                  <a:lnTo>
                    <a:pt x="0" y="0"/>
                  </a:lnTo>
                  <a:lnTo>
                    <a:pt x="0" y="4134612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626477" y="2965195"/>
            <a:ext cx="31527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Apply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financing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TDHCA</a:t>
            </a:r>
            <a:endParaRPr sz="160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HTC/PAB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Secure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financing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guarantees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83677" y="3696970"/>
            <a:ext cx="281622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Operating</a:t>
            </a:r>
            <a:r>
              <a:rPr sz="16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expenses</a:t>
            </a:r>
            <a:endParaRPr sz="16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Lender</a:t>
            </a:r>
            <a:r>
              <a:rPr sz="16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guarantees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26477" y="4428490"/>
            <a:ext cx="150812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083677" y="4672329"/>
            <a:ext cx="2878455" cy="1488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Costs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land,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construction,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management,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contracts</a:t>
            </a:r>
            <a:r>
              <a:rPr sz="1600" spc="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etc.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Manage</a:t>
            </a:r>
            <a:r>
              <a:rPr sz="16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construction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Guarantee</a:t>
            </a:r>
            <a:r>
              <a:rPr sz="16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Completion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Asset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Manage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property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buChar char="•"/>
              <a:tabLst>
                <a:tab pos="299085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Oversee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property</a:t>
            </a:r>
            <a:r>
              <a:rPr sz="1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manager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533449" y="1791017"/>
            <a:ext cx="4007485" cy="583565"/>
            <a:chOff x="7533449" y="1791017"/>
            <a:chExt cx="4007485" cy="583565"/>
          </a:xfrm>
        </p:grpSpPr>
        <p:sp>
          <p:nvSpPr>
            <p:cNvPr id="19" name="object 19"/>
            <p:cNvSpPr/>
            <p:nvPr/>
          </p:nvSpPr>
          <p:spPr>
            <a:xfrm>
              <a:off x="7544561" y="1802129"/>
              <a:ext cx="3985260" cy="561340"/>
            </a:xfrm>
            <a:custGeom>
              <a:avLst/>
              <a:gdLst/>
              <a:ahLst/>
              <a:cxnLst/>
              <a:rect l="l" t="t" r="r" b="b"/>
              <a:pathLst>
                <a:path w="3985259" h="561339">
                  <a:moveTo>
                    <a:pt x="3985259" y="0"/>
                  </a:moveTo>
                  <a:lnTo>
                    <a:pt x="0" y="0"/>
                  </a:lnTo>
                  <a:lnTo>
                    <a:pt x="0" y="560832"/>
                  </a:lnTo>
                  <a:lnTo>
                    <a:pt x="3985259" y="560832"/>
                  </a:lnTo>
                  <a:lnTo>
                    <a:pt x="3985259" y="0"/>
                  </a:lnTo>
                  <a:close/>
                </a:path>
              </a:pathLst>
            </a:custGeom>
            <a:solidFill>
              <a:srgbClr val="2D75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544561" y="1802129"/>
              <a:ext cx="3985260" cy="561340"/>
            </a:xfrm>
            <a:custGeom>
              <a:avLst/>
              <a:gdLst/>
              <a:ahLst/>
              <a:cxnLst/>
              <a:rect l="l" t="t" r="r" b="b"/>
              <a:pathLst>
                <a:path w="3985259" h="561339">
                  <a:moveTo>
                    <a:pt x="0" y="560832"/>
                  </a:moveTo>
                  <a:lnTo>
                    <a:pt x="3985259" y="560832"/>
                  </a:lnTo>
                  <a:lnTo>
                    <a:pt x="3985259" y="0"/>
                  </a:lnTo>
                  <a:lnTo>
                    <a:pt x="0" y="0"/>
                  </a:lnTo>
                  <a:lnTo>
                    <a:pt x="0" y="560832"/>
                  </a:lnTo>
                  <a:close/>
                </a:path>
              </a:pathLst>
            </a:custGeom>
            <a:ln w="222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679306" y="1916633"/>
            <a:ext cx="17145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LDG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Development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4448302" y="1795017"/>
            <a:ext cx="3083560" cy="574040"/>
            <a:chOff x="4448302" y="1795017"/>
            <a:chExt cx="3083560" cy="574040"/>
          </a:xfrm>
        </p:grpSpPr>
        <p:sp>
          <p:nvSpPr>
            <p:cNvPr id="23" name="object 23"/>
            <p:cNvSpPr/>
            <p:nvPr/>
          </p:nvSpPr>
          <p:spPr>
            <a:xfrm>
              <a:off x="4454652" y="1801367"/>
              <a:ext cx="3070860" cy="561340"/>
            </a:xfrm>
            <a:custGeom>
              <a:avLst/>
              <a:gdLst/>
              <a:ahLst/>
              <a:cxnLst/>
              <a:rect l="l" t="t" r="r" b="b"/>
              <a:pathLst>
                <a:path w="3070859" h="561339">
                  <a:moveTo>
                    <a:pt x="3070859" y="0"/>
                  </a:moveTo>
                  <a:lnTo>
                    <a:pt x="0" y="0"/>
                  </a:lnTo>
                  <a:lnTo>
                    <a:pt x="0" y="560831"/>
                  </a:lnTo>
                  <a:lnTo>
                    <a:pt x="3070859" y="560831"/>
                  </a:lnTo>
                  <a:lnTo>
                    <a:pt x="3070859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54652" y="1801367"/>
              <a:ext cx="3070860" cy="561340"/>
            </a:xfrm>
            <a:custGeom>
              <a:avLst/>
              <a:gdLst/>
              <a:ahLst/>
              <a:cxnLst/>
              <a:rect l="l" t="t" r="r" b="b"/>
              <a:pathLst>
                <a:path w="3070859" h="561339">
                  <a:moveTo>
                    <a:pt x="0" y="560831"/>
                  </a:moveTo>
                  <a:lnTo>
                    <a:pt x="3070859" y="560831"/>
                  </a:lnTo>
                  <a:lnTo>
                    <a:pt x="3070859" y="0"/>
                  </a:lnTo>
                  <a:lnTo>
                    <a:pt x="0" y="0"/>
                  </a:lnTo>
                  <a:lnTo>
                    <a:pt x="0" y="560831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5079872" y="1909013"/>
            <a:ext cx="182118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/>
              <a:t>Co-Developers</a:t>
            </a:r>
            <a:endParaRPr sz="2000" dirty="0"/>
          </a:p>
        </p:txBody>
      </p:sp>
      <p:grpSp>
        <p:nvGrpSpPr>
          <p:cNvPr id="26" name="object 26"/>
          <p:cNvGrpSpPr/>
          <p:nvPr/>
        </p:nvGrpSpPr>
        <p:grpSpPr>
          <a:xfrm>
            <a:off x="5094478" y="2710942"/>
            <a:ext cx="1821814" cy="3754120"/>
            <a:chOff x="5094478" y="2710942"/>
            <a:chExt cx="1821814" cy="3754120"/>
          </a:xfrm>
        </p:grpSpPr>
        <p:sp>
          <p:nvSpPr>
            <p:cNvPr id="27" name="object 27"/>
            <p:cNvSpPr/>
            <p:nvPr/>
          </p:nvSpPr>
          <p:spPr>
            <a:xfrm>
              <a:off x="5100828" y="2906268"/>
              <a:ext cx="1809114" cy="3552825"/>
            </a:xfrm>
            <a:custGeom>
              <a:avLst/>
              <a:gdLst/>
              <a:ahLst/>
              <a:cxnLst/>
              <a:rect l="l" t="t" r="r" b="b"/>
              <a:pathLst>
                <a:path w="1809115" h="3552825">
                  <a:moveTo>
                    <a:pt x="0" y="3552444"/>
                  </a:moveTo>
                  <a:lnTo>
                    <a:pt x="1808987" y="3552444"/>
                  </a:lnTo>
                  <a:lnTo>
                    <a:pt x="1808987" y="0"/>
                  </a:lnTo>
                  <a:lnTo>
                    <a:pt x="0" y="0"/>
                  </a:lnTo>
                  <a:lnTo>
                    <a:pt x="0" y="3552444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100828" y="2717292"/>
              <a:ext cx="1809114" cy="3741420"/>
            </a:xfrm>
            <a:custGeom>
              <a:avLst/>
              <a:gdLst/>
              <a:ahLst/>
              <a:cxnLst/>
              <a:rect l="l" t="t" r="r" b="b"/>
              <a:pathLst>
                <a:path w="1809115" h="3741420">
                  <a:moveTo>
                    <a:pt x="0" y="3741420"/>
                  </a:moveTo>
                  <a:lnTo>
                    <a:pt x="1808987" y="3741420"/>
                  </a:lnTo>
                  <a:lnTo>
                    <a:pt x="1808987" y="0"/>
                  </a:lnTo>
                  <a:lnTo>
                    <a:pt x="0" y="0"/>
                  </a:lnTo>
                  <a:lnTo>
                    <a:pt x="0" y="3741420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372734" y="2864357"/>
            <a:ext cx="12782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6525" marR="140970" algn="ctr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Guadalupe County</a:t>
            </a:r>
            <a:endParaRPr sz="16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City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Seguin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525134" y="3839413"/>
            <a:ext cx="972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8.89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Acres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593715" y="4327652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182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units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81295" y="4815332"/>
            <a:ext cx="145986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60%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Area </a:t>
            </a:r>
            <a:r>
              <a:rPr sz="1600" dirty="0">
                <a:latin typeface="Arial"/>
                <a:cs typeface="Arial"/>
              </a:rPr>
              <a:t>Median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Income (All)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508371" y="5790996"/>
            <a:ext cx="10058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$51.9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M</a:t>
            </a:r>
            <a:endParaRPr sz="1600">
              <a:latin typeface="Arial"/>
              <a:cs typeface="Arial"/>
            </a:endParaRPr>
          </a:p>
          <a:p>
            <a:pPr marR="5080" algn="ctr">
              <a:lnSpc>
                <a:spcPct val="100000"/>
              </a:lnSpc>
            </a:pPr>
            <a:r>
              <a:rPr sz="1600" spc="-10" dirty="0">
                <a:latin typeface="Arial"/>
                <a:cs typeface="Arial"/>
              </a:rPr>
              <a:t>Investment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187952" y="2031492"/>
            <a:ext cx="3605529" cy="881380"/>
            <a:chOff x="4187952" y="2031492"/>
            <a:chExt cx="3605529" cy="881380"/>
          </a:xfrm>
        </p:grpSpPr>
        <p:sp>
          <p:nvSpPr>
            <p:cNvPr id="35" name="object 35"/>
            <p:cNvSpPr/>
            <p:nvPr/>
          </p:nvSpPr>
          <p:spPr>
            <a:xfrm>
              <a:off x="4187952" y="2031491"/>
              <a:ext cx="3605529" cy="88900"/>
            </a:xfrm>
            <a:custGeom>
              <a:avLst/>
              <a:gdLst/>
              <a:ahLst/>
              <a:cxnLst/>
              <a:rect l="l" t="t" r="r" b="b"/>
              <a:pathLst>
                <a:path w="3605529" h="88900">
                  <a:moveTo>
                    <a:pt x="707390" y="30226"/>
                  </a:moveTo>
                  <a:lnTo>
                    <a:pt x="76200" y="30226"/>
                  </a:lnTo>
                  <a:lnTo>
                    <a:pt x="76200" y="0"/>
                  </a:lnTo>
                  <a:lnTo>
                    <a:pt x="0" y="38100"/>
                  </a:lnTo>
                  <a:lnTo>
                    <a:pt x="76200" y="76200"/>
                  </a:lnTo>
                  <a:lnTo>
                    <a:pt x="76200" y="46101"/>
                  </a:lnTo>
                  <a:lnTo>
                    <a:pt x="707390" y="46101"/>
                  </a:lnTo>
                  <a:lnTo>
                    <a:pt x="707390" y="30226"/>
                  </a:lnTo>
                  <a:close/>
                </a:path>
                <a:path w="3605529" h="88900">
                  <a:moveTo>
                    <a:pt x="3605530" y="50292"/>
                  </a:moveTo>
                  <a:lnTo>
                    <a:pt x="3589782" y="42418"/>
                  </a:lnTo>
                  <a:lnTo>
                    <a:pt x="3529330" y="12192"/>
                  </a:lnTo>
                  <a:lnTo>
                    <a:pt x="3529330" y="42418"/>
                  </a:lnTo>
                  <a:lnTo>
                    <a:pt x="3057144" y="42418"/>
                  </a:lnTo>
                  <a:lnTo>
                    <a:pt x="3057144" y="58293"/>
                  </a:lnTo>
                  <a:lnTo>
                    <a:pt x="3529330" y="58293"/>
                  </a:lnTo>
                  <a:lnTo>
                    <a:pt x="3529330" y="88392"/>
                  </a:lnTo>
                  <a:lnTo>
                    <a:pt x="3589528" y="58293"/>
                  </a:lnTo>
                  <a:lnTo>
                    <a:pt x="3605530" y="5029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97780" y="2511552"/>
              <a:ext cx="1819910" cy="394970"/>
            </a:xfrm>
            <a:custGeom>
              <a:avLst/>
              <a:gdLst/>
              <a:ahLst/>
              <a:cxnLst/>
              <a:rect l="l" t="t" r="r" b="b"/>
              <a:pathLst>
                <a:path w="1819909" h="394969">
                  <a:moveTo>
                    <a:pt x="0" y="394715"/>
                  </a:moveTo>
                  <a:lnTo>
                    <a:pt x="1819655" y="394715"/>
                  </a:lnTo>
                  <a:lnTo>
                    <a:pt x="1819655" y="0"/>
                  </a:lnTo>
                  <a:lnTo>
                    <a:pt x="0" y="0"/>
                  </a:lnTo>
                  <a:lnTo>
                    <a:pt x="0" y="394715"/>
                  </a:lnTo>
                  <a:close/>
                </a:path>
              </a:pathLst>
            </a:custGeom>
            <a:ln w="12700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097779" y="2511551"/>
            <a:ext cx="1819910" cy="394970"/>
          </a:xfrm>
          <a:prstGeom prst="rect">
            <a:avLst/>
          </a:prstGeom>
          <a:solidFill>
            <a:srgbClr val="D0CECE"/>
          </a:solidFill>
        </p:spPr>
        <p:txBody>
          <a:bodyPr vert="horz" wrap="square" lIns="0" tIns="45085" rIns="0" bIns="0" rtlCol="0">
            <a:spAutoFit/>
          </a:bodyPr>
          <a:lstStyle/>
          <a:p>
            <a:pPr marL="372745">
              <a:lnSpc>
                <a:spcPct val="100000"/>
              </a:lnSpc>
              <a:spcBef>
                <a:spcPts val="355"/>
              </a:spcBef>
            </a:pP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Project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D83671-B36E-FE3E-3260-59E02FE6C082}"/>
              </a:ext>
            </a:extLst>
          </p:cNvPr>
          <p:cNvSpPr txBox="1"/>
          <p:nvPr/>
        </p:nvSpPr>
        <p:spPr>
          <a:xfrm>
            <a:off x="609599" y="360680"/>
            <a:ext cx="10920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-20" dirty="0">
                <a:latin typeface="+mj-lt"/>
                <a:cs typeface="Calibri" panose="020F0502020204030204" pitchFamily="34" charset="0"/>
              </a:rPr>
              <a:t>Seguin – Walnut Springs</a:t>
            </a:r>
            <a:endParaRPr lang="en-US" sz="4000" b="1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033223"/>
              </p:ext>
            </p:extLst>
          </p:nvPr>
        </p:nvGraphicFramePr>
        <p:xfrm>
          <a:off x="1592366" y="1130293"/>
          <a:ext cx="3683532" cy="1278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1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535">
                <a:tc gridSpan="3"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AAHFC Fees at Closing</a:t>
                      </a: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Issuance Fee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175,000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Administrative Fee</a:t>
                      </a: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75,000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Developer Fee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109,344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695">
                <a:tc gridSpan="3"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2398395" algn="l"/>
                        </a:tabLst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lang="en-US" sz="1300" b="1" spc="-254" dirty="0">
                          <a:latin typeface="Arial"/>
                          <a:cs typeface="Arial"/>
                        </a:rPr>
                        <a:t>$  3 5 9 , 3 5 4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200400" y="228600"/>
            <a:ext cx="6781800" cy="7771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+mj-lt"/>
                <a:cs typeface="Arial"/>
              </a:rPr>
              <a:t>Walnut Springs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+mj-lt"/>
                <a:cs typeface="Arial"/>
              </a:rPr>
              <a:t>Project Schedule of Fees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1600" b="1" dirty="0">
                <a:latin typeface="+mj-lt"/>
                <a:cs typeface="Arial"/>
              </a:rPr>
              <a:t>Alamo Area HFC</a:t>
            </a:r>
            <a:endParaRPr sz="1600" b="1" dirty="0">
              <a:latin typeface="+mj-lt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16178" y="2683062"/>
            <a:ext cx="35924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latin typeface="Arial"/>
                <a:cs typeface="Arial"/>
              </a:rPr>
              <a:t>Schedule of Paid Developer Fee to AAHFC</a:t>
            </a:r>
            <a:endParaRPr sz="1300" b="1" dirty="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960419"/>
              </p:ext>
            </p:extLst>
          </p:nvPr>
        </p:nvGraphicFramePr>
        <p:xfrm>
          <a:off x="1592365" y="2916795"/>
          <a:ext cx="3683533" cy="1278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1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11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6535">
                <a:tc>
                  <a:txBody>
                    <a:bodyPr/>
                    <a:lstStyle/>
                    <a:p>
                      <a:pPr marL="5607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Benchmark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Amount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Admission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110" dirty="0">
                          <a:latin typeface="Arial"/>
                          <a:cs typeface="Arial"/>
                        </a:rPr>
                        <a:t>2/1/2024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109,344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Construction Period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110" dirty="0">
                          <a:latin typeface="Arial"/>
                          <a:cs typeface="Arial"/>
                        </a:rPr>
                        <a:t>2/1/2026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131,213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375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dirty="0">
                          <a:latin typeface="Arial"/>
                          <a:cs typeface="Arial"/>
                        </a:rPr>
                        <a:t>Stabilization – 90/90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125" dirty="0">
                          <a:latin typeface="Arial"/>
                          <a:cs typeface="Arial"/>
                        </a:rPr>
                        <a:t>10/1/2026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135,587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535">
                <a:tc>
                  <a:txBody>
                    <a:bodyPr/>
                    <a:lstStyle/>
                    <a:p>
                      <a:pPr marL="1885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spc="-60" dirty="0">
                          <a:latin typeface="Arial"/>
                          <a:cs typeface="Arial"/>
                        </a:rPr>
                        <a:t>8609's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spc="-110" dirty="0">
                          <a:latin typeface="Arial"/>
                          <a:cs typeface="Arial"/>
                        </a:rPr>
                        <a:t>1/1/2027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0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85" dirty="0">
                          <a:latin typeface="Arial"/>
                          <a:cs typeface="Arial"/>
                        </a:rPr>
                        <a:t>61,233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695">
                <a:tc gridSpan="3"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120"/>
                        </a:spcBef>
                        <a:tabLst>
                          <a:tab pos="2398395" algn="l"/>
                        </a:tabLst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	</a:t>
                      </a: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300" b="1" spc="-254" dirty="0">
                          <a:latin typeface="Arial"/>
                          <a:cs typeface="Arial"/>
                        </a:rPr>
                        <a:t>  4 3 7, 3 7 6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180420" y="4800600"/>
            <a:ext cx="797298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300" b="1" dirty="0">
                <a:latin typeface="Arial"/>
                <a:cs typeface="Arial"/>
              </a:rPr>
              <a:t>Schedule of Cash Flow Distributions to AAHFC (including repayment of deferred developer fee)</a:t>
            </a:r>
            <a:endParaRPr sz="1300" b="1" dirty="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26450"/>
              </p:ext>
            </p:extLst>
          </p:nvPr>
        </p:nvGraphicFramePr>
        <p:xfrm>
          <a:off x="126469" y="5127584"/>
          <a:ext cx="11989330" cy="10370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2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8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8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8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8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83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8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894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96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96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96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0960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1025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1025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1025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21527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2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3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4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5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6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7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8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9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10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11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12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13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14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Year 15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177">
                <a:tc>
                  <a:txBody>
                    <a:bodyPr/>
                    <a:lstStyle/>
                    <a:p>
                      <a:pPr marL="188595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Cash Flow</a:t>
                      </a: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151,889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162,184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172,591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118,398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129,029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139,771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150,622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161,583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172,652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183,827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195,108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206,493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217,981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229,569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85"/>
                        </a:lnSpc>
                        <a:spcBef>
                          <a:spcPts val="40"/>
                        </a:spcBef>
                      </a:pPr>
                      <a:r>
                        <a:rPr sz="1300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-105" dirty="0">
                          <a:latin typeface="Arial"/>
                          <a:cs typeface="Arial"/>
                        </a:rPr>
                        <a:t>241,257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278"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Total Cash Flow</a:t>
                      </a: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151,889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162,184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172,591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118,398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129,029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139,771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150,622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161,583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172,652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183,827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195,108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206,493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217,981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229,569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25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241,257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278">
                <a:tc>
                  <a:txBody>
                    <a:bodyPr/>
                    <a:lstStyle/>
                    <a:p>
                      <a:pPr marL="1060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Cumulative Cash Flow</a:t>
                      </a:r>
                      <a:endParaRPr sz="13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487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151,889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314,073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486,663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605,062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734,090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5" dirty="0">
                          <a:latin typeface="Arial"/>
                          <a:cs typeface="Arial"/>
                        </a:rPr>
                        <a:t>873,861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30" dirty="0">
                          <a:latin typeface="Arial"/>
                          <a:cs typeface="Arial"/>
                        </a:rPr>
                        <a:t>1,024,483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1,186,066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1,358,718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1,542,545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1,737,653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1,944,146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2,162,127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2,391,696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300" b="1" spc="-254" dirty="0">
                          <a:latin typeface="Arial"/>
                          <a:cs typeface="Arial"/>
                        </a:rPr>
                        <a:t>$</a:t>
                      </a:r>
                      <a:r>
                        <a:rPr sz="1300" b="1" spc="-1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25" dirty="0">
                          <a:latin typeface="Arial"/>
                          <a:cs typeface="Arial"/>
                        </a:rPr>
                        <a:t>2,632,952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80420" y="6285668"/>
            <a:ext cx="8151311" cy="1750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050" b="1" dirty="0">
                <a:latin typeface="Arial"/>
                <a:cs typeface="Arial"/>
              </a:rPr>
              <a:t>40% of Developer Fee, Cash Flow, Refi Proceeds, and Sale Proceeds</a:t>
            </a:r>
            <a:endParaRPr sz="105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9271"/>
            <a:ext cx="12192000" cy="664872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DCF006B-8E41-BE40-A8BD-BCEBC876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828" y="5303706"/>
            <a:ext cx="1594882" cy="1012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171C19D-08F1-FD45-BAD6-1CD1528AF09F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Premium Vector | Texas state map with counties Vector illustration">
            <a:extLst>
              <a:ext uri="{FF2B5EF4-FFF2-40B4-BE49-F238E27FC236}">
                <a16:creationId xmlns:a16="http://schemas.microsoft.com/office/drawing/2014/main" id="{21A41C92-5F33-7159-C260-B1E9A10BB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8600"/>
            <a:ext cx="6629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DA7A2D-B9DB-C333-BC6B-71EF243F22E2}"/>
                  </a:ext>
                </a:extLst>
              </p14:cNvPr>
              <p14:cNvContentPartPr/>
              <p14:nvPr/>
            </p14:nvContentPartPr>
            <p14:xfrm>
              <a:off x="6903020" y="440113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DA7A2D-B9DB-C333-BC6B-71EF243F22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4020" y="43921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47FA297-B414-B2D4-75B8-5CE32BD1D722}"/>
                  </a:ext>
                </a:extLst>
              </p14:cNvPr>
              <p14:cNvContentPartPr/>
              <p14:nvPr/>
            </p14:nvContentPartPr>
            <p14:xfrm>
              <a:off x="6348090" y="388596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47FA297-B414-B2D4-75B8-5CE32BD1D7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39090" y="387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59F32C8-4618-CE39-BFE6-B5FA3211ED9D}"/>
                  </a:ext>
                </a:extLst>
              </p14:cNvPr>
              <p14:cNvContentPartPr/>
              <p14:nvPr/>
            </p14:nvContentPartPr>
            <p14:xfrm>
              <a:off x="6352770" y="39907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59F32C8-4618-CE39-BFE6-B5FA3211ED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44130" y="39817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362AC26-983E-181B-2652-B5DC5E69C562}"/>
                  </a:ext>
                </a:extLst>
              </p14:cNvPr>
              <p14:cNvContentPartPr/>
              <p14:nvPr/>
            </p14:nvContentPartPr>
            <p14:xfrm>
              <a:off x="6343410" y="3880920"/>
              <a:ext cx="360" cy="86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362AC26-983E-181B-2652-B5DC5E69C56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38910" y="3872280"/>
                <a:ext cx="91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F0F0029-0568-AE85-D796-1F3E99ADDA31}"/>
                  </a:ext>
                </a:extLst>
              </p14:cNvPr>
              <p14:cNvContentPartPr/>
              <p14:nvPr/>
            </p14:nvContentPartPr>
            <p14:xfrm>
              <a:off x="6381210" y="405732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F0F0029-0568-AE85-D796-1F3E99ADDA3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2570" y="404832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1D59970-A229-CBD6-FBAF-E67BEC0CD54B}"/>
              </a:ext>
            </a:extLst>
          </p:cNvPr>
          <p:cNvGrpSpPr/>
          <p:nvPr/>
        </p:nvGrpSpPr>
        <p:grpSpPr>
          <a:xfrm>
            <a:off x="6338730" y="3981360"/>
            <a:ext cx="34920" cy="66240"/>
            <a:chOff x="6338730" y="3981360"/>
            <a:chExt cx="34920" cy="6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031508E-EC44-717A-44A9-B70660E140BB}"/>
                    </a:ext>
                  </a:extLst>
                </p14:cNvPr>
                <p14:cNvContentPartPr/>
                <p14:nvPr/>
              </p14:nvContentPartPr>
              <p14:xfrm>
                <a:off x="6371850" y="3990000"/>
                <a:ext cx="360" cy="1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031508E-EC44-717A-44A9-B70660E140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63210" y="3981000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7BB0559-34C4-EEF3-8329-20EA3278D97F}"/>
                    </a:ext>
                  </a:extLst>
                </p14:cNvPr>
                <p14:cNvContentPartPr/>
                <p14:nvPr/>
              </p14:nvContentPartPr>
              <p14:xfrm>
                <a:off x="6338730" y="3986040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7BB0559-34C4-EEF3-8329-20EA3278D9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29730" y="39770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5768084-88E4-F9D4-CB04-54510D914D82}"/>
                    </a:ext>
                  </a:extLst>
                </p14:cNvPr>
                <p14:cNvContentPartPr/>
                <p14:nvPr/>
              </p14:nvContentPartPr>
              <p14:xfrm>
                <a:off x="6362490" y="3981360"/>
                <a:ext cx="11160" cy="66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5768084-88E4-F9D4-CB04-54510D914D8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353490" y="3972360"/>
                  <a:ext cx="28800" cy="8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1818505-4D74-B78E-CC34-4983287E45B9}"/>
                  </a:ext>
                </a:extLst>
              </p14:cNvPr>
              <p14:cNvContentPartPr/>
              <p14:nvPr/>
            </p14:nvContentPartPr>
            <p14:xfrm>
              <a:off x="6429090" y="406704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1818505-4D74-B78E-CC34-4983287E45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0090" y="405804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CD66B8C-FC90-360F-85AE-3430A36F599D}"/>
              </a:ext>
            </a:extLst>
          </p:cNvPr>
          <p:cNvGrpSpPr/>
          <p:nvPr/>
        </p:nvGrpSpPr>
        <p:grpSpPr>
          <a:xfrm>
            <a:off x="6386250" y="4067040"/>
            <a:ext cx="33840" cy="5040"/>
            <a:chOff x="6386250" y="4067040"/>
            <a:chExt cx="33840" cy="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82146FA-76C2-934A-51D9-E4C98D670FE2}"/>
                    </a:ext>
                  </a:extLst>
                </p14:cNvPr>
                <p14:cNvContentPartPr/>
                <p14:nvPr/>
              </p14:nvContentPartPr>
              <p14:xfrm>
                <a:off x="6393810" y="4067040"/>
                <a:ext cx="26280" cy="46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82146FA-76C2-934A-51D9-E4C98D670FE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85170" y="4058040"/>
                  <a:ext cx="439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1F7001-9A77-4F2F-674A-9BA23ECE31F2}"/>
                    </a:ext>
                  </a:extLst>
                </p14:cNvPr>
                <p14:cNvContentPartPr/>
                <p14:nvPr/>
              </p14:nvContentPartPr>
              <p14:xfrm>
                <a:off x="6386250" y="4071720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1F7001-9A77-4F2F-674A-9BA23ECE31F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77610" y="40627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58EF192-A7FA-36F5-5B5B-31B9DBCC005A}"/>
                  </a:ext>
                </a:extLst>
              </p14:cNvPr>
              <p14:cNvContentPartPr/>
              <p14:nvPr/>
            </p14:nvContentPartPr>
            <p14:xfrm>
              <a:off x="6405330" y="4071720"/>
              <a:ext cx="28800" cy="1386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58EF192-A7FA-36F5-5B5B-31B9DBCC00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96330" y="4062720"/>
                <a:ext cx="464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CB83B242-1ECC-5DCB-9B9B-0730EBB9C481}"/>
                  </a:ext>
                </a:extLst>
              </p14:cNvPr>
              <p14:cNvContentPartPr/>
              <p14:nvPr/>
            </p14:nvContentPartPr>
            <p14:xfrm>
              <a:off x="6410010" y="4214640"/>
              <a:ext cx="108360" cy="7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CB83B242-1ECC-5DCB-9B9B-0730EBB9C481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01010" y="4205640"/>
                <a:ext cx="1260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FF63E14-8259-173C-04E1-C7B7AB08B95F}"/>
                  </a:ext>
                </a:extLst>
              </p14:cNvPr>
              <p14:cNvContentPartPr/>
              <p14:nvPr/>
            </p14:nvContentPartPr>
            <p14:xfrm>
              <a:off x="6514770" y="469560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FF63E14-8259-173C-04E1-C7B7AB08B95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6130" y="468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A4DAED4-DB41-478C-176E-7092E2E1E5ED}"/>
                  </a:ext>
                </a:extLst>
              </p14:cNvPr>
              <p14:cNvContentPartPr/>
              <p14:nvPr/>
            </p14:nvContentPartPr>
            <p14:xfrm>
              <a:off x="6475530" y="4219320"/>
              <a:ext cx="48960" cy="4813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A4DAED4-DB41-478C-176E-7092E2E1E5E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66530" y="4210320"/>
                <a:ext cx="6660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2FBDA31-DA6E-F60A-0798-FE742E78D4A9}"/>
                  </a:ext>
                </a:extLst>
              </p14:cNvPr>
              <p14:cNvContentPartPr/>
              <p14:nvPr/>
            </p14:nvContentPartPr>
            <p14:xfrm>
              <a:off x="6791250" y="469056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2FBDA31-DA6E-F60A-0798-FE742E78D4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82250" y="46819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BF6B8AB-FA73-0D92-7040-AEBD1F0DE7F7}"/>
                  </a:ext>
                </a:extLst>
              </p14:cNvPr>
              <p14:cNvContentPartPr/>
              <p14:nvPr/>
            </p14:nvContentPartPr>
            <p14:xfrm>
              <a:off x="6510090" y="4671840"/>
              <a:ext cx="76680" cy="190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BF6B8AB-FA73-0D92-7040-AEBD1F0DE7F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501090" y="4213920"/>
                <a:ext cx="94320" cy="9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661739C-2D8F-2AE8-FD24-CF3FCEBBA13E}"/>
                  </a:ext>
                </a:extLst>
              </p14:cNvPr>
              <p14:cNvContentPartPr/>
              <p14:nvPr/>
            </p14:nvContentPartPr>
            <p14:xfrm>
              <a:off x="6576690" y="4671840"/>
              <a:ext cx="214920" cy="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661739C-2D8F-2AE8-FD24-CF3FCEBBA13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67690" y="4653840"/>
                <a:ext cx="2325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0F5CF625-C8A1-C98C-95DA-F32B9761EA35}"/>
                  </a:ext>
                </a:extLst>
              </p14:cNvPr>
              <p14:cNvContentPartPr/>
              <p14:nvPr/>
            </p14:nvContentPartPr>
            <p14:xfrm>
              <a:off x="6800610" y="4959480"/>
              <a:ext cx="360" cy="28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0F5CF625-C8A1-C98C-95DA-F32B9761EA3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791610" y="495084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BA2B59AF-AD31-BFCE-AD27-A846FAD4E518}"/>
                  </a:ext>
                </a:extLst>
              </p14:cNvPr>
              <p14:cNvContentPartPr/>
              <p14:nvPr/>
            </p14:nvContentPartPr>
            <p14:xfrm>
              <a:off x="6790890" y="4685880"/>
              <a:ext cx="19440" cy="28620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BA2B59AF-AD31-BFCE-AD27-A846FAD4E51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782250" y="4676880"/>
                <a:ext cx="3708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AC1BD2F-B721-0335-166D-7EECB0DF2E78}"/>
                  </a:ext>
                </a:extLst>
              </p14:cNvPr>
              <p14:cNvContentPartPr/>
              <p14:nvPr/>
            </p14:nvContentPartPr>
            <p14:xfrm>
              <a:off x="7010130" y="4962360"/>
              <a:ext cx="360" cy="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AC1BD2F-B721-0335-166D-7EECB0DF2E7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1130" y="49533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A3A8768-65DA-E3FA-93ED-019C6EF4D488}"/>
                  </a:ext>
                </a:extLst>
              </p14:cNvPr>
              <p14:cNvContentPartPr/>
              <p14:nvPr/>
            </p14:nvContentPartPr>
            <p14:xfrm>
              <a:off x="6809970" y="4956960"/>
              <a:ext cx="196560" cy="5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A3A8768-65DA-E3FA-93ED-019C6EF4D48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801330" y="4948320"/>
                <a:ext cx="2142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C017E55-2E78-C206-4554-21D1EB3D698F}"/>
                  </a:ext>
                </a:extLst>
              </p14:cNvPr>
              <p14:cNvContentPartPr/>
              <p14:nvPr/>
            </p14:nvContentPartPr>
            <p14:xfrm>
              <a:off x="7010130" y="4695600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C017E55-2E78-C206-4554-21D1EB3D69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01130" y="46869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35EC9F0-2EB2-FFBD-7BC4-63F9E3F93296}"/>
                  </a:ext>
                </a:extLst>
              </p14:cNvPr>
              <p14:cNvContentPartPr/>
              <p14:nvPr/>
            </p14:nvContentPartPr>
            <p14:xfrm>
              <a:off x="7014810" y="4838520"/>
              <a:ext cx="9720" cy="1047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35EC9F0-2EB2-FFBD-7BC4-63F9E3F9329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781530" y="4829551"/>
                <a:ext cx="486000" cy="1223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28E441F-2DE2-2AD9-D6DE-50D3965040E1}"/>
                  </a:ext>
                </a:extLst>
              </p14:cNvPr>
              <p14:cNvContentPartPr/>
              <p14:nvPr/>
            </p14:nvContentPartPr>
            <p14:xfrm>
              <a:off x="7005450" y="4695600"/>
              <a:ext cx="14760" cy="1573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28E441F-2DE2-2AD9-D6DE-50D3965040E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996450" y="4686960"/>
                <a:ext cx="3240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E230AF59-1164-7795-F8E6-D9DA875B2960}"/>
                  </a:ext>
                </a:extLst>
              </p14:cNvPr>
              <p14:cNvContentPartPr/>
              <p14:nvPr/>
            </p14:nvContentPartPr>
            <p14:xfrm>
              <a:off x="7100850" y="4600200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E230AF59-1164-7795-F8E6-D9DA875B296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91850" y="45915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C1D31A3-DD00-3570-24D6-2374AC103D6B}"/>
                  </a:ext>
                </a:extLst>
              </p14:cNvPr>
              <p14:cNvContentPartPr/>
              <p14:nvPr/>
            </p14:nvContentPartPr>
            <p14:xfrm>
              <a:off x="7019850" y="4597680"/>
              <a:ext cx="76680" cy="986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C1D31A3-DD00-3570-24D6-2374AC103D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10850" y="4588680"/>
                <a:ext cx="943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34" name="Ink 1033">
                <a:extLst>
                  <a:ext uri="{FF2B5EF4-FFF2-40B4-BE49-F238E27FC236}">
                    <a16:creationId xmlns:a16="http://schemas.microsoft.com/office/drawing/2014/main" id="{A922184D-3B94-2212-781A-A16F72CF3877}"/>
                  </a:ext>
                </a:extLst>
              </p14:cNvPr>
              <p14:cNvContentPartPr/>
              <p14:nvPr/>
            </p14:nvContentPartPr>
            <p14:xfrm>
              <a:off x="7352850" y="4581480"/>
              <a:ext cx="360" cy="360"/>
            </p14:xfrm>
          </p:contentPart>
        </mc:Choice>
        <mc:Fallback xmlns="">
          <p:pic>
            <p:nvPicPr>
              <p:cNvPr id="1034" name="Ink 1033">
                <a:extLst>
                  <a:ext uri="{FF2B5EF4-FFF2-40B4-BE49-F238E27FC236}">
                    <a16:creationId xmlns:a16="http://schemas.microsoft.com/office/drawing/2014/main" id="{A922184D-3B94-2212-781A-A16F72CF387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44210" y="457248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28244D47-48C0-11F8-901E-8F6CF2B8FEAF}"/>
              </a:ext>
            </a:extLst>
          </p:cNvPr>
          <p:cNvGrpSpPr/>
          <p:nvPr/>
        </p:nvGrpSpPr>
        <p:grpSpPr>
          <a:xfrm>
            <a:off x="7110210" y="4588320"/>
            <a:ext cx="234000" cy="69840"/>
            <a:chOff x="7110210" y="4588320"/>
            <a:chExt cx="23400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8B58F60-EC16-2A6C-BAF8-16B898F26670}"/>
                    </a:ext>
                  </a:extLst>
                </p14:cNvPr>
                <p14:cNvContentPartPr/>
                <p14:nvPr/>
              </p14:nvContentPartPr>
              <p14:xfrm>
                <a:off x="7157730" y="4643040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8B58F60-EC16-2A6C-BAF8-16B898F2667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49090" y="46344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20B6A50-D982-AD85-B42C-32D2168AF336}"/>
                    </a:ext>
                  </a:extLst>
                </p14:cNvPr>
                <p14:cNvContentPartPr/>
                <p14:nvPr/>
              </p14:nvContentPartPr>
              <p14:xfrm>
                <a:off x="7110210" y="4590840"/>
                <a:ext cx="36720" cy="601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20B6A50-D982-AD85-B42C-32D2168AF33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01210" y="4581840"/>
                  <a:ext cx="543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025" name="Ink 1024">
                  <a:extLst>
                    <a:ext uri="{FF2B5EF4-FFF2-40B4-BE49-F238E27FC236}">
                      <a16:creationId xmlns:a16="http://schemas.microsoft.com/office/drawing/2014/main" id="{5463E5EF-4FA7-9FDC-DC48-E1FB16C8A61D}"/>
                    </a:ext>
                  </a:extLst>
                </p14:cNvPr>
                <p14:cNvContentPartPr/>
                <p14:nvPr/>
              </p14:nvContentPartPr>
              <p14:xfrm>
                <a:off x="7209930" y="4632600"/>
                <a:ext cx="360" cy="1080"/>
              </p14:xfrm>
            </p:contentPart>
          </mc:Choice>
          <mc:Fallback xmlns="">
            <p:pic>
              <p:nvPicPr>
                <p:cNvPr id="1025" name="Ink 1024">
                  <a:extLst>
                    <a:ext uri="{FF2B5EF4-FFF2-40B4-BE49-F238E27FC236}">
                      <a16:creationId xmlns:a16="http://schemas.microsoft.com/office/drawing/2014/main" id="{5463E5EF-4FA7-9FDC-DC48-E1FB16C8A61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01290" y="4623960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029" name="Ink 1028">
                  <a:extLst>
                    <a:ext uri="{FF2B5EF4-FFF2-40B4-BE49-F238E27FC236}">
                      <a16:creationId xmlns:a16="http://schemas.microsoft.com/office/drawing/2014/main" id="{A3AF1AB3-20CB-1022-41DC-A512254FF78E}"/>
                    </a:ext>
                  </a:extLst>
                </p14:cNvPr>
                <p14:cNvContentPartPr/>
                <p14:nvPr/>
              </p14:nvContentPartPr>
              <p14:xfrm>
                <a:off x="7153050" y="4634400"/>
                <a:ext cx="35280" cy="23040"/>
              </p14:xfrm>
            </p:contentPart>
          </mc:Choice>
          <mc:Fallback xmlns="">
            <p:pic>
              <p:nvPicPr>
                <p:cNvPr id="1029" name="Ink 1028">
                  <a:extLst>
                    <a:ext uri="{FF2B5EF4-FFF2-40B4-BE49-F238E27FC236}">
                      <a16:creationId xmlns:a16="http://schemas.microsoft.com/office/drawing/2014/main" id="{A3AF1AB3-20CB-1022-41DC-A512254FF78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144050" y="4625760"/>
                  <a:ext cx="529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031" name="Ink 1030">
                  <a:extLst>
                    <a:ext uri="{FF2B5EF4-FFF2-40B4-BE49-F238E27FC236}">
                      <a16:creationId xmlns:a16="http://schemas.microsoft.com/office/drawing/2014/main" id="{2D88F436-9B00-E056-B3EF-1927217580A5}"/>
                    </a:ext>
                  </a:extLst>
                </p14:cNvPr>
                <p14:cNvContentPartPr/>
                <p14:nvPr/>
              </p14:nvContentPartPr>
              <p14:xfrm>
                <a:off x="7267170" y="4657440"/>
                <a:ext cx="360" cy="360"/>
              </p14:xfrm>
            </p:contentPart>
          </mc:Choice>
          <mc:Fallback xmlns="">
            <p:pic>
              <p:nvPicPr>
                <p:cNvPr id="1031" name="Ink 1030">
                  <a:extLst>
                    <a:ext uri="{FF2B5EF4-FFF2-40B4-BE49-F238E27FC236}">
                      <a16:creationId xmlns:a16="http://schemas.microsoft.com/office/drawing/2014/main" id="{2D88F436-9B00-E056-B3EF-1927217580A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58530" y="46484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032" name="Ink 1031">
                  <a:extLst>
                    <a:ext uri="{FF2B5EF4-FFF2-40B4-BE49-F238E27FC236}">
                      <a16:creationId xmlns:a16="http://schemas.microsoft.com/office/drawing/2014/main" id="{AB9A50CD-25A9-5C22-5D91-DD21D1C905CF}"/>
                    </a:ext>
                  </a:extLst>
                </p14:cNvPr>
                <p14:cNvContentPartPr/>
                <p14:nvPr/>
              </p14:nvContentPartPr>
              <p14:xfrm>
                <a:off x="7209930" y="4638360"/>
                <a:ext cx="48600" cy="19800"/>
              </p14:xfrm>
            </p:contentPart>
          </mc:Choice>
          <mc:Fallback xmlns="">
            <p:pic>
              <p:nvPicPr>
                <p:cNvPr id="1032" name="Ink 1031">
                  <a:extLst>
                    <a:ext uri="{FF2B5EF4-FFF2-40B4-BE49-F238E27FC236}">
                      <a16:creationId xmlns:a16="http://schemas.microsoft.com/office/drawing/2014/main" id="{AB9A50CD-25A9-5C22-5D91-DD21D1C905C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201290" y="4629720"/>
                  <a:ext cx="66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035" name="Ink 1034">
                  <a:extLst>
                    <a:ext uri="{FF2B5EF4-FFF2-40B4-BE49-F238E27FC236}">
                      <a16:creationId xmlns:a16="http://schemas.microsoft.com/office/drawing/2014/main" id="{763EF8C4-51F5-608E-5634-97735B85128D}"/>
                    </a:ext>
                  </a:extLst>
                </p14:cNvPr>
                <p14:cNvContentPartPr/>
                <p14:nvPr/>
              </p14:nvContentPartPr>
              <p14:xfrm>
                <a:off x="7267170" y="4588320"/>
                <a:ext cx="77040" cy="69480"/>
              </p14:xfrm>
            </p:contentPart>
          </mc:Choice>
          <mc:Fallback xmlns="">
            <p:pic>
              <p:nvPicPr>
                <p:cNvPr id="1035" name="Ink 1034">
                  <a:extLst>
                    <a:ext uri="{FF2B5EF4-FFF2-40B4-BE49-F238E27FC236}">
                      <a16:creationId xmlns:a16="http://schemas.microsoft.com/office/drawing/2014/main" id="{763EF8C4-51F5-608E-5634-97735B85128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258530" y="4579320"/>
                  <a:ext cx="94680" cy="8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37" name="Ink 1036">
                <a:extLst>
                  <a:ext uri="{FF2B5EF4-FFF2-40B4-BE49-F238E27FC236}">
                    <a16:creationId xmlns:a16="http://schemas.microsoft.com/office/drawing/2014/main" id="{AE3FAC39-C932-F18B-1984-B0DE48F22CB5}"/>
                  </a:ext>
                </a:extLst>
              </p14:cNvPr>
              <p14:cNvContentPartPr/>
              <p14:nvPr/>
            </p14:nvContentPartPr>
            <p14:xfrm>
              <a:off x="7272210" y="4481040"/>
              <a:ext cx="360" cy="360"/>
            </p14:xfrm>
          </p:contentPart>
        </mc:Choice>
        <mc:Fallback xmlns="">
          <p:pic>
            <p:nvPicPr>
              <p:cNvPr id="1037" name="Ink 1036">
                <a:extLst>
                  <a:ext uri="{FF2B5EF4-FFF2-40B4-BE49-F238E27FC236}">
                    <a16:creationId xmlns:a16="http://schemas.microsoft.com/office/drawing/2014/main" id="{AE3FAC39-C932-F18B-1984-B0DE48F22CB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263210" y="44724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54" name="Ink 1053">
                <a:extLst>
                  <a:ext uri="{FF2B5EF4-FFF2-40B4-BE49-F238E27FC236}">
                    <a16:creationId xmlns:a16="http://schemas.microsoft.com/office/drawing/2014/main" id="{82B6F262-1983-7B3D-4853-9EDA773E9322}"/>
                  </a:ext>
                </a:extLst>
              </p14:cNvPr>
              <p14:cNvContentPartPr/>
              <p14:nvPr/>
            </p14:nvContentPartPr>
            <p14:xfrm>
              <a:off x="7271490" y="4499400"/>
              <a:ext cx="82080" cy="82440"/>
            </p14:xfrm>
          </p:contentPart>
        </mc:Choice>
        <mc:Fallback xmlns="">
          <p:pic>
            <p:nvPicPr>
              <p:cNvPr id="1054" name="Ink 1053">
                <a:extLst>
                  <a:ext uri="{FF2B5EF4-FFF2-40B4-BE49-F238E27FC236}">
                    <a16:creationId xmlns:a16="http://schemas.microsoft.com/office/drawing/2014/main" id="{82B6F262-1983-7B3D-4853-9EDA773E9322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262490" y="4490400"/>
                <a:ext cx="997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55" name="Ink 1054">
                <a:extLst>
                  <a:ext uri="{FF2B5EF4-FFF2-40B4-BE49-F238E27FC236}">
                    <a16:creationId xmlns:a16="http://schemas.microsoft.com/office/drawing/2014/main" id="{338680C7-B9C6-DB1F-F4F5-C97B9C9096B3}"/>
                  </a:ext>
                </a:extLst>
              </p14:cNvPr>
              <p14:cNvContentPartPr/>
              <p14:nvPr/>
            </p14:nvContentPartPr>
            <p14:xfrm>
              <a:off x="7329450" y="4424160"/>
              <a:ext cx="360" cy="360"/>
            </p14:xfrm>
          </p:contentPart>
        </mc:Choice>
        <mc:Fallback xmlns="">
          <p:pic>
            <p:nvPicPr>
              <p:cNvPr id="1055" name="Ink 1054">
                <a:extLst>
                  <a:ext uri="{FF2B5EF4-FFF2-40B4-BE49-F238E27FC236}">
                    <a16:creationId xmlns:a16="http://schemas.microsoft.com/office/drawing/2014/main" id="{338680C7-B9C6-DB1F-F4F5-C97B9C9096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0450" y="44151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57" name="Ink 1056">
                <a:extLst>
                  <a:ext uri="{FF2B5EF4-FFF2-40B4-BE49-F238E27FC236}">
                    <a16:creationId xmlns:a16="http://schemas.microsoft.com/office/drawing/2014/main" id="{15822601-3912-A689-1D7A-BABB8A247265}"/>
                  </a:ext>
                </a:extLst>
              </p14:cNvPr>
              <p14:cNvContentPartPr/>
              <p14:nvPr/>
            </p14:nvContentPartPr>
            <p14:xfrm>
              <a:off x="7279410" y="4438560"/>
              <a:ext cx="54720" cy="23760"/>
            </p14:xfrm>
          </p:contentPart>
        </mc:Choice>
        <mc:Fallback xmlns="">
          <p:pic>
            <p:nvPicPr>
              <p:cNvPr id="1057" name="Ink 1056">
                <a:extLst>
                  <a:ext uri="{FF2B5EF4-FFF2-40B4-BE49-F238E27FC236}">
                    <a16:creationId xmlns:a16="http://schemas.microsoft.com/office/drawing/2014/main" id="{15822601-3912-A689-1D7A-BABB8A24726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270770" y="4429560"/>
                <a:ext cx="7236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59" name="Ink 1058">
                <a:extLst>
                  <a:ext uri="{FF2B5EF4-FFF2-40B4-BE49-F238E27FC236}">
                    <a16:creationId xmlns:a16="http://schemas.microsoft.com/office/drawing/2014/main" id="{C03B707B-0D31-9CB2-6FA6-94045BA43430}"/>
                  </a:ext>
                </a:extLst>
              </p14:cNvPr>
              <p14:cNvContentPartPr/>
              <p14:nvPr/>
            </p14:nvContentPartPr>
            <p14:xfrm>
              <a:off x="7205250" y="4315800"/>
              <a:ext cx="360" cy="3960"/>
            </p14:xfrm>
          </p:contentPart>
        </mc:Choice>
        <mc:Fallback xmlns="">
          <p:pic>
            <p:nvPicPr>
              <p:cNvPr id="1059" name="Ink 1058">
                <a:extLst>
                  <a:ext uri="{FF2B5EF4-FFF2-40B4-BE49-F238E27FC236}">
                    <a16:creationId xmlns:a16="http://schemas.microsoft.com/office/drawing/2014/main" id="{C03B707B-0D31-9CB2-6FA6-94045BA4343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196610" y="4307160"/>
                <a:ext cx="180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62" name="Ink 1061">
                <a:extLst>
                  <a:ext uri="{FF2B5EF4-FFF2-40B4-BE49-F238E27FC236}">
                    <a16:creationId xmlns:a16="http://schemas.microsoft.com/office/drawing/2014/main" id="{7A6984AC-3D68-FCE4-0A0E-E8A4960949F7}"/>
                  </a:ext>
                </a:extLst>
              </p14:cNvPr>
              <p14:cNvContentPartPr/>
              <p14:nvPr/>
            </p14:nvContentPartPr>
            <p14:xfrm>
              <a:off x="7199850" y="4332360"/>
              <a:ext cx="120240" cy="87480"/>
            </p14:xfrm>
          </p:contentPart>
        </mc:Choice>
        <mc:Fallback xmlns="">
          <p:pic>
            <p:nvPicPr>
              <p:cNvPr id="1062" name="Ink 1061">
                <a:extLst>
                  <a:ext uri="{FF2B5EF4-FFF2-40B4-BE49-F238E27FC236}">
                    <a16:creationId xmlns:a16="http://schemas.microsoft.com/office/drawing/2014/main" id="{7A6984AC-3D68-FCE4-0A0E-E8A4960949F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190850" y="4323360"/>
                <a:ext cx="13788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063" name="Ink 1062">
                <a:extLst>
                  <a:ext uri="{FF2B5EF4-FFF2-40B4-BE49-F238E27FC236}">
                    <a16:creationId xmlns:a16="http://schemas.microsoft.com/office/drawing/2014/main" id="{066A8635-B097-33CF-482C-5BFCE3D2419D}"/>
                  </a:ext>
                </a:extLst>
              </p14:cNvPr>
              <p14:cNvContentPartPr/>
              <p14:nvPr/>
            </p14:nvContentPartPr>
            <p14:xfrm>
              <a:off x="7295610" y="4153800"/>
              <a:ext cx="360" cy="3960"/>
            </p14:xfrm>
          </p:contentPart>
        </mc:Choice>
        <mc:Fallback xmlns="">
          <p:pic>
            <p:nvPicPr>
              <p:cNvPr id="1063" name="Ink 1062">
                <a:extLst>
                  <a:ext uri="{FF2B5EF4-FFF2-40B4-BE49-F238E27FC236}">
                    <a16:creationId xmlns:a16="http://schemas.microsoft.com/office/drawing/2014/main" id="{066A8635-B097-33CF-482C-5BFCE3D2419D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286970" y="4145160"/>
                <a:ext cx="1800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065" name="Ink 1064">
                <a:extLst>
                  <a:ext uri="{FF2B5EF4-FFF2-40B4-BE49-F238E27FC236}">
                    <a16:creationId xmlns:a16="http://schemas.microsoft.com/office/drawing/2014/main" id="{B3BD2E8F-EF55-4A8A-3599-8DA52C8492E0}"/>
                  </a:ext>
                </a:extLst>
              </p14:cNvPr>
              <p14:cNvContentPartPr/>
              <p14:nvPr/>
            </p14:nvContentPartPr>
            <p14:xfrm>
              <a:off x="7205250" y="4166760"/>
              <a:ext cx="86040" cy="147960"/>
            </p14:xfrm>
          </p:contentPart>
        </mc:Choice>
        <mc:Fallback xmlns="">
          <p:pic>
            <p:nvPicPr>
              <p:cNvPr id="1065" name="Ink 1064">
                <a:extLst>
                  <a:ext uri="{FF2B5EF4-FFF2-40B4-BE49-F238E27FC236}">
                    <a16:creationId xmlns:a16="http://schemas.microsoft.com/office/drawing/2014/main" id="{B3BD2E8F-EF55-4A8A-3599-8DA52C8492E0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7196610" y="4157760"/>
                <a:ext cx="1036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066" name="Ink 1065">
                <a:extLst>
                  <a:ext uri="{FF2B5EF4-FFF2-40B4-BE49-F238E27FC236}">
                    <a16:creationId xmlns:a16="http://schemas.microsoft.com/office/drawing/2014/main" id="{79CECEC9-F573-D970-C22F-3BB656ABD876}"/>
                  </a:ext>
                </a:extLst>
              </p14:cNvPr>
              <p14:cNvContentPartPr/>
              <p14:nvPr/>
            </p14:nvContentPartPr>
            <p14:xfrm>
              <a:off x="7205250" y="4065240"/>
              <a:ext cx="360" cy="2160"/>
            </p14:xfrm>
          </p:contentPart>
        </mc:Choice>
        <mc:Fallback xmlns="">
          <p:pic>
            <p:nvPicPr>
              <p:cNvPr id="1066" name="Ink 1065">
                <a:extLst>
                  <a:ext uri="{FF2B5EF4-FFF2-40B4-BE49-F238E27FC236}">
                    <a16:creationId xmlns:a16="http://schemas.microsoft.com/office/drawing/2014/main" id="{79CECEC9-F573-D970-C22F-3BB656ABD876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7196610" y="4056600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067" name="Ink 1066">
                <a:extLst>
                  <a:ext uri="{FF2B5EF4-FFF2-40B4-BE49-F238E27FC236}">
                    <a16:creationId xmlns:a16="http://schemas.microsoft.com/office/drawing/2014/main" id="{93A380D6-20E1-3AFA-8343-1F406B7710BB}"/>
                  </a:ext>
                </a:extLst>
              </p14:cNvPr>
              <p14:cNvContentPartPr/>
              <p14:nvPr/>
            </p14:nvContentPartPr>
            <p14:xfrm>
              <a:off x="7138650" y="4104120"/>
              <a:ext cx="360" cy="1080"/>
            </p14:xfrm>
          </p:contentPart>
        </mc:Choice>
        <mc:Fallback xmlns="">
          <p:pic>
            <p:nvPicPr>
              <p:cNvPr id="1067" name="Ink 1066">
                <a:extLst>
                  <a:ext uri="{FF2B5EF4-FFF2-40B4-BE49-F238E27FC236}">
                    <a16:creationId xmlns:a16="http://schemas.microsoft.com/office/drawing/2014/main" id="{93A380D6-20E1-3AFA-8343-1F406B7710B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30010" y="4095480"/>
                <a:ext cx="180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068" name="Ink 1067">
                <a:extLst>
                  <a:ext uri="{FF2B5EF4-FFF2-40B4-BE49-F238E27FC236}">
                    <a16:creationId xmlns:a16="http://schemas.microsoft.com/office/drawing/2014/main" id="{6F948212-C2E6-8604-041C-7BFBE8462E1F}"/>
                  </a:ext>
                </a:extLst>
              </p14:cNvPr>
              <p14:cNvContentPartPr/>
              <p14:nvPr/>
            </p14:nvContentPartPr>
            <p14:xfrm>
              <a:off x="7005450" y="3986040"/>
              <a:ext cx="360" cy="360"/>
            </p14:xfrm>
          </p:contentPart>
        </mc:Choice>
        <mc:Fallback xmlns="">
          <p:pic>
            <p:nvPicPr>
              <p:cNvPr id="1068" name="Ink 1067">
                <a:extLst>
                  <a:ext uri="{FF2B5EF4-FFF2-40B4-BE49-F238E27FC236}">
                    <a16:creationId xmlns:a16="http://schemas.microsoft.com/office/drawing/2014/main" id="{6F948212-C2E6-8604-041C-7BFBE8462E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96450" y="39770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070" name="Ink 1069">
                <a:extLst>
                  <a:ext uri="{FF2B5EF4-FFF2-40B4-BE49-F238E27FC236}">
                    <a16:creationId xmlns:a16="http://schemas.microsoft.com/office/drawing/2014/main" id="{D83D5628-0F12-C206-CB24-16C58FEF9066}"/>
                  </a:ext>
                </a:extLst>
              </p14:cNvPr>
              <p14:cNvContentPartPr/>
              <p14:nvPr/>
            </p14:nvContentPartPr>
            <p14:xfrm>
              <a:off x="6948210" y="4023120"/>
              <a:ext cx="360" cy="1080"/>
            </p14:xfrm>
          </p:contentPart>
        </mc:Choice>
        <mc:Fallback xmlns="">
          <p:pic>
            <p:nvPicPr>
              <p:cNvPr id="1070" name="Ink 1069">
                <a:extLst>
                  <a:ext uri="{FF2B5EF4-FFF2-40B4-BE49-F238E27FC236}">
                    <a16:creationId xmlns:a16="http://schemas.microsoft.com/office/drawing/2014/main" id="{D83D5628-0F12-C206-CB24-16C58FEF90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39210" y="4014480"/>
                <a:ext cx="180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71" name="Ink 1070">
                <a:extLst>
                  <a:ext uri="{FF2B5EF4-FFF2-40B4-BE49-F238E27FC236}">
                    <a16:creationId xmlns:a16="http://schemas.microsoft.com/office/drawing/2014/main" id="{6C4E1D75-9406-7F97-4923-340FA092C8EC}"/>
                  </a:ext>
                </a:extLst>
              </p14:cNvPr>
              <p14:cNvContentPartPr/>
              <p14:nvPr/>
            </p14:nvContentPartPr>
            <p14:xfrm>
              <a:off x="6867210" y="3932760"/>
              <a:ext cx="360" cy="1080"/>
            </p14:xfrm>
          </p:contentPart>
        </mc:Choice>
        <mc:Fallback xmlns="">
          <p:pic>
            <p:nvPicPr>
              <p:cNvPr id="1071" name="Ink 1070">
                <a:extLst>
                  <a:ext uri="{FF2B5EF4-FFF2-40B4-BE49-F238E27FC236}">
                    <a16:creationId xmlns:a16="http://schemas.microsoft.com/office/drawing/2014/main" id="{6C4E1D75-9406-7F97-4923-340FA092C8E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58210" y="3923760"/>
                <a:ext cx="1800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072" name="Ink 1071">
                <a:extLst>
                  <a:ext uri="{FF2B5EF4-FFF2-40B4-BE49-F238E27FC236}">
                    <a16:creationId xmlns:a16="http://schemas.microsoft.com/office/drawing/2014/main" id="{0034BC31-F74D-7185-9686-02A226D99BDC}"/>
                  </a:ext>
                </a:extLst>
              </p14:cNvPr>
              <p14:cNvContentPartPr/>
              <p14:nvPr/>
            </p14:nvContentPartPr>
            <p14:xfrm>
              <a:off x="6867210" y="3751320"/>
              <a:ext cx="360" cy="6120"/>
            </p14:xfrm>
          </p:contentPart>
        </mc:Choice>
        <mc:Fallback xmlns="">
          <p:pic>
            <p:nvPicPr>
              <p:cNvPr id="1072" name="Ink 1071">
                <a:extLst>
                  <a:ext uri="{FF2B5EF4-FFF2-40B4-BE49-F238E27FC236}">
                    <a16:creationId xmlns:a16="http://schemas.microsoft.com/office/drawing/2014/main" id="{0034BC31-F74D-7185-9686-02A226D99BD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858210" y="3742680"/>
                <a:ext cx="180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92" name="Ink 1091">
                <a:extLst>
                  <a:ext uri="{FF2B5EF4-FFF2-40B4-BE49-F238E27FC236}">
                    <a16:creationId xmlns:a16="http://schemas.microsoft.com/office/drawing/2014/main" id="{93B55FC0-F761-4490-C927-4F6350A8B536}"/>
                  </a:ext>
                </a:extLst>
              </p14:cNvPr>
              <p14:cNvContentPartPr/>
              <p14:nvPr/>
            </p14:nvContentPartPr>
            <p14:xfrm>
              <a:off x="6333690" y="3876240"/>
              <a:ext cx="209880" cy="720"/>
            </p14:xfrm>
          </p:contentPart>
        </mc:Choice>
        <mc:Fallback xmlns="">
          <p:pic>
            <p:nvPicPr>
              <p:cNvPr id="1092" name="Ink 1091">
                <a:extLst>
                  <a:ext uri="{FF2B5EF4-FFF2-40B4-BE49-F238E27FC236}">
                    <a16:creationId xmlns:a16="http://schemas.microsoft.com/office/drawing/2014/main" id="{93B55FC0-F761-4490-C927-4F6350A8B536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325050" y="3858240"/>
                <a:ext cx="227520" cy="3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CC20E07E-18BE-95AC-BD20-681C17A575D8}"/>
              </a:ext>
            </a:extLst>
          </p:cNvPr>
          <p:cNvGrpSpPr/>
          <p:nvPr/>
        </p:nvGrpSpPr>
        <p:grpSpPr>
          <a:xfrm>
            <a:off x="6542850" y="3774720"/>
            <a:ext cx="15120" cy="92880"/>
            <a:chOff x="6542850" y="3774720"/>
            <a:chExt cx="1512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073" name="Ink 1072">
                  <a:extLst>
                    <a:ext uri="{FF2B5EF4-FFF2-40B4-BE49-F238E27FC236}">
                      <a16:creationId xmlns:a16="http://schemas.microsoft.com/office/drawing/2014/main" id="{8F1E8807-6210-D71A-A416-A5E8E8E49F31}"/>
                    </a:ext>
                  </a:extLst>
                </p14:cNvPr>
                <p14:cNvContentPartPr/>
                <p14:nvPr/>
              </p14:nvContentPartPr>
              <p14:xfrm>
                <a:off x="6552930" y="3774720"/>
                <a:ext cx="360" cy="2160"/>
              </p14:xfrm>
            </p:contentPart>
          </mc:Choice>
          <mc:Fallback xmlns="">
            <p:pic>
              <p:nvPicPr>
                <p:cNvPr id="1073" name="Ink 1072">
                  <a:extLst>
                    <a:ext uri="{FF2B5EF4-FFF2-40B4-BE49-F238E27FC236}">
                      <a16:creationId xmlns:a16="http://schemas.microsoft.com/office/drawing/2014/main" id="{8F1E8807-6210-D71A-A416-A5E8E8E49F3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543930" y="3766080"/>
                  <a:ext cx="180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74" name="Ink 1073">
                  <a:extLst>
                    <a:ext uri="{FF2B5EF4-FFF2-40B4-BE49-F238E27FC236}">
                      <a16:creationId xmlns:a16="http://schemas.microsoft.com/office/drawing/2014/main" id="{83A3133F-F910-5DBF-261F-D5B4C1EE0CF5}"/>
                    </a:ext>
                  </a:extLst>
                </p14:cNvPr>
                <p14:cNvContentPartPr/>
                <p14:nvPr/>
              </p14:nvContentPartPr>
              <p14:xfrm>
                <a:off x="6557610" y="3866160"/>
                <a:ext cx="360" cy="1080"/>
              </p14:xfrm>
            </p:contentPart>
          </mc:Choice>
          <mc:Fallback xmlns="">
            <p:pic>
              <p:nvPicPr>
                <p:cNvPr id="1074" name="Ink 1073">
                  <a:extLst>
                    <a:ext uri="{FF2B5EF4-FFF2-40B4-BE49-F238E27FC236}">
                      <a16:creationId xmlns:a16="http://schemas.microsoft.com/office/drawing/2014/main" id="{83A3133F-F910-5DBF-261F-D5B4C1EE0CF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548970" y="3857160"/>
                  <a:ext cx="1800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093" name="Ink 1092">
                  <a:extLst>
                    <a:ext uri="{FF2B5EF4-FFF2-40B4-BE49-F238E27FC236}">
                      <a16:creationId xmlns:a16="http://schemas.microsoft.com/office/drawing/2014/main" id="{49EEC161-2D1A-EBF5-A559-A082E6F618AD}"/>
                    </a:ext>
                  </a:extLst>
                </p14:cNvPr>
                <p14:cNvContentPartPr/>
                <p14:nvPr/>
              </p14:nvContentPartPr>
              <p14:xfrm>
                <a:off x="6542850" y="3780120"/>
                <a:ext cx="10080" cy="87480"/>
              </p14:xfrm>
            </p:contentPart>
          </mc:Choice>
          <mc:Fallback xmlns="">
            <p:pic>
              <p:nvPicPr>
                <p:cNvPr id="1093" name="Ink 1092">
                  <a:extLst>
                    <a:ext uri="{FF2B5EF4-FFF2-40B4-BE49-F238E27FC236}">
                      <a16:creationId xmlns:a16="http://schemas.microsoft.com/office/drawing/2014/main" id="{49EEC161-2D1A-EBF5-A559-A082E6F618A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534210" y="3771120"/>
                  <a:ext cx="27720" cy="10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101" name="Ink 1100">
                <a:extLst>
                  <a:ext uri="{FF2B5EF4-FFF2-40B4-BE49-F238E27FC236}">
                    <a16:creationId xmlns:a16="http://schemas.microsoft.com/office/drawing/2014/main" id="{70815B5D-D9AA-4A32-F261-C0C00618BE1D}"/>
                  </a:ext>
                </a:extLst>
              </p14:cNvPr>
              <p14:cNvContentPartPr/>
              <p14:nvPr/>
            </p14:nvContentPartPr>
            <p14:xfrm>
              <a:off x="6552930" y="3762120"/>
              <a:ext cx="314640" cy="14760"/>
            </p14:xfrm>
          </p:contentPart>
        </mc:Choice>
        <mc:Fallback xmlns="">
          <p:pic>
            <p:nvPicPr>
              <p:cNvPr id="1101" name="Ink 1100">
                <a:extLst>
                  <a:ext uri="{FF2B5EF4-FFF2-40B4-BE49-F238E27FC236}">
                    <a16:creationId xmlns:a16="http://schemas.microsoft.com/office/drawing/2014/main" id="{70815B5D-D9AA-4A32-F261-C0C00618BE1D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6543930" y="3753120"/>
                <a:ext cx="3322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103" name="Ink 1102">
                <a:extLst>
                  <a:ext uri="{FF2B5EF4-FFF2-40B4-BE49-F238E27FC236}">
                    <a16:creationId xmlns:a16="http://schemas.microsoft.com/office/drawing/2014/main" id="{F292F49F-D871-D6AD-6704-B8DED9C21EB4}"/>
                  </a:ext>
                </a:extLst>
              </p14:cNvPr>
              <p14:cNvContentPartPr/>
              <p14:nvPr/>
            </p14:nvContentPartPr>
            <p14:xfrm>
              <a:off x="6857850" y="3766800"/>
              <a:ext cx="9720" cy="167040"/>
            </p14:xfrm>
          </p:contentPart>
        </mc:Choice>
        <mc:Fallback xmlns="">
          <p:pic>
            <p:nvPicPr>
              <p:cNvPr id="1103" name="Ink 1102">
                <a:extLst>
                  <a:ext uri="{FF2B5EF4-FFF2-40B4-BE49-F238E27FC236}">
                    <a16:creationId xmlns:a16="http://schemas.microsoft.com/office/drawing/2014/main" id="{F292F49F-D871-D6AD-6704-B8DED9C21EB4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6848850" y="3757800"/>
                <a:ext cx="27360" cy="18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04" name="Ink 1103">
                <a:extLst>
                  <a:ext uri="{FF2B5EF4-FFF2-40B4-BE49-F238E27FC236}">
                    <a16:creationId xmlns:a16="http://schemas.microsoft.com/office/drawing/2014/main" id="{B1795200-3585-0B6B-0AC2-4C7603D90610}"/>
                  </a:ext>
                </a:extLst>
              </p14:cNvPr>
              <p14:cNvContentPartPr/>
              <p14:nvPr/>
            </p14:nvContentPartPr>
            <p14:xfrm>
              <a:off x="6867210" y="3933480"/>
              <a:ext cx="65880" cy="98280"/>
            </p14:xfrm>
          </p:contentPart>
        </mc:Choice>
        <mc:Fallback xmlns="">
          <p:pic>
            <p:nvPicPr>
              <p:cNvPr id="1104" name="Ink 1103">
                <a:extLst>
                  <a:ext uri="{FF2B5EF4-FFF2-40B4-BE49-F238E27FC236}">
                    <a16:creationId xmlns:a16="http://schemas.microsoft.com/office/drawing/2014/main" id="{B1795200-3585-0B6B-0AC2-4C7603D90610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6858210" y="3924840"/>
                <a:ext cx="83520" cy="11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4AD37C59-71D6-2F0A-D18C-61B0EEDCE5EE}"/>
              </a:ext>
            </a:extLst>
          </p:cNvPr>
          <p:cNvGrpSpPr/>
          <p:nvPr/>
        </p:nvGrpSpPr>
        <p:grpSpPr>
          <a:xfrm>
            <a:off x="6943530" y="3976680"/>
            <a:ext cx="189360" cy="124560"/>
            <a:chOff x="6943530" y="3976680"/>
            <a:chExt cx="189360" cy="12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105" name="Ink 1104">
                  <a:extLst>
                    <a:ext uri="{FF2B5EF4-FFF2-40B4-BE49-F238E27FC236}">
                      <a16:creationId xmlns:a16="http://schemas.microsoft.com/office/drawing/2014/main" id="{BC418472-EFDF-07BC-6368-715AF2D84FA1}"/>
                    </a:ext>
                  </a:extLst>
                </p14:cNvPr>
                <p14:cNvContentPartPr/>
                <p14:nvPr/>
              </p14:nvContentPartPr>
              <p14:xfrm>
                <a:off x="6943530" y="3980280"/>
                <a:ext cx="65160" cy="39240"/>
              </p14:xfrm>
            </p:contentPart>
          </mc:Choice>
          <mc:Fallback xmlns="">
            <p:pic>
              <p:nvPicPr>
                <p:cNvPr id="1105" name="Ink 1104">
                  <a:extLst>
                    <a:ext uri="{FF2B5EF4-FFF2-40B4-BE49-F238E27FC236}">
                      <a16:creationId xmlns:a16="http://schemas.microsoft.com/office/drawing/2014/main" id="{BC418472-EFDF-07BC-6368-715AF2D84FA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934530" y="3971280"/>
                  <a:ext cx="828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106" name="Ink 1105">
                  <a:extLst>
                    <a:ext uri="{FF2B5EF4-FFF2-40B4-BE49-F238E27FC236}">
                      <a16:creationId xmlns:a16="http://schemas.microsoft.com/office/drawing/2014/main" id="{D4FAD5FB-2D8B-4CCD-62BD-9090B0FE26C3}"/>
                    </a:ext>
                  </a:extLst>
                </p14:cNvPr>
                <p14:cNvContentPartPr/>
                <p14:nvPr/>
              </p14:nvContentPartPr>
              <p14:xfrm>
                <a:off x="7014810" y="3976680"/>
                <a:ext cx="118080" cy="124560"/>
              </p14:xfrm>
            </p:contentPart>
          </mc:Choice>
          <mc:Fallback xmlns="">
            <p:pic>
              <p:nvPicPr>
                <p:cNvPr id="1106" name="Ink 1105">
                  <a:extLst>
                    <a:ext uri="{FF2B5EF4-FFF2-40B4-BE49-F238E27FC236}">
                      <a16:creationId xmlns:a16="http://schemas.microsoft.com/office/drawing/2014/main" id="{D4FAD5FB-2D8B-4CCD-62BD-9090B0FE26C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006170" y="3967680"/>
                  <a:ext cx="135720" cy="14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19" name="Ink 1118">
                <a:extLst>
                  <a:ext uri="{FF2B5EF4-FFF2-40B4-BE49-F238E27FC236}">
                    <a16:creationId xmlns:a16="http://schemas.microsoft.com/office/drawing/2014/main" id="{84AB90F8-508B-36BB-D8D6-645635F6C5BB}"/>
                  </a:ext>
                </a:extLst>
              </p14:cNvPr>
              <p14:cNvContentPartPr/>
              <p14:nvPr/>
            </p14:nvContentPartPr>
            <p14:xfrm>
              <a:off x="7209930" y="4052640"/>
              <a:ext cx="69840" cy="113400"/>
            </p14:xfrm>
          </p:contentPart>
        </mc:Choice>
        <mc:Fallback xmlns="">
          <p:pic>
            <p:nvPicPr>
              <p:cNvPr id="1119" name="Ink 1118">
                <a:extLst>
                  <a:ext uri="{FF2B5EF4-FFF2-40B4-BE49-F238E27FC236}">
                    <a16:creationId xmlns:a16="http://schemas.microsoft.com/office/drawing/2014/main" id="{84AB90F8-508B-36BB-D8D6-645635F6C5B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7201290" y="4043640"/>
                <a:ext cx="8748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24" name="Ink 1123">
                <a:extLst>
                  <a:ext uri="{FF2B5EF4-FFF2-40B4-BE49-F238E27FC236}">
                    <a16:creationId xmlns:a16="http://schemas.microsoft.com/office/drawing/2014/main" id="{75033432-EABF-025C-5B1C-4A1FCB20E5D5}"/>
                  </a:ext>
                </a:extLst>
              </p14:cNvPr>
              <p14:cNvContentPartPr/>
              <p14:nvPr/>
            </p14:nvContentPartPr>
            <p14:xfrm>
              <a:off x="7138650" y="4073160"/>
              <a:ext cx="56520" cy="46440"/>
            </p14:xfrm>
          </p:contentPart>
        </mc:Choice>
        <mc:Fallback xmlns="">
          <p:pic>
            <p:nvPicPr>
              <p:cNvPr id="1124" name="Ink 1123">
                <a:extLst>
                  <a:ext uri="{FF2B5EF4-FFF2-40B4-BE49-F238E27FC236}">
                    <a16:creationId xmlns:a16="http://schemas.microsoft.com/office/drawing/2014/main" id="{75033432-EABF-025C-5B1C-4A1FCB20E5D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7130010" y="4064160"/>
                <a:ext cx="7416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126" name="Ink 1125">
                <a:extLst>
                  <a:ext uri="{FF2B5EF4-FFF2-40B4-BE49-F238E27FC236}">
                    <a16:creationId xmlns:a16="http://schemas.microsoft.com/office/drawing/2014/main" id="{6831D1A8-97B9-EB53-6504-686E46851739}"/>
                  </a:ext>
                </a:extLst>
              </p14:cNvPr>
              <p14:cNvContentPartPr/>
              <p14:nvPr/>
            </p14:nvContentPartPr>
            <p14:xfrm>
              <a:off x="6897342" y="4347963"/>
              <a:ext cx="360" cy="24840"/>
            </p14:xfrm>
          </p:contentPart>
        </mc:Choice>
        <mc:Fallback xmlns="">
          <p:pic>
            <p:nvPicPr>
              <p:cNvPr id="1126" name="Ink 1125">
                <a:extLst>
                  <a:ext uri="{FF2B5EF4-FFF2-40B4-BE49-F238E27FC236}">
                    <a16:creationId xmlns:a16="http://schemas.microsoft.com/office/drawing/2014/main" id="{6831D1A8-97B9-EB53-6504-686E46851739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6888702" y="4339323"/>
                <a:ext cx="1800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27" name="Ink 1126">
                <a:extLst>
                  <a:ext uri="{FF2B5EF4-FFF2-40B4-BE49-F238E27FC236}">
                    <a16:creationId xmlns:a16="http://schemas.microsoft.com/office/drawing/2014/main" id="{363E5B11-3765-8283-0BD8-9345C3D06C3E}"/>
                  </a:ext>
                </a:extLst>
              </p14:cNvPr>
              <p14:cNvContentPartPr/>
              <p14:nvPr/>
            </p14:nvContentPartPr>
            <p14:xfrm>
              <a:off x="6917502" y="4367880"/>
              <a:ext cx="360" cy="360"/>
            </p14:xfrm>
          </p:contentPart>
        </mc:Choice>
        <mc:Fallback xmlns="">
          <p:pic>
            <p:nvPicPr>
              <p:cNvPr id="1127" name="Ink 1126">
                <a:extLst>
                  <a:ext uri="{FF2B5EF4-FFF2-40B4-BE49-F238E27FC236}">
                    <a16:creationId xmlns:a16="http://schemas.microsoft.com/office/drawing/2014/main" id="{363E5B11-3765-8283-0BD8-9345C3D06C3E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908502" y="435924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056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95747" y="993774"/>
            <a:ext cx="503047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Calibri" panose="020F0502020204030204" pitchFamily="34" charset="0"/>
                <a:cs typeface="Calibri" panose="020F0502020204030204" pitchFamily="34" charset="0"/>
              </a:rPr>
              <a:t>Thank</a:t>
            </a:r>
            <a:r>
              <a:rPr sz="3600" spc="-14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600" spc="-45" dirty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sz="3600" spc="-1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600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sz="3600" spc="-1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600" spc="-40" dirty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3600" spc="-135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600" spc="-2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04308" y="2136139"/>
            <a:ext cx="3987292" cy="3333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Arial"/>
                <a:cs typeface="Arial"/>
              </a:rPr>
              <a:t>Contact</a:t>
            </a:r>
            <a:r>
              <a:rPr b="1" spc="-25" dirty="0">
                <a:latin typeface="Arial"/>
                <a:cs typeface="Arial"/>
              </a:rPr>
              <a:t> Us</a:t>
            </a: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000" b="1" dirty="0">
                <a:latin typeface="Arial"/>
                <a:cs typeface="Arial"/>
              </a:rPr>
              <a:t>Claudia Mora</a:t>
            </a:r>
            <a:endParaRPr sz="2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pc="-10" dirty="0">
                <a:latin typeface="Arial"/>
                <a:cs typeface="Arial"/>
              </a:rPr>
              <a:t>210-</a:t>
            </a:r>
            <a:r>
              <a:rPr lang="en-US" spc="-10" dirty="0">
                <a:latin typeface="Arial"/>
                <a:cs typeface="Arial"/>
              </a:rPr>
              <a:t>918-1284</a:t>
            </a:r>
            <a:endParaRPr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lang="en-US"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Arial"/>
                <a:cs typeface="Arial"/>
              </a:rPr>
              <a:t>cmora@aacog.gov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"/>
              </a:spcBef>
            </a:pPr>
            <a:endParaRPr sz="1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2700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Loop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410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dirty="0">
                <a:latin typeface="Arial"/>
                <a:cs typeface="Arial"/>
              </a:rPr>
              <a:t>Suite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101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600" spc="-10" dirty="0">
                <a:latin typeface="Arial"/>
                <a:cs typeface="Arial"/>
              </a:rPr>
              <a:t>San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Antonio,</a:t>
            </a:r>
            <a:r>
              <a:rPr sz="1600" spc="-6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Texas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78217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247452" y="5657583"/>
            <a:ext cx="1376680" cy="271780"/>
          </a:xfrm>
          <a:custGeom>
            <a:avLst/>
            <a:gdLst/>
            <a:ahLst/>
            <a:cxnLst/>
            <a:rect l="l" t="t" r="r" b="b"/>
            <a:pathLst>
              <a:path w="1376679" h="271779">
                <a:moveTo>
                  <a:pt x="285724" y="265468"/>
                </a:moveTo>
                <a:lnTo>
                  <a:pt x="274205" y="233108"/>
                </a:lnTo>
                <a:lnTo>
                  <a:pt x="252336" y="171742"/>
                </a:lnTo>
                <a:lnTo>
                  <a:pt x="224193" y="92748"/>
                </a:lnTo>
                <a:lnTo>
                  <a:pt x="193167" y="5702"/>
                </a:lnTo>
                <a:lnTo>
                  <a:pt x="161378" y="5702"/>
                </a:lnTo>
                <a:lnTo>
                  <a:pt x="161378" y="171742"/>
                </a:lnTo>
                <a:lnTo>
                  <a:pt x="123405" y="171742"/>
                </a:lnTo>
                <a:lnTo>
                  <a:pt x="136220" y="121780"/>
                </a:lnTo>
                <a:lnTo>
                  <a:pt x="140487" y="92748"/>
                </a:lnTo>
                <a:lnTo>
                  <a:pt x="144284" y="92748"/>
                </a:lnTo>
                <a:lnTo>
                  <a:pt x="161378" y="171742"/>
                </a:lnTo>
                <a:lnTo>
                  <a:pt x="161378" y="5702"/>
                </a:lnTo>
                <a:lnTo>
                  <a:pt x="89230" y="5702"/>
                </a:lnTo>
                <a:lnTo>
                  <a:pt x="0" y="265468"/>
                </a:lnTo>
                <a:lnTo>
                  <a:pt x="99199" y="265468"/>
                </a:lnTo>
                <a:lnTo>
                  <a:pt x="106311" y="233108"/>
                </a:lnTo>
                <a:lnTo>
                  <a:pt x="177520" y="233108"/>
                </a:lnTo>
                <a:lnTo>
                  <a:pt x="186055" y="265468"/>
                </a:lnTo>
                <a:lnTo>
                  <a:pt x="285724" y="265468"/>
                </a:lnTo>
                <a:close/>
              </a:path>
              <a:path w="1376679" h="271779">
                <a:moveTo>
                  <a:pt x="575703" y="265468"/>
                </a:moveTo>
                <a:lnTo>
                  <a:pt x="564184" y="233108"/>
                </a:lnTo>
                <a:lnTo>
                  <a:pt x="542315" y="171742"/>
                </a:lnTo>
                <a:lnTo>
                  <a:pt x="514184" y="92748"/>
                </a:lnTo>
                <a:lnTo>
                  <a:pt x="483171" y="5702"/>
                </a:lnTo>
                <a:lnTo>
                  <a:pt x="450900" y="5702"/>
                </a:lnTo>
                <a:lnTo>
                  <a:pt x="450900" y="171742"/>
                </a:lnTo>
                <a:lnTo>
                  <a:pt x="413397" y="171742"/>
                </a:lnTo>
                <a:lnTo>
                  <a:pt x="426212" y="121780"/>
                </a:lnTo>
                <a:lnTo>
                  <a:pt x="430491" y="92748"/>
                </a:lnTo>
                <a:lnTo>
                  <a:pt x="434289" y="92748"/>
                </a:lnTo>
                <a:lnTo>
                  <a:pt x="450900" y="171742"/>
                </a:lnTo>
                <a:lnTo>
                  <a:pt x="450900" y="5702"/>
                </a:lnTo>
                <a:lnTo>
                  <a:pt x="379234" y="5702"/>
                </a:lnTo>
                <a:lnTo>
                  <a:pt x="289521" y="265468"/>
                </a:lnTo>
                <a:lnTo>
                  <a:pt x="389204" y="265468"/>
                </a:lnTo>
                <a:lnTo>
                  <a:pt x="395846" y="233108"/>
                </a:lnTo>
                <a:lnTo>
                  <a:pt x="467512" y="233108"/>
                </a:lnTo>
                <a:lnTo>
                  <a:pt x="476059" y="265468"/>
                </a:lnTo>
                <a:lnTo>
                  <a:pt x="575703" y="265468"/>
                </a:lnTo>
                <a:close/>
              </a:path>
              <a:path w="1376679" h="271779">
                <a:moveTo>
                  <a:pt x="764171" y="108927"/>
                </a:moveTo>
                <a:lnTo>
                  <a:pt x="761326" y="9956"/>
                </a:lnTo>
                <a:lnTo>
                  <a:pt x="714578" y="622"/>
                </a:lnTo>
                <a:lnTo>
                  <a:pt x="699579" y="0"/>
                </a:lnTo>
                <a:lnTo>
                  <a:pt x="666496" y="3556"/>
                </a:lnTo>
                <a:lnTo>
                  <a:pt x="618096" y="25476"/>
                </a:lnTo>
                <a:lnTo>
                  <a:pt x="585749" y="59194"/>
                </a:lnTo>
                <a:lnTo>
                  <a:pt x="565670" y="108851"/>
                </a:lnTo>
                <a:lnTo>
                  <a:pt x="562927" y="137960"/>
                </a:lnTo>
                <a:lnTo>
                  <a:pt x="565391" y="164744"/>
                </a:lnTo>
                <a:lnTo>
                  <a:pt x="584542" y="213487"/>
                </a:lnTo>
                <a:lnTo>
                  <a:pt x="621868" y="250304"/>
                </a:lnTo>
                <a:lnTo>
                  <a:pt x="670763" y="268922"/>
                </a:lnTo>
                <a:lnTo>
                  <a:pt x="696290" y="271183"/>
                </a:lnTo>
                <a:lnTo>
                  <a:pt x="708037" y="270878"/>
                </a:lnTo>
                <a:lnTo>
                  <a:pt x="724166" y="269519"/>
                </a:lnTo>
                <a:lnTo>
                  <a:pt x="742607" y="266357"/>
                </a:lnTo>
                <a:lnTo>
                  <a:pt x="761326" y="260705"/>
                </a:lnTo>
                <a:lnTo>
                  <a:pt x="764171" y="163652"/>
                </a:lnTo>
                <a:lnTo>
                  <a:pt x="756488" y="171119"/>
                </a:lnTo>
                <a:lnTo>
                  <a:pt x="744994" y="179235"/>
                </a:lnTo>
                <a:lnTo>
                  <a:pt x="730034" y="185724"/>
                </a:lnTo>
                <a:lnTo>
                  <a:pt x="711923" y="188391"/>
                </a:lnTo>
                <a:lnTo>
                  <a:pt x="698982" y="187083"/>
                </a:lnTo>
                <a:lnTo>
                  <a:pt x="666737" y="165557"/>
                </a:lnTo>
                <a:lnTo>
                  <a:pt x="658329" y="136055"/>
                </a:lnTo>
                <a:lnTo>
                  <a:pt x="659142" y="126047"/>
                </a:lnTo>
                <a:lnTo>
                  <a:pt x="679475" y="92468"/>
                </a:lnTo>
                <a:lnTo>
                  <a:pt x="709574" y="83235"/>
                </a:lnTo>
                <a:lnTo>
                  <a:pt x="726363" y="85712"/>
                </a:lnTo>
                <a:lnTo>
                  <a:pt x="741476" y="91973"/>
                </a:lnTo>
                <a:lnTo>
                  <a:pt x="754291" y="100291"/>
                </a:lnTo>
                <a:lnTo>
                  <a:pt x="764171" y="108927"/>
                </a:lnTo>
                <a:close/>
              </a:path>
              <a:path w="1376679" h="271779">
                <a:moveTo>
                  <a:pt x="1074115" y="135572"/>
                </a:moveTo>
                <a:lnTo>
                  <a:pt x="1071333" y="106349"/>
                </a:lnTo>
                <a:lnTo>
                  <a:pt x="1064564" y="83718"/>
                </a:lnTo>
                <a:lnTo>
                  <a:pt x="1063713" y="80860"/>
                </a:lnTo>
                <a:lnTo>
                  <a:pt x="1037983" y="41846"/>
                </a:lnTo>
                <a:lnTo>
                  <a:pt x="994689" y="12369"/>
                </a:lnTo>
                <a:lnTo>
                  <a:pt x="979144" y="7607"/>
                </a:lnTo>
                <a:lnTo>
                  <a:pt x="979144" y="135572"/>
                </a:lnTo>
                <a:lnTo>
                  <a:pt x="978115" y="146748"/>
                </a:lnTo>
                <a:lnTo>
                  <a:pt x="957999" y="179603"/>
                </a:lnTo>
                <a:lnTo>
                  <a:pt x="930757" y="187439"/>
                </a:lnTo>
                <a:lnTo>
                  <a:pt x="920330" y="186486"/>
                </a:lnTo>
                <a:lnTo>
                  <a:pt x="886129" y="157162"/>
                </a:lnTo>
                <a:lnTo>
                  <a:pt x="882357" y="135572"/>
                </a:lnTo>
                <a:lnTo>
                  <a:pt x="883310" y="125069"/>
                </a:lnTo>
                <a:lnTo>
                  <a:pt x="902576" y="92138"/>
                </a:lnTo>
                <a:lnTo>
                  <a:pt x="930757" y="83718"/>
                </a:lnTo>
                <a:lnTo>
                  <a:pt x="942086" y="84861"/>
                </a:lnTo>
                <a:lnTo>
                  <a:pt x="941628" y="84861"/>
                </a:lnTo>
                <a:lnTo>
                  <a:pt x="950620" y="87693"/>
                </a:lnTo>
                <a:lnTo>
                  <a:pt x="978115" y="124002"/>
                </a:lnTo>
                <a:lnTo>
                  <a:pt x="979144" y="135572"/>
                </a:lnTo>
                <a:lnTo>
                  <a:pt x="979144" y="7607"/>
                </a:lnTo>
                <a:lnTo>
                  <a:pt x="965250" y="3327"/>
                </a:lnTo>
                <a:lnTo>
                  <a:pt x="930757" y="0"/>
                </a:lnTo>
                <a:lnTo>
                  <a:pt x="896239" y="3327"/>
                </a:lnTo>
                <a:lnTo>
                  <a:pt x="842327" y="25679"/>
                </a:lnTo>
                <a:lnTo>
                  <a:pt x="808964" y="59296"/>
                </a:lnTo>
                <a:lnTo>
                  <a:pt x="789787" y="106349"/>
                </a:lnTo>
                <a:lnTo>
                  <a:pt x="786955" y="135572"/>
                </a:lnTo>
                <a:lnTo>
                  <a:pt x="789787" y="164820"/>
                </a:lnTo>
                <a:lnTo>
                  <a:pt x="808964" y="212051"/>
                </a:lnTo>
                <a:lnTo>
                  <a:pt x="842327" y="245681"/>
                </a:lnTo>
                <a:lnTo>
                  <a:pt x="896239" y="267855"/>
                </a:lnTo>
                <a:lnTo>
                  <a:pt x="930757" y="271183"/>
                </a:lnTo>
                <a:lnTo>
                  <a:pt x="965250" y="267855"/>
                </a:lnTo>
                <a:lnTo>
                  <a:pt x="1018959" y="245681"/>
                </a:lnTo>
                <a:lnTo>
                  <a:pt x="1052245" y="212051"/>
                </a:lnTo>
                <a:lnTo>
                  <a:pt x="1064577" y="187439"/>
                </a:lnTo>
                <a:lnTo>
                  <a:pt x="1071333" y="164820"/>
                </a:lnTo>
                <a:lnTo>
                  <a:pt x="1074115" y="135572"/>
                </a:lnTo>
                <a:close/>
              </a:path>
              <a:path w="1376679" h="271779">
                <a:moveTo>
                  <a:pt x="1376451" y="114642"/>
                </a:moveTo>
                <a:lnTo>
                  <a:pt x="1231201" y="114642"/>
                </a:lnTo>
                <a:lnTo>
                  <a:pt x="1231201" y="176022"/>
                </a:lnTo>
                <a:lnTo>
                  <a:pt x="1273898" y="176022"/>
                </a:lnTo>
                <a:lnTo>
                  <a:pt x="1267218" y="186664"/>
                </a:lnTo>
                <a:lnTo>
                  <a:pt x="1257515" y="193382"/>
                </a:lnTo>
                <a:lnTo>
                  <a:pt x="1246390" y="196888"/>
                </a:lnTo>
                <a:lnTo>
                  <a:pt x="1235430" y="197904"/>
                </a:lnTo>
                <a:lnTo>
                  <a:pt x="1226083" y="197053"/>
                </a:lnTo>
                <a:lnTo>
                  <a:pt x="1191983" y="165671"/>
                </a:lnTo>
                <a:lnTo>
                  <a:pt x="1187538" y="139852"/>
                </a:lnTo>
                <a:lnTo>
                  <a:pt x="1189037" y="124167"/>
                </a:lnTo>
                <a:lnTo>
                  <a:pt x="1213370" y="85979"/>
                </a:lnTo>
                <a:lnTo>
                  <a:pt x="1239735" y="78955"/>
                </a:lnTo>
                <a:lnTo>
                  <a:pt x="1252969" y="80873"/>
                </a:lnTo>
                <a:lnTo>
                  <a:pt x="1263053" y="85737"/>
                </a:lnTo>
                <a:lnTo>
                  <a:pt x="1270381" y="92202"/>
                </a:lnTo>
                <a:lnTo>
                  <a:pt x="1275359" y="98933"/>
                </a:lnTo>
                <a:lnTo>
                  <a:pt x="1363103" y="66103"/>
                </a:lnTo>
                <a:lnTo>
                  <a:pt x="1328750" y="28028"/>
                </a:lnTo>
                <a:lnTo>
                  <a:pt x="1276743" y="4457"/>
                </a:lnTo>
                <a:lnTo>
                  <a:pt x="1237335" y="0"/>
                </a:lnTo>
                <a:lnTo>
                  <a:pt x="1201267" y="3314"/>
                </a:lnTo>
                <a:lnTo>
                  <a:pt x="1147089" y="25273"/>
                </a:lnTo>
                <a:lnTo>
                  <a:pt x="1115695" y="56769"/>
                </a:lnTo>
                <a:lnTo>
                  <a:pt x="1096175" y="103860"/>
                </a:lnTo>
                <a:lnTo>
                  <a:pt x="1093089" y="136055"/>
                </a:lnTo>
                <a:lnTo>
                  <a:pt x="1094867" y="161175"/>
                </a:lnTo>
                <a:lnTo>
                  <a:pt x="1110894" y="207518"/>
                </a:lnTo>
                <a:lnTo>
                  <a:pt x="1143508" y="243878"/>
                </a:lnTo>
                <a:lnTo>
                  <a:pt x="1196111" y="267436"/>
                </a:lnTo>
                <a:lnTo>
                  <a:pt x="1233093" y="271183"/>
                </a:lnTo>
                <a:lnTo>
                  <a:pt x="1264640" y="268439"/>
                </a:lnTo>
                <a:lnTo>
                  <a:pt x="1320800" y="247091"/>
                </a:lnTo>
                <a:lnTo>
                  <a:pt x="1361211" y="202311"/>
                </a:lnTo>
                <a:lnTo>
                  <a:pt x="1375587" y="146062"/>
                </a:lnTo>
                <a:lnTo>
                  <a:pt x="1376451" y="120345"/>
                </a:lnTo>
                <a:lnTo>
                  <a:pt x="1376451" y="114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338117" y="5302577"/>
            <a:ext cx="1195705" cy="271780"/>
          </a:xfrm>
          <a:custGeom>
            <a:avLst/>
            <a:gdLst/>
            <a:ahLst/>
            <a:cxnLst/>
            <a:rect l="l" t="t" r="r" b="b"/>
            <a:pathLst>
              <a:path w="1195704" h="271779">
                <a:moveTo>
                  <a:pt x="597535" y="0"/>
                </a:moveTo>
                <a:lnTo>
                  <a:pt x="534489" y="11734"/>
                </a:lnTo>
                <a:lnTo>
                  <a:pt x="489693" y="39619"/>
                </a:lnTo>
                <a:lnTo>
                  <a:pt x="460732" y="72675"/>
                </a:lnTo>
                <a:lnTo>
                  <a:pt x="445194" y="99924"/>
                </a:lnTo>
                <a:lnTo>
                  <a:pt x="315147" y="99924"/>
                </a:lnTo>
                <a:lnTo>
                  <a:pt x="315147" y="174171"/>
                </a:lnTo>
                <a:lnTo>
                  <a:pt x="201713" y="174171"/>
                </a:lnTo>
                <a:lnTo>
                  <a:pt x="201713" y="248417"/>
                </a:lnTo>
                <a:lnTo>
                  <a:pt x="0" y="248417"/>
                </a:lnTo>
                <a:lnTo>
                  <a:pt x="0" y="271242"/>
                </a:lnTo>
                <a:lnTo>
                  <a:pt x="224495" y="271242"/>
                </a:lnTo>
                <a:lnTo>
                  <a:pt x="224495" y="197503"/>
                </a:lnTo>
                <a:lnTo>
                  <a:pt x="337935" y="197503"/>
                </a:lnTo>
                <a:lnTo>
                  <a:pt x="337935" y="123257"/>
                </a:lnTo>
                <a:lnTo>
                  <a:pt x="460884" y="123257"/>
                </a:lnTo>
                <a:lnTo>
                  <a:pt x="463730" y="115649"/>
                </a:lnTo>
                <a:lnTo>
                  <a:pt x="474148" y="94735"/>
                </a:lnTo>
                <a:lnTo>
                  <a:pt x="498059" y="63562"/>
                </a:lnTo>
                <a:lnTo>
                  <a:pt x="538257" y="35242"/>
                </a:lnTo>
                <a:lnTo>
                  <a:pt x="597535" y="22888"/>
                </a:lnTo>
                <a:lnTo>
                  <a:pt x="656912" y="35242"/>
                </a:lnTo>
                <a:lnTo>
                  <a:pt x="697233" y="63562"/>
                </a:lnTo>
                <a:lnTo>
                  <a:pt x="721172" y="94735"/>
                </a:lnTo>
                <a:lnTo>
                  <a:pt x="731404" y="115649"/>
                </a:lnTo>
                <a:lnTo>
                  <a:pt x="734251" y="123257"/>
                </a:lnTo>
                <a:lnTo>
                  <a:pt x="857174" y="123257"/>
                </a:lnTo>
                <a:lnTo>
                  <a:pt x="857174" y="197503"/>
                </a:lnTo>
                <a:lnTo>
                  <a:pt x="970608" y="197503"/>
                </a:lnTo>
                <a:lnTo>
                  <a:pt x="970608" y="271242"/>
                </a:lnTo>
                <a:lnTo>
                  <a:pt x="1195135" y="271242"/>
                </a:lnTo>
                <a:lnTo>
                  <a:pt x="1195135" y="248417"/>
                </a:lnTo>
                <a:lnTo>
                  <a:pt x="993383" y="248417"/>
                </a:lnTo>
                <a:lnTo>
                  <a:pt x="993383" y="174171"/>
                </a:lnTo>
                <a:lnTo>
                  <a:pt x="879949" y="174171"/>
                </a:lnTo>
                <a:lnTo>
                  <a:pt x="879949" y="99924"/>
                </a:lnTo>
                <a:lnTo>
                  <a:pt x="749877" y="99924"/>
                </a:lnTo>
                <a:lnTo>
                  <a:pt x="734365" y="72675"/>
                </a:lnTo>
                <a:lnTo>
                  <a:pt x="705402" y="39619"/>
                </a:lnTo>
                <a:lnTo>
                  <a:pt x="660591" y="11734"/>
                </a:lnTo>
                <a:lnTo>
                  <a:pt x="5975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0133076" y="5999648"/>
            <a:ext cx="1595755" cy="317500"/>
            <a:chOff x="10133076" y="5999648"/>
            <a:chExt cx="1595755" cy="3175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33076" y="5999648"/>
              <a:ext cx="1555807" cy="31735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1704573" y="6001075"/>
              <a:ext cx="24130" cy="140970"/>
            </a:xfrm>
            <a:custGeom>
              <a:avLst/>
              <a:gdLst/>
              <a:ahLst/>
              <a:cxnLst/>
              <a:rect l="l" t="t" r="r" b="b"/>
              <a:pathLst>
                <a:path w="24129" h="140970">
                  <a:moveTo>
                    <a:pt x="23724" y="0"/>
                  </a:moveTo>
                  <a:lnTo>
                    <a:pt x="442" y="0"/>
                  </a:lnTo>
                  <a:lnTo>
                    <a:pt x="0" y="140839"/>
                  </a:lnTo>
                  <a:lnTo>
                    <a:pt x="23724" y="140839"/>
                  </a:lnTo>
                  <a:lnTo>
                    <a:pt x="237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51FF5-EDAC-03BA-A63D-DABA02F58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70BA75-C89E-09E0-3B56-BBCA87F32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144" y="176257"/>
            <a:ext cx="4145431" cy="730827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j-lt"/>
              </a:rPr>
              <a:t>The Alamo Area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888C3-E500-0D1E-E64B-01288BC0E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828" y="5303706"/>
            <a:ext cx="1594882" cy="101262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E53F57D-E67B-95C2-40D6-F9509276F077}"/>
              </a:ext>
            </a:extLst>
          </p:cNvPr>
          <p:cNvSpPr/>
          <p:nvPr/>
        </p:nvSpPr>
        <p:spPr>
          <a:xfrm>
            <a:off x="0" y="6645349"/>
            <a:ext cx="12192000" cy="212650"/>
          </a:xfrm>
          <a:prstGeom prst="rect">
            <a:avLst/>
          </a:prstGeom>
          <a:solidFill>
            <a:srgbClr val="0016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0373D3-D31F-6554-D2A0-D4B9A0BC7B35}"/>
              </a:ext>
            </a:extLst>
          </p:cNvPr>
          <p:cNvSpPr/>
          <p:nvPr/>
        </p:nvSpPr>
        <p:spPr>
          <a:xfrm>
            <a:off x="5041592" y="1304407"/>
            <a:ext cx="69476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AACOG serves the Alamo Area State Planning Region 18, which is comprised of Atascosa, Bandera, Bexar, Comal, Frio, Gillespie, Guadalupe, Karnes, Kendall, Kerr, McMullen, Medina, and Wilson counties.</a:t>
            </a:r>
          </a:p>
          <a:p>
            <a:endParaRPr lang="en-US" sz="2400" b="1" dirty="0">
              <a:solidFill>
                <a:srgbClr val="001689"/>
              </a:solidFill>
              <a:latin typeface="Arial" panose="020B0604020202020204" pitchFamily="34" charset="0"/>
            </a:endParaRPr>
          </a:p>
          <a:p>
            <a:endParaRPr lang="en-US" sz="2400" b="1" dirty="0">
              <a:solidFill>
                <a:srgbClr val="001689"/>
              </a:solidFill>
              <a:latin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+mn-lt"/>
              </a:rPr>
              <a:t>The AACOG 13-County region covers 12,585 square miles and with a population of approximately 2.7 million.</a:t>
            </a:r>
          </a:p>
        </p:txBody>
      </p:sp>
      <p:pic>
        <p:nvPicPr>
          <p:cNvPr id="7" name="Content Placeholder 17" descr="13CountyMap.jpg">
            <a:extLst>
              <a:ext uri="{FF2B5EF4-FFF2-40B4-BE49-F238E27FC236}">
                <a16:creationId xmlns:a16="http://schemas.microsoft.com/office/drawing/2014/main" id="{BEEB9836-1563-3DBC-8A6F-CF46724828B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431" y="990600"/>
            <a:ext cx="4340225" cy="5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38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186428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397755" y="1379638"/>
            <a:ext cx="7522845" cy="491096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2800" b="1" dirty="0">
                <a:latin typeface="+mj-lt"/>
                <a:cs typeface="Arial"/>
              </a:rPr>
              <a:t>AAHFC</a:t>
            </a:r>
            <a:r>
              <a:rPr sz="2800" b="1" spc="-75" dirty="0">
                <a:latin typeface="+mj-lt"/>
                <a:cs typeface="Arial"/>
              </a:rPr>
              <a:t> </a:t>
            </a:r>
            <a:r>
              <a:rPr sz="2800" b="1" dirty="0">
                <a:latin typeface="+mj-lt"/>
                <a:cs typeface="Arial"/>
              </a:rPr>
              <a:t>Statutory</a:t>
            </a:r>
            <a:r>
              <a:rPr sz="2800" b="1" spc="-150" dirty="0">
                <a:latin typeface="+mj-lt"/>
                <a:cs typeface="Arial"/>
              </a:rPr>
              <a:t> </a:t>
            </a:r>
            <a:r>
              <a:rPr sz="2800" b="1" spc="-10" dirty="0">
                <a:latin typeface="+mj-lt"/>
                <a:cs typeface="Arial"/>
              </a:rPr>
              <a:t>Authority</a:t>
            </a:r>
            <a:endParaRPr sz="2800" dirty="0">
              <a:latin typeface="+mj-lt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698500" algn="l"/>
              </a:tabLst>
            </a:pPr>
            <a:r>
              <a:rPr sz="2600" b="1" dirty="0">
                <a:latin typeface="+mj-lt"/>
                <a:cs typeface="Arial"/>
              </a:rPr>
              <a:t>Chapter</a:t>
            </a:r>
            <a:r>
              <a:rPr sz="2600" b="1" spc="-80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394</a:t>
            </a:r>
            <a:r>
              <a:rPr sz="2600" b="1" spc="-45" dirty="0">
                <a:latin typeface="+mj-lt"/>
                <a:cs typeface="Arial"/>
              </a:rPr>
              <a:t> </a:t>
            </a:r>
            <a:r>
              <a:rPr sz="2600" b="1" spc="-25" dirty="0">
                <a:latin typeface="+mj-lt"/>
                <a:cs typeface="Arial"/>
              </a:rPr>
              <a:t>Texas</a:t>
            </a:r>
            <a:r>
              <a:rPr sz="2600" b="1" spc="-65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Local</a:t>
            </a:r>
            <a:r>
              <a:rPr sz="2600" b="1" spc="-70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Government</a:t>
            </a:r>
            <a:r>
              <a:rPr sz="2600" b="1" spc="-75" dirty="0">
                <a:latin typeface="+mj-lt"/>
                <a:cs typeface="Arial"/>
              </a:rPr>
              <a:t> </a:t>
            </a:r>
            <a:r>
              <a:rPr sz="2600" b="1" spc="-20" dirty="0">
                <a:latin typeface="+mj-lt"/>
                <a:cs typeface="Arial"/>
              </a:rPr>
              <a:t>Code</a:t>
            </a:r>
            <a:endParaRPr sz="2600" dirty="0">
              <a:latin typeface="+mj-lt"/>
              <a:cs typeface="Arial"/>
            </a:endParaRPr>
          </a:p>
          <a:p>
            <a:pPr marL="1155700" marR="1009015" lvl="1" indent="-228600">
              <a:lnSpc>
                <a:spcPts val="2380"/>
              </a:lnSpc>
              <a:spcBef>
                <a:spcPts val="550"/>
              </a:spcBef>
              <a:buFont typeface="Arial"/>
              <a:buChar char="•"/>
              <a:tabLst>
                <a:tab pos="1155700" algn="l"/>
              </a:tabLst>
            </a:pPr>
            <a:r>
              <a:rPr sz="2200" b="1" dirty="0">
                <a:latin typeface="+mj-lt"/>
                <a:cs typeface="Arial"/>
              </a:rPr>
              <a:t>Purpose</a:t>
            </a:r>
            <a:r>
              <a:rPr sz="2200" b="1" spc="-3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-</a:t>
            </a:r>
            <a:r>
              <a:rPr sz="2200" b="1" spc="-4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Finance</a:t>
            </a:r>
            <a:r>
              <a:rPr sz="2200" b="1" spc="-3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the</a:t>
            </a:r>
            <a:r>
              <a:rPr sz="2200" b="1" spc="-3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cost</a:t>
            </a:r>
            <a:r>
              <a:rPr sz="2200" b="1" spc="-4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of</a:t>
            </a:r>
            <a:r>
              <a:rPr sz="2200" b="1" spc="-35" dirty="0">
                <a:latin typeface="+mj-lt"/>
                <a:cs typeface="Arial"/>
              </a:rPr>
              <a:t> </a:t>
            </a:r>
            <a:r>
              <a:rPr sz="2200" b="1" spc="-10" dirty="0">
                <a:latin typeface="+mj-lt"/>
                <a:cs typeface="Arial"/>
              </a:rPr>
              <a:t>affordable housing</a:t>
            </a:r>
            <a:endParaRPr sz="2200" dirty="0">
              <a:latin typeface="+mj-lt"/>
              <a:cs typeface="Arial"/>
            </a:endParaRPr>
          </a:p>
          <a:p>
            <a:pPr marL="1612265" lvl="2" indent="-2279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1612265" algn="l"/>
              </a:tabLst>
            </a:pPr>
            <a:r>
              <a:rPr sz="1900" b="1" dirty="0">
                <a:latin typeface="+mj-lt"/>
                <a:cs typeface="Arial"/>
              </a:rPr>
              <a:t>Ownership</a:t>
            </a:r>
            <a:r>
              <a:rPr sz="1900" b="1" spc="-65" dirty="0">
                <a:latin typeface="+mj-lt"/>
                <a:cs typeface="Arial"/>
              </a:rPr>
              <a:t> </a:t>
            </a:r>
            <a:r>
              <a:rPr sz="1900" b="1" dirty="0">
                <a:latin typeface="+mj-lt"/>
                <a:cs typeface="Arial"/>
              </a:rPr>
              <a:t>and</a:t>
            </a:r>
            <a:r>
              <a:rPr sz="1900" b="1" spc="-20" dirty="0">
                <a:latin typeface="+mj-lt"/>
                <a:cs typeface="Arial"/>
              </a:rPr>
              <a:t> </a:t>
            </a:r>
            <a:r>
              <a:rPr sz="1900" b="1" spc="-10" dirty="0">
                <a:latin typeface="+mj-lt"/>
                <a:cs typeface="Arial"/>
              </a:rPr>
              <a:t>Development</a:t>
            </a:r>
            <a:endParaRPr lang="en-US" sz="1900" b="1" spc="-10" dirty="0">
              <a:latin typeface="+mj-lt"/>
              <a:cs typeface="Arial"/>
            </a:endParaRPr>
          </a:p>
          <a:p>
            <a:pPr marL="1384300" lvl="2">
              <a:lnSpc>
                <a:spcPct val="100000"/>
              </a:lnSpc>
              <a:spcBef>
                <a:spcPts val="240"/>
              </a:spcBef>
              <a:tabLst>
                <a:tab pos="1612265" algn="l"/>
              </a:tabLst>
            </a:pPr>
            <a:endParaRPr sz="1900" dirty="0">
              <a:latin typeface="+mj-lt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160"/>
              </a:spcBef>
              <a:buFont typeface="Arial"/>
              <a:buChar char="•"/>
              <a:tabLst>
                <a:tab pos="698500" algn="l"/>
              </a:tabLst>
            </a:pPr>
            <a:r>
              <a:rPr sz="2600" b="1" dirty="0">
                <a:latin typeface="+mj-lt"/>
                <a:cs typeface="Arial"/>
              </a:rPr>
              <a:t>Benefits</a:t>
            </a:r>
            <a:r>
              <a:rPr sz="2600" b="1" spc="-30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the</a:t>
            </a:r>
            <a:r>
              <a:rPr sz="2600" b="1" spc="-25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People</a:t>
            </a:r>
            <a:r>
              <a:rPr sz="2600" b="1" spc="-25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of</a:t>
            </a:r>
            <a:r>
              <a:rPr sz="2600" b="1" spc="-10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the</a:t>
            </a:r>
            <a:r>
              <a:rPr sz="2600" b="1" spc="-20" dirty="0">
                <a:latin typeface="+mj-lt"/>
                <a:cs typeface="Arial"/>
              </a:rPr>
              <a:t> </a:t>
            </a:r>
            <a:r>
              <a:rPr sz="2600" b="1" spc="-10" dirty="0">
                <a:latin typeface="+mj-lt"/>
                <a:cs typeface="Arial"/>
              </a:rPr>
              <a:t>State</a:t>
            </a:r>
            <a:endParaRPr sz="2600" dirty="0">
              <a:latin typeface="+mj-lt"/>
              <a:cs typeface="Arial"/>
            </a:endParaRPr>
          </a:p>
          <a:p>
            <a:pPr marL="1155065" lvl="1" indent="-227965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1155065" algn="l"/>
              </a:tabLst>
            </a:pPr>
            <a:r>
              <a:rPr sz="2200" b="1" dirty="0">
                <a:latin typeface="+mj-lt"/>
                <a:cs typeface="Arial"/>
              </a:rPr>
              <a:t>Improves</a:t>
            </a:r>
            <a:r>
              <a:rPr sz="2200" b="1" spc="-5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the</a:t>
            </a:r>
            <a:r>
              <a:rPr sz="2200" b="1" spc="-5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public</a:t>
            </a:r>
            <a:r>
              <a:rPr sz="2200" b="1" spc="-5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health</a:t>
            </a:r>
            <a:r>
              <a:rPr sz="2200" b="1" spc="-4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and</a:t>
            </a:r>
            <a:r>
              <a:rPr sz="2200" b="1" spc="-55" dirty="0">
                <a:latin typeface="+mj-lt"/>
                <a:cs typeface="Arial"/>
              </a:rPr>
              <a:t> </a:t>
            </a:r>
            <a:r>
              <a:rPr sz="2200" b="1" spc="-10" dirty="0">
                <a:latin typeface="+mj-lt"/>
                <a:cs typeface="Arial"/>
              </a:rPr>
              <a:t>welfare</a:t>
            </a:r>
            <a:endParaRPr sz="2200" dirty="0">
              <a:latin typeface="+mj-lt"/>
              <a:cs typeface="Arial"/>
            </a:endParaRPr>
          </a:p>
          <a:p>
            <a:pPr marL="1155065" lvl="1" indent="-227965">
              <a:lnSpc>
                <a:spcPct val="100000"/>
              </a:lnSpc>
              <a:spcBef>
                <a:spcPts val="229"/>
              </a:spcBef>
              <a:buFont typeface="Arial"/>
              <a:buChar char="•"/>
              <a:tabLst>
                <a:tab pos="1155065" algn="l"/>
              </a:tabLst>
            </a:pPr>
            <a:r>
              <a:rPr sz="2200" b="1" dirty="0">
                <a:latin typeface="+mj-lt"/>
                <a:cs typeface="Arial"/>
              </a:rPr>
              <a:t>Promotes</a:t>
            </a:r>
            <a:r>
              <a:rPr sz="2200" b="1" spc="-7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the</a:t>
            </a:r>
            <a:r>
              <a:rPr sz="2200" b="1" spc="-70" dirty="0">
                <a:latin typeface="+mj-lt"/>
                <a:cs typeface="Arial"/>
              </a:rPr>
              <a:t> </a:t>
            </a:r>
            <a:r>
              <a:rPr sz="2200" b="1" spc="-10" dirty="0">
                <a:latin typeface="+mj-lt"/>
                <a:cs typeface="Arial"/>
              </a:rPr>
              <a:t>economy</a:t>
            </a:r>
            <a:endParaRPr sz="2200" dirty="0">
              <a:latin typeface="+mj-lt"/>
              <a:cs typeface="Arial"/>
            </a:endParaRPr>
          </a:p>
          <a:p>
            <a:pPr marL="1155065" lvl="1" indent="-227965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1155065" algn="l"/>
              </a:tabLst>
            </a:pPr>
            <a:r>
              <a:rPr sz="2200" b="1" dirty="0">
                <a:latin typeface="+mj-lt"/>
                <a:cs typeface="Arial"/>
              </a:rPr>
              <a:t>Reduces</a:t>
            </a:r>
            <a:r>
              <a:rPr sz="2200" b="1" spc="-5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the</a:t>
            </a:r>
            <a:r>
              <a:rPr sz="2200" b="1" spc="-6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adverse</a:t>
            </a:r>
            <a:r>
              <a:rPr sz="2200" b="1" spc="-65" dirty="0">
                <a:latin typeface="+mj-lt"/>
                <a:cs typeface="Arial"/>
              </a:rPr>
              <a:t> </a:t>
            </a:r>
            <a:r>
              <a:rPr lang="en-US" sz="2200" b="1" dirty="0">
                <a:latin typeface="+mj-lt"/>
                <a:cs typeface="Arial"/>
              </a:rPr>
              <a:t>effects</a:t>
            </a:r>
            <a:r>
              <a:rPr sz="2200" b="1" spc="-6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of</a:t>
            </a:r>
            <a:r>
              <a:rPr sz="2200" b="1" spc="-65" dirty="0">
                <a:latin typeface="+mj-lt"/>
                <a:cs typeface="Arial"/>
              </a:rPr>
              <a:t> </a:t>
            </a:r>
            <a:r>
              <a:rPr sz="2200" b="1" spc="-10" dirty="0">
                <a:latin typeface="+mj-lt"/>
                <a:cs typeface="Arial"/>
              </a:rPr>
              <a:t>unemployment</a:t>
            </a:r>
            <a:endParaRPr lang="en-US" sz="2200" b="1" spc="-10" dirty="0">
              <a:latin typeface="+mj-lt"/>
              <a:cs typeface="Arial"/>
            </a:endParaRPr>
          </a:p>
          <a:p>
            <a:pPr marL="927100" lvl="1">
              <a:lnSpc>
                <a:spcPct val="100000"/>
              </a:lnSpc>
              <a:spcBef>
                <a:spcPts val="240"/>
              </a:spcBef>
              <a:tabLst>
                <a:tab pos="1155065" algn="l"/>
              </a:tabLst>
            </a:pPr>
            <a:endParaRPr sz="2200" dirty="0">
              <a:latin typeface="+mj-lt"/>
              <a:cs typeface="Arial"/>
            </a:endParaRPr>
          </a:p>
          <a:p>
            <a:pPr marL="698500" indent="-228600">
              <a:lnSpc>
                <a:spcPct val="100000"/>
              </a:lnSpc>
              <a:spcBef>
                <a:spcPts val="175"/>
              </a:spcBef>
              <a:buFont typeface="Arial"/>
              <a:buChar char="•"/>
              <a:tabLst>
                <a:tab pos="698500" algn="l"/>
              </a:tabLst>
            </a:pPr>
            <a:r>
              <a:rPr sz="2600" b="1" dirty="0">
                <a:latin typeface="+mj-lt"/>
                <a:cs typeface="Arial"/>
              </a:rPr>
              <a:t>AAHFC</a:t>
            </a:r>
            <a:r>
              <a:rPr sz="2600" b="1" spc="-30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was</a:t>
            </a:r>
            <a:r>
              <a:rPr sz="2600" b="1" spc="-30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created</a:t>
            </a:r>
            <a:r>
              <a:rPr sz="2600" b="1" spc="-15" dirty="0">
                <a:latin typeface="+mj-lt"/>
                <a:cs typeface="Arial"/>
              </a:rPr>
              <a:t> </a:t>
            </a:r>
            <a:r>
              <a:rPr sz="2600" b="1" dirty="0">
                <a:latin typeface="+mj-lt"/>
                <a:cs typeface="Arial"/>
              </a:rPr>
              <a:t>in</a:t>
            </a:r>
            <a:r>
              <a:rPr sz="2600" b="1" spc="-5" dirty="0">
                <a:latin typeface="+mj-lt"/>
                <a:cs typeface="Arial"/>
              </a:rPr>
              <a:t> </a:t>
            </a:r>
            <a:r>
              <a:rPr sz="2600" b="1" spc="-20" dirty="0">
                <a:latin typeface="+mj-lt"/>
                <a:cs typeface="Arial"/>
              </a:rPr>
              <a:t>1984</a:t>
            </a:r>
            <a:endParaRPr sz="2600" dirty="0">
              <a:latin typeface="+mj-lt"/>
              <a:cs typeface="Arial"/>
            </a:endParaRPr>
          </a:p>
          <a:p>
            <a:pPr marL="1155065" lvl="1" indent="-22796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1155065" algn="l"/>
              </a:tabLst>
            </a:pPr>
            <a:r>
              <a:rPr sz="2200" b="1" dirty="0">
                <a:latin typeface="+mj-lt"/>
                <a:cs typeface="Arial"/>
              </a:rPr>
              <a:t>Dormant</a:t>
            </a:r>
            <a:r>
              <a:rPr sz="2200" b="1" spc="-5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but</a:t>
            </a:r>
            <a:r>
              <a:rPr sz="2200" b="1" spc="-3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still</a:t>
            </a:r>
            <a:r>
              <a:rPr sz="2200" b="1" spc="-6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current</a:t>
            </a:r>
            <a:r>
              <a:rPr sz="2200" b="1" spc="-35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with</a:t>
            </a:r>
            <a:r>
              <a:rPr sz="2200" b="1" spc="-60" dirty="0">
                <a:latin typeface="+mj-lt"/>
                <a:cs typeface="Arial"/>
              </a:rPr>
              <a:t> </a:t>
            </a:r>
            <a:r>
              <a:rPr lang="en-US" sz="2200" b="1" spc="-60" dirty="0">
                <a:latin typeface="+mj-lt"/>
                <a:cs typeface="Arial"/>
              </a:rPr>
              <a:t>the </a:t>
            </a:r>
            <a:r>
              <a:rPr sz="2200" b="1" dirty="0">
                <a:latin typeface="+mj-lt"/>
                <a:cs typeface="Arial"/>
              </a:rPr>
              <a:t>Secretary</a:t>
            </a:r>
            <a:r>
              <a:rPr sz="2200" b="1" spc="-60" dirty="0">
                <a:latin typeface="+mj-lt"/>
                <a:cs typeface="Arial"/>
              </a:rPr>
              <a:t> </a:t>
            </a:r>
            <a:r>
              <a:rPr sz="2200" b="1" dirty="0">
                <a:latin typeface="+mj-lt"/>
                <a:cs typeface="Arial"/>
              </a:rPr>
              <a:t>of</a:t>
            </a:r>
            <a:r>
              <a:rPr sz="2200" b="1" spc="-45" dirty="0">
                <a:latin typeface="+mj-lt"/>
                <a:cs typeface="Arial"/>
              </a:rPr>
              <a:t> </a:t>
            </a:r>
            <a:r>
              <a:rPr sz="2200" b="1" spc="-10" dirty="0">
                <a:latin typeface="+mj-lt"/>
                <a:cs typeface="Arial"/>
              </a:rPr>
              <a:t>State</a:t>
            </a:r>
            <a:endParaRPr sz="22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97755" y="-6350"/>
            <a:ext cx="7260845" cy="1031948"/>
          </a:xfrm>
          <a:prstGeom prst="rect">
            <a:avLst/>
          </a:prstGeom>
        </p:spPr>
        <p:txBody>
          <a:bodyPr vert="horz" wrap="square" lIns="0" tIns="534288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dirty="0">
                <a:latin typeface="+mj-lt"/>
                <a:cs typeface="Arial" panose="020B0604020202020204" pitchFamily="34" charset="0"/>
              </a:rPr>
              <a:t>AAHFC</a:t>
            </a:r>
            <a:r>
              <a:rPr sz="3200" spc="-95" dirty="0">
                <a:latin typeface="+mj-lt"/>
                <a:cs typeface="Arial" panose="020B0604020202020204" pitchFamily="34" charset="0"/>
              </a:rPr>
              <a:t> </a:t>
            </a:r>
            <a:r>
              <a:rPr sz="3200" dirty="0">
                <a:latin typeface="+mj-lt"/>
                <a:cs typeface="Arial" panose="020B0604020202020204" pitchFamily="34" charset="0"/>
              </a:rPr>
              <a:t>–</a:t>
            </a:r>
            <a:r>
              <a:rPr sz="3200" spc="-90" dirty="0">
                <a:latin typeface="+mj-lt"/>
                <a:cs typeface="Arial" panose="020B0604020202020204" pitchFamily="34" charset="0"/>
              </a:rPr>
              <a:t> </a:t>
            </a:r>
            <a:r>
              <a:rPr sz="3200" dirty="0">
                <a:latin typeface="+mj-lt"/>
                <a:cs typeface="Arial" panose="020B0604020202020204" pitchFamily="34" charset="0"/>
              </a:rPr>
              <a:t>Purpose</a:t>
            </a:r>
            <a:r>
              <a:rPr sz="3200" spc="-85" dirty="0">
                <a:latin typeface="+mj-lt"/>
                <a:cs typeface="Arial" panose="020B0604020202020204" pitchFamily="34" charset="0"/>
              </a:rPr>
              <a:t> </a:t>
            </a:r>
            <a:r>
              <a:rPr sz="3200" dirty="0">
                <a:latin typeface="+mj-lt"/>
                <a:cs typeface="Arial" panose="020B0604020202020204" pitchFamily="34" charset="0"/>
              </a:rPr>
              <a:t>and</a:t>
            </a:r>
            <a:r>
              <a:rPr lang="en-US" sz="3200" dirty="0">
                <a:latin typeface="+mj-lt"/>
                <a:cs typeface="Arial" panose="020B0604020202020204" pitchFamily="34" charset="0"/>
              </a:rPr>
              <a:t> </a:t>
            </a:r>
            <a:r>
              <a:rPr sz="3200" spc="-10" dirty="0">
                <a:latin typeface="+mj-lt"/>
                <a:cs typeface="Arial" panose="020B0604020202020204" pitchFamily="34" charset="0"/>
              </a:rPr>
              <a:t>Organization</a:t>
            </a:r>
            <a:endParaRPr sz="3200" dirty="0"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724400" y="813473"/>
            <a:ext cx="7150608" cy="5513048"/>
          </a:xfrm>
          <a:prstGeom prst="rect">
            <a:avLst/>
          </a:prstGeom>
        </p:spPr>
        <p:txBody>
          <a:bodyPr vert="horz" wrap="square" lIns="0" tIns="1028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2800" b="1" dirty="0">
                <a:latin typeface="+mj-lt"/>
                <a:cs typeface="Arial"/>
              </a:rPr>
              <a:t>LDG</a:t>
            </a:r>
            <a:r>
              <a:rPr sz="2800" b="1" spc="-50" dirty="0">
                <a:latin typeface="+mj-lt"/>
                <a:cs typeface="Arial"/>
              </a:rPr>
              <a:t> </a:t>
            </a:r>
            <a:r>
              <a:rPr sz="2800" b="1" spc="-10" dirty="0">
                <a:latin typeface="+mj-lt"/>
                <a:cs typeface="Arial"/>
              </a:rPr>
              <a:t>Development</a:t>
            </a:r>
            <a:endParaRPr sz="28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+mj-lt"/>
                <a:cs typeface="Arial"/>
              </a:rPr>
              <a:t>Based</a:t>
            </a:r>
            <a:r>
              <a:rPr sz="2000" b="1" spc="-1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Louisville,</a:t>
            </a:r>
            <a:r>
              <a:rPr sz="2000" b="1" spc="-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KY</a:t>
            </a:r>
            <a:r>
              <a:rPr sz="2000" b="1" spc="-6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w/</a:t>
            </a:r>
            <a:r>
              <a:rPr sz="2000" b="1" spc="-6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office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9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Austin,</a:t>
            </a:r>
            <a:r>
              <a:rPr sz="2000" b="1" spc="25" dirty="0">
                <a:latin typeface="+mj-lt"/>
                <a:cs typeface="Arial"/>
              </a:rPr>
              <a:t> </a:t>
            </a:r>
            <a:r>
              <a:rPr sz="2000" b="1" spc="-25" dirty="0">
                <a:latin typeface="+mj-lt"/>
                <a:cs typeface="Arial"/>
              </a:rPr>
              <a:t>TX</a:t>
            </a:r>
            <a:endParaRPr sz="20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spc="-20" dirty="0">
                <a:latin typeface="+mj-lt"/>
                <a:cs typeface="Arial"/>
              </a:rPr>
              <a:t>Co-</a:t>
            </a:r>
            <a:r>
              <a:rPr sz="2000" b="1" dirty="0">
                <a:latin typeface="+mj-lt"/>
                <a:cs typeface="Arial"/>
              </a:rPr>
              <a:t>principals</a:t>
            </a:r>
            <a:r>
              <a:rPr sz="2000" b="1" spc="-5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Chris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Dischinger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&amp;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Mark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spc="-10" dirty="0">
                <a:latin typeface="+mj-lt"/>
                <a:cs typeface="Arial"/>
              </a:rPr>
              <a:t>Lechner</a:t>
            </a:r>
            <a:endParaRPr sz="20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+mj-lt"/>
                <a:cs typeface="Arial"/>
              </a:rPr>
              <a:t>Over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20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years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11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Affordable</a:t>
            </a:r>
            <a:r>
              <a:rPr sz="2000" b="1" spc="-5" dirty="0">
                <a:latin typeface="+mj-lt"/>
                <a:cs typeface="Arial"/>
              </a:rPr>
              <a:t> </a:t>
            </a:r>
            <a:r>
              <a:rPr sz="2000" b="1" spc="-10" dirty="0">
                <a:latin typeface="+mj-lt"/>
                <a:cs typeface="Arial"/>
              </a:rPr>
              <a:t>Housing</a:t>
            </a:r>
            <a:endParaRPr sz="20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+mj-lt"/>
                <a:cs typeface="Arial"/>
              </a:rPr>
              <a:t>#1</a:t>
            </a:r>
            <a:r>
              <a:rPr sz="2000" b="1" spc="-10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Affordable</a:t>
            </a:r>
            <a:r>
              <a:rPr sz="2000" b="1" spc="-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Housing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Developer</a:t>
            </a:r>
            <a:r>
              <a:rPr sz="2000" b="1" spc="-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the</a:t>
            </a:r>
            <a:r>
              <a:rPr sz="2000" b="1" spc="-5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nation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35" dirty="0">
                <a:latin typeface="+mj-lt"/>
                <a:cs typeface="Arial"/>
              </a:rPr>
              <a:t> </a:t>
            </a:r>
            <a:r>
              <a:rPr sz="2000" b="1" spc="-20" dirty="0">
                <a:latin typeface="+mj-lt"/>
                <a:cs typeface="Arial"/>
              </a:rPr>
              <a:t>2017</a:t>
            </a:r>
            <a:endParaRPr sz="20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+mj-lt"/>
                <a:cs typeface="Arial"/>
              </a:rPr>
              <a:t>77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developments</a:t>
            </a:r>
            <a:r>
              <a:rPr sz="2000" b="1" spc="1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and</a:t>
            </a:r>
            <a:r>
              <a:rPr sz="2000" b="1" spc="-2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over</a:t>
            </a:r>
            <a:r>
              <a:rPr sz="2000" b="1" spc="-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13,600</a:t>
            </a:r>
            <a:r>
              <a:rPr sz="2000" b="1" spc="-2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units</a:t>
            </a:r>
            <a:r>
              <a:rPr sz="2000" b="1" spc="-3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across</a:t>
            </a:r>
            <a:r>
              <a:rPr sz="2000" b="1" spc="-2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eight</a:t>
            </a:r>
            <a:r>
              <a:rPr sz="2000" b="1" spc="-35" dirty="0">
                <a:latin typeface="+mj-lt"/>
                <a:cs typeface="Arial"/>
              </a:rPr>
              <a:t> </a:t>
            </a:r>
            <a:r>
              <a:rPr sz="2000" b="1" spc="-10" dirty="0">
                <a:latin typeface="+mj-lt"/>
                <a:cs typeface="Arial"/>
              </a:rPr>
              <a:t>states</a:t>
            </a:r>
            <a:endParaRPr sz="20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509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+mj-lt"/>
                <a:cs typeface="Arial"/>
              </a:rPr>
              <a:t>36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developments</a:t>
            </a:r>
            <a:r>
              <a:rPr sz="2000" b="1" spc="1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and</a:t>
            </a:r>
            <a:r>
              <a:rPr sz="2000" b="1" spc="-2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over</a:t>
            </a:r>
            <a:r>
              <a:rPr sz="2000" b="1" spc="-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6,800</a:t>
            </a:r>
            <a:r>
              <a:rPr sz="2000" b="1" spc="-2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units</a:t>
            </a:r>
            <a:r>
              <a:rPr sz="2000" b="1" spc="-3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spc="-10" dirty="0">
                <a:latin typeface="+mj-lt"/>
                <a:cs typeface="Arial"/>
              </a:rPr>
              <a:t>Texas</a:t>
            </a:r>
            <a:endParaRPr sz="2000" dirty="0">
              <a:latin typeface="+mj-lt"/>
              <a:cs typeface="Arial"/>
            </a:endParaRPr>
          </a:p>
          <a:p>
            <a:pPr marL="1155700" indent="-228600">
              <a:lnSpc>
                <a:spcPct val="100000"/>
              </a:lnSpc>
              <a:spcBef>
                <a:spcPts val="500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dirty="0">
                <a:latin typeface="+mj-lt"/>
                <a:cs typeface="Arial"/>
              </a:rPr>
              <a:t>Develop</a:t>
            </a:r>
            <a:r>
              <a:rPr sz="2000" b="1" spc="1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and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hold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–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Never</a:t>
            </a:r>
            <a:r>
              <a:rPr sz="2000" b="1" spc="1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sold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an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asset</a:t>
            </a:r>
            <a:r>
              <a:rPr sz="2000" b="1" spc="-1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(until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spc="-10" dirty="0">
                <a:latin typeface="+mj-lt"/>
                <a:cs typeface="Arial"/>
              </a:rPr>
              <a:t>December!)</a:t>
            </a:r>
            <a:endParaRPr sz="2000" dirty="0">
              <a:latin typeface="+mj-lt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+mj-lt"/>
                <a:cs typeface="Arial"/>
              </a:rPr>
              <a:t>Jake</a:t>
            </a:r>
            <a:r>
              <a:rPr sz="2800" b="1" spc="-55" dirty="0">
                <a:latin typeface="+mj-lt"/>
                <a:cs typeface="Arial"/>
              </a:rPr>
              <a:t> </a:t>
            </a:r>
            <a:r>
              <a:rPr sz="2800" b="1" dirty="0">
                <a:latin typeface="+mj-lt"/>
                <a:cs typeface="Arial"/>
              </a:rPr>
              <a:t>Brown</a:t>
            </a:r>
            <a:r>
              <a:rPr sz="2800" b="1" spc="-50" dirty="0">
                <a:latin typeface="+mj-lt"/>
                <a:cs typeface="Arial"/>
              </a:rPr>
              <a:t> </a:t>
            </a:r>
            <a:r>
              <a:rPr sz="2800" b="1" dirty="0">
                <a:latin typeface="+mj-lt"/>
                <a:cs typeface="Arial"/>
              </a:rPr>
              <a:t>–</a:t>
            </a:r>
            <a:r>
              <a:rPr sz="2800" b="1" spc="-40" dirty="0">
                <a:latin typeface="+mj-lt"/>
                <a:cs typeface="Arial"/>
              </a:rPr>
              <a:t> </a:t>
            </a:r>
            <a:r>
              <a:rPr sz="2800" b="1" dirty="0">
                <a:latin typeface="+mj-lt"/>
                <a:cs typeface="Arial"/>
              </a:rPr>
              <a:t>Development</a:t>
            </a:r>
            <a:r>
              <a:rPr sz="2800" b="1" spc="-30" dirty="0">
                <a:latin typeface="+mj-lt"/>
                <a:cs typeface="Arial"/>
              </a:rPr>
              <a:t> </a:t>
            </a:r>
            <a:r>
              <a:rPr sz="2800" b="1" spc="-10" dirty="0">
                <a:latin typeface="+mj-lt"/>
                <a:cs typeface="Arial"/>
              </a:rPr>
              <a:t>Manager</a:t>
            </a:r>
            <a:endParaRPr sz="2800" dirty="0">
              <a:latin typeface="+mj-lt"/>
              <a:cs typeface="Arial"/>
            </a:endParaRPr>
          </a:p>
          <a:p>
            <a:pPr marL="1155700" marR="126364" indent="-228600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1155700" algn="l"/>
              </a:tabLst>
            </a:pPr>
            <a:r>
              <a:rPr sz="2000" b="1" spc="-10" dirty="0">
                <a:latin typeface="+mj-lt"/>
                <a:cs typeface="Arial"/>
              </a:rPr>
              <a:t>Approached</a:t>
            </a:r>
            <a:r>
              <a:rPr sz="2000" b="1" spc="-4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AACOG</a:t>
            </a:r>
            <a:r>
              <a:rPr sz="2000" b="1" spc="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–</a:t>
            </a:r>
            <a:r>
              <a:rPr sz="2000" b="1" spc="-2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Gauge</a:t>
            </a:r>
            <a:r>
              <a:rPr sz="2000" b="1" spc="-3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interest</a:t>
            </a:r>
            <a:r>
              <a:rPr sz="2000" b="1" spc="-1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participating</a:t>
            </a:r>
            <a:r>
              <a:rPr sz="2000" b="1" spc="-4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in</a:t>
            </a:r>
            <a:r>
              <a:rPr sz="2000" b="1" spc="-30" dirty="0">
                <a:latin typeface="+mj-lt"/>
                <a:cs typeface="Arial"/>
              </a:rPr>
              <a:t> </a:t>
            </a:r>
            <a:r>
              <a:rPr sz="2000" b="1" spc="-50" dirty="0">
                <a:latin typeface="+mj-lt"/>
                <a:cs typeface="Arial"/>
              </a:rPr>
              <a:t>a </a:t>
            </a:r>
            <a:r>
              <a:rPr sz="2000" b="1" spc="-20" dirty="0">
                <a:latin typeface="+mj-lt"/>
                <a:cs typeface="Arial"/>
              </a:rPr>
              <a:t>Tax</a:t>
            </a:r>
            <a:r>
              <a:rPr sz="2000" b="1" spc="-75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Credit</a:t>
            </a:r>
            <a:r>
              <a:rPr sz="2000" b="1" spc="-60" dirty="0">
                <a:latin typeface="+mj-lt"/>
                <a:cs typeface="Arial"/>
              </a:rPr>
              <a:t> </a:t>
            </a:r>
            <a:r>
              <a:rPr sz="2000" b="1" dirty="0">
                <a:latin typeface="+mj-lt"/>
                <a:cs typeface="Arial"/>
              </a:rPr>
              <a:t>Financing</a:t>
            </a:r>
            <a:r>
              <a:rPr sz="2000" b="1" spc="-80" dirty="0">
                <a:latin typeface="+mj-lt"/>
                <a:cs typeface="Arial"/>
              </a:rPr>
              <a:t> </a:t>
            </a:r>
            <a:r>
              <a:rPr sz="2000" b="1" spc="-10" dirty="0">
                <a:latin typeface="+mj-lt"/>
                <a:cs typeface="Arial"/>
              </a:rPr>
              <a:t>Project</a:t>
            </a:r>
            <a:endParaRPr lang="en-US" sz="2000" b="1" spc="-10" dirty="0">
              <a:latin typeface="+mj-lt"/>
              <a:cs typeface="Arial"/>
            </a:endParaRPr>
          </a:p>
          <a:p>
            <a:pPr marL="927100" marR="126364">
              <a:lnSpc>
                <a:spcPct val="100000"/>
              </a:lnSpc>
              <a:spcBef>
                <a:spcPts val="520"/>
              </a:spcBef>
              <a:tabLst>
                <a:tab pos="1155700" algn="l"/>
              </a:tabLst>
            </a:pPr>
            <a:endParaRPr sz="2000" dirty="0">
              <a:latin typeface="+mj-lt"/>
              <a:cs typeface="Arial"/>
            </a:endParaRPr>
          </a:p>
          <a:p>
            <a:pPr marL="927100">
              <a:lnSpc>
                <a:spcPct val="100000"/>
              </a:lnSpc>
              <a:tabLst>
                <a:tab pos="1155700" algn="l"/>
              </a:tabLst>
            </a:pPr>
            <a:r>
              <a:rPr sz="2000" b="1" dirty="0">
                <a:solidFill>
                  <a:srgbClr val="FF0000"/>
                </a:solidFill>
                <a:latin typeface="+mj-lt"/>
                <a:cs typeface="Arial"/>
              </a:rPr>
              <a:t>KEY</a:t>
            </a:r>
            <a:r>
              <a:rPr sz="2000" b="1" spc="-8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+mj-lt"/>
                <a:cs typeface="Arial"/>
              </a:rPr>
              <a:t>TO</a:t>
            </a:r>
            <a:r>
              <a:rPr sz="2000" b="1" spc="-2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+mj-lt"/>
                <a:cs typeface="Arial"/>
              </a:rPr>
              <a:t>SUCCESS</a:t>
            </a:r>
            <a:r>
              <a:rPr sz="2000" b="1" spc="-3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+mj-lt"/>
                <a:cs typeface="Arial"/>
              </a:rPr>
              <a:t>IS</a:t>
            </a:r>
            <a:r>
              <a:rPr sz="2000" b="1" spc="-10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+mj-lt"/>
                <a:cs typeface="Arial"/>
              </a:rPr>
              <a:t>A</a:t>
            </a:r>
            <a:r>
              <a:rPr sz="2000" b="1" spc="-100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+mj-lt"/>
                <a:cs typeface="Arial"/>
              </a:rPr>
              <a:t>GREAT</a:t>
            </a:r>
            <a:r>
              <a:rPr sz="2000" b="1" spc="1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dirty="0">
                <a:solidFill>
                  <a:srgbClr val="FF0000"/>
                </a:solidFill>
                <a:latin typeface="+mj-lt"/>
                <a:cs typeface="Arial"/>
              </a:rPr>
              <a:t>DEVELOPER</a:t>
            </a:r>
            <a:r>
              <a:rPr sz="2000" b="1" spc="-35" dirty="0">
                <a:solidFill>
                  <a:srgbClr val="FF0000"/>
                </a:solidFill>
                <a:latin typeface="+mj-lt"/>
                <a:cs typeface="Arial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+mj-lt"/>
                <a:cs typeface="Arial"/>
              </a:rPr>
              <a:t>PARTNER!</a:t>
            </a:r>
            <a:endParaRPr sz="2000" dirty="0">
              <a:latin typeface="+mj-lt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6800" y="152400"/>
            <a:ext cx="5624829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latin typeface="Calibri" panose="020F0502020204030204" pitchFamily="34" charset="0"/>
                <a:cs typeface="Calibri" panose="020F0502020204030204" pitchFamily="34" charset="0"/>
              </a:rPr>
              <a:t>AAHFC</a:t>
            </a:r>
            <a:r>
              <a:rPr sz="4000" spc="-13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0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sz="4000" spc="-11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4000" spc="-25" dirty="0"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3003" y="0"/>
              <a:ext cx="7968996" cy="66446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2776" y="87020"/>
              <a:ext cx="7849223" cy="65327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37" y="80771"/>
            <a:ext cx="11938160" cy="67172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253484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644639"/>
              <a:ext cx="12192000" cy="213360"/>
            </a:xfrm>
            <a:custGeom>
              <a:avLst/>
              <a:gdLst/>
              <a:ahLst/>
              <a:cxnLst/>
              <a:rect l="l" t="t" r="r" b="b"/>
              <a:pathLst>
                <a:path w="12192000" h="213359">
                  <a:moveTo>
                    <a:pt x="12192000" y="0"/>
                  </a:moveTo>
                  <a:lnTo>
                    <a:pt x="0" y="0"/>
                  </a:lnTo>
                  <a:lnTo>
                    <a:pt x="0" y="213359"/>
                  </a:lnTo>
                  <a:lnTo>
                    <a:pt x="12192000" y="21335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6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946140" y="249758"/>
            <a:ext cx="671575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600" dirty="0">
                <a:latin typeface="+mj-lt"/>
              </a:rPr>
              <a:t>BUILDING</a:t>
            </a:r>
            <a:r>
              <a:rPr sz="3600" spc="-114" dirty="0">
                <a:latin typeface="+mj-lt"/>
              </a:rPr>
              <a:t> </a:t>
            </a:r>
            <a:r>
              <a:rPr sz="3600" spc="-20" dirty="0">
                <a:latin typeface="+mj-lt"/>
              </a:rPr>
              <a:t>SPECIFICATION</a:t>
            </a:r>
            <a:r>
              <a:rPr sz="3600" spc="-114" dirty="0">
                <a:latin typeface="+mj-lt"/>
              </a:rPr>
              <a:t> </a:t>
            </a:r>
            <a:r>
              <a:rPr sz="3600" spc="-20" dirty="0">
                <a:latin typeface="+mj-lt"/>
              </a:rPr>
              <a:t>LIST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46140" y="1310939"/>
            <a:ext cx="6715759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04595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b="1" dirty="0">
                <a:latin typeface="+mn-lt"/>
                <a:cs typeface="Arial"/>
              </a:rPr>
              <a:t>100%</a:t>
            </a:r>
            <a:r>
              <a:rPr sz="2400" b="1" spc="-4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stone</a:t>
            </a:r>
            <a:r>
              <a:rPr sz="2400" b="1" spc="-7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&amp;</a:t>
            </a:r>
            <a:r>
              <a:rPr sz="2400" b="1" spc="-5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cementitious</a:t>
            </a:r>
            <a:r>
              <a:rPr sz="2400" b="1" spc="-6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exterior composition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spc="-20" dirty="0">
                <a:latin typeface="+mn-lt"/>
                <a:cs typeface="Arial"/>
              </a:rPr>
              <a:t>35-</a:t>
            </a:r>
            <a:r>
              <a:rPr sz="2400" b="1" dirty="0">
                <a:latin typeface="+mn-lt"/>
                <a:cs typeface="Arial"/>
              </a:rPr>
              <a:t>year</a:t>
            </a:r>
            <a:r>
              <a:rPr sz="2400" b="1" spc="-1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dimensional</a:t>
            </a:r>
            <a:r>
              <a:rPr sz="2400" b="1" spc="-6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roof</a:t>
            </a:r>
            <a:r>
              <a:rPr sz="2400" b="1" spc="-5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shingles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15</a:t>
            </a:r>
            <a:r>
              <a:rPr sz="2400" b="1" spc="-3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SEER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air</a:t>
            </a:r>
            <a:r>
              <a:rPr sz="2400" b="1" spc="-3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conditioning</a:t>
            </a:r>
            <a:r>
              <a:rPr sz="2400" b="1" spc="-7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units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spc="-25" dirty="0">
                <a:latin typeface="+mn-lt"/>
                <a:cs typeface="Arial"/>
              </a:rPr>
              <a:t>R-</a:t>
            </a:r>
            <a:r>
              <a:rPr sz="2400" b="1" dirty="0">
                <a:latin typeface="+mn-lt"/>
                <a:cs typeface="Arial"/>
              </a:rPr>
              <a:t>30</a:t>
            </a:r>
            <a:r>
              <a:rPr sz="2400" b="1" spc="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building</a:t>
            </a:r>
            <a:r>
              <a:rPr sz="2400" b="1" spc="-50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insulation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Fire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sprinklers</a:t>
            </a:r>
            <a:r>
              <a:rPr sz="2400" b="1" spc="-3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in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all</a:t>
            </a:r>
            <a:r>
              <a:rPr sz="2400" b="1" spc="-3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units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Granite</a:t>
            </a:r>
            <a:r>
              <a:rPr sz="2400" b="1" spc="-5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countertops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in</a:t>
            </a:r>
            <a:r>
              <a:rPr sz="2400" b="1" spc="-4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all</a:t>
            </a:r>
            <a:r>
              <a:rPr sz="2400" b="1" spc="-3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units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Energy</a:t>
            </a:r>
            <a:r>
              <a:rPr sz="2400" b="1" spc="-4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Star</a:t>
            </a:r>
            <a:r>
              <a:rPr sz="2400" b="1" spc="-4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rated</a:t>
            </a:r>
            <a:r>
              <a:rPr sz="2400" b="1" spc="-4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appliances</a:t>
            </a:r>
            <a:r>
              <a:rPr sz="2400" b="1" spc="-6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in</a:t>
            </a:r>
            <a:r>
              <a:rPr sz="2400" b="1" spc="-4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all</a:t>
            </a:r>
            <a:r>
              <a:rPr sz="2400" b="1" spc="-60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units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Covered</a:t>
            </a:r>
            <a:r>
              <a:rPr sz="2400" b="1" spc="-4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patios</a:t>
            </a:r>
            <a:r>
              <a:rPr sz="2400" b="1" spc="-5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and</a:t>
            </a:r>
            <a:r>
              <a:rPr sz="2400" b="1" spc="-5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balcony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Laundry</a:t>
            </a:r>
            <a:r>
              <a:rPr sz="2400" b="1" spc="-4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and</a:t>
            </a:r>
            <a:r>
              <a:rPr sz="2400" b="1" spc="-4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dryer</a:t>
            </a:r>
            <a:r>
              <a:rPr sz="2400" b="1" spc="-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hook-</a:t>
            </a:r>
            <a:r>
              <a:rPr sz="2400" b="1" spc="-25" dirty="0">
                <a:latin typeface="+mn-lt"/>
                <a:cs typeface="Arial"/>
              </a:rPr>
              <a:t>ups</a:t>
            </a:r>
            <a:endParaRPr sz="2400" dirty="0">
              <a:latin typeface="+mn-lt"/>
              <a:cs typeface="Arial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400" b="1" dirty="0">
                <a:latin typeface="+mn-lt"/>
                <a:cs typeface="Arial"/>
              </a:rPr>
              <a:t>Built</a:t>
            </a:r>
            <a:r>
              <a:rPr sz="2400" b="1" spc="-3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to</a:t>
            </a:r>
            <a:r>
              <a:rPr sz="2400" b="1" spc="-20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LEED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certified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standards</a:t>
            </a:r>
            <a:endParaRPr sz="2400" dirty="0">
              <a:latin typeface="+mn-lt"/>
              <a:cs typeface="Arial"/>
            </a:endParaRPr>
          </a:p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dirty="0">
                <a:latin typeface="+mn-lt"/>
                <a:cs typeface="Arial"/>
              </a:rPr>
              <a:t>Gated</a:t>
            </a:r>
            <a:r>
              <a:rPr sz="2400" b="1" spc="-4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community</a:t>
            </a:r>
            <a:r>
              <a:rPr sz="2400" b="1" spc="-3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with</a:t>
            </a:r>
            <a:r>
              <a:rPr sz="2400" b="1" spc="-75" dirty="0">
                <a:latin typeface="+mn-lt"/>
                <a:cs typeface="Arial"/>
              </a:rPr>
              <a:t> </a:t>
            </a:r>
            <a:r>
              <a:rPr sz="2400" b="1" dirty="0">
                <a:latin typeface="+mn-lt"/>
                <a:cs typeface="Arial"/>
              </a:rPr>
              <a:t>decorative</a:t>
            </a:r>
            <a:r>
              <a:rPr sz="2400" b="1" spc="-25" dirty="0">
                <a:latin typeface="+mn-lt"/>
                <a:cs typeface="Arial"/>
              </a:rPr>
              <a:t> </a:t>
            </a:r>
            <a:r>
              <a:rPr sz="2400" b="1" spc="-10" dirty="0">
                <a:latin typeface="+mn-lt"/>
                <a:cs typeface="Arial"/>
              </a:rPr>
              <a:t>perimeter fencing</a:t>
            </a:r>
            <a:endParaRPr sz="2400" dirty="0">
              <a:latin typeface="+mn-lt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1001</Words>
  <Application>Microsoft Office PowerPoint</Application>
  <PresentationFormat>Widescreen</PresentationFormat>
  <Paragraphs>284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Arial</vt:lpstr>
      <vt:lpstr>Arial Black</vt:lpstr>
      <vt:lpstr>Calibri</vt:lpstr>
      <vt:lpstr>Times New Roman</vt:lpstr>
      <vt:lpstr>Tw Cen MT</vt:lpstr>
      <vt:lpstr>Wingdings</vt:lpstr>
      <vt:lpstr>Office Theme</vt:lpstr>
      <vt:lpstr>Alamo Area Housing Finance Corporation</vt:lpstr>
      <vt:lpstr>PowerPoint Presentation</vt:lpstr>
      <vt:lpstr>The Alamo Area</vt:lpstr>
      <vt:lpstr>AAHFC – Purpose and Organization</vt:lpstr>
      <vt:lpstr>AAHFC – Opportunity</vt:lpstr>
      <vt:lpstr>PowerPoint Presentation</vt:lpstr>
      <vt:lpstr>PowerPoint Presentation</vt:lpstr>
      <vt:lpstr>PowerPoint Presentation</vt:lpstr>
      <vt:lpstr>BUILDING SPECIFICATION LIST</vt:lpstr>
      <vt:lpstr>PECAN GROVE    BUILDING SPECIFICATION LIST</vt:lpstr>
      <vt:lpstr>PowerPoint Presentation</vt:lpstr>
      <vt:lpstr>PowerPoint Presentation</vt:lpstr>
      <vt:lpstr>BUILDING SPECIFICATION LIST</vt:lpstr>
      <vt:lpstr>New Braunfels – Oak Creek</vt:lpstr>
      <vt:lpstr>PowerPoint Presentation</vt:lpstr>
      <vt:lpstr>WALNUT SPRINGS SEGUIN, TX</vt:lpstr>
      <vt:lpstr>Co-Developers</vt:lpstr>
      <vt:lpstr>PowerPoint Presentation</vt:lpstr>
      <vt:lpstr>PowerPoint Presentation</vt:lpstr>
      <vt:lpstr>Thank You For Your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Price, Philip</dc:creator>
  <cp:lastModifiedBy>Claudia Mora</cp:lastModifiedBy>
  <cp:revision>19</cp:revision>
  <dcterms:created xsi:type="dcterms:W3CDTF">2025-05-02T14:05:43Z</dcterms:created>
  <dcterms:modified xsi:type="dcterms:W3CDTF">2025-05-02T21:06:39Z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2023-11-03T00:00:00Z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2025-05-02T00:00:00Z</vt:filetime>
  </property>
  <property fmtid="{D5CDD505-2E9C-101B-9397-08002B2CF9AE}" pid="5" name="Producer">
    <vt:lpwstr>Microsoft® PowerPoint® for Microsoft 365</vt:lpwstr>
  </property>
</Properties>
</file>