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9" r:id="rId2"/>
    <p:sldId id="291" r:id="rId3"/>
    <p:sldId id="292" r:id="rId4"/>
    <p:sldId id="295" r:id="rId5"/>
    <p:sldId id="362" r:id="rId6"/>
    <p:sldId id="361" r:id="rId7"/>
    <p:sldId id="303" r:id="rId8"/>
    <p:sldId id="304" r:id="rId9"/>
    <p:sldId id="363" r:id="rId10"/>
    <p:sldId id="364" r:id="rId11"/>
    <p:sldId id="365" r:id="rId12"/>
    <p:sldId id="366" r:id="rId13"/>
    <p:sldId id="367" r:id="rId14"/>
    <p:sldId id="368" r:id="rId1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notesViewPr>
    <p:cSldViewPr snapToGrid="0">
      <p:cViewPr varScale="1">
        <p:scale>
          <a:sx n="84" d="100"/>
          <a:sy n="84" d="100"/>
        </p:scale>
        <p:origin x="388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7B057DE-D7C7-4948-9937-E799570AD258}" type="datetimeFigureOut">
              <a:rPr lang="en-US" smtClean="0"/>
              <a:t>5/5/2025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7B8DE19-099D-4794-B32B-C8A5F430894D}" type="slidenum">
              <a:rPr lang="en-US" smtClean="0"/>
              <a:t>‹#›</a:t>
            </a:fld>
            <a:endParaRPr lang="en-US"/>
          </a:p>
        </p:txBody>
      </p:sp>
    </p:spTree>
    <p:extLst>
      <p:ext uri="{BB962C8B-B14F-4D97-AF65-F5344CB8AC3E}">
        <p14:creationId xmlns:p14="http://schemas.microsoft.com/office/powerpoint/2010/main" val="93839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B8DE19-099D-4794-B32B-C8A5F430894D}" type="slidenum">
              <a:rPr lang="en-US" smtClean="0"/>
              <a:t>1</a:t>
            </a:fld>
            <a:endParaRPr lang="en-US"/>
          </a:p>
        </p:txBody>
      </p:sp>
    </p:spTree>
    <p:extLst>
      <p:ext uri="{BB962C8B-B14F-4D97-AF65-F5344CB8AC3E}">
        <p14:creationId xmlns:p14="http://schemas.microsoft.com/office/powerpoint/2010/main" val="412572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BE4B1-42D9-A710-BADC-91D04E9E1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0CFE3-D3AC-C9A7-C046-8DD235F7C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CE755-CE06-0332-F3DB-4F4EDE4A94F4}"/>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A92C5B4C-528F-6F5C-8864-A0A018A24091}"/>
              </a:ext>
            </a:extLst>
          </p:cNvPr>
          <p:cNvSpPr>
            <a:spLocks noGrp="1"/>
          </p:cNvSpPr>
          <p:nvPr>
            <p:ph type="sldNum" sz="quarter" idx="5"/>
          </p:nvPr>
        </p:nvSpPr>
        <p:spPr/>
        <p:txBody>
          <a:bodyPr/>
          <a:lstStyle/>
          <a:p>
            <a:pPr defTabSz="924916">
              <a:defRPr/>
            </a:pPr>
            <a:fld id="{7CE621A2-109B-45C0-96EA-2B9BA75414C8}" type="slidenum">
              <a:rPr lang="en-US">
                <a:solidFill>
                  <a:prstClr val="black"/>
                </a:solidFill>
                <a:latin typeface="Aptos" panose="02110004020202020204"/>
              </a:rPr>
              <a:pPr defTabSz="924916">
                <a:defRPr/>
              </a:pPr>
              <a:t>10</a:t>
            </a:fld>
            <a:endParaRPr lang="en-US">
              <a:solidFill>
                <a:prstClr val="black"/>
              </a:solidFill>
              <a:latin typeface="Aptos" panose="02110004020202020204"/>
            </a:endParaRPr>
          </a:p>
        </p:txBody>
      </p:sp>
    </p:spTree>
    <p:extLst>
      <p:ext uri="{BB962C8B-B14F-4D97-AF65-F5344CB8AC3E}">
        <p14:creationId xmlns:p14="http://schemas.microsoft.com/office/powerpoint/2010/main" val="123264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CAC58-CC34-EA12-B835-630E8F2DE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82BF0-5BAC-4CEC-E3C1-4AD3E0462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E9E8A-77B4-20B1-9F4A-F918EC19AD7A}"/>
              </a:ext>
            </a:extLst>
          </p:cNvPr>
          <p:cNvSpPr>
            <a:spLocks noGrp="1"/>
          </p:cNvSpPr>
          <p:nvPr>
            <p:ph type="body" idx="1"/>
          </p:nvPr>
        </p:nvSpPr>
        <p:spPr/>
        <p:txBody>
          <a:bodyPr/>
          <a:lstStyle/>
          <a:p>
            <a:r>
              <a:rPr lang="en-US" sz="1400" dirty="0"/>
              <a:t>Capitalize on specialty funding programs</a:t>
            </a:r>
          </a:p>
        </p:txBody>
      </p:sp>
      <p:sp>
        <p:nvSpPr>
          <p:cNvPr id="4" name="Slide Number Placeholder 3">
            <a:extLst>
              <a:ext uri="{FF2B5EF4-FFF2-40B4-BE49-F238E27FC236}">
                <a16:creationId xmlns:a16="http://schemas.microsoft.com/office/drawing/2014/main" id="{8E7F5459-F381-1BC2-5D62-D30BE7809BB0}"/>
              </a:ext>
            </a:extLst>
          </p:cNvPr>
          <p:cNvSpPr>
            <a:spLocks noGrp="1"/>
          </p:cNvSpPr>
          <p:nvPr>
            <p:ph type="sldNum" sz="quarter" idx="5"/>
          </p:nvPr>
        </p:nvSpPr>
        <p:spPr/>
        <p:txBody>
          <a:bodyPr/>
          <a:lstStyle/>
          <a:p>
            <a:fld id="{7CE621A2-109B-45C0-96EA-2B9BA75414C8}" type="slidenum">
              <a:rPr lang="en-US" smtClean="0"/>
              <a:t>11</a:t>
            </a:fld>
            <a:endParaRPr lang="en-US"/>
          </a:p>
        </p:txBody>
      </p:sp>
    </p:spTree>
    <p:extLst>
      <p:ext uri="{BB962C8B-B14F-4D97-AF65-F5344CB8AC3E}">
        <p14:creationId xmlns:p14="http://schemas.microsoft.com/office/powerpoint/2010/main" val="122886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BF139-9D81-0782-3599-A6D4590FC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6FD1B-4F71-2D91-00CA-FB4CBB387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CF8A2-239E-9B78-D91D-40BD5ACA6CD5}"/>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749DE2CE-8B2D-0592-B3AD-4E7A20210EED}"/>
              </a:ext>
            </a:extLst>
          </p:cNvPr>
          <p:cNvSpPr>
            <a:spLocks noGrp="1"/>
          </p:cNvSpPr>
          <p:nvPr>
            <p:ph type="sldNum" sz="quarter" idx="5"/>
          </p:nvPr>
        </p:nvSpPr>
        <p:spPr/>
        <p:txBody>
          <a:bodyPr/>
          <a:lstStyle/>
          <a:p>
            <a:fld id="{7CE621A2-109B-45C0-96EA-2B9BA75414C8}" type="slidenum">
              <a:rPr lang="en-US" smtClean="0"/>
              <a:t>12</a:t>
            </a:fld>
            <a:endParaRPr lang="en-US"/>
          </a:p>
        </p:txBody>
      </p:sp>
    </p:spTree>
    <p:extLst>
      <p:ext uri="{BB962C8B-B14F-4D97-AF65-F5344CB8AC3E}">
        <p14:creationId xmlns:p14="http://schemas.microsoft.com/office/powerpoint/2010/main" val="1589662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A7FA8-5DE1-4B68-BA8F-1933DE5B8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05E07-21AD-B8A3-DBE7-56FBA6C42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33FB15-FD6A-9D72-6192-E76BE35300F6}"/>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C6328F6A-BC95-2D74-EC4C-5F2E56793839}"/>
              </a:ext>
            </a:extLst>
          </p:cNvPr>
          <p:cNvSpPr>
            <a:spLocks noGrp="1"/>
          </p:cNvSpPr>
          <p:nvPr>
            <p:ph type="sldNum" sz="quarter" idx="5"/>
          </p:nvPr>
        </p:nvSpPr>
        <p:spPr/>
        <p:txBody>
          <a:bodyPr/>
          <a:lstStyle/>
          <a:p>
            <a:fld id="{7CE621A2-109B-45C0-96EA-2B9BA75414C8}" type="slidenum">
              <a:rPr lang="en-US" smtClean="0"/>
              <a:t>13</a:t>
            </a:fld>
            <a:endParaRPr lang="en-US"/>
          </a:p>
        </p:txBody>
      </p:sp>
    </p:spTree>
    <p:extLst>
      <p:ext uri="{BB962C8B-B14F-4D97-AF65-F5344CB8AC3E}">
        <p14:creationId xmlns:p14="http://schemas.microsoft.com/office/powerpoint/2010/main" val="210690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8E376-626D-B4F9-D135-494A29C76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F641A-F388-E73B-3E9D-E5739D8C8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BD58B0-F07B-13F9-7052-EF8BDAFA6DD7}"/>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F462B574-0908-6DB1-E282-71F75485BEE2}"/>
              </a:ext>
            </a:extLst>
          </p:cNvPr>
          <p:cNvSpPr>
            <a:spLocks noGrp="1"/>
          </p:cNvSpPr>
          <p:nvPr>
            <p:ph type="sldNum" sz="quarter" idx="5"/>
          </p:nvPr>
        </p:nvSpPr>
        <p:spPr/>
        <p:txBody>
          <a:bodyPr/>
          <a:lstStyle/>
          <a:p>
            <a:fld id="{7CE621A2-109B-45C0-96EA-2B9BA75414C8}" type="slidenum">
              <a:rPr lang="en-US" smtClean="0"/>
              <a:t>14</a:t>
            </a:fld>
            <a:endParaRPr lang="en-US"/>
          </a:p>
        </p:txBody>
      </p:sp>
    </p:spTree>
    <p:extLst>
      <p:ext uri="{BB962C8B-B14F-4D97-AF65-F5344CB8AC3E}">
        <p14:creationId xmlns:p14="http://schemas.microsoft.com/office/powerpoint/2010/main" val="139559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Our division administers a variety of grant programs, primarily funded by HUD.  Tulsa County is the direct recipient of HUD funds for the CDBG Urban County and the HOME Consortium.  The Oklahoma Department of Commerce is the funder of the Small Cities CDBG program. REAP funds are appropriated by the State and come through ODOC to the 11 substate planning districts. </a:t>
            </a:r>
          </a:p>
        </p:txBody>
      </p:sp>
      <p:sp>
        <p:nvSpPr>
          <p:cNvPr id="4" name="Slide Number Placeholder 3"/>
          <p:cNvSpPr>
            <a:spLocks noGrp="1"/>
          </p:cNvSpPr>
          <p:nvPr>
            <p:ph type="sldNum" sz="quarter" idx="5"/>
          </p:nvPr>
        </p:nvSpPr>
        <p:spPr/>
        <p:txBody>
          <a:bodyPr/>
          <a:lstStyle/>
          <a:p>
            <a:fld id="{7CE621A2-109B-45C0-96EA-2B9BA75414C8}" type="slidenum">
              <a:rPr lang="en-US" smtClean="0"/>
              <a:t>2</a:t>
            </a:fld>
            <a:endParaRPr lang="en-US"/>
          </a:p>
        </p:txBody>
      </p:sp>
    </p:spTree>
    <p:extLst>
      <p:ext uri="{BB962C8B-B14F-4D97-AF65-F5344CB8AC3E}">
        <p14:creationId xmlns:p14="http://schemas.microsoft.com/office/powerpoint/2010/main" val="76504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512FD-93FA-374A-533E-F82833D37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2CD7A-3C89-3DBB-A149-8BD4C12FF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1E069-A782-D35E-33E9-46084FBA0590}"/>
              </a:ext>
            </a:extLst>
          </p:cNvPr>
          <p:cNvSpPr>
            <a:spLocks noGrp="1"/>
          </p:cNvSpPr>
          <p:nvPr>
            <p:ph type="body" idx="1"/>
          </p:nvPr>
        </p:nvSpPr>
        <p:spPr/>
        <p:txBody>
          <a:bodyPr/>
          <a:lstStyle/>
          <a:p>
            <a:r>
              <a:rPr lang="en-US" sz="1400" dirty="0"/>
              <a:t>Counties of Creek, Osage, Rogers, Tulsa, Wagoner and Washington. </a:t>
            </a:r>
          </a:p>
        </p:txBody>
      </p:sp>
      <p:sp>
        <p:nvSpPr>
          <p:cNvPr id="4" name="Slide Number Placeholder 3">
            <a:extLst>
              <a:ext uri="{FF2B5EF4-FFF2-40B4-BE49-F238E27FC236}">
                <a16:creationId xmlns:a16="http://schemas.microsoft.com/office/drawing/2014/main" id="{6A4F6D27-86A8-6244-2FEB-CCDD4DB086DF}"/>
              </a:ext>
            </a:extLst>
          </p:cNvPr>
          <p:cNvSpPr>
            <a:spLocks noGrp="1"/>
          </p:cNvSpPr>
          <p:nvPr>
            <p:ph type="sldNum" sz="quarter" idx="5"/>
          </p:nvPr>
        </p:nvSpPr>
        <p:spPr/>
        <p:txBody>
          <a:bodyPr/>
          <a:lstStyle/>
          <a:p>
            <a:fld id="{7CE621A2-109B-45C0-96EA-2B9BA75414C8}" type="slidenum">
              <a:rPr lang="en-US" smtClean="0"/>
              <a:t>3</a:t>
            </a:fld>
            <a:endParaRPr lang="en-US"/>
          </a:p>
        </p:txBody>
      </p:sp>
    </p:spTree>
    <p:extLst>
      <p:ext uri="{BB962C8B-B14F-4D97-AF65-F5344CB8AC3E}">
        <p14:creationId xmlns:p14="http://schemas.microsoft.com/office/powerpoint/2010/main" val="296257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1A222-1AC1-327B-221E-0619C077D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C2890-5834-C417-3EEF-E6A95BB77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F5B2E-8A7E-04F7-512F-F38753391B46}"/>
              </a:ext>
            </a:extLst>
          </p:cNvPr>
          <p:cNvSpPr>
            <a:spLocks noGrp="1"/>
          </p:cNvSpPr>
          <p:nvPr>
            <p:ph type="body" idx="1"/>
          </p:nvPr>
        </p:nvSpPr>
        <p:spPr/>
        <p:txBody>
          <a:bodyPr/>
          <a:lstStyle/>
          <a:p>
            <a:r>
              <a:rPr lang="en-US" sz="1400" dirty="0"/>
              <a:t>One of the primary programs of the HOME Consortium is the creation of affordable apartment units for seniors in our region.  From 1996 to  2012, in partnership with Vintage Housing, created about 435 units.  The statutory 20 year period of affordability has now expired on about half of the complexes.  HOME funds are now being used to do major energy efficiency improvements to complexes in order to extend the life of the buildings for another 20 years. Just completed the renovation of Hickory Crossing in Sapulpa and will begin rehabilitation on Autum Park in June.</a:t>
            </a:r>
          </a:p>
        </p:txBody>
      </p:sp>
      <p:sp>
        <p:nvSpPr>
          <p:cNvPr id="4" name="Slide Number Placeholder 3">
            <a:extLst>
              <a:ext uri="{FF2B5EF4-FFF2-40B4-BE49-F238E27FC236}">
                <a16:creationId xmlns:a16="http://schemas.microsoft.com/office/drawing/2014/main" id="{2664657A-7694-F2D9-7442-7F42E0A709D0}"/>
              </a:ext>
            </a:extLst>
          </p:cNvPr>
          <p:cNvSpPr>
            <a:spLocks noGrp="1"/>
          </p:cNvSpPr>
          <p:nvPr>
            <p:ph type="sldNum" sz="quarter" idx="5"/>
          </p:nvPr>
        </p:nvSpPr>
        <p:spPr/>
        <p:txBody>
          <a:bodyPr/>
          <a:lstStyle/>
          <a:p>
            <a:fld id="{7CE621A2-109B-45C0-96EA-2B9BA75414C8}" type="slidenum">
              <a:rPr lang="en-US" smtClean="0"/>
              <a:t>4</a:t>
            </a:fld>
            <a:endParaRPr lang="en-US"/>
          </a:p>
        </p:txBody>
      </p:sp>
    </p:spTree>
    <p:extLst>
      <p:ext uri="{BB962C8B-B14F-4D97-AF65-F5344CB8AC3E}">
        <p14:creationId xmlns:p14="http://schemas.microsoft.com/office/powerpoint/2010/main" val="288716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8E875-B2AA-87CE-A8EA-B427E448C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AC73C-DE30-CEA9-448C-21D63786D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743A5-F2FD-6CF2-66EA-27F365CD6573}"/>
              </a:ext>
            </a:extLst>
          </p:cNvPr>
          <p:cNvSpPr>
            <a:spLocks noGrp="1"/>
          </p:cNvSpPr>
          <p:nvPr>
            <p:ph type="body" idx="1"/>
          </p:nvPr>
        </p:nvSpPr>
        <p:spPr/>
        <p:txBody>
          <a:bodyPr/>
          <a:lstStyle/>
          <a:p>
            <a:r>
              <a:rPr lang="en-US" sz="1400" dirty="0"/>
              <a:t>One of the primary programs of the HOME Consortium is the creation of affordable apartment units for seniors in our region.  From 1996 to  2012, in partnership with Vintage Housing, created about 435 units.  The statutory 20 year period of affordability has now expired on about half of the complexes.  HOME funds are now being used to do major energy efficiency improvements to complexes in order to extend the life of the buildings for another 20 years. Just completed the renovation of Hickory Crossing in Sapulpa and will begin rehabilitation on Autum Park in June.</a:t>
            </a:r>
          </a:p>
        </p:txBody>
      </p:sp>
      <p:sp>
        <p:nvSpPr>
          <p:cNvPr id="4" name="Slide Number Placeholder 3">
            <a:extLst>
              <a:ext uri="{FF2B5EF4-FFF2-40B4-BE49-F238E27FC236}">
                <a16:creationId xmlns:a16="http://schemas.microsoft.com/office/drawing/2014/main" id="{9923E9BF-E979-608B-BF05-3CF64C44807D}"/>
              </a:ext>
            </a:extLst>
          </p:cNvPr>
          <p:cNvSpPr>
            <a:spLocks noGrp="1"/>
          </p:cNvSpPr>
          <p:nvPr>
            <p:ph type="sldNum" sz="quarter" idx="5"/>
          </p:nvPr>
        </p:nvSpPr>
        <p:spPr/>
        <p:txBody>
          <a:bodyPr/>
          <a:lstStyle/>
          <a:p>
            <a:fld id="{7CE621A2-109B-45C0-96EA-2B9BA75414C8}" type="slidenum">
              <a:rPr lang="en-US" smtClean="0"/>
              <a:t>5</a:t>
            </a:fld>
            <a:endParaRPr lang="en-US"/>
          </a:p>
        </p:txBody>
      </p:sp>
    </p:spTree>
    <p:extLst>
      <p:ext uri="{BB962C8B-B14F-4D97-AF65-F5344CB8AC3E}">
        <p14:creationId xmlns:p14="http://schemas.microsoft.com/office/powerpoint/2010/main" val="279866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9C85C-9CE2-04D8-7970-B6E6E57E8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351DF-CA35-4FD2-E1BE-1254AB31D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111D3-80F8-8EC1-0325-B722FED2DA97}"/>
              </a:ext>
            </a:extLst>
          </p:cNvPr>
          <p:cNvSpPr>
            <a:spLocks noGrp="1"/>
          </p:cNvSpPr>
          <p:nvPr>
            <p:ph type="body" idx="1"/>
          </p:nvPr>
        </p:nvSpPr>
        <p:spPr/>
        <p:txBody>
          <a:bodyPr/>
          <a:lstStyle/>
          <a:p>
            <a:pPr marL="165929" indent="-165929">
              <a:buFont typeface="Arial" panose="020B0604020202020204" pitchFamily="34" charset="0"/>
              <a:buChar char="•"/>
            </a:pPr>
            <a:r>
              <a:rPr lang="en-US" sz="1400" dirty="0"/>
              <a:t>A project that was a show stopper and highlight of our HOME program was the development of 18 units of cottage style housing in Bartlesville.  These units provide housing for clients who are at risk of homelessness.</a:t>
            </a:r>
          </a:p>
        </p:txBody>
      </p:sp>
      <p:sp>
        <p:nvSpPr>
          <p:cNvPr id="4" name="Slide Number Placeholder 3">
            <a:extLst>
              <a:ext uri="{FF2B5EF4-FFF2-40B4-BE49-F238E27FC236}">
                <a16:creationId xmlns:a16="http://schemas.microsoft.com/office/drawing/2014/main" id="{2764B04C-114B-012E-4362-ADCA4CC1D91C}"/>
              </a:ext>
            </a:extLst>
          </p:cNvPr>
          <p:cNvSpPr>
            <a:spLocks noGrp="1"/>
          </p:cNvSpPr>
          <p:nvPr>
            <p:ph type="sldNum" sz="quarter" idx="5"/>
          </p:nvPr>
        </p:nvSpPr>
        <p:spPr/>
        <p:txBody>
          <a:bodyPr/>
          <a:lstStyle/>
          <a:p>
            <a:fld id="{7CE621A2-109B-45C0-96EA-2B9BA75414C8}" type="slidenum">
              <a:rPr lang="en-US" smtClean="0"/>
              <a:t>6</a:t>
            </a:fld>
            <a:endParaRPr lang="en-US"/>
          </a:p>
        </p:txBody>
      </p:sp>
    </p:spTree>
    <p:extLst>
      <p:ext uri="{BB962C8B-B14F-4D97-AF65-F5344CB8AC3E}">
        <p14:creationId xmlns:p14="http://schemas.microsoft.com/office/powerpoint/2010/main" val="235718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1AD73-4273-B5DC-BFFE-72891E4D5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9C56E-1E08-6915-48E5-1E6261EA6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AAC87-8139-9276-5681-5FDD3365D797}"/>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280266EC-494B-E290-76FE-139921FEB91D}"/>
              </a:ext>
            </a:extLst>
          </p:cNvPr>
          <p:cNvSpPr>
            <a:spLocks noGrp="1"/>
          </p:cNvSpPr>
          <p:nvPr>
            <p:ph type="sldNum" sz="quarter" idx="5"/>
          </p:nvPr>
        </p:nvSpPr>
        <p:spPr/>
        <p:txBody>
          <a:bodyPr/>
          <a:lstStyle/>
          <a:p>
            <a:fld id="{7CE621A2-109B-45C0-96EA-2B9BA75414C8}" type="slidenum">
              <a:rPr lang="en-US" smtClean="0"/>
              <a:t>7</a:t>
            </a:fld>
            <a:endParaRPr lang="en-US"/>
          </a:p>
        </p:txBody>
      </p:sp>
    </p:spTree>
    <p:extLst>
      <p:ext uri="{BB962C8B-B14F-4D97-AF65-F5344CB8AC3E}">
        <p14:creationId xmlns:p14="http://schemas.microsoft.com/office/powerpoint/2010/main" val="186821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765C-0361-DC53-DA2C-2E3BB16A4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CC8C5-FAEA-9550-F03E-E1EAF6B70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84F6A-1148-8D3B-897D-189D9535C207}"/>
              </a:ext>
            </a:extLst>
          </p:cNvPr>
          <p:cNvSpPr>
            <a:spLocks noGrp="1"/>
          </p:cNvSpPr>
          <p:nvPr>
            <p:ph type="body" idx="1"/>
          </p:nvPr>
        </p:nvSpPr>
        <p:spPr/>
        <p:txBody>
          <a:bodyPr/>
          <a:lstStyle/>
          <a:p>
            <a:r>
              <a:rPr lang="en-US" sz="1400" dirty="0"/>
              <a:t>New construction of apartments in Pawhuska, home of  The Pioneer Woman’s business endeavors.  Addressing need for housing for workers in the community.  Any time housing comes up for  sale, it is acquired by out of town/state owners for Air BnB.</a:t>
            </a:r>
          </a:p>
        </p:txBody>
      </p:sp>
      <p:sp>
        <p:nvSpPr>
          <p:cNvPr id="4" name="Slide Number Placeholder 3">
            <a:extLst>
              <a:ext uri="{FF2B5EF4-FFF2-40B4-BE49-F238E27FC236}">
                <a16:creationId xmlns:a16="http://schemas.microsoft.com/office/drawing/2014/main" id="{939CEB24-D49E-AC71-F67F-3A4774D41B60}"/>
              </a:ext>
            </a:extLst>
          </p:cNvPr>
          <p:cNvSpPr>
            <a:spLocks noGrp="1"/>
          </p:cNvSpPr>
          <p:nvPr>
            <p:ph type="sldNum" sz="quarter" idx="5"/>
          </p:nvPr>
        </p:nvSpPr>
        <p:spPr/>
        <p:txBody>
          <a:bodyPr/>
          <a:lstStyle/>
          <a:p>
            <a:fld id="{7CE621A2-109B-45C0-96EA-2B9BA75414C8}" type="slidenum">
              <a:rPr lang="en-US" smtClean="0"/>
              <a:t>8</a:t>
            </a:fld>
            <a:endParaRPr lang="en-US"/>
          </a:p>
        </p:txBody>
      </p:sp>
    </p:spTree>
    <p:extLst>
      <p:ext uri="{BB962C8B-B14F-4D97-AF65-F5344CB8AC3E}">
        <p14:creationId xmlns:p14="http://schemas.microsoft.com/office/powerpoint/2010/main" val="355083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A392D-7796-514C-66A2-FEE28EB23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556AE-EE74-AFD8-5D36-3E0FCC687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7EFF7-AF72-DAED-7A62-3DFA6E5A799E}"/>
              </a:ext>
            </a:extLst>
          </p:cNvPr>
          <p:cNvSpPr>
            <a:spLocks noGrp="1"/>
          </p:cNvSpPr>
          <p:nvPr>
            <p:ph type="body" idx="1"/>
          </p:nvPr>
        </p:nvSpPr>
        <p:spPr/>
        <p:txBody>
          <a:bodyPr/>
          <a:lstStyle/>
          <a:p>
            <a:endParaRPr lang="en-US" sz="1400" dirty="0"/>
          </a:p>
        </p:txBody>
      </p:sp>
      <p:sp>
        <p:nvSpPr>
          <p:cNvPr id="4" name="Slide Number Placeholder 3">
            <a:extLst>
              <a:ext uri="{FF2B5EF4-FFF2-40B4-BE49-F238E27FC236}">
                <a16:creationId xmlns:a16="http://schemas.microsoft.com/office/drawing/2014/main" id="{9EA3CE21-5F61-5635-7094-D73932B82950}"/>
              </a:ext>
            </a:extLst>
          </p:cNvPr>
          <p:cNvSpPr>
            <a:spLocks noGrp="1"/>
          </p:cNvSpPr>
          <p:nvPr>
            <p:ph type="sldNum" sz="quarter" idx="5"/>
          </p:nvPr>
        </p:nvSpPr>
        <p:spPr/>
        <p:txBody>
          <a:bodyPr/>
          <a:lstStyle/>
          <a:p>
            <a:fld id="{7CE621A2-109B-45C0-96EA-2B9BA75414C8}" type="slidenum">
              <a:rPr lang="en-US" smtClean="0"/>
              <a:t>9</a:t>
            </a:fld>
            <a:endParaRPr lang="en-US"/>
          </a:p>
        </p:txBody>
      </p:sp>
    </p:spTree>
    <p:extLst>
      <p:ext uri="{BB962C8B-B14F-4D97-AF65-F5344CB8AC3E}">
        <p14:creationId xmlns:p14="http://schemas.microsoft.com/office/powerpoint/2010/main" val="193024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706E-8AE9-1B3A-9196-54B64DD99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BD0393-B0A4-FE4F-01D2-75B1B28167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08E7B-2074-89D5-64EB-BA716F4EACA3}"/>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5" name="Footer Placeholder 4">
            <a:extLst>
              <a:ext uri="{FF2B5EF4-FFF2-40B4-BE49-F238E27FC236}">
                <a16:creationId xmlns:a16="http://schemas.microsoft.com/office/drawing/2014/main" id="{CC37F6CA-8257-9DF0-9458-E1F4944EB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AC0C2-0E24-FB51-AFAC-9DE3BE64D4DF}"/>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163086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E23E-BC0D-9A6B-7CD3-510FB3BA8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63952D-D719-A668-20DD-8BF45CB7E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7D554-52D2-5E7C-3DDE-7EB77B035A51}"/>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5" name="Footer Placeholder 4">
            <a:extLst>
              <a:ext uri="{FF2B5EF4-FFF2-40B4-BE49-F238E27FC236}">
                <a16:creationId xmlns:a16="http://schemas.microsoft.com/office/drawing/2014/main" id="{E769B672-7E6B-645C-2555-4F573BDC9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3DB68-2B51-2A69-1350-133130E2A86B}"/>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321519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05B76E-B879-68AC-8567-05F449553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CA70D9-FFD8-0688-C579-D6DBD6E485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934B6-657F-E406-D102-19E885DE467C}"/>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5" name="Footer Placeholder 4">
            <a:extLst>
              <a:ext uri="{FF2B5EF4-FFF2-40B4-BE49-F238E27FC236}">
                <a16:creationId xmlns:a16="http://schemas.microsoft.com/office/drawing/2014/main" id="{87687529-24AD-18E4-9FB9-9B62A0E3E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D7CF4-F805-053C-64A5-024CCFEBD1D4}"/>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406669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BF82-D839-6498-CF28-DCB88E9966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D932A-753F-388B-8AF1-0AEDC41D1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D90B7-8FFB-4DA2-C01B-8E883DD1064C}"/>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5" name="Footer Placeholder 4">
            <a:extLst>
              <a:ext uri="{FF2B5EF4-FFF2-40B4-BE49-F238E27FC236}">
                <a16:creationId xmlns:a16="http://schemas.microsoft.com/office/drawing/2014/main" id="{B1672524-FF29-C41B-E840-679D527FA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59855-0329-C2D2-AA68-89694F7B6D05}"/>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217476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D8B5-7147-90B2-7929-9F3358D23B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76F0ED-DB4E-DA04-5FD0-FFA79E3CCC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101A4-7253-8177-DC45-30D913A14806}"/>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5" name="Footer Placeholder 4">
            <a:extLst>
              <a:ext uri="{FF2B5EF4-FFF2-40B4-BE49-F238E27FC236}">
                <a16:creationId xmlns:a16="http://schemas.microsoft.com/office/drawing/2014/main" id="{06EA595F-A5BC-F76C-3C7A-51DB88ABB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D05EC-3217-DA68-D173-A393EBF7D7AB}"/>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79557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DD2E-FF1D-070A-BB18-7EF9465FA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478DF-C555-2264-C45D-AAC1444F0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FF0976-1C71-916B-1F91-8BBEDDCEAC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B57302-3DA9-C421-66BD-8244418CC8F4}"/>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6" name="Footer Placeholder 5">
            <a:extLst>
              <a:ext uri="{FF2B5EF4-FFF2-40B4-BE49-F238E27FC236}">
                <a16:creationId xmlns:a16="http://schemas.microsoft.com/office/drawing/2014/main" id="{3845B3E6-58E6-097A-AEF2-73E68426A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FEB6A-49AA-B056-44CB-97B0FB551B9E}"/>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329413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398B-5AAA-4E3B-6031-661567140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5F5A03-165B-61BB-5EDE-FC731E5339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4F41F0-380E-5F6D-DBC4-98B404FC1E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914A16-B45F-A72E-E7C0-32938DC876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856146-358F-5DBF-0F7C-301DDB0486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BD555A-D5E9-6D54-752F-494079D78C2E}"/>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8" name="Footer Placeholder 7">
            <a:extLst>
              <a:ext uri="{FF2B5EF4-FFF2-40B4-BE49-F238E27FC236}">
                <a16:creationId xmlns:a16="http://schemas.microsoft.com/office/drawing/2014/main" id="{7D1B1844-71DE-EE97-739D-7C9E580DA5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A00D8C-E0E7-2B67-5D52-F99A6DCC53BC}"/>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395977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418F-7635-9C93-0487-4987FAECD0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47BBF6-E1FE-F4CB-2CF3-DA34AAC896C4}"/>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4" name="Footer Placeholder 3">
            <a:extLst>
              <a:ext uri="{FF2B5EF4-FFF2-40B4-BE49-F238E27FC236}">
                <a16:creationId xmlns:a16="http://schemas.microsoft.com/office/drawing/2014/main" id="{6D47B429-35A5-E2EB-6B53-162C7A3EC0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B5D540-9FDF-5556-2781-E5C6C557C7F0}"/>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29568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B18DBD-4F85-D46A-9D36-488FC709AE02}"/>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3" name="Footer Placeholder 2">
            <a:extLst>
              <a:ext uri="{FF2B5EF4-FFF2-40B4-BE49-F238E27FC236}">
                <a16:creationId xmlns:a16="http://schemas.microsoft.com/office/drawing/2014/main" id="{56923EF4-15F3-41C9-FE38-A3A748FE5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ECD92E-46E9-C106-FEE6-3D4EA5DA8E07}"/>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268129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6370-A9F5-90B4-7634-7E5A7E8C6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79F763-FBB0-85DA-DFE9-90FBF3A6B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ECEDC5-3DB5-CBCC-C932-FE650ABC1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1959BB-33DC-99F2-8E2B-D1951FF563B2}"/>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6" name="Footer Placeholder 5">
            <a:extLst>
              <a:ext uri="{FF2B5EF4-FFF2-40B4-BE49-F238E27FC236}">
                <a16:creationId xmlns:a16="http://schemas.microsoft.com/office/drawing/2014/main" id="{6BF46E97-2FC5-6AB4-3528-0D7EA80A1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00261-4672-DAF0-3EB1-21C699664FC6}"/>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109309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0368-FD54-C9F4-AE77-AA4639348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D7A26-3520-BD7B-E3B0-633B420AC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0A660-AED9-D161-9B3F-ADD26AE6A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570B0-42F8-A462-1C45-8E0E9E295D32}"/>
              </a:ext>
            </a:extLst>
          </p:cNvPr>
          <p:cNvSpPr>
            <a:spLocks noGrp="1"/>
          </p:cNvSpPr>
          <p:nvPr>
            <p:ph type="dt" sz="half" idx="10"/>
          </p:nvPr>
        </p:nvSpPr>
        <p:spPr/>
        <p:txBody>
          <a:bodyPr/>
          <a:lstStyle/>
          <a:p>
            <a:fld id="{1459E126-9E0D-4918-812A-43AC29EEE22C}" type="datetimeFigureOut">
              <a:rPr lang="en-US" smtClean="0"/>
              <a:t>5/5/2025</a:t>
            </a:fld>
            <a:endParaRPr lang="en-US"/>
          </a:p>
        </p:txBody>
      </p:sp>
      <p:sp>
        <p:nvSpPr>
          <p:cNvPr id="6" name="Footer Placeholder 5">
            <a:extLst>
              <a:ext uri="{FF2B5EF4-FFF2-40B4-BE49-F238E27FC236}">
                <a16:creationId xmlns:a16="http://schemas.microsoft.com/office/drawing/2014/main" id="{0CD25BDE-9061-B8A9-7498-80E83BB07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2EB44-EE91-0A96-F194-A689B7179D91}"/>
              </a:ext>
            </a:extLst>
          </p:cNvPr>
          <p:cNvSpPr>
            <a:spLocks noGrp="1"/>
          </p:cNvSpPr>
          <p:nvPr>
            <p:ph type="sldNum" sz="quarter" idx="12"/>
          </p:nvPr>
        </p:nvSpPr>
        <p:spPr/>
        <p:txBody>
          <a:bodyPr/>
          <a:lstStyle/>
          <a:p>
            <a:fld id="{EB0F653E-BD5B-4DA8-A43C-98CE59B8D47A}" type="slidenum">
              <a:rPr lang="en-US" smtClean="0"/>
              <a:t>‹#›</a:t>
            </a:fld>
            <a:endParaRPr lang="en-US"/>
          </a:p>
        </p:txBody>
      </p:sp>
    </p:spTree>
    <p:extLst>
      <p:ext uri="{BB962C8B-B14F-4D97-AF65-F5344CB8AC3E}">
        <p14:creationId xmlns:p14="http://schemas.microsoft.com/office/powerpoint/2010/main" val="288424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D98CCF-4CBA-E972-7A8D-1100CF0A2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80FAF-118D-C05A-7542-9DB8F9963A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AF005-6DEA-4539-5A87-0EEE79AEF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59E126-9E0D-4918-812A-43AC29EEE22C}" type="datetimeFigureOut">
              <a:rPr lang="en-US" smtClean="0"/>
              <a:t>5/5/2025</a:t>
            </a:fld>
            <a:endParaRPr lang="en-US"/>
          </a:p>
        </p:txBody>
      </p:sp>
      <p:sp>
        <p:nvSpPr>
          <p:cNvPr id="5" name="Footer Placeholder 4">
            <a:extLst>
              <a:ext uri="{FF2B5EF4-FFF2-40B4-BE49-F238E27FC236}">
                <a16:creationId xmlns:a16="http://schemas.microsoft.com/office/drawing/2014/main" id="{4DFFF213-FB72-DD2E-D7E2-A5A32B1D86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AC8A643-291C-5BE8-5950-3EF772B0A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0F653E-BD5B-4DA8-A43C-98CE59B8D47A}" type="slidenum">
              <a:rPr lang="en-US" smtClean="0"/>
              <a:t>‹#›</a:t>
            </a:fld>
            <a:endParaRPr lang="en-US"/>
          </a:p>
        </p:txBody>
      </p:sp>
    </p:spTree>
    <p:extLst>
      <p:ext uri="{BB962C8B-B14F-4D97-AF65-F5344CB8AC3E}">
        <p14:creationId xmlns:p14="http://schemas.microsoft.com/office/powerpoint/2010/main" val="2557786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6C221-8592-BD9E-C053-6E95D25FB9B2}"/>
            </a:ext>
          </a:extLst>
        </p:cNvPr>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D5C3F80-405D-4ABD-803A-691657196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28512"/>
            <a:ext cx="12190476" cy="6857143"/>
          </a:xfrm>
          <a:prstGeom prst="rect">
            <a:avLst/>
          </a:prstGeom>
        </p:spPr>
      </p:pic>
      <p:sp>
        <p:nvSpPr>
          <p:cNvPr id="4" name="Rectangle 2">
            <a:extLst>
              <a:ext uri="{FF2B5EF4-FFF2-40B4-BE49-F238E27FC236}">
                <a16:creationId xmlns:a16="http://schemas.microsoft.com/office/drawing/2014/main" id="{144FFEB2-AB5D-9AD4-FF1C-97B6056F1CBF}"/>
              </a:ext>
            </a:extLst>
          </p:cNvPr>
          <p:cNvSpPr txBox="1">
            <a:spLocks noChangeArrowheads="1"/>
          </p:cNvSpPr>
          <p:nvPr/>
        </p:nvSpPr>
        <p:spPr>
          <a:xfrm>
            <a:off x="0" y="3657600"/>
            <a:ext cx="12190476" cy="2514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54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Housing Initiatives</a:t>
            </a:r>
          </a:p>
          <a:p>
            <a:pPr>
              <a:defRPr/>
            </a:pPr>
            <a:r>
              <a:rPr lang="en-US" altLang="en-US" sz="54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And Innovation</a:t>
            </a:r>
            <a:br>
              <a:rPr lang="en-US" altLang="en-US" sz="54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br>
            <a:r>
              <a:rPr lang="en-US" altLang="en-US" sz="54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in the Tulsa Region</a:t>
            </a:r>
          </a:p>
          <a:p>
            <a:pPr>
              <a:defRPr/>
            </a:pPr>
            <a:endPar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a:p>
            <a:pPr>
              <a:defRPr/>
            </a:pPr>
            <a:r>
              <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SWREDA Conference</a:t>
            </a:r>
          </a:p>
          <a:p>
            <a:pPr>
              <a:defRPr/>
            </a:pPr>
            <a:r>
              <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May 2025</a:t>
            </a:r>
            <a:endParaRPr lang="en-US" altLang="en-US" sz="4000"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pic>
        <p:nvPicPr>
          <p:cNvPr id="2" name="Picture 1" descr="A grey and orange logo&#10;&#10;AI-generated content may be incorrect.">
            <a:extLst>
              <a:ext uri="{FF2B5EF4-FFF2-40B4-BE49-F238E27FC236}">
                <a16:creationId xmlns:a16="http://schemas.microsoft.com/office/drawing/2014/main" id="{A6B9DB55-5005-6399-B8F1-8B615284C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107445"/>
            <a:ext cx="4210060" cy="1665313"/>
          </a:xfrm>
          <a:prstGeom prst="rect">
            <a:avLst/>
          </a:prstGeom>
        </p:spPr>
      </p:pic>
    </p:spTree>
    <p:extLst>
      <p:ext uri="{BB962C8B-B14F-4D97-AF65-F5344CB8AC3E}">
        <p14:creationId xmlns:p14="http://schemas.microsoft.com/office/powerpoint/2010/main" val="146907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23956-D298-5E87-0B4D-10CA54E30D25}"/>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37C5BF0B-7152-F298-EC82-3099C25F6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10" name="Rectangle 2">
            <a:extLst>
              <a:ext uri="{FF2B5EF4-FFF2-40B4-BE49-F238E27FC236}">
                <a16:creationId xmlns:a16="http://schemas.microsoft.com/office/drawing/2014/main" id="{A85E0F45-F88E-35D4-C0D0-9C8A56C17713}"/>
              </a:ext>
            </a:extLst>
          </p:cNvPr>
          <p:cNvSpPr txBox="1">
            <a:spLocks noChangeArrowheads="1"/>
          </p:cNvSpPr>
          <p:nvPr/>
        </p:nvSpPr>
        <p:spPr>
          <a:xfrm>
            <a:off x="261256" y="81481"/>
            <a:ext cx="11930744" cy="8608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j-ea"/>
                <a:cs typeface="Times New Roman" panose="02020603050405020304" pitchFamily="18" charset="0"/>
              </a:rPr>
              <a:t>Innovative Housing Initiatives</a:t>
            </a:r>
          </a:p>
        </p:txBody>
      </p:sp>
      <p:sp>
        <p:nvSpPr>
          <p:cNvPr id="6" name="Text Box 4">
            <a:extLst>
              <a:ext uri="{FF2B5EF4-FFF2-40B4-BE49-F238E27FC236}">
                <a16:creationId xmlns:a16="http://schemas.microsoft.com/office/drawing/2014/main" id="{8A49B80A-3EE4-8DA0-5092-C0B9243B2F4E}"/>
              </a:ext>
            </a:extLst>
          </p:cNvPr>
          <p:cNvSpPr txBox="1">
            <a:spLocks noChangeArrowheads="1"/>
          </p:cNvSpPr>
          <p:nvPr/>
        </p:nvSpPr>
        <p:spPr bwMode="auto">
          <a:xfrm>
            <a:off x="389299" y="1375059"/>
            <a:ext cx="6137962" cy="497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auto" latinLnBrk="0" hangingPunct="0">
              <a:lnSpc>
                <a:spcPct val="100000"/>
              </a:lnSpc>
              <a:spcBef>
                <a:spcPct val="0"/>
              </a:spcBef>
              <a:spcAft>
                <a:spcPts val="0"/>
              </a:spcAft>
              <a:buClrTx/>
              <a:buSzTx/>
              <a:buFont typeface="Arial" charset="0"/>
              <a:buNone/>
              <a:tabLst/>
              <a:defRPr/>
            </a:pPr>
            <a:endPar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auto" latinLnBrk="0" hangingPunct="0">
              <a:lnSpc>
                <a:spcPct val="100000"/>
              </a:lnSpc>
              <a:spcBef>
                <a:spcPct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0" indent="-457200" algn="l" defTabSz="914400" rtl="0" eaLnBrk="0" fontAlgn="auto" latinLnBrk="0" hangingPunct="0">
              <a:lnSpc>
                <a:spcPct val="100000"/>
              </a:lnSpc>
              <a:spcBef>
                <a:spcPct val="20000"/>
              </a:spcBef>
              <a:spcAft>
                <a:spcPts val="0"/>
              </a:spcAft>
              <a:buClrTx/>
              <a:buSzTx/>
              <a:buFont typeface="Arial" charset="0"/>
              <a:buChar char="•"/>
              <a:tabLst/>
              <a:defRPr/>
            </a:pPr>
            <a:r>
              <a:rPr lang="en-US" sz="2800" kern="0" dirty="0">
                <a:effectLst/>
                <a:ea typeface="Times New Roman" panose="02020603050405020304" pitchFamily="18" charset="0"/>
                <a:cs typeface="Calibri" panose="020F0502020204030204" pitchFamily="34" charset="0"/>
              </a:rPr>
              <a:t>Provides homeownership opportunities for income eligible buyers. </a:t>
            </a:r>
            <a:endParaRPr kumimoji="0" lang="en-US" altLang="en-US" sz="2500" b="0" i="0" u="none" strike="noStrike" kern="1200" cap="none" spc="0" normalizeH="0" baseline="0" noProof="0" dirty="0">
              <a:ln>
                <a:noFill/>
              </a:ln>
              <a:solidFill>
                <a:prstClr val="black"/>
              </a:solidFill>
              <a:effectLst/>
              <a:uLnTx/>
              <a:uFillTx/>
              <a:cs typeface="Calibri" panose="020F0502020204030204" pitchFamily="34" charset="0"/>
            </a:endParaRPr>
          </a:p>
          <a:p>
            <a:pPr marL="457200" marR="0" lvl="0" indent="-457200" algn="l" defTabSz="914400" rtl="0" eaLnBrk="0" fontAlgn="auto" latinLnBrk="0" hangingPunct="0">
              <a:lnSpc>
                <a:spcPct val="100000"/>
              </a:lnSpc>
              <a:spcBef>
                <a:spcPct val="20000"/>
              </a:spcBef>
              <a:spcAft>
                <a:spcPts val="0"/>
              </a:spcAft>
              <a:buClrTx/>
              <a:buSzTx/>
              <a:buFont typeface="Arial" charset="0"/>
              <a:buChar char="•"/>
              <a:tabLst/>
              <a:defRPr/>
            </a:pPr>
            <a:r>
              <a:rPr lang="en-US" sz="2800" kern="0" dirty="0">
                <a:effectLst/>
                <a:ea typeface="Times New Roman" panose="02020603050405020304" pitchFamily="18" charset="0"/>
                <a:cs typeface="Calibri" panose="020F0502020204030204" pitchFamily="34" charset="0"/>
              </a:rPr>
              <a:t>Housing constructed in larger communities of region: Bartlesville, Bristow, Drumright, Claremore, Sand Springs, </a:t>
            </a:r>
            <a:r>
              <a:rPr lang="en-US" sz="2800" kern="0" dirty="0" err="1">
                <a:effectLst/>
                <a:ea typeface="Times New Roman" panose="02020603050405020304" pitchFamily="18" charset="0"/>
                <a:cs typeface="Calibri" panose="020F0502020204030204" pitchFamily="34" charset="0"/>
              </a:rPr>
              <a:t>Tiawah</a:t>
            </a:r>
            <a:endParaRPr kumimoji="0" lang="en-US" altLang="en-US" sz="2200" b="0" i="0" u="none" strike="noStrike" kern="1200" cap="none" spc="0" normalizeH="0" baseline="0" noProof="0" dirty="0">
              <a:ln>
                <a:noFill/>
              </a:ln>
              <a:solidFill>
                <a:prstClr val="black"/>
              </a:solidFill>
              <a:effectLst/>
              <a:uLnTx/>
              <a:uFillTx/>
              <a:cs typeface="Calibri" panose="020F0502020204030204" pitchFamily="34" charset="0"/>
            </a:endParaRPr>
          </a:p>
          <a:p>
            <a:pPr marL="457200" marR="0" lvl="0" indent="-457200" algn="l" defTabSz="914400" rtl="0" eaLnBrk="0" fontAlgn="auto" latinLnBrk="0" hangingPunct="0">
              <a:lnSpc>
                <a:spcPct val="100000"/>
              </a:lnSpc>
              <a:spcBef>
                <a:spcPct val="2000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cs typeface="Calibri" panose="020F0502020204030204" pitchFamily="34" charset="0"/>
              </a:rPr>
              <a:t>Constructed in partnership with Community Action Program</a:t>
            </a:r>
          </a:p>
        </p:txBody>
      </p:sp>
      <p:sp>
        <p:nvSpPr>
          <p:cNvPr id="7" name="TextBox 6">
            <a:extLst>
              <a:ext uri="{FF2B5EF4-FFF2-40B4-BE49-F238E27FC236}">
                <a16:creationId xmlns:a16="http://schemas.microsoft.com/office/drawing/2014/main" id="{DCF4BE43-491E-1CCC-DE2D-9B7BF9BB3C29}"/>
              </a:ext>
            </a:extLst>
          </p:cNvPr>
          <p:cNvSpPr txBox="1"/>
          <p:nvPr/>
        </p:nvSpPr>
        <p:spPr>
          <a:xfrm>
            <a:off x="666129" y="1289783"/>
            <a:ext cx="618648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Family New Construction</a:t>
            </a:r>
          </a:p>
        </p:txBody>
      </p:sp>
      <p:pic>
        <p:nvPicPr>
          <p:cNvPr id="8" name="Picture 7" descr="A house under construction with dirt&#10;&#10;AI-generated content may be incorrect.">
            <a:extLst>
              <a:ext uri="{FF2B5EF4-FFF2-40B4-BE49-F238E27FC236}">
                <a16:creationId xmlns:a16="http://schemas.microsoft.com/office/drawing/2014/main" id="{8794FD95-9E71-38FF-44A5-187F754F3030}"/>
              </a:ext>
            </a:extLst>
          </p:cNvPr>
          <p:cNvPicPr>
            <a:picLocks noChangeAspect="1"/>
          </p:cNvPicPr>
          <p:nvPr/>
        </p:nvPicPr>
        <p:blipFill>
          <a:blip r:embed="rId4">
            <a:extLst>
              <a:ext uri="{28A0092B-C50C-407E-A947-70E740481C1C}">
                <a14:useLocalDpi xmlns:a14="http://schemas.microsoft.com/office/drawing/2010/main" val="0"/>
              </a:ext>
            </a:extLst>
          </a:blip>
          <a:srcRect l="4126" b="12255"/>
          <a:stretch/>
        </p:blipFill>
        <p:spPr>
          <a:xfrm>
            <a:off x="6672404" y="1375058"/>
            <a:ext cx="5258339" cy="4084182"/>
          </a:xfrm>
          <a:prstGeom prst="rect">
            <a:avLst/>
          </a:prstGeom>
          <a:ln w="1905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321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74B52-9535-1D5C-1412-064EC8D5EB72}"/>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E4786489-5C90-3C62-6501-07E18BC6C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10" name="Rectangle 2">
            <a:extLst>
              <a:ext uri="{FF2B5EF4-FFF2-40B4-BE49-F238E27FC236}">
                <a16:creationId xmlns:a16="http://schemas.microsoft.com/office/drawing/2014/main" id="{C63099DF-19CD-71B9-71A9-D9AD7B27A872}"/>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12" name="Text Box 4">
            <a:extLst>
              <a:ext uri="{FF2B5EF4-FFF2-40B4-BE49-F238E27FC236}">
                <a16:creationId xmlns:a16="http://schemas.microsoft.com/office/drawing/2014/main" id="{DD65B20E-0D69-6CA5-ACA3-7D1F9359A70B}"/>
              </a:ext>
            </a:extLst>
          </p:cNvPr>
          <p:cNvSpPr txBox="1">
            <a:spLocks noChangeArrowheads="1"/>
          </p:cNvSpPr>
          <p:nvPr/>
        </p:nvSpPr>
        <p:spPr bwMode="auto">
          <a:xfrm flipV="1">
            <a:off x="684952" y="985946"/>
            <a:ext cx="4195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defRPr/>
            </a:pPr>
            <a:endParaRPr lang="en-US" altLang="en-US" sz="2400" dirty="0">
              <a:cs typeface="Arial" panose="020B0604020202020204" pitchFamily="34" charset="0"/>
            </a:endParaRPr>
          </a:p>
          <a:p>
            <a:pPr marL="0" lvl="1">
              <a:spcBef>
                <a:spcPct val="0"/>
              </a:spcBef>
              <a:buNone/>
              <a:defRPr/>
            </a:pPr>
            <a:br>
              <a:rPr lang="en-US" altLang="en-US" sz="1800" b="1" dirty="0">
                <a:solidFill>
                  <a:srgbClr val="002060"/>
                </a:solidFill>
                <a:latin typeface="Century Gothic" panose="020B0502020202020204" pitchFamily="34" charset="0"/>
                <a:cs typeface="Arial" charset="0"/>
              </a:rPr>
            </a:br>
            <a:endParaRPr lang="en-US" altLang="en-US" sz="1800" b="1" dirty="0">
              <a:latin typeface="Century Gothic" panose="020B0502020202020204" pitchFamily="34" charset="0"/>
              <a:cs typeface="Arial" charset="0"/>
            </a:endParaRPr>
          </a:p>
        </p:txBody>
      </p:sp>
      <p:sp>
        <p:nvSpPr>
          <p:cNvPr id="4" name="TextBox 3">
            <a:extLst>
              <a:ext uri="{FF2B5EF4-FFF2-40B4-BE49-F238E27FC236}">
                <a16:creationId xmlns:a16="http://schemas.microsoft.com/office/drawing/2014/main" id="{869622B0-B473-1246-6F84-DCBD5D4B99DA}"/>
              </a:ext>
            </a:extLst>
          </p:cNvPr>
          <p:cNvSpPr txBox="1"/>
          <p:nvPr/>
        </p:nvSpPr>
        <p:spPr>
          <a:xfrm>
            <a:off x="425513" y="280658"/>
            <a:ext cx="10674036" cy="7140416"/>
          </a:xfrm>
          <a:prstGeom prst="rect">
            <a:avLst/>
          </a:prstGeom>
          <a:noFill/>
        </p:spPr>
        <p:txBody>
          <a:bodyPr wrap="square">
            <a:spAutoFit/>
          </a:bodyPr>
          <a:lstStyle/>
          <a:p>
            <a:pPr marL="0" marR="0" algn="ctr">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Types of Housing Programs Utilized</a:t>
            </a:r>
          </a:p>
          <a:p>
            <a:pPr algn="ctr">
              <a:buNone/>
            </a:pPr>
            <a:endParaRPr lang="en-US" sz="1800" b="0" i="1" dirty="0">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600"/>
              </a:spcAft>
              <a:buNone/>
            </a:pPr>
            <a:r>
              <a:rPr lang="en-US" sz="2400" b="0" i="1" dirty="0">
                <a:effectLst/>
                <a:latin typeface="Calibri" panose="020F0502020204030204" pitchFamily="34" charset="0"/>
                <a:ea typeface="Times New Roman" panose="02020603050405020304" pitchFamily="18" charset="0"/>
                <a:cs typeface="Calibri" panose="020F0502020204030204" pitchFamily="34" charset="0"/>
              </a:rPr>
              <a:t>Over the past 40 years, INCOG has created affordable housing units across the Region using a wide variety of government-funded programs:</a:t>
            </a:r>
          </a:p>
          <a:p>
            <a:pPr marL="342900" marR="0" lvl="0" indent="-342900">
              <a:spcAft>
                <a:spcPts val="600"/>
              </a:spcAft>
              <a:buFont typeface="Symbol" panose="05050102010706020507" pitchFamily="18" charset="2"/>
              <a:buChar char=""/>
            </a:pPr>
            <a:r>
              <a:rPr lang="en-US" sz="2200" b="1" dirty="0">
                <a:effectLst/>
                <a:latin typeface="Calibri" panose="020F0502020204030204" pitchFamily="34" charset="0"/>
                <a:ea typeface="Times New Roman" panose="02020603050405020304" pitchFamily="18" charset="0"/>
                <a:cs typeface="Calibri" panose="020F0502020204030204" pitchFamily="34" charset="0"/>
              </a:rPr>
              <a:t>Traditional Housing Rehabilitation of single family owner-occupied units:</a:t>
            </a:r>
          </a:p>
          <a:p>
            <a:pPr marL="800100" lvl="1" indent="-342900">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First through CDBG</a:t>
            </a:r>
          </a:p>
          <a:p>
            <a:pPr marL="800100" lvl="1" indent="-342900">
              <a:spcAft>
                <a:spcPts val="600"/>
              </a:spcAft>
              <a:buFont typeface="Symbol" panose="05050102010706020507" pitchFamily="18"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Transitioned to using HOME when program was created </a:t>
            </a:r>
          </a:p>
          <a:p>
            <a:pPr marL="800100" lvl="1" indent="-342900">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No housing rehabilitation programs in recent years because of cost to bring units into code compliance</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Aft>
                <a:spcPts val="600"/>
              </a:spcAft>
              <a:buFont typeface="Symbol" panose="05050102010706020507" pitchFamily="18" charset="2"/>
              <a:buChar char=""/>
            </a:pPr>
            <a:r>
              <a:rPr lang="en-US" sz="2200" b="1" dirty="0">
                <a:effectLst/>
                <a:latin typeface="Calibri" panose="020F0502020204030204" pitchFamily="34" charset="0"/>
                <a:ea typeface="Times New Roman" panose="02020603050405020304" pitchFamily="18" charset="0"/>
                <a:cs typeface="Calibri" panose="020F0502020204030204" pitchFamily="34" charset="0"/>
              </a:rPr>
              <a:t>Neighborhood Stabilization Program (NSP) operated in 3 counties:</a:t>
            </a:r>
          </a:p>
          <a:p>
            <a:pPr marL="800100" lvl="1" indent="-342900">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Program designed to acquire, rehabilitate and sell foreclosed houses during 2008 housing crisis</a:t>
            </a:r>
          </a:p>
          <a:p>
            <a:pPr marL="800100" lvl="1" indent="-342900">
              <a:spcAft>
                <a:spcPts val="600"/>
              </a:spcAft>
              <a:buFont typeface="Symbol" panose="05050102010706020507" pitchFamily="18"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However, Oklahoma had very few foreclosed units that met program guidelines </a:t>
            </a:r>
          </a:p>
          <a:p>
            <a:pPr marL="800100" lvl="1" indent="-342900">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Acquisition and demolition, and new construction of affordable units used to produce 15 new units throughout 3 counties</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Aft>
                <a:spcPts val="600"/>
              </a:spcAft>
              <a:buFont typeface="Symbol" panose="05050102010706020507" pitchFamily="18" charset="2"/>
              <a:buChar char=""/>
            </a:pP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algn="ctr">
              <a:buNone/>
            </a:pPr>
            <a:endParaRPr lang="en-US" sz="2200" b="1" i="1" dirty="0">
              <a:effectLst/>
              <a:latin typeface="Calibri" panose="020F0502020204030204" pitchFamily="34" charset="0"/>
              <a:ea typeface="Times New Roman" panose="02020603050405020304" pitchFamily="18" charset="0"/>
              <a:cs typeface="Calibri" panose="020F0502020204030204" pitchFamily="34" charset="0"/>
            </a:endParaRPr>
          </a:p>
          <a:p>
            <a:pPr marL="0" marR="0"/>
            <a:r>
              <a:rPr lang="en-US" sz="2800" dirty="0">
                <a:effectLst/>
                <a:latin typeface="Footlight MT Light" panose="0204060206030A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021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8C875-FCC7-EE0E-37C0-CE8EED3F80EF}"/>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176D4958-587A-C66F-F08B-2B3E697BC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10" name="Rectangle 2">
            <a:extLst>
              <a:ext uri="{FF2B5EF4-FFF2-40B4-BE49-F238E27FC236}">
                <a16:creationId xmlns:a16="http://schemas.microsoft.com/office/drawing/2014/main" id="{7F9A7E60-3729-3238-6C30-ADB331B890A1}"/>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12" name="Text Box 4">
            <a:extLst>
              <a:ext uri="{FF2B5EF4-FFF2-40B4-BE49-F238E27FC236}">
                <a16:creationId xmlns:a16="http://schemas.microsoft.com/office/drawing/2014/main" id="{AAB723DC-078E-32E1-6989-EFDCD29110B7}"/>
              </a:ext>
            </a:extLst>
          </p:cNvPr>
          <p:cNvSpPr txBox="1">
            <a:spLocks noChangeArrowheads="1"/>
          </p:cNvSpPr>
          <p:nvPr/>
        </p:nvSpPr>
        <p:spPr bwMode="auto">
          <a:xfrm flipV="1">
            <a:off x="684952" y="985946"/>
            <a:ext cx="4195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defRPr/>
            </a:pPr>
            <a:endParaRPr lang="en-US" altLang="en-US" sz="2400" dirty="0">
              <a:cs typeface="Arial" panose="020B0604020202020204" pitchFamily="34" charset="0"/>
            </a:endParaRPr>
          </a:p>
          <a:p>
            <a:pPr marL="0" lvl="1">
              <a:spcBef>
                <a:spcPct val="0"/>
              </a:spcBef>
              <a:buNone/>
              <a:defRPr/>
            </a:pPr>
            <a:br>
              <a:rPr lang="en-US" altLang="en-US" sz="1800" b="1" dirty="0">
                <a:solidFill>
                  <a:srgbClr val="002060"/>
                </a:solidFill>
                <a:latin typeface="Century Gothic" panose="020B0502020202020204" pitchFamily="34" charset="0"/>
                <a:cs typeface="Arial" charset="0"/>
              </a:rPr>
            </a:br>
            <a:endParaRPr lang="en-US" altLang="en-US" sz="1800" b="1" dirty="0">
              <a:latin typeface="Century Gothic" panose="020B0502020202020204" pitchFamily="34" charset="0"/>
              <a:cs typeface="Arial" charset="0"/>
            </a:endParaRPr>
          </a:p>
        </p:txBody>
      </p:sp>
      <p:sp>
        <p:nvSpPr>
          <p:cNvPr id="4" name="TextBox 3">
            <a:extLst>
              <a:ext uri="{FF2B5EF4-FFF2-40B4-BE49-F238E27FC236}">
                <a16:creationId xmlns:a16="http://schemas.microsoft.com/office/drawing/2014/main" id="{B458585A-C432-A158-E368-BE08F4D9C8A6}"/>
              </a:ext>
            </a:extLst>
          </p:cNvPr>
          <p:cNvSpPr txBox="1"/>
          <p:nvPr/>
        </p:nvSpPr>
        <p:spPr>
          <a:xfrm>
            <a:off x="425513" y="280658"/>
            <a:ext cx="10674036" cy="6863417"/>
          </a:xfrm>
          <a:prstGeom prst="rect">
            <a:avLst/>
          </a:prstGeom>
          <a:noFill/>
        </p:spPr>
        <p:txBody>
          <a:bodyPr wrap="square">
            <a:spAutoFit/>
          </a:bodyPr>
          <a:lstStyle/>
          <a:p>
            <a:pPr marL="0" marR="0" algn="ctr">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Types of Housing Programs Utilized</a:t>
            </a:r>
          </a:p>
          <a:p>
            <a:pPr algn="ctr">
              <a:buNone/>
            </a:pPr>
            <a:endParaRPr lang="en-US" sz="1800" b="0" i="1" dirty="0">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600"/>
              </a:spcAft>
              <a:buNone/>
            </a:pPr>
            <a:r>
              <a:rPr lang="en-US" sz="2400" b="0" i="1" dirty="0">
                <a:effectLst/>
                <a:latin typeface="Calibri" panose="020F0502020204030204" pitchFamily="34" charset="0"/>
                <a:ea typeface="Times New Roman" panose="02020603050405020304" pitchFamily="18" charset="0"/>
                <a:cs typeface="Calibri" panose="020F0502020204030204" pitchFamily="34" charset="0"/>
              </a:rPr>
              <a:t>Housing programs to address households at risk of homelessness have been administered throughout the Region:</a:t>
            </a:r>
          </a:p>
          <a:p>
            <a:pPr marL="342900" marR="0" lvl="0" indent="-342900">
              <a:spcAft>
                <a:spcPts val="600"/>
              </a:spcAft>
              <a:buFont typeface="Symbol" panose="05050102010706020507" pitchFamily="18" charset="2"/>
              <a:buChar char=""/>
            </a:pPr>
            <a:r>
              <a:rPr lang="en-US" sz="2200" b="1" dirty="0">
                <a:effectLst/>
                <a:latin typeface="Calibri" panose="020F0502020204030204" pitchFamily="34" charset="0"/>
                <a:ea typeface="Times New Roman" panose="02020603050405020304" pitchFamily="18" charset="0"/>
                <a:cs typeface="Calibri" panose="020F0502020204030204" pitchFamily="34" charset="0"/>
              </a:rPr>
              <a:t>2009 Homelessness Prevention and Rapid Re-Housing Program (HPRP)</a:t>
            </a:r>
          </a:p>
          <a:p>
            <a:pPr marL="342900" marR="0" lvl="0" indent="-342900">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Provided financial assistance and services to prevent individuals and families from becoming homeless and quickly re-housed and stabilized households experiencing homelessness </a:t>
            </a:r>
            <a:endParaRPr lang="en-US" sz="2200" dirty="0">
              <a:latin typeface="Calibri" panose="020F0502020204030204" pitchFamily="34" charset="0"/>
              <a:ea typeface="Times New Roman" panose="02020603050405020304" pitchFamily="18" charset="0"/>
              <a:cs typeface="Calibri" panose="020F0502020204030204" pitchFamily="34" charset="0"/>
            </a:endParaRPr>
          </a:p>
          <a:p>
            <a:pPr marL="800100" lvl="1" indent="-342900">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Targeted to a population at-risk of homelessness through the loss of their current stable, long-term affordable housing location (the YMCA). </a:t>
            </a:r>
            <a:r>
              <a:rPr lang="en-US" dirty="0">
                <a:effectLst/>
                <a:latin typeface="Calibri" panose="020F0502020204030204" pitchFamily="34" charset="0"/>
                <a:ea typeface="Times New Roman" panose="02020603050405020304" pitchFamily="18" charset="0"/>
                <a:cs typeface="Calibri" panose="020F0502020204030204" pitchFamily="34" charset="0"/>
              </a:rPr>
              <a:t>Transitioned SRO clients to other housing and closed the Y building</a:t>
            </a:r>
          </a:p>
          <a:p>
            <a:pPr marL="800100" lvl="1" indent="-342900">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Funds sub granted to homeless service providers who assisted in housing relocation and stabilization services through case management, housing search and placement services, and rental assistance. </a:t>
            </a:r>
          </a:p>
          <a:p>
            <a:pPr marL="342900" indent="-342900">
              <a:spcAft>
                <a:spcPts val="600"/>
              </a:spcAft>
              <a:buFont typeface="Symbol" panose="05050102010706020507" pitchFamily="18" charset="2"/>
              <a:buChar char=""/>
            </a:pPr>
            <a:r>
              <a:rPr lang="en-US" sz="2200" b="1" dirty="0">
                <a:effectLst/>
                <a:latin typeface="Calibri" panose="020F0502020204030204" pitchFamily="34" charset="0"/>
                <a:ea typeface="Times New Roman" panose="02020603050405020304" pitchFamily="18" charset="0"/>
                <a:cs typeface="Calibri" panose="020F0502020204030204" pitchFamily="34" charset="0"/>
              </a:rPr>
              <a:t>CDBG-CV1, 2, 3 to prevent, prepare and respond to COVID-19</a:t>
            </a:r>
          </a:p>
          <a:p>
            <a:pPr marL="800100" lvl="1" indent="-342900">
              <a:spcAft>
                <a:spcPts val="600"/>
              </a:spcAft>
              <a:buFont typeface="Symbol" panose="05050102010706020507" pitchFamily="18" charset="2"/>
              <a:buChar char=""/>
            </a:pPr>
            <a:r>
              <a:rPr lang="en-US" spc="-25" dirty="0">
                <a:effectLst/>
                <a:latin typeface="Calibri" panose="020F0502020204030204" pitchFamily="34" charset="0"/>
                <a:ea typeface="Times New Roman" panose="02020603050405020304" pitchFamily="18" charset="0"/>
                <a:cs typeface="Calibri" panose="020F0502020204030204" pitchFamily="34" charset="0"/>
              </a:rPr>
              <a:t>Program activities directed to a social services response to COVID-19 </a:t>
            </a:r>
          </a:p>
          <a:p>
            <a:pPr marL="800100" lvl="1" indent="-342900">
              <a:spcAft>
                <a:spcPts val="600"/>
              </a:spcAft>
              <a:buFont typeface="Symbol" panose="05050102010706020507" pitchFamily="18" charset="2"/>
              <a:buChar char=""/>
            </a:pPr>
            <a:r>
              <a:rPr lang="en-US" spc="-25" dirty="0">
                <a:latin typeface="Calibri" panose="020F0502020204030204" pitchFamily="34" charset="0"/>
                <a:ea typeface="Times New Roman" panose="02020603050405020304" pitchFamily="18" charset="0"/>
                <a:cs typeface="Calibri" panose="020F0502020204030204" pitchFamily="34" charset="0"/>
              </a:rPr>
              <a:t>Financial assistance for short and long term rental and utility assistance</a:t>
            </a:r>
          </a:p>
          <a:p>
            <a:pPr marL="800100" lvl="1" indent="-342900">
              <a:spcAft>
                <a:spcPts val="600"/>
              </a:spcAft>
              <a:buFont typeface="Symbol" panose="05050102010706020507" pitchFamily="18" charset="2"/>
              <a:buChar char=""/>
            </a:pPr>
            <a:r>
              <a:rPr lang="en-US" spc="-25" dirty="0">
                <a:latin typeface="Calibri" panose="020F0502020204030204" pitchFamily="34" charset="0"/>
                <a:ea typeface="Times New Roman" panose="02020603050405020304" pitchFamily="18" charset="0"/>
                <a:cs typeface="Calibri" panose="020F0502020204030204" pitchFamily="34" charset="0"/>
              </a:rPr>
              <a:t>Emergency Overflow Shelter Operations </a:t>
            </a:r>
          </a:p>
          <a:p>
            <a:pPr marL="342900" marR="0" lvl="0" indent="-342900">
              <a:spcAft>
                <a:spcPts val="600"/>
              </a:spcAft>
              <a:buFont typeface="Symbol" panose="05050102010706020507" pitchFamily="18" charset="2"/>
              <a:buChar char=""/>
            </a:pP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algn="ctr">
              <a:buNone/>
            </a:pPr>
            <a:endParaRPr lang="en-US" sz="2200" b="1" i="1" dirty="0">
              <a:effectLst/>
              <a:latin typeface="Calibri" panose="020F0502020204030204" pitchFamily="34" charset="0"/>
              <a:ea typeface="Times New Roman" panose="02020603050405020304" pitchFamily="18" charset="0"/>
              <a:cs typeface="Calibri" panose="020F0502020204030204" pitchFamily="34" charset="0"/>
            </a:endParaRPr>
          </a:p>
          <a:p>
            <a:pPr marL="0" marR="0"/>
            <a:r>
              <a:rPr lang="en-US" sz="2800" dirty="0">
                <a:effectLst/>
                <a:latin typeface="Footlight MT Light" panose="0204060206030A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073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19E2C-AF42-FBF5-F75E-4CCE73763FEA}"/>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2D08446-1025-67A9-5B48-E7AC5B529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10" name="Rectangle 2">
            <a:extLst>
              <a:ext uri="{FF2B5EF4-FFF2-40B4-BE49-F238E27FC236}">
                <a16:creationId xmlns:a16="http://schemas.microsoft.com/office/drawing/2014/main" id="{503549D1-B165-DFA5-A743-730629740E0D}"/>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12" name="Text Box 4">
            <a:extLst>
              <a:ext uri="{FF2B5EF4-FFF2-40B4-BE49-F238E27FC236}">
                <a16:creationId xmlns:a16="http://schemas.microsoft.com/office/drawing/2014/main" id="{675F4CD3-26A0-2540-2E0F-DC97C1D6A25E}"/>
              </a:ext>
            </a:extLst>
          </p:cNvPr>
          <p:cNvSpPr txBox="1">
            <a:spLocks noChangeArrowheads="1"/>
          </p:cNvSpPr>
          <p:nvPr/>
        </p:nvSpPr>
        <p:spPr bwMode="auto">
          <a:xfrm flipV="1">
            <a:off x="684952" y="985946"/>
            <a:ext cx="4195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defRPr/>
            </a:pPr>
            <a:endParaRPr lang="en-US" altLang="en-US" sz="2400" dirty="0">
              <a:cs typeface="Arial" panose="020B0604020202020204" pitchFamily="34" charset="0"/>
            </a:endParaRPr>
          </a:p>
          <a:p>
            <a:pPr marL="0" lvl="1">
              <a:spcBef>
                <a:spcPct val="0"/>
              </a:spcBef>
              <a:buNone/>
              <a:defRPr/>
            </a:pPr>
            <a:br>
              <a:rPr lang="en-US" altLang="en-US" sz="1800" b="1" dirty="0">
                <a:solidFill>
                  <a:srgbClr val="002060"/>
                </a:solidFill>
                <a:latin typeface="Century Gothic" panose="020B0502020202020204" pitchFamily="34" charset="0"/>
                <a:cs typeface="Arial" charset="0"/>
              </a:rPr>
            </a:br>
            <a:endParaRPr lang="en-US" altLang="en-US" sz="1800" b="1" dirty="0">
              <a:latin typeface="Century Gothic" panose="020B0502020202020204" pitchFamily="34" charset="0"/>
              <a:cs typeface="Arial" charset="0"/>
            </a:endParaRPr>
          </a:p>
        </p:txBody>
      </p:sp>
      <p:sp>
        <p:nvSpPr>
          <p:cNvPr id="4" name="TextBox 3">
            <a:extLst>
              <a:ext uri="{FF2B5EF4-FFF2-40B4-BE49-F238E27FC236}">
                <a16:creationId xmlns:a16="http://schemas.microsoft.com/office/drawing/2014/main" id="{DF28BC9F-5C4E-98DE-90E5-B757AE672080}"/>
              </a:ext>
            </a:extLst>
          </p:cNvPr>
          <p:cNvSpPr txBox="1"/>
          <p:nvPr/>
        </p:nvSpPr>
        <p:spPr>
          <a:xfrm>
            <a:off x="425513" y="280658"/>
            <a:ext cx="10674036" cy="5432256"/>
          </a:xfrm>
          <a:prstGeom prst="rect">
            <a:avLst/>
          </a:prstGeom>
          <a:noFill/>
        </p:spPr>
        <p:txBody>
          <a:bodyPr wrap="square">
            <a:spAutoFit/>
          </a:bodyPr>
          <a:lstStyle/>
          <a:p>
            <a:pPr marL="0" marR="0" algn="ctr">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Types of Housing Programs Utilized</a:t>
            </a:r>
          </a:p>
          <a:p>
            <a:pPr algn="ctr">
              <a:buNone/>
            </a:pPr>
            <a:endParaRPr lang="en-US" sz="1800" b="0" i="1" dirty="0">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600"/>
              </a:spcAft>
              <a:buNone/>
            </a:pPr>
            <a:r>
              <a:rPr lang="en-US" sz="2400" b="0" i="1" dirty="0">
                <a:effectLst/>
                <a:latin typeface="Calibri" panose="020F0502020204030204" pitchFamily="34" charset="0"/>
                <a:ea typeface="Times New Roman" panose="02020603050405020304" pitchFamily="18" charset="0"/>
                <a:cs typeface="Calibri" panose="020F0502020204030204" pitchFamily="34" charset="0"/>
              </a:rPr>
              <a:t>Housing programs to address households at risk of homelessness have been administered throughout the Region:</a:t>
            </a:r>
          </a:p>
          <a:p>
            <a:pPr>
              <a:spcAft>
                <a:spcPts val="600"/>
              </a:spcAft>
              <a:buNone/>
            </a:pPr>
            <a:endParaRPr lang="en-US" sz="2400" b="0" i="1"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Aft>
                <a:spcPts val="600"/>
              </a:spcAft>
              <a:buFont typeface="Symbol" panose="05050102010706020507" pitchFamily="18" charset="2"/>
              <a:buChar char=""/>
            </a:pPr>
            <a:r>
              <a:rPr lang="en-US" sz="2200" b="1" dirty="0">
                <a:effectLst/>
                <a:latin typeface="Calibri" panose="020F0502020204030204" pitchFamily="34" charset="0"/>
                <a:ea typeface="Times New Roman" panose="02020603050405020304" pitchFamily="18" charset="0"/>
                <a:cs typeface="Calibri" panose="020F0502020204030204" pitchFamily="34" charset="0"/>
              </a:rPr>
              <a:t>HOME-American Rescue Plan (HOME-ARP)</a:t>
            </a:r>
          </a:p>
          <a:p>
            <a:pPr marL="800100" lvl="1" indent="-342900">
              <a:spcAft>
                <a:spcPts val="6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rPr>
              <a:t>Provides housing, service, and shelter to individuals experiencing homeless and other vulnerable populations </a:t>
            </a:r>
          </a:p>
          <a:p>
            <a:pPr marL="800100" lvl="1" indent="-342900">
              <a:spcAft>
                <a:spcPts val="60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Calibri" panose="020F0502020204030204" pitchFamily="34" charset="0"/>
              </a:rPr>
              <a:t>On-going HUD program in RFP stage</a:t>
            </a:r>
          </a:p>
          <a:p>
            <a:pPr marL="800100" lvl="1" indent="-342900">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Calibri" panose="020F0502020204030204" pitchFamily="34" charset="0"/>
              </a:rPr>
              <a:t>Activities will consist of construction of Permanent Supportive Housing units and Supportive Services</a:t>
            </a:r>
          </a:p>
          <a:p>
            <a:pPr marL="342900" marR="0" lvl="0" indent="-342900">
              <a:spcAft>
                <a:spcPts val="600"/>
              </a:spcAft>
              <a:buFont typeface="Symbol" panose="05050102010706020507" pitchFamily="18" charset="2"/>
              <a:buChar char=""/>
            </a:pP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algn="ctr">
              <a:buNone/>
            </a:pPr>
            <a:endParaRPr lang="en-US" sz="2200" b="1" i="1" dirty="0">
              <a:effectLst/>
              <a:latin typeface="Calibri" panose="020F0502020204030204" pitchFamily="34" charset="0"/>
              <a:ea typeface="Times New Roman" panose="02020603050405020304" pitchFamily="18" charset="0"/>
              <a:cs typeface="Calibri" panose="020F0502020204030204" pitchFamily="34" charset="0"/>
            </a:endParaRPr>
          </a:p>
          <a:p>
            <a:pPr marL="0" marR="0"/>
            <a:r>
              <a:rPr lang="en-US" sz="2800" dirty="0">
                <a:effectLst/>
                <a:latin typeface="Footlight MT Light" panose="0204060206030A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721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56BF-8C82-30E8-6081-31B598F383A0}"/>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D0E218B-BA6C-B05F-E35A-58A83C927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10" name="Rectangle 2">
            <a:extLst>
              <a:ext uri="{FF2B5EF4-FFF2-40B4-BE49-F238E27FC236}">
                <a16:creationId xmlns:a16="http://schemas.microsoft.com/office/drawing/2014/main" id="{4A46BE05-F8F6-AD53-7AF0-97E349B9358A}"/>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12" name="Text Box 4">
            <a:extLst>
              <a:ext uri="{FF2B5EF4-FFF2-40B4-BE49-F238E27FC236}">
                <a16:creationId xmlns:a16="http://schemas.microsoft.com/office/drawing/2014/main" id="{7E1712DD-30AD-91AD-6506-61FEDD36AC35}"/>
              </a:ext>
            </a:extLst>
          </p:cNvPr>
          <p:cNvSpPr txBox="1">
            <a:spLocks noChangeArrowheads="1"/>
          </p:cNvSpPr>
          <p:nvPr/>
        </p:nvSpPr>
        <p:spPr bwMode="auto">
          <a:xfrm flipV="1">
            <a:off x="684952" y="985946"/>
            <a:ext cx="4195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defRPr/>
            </a:pPr>
            <a:endParaRPr lang="en-US" altLang="en-US" sz="2400" dirty="0">
              <a:cs typeface="Arial" panose="020B0604020202020204" pitchFamily="34" charset="0"/>
            </a:endParaRPr>
          </a:p>
          <a:p>
            <a:pPr marL="0" lvl="1">
              <a:spcBef>
                <a:spcPct val="0"/>
              </a:spcBef>
              <a:buNone/>
              <a:defRPr/>
            </a:pPr>
            <a:br>
              <a:rPr lang="en-US" altLang="en-US" sz="1800" b="1" dirty="0">
                <a:solidFill>
                  <a:srgbClr val="002060"/>
                </a:solidFill>
                <a:latin typeface="Century Gothic" panose="020B0502020202020204" pitchFamily="34" charset="0"/>
                <a:cs typeface="Arial" charset="0"/>
              </a:rPr>
            </a:br>
            <a:endParaRPr lang="en-US" altLang="en-US" sz="1800" b="1" dirty="0">
              <a:latin typeface="Century Gothic" panose="020B0502020202020204" pitchFamily="34" charset="0"/>
              <a:cs typeface="Arial" charset="0"/>
            </a:endParaRPr>
          </a:p>
        </p:txBody>
      </p:sp>
      <p:sp>
        <p:nvSpPr>
          <p:cNvPr id="4" name="TextBox 3">
            <a:extLst>
              <a:ext uri="{FF2B5EF4-FFF2-40B4-BE49-F238E27FC236}">
                <a16:creationId xmlns:a16="http://schemas.microsoft.com/office/drawing/2014/main" id="{8FFD9834-59AB-4EB3-261B-EA5F784B880C}"/>
              </a:ext>
            </a:extLst>
          </p:cNvPr>
          <p:cNvSpPr txBox="1"/>
          <p:nvPr/>
        </p:nvSpPr>
        <p:spPr>
          <a:xfrm>
            <a:off x="425513" y="280658"/>
            <a:ext cx="10674036" cy="5970865"/>
          </a:xfrm>
          <a:prstGeom prst="rect">
            <a:avLst/>
          </a:prstGeom>
          <a:noFill/>
        </p:spPr>
        <p:txBody>
          <a:bodyPr wrap="square">
            <a:spAutoFit/>
          </a:bodyPr>
          <a:lstStyle/>
          <a:p>
            <a:pPr marL="0" marR="0" algn="ctr">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Strategies to Develop Housing Innovations for the Region</a:t>
            </a:r>
          </a:p>
          <a:p>
            <a:pPr algn="ctr">
              <a:buNone/>
            </a:pPr>
            <a:endParaRPr lang="en-US" sz="1800" b="0" i="1" dirty="0">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600"/>
              </a:spcAft>
              <a:buNone/>
            </a:pPr>
            <a:r>
              <a:rPr lang="en-US" sz="2400" b="0" i="1" dirty="0">
                <a:effectLst/>
                <a:latin typeface="Calibri" panose="020F0502020204030204" pitchFamily="34" charset="0"/>
                <a:ea typeface="Times New Roman" panose="02020603050405020304" pitchFamily="18" charset="0"/>
                <a:cs typeface="Calibri" panose="020F0502020204030204" pitchFamily="34" charset="0"/>
              </a:rPr>
              <a:t>INCOG uses a variety of strategies to think about housing creation in the Region:</a:t>
            </a:r>
          </a:p>
          <a:p>
            <a:pPr>
              <a:spcAft>
                <a:spcPts val="600"/>
              </a:spcAft>
              <a:buNone/>
            </a:pPr>
            <a:endParaRPr lang="en-US" sz="2400" b="0" i="1"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Aft>
                <a:spcPts val="600"/>
              </a:spcAft>
              <a:buFont typeface="Symbol" panose="05050102010706020507" pitchFamily="18"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Housing needs identified in Consolidated Annual Action Plan based on information provided by the public, local governments, lenders, and social service providers;</a:t>
            </a:r>
          </a:p>
          <a:p>
            <a:pPr marL="342900" marR="0" lvl="0" indent="-342900">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Administration of CDBG Infrastructure projects creates familiarity with needs of communities and builds partnerships with local leaders;</a:t>
            </a:r>
          </a:p>
          <a:p>
            <a:pPr marL="342900" marR="0" lvl="0" indent="-342900">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Long-established working relationships with member governments; </a:t>
            </a:r>
          </a:p>
          <a:p>
            <a:pPr marL="342900" marR="0" lvl="0" indent="-342900">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Emphasis on matching available resources with needs and focus on implementation; </a:t>
            </a:r>
          </a:p>
          <a:p>
            <a:pPr marL="342900" marR="0" lvl="0" indent="-342900">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Over time, established close relationships with non-profits and other community-based professionals;</a:t>
            </a:r>
          </a:p>
          <a:p>
            <a:pPr marR="0" lvl="0">
              <a:spcAft>
                <a:spcPts val="600"/>
              </a:spcAft>
            </a:pPr>
            <a:r>
              <a:rPr lang="en-US" sz="2200" dirty="0">
                <a:latin typeface="Calibri" panose="020F0502020204030204" pitchFamily="34" charset="0"/>
                <a:ea typeface="Times New Roman" panose="02020603050405020304" pitchFamily="18" charset="0"/>
                <a:cs typeface="Calibri" panose="020F0502020204030204" pitchFamily="34" charset="0"/>
              </a:rPr>
              <a:t> </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algn="ctr">
              <a:buNone/>
            </a:pPr>
            <a:endParaRPr lang="en-US" sz="2200" b="1" i="1" dirty="0">
              <a:effectLst/>
              <a:latin typeface="Calibri" panose="020F0502020204030204" pitchFamily="34" charset="0"/>
              <a:ea typeface="Times New Roman" panose="02020603050405020304" pitchFamily="18" charset="0"/>
              <a:cs typeface="Calibri" panose="020F0502020204030204" pitchFamily="34" charset="0"/>
            </a:endParaRPr>
          </a:p>
          <a:p>
            <a:pPr marL="0" marR="0"/>
            <a:r>
              <a:rPr lang="en-US" sz="2800" dirty="0">
                <a:effectLst/>
                <a:latin typeface="Footlight MT Light" panose="0204060206030A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816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83D6CA5A-438E-4B06-9967-952AD2A89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10" name="Rectangle 2">
            <a:extLst>
              <a:ext uri="{FF2B5EF4-FFF2-40B4-BE49-F238E27FC236}">
                <a16:creationId xmlns:a16="http://schemas.microsoft.com/office/drawing/2014/main" id="{4496C16F-0C01-4ABD-BA39-6916383A65D2}"/>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Housing &amp; Community Development</a:t>
            </a:r>
          </a:p>
        </p:txBody>
      </p:sp>
      <p:sp>
        <p:nvSpPr>
          <p:cNvPr id="11" name="Text Box 4">
            <a:extLst>
              <a:ext uri="{FF2B5EF4-FFF2-40B4-BE49-F238E27FC236}">
                <a16:creationId xmlns:a16="http://schemas.microsoft.com/office/drawing/2014/main" id="{BDD495D7-88A1-4C48-A5E0-4CCECF8A4634}"/>
              </a:ext>
            </a:extLst>
          </p:cNvPr>
          <p:cNvSpPr txBox="1">
            <a:spLocks noChangeArrowheads="1"/>
          </p:cNvSpPr>
          <p:nvPr/>
        </p:nvSpPr>
        <p:spPr bwMode="auto">
          <a:xfrm>
            <a:off x="870853" y="1421962"/>
            <a:ext cx="63246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spcBef>
                <a:spcPct val="0"/>
              </a:spcBef>
              <a:buFont typeface="Arial" panose="020B0604020202020204" pitchFamily="34" charset="0"/>
              <a:buChar char="•"/>
              <a:defRPr/>
            </a:pPr>
            <a:r>
              <a:rPr lang="en-US" altLang="en-US" sz="2000" dirty="0">
                <a:latin typeface="Century Gothic" panose="020B0502020202020204" pitchFamily="34" charset="0"/>
                <a:cs typeface="Arial" charset="0"/>
              </a:rPr>
              <a:t> </a:t>
            </a:r>
            <a:r>
              <a:rPr lang="en-US" altLang="en-US" sz="2000" b="1" dirty="0">
                <a:latin typeface="Century Gothic" panose="020B0502020202020204" pitchFamily="34" charset="0"/>
                <a:cs typeface="Arial" charset="0"/>
              </a:rPr>
              <a:t>Community Development Programs </a:t>
            </a:r>
          </a:p>
          <a:p>
            <a:pPr marL="800100" lvl="1" indent="-342900" eaLnBrk="1" hangingPunct="1">
              <a:buFont typeface="Arial" panose="020B0604020202020204" pitchFamily="34" charset="0"/>
              <a:buChar char="•"/>
              <a:defRPr/>
            </a:pPr>
            <a:r>
              <a:rPr lang="en-US" altLang="en-US" sz="2000" i="1" dirty="0">
                <a:latin typeface="Century Gothic" panose="020B0502020202020204" pitchFamily="34" charset="0"/>
                <a:cs typeface="Arial" charset="0"/>
              </a:rPr>
              <a:t>Urban County CDBG</a:t>
            </a:r>
          </a:p>
          <a:p>
            <a:pPr marL="800100" lvl="1" indent="-342900" eaLnBrk="1" hangingPunct="1">
              <a:buFont typeface="Arial" panose="020B0604020202020204" pitchFamily="34" charset="0"/>
              <a:buChar char="•"/>
              <a:defRPr/>
            </a:pPr>
            <a:r>
              <a:rPr lang="en-US" altLang="en-US" sz="2000" i="1" dirty="0">
                <a:latin typeface="Century Gothic" panose="020B0502020202020204" pitchFamily="34" charset="0"/>
                <a:cs typeface="Arial" charset="0"/>
              </a:rPr>
              <a:t>Small Cities CDBG Projects</a:t>
            </a:r>
          </a:p>
          <a:p>
            <a:pPr marL="800100" lvl="1" indent="-342900" eaLnBrk="1" hangingPunct="1">
              <a:buFont typeface="Arial" panose="020B0604020202020204" pitchFamily="34" charset="0"/>
              <a:buChar char="•"/>
              <a:defRPr/>
            </a:pPr>
            <a:r>
              <a:rPr lang="en-US" altLang="en-US" sz="2000" i="1" dirty="0">
                <a:latin typeface="Century Gothic" panose="020B0502020202020204" pitchFamily="34" charset="0"/>
                <a:cs typeface="Arial" charset="0"/>
              </a:rPr>
              <a:t>REAP</a:t>
            </a:r>
          </a:p>
          <a:p>
            <a:pPr marL="800100" lvl="1" indent="-342900">
              <a:spcBef>
                <a:spcPct val="0"/>
              </a:spcBef>
              <a:buFont typeface="Arial" panose="020B0604020202020204" pitchFamily="34" charset="0"/>
              <a:buChar char="•"/>
              <a:defRPr/>
            </a:pPr>
            <a:endParaRPr lang="en-US" altLang="en-US" sz="1600" b="1" i="1" dirty="0">
              <a:latin typeface="Century Gothic" panose="020B0502020202020204" pitchFamily="34" charset="0"/>
              <a:cs typeface="Arial" charset="0"/>
            </a:endParaRPr>
          </a:p>
          <a:p>
            <a:pPr marL="342900" lvl="1" indent="-342900">
              <a:spcBef>
                <a:spcPct val="0"/>
              </a:spcBef>
              <a:buFont typeface="Arial" panose="020B0604020202020204" pitchFamily="34" charset="0"/>
              <a:buChar char="•"/>
              <a:defRPr/>
            </a:pPr>
            <a:r>
              <a:rPr lang="en-US" altLang="en-US" sz="2000" b="1" dirty="0">
                <a:latin typeface="Century Gothic" panose="020B0502020202020204" pitchFamily="34" charset="0"/>
                <a:cs typeface="Arial" charset="0"/>
              </a:rPr>
              <a:t> Housing Programs </a:t>
            </a:r>
          </a:p>
          <a:p>
            <a:pPr marL="800100" lvl="1" indent="-342900" eaLnBrk="1" hangingPunct="1">
              <a:buFont typeface="Arial" panose="020B0604020202020204" pitchFamily="34" charset="0"/>
              <a:buChar char="•"/>
              <a:defRPr/>
            </a:pPr>
            <a:r>
              <a:rPr lang="en-US" altLang="en-US" sz="2000" i="1" dirty="0">
                <a:latin typeface="Century Gothic" panose="020B0502020202020204" pitchFamily="34" charset="0"/>
                <a:cs typeface="Arial" charset="0"/>
              </a:rPr>
              <a:t>HOME Consortium </a:t>
            </a:r>
          </a:p>
          <a:p>
            <a:pPr marL="800100" lvl="1" indent="-342900" eaLnBrk="1" hangingPunct="1">
              <a:buFont typeface="Arial" panose="020B0604020202020204" pitchFamily="34" charset="0"/>
              <a:buChar char="•"/>
              <a:defRPr/>
            </a:pPr>
            <a:r>
              <a:rPr lang="en-US" altLang="en-US" sz="2000" i="1" dirty="0">
                <a:latin typeface="Century Gothic" panose="020B0502020202020204" pitchFamily="34" charset="0"/>
                <a:cs typeface="Arial" charset="0"/>
              </a:rPr>
              <a:t>Affordable Senior Housing</a:t>
            </a:r>
          </a:p>
          <a:p>
            <a:pPr marL="1485900" lvl="2" indent="-342900" eaLnBrk="1" hangingPunct="1">
              <a:buFont typeface="Arial" panose="020B0604020202020204" pitchFamily="34" charset="0"/>
              <a:buChar char="•"/>
              <a:defRPr/>
            </a:pPr>
            <a:r>
              <a:rPr lang="en-US" altLang="en-US" sz="2000" i="1" dirty="0">
                <a:latin typeface="Century Gothic" panose="020B0502020202020204" pitchFamily="34" charset="0"/>
                <a:cs typeface="Arial" charset="0"/>
              </a:rPr>
              <a:t>12 Developments with 468 units</a:t>
            </a:r>
          </a:p>
          <a:p>
            <a:pPr marL="800100" lvl="1" indent="-342900" eaLnBrk="1" hangingPunct="1">
              <a:buFont typeface="Arial" panose="020B0604020202020204" pitchFamily="34" charset="0"/>
              <a:buChar char="•"/>
              <a:defRPr/>
            </a:pPr>
            <a:r>
              <a:rPr lang="en-US" altLang="en-US" sz="2000" i="1" dirty="0">
                <a:latin typeface="Century Gothic" panose="020B0502020202020204" pitchFamily="34" charset="0"/>
                <a:cs typeface="Arial" charset="0"/>
              </a:rPr>
              <a:t>Home Buyer Assistance</a:t>
            </a:r>
          </a:p>
          <a:p>
            <a:pPr marL="800100" lvl="1" indent="-342900" eaLnBrk="1" hangingPunct="1">
              <a:buFont typeface="Arial" panose="020B0604020202020204" pitchFamily="34" charset="0"/>
              <a:buChar char="•"/>
              <a:defRPr/>
            </a:pPr>
            <a:r>
              <a:rPr lang="en-US" altLang="en-US" sz="2000" i="1" dirty="0">
                <a:latin typeface="Century Gothic" panose="020B0502020202020204" pitchFamily="34" charset="0"/>
                <a:cs typeface="Arial" charset="0"/>
              </a:rPr>
              <a:t>New Construction</a:t>
            </a:r>
          </a:p>
          <a:p>
            <a:pPr marL="800100" lvl="1" indent="-342900" eaLnBrk="1" hangingPunct="1">
              <a:buFont typeface="Arial" panose="020B0604020202020204" pitchFamily="34" charset="0"/>
              <a:buChar char="•"/>
              <a:defRPr/>
            </a:pPr>
            <a:r>
              <a:rPr lang="en-US" altLang="en-US" sz="2000" i="1" dirty="0">
                <a:latin typeface="Century Gothic" panose="020B0502020202020204" pitchFamily="34" charset="0"/>
                <a:cs typeface="Arial" charset="0"/>
              </a:rPr>
              <a:t>Homeless Programs</a:t>
            </a:r>
            <a:endParaRPr lang="en-US" altLang="en-US" sz="2000" b="1" i="1" dirty="0">
              <a:solidFill>
                <a:srgbClr val="002060"/>
              </a:solidFill>
              <a:latin typeface="Century Gothic" panose="020B0502020202020204" pitchFamily="34" charset="0"/>
              <a:cs typeface="Arial" charset="0"/>
            </a:endParaRPr>
          </a:p>
          <a:p>
            <a:pPr marL="342900" lvl="1" indent="-342900">
              <a:spcBef>
                <a:spcPct val="0"/>
              </a:spcBef>
              <a:buFont typeface="Arial" panose="020B0604020202020204" pitchFamily="34" charset="0"/>
              <a:buChar char="•"/>
              <a:defRPr/>
            </a:pPr>
            <a:endParaRPr lang="en-US" altLang="en-US" sz="2000" b="1" dirty="0">
              <a:solidFill>
                <a:srgbClr val="002060"/>
              </a:solidFill>
              <a:latin typeface="Century Gothic" panose="020B0502020202020204" pitchFamily="34" charset="0"/>
              <a:cs typeface="Arial" charset="0"/>
            </a:endParaRPr>
          </a:p>
          <a:p>
            <a:pPr marL="0" lvl="1">
              <a:spcBef>
                <a:spcPct val="0"/>
              </a:spcBef>
              <a:buNone/>
              <a:defRPr/>
            </a:pPr>
            <a:br>
              <a:rPr lang="en-US" altLang="en-US" sz="2000" b="1" dirty="0">
                <a:solidFill>
                  <a:srgbClr val="002060"/>
                </a:solidFill>
                <a:latin typeface="Century Gothic" panose="020B0502020202020204" pitchFamily="34" charset="0"/>
                <a:cs typeface="Arial" charset="0"/>
              </a:rPr>
            </a:br>
            <a:endParaRPr lang="en-US" altLang="en-US" sz="2000" b="1" dirty="0">
              <a:latin typeface="Century Gothic" panose="020B0502020202020204" pitchFamily="34" charset="0"/>
              <a:cs typeface="Arial" charset="0"/>
            </a:endParaRPr>
          </a:p>
        </p:txBody>
      </p:sp>
      <p:pic>
        <p:nvPicPr>
          <p:cNvPr id="13" name="Picture 12">
            <a:extLst>
              <a:ext uri="{FF2B5EF4-FFF2-40B4-BE49-F238E27FC236}">
                <a16:creationId xmlns:a16="http://schemas.microsoft.com/office/drawing/2014/main" id="{03AA2745-92E6-44A8-BDEE-7036C83D742A}"/>
              </a:ext>
            </a:extLst>
          </p:cNvPr>
          <p:cNvPicPr>
            <a:picLocks noChangeAspect="1"/>
          </p:cNvPicPr>
          <p:nvPr/>
        </p:nvPicPr>
        <p:blipFill rotWithShape="1">
          <a:blip r:embed="rId4">
            <a:extLst>
              <a:ext uri="{28A0092B-C50C-407E-A947-70E740481C1C}">
                <a14:useLocalDpi xmlns:a14="http://schemas.microsoft.com/office/drawing/2010/main" val="0"/>
              </a:ext>
            </a:extLst>
          </a:blip>
          <a:srcRect t="24160" r="22338" b="22856"/>
          <a:stretch/>
        </p:blipFill>
        <p:spPr>
          <a:xfrm>
            <a:off x="6841785" y="3615343"/>
            <a:ext cx="4060136" cy="2077495"/>
          </a:xfrm>
          <a:prstGeom prst="rect">
            <a:avLst/>
          </a:prstGeom>
          <a:ln w="19050">
            <a:solidFill>
              <a:schemeClr val="bg1"/>
            </a:solidFill>
          </a:ln>
          <a:effectLst>
            <a:outerShdw blurRad="292100" dist="139700" dir="2700000" algn="tl" rotWithShape="0">
              <a:srgbClr val="333333">
                <a:alpha val="65000"/>
              </a:srgbClr>
            </a:outerShdw>
          </a:effectLst>
        </p:spPr>
      </p:pic>
      <p:pic>
        <p:nvPicPr>
          <p:cNvPr id="6" name="Picture 5" descr="A construction site with a building and a brick building&#10;&#10;AI-generated content may be incorrect.">
            <a:extLst>
              <a:ext uri="{FF2B5EF4-FFF2-40B4-BE49-F238E27FC236}">
                <a16:creationId xmlns:a16="http://schemas.microsoft.com/office/drawing/2014/main" id="{57B43EEC-579B-EBA3-D865-51762E3EE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2839" y="1042088"/>
            <a:ext cx="3922605" cy="2290232"/>
          </a:xfrm>
          <a:prstGeom prst="rect">
            <a:avLst/>
          </a:prstGeom>
          <a:ln w="19050">
            <a:solidFill>
              <a:schemeClr val="bg1"/>
            </a:solid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609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B5A26-D367-120A-CA81-5BCF641F6271}"/>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97C2810-F5B8-32E2-E8D6-18ABE2229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614"/>
            <a:ext cx="12192000" cy="6858000"/>
          </a:xfrm>
          <a:prstGeom prst="rect">
            <a:avLst/>
          </a:prstGeom>
        </p:spPr>
      </p:pic>
      <p:sp>
        <p:nvSpPr>
          <p:cNvPr id="10" name="Rectangle 2">
            <a:extLst>
              <a:ext uri="{FF2B5EF4-FFF2-40B4-BE49-F238E27FC236}">
                <a16:creationId xmlns:a16="http://schemas.microsoft.com/office/drawing/2014/main" id="{D063F6F5-E448-01F3-0F4D-B2D11505F2EB}"/>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Housing Programs</a:t>
            </a:r>
          </a:p>
        </p:txBody>
      </p:sp>
      <p:sp>
        <p:nvSpPr>
          <p:cNvPr id="11" name="Text Box 4">
            <a:extLst>
              <a:ext uri="{FF2B5EF4-FFF2-40B4-BE49-F238E27FC236}">
                <a16:creationId xmlns:a16="http://schemas.microsoft.com/office/drawing/2014/main" id="{77C8FDA9-C4B7-9551-B9BF-81F233E3706B}"/>
              </a:ext>
            </a:extLst>
          </p:cNvPr>
          <p:cNvSpPr txBox="1">
            <a:spLocks noChangeArrowheads="1"/>
          </p:cNvSpPr>
          <p:nvPr/>
        </p:nvSpPr>
        <p:spPr bwMode="auto">
          <a:xfrm>
            <a:off x="261256" y="1421962"/>
            <a:ext cx="6402191"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spcBef>
                <a:spcPct val="0"/>
              </a:spcBef>
              <a:buFont typeface="Arial" panose="020B0604020202020204" pitchFamily="34" charset="0"/>
              <a:buChar char="•"/>
              <a:defRPr/>
            </a:pPr>
            <a:r>
              <a:rPr lang="en-US" sz="2800" b="1" dirty="0">
                <a:effectLst/>
                <a:latin typeface="Calibri" panose="020F0502020204030204" pitchFamily="34" charset="0"/>
                <a:ea typeface="Calibri" panose="020F0502020204030204" pitchFamily="34" charset="0"/>
                <a:cs typeface="Arial" panose="020B0604020202020204" pitchFamily="34" charset="0"/>
              </a:rPr>
              <a:t>Tulsa County HOME Consortium</a:t>
            </a:r>
          </a:p>
          <a:p>
            <a:pPr marL="800100" lvl="1" indent="-342900">
              <a:spcBef>
                <a:spcPct val="0"/>
              </a:spcBef>
              <a:buFont typeface="Arial" panose="020B0604020202020204" pitchFamily="34" charset="0"/>
              <a:buChar char="•"/>
              <a:defRPr/>
            </a:pPr>
            <a:r>
              <a:rPr lang="en-US" sz="2200" dirty="0">
                <a:effectLst/>
                <a:ea typeface="Calibri" panose="020F0502020204030204" pitchFamily="34" charset="0"/>
                <a:cs typeface="Arial" panose="020B0604020202020204" pitchFamily="34" charset="0"/>
              </a:rPr>
              <a:t>Formed in 1994</a:t>
            </a:r>
          </a:p>
          <a:p>
            <a:pPr marL="800100" lvl="1" indent="-342900">
              <a:spcBef>
                <a:spcPct val="0"/>
              </a:spcBef>
              <a:buFont typeface="Arial" panose="020B0604020202020204" pitchFamily="34" charset="0"/>
              <a:buChar char="•"/>
              <a:defRPr/>
            </a:pPr>
            <a:r>
              <a:rPr lang="en-US" sz="2200" dirty="0">
                <a:ea typeface="Calibri" panose="020F0502020204030204" pitchFamily="34" charset="0"/>
                <a:cs typeface="Arial" panose="020B0604020202020204" pitchFamily="34" charset="0"/>
              </a:rPr>
              <a:t>FY2024 Allocation- $</a:t>
            </a:r>
            <a:r>
              <a:rPr lang="en-US" sz="2200" dirty="0">
                <a:effectLst/>
                <a:ea typeface="Times New Roman" panose="02020603050405020304" pitchFamily="18" charset="0"/>
                <a:cs typeface="Calibri" panose="020F0502020204030204" pitchFamily="34" charset="0"/>
              </a:rPr>
              <a:t>1,049,423</a:t>
            </a:r>
            <a:endParaRPr lang="en-US" sz="2200" dirty="0">
              <a:effectLst/>
              <a:ea typeface="Calibri" panose="020F0502020204030204" pitchFamily="34" charset="0"/>
              <a:cs typeface="Calibri" panose="020F0502020204030204" pitchFamily="34" charset="0"/>
            </a:endParaRPr>
          </a:p>
          <a:p>
            <a:pPr marL="800100" lvl="1" indent="-342900">
              <a:spcBef>
                <a:spcPct val="0"/>
              </a:spcBef>
              <a:buFont typeface="Arial" panose="020B0604020202020204" pitchFamily="34" charset="0"/>
              <a:buChar char="•"/>
              <a:defRPr/>
            </a:pPr>
            <a:r>
              <a:rPr lang="en-US" sz="2200" dirty="0">
                <a:effectLst/>
                <a:ea typeface="Calibri" panose="020F0502020204030204" pitchFamily="34" charset="0"/>
                <a:cs typeface="Arial" panose="020B0604020202020204" pitchFamily="34" charset="0"/>
              </a:rPr>
              <a:t>Serves 24 members governments in Northeastern Oklahoma in a geographic area that covers 5,291 square miles</a:t>
            </a:r>
          </a:p>
          <a:p>
            <a:pPr marL="800100" lvl="1" indent="-342900">
              <a:spcBef>
                <a:spcPct val="0"/>
              </a:spcBef>
              <a:buFont typeface="Arial" panose="020B0604020202020204" pitchFamily="34" charset="0"/>
              <a:buChar char="•"/>
              <a:defRPr/>
            </a:pPr>
            <a:r>
              <a:rPr lang="en-US" sz="2200" dirty="0">
                <a:effectLst/>
                <a:ea typeface="Calibri" panose="020F0502020204030204" pitchFamily="34" charset="0"/>
                <a:cs typeface="Arial" panose="020B0604020202020204" pitchFamily="34" charset="0"/>
              </a:rPr>
              <a:t>Includes 18 cities and 6 counties with an estimated total 2023 population of 593,606</a:t>
            </a:r>
          </a:p>
          <a:p>
            <a:pPr marL="800100" lvl="1" indent="-342900">
              <a:spcBef>
                <a:spcPct val="0"/>
              </a:spcBef>
              <a:buFont typeface="Arial" panose="020B0604020202020204" pitchFamily="34" charset="0"/>
              <a:buChar char="•"/>
              <a:defRPr/>
            </a:pPr>
            <a:r>
              <a:rPr lang="en-US" sz="2200" dirty="0">
                <a:effectLst/>
                <a:ea typeface="Calibri" panose="020F0502020204030204" pitchFamily="34" charset="0"/>
                <a:cs typeface="Arial" panose="020B0604020202020204" pitchFamily="34" charset="0"/>
              </a:rPr>
              <a:t>Includes rapidly growing suburban areas adjacent to the corporate city limits of Tulsa and small communities over 2,500 population, as well as the unincorporated rural areas of </a:t>
            </a:r>
            <a:r>
              <a:rPr lang="en-US" sz="2200" dirty="0">
                <a:ea typeface="Calibri" panose="020F0502020204030204" pitchFamily="34" charset="0"/>
                <a:cs typeface="Arial" panose="020B0604020202020204" pitchFamily="34" charset="0"/>
              </a:rPr>
              <a:t>6 </a:t>
            </a:r>
            <a:r>
              <a:rPr lang="en-US" sz="2200" dirty="0">
                <a:effectLst/>
                <a:ea typeface="Calibri" panose="020F0502020204030204" pitchFamily="34" charset="0"/>
                <a:cs typeface="Arial" panose="020B0604020202020204" pitchFamily="34" charset="0"/>
              </a:rPr>
              <a:t>counties</a:t>
            </a:r>
          </a:p>
          <a:p>
            <a:pPr marL="0" lvl="1">
              <a:spcBef>
                <a:spcPct val="0"/>
              </a:spcBef>
              <a:buNone/>
              <a:defRPr/>
            </a:pPr>
            <a:br>
              <a:rPr lang="en-US" altLang="en-US" sz="2000" b="1" dirty="0">
                <a:solidFill>
                  <a:srgbClr val="002060"/>
                </a:solidFill>
                <a:latin typeface="Century Gothic" panose="020B0502020202020204" pitchFamily="34" charset="0"/>
                <a:cs typeface="Arial" charset="0"/>
              </a:rPr>
            </a:br>
            <a:endParaRPr lang="en-US" altLang="en-US" sz="2000" b="1" dirty="0">
              <a:latin typeface="Century Gothic" panose="020B0502020202020204" pitchFamily="34" charset="0"/>
              <a:cs typeface="Arial" charset="0"/>
            </a:endParaRPr>
          </a:p>
        </p:txBody>
      </p:sp>
      <p:pic>
        <p:nvPicPr>
          <p:cNvPr id="3" name="Picture 2">
            <a:extLst>
              <a:ext uri="{FF2B5EF4-FFF2-40B4-BE49-F238E27FC236}">
                <a16:creationId xmlns:a16="http://schemas.microsoft.com/office/drawing/2014/main" id="{BD7FE446-8921-30DD-801C-094CD362AA0A}"/>
              </a:ext>
            </a:extLst>
          </p:cNvPr>
          <p:cNvPicPr>
            <a:picLocks noChangeAspect="1"/>
          </p:cNvPicPr>
          <p:nvPr/>
        </p:nvPicPr>
        <p:blipFill>
          <a:blip r:embed="rId4"/>
          <a:stretch>
            <a:fillRect/>
          </a:stretch>
        </p:blipFill>
        <p:spPr>
          <a:xfrm>
            <a:off x="6782638" y="116669"/>
            <a:ext cx="4538509" cy="5966113"/>
          </a:xfrm>
          <a:prstGeom prst="rect">
            <a:avLst/>
          </a:prstGeom>
        </p:spPr>
      </p:pic>
    </p:spTree>
    <p:extLst>
      <p:ext uri="{BB962C8B-B14F-4D97-AF65-F5344CB8AC3E}">
        <p14:creationId xmlns:p14="http://schemas.microsoft.com/office/powerpoint/2010/main" val="379222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D3234-C715-0590-8F01-361141D9E572}"/>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AC6C96A1-736C-53AA-1BE0-283B18D62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10" name="Rectangle 2">
            <a:extLst>
              <a:ext uri="{FF2B5EF4-FFF2-40B4-BE49-F238E27FC236}">
                <a16:creationId xmlns:a16="http://schemas.microsoft.com/office/drawing/2014/main" id="{E7EB2CDC-9C9A-1F99-1251-1C4698BFC8BB}"/>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12" name="Text Box 4">
            <a:extLst>
              <a:ext uri="{FF2B5EF4-FFF2-40B4-BE49-F238E27FC236}">
                <a16:creationId xmlns:a16="http://schemas.microsoft.com/office/drawing/2014/main" id="{8C282F7C-BA4D-5428-6AB4-1AA010DF4517}"/>
              </a:ext>
            </a:extLst>
          </p:cNvPr>
          <p:cNvSpPr txBox="1">
            <a:spLocks noChangeArrowheads="1"/>
          </p:cNvSpPr>
          <p:nvPr/>
        </p:nvSpPr>
        <p:spPr bwMode="auto">
          <a:xfrm flipV="1">
            <a:off x="684952" y="985946"/>
            <a:ext cx="4195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defRPr/>
            </a:pPr>
            <a:endParaRPr lang="en-US" altLang="en-US" sz="2400" dirty="0">
              <a:cs typeface="Arial" panose="020B0604020202020204" pitchFamily="34" charset="0"/>
            </a:endParaRPr>
          </a:p>
          <a:p>
            <a:pPr marL="0" lvl="1">
              <a:spcBef>
                <a:spcPct val="0"/>
              </a:spcBef>
              <a:buNone/>
              <a:defRPr/>
            </a:pPr>
            <a:br>
              <a:rPr lang="en-US" altLang="en-US" sz="1800" b="1" dirty="0">
                <a:solidFill>
                  <a:srgbClr val="002060"/>
                </a:solidFill>
                <a:latin typeface="Century Gothic" panose="020B0502020202020204" pitchFamily="34" charset="0"/>
                <a:cs typeface="Arial" charset="0"/>
              </a:rPr>
            </a:br>
            <a:endParaRPr lang="en-US" altLang="en-US" sz="1800" b="1" dirty="0">
              <a:latin typeface="Century Gothic" panose="020B0502020202020204" pitchFamily="34" charset="0"/>
              <a:cs typeface="Arial" charset="0"/>
            </a:endParaRPr>
          </a:p>
        </p:txBody>
      </p:sp>
      <p:sp>
        <p:nvSpPr>
          <p:cNvPr id="4" name="TextBox 3">
            <a:extLst>
              <a:ext uri="{FF2B5EF4-FFF2-40B4-BE49-F238E27FC236}">
                <a16:creationId xmlns:a16="http://schemas.microsoft.com/office/drawing/2014/main" id="{7B7B451A-AA1A-6C20-A92F-40307D465308}"/>
              </a:ext>
            </a:extLst>
          </p:cNvPr>
          <p:cNvSpPr txBox="1"/>
          <p:nvPr/>
        </p:nvSpPr>
        <p:spPr>
          <a:xfrm>
            <a:off x="425513" y="280658"/>
            <a:ext cx="10674036" cy="5770811"/>
          </a:xfrm>
          <a:prstGeom prst="rect">
            <a:avLst/>
          </a:prstGeom>
          <a:noFill/>
        </p:spPr>
        <p:txBody>
          <a:bodyPr wrap="square">
            <a:spAutoFit/>
          </a:bodyPr>
          <a:lstStyle/>
          <a:p>
            <a:pPr marL="0" marR="0" algn="ctr">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HOME Consortium Mission:</a:t>
            </a:r>
          </a:p>
          <a:p>
            <a:pPr algn="ctr">
              <a:buNone/>
            </a:pPr>
            <a:endParaRPr lang="en-US" sz="1800" b="0" i="1" dirty="0">
              <a:effectLst/>
              <a:latin typeface="Century Gothic" panose="020B0502020202020204" pitchFamily="34" charset="0"/>
              <a:ea typeface="Times New Roman" panose="02020603050405020304" pitchFamily="18" charset="0"/>
              <a:cs typeface="Times New Roman" panose="02020603050405020304" pitchFamily="18" charset="0"/>
            </a:endParaRPr>
          </a:p>
          <a:p>
            <a:pPr>
              <a:buNone/>
            </a:pPr>
            <a:r>
              <a:rPr lang="en-US" sz="2400" b="0" i="1" dirty="0">
                <a:effectLst/>
                <a:latin typeface="Calibri" panose="020F0502020204030204" pitchFamily="34" charset="0"/>
                <a:ea typeface="Times New Roman" panose="02020603050405020304" pitchFamily="18" charset="0"/>
                <a:cs typeface="Calibri" panose="020F0502020204030204" pitchFamily="34" charset="0"/>
              </a:rPr>
              <a:t>Foster partnerships for the creation of affordable housing for low- and moderate-income people</a:t>
            </a:r>
          </a:p>
          <a:p>
            <a:pPr algn="ctr">
              <a:buNone/>
            </a:pPr>
            <a:endParaRPr lang="en-US" sz="2400" b="0" i="1"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Aft>
                <a:spcPts val="600"/>
              </a:spcAft>
              <a:buFont typeface="Symbol" panose="05050102010706020507" pitchFamily="18"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Housing needs identified in Consolidated Annual Action Plan based on information provided by the public, local governments, lenders, and social service providers;</a:t>
            </a:r>
          </a:p>
          <a:p>
            <a:pPr marL="342900" marR="0" lvl="0" indent="-342900">
              <a:spcAft>
                <a:spcPts val="600"/>
              </a:spcAft>
              <a:buFont typeface="Symbol" panose="05050102010706020507" pitchFamily="18" charset="2"/>
              <a:buChar char=""/>
            </a:pP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Aft>
                <a:spcPts val="600"/>
              </a:spcAft>
              <a:buFont typeface="Symbol" panose="05050102010706020507" pitchFamily="18" charset="2"/>
              <a:buChar char=""/>
            </a:pPr>
            <a:r>
              <a:rPr lang="en-US" sz="2200" dirty="0">
                <a:effectLst/>
                <a:latin typeface="Calibri" panose="020F0502020204030204" pitchFamily="34" charset="0"/>
                <a:ea typeface="Times New Roman" panose="02020603050405020304" pitchFamily="18" charset="0"/>
                <a:cs typeface="Calibri" panose="020F0502020204030204" pitchFamily="34" charset="0"/>
              </a:rPr>
              <a:t>Partners include three designated CHDO non-profit housing partners: Vintage Housing, Community Action Resource &amp; Development and Boomtown Development Company (Habitat for Humanity);</a:t>
            </a:r>
          </a:p>
          <a:p>
            <a:pPr marL="342900" marR="0" lvl="0" indent="-342900">
              <a:spcAft>
                <a:spcPts val="600"/>
              </a:spcAft>
              <a:buFont typeface="Symbol" panose="05050102010706020507" pitchFamily="18" charset="2"/>
              <a:buChar char=""/>
            </a:pP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Aft>
                <a:spcPts val="600"/>
              </a:spcAft>
              <a:buFont typeface="Symbol" panose="05050102010706020507" pitchFamily="18" charset="2"/>
              <a:buChar char=""/>
            </a:pPr>
            <a:r>
              <a:rPr lang="en-US" sz="2200" dirty="0">
                <a:latin typeface="Calibri" panose="020F0502020204030204" pitchFamily="34" charset="0"/>
                <a:ea typeface="Times New Roman" panose="02020603050405020304" pitchFamily="18" charset="0"/>
                <a:cs typeface="Calibri" panose="020F0502020204030204" pitchFamily="34" charset="0"/>
              </a:rPr>
              <a:t>Certified Non-Profit Developers</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algn="ctr">
              <a:buNone/>
            </a:pPr>
            <a:endParaRPr lang="en-US" sz="2200" b="1" i="1" dirty="0">
              <a:effectLst/>
              <a:latin typeface="Calibri" panose="020F0502020204030204" pitchFamily="34" charset="0"/>
              <a:ea typeface="Times New Roman" panose="02020603050405020304" pitchFamily="18" charset="0"/>
              <a:cs typeface="Calibri" panose="020F0502020204030204" pitchFamily="34" charset="0"/>
            </a:endParaRPr>
          </a:p>
          <a:p>
            <a:pPr marL="0" marR="0"/>
            <a:r>
              <a:rPr lang="en-US" sz="2800" dirty="0">
                <a:effectLst/>
                <a:latin typeface="Footlight MT Light" panose="0204060206030A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510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0CB6F-0978-784E-01D4-4F1545E3A724}"/>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EBA951F7-07DC-956A-F3F1-3C67B02C9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10" name="Rectangle 2">
            <a:extLst>
              <a:ext uri="{FF2B5EF4-FFF2-40B4-BE49-F238E27FC236}">
                <a16:creationId xmlns:a16="http://schemas.microsoft.com/office/drawing/2014/main" id="{22F99DBB-20FF-7E50-F233-1ED7E131C648}"/>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32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Rehabilitation of Senior Apartments</a:t>
            </a:r>
            <a:endPar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pic>
        <p:nvPicPr>
          <p:cNvPr id="9" name="Picture 8" descr="A brick building with ladders and a truck&#10;&#10;AI-generated content may be incorrect.">
            <a:extLst>
              <a:ext uri="{FF2B5EF4-FFF2-40B4-BE49-F238E27FC236}">
                <a16:creationId xmlns:a16="http://schemas.microsoft.com/office/drawing/2014/main" id="{80877776-E042-2AC7-6923-79EBCA0B4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234" y="2634582"/>
            <a:ext cx="4210843" cy="3158132"/>
          </a:xfrm>
          <a:prstGeom prst="rect">
            <a:avLst/>
          </a:prstGeom>
          <a:ln w="19050">
            <a:solidFill>
              <a:schemeClr val="bg1"/>
            </a:solidFill>
          </a:ln>
          <a:effectLst>
            <a:outerShdw blurRad="292100" dist="139700" dir="2700000" algn="tl" rotWithShape="0">
              <a:srgbClr val="333333">
                <a:alpha val="65000"/>
              </a:srgbClr>
            </a:outerShdw>
          </a:effectLst>
        </p:spPr>
      </p:pic>
      <p:pic>
        <p:nvPicPr>
          <p:cNvPr id="7" name="Picture 6" descr="A long shot of a building&#10;&#10;AI-generated content may be incorrect.">
            <a:extLst>
              <a:ext uri="{FF2B5EF4-FFF2-40B4-BE49-F238E27FC236}">
                <a16:creationId xmlns:a16="http://schemas.microsoft.com/office/drawing/2014/main" id="{2967AB97-4F11-8FC0-1DD7-FA172C967990}"/>
              </a:ext>
            </a:extLst>
          </p:cNvPr>
          <p:cNvPicPr>
            <a:picLocks noChangeAspect="1"/>
          </p:cNvPicPr>
          <p:nvPr/>
        </p:nvPicPr>
        <p:blipFill>
          <a:blip r:embed="rId5">
            <a:extLst>
              <a:ext uri="{28A0092B-C50C-407E-A947-70E740481C1C}">
                <a14:useLocalDpi xmlns:a14="http://schemas.microsoft.com/office/drawing/2010/main" val="0"/>
              </a:ext>
            </a:extLst>
          </a:blip>
          <a:srcRect b="18121"/>
          <a:stretch/>
        </p:blipFill>
        <p:spPr>
          <a:xfrm>
            <a:off x="7512221" y="158297"/>
            <a:ext cx="4593621" cy="2820915"/>
          </a:xfrm>
          <a:prstGeom prst="rect">
            <a:avLst/>
          </a:prstGeom>
          <a:ln w="19050">
            <a:solidFill>
              <a:schemeClr val="bg1"/>
            </a:solidFill>
          </a:ln>
          <a:effectLst>
            <a:outerShdw blurRad="292100" dist="139700" dir="2700000" algn="tl" rotWithShape="0">
              <a:srgbClr val="333333">
                <a:alpha val="65000"/>
              </a:srgbClr>
            </a:outerShdw>
          </a:effectLst>
        </p:spPr>
      </p:pic>
      <p:sp>
        <p:nvSpPr>
          <p:cNvPr id="12" name="Text Box 4">
            <a:extLst>
              <a:ext uri="{FF2B5EF4-FFF2-40B4-BE49-F238E27FC236}">
                <a16:creationId xmlns:a16="http://schemas.microsoft.com/office/drawing/2014/main" id="{857AAD01-403A-AAD3-51B6-205CC007BBE5}"/>
              </a:ext>
            </a:extLst>
          </p:cNvPr>
          <p:cNvSpPr txBox="1">
            <a:spLocks noChangeArrowheads="1"/>
          </p:cNvSpPr>
          <p:nvPr/>
        </p:nvSpPr>
        <p:spPr bwMode="auto">
          <a:xfrm>
            <a:off x="684952" y="1031815"/>
            <a:ext cx="6228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indent="-342900">
              <a:spcBef>
                <a:spcPct val="0"/>
              </a:spcBef>
              <a:defRPr/>
            </a:pPr>
            <a:r>
              <a:rPr lang="en-US" altLang="en-US" sz="2400" dirty="0">
                <a:cs typeface="Arial" panose="020B0604020202020204" pitchFamily="34" charset="0"/>
              </a:rPr>
              <a:t>Vintage Housing Complexes</a:t>
            </a:r>
          </a:p>
          <a:p>
            <a:pPr indent="-342900">
              <a:spcBef>
                <a:spcPct val="0"/>
              </a:spcBef>
              <a:defRPr/>
            </a:pPr>
            <a:r>
              <a:rPr lang="en-US" altLang="en-US" sz="2400" dirty="0">
                <a:cs typeface="Arial" panose="020B0604020202020204" pitchFamily="34" charset="0"/>
              </a:rPr>
              <a:t>3 Completed To Date (Jenks, Coweta, Sapulpa)</a:t>
            </a:r>
          </a:p>
          <a:p>
            <a:pPr marL="0" lvl="1">
              <a:spcBef>
                <a:spcPct val="0"/>
              </a:spcBef>
              <a:buNone/>
              <a:defRPr/>
            </a:pPr>
            <a:br>
              <a:rPr lang="en-US" altLang="en-US" sz="1800" b="1" dirty="0">
                <a:solidFill>
                  <a:srgbClr val="002060"/>
                </a:solidFill>
                <a:latin typeface="Century Gothic" panose="020B0502020202020204" pitchFamily="34" charset="0"/>
                <a:cs typeface="Arial" charset="0"/>
              </a:rPr>
            </a:br>
            <a:endParaRPr lang="en-US" altLang="en-US" sz="1800" b="1" dirty="0">
              <a:latin typeface="Century Gothic" panose="020B0502020202020204" pitchFamily="34" charset="0"/>
              <a:cs typeface="Arial" charset="0"/>
            </a:endParaRPr>
          </a:p>
        </p:txBody>
      </p:sp>
      <p:pic>
        <p:nvPicPr>
          <p:cNvPr id="3" name="Picture 2" descr="A brick building with a door and a lawn&#10;&#10;AI-generated content may be incorrect.">
            <a:extLst>
              <a:ext uri="{FF2B5EF4-FFF2-40B4-BE49-F238E27FC236}">
                <a16:creationId xmlns:a16="http://schemas.microsoft.com/office/drawing/2014/main" id="{B37A2979-B47C-B75D-3FD5-BB482155BB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084" y="1971785"/>
            <a:ext cx="4736975" cy="3801450"/>
          </a:xfrm>
          <a:prstGeom prst="rect">
            <a:avLst/>
          </a:prstGeom>
          <a:ln w="1905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013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51D02-18A4-3C97-A350-497C045A525E}"/>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8C958C45-9683-F0F8-95F4-15FAA40C0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10" name="Rectangle 2">
            <a:extLst>
              <a:ext uri="{FF2B5EF4-FFF2-40B4-BE49-F238E27FC236}">
                <a16:creationId xmlns:a16="http://schemas.microsoft.com/office/drawing/2014/main" id="{416DBA2F-FA8B-FE87-73CC-D376BD6BB863}"/>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defRPr/>
            </a:pPr>
            <a:r>
              <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Rental Housing Construction</a:t>
            </a:r>
          </a:p>
        </p:txBody>
      </p:sp>
      <p:sp>
        <p:nvSpPr>
          <p:cNvPr id="12" name="Text Box 4">
            <a:extLst>
              <a:ext uri="{FF2B5EF4-FFF2-40B4-BE49-F238E27FC236}">
                <a16:creationId xmlns:a16="http://schemas.microsoft.com/office/drawing/2014/main" id="{BFCC6E4C-930E-4CD7-FB87-43C2F7B9785B}"/>
              </a:ext>
            </a:extLst>
          </p:cNvPr>
          <p:cNvSpPr txBox="1">
            <a:spLocks noChangeArrowheads="1"/>
          </p:cNvSpPr>
          <p:nvPr/>
        </p:nvSpPr>
        <p:spPr bwMode="auto">
          <a:xfrm>
            <a:off x="684953" y="1031815"/>
            <a:ext cx="5842308" cy="490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defRPr/>
            </a:pPr>
            <a:endParaRPr lang="en-US" altLang="en-US" sz="1800" b="1"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endParaRPr lang="en-US" altLang="en-US" sz="2000" dirty="0">
              <a:latin typeface="Arial" panose="020B0604020202020204" pitchFamily="34" charset="0"/>
            </a:endParaRPr>
          </a:p>
          <a:p>
            <a:pPr marL="342900" indent="-342900">
              <a:spcBef>
                <a:spcPct val="0"/>
              </a:spcBef>
              <a:buFont typeface="Arial" panose="020B0604020202020204" pitchFamily="34" charset="0"/>
              <a:buChar char="•"/>
              <a:defRPr/>
            </a:pPr>
            <a:r>
              <a:rPr lang="en-US" altLang="en-US" sz="2400" dirty="0">
                <a:cs typeface="Calibri" panose="020F0502020204030204" pitchFamily="34" charset="0"/>
              </a:rPr>
              <a:t>Nehemiah Community Development- Developer</a:t>
            </a:r>
            <a:endParaRPr lang="en-US" altLang="en-US" sz="2400" b="1" dirty="0">
              <a:cs typeface="Calibri" panose="020F0502020204030204" pitchFamily="34" charset="0"/>
            </a:endParaRPr>
          </a:p>
          <a:p>
            <a:pPr marL="342900" indent="-342900">
              <a:buFont typeface="Arial" panose="020B0604020202020204" pitchFamily="34" charset="0"/>
              <a:buChar char="•"/>
              <a:defRPr/>
            </a:pPr>
            <a:r>
              <a:rPr lang="en-US" altLang="en-US" sz="2400" dirty="0">
                <a:cs typeface="Calibri" panose="020F0502020204030204" pitchFamily="34" charset="0"/>
              </a:rPr>
              <a:t>Funding Partners</a:t>
            </a:r>
          </a:p>
          <a:p>
            <a:pPr marL="1200150" lvl="1" indent="-457200">
              <a:buFont typeface="Arial" panose="020B0604020202020204" pitchFamily="34" charset="0"/>
              <a:buChar char="•"/>
              <a:defRPr/>
            </a:pPr>
            <a:r>
              <a:rPr lang="en-US" altLang="en-US" sz="2000" dirty="0">
                <a:cs typeface="Calibri" panose="020F0502020204030204" pitchFamily="34" charset="0"/>
              </a:rPr>
              <a:t>Tulsa Co. HOME Consortium (40%)</a:t>
            </a:r>
          </a:p>
          <a:p>
            <a:pPr marL="1200150" lvl="1" indent="-457200">
              <a:buFont typeface="Arial" panose="020B0604020202020204" pitchFamily="34" charset="0"/>
              <a:buChar char="•"/>
              <a:defRPr/>
            </a:pPr>
            <a:r>
              <a:rPr lang="en-US" altLang="en-US" sz="2000" dirty="0">
                <a:cs typeface="Calibri" panose="020F0502020204030204" pitchFamily="34" charset="0"/>
              </a:rPr>
              <a:t>Federal Home Loan Bank </a:t>
            </a:r>
            <a:br>
              <a:rPr lang="en-US" altLang="en-US" sz="2000" dirty="0">
                <a:cs typeface="Calibri" panose="020F0502020204030204" pitchFamily="34" charset="0"/>
              </a:rPr>
            </a:br>
            <a:r>
              <a:rPr lang="en-US" altLang="en-US" sz="2000" dirty="0">
                <a:cs typeface="Calibri" panose="020F0502020204030204" pitchFamily="34" charset="0"/>
              </a:rPr>
              <a:t>of Topeka</a:t>
            </a:r>
          </a:p>
          <a:p>
            <a:pPr marL="1200150" lvl="1" indent="-457200">
              <a:buFont typeface="Arial" panose="020B0604020202020204" pitchFamily="34" charset="0"/>
              <a:buChar char="•"/>
              <a:defRPr/>
            </a:pPr>
            <a:r>
              <a:rPr lang="en-US" altLang="en-US" sz="2000" dirty="0">
                <a:cs typeface="Calibri" panose="020F0502020204030204" pitchFamily="34" charset="0"/>
              </a:rPr>
              <a:t>Lyon Foundation</a:t>
            </a:r>
          </a:p>
          <a:p>
            <a:pPr marL="1200150" lvl="1" indent="-457200">
              <a:buFont typeface="Arial" panose="020B0604020202020204" pitchFamily="34" charset="0"/>
              <a:buChar char="•"/>
              <a:defRPr/>
            </a:pPr>
            <a:r>
              <a:rPr lang="en-US" altLang="en-US" sz="2000" dirty="0" err="1">
                <a:cs typeface="Calibri" panose="020F0502020204030204" pitchFamily="34" charset="0"/>
              </a:rPr>
              <a:t>Truity</a:t>
            </a:r>
            <a:r>
              <a:rPr lang="en-US" altLang="en-US" sz="2000" dirty="0">
                <a:cs typeface="Calibri" panose="020F0502020204030204" pitchFamily="34" charset="0"/>
              </a:rPr>
              <a:t> Credit Union</a:t>
            </a:r>
          </a:p>
          <a:p>
            <a:pPr marL="342900" indent="-342900">
              <a:spcBef>
                <a:spcPts val="432"/>
              </a:spcBef>
              <a:buFont typeface="Arial" panose="020B0604020202020204" pitchFamily="34" charset="0"/>
              <a:buChar char="•"/>
              <a:defRPr/>
            </a:pPr>
            <a:r>
              <a:rPr lang="en-US" altLang="en-US" sz="2400" dirty="0">
                <a:cs typeface="Calibri" panose="020F0502020204030204" pitchFamily="34" charset="0"/>
              </a:rPr>
              <a:t>Ribbon Cutting Phase I on </a:t>
            </a:r>
            <a:br>
              <a:rPr lang="en-US" altLang="en-US" sz="2400" dirty="0">
                <a:cs typeface="Calibri" panose="020F0502020204030204" pitchFamily="34" charset="0"/>
              </a:rPr>
            </a:br>
            <a:r>
              <a:rPr lang="en-US" altLang="en-US" sz="2400" dirty="0">
                <a:cs typeface="Calibri" panose="020F0502020204030204" pitchFamily="34" charset="0"/>
              </a:rPr>
              <a:t>August 30, 2018</a:t>
            </a:r>
          </a:p>
          <a:p>
            <a:pPr marL="342900" indent="-342900">
              <a:spcBef>
                <a:spcPts val="432"/>
              </a:spcBef>
              <a:buFont typeface="Arial" panose="020B0604020202020204" pitchFamily="34" charset="0"/>
              <a:buChar char="•"/>
              <a:defRPr/>
            </a:pPr>
            <a:r>
              <a:rPr lang="en-US" altLang="en-US" sz="2400" dirty="0">
                <a:cs typeface="Calibri" panose="020F0502020204030204" pitchFamily="34" charset="0"/>
              </a:rPr>
              <a:t>18 units completed</a:t>
            </a:r>
            <a:endParaRPr lang="en-US" altLang="en-US" sz="2000" b="1" dirty="0">
              <a:cs typeface="Calibri" panose="020F0502020204030204" pitchFamily="34" charset="0"/>
            </a:endParaRPr>
          </a:p>
        </p:txBody>
      </p:sp>
      <p:pic>
        <p:nvPicPr>
          <p:cNvPr id="2" name="Picture 1">
            <a:extLst>
              <a:ext uri="{FF2B5EF4-FFF2-40B4-BE49-F238E27FC236}">
                <a16:creationId xmlns:a16="http://schemas.microsoft.com/office/drawing/2014/main" id="{6CD58291-BEBE-F7DE-0170-6395A73DA502}"/>
              </a:ext>
            </a:extLst>
          </p:cNvPr>
          <p:cNvPicPr>
            <a:picLocks noChangeAspect="1"/>
          </p:cNvPicPr>
          <p:nvPr/>
        </p:nvPicPr>
        <p:blipFill rotWithShape="1">
          <a:blip r:embed="rId4">
            <a:extLst>
              <a:ext uri="{28A0092B-C50C-407E-A947-70E740481C1C}">
                <a14:useLocalDpi xmlns:a14="http://schemas.microsoft.com/office/drawing/2010/main" val="0"/>
              </a:ext>
            </a:extLst>
          </a:blip>
          <a:srcRect t="24160" r="11274" b="17420"/>
          <a:stretch/>
        </p:blipFill>
        <p:spPr>
          <a:xfrm>
            <a:off x="6391274" y="1772452"/>
            <a:ext cx="5493961" cy="3069509"/>
          </a:xfrm>
          <a:prstGeom prst="rect">
            <a:avLst/>
          </a:prstGeom>
          <a:ln w="19050">
            <a:solidFill>
              <a:schemeClr val="bg1"/>
            </a:solid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DA47F4E-83D8-5C16-13F6-9FE1DE7B9B2E}"/>
              </a:ext>
            </a:extLst>
          </p:cNvPr>
          <p:cNvSpPr txBox="1"/>
          <p:nvPr/>
        </p:nvSpPr>
        <p:spPr>
          <a:xfrm>
            <a:off x="693289" y="1031815"/>
            <a:ext cx="7225025" cy="523220"/>
          </a:xfrm>
          <a:prstGeom prst="rect">
            <a:avLst/>
          </a:prstGeom>
          <a:noFill/>
        </p:spPr>
        <p:txBody>
          <a:bodyPr wrap="square">
            <a:spAutoFit/>
          </a:bodyPr>
          <a:lstStyle/>
          <a:p>
            <a:pPr>
              <a:spcBef>
                <a:spcPct val="0"/>
              </a:spcBef>
              <a:buNone/>
              <a:defRPr/>
            </a:pPr>
            <a:r>
              <a:rPr lang="en-US" altLang="en-US" sz="2800" b="1" dirty="0">
                <a:latin typeface="Arial" panose="020B0604020202020204" pitchFamily="34" charset="0"/>
                <a:cs typeface="Arial" panose="020B0604020202020204" pitchFamily="34" charset="0"/>
              </a:rPr>
              <a:t>The Cottages on 6th Street in Bartlesville</a:t>
            </a:r>
          </a:p>
        </p:txBody>
      </p:sp>
    </p:spTree>
    <p:extLst>
      <p:ext uri="{BB962C8B-B14F-4D97-AF65-F5344CB8AC3E}">
        <p14:creationId xmlns:p14="http://schemas.microsoft.com/office/powerpoint/2010/main" val="256606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C713-383D-4F2F-ADF1-C82CA8C909C8}"/>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0AED2D0-24D4-5933-8A39-92826DB4C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3" name="Text Box 4">
            <a:extLst>
              <a:ext uri="{FF2B5EF4-FFF2-40B4-BE49-F238E27FC236}">
                <a16:creationId xmlns:a16="http://schemas.microsoft.com/office/drawing/2014/main" id="{016E5B9D-D663-E9D1-313A-1B22E3F2BD31}"/>
              </a:ext>
            </a:extLst>
          </p:cNvPr>
          <p:cNvSpPr txBox="1">
            <a:spLocks noChangeArrowheads="1"/>
          </p:cNvSpPr>
          <p:nvPr/>
        </p:nvSpPr>
        <p:spPr bwMode="auto">
          <a:xfrm>
            <a:off x="684952" y="1031815"/>
            <a:ext cx="5302191"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defRPr/>
            </a:pPr>
            <a:endParaRPr lang="en-US" altLang="en-US" sz="2400" b="1" dirty="0">
              <a:latin typeface="Arial" panose="020B0604020202020204" pitchFamily="34" charset="0"/>
              <a:cs typeface="Arial" panose="020B0604020202020204" pitchFamily="34" charset="0"/>
            </a:endParaRPr>
          </a:p>
          <a:p>
            <a:pPr marL="457200" indent="-457200">
              <a:defRPr/>
            </a:pPr>
            <a:r>
              <a:rPr lang="en-US" altLang="en-US" sz="2600" dirty="0">
                <a:cs typeface="Calibri" panose="020F0502020204030204" pitchFamily="34" charset="0"/>
              </a:rPr>
              <a:t>Phase I &amp; II- 12 units</a:t>
            </a:r>
          </a:p>
          <a:p>
            <a:pPr marL="457200" indent="-457200">
              <a:defRPr/>
            </a:pPr>
            <a:r>
              <a:rPr lang="en-US" altLang="en-US" sz="2600" dirty="0">
                <a:cs typeface="Calibri" panose="020F0502020204030204" pitchFamily="34" charset="0"/>
              </a:rPr>
              <a:t>544 Sq. Ft. of Living Space</a:t>
            </a:r>
          </a:p>
          <a:p>
            <a:pPr marL="1200150" lvl="1" indent="-457200">
              <a:buFont typeface="Arial" panose="020B0604020202020204" pitchFamily="34" charset="0"/>
              <a:buChar char="•"/>
              <a:defRPr/>
            </a:pPr>
            <a:r>
              <a:rPr lang="en-US" altLang="en-US" sz="2400" dirty="0">
                <a:cs typeface="Calibri" panose="020F0502020204030204" pitchFamily="34" charset="0"/>
              </a:rPr>
              <a:t>Living Room</a:t>
            </a:r>
          </a:p>
          <a:p>
            <a:pPr marL="1200150" lvl="1" indent="-457200">
              <a:buFont typeface="Arial" panose="020B0604020202020204" pitchFamily="34" charset="0"/>
              <a:buChar char="•"/>
              <a:defRPr/>
            </a:pPr>
            <a:r>
              <a:rPr lang="en-US" altLang="en-US" sz="2400" dirty="0">
                <a:cs typeface="Calibri" panose="020F0502020204030204" pitchFamily="34" charset="0"/>
              </a:rPr>
              <a:t>Full Kitchen</a:t>
            </a:r>
          </a:p>
          <a:p>
            <a:pPr marL="1200150" lvl="1" indent="-457200">
              <a:buFont typeface="Arial" panose="020B0604020202020204" pitchFamily="34" charset="0"/>
              <a:buChar char="•"/>
              <a:defRPr/>
            </a:pPr>
            <a:r>
              <a:rPr lang="en-US" altLang="en-US" sz="2400" dirty="0">
                <a:cs typeface="Calibri" panose="020F0502020204030204" pitchFamily="34" charset="0"/>
              </a:rPr>
              <a:t>Bathroom</a:t>
            </a:r>
          </a:p>
          <a:p>
            <a:pPr marL="1200150" lvl="1" indent="-457200">
              <a:buFont typeface="Arial" panose="020B0604020202020204" pitchFamily="34" charset="0"/>
              <a:buChar char="•"/>
              <a:defRPr/>
            </a:pPr>
            <a:r>
              <a:rPr lang="en-US" altLang="en-US" sz="2400" dirty="0">
                <a:cs typeface="Calibri" panose="020F0502020204030204" pitchFamily="34" charset="0"/>
              </a:rPr>
              <a:t>2 Bedrooms</a:t>
            </a:r>
          </a:p>
          <a:p>
            <a:pPr lvl="1" indent="-457200">
              <a:buFont typeface="Arial" charset="0"/>
              <a:buChar char="•"/>
              <a:defRPr/>
            </a:pPr>
            <a:r>
              <a:rPr lang="en-US" altLang="en-US" sz="2600" dirty="0">
                <a:cs typeface="Calibri" panose="020F0502020204030204" pitchFamily="34" charset="0"/>
              </a:rPr>
              <a:t>Phase III- 6 units</a:t>
            </a:r>
          </a:p>
          <a:p>
            <a:pPr lvl="1" indent="-457200">
              <a:buFont typeface="Arial" charset="0"/>
              <a:buChar char="•"/>
              <a:defRPr/>
            </a:pPr>
            <a:r>
              <a:rPr lang="en-US" altLang="en-US" sz="2600" dirty="0">
                <a:cs typeface="Calibri" panose="020F0502020204030204" pitchFamily="34" charset="0"/>
              </a:rPr>
              <a:t>1,080 Sq. Ft. of Living Space</a:t>
            </a:r>
          </a:p>
          <a:p>
            <a:pPr marL="1200150" lvl="1" indent="-457200">
              <a:buFont typeface="Arial" panose="020B0604020202020204" pitchFamily="34" charset="0"/>
              <a:buChar char="•"/>
              <a:defRPr/>
            </a:pPr>
            <a:r>
              <a:rPr lang="en-US" altLang="en-US" sz="2400" dirty="0">
                <a:cs typeface="Calibri" panose="020F0502020204030204" pitchFamily="34" charset="0"/>
              </a:rPr>
              <a:t>3 Bedrooms</a:t>
            </a:r>
            <a:endParaRPr lang="en-US" altLang="en-US" sz="2000" b="1" dirty="0">
              <a:cs typeface="Calibri" panose="020F0502020204030204" pitchFamily="34" charset="0"/>
            </a:endParaRPr>
          </a:p>
        </p:txBody>
      </p:sp>
      <p:pic>
        <p:nvPicPr>
          <p:cNvPr id="6" name="Picture 5">
            <a:extLst>
              <a:ext uri="{FF2B5EF4-FFF2-40B4-BE49-F238E27FC236}">
                <a16:creationId xmlns:a16="http://schemas.microsoft.com/office/drawing/2014/main" id="{4A473FF3-B5D2-F74F-4A8B-B7BA58331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1008" y="1825530"/>
            <a:ext cx="6837253" cy="2918485"/>
          </a:xfrm>
          <a:prstGeom prst="rect">
            <a:avLst/>
          </a:prstGeom>
        </p:spPr>
      </p:pic>
      <p:sp>
        <p:nvSpPr>
          <p:cNvPr id="7" name="Rectangle 2">
            <a:extLst>
              <a:ext uri="{FF2B5EF4-FFF2-40B4-BE49-F238E27FC236}">
                <a16:creationId xmlns:a16="http://schemas.microsoft.com/office/drawing/2014/main" id="{6E5C2A8A-2E88-4230-D6B6-959F9C98C01E}"/>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defRPr/>
            </a:pPr>
            <a:r>
              <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Rental Housing Construction</a:t>
            </a:r>
          </a:p>
        </p:txBody>
      </p:sp>
    </p:spTree>
    <p:extLst>
      <p:ext uri="{BB962C8B-B14F-4D97-AF65-F5344CB8AC3E}">
        <p14:creationId xmlns:p14="http://schemas.microsoft.com/office/powerpoint/2010/main" val="296762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AA817-4770-9F6B-32DF-02A1842EF986}"/>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FC04F8C1-F2AC-A17B-6B12-4A61A17E5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674"/>
            <a:ext cx="12192000" cy="6858000"/>
          </a:xfrm>
          <a:prstGeom prst="rect">
            <a:avLst/>
          </a:prstGeom>
        </p:spPr>
      </p:pic>
      <p:sp>
        <p:nvSpPr>
          <p:cNvPr id="7" name="Rectangle 2">
            <a:extLst>
              <a:ext uri="{FF2B5EF4-FFF2-40B4-BE49-F238E27FC236}">
                <a16:creationId xmlns:a16="http://schemas.microsoft.com/office/drawing/2014/main" id="{99B84038-E256-10C8-D78F-7E62F7C3A10D}"/>
              </a:ext>
            </a:extLst>
          </p:cNvPr>
          <p:cNvSpPr txBox="1">
            <a:spLocks noChangeArrowheads="1"/>
          </p:cNvSpPr>
          <p:nvPr/>
        </p:nvSpPr>
        <p:spPr>
          <a:xfrm>
            <a:off x="261256" y="-4655"/>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defRPr/>
            </a:pPr>
            <a:r>
              <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Rental Housing Construction</a:t>
            </a:r>
          </a:p>
        </p:txBody>
      </p:sp>
      <p:pic>
        <p:nvPicPr>
          <p:cNvPr id="4" name="Picture 3">
            <a:extLst>
              <a:ext uri="{FF2B5EF4-FFF2-40B4-BE49-F238E27FC236}">
                <a16:creationId xmlns:a16="http://schemas.microsoft.com/office/drawing/2014/main" id="{2F76AD45-0AF3-B4A7-39B8-2D3983688A21}"/>
              </a:ext>
            </a:extLst>
          </p:cNvPr>
          <p:cNvPicPr>
            <a:picLocks noChangeAspect="1"/>
          </p:cNvPicPr>
          <p:nvPr/>
        </p:nvPicPr>
        <p:blipFill>
          <a:blip r:embed="rId4"/>
          <a:stretch>
            <a:fillRect/>
          </a:stretch>
        </p:blipFill>
        <p:spPr>
          <a:xfrm>
            <a:off x="6532416" y="1519087"/>
            <a:ext cx="5386084" cy="4081086"/>
          </a:xfrm>
          <a:prstGeom prst="rect">
            <a:avLst/>
          </a:prstGeom>
          <a:ln w="19050">
            <a:solidFill>
              <a:schemeClr val="bg1"/>
            </a:solid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E70376A-6D8A-6DDA-4049-47FBA83D0ED4}"/>
              </a:ext>
            </a:extLst>
          </p:cNvPr>
          <p:cNvSpPr txBox="1"/>
          <p:nvPr/>
        </p:nvSpPr>
        <p:spPr>
          <a:xfrm>
            <a:off x="693289" y="1031815"/>
            <a:ext cx="8951454" cy="523220"/>
          </a:xfrm>
          <a:prstGeom prst="rect">
            <a:avLst/>
          </a:prstGeom>
          <a:noFill/>
        </p:spPr>
        <p:txBody>
          <a:bodyPr wrap="square">
            <a:spAutoFit/>
          </a:bodyPr>
          <a:lstStyle/>
          <a:p>
            <a:pPr eaLnBrk="1" hangingPunct="1">
              <a:spcBef>
                <a:spcPct val="0"/>
              </a:spcBef>
              <a:buNone/>
              <a:defRPr/>
            </a:pPr>
            <a:r>
              <a:rPr lang="en-US" altLang="en-US" sz="2800" b="1" dirty="0">
                <a:latin typeface="Arial" panose="020B0604020202020204" pitchFamily="34" charset="0"/>
                <a:cs typeface="Arial" panose="020B0604020202020204" pitchFamily="34" charset="0"/>
              </a:rPr>
              <a:t>Pioneer Townhomes Pawhuska</a:t>
            </a:r>
          </a:p>
        </p:txBody>
      </p:sp>
      <p:sp>
        <p:nvSpPr>
          <p:cNvPr id="9" name="Text Box 4">
            <a:extLst>
              <a:ext uri="{FF2B5EF4-FFF2-40B4-BE49-F238E27FC236}">
                <a16:creationId xmlns:a16="http://schemas.microsoft.com/office/drawing/2014/main" id="{10402535-2509-7130-1D7F-7D29F5243754}"/>
              </a:ext>
            </a:extLst>
          </p:cNvPr>
          <p:cNvSpPr txBox="1">
            <a:spLocks noChangeArrowheads="1"/>
          </p:cNvSpPr>
          <p:nvPr/>
        </p:nvSpPr>
        <p:spPr bwMode="auto">
          <a:xfrm>
            <a:off x="684953" y="1031815"/>
            <a:ext cx="5842308" cy="445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defRPr/>
            </a:pPr>
            <a:endParaRPr lang="en-US" altLang="en-US" sz="1800" b="1"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endParaRPr lang="en-US" altLang="en-US" sz="2000" dirty="0">
              <a:latin typeface="Arial" panose="020B0604020202020204" pitchFamily="34" charset="0"/>
            </a:endParaRPr>
          </a:p>
          <a:p>
            <a:pPr marL="457200" indent="-457200">
              <a:defRPr/>
            </a:pPr>
            <a:r>
              <a:rPr lang="en-US" altLang="en-US" sz="2500" dirty="0">
                <a:cs typeface="Calibri" panose="020F0502020204030204" pitchFamily="34" charset="0"/>
              </a:rPr>
              <a:t>40 Total Units; 5 HOME Units</a:t>
            </a:r>
          </a:p>
          <a:p>
            <a:pPr marL="457200" indent="-457200">
              <a:defRPr/>
            </a:pPr>
            <a:r>
              <a:rPr lang="en-US" altLang="en-US" sz="2500" dirty="0">
                <a:cs typeface="Calibri" panose="020F0502020204030204" pitchFamily="34" charset="0"/>
              </a:rPr>
              <a:t>Total Budget $9.9 Million; $1.03M HOME</a:t>
            </a:r>
          </a:p>
          <a:p>
            <a:pPr marL="457200" indent="-457200">
              <a:defRPr/>
            </a:pPr>
            <a:r>
              <a:rPr lang="en-US" altLang="en-US" sz="2500" dirty="0">
                <a:cs typeface="Calibri" panose="020F0502020204030204" pitchFamily="34" charset="0"/>
              </a:rPr>
              <a:t>2-Story Townhomes; 3 Bedroom Units</a:t>
            </a:r>
          </a:p>
          <a:p>
            <a:pPr marL="457200" indent="-457200">
              <a:defRPr/>
            </a:pPr>
            <a:r>
              <a:rPr lang="en-US" altLang="en-US" sz="2500" dirty="0">
                <a:cs typeface="Calibri" panose="020F0502020204030204" pitchFamily="34" charset="0"/>
              </a:rPr>
              <a:t>Sources of Funds</a:t>
            </a:r>
          </a:p>
          <a:p>
            <a:pPr marL="914400" lvl="1" indent="-457200">
              <a:buFont typeface="Arial" panose="020B0604020202020204" pitchFamily="34" charset="0"/>
              <a:buChar char="•"/>
              <a:defRPr/>
            </a:pPr>
            <a:r>
              <a:rPr lang="en-US" altLang="en-US" sz="2100" dirty="0">
                <a:cs typeface="Calibri" panose="020F0502020204030204" pitchFamily="34" charset="0"/>
              </a:rPr>
              <a:t>USDA 538 Loan: $3.170M</a:t>
            </a:r>
          </a:p>
          <a:p>
            <a:pPr marL="914400" lvl="1" indent="-457200">
              <a:buFont typeface="Arial" panose="020B0604020202020204" pitchFamily="34" charset="0"/>
              <a:buChar char="•"/>
              <a:defRPr/>
            </a:pPr>
            <a:r>
              <a:rPr lang="en-US" altLang="en-US" sz="2100" dirty="0">
                <a:cs typeface="Calibri" panose="020F0502020204030204" pitchFamily="34" charset="0"/>
              </a:rPr>
              <a:t>HOME: $1.03M</a:t>
            </a:r>
          </a:p>
          <a:p>
            <a:pPr marL="914400" lvl="1" indent="-457200">
              <a:buFont typeface="Arial" panose="020B0604020202020204" pitchFamily="34" charset="0"/>
              <a:buChar char="•"/>
              <a:defRPr/>
            </a:pPr>
            <a:r>
              <a:rPr lang="en-US" altLang="en-US" sz="2100" dirty="0">
                <a:cs typeface="Calibri" panose="020F0502020204030204" pitchFamily="34" charset="0"/>
              </a:rPr>
              <a:t>Federal HLB AHP: $1.2M</a:t>
            </a:r>
          </a:p>
          <a:p>
            <a:pPr marL="914400" lvl="1" indent="-457200">
              <a:buFont typeface="Arial" panose="020B0604020202020204" pitchFamily="34" charset="0"/>
              <a:buChar char="•"/>
              <a:defRPr/>
            </a:pPr>
            <a:r>
              <a:rPr lang="en-US" altLang="en-US" sz="2100" dirty="0">
                <a:cs typeface="Calibri" panose="020F0502020204030204" pitchFamily="34" charset="0"/>
              </a:rPr>
              <a:t>OHFA Credits: $4.1M</a:t>
            </a:r>
          </a:p>
        </p:txBody>
      </p:sp>
    </p:spTree>
    <p:extLst>
      <p:ext uri="{BB962C8B-B14F-4D97-AF65-F5344CB8AC3E}">
        <p14:creationId xmlns:p14="http://schemas.microsoft.com/office/powerpoint/2010/main" val="20507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1CA21-52C4-1CDA-8FE6-6FB1EE647E04}"/>
            </a:ext>
          </a:extLst>
        </p:cNvPr>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B21A06B-3DA4-15F1-1361-79903EE88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4" y="-144460"/>
            <a:ext cx="12192000" cy="6858000"/>
          </a:xfrm>
          <a:prstGeom prst="rect">
            <a:avLst/>
          </a:prstGeom>
        </p:spPr>
      </p:pic>
      <p:sp>
        <p:nvSpPr>
          <p:cNvPr id="10" name="Rectangle 2">
            <a:extLst>
              <a:ext uri="{FF2B5EF4-FFF2-40B4-BE49-F238E27FC236}">
                <a16:creationId xmlns:a16="http://schemas.microsoft.com/office/drawing/2014/main" id="{A3C4F8A3-2FED-E5A4-DC7E-027BF0342986}"/>
              </a:ext>
            </a:extLst>
          </p:cNvPr>
          <p:cNvSpPr txBox="1">
            <a:spLocks noChangeArrowheads="1"/>
          </p:cNvSpPr>
          <p:nvPr/>
        </p:nvSpPr>
        <p:spPr>
          <a:xfrm>
            <a:off x="261256" y="384457"/>
            <a:ext cx="11930744"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4000" b="1" dirty="0">
                <a:solidFill>
                  <a:srgbClr val="00206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Homebuyer Assistance Program</a:t>
            </a:r>
          </a:p>
        </p:txBody>
      </p:sp>
      <p:sp>
        <p:nvSpPr>
          <p:cNvPr id="6" name="Text Box 4">
            <a:extLst>
              <a:ext uri="{FF2B5EF4-FFF2-40B4-BE49-F238E27FC236}">
                <a16:creationId xmlns:a16="http://schemas.microsoft.com/office/drawing/2014/main" id="{E1D424AD-E2EE-1BA0-80CB-A684ED273A59}"/>
              </a:ext>
            </a:extLst>
          </p:cNvPr>
          <p:cNvSpPr txBox="1">
            <a:spLocks noChangeArrowheads="1"/>
          </p:cNvSpPr>
          <p:nvPr/>
        </p:nvSpPr>
        <p:spPr bwMode="auto">
          <a:xfrm>
            <a:off x="162962" y="1532559"/>
            <a:ext cx="11769505" cy="461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nSpc>
                <a:spcPct val="150000"/>
              </a:lnSpc>
              <a:spcBef>
                <a:spcPts val="600"/>
              </a:spcBef>
              <a:buFont typeface="Arial" panose="020B0604020202020204" pitchFamily="34" charset="0"/>
              <a:buChar char="•"/>
              <a:defRPr/>
            </a:pPr>
            <a:r>
              <a:rPr lang="en-US" altLang="en-US" sz="2400" dirty="0">
                <a:cs typeface="Calibri" panose="020F0502020204030204" pitchFamily="34" charset="0"/>
              </a:rPr>
              <a:t>HOME-funded </a:t>
            </a:r>
          </a:p>
          <a:p>
            <a:pPr marL="342900" indent="-342900">
              <a:lnSpc>
                <a:spcPct val="150000"/>
              </a:lnSpc>
              <a:spcBef>
                <a:spcPts val="600"/>
              </a:spcBef>
              <a:buFont typeface="Arial" panose="020B0604020202020204" pitchFamily="34" charset="0"/>
              <a:buChar char="•"/>
              <a:defRPr/>
            </a:pPr>
            <a:r>
              <a:rPr lang="en-US" altLang="en-US" sz="2400" dirty="0">
                <a:cs typeface="Calibri" panose="020F0502020204030204" pitchFamily="34" charset="0"/>
              </a:rPr>
              <a:t>Downpayment and closing cost assistance to income-eligible homebuyers</a:t>
            </a:r>
          </a:p>
          <a:p>
            <a:pPr marL="342900" indent="-342900">
              <a:lnSpc>
                <a:spcPct val="150000"/>
              </a:lnSpc>
              <a:spcBef>
                <a:spcPts val="600"/>
              </a:spcBef>
              <a:buFont typeface="Arial" panose="020B0604020202020204" pitchFamily="34" charset="0"/>
              <a:buChar char="•"/>
              <a:defRPr/>
            </a:pPr>
            <a:r>
              <a:rPr lang="en-US" altLang="en-US" sz="2400" dirty="0">
                <a:cs typeface="Calibri" panose="020F0502020204030204" pitchFamily="34" charset="0"/>
              </a:rPr>
              <a:t>Traditional requirements such as maximum of $5,000</a:t>
            </a:r>
          </a:p>
          <a:p>
            <a:pPr marL="342900" indent="-342900">
              <a:lnSpc>
                <a:spcPct val="150000"/>
              </a:lnSpc>
              <a:spcBef>
                <a:spcPts val="600"/>
              </a:spcBef>
              <a:buFont typeface="Arial" panose="020B0604020202020204" pitchFamily="34" charset="0"/>
              <a:buChar char="•"/>
              <a:defRPr/>
            </a:pPr>
            <a:r>
              <a:rPr lang="en-US" altLang="en-US" sz="2400" dirty="0">
                <a:cs typeface="Calibri" panose="020F0502020204030204" pitchFamily="34" charset="0"/>
              </a:rPr>
              <a:t>Provided to over 750 households since program initiated in 1994</a:t>
            </a:r>
          </a:p>
          <a:p>
            <a:pPr marL="0" marR="0">
              <a:lnSpc>
                <a:spcPct val="150000"/>
              </a:lnSpc>
              <a:spcBef>
                <a:spcPts val="600"/>
              </a:spcBef>
              <a:spcAft>
                <a:spcPts val="600"/>
              </a:spcAft>
            </a:pPr>
            <a:r>
              <a:rPr lang="en-US" sz="2400" dirty="0">
                <a:effectLst/>
                <a:ea typeface="Times New Roman" panose="02020603050405020304" pitchFamily="18" charset="0"/>
                <a:cs typeface="Calibri" panose="020F0502020204030204" pitchFamily="34" charset="0"/>
              </a:rPr>
              <a:t>   Administered through Subrecipient </a:t>
            </a:r>
            <a:r>
              <a:rPr lang="en-US" sz="2400">
                <a:effectLst/>
                <a:ea typeface="Times New Roman" panose="02020603050405020304" pitchFamily="18" charset="0"/>
                <a:cs typeface="Calibri" panose="020F0502020204030204" pitchFamily="34" charset="0"/>
              </a:rPr>
              <a:t>partners (CAPs)</a:t>
            </a:r>
            <a:endParaRPr lang="en-US" sz="2400" dirty="0">
              <a:effectLst/>
              <a:ea typeface="Times New Roman" panose="02020603050405020304" pitchFamily="18" charset="0"/>
              <a:cs typeface="Calibri" panose="020F0502020204030204" pitchFamily="34" charset="0"/>
            </a:endParaRPr>
          </a:p>
          <a:p>
            <a:pPr marL="0" marR="0">
              <a:lnSpc>
                <a:spcPct val="150000"/>
              </a:lnSpc>
              <a:spcBef>
                <a:spcPts val="600"/>
              </a:spcBef>
              <a:spcAft>
                <a:spcPts val="600"/>
              </a:spcAft>
            </a:pPr>
            <a:r>
              <a:rPr lang="en-US" sz="2400" dirty="0">
                <a:ea typeface="Times New Roman" panose="02020603050405020304" pitchFamily="18" charset="0"/>
                <a:cs typeface="Calibri" panose="020F0502020204030204" pitchFamily="34" charset="0"/>
              </a:rPr>
              <a:t>   Homebuyers assisted in communities throughout the Consortium region</a:t>
            </a:r>
          </a:p>
          <a:p>
            <a:pPr marL="0" marR="0">
              <a:lnSpc>
                <a:spcPct val="150000"/>
              </a:lnSpc>
              <a:spcBef>
                <a:spcPts val="600"/>
              </a:spcBef>
              <a:spcAft>
                <a:spcPts val="600"/>
              </a:spcAft>
            </a:pPr>
            <a:r>
              <a:rPr lang="en-US" sz="2400" dirty="0">
                <a:ea typeface="Times New Roman" panose="02020603050405020304" pitchFamily="18" charset="0"/>
                <a:cs typeface="Calibri" panose="020F0502020204030204" pitchFamily="34" charset="0"/>
              </a:rPr>
              <a:t>   Assistance provided mostly in principal cities and less frequently in rural </a:t>
            </a:r>
            <a:r>
              <a:rPr lang="en-US" sz="2800" dirty="0">
                <a:ea typeface="Times New Roman" panose="02020603050405020304" pitchFamily="18" charset="0"/>
                <a:cs typeface="Calibri" panose="020F0502020204030204" pitchFamily="34" charset="0"/>
              </a:rPr>
              <a:t>areas</a:t>
            </a:r>
            <a:r>
              <a:rPr lang="en-US" sz="2800" dirty="0">
                <a:effectLst/>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4242907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1293</TotalTime>
  <Words>1289</Words>
  <Application>Microsoft Office PowerPoint</Application>
  <PresentationFormat>Widescreen</PresentationFormat>
  <Paragraphs>175</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Calibri</vt:lpstr>
      <vt:lpstr>Century Gothic</vt:lpstr>
      <vt:lpstr>Footlight MT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Gemeinhart, Brad</dc:creator>
  <cp:lastModifiedBy>Brierre, Claudia</cp:lastModifiedBy>
  <cp:revision>26</cp:revision>
  <cp:lastPrinted>2025-05-05T22:07:46Z</cp:lastPrinted>
  <dcterms:created xsi:type="dcterms:W3CDTF">2025-04-28T19:27:30Z</dcterms:created>
  <dcterms:modified xsi:type="dcterms:W3CDTF">2025-05-05T22:11:46Z</dcterms:modified>
</cp:coreProperties>
</file>