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0" r:id="rId3"/>
    <p:sldMasterId id="2147483714" r:id="rId4"/>
    <p:sldMasterId id="2147483733" r:id="rId5"/>
    <p:sldMasterId id="2147483745" r:id="rId6"/>
  </p:sldMasterIdLst>
  <p:notesMasterIdLst>
    <p:notesMasterId r:id="rId63"/>
  </p:notesMasterIdLst>
  <p:sldIdLst>
    <p:sldId id="2147171007" r:id="rId7"/>
    <p:sldId id="2147171008" r:id="rId8"/>
    <p:sldId id="720" r:id="rId9"/>
    <p:sldId id="2147171020" r:id="rId10"/>
    <p:sldId id="2147171056" r:id="rId11"/>
    <p:sldId id="2147170993" r:id="rId12"/>
    <p:sldId id="2145705321" r:id="rId13"/>
    <p:sldId id="2147171009" r:id="rId14"/>
    <p:sldId id="2147171010" r:id="rId15"/>
    <p:sldId id="2147171011" r:id="rId16"/>
    <p:sldId id="718" r:id="rId17"/>
    <p:sldId id="693" r:id="rId18"/>
    <p:sldId id="2147171064" r:id="rId19"/>
    <p:sldId id="2147171024" r:id="rId20"/>
    <p:sldId id="2147171014" r:id="rId21"/>
    <p:sldId id="2147171013" r:id="rId22"/>
    <p:sldId id="2147171016" r:id="rId23"/>
    <p:sldId id="2147171025" r:id="rId24"/>
    <p:sldId id="690" r:id="rId25"/>
    <p:sldId id="2147171061" r:id="rId26"/>
    <p:sldId id="2147171026" r:id="rId27"/>
    <p:sldId id="2147171051" r:id="rId28"/>
    <p:sldId id="2147171045" r:id="rId29"/>
    <p:sldId id="2147171063" r:id="rId30"/>
    <p:sldId id="2147171060" r:id="rId31"/>
    <p:sldId id="266" r:id="rId32"/>
    <p:sldId id="673" r:id="rId33"/>
    <p:sldId id="2147171062" r:id="rId34"/>
    <p:sldId id="2147171065" r:id="rId35"/>
    <p:sldId id="274" r:id="rId36"/>
    <p:sldId id="2147171057" r:id="rId37"/>
    <p:sldId id="2147170992" r:id="rId38"/>
    <p:sldId id="2147171058" r:id="rId39"/>
    <p:sldId id="2147171059" r:id="rId40"/>
    <p:sldId id="2147171019" r:id="rId41"/>
    <p:sldId id="709" r:id="rId42"/>
    <p:sldId id="2147170984" r:id="rId43"/>
    <p:sldId id="2147171044" r:id="rId44"/>
    <p:sldId id="256" r:id="rId45"/>
    <p:sldId id="257" r:id="rId46"/>
    <p:sldId id="258" r:id="rId47"/>
    <p:sldId id="259" r:id="rId48"/>
    <p:sldId id="260" r:id="rId49"/>
    <p:sldId id="261" r:id="rId50"/>
    <p:sldId id="262" r:id="rId51"/>
    <p:sldId id="263" r:id="rId52"/>
    <p:sldId id="264" r:id="rId53"/>
    <p:sldId id="265" r:id="rId54"/>
    <p:sldId id="2147171066" r:id="rId55"/>
    <p:sldId id="267" r:id="rId56"/>
    <p:sldId id="268" r:id="rId57"/>
    <p:sldId id="269" r:id="rId58"/>
    <p:sldId id="270" r:id="rId59"/>
    <p:sldId id="271" r:id="rId60"/>
    <p:sldId id="272" r:id="rId61"/>
    <p:sldId id="27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7DA86-2930-4C06-829D-91D19605C01F}" v="31" dt="2025-05-07T13:49:48.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Schwartz" userId="4dd83173-e2e7-4bd4-9c11-f3161ad958bf" providerId="ADAL" clId="{F8D7DA86-2930-4C06-829D-91D19605C01F}"/>
    <pc:docChg chg="undo custSel addSld delSld modSld sldOrd addMainMaster delMainMaster">
      <pc:chgData name="Brett Schwartz" userId="4dd83173-e2e7-4bd4-9c11-f3161ad958bf" providerId="ADAL" clId="{F8D7DA86-2930-4C06-829D-91D19605C01F}" dt="2025-05-07T17:55:25.818" v="611" actId="20577"/>
      <pc:docMkLst>
        <pc:docMk/>
      </pc:docMkLst>
      <pc:sldChg chg="add del setBg">
        <pc:chgData name="Brett Schwartz" userId="4dd83173-e2e7-4bd4-9c11-f3161ad958bf" providerId="ADAL" clId="{F8D7DA86-2930-4C06-829D-91D19605C01F}" dt="2025-05-07T13:49:48.877" v="609"/>
        <pc:sldMkLst>
          <pc:docMk/>
          <pc:sldMk cId="0" sldId="256"/>
        </pc:sldMkLst>
      </pc:sldChg>
      <pc:sldChg chg="del">
        <pc:chgData name="Brett Schwartz" userId="4dd83173-e2e7-4bd4-9c11-f3161ad958bf" providerId="ADAL" clId="{F8D7DA86-2930-4C06-829D-91D19605C01F}" dt="2025-05-02T18:00:53.478" v="72" actId="47"/>
        <pc:sldMkLst>
          <pc:docMk/>
          <pc:sldMk cId="3453775077" sldId="256"/>
        </pc:sldMkLst>
      </pc:sldChg>
      <pc:sldChg chg="add del setBg">
        <pc:chgData name="Brett Schwartz" userId="4dd83173-e2e7-4bd4-9c11-f3161ad958bf" providerId="ADAL" clId="{F8D7DA86-2930-4C06-829D-91D19605C01F}" dt="2025-05-07T13:49:48.877" v="609"/>
        <pc:sldMkLst>
          <pc:docMk/>
          <pc:sldMk cId="0" sldId="257"/>
        </pc:sldMkLst>
      </pc:sldChg>
      <pc:sldChg chg="add del">
        <pc:chgData name="Brett Schwartz" userId="4dd83173-e2e7-4bd4-9c11-f3161ad958bf" providerId="ADAL" clId="{F8D7DA86-2930-4C06-829D-91D19605C01F}" dt="2025-05-07T13:49:48.877" v="609"/>
        <pc:sldMkLst>
          <pc:docMk/>
          <pc:sldMk cId="0" sldId="258"/>
        </pc:sldMkLst>
      </pc:sldChg>
      <pc:sldChg chg="add del">
        <pc:chgData name="Brett Schwartz" userId="4dd83173-e2e7-4bd4-9c11-f3161ad958bf" providerId="ADAL" clId="{F8D7DA86-2930-4C06-829D-91D19605C01F}" dt="2025-05-07T13:49:48.877" v="609"/>
        <pc:sldMkLst>
          <pc:docMk/>
          <pc:sldMk cId="0" sldId="259"/>
        </pc:sldMkLst>
      </pc:sldChg>
      <pc:sldChg chg="del">
        <pc:chgData name="Brett Schwartz" userId="4dd83173-e2e7-4bd4-9c11-f3161ad958bf" providerId="ADAL" clId="{F8D7DA86-2930-4C06-829D-91D19605C01F}" dt="2025-05-02T18:01:51.741" v="74" actId="47"/>
        <pc:sldMkLst>
          <pc:docMk/>
          <pc:sldMk cId="3571350559" sldId="259"/>
        </pc:sldMkLst>
      </pc:sldChg>
      <pc:sldChg chg="add del">
        <pc:chgData name="Brett Schwartz" userId="4dd83173-e2e7-4bd4-9c11-f3161ad958bf" providerId="ADAL" clId="{F8D7DA86-2930-4C06-829D-91D19605C01F}" dt="2025-05-07T13:49:48.877" v="609"/>
        <pc:sldMkLst>
          <pc:docMk/>
          <pc:sldMk cId="0" sldId="260"/>
        </pc:sldMkLst>
      </pc:sldChg>
      <pc:sldChg chg="add del setBg">
        <pc:chgData name="Brett Schwartz" userId="4dd83173-e2e7-4bd4-9c11-f3161ad958bf" providerId="ADAL" clId="{F8D7DA86-2930-4C06-829D-91D19605C01F}" dt="2025-05-07T13:49:48.877" v="609"/>
        <pc:sldMkLst>
          <pc:docMk/>
          <pc:sldMk cId="0" sldId="261"/>
        </pc:sldMkLst>
      </pc:sldChg>
      <pc:sldChg chg="add del setBg">
        <pc:chgData name="Brett Schwartz" userId="4dd83173-e2e7-4bd4-9c11-f3161ad958bf" providerId="ADAL" clId="{F8D7DA86-2930-4C06-829D-91D19605C01F}" dt="2025-05-07T13:49:48.877" v="609"/>
        <pc:sldMkLst>
          <pc:docMk/>
          <pc:sldMk cId="0" sldId="262"/>
        </pc:sldMkLst>
      </pc:sldChg>
      <pc:sldChg chg="add del setBg">
        <pc:chgData name="Brett Schwartz" userId="4dd83173-e2e7-4bd4-9c11-f3161ad958bf" providerId="ADAL" clId="{F8D7DA86-2930-4C06-829D-91D19605C01F}" dt="2025-05-07T13:49:48.877" v="609"/>
        <pc:sldMkLst>
          <pc:docMk/>
          <pc:sldMk cId="0" sldId="263"/>
        </pc:sldMkLst>
      </pc:sldChg>
      <pc:sldChg chg="del">
        <pc:chgData name="Brett Schwartz" userId="4dd83173-e2e7-4bd4-9c11-f3161ad958bf" providerId="ADAL" clId="{F8D7DA86-2930-4C06-829D-91D19605C01F}" dt="2025-05-02T18:01:00.273" v="73" actId="47"/>
        <pc:sldMkLst>
          <pc:docMk/>
          <pc:sldMk cId="3711919253" sldId="263"/>
        </pc:sldMkLst>
      </pc:sldChg>
      <pc:sldChg chg="add del setBg">
        <pc:chgData name="Brett Schwartz" userId="4dd83173-e2e7-4bd4-9c11-f3161ad958bf" providerId="ADAL" clId="{F8D7DA86-2930-4C06-829D-91D19605C01F}" dt="2025-05-07T13:49:48.877" v="609"/>
        <pc:sldMkLst>
          <pc:docMk/>
          <pc:sldMk cId="0" sldId="264"/>
        </pc:sldMkLst>
      </pc:sldChg>
      <pc:sldChg chg="add del setBg">
        <pc:chgData name="Brett Schwartz" userId="4dd83173-e2e7-4bd4-9c11-f3161ad958bf" providerId="ADAL" clId="{F8D7DA86-2930-4C06-829D-91D19605C01F}" dt="2025-05-07T13:49:48.877" v="609"/>
        <pc:sldMkLst>
          <pc:docMk/>
          <pc:sldMk cId="0" sldId="265"/>
        </pc:sldMkLst>
      </pc:sldChg>
      <pc:sldChg chg="modSp mod">
        <pc:chgData name="Brett Schwartz" userId="4dd83173-e2e7-4bd4-9c11-f3161ad958bf" providerId="ADAL" clId="{F8D7DA86-2930-4C06-829D-91D19605C01F}" dt="2025-05-07T17:55:25.818" v="611" actId="20577"/>
        <pc:sldMkLst>
          <pc:docMk/>
          <pc:sldMk cId="0" sldId="266"/>
        </pc:sldMkLst>
        <pc:spChg chg="mod">
          <ac:chgData name="Brett Schwartz" userId="4dd83173-e2e7-4bd4-9c11-f3161ad958bf" providerId="ADAL" clId="{F8D7DA86-2930-4C06-829D-91D19605C01F}" dt="2025-05-07T17:55:25.818" v="611" actId="20577"/>
          <ac:spMkLst>
            <pc:docMk/>
            <pc:sldMk cId="0" sldId="266"/>
            <ac:spMk id="3" creationId="{F2A7EFE0-13B7-D783-A086-C47E8C502352}"/>
          </ac:spMkLst>
        </pc:spChg>
      </pc:sldChg>
      <pc:sldChg chg="add del">
        <pc:chgData name="Brett Schwartz" userId="4dd83173-e2e7-4bd4-9c11-f3161ad958bf" providerId="ADAL" clId="{F8D7DA86-2930-4C06-829D-91D19605C01F}" dt="2025-05-07T13:49:48.877" v="609"/>
        <pc:sldMkLst>
          <pc:docMk/>
          <pc:sldMk cId="0" sldId="267"/>
        </pc:sldMkLst>
      </pc:sldChg>
      <pc:sldChg chg="add del">
        <pc:chgData name="Brett Schwartz" userId="4dd83173-e2e7-4bd4-9c11-f3161ad958bf" providerId="ADAL" clId="{F8D7DA86-2930-4C06-829D-91D19605C01F}" dt="2025-05-07T13:49:48.877" v="609"/>
        <pc:sldMkLst>
          <pc:docMk/>
          <pc:sldMk cId="0" sldId="268"/>
        </pc:sldMkLst>
      </pc:sldChg>
      <pc:sldChg chg="add del setBg">
        <pc:chgData name="Brett Schwartz" userId="4dd83173-e2e7-4bd4-9c11-f3161ad958bf" providerId="ADAL" clId="{F8D7DA86-2930-4C06-829D-91D19605C01F}" dt="2025-05-07T13:49:48.877" v="609"/>
        <pc:sldMkLst>
          <pc:docMk/>
          <pc:sldMk cId="0" sldId="269"/>
        </pc:sldMkLst>
      </pc:sldChg>
      <pc:sldChg chg="add del ord setBg">
        <pc:chgData name="Brett Schwartz" userId="4dd83173-e2e7-4bd4-9c11-f3161ad958bf" providerId="ADAL" clId="{F8D7DA86-2930-4C06-829D-91D19605C01F}" dt="2025-05-07T13:49:48.877" v="609"/>
        <pc:sldMkLst>
          <pc:docMk/>
          <pc:sldMk cId="0" sldId="270"/>
        </pc:sldMkLst>
      </pc:sldChg>
      <pc:sldChg chg="add del setBg">
        <pc:chgData name="Brett Schwartz" userId="4dd83173-e2e7-4bd4-9c11-f3161ad958bf" providerId="ADAL" clId="{F8D7DA86-2930-4C06-829D-91D19605C01F}" dt="2025-05-07T13:49:48.877" v="609"/>
        <pc:sldMkLst>
          <pc:docMk/>
          <pc:sldMk cId="0" sldId="271"/>
        </pc:sldMkLst>
      </pc:sldChg>
      <pc:sldChg chg="add del setBg">
        <pc:chgData name="Brett Schwartz" userId="4dd83173-e2e7-4bd4-9c11-f3161ad958bf" providerId="ADAL" clId="{F8D7DA86-2930-4C06-829D-91D19605C01F}" dt="2025-05-07T13:49:48.877" v="609"/>
        <pc:sldMkLst>
          <pc:docMk/>
          <pc:sldMk cId="0" sldId="272"/>
        </pc:sldMkLst>
      </pc:sldChg>
      <pc:sldChg chg="add del setBg">
        <pc:chgData name="Brett Schwartz" userId="4dd83173-e2e7-4bd4-9c11-f3161ad958bf" providerId="ADAL" clId="{F8D7DA86-2930-4C06-829D-91D19605C01F}" dt="2025-05-07T13:49:48.877" v="609"/>
        <pc:sldMkLst>
          <pc:docMk/>
          <pc:sldMk cId="0" sldId="273"/>
        </pc:sldMkLst>
      </pc:sldChg>
      <pc:sldChg chg="add del">
        <pc:chgData name="Brett Schwartz" userId="4dd83173-e2e7-4bd4-9c11-f3161ad958bf" providerId="ADAL" clId="{F8D7DA86-2930-4C06-829D-91D19605C01F}" dt="2025-05-06T15:58:07.703" v="470" actId="47"/>
        <pc:sldMkLst>
          <pc:docMk/>
          <pc:sldMk cId="4111413121" sldId="274"/>
        </pc:sldMkLst>
      </pc:sldChg>
      <pc:sldChg chg="add del ord">
        <pc:chgData name="Brett Schwartz" userId="4dd83173-e2e7-4bd4-9c11-f3161ad958bf" providerId="ADAL" clId="{F8D7DA86-2930-4C06-829D-91D19605C01F}" dt="2025-05-02T18:00:18.669" v="69" actId="47"/>
        <pc:sldMkLst>
          <pc:docMk/>
          <pc:sldMk cId="1596257721" sldId="278"/>
        </pc:sldMkLst>
      </pc:sldChg>
      <pc:sldChg chg="add del ord">
        <pc:chgData name="Brett Schwartz" userId="4dd83173-e2e7-4bd4-9c11-f3161ad958bf" providerId="ADAL" clId="{F8D7DA86-2930-4C06-829D-91D19605C01F}" dt="2025-05-02T17:59:41.915" v="68"/>
        <pc:sldMkLst>
          <pc:docMk/>
          <pc:sldMk cId="0" sldId="673"/>
        </pc:sldMkLst>
      </pc:sldChg>
      <pc:sldChg chg="addSp delSp modSp">
        <pc:chgData name="Brett Schwartz" userId="4dd83173-e2e7-4bd4-9c11-f3161ad958bf" providerId="ADAL" clId="{F8D7DA86-2930-4C06-829D-91D19605C01F}" dt="2025-05-05T02:49:35.781" v="423" actId="1076"/>
        <pc:sldMkLst>
          <pc:docMk/>
          <pc:sldMk cId="0" sldId="690"/>
        </pc:sldMkLst>
        <pc:picChg chg="add mod">
          <ac:chgData name="Brett Schwartz" userId="4dd83173-e2e7-4bd4-9c11-f3161ad958bf" providerId="ADAL" clId="{F8D7DA86-2930-4C06-829D-91D19605C01F}" dt="2025-05-05T02:49:35.781" v="423" actId="1076"/>
          <ac:picMkLst>
            <pc:docMk/>
            <pc:sldMk cId="0" sldId="690"/>
            <ac:picMk id="1026" creationId="{B4C5A48F-0B6D-F33D-5387-8656AE13B57A}"/>
          </ac:picMkLst>
        </pc:picChg>
      </pc:sldChg>
      <pc:sldChg chg="ord">
        <pc:chgData name="Brett Schwartz" userId="4dd83173-e2e7-4bd4-9c11-f3161ad958bf" providerId="ADAL" clId="{F8D7DA86-2930-4C06-829D-91D19605C01F}" dt="2025-05-02T18:01:56.019" v="76"/>
        <pc:sldMkLst>
          <pc:docMk/>
          <pc:sldMk cId="2941432114" sldId="709"/>
        </pc:sldMkLst>
      </pc:sldChg>
      <pc:sldChg chg="del">
        <pc:chgData name="Brett Schwartz" userId="4dd83173-e2e7-4bd4-9c11-f3161ad958bf" providerId="ADAL" clId="{F8D7DA86-2930-4C06-829D-91D19605C01F}" dt="2025-05-06T15:56:51.326" v="452" actId="47"/>
        <pc:sldMkLst>
          <pc:docMk/>
          <pc:sldMk cId="2145631188" sldId="2147170989"/>
        </pc:sldMkLst>
      </pc:sldChg>
      <pc:sldChg chg="add del">
        <pc:chgData name="Brett Schwartz" userId="4dd83173-e2e7-4bd4-9c11-f3161ad958bf" providerId="ADAL" clId="{F8D7DA86-2930-4C06-829D-91D19605C01F}" dt="2025-05-06T15:58:05.670" v="467" actId="47"/>
        <pc:sldMkLst>
          <pc:docMk/>
          <pc:sldMk cId="4256823555" sldId="2147170992"/>
        </pc:sldMkLst>
      </pc:sldChg>
      <pc:sldChg chg="modSp mod">
        <pc:chgData name="Brett Schwartz" userId="4dd83173-e2e7-4bd4-9c11-f3161ad958bf" providerId="ADAL" clId="{F8D7DA86-2930-4C06-829D-91D19605C01F}" dt="2025-05-06T15:54:23.072" v="424" actId="14100"/>
        <pc:sldMkLst>
          <pc:docMk/>
          <pc:sldMk cId="0" sldId="2147171007"/>
        </pc:sldMkLst>
        <pc:spChg chg="mod">
          <ac:chgData name="Brett Schwartz" userId="4dd83173-e2e7-4bd4-9c11-f3161ad958bf" providerId="ADAL" clId="{F8D7DA86-2930-4C06-829D-91D19605C01F}" dt="2025-05-02T17:54:10.446" v="52" actId="20577"/>
          <ac:spMkLst>
            <pc:docMk/>
            <pc:sldMk cId="0" sldId="2147171007"/>
            <ac:spMk id="2" creationId="{58FCA1F3-DBED-5ED5-3464-621DF39E9B45}"/>
          </ac:spMkLst>
        </pc:spChg>
        <pc:spChg chg="mod">
          <ac:chgData name="Brett Schwartz" userId="4dd83173-e2e7-4bd4-9c11-f3161ad958bf" providerId="ADAL" clId="{F8D7DA86-2930-4C06-829D-91D19605C01F}" dt="2025-05-06T15:54:23.072" v="424" actId="14100"/>
          <ac:spMkLst>
            <pc:docMk/>
            <pc:sldMk cId="0" sldId="2147171007"/>
            <ac:spMk id="86" creationId="{00000000-0000-0000-0000-000000000000}"/>
          </ac:spMkLst>
        </pc:spChg>
      </pc:sldChg>
      <pc:sldChg chg="addSp delSp modSp mod ord">
        <pc:chgData name="Brett Schwartz" userId="4dd83173-e2e7-4bd4-9c11-f3161ad958bf" providerId="ADAL" clId="{F8D7DA86-2930-4C06-829D-91D19605C01F}" dt="2025-05-02T18:28:41.972" v="415" actId="1076"/>
        <pc:sldMkLst>
          <pc:docMk/>
          <pc:sldMk cId="0" sldId="2147171008"/>
        </pc:sldMkLst>
        <pc:spChg chg="mod">
          <ac:chgData name="Brett Schwartz" userId="4dd83173-e2e7-4bd4-9c11-f3161ad958bf" providerId="ADAL" clId="{F8D7DA86-2930-4C06-829D-91D19605C01F}" dt="2025-05-02T18:28:37.964" v="414" actId="1076"/>
          <ac:spMkLst>
            <pc:docMk/>
            <pc:sldMk cId="0" sldId="2147171008"/>
            <ac:spMk id="4" creationId="{90729B9A-3817-FFE7-7793-CAC9AD85238B}"/>
          </ac:spMkLst>
        </pc:spChg>
        <pc:spChg chg="mod">
          <ac:chgData name="Brett Schwartz" userId="4dd83173-e2e7-4bd4-9c11-f3161ad958bf" providerId="ADAL" clId="{F8D7DA86-2930-4C06-829D-91D19605C01F}" dt="2025-05-02T18:27:35.504" v="407" actId="1076"/>
          <ac:spMkLst>
            <pc:docMk/>
            <pc:sldMk cId="0" sldId="2147171008"/>
            <ac:spMk id="6" creationId="{309129AE-6CB3-EA34-A403-08AC8152C82C}"/>
          </ac:spMkLst>
        </pc:spChg>
        <pc:picChg chg="mod">
          <ac:chgData name="Brett Schwartz" userId="4dd83173-e2e7-4bd4-9c11-f3161ad958bf" providerId="ADAL" clId="{F8D7DA86-2930-4C06-829D-91D19605C01F}" dt="2025-05-02T18:28:41.972" v="415" actId="1076"/>
          <ac:picMkLst>
            <pc:docMk/>
            <pc:sldMk cId="0" sldId="2147171008"/>
            <ac:picMk id="2" creationId="{8676F1AE-ACE9-484A-2ECA-3CC7644655D0}"/>
          </ac:picMkLst>
        </pc:picChg>
        <pc:picChg chg="add mod">
          <ac:chgData name="Brett Schwartz" userId="4dd83173-e2e7-4bd4-9c11-f3161ad958bf" providerId="ADAL" clId="{F8D7DA86-2930-4C06-829D-91D19605C01F}" dt="2025-05-02T18:28:32.133" v="411" actId="1076"/>
          <ac:picMkLst>
            <pc:docMk/>
            <pc:sldMk cId="0" sldId="2147171008"/>
            <ac:picMk id="5" creationId="{8C5F12BA-825D-5A25-BA04-4BD978645047}"/>
          </ac:picMkLst>
        </pc:picChg>
      </pc:sldChg>
      <pc:sldChg chg="add del">
        <pc:chgData name="Brett Schwartz" userId="4dd83173-e2e7-4bd4-9c11-f3161ad958bf" providerId="ADAL" clId="{F8D7DA86-2930-4C06-829D-91D19605C01F}" dt="2025-05-02T18:18:30.519" v="318" actId="47"/>
        <pc:sldMkLst>
          <pc:docMk/>
          <pc:sldMk cId="2118816921" sldId="2147171024"/>
        </pc:sldMkLst>
      </pc:sldChg>
      <pc:sldChg chg="modSp mod">
        <pc:chgData name="Brett Schwartz" userId="4dd83173-e2e7-4bd4-9c11-f3161ad958bf" providerId="ADAL" clId="{F8D7DA86-2930-4C06-829D-91D19605C01F}" dt="2025-05-06T15:55:04.530" v="426" actId="1076"/>
        <pc:sldMkLst>
          <pc:docMk/>
          <pc:sldMk cId="415400756" sldId="2147171026"/>
        </pc:sldMkLst>
        <pc:spChg chg="mod">
          <ac:chgData name="Brett Schwartz" userId="4dd83173-e2e7-4bd4-9c11-f3161ad958bf" providerId="ADAL" clId="{F8D7DA86-2930-4C06-829D-91D19605C01F}" dt="2025-05-06T15:55:04.530" v="426" actId="1076"/>
          <ac:spMkLst>
            <pc:docMk/>
            <pc:sldMk cId="415400756" sldId="2147171026"/>
            <ac:spMk id="4" creationId="{44D8E5A7-2569-0F49-2E06-99E2362F5A52}"/>
          </ac:spMkLst>
        </pc:spChg>
      </pc:sldChg>
      <pc:sldChg chg="del">
        <pc:chgData name="Brett Schwartz" userId="4dd83173-e2e7-4bd4-9c11-f3161ad958bf" providerId="ADAL" clId="{F8D7DA86-2930-4C06-829D-91D19605C01F}" dt="2025-05-02T17:58:17.969" v="64" actId="47"/>
        <pc:sldMkLst>
          <pc:docMk/>
          <pc:sldMk cId="1692251520" sldId="2147171052"/>
        </pc:sldMkLst>
      </pc:sldChg>
      <pc:sldChg chg="add del">
        <pc:chgData name="Brett Schwartz" userId="4dd83173-e2e7-4bd4-9c11-f3161ad958bf" providerId="ADAL" clId="{F8D7DA86-2930-4C06-829D-91D19605C01F}" dt="2025-05-06T15:58:04.983" v="466" actId="47"/>
        <pc:sldMkLst>
          <pc:docMk/>
          <pc:sldMk cId="561142744" sldId="2147171057"/>
        </pc:sldMkLst>
      </pc:sldChg>
      <pc:sldChg chg="add del">
        <pc:chgData name="Brett Schwartz" userId="4dd83173-e2e7-4bd4-9c11-f3161ad958bf" providerId="ADAL" clId="{F8D7DA86-2930-4C06-829D-91D19605C01F}" dt="2025-05-06T15:58:05.828" v="468" actId="47"/>
        <pc:sldMkLst>
          <pc:docMk/>
          <pc:sldMk cId="2403153692" sldId="2147171058"/>
        </pc:sldMkLst>
      </pc:sldChg>
      <pc:sldChg chg="add del">
        <pc:chgData name="Brett Schwartz" userId="4dd83173-e2e7-4bd4-9c11-f3161ad958bf" providerId="ADAL" clId="{F8D7DA86-2930-4C06-829D-91D19605C01F}" dt="2025-05-06T15:58:05.987" v="469" actId="47"/>
        <pc:sldMkLst>
          <pc:docMk/>
          <pc:sldMk cId="1935686494" sldId="2147171059"/>
        </pc:sldMkLst>
      </pc:sldChg>
      <pc:sldChg chg="add del ord">
        <pc:chgData name="Brett Schwartz" userId="4dd83173-e2e7-4bd4-9c11-f3161ad958bf" providerId="ADAL" clId="{F8D7DA86-2930-4C06-829D-91D19605C01F}" dt="2025-05-02T18:02:24.286" v="78"/>
        <pc:sldMkLst>
          <pc:docMk/>
          <pc:sldMk cId="503053452" sldId="2147171060"/>
        </pc:sldMkLst>
      </pc:sldChg>
      <pc:sldChg chg="add del">
        <pc:chgData name="Brett Schwartz" userId="4dd83173-e2e7-4bd4-9c11-f3161ad958bf" providerId="ADAL" clId="{F8D7DA86-2930-4C06-829D-91D19605C01F}" dt="2025-05-02T17:55:40.322" v="57"/>
        <pc:sldMkLst>
          <pc:docMk/>
          <pc:sldMk cId="1758817964" sldId="2147171061"/>
        </pc:sldMkLst>
      </pc:sldChg>
      <pc:sldChg chg="modSp add mod ord">
        <pc:chgData name="Brett Schwartz" userId="4dd83173-e2e7-4bd4-9c11-f3161ad958bf" providerId="ADAL" clId="{F8D7DA86-2930-4C06-829D-91D19605C01F}" dt="2025-05-06T15:54:59.238" v="425" actId="1076"/>
        <pc:sldMkLst>
          <pc:docMk/>
          <pc:sldMk cId="3142430291" sldId="2147171061"/>
        </pc:sldMkLst>
        <pc:spChg chg="mod">
          <ac:chgData name="Brett Schwartz" userId="4dd83173-e2e7-4bd4-9c11-f3161ad958bf" providerId="ADAL" clId="{F8D7DA86-2930-4C06-829D-91D19605C01F}" dt="2025-05-06T15:54:59.238" v="425" actId="1076"/>
          <ac:spMkLst>
            <pc:docMk/>
            <pc:sldMk cId="3142430291" sldId="2147171061"/>
            <ac:spMk id="2" creationId="{3DD2C5F8-1E1F-4A7D-9A8E-2B26E8604456}"/>
          </ac:spMkLst>
        </pc:spChg>
      </pc:sldChg>
      <pc:sldChg chg="add del ord">
        <pc:chgData name="Brett Schwartz" userId="4dd83173-e2e7-4bd4-9c11-f3161ad958bf" providerId="ADAL" clId="{F8D7DA86-2930-4C06-829D-91D19605C01F}" dt="2025-05-02T18:00:38.171" v="71"/>
        <pc:sldMkLst>
          <pc:docMk/>
          <pc:sldMk cId="2008851698" sldId="2147171062"/>
        </pc:sldMkLst>
      </pc:sldChg>
      <pc:sldChg chg="addSp modSp new mod">
        <pc:chgData name="Brett Schwartz" userId="4dd83173-e2e7-4bd4-9c11-f3161ad958bf" providerId="ADAL" clId="{F8D7DA86-2930-4C06-829D-91D19605C01F}" dt="2025-05-06T15:55:55.111" v="451" actId="1076"/>
        <pc:sldMkLst>
          <pc:docMk/>
          <pc:sldMk cId="3137618613" sldId="2147171063"/>
        </pc:sldMkLst>
        <pc:spChg chg="add mod">
          <ac:chgData name="Brett Schwartz" userId="4dd83173-e2e7-4bd4-9c11-f3161ad958bf" providerId="ADAL" clId="{F8D7DA86-2930-4C06-829D-91D19605C01F}" dt="2025-05-02T18:10:34.794" v="181" actId="207"/>
          <ac:spMkLst>
            <pc:docMk/>
            <pc:sldMk cId="3137618613" sldId="2147171063"/>
            <ac:spMk id="3" creationId="{770DB39D-2928-2A77-C8D9-B2A755CDD1C0}"/>
          </ac:spMkLst>
        </pc:spChg>
        <pc:spChg chg="add mod">
          <ac:chgData name="Brett Schwartz" userId="4dd83173-e2e7-4bd4-9c11-f3161ad958bf" providerId="ADAL" clId="{F8D7DA86-2930-4C06-829D-91D19605C01F}" dt="2025-05-06T15:55:55.111" v="451" actId="1076"/>
          <ac:spMkLst>
            <pc:docMk/>
            <pc:sldMk cId="3137618613" sldId="2147171063"/>
            <ac:spMk id="4" creationId="{9426873F-2789-405D-7DBF-9CC9C1FDE4F8}"/>
          </ac:spMkLst>
        </pc:spChg>
      </pc:sldChg>
      <pc:sldChg chg="addSp delSp modSp new mod">
        <pc:chgData name="Brett Schwartz" userId="4dd83173-e2e7-4bd4-9c11-f3161ad958bf" providerId="ADAL" clId="{F8D7DA86-2930-4C06-829D-91D19605C01F}" dt="2025-05-06T16:06:32.718" v="498" actId="1076"/>
        <pc:sldMkLst>
          <pc:docMk/>
          <pc:sldMk cId="3298208635" sldId="2147171064"/>
        </pc:sldMkLst>
        <pc:spChg chg="add mod">
          <ac:chgData name="Brett Schwartz" userId="4dd83173-e2e7-4bd4-9c11-f3161ad958bf" providerId="ADAL" clId="{F8D7DA86-2930-4C06-829D-91D19605C01F}" dt="2025-05-06T16:06:32.718" v="498" actId="1076"/>
          <ac:spMkLst>
            <pc:docMk/>
            <pc:sldMk cId="3298208635" sldId="2147171064"/>
            <ac:spMk id="6" creationId="{D772A8F1-2AA3-4F97-116F-78FF9FABACEF}"/>
          </ac:spMkLst>
        </pc:spChg>
        <pc:picChg chg="add mod">
          <ac:chgData name="Brett Schwartz" userId="4dd83173-e2e7-4bd4-9c11-f3161ad958bf" providerId="ADAL" clId="{F8D7DA86-2930-4C06-829D-91D19605C01F}" dt="2025-05-02T18:15:59.553" v="263" actId="1076"/>
          <ac:picMkLst>
            <pc:docMk/>
            <pc:sldMk cId="3298208635" sldId="2147171064"/>
            <ac:picMk id="1026" creationId="{1143E152-4DC1-443F-56AB-3AF2D36BC685}"/>
          </ac:picMkLst>
        </pc:picChg>
      </pc:sldChg>
      <pc:sldChg chg="addSp modSp new mod">
        <pc:chgData name="Brett Schwartz" userId="4dd83173-e2e7-4bd4-9c11-f3161ad958bf" providerId="ADAL" clId="{F8D7DA86-2930-4C06-829D-91D19605C01F}" dt="2025-05-06T16:13:47.337" v="606" actId="20577"/>
        <pc:sldMkLst>
          <pc:docMk/>
          <pc:sldMk cId="1318755997" sldId="2147171065"/>
        </pc:sldMkLst>
        <pc:spChg chg="add mod">
          <ac:chgData name="Brett Schwartz" userId="4dd83173-e2e7-4bd4-9c11-f3161ad958bf" providerId="ADAL" clId="{F8D7DA86-2930-4C06-829D-91D19605C01F}" dt="2025-05-06T16:13:47.337" v="606" actId="20577"/>
          <ac:spMkLst>
            <pc:docMk/>
            <pc:sldMk cId="1318755997" sldId="2147171065"/>
            <ac:spMk id="2" creationId="{2FC16B4E-FC80-F19A-A039-045C2E805BA0}"/>
          </ac:spMkLst>
        </pc:spChg>
        <pc:picChg chg="add mod ord">
          <ac:chgData name="Brett Schwartz" userId="4dd83173-e2e7-4bd4-9c11-f3161ad958bf" providerId="ADAL" clId="{F8D7DA86-2930-4C06-829D-91D19605C01F}" dt="2025-05-06T16:11:52.879" v="570" actId="1076"/>
          <ac:picMkLst>
            <pc:docMk/>
            <pc:sldMk cId="1318755997" sldId="2147171065"/>
            <ac:picMk id="3" creationId="{5532E635-50AD-5B94-DB65-50E4F238CCA5}"/>
          </ac:picMkLst>
        </pc:picChg>
      </pc:sldChg>
      <pc:sldChg chg="add del setBg">
        <pc:chgData name="Brett Schwartz" userId="4dd83173-e2e7-4bd4-9c11-f3161ad958bf" providerId="ADAL" clId="{F8D7DA86-2930-4C06-829D-91D19605C01F}" dt="2025-05-07T13:49:48.877" v="609"/>
        <pc:sldMkLst>
          <pc:docMk/>
          <pc:sldMk cId="0" sldId="2147171066"/>
        </pc:sldMkLst>
      </pc:sldChg>
      <pc:sldMasterChg chg="del delSldLayout">
        <pc:chgData name="Brett Schwartz" userId="4dd83173-e2e7-4bd4-9c11-f3161ad958bf" providerId="ADAL" clId="{F8D7DA86-2930-4C06-829D-91D19605C01F}" dt="2025-05-02T18:00:53.478" v="72" actId="47"/>
        <pc:sldMasterMkLst>
          <pc:docMk/>
          <pc:sldMasterMk cId="4279366433" sldId="2147483648"/>
        </pc:sldMasterMkLst>
        <pc:sldLayoutChg chg="del">
          <pc:chgData name="Brett Schwartz" userId="4dd83173-e2e7-4bd4-9c11-f3161ad958bf" providerId="ADAL" clId="{F8D7DA86-2930-4C06-829D-91D19605C01F}" dt="2025-05-02T18:00:53.478" v="72" actId="47"/>
          <pc:sldLayoutMkLst>
            <pc:docMk/>
            <pc:sldMasterMk cId="4279366433" sldId="2147483648"/>
            <pc:sldLayoutMk cId="3079763347" sldId="2147483649"/>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2801964337" sldId="2147483650"/>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2640549559" sldId="2147483651"/>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541918378" sldId="2147483652"/>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890999481" sldId="2147483653"/>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3440678022" sldId="2147483654"/>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3618231937" sldId="2147483655"/>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881322368" sldId="2147483656"/>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3736733793" sldId="2147483657"/>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3446727737" sldId="2147483658"/>
          </pc:sldLayoutMkLst>
        </pc:sldLayoutChg>
        <pc:sldLayoutChg chg="del">
          <pc:chgData name="Brett Schwartz" userId="4dd83173-e2e7-4bd4-9c11-f3161ad958bf" providerId="ADAL" clId="{F8D7DA86-2930-4C06-829D-91D19605C01F}" dt="2025-05-02T18:00:53.478" v="72" actId="47"/>
          <pc:sldLayoutMkLst>
            <pc:docMk/>
            <pc:sldMasterMk cId="4279366433" sldId="2147483648"/>
            <pc:sldLayoutMk cId="3229498890" sldId="2147483659"/>
          </pc:sldLayoutMkLst>
        </pc:sldLayoutChg>
      </pc:sldMasterChg>
      <pc:sldMasterChg chg="add del addSldLayout delSldLayout">
        <pc:chgData name="Brett Schwartz" userId="4dd83173-e2e7-4bd4-9c11-f3161ad958bf" providerId="ADAL" clId="{F8D7DA86-2930-4C06-829D-91D19605C01F}" dt="2025-05-06T15:58:04.983" v="466" actId="47"/>
        <pc:sldMasterMkLst>
          <pc:docMk/>
          <pc:sldMasterMk cId="3671343976" sldId="2147483733"/>
        </pc:sldMasterMkLst>
        <pc:sldLayoutChg chg="add del">
          <pc:chgData name="Brett Schwartz" userId="4dd83173-e2e7-4bd4-9c11-f3161ad958bf" providerId="ADAL" clId="{F8D7DA86-2930-4C06-829D-91D19605C01F}" dt="2025-05-06T15:58:04.983" v="466" actId="47"/>
          <pc:sldLayoutMkLst>
            <pc:docMk/>
            <pc:sldMasterMk cId="3671343976" sldId="2147483733"/>
            <pc:sldLayoutMk cId="430726770" sldId="2147483734"/>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1313489003" sldId="2147483735"/>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1890348938" sldId="2147483736"/>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2719580921" sldId="2147483737"/>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3765884955" sldId="2147483738"/>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2143707673" sldId="2147483739"/>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1024818804" sldId="2147483740"/>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1160149746" sldId="2147483741"/>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2329715215" sldId="2147483742"/>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3778802030" sldId="2147483743"/>
          </pc:sldLayoutMkLst>
        </pc:sldLayoutChg>
        <pc:sldLayoutChg chg="add del">
          <pc:chgData name="Brett Schwartz" userId="4dd83173-e2e7-4bd4-9c11-f3161ad958bf" providerId="ADAL" clId="{F8D7DA86-2930-4C06-829D-91D19605C01F}" dt="2025-05-06T15:58:04.983" v="466" actId="47"/>
          <pc:sldLayoutMkLst>
            <pc:docMk/>
            <pc:sldMasterMk cId="3671343976" sldId="2147483733"/>
            <pc:sldLayoutMk cId="3348068079" sldId="2147483744"/>
          </pc:sldLayoutMkLst>
        </pc:sldLayoutChg>
      </pc:sldMasterChg>
      <pc:sldMasterChg chg="del delSldLayout">
        <pc:chgData name="Brett Schwartz" userId="4dd83173-e2e7-4bd4-9c11-f3161ad958bf" providerId="ADAL" clId="{F8D7DA86-2930-4C06-829D-91D19605C01F}" dt="2025-05-02T18:00:18.669" v="69" actId="47"/>
        <pc:sldMasterMkLst>
          <pc:docMk/>
          <pc:sldMasterMk cId="2109592758" sldId="2147483745"/>
        </pc:sldMasterMkLst>
        <pc:sldLayoutChg chg="del">
          <pc:chgData name="Brett Schwartz" userId="4dd83173-e2e7-4bd4-9c11-f3161ad958bf" providerId="ADAL" clId="{F8D7DA86-2930-4C06-829D-91D19605C01F}" dt="2025-05-02T18:00:18.669" v="69" actId="47"/>
          <pc:sldLayoutMkLst>
            <pc:docMk/>
            <pc:sldMasterMk cId="2109592758" sldId="2147483745"/>
            <pc:sldLayoutMk cId="1861960219" sldId="2147483746"/>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3324639409" sldId="2147483747"/>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2504347123" sldId="2147483748"/>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1508189788" sldId="2147483749"/>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2651162606" sldId="2147483750"/>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2998967905" sldId="2147483751"/>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3036215314" sldId="2147483752"/>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4056522122" sldId="2147483753"/>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1116835213" sldId="2147483754"/>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3806099382" sldId="2147483755"/>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4000248994" sldId="2147483756"/>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3624683496" sldId="2147483757"/>
          </pc:sldLayoutMkLst>
        </pc:sldLayoutChg>
        <pc:sldLayoutChg chg="del">
          <pc:chgData name="Brett Schwartz" userId="4dd83173-e2e7-4bd4-9c11-f3161ad958bf" providerId="ADAL" clId="{F8D7DA86-2930-4C06-829D-91D19605C01F}" dt="2025-05-02T18:00:18.669" v="69" actId="47"/>
          <pc:sldLayoutMkLst>
            <pc:docMk/>
            <pc:sldMasterMk cId="2109592758" sldId="2147483745"/>
            <pc:sldLayoutMk cId="1366647388" sldId="21474837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031CA-4ED2-4EAA-A416-FCA4CACAFB5D}"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0FBDC-9659-4381-B901-8194DF8E2B74}" type="slidenum">
              <a:rPr lang="en-US" smtClean="0"/>
              <a:t>‹#›</a:t>
            </a:fld>
            <a:endParaRPr lang="en-US"/>
          </a:p>
        </p:txBody>
      </p:sp>
    </p:spTree>
    <p:extLst>
      <p:ext uri="{BB962C8B-B14F-4D97-AF65-F5344CB8AC3E}">
        <p14:creationId xmlns:p14="http://schemas.microsoft.com/office/powerpoint/2010/main" val="31769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09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34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358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430BDB24-C06C-CC76-7FCA-F21240144A86}"/>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50E2CFBC-DE22-8CBD-3C0E-BB859AC2A16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97F30733-9E33-E409-BE0F-D66D686164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02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B3F72-1AAC-4AB1-926E-08EE0B2CBB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19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02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3166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695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20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95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759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954F-2B53-4F60-AE26-95DDF84F6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D27756-3C42-AE25-1069-F8C33BDB7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4A6735-7ED3-823D-6600-F40C7BAA8483}"/>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86D88441-A30F-A3DF-3856-381F04292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B6D64-9103-670B-ECB6-0AE0D84BAA28}"/>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355976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3C7E-8075-BE01-AFAF-5449BABBD4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E496F-94C4-A7C2-4175-031D5EF9C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03F1E-BE78-6B8D-0AA7-3F4AD3137D1B}"/>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54F1202F-A756-1186-95F4-48FDEE49E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7295-EDAE-859C-7615-73358C513503}"/>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2650128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4CDFE-511D-6F44-1474-62D833600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13E00-5E4D-EBCC-86D6-00C77A7B9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C5A31-C46D-AC47-BDA2-E93D5908BA8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DAF29E59-359C-9277-AC2E-4A62155F6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5024D-15E7-2882-847D-A5D64347E925}"/>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51033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0202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2AAB-0E14-1F8C-D51D-237C7F003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D68F3-B9B3-8334-35EA-2675FE05E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4A4075-BAEE-4F17-8985-FE7261991B35}"/>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B66C42CB-B473-22D1-7E69-8FB8C1F58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B5B50-D9C8-9F25-671E-E48D9A421E75}"/>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4169228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649A-ADEF-F592-C415-4EE3B22E8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D2D48-9C74-6612-62C9-E51C9A319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614FD-6377-FF26-98E4-C38B3FAD8870}"/>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5762E237-A988-C52F-A896-0CDE0E86D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3D9B0-CA1E-0088-203C-9ADF9A3B0ECD}"/>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93678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96AF-6E21-3BA4-B19D-D1BF279E70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A5AED-15F0-37F7-1587-487D707F28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6629A-CFA6-F86F-586B-9A5B95C705DA}"/>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0D95D415-02B9-8998-FC08-4A1463E0E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383D-ACDB-2849-89B7-F9D13B11A9E3}"/>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677882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96E5-FFF5-0988-5E49-0E88EFB12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5F350-BD8B-D5B0-BDD9-861325C952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6CB1D-E0F3-8A81-EFA4-DEDCACEEB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13F200-CEDC-33E8-8470-E165191F02E9}"/>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F26B59F3-65E5-C6F2-5418-373285036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B2FD1-DABD-4D99-5604-552C3FE67BD6}"/>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4222170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F0DC-F8E3-64F4-074F-F5EC9E268B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712EAB-67B2-1A74-B20D-9906717CB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101814-5C6E-ABA5-BB9D-52355062C7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4902F-07BC-828C-FDFE-FC501D35BF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24C72-A381-D866-5B75-53DE61D899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C51744-75E5-807A-E579-951FDECCF6EF}"/>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8" name="Footer Placeholder 7">
            <a:extLst>
              <a:ext uri="{FF2B5EF4-FFF2-40B4-BE49-F238E27FC236}">
                <a16:creationId xmlns:a16="http://schemas.microsoft.com/office/drawing/2014/main" id="{274E11D2-420A-272D-0D23-7B4C6C779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EDE0F-3512-2CB4-3D63-32491897BBA4}"/>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236228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7596-EC8B-0ABB-8762-95D643259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A625A-2875-EF5F-9AB8-0F7337BD8CE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4" name="Footer Placeholder 3">
            <a:extLst>
              <a:ext uri="{FF2B5EF4-FFF2-40B4-BE49-F238E27FC236}">
                <a16:creationId xmlns:a16="http://schemas.microsoft.com/office/drawing/2014/main" id="{979829D9-BF78-B8E9-AF14-29972041A0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45FDC-B8C8-A5B7-0715-89A625E112FE}"/>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83186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765EF-6A46-C364-96EE-E89E7398B832}"/>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3" name="Footer Placeholder 2">
            <a:extLst>
              <a:ext uri="{FF2B5EF4-FFF2-40B4-BE49-F238E27FC236}">
                <a16:creationId xmlns:a16="http://schemas.microsoft.com/office/drawing/2014/main" id="{DF4948E3-93FA-3A9F-4539-5B1731317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8C043-04F7-479C-1EF1-7186EF2C8274}"/>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88714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2BB0-5E49-FFB1-EC0F-C20AFE771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7F106-895D-86C9-E169-DA7C82FAA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1D305-5428-49FD-7403-5BE9814729A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3550D05C-FCA1-BDF4-B0A4-FF0231E14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134F5-B645-D90F-09F6-5E7451616DA8}"/>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2741817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29CE-602C-6346-6704-875426E25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3429FF-28E1-9CBC-34CD-2D68AEC95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D56E13-50D4-B829-ABB9-FD2C8D388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40B26-950D-6BD8-AD62-3FE4F5F7803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8C1031F7-771D-3256-0897-27A9CCAFA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0701F-E3D1-D627-AFF0-AF661E2A6C58}"/>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32655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A4B1-C59B-7272-D013-3E0E2F66E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2AA57-5FCD-DE91-23E1-8E160EF15C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81CC6-8C74-8F23-54E1-54B33A512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4ED72-60C9-EC86-54F9-6C23B85CF017}"/>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249203D9-D4CF-AB04-27DE-1ABE7FCD2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0936A-FAF9-10EB-078A-A1604851189C}"/>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2689141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B666-502F-78D3-4667-B1C6EF5CCF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CB4DA0-223C-F1F0-944E-2D990488F6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AD6A7-39FA-5BD2-3858-29EF1211F69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D8417903-6A62-96D9-A33A-14CBD12FA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1764C-AC56-FE26-7D08-31973AA3BBA6}"/>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160013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F7F0C-D369-8493-8FEA-B6E9274F5C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B8E6A6-D73E-47A4-CCF9-D3A574155A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9F5CD-1140-AF7B-535C-838F6C599527}"/>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C1EF908F-685F-272B-457F-33DF32295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4FF95-F2E1-B051-6503-A44CF76DD2D3}"/>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177668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hite Horizont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5937125"/>
            <a:ext cx="12202696" cy="9208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Graphic 6">
            <a:extLst>
              <a:ext uri="{FF2B5EF4-FFF2-40B4-BE49-F238E27FC236}">
                <a16:creationId xmlns:a16="http://schemas.microsoft.com/office/drawing/2014/main" id="{6EB37D48-2FEB-4814-A969-D21D7E0ACAF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10560347" y="5020883"/>
            <a:ext cx="1423005" cy="1861701"/>
          </a:xfrm>
          <a:prstGeom prst="rect">
            <a:avLst/>
          </a:prstGeom>
        </p:spPr>
      </p:pic>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904754" y="455683"/>
            <a:ext cx="9425311" cy="1144389"/>
          </a:xfrm>
        </p:spPr>
        <p:txBody>
          <a:bodyPr anchor="ct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F0B900CE-0CF0-4BC4-B2C6-7DFFB488C0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0148" y="5242095"/>
            <a:ext cx="1419275" cy="1419275"/>
          </a:xfrm>
          <a:prstGeom prst="rect">
            <a:avLst/>
          </a:prstGeom>
        </p:spPr>
      </p:pic>
    </p:spTree>
    <p:extLst>
      <p:ext uri="{BB962C8B-B14F-4D97-AF65-F5344CB8AC3E}">
        <p14:creationId xmlns:p14="http://schemas.microsoft.com/office/powerpoint/2010/main" val="290747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6138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body" idx="1"/>
          </p:nvPr>
        </p:nvSpPr>
        <p:spPr>
          <a:xfrm>
            <a:off x="603250" y="6134475"/>
            <a:ext cx="10985500" cy="330201"/>
          </a:xfrm>
          <a:prstGeom prst="rect">
            <a:avLst/>
          </a:prstGeom>
          <a:noFill/>
          <a:ln>
            <a:noFill/>
          </a:ln>
        </p:spPr>
        <p:txBody>
          <a:bodyPr spcFirstLastPara="1" wrap="square" lIns="45700" tIns="45700" rIns="45700" bIns="45700" anchor="b" anchorCtr="0">
            <a:normAutofit/>
          </a:bodyPr>
          <a:lstStyle>
            <a:lvl1pPr marL="228600" lvl="0" indent="-114300" algn="l">
              <a:lnSpc>
                <a:spcPct val="100000"/>
              </a:lnSpc>
              <a:spcBef>
                <a:spcPts val="0"/>
              </a:spcBef>
              <a:spcAft>
                <a:spcPts val="0"/>
              </a:spcAft>
              <a:buClr>
                <a:srgbClr val="52575F"/>
              </a:buClr>
              <a:buSzPts val="3300"/>
              <a:buFont typeface="Arial"/>
              <a:buNone/>
              <a:defRPr sz="16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13" name="Google Shape;13;p3"/>
          <p:cNvSpPr txBox="1">
            <a:spLocks noGrp="1"/>
          </p:cNvSpPr>
          <p:nvPr>
            <p:ph type="body" idx="2"/>
          </p:nvPr>
        </p:nvSpPr>
        <p:spPr>
          <a:xfrm>
            <a:off x="603250" y="3676650"/>
            <a:ext cx="10985500" cy="1003300"/>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14" name="Google Shape;14;p3"/>
          <p:cNvSpPr txBox="1">
            <a:spLocks noGrp="1"/>
          </p:cNvSpPr>
          <p:nvPr>
            <p:ph type="title"/>
          </p:nvPr>
        </p:nvSpPr>
        <p:spPr>
          <a:xfrm>
            <a:off x="603250" y="1308100"/>
            <a:ext cx="10985502" cy="2324100"/>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2000"/>
              <a:buFont typeface="Arial"/>
              <a:buNone/>
              <a:defRPr sz="6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15" name="Google Shape;15;p3"/>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755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2AAB-0E14-1F8C-D51D-237C7F003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D68F3-B9B3-8334-35EA-2675FE05E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4A4075-BAEE-4F17-8985-FE7261991B35}"/>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B66C42CB-B473-22D1-7E69-8FB8C1F58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B5B50-D9C8-9F25-671E-E48D9A421E75}"/>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4187608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649A-ADEF-F592-C415-4EE3B22E8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D2D48-9C74-6612-62C9-E51C9A319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614FD-6377-FF26-98E4-C38B3FAD8870}"/>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5762E237-A988-C52F-A896-0CDE0E86D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3D9B0-CA1E-0088-203C-9ADF9A3B0ECD}"/>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393243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96AF-6E21-3BA4-B19D-D1BF279E70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A5AED-15F0-37F7-1587-487D707F28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6629A-CFA6-F86F-586B-9A5B95C705DA}"/>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0D95D415-02B9-8998-FC08-4A1463E0E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383D-ACDB-2849-89B7-F9D13B11A9E3}"/>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30121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3CA-E1AD-6C99-D338-38D2B9816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3A0133-D5CC-08A4-9845-681FDC9E3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F0576-686A-084C-1841-EE73616550E1}"/>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FA55CD3B-A6C0-CB67-0243-E5702B2E8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92FCE-1D46-1681-DC46-65F47BED9309}"/>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99356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96E5-FFF5-0988-5E49-0E88EFB12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5F350-BD8B-D5B0-BDD9-861325C952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6CB1D-E0F3-8A81-EFA4-DEDCACEEB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13F200-CEDC-33E8-8470-E165191F02E9}"/>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F26B59F3-65E5-C6F2-5418-373285036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B2FD1-DABD-4D99-5604-552C3FE67BD6}"/>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304116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F0DC-F8E3-64F4-074F-F5EC9E268B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712EAB-67B2-1A74-B20D-9906717CB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101814-5C6E-ABA5-BB9D-52355062C7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4902F-07BC-828C-FDFE-FC501D35BF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24C72-A381-D866-5B75-53DE61D899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C51744-75E5-807A-E579-951FDECCF6EF}"/>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8" name="Footer Placeholder 7">
            <a:extLst>
              <a:ext uri="{FF2B5EF4-FFF2-40B4-BE49-F238E27FC236}">
                <a16:creationId xmlns:a16="http://schemas.microsoft.com/office/drawing/2014/main" id="{274E11D2-420A-272D-0D23-7B4C6C779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EDE0F-3512-2CB4-3D63-32491897BBA4}"/>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512297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7596-EC8B-0ABB-8762-95D643259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A625A-2875-EF5F-9AB8-0F7337BD8CE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4" name="Footer Placeholder 3">
            <a:extLst>
              <a:ext uri="{FF2B5EF4-FFF2-40B4-BE49-F238E27FC236}">
                <a16:creationId xmlns:a16="http://schemas.microsoft.com/office/drawing/2014/main" id="{979829D9-BF78-B8E9-AF14-29972041A0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45FDC-B8C8-A5B7-0715-89A625E112FE}"/>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741070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765EF-6A46-C364-96EE-E89E7398B832}"/>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3" name="Footer Placeholder 2">
            <a:extLst>
              <a:ext uri="{FF2B5EF4-FFF2-40B4-BE49-F238E27FC236}">
                <a16:creationId xmlns:a16="http://schemas.microsoft.com/office/drawing/2014/main" id="{DF4948E3-93FA-3A9F-4539-5B1731317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8C043-04F7-479C-1EF1-7186EF2C8274}"/>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2317493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29CE-602C-6346-6704-875426E25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3429FF-28E1-9CBC-34CD-2D68AEC95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D56E13-50D4-B829-ABB9-FD2C8D388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40B26-950D-6BD8-AD62-3FE4F5F7803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8C1031F7-771D-3256-0897-27A9CCAFA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0701F-E3D1-D627-AFF0-AF661E2A6C58}"/>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3782494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A4B1-C59B-7272-D013-3E0E2F66E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2AA57-5FCD-DE91-23E1-8E160EF15C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81CC6-8C74-8F23-54E1-54B33A512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4ED72-60C9-EC86-54F9-6C23B85CF017}"/>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6" name="Footer Placeholder 5">
            <a:extLst>
              <a:ext uri="{FF2B5EF4-FFF2-40B4-BE49-F238E27FC236}">
                <a16:creationId xmlns:a16="http://schemas.microsoft.com/office/drawing/2014/main" id="{249203D9-D4CF-AB04-27DE-1ABE7FCD2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0936A-FAF9-10EB-078A-A1604851189C}"/>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696176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B666-502F-78D3-4667-B1C6EF5CCF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CB4DA0-223C-F1F0-944E-2D990488F6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AD6A7-39FA-5BD2-3858-29EF1211F69C}"/>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D8417903-6A62-96D9-A33A-14CBD12FA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1764C-AC56-FE26-7D08-31973AA3BBA6}"/>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135441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F7F0C-D369-8493-8FEA-B6E9274F5C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B8E6A6-D73E-47A4-CCF9-D3A574155A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9F5CD-1140-AF7B-535C-838F6C599527}"/>
              </a:ext>
            </a:extLst>
          </p:cNvPr>
          <p:cNvSpPr>
            <a:spLocks noGrp="1"/>
          </p:cNvSpPr>
          <p:nvPr>
            <p:ph type="dt" sz="half" idx="10"/>
          </p:nvPr>
        </p:nvSpPr>
        <p:spPr/>
        <p:txBody>
          <a:body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C1EF908F-685F-272B-457F-33DF32295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4FF95-F2E1-B051-6503-A44CF76DD2D3}"/>
              </a:ext>
            </a:extLst>
          </p:cNvPr>
          <p:cNvSpPr>
            <a:spLocks noGrp="1"/>
          </p:cNvSpPr>
          <p:nvPr>
            <p:ph type="sldNum" sz="quarter" idx="12"/>
          </p:nvPr>
        </p:nvSpPr>
        <p:spPr/>
        <p:txBody>
          <a:bodyPr/>
          <a:lstStyle/>
          <a:p>
            <a:fld id="{390ACF96-7CD8-4E3A-BC44-8E8A72F7468C}" type="slidenum">
              <a:rPr lang="en-US" smtClean="0"/>
              <a:t>‹#›</a:t>
            </a:fld>
            <a:endParaRPr lang="en-US"/>
          </a:p>
        </p:txBody>
      </p:sp>
    </p:spTree>
    <p:extLst>
      <p:ext uri="{BB962C8B-B14F-4D97-AF65-F5344CB8AC3E}">
        <p14:creationId xmlns:p14="http://schemas.microsoft.com/office/powerpoint/2010/main" val="2740788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White Horizont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5937125"/>
            <a:ext cx="12202696" cy="9208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Graphic 6">
            <a:extLst>
              <a:ext uri="{FF2B5EF4-FFF2-40B4-BE49-F238E27FC236}">
                <a16:creationId xmlns:a16="http://schemas.microsoft.com/office/drawing/2014/main" id="{6EB37D48-2FEB-4814-A969-D21D7E0ACAF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10560347" y="5020883"/>
            <a:ext cx="1423005" cy="1861701"/>
          </a:xfrm>
          <a:prstGeom prst="rect">
            <a:avLst/>
          </a:prstGeom>
        </p:spPr>
      </p:pic>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904754" y="455683"/>
            <a:ext cx="9425311" cy="1144389"/>
          </a:xfrm>
        </p:spPr>
        <p:txBody>
          <a:bodyPr anchor="ct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F0B900CE-0CF0-4BC4-B2C6-7DFFB488C0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0148" y="5242095"/>
            <a:ext cx="1419275" cy="1419275"/>
          </a:xfrm>
          <a:prstGeom prst="rect">
            <a:avLst/>
          </a:prstGeom>
        </p:spPr>
      </p:pic>
    </p:spTree>
    <p:extLst>
      <p:ext uri="{BB962C8B-B14F-4D97-AF65-F5344CB8AC3E}">
        <p14:creationId xmlns:p14="http://schemas.microsoft.com/office/powerpoint/2010/main" val="2317860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A93CD-DE45-95E0-9BE3-2E22C22F1479}"/>
              </a:ext>
            </a:extLst>
          </p:cNvPr>
          <p:cNvSpPr>
            <a:spLocks noGrp="1"/>
          </p:cNvSpPr>
          <p:nvPr>
            <p:ph type="dt" sz="half" idx="10"/>
          </p:nvPr>
        </p:nvSpPr>
        <p:spPr/>
        <p:txBody>
          <a:bodyPr/>
          <a:lstStyle>
            <a:lvl1pPr>
              <a:defRPr/>
            </a:lvl1pPr>
          </a:lstStyle>
          <a:p>
            <a:pPr>
              <a:defRPr/>
            </a:pPr>
            <a:fld id="{FD1498D1-600D-4A37-8BBD-F17B89E912BF}" type="datetimeFigureOut">
              <a:rPr lang="en-US"/>
              <a:pPr>
                <a:defRPr/>
              </a:pPr>
              <a:t>5/7/2025</a:t>
            </a:fld>
            <a:endParaRPr lang="en-US"/>
          </a:p>
        </p:txBody>
      </p:sp>
      <p:sp>
        <p:nvSpPr>
          <p:cNvPr id="5" name="Footer Placeholder 4">
            <a:extLst>
              <a:ext uri="{FF2B5EF4-FFF2-40B4-BE49-F238E27FC236}">
                <a16:creationId xmlns:a16="http://schemas.microsoft.com/office/drawing/2014/main" id="{42FFDD17-59E0-38AB-AEF2-9BED5E1AA4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417499-D750-3083-E5F5-49B87D13DB03}"/>
              </a:ext>
            </a:extLst>
          </p:cNvPr>
          <p:cNvSpPr>
            <a:spLocks noGrp="1"/>
          </p:cNvSpPr>
          <p:nvPr>
            <p:ph type="sldNum" sz="quarter" idx="12"/>
          </p:nvPr>
        </p:nvSpPr>
        <p:spPr/>
        <p:txBody>
          <a:bodyPr/>
          <a:lstStyle>
            <a:lvl1pPr>
              <a:defRPr/>
            </a:lvl1pPr>
          </a:lstStyle>
          <a:p>
            <a:pPr>
              <a:defRPr/>
            </a:pPr>
            <a:fld id="{F3C75C77-9AD0-4757-BC62-DD3927A09FD9}" type="slidenum">
              <a:rPr lang="en-US"/>
              <a:pPr>
                <a:defRPr/>
              </a:pPr>
              <a:t>‹#›</a:t>
            </a:fld>
            <a:endParaRPr lang="en-US"/>
          </a:p>
        </p:txBody>
      </p:sp>
    </p:spTree>
    <p:extLst>
      <p:ext uri="{BB962C8B-B14F-4D97-AF65-F5344CB8AC3E}">
        <p14:creationId xmlns:p14="http://schemas.microsoft.com/office/powerpoint/2010/main" val="213707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1A9C-0084-95AA-8847-67246EFC8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0F60D-AB92-2001-2C21-EFD310DEF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596708-9C6A-F7F9-879D-5E5D20B8D5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EE4E04-BD18-D55C-B08E-A961E9415BC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6" name="Footer Placeholder 5">
            <a:extLst>
              <a:ext uri="{FF2B5EF4-FFF2-40B4-BE49-F238E27FC236}">
                <a16:creationId xmlns:a16="http://schemas.microsoft.com/office/drawing/2014/main" id="{411F599B-6B24-8D3F-BAC2-D8094A81CE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1CE48-B6AA-55CD-F040-D61BC825354A}"/>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289997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6C0E-ECB0-928E-BF95-5DE99B63C23C}"/>
              </a:ext>
            </a:extLst>
          </p:cNvPr>
          <p:cNvSpPr>
            <a:spLocks noGrp="1"/>
          </p:cNvSpPr>
          <p:nvPr>
            <p:ph type="dt" sz="half" idx="10"/>
          </p:nvPr>
        </p:nvSpPr>
        <p:spPr/>
        <p:txBody>
          <a:bodyPr/>
          <a:lstStyle>
            <a:lvl1pPr>
              <a:defRPr/>
            </a:lvl1pPr>
          </a:lstStyle>
          <a:p>
            <a:pPr>
              <a:defRPr/>
            </a:pPr>
            <a:fld id="{86B3F967-428B-4ECC-9B13-EC264436C898}" type="datetimeFigureOut">
              <a:rPr lang="en-US"/>
              <a:pPr>
                <a:defRPr/>
              </a:pPr>
              <a:t>5/7/2025</a:t>
            </a:fld>
            <a:endParaRPr lang="en-US"/>
          </a:p>
        </p:txBody>
      </p:sp>
      <p:sp>
        <p:nvSpPr>
          <p:cNvPr id="5" name="Footer Placeholder 4">
            <a:extLst>
              <a:ext uri="{FF2B5EF4-FFF2-40B4-BE49-F238E27FC236}">
                <a16:creationId xmlns:a16="http://schemas.microsoft.com/office/drawing/2014/main" id="{9ABC918B-61BC-2B75-645A-1A2BC2AC5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EA8A4F-BCF0-C8DE-7785-1EFD03CBCD3F}"/>
              </a:ext>
            </a:extLst>
          </p:cNvPr>
          <p:cNvSpPr>
            <a:spLocks noGrp="1"/>
          </p:cNvSpPr>
          <p:nvPr>
            <p:ph type="sldNum" sz="quarter" idx="12"/>
          </p:nvPr>
        </p:nvSpPr>
        <p:spPr/>
        <p:txBody>
          <a:bodyPr/>
          <a:lstStyle>
            <a:lvl1pPr>
              <a:defRPr/>
            </a:lvl1pPr>
          </a:lstStyle>
          <a:p>
            <a:pPr>
              <a:defRPr/>
            </a:pPr>
            <a:fld id="{F321A29C-9E5E-4D43-B613-165E25CF0685}" type="slidenum">
              <a:rPr lang="en-US"/>
              <a:pPr>
                <a:defRPr/>
              </a:pPr>
              <a:t>‹#›</a:t>
            </a:fld>
            <a:endParaRPr lang="en-US"/>
          </a:p>
        </p:txBody>
      </p:sp>
    </p:spTree>
    <p:extLst>
      <p:ext uri="{BB962C8B-B14F-4D97-AF65-F5344CB8AC3E}">
        <p14:creationId xmlns:p14="http://schemas.microsoft.com/office/powerpoint/2010/main" val="3145539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FD42D5-B6E5-0B6C-F046-8B6896A0A71A}"/>
              </a:ext>
            </a:extLst>
          </p:cNvPr>
          <p:cNvSpPr>
            <a:spLocks noGrp="1"/>
          </p:cNvSpPr>
          <p:nvPr>
            <p:ph type="dt" sz="half" idx="10"/>
          </p:nvPr>
        </p:nvSpPr>
        <p:spPr/>
        <p:txBody>
          <a:bodyPr/>
          <a:lstStyle>
            <a:lvl1pPr>
              <a:defRPr/>
            </a:lvl1pPr>
          </a:lstStyle>
          <a:p>
            <a:pPr>
              <a:defRPr/>
            </a:pPr>
            <a:fld id="{9E5EF00D-A168-49FD-9A3E-7A5691486615}" type="datetimeFigureOut">
              <a:rPr lang="en-US"/>
              <a:pPr>
                <a:defRPr/>
              </a:pPr>
              <a:t>5/7/2025</a:t>
            </a:fld>
            <a:endParaRPr lang="en-US"/>
          </a:p>
        </p:txBody>
      </p:sp>
      <p:sp>
        <p:nvSpPr>
          <p:cNvPr id="5" name="Footer Placeholder 4">
            <a:extLst>
              <a:ext uri="{FF2B5EF4-FFF2-40B4-BE49-F238E27FC236}">
                <a16:creationId xmlns:a16="http://schemas.microsoft.com/office/drawing/2014/main" id="{C138DCB0-8ABA-8750-F3FD-759A99F1B9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F36F7D-04A7-7565-F693-F04C96C97EE5}"/>
              </a:ext>
            </a:extLst>
          </p:cNvPr>
          <p:cNvSpPr>
            <a:spLocks noGrp="1"/>
          </p:cNvSpPr>
          <p:nvPr>
            <p:ph type="sldNum" sz="quarter" idx="12"/>
          </p:nvPr>
        </p:nvSpPr>
        <p:spPr/>
        <p:txBody>
          <a:bodyPr/>
          <a:lstStyle>
            <a:lvl1pPr>
              <a:defRPr/>
            </a:lvl1pPr>
          </a:lstStyle>
          <a:p>
            <a:pPr>
              <a:defRPr/>
            </a:pPr>
            <a:fld id="{5BC92813-1594-4F51-9C25-47F4E2889ACE}" type="slidenum">
              <a:rPr lang="en-US"/>
              <a:pPr>
                <a:defRPr/>
              </a:pPr>
              <a:t>‹#›</a:t>
            </a:fld>
            <a:endParaRPr lang="en-US"/>
          </a:p>
        </p:txBody>
      </p:sp>
    </p:spTree>
    <p:extLst>
      <p:ext uri="{BB962C8B-B14F-4D97-AF65-F5344CB8AC3E}">
        <p14:creationId xmlns:p14="http://schemas.microsoft.com/office/powerpoint/2010/main" val="1775924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BD3FD3-78E4-5173-DD58-F82DDC68A00D}"/>
              </a:ext>
            </a:extLst>
          </p:cNvPr>
          <p:cNvSpPr>
            <a:spLocks noGrp="1"/>
          </p:cNvSpPr>
          <p:nvPr>
            <p:ph type="dt" sz="half" idx="10"/>
          </p:nvPr>
        </p:nvSpPr>
        <p:spPr/>
        <p:txBody>
          <a:bodyPr/>
          <a:lstStyle>
            <a:lvl1pPr>
              <a:defRPr/>
            </a:lvl1pPr>
          </a:lstStyle>
          <a:p>
            <a:pPr>
              <a:defRPr/>
            </a:pPr>
            <a:fld id="{A910F109-1736-44CF-9ABE-BABC2B027FA1}" type="datetimeFigureOut">
              <a:rPr lang="en-US"/>
              <a:pPr>
                <a:defRPr/>
              </a:pPr>
              <a:t>5/7/2025</a:t>
            </a:fld>
            <a:endParaRPr lang="en-US"/>
          </a:p>
        </p:txBody>
      </p:sp>
      <p:sp>
        <p:nvSpPr>
          <p:cNvPr id="6" name="Footer Placeholder 4">
            <a:extLst>
              <a:ext uri="{FF2B5EF4-FFF2-40B4-BE49-F238E27FC236}">
                <a16:creationId xmlns:a16="http://schemas.microsoft.com/office/drawing/2014/main" id="{B73DD9CC-BD12-A8E0-3E6F-20DE1FB390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A724CA-4D0B-96D4-F493-DD1745B65A9D}"/>
              </a:ext>
            </a:extLst>
          </p:cNvPr>
          <p:cNvSpPr>
            <a:spLocks noGrp="1"/>
          </p:cNvSpPr>
          <p:nvPr>
            <p:ph type="sldNum" sz="quarter" idx="12"/>
          </p:nvPr>
        </p:nvSpPr>
        <p:spPr/>
        <p:txBody>
          <a:bodyPr/>
          <a:lstStyle>
            <a:lvl1pPr>
              <a:defRPr/>
            </a:lvl1pPr>
          </a:lstStyle>
          <a:p>
            <a:pPr>
              <a:defRPr/>
            </a:pPr>
            <a:fld id="{F7DB4F13-978F-4A04-A109-716D9A8CC355}" type="slidenum">
              <a:rPr lang="en-US"/>
              <a:pPr>
                <a:defRPr/>
              </a:pPr>
              <a:t>‹#›</a:t>
            </a:fld>
            <a:endParaRPr lang="en-US"/>
          </a:p>
        </p:txBody>
      </p:sp>
    </p:spTree>
    <p:extLst>
      <p:ext uri="{BB962C8B-B14F-4D97-AF65-F5344CB8AC3E}">
        <p14:creationId xmlns:p14="http://schemas.microsoft.com/office/powerpoint/2010/main" val="170820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7250F3-E674-DE43-8CB4-896C4271095D}"/>
              </a:ext>
            </a:extLst>
          </p:cNvPr>
          <p:cNvSpPr>
            <a:spLocks noGrp="1"/>
          </p:cNvSpPr>
          <p:nvPr>
            <p:ph type="dt" sz="half" idx="10"/>
          </p:nvPr>
        </p:nvSpPr>
        <p:spPr/>
        <p:txBody>
          <a:bodyPr/>
          <a:lstStyle>
            <a:lvl1pPr>
              <a:defRPr/>
            </a:lvl1pPr>
          </a:lstStyle>
          <a:p>
            <a:pPr>
              <a:defRPr/>
            </a:pPr>
            <a:fld id="{62E96BB7-CB2E-4325-AB81-3FE3DCA8557C}" type="datetimeFigureOut">
              <a:rPr lang="en-US"/>
              <a:pPr>
                <a:defRPr/>
              </a:pPr>
              <a:t>5/7/2025</a:t>
            </a:fld>
            <a:endParaRPr lang="en-US"/>
          </a:p>
        </p:txBody>
      </p:sp>
      <p:sp>
        <p:nvSpPr>
          <p:cNvPr id="8" name="Footer Placeholder 4">
            <a:extLst>
              <a:ext uri="{FF2B5EF4-FFF2-40B4-BE49-F238E27FC236}">
                <a16:creationId xmlns:a16="http://schemas.microsoft.com/office/drawing/2014/main" id="{1BD916C9-78BB-A790-50DE-7F09A5FEA4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AD16113-497B-463D-2E53-4681276913DB}"/>
              </a:ext>
            </a:extLst>
          </p:cNvPr>
          <p:cNvSpPr>
            <a:spLocks noGrp="1"/>
          </p:cNvSpPr>
          <p:nvPr>
            <p:ph type="sldNum" sz="quarter" idx="12"/>
          </p:nvPr>
        </p:nvSpPr>
        <p:spPr/>
        <p:txBody>
          <a:bodyPr/>
          <a:lstStyle>
            <a:lvl1pPr>
              <a:defRPr/>
            </a:lvl1pPr>
          </a:lstStyle>
          <a:p>
            <a:pPr>
              <a:defRPr/>
            </a:pPr>
            <a:fld id="{CE2E9458-E990-443F-B17D-E4F023A164A6}" type="slidenum">
              <a:rPr lang="en-US"/>
              <a:pPr>
                <a:defRPr/>
              </a:pPr>
              <a:t>‹#›</a:t>
            </a:fld>
            <a:endParaRPr lang="en-US"/>
          </a:p>
        </p:txBody>
      </p:sp>
    </p:spTree>
    <p:extLst>
      <p:ext uri="{BB962C8B-B14F-4D97-AF65-F5344CB8AC3E}">
        <p14:creationId xmlns:p14="http://schemas.microsoft.com/office/powerpoint/2010/main" val="1089371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8C80E8-E634-5B15-7673-3BAD8495F1B7}"/>
              </a:ext>
            </a:extLst>
          </p:cNvPr>
          <p:cNvSpPr>
            <a:spLocks noGrp="1"/>
          </p:cNvSpPr>
          <p:nvPr>
            <p:ph type="dt" sz="half" idx="10"/>
          </p:nvPr>
        </p:nvSpPr>
        <p:spPr/>
        <p:txBody>
          <a:bodyPr/>
          <a:lstStyle>
            <a:lvl1pPr>
              <a:defRPr/>
            </a:lvl1pPr>
          </a:lstStyle>
          <a:p>
            <a:pPr>
              <a:defRPr/>
            </a:pPr>
            <a:fld id="{9C1C3581-339E-48D9-BB07-B353A782887E}" type="datetimeFigureOut">
              <a:rPr lang="en-US"/>
              <a:pPr>
                <a:defRPr/>
              </a:pPr>
              <a:t>5/7/2025</a:t>
            </a:fld>
            <a:endParaRPr lang="en-US"/>
          </a:p>
        </p:txBody>
      </p:sp>
      <p:sp>
        <p:nvSpPr>
          <p:cNvPr id="4" name="Footer Placeholder 4">
            <a:extLst>
              <a:ext uri="{FF2B5EF4-FFF2-40B4-BE49-F238E27FC236}">
                <a16:creationId xmlns:a16="http://schemas.microsoft.com/office/drawing/2014/main" id="{73E4BFEE-7F01-E26D-E887-A344E9CEAA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A8BF2D-4F06-FD06-7333-586AC102CCD9}"/>
              </a:ext>
            </a:extLst>
          </p:cNvPr>
          <p:cNvSpPr>
            <a:spLocks noGrp="1"/>
          </p:cNvSpPr>
          <p:nvPr>
            <p:ph type="sldNum" sz="quarter" idx="12"/>
          </p:nvPr>
        </p:nvSpPr>
        <p:spPr/>
        <p:txBody>
          <a:bodyPr/>
          <a:lstStyle>
            <a:lvl1pPr>
              <a:defRPr/>
            </a:lvl1pPr>
          </a:lstStyle>
          <a:p>
            <a:pPr>
              <a:defRPr/>
            </a:pPr>
            <a:fld id="{0B8A49CA-DCDA-42B4-9458-B1F3879F92CD}" type="slidenum">
              <a:rPr lang="en-US"/>
              <a:pPr>
                <a:defRPr/>
              </a:pPr>
              <a:t>‹#›</a:t>
            </a:fld>
            <a:endParaRPr lang="en-US"/>
          </a:p>
        </p:txBody>
      </p:sp>
    </p:spTree>
    <p:extLst>
      <p:ext uri="{BB962C8B-B14F-4D97-AF65-F5344CB8AC3E}">
        <p14:creationId xmlns:p14="http://schemas.microsoft.com/office/powerpoint/2010/main" val="127853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140C24-3B9B-5544-28C2-A0B09C04E2C8}"/>
              </a:ext>
            </a:extLst>
          </p:cNvPr>
          <p:cNvSpPr>
            <a:spLocks noGrp="1"/>
          </p:cNvSpPr>
          <p:nvPr>
            <p:ph type="dt" sz="half" idx="10"/>
          </p:nvPr>
        </p:nvSpPr>
        <p:spPr/>
        <p:txBody>
          <a:bodyPr/>
          <a:lstStyle>
            <a:lvl1pPr>
              <a:defRPr/>
            </a:lvl1pPr>
          </a:lstStyle>
          <a:p>
            <a:pPr>
              <a:defRPr/>
            </a:pPr>
            <a:fld id="{5D22E49A-DBBC-42F0-8CCC-556C998B685F}" type="datetimeFigureOut">
              <a:rPr lang="en-US"/>
              <a:pPr>
                <a:defRPr/>
              </a:pPr>
              <a:t>5/7/2025</a:t>
            </a:fld>
            <a:endParaRPr lang="en-US"/>
          </a:p>
        </p:txBody>
      </p:sp>
      <p:sp>
        <p:nvSpPr>
          <p:cNvPr id="3" name="Footer Placeholder 4">
            <a:extLst>
              <a:ext uri="{FF2B5EF4-FFF2-40B4-BE49-F238E27FC236}">
                <a16:creationId xmlns:a16="http://schemas.microsoft.com/office/drawing/2014/main" id="{A4A9D980-D8E4-8FA3-F8A6-E66CF16C88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C88FA0-149A-0BBC-BDA7-6C36DD610016}"/>
              </a:ext>
            </a:extLst>
          </p:cNvPr>
          <p:cNvSpPr>
            <a:spLocks noGrp="1"/>
          </p:cNvSpPr>
          <p:nvPr>
            <p:ph type="sldNum" sz="quarter" idx="12"/>
          </p:nvPr>
        </p:nvSpPr>
        <p:spPr/>
        <p:txBody>
          <a:bodyPr/>
          <a:lstStyle>
            <a:lvl1pPr>
              <a:defRPr/>
            </a:lvl1pPr>
          </a:lstStyle>
          <a:p>
            <a:pPr>
              <a:defRPr/>
            </a:pPr>
            <a:fld id="{555A8901-089D-462E-8BE3-E5A25A8DFFBD}" type="slidenum">
              <a:rPr lang="en-US"/>
              <a:pPr>
                <a:defRPr/>
              </a:pPr>
              <a:t>‹#›</a:t>
            </a:fld>
            <a:endParaRPr lang="en-US"/>
          </a:p>
        </p:txBody>
      </p:sp>
    </p:spTree>
    <p:extLst>
      <p:ext uri="{BB962C8B-B14F-4D97-AF65-F5344CB8AC3E}">
        <p14:creationId xmlns:p14="http://schemas.microsoft.com/office/powerpoint/2010/main" val="170997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1FB55A0-ACED-7A10-F1E3-60AA9BA0B453}"/>
              </a:ext>
            </a:extLst>
          </p:cNvPr>
          <p:cNvSpPr>
            <a:spLocks noGrp="1"/>
          </p:cNvSpPr>
          <p:nvPr>
            <p:ph type="dt" sz="half" idx="10"/>
          </p:nvPr>
        </p:nvSpPr>
        <p:spPr/>
        <p:txBody>
          <a:bodyPr/>
          <a:lstStyle>
            <a:lvl1pPr>
              <a:defRPr/>
            </a:lvl1pPr>
          </a:lstStyle>
          <a:p>
            <a:pPr>
              <a:defRPr/>
            </a:pPr>
            <a:fld id="{E9DA7A4B-06B9-41E7-B552-1CD280C27734}" type="datetimeFigureOut">
              <a:rPr lang="en-US"/>
              <a:pPr>
                <a:defRPr/>
              </a:pPr>
              <a:t>5/7/2025</a:t>
            </a:fld>
            <a:endParaRPr lang="en-US"/>
          </a:p>
        </p:txBody>
      </p:sp>
      <p:sp>
        <p:nvSpPr>
          <p:cNvPr id="6" name="Footer Placeholder 4">
            <a:extLst>
              <a:ext uri="{FF2B5EF4-FFF2-40B4-BE49-F238E27FC236}">
                <a16:creationId xmlns:a16="http://schemas.microsoft.com/office/drawing/2014/main" id="{90266798-821E-F6AD-43FD-13280705F1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D43140-D29A-0AC7-45A4-E3A977AF95DB}"/>
              </a:ext>
            </a:extLst>
          </p:cNvPr>
          <p:cNvSpPr>
            <a:spLocks noGrp="1"/>
          </p:cNvSpPr>
          <p:nvPr>
            <p:ph type="sldNum" sz="quarter" idx="12"/>
          </p:nvPr>
        </p:nvSpPr>
        <p:spPr/>
        <p:txBody>
          <a:bodyPr/>
          <a:lstStyle>
            <a:lvl1pPr>
              <a:defRPr/>
            </a:lvl1pPr>
          </a:lstStyle>
          <a:p>
            <a:pPr>
              <a:defRPr/>
            </a:pPr>
            <a:fld id="{3CC4C5F9-6AC9-4F9E-8B6E-277D6A3A534B}" type="slidenum">
              <a:rPr lang="en-US"/>
              <a:pPr>
                <a:defRPr/>
              </a:pPr>
              <a:t>‹#›</a:t>
            </a:fld>
            <a:endParaRPr lang="en-US"/>
          </a:p>
        </p:txBody>
      </p:sp>
    </p:spTree>
    <p:extLst>
      <p:ext uri="{BB962C8B-B14F-4D97-AF65-F5344CB8AC3E}">
        <p14:creationId xmlns:p14="http://schemas.microsoft.com/office/powerpoint/2010/main" val="555857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7FDA34-D926-CB2F-A9A4-9E657A32C10C}"/>
              </a:ext>
            </a:extLst>
          </p:cNvPr>
          <p:cNvSpPr>
            <a:spLocks noGrp="1"/>
          </p:cNvSpPr>
          <p:nvPr>
            <p:ph type="dt" sz="half" idx="10"/>
          </p:nvPr>
        </p:nvSpPr>
        <p:spPr/>
        <p:txBody>
          <a:bodyPr/>
          <a:lstStyle>
            <a:lvl1pPr>
              <a:defRPr/>
            </a:lvl1pPr>
          </a:lstStyle>
          <a:p>
            <a:pPr>
              <a:defRPr/>
            </a:pPr>
            <a:fld id="{623BEAAB-8BE2-4C73-A0FF-D26C91AA8BD6}" type="datetimeFigureOut">
              <a:rPr lang="en-US"/>
              <a:pPr>
                <a:defRPr/>
              </a:pPr>
              <a:t>5/7/2025</a:t>
            </a:fld>
            <a:endParaRPr lang="en-US"/>
          </a:p>
        </p:txBody>
      </p:sp>
      <p:sp>
        <p:nvSpPr>
          <p:cNvPr id="6" name="Footer Placeholder 4">
            <a:extLst>
              <a:ext uri="{FF2B5EF4-FFF2-40B4-BE49-F238E27FC236}">
                <a16:creationId xmlns:a16="http://schemas.microsoft.com/office/drawing/2014/main" id="{87ECA7B7-D889-5EE6-BA29-663FC25307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123601-89E8-C533-4FD0-085C5FAA7A86}"/>
              </a:ext>
            </a:extLst>
          </p:cNvPr>
          <p:cNvSpPr>
            <a:spLocks noGrp="1"/>
          </p:cNvSpPr>
          <p:nvPr>
            <p:ph type="sldNum" sz="quarter" idx="12"/>
          </p:nvPr>
        </p:nvSpPr>
        <p:spPr/>
        <p:txBody>
          <a:bodyPr/>
          <a:lstStyle>
            <a:lvl1pPr>
              <a:defRPr/>
            </a:lvl1pPr>
          </a:lstStyle>
          <a:p>
            <a:pPr>
              <a:defRPr/>
            </a:pPr>
            <a:fld id="{9EF5DC8B-0FCD-4A26-AECB-9C1A9921500D}" type="slidenum">
              <a:rPr lang="en-US"/>
              <a:pPr>
                <a:defRPr/>
              </a:pPr>
              <a:t>‹#›</a:t>
            </a:fld>
            <a:endParaRPr lang="en-US"/>
          </a:p>
        </p:txBody>
      </p:sp>
    </p:spTree>
    <p:extLst>
      <p:ext uri="{BB962C8B-B14F-4D97-AF65-F5344CB8AC3E}">
        <p14:creationId xmlns:p14="http://schemas.microsoft.com/office/powerpoint/2010/main" val="88193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BAF20-CF57-30A3-E0AD-D892216B157A}"/>
              </a:ext>
            </a:extLst>
          </p:cNvPr>
          <p:cNvSpPr>
            <a:spLocks noGrp="1"/>
          </p:cNvSpPr>
          <p:nvPr>
            <p:ph type="dt" sz="half" idx="10"/>
          </p:nvPr>
        </p:nvSpPr>
        <p:spPr/>
        <p:txBody>
          <a:bodyPr/>
          <a:lstStyle>
            <a:lvl1pPr>
              <a:defRPr/>
            </a:lvl1pPr>
          </a:lstStyle>
          <a:p>
            <a:pPr>
              <a:defRPr/>
            </a:pPr>
            <a:fld id="{2904751B-C185-4806-A4D3-1F709DAB87E0}" type="datetimeFigureOut">
              <a:rPr lang="en-US"/>
              <a:pPr>
                <a:defRPr/>
              </a:pPr>
              <a:t>5/7/2025</a:t>
            </a:fld>
            <a:endParaRPr lang="en-US"/>
          </a:p>
        </p:txBody>
      </p:sp>
      <p:sp>
        <p:nvSpPr>
          <p:cNvPr id="5" name="Footer Placeholder 4">
            <a:extLst>
              <a:ext uri="{FF2B5EF4-FFF2-40B4-BE49-F238E27FC236}">
                <a16:creationId xmlns:a16="http://schemas.microsoft.com/office/drawing/2014/main" id="{7823E1F2-F91E-F84F-D389-C90F0FFFBB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2E587-FED2-D0C5-B7DE-F83594B0FF60}"/>
              </a:ext>
            </a:extLst>
          </p:cNvPr>
          <p:cNvSpPr>
            <a:spLocks noGrp="1"/>
          </p:cNvSpPr>
          <p:nvPr>
            <p:ph type="sldNum" sz="quarter" idx="12"/>
          </p:nvPr>
        </p:nvSpPr>
        <p:spPr/>
        <p:txBody>
          <a:bodyPr/>
          <a:lstStyle>
            <a:lvl1pPr>
              <a:defRPr/>
            </a:lvl1pPr>
          </a:lstStyle>
          <a:p>
            <a:pPr>
              <a:defRPr/>
            </a:pPr>
            <a:fld id="{6242D65B-1DEA-4407-805F-777459CB2065}" type="slidenum">
              <a:rPr lang="en-US"/>
              <a:pPr>
                <a:defRPr/>
              </a:pPr>
              <a:t>‹#›</a:t>
            </a:fld>
            <a:endParaRPr lang="en-US"/>
          </a:p>
        </p:txBody>
      </p:sp>
    </p:spTree>
    <p:extLst>
      <p:ext uri="{BB962C8B-B14F-4D97-AF65-F5344CB8AC3E}">
        <p14:creationId xmlns:p14="http://schemas.microsoft.com/office/powerpoint/2010/main" val="2433521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C76EB-DE49-8952-B697-B7249204AD07}"/>
              </a:ext>
            </a:extLst>
          </p:cNvPr>
          <p:cNvSpPr>
            <a:spLocks noGrp="1"/>
          </p:cNvSpPr>
          <p:nvPr>
            <p:ph type="dt" sz="half" idx="10"/>
          </p:nvPr>
        </p:nvSpPr>
        <p:spPr/>
        <p:txBody>
          <a:bodyPr/>
          <a:lstStyle>
            <a:lvl1pPr>
              <a:defRPr/>
            </a:lvl1pPr>
          </a:lstStyle>
          <a:p>
            <a:pPr>
              <a:defRPr/>
            </a:pPr>
            <a:fld id="{D7810B6C-84BF-4BA0-B5AF-017672668792}" type="datetimeFigureOut">
              <a:rPr lang="en-US"/>
              <a:pPr>
                <a:defRPr/>
              </a:pPr>
              <a:t>5/7/2025</a:t>
            </a:fld>
            <a:endParaRPr lang="en-US"/>
          </a:p>
        </p:txBody>
      </p:sp>
      <p:sp>
        <p:nvSpPr>
          <p:cNvPr id="5" name="Footer Placeholder 4">
            <a:extLst>
              <a:ext uri="{FF2B5EF4-FFF2-40B4-BE49-F238E27FC236}">
                <a16:creationId xmlns:a16="http://schemas.microsoft.com/office/drawing/2014/main" id="{B17C1B89-EAA8-91B3-98AE-74E9540C18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442AD5-4641-2D14-768A-ACF4D9337E1C}"/>
              </a:ext>
            </a:extLst>
          </p:cNvPr>
          <p:cNvSpPr>
            <a:spLocks noGrp="1"/>
          </p:cNvSpPr>
          <p:nvPr>
            <p:ph type="sldNum" sz="quarter" idx="12"/>
          </p:nvPr>
        </p:nvSpPr>
        <p:spPr/>
        <p:txBody>
          <a:bodyPr/>
          <a:lstStyle>
            <a:lvl1pPr>
              <a:defRPr/>
            </a:lvl1pPr>
          </a:lstStyle>
          <a:p>
            <a:pPr>
              <a:defRPr/>
            </a:pPr>
            <a:fld id="{CBA36A0A-08E7-4183-AEF6-B685063838D2}" type="slidenum">
              <a:rPr lang="en-US"/>
              <a:pPr>
                <a:defRPr/>
              </a:pPr>
              <a:t>‹#›</a:t>
            </a:fld>
            <a:endParaRPr lang="en-US"/>
          </a:p>
        </p:txBody>
      </p:sp>
    </p:spTree>
    <p:extLst>
      <p:ext uri="{BB962C8B-B14F-4D97-AF65-F5344CB8AC3E}">
        <p14:creationId xmlns:p14="http://schemas.microsoft.com/office/powerpoint/2010/main" val="331616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4BFC-B928-CCC6-FB7C-3549DA5BB2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84C7A4-0996-6BB5-67D9-617D8E4B9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994C0F-F457-4A5D-6348-38D2DBB7BD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2A678C-0FC4-C6CE-0A88-5AD9EF5D1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2D32C-27C8-6400-5F0A-6548F158F5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FD24-AC95-55FD-CD1D-4C909AE84B6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8" name="Footer Placeholder 7">
            <a:extLst>
              <a:ext uri="{FF2B5EF4-FFF2-40B4-BE49-F238E27FC236}">
                <a16:creationId xmlns:a16="http://schemas.microsoft.com/office/drawing/2014/main" id="{B6FD54B7-5579-4C93-91E1-62697A1AA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B5283-892B-B933-D28B-51B411BC5367}"/>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3673748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B61585-4E7C-9C1A-CFCC-DD70E3DBDEA0}"/>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41E092BB-B05C-26AA-4770-63C31B1B49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111C759-8C89-742F-D136-BD7EAB9D0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95787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1239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6710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2"/>
        <p:cNvGrpSpPr/>
        <p:nvPr/>
      </p:nvGrpSpPr>
      <p:grpSpPr>
        <a:xfrm>
          <a:off x="0" y="0"/>
          <a:ext cx="0" cy="0"/>
          <a:chOff x="0" y="0"/>
          <a:chExt cx="0" cy="0"/>
        </a:xfrm>
      </p:grpSpPr>
      <p:sp>
        <p:nvSpPr>
          <p:cNvPr id="23" name="Google Shape;23;p5"/>
          <p:cNvSpPr>
            <a:spLocks noGrp="1"/>
          </p:cNvSpPr>
          <p:nvPr>
            <p:ph type="pic" idx="2"/>
          </p:nvPr>
        </p:nvSpPr>
        <p:spPr>
          <a:xfrm>
            <a:off x="5784850" y="0"/>
            <a:ext cx="6858000" cy="6858000"/>
          </a:xfrm>
          <a:prstGeom prst="rect">
            <a:avLst/>
          </a:prstGeom>
          <a:noFill/>
          <a:ln>
            <a:noFill/>
          </a:ln>
        </p:spPr>
      </p:sp>
      <p:sp>
        <p:nvSpPr>
          <p:cNvPr id="24" name="Google Shape;24;p5"/>
          <p:cNvSpPr txBox="1">
            <a:spLocks noGrp="1"/>
          </p:cNvSpPr>
          <p:nvPr>
            <p:ph type="title"/>
          </p:nvPr>
        </p:nvSpPr>
        <p:spPr>
          <a:xfrm>
            <a:off x="603250" y="666750"/>
            <a:ext cx="4889500" cy="2941137"/>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25" name="Google Shape;25;p5"/>
          <p:cNvSpPr txBox="1">
            <a:spLocks noGrp="1"/>
          </p:cNvSpPr>
          <p:nvPr>
            <p:ph type="body" idx="1"/>
          </p:nvPr>
        </p:nvSpPr>
        <p:spPr>
          <a:xfrm>
            <a:off x="603250" y="3575050"/>
            <a:ext cx="4889500" cy="2692712"/>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26" name="Google Shape;26;p5"/>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6484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29" name="Google Shape;29;p6"/>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30" name="Google Shape;30;p6"/>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1" name="Google Shape;31;p6"/>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1065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4" name="Google Shape;34;p7"/>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9523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5"/>
        <p:cNvGrpSpPr/>
        <p:nvPr/>
      </p:nvGrpSpPr>
      <p:grpSpPr>
        <a:xfrm>
          <a:off x="0" y="0"/>
          <a:ext cx="0" cy="0"/>
          <a:chOff x="0" y="0"/>
          <a:chExt cx="0" cy="0"/>
        </a:xfrm>
      </p:grpSpPr>
      <p:sp>
        <p:nvSpPr>
          <p:cNvPr id="36" name="Google Shape;36;p8"/>
          <p:cNvSpPr>
            <a:spLocks noGrp="1"/>
          </p:cNvSpPr>
          <p:nvPr>
            <p:ph type="pic" idx="2"/>
          </p:nvPr>
        </p:nvSpPr>
        <p:spPr>
          <a:xfrm>
            <a:off x="6191250" y="-603250"/>
            <a:ext cx="6051550" cy="8070157"/>
          </a:xfrm>
          <a:prstGeom prst="rect">
            <a:avLst/>
          </a:prstGeom>
          <a:noFill/>
          <a:ln>
            <a:noFill/>
          </a:ln>
        </p:spPr>
      </p:sp>
      <p:sp>
        <p:nvSpPr>
          <p:cNvPr id="37" name="Google Shape;37;p8"/>
          <p:cNvSpPr txBox="1">
            <a:spLocks noGrp="1"/>
          </p:cNvSpPr>
          <p:nvPr>
            <p:ph type="body" idx="1"/>
          </p:nvPr>
        </p:nvSpPr>
        <p:spPr>
          <a:xfrm>
            <a:off x="603250" y="1162050"/>
            <a:ext cx="4889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8" name="Google Shape;38;p8"/>
          <p:cNvSpPr txBox="1">
            <a:spLocks noGrp="1"/>
          </p:cNvSpPr>
          <p:nvPr>
            <p:ph type="title"/>
          </p:nvPr>
        </p:nvSpPr>
        <p:spPr>
          <a:xfrm>
            <a:off x="603250" y="317500"/>
            <a:ext cx="4889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39" name="Google Shape;39;p8"/>
          <p:cNvSpPr txBox="1">
            <a:spLocks noGrp="1"/>
          </p:cNvSpPr>
          <p:nvPr>
            <p:ph type="body" idx="3"/>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0" name="Google Shape;40;p8"/>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8366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Bullets &amp; Live Video Small">
  <p:cSld name="Title, Bullets &amp; Live Video Small">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3" name="Google Shape;43;p9"/>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4" name="Google Shape;44;p9"/>
          <p:cNvSpPr txBox="1">
            <a:spLocks noGrp="1"/>
          </p:cNvSpPr>
          <p:nvPr>
            <p:ph type="body" idx="2"/>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5" name="Google Shape;45;p9"/>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282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Bullets &amp; Live Video Large">
  <p:cSld name="Title, Bullets &amp; Live Video Large">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603250" y="1162050"/>
            <a:ext cx="4889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8" name="Google Shape;48;p10"/>
          <p:cNvSpPr txBox="1">
            <a:spLocks noGrp="1"/>
          </p:cNvSpPr>
          <p:nvPr>
            <p:ph type="title"/>
          </p:nvPr>
        </p:nvSpPr>
        <p:spPr>
          <a:xfrm>
            <a:off x="603250" y="317500"/>
            <a:ext cx="4889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9" name="Google Shape;49;p10"/>
          <p:cNvSpPr txBox="1">
            <a:spLocks noGrp="1"/>
          </p:cNvSpPr>
          <p:nvPr>
            <p:ph type="body" idx="2"/>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50" name="Google Shape;50;p10"/>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8178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03248" y="1955800"/>
            <a:ext cx="10985502" cy="23241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52575F"/>
              </a:buClr>
              <a:buSzPts val="12000"/>
              <a:buFont typeface="Arial"/>
              <a:buNone/>
              <a:defRPr sz="6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3" name="Google Shape;53;p11"/>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319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D004-5FB7-5BFD-6845-85BD2E489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F8687-274E-7C6D-F51C-99FEA932F59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4" name="Footer Placeholder 3">
            <a:extLst>
              <a:ext uri="{FF2B5EF4-FFF2-40B4-BE49-F238E27FC236}">
                <a16:creationId xmlns:a16="http://schemas.microsoft.com/office/drawing/2014/main" id="{F2CE4C81-A648-E7CE-4879-87FD96276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3460C-A47E-7EA7-2836-129EDBBE044A}"/>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3390024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12"/>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56" name="Google Shape;56;p12"/>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7" name="Google Shape;57;p1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6445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0" name="Google Shape;60;p13"/>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3000"/>
              </a:spcBef>
              <a:spcAft>
                <a:spcPts val="0"/>
              </a:spcAft>
              <a:buClr>
                <a:srgbClr val="52575F"/>
              </a:buClr>
              <a:buSzPts val="5000"/>
              <a:buFont typeface="Arial"/>
              <a:buNone/>
              <a:defRPr sz="2500"/>
            </a:lvl1pPr>
            <a:lvl2pPr marL="457200" lvl="1" indent="-114300" algn="l">
              <a:lnSpc>
                <a:spcPct val="100000"/>
              </a:lnSpc>
              <a:spcBef>
                <a:spcPts val="3000"/>
              </a:spcBef>
              <a:spcAft>
                <a:spcPts val="0"/>
              </a:spcAft>
              <a:buClr>
                <a:srgbClr val="52575F"/>
              </a:buClr>
              <a:buSzPts val="5000"/>
              <a:buFont typeface="Arial"/>
              <a:buNone/>
              <a:defRPr sz="2500"/>
            </a:lvl2pPr>
            <a:lvl3pPr marL="685800" lvl="2" indent="-114300" algn="l">
              <a:lnSpc>
                <a:spcPct val="100000"/>
              </a:lnSpc>
              <a:spcBef>
                <a:spcPts val="3000"/>
              </a:spcBef>
              <a:spcAft>
                <a:spcPts val="0"/>
              </a:spcAft>
              <a:buClr>
                <a:srgbClr val="52575F"/>
              </a:buClr>
              <a:buSzPts val="5000"/>
              <a:buFont typeface="Arial"/>
              <a:buNone/>
              <a:defRPr sz="2500"/>
            </a:lvl3pPr>
            <a:lvl4pPr marL="914400" lvl="3" indent="-114300" algn="l">
              <a:lnSpc>
                <a:spcPct val="100000"/>
              </a:lnSpc>
              <a:spcBef>
                <a:spcPts val="3000"/>
              </a:spcBef>
              <a:spcAft>
                <a:spcPts val="0"/>
              </a:spcAft>
              <a:buClr>
                <a:srgbClr val="52575F"/>
              </a:buClr>
              <a:buSzPts val="5000"/>
              <a:buFont typeface="Arial"/>
              <a:buNone/>
              <a:defRPr sz="2500"/>
            </a:lvl4pPr>
            <a:lvl5pPr marL="1143000" lvl="4" indent="-114300" algn="l">
              <a:lnSpc>
                <a:spcPct val="100000"/>
              </a:lnSpc>
              <a:spcBef>
                <a:spcPts val="3000"/>
              </a:spcBef>
              <a:spcAft>
                <a:spcPts val="0"/>
              </a:spcAft>
              <a:buClr>
                <a:srgbClr val="52575F"/>
              </a:buClr>
              <a:buSzPts val="5000"/>
              <a:buFont typeface="Arial"/>
              <a:buNone/>
              <a:defRPr sz="2500"/>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1" name="Google Shape;61;p13"/>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62" name="Google Shape;62;p13"/>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5314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63"/>
        <p:cNvGrpSpPr/>
        <p:nvPr/>
      </p:nvGrpSpPr>
      <p:grpSpPr>
        <a:xfrm>
          <a:off x="0" y="0"/>
          <a:ext cx="0" cy="0"/>
          <a:chOff x="0" y="0"/>
          <a:chExt cx="0" cy="0"/>
        </a:xfrm>
      </p:grpSpPr>
      <p:sp>
        <p:nvSpPr>
          <p:cNvPr id="64" name="Google Shape;64;p14"/>
          <p:cNvSpPr txBox="1">
            <a:spLocks noGrp="1"/>
          </p:cNvSpPr>
          <p:nvPr>
            <p:ph type="body" idx="1"/>
          </p:nvPr>
        </p:nvSpPr>
        <p:spPr>
          <a:xfrm>
            <a:off x="603250" y="2095500"/>
            <a:ext cx="10985500" cy="2044700"/>
          </a:xfrm>
          <a:prstGeom prst="rect">
            <a:avLst/>
          </a:prstGeom>
          <a:noFill/>
          <a:ln>
            <a:noFill/>
          </a:ln>
        </p:spPr>
        <p:txBody>
          <a:bodyPr spcFirstLastPara="1" wrap="square" lIns="50800" tIns="50800" rIns="50800" bIns="50800" anchor="ctr" anchorCtr="0">
            <a:normAutofit/>
          </a:bodyPr>
          <a:lstStyle>
            <a:lvl1pPr marL="228600" lvl="0"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1pPr>
            <a:lvl2pPr marL="457200" lvl="1"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2pPr>
            <a:lvl3pPr marL="685800" lvl="2"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3pPr>
            <a:lvl4pPr marL="914400" lvl="3"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4pPr>
            <a:lvl5pPr marL="1143000" lvl="4"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5" name="Google Shape;65;p14"/>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3025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66"/>
        <p:cNvGrpSpPr/>
        <p:nvPr/>
      </p:nvGrpSpPr>
      <p:grpSpPr>
        <a:xfrm>
          <a:off x="0" y="0"/>
          <a:ext cx="0" cy="0"/>
          <a:chOff x="0" y="0"/>
          <a:chExt cx="0" cy="0"/>
        </a:xfrm>
      </p:grpSpPr>
      <p:sp>
        <p:nvSpPr>
          <p:cNvPr id="67" name="Google Shape;67;p15"/>
          <p:cNvSpPr txBox="1">
            <a:spLocks noGrp="1"/>
          </p:cNvSpPr>
          <p:nvPr>
            <p:ph type="body" idx="1"/>
          </p:nvPr>
        </p:nvSpPr>
        <p:spPr>
          <a:xfrm>
            <a:off x="603250" y="603250"/>
            <a:ext cx="10985500" cy="3676650"/>
          </a:xfrm>
          <a:prstGeom prst="rect">
            <a:avLst/>
          </a:prstGeom>
          <a:noFill/>
          <a:ln>
            <a:noFill/>
          </a:ln>
        </p:spPr>
        <p:txBody>
          <a:bodyPr spcFirstLastPara="1" wrap="square" lIns="50800" tIns="50800" rIns="50800" bIns="50800" anchor="b" anchorCtr="0">
            <a:normAutofit/>
          </a:bodyPr>
          <a:lstStyle>
            <a:lvl1pPr marL="228600" lvl="0"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1pPr>
            <a:lvl2pPr marL="457200" lvl="1"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2pPr>
            <a:lvl3pPr marL="685800" lvl="2"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3pPr>
            <a:lvl4pPr marL="914400" lvl="3"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4pPr>
            <a:lvl5pPr marL="1143000" lvl="4"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8" name="Google Shape;68;p15"/>
          <p:cNvSpPr txBox="1">
            <a:spLocks noGrp="1"/>
          </p:cNvSpPr>
          <p:nvPr>
            <p:ph type="body" idx="2"/>
          </p:nvPr>
        </p:nvSpPr>
        <p:spPr>
          <a:xfrm>
            <a:off x="603250" y="4064000"/>
            <a:ext cx="10985500" cy="539750"/>
          </a:xfrm>
          <a:prstGeom prst="rect">
            <a:avLst/>
          </a:prstGeom>
          <a:noFill/>
          <a:ln>
            <a:noFill/>
          </a:ln>
        </p:spPr>
        <p:txBody>
          <a:bodyPr spcFirstLastPara="1" wrap="square" lIns="45700" tIns="45700" rIns="45700" bIns="45700" anchor="t" anchorCtr="0">
            <a:normAutofit/>
          </a:bodyPr>
          <a:lstStyle>
            <a:lvl1pPr marL="228600" lvl="0" indent="-114300" algn="ctr">
              <a:lnSpc>
                <a:spcPct val="9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9" name="Google Shape;69;p15"/>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1111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2730500" y="4781550"/>
            <a:ext cx="6864350" cy="3492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3600"/>
              <a:buFont typeface="Arial"/>
              <a:buNone/>
              <a:defRPr sz="180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72" name="Google Shape;72;p16"/>
          <p:cNvSpPr txBox="1">
            <a:spLocks noGrp="1"/>
          </p:cNvSpPr>
          <p:nvPr>
            <p:ph type="body" idx="2"/>
          </p:nvPr>
        </p:nvSpPr>
        <p:spPr>
          <a:xfrm>
            <a:off x="2597150" y="2082800"/>
            <a:ext cx="6997700" cy="2216150"/>
          </a:xfrm>
          <a:prstGeom prst="rect">
            <a:avLst/>
          </a:prstGeom>
          <a:noFill/>
          <a:ln>
            <a:noFill/>
          </a:ln>
        </p:spPr>
        <p:txBody>
          <a:bodyPr spcFirstLastPara="1" wrap="square" lIns="50800" tIns="50800" rIns="50800" bIns="50800" anchor="b" anchorCtr="0">
            <a:normAutofit/>
          </a:bodyPr>
          <a:lstStyle>
            <a:lvl1pPr marL="228600" lvl="0"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1pPr>
            <a:lvl2pPr marL="457200" lvl="1"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2pPr>
            <a:lvl3pPr marL="685800" lvl="2"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3pPr>
            <a:lvl4pPr marL="914400" lvl="3"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4pPr>
            <a:lvl5pPr marL="1143000" lvl="4"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73" name="Google Shape;73;p16"/>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00332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74"/>
        <p:cNvGrpSpPr/>
        <p:nvPr/>
      </p:nvGrpSpPr>
      <p:grpSpPr>
        <a:xfrm>
          <a:off x="0" y="0"/>
          <a:ext cx="0" cy="0"/>
          <a:chOff x="0" y="0"/>
          <a:chExt cx="0" cy="0"/>
        </a:xfrm>
      </p:grpSpPr>
      <p:sp>
        <p:nvSpPr>
          <p:cNvPr id="75" name="Google Shape;75;p17"/>
          <p:cNvSpPr>
            <a:spLocks noGrp="1"/>
          </p:cNvSpPr>
          <p:nvPr>
            <p:ph type="pic" idx="2"/>
          </p:nvPr>
        </p:nvSpPr>
        <p:spPr>
          <a:xfrm>
            <a:off x="628650" y="1606550"/>
            <a:ext cx="3644900" cy="3644900"/>
          </a:xfrm>
          <a:prstGeom prst="rect">
            <a:avLst/>
          </a:prstGeom>
          <a:noFill/>
          <a:ln>
            <a:noFill/>
          </a:ln>
        </p:spPr>
      </p:sp>
      <p:sp>
        <p:nvSpPr>
          <p:cNvPr id="76" name="Google Shape;76;p17"/>
          <p:cNvSpPr>
            <a:spLocks noGrp="1"/>
          </p:cNvSpPr>
          <p:nvPr>
            <p:ph type="pic" idx="3"/>
          </p:nvPr>
        </p:nvSpPr>
        <p:spPr>
          <a:xfrm>
            <a:off x="3676650" y="1816100"/>
            <a:ext cx="4838700" cy="3225800"/>
          </a:xfrm>
          <a:prstGeom prst="rect">
            <a:avLst/>
          </a:prstGeom>
          <a:noFill/>
          <a:ln>
            <a:noFill/>
          </a:ln>
        </p:spPr>
      </p:sp>
      <p:sp>
        <p:nvSpPr>
          <p:cNvPr id="77" name="Google Shape;77;p17"/>
          <p:cNvSpPr>
            <a:spLocks noGrp="1"/>
          </p:cNvSpPr>
          <p:nvPr>
            <p:ph type="pic" idx="4"/>
          </p:nvPr>
        </p:nvSpPr>
        <p:spPr>
          <a:xfrm>
            <a:off x="7310967" y="1816100"/>
            <a:ext cx="4838701" cy="3228625"/>
          </a:xfrm>
          <a:prstGeom prst="rect">
            <a:avLst/>
          </a:prstGeom>
          <a:noFill/>
          <a:ln>
            <a:noFill/>
          </a:ln>
        </p:spPr>
      </p:sp>
      <p:sp>
        <p:nvSpPr>
          <p:cNvPr id="78" name="Google Shape;78;p17"/>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879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9"/>
        <p:cNvGrpSpPr/>
        <p:nvPr/>
      </p:nvGrpSpPr>
      <p:grpSpPr>
        <a:xfrm>
          <a:off x="0" y="0"/>
          <a:ext cx="0" cy="0"/>
          <a:chOff x="0" y="0"/>
          <a:chExt cx="0" cy="0"/>
        </a:xfrm>
      </p:grpSpPr>
      <p:sp>
        <p:nvSpPr>
          <p:cNvPr id="80" name="Google Shape;80;p18"/>
          <p:cNvSpPr>
            <a:spLocks noGrp="1"/>
          </p:cNvSpPr>
          <p:nvPr>
            <p:ph type="pic" idx="2"/>
          </p:nvPr>
        </p:nvSpPr>
        <p:spPr>
          <a:xfrm>
            <a:off x="0" y="-635000"/>
            <a:ext cx="12192000" cy="8128000"/>
          </a:xfrm>
          <a:prstGeom prst="rect">
            <a:avLst/>
          </a:prstGeom>
          <a:noFill/>
          <a:ln>
            <a:noFill/>
          </a:ln>
        </p:spPr>
      </p:sp>
      <p:sp>
        <p:nvSpPr>
          <p:cNvPr id="81" name="Google Shape;81;p18"/>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9289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140C24-3B9B-5544-28C2-A0B09C04E2C8}"/>
              </a:ext>
            </a:extLst>
          </p:cNvPr>
          <p:cNvSpPr>
            <a:spLocks noGrp="1"/>
          </p:cNvSpPr>
          <p:nvPr>
            <p:ph type="dt" sz="half" idx="10"/>
          </p:nvPr>
        </p:nvSpPr>
        <p:spPr/>
        <p:txBody>
          <a:bodyPr/>
          <a:lstStyle>
            <a:lvl1pPr>
              <a:defRPr/>
            </a:lvl1pPr>
          </a:lstStyle>
          <a:p>
            <a:pPr>
              <a:defRPr/>
            </a:pPr>
            <a:fld id="{5D22E49A-DBBC-42F0-8CCC-556C998B685F}" type="datetimeFigureOut">
              <a:rPr lang="en-US"/>
              <a:pPr>
                <a:defRPr/>
              </a:pPr>
              <a:t>5/7/2025</a:t>
            </a:fld>
            <a:endParaRPr lang="en-US"/>
          </a:p>
        </p:txBody>
      </p:sp>
      <p:sp>
        <p:nvSpPr>
          <p:cNvPr id="3" name="Footer Placeholder 4">
            <a:extLst>
              <a:ext uri="{FF2B5EF4-FFF2-40B4-BE49-F238E27FC236}">
                <a16:creationId xmlns:a16="http://schemas.microsoft.com/office/drawing/2014/main" id="{A4A9D980-D8E4-8FA3-F8A6-E66CF16C88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C88FA0-149A-0BBC-BDA7-6C36DD610016}"/>
              </a:ext>
            </a:extLst>
          </p:cNvPr>
          <p:cNvSpPr>
            <a:spLocks noGrp="1"/>
          </p:cNvSpPr>
          <p:nvPr>
            <p:ph type="sldNum" sz="quarter" idx="12"/>
          </p:nvPr>
        </p:nvSpPr>
        <p:spPr/>
        <p:txBody>
          <a:bodyPr/>
          <a:lstStyle>
            <a:lvl1pPr>
              <a:defRPr/>
            </a:lvl1pPr>
          </a:lstStyle>
          <a:p>
            <a:pPr>
              <a:defRPr/>
            </a:pPr>
            <a:fld id="{555A8901-089D-462E-8BE3-E5A25A8DFFBD}" type="slidenum">
              <a:rPr lang="en-US"/>
              <a:pPr>
                <a:defRPr/>
              </a:pPr>
              <a:t>‹#›</a:t>
            </a:fld>
            <a:endParaRPr lang="en-US"/>
          </a:p>
        </p:txBody>
      </p:sp>
    </p:spTree>
    <p:extLst>
      <p:ext uri="{BB962C8B-B14F-4D97-AF65-F5344CB8AC3E}">
        <p14:creationId xmlns:p14="http://schemas.microsoft.com/office/powerpoint/2010/main" val="4073463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6C0E-ECB0-928E-BF95-5DE99B63C23C}"/>
              </a:ext>
            </a:extLst>
          </p:cNvPr>
          <p:cNvSpPr>
            <a:spLocks noGrp="1"/>
          </p:cNvSpPr>
          <p:nvPr>
            <p:ph type="dt" sz="half" idx="10"/>
          </p:nvPr>
        </p:nvSpPr>
        <p:spPr/>
        <p:txBody>
          <a:bodyPr/>
          <a:lstStyle>
            <a:lvl1pPr>
              <a:defRPr/>
            </a:lvl1pPr>
          </a:lstStyle>
          <a:p>
            <a:pPr>
              <a:defRPr/>
            </a:pPr>
            <a:fld id="{86B3F967-428B-4ECC-9B13-EC264436C898}" type="datetimeFigureOut">
              <a:rPr lang="en-US"/>
              <a:pPr>
                <a:defRPr/>
              </a:pPr>
              <a:t>5/7/2025</a:t>
            </a:fld>
            <a:endParaRPr lang="en-US"/>
          </a:p>
        </p:txBody>
      </p:sp>
      <p:sp>
        <p:nvSpPr>
          <p:cNvPr id="5" name="Footer Placeholder 4">
            <a:extLst>
              <a:ext uri="{FF2B5EF4-FFF2-40B4-BE49-F238E27FC236}">
                <a16:creationId xmlns:a16="http://schemas.microsoft.com/office/drawing/2014/main" id="{9ABC918B-61BC-2B75-645A-1A2BC2AC5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EA8A4F-BCF0-C8DE-7785-1EFD03CBCD3F}"/>
              </a:ext>
            </a:extLst>
          </p:cNvPr>
          <p:cNvSpPr>
            <a:spLocks noGrp="1"/>
          </p:cNvSpPr>
          <p:nvPr>
            <p:ph type="sldNum" sz="quarter" idx="12"/>
          </p:nvPr>
        </p:nvSpPr>
        <p:spPr/>
        <p:txBody>
          <a:bodyPr/>
          <a:lstStyle>
            <a:lvl1pPr>
              <a:defRPr/>
            </a:lvl1pPr>
          </a:lstStyle>
          <a:p>
            <a:pPr>
              <a:defRPr/>
            </a:pPr>
            <a:fld id="{F321A29C-9E5E-4D43-B613-165E25CF0685}" type="slidenum">
              <a:rPr lang="en-US"/>
              <a:pPr>
                <a:defRPr/>
              </a:pPr>
              <a:t>‹#›</a:t>
            </a:fld>
            <a:endParaRPr lang="en-US"/>
          </a:p>
        </p:txBody>
      </p:sp>
    </p:spTree>
    <p:extLst>
      <p:ext uri="{BB962C8B-B14F-4D97-AF65-F5344CB8AC3E}">
        <p14:creationId xmlns:p14="http://schemas.microsoft.com/office/powerpoint/2010/main" val="28229652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A93CD-DE45-95E0-9BE3-2E22C22F1479}"/>
              </a:ext>
            </a:extLst>
          </p:cNvPr>
          <p:cNvSpPr>
            <a:spLocks noGrp="1"/>
          </p:cNvSpPr>
          <p:nvPr>
            <p:ph type="dt" sz="half" idx="10"/>
          </p:nvPr>
        </p:nvSpPr>
        <p:spPr/>
        <p:txBody>
          <a:bodyPr/>
          <a:lstStyle>
            <a:lvl1pPr>
              <a:defRPr/>
            </a:lvl1pPr>
          </a:lstStyle>
          <a:p>
            <a:pPr>
              <a:defRPr/>
            </a:pPr>
            <a:fld id="{FD1498D1-600D-4A37-8BBD-F17B89E912BF}" type="datetimeFigureOut">
              <a:rPr lang="en-US"/>
              <a:pPr>
                <a:defRPr/>
              </a:pPr>
              <a:t>5/7/2025</a:t>
            </a:fld>
            <a:endParaRPr lang="en-US"/>
          </a:p>
        </p:txBody>
      </p:sp>
      <p:sp>
        <p:nvSpPr>
          <p:cNvPr id="5" name="Footer Placeholder 4">
            <a:extLst>
              <a:ext uri="{FF2B5EF4-FFF2-40B4-BE49-F238E27FC236}">
                <a16:creationId xmlns:a16="http://schemas.microsoft.com/office/drawing/2014/main" id="{42FFDD17-59E0-38AB-AEF2-9BED5E1AA4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417499-D750-3083-E5F5-49B87D13DB03}"/>
              </a:ext>
            </a:extLst>
          </p:cNvPr>
          <p:cNvSpPr>
            <a:spLocks noGrp="1"/>
          </p:cNvSpPr>
          <p:nvPr>
            <p:ph type="sldNum" sz="quarter" idx="12"/>
          </p:nvPr>
        </p:nvSpPr>
        <p:spPr/>
        <p:txBody>
          <a:bodyPr/>
          <a:lstStyle>
            <a:lvl1pPr>
              <a:defRPr/>
            </a:lvl1pPr>
          </a:lstStyle>
          <a:p>
            <a:pPr>
              <a:defRPr/>
            </a:pPr>
            <a:fld id="{F3C75C77-9AD0-4757-BC62-DD3927A09FD9}" type="slidenum">
              <a:rPr lang="en-US"/>
              <a:pPr>
                <a:defRPr/>
              </a:pPr>
              <a:t>‹#›</a:t>
            </a:fld>
            <a:endParaRPr lang="en-US"/>
          </a:p>
        </p:txBody>
      </p:sp>
    </p:spTree>
    <p:extLst>
      <p:ext uri="{BB962C8B-B14F-4D97-AF65-F5344CB8AC3E}">
        <p14:creationId xmlns:p14="http://schemas.microsoft.com/office/powerpoint/2010/main" val="376052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89608-376F-81C5-BBE7-56BC7DBE9A5B}"/>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3" name="Footer Placeholder 2">
            <a:extLst>
              <a:ext uri="{FF2B5EF4-FFF2-40B4-BE49-F238E27FC236}">
                <a16:creationId xmlns:a16="http://schemas.microsoft.com/office/drawing/2014/main" id="{EC64BF91-9199-2EF5-C543-10EEAB6AA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78909-7593-F823-D733-DA312F49C7EE}"/>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796900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56D6-F247-4598-818F-13993854C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A1D45-0F6E-4192-8085-D2C1AEA713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D8007B-03D7-4CFB-8A32-D9F9FB2DC18F}"/>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317AF2E9-3C0A-4FD4-8DE9-2B4A37731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19831-893D-4B31-8E20-67C51547D57D}"/>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430726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7CDF-2AB1-490D-B3F9-941D97E3B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CFAA5-12D8-4F85-A8A1-A35D9F55A4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9F79A-50B4-4838-AA9D-E690F2807340}"/>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E5523F19-0B5B-4C85-A77C-36716CDF4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454FA-E1BB-4B95-86F1-40B56207D432}"/>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1313489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CAD5-B6AB-41B1-B4E4-16A1CA0937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C097F-8F85-4489-87E2-5E8A56A0B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2C1788-C19E-4C9F-A7E7-43063C049DB1}"/>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A0D36514-4C98-403F-8E44-2BC8B6631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8D9AC-AAEE-44AA-A3D5-B65965C59049}"/>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1890348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075E-29D4-40E2-B15F-3059AB4C4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EC0E2-07E9-47F7-BC6B-CFF7D8171B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8FE8D-7768-46D9-ADD8-1D77E1A734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D0249-7C39-4634-81DE-C8DC6322779A}"/>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6" name="Footer Placeholder 5">
            <a:extLst>
              <a:ext uri="{FF2B5EF4-FFF2-40B4-BE49-F238E27FC236}">
                <a16:creationId xmlns:a16="http://schemas.microsoft.com/office/drawing/2014/main" id="{42D659D0-EDAE-4848-AFC6-CE59971CE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F206C-AC17-405C-B2CF-FF046F7EC797}"/>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2719580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0E53-77A2-41E6-930F-4C97A7A3F1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A203B-A4FE-4CD1-BAFF-63CB16212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F9B2F5-D7AE-46A2-A5E8-3FA4FFFDFC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825FB-C1FD-455C-BC83-AD37D45AD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2C25BC-D760-47F3-8D59-E08A408A59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28E35-2F21-4B4B-B0C2-FE7364896610}"/>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8" name="Footer Placeholder 7">
            <a:extLst>
              <a:ext uri="{FF2B5EF4-FFF2-40B4-BE49-F238E27FC236}">
                <a16:creationId xmlns:a16="http://schemas.microsoft.com/office/drawing/2014/main" id="{89F7801E-B390-4D8D-830C-73096DB84D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B11DEB-B873-4AC5-B7EB-442B13FEDAC5}"/>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3765884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71D4-DDDC-4BFA-B553-F7F5325E2B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36F1B-7979-4080-AAF0-A5480B1F6803}"/>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4" name="Footer Placeholder 3">
            <a:extLst>
              <a:ext uri="{FF2B5EF4-FFF2-40B4-BE49-F238E27FC236}">
                <a16:creationId xmlns:a16="http://schemas.microsoft.com/office/drawing/2014/main" id="{B90EA271-027B-4B93-A9B5-7743234D7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DA9D7C-2BD9-4068-9CF6-16BDEFA835C9}"/>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2143707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14D50-5B50-4B95-BAD3-0D26C375914D}"/>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3" name="Footer Placeholder 2">
            <a:extLst>
              <a:ext uri="{FF2B5EF4-FFF2-40B4-BE49-F238E27FC236}">
                <a16:creationId xmlns:a16="http://schemas.microsoft.com/office/drawing/2014/main" id="{4612EF99-463E-42FF-ACD6-77E6D8880C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480725-B012-4F5F-94C9-04F43CDB5EFF}"/>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1024818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115C-FDD6-4F5A-9DB2-BD93AC4D55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AD22F-B2CF-457F-9DF0-2EB1E8871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9AE554-51FD-4C18-9E22-C44138279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38C342-3449-4D55-89F6-73D4280DED76}"/>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6" name="Footer Placeholder 5">
            <a:extLst>
              <a:ext uri="{FF2B5EF4-FFF2-40B4-BE49-F238E27FC236}">
                <a16:creationId xmlns:a16="http://schemas.microsoft.com/office/drawing/2014/main" id="{83D28402-3D24-493C-98B5-9E197A84E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13066-0CFB-4305-964B-31E29BB434F4}"/>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11601497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83DE-C593-47B1-8CAE-6FE8AE5A4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53E96-CC7B-4EC7-A313-466783DC2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16FB91-8B63-4C7A-9353-2C0E80B5D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4C821E-0184-4BD1-995E-327A0615184B}"/>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6" name="Footer Placeholder 5">
            <a:extLst>
              <a:ext uri="{FF2B5EF4-FFF2-40B4-BE49-F238E27FC236}">
                <a16:creationId xmlns:a16="http://schemas.microsoft.com/office/drawing/2014/main" id="{0B0C67E9-CEE9-41EC-9105-B5297746A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2CAA7-D0D6-473A-BF08-45FE94D61911}"/>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2329715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A22F-DBEB-4350-B33B-C2D3B3C97B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4B2554-12AD-4D19-87D1-CEB704EED6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FD13B-FF8D-4C2F-9B46-23F16BF40ABD}"/>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BE29E85B-ABEB-443F-9353-2D7FD12DF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7311B-706E-41DE-8F33-CAF89C342F49}"/>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377880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22B8-7C7C-8DA9-52A7-F8FD9636C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F9A13-E2CA-EF36-0EF4-99908F297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B9213-51C3-D27A-B736-114178A13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FC390-F3EE-F9E6-3E69-78E7B2ED0F78}"/>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6" name="Footer Placeholder 5">
            <a:extLst>
              <a:ext uri="{FF2B5EF4-FFF2-40B4-BE49-F238E27FC236}">
                <a16:creationId xmlns:a16="http://schemas.microsoft.com/office/drawing/2014/main" id="{C70D5889-1152-2667-8F48-64A355D63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B0333-91E9-0742-E776-E73935554E41}"/>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2825380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8CD37-A6BC-4C4C-9D0B-99FDA90223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18DB2-9F92-4025-B3D3-B8FBA21306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17CA1-152E-456A-8BF7-F2B1BED44363}"/>
              </a:ext>
            </a:extLst>
          </p:cNvPr>
          <p:cNvSpPr>
            <a:spLocks noGrp="1"/>
          </p:cNvSpPr>
          <p:nvPr>
            <p:ph type="dt" sz="half" idx="10"/>
          </p:nvPr>
        </p:nvSpPr>
        <p:spPr/>
        <p:txBody>
          <a:body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5816B4F1-7D7A-45DF-91EB-83D2A97CA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A4A2C-108A-4827-8413-7715CB7855AB}"/>
              </a:ext>
            </a:extLst>
          </p:cNvPr>
          <p:cNvSpPr>
            <a:spLocks noGrp="1"/>
          </p:cNvSpPr>
          <p:nvPr>
            <p:ph type="sldNum" sz="quarter" idx="12"/>
          </p:nvPr>
        </p:nvSpPr>
        <p:spPr/>
        <p:txBody>
          <a:bodyPr/>
          <a:lstStyle/>
          <a:p>
            <a:fld id="{30E2FC51-04CA-4FE1-9C39-13EBDA4E8BD3}" type="slidenum">
              <a:rPr lang="en-US" smtClean="0"/>
              <a:t>‹#›</a:t>
            </a:fld>
            <a:endParaRPr lang="en-US"/>
          </a:p>
        </p:txBody>
      </p:sp>
    </p:spTree>
    <p:extLst>
      <p:ext uri="{BB962C8B-B14F-4D97-AF65-F5344CB8AC3E}">
        <p14:creationId xmlns:p14="http://schemas.microsoft.com/office/powerpoint/2010/main" val="33480680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948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462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2030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96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499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15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7817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845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0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B0A9-1548-B65D-0635-C2C0C94E8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BD5A6F-5D47-1347-6649-09C9A8B8D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77518-EEAB-4099-B7EA-3F2727658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48153-239D-3DD2-89E4-03429A83A83B}"/>
              </a:ext>
            </a:extLst>
          </p:cNvPr>
          <p:cNvSpPr>
            <a:spLocks noGrp="1"/>
          </p:cNvSpPr>
          <p:nvPr>
            <p:ph type="dt" sz="half" idx="10"/>
          </p:nvPr>
        </p:nvSpPr>
        <p:spPr/>
        <p:txBody>
          <a:bodyPr/>
          <a:lstStyle/>
          <a:p>
            <a:fld id="{7F958B88-86A6-48E6-AA5A-9DB346E0373A}" type="datetimeFigureOut">
              <a:rPr lang="en-US" smtClean="0"/>
              <a:t>5/7/2025</a:t>
            </a:fld>
            <a:endParaRPr lang="en-US"/>
          </a:p>
        </p:txBody>
      </p:sp>
      <p:sp>
        <p:nvSpPr>
          <p:cNvPr id="6" name="Footer Placeholder 5">
            <a:extLst>
              <a:ext uri="{FF2B5EF4-FFF2-40B4-BE49-F238E27FC236}">
                <a16:creationId xmlns:a16="http://schemas.microsoft.com/office/drawing/2014/main" id="{D9C9CC83-3261-E09C-ABFC-7B80CD130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612A9-FDC3-BA14-BAD8-62CFE6043554}"/>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42520037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7505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21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9250A-1363-187B-5436-F3F97D48E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70F81-2E12-A65D-4F61-F9BC281FD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5B41B-66A7-7957-8146-BBCD3ECC8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958B88-86A6-48E6-AA5A-9DB346E0373A}" type="datetimeFigureOut">
              <a:rPr lang="en-US" smtClean="0"/>
              <a:t>5/7/2025</a:t>
            </a:fld>
            <a:endParaRPr lang="en-US"/>
          </a:p>
        </p:txBody>
      </p:sp>
      <p:sp>
        <p:nvSpPr>
          <p:cNvPr id="5" name="Footer Placeholder 4">
            <a:extLst>
              <a:ext uri="{FF2B5EF4-FFF2-40B4-BE49-F238E27FC236}">
                <a16:creationId xmlns:a16="http://schemas.microsoft.com/office/drawing/2014/main" id="{FF7CAE0D-D08C-66DC-3E6C-762CB1DE5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09DFE8-33CB-547A-30D1-75FF8DC06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963F7A-AC60-4FE6-A3CE-4546E1851D15}" type="slidenum">
              <a:rPr lang="en-US" smtClean="0"/>
              <a:t>‹#›</a:t>
            </a:fld>
            <a:endParaRPr lang="en-US"/>
          </a:p>
        </p:txBody>
      </p:sp>
    </p:spTree>
    <p:extLst>
      <p:ext uri="{BB962C8B-B14F-4D97-AF65-F5344CB8AC3E}">
        <p14:creationId xmlns:p14="http://schemas.microsoft.com/office/powerpoint/2010/main" val="2015689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79299-4FF2-AC35-D3E1-563AE9836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96311-98D0-5E15-7DE9-AE92C7767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F17A2-21FF-EEBB-4A11-F01DB127F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93C76-0588-43B5-A990-88AF3C161AB4}" type="datetimeFigureOut">
              <a:rPr lang="en-US" smtClean="0"/>
              <a:t>5/7/2025</a:t>
            </a:fld>
            <a:endParaRPr lang="en-US"/>
          </a:p>
        </p:txBody>
      </p:sp>
      <p:sp>
        <p:nvSpPr>
          <p:cNvPr id="5" name="Footer Placeholder 4">
            <a:extLst>
              <a:ext uri="{FF2B5EF4-FFF2-40B4-BE49-F238E27FC236}">
                <a16:creationId xmlns:a16="http://schemas.microsoft.com/office/drawing/2014/main" id="{A27B504E-F9EC-4DF5-5F68-CEB36056BA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9DC60A-0B27-2EB3-7541-0FA8F341A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ACF96-7CD8-4E3A-BC44-8E8A72F7468C}" type="slidenum">
              <a:rPr lang="en-US" smtClean="0"/>
              <a:t>‹#›</a:t>
            </a:fld>
            <a:endParaRPr lang="en-US"/>
          </a:p>
        </p:txBody>
      </p:sp>
    </p:spTree>
    <p:extLst>
      <p:ext uri="{BB962C8B-B14F-4D97-AF65-F5344CB8AC3E}">
        <p14:creationId xmlns:p14="http://schemas.microsoft.com/office/powerpoint/2010/main" val="9569051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DC14EDD-6530-E8F2-EA26-45048A50297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37F5027-CD2E-76C7-7D76-144E21AC9EC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9147A9-09CA-ABD3-CA01-D9DD8076B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7C13AE-1867-499F-925A-6500CE4D69F5}" type="datetimeFigureOut">
              <a:rPr lang="en-US"/>
              <a:pPr>
                <a:defRPr/>
              </a:pPr>
              <a:t>5/7/2025</a:t>
            </a:fld>
            <a:endParaRPr lang="en-US"/>
          </a:p>
        </p:txBody>
      </p:sp>
      <p:sp>
        <p:nvSpPr>
          <p:cNvPr id="5" name="Footer Placeholder 4">
            <a:extLst>
              <a:ext uri="{FF2B5EF4-FFF2-40B4-BE49-F238E27FC236}">
                <a16:creationId xmlns:a16="http://schemas.microsoft.com/office/drawing/2014/main" id="{C3546F11-41BB-B3E1-17C4-49FE4A720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718112-28EF-A3B1-C152-B20FCF275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E457158-FC6D-4350-A6C8-592931EDF117}" type="slidenum">
              <a:rPr lang="en-US"/>
              <a:pPr>
                <a:defRPr/>
              </a:pPr>
              <a:t>‹#›</a:t>
            </a:fld>
            <a:endParaRPr lang="en-US"/>
          </a:p>
        </p:txBody>
      </p:sp>
    </p:spTree>
    <p:extLst>
      <p:ext uri="{BB962C8B-B14F-4D97-AF65-F5344CB8AC3E}">
        <p14:creationId xmlns:p14="http://schemas.microsoft.com/office/powerpoint/2010/main" val="2412161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marR="0" lvl="0"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1pPr>
            <a:lvl2pPr marR="0" lvl="1"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2pPr>
            <a:lvl3pPr marR="0" lvl="2"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3pPr>
            <a:lvl4pPr marR="0" lvl="3"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4pPr>
            <a:lvl5pPr marR="0" lvl="4"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5pPr>
            <a:lvl6pPr marR="0" lvl="5"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6pPr>
            <a:lvl7pPr marR="0" lvl="6"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7pPr>
            <a:lvl8pPr marR="0" lvl="7"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8pPr>
            <a:lvl9pPr marR="0" lvl="8"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marR="0" lvl="0"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1pPr>
            <a:lvl2pPr marL="914400" marR="0" lvl="1"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2pPr>
            <a:lvl3pPr marL="1371600" marR="0" lvl="2"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3pPr>
            <a:lvl4pPr marL="1828800" marR="0" lvl="3"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4pPr>
            <a:lvl5pPr marL="2286000" marR="0" lvl="4"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5pPr>
            <a:lvl6pPr marL="2743200" marR="0" lvl="5"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6pPr>
            <a:lvl7pPr marL="3200400" marR="0" lvl="6"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7pPr>
            <a:lvl8pPr marL="3657600" marR="0" lvl="7"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8pPr>
            <a:lvl9pPr marL="4114800" marR="0" lvl="8"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marR="0" lvl="0"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1pPr>
            <a:lvl2pPr marL="0" marR="0" lvl="1"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2pPr>
            <a:lvl3pPr marL="0" marR="0" lvl="2"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3pPr>
            <a:lvl4pPr marL="0" marR="0" lvl="3"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4pPr>
            <a:lvl5pPr marL="0" marR="0" lvl="4"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5pPr>
            <a:lvl6pPr marL="0" marR="0" lvl="5"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6pPr>
            <a:lvl7pPr marL="0" marR="0" lvl="6"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7pPr>
            <a:lvl8pPr marL="0" marR="0" lvl="7"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8pPr>
            <a:lvl9pPr marL="0" marR="0" lvl="8"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264222983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923D37-0840-4B6D-BD9B-9A1AA50FD2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597881-CD68-4DDE-A920-6287CFD3D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83EED-E795-49E1-A1F7-E1D215605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3C930-CBB7-4D0C-BA32-8D1B4A4457E4}" type="datetimeFigureOut">
              <a:rPr lang="en-US" smtClean="0"/>
              <a:t>5/7/2025</a:t>
            </a:fld>
            <a:endParaRPr lang="en-US"/>
          </a:p>
        </p:txBody>
      </p:sp>
      <p:sp>
        <p:nvSpPr>
          <p:cNvPr id="5" name="Footer Placeholder 4">
            <a:extLst>
              <a:ext uri="{FF2B5EF4-FFF2-40B4-BE49-F238E27FC236}">
                <a16:creationId xmlns:a16="http://schemas.microsoft.com/office/drawing/2014/main" id="{C3293AFB-17F1-4437-920C-4FAFC3C7B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1EC3B-5A00-4AD6-97B7-C616D9B78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2FC51-04CA-4FE1-9C39-13EBDA4E8BD3}" type="slidenum">
              <a:rPr lang="en-US" smtClean="0"/>
              <a:t>‹#›</a:t>
            </a:fld>
            <a:endParaRPr lang="en-US"/>
          </a:p>
        </p:txBody>
      </p:sp>
    </p:spTree>
    <p:extLst>
      <p:ext uri="{BB962C8B-B14F-4D97-AF65-F5344CB8AC3E}">
        <p14:creationId xmlns:p14="http://schemas.microsoft.com/office/powerpoint/2010/main" val="36713439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032061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da.gov/CEDS" TargetMode="Externa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6.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6.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hyperlink" Target="http://www.nado.org/eddcop"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7.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7.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8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hyperlink" Target="http://www.nado.org/EDDMap" TargetMode="External"/><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9"/>
          <p:cNvSpPr/>
          <p:nvPr/>
        </p:nvSpPr>
        <p:spPr>
          <a:xfrm>
            <a:off x="0" y="0"/>
            <a:ext cx="12192000" cy="426752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88" name="Google Shape;88;p19"/>
          <p:cNvCxnSpPr/>
          <p:nvPr/>
        </p:nvCxnSpPr>
        <p:spPr>
          <a:xfrm>
            <a:off x="12488563" y="4477577"/>
            <a:ext cx="5168871" cy="1"/>
          </a:xfrm>
          <a:prstGeom prst="straightConnector1">
            <a:avLst/>
          </a:prstGeom>
          <a:noFill/>
          <a:ln w="76200" cap="flat" cmpd="sng">
            <a:solidFill>
              <a:srgbClr val="52575F"/>
            </a:solidFill>
            <a:prstDash val="solid"/>
            <a:miter lim="400000"/>
            <a:headEnd type="none" w="sm" len="sm"/>
            <a:tailEnd type="none" w="sm" len="sm"/>
          </a:ln>
        </p:spPr>
      </p:cxnSp>
      <p:pic>
        <p:nvPicPr>
          <p:cNvPr id="89" name="Google Shape;89;p19" descr="Image"/>
          <p:cNvPicPr preferRelativeResize="0"/>
          <p:nvPr/>
        </p:nvPicPr>
        <p:blipFill rotWithShape="1">
          <a:blip r:embed="rId3">
            <a:alphaModFix/>
          </a:blip>
          <a:srcRect/>
          <a:stretch/>
        </p:blipFill>
        <p:spPr>
          <a:xfrm>
            <a:off x="0" y="891967"/>
            <a:ext cx="2334651" cy="3160967"/>
          </a:xfrm>
          <a:prstGeom prst="rect">
            <a:avLst/>
          </a:prstGeom>
          <a:noFill/>
          <a:ln>
            <a:noFill/>
          </a:ln>
        </p:spPr>
      </p:pic>
      <p:sp>
        <p:nvSpPr>
          <p:cNvPr id="91" name="Google Shape;91;p19"/>
          <p:cNvSpPr txBox="1"/>
          <p:nvPr/>
        </p:nvSpPr>
        <p:spPr>
          <a:xfrm>
            <a:off x="2187310" y="2077470"/>
            <a:ext cx="9712714" cy="789960"/>
          </a:xfrm>
          <a:prstGeom prst="rect">
            <a:avLst/>
          </a:prstGeom>
          <a:noFill/>
          <a:ln>
            <a:noFill/>
          </a:ln>
        </p:spPr>
        <p:txBody>
          <a:bodyPr spcFirstLastPara="1" wrap="square" lIns="25400" tIns="25400" rIns="25400" bIns="254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3000"/>
              <a:buFontTx/>
              <a:buNone/>
              <a:tabLst/>
              <a:defRPr/>
            </a:pPr>
            <a:r>
              <a:rPr kumimoji="0" lang="en-US" sz="4800" b="0" i="0" u="none" strike="noStrike" kern="1200" cap="none" spc="0" normalizeH="0" baseline="0" noProof="0" dirty="0">
                <a:ln>
                  <a:noFill/>
                </a:ln>
                <a:solidFill>
                  <a:srgbClr val="FFFFFF"/>
                </a:solidFill>
                <a:effectLst/>
                <a:uLnTx/>
                <a:uFillTx/>
                <a:latin typeface="Inter" panose="020B0604020202020204" charset="0"/>
                <a:ea typeface="Inter" panose="020B0604020202020204" charset="0"/>
                <a:cs typeface="+mn-cs"/>
                <a:sym typeface="Inter ExtraBold"/>
              </a:rPr>
              <a:t>A Closer Look at the CEDS</a:t>
            </a:r>
            <a:endParaRPr kumimoji="0" sz="48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endParaRPr>
          </a:p>
        </p:txBody>
      </p:sp>
      <p:pic>
        <p:nvPicPr>
          <p:cNvPr id="3" name="Picture 2">
            <a:extLst>
              <a:ext uri="{FF2B5EF4-FFF2-40B4-BE49-F238E27FC236}">
                <a16:creationId xmlns:a16="http://schemas.microsoft.com/office/drawing/2014/main" id="{D5C40AF4-9FE5-0501-9014-2FB6891F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40" y="5159488"/>
            <a:ext cx="2883414" cy="838202"/>
          </a:xfrm>
          <a:prstGeom prst="rect">
            <a:avLst/>
          </a:prstGeom>
        </p:spPr>
      </p:pic>
      <p:pic>
        <p:nvPicPr>
          <p:cNvPr id="4" name="Picture 3" descr="Logo, company name&#10;&#10;Description automatically generated">
            <a:extLst>
              <a:ext uri="{FF2B5EF4-FFF2-40B4-BE49-F238E27FC236}">
                <a16:creationId xmlns:a16="http://schemas.microsoft.com/office/drawing/2014/main" id="{F5FD3F1F-8F58-77DF-B9C6-32A341A2416F}"/>
              </a:ext>
            </a:extLst>
          </p:cNvPr>
          <p:cNvPicPr>
            <a:picLocks noChangeAspect="1"/>
          </p:cNvPicPr>
          <p:nvPr/>
        </p:nvPicPr>
        <p:blipFill rotWithShape="1">
          <a:blip r:embed="rId5">
            <a:extLst>
              <a:ext uri="{28A0092B-C50C-407E-A947-70E740481C1C}">
                <a14:useLocalDpi xmlns:a14="http://schemas.microsoft.com/office/drawing/2010/main" val="0"/>
              </a:ext>
            </a:extLst>
          </a:blip>
          <a:srcRect l="15696" t="18244" r="16543" b="19886"/>
          <a:stretch/>
        </p:blipFill>
        <p:spPr>
          <a:xfrm>
            <a:off x="3756100" y="4950372"/>
            <a:ext cx="1410388" cy="1287745"/>
          </a:xfrm>
          <a:prstGeom prst="rect">
            <a:avLst/>
          </a:prstGeom>
        </p:spPr>
      </p:pic>
      <p:sp>
        <p:nvSpPr>
          <p:cNvPr id="2" name="Google Shape;91;p19">
            <a:extLst>
              <a:ext uri="{FF2B5EF4-FFF2-40B4-BE49-F238E27FC236}">
                <a16:creationId xmlns:a16="http://schemas.microsoft.com/office/drawing/2014/main" id="{58FCA1F3-DBED-5ED5-3464-621DF39E9B45}"/>
              </a:ext>
            </a:extLst>
          </p:cNvPr>
          <p:cNvSpPr txBox="1"/>
          <p:nvPr/>
        </p:nvSpPr>
        <p:spPr>
          <a:xfrm>
            <a:off x="3583115" y="5147567"/>
            <a:ext cx="9712714" cy="820738"/>
          </a:xfrm>
          <a:prstGeom prst="rect">
            <a:avLst/>
          </a:prstGeom>
          <a:noFill/>
          <a:ln>
            <a:noFill/>
          </a:ln>
        </p:spPr>
        <p:txBody>
          <a:bodyPr spcFirstLastPara="1" wrap="square" lIns="25400" tIns="25400" rIns="25400" bIns="254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3000"/>
              <a:buFontTx/>
              <a:buNone/>
              <a:tabLst/>
              <a:defRPr/>
            </a:pPr>
            <a:r>
              <a:rPr kumimoji="0" lang="en-US" sz="25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sym typeface="Inter ExtraBold"/>
              </a:rPr>
              <a:t>2025 SWREDA Annual Conference</a:t>
            </a:r>
            <a:br>
              <a:rPr kumimoji="0" lang="en-US" sz="25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sym typeface="Inter ExtraBold"/>
              </a:rPr>
            </a:br>
            <a:r>
              <a:rPr kumimoji="0" lang="en-US" sz="25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sym typeface="Inter ExtraBold"/>
              </a:rPr>
              <a:t>Las Cruces, NM</a:t>
            </a:r>
            <a:endParaRPr kumimoji="0" lang="en-US" sz="25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Is Strategic Planning Important? | HBS Online">
            <a:extLst>
              <a:ext uri="{FF2B5EF4-FFF2-40B4-BE49-F238E27FC236}">
                <a16:creationId xmlns:a16="http://schemas.microsoft.com/office/drawing/2014/main" id="{C9A96C58-58C9-FFA2-5A55-1A7370AA9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268078E0-FE47-107A-7ACD-70602A036FBB}"/>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The CEDS is Your Region’s Strategic Plan </a:t>
            </a:r>
          </a:p>
        </p:txBody>
      </p:sp>
      <p:sp>
        <p:nvSpPr>
          <p:cNvPr id="7" name="TextBox 6">
            <a:extLst>
              <a:ext uri="{FF2B5EF4-FFF2-40B4-BE49-F238E27FC236}">
                <a16:creationId xmlns:a16="http://schemas.microsoft.com/office/drawing/2014/main" id="{B64C894E-70EB-621A-69F4-F352A1D879EB}"/>
              </a:ext>
            </a:extLst>
          </p:cNvPr>
          <p:cNvSpPr txBox="1"/>
          <p:nvPr/>
        </p:nvSpPr>
        <p:spPr>
          <a:xfrm>
            <a:off x="10020300" y="6519446"/>
            <a:ext cx="62230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PlusJakartaSans"/>
                <a:ea typeface="+mn-ea"/>
                <a:cs typeface="+mn-cs"/>
              </a:rPr>
              <a:t>Harvard Business School </a:t>
            </a: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69861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 person holding a leaf&#10;&#10;Description automatically generated with low confidence">
            <a:extLst>
              <a:ext uri="{FF2B5EF4-FFF2-40B4-BE49-F238E27FC236}">
                <a16:creationId xmlns:a16="http://schemas.microsoft.com/office/drawing/2014/main" id="{F18FF3A8-3BDC-5E72-0115-D63073E89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5">
            <a:extLst>
              <a:ext uri="{FF2B5EF4-FFF2-40B4-BE49-F238E27FC236}">
                <a16:creationId xmlns:a16="http://schemas.microsoft.com/office/drawing/2014/main" id="{C6B302F0-7E69-88F2-6E07-E72F4E8AD43F}"/>
              </a:ext>
            </a:extLst>
          </p:cNvPr>
          <p:cNvSpPr txBox="1">
            <a:spLocks noChangeArrowheads="1"/>
          </p:cNvSpPr>
          <p:nvPr/>
        </p:nvSpPr>
        <p:spPr bwMode="auto">
          <a:xfrm>
            <a:off x="0" y="3113088"/>
            <a:ext cx="12192000" cy="5540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The CEDS is a Roadmap for Regional E</a:t>
            </a:r>
            <a:r>
              <a:rPr kumimoji="0" lang="en-US" altLang="en-US" sz="3000" b="0" i="0" u="none" strike="noStrike" kern="1200" cap="none" spc="0" normalizeH="0" baseline="0" noProof="0" dirty="0" err="1">
                <a:ln>
                  <a:noFill/>
                </a:ln>
                <a:solidFill>
                  <a:srgbClr val="000000"/>
                </a:solidFill>
                <a:effectLst/>
                <a:uLnTx/>
                <a:uFillTx/>
                <a:latin typeface="Inter" panose="020B0604020202020204" charset="0"/>
                <a:ea typeface="Inter" panose="020B0604020202020204" charset="0"/>
                <a:cs typeface="+mn-cs"/>
              </a:rPr>
              <a:t>conomic</a:t>
            </a:r>
            <a:r>
              <a:rPr kumimoji="0" lang="en-US" altLang="en-US" sz="3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 Development </a:t>
            </a:r>
          </a:p>
        </p:txBody>
      </p:sp>
      <p:sp>
        <p:nvSpPr>
          <p:cNvPr id="54276" name="TextBox 6">
            <a:extLst>
              <a:ext uri="{FF2B5EF4-FFF2-40B4-BE49-F238E27FC236}">
                <a16:creationId xmlns:a16="http://schemas.microsoft.com/office/drawing/2014/main" id="{35AF7327-9425-B071-FAD1-CC1AA33C6E17}"/>
              </a:ext>
            </a:extLst>
          </p:cNvPr>
          <p:cNvSpPr txBox="1">
            <a:spLocks noChangeArrowheads="1"/>
          </p:cNvSpPr>
          <p:nvPr/>
        </p:nvSpPr>
        <p:spPr bwMode="auto">
          <a:xfrm>
            <a:off x="10739438" y="6435725"/>
            <a:ext cx="623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PlusJakartaSans"/>
                <a:ea typeface="+mn-ea"/>
                <a:cs typeface="+mn-cs"/>
              </a:rPr>
              <a:t>Francesco </a:t>
            </a:r>
            <a:r>
              <a:rPr kumimoji="0" lang="en-US" altLang="en-US" sz="1200" b="0" i="0" u="none" strike="noStrike" kern="1200" cap="none" spc="0" normalizeH="0" baseline="0" noProof="0" dirty="0" err="1">
                <a:ln>
                  <a:noFill/>
                </a:ln>
                <a:solidFill>
                  <a:srgbClr val="FFFFFF"/>
                </a:solidFill>
                <a:effectLst/>
                <a:uLnTx/>
                <a:uFillTx/>
                <a:latin typeface="PlusJakartaSans"/>
                <a:ea typeface="+mn-ea"/>
                <a:cs typeface="+mn-cs"/>
              </a:rPr>
              <a:t>Paggiaro</a:t>
            </a:r>
            <a:endParaRPr kumimoji="0"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268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a:extLst>
              <a:ext uri="{FF2B5EF4-FFF2-40B4-BE49-F238E27FC236}">
                <a16:creationId xmlns:a16="http://schemas.microsoft.com/office/drawing/2014/main" id="{8A98BF24-9757-B939-08DC-8E68C1895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6">
            <a:extLst>
              <a:ext uri="{FF2B5EF4-FFF2-40B4-BE49-F238E27FC236}">
                <a16:creationId xmlns:a16="http://schemas.microsoft.com/office/drawing/2014/main" id="{3F70D768-416E-DC11-2E6C-0D533CAC07BD}"/>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The CEDS is a C</a:t>
            </a:r>
            <a:r>
              <a:rPr kumimoji="0" lang="en-US" altLang="en-US" sz="3500" b="0" i="0" u="none" strike="noStrike" kern="1200" cap="none" spc="0" normalizeH="0" baseline="0" noProof="0" dirty="0" err="1">
                <a:ln>
                  <a:noFill/>
                </a:ln>
                <a:solidFill>
                  <a:srgbClr val="000000"/>
                </a:solidFill>
                <a:effectLst/>
                <a:uLnTx/>
                <a:uFillTx/>
                <a:latin typeface="Inter" panose="020B0604020202020204" charset="0"/>
                <a:ea typeface="Inter" panose="020B0604020202020204" charset="0"/>
                <a:cs typeface="+mn-cs"/>
              </a:rPr>
              <a:t>onduit</a:t>
            </a: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 of Resources to Your Region</a:t>
            </a:r>
          </a:p>
        </p:txBody>
      </p:sp>
    </p:spTree>
    <p:extLst>
      <p:ext uri="{BB962C8B-B14F-4D97-AF65-F5344CB8AC3E}">
        <p14:creationId xmlns:p14="http://schemas.microsoft.com/office/powerpoint/2010/main" val="330105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h Strategy-Turn and Talk – Murphy's Methods">
            <a:extLst>
              <a:ext uri="{FF2B5EF4-FFF2-40B4-BE49-F238E27FC236}">
                <a16:creationId xmlns:a16="http://schemas.microsoft.com/office/drawing/2014/main" id="{1143E152-4DC1-443F-56AB-3AF2D36BC6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237" y="42634"/>
            <a:ext cx="4520973" cy="3386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72A8F1-2AA3-4F97-116F-78FF9FABACEF}"/>
              </a:ext>
            </a:extLst>
          </p:cNvPr>
          <p:cNvSpPr txBox="1"/>
          <p:nvPr/>
        </p:nvSpPr>
        <p:spPr>
          <a:xfrm>
            <a:off x="235237" y="4432278"/>
            <a:ext cx="125210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002060"/>
                </a:solidFill>
                <a:effectLst/>
                <a:uLnTx/>
                <a:uFillTx/>
                <a:latin typeface="Inter"/>
                <a:ea typeface="Inter"/>
                <a:cs typeface="Inter"/>
                <a:sym typeface="Inter"/>
              </a:rPr>
              <a:t>How Do </a:t>
            </a:r>
            <a:r>
              <a:rPr kumimoji="0" lang="en-US" sz="4800" b="1" i="0" u="sng" strike="noStrike" kern="1200" cap="none" spc="0" normalizeH="0" baseline="0" noProof="0" dirty="0">
                <a:ln>
                  <a:noFill/>
                </a:ln>
                <a:solidFill>
                  <a:srgbClr val="002060"/>
                </a:solidFill>
                <a:effectLst/>
                <a:uLnTx/>
                <a:uFillTx/>
                <a:latin typeface="Inter"/>
                <a:ea typeface="Inter"/>
                <a:cs typeface="Inter"/>
                <a:sym typeface="Inter"/>
              </a:rPr>
              <a:t>You</a:t>
            </a:r>
            <a:r>
              <a:rPr kumimoji="0" lang="en-US" sz="4800" b="1" i="0" u="none" strike="noStrike" kern="1200" cap="none" spc="0" normalizeH="0" baseline="0" noProof="0" dirty="0">
                <a:ln>
                  <a:noFill/>
                </a:ln>
                <a:solidFill>
                  <a:srgbClr val="002060"/>
                </a:solidFill>
                <a:effectLst/>
                <a:uLnTx/>
                <a:uFillTx/>
                <a:latin typeface="Inter"/>
                <a:ea typeface="Inter"/>
                <a:cs typeface="Inter"/>
                <a:sym typeface="Inter"/>
              </a:rPr>
              <a:t> Think About </a:t>
            </a:r>
            <a:r>
              <a:rPr lang="en-US" sz="4800" b="1" dirty="0">
                <a:solidFill>
                  <a:srgbClr val="002060"/>
                </a:solidFill>
                <a:latin typeface="Inter"/>
                <a:ea typeface="Inter"/>
                <a:cs typeface="Inter"/>
                <a:sym typeface="Inter"/>
              </a:rPr>
              <a:t>Your Region’s</a:t>
            </a:r>
            <a:r>
              <a:rPr kumimoji="0" lang="en-US" sz="4800" b="1" i="0" u="none" strike="noStrike" kern="1200" cap="none" spc="0" normalizeH="0" baseline="0" noProof="0" dirty="0">
                <a:ln>
                  <a:noFill/>
                </a:ln>
                <a:solidFill>
                  <a:srgbClr val="002060"/>
                </a:solidFill>
                <a:effectLst/>
                <a:uLnTx/>
                <a:uFillTx/>
                <a:latin typeface="Inter"/>
                <a:ea typeface="Inter"/>
                <a:cs typeface="Inter"/>
                <a:sym typeface="Inter"/>
              </a:rPr>
              <a:t> CEDS? </a:t>
            </a:r>
            <a:endParaRPr kumimoji="0" lang="en-US" sz="48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29820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8434" name="Picture 2" descr="Cliffs Notes on New Testament by Charles H. Patterson | Goodreads">
            <a:extLst>
              <a:ext uri="{FF2B5EF4-FFF2-40B4-BE49-F238E27FC236}">
                <a16:creationId xmlns:a16="http://schemas.microsoft.com/office/drawing/2014/main" id="{F178D96E-E9DC-0324-5F69-83FB56DFE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1" y="133020"/>
            <a:ext cx="4029074" cy="64221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BC0288-AA63-E782-4C01-D22E41EC0DC1}"/>
              </a:ext>
            </a:extLst>
          </p:cNvPr>
          <p:cNvSpPr txBox="1"/>
          <p:nvPr/>
        </p:nvSpPr>
        <p:spPr>
          <a:xfrm>
            <a:off x="5572454" y="1137422"/>
            <a:ext cx="2949246" cy="635000"/>
          </a:xfrm>
          <a:prstGeom prst="rect">
            <a:avLst/>
          </a:prstGeom>
          <a:solidFill>
            <a:srgbClr val="EEFF4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85F"/>
              </a:solidFill>
              <a:effectLst/>
              <a:uLnTx/>
              <a:uFillTx/>
              <a:latin typeface="Arial"/>
              <a:ea typeface="+mn-ea"/>
              <a:cs typeface="+mn-cs"/>
            </a:endParaRPr>
          </a:p>
        </p:txBody>
      </p:sp>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4">
            <a:alphaModFix/>
          </a:blip>
          <a:srcRect/>
          <a:stretch/>
        </p:blipFill>
        <p:spPr>
          <a:xfrm>
            <a:off x="-62390" y="370050"/>
            <a:ext cx="1602545" cy="2169744"/>
          </a:xfrm>
          <a:prstGeom prst="rect">
            <a:avLst/>
          </a:prstGeom>
          <a:noFill/>
          <a:ln>
            <a:noFill/>
          </a:ln>
        </p:spPr>
      </p:pic>
      <p:sp>
        <p:nvSpPr>
          <p:cNvPr id="6" name="TextBox 5">
            <a:extLst>
              <a:ext uri="{FF2B5EF4-FFF2-40B4-BE49-F238E27FC236}">
                <a16:creationId xmlns:a16="http://schemas.microsoft.com/office/drawing/2014/main" id="{3F09F4DB-0BEB-D944-3F84-2625B4A546E0}"/>
              </a:ext>
            </a:extLst>
          </p:cNvPr>
          <p:cNvSpPr txBox="1"/>
          <p:nvPr/>
        </p:nvSpPr>
        <p:spPr>
          <a:xfrm>
            <a:off x="5954877" y="1131756"/>
            <a:ext cx="2184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The CEDS</a:t>
            </a:r>
          </a:p>
        </p:txBody>
      </p:sp>
    </p:spTree>
    <p:extLst>
      <p:ext uri="{BB962C8B-B14F-4D97-AF65-F5344CB8AC3E}">
        <p14:creationId xmlns:p14="http://schemas.microsoft.com/office/powerpoint/2010/main" val="2118816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3" name="Rectangle 5">
            <a:extLst>
              <a:ext uri="{FF2B5EF4-FFF2-40B4-BE49-F238E27FC236}">
                <a16:creationId xmlns:a16="http://schemas.microsoft.com/office/drawing/2014/main" id="{AA2EC789-4C87-9E69-435F-9290A4B8916D}"/>
              </a:ext>
            </a:extLst>
          </p:cNvPr>
          <p:cNvSpPr>
            <a:spLocks noChangeArrowheads="1"/>
          </p:cNvSpPr>
          <p:nvPr/>
        </p:nvSpPr>
        <p:spPr bwMode="auto">
          <a:xfrm>
            <a:off x="1844961" y="2676065"/>
            <a:ext cx="1029742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The</a:t>
            </a:r>
            <a:r>
              <a:rPr kumimoji="0" lang="en-US" altLang="en-US" sz="2500" b="1"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 Comprehensive Economic Development Strategy (CEDS) </a:t>
            </a:r>
            <a:r>
              <a:rPr kumimoji="0" lang="en-US" altLang="en-US" sz="2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is a locally-based, regionally-driven economic development planning process and document that creates the space for your region to identify its strengths and weaknesses and brings together a diverse set of partners to create good jobs, diversify the economy, and spur economic growth. </a:t>
            </a:r>
          </a:p>
        </p:txBody>
      </p:sp>
      <p:pic>
        <p:nvPicPr>
          <p:cNvPr id="5" name="Picture 4" descr="A yellow and black striped background&#10;&#10;Description automatically generated">
            <a:extLst>
              <a:ext uri="{FF2B5EF4-FFF2-40B4-BE49-F238E27FC236}">
                <a16:creationId xmlns:a16="http://schemas.microsoft.com/office/drawing/2014/main" id="{4DD7664B-C7EF-DD28-4002-8FF4E3DCC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2" y="4599057"/>
            <a:ext cx="1397104" cy="2169745"/>
          </a:xfrm>
          <a:prstGeom prst="rect">
            <a:avLst/>
          </a:prstGeom>
        </p:spPr>
      </p:pic>
      <p:sp>
        <p:nvSpPr>
          <p:cNvPr id="6" name="TextBox 5">
            <a:extLst>
              <a:ext uri="{FF2B5EF4-FFF2-40B4-BE49-F238E27FC236}">
                <a16:creationId xmlns:a16="http://schemas.microsoft.com/office/drawing/2014/main" id="{497BC561-F4DE-278C-CF09-7A98A3699BCE}"/>
              </a:ext>
            </a:extLst>
          </p:cNvPr>
          <p:cNvSpPr txBox="1"/>
          <p:nvPr/>
        </p:nvSpPr>
        <p:spPr>
          <a:xfrm>
            <a:off x="4794686" y="808591"/>
            <a:ext cx="46682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What is the CEDS? </a:t>
            </a:r>
            <a:endParaRPr kumimoji="0" lang="en-US" sz="36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Tree>
    <p:extLst>
      <p:ext uri="{BB962C8B-B14F-4D97-AF65-F5344CB8AC3E}">
        <p14:creationId xmlns:p14="http://schemas.microsoft.com/office/powerpoint/2010/main" val="129424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pic>
        <p:nvPicPr>
          <p:cNvPr id="2" name="Picture 1" descr="A yellow and black striped background&#10;&#10;Description automatically generated">
            <a:extLst>
              <a:ext uri="{FF2B5EF4-FFF2-40B4-BE49-F238E27FC236}">
                <a16:creationId xmlns:a16="http://schemas.microsoft.com/office/drawing/2014/main" id="{2E8CE8F2-ED8A-9C8E-AB45-04DD38223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51" y="4599057"/>
            <a:ext cx="1397104" cy="2169745"/>
          </a:xfrm>
          <a:prstGeom prst="rect">
            <a:avLst/>
          </a:prstGeom>
        </p:spPr>
      </p:pic>
      <p:sp>
        <p:nvSpPr>
          <p:cNvPr id="3" name="TextBox 2">
            <a:extLst>
              <a:ext uri="{FF2B5EF4-FFF2-40B4-BE49-F238E27FC236}">
                <a16:creationId xmlns:a16="http://schemas.microsoft.com/office/drawing/2014/main" id="{E8443168-96A8-172F-CFFF-26BA5F164F9B}"/>
              </a:ext>
            </a:extLst>
          </p:cNvPr>
          <p:cNvSpPr txBox="1"/>
          <p:nvPr/>
        </p:nvSpPr>
        <p:spPr>
          <a:xfrm>
            <a:off x="2527005" y="46884"/>
            <a:ext cx="100477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A Brief History of EDA, EDDs, and the CEDS</a:t>
            </a:r>
            <a:endParaRPr kumimoji="0" lang="en-US" sz="36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
        <p:nvSpPr>
          <p:cNvPr id="5" name="TextBox 4">
            <a:extLst>
              <a:ext uri="{FF2B5EF4-FFF2-40B4-BE49-F238E27FC236}">
                <a16:creationId xmlns:a16="http://schemas.microsoft.com/office/drawing/2014/main" id="{25AFF693-DF83-1238-2E3D-74A8DE6D5649}"/>
              </a:ext>
            </a:extLst>
          </p:cNvPr>
          <p:cNvSpPr txBox="1"/>
          <p:nvPr/>
        </p:nvSpPr>
        <p:spPr>
          <a:xfrm>
            <a:off x="1540155" y="763387"/>
            <a:ext cx="10760150" cy="71096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EDA was established through the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Public Works and Economic Development Act of 1965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with the purpose of facilitating public works projects, creating jobs, and building local capacity in distressed rural regions of the United States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This was followed by the creation of a network of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Economic Development Districts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in 1966 to serve as multi-county economic development entities that would be professionally staffed and provide local technical assistance and support in accessing federal and state resources   </a:t>
            </a:r>
            <a:b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br>
            <a:endPar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EDDs were required for decades to maintain an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Overall Economic Development Program (OEDP)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as a prerequisite for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The OEDP was replaced by the more streamlined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Comprehensive Economic Development Strategy (CEDS)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as part of the 1998 EDA Reauthorization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The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2015 CEDS Content Guidelines Updates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offered recommendations and examples about how to complete the required sections of CEDS and also introduced the concept of </a:t>
            </a:r>
            <a:r>
              <a:rPr kumimoji="0" lang="en-US" sz="1800" b="0" i="1"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economic resilience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New recommended sections </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in the CEDS were offered in 2023:  equity, climate resilience, and workforce development. </a:t>
            </a:r>
            <a:r>
              <a:rPr kumimoji="0" lang="en-US" sz="1800" b="1"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 In 2025</a:t>
            </a:r>
            <a:r>
              <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Aptos" panose="020B0004020202020204" pitchFamily="34" charset="0"/>
              </a:rPr>
              <a:t>, the sections on equity and climate resilience were removed.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Times New Roman" panose="02020603050405020304" pitchFamily="18" charset="0"/>
              </a:rPr>
              <a:t>In the almost 60 years since the first-ever EDD was designated in Texas, the network has </a:t>
            </a:r>
            <a:r>
              <a:rPr kumimoji="0" lang="en-US" sz="1800" b="1" i="0" u="none" strike="noStrike" kern="1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Times New Roman" panose="02020603050405020304" pitchFamily="18" charset="0"/>
              </a:rPr>
              <a:t>grown to over 400 organizations</a:t>
            </a:r>
            <a:r>
              <a:rPr kumimoji="0" lang="en-US" sz="1800" b="0" i="0" u="none" strike="noStrike" kern="100" cap="none" spc="0" normalizeH="0" baseline="0" noProof="0" dirty="0">
                <a:ln>
                  <a:noFill/>
                </a:ln>
                <a:solidFill>
                  <a:srgbClr val="53585F">
                    <a:lumMod val="50000"/>
                  </a:srgbClr>
                </a:solidFill>
                <a:effectLst/>
                <a:uLnTx/>
                <a:uFillTx/>
                <a:latin typeface="Inter" panose="020B0604020202020204"/>
                <a:ea typeface="Aptos" panose="020B0004020202020204" pitchFamily="34" charset="0"/>
                <a:cs typeface="Times New Roman" panose="02020603050405020304" pitchFamily="18" charset="0"/>
              </a:rPr>
              <a:t> that cover around 85% of U.S. counties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3585F"/>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85F"/>
                </a:solidFill>
                <a:effectLst/>
                <a:uLnTx/>
                <a:uFillTx/>
                <a:latin typeface="Aptos" panose="020B0004020202020204" pitchFamily="34" charset="0"/>
                <a:ea typeface="Aptos" panose="020B0004020202020204" pitchFamily="34" charset="0"/>
                <a:cs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85F"/>
                </a:solidFill>
                <a:effectLst/>
                <a:uLnTx/>
                <a:uFillTx/>
                <a:latin typeface="Aptos" panose="020B0004020202020204" pitchFamily="34" charset="0"/>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336729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4" name="TextBox 1">
            <a:extLst>
              <a:ext uri="{FF2B5EF4-FFF2-40B4-BE49-F238E27FC236}">
                <a16:creationId xmlns:a16="http://schemas.microsoft.com/office/drawing/2014/main" id="{915C23F6-B118-6806-C947-E78C88CE2955}"/>
              </a:ext>
            </a:extLst>
          </p:cNvPr>
          <p:cNvSpPr txBox="1">
            <a:spLocks noChangeArrowheads="1"/>
          </p:cNvSpPr>
          <p:nvPr/>
        </p:nvSpPr>
        <p:spPr bwMode="auto">
          <a:xfrm>
            <a:off x="1695833" y="1764810"/>
            <a:ext cx="106553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Required for designation as an Economic Development District from U.S. EDA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Tribes and some states and municipalities also maintain a CEDS</a:t>
            </a:r>
            <a:b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br>
            <a:endPar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Updated every five years with annual reports</a:t>
            </a:r>
            <a:b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br>
            <a:endPar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Submitted to EDA regional office for approval</a:t>
            </a:r>
            <a:b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br>
            <a:endPar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A CEDS Committee should be organized that “must represent the main economic interests of the Region” </a:t>
            </a:r>
            <a:b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br>
            <a:endPar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Requirement for various EDA funding including EDA’s Public Works and Economic Adjustment Assistance programs &amp; other funding </a:t>
            </a:r>
          </a:p>
        </p:txBody>
      </p:sp>
      <p:pic>
        <p:nvPicPr>
          <p:cNvPr id="3" name="Picture 2" descr="A yellow and black striped background&#10;&#10;Description automatically generated">
            <a:extLst>
              <a:ext uri="{FF2B5EF4-FFF2-40B4-BE49-F238E27FC236}">
                <a16:creationId xmlns:a16="http://schemas.microsoft.com/office/drawing/2014/main" id="{AEEE9156-43EA-EE51-AE52-E44552DB3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51" y="4569558"/>
            <a:ext cx="1397104" cy="2169745"/>
          </a:xfrm>
          <a:prstGeom prst="rect">
            <a:avLst/>
          </a:prstGeom>
        </p:spPr>
      </p:pic>
      <p:sp>
        <p:nvSpPr>
          <p:cNvPr id="6" name="TextBox 5">
            <a:extLst>
              <a:ext uri="{FF2B5EF4-FFF2-40B4-BE49-F238E27FC236}">
                <a16:creationId xmlns:a16="http://schemas.microsoft.com/office/drawing/2014/main" id="{BC16C66C-0790-00AC-388C-349372C8F685}"/>
              </a:ext>
            </a:extLst>
          </p:cNvPr>
          <p:cNvSpPr txBox="1"/>
          <p:nvPr/>
        </p:nvSpPr>
        <p:spPr>
          <a:xfrm>
            <a:off x="4717311" y="485425"/>
            <a:ext cx="74746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Additional Details </a:t>
            </a:r>
            <a:endParaRPr kumimoji="0" lang="en-US" sz="36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Tree>
    <p:extLst>
      <p:ext uri="{BB962C8B-B14F-4D97-AF65-F5344CB8AC3E}">
        <p14:creationId xmlns:p14="http://schemas.microsoft.com/office/powerpoint/2010/main" val="2527875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pic>
        <p:nvPicPr>
          <p:cNvPr id="2" name="Picture 1" descr="A yellow and black striped background&#10;&#10;Description automatically generated">
            <a:extLst>
              <a:ext uri="{FF2B5EF4-FFF2-40B4-BE49-F238E27FC236}">
                <a16:creationId xmlns:a16="http://schemas.microsoft.com/office/drawing/2014/main" id="{B2950D39-00B1-D56A-5BAA-2B5D36616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0" y="4627575"/>
            <a:ext cx="1397104" cy="2169745"/>
          </a:xfrm>
          <a:prstGeom prst="rect">
            <a:avLst/>
          </a:prstGeom>
        </p:spPr>
      </p:pic>
      <p:sp>
        <p:nvSpPr>
          <p:cNvPr id="5" name="TextBox 4">
            <a:extLst>
              <a:ext uri="{FF2B5EF4-FFF2-40B4-BE49-F238E27FC236}">
                <a16:creationId xmlns:a16="http://schemas.microsoft.com/office/drawing/2014/main" id="{6FF09F76-252C-A9F4-8307-542C41A470B7}"/>
              </a:ext>
            </a:extLst>
          </p:cNvPr>
          <p:cNvSpPr txBox="1"/>
          <p:nvPr/>
        </p:nvSpPr>
        <p:spPr>
          <a:xfrm>
            <a:off x="1138739" y="979126"/>
            <a:ext cx="10651845" cy="520911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50" b="1"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rPr>
              <a:t>Summary Background: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A background summary of the region should answer the question,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“What have we done?”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and present a clear understanding of the local economic situation, supported by current, relevant data. </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50" b="1"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rPr>
              <a:t>SWOT: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A SWOT analysis of the regional economy should answer the question,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“Where are we now?</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 by using the relevant data and background information to help identify the critical internal and external factors that speak to the region’s unique assets and competitive positioning.</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50" b="1"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rPr>
              <a:t>Strategic Direction/Action Plan: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The strategic direction and corresponding action plan contained within the CEDS are the heart and soul of the document.  They should answer the questions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“Where do we want to go?”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and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“How are we going to get there?”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by leveraging the analysis undertaken in the SWOT. </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5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50" b="1"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rPr>
              <a:t>Evaluation Framework: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The evaluation framework helps answers the question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How are we doing in meeting our goals?”</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 and serves as a mechanism to gauge progress on the successful implementation of the overall CEDS while providing information for the CEDS Annual Performance Report.</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50" b="1"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Segoe UI Semilight" panose="020B0402040204020203" pitchFamily="34" charset="0"/>
              </a:rPr>
              <a:t>Economic Resilience:  </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In building economic resilience, it is critical that economic development organizations consider their role in the pre- and post-incident environment to include </a:t>
            </a:r>
            <a:r>
              <a:rPr kumimoji="0" lang="en-US" sz="1750" b="0" i="0" u="none" strike="noStrike" kern="1200" cap="none" spc="0" normalizeH="0" baseline="0" noProof="0" dirty="0">
                <a:ln>
                  <a:noFill/>
                </a:ln>
                <a:solidFill>
                  <a:prstClr val="black"/>
                </a:solidFill>
                <a:effectLst/>
                <a:highlight>
                  <a:srgbClr val="FFFF00"/>
                </a:highlight>
                <a:uLnTx/>
                <a:uFillTx/>
                <a:latin typeface="Inter" panose="020B0604020202020204" charset="0"/>
                <a:ea typeface="Inter" panose="020B0604020202020204" charset="0"/>
                <a:cs typeface="Segoe UI Semilight" panose="020B0402040204020203" pitchFamily="34" charset="0"/>
              </a:rPr>
              <a:t>steady-state and responsive initiatives</a:t>
            </a:r>
            <a:r>
              <a:rPr kumimoji="0" lang="en-US" sz="175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Segoe UI Semilight" panose="020B0402040204020203" pitchFamily="34" charset="0"/>
              </a:rPr>
              <a:t>.</a:t>
            </a:r>
          </a:p>
        </p:txBody>
      </p:sp>
      <p:sp>
        <p:nvSpPr>
          <p:cNvPr id="7" name="TextBox 6">
            <a:extLst>
              <a:ext uri="{FF2B5EF4-FFF2-40B4-BE49-F238E27FC236}">
                <a16:creationId xmlns:a16="http://schemas.microsoft.com/office/drawing/2014/main" id="{18C31D39-B32A-D801-57E4-5B58878CFCA2}"/>
              </a:ext>
            </a:extLst>
          </p:cNvPr>
          <p:cNvSpPr txBox="1"/>
          <p:nvPr/>
        </p:nvSpPr>
        <p:spPr>
          <a:xfrm>
            <a:off x="3247021" y="246662"/>
            <a:ext cx="828010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29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What are the Required Sections of the CEDS? </a:t>
            </a:r>
            <a:endParaRPr kumimoji="0" lang="en-US" sz="29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Tree>
    <p:extLst>
      <p:ext uri="{BB962C8B-B14F-4D97-AF65-F5344CB8AC3E}">
        <p14:creationId xmlns:p14="http://schemas.microsoft.com/office/powerpoint/2010/main" val="248867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5">
            <a:extLst>
              <a:ext uri="{FF2B5EF4-FFF2-40B4-BE49-F238E27FC236}">
                <a16:creationId xmlns:a16="http://schemas.microsoft.com/office/drawing/2014/main" id="{570EFD78-C725-8A2C-5DF6-3855266D4EAD}"/>
              </a:ext>
            </a:extLst>
          </p:cNvPr>
          <p:cNvSpPr>
            <a:spLocks noChangeArrowheads="1"/>
          </p:cNvSpPr>
          <p:nvPr/>
        </p:nvSpPr>
        <p:spPr bwMode="auto">
          <a:xfrm>
            <a:off x="0" y="6611938"/>
            <a:ext cx="957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Rawpixels.com</a:t>
            </a:r>
          </a:p>
        </p:txBody>
      </p:sp>
      <p:pic>
        <p:nvPicPr>
          <p:cNvPr id="1026" name="Picture 2" descr="Generated image">
            <a:extLst>
              <a:ext uri="{FF2B5EF4-FFF2-40B4-BE49-F238E27FC236}">
                <a16:creationId xmlns:a16="http://schemas.microsoft.com/office/drawing/2014/main" id="{B4C5A48F-0B6D-F33D-5387-8656AE13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556" y="0"/>
            <a:ext cx="537972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pic>
        <p:nvPicPr>
          <p:cNvPr id="2" name="Picture 2" descr="Logo&#10;&#10;Description automatically generated">
            <a:extLst>
              <a:ext uri="{FF2B5EF4-FFF2-40B4-BE49-F238E27FC236}">
                <a16:creationId xmlns:a16="http://schemas.microsoft.com/office/drawing/2014/main" id="{8676F1AE-ACE9-484A-2ECA-3CC764465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9367" y="2696612"/>
            <a:ext cx="2369208" cy="68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7">
            <a:extLst>
              <a:ext uri="{FF2B5EF4-FFF2-40B4-BE49-F238E27FC236}">
                <a16:creationId xmlns:a16="http://schemas.microsoft.com/office/drawing/2014/main" id="{90729B9A-3817-FFE7-7793-CAC9AD85238B}"/>
              </a:ext>
            </a:extLst>
          </p:cNvPr>
          <p:cNvSpPr>
            <a:spLocks noChangeArrowheads="1"/>
          </p:cNvSpPr>
          <p:nvPr/>
        </p:nvSpPr>
        <p:spPr bwMode="auto">
          <a:xfrm>
            <a:off x="1540155" y="2493483"/>
            <a:ext cx="551967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Brett Schwartz</a:t>
            </a:r>
            <a: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 Associate Director</a:t>
            </a:r>
            <a:b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br>
            <a: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NADO Research Foundation (CA)</a:t>
            </a:r>
          </a:p>
        </p:txBody>
      </p:sp>
      <p:sp>
        <p:nvSpPr>
          <p:cNvPr id="7" name="TextBox 6">
            <a:extLst>
              <a:ext uri="{FF2B5EF4-FFF2-40B4-BE49-F238E27FC236}">
                <a16:creationId xmlns:a16="http://schemas.microsoft.com/office/drawing/2014/main" id="{A8567684-C2E6-FB7A-151F-E1F6E1A0C743}"/>
              </a:ext>
            </a:extLst>
          </p:cNvPr>
          <p:cNvSpPr txBox="1"/>
          <p:nvPr/>
        </p:nvSpPr>
        <p:spPr>
          <a:xfrm>
            <a:off x="4278229" y="481008"/>
            <a:ext cx="61308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002060"/>
                </a:solidFill>
                <a:effectLst/>
                <a:uLnTx/>
                <a:uFillTx/>
                <a:latin typeface="Inter"/>
                <a:ea typeface="Inter"/>
                <a:cs typeface="Inter"/>
                <a:sym typeface="Inter"/>
              </a:rPr>
              <a:t>Today’s Presenters </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Rectangle 17">
            <a:extLst>
              <a:ext uri="{FF2B5EF4-FFF2-40B4-BE49-F238E27FC236}">
                <a16:creationId xmlns:a16="http://schemas.microsoft.com/office/drawing/2014/main" id="{309129AE-6CB3-EA34-A403-08AC8152C82C}"/>
              </a:ext>
            </a:extLst>
          </p:cNvPr>
          <p:cNvSpPr>
            <a:spLocks noChangeArrowheads="1"/>
          </p:cNvSpPr>
          <p:nvPr/>
        </p:nvSpPr>
        <p:spPr bwMode="auto">
          <a:xfrm>
            <a:off x="1518391" y="4352214"/>
            <a:ext cx="830053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Emily Martinez</a:t>
            </a:r>
            <a: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 Executive Director</a:t>
            </a:r>
            <a:b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br>
            <a:r>
              <a:rPr kumimoji="0" lang="en-US" altLang="en-US" sz="26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Times New Roman" panose="02020603050405020304" pitchFamily="18" charset="0"/>
              </a:rPr>
              <a:t>Coastal Bend Council of Governments (TX)</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2600" dirty="0">
              <a:solidFill>
                <a:srgbClr val="000000"/>
              </a:solidFill>
              <a:latin typeface="Inter" panose="020B0604020202020204" charset="0"/>
              <a:ea typeface="Inter" panose="020B0604020202020204" charset="0"/>
              <a:cs typeface="Times New Roman" panose="02020603050405020304" pitchFamily="18" charset="0"/>
            </a:endParaRPr>
          </a:p>
        </p:txBody>
      </p:sp>
      <p:pic>
        <p:nvPicPr>
          <p:cNvPr id="5" name="Picture 4">
            <a:extLst>
              <a:ext uri="{FF2B5EF4-FFF2-40B4-BE49-F238E27FC236}">
                <a16:creationId xmlns:a16="http://schemas.microsoft.com/office/drawing/2014/main" id="{8C5F12BA-825D-5A25-BA04-4BD978645047}"/>
              </a:ext>
            </a:extLst>
          </p:cNvPr>
          <p:cNvPicPr>
            <a:picLocks noChangeAspect="1"/>
          </p:cNvPicPr>
          <p:nvPr/>
        </p:nvPicPr>
        <p:blipFill>
          <a:blip r:embed="rId5"/>
          <a:stretch>
            <a:fillRect/>
          </a:stretch>
        </p:blipFill>
        <p:spPr>
          <a:xfrm>
            <a:off x="7778672" y="4412247"/>
            <a:ext cx="3912979" cy="6467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390" y="370050"/>
            <a:ext cx="1602545" cy="2169744"/>
          </a:xfrm>
          <a:prstGeom prst="rect">
            <a:avLst/>
          </a:prstGeom>
          <a:noFill/>
          <a:ln>
            <a:noFill/>
          </a:ln>
        </p:spPr>
      </p:pic>
      <p:pic>
        <p:nvPicPr>
          <p:cNvPr id="3" name="Picture 4">
            <a:extLst>
              <a:ext uri="{FF2B5EF4-FFF2-40B4-BE49-F238E27FC236}">
                <a16:creationId xmlns:a16="http://schemas.microsoft.com/office/drawing/2014/main" id="{C9388D9B-30F8-8C55-B5E1-11883AA714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321526" y="1168153"/>
            <a:ext cx="5219516" cy="53917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D2C5F8-1E1F-4A7D-9A8E-2B26E8604456}"/>
              </a:ext>
            </a:extLst>
          </p:cNvPr>
          <p:cNvSpPr txBox="1"/>
          <p:nvPr/>
        </p:nvSpPr>
        <p:spPr>
          <a:xfrm>
            <a:off x="2154804" y="189765"/>
            <a:ext cx="102787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The “Door Stopper” CEDS Era (~ 20 years ago) </a:t>
            </a:r>
            <a:endParaRPr kumimoji="0" lang="en-US" sz="36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Tree>
    <p:extLst>
      <p:ext uri="{BB962C8B-B14F-4D97-AF65-F5344CB8AC3E}">
        <p14:creationId xmlns:p14="http://schemas.microsoft.com/office/powerpoint/2010/main" val="314243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4" name="TextBox 3">
            <a:extLst>
              <a:ext uri="{FF2B5EF4-FFF2-40B4-BE49-F238E27FC236}">
                <a16:creationId xmlns:a16="http://schemas.microsoft.com/office/drawing/2014/main" id="{44D8E5A7-2569-0F49-2E06-99E2362F5A52}"/>
              </a:ext>
            </a:extLst>
          </p:cNvPr>
          <p:cNvSpPr txBox="1"/>
          <p:nvPr/>
        </p:nvSpPr>
        <p:spPr>
          <a:xfrm>
            <a:off x="3233911" y="269105"/>
            <a:ext cx="102787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6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What Do Today’s CEDS Look Like?  </a:t>
            </a:r>
            <a:endParaRPr kumimoji="0" lang="en-US" sz="36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pic>
        <p:nvPicPr>
          <p:cNvPr id="2" name="Picture 1" descr="A yellow and black striped background&#10;&#10;Description automatically generated">
            <a:extLst>
              <a:ext uri="{FF2B5EF4-FFF2-40B4-BE49-F238E27FC236}">
                <a16:creationId xmlns:a16="http://schemas.microsoft.com/office/drawing/2014/main" id="{B2950D39-00B1-D56A-5BAA-2B5D36616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51" y="4578368"/>
            <a:ext cx="1397104" cy="2169745"/>
          </a:xfrm>
          <a:prstGeom prst="rect">
            <a:avLst/>
          </a:prstGeom>
        </p:spPr>
      </p:pic>
      <p:pic>
        <p:nvPicPr>
          <p:cNvPr id="5" name="Picture 11">
            <a:extLst>
              <a:ext uri="{FF2B5EF4-FFF2-40B4-BE49-F238E27FC236}">
                <a16:creationId xmlns:a16="http://schemas.microsoft.com/office/drawing/2014/main" id="{206577C9-CC57-C61B-385C-A421E63C1C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03"/>
          <a:stretch/>
        </p:blipFill>
        <p:spPr bwMode="auto">
          <a:xfrm>
            <a:off x="2304103" y="4294187"/>
            <a:ext cx="1847424"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F19A5C3-CD24-D44A-55F3-8CC61807FD7F}"/>
              </a:ext>
            </a:extLst>
          </p:cNvPr>
          <p:cNvPicPr>
            <a:picLocks noChangeAspect="1"/>
          </p:cNvPicPr>
          <p:nvPr/>
        </p:nvPicPr>
        <p:blipFill>
          <a:blip r:embed="rId6"/>
          <a:stretch>
            <a:fillRect/>
          </a:stretch>
        </p:blipFill>
        <p:spPr>
          <a:xfrm>
            <a:off x="1877623" y="1265283"/>
            <a:ext cx="2171050" cy="2780345"/>
          </a:xfrm>
          <a:prstGeom prst="rect">
            <a:avLst/>
          </a:prstGeom>
        </p:spPr>
      </p:pic>
      <p:pic>
        <p:nvPicPr>
          <p:cNvPr id="10" name="Picture 9">
            <a:extLst>
              <a:ext uri="{FF2B5EF4-FFF2-40B4-BE49-F238E27FC236}">
                <a16:creationId xmlns:a16="http://schemas.microsoft.com/office/drawing/2014/main" id="{0D633829-59F8-0AAE-820F-C62BF16CF1FE}"/>
              </a:ext>
            </a:extLst>
          </p:cNvPr>
          <p:cNvPicPr>
            <a:picLocks noChangeAspect="1"/>
          </p:cNvPicPr>
          <p:nvPr/>
        </p:nvPicPr>
        <p:blipFill>
          <a:blip r:embed="rId7"/>
          <a:stretch>
            <a:fillRect/>
          </a:stretch>
        </p:blipFill>
        <p:spPr>
          <a:xfrm>
            <a:off x="4837320" y="1362881"/>
            <a:ext cx="3111417" cy="2504977"/>
          </a:xfrm>
          <a:prstGeom prst="rect">
            <a:avLst/>
          </a:prstGeom>
        </p:spPr>
      </p:pic>
      <p:pic>
        <p:nvPicPr>
          <p:cNvPr id="12" name="Picture 11">
            <a:extLst>
              <a:ext uri="{FF2B5EF4-FFF2-40B4-BE49-F238E27FC236}">
                <a16:creationId xmlns:a16="http://schemas.microsoft.com/office/drawing/2014/main" id="{4DC454FF-D411-D0F0-6FBE-E8FE1CD87993}"/>
              </a:ext>
            </a:extLst>
          </p:cNvPr>
          <p:cNvPicPr>
            <a:picLocks noChangeAspect="1"/>
          </p:cNvPicPr>
          <p:nvPr/>
        </p:nvPicPr>
        <p:blipFill>
          <a:blip r:embed="rId8"/>
          <a:stretch>
            <a:fillRect/>
          </a:stretch>
        </p:blipFill>
        <p:spPr>
          <a:xfrm>
            <a:off x="8456867" y="1383936"/>
            <a:ext cx="2862059" cy="3027834"/>
          </a:xfrm>
          <a:prstGeom prst="rect">
            <a:avLst/>
          </a:prstGeom>
        </p:spPr>
      </p:pic>
      <p:pic>
        <p:nvPicPr>
          <p:cNvPr id="14" name="Picture 13">
            <a:extLst>
              <a:ext uri="{FF2B5EF4-FFF2-40B4-BE49-F238E27FC236}">
                <a16:creationId xmlns:a16="http://schemas.microsoft.com/office/drawing/2014/main" id="{2CCB232E-1C2E-D922-1C3F-9DB65231AC61}"/>
              </a:ext>
            </a:extLst>
          </p:cNvPr>
          <p:cNvPicPr>
            <a:picLocks noChangeAspect="1"/>
          </p:cNvPicPr>
          <p:nvPr/>
        </p:nvPicPr>
        <p:blipFill>
          <a:blip r:embed="rId9"/>
          <a:stretch>
            <a:fillRect/>
          </a:stretch>
        </p:blipFill>
        <p:spPr>
          <a:xfrm>
            <a:off x="7150207" y="4955681"/>
            <a:ext cx="4646428" cy="1415117"/>
          </a:xfrm>
          <a:prstGeom prst="rect">
            <a:avLst/>
          </a:prstGeom>
        </p:spPr>
      </p:pic>
      <p:pic>
        <p:nvPicPr>
          <p:cNvPr id="18" name="Picture 17">
            <a:extLst>
              <a:ext uri="{FF2B5EF4-FFF2-40B4-BE49-F238E27FC236}">
                <a16:creationId xmlns:a16="http://schemas.microsoft.com/office/drawing/2014/main" id="{252107F9-7F03-23E8-4114-FB9AC59ECA87}"/>
              </a:ext>
            </a:extLst>
          </p:cNvPr>
          <p:cNvPicPr>
            <a:picLocks noChangeAspect="1"/>
          </p:cNvPicPr>
          <p:nvPr/>
        </p:nvPicPr>
        <p:blipFill>
          <a:blip r:embed="rId10"/>
          <a:stretch>
            <a:fillRect/>
          </a:stretch>
        </p:blipFill>
        <p:spPr>
          <a:xfrm>
            <a:off x="4700054" y="4214014"/>
            <a:ext cx="1843088" cy="2471738"/>
          </a:xfrm>
          <a:prstGeom prst="rect">
            <a:avLst/>
          </a:prstGeom>
        </p:spPr>
      </p:pic>
    </p:spTree>
    <p:extLst>
      <p:ext uri="{BB962C8B-B14F-4D97-AF65-F5344CB8AC3E}">
        <p14:creationId xmlns:p14="http://schemas.microsoft.com/office/powerpoint/2010/main" val="415400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FF3B3-5AA1-DD86-2777-BB5F1671F5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0F2345-B4C5-62EF-4A9D-BC5DF725B41A}"/>
              </a:ext>
            </a:extLst>
          </p:cNvPr>
          <p:cNvSpPr>
            <a:spLocks noGrp="1"/>
          </p:cNvSpPr>
          <p:nvPr>
            <p:ph type="title"/>
          </p:nvPr>
        </p:nvSpPr>
        <p:spPr>
          <a:xfrm>
            <a:off x="904875" y="455613"/>
            <a:ext cx="9424988" cy="1144587"/>
          </a:xfrm>
        </p:spPr>
        <p:txBody>
          <a:bodyPr rtlCol="0"/>
          <a:lstStyle/>
          <a:p>
            <a:pPr eaLnBrk="1" fontAlgn="auto" hangingPunct="1">
              <a:spcAft>
                <a:spcPts val="0"/>
              </a:spcAft>
              <a:defRPr/>
            </a:pPr>
            <a:r>
              <a:rPr lang="en-US" dirty="0"/>
              <a:t>CEDS Content Guidelines</a:t>
            </a:r>
            <a:br>
              <a:rPr lang="en-US" dirty="0"/>
            </a:br>
            <a:endParaRPr lang="en-US" sz="2667" i="1" dirty="0"/>
          </a:p>
        </p:txBody>
      </p:sp>
      <p:sp>
        <p:nvSpPr>
          <p:cNvPr id="7" name="Rectangle 6">
            <a:extLst>
              <a:ext uri="{FF2B5EF4-FFF2-40B4-BE49-F238E27FC236}">
                <a16:creationId xmlns:a16="http://schemas.microsoft.com/office/drawing/2014/main" id="{2CDDBC28-30EC-CC3F-6E12-C354FD6A865F}"/>
              </a:ext>
            </a:extLst>
          </p:cNvPr>
          <p:cNvSpPr/>
          <p:nvPr/>
        </p:nvSpPr>
        <p:spPr>
          <a:xfrm>
            <a:off x="6188555" y="1245043"/>
            <a:ext cx="5343525" cy="3949700"/>
          </a:xfrm>
          <a:prstGeom prst="rect">
            <a:avLst/>
          </a:prstGeom>
        </p:spPr>
        <p:txBody>
          <a:bodyPr>
            <a:spAutoFit/>
          </a:bodyPr>
          <a:lstStyle/>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Intended to help regional planning organizations craft more impactful CEDS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Provides guidance on the required sections of the CEDS</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Summary Background</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SWOT</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Strategic Direction/Action Plan</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Evaluation Framework</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Economic Resilience</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Focused on best practices, case studies, and links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Collection of suggestions and recommendations. . .</a:t>
            </a:r>
            <a:r>
              <a:rPr kumimoji="0" lang="en-US" sz="1867" b="0" i="1"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not </a:t>
            </a: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a list of additional requirements</a:t>
            </a:r>
            <a:r>
              <a:rPr kumimoji="0" lang="en-US" sz="2133" b="0" i="0" u="none" strike="noStrike" kern="1200" cap="none" spc="0" normalizeH="0" baseline="0" noProof="0" dirty="0">
                <a:ln>
                  <a:noFill/>
                </a:ln>
                <a:solidFill>
                  <a:srgbClr val="1F497D"/>
                </a:solidFill>
                <a:effectLst/>
                <a:uLnTx/>
                <a:uFillTx/>
                <a:latin typeface="Calibri" pitchFamily="34" charset="0"/>
                <a:ea typeface="+mn-ea"/>
                <a:cs typeface="Calibri" pitchFamily="34" charset="0"/>
              </a:rPr>
              <a:t> </a:t>
            </a:r>
            <a:r>
              <a:rPr kumimoji="0" lang="en-US" sz="2133"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  </a:t>
            </a: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341EACC-01C0-0030-9EC0-CCA75504A21F}"/>
              </a:ext>
            </a:extLst>
          </p:cNvPr>
          <p:cNvSpPr/>
          <p:nvPr/>
        </p:nvSpPr>
        <p:spPr>
          <a:xfrm>
            <a:off x="6734765" y="5332154"/>
            <a:ext cx="4048125" cy="747713"/>
          </a:xfrm>
          <a:prstGeom prst="rect">
            <a:avLst/>
          </a:prstGeom>
        </p:spPr>
        <p:txBody>
          <a:bodyP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hlinkClick r:id="rId2">
                  <a:extLst>
                    <a:ext uri="{A12FA001-AC4F-418D-AE19-62706E023703}">
                      <ahyp:hlinkClr xmlns:ahyp="http://schemas.microsoft.com/office/drawing/2018/hyperlinkcolor" val="tx"/>
                    </a:ext>
                  </a:extLst>
                </a:hlinkClick>
              </a:rPr>
              <a:t>https://www.eda.gov/CEDS</a:t>
            </a:r>
            <a:endPar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661727A-DEAA-A539-E615-6DDF13D89E4B}"/>
              </a:ext>
            </a:extLst>
          </p:cNvPr>
          <p:cNvPicPr>
            <a:picLocks noChangeAspect="1"/>
          </p:cNvPicPr>
          <p:nvPr/>
        </p:nvPicPr>
        <p:blipFill>
          <a:blip r:embed="rId3"/>
          <a:stretch>
            <a:fillRect/>
          </a:stretch>
        </p:blipFill>
        <p:spPr>
          <a:xfrm>
            <a:off x="1636472" y="1290616"/>
            <a:ext cx="3820763" cy="4276768"/>
          </a:xfrm>
          <a:prstGeom prst="rect">
            <a:avLst/>
          </a:prstGeom>
        </p:spPr>
      </p:pic>
    </p:spTree>
    <p:extLst>
      <p:ext uri="{BB962C8B-B14F-4D97-AF65-F5344CB8AC3E}">
        <p14:creationId xmlns:p14="http://schemas.microsoft.com/office/powerpoint/2010/main" val="32588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com: BESZONE 10 Year Anniversary Tin Gifts for Her Him Gift 10th  Wedding Anniversary for Couples Wife Husband Men, Hand Forged Tin Aluminum  ...">
            <a:extLst>
              <a:ext uri="{FF2B5EF4-FFF2-40B4-BE49-F238E27FC236}">
                <a16:creationId xmlns:a16="http://schemas.microsoft.com/office/drawing/2014/main" id="{3B8D9F72-F874-1CEA-81D7-41FC05294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628" y="-128015"/>
            <a:ext cx="6847115" cy="7007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7E387-BA9B-42A9-66F0-EFC87B577BCD}"/>
              </a:ext>
            </a:extLst>
          </p:cNvPr>
          <p:cNvPicPr>
            <a:picLocks noChangeAspect="1"/>
          </p:cNvPicPr>
          <p:nvPr/>
        </p:nvPicPr>
        <p:blipFill>
          <a:blip r:embed="rId3"/>
          <a:stretch>
            <a:fillRect/>
          </a:stretch>
        </p:blipFill>
        <p:spPr>
          <a:xfrm>
            <a:off x="5109843" y="1785256"/>
            <a:ext cx="2270671" cy="2541673"/>
          </a:xfrm>
          <a:prstGeom prst="rect">
            <a:avLst/>
          </a:prstGeom>
        </p:spPr>
      </p:pic>
    </p:spTree>
    <p:extLst>
      <p:ext uri="{BB962C8B-B14F-4D97-AF65-F5344CB8AC3E}">
        <p14:creationId xmlns:p14="http://schemas.microsoft.com/office/powerpoint/2010/main" val="2749037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DB39D-2928-2A77-C8D9-B2A755CDD1C0}"/>
              </a:ext>
            </a:extLst>
          </p:cNvPr>
          <p:cNvSpPr txBox="1"/>
          <p:nvPr/>
        </p:nvSpPr>
        <p:spPr>
          <a:xfrm>
            <a:off x="114300" y="1503406"/>
            <a:ext cx="11963400" cy="4743414"/>
          </a:xfrm>
          <a:prstGeom prst="rect">
            <a:avLst/>
          </a:prstGeom>
          <a:noFill/>
        </p:spPr>
        <p:txBody>
          <a:bodyPr wrap="square">
            <a:spAutoFit/>
          </a:bodyPr>
          <a:lstStyle/>
          <a:p>
            <a:pPr marR="0" lvl="0">
              <a:lnSpc>
                <a:spcPct val="115000"/>
              </a:lnSpc>
            </a:pPr>
            <a:r>
              <a:rPr lang="en-US" sz="2400" b="1" u="sng" kern="100" dirty="0">
                <a:solidFill>
                  <a:schemeClr val="tx1">
                    <a:lumMod val="50000"/>
                  </a:schemeClr>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In-Process CEDS</a:t>
            </a:r>
            <a:r>
              <a:rPr lang="en-US" sz="2400" kern="100" dirty="0">
                <a:solidFill>
                  <a:schemeClr val="tx1">
                    <a:lumMod val="50000"/>
                  </a:schemeClr>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2400" b="1"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CEDS that are under development (i.e., in any stage of development prior to EDA final approval) should have all references to and sections about equity and/or climate removed from the document.  </a:t>
            </a:r>
          </a:p>
          <a:p>
            <a:pPr marL="457200" marR="0">
              <a:lnSpc>
                <a:spcPct val="115000"/>
              </a:lnSpc>
              <a:buNone/>
            </a:pPr>
            <a:r>
              <a:rPr lang="en-US" sz="2400" b="1" u="none" strike="noStrike"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pPr>
            <a:r>
              <a:rPr lang="en-US" sz="2400" b="1" u="sng" kern="100" dirty="0">
                <a:solidFill>
                  <a:schemeClr val="tx1">
                    <a:lumMod val="50000"/>
                  </a:schemeClr>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Previously-Approved CEDS</a:t>
            </a:r>
            <a:r>
              <a:rPr lang="en-US" sz="2400" kern="100" dirty="0">
                <a:solidFill>
                  <a:schemeClr val="tx1">
                    <a:lumMod val="50000"/>
                  </a:schemeClr>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24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 CEDS that have been previously approved (prior to the change in Administration) by EDA do not need to be changed or altered in order to remove references or sections related to climate or equity. While voluntary changes to remove such language outside of the regular 5-year update process will be allowed (e.g., as part of an annual update), no changes will be required before the regular 5-year update.  However, as part of the regular 5-year update, it will be expected that grantees make changes to their CEDS as noted above for in-process CEDS.</a:t>
            </a:r>
          </a:p>
        </p:txBody>
      </p:sp>
      <p:sp>
        <p:nvSpPr>
          <p:cNvPr id="4" name="TextBox 3">
            <a:extLst>
              <a:ext uri="{FF2B5EF4-FFF2-40B4-BE49-F238E27FC236}">
                <a16:creationId xmlns:a16="http://schemas.microsoft.com/office/drawing/2014/main" id="{9426873F-2789-405D-7DBF-9CC9C1FDE4F8}"/>
              </a:ext>
            </a:extLst>
          </p:cNvPr>
          <p:cNvSpPr txBox="1"/>
          <p:nvPr/>
        </p:nvSpPr>
        <p:spPr>
          <a:xfrm>
            <a:off x="3139440" y="349570"/>
            <a:ext cx="7315200" cy="523220"/>
          </a:xfrm>
          <a:prstGeom prst="rect">
            <a:avLst/>
          </a:prstGeom>
          <a:noFill/>
        </p:spPr>
        <p:txBody>
          <a:bodyPr wrap="square" rtlCol="0">
            <a:spAutoFit/>
          </a:bodyPr>
          <a:lstStyle/>
          <a:p>
            <a:r>
              <a:rPr lang="en-US" sz="2800" b="1" dirty="0">
                <a:solidFill>
                  <a:schemeClr val="tx1">
                    <a:lumMod val="50000"/>
                  </a:schemeClr>
                </a:solidFill>
              </a:rPr>
              <a:t>Latest CEDS Guidance (April 2025) </a:t>
            </a:r>
          </a:p>
        </p:txBody>
      </p:sp>
    </p:spTree>
    <p:extLst>
      <p:ext uri="{BB962C8B-B14F-4D97-AF65-F5344CB8AC3E}">
        <p14:creationId xmlns:p14="http://schemas.microsoft.com/office/powerpoint/2010/main" val="3137618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2D9FA9-398F-C6C2-E17C-24555EB6F7E2}"/>
              </a:ext>
            </a:extLst>
          </p:cNvPr>
          <p:cNvSpPr txBox="1"/>
          <p:nvPr/>
        </p:nvSpPr>
        <p:spPr>
          <a:xfrm>
            <a:off x="4030578" y="1899591"/>
            <a:ext cx="55345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Investment Priorities</a:t>
            </a:r>
          </a:p>
        </p:txBody>
      </p:sp>
      <p:pic>
        <p:nvPicPr>
          <p:cNvPr id="4" name="Picture 3">
            <a:extLst>
              <a:ext uri="{FF2B5EF4-FFF2-40B4-BE49-F238E27FC236}">
                <a16:creationId xmlns:a16="http://schemas.microsoft.com/office/drawing/2014/main" id="{700AFFD1-8801-615B-DBC0-6F584E7C0F70}"/>
              </a:ext>
            </a:extLst>
          </p:cNvPr>
          <p:cNvPicPr>
            <a:picLocks noChangeAspect="1"/>
          </p:cNvPicPr>
          <p:nvPr/>
        </p:nvPicPr>
        <p:blipFill>
          <a:blip r:embed="rId2"/>
          <a:stretch>
            <a:fillRect/>
          </a:stretch>
        </p:blipFill>
        <p:spPr>
          <a:xfrm>
            <a:off x="3593121" y="557443"/>
            <a:ext cx="5607338" cy="762039"/>
          </a:xfrm>
          <a:prstGeom prst="rect">
            <a:avLst/>
          </a:prstGeom>
        </p:spPr>
      </p:pic>
      <p:sp>
        <p:nvSpPr>
          <p:cNvPr id="5" name="TextBox 4">
            <a:extLst>
              <a:ext uri="{FF2B5EF4-FFF2-40B4-BE49-F238E27FC236}">
                <a16:creationId xmlns:a16="http://schemas.microsoft.com/office/drawing/2014/main" id="{17A63045-5994-F1A9-F4A8-8CADB0F54D64}"/>
              </a:ext>
            </a:extLst>
          </p:cNvPr>
          <p:cNvSpPr txBox="1"/>
          <p:nvPr/>
        </p:nvSpPr>
        <p:spPr>
          <a:xfrm>
            <a:off x="2093495" y="3126032"/>
            <a:ext cx="83138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Critical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Innovation &amp; Entrepreneurship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Economic Recovery Resilience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Manufacturing </a:t>
            </a:r>
          </a:p>
        </p:txBody>
      </p:sp>
    </p:spTree>
    <p:extLst>
      <p:ext uri="{BB962C8B-B14F-4D97-AF65-F5344CB8AC3E}">
        <p14:creationId xmlns:p14="http://schemas.microsoft.com/office/powerpoint/2010/main" val="503053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a:extLst>
              <a:ext uri="{FF2B5EF4-FFF2-40B4-BE49-F238E27FC236}">
                <a16:creationId xmlns:a16="http://schemas.microsoft.com/office/drawing/2014/main" id="{705E8DE4-9B50-966A-C9DE-82DD67D86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F23FE934-DB34-086E-B7F8-0D5200C5D315}"/>
              </a:ext>
            </a:extLst>
          </p:cNvPr>
          <p:cNvSpPr txBox="1">
            <a:spLocks/>
          </p:cNvSpPr>
          <p:nvPr/>
        </p:nvSpPr>
        <p:spPr>
          <a:xfrm>
            <a:off x="207963" y="287338"/>
            <a:ext cx="8955087" cy="175577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Resilience</a:t>
            </a: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The ability of a region or community to anticipate, withstand, and bounce back from shocks, disruptions, and stresses including:</a:t>
            </a:r>
          </a:p>
        </p:txBody>
      </p:sp>
      <p:sp>
        <p:nvSpPr>
          <p:cNvPr id="3" name="TextBox 2">
            <a:extLst>
              <a:ext uri="{FF2B5EF4-FFF2-40B4-BE49-F238E27FC236}">
                <a16:creationId xmlns:a16="http://schemas.microsoft.com/office/drawing/2014/main" id="{F2A7EFE0-13B7-D783-A086-C47E8C502352}"/>
              </a:ext>
            </a:extLst>
          </p:cNvPr>
          <p:cNvSpPr txBox="1"/>
          <p:nvPr/>
        </p:nvSpPr>
        <p:spPr>
          <a:xfrm>
            <a:off x="0" y="4476750"/>
            <a:ext cx="10487025" cy="310832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Weather-related disasters or hazards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closure of a large employer or military base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decline of an important industry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Changes in workforce / effects of automation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COVID-19 response &amp; recovery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Much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rown Roulette Board With Ball on 89">
            <a:extLst>
              <a:ext uri="{FF2B5EF4-FFF2-40B4-BE49-F238E27FC236}">
                <a16:creationId xmlns:a16="http://schemas.microsoft.com/office/drawing/2014/main" id="{8BFF3C85-F0C3-0E68-EE01-0BC756D1B8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15013" y="3392488"/>
            <a:ext cx="6376987"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a:extLst>
              <a:ext uri="{FF2B5EF4-FFF2-40B4-BE49-F238E27FC236}">
                <a16:creationId xmlns:a16="http://schemas.microsoft.com/office/drawing/2014/main" id="{FECB9E46-1AFC-E522-AA36-65B0DD1852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6">
            <a:extLst>
              <a:ext uri="{FF2B5EF4-FFF2-40B4-BE49-F238E27FC236}">
                <a16:creationId xmlns:a16="http://schemas.microsoft.com/office/drawing/2014/main" id="{424309B1-8344-A043-4F19-C1503C0930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0"/>
            <a:ext cx="64008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a:extLst>
              <a:ext uri="{FF2B5EF4-FFF2-40B4-BE49-F238E27FC236}">
                <a16:creationId xmlns:a16="http://schemas.microsoft.com/office/drawing/2014/main" id="{0C5DADE0-C457-E6E5-4E86-3798A75F12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14713"/>
            <a:ext cx="5815013"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10">
            <a:extLst>
              <a:ext uri="{FF2B5EF4-FFF2-40B4-BE49-F238E27FC236}">
                <a16:creationId xmlns:a16="http://schemas.microsoft.com/office/drawing/2014/main" id="{4300017C-8C43-F472-5013-CD0FFB1B4445}"/>
              </a:ext>
            </a:extLst>
          </p:cNvPr>
          <p:cNvSpPr txBox="1">
            <a:spLocks noChangeArrowheads="1"/>
          </p:cNvSpPr>
          <p:nvPr/>
        </p:nvSpPr>
        <p:spPr bwMode="auto">
          <a:xfrm>
            <a:off x="23813" y="3176588"/>
            <a:ext cx="1500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Flickr User: Syahmir</a:t>
            </a:r>
          </a:p>
        </p:txBody>
      </p:sp>
      <p:sp>
        <p:nvSpPr>
          <p:cNvPr id="75783" name="TextBox 11">
            <a:extLst>
              <a:ext uri="{FF2B5EF4-FFF2-40B4-BE49-F238E27FC236}">
                <a16:creationId xmlns:a16="http://schemas.microsoft.com/office/drawing/2014/main" id="{0AE7A58F-BA38-8C18-A24B-D2A998F89829}"/>
              </a:ext>
            </a:extLst>
          </p:cNvPr>
          <p:cNvSpPr txBox="1">
            <a:spLocks noChangeArrowheads="1"/>
          </p:cNvSpPr>
          <p:nvPr/>
        </p:nvSpPr>
        <p:spPr bwMode="auto">
          <a:xfrm>
            <a:off x="10995025" y="3105150"/>
            <a:ext cx="1500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Flickr User: Dave Gingrich</a:t>
            </a:r>
          </a:p>
        </p:txBody>
      </p:sp>
      <p:sp>
        <p:nvSpPr>
          <p:cNvPr id="75784" name="Rectangle 1">
            <a:extLst>
              <a:ext uri="{FF2B5EF4-FFF2-40B4-BE49-F238E27FC236}">
                <a16:creationId xmlns:a16="http://schemas.microsoft.com/office/drawing/2014/main" id="{A6947FBB-464B-93D7-1F4A-2C21CA0C9EA1}"/>
              </a:ext>
            </a:extLst>
          </p:cNvPr>
          <p:cNvSpPr>
            <a:spLocks noChangeArrowheads="1"/>
          </p:cNvSpPr>
          <p:nvPr/>
        </p:nvSpPr>
        <p:spPr bwMode="auto">
          <a:xfrm>
            <a:off x="11742738" y="6596063"/>
            <a:ext cx="4492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Pexels</a:t>
            </a:r>
          </a:p>
        </p:txBody>
      </p:sp>
      <p:sp>
        <p:nvSpPr>
          <p:cNvPr id="75785" name="TextBox 14">
            <a:extLst>
              <a:ext uri="{FF2B5EF4-FFF2-40B4-BE49-F238E27FC236}">
                <a16:creationId xmlns:a16="http://schemas.microsoft.com/office/drawing/2014/main" id="{40FF532C-1B22-0567-BE21-AC69B4A0C081}"/>
              </a:ext>
            </a:extLst>
          </p:cNvPr>
          <p:cNvSpPr txBox="1">
            <a:spLocks noChangeArrowheads="1"/>
          </p:cNvSpPr>
          <p:nvPr/>
        </p:nvSpPr>
        <p:spPr bwMode="auto">
          <a:xfrm>
            <a:off x="0" y="6664325"/>
            <a:ext cx="15001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Flickr User: Aaron Rosenberg</a:t>
            </a:r>
          </a:p>
        </p:txBody>
      </p:sp>
      <p:pic>
        <p:nvPicPr>
          <p:cNvPr id="3" name="Picture 2">
            <a:extLst>
              <a:ext uri="{FF2B5EF4-FFF2-40B4-BE49-F238E27FC236}">
                <a16:creationId xmlns:a16="http://schemas.microsoft.com/office/drawing/2014/main" id="{0C299D3F-B9E2-3B44-C6FB-2E3E7DC51F4F}"/>
              </a:ext>
            </a:extLst>
          </p:cNvPr>
          <p:cNvPicPr>
            <a:picLocks noChangeAspect="1"/>
          </p:cNvPicPr>
          <p:nvPr/>
        </p:nvPicPr>
        <p:blipFill>
          <a:blip r:embed="rId6"/>
          <a:stretch>
            <a:fillRect/>
          </a:stretch>
        </p:blipFill>
        <p:spPr>
          <a:xfrm>
            <a:off x="2432068" y="2308287"/>
            <a:ext cx="7327863" cy="20255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FA1A70-0F23-1A45-92E8-1E6F72C31A93}"/>
              </a:ext>
            </a:extLst>
          </p:cNvPr>
          <p:cNvSpPr/>
          <p:nvPr/>
        </p:nvSpPr>
        <p:spPr>
          <a:xfrm>
            <a:off x="9156032" y="5835316"/>
            <a:ext cx="2932231" cy="888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79B8B7E2-7646-2F03-2568-BAB119324053}"/>
              </a:ext>
            </a:extLst>
          </p:cNvPr>
          <p:cNvPicPr>
            <a:picLocks noChangeAspect="1"/>
          </p:cNvPicPr>
          <p:nvPr/>
        </p:nvPicPr>
        <p:blipFill>
          <a:blip r:embed="rId2"/>
          <a:stretch>
            <a:fillRect/>
          </a:stretch>
        </p:blipFill>
        <p:spPr>
          <a:xfrm>
            <a:off x="491046" y="5835316"/>
            <a:ext cx="4684770" cy="647571"/>
          </a:xfrm>
          <a:prstGeom prst="rect">
            <a:avLst/>
          </a:prstGeom>
        </p:spPr>
      </p:pic>
      <p:pic>
        <p:nvPicPr>
          <p:cNvPr id="8" name="Picture 7">
            <a:extLst>
              <a:ext uri="{FF2B5EF4-FFF2-40B4-BE49-F238E27FC236}">
                <a16:creationId xmlns:a16="http://schemas.microsoft.com/office/drawing/2014/main" id="{A4DBB99B-25EC-4819-3335-3618C422A87D}"/>
              </a:ext>
            </a:extLst>
          </p:cNvPr>
          <p:cNvPicPr>
            <a:picLocks noChangeAspect="1"/>
          </p:cNvPicPr>
          <p:nvPr/>
        </p:nvPicPr>
        <p:blipFill>
          <a:blip r:embed="rId3"/>
          <a:stretch>
            <a:fillRect/>
          </a:stretch>
        </p:blipFill>
        <p:spPr>
          <a:xfrm>
            <a:off x="491046" y="1275348"/>
            <a:ext cx="11014982" cy="3940604"/>
          </a:xfrm>
          <a:prstGeom prst="rect">
            <a:avLst/>
          </a:prstGeom>
        </p:spPr>
      </p:pic>
      <p:sp>
        <p:nvSpPr>
          <p:cNvPr id="9" name="TextBox 8">
            <a:extLst>
              <a:ext uri="{FF2B5EF4-FFF2-40B4-BE49-F238E27FC236}">
                <a16:creationId xmlns:a16="http://schemas.microsoft.com/office/drawing/2014/main" id="{FAF1D81A-ADC6-490A-8522-F4192968ADAC}"/>
              </a:ext>
            </a:extLst>
          </p:cNvPr>
          <p:cNvSpPr txBox="1"/>
          <p:nvPr/>
        </p:nvSpPr>
        <p:spPr>
          <a:xfrm>
            <a:off x="643618" y="433190"/>
            <a:ext cx="113337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200" b="1" i="0" u="none" strike="noStrike" kern="1200" cap="none" spc="0" normalizeH="0" baseline="0" noProof="0" dirty="0">
                <a:ln>
                  <a:noFill/>
                </a:ln>
                <a:solidFill>
                  <a:srgbClr val="F0BE5E">
                    <a:lumMod val="75000"/>
                  </a:srgbClr>
                </a:solidFill>
                <a:effectLst/>
                <a:uLnTx/>
                <a:uFillTx/>
                <a:latin typeface="Inter" panose="020B0604020202020204" charset="0"/>
                <a:ea typeface="Inter" panose="020B0604020202020204" charset="0"/>
                <a:cs typeface="+mn-cs"/>
              </a:rPr>
              <a:t>Regional Economic Development &amp; Diversification Cheat Sheet </a:t>
            </a:r>
            <a:endParaRPr kumimoji="0" lang="en-US" sz="32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endParaRPr>
          </a:p>
        </p:txBody>
      </p:sp>
    </p:spTree>
    <p:extLst>
      <p:ext uri="{BB962C8B-B14F-4D97-AF65-F5344CB8AC3E}">
        <p14:creationId xmlns:p14="http://schemas.microsoft.com/office/powerpoint/2010/main" val="2008851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snowy mountain&#10;&#10;AI-generated content may be incorrect.">
            <a:extLst>
              <a:ext uri="{FF2B5EF4-FFF2-40B4-BE49-F238E27FC236}">
                <a16:creationId xmlns:a16="http://schemas.microsoft.com/office/drawing/2014/main" id="{5532E635-50AD-5B94-DB65-50E4F238C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FC16B4E-FC80-F19A-A039-045C2E805BA0}"/>
              </a:ext>
            </a:extLst>
          </p:cNvPr>
          <p:cNvSpPr txBox="1"/>
          <p:nvPr/>
        </p:nvSpPr>
        <p:spPr>
          <a:xfrm>
            <a:off x="0" y="3113750"/>
            <a:ext cx="12192000" cy="707886"/>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CEDS Outreach &amp; Engagement </a:t>
            </a:r>
            <a:endParaRPr kumimoji="0" lang="en-US" sz="4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31875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Logo, company name&#10;&#10;Description automatically generated">
            <a:extLst>
              <a:ext uri="{FF2B5EF4-FFF2-40B4-BE49-F238E27FC236}">
                <a16:creationId xmlns:a16="http://schemas.microsoft.com/office/drawing/2014/main" id="{F9B12730-EF71-8940-553E-DB99CAA8B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97" t="18243" r="16544" b="19885"/>
          <a:stretch>
            <a:fillRect/>
          </a:stretch>
        </p:blipFill>
        <p:spPr bwMode="auto">
          <a:xfrm>
            <a:off x="4027488" y="452438"/>
            <a:ext cx="4137025"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Logo&#10;&#10;Description automatically generated">
            <a:extLst>
              <a:ext uri="{FF2B5EF4-FFF2-40B4-BE49-F238E27FC236}">
                <a16:creationId xmlns:a16="http://schemas.microsoft.com/office/drawing/2014/main" id="{60D4E1A1-BC5B-9BCD-3D63-7A3101E12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4822825"/>
            <a:ext cx="2127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descr="U.S. Economic Development Administration (EDA) Logo">
            <a:extLst>
              <a:ext uri="{FF2B5EF4-FFF2-40B4-BE49-F238E27FC236}">
                <a16:creationId xmlns:a16="http://schemas.microsoft.com/office/drawing/2014/main" id="{27DD1F9B-7F82-1C09-42DE-86B09367E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4854575"/>
            <a:ext cx="1809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
            <a:extLst>
              <a:ext uri="{FF2B5EF4-FFF2-40B4-BE49-F238E27FC236}">
                <a16:creationId xmlns:a16="http://schemas.microsoft.com/office/drawing/2014/main" id="{C3E8CC94-0E7D-FB14-3555-F0F1251DC1A7}"/>
              </a:ext>
            </a:extLst>
          </p:cNvPr>
          <p:cNvSpPr txBox="1">
            <a:spLocks noChangeArrowheads="1"/>
          </p:cNvSpPr>
          <p:nvPr/>
        </p:nvSpPr>
        <p:spPr bwMode="auto">
          <a:xfrm>
            <a:off x="2047875" y="6034088"/>
            <a:ext cx="824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Segoe UI Semilight" panose="020B0402040204020203" pitchFamily="34" charset="0"/>
              </a:rPr>
              <a:t>More info at:  www.nado.org/EDDCoP</a:t>
            </a:r>
            <a:endParaRPr kumimoji="0" lang="en-US" altLang="en-US"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Segoe UI Semilight" panose="020B04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A82A81-8AC6-40F1-AB3F-1CD289003F0E}"/>
              </a:ext>
            </a:extLst>
          </p:cNvPr>
          <p:cNvSpPr/>
          <p:nvPr/>
        </p:nvSpPr>
        <p:spPr>
          <a:xfrm>
            <a:off x="1894913" y="1180237"/>
            <a:ext cx="906486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rPr>
              <a:t>Remember to be from this PLANET…</a:t>
            </a:r>
            <a:r>
              <a:rPr kumimoji="0" lang="en-US" sz="3200" b="0" i="0" u="none" strike="sng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rPr>
              <a:t>not the PLAN</a:t>
            </a:r>
          </a:p>
        </p:txBody>
      </p:sp>
      <p:sp>
        <p:nvSpPr>
          <p:cNvPr id="6" name="Rectangle 5">
            <a:extLst>
              <a:ext uri="{FF2B5EF4-FFF2-40B4-BE49-F238E27FC236}">
                <a16:creationId xmlns:a16="http://schemas.microsoft.com/office/drawing/2014/main" id="{5A4B15D9-A825-42FD-B6ED-DCDD581829A3}"/>
              </a:ext>
            </a:extLst>
          </p:cNvPr>
          <p:cNvSpPr/>
          <p:nvPr/>
        </p:nvSpPr>
        <p:spPr>
          <a:xfrm>
            <a:off x="1563565" y="6142776"/>
            <a:ext cx="906486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rPr>
              <a:t>Thanks to Kevin Geiger, Senior Planner, Two Rivers-</a:t>
            </a:r>
            <a:r>
              <a:rPr kumimoji="0" lang="en-US" sz="1400" b="0" i="0" u="none" strike="noStrike" kern="1200" cap="none" spc="0" normalizeH="0" baseline="0" noProof="0" dirty="0" err="1">
                <a:ln>
                  <a:noFill/>
                </a:ln>
                <a:solidFill>
                  <a:srgbClr val="002060"/>
                </a:solidFill>
                <a:effectLst/>
                <a:uLnTx/>
                <a:uFillTx/>
                <a:latin typeface="Segoe UI Semilight" panose="020B0402040204020203" pitchFamily="34" charset="0"/>
                <a:ea typeface="+mn-ea"/>
                <a:cs typeface="Segoe UI Semilight" panose="020B0402040204020203" pitchFamily="34" charset="0"/>
              </a:rPr>
              <a:t>Ottauquechee</a:t>
            </a:r>
            <a:r>
              <a:rPr kumimoji="0" lang="en-US" sz="1400" b="0" i="0" u="none" strike="no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rPr>
              <a:t> Regional Commission</a:t>
            </a:r>
            <a:endParaRPr kumimoji="0" lang="en-US" sz="1400" b="0" i="0" u="none" strike="sng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endParaRPr>
          </a:p>
        </p:txBody>
      </p:sp>
      <p:sp>
        <p:nvSpPr>
          <p:cNvPr id="7" name="Rectangle 6">
            <a:extLst>
              <a:ext uri="{FF2B5EF4-FFF2-40B4-BE49-F238E27FC236}">
                <a16:creationId xmlns:a16="http://schemas.microsoft.com/office/drawing/2014/main" id="{FB4F2992-7E42-4831-A7E9-58E5F214853C}"/>
              </a:ext>
            </a:extLst>
          </p:cNvPr>
          <p:cNvSpPr/>
          <p:nvPr/>
        </p:nvSpPr>
        <p:spPr>
          <a:xfrm>
            <a:off x="517646" y="1971769"/>
            <a:ext cx="9341827"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X Regional Sustainability Plan for the Two Rivers-</a:t>
            </a:r>
            <a:r>
              <a:rPr kumimoji="0" lang="en-US" sz="1700" b="0" i="0" u="none" strike="noStrike" kern="1200" cap="none" spc="0" normalizeH="0" baseline="0" noProof="0" dirty="0" err="1">
                <a:ln>
                  <a:noFill/>
                </a:ln>
                <a:solidFill>
                  <a:prstClr val="black"/>
                </a:solidFill>
                <a:effectLst/>
                <a:uLnTx/>
                <a:uFillTx/>
                <a:latin typeface="Segoe UI Semilight" panose="020B0402040204020203" pitchFamily="34" charset="0"/>
                <a:ea typeface="+mn-ea"/>
                <a:cs typeface="Segoe UI Semilight" panose="020B0402040204020203" pitchFamily="34" charset="0"/>
              </a:rPr>
              <a:t>Ottauquechee</a:t>
            </a:r>
            <a:r>
              <a:rPr kumimoji="0" lang="en-US" sz="1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/Southern Windsor County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X East Central Vermont Regional Sustainable Development Plan</a:t>
            </a:r>
            <a:br>
              <a:rPr kumimoji="0" lang="en-US" sz="1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endParaRPr kumimoji="0" lang="en-US" sz="1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500" b="0" i="0" u="none" strike="noStrike" kern="1200" cap="none" spc="0" normalizeH="0" baseline="0" noProof="0" dirty="0">
                <a:ln>
                  <a:noFill/>
                </a:ln>
                <a:solidFill>
                  <a:srgbClr val="FF0000"/>
                </a:solidFill>
                <a:effectLst/>
                <a:uLnTx/>
                <a:uFillTx/>
                <a:latin typeface="Segoe UI Semilight" panose="020B0402040204020203" pitchFamily="34" charset="0"/>
                <a:ea typeface="+mn-ea"/>
                <a:cs typeface="Segoe UI Semilight" panose="020B0402040204020203" pitchFamily="34" charset="0"/>
              </a:rPr>
              <a:t>East Central Vermont: What We Want </a:t>
            </a:r>
          </a:p>
        </p:txBody>
      </p:sp>
      <p:pic>
        <p:nvPicPr>
          <p:cNvPr id="8" name="Picture 7" descr="Logo10.jpg">
            <a:extLst>
              <a:ext uri="{FF2B5EF4-FFF2-40B4-BE49-F238E27FC236}">
                <a16:creationId xmlns:a16="http://schemas.microsoft.com/office/drawing/2014/main" id="{37A16011-6AE1-4558-AF7C-A9FE66EFCBD9}"/>
              </a:ext>
            </a:extLst>
          </p:cNvPr>
          <p:cNvPicPr>
            <a:picLocks noChangeAspect="1"/>
          </p:cNvPicPr>
          <p:nvPr/>
        </p:nvPicPr>
        <p:blipFill>
          <a:blip r:embed="rId2" cstate="print"/>
          <a:stretch>
            <a:fillRect/>
          </a:stretch>
        </p:blipFill>
        <p:spPr>
          <a:xfrm>
            <a:off x="7087636" y="2319787"/>
            <a:ext cx="2034018" cy="1084810"/>
          </a:xfrm>
          <a:prstGeom prst="rect">
            <a:avLst/>
          </a:prstGeom>
        </p:spPr>
      </p:pic>
      <p:sp>
        <p:nvSpPr>
          <p:cNvPr id="9" name="Rectangle 8">
            <a:extLst>
              <a:ext uri="{FF2B5EF4-FFF2-40B4-BE49-F238E27FC236}">
                <a16:creationId xmlns:a16="http://schemas.microsoft.com/office/drawing/2014/main" id="{878DE087-0F57-4CE1-8955-C4524C88BD49}"/>
              </a:ext>
            </a:extLst>
          </p:cNvPr>
          <p:cNvSpPr/>
          <p:nvPr/>
        </p:nvSpPr>
        <p:spPr>
          <a:xfrm>
            <a:off x="2051537" y="3441832"/>
            <a:ext cx="799220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rPr>
              <a:t>Use Words that Humans on Earth Use! </a:t>
            </a:r>
            <a:endParaRPr kumimoji="0" lang="en-US" sz="3200" b="0" i="0" u="none" strike="sngStrike" kern="1200" cap="none" spc="0" normalizeH="0" baseline="0" noProof="0" dirty="0">
              <a:ln>
                <a:noFill/>
              </a:ln>
              <a:solidFill>
                <a:srgbClr val="002060"/>
              </a:solidFill>
              <a:effectLst/>
              <a:uLnTx/>
              <a:uFillTx/>
              <a:latin typeface="Segoe UI Semilight" panose="020B0402040204020203" pitchFamily="34" charset="0"/>
              <a:ea typeface="+mn-ea"/>
              <a:cs typeface="Segoe UI Semilight" panose="020B0402040204020203" pitchFamily="34" charset="0"/>
            </a:endParaRPr>
          </a:p>
        </p:txBody>
      </p:sp>
      <p:sp>
        <p:nvSpPr>
          <p:cNvPr id="10" name="Content Placeholder 2">
            <a:extLst>
              <a:ext uri="{FF2B5EF4-FFF2-40B4-BE49-F238E27FC236}">
                <a16:creationId xmlns:a16="http://schemas.microsoft.com/office/drawing/2014/main" id="{DD58CF37-6912-4972-BAFB-EB37A2A731B9}"/>
              </a:ext>
            </a:extLst>
          </p:cNvPr>
          <p:cNvSpPr>
            <a:spLocks noGrp="1"/>
          </p:cNvSpPr>
          <p:nvPr>
            <p:ph idx="1"/>
          </p:nvPr>
        </p:nvSpPr>
        <p:spPr>
          <a:xfrm>
            <a:off x="165221" y="4116801"/>
            <a:ext cx="11782425" cy="2243558"/>
          </a:xfrm>
        </p:spPr>
        <p:txBody>
          <a:bodyPr/>
          <a:lstStyle/>
          <a:p>
            <a:r>
              <a:rPr lang="en-US" sz="2500" dirty="0">
                <a:latin typeface="Segoe UI Semilight" panose="020B0402040204020203" pitchFamily="34" charset="0"/>
                <a:cs typeface="Segoe UI Semilight" panose="020B0402040204020203" pitchFamily="34" charset="0"/>
              </a:rPr>
              <a:t>Then they will care:  </a:t>
            </a:r>
            <a:r>
              <a:rPr lang="en-US" sz="2500" dirty="0">
                <a:solidFill>
                  <a:srgbClr val="FF0000"/>
                </a:solidFill>
                <a:latin typeface="Segoe UI Semilight" panose="020B0402040204020203" pitchFamily="34" charset="0"/>
                <a:cs typeface="Segoe UI Semilight" panose="020B0402040204020203" pitchFamily="34" charset="0"/>
              </a:rPr>
              <a:t>housing</a:t>
            </a:r>
            <a:r>
              <a:rPr lang="en-US" sz="2500" dirty="0">
                <a:solidFill>
                  <a:schemeClr val="accent3">
                    <a:lumMod val="50000"/>
                  </a:schemeClr>
                </a:solidFill>
                <a:latin typeface="Segoe UI Semilight" panose="020B0402040204020203" pitchFamily="34" charset="0"/>
                <a:cs typeface="Segoe UI Semilight" panose="020B0402040204020203" pitchFamily="34" charset="0"/>
              </a:rPr>
              <a:t> 	</a:t>
            </a:r>
            <a:r>
              <a:rPr lang="en-US" sz="2500" dirty="0">
                <a:solidFill>
                  <a:srgbClr val="00B050"/>
                </a:solidFill>
                <a:latin typeface="Segoe UI Semilight" panose="020B0402040204020203" pitchFamily="34" charset="0"/>
                <a:cs typeface="Segoe UI Semilight" panose="020B0402040204020203" pitchFamily="34" charset="0"/>
              </a:rPr>
              <a:t>our homes</a:t>
            </a:r>
          </a:p>
          <a:p>
            <a:r>
              <a:rPr lang="en-US" sz="2500" dirty="0">
                <a:latin typeface="Segoe UI Semilight" panose="020B0402040204020203" pitchFamily="34" charset="0"/>
                <a:cs typeface="Segoe UI Semilight" panose="020B0402040204020203" pitchFamily="34" charset="0"/>
              </a:rPr>
              <a:t>Then they will think you are talking about them:  </a:t>
            </a:r>
            <a:br>
              <a:rPr lang="en-US" sz="2500" dirty="0">
                <a:latin typeface="Segoe UI Semilight" panose="020B0402040204020203" pitchFamily="34" charset="0"/>
                <a:cs typeface="Segoe UI Semilight" panose="020B0402040204020203" pitchFamily="34" charset="0"/>
              </a:rPr>
            </a:br>
            <a:r>
              <a:rPr lang="en-US" sz="2500" dirty="0">
                <a:solidFill>
                  <a:srgbClr val="FF0000"/>
                </a:solidFill>
                <a:latin typeface="Segoe UI Semilight" panose="020B0402040204020203" pitchFamily="34" charset="0"/>
                <a:cs typeface="Segoe UI Semilight" panose="020B0402040204020203" pitchFamily="34" charset="0"/>
              </a:rPr>
              <a:t>transit-dependent populations        </a:t>
            </a:r>
            <a:r>
              <a:rPr lang="en-US" sz="2500" dirty="0">
                <a:solidFill>
                  <a:srgbClr val="00B050"/>
                </a:solidFill>
                <a:latin typeface="Segoe UI Semilight" panose="020B0402040204020203" pitchFamily="34" charset="0"/>
                <a:cs typeface="Segoe UI Semilight" panose="020B0402040204020203" pitchFamily="34" charset="0"/>
              </a:rPr>
              <a:t>our elders and youth</a:t>
            </a:r>
          </a:p>
          <a:p>
            <a:r>
              <a:rPr lang="en-US" sz="2500" dirty="0">
                <a:latin typeface="Segoe UI Semilight" panose="020B0402040204020203" pitchFamily="34" charset="0"/>
                <a:cs typeface="Segoe UI Semilight" panose="020B0402040204020203" pitchFamily="34" charset="0"/>
              </a:rPr>
              <a:t>Then they will understand:  </a:t>
            </a:r>
            <a:r>
              <a:rPr lang="en-US" sz="2500" dirty="0">
                <a:solidFill>
                  <a:srgbClr val="FF0000"/>
                </a:solidFill>
                <a:latin typeface="Segoe UI Semilight" panose="020B0402040204020203" pitchFamily="34" charset="0"/>
                <a:cs typeface="Segoe UI Semilight" panose="020B0402040204020203" pitchFamily="34" charset="0"/>
              </a:rPr>
              <a:t>Multi-modal systems       </a:t>
            </a:r>
            <a:r>
              <a:rPr lang="en-US" sz="2500" dirty="0">
                <a:solidFill>
                  <a:srgbClr val="00B050"/>
                </a:solidFill>
                <a:latin typeface="Segoe UI Semilight" panose="020B0402040204020203" pitchFamily="34" charset="0"/>
                <a:cs typeface="Segoe UI Semilight" panose="020B0402040204020203" pitchFamily="34" charset="0"/>
              </a:rPr>
              <a:t>cars, buses, walking, and bikes</a:t>
            </a:r>
            <a:endParaRPr lang="en-US" dirty="0">
              <a:solidFill>
                <a:srgbClr val="00B050"/>
              </a:solidFill>
            </a:endParaRPr>
          </a:p>
        </p:txBody>
      </p:sp>
      <p:sp>
        <p:nvSpPr>
          <p:cNvPr id="11" name="Arrow: Right 10">
            <a:extLst>
              <a:ext uri="{FF2B5EF4-FFF2-40B4-BE49-F238E27FC236}">
                <a16:creationId xmlns:a16="http://schemas.microsoft.com/office/drawing/2014/main" id="{B2D966DB-F99C-4C06-A829-2C1DD9B56E9D}"/>
              </a:ext>
            </a:extLst>
          </p:cNvPr>
          <p:cNvSpPr/>
          <p:nvPr/>
        </p:nvSpPr>
        <p:spPr>
          <a:xfrm>
            <a:off x="4400184" y="4206995"/>
            <a:ext cx="35608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F1591D4D-83AC-49C4-AD4E-AD247FE0CB6D}"/>
              </a:ext>
            </a:extLst>
          </p:cNvPr>
          <p:cNvSpPr/>
          <p:nvPr/>
        </p:nvSpPr>
        <p:spPr>
          <a:xfrm>
            <a:off x="4832472" y="5009980"/>
            <a:ext cx="35608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F1CE206D-4922-4B76-A5F2-9AF7CD62D039}"/>
              </a:ext>
            </a:extLst>
          </p:cNvPr>
          <p:cNvSpPr/>
          <p:nvPr/>
        </p:nvSpPr>
        <p:spPr>
          <a:xfrm>
            <a:off x="7225812" y="5449163"/>
            <a:ext cx="35608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D5C2BA4-4BA6-100F-0903-4F68BBB9D5F3}"/>
              </a:ext>
            </a:extLst>
          </p:cNvPr>
          <p:cNvSpPr txBox="1"/>
          <p:nvPr/>
        </p:nvSpPr>
        <p:spPr>
          <a:xfrm>
            <a:off x="0" y="0"/>
            <a:ext cx="12192000" cy="830997"/>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Language Matters  </a:t>
            </a:r>
            <a:b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Two Rivers-</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Segoe UI Semilight" panose="020B0402040204020203" pitchFamily="34" charset="0"/>
              </a:rPr>
              <a:t>Ottauquechee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 Regional Commission (VT)</a:t>
            </a:r>
          </a:p>
        </p:txBody>
      </p:sp>
    </p:spTree>
    <p:extLst>
      <p:ext uri="{BB962C8B-B14F-4D97-AF65-F5344CB8AC3E}">
        <p14:creationId xmlns:p14="http://schemas.microsoft.com/office/powerpoint/2010/main" val="4111413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D46420-9572-46C8-B0FB-DA056B96363C}"/>
              </a:ext>
            </a:extLst>
          </p:cNvPr>
          <p:cNvPicPr>
            <a:picLocks noChangeAspect="1"/>
          </p:cNvPicPr>
          <p:nvPr/>
        </p:nvPicPr>
        <p:blipFill rotWithShape="1">
          <a:blip r:embed="rId2"/>
          <a:srcRect b="6047"/>
          <a:stretch/>
        </p:blipFill>
        <p:spPr>
          <a:xfrm>
            <a:off x="147130" y="1352818"/>
            <a:ext cx="3494609" cy="4637742"/>
          </a:xfrm>
          <a:prstGeom prst="rect">
            <a:avLst/>
          </a:prstGeom>
        </p:spPr>
      </p:pic>
      <p:sp>
        <p:nvSpPr>
          <p:cNvPr id="10" name="TextBox 9">
            <a:extLst>
              <a:ext uri="{FF2B5EF4-FFF2-40B4-BE49-F238E27FC236}">
                <a16:creationId xmlns:a16="http://schemas.microsoft.com/office/drawing/2014/main" id="{6A69B199-6FB5-4EE4-8878-85B3C9144EAB}"/>
              </a:ext>
            </a:extLst>
          </p:cNvPr>
          <p:cNvSpPr txBox="1"/>
          <p:nvPr/>
        </p:nvSpPr>
        <p:spPr>
          <a:xfrm>
            <a:off x="0" y="0"/>
            <a:ext cx="12192000" cy="830997"/>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Get Out in the Community with Partners and Funders </a:t>
            </a:r>
            <a:b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Region Nine Development Commission (MN)</a:t>
            </a:r>
            <a:endPar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1026" name="Picture 2" descr="Image">
            <a:extLst>
              <a:ext uri="{FF2B5EF4-FFF2-40B4-BE49-F238E27FC236}">
                <a16:creationId xmlns:a16="http://schemas.microsoft.com/office/drawing/2014/main" id="{2168EC10-E12E-A260-6245-BA392D8E6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448" y="1344753"/>
            <a:ext cx="4982120" cy="2326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93B95FF3-BDE4-A31D-5BDA-EFDF5C85B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157" y="3955481"/>
            <a:ext cx="4647713" cy="21707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92F02888-74EE-110F-33A4-DEBFDB79E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953"/>
          <a:stretch/>
        </p:blipFill>
        <p:spPr bwMode="auto">
          <a:xfrm>
            <a:off x="3844066" y="3816114"/>
            <a:ext cx="3350764" cy="248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142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69B199-6FB5-4EE4-8878-85B3C9144EAB}"/>
              </a:ext>
            </a:extLst>
          </p:cNvPr>
          <p:cNvSpPr txBox="1"/>
          <p:nvPr/>
        </p:nvSpPr>
        <p:spPr>
          <a:xfrm>
            <a:off x="0" y="0"/>
            <a:ext cx="12192000" cy="830997"/>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Partner with Local Non-Profits and Community-Based Organizations</a:t>
            </a:r>
            <a:b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Mid-Columbia EDD (OR/WA) + Berkshire Regional Planning Commission (MA)</a:t>
            </a:r>
            <a:endPar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73CC0027-53A9-FDEC-0373-B5369454661C}"/>
              </a:ext>
            </a:extLst>
          </p:cNvPr>
          <p:cNvPicPr>
            <a:picLocks noChangeAspect="1"/>
          </p:cNvPicPr>
          <p:nvPr/>
        </p:nvPicPr>
        <p:blipFill>
          <a:blip r:embed="rId2"/>
          <a:stretch>
            <a:fillRect/>
          </a:stretch>
        </p:blipFill>
        <p:spPr>
          <a:xfrm>
            <a:off x="6898826" y="1295042"/>
            <a:ext cx="4029130" cy="5268318"/>
          </a:xfrm>
          <a:prstGeom prst="rect">
            <a:avLst/>
          </a:prstGeom>
          <a:ln>
            <a:solidFill>
              <a:schemeClr val="tx1"/>
            </a:solidFill>
          </a:ln>
        </p:spPr>
      </p:pic>
      <p:pic>
        <p:nvPicPr>
          <p:cNvPr id="5" name="Picture 4">
            <a:extLst>
              <a:ext uri="{FF2B5EF4-FFF2-40B4-BE49-F238E27FC236}">
                <a16:creationId xmlns:a16="http://schemas.microsoft.com/office/drawing/2014/main" id="{AC5BC002-3A5E-0CF8-856B-84C527997E3E}"/>
              </a:ext>
            </a:extLst>
          </p:cNvPr>
          <p:cNvPicPr>
            <a:picLocks noChangeAspect="1"/>
          </p:cNvPicPr>
          <p:nvPr/>
        </p:nvPicPr>
        <p:blipFill>
          <a:blip r:embed="rId3"/>
          <a:stretch>
            <a:fillRect/>
          </a:stretch>
        </p:blipFill>
        <p:spPr>
          <a:xfrm>
            <a:off x="1454467" y="1284292"/>
            <a:ext cx="4029130" cy="5279068"/>
          </a:xfrm>
          <a:prstGeom prst="rect">
            <a:avLst/>
          </a:prstGeom>
        </p:spPr>
      </p:pic>
    </p:spTree>
    <p:extLst>
      <p:ext uri="{BB962C8B-B14F-4D97-AF65-F5344CB8AC3E}">
        <p14:creationId xmlns:p14="http://schemas.microsoft.com/office/powerpoint/2010/main" val="4256823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81A87-0649-4841-96BF-B7482EDB7759}"/>
              </a:ext>
            </a:extLst>
          </p:cNvPr>
          <p:cNvPicPr>
            <a:picLocks noChangeAspect="1"/>
          </p:cNvPicPr>
          <p:nvPr/>
        </p:nvPicPr>
        <p:blipFill>
          <a:blip r:embed="rId2"/>
          <a:stretch>
            <a:fillRect/>
          </a:stretch>
        </p:blipFill>
        <p:spPr>
          <a:xfrm>
            <a:off x="612530" y="3354265"/>
            <a:ext cx="5301762" cy="3220785"/>
          </a:xfrm>
          <a:prstGeom prst="rect">
            <a:avLst/>
          </a:prstGeom>
        </p:spPr>
      </p:pic>
      <p:sp>
        <p:nvSpPr>
          <p:cNvPr id="8" name="Rectangle 7">
            <a:extLst>
              <a:ext uri="{FF2B5EF4-FFF2-40B4-BE49-F238E27FC236}">
                <a16:creationId xmlns:a16="http://schemas.microsoft.com/office/drawing/2014/main" id="{52F30B2C-C7B8-4D33-A0FC-3D0542B2455E}"/>
              </a:ext>
            </a:extLst>
          </p:cNvPr>
          <p:cNvSpPr/>
          <p:nvPr/>
        </p:nvSpPr>
        <p:spPr>
          <a:xfrm>
            <a:off x="8113208" y="5062101"/>
            <a:ext cx="2448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New River Valley Regional Commission (VA)</a:t>
            </a:r>
          </a:p>
        </p:txBody>
      </p:sp>
      <p:pic>
        <p:nvPicPr>
          <p:cNvPr id="3" name="Picture 2">
            <a:extLst>
              <a:ext uri="{FF2B5EF4-FFF2-40B4-BE49-F238E27FC236}">
                <a16:creationId xmlns:a16="http://schemas.microsoft.com/office/drawing/2014/main" id="{5B955303-7799-4C58-A066-D341C7F79B53}"/>
              </a:ext>
            </a:extLst>
          </p:cNvPr>
          <p:cNvPicPr>
            <a:picLocks noChangeAspect="1"/>
          </p:cNvPicPr>
          <p:nvPr/>
        </p:nvPicPr>
        <p:blipFill>
          <a:blip r:embed="rId3"/>
          <a:stretch>
            <a:fillRect/>
          </a:stretch>
        </p:blipFill>
        <p:spPr>
          <a:xfrm>
            <a:off x="6277710" y="1071124"/>
            <a:ext cx="5659564" cy="5503926"/>
          </a:xfrm>
          <a:prstGeom prst="rect">
            <a:avLst/>
          </a:prstGeom>
        </p:spPr>
      </p:pic>
      <p:pic>
        <p:nvPicPr>
          <p:cNvPr id="4" name="Picture 3">
            <a:extLst>
              <a:ext uri="{FF2B5EF4-FFF2-40B4-BE49-F238E27FC236}">
                <a16:creationId xmlns:a16="http://schemas.microsoft.com/office/drawing/2014/main" id="{CE95481A-D971-4651-AB83-FCC183F5C1DC}"/>
              </a:ext>
            </a:extLst>
          </p:cNvPr>
          <p:cNvPicPr>
            <a:picLocks noChangeAspect="1"/>
          </p:cNvPicPr>
          <p:nvPr/>
        </p:nvPicPr>
        <p:blipFill>
          <a:blip r:embed="rId4"/>
          <a:stretch>
            <a:fillRect/>
          </a:stretch>
        </p:blipFill>
        <p:spPr>
          <a:xfrm>
            <a:off x="1534623" y="1462382"/>
            <a:ext cx="3457575" cy="1619250"/>
          </a:xfrm>
          <a:prstGeom prst="rect">
            <a:avLst/>
          </a:prstGeom>
        </p:spPr>
      </p:pic>
      <p:sp>
        <p:nvSpPr>
          <p:cNvPr id="5" name="TextBox 4">
            <a:extLst>
              <a:ext uri="{FF2B5EF4-FFF2-40B4-BE49-F238E27FC236}">
                <a16:creationId xmlns:a16="http://schemas.microsoft.com/office/drawing/2014/main" id="{3EE58037-455D-A146-FE77-FE09EFF4A783}"/>
              </a:ext>
            </a:extLst>
          </p:cNvPr>
          <p:cNvSpPr txBox="1"/>
          <p:nvPr/>
        </p:nvSpPr>
        <p:spPr>
          <a:xfrm>
            <a:off x="0" y="117639"/>
            <a:ext cx="12192000" cy="830997"/>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Engage with Philanthropic Partners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New River Valley Regional Commission (VA)</a:t>
            </a:r>
            <a:endPar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403153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69B199-6FB5-4EE4-8878-85B3C9144EAB}"/>
              </a:ext>
            </a:extLst>
          </p:cNvPr>
          <p:cNvSpPr txBox="1"/>
          <p:nvPr/>
        </p:nvSpPr>
        <p:spPr>
          <a:xfrm>
            <a:off x="0" y="0"/>
            <a:ext cx="12192000" cy="830997"/>
          </a:xfrm>
          <a:prstGeom prst="rect">
            <a:avLst/>
          </a:prstGeom>
          <a:solidFill>
            <a:srgbClr val="FFC000">
              <a:alpha val="80000"/>
            </a:srgb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Document and Share Your Impact with Members &amp; Partners </a:t>
            </a:r>
            <a:b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East Texas Council of Governments </a:t>
            </a:r>
            <a:endPar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265B3EC0-9281-32B3-DA4C-8D4BE32367B9}"/>
              </a:ext>
            </a:extLst>
          </p:cNvPr>
          <p:cNvPicPr>
            <a:picLocks noChangeAspect="1"/>
          </p:cNvPicPr>
          <p:nvPr/>
        </p:nvPicPr>
        <p:blipFill>
          <a:blip r:embed="rId2"/>
          <a:stretch>
            <a:fillRect/>
          </a:stretch>
        </p:blipFill>
        <p:spPr>
          <a:xfrm>
            <a:off x="218440" y="965814"/>
            <a:ext cx="5562600" cy="2968104"/>
          </a:xfrm>
          <a:prstGeom prst="rect">
            <a:avLst/>
          </a:prstGeom>
        </p:spPr>
      </p:pic>
      <p:pic>
        <p:nvPicPr>
          <p:cNvPr id="5" name="Picture 4">
            <a:extLst>
              <a:ext uri="{FF2B5EF4-FFF2-40B4-BE49-F238E27FC236}">
                <a16:creationId xmlns:a16="http://schemas.microsoft.com/office/drawing/2014/main" id="{D8F2A5FB-FB71-8CFC-E954-3D378C4DC50C}"/>
              </a:ext>
            </a:extLst>
          </p:cNvPr>
          <p:cNvPicPr>
            <a:picLocks noChangeAspect="1"/>
          </p:cNvPicPr>
          <p:nvPr/>
        </p:nvPicPr>
        <p:blipFill>
          <a:blip r:embed="rId3"/>
          <a:stretch>
            <a:fillRect/>
          </a:stretch>
        </p:blipFill>
        <p:spPr>
          <a:xfrm>
            <a:off x="6994843" y="4068736"/>
            <a:ext cx="4660265" cy="2478864"/>
          </a:xfrm>
          <a:prstGeom prst="rect">
            <a:avLst/>
          </a:prstGeom>
        </p:spPr>
      </p:pic>
      <p:pic>
        <p:nvPicPr>
          <p:cNvPr id="8" name="Picture 7">
            <a:extLst>
              <a:ext uri="{FF2B5EF4-FFF2-40B4-BE49-F238E27FC236}">
                <a16:creationId xmlns:a16="http://schemas.microsoft.com/office/drawing/2014/main" id="{C2246B66-32A5-827D-52AE-0FEAFE011712}"/>
              </a:ext>
            </a:extLst>
          </p:cNvPr>
          <p:cNvPicPr>
            <a:picLocks noChangeAspect="1"/>
          </p:cNvPicPr>
          <p:nvPr/>
        </p:nvPicPr>
        <p:blipFill>
          <a:blip r:embed="rId4"/>
          <a:stretch>
            <a:fillRect/>
          </a:stretch>
        </p:blipFill>
        <p:spPr>
          <a:xfrm>
            <a:off x="6994843" y="1345252"/>
            <a:ext cx="4327437" cy="2478864"/>
          </a:xfrm>
          <a:prstGeom prst="rect">
            <a:avLst/>
          </a:prstGeom>
        </p:spPr>
      </p:pic>
      <p:pic>
        <p:nvPicPr>
          <p:cNvPr id="11" name="Picture 10">
            <a:extLst>
              <a:ext uri="{FF2B5EF4-FFF2-40B4-BE49-F238E27FC236}">
                <a16:creationId xmlns:a16="http://schemas.microsoft.com/office/drawing/2014/main" id="{8EBE4578-6611-B150-3A1A-3212B22F77F0}"/>
              </a:ext>
            </a:extLst>
          </p:cNvPr>
          <p:cNvPicPr>
            <a:picLocks noChangeAspect="1"/>
          </p:cNvPicPr>
          <p:nvPr/>
        </p:nvPicPr>
        <p:blipFill>
          <a:blip r:embed="rId5"/>
          <a:stretch>
            <a:fillRect/>
          </a:stretch>
        </p:blipFill>
        <p:spPr>
          <a:xfrm>
            <a:off x="4120832" y="4068735"/>
            <a:ext cx="2702560" cy="2630588"/>
          </a:xfrm>
          <a:prstGeom prst="rect">
            <a:avLst/>
          </a:prstGeom>
        </p:spPr>
      </p:pic>
      <p:sp>
        <p:nvSpPr>
          <p:cNvPr id="13" name="TextBox 12">
            <a:extLst>
              <a:ext uri="{FF2B5EF4-FFF2-40B4-BE49-F238E27FC236}">
                <a16:creationId xmlns:a16="http://schemas.microsoft.com/office/drawing/2014/main" id="{C1D7AA5E-5D90-7A6B-7ED8-C1846B7BEC5C}"/>
              </a:ext>
            </a:extLst>
          </p:cNvPr>
          <p:cNvSpPr txBox="1"/>
          <p:nvPr/>
        </p:nvSpPr>
        <p:spPr>
          <a:xfrm>
            <a:off x="0" y="512350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https://www.etcog.org/solutions-reports</a:t>
            </a:r>
          </a:p>
        </p:txBody>
      </p:sp>
    </p:spTree>
    <p:extLst>
      <p:ext uri="{BB962C8B-B14F-4D97-AF65-F5344CB8AC3E}">
        <p14:creationId xmlns:p14="http://schemas.microsoft.com/office/powerpoint/2010/main" val="1935686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4" name="TextBox 3">
            <a:extLst>
              <a:ext uri="{FF2B5EF4-FFF2-40B4-BE49-F238E27FC236}">
                <a16:creationId xmlns:a16="http://schemas.microsoft.com/office/drawing/2014/main" id="{44D8E5A7-2569-0F49-2E06-99E2362F5A52}"/>
              </a:ext>
            </a:extLst>
          </p:cNvPr>
          <p:cNvSpPr txBox="1"/>
          <p:nvPr/>
        </p:nvSpPr>
        <p:spPr>
          <a:xfrm>
            <a:off x="1540155" y="3136611"/>
            <a:ext cx="102787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2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The Most </a:t>
            </a:r>
            <a:r>
              <a:rPr kumimoji="0" lang="en-US" sz="3200" b="0"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Impactful</a:t>
            </a:r>
            <a:r>
              <a:rPr kumimoji="0" lang="en-US" sz="32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 CEDS Are:  </a:t>
            </a:r>
          </a:p>
        </p:txBody>
      </p:sp>
      <p:sp>
        <p:nvSpPr>
          <p:cNvPr id="2" name="TextBox 1">
            <a:extLst>
              <a:ext uri="{FF2B5EF4-FFF2-40B4-BE49-F238E27FC236}">
                <a16:creationId xmlns:a16="http://schemas.microsoft.com/office/drawing/2014/main" id="{0D45D4D8-04AB-0F94-72A5-4E8D2209EB35}"/>
              </a:ext>
            </a:extLst>
          </p:cNvPr>
          <p:cNvSpPr txBox="1"/>
          <p:nvPr/>
        </p:nvSpPr>
        <p:spPr>
          <a:xfrm>
            <a:off x="7691608" y="2090343"/>
            <a:ext cx="1027873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C</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reative</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E</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ngaging</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D</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riven by Data</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S</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torytellers </a:t>
            </a:r>
          </a:p>
        </p:txBody>
      </p:sp>
    </p:spTree>
    <p:extLst>
      <p:ext uri="{BB962C8B-B14F-4D97-AF65-F5344CB8AC3E}">
        <p14:creationId xmlns:p14="http://schemas.microsoft.com/office/powerpoint/2010/main" val="199511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BEB5C-6921-4EAF-A768-314535A80C8A}"/>
              </a:ext>
            </a:extLst>
          </p:cNvPr>
          <p:cNvPicPr>
            <a:picLocks noChangeAspect="1"/>
          </p:cNvPicPr>
          <p:nvPr/>
        </p:nvPicPr>
        <p:blipFill>
          <a:blip r:embed="rId2"/>
          <a:stretch>
            <a:fillRect/>
          </a:stretch>
        </p:blipFill>
        <p:spPr>
          <a:xfrm>
            <a:off x="0" y="425662"/>
            <a:ext cx="12192000" cy="5085727"/>
          </a:xfrm>
          <a:prstGeom prst="rect">
            <a:avLst/>
          </a:prstGeom>
        </p:spPr>
      </p:pic>
      <p:sp>
        <p:nvSpPr>
          <p:cNvPr id="7" name="TextBox 6">
            <a:extLst>
              <a:ext uri="{FF2B5EF4-FFF2-40B4-BE49-F238E27FC236}">
                <a16:creationId xmlns:a16="http://schemas.microsoft.com/office/drawing/2014/main" id="{2958954D-3ABC-4E3E-A3BB-7C5A23F191B9}"/>
              </a:ext>
            </a:extLst>
          </p:cNvPr>
          <p:cNvSpPr txBox="1"/>
          <p:nvPr/>
        </p:nvSpPr>
        <p:spPr>
          <a:xfrm>
            <a:off x="3048000" y="5724452"/>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Cambria Math" panose="02040503050406030204" pitchFamily="18" charset="0"/>
                <a:cs typeface="Segoe UI Semilight" panose="020B0402040204020203" pitchFamily="34" charset="0"/>
              </a:rPr>
              <a:t>www.CEDSCentral.com</a:t>
            </a:r>
          </a:p>
        </p:txBody>
      </p:sp>
    </p:spTree>
    <p:extLst>
      <p:ext uri="{BB962C8B-B14F-4D97-AF65-F5344CB8AC3E}">
        <p14:creationId xmlns:p14="http://schemas.microsoft.com/office/powerpoint/2010/main" val="2941432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9D024-78A5-4897-D9DE-D50A671690FB}"/>
              </a:ext>
            </a:extLst>
          </p:cNvPr>
          <p:cNvPicPr>
            <a:picLocks noChangeAspect="1"/>
          </p:cNvPicPr>
          <p:nvPr/>
        </p:nvPicPr>
        <p:blipFill>
          <a:blip r:embed="rId2"/>
          <a:stretch>
            <a:fillRect/>
          </a:stretch>
        </p:blipFill>
        <p:spPr>
          <a:xfrm>
            <a:off x="464091" y="492423"/>
            <a:ext cx="4972050" cy="4400550"/>
          </a:xfrm>
          <a:prstGeom prst="rect">
            <a:avLst/>
          </a:prstGeom>
        </p:spPr>
      </p:pic>
      <p:pic>
        <p:nvPicPr>
          <p:cNvPr id="9" name="Picture 8">
            <a:extLst>
              <a:ext uri="{FF2B5EF4-FFF2-40B4-BE49-F238E27FC236}">
                <a16:creationId xmlns:a16="http://schemas.microsoft.com/office/drawing/2014/main" id="{5E79FB87-D40F-3684-34CE-57D0D52028FB}"/>
              </a:ext>
            </a:extLst>
          </p:cNvPr>
          <p:cNvPicPr>
            <a:picLocks noChangeAspect="1"/>
          </p:cNvPicPr>
          <p:nvPr/>
        </p:nvPicPr>
        <p:blipFill>
          <a:blip r:embed="rId3"/>
          <a:stretch>
            <a:fillRect/>
          </a:stretch>
        </p:blipFill>
        <p:spPr>
          <a:xfrm>
            <a:off x="6096000" y="1332135"/>
            <a:ext cx="5631909" cy="3330699"/>
          </a:xfrm>
          <a:prstGeom prst="rect">
            <a:avLst/>
          </a:prstGeom>
        </p:spPr>
      </p:pic>
      <p:sp>
        <p:nvSpPr>
          <p:cNvPr id="11" name="TextBox 10">
            <a:extLst>
              <a:ext uri="{FF2B5EF4-FFF2-40B4-BE49-F238E27FC236}">
                <a16:creationId xmlns:a16="http://schemas.microsoft.com/office/drawing/2014/main" id="{FE79244C-9A36-E528-D625-7B31F9FDC31C}"/>
              </a:ext>
            </a:extLst>
          </p:cNvPr>
          <p:cNvSpPr txBox="1"/>
          <p:nvPr/>
        </p:nvSpPr>
        <p:spPr>
          <a:xfrm>
            <a:off x="3047144" y="5451939"/>
            <a:ext cx="6097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https://www.nado.org/subscribe/</a:t>
            </a:r>
          </a:p>
        </p:txBody>
      </p:sp>
    </p:spTree>
    <p:extLst>
      <p:ext uri="{BB962C8B-B14F-4D97-AF65-F5344CB8AC3E}">
        <p14:creationId xmlns:p14="http://schemas.microsoft.com/office/powerpoint/2010/main" val="3947022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0D34AB93-CA75-6AE2-D359-7005AC4A63F5}"/>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46B8405A-5128-A5A6-A748-CB4E9877D2C0}"/>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860BEB73-552A-C9F0-32B4-8529BD2DA82B}"/>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3" name="TextBox 2"/>
          <p:cNvSpPr txBox="1"/>
          <p:nvPr/>
        </p:nvSpPr>
        <p:spPr>
          <a:xfrm>
            <a:off x="4371038" y="2108056"/>
            <a:ext cx="45720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Brett Schwartz</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Associate Director</a:t>
            </a:r>
            <a:b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NADO Research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rPr>
              <a:t>bschwartz@nado.org</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2" name="Picture 1" descr="Logo&#10;&#10;Description automatically generated">
            <a:extLst>
              <a:ext uri="{FF2B5EF4-FFF2-40B4-BE49-F238E27FC236}">
                <a16:creationId xmlns:a16="http://schemas.microsoft.com/office/drawing/2014/main" id="{39EC8413-4AE7-576D-4063-311F9E412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845" y="5040744"/>
            <a:ext cx="2279647" cy="663389"/>
          </a:xfrm>
          <a:prstGeom prst="rect">
            <a:avLst/>
          </a:prstGeom>
        </p:spPr>
      </p:pic>
      <p:pic>
        <p:nvPicPr>
          <p:cNvPr id="4" name="Picture 3" descr="Logo, company name&#10;&#10;Description automatically generated">
            <a:extLst>
              <a:ext uri="{FF2B5EF4-FFF2-40B4-BE49-F238E27FC236}">
                <a16:creationId xmlns:a16="http://schemas.microsoft.com/office/drawing/2014/main" id="{AE1AD4E0-179C-ECF6-BF37-AD40AA0D7BE8}"/>
              </a:ext>
            </a:extLst>
          </p:cNvPr>
          <p:cNvPicPr>
            <a:picLocks noChangeAspect="1"/>
          </p:cNvPicPr>
          <p:nvPr/>
        </p:nvPicPr>
        <p:blipFill rotWithShape="1">
          <a:blip r:embed="rId5">
            <a:extLst>
              <a:ext uri="{28A0092B-C50C-407E-A947-70E740481C1C}">
                <a14:useLocalDpi xmlns:a14="http://schemas.microsoft.com/office/drawing/2010/main" val="0"/>
              </a:ext>
            </a:extLst>
          </a:blip>
          <a:srcRect l="15696" t="18244" r="16543" b="19886"/>
          <a:stretch/>
        </p:blipFill>
        <p:spPr>
          <a:xfrm>
            <a:off x="7421397" y="4632462"/>
            <a:ext cx="1173736" cy="1071671"/>
          </a:xfrm>
          <a:prstGeom prst="rect">
            <a:avLst/>
          </a:prstGeom>
        </p:spPr>
      </p:pic>
      <p:sp>
        <p:nvSpPr>
          <p:cNvPr id="5" name="TextBox 4">
            <a:extLst>
              <a:ext uri="{FF2B5EF4-FFF2-40B4-BE49-F238E27FC236}">
                <a16:creationId xmlns:a16="http://schemas.microsoft.com/office/drawing/2014/main" id="{EFD10182-B241-9429-75ED-22979F901A1D}"/>
              </a:ext>
            </a:extLst>
          </p:cNvPr>
          <p:cNvSpPr txBox="1"/>
          <p:nvPr/>
        </p:nvSpPr>
        <p:spPr>
          <a:xfrm rot="20626903">
            <a:off x="1409114" y="756439"/>
            <a:ext cx="46811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000" b="1" i="0" u="none" strike="noStrike" kern="1200" cap="none" spc="0" normalizeH="0" baseline="0" noProof="0" dirty="0">
                <a:ln>
                  <a:noFill/>
                </a:ln>
                <a:solidFill>
                  <a:srgbClr val="0F9ED5">
                    <a:lumMod val="75000"/>
                  </a:srgbClr>
                </a:solidFill>
                <a:effectLst/>
                <a:uLnTx/>
                <a:uFillTx/>
                <a:latin typeface="Inter"/>
                <a:ea typeface="Inter"/>
                <a:cs typeface="+mn-cs"/>
                <a:sym typeface="Inter"/>
              </a:rPr>
              <a:t>Stay in Touch! </a:t>
            </a:r>
            <a:endParaRPr kumimoji="0" lang="en-US" sz="4000" b="0" i="0" u="none" strike="noStrike" kern="1200" cap="none" spc="0" normalizeH="0" baseline="0" noProof="0" dirty="0">
              <a:ln>
                <a:noFill/>
              </a:ln>
              <a:solidFill>
                <a:srgbClr val="0F9ED5">
                  <a:lumMod val="75000"/>
                </a:srgbClr>
              </a:solidFill>
              <a:effectLst/>
              <a:uLnTx/>
              <a:uFillTx/>
              <a:latin typeface="Arial"/>
              <a:ea typeface="+mn-ea"/>
              <a:cs typeface="+mn-cs"/>
            </a:endParaRPr>
          </a:p>
        </p:txBody>
      </p:sp>
    </p:spTree>
    <p:extLst>
      <p:ext uri="{BB962C8B-B14F-4D97-AF65-F5344CB8AC3E}">
        <p14:creationId xmlns:p14="http://schemas.microsoft.com/office/powerpoint/2010/main" val="1390202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3175" y="6400800"/>
            <a:ext cx="12188825" cy="457200"/>
            <a:chOff x="0" y="0"/>
            <a:chExt cx="24377650" cy="914400"/>
          </a:xfrm>
        </p:grpSpPr>
        <p:sp>
          <p:nvSpPr>
            <p:cNvPr id="6" name="Freeform 6"/>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7" name="AutoShape 7"/>
          <p:cNvSpPr/>
          <p:nvPr/>
        </p:nvSpPr>
        <p:spPr>
          <a:xfrm rot="4415">
            <a:off x="1201304" y="4474741"/>
            <a:ext cx="988822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8" name="Group 8"/>
          <p:cNvGrpSpPr/>
          <p:nvPr/>
        </p:nvGrpSpPr>
        <p:grpSpPr>
          <a:xfrm>
            <a:off x="1" y="0"/>
            <a:ext cx="12188726" cy="6858975"/>
            <a:chOff x="0" y="0"/>
            <a:chExt cx="24377452" cy="13717950"/>
          </a:xfrm>
        </p:grpSpPr>
        <p:sp>
          <p:nvSpPr>
            <p:cNvPr id="9" name="Freeform 9"/>
            <p:cNvSpPr/>
            <p:nvPr/>
          </p:nvSpPr>
          <p:spPr>
            <a:xfrm>
              <a:off x="0" y="0"/>
              <a:ext cx="24377396" cy="13717905"/>
            </a:xfrm>
            <a:custGeom>
              <a:avLst/>
              <a:gdLst/>
              <a:ahLst/>
              <a:cxnLst/>
              <a:rect l="l" t="t" r="r" b="b"/>
              <a:pathLst>
                <a:path w="24377396" h="13717905">
                  <a:moveTo>
                    <a:pt x="0" y="0"/>
                  </a:moveTo>
                  <a:lnTo>
                    <a:pt x="24377396" y="0"/>
                  </a:lnTo>
                  <a:lnTo>
                    <a:pt x="24377396" y="13717905"/>
                  </a:lnTo>
                  <a:lnTo>
                    <a:pt x="0" y="13717905"/>
                  </a:lnTo>
                  <a:close/>
                </a:path>
              </a:pathLst>
            </a:custGeom>
            <a:solidFill>
              <a:srgbClr val="000000"/>
            </a:solidFill>
          </p:spPr>
          <p:txBody>
            <a:bodyPr/>
            <a:lstStyle/>
            <a:p>
              <a:pPr defTabSz="609630"/>
              <a:endParaRPr lang="en-US" sz="1200">
                <a:solidFill>
                  <a:prstClr val="black"/>
                </a:solidFill>
                <a:latin typeface="Calibri"/>
              </a:endParaRPr>
            </a:p>
          </p:txBody>
        </p:sp>
      </p:grpSp>
      <p:sp>
        <p:nvSpPr>
          <p:cNvPr id="10" name="Freeform 10" descr="A close up of a piece of paper with a pencil laying on top"/>
          <p:cNvSpPr/>
          <p:nvPr/>
        </p:nvSpPr>
        <p:spPr>
          <a:xfrm>
            <a:off x="25963" y="0"/>
            <a:ext cx="12191980" cy="6858000"/>
          </a:xfrm>
          <a:custGeom>
            <a:avLst/>
            <a:gdLst/>
            <a:ahLst/>
            <a:cxnLst/>
            <a:rect l="l" t="t" r="r" b="b"/>
            <a:pathLst>
              <a:path w="18287970" h="10287000">
                <a:moveTo>
                  <a:pt x="0" y="0"/>
                </a:moveTo>
                <a:lnTo>
                  <a:pt x="18287970" y="0"/>
                </a:lnTo>
                <a:lnTo>
                  <a:pt x="18287970" y="10287000"/>
                </a:lnTo>
                <a:lnTo>
                  <a:pt x="0" y="10287000"/>
                </a:lnTo>
                <a:lnTo>
                  <a:pt x="0" y="0"/>
                </a:lnTo>
                <a:close/>
              </a:path>
            </a:pathLst>
          </a:custGeom>
          <a:blipFill>
            <a:blip r:embed="rId2"/>
            <a:stretch>
              <a:fillRect r="-159"/>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7912607" y="1238442"/>
            <a:ext cx="3635926" cy="4355751"/>
            <a:chOff x="0" y="0"/>
            <a:chExt cx="7271852" cy="8711502"/>
          </a:xfrm>
        </p:grpSpPr>
        <p:sp>
          <p:nvSpPr>
            <p:cNvPr id="12" name="Freeform 12"/>
            <p:cNvSpPr/>
            <p:nvPr/>
          </p:nvSpPr>
          <p:spPr>
            <a:xfrm>
              <a:off x="0" y="0"/>
              <a:ext cx="7271893" cy="8711565"/>
            </a:xfrm>
            <a:custGeom>
              <a:avLst/>
              <a:gdLst/>
              <a:ahLst/>
              <a:cxnLst/>
              <a:rect l="l" t="t" r="r" b="b"/>
              <a:pathLst>
                <a:path w="7271893" h="8711565">
                  <a:moveTo>
                    <a:pt x="0" y="0"/>
                  </a:moveTo>
                  <a:lnTo>
                    <a:pt x="7271893" y="0"/>
                  </a:lnTo>
                  <a:lnTo>
                    <a:pt x="7271893" y="8711565"/>
                  </a:lnTo>
                  <a:lnTo>
                    <a:pt x="0" y="8711565"/>
                  </a:lnTo>
                  <a:close/>
                </a:path>
              </a:pathLst>
            </a:custGeom>
            <a:solidFill>
              <a:srgbClr val="2B3560">
                <a:alpha val="72157"/>
              </a:srgbClr>
            </a:solidFill>
          </p:spPr>
          <p:txBody>
            <a:bodyPr/>
            <a:lstStyle/>
            <a:p>
              <a:pPr defTabSz="609630"/>
              <a:endParaRPr lang="en-US" sz="1200">
                <a:solidFill>
                  <a:prstClr val="black"/>
                </a:solidFill>
                <a:latin typeface="Calibri"/>
              </a:endParaRPr>
            </a:p>
          </p:txBody>
        </p:sp>
      </p:grpSp>
      <p:grpSp>
        <p:nvGrpSpPr>
          <p:cNvPr id="13" name="Group 13"/>
          <p:cNvGrpSpPr/>
          <p:nvPr/>
        </p:nvGrpSpPr>
        <p:grpSpPr>
          <a:xfrm>
            <a:off x="8010526" y="1400182"/>
            <a:ext cx="3409950" cy="1943088"/>
            <a:chOff x="0" y="0"/>
            <a:chExt cx="6819900" cy="3886176"/>
          </a:xfrm>
        </p:grpSpPr>
        <p:sp>
          <p:nvSpPr>
            <p:cNvPr id="14" name="Freeform 14"/>
            <p:cNvSpPr/>
            <p:nvPr/>
          </p:nvSpPr>
          <p:spPr>
            <a:xfrm>
              <a:off x="0" y="0"/>
              <a:ext cx="6819900" cy="3886176"/>
            </a:xfrm>
            <a:custGeom>
              <a:avLst/>
              <a:gdLst/>
              <a:ahLst/>
              <a:cxnLst/>
              <a:rect l="l" t="t" r="r" b="b"/>
              <a:pathLst>
                <a:path w="6819900" h="3886176">
                  <a:moveTo>
                    <a:pt x="0" y="0"/>
                  </a:moveTo>
                  <a:lnTo>
                    <a:pt x="6819900" y="0"/>
                  </a:lnTo>
                  <a:lnTo>
                    <a:pt x="6819900" y="3886176"/>
                  </a:lnTo>
                  <a:lnTo>
                    <a:pt x="0" y="3886176"/>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5" name="TextBox 15"/>
            <p:cNvSpPr txBox="1"/>
            <p:nvPr/>
          </p:nvSpPr>
          <p:spPr>
            <a:xfrm>
              <a:off x="0" y="57150"/>
              <a:ext cx="6819900" cy="3829026"/>
            </a:xfrm>
            <a:prstGeom prst="rect">
              <a:avLst/>
            </a:prstGeom>
          </p:spPr>
          <p:txBody>
            <a:bodyPr lIns="0" tIns="0" rIns="0" bIns="0" rtlCol="0" anchor="b"/>
            <a:lstStyle/>
            <a:p>
              <a:pPr algn="ctr" defTabSz="609630">
                <a:lnSpc>
                  <a:spcPts val="3888"/>
                </a:lnSpc>
              </a:pPr>
              <a:r>
                <a:rPr lang="en-US" sz="3600" spc="-50">
                  <a:solidFill>
                    <a:srgbClr val="FFFFFF"/>
                  </a:solidFill>
                  <a:latin typeface="Bookmania"/>
                  <a:ea typeface="Bookmania"/>
                  <a:cs typeface="Bookmania"/>
                  <a:sym typeface="Bookmania"/>
                </a:rPr>
                <a:t>Regional Resiliency Partnership</a:t>
              </a:r>
            </a:p>
          </p:txBody>
        </p:sp>
      </p:grpSp>
      <p:grpSp>
        <p:nvGrpSpPr>
          <p:cNvPr id="16" name="Group 16"/>
          <p:cNvGrpSpPr/>
          <p:nvPr/>
        </p:nvGrpSpPr>
        <p:grpSpPr>
          <a:xfrm>
            <a:off x="8127750" y="4608576"/>
            <a:ext cx="3205640" cy="774186"/>
            <a:chOff x="0" y="0"/>
            <a:chExt cx="6411280" cy="1548372"/>
          </a:xfrm>
        </p:grpSpPr>
        <p:sp>
          <p:nvSpPr>
            <p:cNvPr id="17" name="Freeform 17"/>
            <p:cNvSpPr/>
            <p:nvPr/>
          </p:nvSpPr>
          <p:spPr>
            <a:xfrm>
              <a:off x="0" y="0"/>
              <a:ext cx="6411280" cy="1548372"/>
            </a:xfrm>
            <a:custGeom>
              <a:avLst/>
              <a:gdLst/>
              <a:ahLst/>
              <a:cxnLst/>
              <a:rect l="l" t="t" r="r" b="b"/>
              <a:pathLst>
                <a:path w="6411280" h="1548372">
                  <a:moveTo>
                    <a:pt x="0" y="0"/>
                  </a:moveTo>
                  <a:lnTo>
                    <a:pt x="6411280" y="0"/>
                  </a:lnTo>
                  <a:lnTo>
                    <a:pt x="6411280" y="1548372"/>
                  </a:lnTo>
                  <a:lnTo>
                    <a:pt x="0" y="154837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47625"/>
              <a:ext cx="6411280" cy="1595997"/>
            </a:xfrm>
            <a:prstGeom prst="rect">
              <a:avLst/>
            </a:prstGeom>
          </p:spPr>
          <p:txBody>
            <a:bodyPr lIns="0" tIns="0" rIns="0" bIns="0" rtlCol="0" anchor="t"/>
            <a:lstStyle/>
            <a:p>
              <a:pPr algn="ctr" defTabSz="609630">
                <a:lnSpc>
                  <a:spcPts val="1919"/>
                </a:lnSpc>
              </a:pPr>
              <a:r>
                <a:rPr lang="en-US" sz="1600" spc="200">
                  <a:solidFill>
                    <a:srgbClr val="FFFFFF"/>
                  </a:solidFill>
                  <a:latin typeface="ITC Franklin Gothic LT"/>
                  <a:ea typeface="ITC Franklin Gothic LT"/>
                  <a:cs typeface="ITC Franklin Gothic LT"/>
                  <a:sym typeface="ITC Franklin Gothic LT"/>
                </a:rPr>
                <a:t> A Comprehensive Economic Development Strategy</a:t>
              </a:r>
            </a:p>
          </p:txBody>
        </p:sp>
      </p:grpSp>
      <p:sp>
        <p:nvSpPr>
          <p:cNvPr id="19" name="AutoShape 19"/>
          <p:cNvSpPr/>
          <p:nvPr/>
        </p:nvSpPr>
        <p:spPr>
          <a:xfrm rot="20936">
            <a:off x="8166536" y="4502169"/>
            <a:ext cx="3128068"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20" name="Group 20"/>
          <p:cNvGrpSpPr/>
          <p:nvPr/>
        </p:nvGrpSpPr>
        <p:grpSpPr>
          <a:xfrm>
            <a:off x="1" y="6400800"/>
            <a:ext cx="12192000" cy="457200"/>
            <a:chOff x="0" y="0"/>
            <a:chExt cx="24384000" cy="914400"/>
          </a:xfrm>
        </p:grpSpPr>
        <p:sp>
          <p:nvSpPr>
            <p:cNvPr id="21" name="Freeform 21"/>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close/>
                </a:path>
              </a:pathLst>
            </a:custGeom>
            <a:solidFill>
              <a:srgbClr val="E9812D">
                <a:alpha val="90196"/>
              </a:srgbClr>
            </a:solidFill>
          </p:spPr>
          <p:txBody>
            <a:bodyPr/>
            <a:lstStyle/>
            <a:p>
              <a:pPr defTabSz="609630"/>
              <a:endParaRPr lang="en-US" sz="1200">
                <a:solidFill>
                  <a:prstClr val="black"/>
                </a:solidFill>
                <a:latin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AC6E04E-A0AF-DAFC-681E-27BAF282A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109" y="423272"/>
            <a:ext cx="2016518" cy="2609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322CF1-2D03-51BB-4C7D-776633ED2AC5}"/>
              </a:ext>
            </a:extLst>
          </p:cNvPr>
          <p:cNvPicPr>
            <a:picLocks noChangeAspect="1"/>
          </p:cNvPicPr>
          <p:nvPr/>
        </p:nvPicPr>
        <p:blipFill>
          <a:blip r:embed="rId3"/>
          <a:stretch>
            <a:fillRect/>
          </a:stretch>
        </p:blipFill>
        <p:spPr>
          <a:xfrm>
            <a:off x="5557457" y="601955"/>
            <a:ext cx="1827755" cy="2261615"/>
          </a:xfrm>
          <a:prstGeom prst="rect">
            <a:avLst/>
          </a:prstGeom>
        </p:spPr>
      </p:pic>
      <p:pic>
        <p:nvPicPr>
          <p:cNvPr id="3076" name="Picture 4">
            <a:extLst>
              <a:ext uri="{FF2B5EF4-FFF2-40B4-BE49-F238E27FC236}">
                <a16:creationId xmlns:a16="http://schemas.microsoft.com/office/drawing/2014/main" id="{26D7528B-8492-A2CD-B726-C41ECC2A3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099" y="3202486"/>
            <a:ext cx="1970057" cy="25474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41D880-4B8E-C386-DD20-C97FCBF6E19A}"/>
              </a:ext>
            </a:extLst>
          </p:cNvPr>
          <p:cNvPicPr>
            <a:picLocks noChangeAspect="1"/>
          </p:cNvPicPr>
          <p:nvPr/>
        </p:nvPicPr>
        <p:blipFill>
          <a:blip r:embed="rId5"/>
          <a:stretch>
            <a:fillRect/>
          </a:stretch>
        </p:blipFill>
        <p:spPr>
          <a:xfrm>
            <a:off x="7848906" y="601954"/>
            <a:ext cx="1720225" cy="2261615"/>
          </a:xfrm>
          <a:prstGeom prst="rect">
            <a:avLst/>
          </a:prstGeom>
        </p:spPr>
      </p:pic>
      <p:pic>
        <p:nvPicPr>
          <p:cNvPr id="10" name="Picture 9">
            <a:extLst>
              <a:ext uri="{FF2B5EF4-FFF2-40B4-BE49-F238E27FC236}">
                <a16:creationId xmlns:a16="http://schemas.microsoft.com/office/drawing/2014/main" id="{0313F2BD-E602-BEBD-BB60-2E0D16C745E8}"/>
              </a:ext>
            </a:extLst>
          </p:cNvPr>
          <p:cNvPicPr>
            <a:picLocks noChangeAspect="1"/>
          </p:cNvPicPr>
          <p:nvPr/>
        </p:nvPicPr>
        <p:blipFill>
          <a:blip r:embed="rId6"/>
          <a:stretch>
            <a:fillRect/>
          </a:stretch>
        </p:blipFill>
        <p:spPr>
          <a:xfrm>
            <a:off x="9906939" y="752188"/>
            <a:ext cx="1655478" cy="2139051"/>
          </a:xfrm>
          <a:prstGeom prst="rect">
            <a:avLst/>
          </a:prstGeom>
        </p:spPr>
      </p:pic>
      <p:pic>
        <p:nvPicPr>
          <p:cNvPr id="12" name="Picture 11">
            <a:extLst>
              <a:ext uri="{FF2B5EF4-FFF2-40B4-BE49-F238E27FC236}">
                <a16:creationId xmlns:a16="http://schemas.microsoft.com/office/drawing/2014/main" id="{98D66BA3-8338-71CA-F60C-7AD82EFE5279}"/>
              </a:ext>
            </a:extLst>
          </p:cNvPr>
          <p:cNvPicPr>
            <a:picLocks noChangeAspect="1"/>
          </p:cNvPicPr>
          <p:nvPr/>
        </p:nvPicPr>
        <p:blipFill>
          <a:blip r:embed="rId7"/>
          <a:stretch>
            <a:fillRect/>
          </a:stretch>
        </p:blipFill>
        <p:spPr>
          <a:xfrm>
            <a:off x="6681547" y="3149517"/>
            <a:ext cx="2027471" cy="2364478"/>
          </a:xfrm>
          <a:prstGeom prst="rect">
            <a:avLst/>
          </a:prstGeom>
        </p:spPr>
      </p:pic>
      <p:pic>
        <p:nvPicPr>
          <p:cNvPr id="18" name="Picture 17">
            <a:extLst>
              <a:ext uri="{FF2B5EF4-FFF2-40B4-BE49-F238E27FC236}">
                <a16:creationId xmlns:a16="http://schemas.microsoft.com/office/drawing/2014/main" id="{5431AB77-B836-00E1-80F3-4A9BEF77F778}"/>
              </a:ext>
            </a:extLst>
          </p:cNvPr>
          <p:cNvPicPr>
            <a:picLocks noChangeAspect="1"/>
          </p:cNvPicPr>
          <p:nvPr/>
        </p:nvPicPr>
        <p:blipFill>
          <a:blip r:embed="rId8"/>
          <a:stretch>
            <a:fillRect/>
          </a:stretch>
        </p:blipFill>
        <p:spPr>
          <a:xfrm>
            <a:off x="426120" y="215797"/>
            <a:ext cx="2400308" cy="3586072"/>
          </a:xfrm>
          <a:prstGeom prst="rect">
            <a:avLst/>
          </a:prstGeom>
        </p:spPr>
      </p:pic>
      <p:sp>
        <p:nvSpPr>
          <p:cNvPr id="19" name="TextBox 18">
            <a:extLst>
              <a:ext uri="{FF2B5EF4-FFF2-40B4-BE49-F238E27FC236}">
                <a16:creationId xmlns:a16="http://schemas.microsoft.com/office/drawing/2014/main" id="{A3140A2C-9997-EE84-502B-ECD520E1D84A}"/>
              </a:ext>
            </a:extLst>
          </p:cNvPr>
          <p:cNvSpPr txBox="1"/>
          <p:nvPr/>
        </p:nvSpPr>
        <p:spPr>
          <a:xfrm>
            <a:off x="6662803" y="6011614"/>
            <a:ext cx="967562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Inter"/>
                <a:ea typeface="Inter"/>
                <a:cs typeface="+mn-cs"/>
                <a:sym typeface="Inter"/>
              </a:rPr>
              <a:t>Visit:  </a:t>
            </a:r>
            <a:r>
              <a:rPr kumimoji="0" lang="en-US" sz="3200" b="1" i="0" u="none" strike="noStrike" kern="1200" cap="none" spc="0" normalizeH="0" baseline="0" noProof="0" dirty="0">
                <a:ln>
                  <a:noFill/>
                </a:ln>
                <a:solidFill>
                  <a:srgbClr val="0F9ED5">
                    <a:lumMod val="75000"/>
                  </a:srgbClr>
                </a:solidFill>
                <a:effectLst/>
                <a:highlight>
                  <a:srgbClr val="FFFF00"/>
                </a:highlight>
                <a:uLnTx/>
                <a:uFillTx/>
                <a:latin typeface="Inter"/>
                <a:ea typeface="Inter"/>
                <a:cs typeface="+mn-cs"/>
                <a:sym typeface="Inter"/>
                <a:hlinkClick r:id="rId9"/>
              </a:rPr>
              <a:t>www.nado.org/eddcop</a:t>
            </a:r>
            <a:endParaRPr kumimoji="0" lang="en-US" sz="3200" b="1" i="0" u="none" strike="noStrike" kern="1200" cap="none" spc="0" normalizeH="0" baseline="0" noProof="0" dirty="0">
              <a:ln>
                <a:noFill/>
              </a:ln>
              <a:solidFill>
                <a:srgbClr val="0F9ED5">
                  <a:lumMod val="75000"/>
                </a:srgbClr>
              </a:solidFill>
              <a:effectLst/>
              <a:highlight>
                <a:srgbClr val="FFFF00"/>
              </a:highlight>
              <a:uLnTx/>
              <a:uFillTx/>
              <a:latin typeface="Inter"/>
              <a:ea typeface="Inter"/>
              <a:cs typeface="+mn-cs"/>
              <a:sym typeface="Inter"/>
            </a:endParaRP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endParaRPr kumimoji="0" lang="en-US" sz="4000" b="1" i="0" u="none" strike="noStrike" kern="1200" cap="none" spc="0" normalizeH="0" baseline="0" noProof="0" dirty="0">
              <a:ln>
                <a:noFill/>
              </a:ln>
              <a:solidFill>
                <a:srgbClr val="0F9ED5">
                  <a:lumMod val="75000"/>
                </a:srgbClr>
              </a:solidFill>
              <a:effectLst/>
              <a:uLnTx/>
              <a:uFillTx/>
              <a:latin typeface="Inter"/>
              <a:ea typeface="Inter"/>
              <a:cs typeface="+mn-cs"/>
              <a:sym typeface="Inter"/>
            </a:endParaRP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endParaRPr kumimoji="0" lang="en-US" sz="4000" b="0" i="0" u="none" strike="noStrike" kern="1200" cap="none" spc="0" normalizeH="0" baseline="0" noProof="0" dirty="0">
              <a:ln>
                <a:noFill/>
              </a:ln>
              <a:solidFill>
                <a:srgbClr val="0F9ED5">
                  <a:lumMod val="7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73E9EB6F-E2E5-23F5-CB7A-5A9DE88DB82D}"/>
              </a:ext>
            </a:extLst>
          </p:cNvPr>
          <p:cNvPicPr>
            <a:picLocks noChangeAspect="1"/>
          </p:cNvPicPr>
          <p:nvPr/>
        </p:nvPicPr>
        <p:blipFill>
          <a:blip r:embed="rId10"/>
          <a:stretch>
            <a:fillRect/>
          </a:stretch>
        </p:blipFill>
        <p:spPr>
          <a:xfrm>
            <a:off x="525198" y="4094528"/>
            <a:ext cx="3492679" cy="2286117"/>
          </a:xfrm>
          <a:prstGeom prst="rect">
            <a:avLst/>
          </a:prstGeom>
        </p:spPr>
      </p:pic>
      <p:pic>
        <p:nvPicPr>
          <p:cNvPr id="1026" name="Picture 2">
            <a:extLst>
              <a:ext uri="{FF2B5EF4-FFF2-40B4-BE49-F238E27FC236}">
                <a16:creationId xmlns:a16="http://schemas.microsoft.com/office/drawing/2014/main" id="{AF380750-1109-323C-DE2A-97EAB7A9F6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410" y="3149517"/>
            <a:ext cx="1972627" cy="2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3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5"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643467" y="516835"/>
            <a:ext cx="3448259" cy="1666501"/>
            <a:chOff x="0" y="0"/>
            <a:chExt cx="6896518" cy="3333002"/>
          </a:xfrm>
        </p:grpSpPr>
        <p:sp>
          <p:nvSpPr>
            <p:cNvPr id="13" name="Freeform 13"/>
            <p:cNvSpPr/>
            <p:nvPr/>
          </p:nvSpPr>
          <p:spPr>
            <a:xfrm>
              <a:off x="0" y="0"/>
              <a:ext cx="6896518" cy="3333002"/>
            </a:xfrm>
            <a:custGeom>
              <a:avLst/>
              <a:gdLst/>
              <a:ahLst/>
              <a:cxnLst/>
              <a:rect l="l" t="t" r="r" b="b"/>
              <a:pathLst>
                <a:path w="6896518" h="3333002">
                  <a:moveTo>
                    <a:pt x="0" y="0"/>
                  </a:moveTo>
                  <a:lnTo>
                    <a:pt x="6896518" y="0"/>
                  </a:lnTo>
                  <a:lnTo>
                    <a:pt x="6896518"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6896518"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ABOUT</a:t>
              </a:r>
            </a:p>
            <a:p>
              <a:pPr defTabSz="609630">
                <a:lnSpc>
                  <a:spcPts val="4320"/>
                </a:lnSpc>
              </a:pPr>
              <a:r>
                <a:rPr lang="en-US" sz="4000" spc="-50">
                  <a:solidFill>
                    <a:srgbClr val="FFFFFF"/>
                  </a:solidFill>
                  <a:latin typeface="Bookmania"/>
                  <a:ea typeface="Bookmania"/>
                  <a:cs typeface="Bookmania"/>
                  <a:sym typeface="Bookmania"/>
                </a:rPr>
                <a:t>CBCOG</a:t>
              </a:r>
            </a:p>
          </p:txBody>
        </p:sp>
      </p:grpSp>
      <p:sp>
        <p:nvSpPr>
          <p:cNvPr id="15" name="AutoShape 15"/>
          <p:cNvSpPr/>
          <p:nvPr/>
        </p:nvSpPr>
        <p:spPr>
          <a:xfrm rot="19779">
            <a:off x="714134" y="2347242"/>
            <a:ext cx="3310945"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643467" y="2546224"/>
            <a:ext cx="3448259" cy="4024828"/>
            <a:chOff x="0" y="0"/>
            <a:chExt cx="6896518" cy="8049656"/>
          </a:xfrm>
        </p:grpSpPr>
        <p:sp>
          <p:nvSpPr>
            <p:cNvPr id="17" name="Freeform 17"/>
            <p:cNvSpPr/>
            <p:nvPr/>
          </p:nvSpPr>
          <p:spPr>
            <a:xfrm>
              <a:off x="0" y="0"/>
              <a:ext cx="6896518" cy="8049656"/>
            </a:xfrm>
            <a:custGeom>
              <a:avLst/>
              <a:gdLst/>
              <a:ahLst/>
              <a:cxnLst/>
              <a:rect l="l" t="t" r="r" b="b"/>
              <a:pathLst>
                <a:path w="6896518" h="8049656">
                  <a:moveTo>
                    <a:pt x="0" y="0"/>
                  </a:moveTo>
                  <a:lnTo>
                    <a:pt x="6896518" y="0"/>
                  </a:lnTo>
                  <a:lnTo>
                    <a:pt x="6896518" y="8049656"/>
                  </a:lnTo>
                  <a:lnTo>
                    <a:pt x="0" y="8049656"/>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19050"/>
              <a:ext cx="6896518" cy="8068706"/>
            </a:xfrm>
            <a:prstGeom prst="rect">
              <a:avLst/>
            </a:prstGeom>
          </p:spPr>
          <p:txBody>
            <a:bodyPr lIns="0" tIns="0" rIns="0" bIns="0" rtlCol="0" anchor="t"/>
            <a:lstStyle/>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Established 1966</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Covers 11 Counties</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6 Coastal Counties</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Serves 35 Cities</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10,273 square miles </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Close to 600,000 Texans in region</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Sensitive ecosystem of Bays, Estuaries and Islands</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Home to many endangered species, including turtles and whooping cranes</a:t>
              </a:r>
            </a:p>
            <a:p>
              <a:pPr marL="276906" lvl="1" indent="-138453" defTabSz="609630">
                <a:lnSpc>
                  <a:spcPts val="1652"/>
                </a:lnSpc>
                <a:buFont typeface="Arial"/>
                <a:buChar char="•"/>
              </a:pPr>
              <a:r>
                <a:rPr lang="en-US" sz="1530">
                  <a:solidFill>
                    <a:srgbClr val="FFFFFF"/>
                  </a:solidFill>
                  <a:latin typeface="ITC Franklin Gothic LT"/>
                  <a:ea typeface="ITC Franklin Gothic LT"/>
                  <a:cs typeface="ITC Franklin Gothic LT"/>
                  <a:sym typeface="ITC Franklin Gothic LT"/>
                </a:rPr>
                <a:t>Home to largest Port in US by tonnage</a:t>
              </a:r>
            </a:p>
            <a:p>
              <a:pPr marL="276906" lvl="1" indent="-138453" defTabSz="609630">
                <a:lnSpc>
                  <a:spcPts val="1652"/>
                </a:lnSpc>
              </a:pPr>
              <a:endParaRPr lang="en-US" sz="1530">
                <a:solidFill>
                  <a:srgbClr val="FFFFFF"/>
                </a:solidFill>
                <a:latin typeface="ITC Franklin Gothic LT"/>
                <a:ea typeface="ITC Franklin Gothic LT"/>
                <a:cs typeface="ITC Franklin Gothic LT"/>
                <a:sym typeface="ITC Franklin Gothic LT"/>
              </a:endParaRPr>
            </a:p>
            <a:p>
              <a:pPr marL="276906" lvl="1" indent="-138453" defTabSz="609630">
                <a:lnSpc>
                  <a:spcPts val="1652"/>
                </a:lnSpc>
              </a:pPr>
              <a:endParaRPr lang="en-US" sz="1530">
                <a:solidFill>
                  <a:srgbClr val="FFFFFF"/>
                </a:solidFill>
                <a:latin typeface="ITC Franklin Gothic LT"/>
                <a:ea typeface="ITC Franklin Gothic LT"/>
                <a:cs typeface="ITC Franklin Gothic LT"/>
                <a:sym typeface="ITC Franklin Gothic LT"/>
              </a:endParaRPr>
            </a:p>
          </p:txBody>
        </p:sp>
      </p:grpSp>
      <p:sp>
        <p:nvSpPr>
          <p:cNvPr id="19" name="Freeform 19"/>
          <p:cNvSpPr/>
          <p:nvPr/>
        </p:nvSpPr>
        <p:spPr>
          <a:xfrm>
            <a:off x="4654296" y="10"/>
            <a:ext cx="7537703" cy="6857990"/>
          </a:xfrm>
          <a:custGeom>
            <a:avLst/>
            <a:gdLst/>
            <a:ahLst/>
            <a:cxnLst/>
            <a:rect l="l" t="t" r="r" b="b"/>
            <a:pathLst>
              <a:path w="11306554" h="10286985">
                <a:moveTo>
                  <a:pt x="0" y="0"/>
                </a:moveTo>
                <a:lnTo>
                  <a:pt x="11306554" y="0"/>
                </a:lnTo>
                <a:lnTo>
                  <a:pt x="11306554" y="10286985"/>
                </a:lnTo>
                <a:lnTo>
                  <a:pt x="0" y="10286985"/>
                </a:lnTo>
                <a:lnTo>
                  <a:pt x="0" y="0"/>
                </a:lnTo>
                <a:close/>
              </a:path>
            </a:pathLst>
          </a:custGeom>
          <a:blipFill>
            <a:blip r:embed="rId2"/>
            <a:stretch>
              <a:fillRect l="-21997" r="-14474"/>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097280" y="286604"/>
            <a:ext cx="10058400" cy="1450757"/>
            <a:chOff x="0" y="0"/>
            <a:chExt cx="20116800" cy="2901514"/>
          </a:xfrm>
        </p:grpSpPr>
        <p:sp>
          <p:nvSpPr>
            <p:cNvPr id="6" name="Freeform 6"/>
            <p:cNvSpPr/>
            <p:nvPr/>
          </p:nvSpPr>
          <p:spPr>
            <a:xfrm>
              <a:off x="0" y="0"/>
              <a:ext cx="20116800" cy="2901514"/>
            </a:xfrm>
            <a:custGeom>
              <a:avLst/>
              <a:gdLst/>
              <a:ahLst/>
              <a:cxnLst/>
              <a:rect l="l" t="t" r="r" b="b"/>
              <a:pathLst>
                <a:path w="20116800" h="2901514">
                  <a:moveTo>
                    <a:pt x="0" y="0"/>
                  </a:moveTo>
                  <a:lnTo>
                    <a:pt x="20116800" y="0"/>
                  </a:lnTo>
                  <a:lnTo>
                    <a:pt x="20116800" y="2901514"/>
                  </a:lnTo>
                  <a:lnTo>
                    <a:pt x="0" y="290151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7" name="TextBox 7"/>
            <p:cNvSpPr txBox="1"/>
            <p:nvPr/>
          </p:nvSpPr>
          <p:spPr>
            <a:xfrm>
              <a:off x="0" y="76200"/>
              <a:ext cx="20116800" cy="2825314"/>
            </a:xfrm>
            <a:prstGeom prst="rect">
              <a:avLst/>
            </a:prstGeom>
          </p:spPr>
          <p:txBody>
            <a:bodyPr lIns="0" tIns="0" rIns="0" bIns="0" rtlCol="0" anchor="b"/>
            <a:lstStyle/>
            <a:p>
              <a:pPr algn="ctr" defTabSz="609630">
                <a:lnSpc>
                  <a:spcPts val="5076"/>
                </a:lnSpc>
              </a:pPr>
              <a:r>
                <a:rPr lang="en-US" sz="4700" spc="-49">
                  <a:solidFill>
                    <a:srgbClr val="404040"/>
                  </a:solidFill>
                  <a:latin typeface="Bookmania"/>
                  <a:ea typeface="Bookmania"/>
                  <a:cs typeface="Bookmania"/>
                  <a:sym typeface="Bookmania"/>
                </a:rPr>
                <a:t>Unique Vulnerabilities</a:t>
              </a:r>
            </a:p>
          </p:txBody>
        </p:sp>
      </p:grpSp>
      <p:sp>
        <p:nvSpPr>
          <p:cNvPr id="8" name="Freeform 8"/>
          <p:cNvSpPr/>
          <p:nvPr/>
        </p:nvSpPr>
        <p:spPr>
          <a:xfrm>
            <a:off x="4462082" y="2106761"/>
            <a:ext cx="3593163" cy="2628332"/>
          </a:xfrm>
          <a:custGeom>
            <a:avLst/>
            <a:gdLst/>
            <a:ahLst/>
            <a:cxnLst/>
            <a:rect l="l" t="t" r="r" b="b"/>
            <a:pathLst>
              <a:path w="5389744" h="3942498">
                <a:moveTo>
                  <a:pt x="0" y="0"/>
                </a:moveTo>
                <a:lnTo>
                  <a:pt x="5389745" y="0"/>
                </a:lnTo>
                <a:lnTo>
                  <a:pt x="5389745" y="3942498"/>
                </a:lnTo>
                <a:lnTo>
                  <a:pt x="0" y="394249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36317" y="2160821"/>
            <a:ext cx="3665895" cy="2574273"/>
          </a:xfrm>
          <a:custGeom>
            <a:avLst/>
            <a:gdLst/>
            <a:ahLst/>
            <a:cxnLst/>
            <a:rect l="l" t="t" r="r" b="b"/>
            <a:pathLst>
              <a:path w="5498842" h="3861409">
                <a:moveTo>
                  <a:pt x="0" y="0"/>
                </a:moveTo>
                <a:lnTo>
                  <a:pt x="5498843" y="0"/>
                </a:lnTo>
                <a:lnTo>
                  <a:pt x="5498843" y="3861409"/>
                </a:lnTo>
                <a:lnTo>
                  <a:pt x="0" y="3861409"/>
                </a:lnTo>
                <a:lnTo>
                  <a:pt x="0" y="0"/>
                </a:lnTo>
                <a:close/>
              </a:path>
            </a:pathLst>
          </a:custGeom>
          <a:blipFill>
            <a:blip r:embed="rId3"/>
            <a:stretch>
              <a:fillRect l="-9398" r="-9398"/>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704719" y="4889472"/>
            <a:ext cx="3129091" cy="1161441"/>
            <a:chOff x="0" y="0"/>
            <a:chExt cx="6258183" cy="2322881"/>
          </a:xfrm>
        </p:grpSpPr>
        <p:sp>
          <p:nvSpPr>
            <p:cNvPr id="11" name="Freeform 11"/>
            <p:cNvSpPr/>
            <p:nvPr/>
          </p:nvSpPr>
          <p:spPr>
            <a:xfrm>
              <a:off x="0" y="0"/>
              <a:ext cx="6258183" cy="2322881"/>
            </a:xfrm>
            <a:custGeom>
              <a:avLst/>
              <a:gdLst/>
              <a:ahLst/>
              <a:cxnLst/>
              <a:rect l="l" t="t" r="r" b="b"/>
              <a:pathLst>
                <a:path w="6258183" h="2322881">
                  <a:moveTo>
                    <a:pt x="0" y="0"/>
                  </a:moveTo>
                  <a:lnTo>
                    <a:pt x="6258183" y="0"/>
                  </a:lnTo>
                  <a:lnTo>
                    <a:pt x="6258183" y="2322881"/>
                  </a:lnTo>
                  <a:lnTo>
                    <a:pt x="0" y="23228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2" name="TextBox 12"/>
            <p:cNvSpPr txBox="1"/>
            <p:nvPr/>
          </p:nvSpPr>
          <p:spPr>
            <a:xfrm>
              <a:off x="0" y="-76200"/>
              <a:ext cx="6258183" cy="2399081"/>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Hurricanes</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 &amp; </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Tropical Storms</a:t>
              </a:r>
            </a:p>
          </p:txBody>
        </p:sp>
      </p:grpSp>
      <p:grpSp>
        <p:nvGrpSpPr>
          <p:cNvPr id="13" name="Group 13"/>
          <p:cNvGrpSpPr/>
          <p:nvPr/>
        </p:nvGrpSpPr>
        <p:grpSpPr>
          <a:xfrm>
            <a:off x="4462082" y="5008528"/>
            <a:ext cx="3901440" cy="461665"/>
            <a:chOff x="0" y="0"/>
            <a:chExt cx="7802880" cy="923330"/>
          </a:xfrm>
        </p:grpSpPr>
        <p:sp>
          <p:nvSpPr>
            <p:cNvPr id="14" name="Freeform 14"/>
            <p:cNvSpPr/>
            <p:nvPr/>
          </p:nvSpPr>
          <p:spPr>
            <a:xfrm>
              <a:off x="0" y="0"/>
              <a:ext cx="7802880" cy="923330"/>
            </a:xfrm>
            <a:custGeom>
              <a:avLst/>
              <a:gdLst/>
              <a:ahLst/>
              <a:cxnLst/>
              <a:rect l="l" t="t" r="r" b="b"/>
              <a:pathLst>
                <a:path w="7802880" h="923330">
                  <a:moveTo>
                    <a:pt x="0" y="0"/>
                  </a:moveTo>
                  <a:lnTo>
                    <a:pt x="7802880" y="0"/>
                  </a:lnTo>
                  <a:lnTo>
                    <a:pt x="7802880" y="923330"/>
                  </a:lnTo>
                  <a:lnTo>
                    <a:pt x="0" y="92333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5" name="TextBox 15"/>
            <p:cNvSpPr txBox="1"/>
            <p:nvPr/>
          </p:nvSpPr>
          <p:spPr>
            <a:xfrm>
              <a:off x="0" y="-76200"/>
              <a:ext cx="7802880" cy="999530"/>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Oil Economy</a:t>
              </a:r>
            </a:p>
          </p:txBody>
        </p:sp>
      </p:grpSp>
      <p:grpSp>
        <p:nvGrpSpPr>
          <p:cNvPr id="16" name="Group 16"/>
          <p:cNvGrpSpPr/>
          <p:nvPr/>
        </p:nvGrpSpPr>
        <p:grpSpPr>
          <a:xfrm>
            <a:off x="8415116" y="2091749"/>
            <a:ext cx="3091085" cy="2643345"/>
            <a:chOff x="0" y="0"/>
            <a:chExt cx="1031204" cy="881836"/>
          </a:xfrm>
        </p:grpSpPr>
        <p:sp>
          <p:nvSpPr>
            <p:cNvPr id="17" name="Freeform 17"/>
            <p:cNvSpPr/>
            <p:nvPr/>
          </p:nvSpPr>
          <p:spPr>
            <a:xfrm>
              <a:off x="0" y="0"/>
              <a:ext cx="1031204" cy="881836"/>
            </a:xfrm>
            <a:custGeom>
              <a:avLst/>
              <a:gdLst/>
              <a:ahLst/>
              <a:cxnLst/>
              <a:rect l="l" t="t" r="r" b="b"/>
              <a:pathLst>
                <a:path w="1031204" h="881836">
                  <a:moveTo>
                    <a:pt x="0" y="0"/>
                  </a:moveTo>
                  <a:lnTo>
                    <a:pt x="1031204" y="0"/>
                  </a:lnTo>
                  <a:lnTo>
                    <a:pt x="1031204" y="881836"/>
                  </a:lnTo>
                  <a:lnTo>
                    <a:pt x="0" y="881836"/>
                  </a:lnTo>
                  <a:close/>
                </a:path>
              </a:pathLst>
            </a:custGeom>
            <a:blipFill>
              <a:blip r:embed="rId4"/>
              <a:stretch>
                <a:fillRect l="-14176" r="-14176"/>
              </a:stretch>
            </a:blipFill>
          </p:spPr>
          <p:txBody>
            <a:bodyPr/>
            <a:lstStyle/>
            <a:p>
              <a:pPr defTabSz="609630"/>
              <a:endParaRPr lang="en-US" sz="1200">
                <a:solidFill>
                  <a:prstClr val="black"/>
                </a:solidFill>
                <a:latin typeface="Calibri"/>
              </a:endParaRPr>
            </a:p>
          </p:txBody>
        </p:sp>
      </p:grpSp>
      <p:grpSp>
        <p:nvGrpSpPr>
          <p:cNvPr id="18" name="Group 18"/>
          <p:cNvGrpSpPr/>
          <p:nvPr/>
        </p:nvGrpSpPr>
        <p:grpSpPr>
          <a:xfrm>
            <a:off x="8290560" y="4919243"/>
            <a:ext cx="3901440" cy="799491"/>
            <a:chOff x="0" y="0"/>
            <a:chExt cx="7802880" cy="1598981"/>
          </a:xfrm>
        </p:grpSpPr>
        <p:sp>
          <p:nvSpPr>
            <p:cNvPr id="19" name="Freeform 19"/>
            <p:cNvSpPr/>
            <p:nvPr/>
          </p:nvSpPr>
          <p:spPr>
            <a:xfrm>
              <a:off x="0" y="0"/>
              <a:ext cx="7802880" cy="1598981"/>
            </a:xfrm>
            <a:custGeom>
              <a:avLst/>
              <a:gdLst/>
              <a:ahLst/>
              <a:cxnLst/>
              <a:rect l="l" t="t" r="r" b="b"/>
              <a:pathLst>
                <a:path w="7802880" h="1598981">
                  <a:moveTo>
                    <a:pt x="0" y="0"/>
                  </a:moveTo>
                  <a:lnTo>
                    <a:pt x="7802880" y="0"/>
                  </a:lnTo>
                  <a:lnTo>
                    <a:pt x="7802880" y="1598981"/>
                  </a:lnTo>
                  <a:lnTo>
                    <a:pt x="0" y="15989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0" name="TextBox 20"/>
            <p:cNvSpPr txBox="1"/>
            <p:nvPr/>
          </p:nvSpPr>
          <p:spPr>
            <a:xfrm>
              <a:off x="0" y="-76200"/>
              <a:ext cx="7802880" cy="1675181"/>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Water Supply </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Uncertainty</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097280" y="286604"/>
            <a:ext cx="10058400" cy="1450757"/>
            <a:chOff x="0" y="0"/>
            <a:chExt cx="20116800" cy="2901514"/>
          </a:xfrm>
        </p:grpSpPr>
        <p:sp>
          <p:nvSpPr>
            <p:cNvPr id="6" name="Freeform 6"/>
            <p:cNvSpPr/>
            <p:nvPr/>
          </p:nvSpPr>
          <p:spPr>
            <a:xfrm>
              <a:off x="0" y="0"/>
              <a:ext cx="20116800" cy="2901514"/>
            </a:xfrm>
            <a:custGeom>
              <a:avLst/>
              <a:gdLst/>
              <a:ahLst/>
              <a:cxnLst/>
              <a:rect l="l" t="t" r="r" b="b"/>
              <a:pathLst>
                <a:path w="20116800" h="2901514">
                  <a:moveTo>
                    <a:pt x="0" y="0"/>
                  </a:moveTo>
                  <a:lnTo>
                    <a:pt x="20116800" y="0"/>
                  </a:lnTo>
                  <a:lnTo>
                    <a:pt x="20116800" y="2901514"/>
                  </a:lnTo>
                  <a:lnTo>
                    <a:pt x="0" y="290151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7" name="TextBox 7"/>
            <p:cNvSpPr txBox="1"/>
            <p:nvPr/>
          </p:nvSpPr>
          <p:spPr>
            <a:xfrm>
              <a:off x="0" y="76200"/>
              <a:ext cx="20116800" cy="2825314"/>
            </a:xfrm>
            <a:prstGeom prst="rect">
              <a:avLst/>
            </a:prstGeom>
          </p:spPr>
          <p:txBody>
            <a:bodyPr lIns="0" tIns="0" rIns="0" bIns="0" rtlCol="0" anchor="b"/>
            <a:lstStyle/>
            <a:p>
              <a:pPr algn="ctr" defTabSz="609630">
                <a:lnSpc>
                  <a:spcPts val="5076"/>
                </a:lnSpc>
              </a:pPr>
              <a:r>
                <a:rPr lang="en-US" sz="4700" spc="-49">
                  <a:solidFill>
                    <a:srgbClr val="404040"/>
                  </a:solidFill>
                  <a:latin typeface="Bookmania"/>
                  <a:ea typeface="Bookmania"/>
                  <a:cs typeface="Bookmania"/>
                  <a:sym typeface="Bookmania"/>
                </a:rPr>
                <a:t>Limited Access to Resources</a:t>
              </a:r>
            </a:p>
          </p:txBody>
        </p:sp>
      </p:grpSp>
      <p:sp>
        <p:nvSpPr>
          <p:cNvPr id="8" name="Freeform 8"/>
          <p:cNvSpPr/>
          <p:nvPr/>
        </p:nvSpPr>
        <p:spPr>
          <a:xfrm>
            <a:off x="4462082" y="2106761"/>
            <a:ext cx="3593163" cy="2628332"/>
          </a:xfrm>
          <a:custGeom>
            <a:avLst/>
            <a:gdLst/>
            <a:ahLst/>
            <a:cxnLst/>
            <a:rect l="l" t="t" r="r" b="b"/>
            <a:pathLst>
              <a:path w="5389744" h="3942498">
                <a:moveTo>
                  <a:pt x="0" y="0"/>
                </a:moveTo>
                <a:lnTo>
                  <a:pt x="5389745" y="0"/>
                </a:lnTo>
                <a:lnTo>
                  <a:pt x="5389745" y="3942498"/>
                </a:lnTo>
                <a:lnTo>
                  <a:pt x="0" y="3942498"/>
                </a:lnTo>
                <a:lnTo>
                  <a:pt x="0" y="0"/>
                </a:lnTo>
                <a:close/>
              </a:path>
            </a:pathLst>
          </a:custGeom>
          <a:blipFill>
            <a:blip r:embed="rId2"/>
            <a:stretch>
              <a:fillRect l="-1063" r="-1063"/>
            </a:stretch>
          </a:blipFill>
        </p:spPr>
        <p:txBody>
          <a:bodyPr/>
          <a:lstStyle/>
          <a:p>
            <a:pPr defTabSz="609630"/>
            <a:endParaRPr lang="en-US" sz="1200">
              <a:solidFill>
                <a:prstClr val="black"/>
              </a:solidFill>
              <a:latin typeface="Calibri"/>
            </a:endParaRPr>
          </a:p>
        </p:txBody>
      </p:sp>
      <p:sp>
        <p:nvSpPr>
          <p:cNvPr id="9" name="Freeform 9"/>
          <p:cNvSpPr/>
          <p:nvPr/>
        </p:nvSpPr>
        <p:spPr>
          <a:xfrm>
            <a:off x="436317" y="2160821"/>
            <a:ext cx="3665895" cy="2574273"/>
          </a:xfrm>
          <a:custGeom>
            <a:avLst/>
            <a:gdLst/>
            <a:ahLst/>
            <a:cxnLst/>
            <a:rect l="l" t="t" r="r" b="b"/>
            <a:pathLst>
              <a:path w="5498842" h="3861409">
                <a:moveTo>
                  <a:pt x="0" y="0"/>
                </a:moveTo>
                <a:lnTo>
                  <a:pt x="5498843" y="0"/>
                </a:lnTo>
                <a:lnTo>
                  <a:pt x="5498843" y="3861409"/>
                </a:lnTo>
                <a:lnTo>
                  <a:pt x="0" y="3861409"/>
                </a:lnTo>
                <a:lnTo>
                  <a:pt x="0" y="0"/>
                </a:lnTo>
                <a:close/>
              </a:path>
            </a:pathLst>
          </a:custGeom>
          <a:blipFill>
            <a:blip r:embed="rId3"/>
            <a:stretch>
              <a:fillRect l="-2699" r="-2699"/>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704719" y="4889472"/>
            <a:ext cx="3129091" cy="2247291"/>
            <a:chOff x="0" y="0"/>
            <a:chExt cx="6258183" cy="4494581"/>
          </a:xfrm>
        </p:grpSpPr>
        <p:sp>
          <p:nvSpPr>
            <p:cNvPr id="11" name="Freeform 11"/>
            <p:cNvSpPr/>
            <p:nvPr/>
          </p:nvSpPr>
          <p:spPr>
            <a:xfrm>
              <a:off x="0" y="0"/>
              <a:ext cx="6258183" cy="4494581"/>
            </a:xfrm>
            <a:custGeom>
              <a:avLst/>
              <a:gdLst/>
              <a:ahLst/>
              <a:cxnLst/>
              <a:rect l="l" t="t" r="r" b="b"/>
              <a:pathLst>
                <a:path w="6258183" h="4494581">
                  <a:moveTo>
                    <a:pt x="0" y="0"/>
                  </a:moveTo>
                  <a:lnTo>
                    <a:pt x="6258183" y="0"/>
                  </a:lnTo>
                  <a:lnTo>
                    <a:pt x="6258183" y="4494581"/>
                  </a:lnTo>
                  <a:lnTo>
                    <a:pt x="0" y="44945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2" name="TextBox 12"/>
            <p:cNvSpPr txBox="1"/>
            <p:nvPr/>
          </p:nvSpPr>
          <p:spPr>
            <a:xfrm>
              <a:off x="0" y="-76200"/>
              <a:ext cx="6258183" cy="4570781"/>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Verifiable Data</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Environmental Science</a:t>
              </a: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p:txBody>
        </p:sp>
      </p:grpSp>
      <p:grpSp>
        <p:nvGrpSpPr>
          <p:cNvPr id="13" name="Group 13"/>
          <p:cNvGrpSpPr/>
          <p:nvPr/>
        </p:nvGrpSpPr>
        <p:grpSpPr>
          <a:xfrm>
            <a:off x="4389120" y="4857324"/>
            <a:ext cx="3901440" cy="1523391"/>
            <a:chOff x="0" y="0"/>
            <a:chExt cx="7802880" cy="3046781"/>
          </a:xfrm>
        </p:grpSpPr>
        <p:sp>
          <p:nvSpPr>
            <p:cNvPr id="14" name="Freeform 14"/>
            <p:cNvSpPr/>
            <p:nvPr/>
          </p:nvSpPr>
          <p:spPr>
            <a:xfrm>
              <a:off x="0" y="0"/>
              <a:ext cx="7802880" cy="3046781"/>
            </a:xfrm>
            <a:custGeom>
              <a:avLst/>
              <a:gdLst/>
              <a:ahLst/>
              <a:cxnLst/>
              <a:rect l="l" t="t" r="r" b="b"/>
              <a:pathLst>
                <a:path w="7802880" h="3046781">
                  <a:moveTo>
                    <a:pt x="0" y="0"/>
                  </a:moveTo>
                  <a:lnTo>
                    <a:pt x="7802880" y="0"/>
                  </a:lnTo>
                  <a:lnTo>
                    <a:pt x="7802880" y="3046781"/>
                  </a:lnTo>
                  <a:lnTo>
                    <a:pt x="0" y="30467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5" name="TextBox 15"/>
            <p:cNvSpPr txBox="1"/>
            <p:nvPr/>
          </p:nvSpPr>
          <p:spPr>
            <a:xfrm>
              <a:off x="0" y="-76200"/>
              <a:ext cx="7802880" cy="3122981"/>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Human Capital</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Political Acumen</a:t>
              </a: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a:p>
              <a:pPr algn="ctr" defTabSz="609630">
                <a:lnSpc>
                  <a:spcPts val="2880"/>
                </a:lnSpc>
              </a:pPr>
              <a:endParaRPr lang="en-US" sz="2400">
                <a:solidFill>
                  <a:srgbClr val="000000"/>
                </a:solidFill>
                <a:latin typeface="ITC Franklin Gothic LT"/>
                <a:ea typeface="ITC Franklin Gothic LT"/>
                <a:cs typeface="ITC Franklin Gothic LT"/>
                <a:sym typeface="ITC Franklin Gothic LT"/>
              </a:endParaRPr>
            </a:p>
          </p:txBody>
        </p:sp>
      </p:grpSp>
      <p:grpSp>
        <p:nvGrpSpPr>
          <p:cNvPr id="16" name="Group 16"/>
          <p:cNvGrpSpPr/>
          <p:nvPr/>
        </p:nvGrpSpPr>
        <p:grpSpPr>
          <a:xfrm>
            <a:off x="8415116" y="2091749"/>
            <a:ext cx="3091085" cy="2643345"/>
            <a:chOff x="0" y="0"/>
            <a:chExt cx="1031204" cy="881836"/>
          </a:xfrm>
        </p:grpSpPr>
        <p:sp>
          <p:nvSpPr>
            <p:cNvPr id="17" name="Freeform 17"/>
            <p:cNvSpPr/>
            <p:nvPr/>
          </p:nvSpPr>
          <p:spPr>
            <a:xfrm>
              <a:off x="0" y="0"/>
              <a:ext cx="1031204" cy="881836"/>
            </a:xfrm>
            <a:custGeom>
              <a:avLst/>
              <a:gdLst/>
              <a:ahLst/>
              <a:cxnLst/>
              <a:rect l="l" t="t" r="r" b="b"/>
              <a:pathLst>
                <a:path w="1031204" h="881836">
                  <a:moveTo>
                    <a:pt x="0" y="0"/>
                  </a:moveTo>
                  <a:lnTo>
                    <a:pt x="1031204" y="0"/>
                  </a:lnTo>
                  <a:lnTo>
                    <a:pt x="1031204" y="881836"/>
                  </a:lnTo>
                  <a:lnTo>
                    <a:pt x="0" y="881836"/>
                  </a:lnTo>
                  <a:close/>
                </a:path>
              </a:pathLst>
            </a:custGeom>
            <a:blipFill>
              <a:blip r:embed="rId4"/>
              <a:stretch>
                <a:fillRect l="-14176" r="-14176"/>
              </a:stretch>
            </a:blipFill>
          </p:spPr>
          <p:txBody>
            <a:bodyPr/>
            <a:lstStyle/>
            <a:p>
              <a:pPr defTabSz="609630"/>
              <a:endParaRPr lang="en-US" sz="1200">
                <a:solidFill>
                  <a:prstClr val="black"/>
                </a:solidFill>
                <a:latin typeface="Calibri"/>
              </a:endParaRPr>
            </a:p>
          </p:txBody>
        </p:sp>
      </p:grpSp>
      <p:grpSp>
        <p:nvGrpSpPr>
          <p:cNvPr id="18" name="Group 18"/>
          <p:cNvGrpSpPr/>
          <p:nvPr/>
        </p:nvGrpSpPr>
        <p:grpSpPr>
          <a:xfrm>
            <a:off x="8290560" y="4919243"/>
            <a:ext cx="3901440" cy="799491"/>
            <a:chOff x="0" y="0"/>
            <a:chExt cx="7802880" cy="1598981"/>
          </a:xfrm>
        </p:grpSpPr>
        <p:sp>
          <p:nvSpPr>
            <p:cNvPr id="19" name="Freeform 19"/>
            <p:cNvSpPr/>
            <p:nvPr/>
          </p:nvSpPr>
          <p:spPr>
            <a:xfrm>
              <a:off x="0" y="0"/>
              <a:ext cx="7802880" cy="1598981"/>
            </a:xfrm>
            <a:custGeom>
              <a:avLst/>
              <a:gdLst/>
              <a:ahLst/>
              <a:cxnLst/>
              <a:rect l="l" t="t" r="r" b="b"/>
              <a:pathLst>
                <a:path w="7802880" h="1598981">
                  <a:moveTo>
                    <a:pt x="0" y="0"/>
                  </a:moveTo>
                  <a:lnTo>
                    <a:pt x="7802880" y="0"/>
                  </a:lnTo>
                  <a:lnTo>
                    <a:pt x="7802880" y="1598981"/>
                  </a:lnTo>
                  <a:lnTo>
                    <a:pt x="0" y="15989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0" name="TextBox 20"/>
            <p:cNvSpPr txBox="1"/>
            <p:nvPr/>
          </p:nvSpPr>
          <p:spPr>
            <a:xfrm>
              <a:off x="0" y="-76200"/>
              <a:ext cx="7802880" cy="1675181"/>
            </a:xfrm>
            <a:prstGeom prst="rect">
              <a:avLst/>
            </a:prstGeom>
          </p:spPr>
          <p:txBody>
            <a:bodyPr lIns="0" tIns="0" rIns="0" bIns="0" rtlCol="0" anchor="t"/>
            <a:lstStyle/>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Economic Trends</a:t>
              </a:r>
            </a:p>
            <a:p>
              <a:pPr algn="ctr" defTabSz="609630">
                <a:lnSpc>
                  <a:spcPts val="2880"/>
                </a:lnSpc>
              </a:pPr>
              <a:r>
                <a:rPr lang="en-US" sz="2400">
                  <a:solidFill>
                    <a:srgbClr val="000000"/>
                  </a:solidFill>
                  <a:latin typeface="ITC Franklin Gothic LT"/>
                  <a:ea typeface="ITC Franklin Gothic LT"/>
                  <a:cs typeface="ITC Franklin Gothic LT"/>
                  <a:sym typeface="ITC Franklin Gothic LT"/>
                </a:rPr>
                <a:t>Infrastructure Knowledge</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3175" y="6400800"/>
            <a:ext cx="12188825" cy="457200"/>
            <a:chOff x="0" y="0"/>
            <a:chExt cx="24377650" cy="914400"/>
          </a:xfrm>
        </p:grpSpPr>
        <p:sp>
          <p:nvSpPr>
            <p:cNvPr id="5" name="Freeform 5"/>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6" name="Freeform 6" descr="Logo  Description automatically generated"/>
          <p:cNvSpPr/>
          <p:nvPr/>
        </p:nvSpPr>
        <p:spPr>
          <a:xfrm>
            <a:off x="1677863" y="643538"/>
            <a:ext cx="8837373" cy="3557043"/>
          </a:xfrm>
          <a:custGeom>
            <a:avLst/>
            <a:gdLst/>
            <a:ahLst/>
            <a:cxnLst/>
            <a:rect l="l" t="t" r="r" b="b"/>
            <a:pathLst>
              <a:path w="13256060" h="5335564">
                <a:moveTo>
                  <a:pt x="0" y="0"/>
                </a:moveTo>
                <a:lnTo>
                  <a:pt x="13256060" y="0"/>
                </a:lnTo>
                <a:lnTo>
                  <a:pt x="13256060" y="5335565"/>
                </a:lnTo>
                <a:lnTo>
                  <a:pt x="0" y="5335565"/>
                </a:lnTo>
                <a:lnTo>
                  <a:pt x="0" y="0"/>
                </a:lnTo>
                <a:close/>
              </a:path>
            </a:pathLst>
          </a:custGeom>
          <a:blipFill>
            <a:blip r:embed="rId2"/>
            <a:stretch>
              <a:fillRect t="-77" b="-77"/>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507" y="4554906"/>
            <a:ext cx="12188952" cy="2303094"/>
            <a:chOff x="0" y="0"/>
            <a:chExt cx="24377904" cy="4606188"/>
          </a:xfrm>
        </p:grpSpPr>
        <p:sp>
          <p:nvSpPr>
            <p:cNvPr id="8" name="Freeform 8"/>
            <p:cNvSpPr/>
            <p:nvPr/>
          </p:nvSpPr>
          <p:spPr>
            <a:xfrm>
              <a:off x="0" y="0"/>
              <a:ext cx="24377904" cy="4606163"/>
            </a:xfrm>
            <a:custGeom>
              <a:avLst/>
              <a:gdLst/>
              <a:ahLst/>
              <a:cxnLst/>
              <a:rect l="l" t="t" r="r" b="b"/>
              <a:pathLst>
                <a:path w="24377904" h="4606163">
                  <a:moveTo>
                    <a:pt x="0" y="0"/>
                  </a:moveTo>
                  <a:lnTo>
                    <a:pt x="24377904" y="0"/>
                  </a:lnTo>
                  <a:lnTo>
                    <a:pt x="24377904" y="4606163"/>
                  </a:lnTo>
                  <a:lnTo>
                    <a:pt x="0" y="4606163"/>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633999" y="4905302"/>
            <a:ext cx="4988879" cy="1554485"/>
            <a:chOff x="0" y="0"/>
            <a:chExt cx="9977758" cy="3108970"/>
          </a:xfrm>
        </p:grpSpPr>
        <p:sp>
          <p:nvSpPr>
            <p:cNvPr id="10" name="Freeform 10"/>
            <p:cNvSpPr/>
            <p:nvPr/>
          </p:nvSpPr>
          <p:spPr>
            <a:xfrm>
              <a:off x="0" y="0"/>
              <a:ext cx="9977758" cy="3108970"/>
            </a:xfrm>
            <a:custGeom>
              <a:avLst/>
              <a:gdLst/>
              <a:ahLst/>
              <a:cxnLst/>
              <a:rect l="l" t="t" r="r" b="b"/>
              <a:pathLst>
                <a:path w="9977758" h="3108970">
                  <a:moveTo>
                    <a:pt x="0" y="0"/>
                  </a:moveTo>
                  <a:lnTo>
                    <a:pt x="9977758" y="0"/>
                  </a:lnTo>
                  <a:lnTo>
                    <a:pt x="9977758" y="3108970"/>
                  </a:lnTo>
                  <a:lnTo>
                    <a:pt x="0" y="310897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1" name="TextBox 11"/>
            <p:cNvSpPr txBox="1"/>
            <p:nvPr/>
          </p:nvSpPr>
          <p:spPr>
            <a:xfrm>
              <a:off x="0" y="66675"/>
              <a:ext cx="9977758" cy="3042295"/>
            </a:xfrm>
            <a:prstGeom prst="rect">
              <a:avLst/>
            </a:prstGeom>
          </p:spPr>
          <p:txBody>
            <a:bodyPr lIns="0" tIns="0" rIns="0" bIns="0" rtlCol="0" anchor="ctr"/>
            <a:lstStyle/>
            <a:p>
              <a:pPr algn="ctr" defTabSz="609630">
                <a:lnSpc>
                  <a:spcPts val="4320"/>
                </a:lnSpc>
              </a:pPr>
              <a:r>
                <a:rPr lang="en-US" sz="4000" spc="-50">
                  <a:solidFill>
                    <a:srgbClr val="FFFFFF"/>
                  </a:solidFill>
                  <a:latin typeface="Bookmania"/>
                  <a:ea typeface="Bookmania"/>
                  <a:cs typeface="Bookmania"/>
                  <a:sym typeface="Bookmania"/>
                </a:rPr>
                <a:t>The Solution</a:t>
              </a:r>
            </a:p>
            <a:p>
              <a:pPr algn="r" defTabSz="609630">
                <a:lnSpc>
                  <a:spcPts val="4320"/>
                </a:lnSpc>
              </a:pPr>
              <a:endParaRPr lang="en-US" sz="4000" spc="-50">
                <a:solidFill>
                  <a:srgbClr val="FFFFFF"/>
                </a:solidFill>
                <a:latin typeface="Bookmania"/>
                <a:ea typeface="Bookmania"/>
                <a:cs typeface="Bookmania"/>
                <a:sym typeface="Bookmania"/>
              </a:endParaRPr>
            </a:p>
          </p:txBody>
        </p:sp>
      </p:grpSp>
      <p:sp>
        <p:nvSpPr>
          <p:cNvPr id="12" name="AutoShape 12"/>
          <p:cNvSpPr/>
          <p:nvPr/>
        </p:nvSpPr>
        <p:spPr>
          <a:xfrm rot="5326634">
            <a:off x="5374415" y="5677943"/>
            <a:ext cx="892710" cy="0"/>
          </a:xfrm>
          <a:prstGeom prst="line">
            <a:avLst/>
          </a:prstGeom>
          <a:ln w="19050" cap="rnd">
            <a:solidFill>
              <a:srgbClr val="CFAD84"/>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3" name="Group 13"/>
          <p:cNvGrpSpPr/>
          <p:nvPr/>
        </p:nvGrpSpPr>
        <p:grpSpPr>
          <a:xfrm>
            <a:off x="6064302" y="4714876"/>
            <a:ext cx="5422849" cy="1744910"/>
            <a:chOff x="0" y="0"/>
            <a:chExt cx="10845698" cy="3489820"/>
          </a:xfrm>
        </p:grpSpPr>
        <p:sp>
          <p:nvSpPr>
            <p:cNvPr id="14" name="Freeform 14"/>
            <p:cNvSpPr/>
            <p:nvPr/>
          </p:nvSpPr>
          <p:spPr>
            <a:xfrm>
              <a:off x="0" y="0"/>
              <a:ext cx="10845698" cy="3489820"/>
            </a:xfrm>
            <a:custGeom>
              <a:avLst/>
              <a:gdLst/>
              <a:ahLst/>
              <a:cxnLst/>
              <a:rect l="l" t="t" r="r" b="b"/>
              <a:pathLst>
                <a:path w="10845698" h="3489820">
                  <a:moveTo>
                    <a:pt x="0" y="0"/>
                  </a:moveTo>
                  <a:lnTo>
                    <a:pt x="10845698" y="0"/>
                  </a:lnTo>
                  <a:lnTo>
                    <a:pt x="10845698" y="3489820"/>
                  </a:lnTo>
                  <a:lnTo>
                    <a:pt x="0" y="348982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5" name="TextBox 15"/>
            <p:cNvSpPr txBox="1"/>
            <p:nvPr/>
          </p:nvSpPr>
          <p:spPr>
            <a:xfrm>
              <a:off x="0" y="-19050"/>
              <a:ext cx="10845698" cy="3508870"/>
            </a:xfrm>
            <a:prstGeom prst="rect">
              <a:avLst/>
            </a:prstGeom>
          </p:spPr>
          <p:txBody>
            <a:bodyPr lIns="0" tIns="0" rIns="0" bIns="0" rtlCol="0" anchor="ctr"/>
            <a:lstStyle/>
            <a:p>
              <a:pPr marL="289574" lvl="1" indent="-144787" defTabSz="609630">
                <a:lnSpc>
                  <a:spcPts val="1728"/>
                </a:lnSpc>
                <a:buFont typeface="Arial"/>
                <a:buChar char="•"/>
              </a:pPr>
              <a:r>
                <a:rPr lang="en-US" sz="1600">
                  <a:solidFill>
                    <a:srgbClr val="FFFFFF"/>
                  </a:solidFill>
                  <a:latin typeface="ITC Franklin Gothic LT"/>
                  <a:ea typeface="ITC Franklin Gothic LT"/>
                  <a:cs typeface="ITC Franklin Gothic LT"/>
                  <a:sym typeface="ITC Franklin Gothic LT"/>
                </a:rPr>
                <a:t>MOU between Coastal Bend Council of Governments and Texas A&amp;M Corpus Christi Harte Research Institute </a:t>
              </a:r>
            </a:p>
            <a:p>
              <a:pPr marL="289574" lvl="1" indent="-144787" defTabSz="609630">
                <a:lnSpc>
                  <a:spcPts val="1728"/>
                </a:lnSpc>
                <a:buFont typeface="Arial"/>
                <a:buChar char="•"/>
              </a:pPr>
              <a:r>
                <a:rPr lang="en-US" sz="1600">
                  <a:solidFill>
                    <a:srgbClr val="FDFDFF"/>
                  </a:solidFill>
                  <a:latin typeface="ITC Franklin Gothic LT"/>
                  <a:ea typeface="ITC Franklin Gothic LT"/>
                  <a:cs typeface="ITC Franklin Gothic LT"/>
                  <a:sym typeface="ITC Franklin Gothic LT"/>
                </a:rPr>
                <a:t>Key Partners in CEDS planning</a:t>
              </a:r>
            </a:p>
            <a:p>
              <a:pPr marL="289574" lvl="1" indent="-144787" defTabSz="609630">
                <a:lnSpc>
                  <a:spcPts val="1728"/>
                </a:lnSpc>
                <a:buFont typeface="Arial"/>
                <a:buChar char="•"/>
              </a:pPr>
              <a:r>
                <a:rPr lang="en-US" sz="1600">
                  <a:solidFill>
                    <a:srgbClr val="FFFFFF"/>
                  </a:solidFill>
                  <a:latin typeface="ITC Franklin Gothic LT"/>
                  <a:ea typeface="ITC Franklin Gothic LT"/>
                  <a:cs typeface="ITC Franklin Gothic LT"/>
                  <a:sym typeface="ITC Franklin Gothic LT"/>
                </a:rPr>
                <a:t>Action Team designed to respond in real time to crisis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5"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1097280" y="497786"/>
            <a:ext cx="9901188" cy="1666501"/>
            <a:chOff x="0" y="0"/>
            <a:chExt cx="19802376" cy="3333002"/>
          </a:xfrm>
        </p:grpSpPr>
        <p:sp>
          <p:nvSpPr>
            <p:cNvPr id="13" name="Freeform 13"/>
            <p:cNvSpPr/>
            <p:nvPr/>
          </p:nvSpPr>
          <p:spPr>
            <a:xfrm>
              <a:off x="0" y="0"/>
              <a:ext cx="19802376" cy="3333002"/>
            </a:xfrm>
            <a:custGeom>
              <a:avLst/>
              <a:gdLst/>
              <a:ahLst/>
              <a:cxnLst/>
              <a:rect l="l" t="t" r="r" b="b"/>
              <a:pathLst>
                <a:path w="19802376" h="3333002">
                  <a:moveTo>
                    <a:pt x="0" y="0"/>
                  </a:moveTo>
                  <a:lnTo>
                    <a:pt x="19802376" y="0"/>
                  </a:lnTo>
                  <a:lnTo>
                    <a:pt x="19802376"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19802376" cy="3266327"/>
            </a:xfrm>
            <a:prstGeom prst="rect">
              <a:avLst/>
            </a:prstGeom>
          </p:spPr>
          <p:txBody>
            <a:bodyPr lIns="0" tIns="0" rIns="0" bIns="0" rtlCol="0" anchor="ctr"/>
            <a:lstStyle/>
            <a:p>
              <a:pPr algn="ctr" defTabSz="609630">
                <a:lnSpc>
                  <a:spcPts val="4320"/>
                </a:lnSpc>
              </a:pPr>
              <a:r>
                <a:rPr lang="en-US" sz="4000" spc="-50">
                  <a:solidFill>
                    <a:srgbClr val="FFFFFF"/>
                  </a:solidFill>
                  <a:latin typeface="Bookmania"/>
                  <a:ea typeface="Bookmania"/>
                  <a:cs typeface="Bookmania"/>
                  <a:sym typeface="Bookmania"/>
                </a:rPr>
                <a:t>Regional Resilience Partnership </a:t>
              </a:r>
            </a:p>
            <a:p>
              <a:pPr algn="ctr" defTabSz="609630">
                <a:lnSpc>
                  <a:spcPts val="4320"/>
                </a:lnSpc>
              </a:pPr>
              <a:r>
                <a:rPr lang="en-US" sz="4000" spc="-50">
                  <a:solidFill>
                    <a:srgbClr val="FFFFFF"/>
                  </a:solidFill>
                  <a:latin typeface="Bookmania"/>
                  <a:ea typeface="Bookmania"/>
                  <a:cs typeface="Bookmania"/>
                  <a:sym typeface="Bookmania"/>
                </a:rPr>
                <a:t>Purpose and Actions</a:t>
              </a:r>
            </a:p>
          </p:txBody>
        </p:sp>
      </p:grpSp>
      <p:sp>
        <p:nvSpPr>
          <p:cNvPr id="15" name="AutoShape 15"/>
          <p:cNvSpPr/>
          <p:nvPr/>
        </p:nvSpPr>
        <p:spPr>
          <a:xfrm rot="12303">
            <a:off x="1206354" y="2347242"/>
            <a:ext cx="5322604"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1156664" y="2450214"/>
            <a:ext cx="913570" cy="913570"/>
            <a:chOff x="0" y="0"/>
            <a:chExt cx="1827140" cy="1827140"/>
          </a:xfrm>
        </p:grpSpPr>
        <p:sp>
          <p:nvSpPr>
            <p:cNvPr id="17" name="Freeform 17"/>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18" name="Group 18"/>
          <p:cNvGrpSpPr/>
          <p:nvPr/>
        </p:nvGrpSpPr>
        <p:grpSpPr>
          <a:xfrm>
            <a:off x="1343422" y="2636971"/>
            <a:ext cx="540054" cy="540054"/>
            <a:chOff x="0" y="0"/>
            <a:chExt cx="1080108" cy="1080108"/>
          </a:xfrm>
        </p:grpSpPr>
        <p:sp>
          <p:nvSpPr>
            <p:cNvPr id="19" name="Freeform 19"/>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2"/>
              <a:stretch>
                <a:fillRect l="-1514" t="-1514" r="-1511" b="-1511"/>
              </a:stretch>
            </a:blipFill>
          </p:spPr>
          <p:txBody>
            <a:bodyPr/>
            <a:lstStyle/>
            <a:p>
              <a:pPr defTabSz="609630"/>
              <a:endParaRPr lang="en-US" sz="1200">
                <a:solidFill>
                  <a:prstClr val="black"/>
                </a:solidFill>
                <a:latin typeface="Calibri"/>
              </a:endParaRPr>
            </a:p>
          </p:txBody>
        </p:sp>
        <p:sp>
          <p:nvSpPr>
            <p:cNvPr id="20" name="Freeform 20"/>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21" name="Group 21"/>
          <p:cNvGrpSpPr/>
          <p:nvPr/>
        </p:nvGrpSpPr>
        <p:grpSpPr>
          <a:xfrm>
            <a:off x="858271" y="3641988"/>
            <a:ext cx="1510356" cy="686645"/>
            <a:chOff x="0" y="0"/>
            <a:chExt cx="3020712" cy="1373290"/>
          </a:xfrm>
        </p:grpSpPr>
        <p:sp>
          <p:nvSpPr>
            <p:cNvPr id="22" name="Freeform 22"/>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3" name="TextBox 23"/>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Provide Scientific and Technical advice, training and capacity building</a:t>
              </a:r>
            </a:p>
          </p:txBody>
        </p:sp>
      </p:grpSp>
      <p:grpSp>
        <p:nvGrpSpPr>
          <p:cNvPr id="24" name="Group 24"/>
          <p:cNvGrpSpPr/>
          <p:nvPr/>
        </p:nvGrpSpPr>
        <p:grpSpPr>
          <a:xfrm>
            <a:off x="2916410" y="2450214"/>
            <a:ext cx="913570" cy="913570"/>
            <a:chOff x="0" y="0"/>
            <a:chExt cx="1827140" cy="1827140"/>
          </a:xfrm>
        </p:grpSpPr>
        <p:sp>
          <p:nvSpPr>
            <p:cNvPr id="25" name="Freeform 25"/>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26" name="Group 26"/>
          <p:cNvGrpSpPr/>
          <p:nvPr/>
        </p:nvGrpSpPr>
        <p:grpSpPr>
          <a:xfrm>
            <a:off x="3103169" y="2636971"/>
            <a:ext cx="540054" cy="540054"/>
            <a:chOff x="0" y="0"/>
            <a:chExt cx="1080108" cy="1080108"/>
          </a:xfrm>
        </p:grpSpPr>
        <p:sp>
          <p:nvSpPr>
            <p:cNvPr id="27" name="Freeform 27"/>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3"/>
              <a:stretch>
                <a:fillRect l="-1514" t="-1514" r="-1511" b="-1511"/>
              </a:stretch>
            </a:blipFill>
          </p:spPr>
          <p:txBody>
            <a:bodyPr/>
            <a:lstStyle/>
            <a:p>
              <a:pPr defTabSz="609630"/>
              <a:endParaRPr lang="en-US" sz="1200">
                <a:solidFill>
                  <a:prstClr val="black"/>
                </a:solidFill>
                <a:latin typeface="Calibri"/>
              </a:endParaRPr>
            </a:p>
          </p:txBody>
        </p:sp>
        <p:sp>
          <p:nvSpPr>
            <p:cNvPr id="28" name="Freeform 28"/>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29" name="Group 29"/>
          <p:cNvGrpSpPr/>
          <p:nvPr/>
        </p:nvGrpSpPr>
        <p:grpSpPr>
          <a:xfrm>
            <a:off x="2618017" y="3641988"/>
            <a:ext cx="1510356" cy="686645"/>
            <a:chOff x="0" y="0"/>
            <a:chExt cx="3020712" cy="1373290"/>
          </a:xfrm>
        </p:grpSpPr>
        <p:sp>
          <p:nvSpPr>
            <p:cNvPr id="30" name="Freeform 30"/>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31" name="TextBox 31"/>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Promote interchange between University and Local Officials and experts for investigating, training and teaching</a:t>
              </a:r>
            </a:p>
          </p:txBody>
        </p:sp>
      </p:grpSp>
      <p:grpSp>
        <p:nvGrpSpPr>
          <p:cNvPr id="32" name="Group 32"/>
          <p:cNvGrpSpPr/>
          <p:nvPr/>
        </p:nvGrpSpPr>
        <p:grpSpPr>
          <a:xfrm>
            <a:off x="4676156" y="2450214"/>
            <a:ext cx="913570" cy="913570"/>
            <a:chOff x="0" y="0"/>
            <a:chExt cx="1827140" cy="1827140"/>
          </a:xfrm>
        </p:grpSpPr>
        <p:sp>
          <p:nvSpPr>
            <p:cNvPr id="33" name="Freeform 33"/>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34" name="Group 34"/>
          <p:cNvGrpSpPr/>
          <p:nvPr/>
        </p:nvGrpSpPr>
        <p:grpSpPr>
          <a:xfrm>
            <a:off x="4862915" y="2636971"/>
            <a:ext cx="540054" cy="540054"/>
            <a:chOff x="0" y="0"/>
            <a:chExt cx="1080108" cy="1080108"/>
          </a:xfrm>
        </p:grpSpPr>
        <p:sp>
          <p:nvSpPr>
            <p:cNvPr id="35" name="Freeform 35"/>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4"/>
              <a:stretch>
                <a:fillRect l="-1514" t="-1514" r="-1511" b="-1511"/>
              </a:stretch>
            </a:blipFill>
          </p:spPr>
          <p:txBody>
            <a:bodyPr/>
            <a:lstStyle/>
            <a:p>
              <a:pPr defTabSz="609630"/>
              <a:endParaRPr lang="en-US" sz="1200">
                <a:solidFill>
                  <a:prstClr val="black"/>
                </a:solidFill>
                <a:latin typeface="Calibri"/>
              </a:endParaRPr>
            </a:p>
          </p:txBody>
        </p:sp>
        <p:sp>
          <p:nvSpPr>
            <p:cNvPr id="36" name="Freeform 36"/>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37" name="Group 37"/>
          <p:cNvGrpSpPr/>
          <p:nvPr/>
        </p:nvGrpSpPr>
        <p:grpSpPr>
          <a:xfrm>
            <a:off x="4377763" y="3641988"/>
            <a:ext cx="1510356" cy="686645"/>
            <a:chOff x="0" y="0"/>
            <a:chExt cx="3020712" cy="1373290"/>
          </a:xfrm>
        </p:grpSpPr>
        <p:sp>
          <p:nvSpPr>
            <p:cNvPr id="38" name="Freeform 38"/>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39" name="TextBox 39"/>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Simplify access and exchange of information</a:t>
              </a:r>
            </a:p>
          </p:txBody>
        </p:sp>
      </p:grpSp>
      <p:grpSp>
        <p:nvGrpSpPr>
          <p:cNvPr id="40" name="Group 40"/>
          <p:cNvGrpSpPr/>
          <p:nvPr/>
        </p:nvGrpSpPr>
        <p:grpSpPr>
          <a:xfrm>
            <a:off x="6435902" y="2450214"/>
            <a:ext cx="913570" cy="913570"/>
            <a:chOff x="0" y="0"/>
            <a:chExt cx="1827140" cy="1827140"/>
          </a:xfrm>
        </p:grpSpPr>
        <p:sp>
          <p:nvSpPr>
            <p:cNvPr id="41" name="Freeform 41"/>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42" name="Group 42"/>
          <p:cNvGrpSpPr/>
          <p:nvPr/>
        </p:nvGrpSpPr>
        <p:grpSpPr>
          <a:xfrm>
            <a:off x="6622661" y="2636971"/>
            <a:ext cx="540054" cy="540054"/>
            <a:chOff x="0" y="0"/>
            <a:chExt cx="1080108" cy="1080108"/>
          </a:xfrm>
        </p:grpSpPr>
        <p:sp>
          <p:nvSpPr>
            <p:cNvPr id="43" name="Freeform 43"/>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5"/>
              <a:stretch>
                <a:fillRect l="-1514" t="-1514" r="-1511" b="-1511"/>
              </a:stretch>
            </a:blipFill>
          </p:spPr>
          <p:txBody>
            <a:bodyPr/>
            <a:lstStyle/>
            <a:p>
              <a:pPr defTabSz="609630"/>
              <a:endParaRPr lang="en-US" sz="1200">
                <a:solidFill>
                  <a:prstClr val="black"/>
                </a:solidFill>
                <a:latin typeface="Calibri"/>
              </a:endParaRPr>
            </a:p>
          </p:txBody>
        </p:sp>
        <p:sp>
          <p:nvSpPr>
            <p:cNvPr id="44" name="Freeform 44"/>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45" name="Group 45"/>
          <p:cNvGrpSpPr/>
          <p:nvPr/>
        </p:nvGrpSpPr>
        <p:grpSpPr>
          <a:xfrm>
            <a:off x="6137509" y="3641988"/>
            <a:ext cx="1510356" cy="686645"/>
            <a:chOff x="0" y="0"/>
            <a:chExt cx="3020712" cy="1373290"/>
          </a:xfrm>
        </p:grpSpPr>
        <p:sp>
          <p:nvSpPr>
            <p:cNvPr id="46" name="Freeform 46"/>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47" name="TextBox 47"/>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Aid Coastal Bend Communities in identifying and Prioritizing Risk</a:t>
              </a:r>
            </a:p>
          </p:txBody>
        </p:sp>
      </p:grpSp>
      <p:grpSp>
        <p:nvGrpSpPr>
          <p:cNvPr id="48" name="Group 48"/>
          <p:cNvGrpSpPr/>
          <p:nvPr/>
        </p:nvGrpSpPr>
        <p:grpSpPr>
          <a:xfrm>
            <a:off x="8195648" y="2450214"/>
            <a:ext cx="913570" cy="913570"/>
            <a:chOff x="0" y="0"/>
            <a:chExt cx="1827140" cy="1827140"/>
          </a:xfrm>
        </p:grpSpPr>
        <p:sp>
          <p:nvSpPr>
            <p:cNvPr id="49" name="Freeform 49"/>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50" name="Group 50"/>
          <p:cNvGrpSpPr/>
          <p:nvPr/>
        </p:nvGrpSpPr>
        <p:grpSpPr>
          <a:xfrm>
            <a:off x="8382407" y="2636971"/>
            <a:ext cx="540054" cy="540054"/>
            <a:chOff x="0" y="0"/>
            <a:chExt cx="1080108" cy="1080108"/>
          </a:xfrm>
        </p:grpSpPr>
        <p:sp>
          <p:nvSpPr>
            <p:cNvPr id="51" name="Freeform 51"/>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6"/>
              <a:stretch>
                <a:fillRect l="-1514" t="-1514" r="-1511" b="-1511"/>
              </a:stretch>
            </a:blipFill>
          </p:spPr>
          <p:txBody>
            <a:bodyPr/>
            <a:lstStyle/>
            <a:p>
              <a:pPr defTabSz="609630"/>
              <a:endParaRPr lang="en-US" sz="1200">
                <a:solidFill>
                  <a:prstClr val="black"/>
                </a:solidFill>
                <a:latin typeface="Calibri"/>
              </a:endParaRPr>
            </a:p>
          </p:txBody>
        </p:sp>
        <p:sp>
          <p:nvSpPr>
            <p:cNvPr id="52" name="Freeform 52"/>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53" name="Group 53"/>
          <p:cNvGrpSpPr/>
          <p:nvPr/>
        </p:nvGrpSpPr>
        <p:grpSpPr>
          <a:xfrm>
            <a:off x="7897256" y="3641988"/>
            <a:ext cx="1510356" cy="686645"/>
            <a:chOff x="0" y="0"/>
            <a:chExt cx="3020712" cy="1373290"/>
          </a:xfrm>
        </p:grpSpPr>
        <p:sp>
          <p:nvSpPr>
            <p:cNvPr id="54" name="Freeform 54"/>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55" name="TextBox 55"/>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Build strategic partnerships and funding strategies to mitigate risk</a:t>
              </a:r>
            </a:p>
          </p:txBody>
        </p:sp>
      </p:grpSp>
      <p:grpSp>
        <p:nvGrpSpPr>
          <p:cNvPr id="56" name="Group 56"/>
          <p:cNvGrpSpPr/>
          <p:nvPr/>
        </p:nvGrpSpPr>
        <p:grpSpPr>
          <a:xfrm>
            <a:off x="9955395" y="2450214"/>
            <a:ext cx="913570" cy="913570"/>
            <a:chOff x="0" y="0"/>
            <a:chExt cx="1827140" cy="1827140"/>
          </a:xfrm>
        </p:grpSpPr>
        <p:sp>
          <p:nvSpPr>
            <p:cNvPr id="57" name="Freeform 57"/>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58" name="Group 58"/>
          <p:cNvGrpSpPr/>
          <p:nvPr/>
        </p:nvGrpSpPr>
        <p:grpSpPr>
          <a:xfrm>
            <a:off x="10142153" y="2636971"/>
            <a:ext cx="540054" cy="540054"/>
            <a:chOff x="0" y="0"/>
            <a:chExt cx="1080108" cy="1080108"/>
          </a:xfrm>
        </p:grpSpPr>
        <p:sp>
          <p:nvSpPr>
            <p:cNvPr id="59" name="Freeform 59"/>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7"/>
              <a:stretch>
                <a:fillRect l="-1514" t="-1514" r="-1511" b="-1511"/>
              </a:stretch>
            </a:blipFill>
          </p:spPr>
          <p:txBody>
            <a:bodyPr/>
            <a:lstStyle/>
            <a:p>
              <a:pPr defTabSz="609630"/>
              <a:endParaRPr lang="en-US" sz="1200">
                <a:solidFill>
                  <a:prstClr val="black"/>
                </a:solidFill>
                <a:latin typeface="Calibri"/>
              </a:endParaRPr>
            </a:p>
          </p:txBody>
        </p:sp>
        <p:sp>
          <p:nvSpPr>
            <p:cNvPr id="60" name="Freeform 60"/>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61" name="Group 61"/>
          <p:cNvGrpSpPr/>
          <p:nvPr/>
        </p:nvGrpSpPr>
        <p:grpSpPr>
          <a:xfrm>
            <a:off x="9657002" y="3641988"/>
            <a:ext cx="1510356" cy="686645"/>
            <a:chOff x="0" y="0"/>
            <a:chExt cx="3020712" cy="1373290"/>
          </a:xfrm>
        </p:grpSpPr>
        <p:sp>
          <p:nvSpPr>
            <p:cNvPr id="62" name="Freeform 62"/>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63" name="TextBox 63"/>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Provide resources for the development of programs or projects </a:t>
              </a:r>
            </a:p>
          </p:txBody>
        </p:sp>
      </p:grpSp>
      <p:grpSp>
        <p:nvGrpSpPr>
          <p:cNvPr id="64" name="Group 64"/>
          <p:cNvGrpSpPr/>
          <p:nvPr/>
        </p:nvGrpSpPr>
        <p:grpSpPr>
          <a:xfrm>
            <a:off x="5556030" y="4696698"/>
            <a:ext cx="913570" cy="913570"/>
            <a:chOff x="0" y="0"/>
            <a:chExt cx="1827140" cy="1827140"/>
          </a:xfrm>
        </p:grpSpPr>
        <p:sp>
          <p:nvSpPr>
            <p:cNvPr id="65" name="Freeform 65"/>
            <p:cNvSpPr/>
            <p:nvPr/>
          </p:nvSpPr>
          <p:spPr>
            <a:xfrm>
              <a:off x="0" y="0"/>
              <a:ext cx="1827022" cy="1827022"/>
            </a:xfrm>
            <a:custGeom>
              <a:avLst/>
              <a:gdLst/>
              <a:ahLst/>
              <a:cxnLst/>
              <a:rect l="l" t="t" r="r" b="b"/>
              <a:pathLst>
                <a:path w="1827022" h="1827022">
                  <a:moveTo>
                    <a:pt x="0" y="913511"/>
                  </a:moveTo>
                  <a:cubicBezTo>
                    <a:pt x="0" y="409067"/>
                    <a:pt x="409067" y="0"/>
                    <a:pt x="913511" y="0"/>
                  </a:cubicBezTo>
                  <a:cubicBezTo>
                    <a:pt x="1417955" y="0"/>
                    <a:pt x="1827022" y="409067"/>
                    <a:pt x="1827022" y="913511"/>
                  </a:cubicBezTo>
                  <a:cubicBezTo>
                    <a:pt x="1827022" y="1417955"/>
                    <a:pt x="1417955" y="1827022"/>
                    <a:pt x="913511" y="1827022"/>
                  </a:cubicBezTo>
                  <a:cubicBezTo>
                    <a:pt x="409067" y="1827022"/>
                    <a:pt x="0" y="1418082"/>
                    <a:pt x="0" y="913511"/>
                  </a:cubicBezTo>
                  <a:close/>
                </a:path>
              </a:pathLst>
            </a:custGeom>
            <a:solidFill>
              <a:srgbClr val="F8D5CC"/>
            </a:solidFill>
          </p:spPr>
          <p:txBody>
            <a:bodyPr/>
            <a:lstStyle/>
            <a:p>
              <a:pPr defTabSz="609630"/>
              <a:endParaRPr lang="en-US" sz="1200">
                <a:solidFill>
                  <a:prstClr val="black"/>
                </a:solidFill>
                <a:latin typeface="Calibri"/>
              </a:endParaRPr>
            </a:p>
          </p:txBody>
        </p:sp>
      </p:grpSp>
      <p:grpSp>
        <p:nvGrpSpPr>
          <p:cNvPr id="66" name="Group 66"/>
          <p:cNvGrpSpPr/>
          <p:nvPr/>
        </p:nvGrpSpPr>
        <p:grpSpPr>
          <a:xfrm>
            <a:off x="5742788" y="4883456"/>
            <a:ext cx="540054" cy="540054"/>
            <a:chOff x="0" y="0"/>
            <a:chExt cx="1080108" cy="1080108"/>
          </a:xfrm>
        </p:grpSpPr>
        <p:sp>
          <p:nvSpPr>
            <p:cNvPr id="67" name="Freeform 67"/>
            <p:cNvSpPr/>
            <p:nvPr/>
          </p:nvSpPr>
          <p:spPr>
            <a:xfrm>
              <a:off x="15875" y="15875"/>
              <a:ext cx="1048385" cy="1048385"/>
            </a:xfrm>
            <a:custGeom>
              <a:avLst/>
              <a:gdLst/>
              <a:ahLst/>
              <a:cxnLst/>
              <a:rect l="l" t="t" r="r" b="b"/>
              <a:pathLst>
                <a:path w="1048385" h="1048385">
                  <a:moveTo>
                    <a:pt x="0" y="0"/>
                  </a:moveTo>
                  <a:lnTo>
                    <a:pt x="1048385" y="0"/>
                  </a:lnTo>
                  <a:lnTo>
                    <a:pt x="1048385" y="1048385"/>
                  </a:lnTo>
                  <a:lnTo>
                    <a:pt x="0" y="1048385"/>
                  </a:lnTo>
                  <a:close/>
                </a:path>
              </a:pathLst>
            </a:custGeom>
            <a:blipFill>
              <a:blip r:embed="rId8"/>
              <a:stretch>
                <a:fillRect l="-1514" t="-1514" r="-1511" b="-1511"/>
              </a:stretch>
            </a:blipFill>
          </p:spPr>
          <p:txBody>
            <a:bodyPr/>
            <a:lstStyle/>
            <a:p>
              <a:pPr defTabSz="609630"/>
              <a:endParaRPr lang="en-US" sz="1200">
                <a:solidFill>
                  <a:prstClr val="black"/>
                </a:solidFill>
                <a:latin typeface="Calibri"/>
              </a:endParaRPr>
            </a:p>
          </p:txBody>
        </p:sp>
        <p:sp>
          <p:nvSpPr>
            <p:cNvPr id="68" name="Freeform 68"/>
            <p:cNvSpPr/>
            <p:nvPr/>
          </p:nvSpPr>
          <p:spPr>
            <a:xfrm>
              <a:off x="0" y="0"/>
              <a:ext cx="1080135" cy="1080135"/>
            </a:xfrm>
            <a:custGeom>
              <a:avLst/>
              <a:gdLst/>
              <a:ahLst/>
              <a:cxnLst/>
              <a:rect l="l" t="t" r="r" b="b"/>
              <a:pathLst>
                <a:path w="1080135" h="1080135">
                  <a:moveTo>
                    <a:pt x="15875" y="0"/>
                  </a:moveTo>
                  <a:lnTo>
                    <a:pt x="1064260" y="0"/>
                  </a:lnTo>
                  <a:cubicBezTo>
                    <a:pt x="1073023" y="0"/>
                    <a:pt x="1080135" y="7112"/>
                    <a:pt x="1080135" y="15875"/>
                  </a:cubicBezTo>
                  <a:lnTo>
                    <a:pt x="1080135" y="1064260"/>
                  </a:lnTo>
                  <a:cubicBezTo>
                    <a:pt x="1080135" y="1073023"/>
                    <a:pt x="1073023" y="1080135"/>
                    <a:pt x="1064260" y="1080135"/>
                  </a:cubicBezTo>
                  <a:lnTo>
                    <a:pt x="15875" y="1080135"/>
                  </a:lnTo>
                  <a:cubicBezTo>
                    <a:pt x="7112" y="1080135"/>
                    <a:pt x="0" y="1073023"/>
                    <a:pt x="0" y="1064260"/>
                  </a:cubicBezTo>
                  <a:lnTo>
                    <a:pt x="0" y="15875"/>
                  </a:lnTo>
                  <a:cubicBezTo>
                    <a:pt x="0" y="7112"/>
                    <a:pt x="7112" y="0"/>
                    <a:pt x="15875" y="0"/>
                  </a:cubicBezTo>
                  <a:moveTo>
                    <a:pt x="15875" y="31750"/>
                  </a:moveTo>
                  <a:lnTo>
                    <a:pt x="15875" y="15875"/>
                  </a:lnTo>
                  <a:lnTo>
                    <a:pt x="31750" y="15875"/>
                  </a:lnTo>
                  <a:lnTo>
                    <a:pt x="31750" y="1064260"/>
                  </a:lnTo>
                  <a:lnTo>
                    <a:pt x="15875" y="1064260"/>
                  </a:lnTo>
                  <a:lnTo>
                    <a:pt x="15875" y="1048385"/>
                  </a:lnTo>
                  <a:lnTo>
                    <a:pt x="1064260" y="1048385"/>
                  </a:lnTo>
                  <a:lnTo>
                    <a:pt x="1064260" y="1064260"/>
                  </a:lnTo>
                  <a:lnTo>
                    <a:pt x="1048385" y="1064260"/>
                  </a:lnTo>
                  <a:lnTo>
                    <a:pt x="1048385" y="15875"/>
                  </a:lnTo>
                  <a:lnTo>
                    <a:pt x="1064260" y="15875"/>
                  </a:lnTo>
                  <a:lnTo>
                    <a:pt x="1064260" y="31750"/>
                  </a:lnTo>
                  <a:lnTo>
                    <a:pt x="15875" y="31750"/>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69" name="Group 69"/>
          <p:cNvGrpSpPr/>
          <p:nvPr/>
        </p:nvGrpSpPr>
        <p:grpSpPr>
          <a:xfrm>
            <a:off x="5257636" y="5888474"/>
            <a:ext cx="1510356" cy="686645"/>
            <a:chOff x="0" y="0"/>
            <a:chExt cx="3020712" cy="1373290"/>
          </a:xfrm>
        </p:grpSpPr>
        <p:sp>
          <p:nvSpPr>
            <p:cNvPr id="70" name="Freeform 70"/>
            <p:cNvSpPr/>
            <p:nvPr/>
          </p:nvSpPr>
          <p:spPr>
            <a:xfrm>
              <a:off x="0" y="0"/>
              <a:ext cx="3020712" cy="1373290"/>
            </a:xfrm>
            <a:custGeom>
              <a:avLst/>
              <a:gdLst/>
              <a:ahLst/>
              <a:cxnLst/>
              <a:rect l="l" t="t" r="r" b="b"/>
              <a:pathLst>
                <a:path w="3020712" h="1373290">
                  <a:moveTo>
                    <a:pt x="0" y="0"/>
                  </a:moveTo>
                  <a:lnTo>
                    <a:pt x="3020712" y="0"/>
                  </a:lnTo>
                  <a:lnTo>
                    <a:pt x="3020712" y="1373290"/>
                  </a:lnTo>
                  <a:lnTo>
                    <a:pt x="0" y="137329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71" name="TextBox 71"/>
            <p:cNvSpPr txBox="1"/>
            <p:nvPr/>
          </p:nvSpPr>
          <p:spPr>
            <a:xfrm>
              <a:off x="0" y="-28575"/>
              <a:ext cx="3020712" cy="1401865"/>
            </a:xfrm>
            <a:prstGeom prst="rect">
              <a:avLst/>
            </a:prstGeom>
          </p:spPr>
          <p:txBody>
            <a:bodyPr lIns="0" tIns="0" rIns="0" bIns="0" rtlCol="0" anchor="t"/>
            <a:lstStyle/>
            <a:p>
              <a:pPr algn="ctr" defTabSz="609630">
                <a:lnSpc>
                  <a:spcPts val="1320"/>
                </a:lnSpc>
              </a:pPr>
              <a:r>
                <a:rPr lang="en-US" sz="1100">
                  <a:solidFill>
                    <a:srgbClr val="FFFFFF"/>
                  </a:solidFill>
                  <a:latin typeface="ITC Franklin Gothic LT"/>
                  <a:ea typeface="ITC Franklin Gothic LT"/>
                  <a:cs typeface="ITC Franklin Gothic LT"/>
                  <a:sym typeface="ITC Franklin Gothic LT"/>
                </a:rPr>
                <a:t>Build and Develop a Sustainable Funding Model to continue RRP Initiatives</a:t>
              </a:r>
            </a:p>
          </p:txBody>
        </p:sp>
      </p:grpSp>
      <p:sp>
        <p:nvSpPr>
          <p:cNvPr id="72" name="AutoShape 72"/>
          <p:cNvSpPr/>
          <p:nvPr/>
        </p:nvSpPr>
        <p:spPr>
          <a:xfrm rot="12649">
            <a:off x="6509874" y="2347242"/>
            <a:ext cx="5177319"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2700"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536838" y="516836"/>
            <a:ext cx="5598797" cy="1666501"/>
            <a:chOff x="0" y="0"/>
            <a:chExt cx="11197594" cy="3333002"/>
          </a:xfrm>
        </p:grpSpPr>
        <p:sp>
          <p:nvSpPr>
            <p:cNvPr id="13" name="Freeform 13"/>
            <p:cNvSpPr/>
            <p:nvPr/>
          </p:nvSpPr>
          <p:spPr>
            <a:xfrm>
              <a:off x="0" y="0"/>
              <a:ext cx="11197594" cy="3333002"/>
            </a:xfrm>
            <a:custGeom>
              <a:avLst/>
              <a:gdLst/>
              <a:ahLst/>
              <a:cxnLst/>
              <a:rect l="l" t="t" r="r" b="b"/>
              <a:pathLst>
                <a:path w="11197594" h="3333002">
                  <a:moveTo>
                    <a:pt x="0" y="0"/>
                  </a:moveTo>
                  <a:lnTo>
                    <a:pt x="11197594" y="0"/>
                  </a:lnTo>
                  <a:lnTo>
                    <a:pt x="11197594"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11197594"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CEDS 2021</a:t>
              </a:r>
            </a:p>
            <a:p>
              <a:pPr defTabSz="609630">
                <a:lnSpc>
                  <a:spcPts val="4320"/>
                </a:lnSpc>
              </a:pPr>
              <a:endParaRPr lang="en-US" sz="4000" spc="-50">
                <a:solidFill>
                  <a:srgbClr val="FFFFFF"/>
                </a:solidFill>
                <a:latin typeface="Bookmania"/>
                <a:ea typeface="Bookmania"/>
                <a:cs typeface="Bookmania"/>
                <a:sym typeface="Bookmania"/>
              </a:endParaRPr>
            </a:p>
          </p:txBody>
        </p:sp>
      </p:grpSp>
      <p:sp>
        <p:nvSpPr>
          <p:cNvPr id="15" name="AutoShape 15"/>
          <p:cNvSpPr/>
          <p:nvPr/>
        </p:nvSpPr>
        <p:spPr>
          <a:xfrm>
            <a:off x="296829" y="1721951"/>
            <a:ext cx="5688330" cy="1905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296808" y="2035213"/>
            <a:ext cx="5838827" cy="3342747"/>
            <a:chOff x="0" y="0"/>
            <a:chExt cx="11677654" cy="6685494"/>
          </a:xfrm>
        </p:grpSpPr>
        <p:sp>
          <p:nvSpPr>
            <p:cNvPr id="17" name="Freeform 17"/>
            <p:cNvSpPr/>
            <p:nvPr/>
          </p:nvSpPr>
          <p:spPr>
            <a:xfrm>
              <a:off x="0" y="0"/>
              <a:ext cx="11677654" cy="6685494"/>
            </a:xfrm>
            <a:custGeom>
              <a:avLst/>
              <a:gdLst/>
              <a:ahLst/>
              <a:cxnLst/>
              <a:rect l="l" t="t" r="r" b="b"/>
              <a:pathLst>
                <a:path w="11677654" h="6685494">
                  <a:moveTo>
                    <a:pt x="0" y="0"/>
                  </a:moveTo>
                  <a:lnTo>
                    <a:pt x="11677654" y="0"/>
                  </a:lnTo>
                  <a:lnTo>
                    <a:pt x="11677654"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57150"/>
              <a:ext cx="11677654" cy="6742644"/>
            </a:xfrm>
            <a:prstGeom prst="rect">
              <a:avLst/>
            </a:prstGeom>
          </p:spPr>
          <p:txBody>
            <a:bodyPr lIns="0" tIns="0" rIns="0" bIns="0" rtlCol="0" anchor="t"/>
            <a:lstStyle/>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Content Rich</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Graphic Format</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High Visual Appeal</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Designed as an Action Plan</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Targeted Users: Economic Developers, Professional and AdHoc Grant Writers, Elected Officials, Community Leaders, Industry Leaders, Other Stakeholders</a:t>
              </a:r>
            </a:p>
            <a:p>
              <a:pPr defTabSz="609630">
                <a:lnSpc>
                  <a:spcPts val="2160"/>
                </a:lnSpc>
              </a:pPr>
              <a:endParaRPr lang="en-US">
                <a:solidFill>
                  <a:srgbClr val="FFFFFF"/>
                </a:solidFill>
                <a:latin typeface="ITC Franklin Gothic LT"/>
                <a:ea typeface="ITC Franklin Gothic LT"/>
                <a:cs typeface="ITC Franklin Gothic LT"/>
                <a:sym typeface="ITC Franklin Gothic LT"/>
              </a:endParaRPr>
            </a:p>
            <a:p>
              <a:pPr defTabSz="609630">
                <a:lnSpc>
                  <a:spcPts val="2160"/>
                </a:lnSpc>
              </a:pPr>
              <a:endParaRPr lang="en-US">
                <a:solidFill>
                  <a:srgbClr val="FFFFFF"/>
                </a:solidFill>
                <a:latin typeface="ITC Franklin Gothic LT"/>
                <a:ea typeface="ITC Franklin Gothic LT"/>
                <a:cs typeface="ITC Franklin Gothic LT"/>
                <a:sym typeface="ITC Franklin Gothic LT"/>
              </a:endParaRPr>
            </a:p>
          </p:txBody>
        </p:sp>
      </p:grpSp>
      <p:sp>
        <p:nvSpPr>
          <p:cNvPr id="19" name="Freeform 19"/>
          <p:cNvSpPr/>
          <p:nvPr/>
        </p:nvSpPr>
        <p:spPr>
          <a:xfrm>
            <a:off x="7095072" y="179300"/>
            <a:ext cx="5300886" cy="6858000"/>
          </a:xfrm>
          <a:custGeom>
            <a:avLst/>
            <a:gdLst/>
            <a:ahLst/>
            <a:cxnLst/>
            <a:rect l="l" t="t" r="r" b="b"/>
            <a:pathLst>
              <a:path w="7951329" h="10287000">
                <a:moveTo>
                  <a:pt x="0" y="0"/>
                </a:moveTo>
                <a:lnTo>
                  <a:pt x="7951329" y="0"/>
                </a:lnTo>
                <a:lnTo>
                  <a:pt x="7951329"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5" y="0"/>
            <a:ext cx="12191985" cy="6858000"/>
            <a:chOff x="0" y="0"/>
            <a:chExt cx="24383970" cy="13716000"/>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643467" y="516835"/>
            <a:ext cx="3448259" cy="1666501"/>
            <a:chOff x="0" y="0"/>
            <a:chExt cx="6896518" cy="3333002"/>
          </a:xfrm>
        </p:grpSpPr>
        <p:sp>
          <p:nvSpPr>
            <p:cNvPr id="8" name="Freeform 8"/>
            <p:cNvSpPr/>
            <p:nvPr/>
          </p:nvSpPr>
          <p:spPr>
            <a:xfrm>
              <a:off x="0" y="0"/>
              <a:ext cx="6896518" cy="3333002"/>
            </a:xfrm>
            <a:custGeom>
              <a:avLst/>
              <a:gdLst/>
              <a:ahLst/>
              <a:cxnLst/>
              <a:rect l="l" t="t" r="r" b="b"/>
              <a:pathLst>
                <a:path w="6896518" h="3333002">
                  <a:moveTo>
                    <a:pt x="0" y="0"/>
                  </a:moveTo>
                  <a:lnTo>
                    <a:pt x="6896518" y="0"/>
                  </a:lnTo>
                  <a:lnTo>
                    <a:pt x="6896518"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66675"/>
              <a:ext cx="6896518"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Strategic Planning</a:t>
              </a:r>
            </a:p>
          </p:txBody>
        </p:sp>
      </p:grpSp>
      <p:sp>
        <p:nvSpPr>
          <p:cNvPr id="10" name="AutoShape 10"/>
          <p:cNvSpPr/>
          <p:nvPr/>
        </p:nvSpPr>
        <p:spPr>
          <a:xfrm rot="19779">
            <a:off x="714134" y="2347242"/>
            <a:ext cx="3310945"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1" name="Group 11"/>
          <p:cNvGrpSpPr/>
          <p:nvPr/>
        </p:nvGrpSpPr>
        <p:grpSpPr>
          <a:xfrm>
            <a:off x="643467" y="2546224"/>
            <a:ext cx="3448259" cy="3342747"/>
            <a:chOff x="0" y="0"/>
            <a:chExt cx="6896518" cy="6685494"/>
          </a:xfrm>
        </p:grpSpPr>
        <p:sp>
          <p:nvSpPr>
            <p:cNvPr id="12" name="Freeform 12"/>
            <p:cNvSpPr/>
            <p:nvPr/>
          </p:nvSpPr>
          <p:spPr>
            <a:xfrm>
              <a:off x="0" y="0"/>
              <a:ext cx="6896518" cy="6685494"/>
            </a:xfrm>
            <a:custGeom>
              <a:avLst/>
              <a:gdLst/>
              <a:ahLst/>
              <a:cxnLst/>
              <a:rect l="l" t="t" r="r" b="b"/>
              <a:pathLst>
                <a:path w="6896518" h="6685494">
                  <a:moveTo>
                    <a:pt x="0" y="0"/>
                  </a:moveTo>
                  <a:lnTo>
                    <a:pt x="6896518" y="0"/>
                  </a:lnTo>
                  <a:lnTo>
                    <a:pt x="6896518"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0" y="-85725"/>
              <a:ext cx="6896518" cy="6771219"/>
            </a:xfrm>
            <a:prstGeom prst="rect">
              <a:avLst/>
            </a:prstGeom>
          </p:spPr>
          <p:txBody>
            <a:bodyPr lIns="0" tIns="0" rIns="0" bIns="0" rtlCol="0" anchor="t"/>
            <a:lstStyle/>
            <a:p>
              <a:pPr marL="325771" lvl="1" indent="-162885" defTabSz="609630">
                <a:lnSpc>
                  <a:spcPts val="2376"/>
                </a:lnSpc>
                <a:buFont typeface="Arial"/>
                <a:buChar char="•"/>
              </a:pPr>
              <a:r>
                <a:rPr lang="en-US">
                  <a:solidFill>
                    <a:srgbClr val="FFFFFF"/>
                  </a:solidFill>
                  <a:latin typeface="ITC Franklin Gothic LT"/>
                  <a:ea typeface="ITC Franklin Gothic LT"/>
                  <a:cs typeface="ITC Franklin Gothic LT"/>
                  <a:sym typeface="ITC Franklin Gothic LT"/>
                </a:rPr>
                <a:t>Ready to Implement Plans</a:t>
              </a:r>
            </a:p>
            <a:p>
              <a:pPr marL="325771" lvl="1" indent="-162885" defTabSz="609630">
                <a:lnSpc>
                  <a:spcPts val="2376"/>
                </a:lnSpc>
                <a:buFont typeface="Arial"/>
                <a:buChar char="•"/>
              </a:pPr>
              <a:r>
                <a:rPr lang="en-US">
                  <a:solidFill>
                    <a:srgbClr val="FFFFFF"/>
                  </a:solidFill>
                  <a:latin typeface="ITC Franklin Gothic LT"/>
                  <a:ea typeface="ITC Franklin Gothic LT"/>
                  <a:cs typeface="ITC Franklin Gothic LT"/>
                  <a:sym typeface="ITC Franklin Gothic LT"/>
                </a:rPr>
                <a:t>Clear, actionable items</a:t>
              </a:r>
            </a:p>
            <a:p>
              <a:pPr marL="325771" lvl="1" indent="-162885" defTabSz="609630">
                <a:lnSpc>
                  <a:spcPts val="2376"/>
                </a:lnSpc>
                <a:buFont typeface="Arial"/>
                <a:buChar char="•"/>
              </a:pPr>
              <a:r>
                <a:rPr lang="en-US">
                  <a:solidFill>
                    <a:srgbClr val="FFFFFF"/>
                  </a:solidFill>
                  <a:latin typeface="ITC Franklin Gothic LT"/>
                  <a:ea typeface="ITC Franklin Gothic LT"/>
                  <a:cs typeface="ITC Franklin Gothic LT"/>
                  <a:sym typeface="ITC Franklin Gothic LT"/>
                </a:rPr>
                <a:t>User friendly for smaller communities </a:t>
              </a:r>
            </a:p>
          </p:txBody>
        </p:sp>
      </p:grpSp>
      <p:sp>
        <p:nvSpPr>
          <p:cNvPr id="14" name="Freeform 14" descr="Graphical user interface  Description automatically generated"/>
          <p:cNvSpPr/>
          <p:nvPr/>
        </p:nvSpPr>
        <p:spPr>
          <a:xfrm>
            <a:off x="4654296" y="10"/>
            <a:ext cx="7537703" cy="6857990"/>
          </a:xfrm>
          <a:custGeom>
            <a:avLst/>
            <a:gdLst/>
            <a:ahLst/>
            <a:cxnLst/>
            <a:rect l="l" t="t" r="r" b="b"/>
            <a:pathLst>
              <a:path w="11306554" h="10286985">
                <a:moveTo>
                  <a:pt x="0" y="0"/>
                </a:moveTo>
                <a:lnTo>
                  <a:pt x="11306554" y="0"/>
                </a:lnTo>
                <a:lnTo>
                  <a:pt x="11306554" y="10286985"/>
                </a:lnTo>
                <a:lnTo>
                  <a:pt x="0" y="10286985"/>
                </a:lnTo>
                <a:lnTo>
                  <a:pt x="0" y="0"/>
                </a:lnTo>
                <a:close/>
              </a:path>
            </a:pathLst>
          </a:custGeom>
          <a:blipFill>
            <a:blip r:embed="rId2"/>
            <a:stretch>
              <a:fillRect r="1" b="-26833"/>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5"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643467" y="516835"/>
            <a:ext cx="3448259" cy="1666501"/>
            <a:chOff x="0" y="0"/>
            <a:chExt cx="6896518" cy="3333002"/>
          </a:xfrm>
        </p:grpSpPr>
        <p:sp>
          <p:nvSpPr>
            <p:cNvPr id="13" name="Freeform 13"/>
            <p:cNvSpPr/>
            <p:nvPr/>
          </p:nvSpPr>
          <p:spPr>
            <a:xfrm>
              <a:off x="0" y="0"/>
              <a:ext cx="6896518" cy="3333002"/>
            </a:xfrm>
            <a:custGeom>
              <a:avLst/>
              <a:gdLst/>
              <a:ahLst/>
              <a:cxnLst/>
              <a:rect l="l" t="t" r="r" b="b"/>
              <a:pathLst>
                <a:path w="6896518" h="3333002">
                  <a:moveTo>
                    <a:pt x="0" y="0"/>
                  </a:moveTo>
                  <a:lnTo>
                    <a:pt x="6896518" y="0"/>
                  </a:lnTo>
                  <a:lnTo>
                    <a:pt x="6896518"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6896518"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RRP IN ACTION</a:t>
              </a:r>
            </a:p>
          </p:txBody>
        </p:sp>
      </p:grpSp>
      <p:sp>
        <p:nvSpPr>
          <p:cNvPr id="15" name="AutoShape 15"/>
          <p:cNvSpPr/>
          <p:nvPr/>
        </p:nvSpPr>
        <p:spPr>
          <a:xfrm rot="19779">
            <a:off x="714134" y="2347242"/>
            <a:ext cx="3310945"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643467" y="2521867"/>
            <a:ext cx="3448259" cy="3367104"/>
            <a:chOff x="0" y="0"/>
            <a:chExt cx="6896518" cy="6734208"/>
          </a:xfrm>
        </p:grpSpPr>
        <p:sp>
          <p:nvSpPr>
            <p:cNvPr id="17" name="Freeform 17"/>
            <p:cNvSpPr/>
            <p:nvPr/>
          </p:nvSpPr>
          <p:spPr>
            <a:xfrm>
              <a:off x="0" y="0"/>
              <a:ext cx="6896518" cy="6734208"/>
            </a:xfrm>
            <a:custGeom>
              <a:avLst/>
              <a:gdLst/>
              <a:ahLst/>
              <a:cxnLst/>
              <a:rect l="l" t="t" r="r" b="b"/>
              <a:pathLst>
                <a:path w="6896518" h="6734208">
                  <a:moveTo>
                    <a:pt x="0" y="0"/>
                  </a:moveTo>
                  <a:lnTo>
                    <a:pt x="6896518" y="0"/>
                  </a:lnTo>
                  <a:lnTo>
                    <a:pt x="6896518" y="6734208"/>
                  </a:lnTo>
                  <a:lnTo>
                    <a:pt x="0" y="6734208"/>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57150"/>
              <a:ext cx="6896518" cy="6791358"/>
            </a:xfrm>
            <a:prstGeom prst="rect">
              <a:avLst/>
            </a:prstGeom>
          </p:spPr>
          <p:txBody>
            <a:bodyPr lIns="0" tIns="0" rIns="0" bIns="0" rtlCol="0" anchor="t"/>
            <a:lstStyle/>
            <a:p>
              <a:pPr marL="325771" lvl="1" indent="-162885" defTabSz="609630">
                <a:lnSpc>
                  <a:spcPts val="2160"/>
                </a:lnSpc>
                <a:buFont typeface="Arial"/>
                <a:buChar char="•"/>
              </a:pPr>
              <a:r>
                <a:rPr lang="en-US">
                  <a:solidFill>
                    <a:srgbClr val="FDFDFF"/>
                  </a:solidFill>
                  <a:latin typeface="ITC Franklin Gothic LT"/>
                  <a:ea typeface="ITC Franklin Gothic LT"/>
                  <a:cs typeface="ITC Franklin Gothic LT"/>
                  <a:sym typeface="ITC Franklin Gothic LT"/>
                </a:rPr>
                <a:t>Gregory Water Line</a:t>
              </a:r>
            </a:p>
            <a:p>
              <a:pPr marL="325771" lvl="1" indent="-162885" defTabSz="609630">
                <a:lnSpc>
                  <a:spcPts val="2160"/>
                </a:lnSpc>
                <a:buFont typeface="Arial"/>
                <a:buChar char="•"/>
              </a:pPr>
              <a:r>
                <a:rPr lang="en-US">
                  <a:solidFill>
                    <a:srgbClr val="FDFDFF"/>
                  </a:solidFill>
                  <a:latin typeface="ITC Franklin Gothic LT"/>
                  <a:ea typeface="ITC Franklin Gothic LT"/>
                  <a:cs typeface="ITC Franklin Gothic LT"/>
                  <a:sym typeface="ITC Franklin Gothic LT"/>
                </a:rPr>
                <a:t>CEDS Goal 2: Strengthen Resilient Infrastructure Investments</a:t>
              </a:r>
            </a:p>
            <a:p>
              <a:pPr marL="325771" lvl="1" indent="-162885" defTabSz="609630">
                <a:lnSpc>
                  <a:spcPts val="2160"/>
                </a:lnSpc>
                <a:buFont typeface="Arial"/>
                <a:buChar char="•"/>
              </a:pPr>
              <a:r>
                <a:rPr lang="en-US">
                  <a:solidFill>
                    <a:srgbClr val="FDFDFF"/>
                  </a:solidFill>
                  <a:latin typeface="ITC Franklin Gothic LT"/>
                  <a:ea typeface="ITC Franklin Gothic LT"/>
                  <a:cs typeface="ITC Franklin Gothic LT"/>
                  <a:sym typeface="ITC Franklin Gothic LT"/>
                </a:rPr>
                <a:t>CBCOG wrote grant (</a:t>
              </a:r>
              <a:r>
                <a:rPr lang="en-US" i="1">
                  <a:solidFill>
                    <a:srgbClr val="FDFDFF"/>
                  </a:solidFill>
                  <a:latin typeface="ITC Franklin Gothic LT Italics"/>
                  <a:ea typeface="ITC Franklin Gothic LT Italics"/>
                  <a:cs typeface="ITC Franklin Gothic LT Italics"/>
                  <a:sym typeface="ITC Franklin Gothic LT Italics"/>
                </a:rPr>
                <a:t>gratis</a:t>
              </a:r>
              <a:r>
                <a:rPr lang="en-US">
                  <a:solidFill>
                    <a:srgbClr val="FDFDFF"/>
                  </a:solidFill>
                  <a:latin typeface="ITC Franklin Gothic LT"/>
                  <a:ea typeface="ITC Franklin Gothic LT"/>
                  <a:cs typeface="ITC Franklin Gothic LT"/>
                  <a:sym typeface="ITC Franklin Gothic LT"/>
                </a:rPr>
                <a:t>); City of Gregory contracted CBCOG to administer project</a:t>
              </a:r>
            </a:p>
            <a:p>
              <a:pPr marL="388639" lvl="1" indent="-194320" defTabSz="609630">
                <a:lnSpc>
                  <a:spcPts val="2160"/>
                </a:lnSpc>
                <a:buFont typeface="Arial"/>
                <a:buChar char="•"/>
              </a:pPr>
              <a:r>
                <a:rPr lang="en-US">
                  <a:solidFill>
                    <a:srgbClr val="FDFDFF"/>
                  </a:solidFill>
                  <a:latin typeface="ITC Franklin Gothic LT"/>
                  <a:ea typeface="ITC Franklin Gothic LT"/>
                  <a:cs typeface="ITC Franklin Gothic LT"/>
                  <a:sym typeface="ITC Franklin Gothic LT"/>
                </a:rPr>
                <a:t>Construction Started 4/28/2025</a:t>
              </a:r>
            </a:p>
            <a:p>
              <a:pPr marL="325771" lvl="1" indent="-162885" defTabSz="609630">
                <a:lnSpc>
                  <a:spcPts val="2160"/>
                </a:lnSpc>
              </a:pPr>
              <a:endParaRPr lang="en-US">
                <a:solidFill>
                  <a:srgbClr val="FDFDFF"/>
                </a:solidFill>
                <a:latin typeface="ITC Franklin Gothic LT"/>
                <a:ea typeface="ITC Franklin Gothic LT"/>
                <a:cs typeface="ITC Franklin Gothic LT"/>
                <a:sym typeface="ITC Franklin Gothic LT"/>
              </a:endParaRPr>
            </a:p>
            <a:p>
              <a:pPr defTabSz="609630">
                <a:lnSpc>
                  <a:spcPts val="2160"/>
                </a:lnSpc>
              </a:pPr>
              <a:endParaRPr lang="en-US">
                <a:solidFill>
                  <a:srgbClr val="FDFDFF"/>
                </a:solidFill>
                <a:latin typeface="ITC Franklin Gothic LT"/>
                <a:ea typeface="ITC Franklin Gothic LT"/>
                <a:cs typeface="ITC Franklin Gothic LT"/>
                <a:sym typeface="ITC Franklin Gothic LT"/>
              </a:endParaRPr>
            </a:p>
          </p:txBody>
        </p:sp>
      </p:grpSp>
      <p:sp>
        <p:nvSpPr>
          <p:cNvPr id="19" name="Freeform 19"/>
          <p:cNvSpPr/>
          <p:nvPr/>
        </p:nvSpPr>
        <p:spPr>
          <a:xfrm>
            <a:off x="4654296" y="10"/>
            <a:ext cx="7537703" cy="6857990"/>
          </a:xfrm>
          <a:custGeom>
            <a:avLst/>
            <a:gdLst/>
            <a:ahLst/>
            <a:cxnLst/>
            <a:rect l="l" t="t" r="r" b="b"/>
            <a:pathLst>
              <a:path w="11306554" h="10286985">
                <a:moveTo>
                  <a:pt x="0" y="0"/>
                </a:moveTo>
                <a:lnTo>
                  <a:pt x="11306554" y="0"/>
                </a:lnTo>
                <a:lnTo>
                  <a:pt x="11306554" y="10286985"/>
                </a:lnTo>
                <a:lnTo>
                  <a:pt x="0" y="10286985"/>
                </a:lnTo>
                <a:lnTo>
                  <a:pt x="0" y="0"/>
                </a:lnTo>
                <a:close/>
              </a:path>
            </a:pathLst>
          </a:custGeom>
          <a:blipFill>
            <a:blip r:embed="rId2"/>
            <a:stretch>
              <a:fillRect t="-4955" b="-4955"/>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2700"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436098" y="240404"/>
            <a:ext cx="5977937" cy="1666501"/>
            <a:chOff x="0" y="0"/>
            <a:chExt cx="11955874" cy="3333002"/>
          </a:xfrm>
        </p:grpSpPr>
        <p:sp>
          <p:nvSpPr>
            <p:cNvPr id="13" name="Freeform 13"/>
            <p:cNvSpPr/>
            <p:nvPr/>
          </p:nvSpPr>
          <p:spPr>
            <a:xfrm>
              <a:off x="0" y="0"/>
              <a:ext cx="11955874" cy="3333002"/>
            </a:xfrm>
            <a:custGeom>
              <a:avLst/>
              <a:gdLst/>
              <a:ahLst/>
              <a:cxnLst/>
              <a:rect l="l" t="t" r="r" b="b"/>
              <a:pathLst>
                <a:path w="11955874" h="3333002">
                  <a:moveTo>
                    <a:pt x="0" y="0"/>
                  </a:moveTo>
                  <a:lnTo>
                    <a:pt x="11955874" y="0"/>
                  </a:lnTo>
                  <a:lnTo>
                    <a:pt x="11955874"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11955874"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RRP IN ACTION</a:t>
              </a:r>
            </a:p>
          </p:txBody>
        </p:sp>
      </p:grpSp>
      <p:sp>
        <p:nvSpPr>
          <p:cNvPr id="15" name="Freeform 15"/>
          <p:cNvSpPr/>
          <p:nvPr/>
        </p:nvSpPr>
        <p:spPr>
          <a:xfrm>
            <a:off x="7611924" y="0"/>
            <a:ext cx="4580077" cy="6857990"/>
          </a:xfrm>
          <a:custGeom>
            <a:avLst/>
            <a:gdLst/>
            <a:ahLst/>
            <a:cxnLst/>
            <a:rect l="l" t="t" r="r" b="b"/>
            <a:pathLst>
              <a:path w="6870116" h="10286985">
                <a:moveTo>
                  <a:pt x="0" y="0"/>
                </a:moveTo>
                <a:lnTo>
                  <a:pt x="6870115" y="0"/>
                </a:lnTo>
                <a:lnTo>
                  <a:pt x="6870115" y="10286985"/>
                </a:lnTo>
                <a:lnTo>
                  <a:pt x="0" y="10286985"/>
                </a:lnTo>
                <a:lnTo>
                  <a:pt x="0" y="0"/>
                </a:lnTo>
                <a:close/>
              </a:path>
            </a:pathLst>
          </a:custGeom>
          <a:blipFill>
            <a:blip r:embed="rId2"/>
            <a:stretch>
              <a:fillRect r="-8591" b="-1"/>
            </a:stretch>
          </a:blipFill>
        </p:spPr>
        <p:txBody>
          <a:bodyPr/>
          <a:lstStyle/>
          <a:p>
            <a:pPr defTabSz="609630"/>
            <a:endParaRPr lang="en-US" sz="1200">
              <a:solidFill>
                <a:prstClr val="black"/>
              </a:solidFill>
              <a:latin typeface="Calibri"/>
            </a:endParaRPr>
          </a:p>
        </p:txBody>
      </p:sp>
      <p:sp>
        <p:nvSpPr>
          <p:cNvPr id="16" name="AutoShape 16"/>
          <p:cNvSpPr/>
          <p:nvPr/>
        </p:nvSpPr>
        <p:spPr>
          <a:xfrm>
            <a:off x="394942" y="2006474"/>
            <a:ext cx="5688330" cy="1905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7" name="Group 17"/>
          <p:cNvGrpSpPr/>
          <p:nvPr/>
        </p:nvGrpSpPr>
        <p:grpSpPr>
          <a:xfrm>
            <a:off x="436098" y="2235166"/>
            <a:ext cx="5977938" cy="3342747"/>
            <a:chOff x="0" y="0"/>
            <a:chExt cx="11955876" cy="6685494"/>
          </a:xfrm>
        </p:grpSpPr>
        <p:sp>
          <p:nvSpPr>
            <p:cNvPr id="18" name="Freeform 18"/>
            <p:cNvSpPr/>
            <p:nvPr/>
          </p:nvSpPr>
          <p:spPr>
            <a:xfrm>
              <a:off x="0" y="0"/>
              <a:ext cx="11955876" cy="6685494"/>
            </a:xfrm>
            <a:custGeom>
              <a:avLst/>
              <a:gdLst/>
              <a:ahLst/>
              <a:cxnLst/>
              <a:rect l="l" t="t" r="r" b="b"/>
              <a:pathLst>
                <a:path w="11955876" h="6685494">
                  <a:moveTo>
                    <a:pt x="0" y="0"/>
                  </a:moveTo>
                  <a:lnTo>
                    <a:pt x="11955876" y="0"/>
                  </a:lnTo>
                  <a:lnTo>
                    <a:pt x="11955876"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9" name="TextBox 19"/>
            <p:cNvSpPr txBox="1"/>
            <p:nvPr/>
          </p:nvSpPr>
          <p:spPr>
            <a:xfrm>
              <a:off x="0" y="-28575"/>
              <a:ext cx="11955876" cy="6714069"/>
            </a:xfrm>
            <a:prstGeom prst="rect">
              <a:avLst/>
            </a:prstGeom>
          </p:spPr>
          <p:txBody>
            <a:bodyPr lIns="0" tIns="0" rIns="0" bIns="0" rtlCol="0" anchor="t"/>
            <a:lstStyle/>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Broadband Collaboration</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CEDS Goal 2: Strengthen Resilient Infrastructure Investments</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Mission Critical to infrastructure and resilience</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RRP served as moderator to convene Regional Stakeholders</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Included County Judges, IT Professionals, City Leaders and engineers</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Identified potential funding</a:t>
              </a:r>
            </a:p>
            <a:p>
              <a:pPr marL="388639" lvl="1" indent="-194320" defTabSz="609630">
                <a:lnSpc>
                  <a:spcPts val="1944"/>
                </a:lnSpc>
                <a:buFont typeface="Arial"/>
                <a:buChar char="•"/>
              </a:pPr>
              <a:r>
                <a:rPr lang="en-US">
                  <a:solidFill>
                    <a:srgbClr val="FFFFFF"/>
                  </a:solidFill>
                  <a:latin typeface="ITC Franklin Gothic LT"/>
                  <a:ea typeface="ITC Franklin Gothic LT"/>
                  <a:cs typeface="ITC Franklin Gothic LT"/>
                  <a:sym typeface="ITC Franklin Gothic LT"/>
                </a:rPr>
                <a:t>Set tone for future initiatives</a:t>
              </a:r>
            </a:p>
            <a:p>
              <a:pPr defTabSz="609630">
                <a:lnSpc>
                  <a:spcPts val="1944"/>
                </a:lnSpc>
              </a:pPr>
              <a:endParaRPr lang="en-US">
                <a:solidFill>
                  <a:srgbClr val="FFFFFF"/>
                </a:solidFill>
                <a:latin typeface="ITC Franklin Gothic LT"/>
                <a:ea typeface="ITC Franklin Gothic LT"/>
                <a:cs typeface="ITC Franklin Gothic LT"/>
                <a:sym typeface="ITC Franklin Gothic LT"/>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5" y="0"/>
            <a:ext cx="12191985" cy="6858000"/>
            <a:chOff x="0" y="0"/>
            <a:chExt cx="24383970" cy="13716000"/>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7" name="Freeform 7"/>
          <p:cNvSpPr/>
          <p:nvPr/>
        </p:nvSpPr>
        <p:spPr>
          <a:xfrm>
            <a:off x="6630848" y="0"/>
            <a:ext cx="5561151" cy="6857990"/>
          </a:xfrm>
          <a:custGeom>
            <a:avLst/>
            <a:gdLst/>
            <a:ahLst/>
            <a:cxnLst/>
            <a:rect l="l" t="t" r="r" b="b"/>
            <a:pathLst>
              <a:path w="8341726" h="10286985">
                <a:moveTo>
                  <a:pt x="0" y="0"/>
                </a:moveTo>
                <a:lnTo>
                  <a:pt x="8341726" y="0"/>
                </a:lnTo>
                <a:lnTo>
                  <a:pt x="8341726" y="10286985"/>
                </a:lnTo>
                <a:lnTo>
                  <a:pt x="0" y="10286985"/>
                </a:lnTo>
                <a:lnTo>
                  <a:pt x="0" y="0"/>
                </a:lnTo>
                <a:close/>
              </a:path>
            </a:pathLst>
          </a:custGeom>
          <a:blipFill>
            <a:blip r:embed="rId2"/>
            <a:stretch>
              <a:fillRect l="-351" r="-321"/>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27063" y="516440"/>
            <a:ext cx="5977937" cy="1666501"/>
            <a:chOff x="0" y="0"/>
            <a:chExt cx="11955874" cy="3333002"/>
          </a:xfrm>
        </p:grpSpPr>
        <p:sp>
          <p:nvSpPr>
            <p:cNvPr id="9" name="Freeform 9"/>
            <p:cNvSpPr/>
            <p:nvPr/>
          </p:nvSpPr>
          <p:spPr>
            <a:xfrm>
              <a:off x="0" y="0"/>
              <a:ext cx="11955874" cy="3333002"/>
            </a:xfrm>
            <a:custGeom>
              <a:avLst/>
              <a:gdLst/>
              <a:ahLst/>
              <a:cxnLst/>
              <a:rect l="l" t="t" r="r" b="b"/>
              <a:pathLst>
                <a:path w="11955874" h="3333002">
                  <a:moveTo>
                    <a:pt x="0" y="0"/>
                  </a:moveTo>
                  <a:lnTo>
                    <a:pt x="11955874" y="0"/>
                  </a:lnTo>
                  <a:lnTo>
                    <a:pt x="11955874"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0" y="66675"/>
              <a:ext cx="11955874"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RRP IN ACTION</a:t>
              </a:r>
            </a:p>
          </p:txBody>
        </p:sp>
      </p:grpSp>
      <p:sp>
        <p:nvSpPr>
          <p:cNvPr id="11" name="AutoShape 11"/>
          <p:cNvSpPr/>
          <p:nvPr/>
        </p:nvSpPr>
        <p:spPr>
          <a:xfrm>
            <a:off x="327063" y="2392490"/>
            <a:ext cx="5322570" cy="1905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2" name="Group 12"/>
          <p:cNvGrpSpPr/>
          <p:nvPr/>
        </p:nvGrpSpPr>
        <p:grpSpPr>
          <a:xfrm>
            <a:off x="327040" y="2620695"/>
            <a:ext cx="5977938" cy="3342747"/>
            <a:chOff x="0" y="0"/>
            <a:chExt cx="11955876" cy="6685494"/>
          </a:xfrm>
        </p:grpSpPr>
        <p:sp>
          <p:nvSpPr>
            <p:cNvPr id="13" name="Freeform 13"/>
            <p:cNvSpPr/>
            <p:nvPr/>
          </p:nvSpPr>
          <p:spPr>
            <a:xfrm>
              <a:off x="0" y="0"/>
              <a:ext cx="11955876" cy="6685494"/>
            </a:xfrm>
            <a:custGeom>
              <a:avLst/>
              <a:gdLst/>
              <a:ahLst/>
              <a:cxnLst/>
              <a:rect l="l" t="t" r="r" b="b"/>
              <a:pathLst>
                <a:path w="11955876" h="6685494">
                  <a:moveTo>
                    <a:pt x="0" y="0"/>
                  </a:moveTo>
                  <a:lnTo>
                    <a:pt x="11955876" y="0"/>
                  </a:lnTo>
                  <a:lnTo>
                    <a:pt x="11955876"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85725"/>
              <a:ext cx="11955876" cy="6771219"/>
            </a:xfrm>
            <a:prstGeom prst="rect">
              <a:avLst/>
            </a:prstGeom>
          </p:spPr>
          <p:txBody>
            <a:bodyPr lIns="0" tIns="0" rIns="0" bIns="0" rtlCol="0" anchor="t"/>
            <a:lstStyle/>
            <a:p>
              <a:pPr marL="325771" lvl="1" indent="-162885"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Workforce &amp; Economic Development Accellerator</a:t>
              </a:r>
            </a:p>
            <a:p>
              <a:pPr marL="325771" lvl="1" indent="-162885"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$1,000,000 ARPA Funds through EDA</a:t>
              </a:r>
            </a:p>
            <a:p>
              <a:pPr marL="325771" lvl="1" indent="-162885"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CEDS Goal 3: Promote Workforce Agility</a:t>
              </a:r>
            </a:p>
            <a:p>
              <a:pPr marL="325771" lvl="1" indent="-162885"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Partners:</a:t>
              </a:r>
            </a:p>
            <a:p>
              <a:pPr marL="777279" lvl="2" indent="-259093"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TAMUCC (CEDS Committee Member)</a:t>
              </a:r>
            </a:p>
            <a:p>
              <a:pPr marL="777279" lvl="2" indent="-259093"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UTSA</a:t>
              </a:r>
            </a:p>
            <a:p>
              <a:pPr marL="777279" lvl="2" indent="-259093"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CBCOG</a:t>
              </a:r>
            </a:p>
            <a:p>
              <a:pPr defTabSz="609630">
                <a:lnSpc>
                  <a:spcPts val="2376"/>
                </a:lnSpc>
              </a:pPr>
              <a:endParaRPr lang="en-US">
                <a:solidFill>
                  <a:srgbClr val="FDFDFF"/>
                </a:solidFill>
                <a:latin typeface="ITC Franklin Gothic LT"/>
                <a:ea typeface="ITC Franklin Gothic LT"/>
                <a:cs typeface="ITC Franklin Gothic LT"/>
                <a:sym typeface="ITC Franklin Gothic L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F918B-3E36-CB42-0944-375877E3AB26}"/>
              </a:ext>
            </a:extLst>
          </p:cNvPr>
          <p:cNvPicPr>
            <a:picLocks noChangeAspect="1"/>
          </p:cNvPicPr>
          <p:nvPr/>
        </p:nvPicPr>
        <p:blipFill>
          <a:blip r:embed="rId2"/>
          <a:stretch>
            <a:fillRect/>
          </a:stretch>
        </p:blipFill>
        <p:spPr>
          <a:xfrm>
            <a:off x="0" y="-127000"/>
            <a:ext cx="12192000" cy="7101839"/>
          </a:xfrm>
          <a:prstGeom prst="rect">
            <a:avLst/>
          </a:prstGeom>
        </p:spPr>
      </p:pic>
      <p:sp>
        <p:nvSpPr>
          <p:cNvPr id="2" name="TextBox 1">
            <a:extLst>
              <a:ext uri="{FF2B5EF4-FFF2-40B4-BE49-F238E27FC236}">
                <a16:creationId xmlns:a16="http://schemas.microsoft.com/office/drawing/2014/main" id="{EA06DC8D-AB58-3BF8-C23F-C04CF32A98D5}"/>
              </a:ext>
            </a:extLst>
          </p:cNvPr>
          <p:cNvSpPr txBox="1"/>
          <p:nvPr/>
        </p:nvSpPr>
        <p:spPr>
          <a:xfrm>
            <a:off x="0" y="5805288"/>
            <a:ext cx="55721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Interactive EDD Map available at: </a:t>
            </a: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www.nado.org/EDDMap</a:t>
            </a:r>
            <a:endPar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781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643466" y="786383"/>
            <a:ext cx="3517567" cy="1093217"/>
            <a:chOff x="0" y="0"/>
            <a:chExt cx="7035134" cy="2186434"/>
          </a:xfrm>
        </p:grpSpPr>
        <p:sp>
          <p:nvSpPr>
            <p:cNvPr id="8" name="Freeform 8"/>
            <p:cNvSpPr/>
            <p:nvPr/>
          </p:nvSpPr>
          <p:spPr>
            <a:xfrm>
              <a:off x="0" y="0"/>
              <a:ext cx="7035134" cy="2186434"/>
            </a:xfrm>
            <a:custGeom>
              <a:avLst/>
              <a:gdLst/>
              <a:ahLst/>
              <a:cxnLst/>
              <a:rect l="l" t="t" r="r" b="b"/>
              <a:pathLst>
                <a:path w="7035134" h="2186434">
                  <a:moveTo>
                    <a:pt x="0" y="0"/>
                  </a:moveTo>
                  <a:lnTo>
                    <a:pt x="7035134" y="0"/>
                  </a:lnTo>
                  <a:lnTo>
                    <a:pt x="7035134" y="2186434"/>
                  </a:lnTo>
                  <a:lnTo>
                    <a:pt x="0" y="218643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57150"/>
              <a:ext cx="7035134" cy="2129284"/>
            </a:xfrm>
            <a:prstGeom prst="rect">
              <a:avLst/>
            </a:prstGeom>
          </p:spPr>
          <p:txBody>
            <a:bodyPr lIns="0" tIns="0" rIns="0" bIns="0" rtlCol="0" anchor="b"/>
            <a:lstStyle/>
            <a:p>
              <a:pPr algn="ctr" defTabSz="609630">
                <a:lnSpc>
                  <a:spcPts val="3888"/>
                </a:lnSpc>
              </a:pPr>
              <a:r>
                <a:rPr lang="en-US" sz="3600" spc="-50">
                  <a:solidFill>
                    <a:srgbClr val="FFFFFF"/>
                  </a:solidFill>
                  <a:latin typeface="Bookmania"/>
                  <a:ea typeface="Bookmania"/>
                  <a:cs typeface="Bookmania"/>
                  <a:sym typeface="Bookmania"/>
                </a:rPr>
                <a:t>RRP IN ACTION</a:t>
              </a:r>
            </a:p>
          </p:txBody>
        </p:sp>
      </p:grpSp>
      <p:sp>
        <p:nvSpPr>
          <p:cNvPr id="10" name="Freeform 10"/>
          <p:cNvSpPr/>
          <p:nvPr/>
        </p:nvSpPr>
        <p:spPr>
          <a:xfrm>
            <a:off x="5232400" y="786382"/>
            <a:ext cx="6238240" cy="5421377"/>
          </a:xfrm>
          <a:custGeom>
            <a:avLst/>
            <a:gdLst/>
            <a:ahLst/>
            <a:cxnLst/>
            <a:rect l="l" t="t" r="r" b="b"/>
            <a:pathLst>
              <a:path w="9357360" h="8132066">
                <a:moveTo>
                  <a:pt x="0" y="0"/>
                </a:moveTo>
                <a:lnTo>
                  <a:pt x="9357360" y="0"/>
                </a:lnTo>
                <a:lnTo>
                  <a:pt x="9357360" y="8132066"/>
                </a:lnTo>
                <a:lnTo>
                  <a:pt x="0" y="8132066"/>
                </a:lnTo>
                <a:lnTo>
                  <a:pt x="0" y="0"/>
                </a:lnTo>
                <a:close/>
              </a:path>
            </a:pathLst>
          </a:custGeom>
          <a:blipFill>
            <a:blip r:embed="rId2"/>
            <a:stretch>
              <a:fillRect l="-6896" r="-6896"/>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685800" y="1866560"/>
            <a:ext cx="3517567" cy="4305641"/>
            <a:chOff x="0" y="0"/>
            <a:chExt cx="7035134" cy="8611281"/>
          </a:xfrm>
        </p:grpSpPr>
        <p:sp>
          <p:nvSpPr>
            <p:cNvPr id="12" name="Freeform 12"/>
            <p:cNvSpPr/>
            <p:nvPr/>
          </p:nvSpPr>
          <p:spPr>
            <a:xfrm>
              <a:off x="0" y="0"/>
              <a:ext cx="7035134" cy="8611281"/>
            </a:xfrm>
            <a:custGeom>
              <a:avLst/>
              <a:gdLst/>
              <a:ahLst/>
              <a:cxnLst/>
              <a:rect l="l" t="t" r="r" b="b"/>
              <a:pathLst>
                <a:path w="7035134" h="8611281">
                  <a:moveTo>
                    <a:pt x="0" y="0"/>
                  </a:moveTo>
                  <a:lnTo>
                    <a:pt x="7035134" y="0"/>
                  </a:lnTo>
                  <a:lnTo>
                    <a:pt x="7035134" y="8611281"/>
                  </a:lnTo>
                  <a:lnTo>
                    <a:pt x="0" y="8611281"/>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0" y="-19050"/>
              <a:ext cx="7035134" cy="8630331"/>
            </a:xfrm>
            <a:prstGeom prst="rect">
              <a:avLst/>
            </a:prstGeom>
          </p:spPr>
          <p:txBody>
            <a:bodyPr lIns="0" tIns="0" rIns="0" bIns="0" rtlCol="0" anchor="t"/>
            <a:lstStyle/>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GeoRED</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CEDS Goal 4: Support Community Well-Being</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Collect GIS Data for region to identify high risk areas</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Started with Aransas, Bee, Refugio,  and San Patricio Counties </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Added Nueces, Jim Wells, Kleberg</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Train practitioners in counties to use data for real-time response</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Provides full time Coordinator to outreach and assemble stakeholders, gather and distribute data </a:t>
              </a:r>
            </a:p>
            <a:p>
              <a:pPr marL="359491" lvl="1" indent="-179746" defTabSz="609630">
                <a:lnSpc>
                  <a:spcPts val="1758"/>
                </a:lnSpc>
                <a:buFont typeface="Arial"/>
                <a:buChar char="•"/>
              </a:pPr>
              <a:r>
                <a:rPr lang="en-US" sz="1665">
                  <a:solidFill>
                    <a:srgbClr val="FDFDFF"/>
                  </a:solidFill>
                  <a:latin typeface="ITC Franklin Gothic LT"/>
                  <a:ea typeface="ITC Franklin Gothic LT"/>
                  <a:cs typeface="ITC Franklin Gothic LT"/>
                  <a:sym typeface="ITC Franklin Gothic LT"/>
                </a:rPr>
                <a:t>Adding additional layers for Situational Awareness Tool, Flood Study &amp; others</a:t>
              </a:r>
            </a:p>
            <a:p>
              <a:pPr defTabSz="609630">
                <a:lnSpc>
                  <a:spcPts val="1758"/>
                </a:lnSpc>
              </a:pPr>
              <a:endParaRPr lang="en-US" sz="1665">
                <a:solidFill>
                  <a:srgbClr val="FDFDFF"/>
                </a:solidFill>
                <a:latin typeface="ITC Franklin Gothic LT"/>
                <a:ea typeface="ITC Franklin Gothic LT"/>
                <a:cs typeface="ITC Franklin Gothic LT"/>
                <a:sym typeface="ITC Franklin Gothic LT"/>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806402" y="786383"/>
            <a:ext cx="4021185" cy="1341374"/>
            <a:chOff x="0" y="0"/>
            <a:chExt cx="8042370" cy="2682748"/>
          </a:xfrm>
        </p:grpSpPr>
        <p:sp>
          <p:nvSpPr>
            <p:cNvPr id="8" name="Freeform 8"/>
            <p:cNvSpPr/>
            <p:nvPr/>
          </p:nvSpPr>
          <p:spPr>
            <a:xfrm>
              <a:off x="0" y="0"/>
              <a:ext cx="8042370" cy="2682748"/>
            </a:xfrm>
            <a:custGeom>
              <a:avLst/>
              <a:gdLst/>
              <a:ahLst/>
              <a:cxnLst/>
              <a:rect l="l" t="t" r="r" b="b"/>
              <a:pathLst>
                <a:path w="8042370" h="2682748">
                  <a:moveTo>
                    <a:pt x="0" y="0"/>
                  </a:moveTo>
                  <a:lnTo>
                    <a:pt x="8042370" y="0"/>
                  </a:lnTo>
                  <a:lnTo>
                    <a:pt x="8042370" y="2682748"/>
                  </a:lnTo>
                  <a:lnTo>
                    <a:pt x="0" y="2682748"/>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57150"/>
              <a:ext cx="8042370" cy="2625598"/>
            </a:xfrm>
            <a:prstGeom prst="rect">
              <a:avLst/>
            </a:prstGeom>
          </p:spPr>
          <p:txBody>
            <a:bodyPr lIns="0" tIns="0" rIns="0" bIns="0" rtlCol="0" anchor="b"/>
            <a:lstStyle/>
            <a:p>
              <a:pPr defTabSz="609630">
                <a:lnSpc>
                  <a:spcPts val="3888"/>
                </a:lnSpc>
              </a:pPr>
              <a:r>
                <a:rPr lang="en-US" sz="3600" spc="-50">
                  <a:solidFill>
                    <a:srgbClr val="FFFFFF"/>
                  </a:solidFill>
                  <a:latin typeface="Bookmania"/>
                  <a:ea typeface="Bookmania"/>
                  <a:cs typeface="Bookmania"/>
                  <a:sym typeface="Bookmania"/>
                </a:rPr>
                <a:t>Looking to the Future</a:t>
              </a:r>
            </a:p>
          </p:txBody>
        </p:sp>
      </p:grpSp>
      <p:sp>
        <p:nvSpPr>
          <p:cNvPr id="10" name="Freeform 10"/>
          <p:cNvSpPr/>
          <p:nvPr/>
        </p:nvSpPr>
        <p:spPr>
          <a:xfrm>
            <a:off x="4653280" y="0"/>
            <a:ext cx="7538719" cy="6858000"/>
          </a:xfrm>
          <a:custGeom>
            <a:avLst/>
            <a:gdLst/>
            <a:ahLst/>
            <a:cxnLst/>
            <a:rect l="l" t="t" r="r" b="b"/>
            <a:pathLst>
              <a:path w="11308078" h="10287000">
                <a:moveTo>
                  <a:pt x="0" y="0"/>
                </a:moveTo>
                <a:lnTo>
                  <a:pt x="11308078" y="0"/>
                </a:lnTo>
                <a:lnTo>
                  <a:pt x="11308078" y="10287000"/>
                </a:lnTo>
                <a:lnTo>
                  <a:pt x="0" y="10287000"/>
                </a:lnTo>
                <a:lnTo>
                  <a:pt x="0" y="0"/>
                </a:lnTo>
                <a:close/>
              </a:path>
            </a:pathLst>
          </a:custGeom>
          <a:blipFill>
            <a:blip r:embed="rId2"/>
            <a:stretch>
              <a:fillRect l="-17121" r="-17121"/>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568381" y="2127758"/>
            <a:ext cx="3917499" cy="4383530"/>
            <a:chOff x="0" y="0"/>
            <a:chExt cx="7834998" cy="8767060"/>
          </a:xfrm>
        </p:grpSpPr>
        <p:sp>
          <p:nvSpPr>
            <p:cNvPr id="12" name="Freeform 12"/>
            <p:cNvSpPr/>
            <p:nvPr/>
          </p:nvSpPr>
          <p:spPr>
            <a:xfrm>
              <a:off x="0" y="0"/>
              <a:ext cx="7834998" cy="8767060"/>
            </a:xfrm>
            <a:custGeom>
              <a:avLst/>
              <a:gdLst/>
              <a:ahLst/>
              <a:cxnLst/>
              <a:rect l="l" t="t" r="r" b="b"/>
              <a:pathLst>
                <a:path w="7834998" h="8767060">
                  <a:moveTo>
                    <a:pt x="0" y="0"/>
                  </a:moveTo>
                  <a:lnTo>
                    <a:pt x="7834998" y="0"/>
                  </a:lnTo>
                  <a:lnTo>
                    <a:pt x="7834998" y="8767060"/>
                  </a:lnTo>
                  <a:lnTo>
                    <a:pt x="0" y="876706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0" y="-85725"/>
              <a:ext cx="7834998" cy="8852785"/>
            </a:xfrm>
            <a:prstGeom prst="rect">
              <a:avLst/>
            </a:prstGeom>
          </p:spPr>
          <p:txBody>
            <a:bodyPr lIns="0" tIns="0" rIns="0" bIns="0" rtlCol="0" anchor="t"/>
            <a:lstStyle/>
            <a:p>
              <a:pPr marL="325771" lvl="1" indent="-162885" defTabSz="609630">
                <a:lnSpc>
                  <a:spcPts val="2376"/>
                </a:lnSpc>
                <a:buFont typeface="Arial"/>
                <a:buChar char="•"/>
              </a:pPr>
              <a:r>
                <a:rPr lang="en-US">
                  <a:solidFill>
                    <a:srgbClr val="FDFDFF"/>
                  </a:solidFill>
                  <a:latin typeface="ITC Franklin Gothic LT"/>
                  <a:ea typeface="ITC Franklin Gothic LT"/>
                  <a:cs typeface="ITC Franklin Gothic LT"/>
                  <a:sym typeface="ITC Franklin Gothic LT"/>
                </a:rPr>
                <a:t>Incorporate new partners such as The Water Institute</a:t>
              </a:r>
            </a:p>
            <a:p>
              <a:pPr marL="325771" lvl="1" indent="-162885" defTabSz="609630">
                <a:lnSpc>
                  <a:spcPts val="2376"/>
                </a:lnSpc>
                <a:buFont typeface="Arial"/>
                <a:buChar char="•"/>
              </a:pPr>
              <a:r>
                <a:rPr lang="en-US">
                  <a:solidFill>
                    <a:srgbClr val="FFFFFF"/>
                  </a:solidFill>
                  <a:latin typeface="ITC Franklin Gothic LT"/>
                  <a:ea typeface="ITC Franklin Gothic LT"/>
                  <a:cs typeface="ITC Franklin Gothic LT"/>
                  <a:sym typeface="ITC Franklin Gothic LT"/>
                </a:rPr>
                <a:t>Focus CEDS on economic development for rural counties</a:t>
              </a:r>
            </a:p>
            <a:p>
              <a:pPr defTabSz="609630">
                <a:lnSpc>
                  <a:spcPts val="2376"/>
                </a:lnSpc>
              </a:pPr>
              <a:endParaRPr lang="en-US">
                <a:solidFill>
                  <a:srgbClr val="FFFFFF"/>
                </a:solidFill>
                <a:latin typeface="ITC Franklin Gothic LT"/>
                <a:ea typeface="ITC Franklin Gothic LT"/>
                <a:cs typeface="ITC Franklin Gothic LT"/>
                <a:sym typeface="ITC Franklin Gothic LT"/>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B3560"/>
        </a:solidFill>
        <a:effectLst/>
      </p:bgPr>
    </p:bg>
    <p:spTree>
      <p:nvGrpSpPr>
        <p:cNvPr id="1" name=""/>
        <p:cNvGrpSpPr/>
        <p:nvPr/>
      </p:nvGrpSpPr>
      <p:grpSpPr>
        <a:xfrm>
          <a:off x="0" y="0"/>
          <a:ext cx="0" cy="0"/>
          <a:chOff x="0" y="0"/>
          <a:chExt cx="0" cy="0"/>
        </a:xfrm>
      </p:grpSpPr>
      <p:grpSp>
        <p:nvGrpSpPr>
          <p:cNvPr id="2" name="Group 2"/>
          <p:cNvGrpSpPr/>
          <p:nvPr/>
        </p:nvGrpSpPr>
        <p:grpSpPr>
          <a:xfrm>
            <a:off x="6096000" y="0"/>
            <a:ext cx="6096000" cy="6858000"/>
            <a:chOff x="0" y="0"/>
            <a:chExt cx="812800" cy="914400"/>
          </a:xfrm>
        </p:grpSpPr>
        <p:sp>
          <p:nvSpPr>
            <p:cNvPr id="3" name="Freeform 3"/>
            <p:cNvSpPr/>
            <p:nvPr/>
          </p:nvSpPr>
          <p:spPr>
            <a:xfrm>
              <a:off x="0" y="0"/>
              <a:ext cx="812800" cy="914400"/>
            </a:xfrm>
            <a:custGeom>
              <a:avLst/>
              <a:gdLst/>
              <a:ahLst/>
              <a:cxnLst/>
              <a:rect l="l" t="t" r="r" b="b"/>
              <a:pathLst>
                <a:path w="812800" h="914400">
                  <a:moveTo>
                    <a:pt x="0" y="0"/>
                  </a:moveTo>
                  <a:lnTo>
                    <a:pt x="812800" y="0"/>
                  </a:lnTo>
                  <a:lnTo>
                    <a:pt x="812800" y="914400"/>
                  </a:lnTo>
                  <a:lnTo>
                    <a:pt x="0" y="914400"/>
                  </a:lnTo>
                  <a:close/>
                </a:path>
              </a:pathLst>
            </a:custGeom>
            <a:blipFill>
              <a:blip r:embed="rId2"/>
              <a:stretch>
                <a:fillRect l="-34269" r="-34269"/>
              </a:stretch>
            </a:blipFill>
          </p:spPr>
          <p:txBody>
            <a:bodyPr/>
            <a:lstStyle/>
            <a:p>
              <a:pPr defTabSz="609630"/>
              <a:endParaRPr lang="en-US" sz="1200">
                <a:solidFill>
                  <a:prstClr val="black"/>
                </a:solidFill>
                <a:latin typeface="Calibri"/>
              </a:endParaRPr>
            </a:p>
          </p:txBody>
        </p:sp>
      </p:grpSp>
      <p:sp>
        <p:nvSpPr>
          <p:cNvPr id="4" name="TextBox 4"/>
          <p:cNvSpPr txBox="1"/>
          <p:nvPr/>
        </p:nvSpPr>
        <p:spPr>
          <a:xfrm>
            <a:off x="439699" y="929475"/>
            <a:ext cx="5127553" cy="1641475"/>
          </a:xfrm>
          <a:prstGeom prst="rect">
            <a:avLst/>
          </a:prstGeom>
        </p:spPr>
        <p:txBody>
          <a:bodyPr lIns="0" tIns="0" rIns="0" bIns="0" rtlCol="0" anchor="t">
            <a:spAutoFit/>
          </a:bodyPr>
          <a:lstStyle/>
          <a:p>
            <a:pPr defTabSz="609630">
              <a:lnSpc>
                <a:spcPts val="6400"/>
              </a:lnSpc>
              <a:spcBef>
                <a:spcPct val="0"/>
              </a:spcBef>
            </a:pPr>
            <a:r>
              <a:rPr lang="en-US" sz="5334" b="1">
                <a:solidFill>
                  <a:srgbClr val="FDFDFF"/>
                </a:solidFill>
                <a:latin typeface="Open Sans Bold"/>
                <a:ea typeface="Open Sans Bold"/>
                <a:cs typeface="Open Sans Bold"/>
                <a:sym typeface="Open Sans Bold"/>
              </a:rPr>
              <a:t>Transportation Planning</a:t>
            </a:r>
          </a:p>
        </p:txBody>
      </p:sp>
      <p:sp>
        <p:nvSpPr>
          <p:cNvPr id="5" name="TextBox 5"/>
          <p:cNvSpPr txBox="1"/>
          <p:nvPr/>
        </p:nvSpPr>
        <p:spPr>
          <a:xfrm>
            <a:off x="439699" y="2838629"/>
            <a:ext cx="5440883" cy="1987724"/>
          </a:xfrm>
          <a:prstGeom prst="rect">
            <a:avLst/>
          </a:prstGeom>
        </p:spPr>
        <p:txBody>
          <a:bodyPr lIns="0" tIns="0" rIns="0" bIns="0" rtlCol="0" anchor="t">
            <a:spAutoFit/>
          </a:bodyPr>
          <a:lstStyle/>
          <a:p>
            <a:pPr defTabSz="609630">
              <a:lnSpc>
                <a:spcPts val="3080"/>
              </a:lnSpc>
              <a:spcBef>
                <a:spcPct val="0"/>
              </a:spcBef>
            </a:pPr>
            <a:r>
              <a:rPr lang="en-US" sz="2800">
                <a:solidFill>
                  <a:srgbClr val="FDFDFF"/>
                </a:solidFill>
                <a:latin typeface="Open Sans"/>
                <a:ea typeface="Open Sans"/>
                <a:cs typeface="Open Sans"/>
                <a:sym typeface="Open Sans"/>
              </a:rPr>
              <a:t>In partnership with TxDOT and the Corpus Christi MPO, CBCOG looks to provide comprehensive transportation planning, particularly in the rural areas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B356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192000" y="-90616"/>
            <a:ext cx="6243345" cy="6243345"/>
            <a:chOff x="0" y="0"/>
            <a:chExt cx="6350000" cy="6350000"/>
          </a:xfrm>
        </p:grpSpPr>
        <p:sp>
          <p:nvSpPr>
            <p:cNvPr id="3" name="Freeform 3"/>
            <p:cNvSpPr/>
            <p:nvPr/>
          </p:nvSpPr>
          <p:spPr>
            <a:xfrm>
              <a:off x="0" y="0"/>
              <a:ext cx="6350000" cy="6350000"/>
            </a:xfrm>
            <a:custGeom>
              <a:avLst/>
              <a:gdLst/>
              <a:ahLst/>
              <a:cxnLst/>
              <a:rect l="l" t="t" r="r" b="b"/>
              <a:pathLst>
                <a:path w="6350000" h="6350000">
                  <a:moveTo>
                    <a:pt x="6350000" y="3175000"/>
                  </a:moveTo>
                  <a:cubicBezTo>
                    <a:pt x="6350000" y="1421130"/>
                    <a:pt x="4928870" y="0"/>
                    <a:pt x="3175000" y="0"/>
                  </a:cubicBezTo>
                  <a:lnTo>
                    <a:pt x="0" y="0"/>
                  </a:lnTo>
                  <a:lnTo>
                    <a:pt x="0" y="3175000"/>
                  </a:lnTo>
                  <a:cubicBezTo>
                    <a:pt x="0" y="4928870"/>
                    <a:pt x="1421130" y="6350000"/>
                    <a:pt x="3175000" y="6350000"/>
                  </a:cubicBezTo>
                  <a:cubicBezTo>
                    <a:pt x="4928870" y="6350000"/>
                    <a:pt x="6350000" y="4928870"/>
                    <a:pt x="6350000" y="3175000"/>
                  </a:cubicBezTo>
                  <a:close/>
                </a:path>
              </a:pathLst>
            </a:custGeom>
            <a:solidFill>
              <a:srgbClr val="2B3560"/>
            </a:solidFill>
          </p:spPr>
          <p:txBody>
            <a:bodyPr/>
            <a:lstStyle/>
            <a:p>
              <a:pPr defTabSz="609630"/>
              <a:endParaRPr lang="en-US" sz="1200">
                <a:solidFill>
                  <a:prstClr val="black"/>
                </a:solidFill>
                <a:latin typeface="Calibri"/>
              </a:endParaRPr>
            </a:p>
          </p:txBody>
        </p:sp>
        <p:sp>
          <p:nvSpPr>
            <p:cNvPr id="4" name="Freeform 4"/>
            <p:cNvSpPr/>
            <p:nvPr/>
          </p:nvSpPr>
          <p:spPr>
            <a:xfrm>
              <a:off x="199010" y="359986"/>
              <a:ext cx="5898640" cy="5630028"/>
            </a:xfrm>
            <a:custGeom>
              <a:avLst/>
              <a:gdLst/>
              <a:ahLst/>
              <a:cxnLst/>
              <a:rect l="l" t="t" r="r" b="b"/>
              <a:pathLst>
                <a:path w="5898640" h="5630028">
                  <a:moveTo>
                    <a:pt x="2949320" y="4504"/>
                  </a:moveTo>
                  <a:cubicBezTo>
                    <a:pt x="1942227" y="0"/>
                    <a:pt x="1009702" y="534693"/>
                    <a:pt x="504851" y="1406118"/>
                  </a:cubicBezTo>
                  <a:cubicBezTo>
                    <a:pt x="0" y="2277543"/>
                    <a:pt x="0" y="3352485"/>
                    <a:pt x="504851" y="4223910"/>
                  </a:cubicBezTo>
                  <a:cubicBezTo>
                    <a:pt x="1009702" y="5095335"/>
                    <a:pt x="1942227" y="5630028"/>
                    <a:pt x="2949320" y="5625524"/>
                  </a:cubicBezTo>
                  <a:cubicBezTo>
                    <a:pt x="3956413" y="5630028"/>
                    <a:pt x="4888938" y="5095335"/>
                    <a:pt x="5393789" y="4223910"/>
                  </a:cubicBezTo>
                  <a:cubicBezTo>
                    <a:pt x="5898640" y="3352485"/>
                    <a:pt x="5898640" y="2277543"/>
                    <a:pt x="5393789" y="1406118"/>
                  </a:cubicBezTo>
                  <a:cubicBezTo>
                    <a:pt x="4888938" y="534693"/>
                    <a:pt x="3956413" y="0"/>
                    <a:pt x="2949320" y="4504"/>
                  </a:cubicBezTo>
                  <a:close/>
                </a:path>
              </a:pathLst>
            </a:custGeom>
            <a:blipFill>
              <a:blip r:embed="rId2"/>
              <a:stretch>
                <a:fillRect l="-24411" r="-29660" b="-3174"/>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6761416" y="0"/>
            <a:ext cx="5430585" cy="6858000"/>
            <a:chOff x="0" y="0"/>
            <a:chExt cx="920796" cy="1162825"/>
          </a:xfrm>
        </p:grpSpPr>
        <p:sp>
          <p:nvSpPr>
            <p:cNvPr id="6" name="Freeform 6"/>
            <p:cNvSpPr/>
            <p:nvPr/>
          </p:nvSpPr>
          <p:spPr>
            <a:xfrm>
              <a:off x="0" y="0"/>
              <a:ext cx="920796" cy="1162825"/>
            </a:xfrm>
            <a:custGeom>
              <a:avLst/>
              <a:gdLst/>
              <a:ahLst/>
              <a:cxnLst/>
              <a:rect l="l" t="t" r="r" b="b"/>
              <a:pathLst>
                <a:path w="920796" h="1162825">
                  <a:moveTo>
                    <a:pt x="0" y="0"/>
                  </a:moveTo>
                  <a:lnTo>
                    <a:pt x="920796" y="0"/>
                  </a:lnTo>
                  <a:lnTo>
                    <a:pt x="920796" y="1162825"/>
                  </a:lnTo>
                  <a:lnTo>
                    <a:pt x="0" y="1162825"/>
                  </a:lnTo>
                  <a:close/>
                </a:path>
              </a:pathLst>
            </a:custGeom>
            <a:blipFill>
              <a:blip r:embed="rId3"/>
              <a:stretch>
                <a:fillRect l="-44595" r="-44595"/>
              </a:stretch>
            </a:blipFill>
          </p:spPr>
          <p:txBody>
            <a:bodyPr/>
            <a:lstStyle/>
            <a:p>
              <a:pPr defTabSz="609630"/>
              <a:endParaRPr lang="en-US" sz="1200">
                <a:solidFill>
                  <a:prstClr val="black"/>
                </a:solidFill>
                <a:latin typeface="Calibri"/>
              </a:endParaRPr>
            </a:p>
          </p:txBody>
        </p:sp>
      </p:grpSp>
      <p:sp>
        <p:nvSpPr>
          <p:cNvPr id="7" name="TextBox 7"/>
          <p:cNvSpPr txBox="1"/>
          <p:nvPr/>
        </p:nvSpPr>
        <p:spPr>
          <a:xfrm>
            <a:off x="410074" y="988724"/>
            <a:ext cx="5127553" cy="1641475"/>
          </a:xfrm>
          <a:prstGeom prst="rect">
            <a:avLst/>
          </a:prstGeom>
        </p:spPr>
        <p:txBody>
          <a:bodyPr lIns="0" tIns="0" rIns="0" bIns="0" rtlCol="0" anchor="t">
            <a:spAutoFit/>
          </a:bodyPr>
          <a:lstStyle/>
          <a:p>
            <a:pPr defTabSz="609630">
              <a:lnSpc>
                <a:spcPts val="6400"/>
              </a:lnSpc>
              <a:spcBef>
                <a:spcPct val="0"/>
              </a:spcBef>
            </a:pPr>
            <a:r>
              <a:rPr lang="en-US" sz="5334" b="1">
                <a:solidFill>
                  <a:srgbClr val="FDFDFF"/>
                </a:solidFill>
                <a:latin typeface="Open Sans Bold"/>
                <a:ea typeface="Open Sans Bold"/>
                <a:cs typeface="Open Sans Bold"/>
                <a:sym typeface="Open Sans Bold"/>
              </a:rPr>
              <a:t>Broadband Planning</a:t>
            </a:r>
          </a:p>
        </p:txBody>
      </p:sp>
      <p:sp>
        <p:nvSpPr>
          <p:cNvPr id="8" name="TextBox 8"/>
          <p:cNvSpPr txBox="1"/>
          <p:nvPr/>
        </p:nvSpPr>
        <p:spPr>
          <a:xfrm>
            <a:off x="410074" y="2942314"/>
            <a:ext cx="5440883" cy="1987724"/>
          </a:xfrm>
          <a:prstGeom prst="rect">
            <a:avLst/>
          </a:prstGeom>
        </p:spPr>
        <p:txBody>
          <a:bodyPr lIns="0" tIns="0" rIns="0" bIns="0" rtlCol="0" anchor="t">
            <a:spAutoFit/>
          </a:bodyPr>
          <a:lstStyle/>
          <a:p>
            <a:pPr defTabSz="609630">
              <a:lnSpc>
                <a:spcPts val="3080"/>
              </a:lnSpc>
              <a:spcBef>
                <a:spcPct val="0"/>
              </a:spcBef>
            </a:pPr>
            <a:r>
              <a:rPr lang="en-US" sz="2800" dirty="0">
                <a:solidFill>
                  <a:srgbClr val="FDFDFF"/>
                </a:solidFill>
                <a:latin typeface="Open Sans"/>
                <a:ea typeface="Open Sans"/>
                <a:cs typeface="Open Sans"/>
                <a:sym typeface="Open Sans"/>
              </a:rPr>
              <a:t>In partnership with Stakeholders, CBCOG looks to provide comprehensive telecommunications planning, particularly in the rural areas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B3560"/>
        </a:solidFill>
        <a:effectLst/>
      </p:bgPr>
    </p:bg>
    <p:spTree>
      <p:nvGrpSpPr>
        <p:cNvPr id="1" name=""/>
        <p:cNvGrpSpPr/>
        <p:nvPr/>
      </p:nvGrpSpPr>
      <p:grpSpPr>
        <a:xfrm>
          <a:off x="0" y="0"/>
          <a:ext cx="0" cy="0"/>
          <a:chOff x="0" y="0"/>
          <a:chExt cx="0" cy="0"/>
        </a:xfrm>
      </p:grpSpPr>
      <p:grpSp>
        <p:nvGrpSpPr>
          <p:cNvPr id="2" name="Group 2"/>
          <p:cNvGrpSpPr/>
          <p:nvPr/>
        </p:nvGrpSpPr>
        <p:grpSpPr>
          <a:xfrm>
            <a:off x="6448867" y="0"/>
            <a:ext cx="5743133" cy="6858000"/>
            <a:chOff x="0" y="0"/>
            <a:chExt cx="1065660" cy="1272528"/>
          </a:xfrm>
        </p:grpSpPr>
        <p:sp>
          <p:nvSpPr>
            <p:cNvPr id="3" name="Freeform 3"/>
            <p:cNvSpPr/>
            <p:nvPr/>
          </p:nvSpPr>
          <p:spPr>
            <a:xfrm>
              <a:off x="0" y="0"/>
              <a:ext cx="1065660" cy="1272528"/>
            </a:xfrm>
            <a:custGeom>
              <a:avLst/>
              <a:gdLst/>
              <a:ahLst/>
              <a:cxnLst/>
              <a:rect l="l" t="t" r="r" b="b"/>
              <a:pathLst>
                <a:path w="1065660" h="1272528">
                  <a:moveTo>
                    <a:pt x="0" y="0"/>
                  </a:moveTo>
                  <a:lnTo>
                    <a:pt x="1065660" y="0"/>
                  </a:lnTo>
                  <a:lnTo>
                    <a:pt x="1065660" y="1272528"/>
                  </a:lnTo>
                  <a:lnTo>
                    <a:pt x="0" y="1272528"/>
                  </a:lnTo>
                  <a:close/>
                </a:path>
              </a:pathLst>
            </a:custGeom>
            <a:blipFill>
              <a:blip r:embed="rId2"/>
              <a:stretch>
                <a:fillRect l="-3249" r="-75980"/>
              </a:stretch>
            </a:blipFill>
          </p:spPr>
          <p:txBody>
            <a:bodyPr/>
            <a:lstStyle/>
            <a:p>
              <a:pPr defTabSz="609630"/>
              <a:endParaRPr lang="en-US" sz="1200">
                <a:solidFill>
                  <a:prstClr val="black"/>
                </a:solidFill>
                <a:latin typeface="Calibri"/>
              </a:endParaRPr>
            </a:p>
          </p:txBody>
        </p:sp>
      </p:grpSp>
      <p:sp>
        <p:nvSpPr>
          <p:cNvPr id="4" name="TextBox 4"/>
          <p:cNvSpPr txBox="1"/>
          <p:nvPr/>
        </p:nvSpPr>
        <p:spPr>
          <a:xfrm>
            <a:off x="685800" y="1122035"/>
            <a:ext cx="5127553" cy="1641475"/>
          </a:xfrm>
          <a:prstGeom prst="rect">
            <a:avLst/>
          </a:prstGeom>
        </p:spPr>
        <p:txBody>
          <a:bodyPr lIns="0" tIns="0" rIns="0" bIns="0" rtlCol="0" anchor="t">
            <a:spAutoFit/>
          </a:bodyPr>
          <a:lstStyle/>
          <a:p>
            <a:pPr defTabSz="609630">
              <a:lnSpc>
                <a:spcPts val="6400"/>
              </a:lnSpc>
              <a:spcBef>
                <a:spcPct val="0"/>
              </a:spcBef>
            </a:pPr>
            <a:r>
              <a:rPr lang="en-US" sz="5334" b="1">
                <a:solidFill>
                  <a:srgbClr val="FDFDFF"/>
                </a:solidFill>
                <a:latin typeface="Open Sans Bold"/>
                <a:ea typeface="Open Sans Bold"/>
                <a:cs typeface="Open Sans Bold"/>
                <a:sym typeface="Open Sans Bold"/>
              </a:rPr>
              <a:t>Capacity Building</a:t>
            </a:r>
          </a:p>
        </p:txBody>
      </p:sp>
      <p:sp>
        <p:nvSpPr>
          <p:cNvPr id="5" name="TextBox 5"/>
          <p:cNvSpPr txBox="1"/>
          <p:nvPr/>
        </p:nvSpPr>
        <p:spPr>
          <a:xfrm>
            <a:off x="655117" y="3046001"/>
            <a:ext cx="5440883" cy="1192634"/>
          </a:xfrm>
          <a:prstGeom prst="rect">
            <a:avLst/>
          </a:prstGeom>
        </p:spPr>
        <p:txBody>
          <a:bodyPr lIns="0" tIns="0" rIns="0" bIns="0" rtlCol="0" anchor="t">
            <a:spAutoFit/>
          </a:bodyPr>
          <a:lstStyle/>
          <a:p>
            <a:pPr defTabSz="609630">
              <a:lnSpc>
                <a:spcPts val="3080"/>
              </a:lnSpc>
              <a:spcBef>
                <a:spcPct val="0"/>
              </a:spcBef>
            </a:pPr>
            <a:r>
              <a:rPr lang="en-US" sz="2800">
                <a:solidFill>
                  <a:srgbClr val="FDFDFF"/>
                </a:solidFill>
                <a:latin typeface="Open Sans"/>
                <a:ea typeface="Open Sans"/>
                <a:cs typeface="Open Sans"/>
                <a:sym typeface="Open Sans"/>
              </a:rPr>
              <a:t>Assist smaller rural communities acquire and manage funds to build critical infrastructure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2700"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5495924" y="516835"/>
            <a:ext cx="5598797" cy="1666501"/>
            <a:chOff x="0" y="0"/>
            <a:chExt cx="11197594" cy="3333002"/>
          </a:xfrm>
        </p:grpSpPr>
        <p:sp>
          <p:nvSpPr>
            <p:cNvPr id="13" name="Freeform 13"/>
            <p:cNvSpPr/>
            <p:nvPr/>
          </p:nvSpPr>
          <p:spPr>
            <a:xfrm>
              <a:off x="0" y="0"/>
              <a:ext cx="11197594" cy="3333002"/>
            </a:xfrm>
            <a:custGeom>
              <a:avLst/>
              <a:gdLst/>
              <a:ahLst/>
              <a:cxnLst/>
              <a:rect l="l" t="t" r="r" b="b"/>
              <a:pathLst>
                <a:path w="11197594" h="3333002">
                  <a:moveTo>
                    <a:pt x="0" y="0"/>
                  </a:moveTo>
                  <a:lnTo>
                    <a:pt x="11197594" y="0"/>
                  </a:lnTo>
                  <a:lnTo>
                    <a:pt x="11197594"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66675"/>
              <a:ext cx="11197594" cy="3266327"/>
            </a:xfrm>
            <a:prstGeom prst="rect">
              <a:avLst/>
            </a:prstGeom>
          </p:spPr>
          <p:txBody>
            <a:bodyPr lIns="0" tIns="0" rIns="0" bIns="0" rtlCol="0" anchor="b"/>
            <a:lstStyle/>
            <a:p>
              <a:pPr defTabSz="609630">
                <a:lnSpc>
                  <a:spcPts val="4320"/>
                </a:lnSpc>
              </a:pPr>
              <a:r>
                <a:rPr lang="en-US" sz="4000" spc="-50">
                  <a:solidFill>
                    <a:srgbClr val="FFFFFF"/>
                  </a:solidFill>
                  <a:latin typeface="Bookmania"/>
                  <a:ea typeface="Bookmania"/>
                  <a:cs typeface="Bookmania"/>
                  <a:sym typeface="Bookmania"/>
                </a:rPr>
                <a:t>CEDS 2026</a:t>
              </a:r>
            </a:p>
            <a:p>
              <a:pPr defTabSz="609630">
                <a:lnSpc>
                  <a:spcPts val="4320"/>
                </a:lnSpc>
              </a:pPr>
              <a:endParaRPr lang="en-US" sz="4000" spc="-50">
                <a:solidFill>
                  <a:srgbClr val="FFFFFF"/>
                </a:solidFill>
                <a:latin typeface="Bookmania"/>
                <a:ea typeface="Bookmania"/>
                <a:cs typeface="Bookmania"/>
                <a:sym typeface="Bookmania"/>
              </a:endParaRPr>
            </a:p>
          </p:txBody>
        </p:sp>
      </p:grpSp>
      <p:sp>
        <p:nvSpPr>
          <p:cNvPr id="15" name="AutoShape 15"/>
          <p:cNvSpPr/>
          <p:nvPr/>
        </p:nvSpPr>
        <p:spPr>
          <a:xfrm rot="11512">
            <a:off x="5191324" y="2347242"/>
            <a:ext cx="5688362"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5495923" y="2546224"/>
            <a:ext cx="5838827" cy="3342747"/>
            <a:chOff x="0" y="0"/>
            <a:chExt cx="11677654" cy="6685494"/>
          </a:xfrm>
        </p:grpSpPr>
        <p:sp>
          <p:nvSpPr>
            <p:cNvPr id="17" name="Freeform 17"/>
            <p:cNvSpPr/>
            <p:nvPr/>
          </p:nvSpPr>
          <p:spPr>
            <a:xfrm>
              <a:off x="0" y="0"/>
              <a:ext cx="11677654" cy="6685494"/>
            </a:xfrm>
            <a:custGeom>
              <a:avLst/>
              <a:gdLst/>
              <a:ahLst/>
              <a:cxnLst/>
              <a:rect l="l" t="t" r="r" b="b"/>
              <a:pathLst>
                <a:path w="11677654" h="6685494">
                  <a:moveTo>
                    <a:pt x="0" y="0"/>
                  </a:moveTo>
                  <a:lnTo>
                    <a:pt x="11677654" y="0"/>
                  </a:lnTo>
                  <a:lnTo>
                    <a:pt x="11677654"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57150"/>
              <a:ext cx="11677654" cy="6742644"/>
            </a:xfrm>
            <a:prstGeom prst="rect">
              <a:avLst/>
            </a:prstGeom>
          </p:spPr>
          <p:txBody>
            <a:bodyPr lIns="0" tIns="0" rIns="0" bIns="0" rtlCol="0" anchor="t"/>
            <a:lstStyle/>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Increased Rural Representation</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Interactive Online</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High Visual Appeal</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Designed as an Action Plan</a:t>
              </a:r>
            </a:p>
            <a:p>
              <a:pPr marL="388639" lvl="1" indent="-194320" defTabSz="609630">
                <a:lnSpc>
                  <a:spcPts val="2160"/>
                </a:lnSpc>
                <a:buFont typeface="Arial"/>
                <a:buChar char="•"/>
              </a:pPr>
              <a:r>
                <a:rPr lang="en-US">
                  <a:solidFill>
                    <a:srgbClr val="FFFFFF"/>
                  </a:solidFill>
                  <a:latin typeface="ITC Franklin Gothic LT"/>
                  <a:ea typeface="ITC Franklin Gothic LT"/>
                  <a:cs typeface="ITC Franklin Gothic LT"/>
                  <a:sym typeface="ITC Franklin Gothic LT"/>
                </a:rPr>
                <a:t>Targeted Users: Economic Developers, Professional and AdHoc Grant Writers, Elected Officials, Community Leaders, Industry Leaders, Other Stakeholders</a:t>
              </a:r>
            </a:p>
            <a:p>
              <a:pPr defTabSz="609630">
                <a:lnSpc>
                  <a:spcPts val="2160"/>
                </a:lnSpc>
              </a:pPr>
              <a:endParaRPr lang="en-US">
                <a:solidFill>
                  <a:srgbClr val="FFFFFF"/>
                </a:solidFill>
                <a:latin typeface="ITC Franklin Gothic LT"/>
                <a:ea typeface="ITC Franklin Gothic LT"/>
                <a:cs typeface="ITC Franklin Gothic LT"/>
                <a:sym typeface="ITC Franklin Gothic LT"/>
              </a:endParaRPr>
            </a:p>
            <a:p>
              <a:pPr defTabSz="609630">
                <a:lnSpc>
                  <a:spcPts val="2160"/>
                </a:lnSpc>
              </a:pPr>
              <a:endParaRPr lang="en-US">
                <a:solidFill>
                  <a:srgbClr val="FFFFFF"/>
                </a:solidFill>
                <a:latin typeface="ITC Franklin Gothic LT"/>
                <a:ea typeface="ITC Franklin Gothic LT"/>
                <a:cs typeface="ITC Franklin Gothic LT"/>
                <a:sym typeface="ITC Franklin Gothic LT"/>
              </a:endParaRPr>
            </a:p>
          </p:txBody>
        </p:sp>
      </p:grpSp>
      <p:sp>
        <p:nvSpPr>
          <p:cNvPr id="19" name="Freeform 19"/>
          <p:cNvSpPr/>
          <p:nvPr/>
        </p:nvSpPr>
        <p:spPr>
          <a:xfrm>
            <a:off x="-16" y="31177"/>
            <a:ext cx="5300886" cy="6858000"/>
          </a:xfrm>
          <a:custGeom>
            <a:avLst/>
            <a:gdLst/>
            <a:ahLst/>
            <a:cxnLst/>
            <a:rect l="l" t="t" r="r" b="b"/>
            <a:pathLst>
              <a:path w="7951329" h="10287000">
                <a:moveTo>
                  <a:pt x="0" y="0"/>
                </a:moveTo>
                <a:lnTo>
                  <a:pt x="7951329" y="0"/>
                </a:lnTo>
                <a:lnTo>
                  <a:pt x="7951329"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3243469" y="5906209"/>
            <a:ext cx="2057400" cy="1446383"/>
            <a:chOff x="0" y="0"/>
            <a:chExt cx="812800" cy="571411"/>
          </a:xfrm>
        </p:grpSpPr>
        <p:sp>
          <p:nvSpPr>
            <p:cNvPr id="21" name="Freeform 21"/>
            <p:cNvSpPr/>
            <p:nvPr/>
          </p:nvSpPr>
          <p:spPr>
            <a:xfrm>
              <a:off x="0" y="0"/>
              <a:ext cx="812800" cy="571411"/>
            </a:xfrm>
            <a:custGeom>
              <a:avLst/>
              <a:gdLst/>
              <a:ahLst/>
              <a:cxnLst/>
              <a:rect l="l" t="t" r="r" b="b"/>
              <a:pathLst>
                <a:path w="812800" h="571411">
                  <a:moveTo>
                    <a:pt x="0" y="0"/>
                  </a:moveTo>
                  <a:lnTo>
                    <a:pt x="812800" y="0"/>
                  </a:lnTo>
                  <a:lnTo>
                    <a:pt x="812800" y="571411"/>
                  </a:lnTo>
                  <a:lnTo>
                    <a:pt x="0" y="571411"/>
                  </a:lnTo>
                  <a:close/>
                </a:path>
              </a:pathLst>
            </a:custGeom>
            <a:solidFill>
              <a:srgbClr val="FDFDFF"/>
            </a:solidFill>
          </p:spPr>
          <p:txBody>
            <a:bodyPr/>
            <a:lstStyle/>
            <a:p>
              <a:pPr defTabSz="609630"/>
              <a:endParaRPr lang="en-US" sz="1200">
                <a:solidFill>
                  <a:prstClr val="black"/>
                </a:solidFill>
                <a:latin typeface="Calibri"/>
              </a:endParaRPr>
            </a:p>
          </p:txBody>
        </p:sp>
        <p:sp>
          <p:nvSpPr>
            <p:cNvPr id="22" name="TextBox 22"/>
            <p:cNvSpPr txBox="1"/>
            <p:nvPr/>
          </p:nvSpPr>
          <p:spPr>
            <a:xfrm>
              <a:off x="0" y="-28575"/>
              <a:ext cx="812800" cy="599986"/>
            </a:xfrm>
            <a:prstGeom prst="rect">
              <a:avLst/>
            </a:prstGeom>
          </p:spPr>
          <p:txBody>
            <a:bodyPr lIns="33867" tIns="33867" rIns="33867" bIns="33867" rtlCol="0" anchor="ctr"/>
            <a:lstStyle/>
            <a:p>
              <a:pPr algn="ctr" defTabSz="609630">
                <a:lnSpc>
                  <a:spcPts val="1320"/>
                </a:lnSpc>
              </a:pPr>
              <a:endParaRPr sz="1200">
                <a:solidFill>
                  <a:prstClr val="black"/>
                </a:solidFill>
                <a:latin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75" y="6400800"/>
            <a:ext cx="12188825" cy="457200"/>
            <a:chOff x="0" y="0"/>
            <a:chExt cx="24377650" cy="914400"/>
          </a:xfrm>
        </p:grpSpPr>
        <p:sp>
          <p:nvSpPr>
            <p:cNvPr id="3" name="Freeform 3"/>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4" name="AutoShape 4"/>
          <p:cNvSpPr/>
          <p:nvPr/>
        </p:nvSpPr>
        <p:spPr>
          <a:xfrm rot="4374">
            <a:off x="1187178" y="1897380"/>
            <a:ext cx="9979668" cy="0"/>
          </a:xfrm>
          <a:prstGeom prst="line">
            <a:avLst/>
          </a:prstGeom>
          <a:ln w="952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5" name="Group 5"/>
          <p:cNvGrpSpPr/>
          <p:nvPr/>
        </p:nvGrpSpPr>
        <p:grpSpPr>
          <a:xfrm>
            <a:off x="16" y="0"/>
            <a:ext cx="4654296" cy="6858000"/>
            <a:chOff x="0" y="0"/>
            <a:chExt cx="9308592" cy="13716000"/>
          </a:xfrm>
        </p:grpSpPr>
        <p:sp>
          <p:nvSpPr>
            <p:cNvPr id="6" name="Freeform 6"/>
            <p:cNvSpPr/>
            <p:nvPr/>
          </p:nvSpPr>
          <p:spPr>
            <a:xfrm>
              <a:off x="0" y="0"/>
              <a:ext cx="9308592" cy="13716000"/>
            </a:xfrm>
            <a:custGeom>
              <a:avLst/>
              <a:gdLst/>
              <a:ahLst/>
              <a:cxnLst/>
              <a:rect l="l" t="t" r="r" b="b"/>
              <a:pathLst>
                <a:path w="9308592" h="13716000">
                  <a:moveTo>
                    <a:pt x="0" y="0"/>
                  </a:moveTo>
                  <a:lnTo>
                    <a:pt x="9308592" y="0"/>
                  </a:lnTo>
                  <a:lnTo>
                    <a:pt x="9308592"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175" y="6400800"/>
            <a:ext cx="12188825" cy="4572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close/>
                </a:path>
              </a:pathLst>
            </a:custGeom>
            <a:solidFill>
              <a:srgbClr val="2B3560"/>
            </a:solidFill>
          </p:spPr>
          <p:txBody>
            <a:bodyPr/>
            <a:lstStyle/>
            <a:p>
              <a:pPr defTabSz="609630"/>
              <a:endParaRPr lang="en-US" sz="1200">
                <a:solidFill>
                  <a:prstClr val="black"/>
                </a:solidFill>
                <a:latin typeface="Calibri"/>
              </a:endParaRPr>
            </a:p>
          </p:txBody>
        </p:sp>
      </p:grpSp>
      <p:sp>
        <p:nvSpPr>
          <p:cNvPr id="9" name="AutoShape 9"/>
          <p:cNvSpPr/>
          <p:nvPr/>
        </p:nvSpPr>
        <p:spPr>
          <a:xfrm rot="4374">
            <a:off x="1187178" y="1897380"/>
            <a:ext cx="9979668"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0" name="Group 10"/>
          <p:cNvGrpSpPr/>
          <p:nvPr/>
        </p:nvGrpSpPr>
        <p:grpSpPr>
          <a:xfrm>
            <a:off x="15" y="0"/>
            <a:ext cx="12191985" cy="6858000"/>
            <a:chOff x="0" y="0"/>
            <a:chExt cx="24383970" cy="13716000"/>
          </a:xfrm>
        </p:grpSpPr>
        <p:sp>
          <p:nvSpPr>
            <p:cNvPr id="11" name="Freeform 11"/>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B3560"/>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643467" y="516835"/>
            <a:ext cx="3448259" cy="1666501"/>
            <a:chOff x="0" y="0"/>
            <a:chExt cx="6896518" cy="3333002"/>
          </a:xfrm>
        </p:grpSpPr>
        <p:sp>
          <p:nvSpPr>
            <p:cNvPr id="13" name="Freeform 13"/>
            <p:cNvSpPr/>
            <p:nvPr/>
          </p:nvSpPr>
          <p:spPr>
            <a:xfrm>
              <a:off x="0" y="0"/>
              <a:ext cx="6896518" cy="3333002"/>
            </a:xfrm>
            <a:custGeom>
              <a:avLst/>
              <a:gdLst/>
              <a:ahLst/>
              <a:cxnLst/>
              <a:rect l="l" t="t" r="r" b="b"/>
              <a:pathLst>
                <a:path w="6896518" h="3333002">
                  <a:moveTo>
                    <a:pt x="0" y="0"/>
                  </a:moveTo>
                  <a:lnTo>
                    <a:pt x="6896518" y="0"/>
                  </a:lnTo>
                  <a:lnTo>
                    <a:pt x="6896518" y="3333002"/>
                  </a:lnTo>
                  <a:lnTo>
                    <a:pt x="0" y="3333002"/>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4" name="TextBox 14"/>
            <p:cNvSpPr txBox="1"/>
            <p:nvPr/>
          </p:nvSpPr>
          <p:spPr>
            <a:xfrm>
              <a:off x="0" y="47625"/>
              <a:ext cx="6896518" cy="3285377"/>
            </a:xfrm>
            <a:prstGeom prst="rect">
              <a:avLst/>
            </a:prstGeom>
          </p:spPr>
          <p:txBody>
            <a:bodyPr lIns="0" tIns="0" rIns="0" bIns="0" rtlCol="0" anchor="b"/>
            <a:lstStyle/>
            <a:p>
              <a:pPr defTabSz="609630">
                <a:lnSpc>
                  <a:spcPts val="2376"/>
                </a:lnSpc>
              </a:pPr>
              <a:r>
                <a:rPr lang="en-US" sz="2200" spc="-50">
                  <a:solidFill>
                    <a:srgbClr val="FFFFFF"/>
                  </a:solidFill>
                  <a:latin typeface="Bookmania"/>
                  <a:ea typeface="Bookmania"/>
                  <a:cs typeface="Bookmania"/>
                  <a:sym typeface="Bookmania"/>
                </a:rPr>
                <a:t>Emily Martinez</a:t>
              </a:r>
            </a:p>
            <a:p>
              <a:pPr defTabSz="609630">
                <a:lnSpc>
                  <a:spcPts val="2376"/>
                </a:lnSpc>
              </a:pPr>
              <a:endParaRPr lang="en-US" sz="2200" spc="-50">
                <a:solidFill>
                  <a:srgbClr val="FFFFFF"/>
                </a:solidFill>
                <a:latin typeface="Bookmania"/>
                <a:ea typeface="Bookmania"/>
                <a:cs typeface="Bookmania"/>
                <a:sym typeface="Bookmania"/>
              </a:endParaRPr>
            </a:p>
            <a:p>
              <a:pPr defTabSz="609630">
                <a:lnSpc>
                  <a:spcPts val="2376"/>
                </a:lnSpc>
              </a:pPr>
              <a:r>
                <a:rPr lang="en-US" sz="2200" spc="-50">
                  <a:solidFill>
                    <a:srgbClr val="FFFFFF"/>
                  </a:solidFill>
                  <a:latin typeface="Bookmania"/>
                  <a:ea typeface="Bookmania"/>
                  <a:cs typeface="Bookmania"/>
                  <a:sym typeface="Bookmania"/>
                </a:rPr>
                <a:t>Executive Director</a:t>
              </a:r>
            </a:p>
            <a:p>
              <a:pPr defTabSz="609630">
                <a:lnSpc>
                  <a:spcPts val="2376"/>
                </a:lnSpc>
              </a:pPr>
              <a:endParaRPr lang="en-US" sz="2200" spc="-50">
                <a:solidFill>
                  <a:srgbClr val="FFFFFF"/>
                </a:solidFill>
                <a:latin typeface="Bookmania"/>
                <a:ea typeface="Bookmania"/>
                <a:cs typeface="Bookmania"/>
                <a:sym typeface="Bookmania"/>
              </a:endParaRPr>
            </a:p>
          </p:txBody>
        </p:sp>
      </p:grpSp>
      <p:sp>
        <p:nvSpPr>
          <p:cNvPr id="15" name="AutoShape 15"/>
          <p:cNvSpPr/>
          <p:nvPr/>
        </p:nvSpPr>
        <p:spPr>
          <a:xfrm rot="19779">
            <a:off x="714134" y="2347242"/>
            <a:ext cx="3310945" cy="0"/>
          </a:xfrm>
          <a:prstGeom prst="line">
            <a:avLst/>
          </a:prstGeom>
          <a:ln w="19050" cap="rnd">
            <a:solidFill>
              <a:srgbClr val="EC701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6" name="Group 16"/>
          <p:cNvGrpSpPr/>
          <p:nvPr/>
        </p:nvGrpSpPr>
        <p:grpSpPr>
          <a:xfrm>
            <a:off x="643467" y="2546224"/>
            <a:ext cx="3448259" cy="3342747"/>
            <a:chOff x="0" y="0"/>
            <a:chExt cx="6896518" cy="6685494"/>
          </a:xfrm>
        </p:grpSpPr>
        <p:sp>
          <p:nvSpPr>
            <p:cNvPr id="17" name="Freeform 17"/>
            <p:cNvSpPr/>
            <p:nvPr/>
          </p:nvSpPr>
          <p:spPr>
            <a:xfrm>
              <a:off x="0" y="0"/>
              <a:ext cx="6896518" cy="6685494"/>
            </a:xfrm>
            <a:custGeom>
              <a:avLst/>
              <a:gdLst/>
              <a:ahLst/>
              <a:cxnLst/>
              <a:rect l="l" t="t" r="r" b="b"/>
              <a:pathLst>
                <a:path w="6896518" h="6685494">
                  <a:moveTo>
                    <a:pt x="0" y="0"/>
                  </a:moveTo>
                  <a:lnTo>
                    <a:pt x="6896518" y="0"/>
                  </a:lnTo>
                  <a:lnTo>
                    <a:pt x="6896518" y="6685494"/>
                  </a:lnTo>
                  <a:lnTo>
                    <a:pt x="0" y="6685494"/>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0" y="-57150"/>
              <a:ext cx="6896518" cy="6742644"/>
            </a:xfrm>
            <a:prstGeom prst="rect">
              <a:avLst/>
            </a:prstGeom>
          </p:spPr>
          <p:txBody>
            <a:bodyPr lIns="0" tIns="0" rIns="0" bIns="0" rtlCol="0" anchor="t"/>
            <a:lstStyle/>
            <a:p>
              <a:pPr defTabSz="609630">
                <a:lnSpc>
                  <a:spcPts val="2160"/>
                </a:lnSpc>
              </a:pPr>
              <a:endParaRPr sz="1200">
                <a:solidFill>
                  <a:prstClr val="black"/>
                </a:solidFill>
                <a:latin typeface="Calibri"/>
              </a:endParaRPr>
            </a:p>
            <a:p>
              <a:pPr defTabSz="609630">
                <a:lnSpc>
                  <a:spcPts val="2160"/>
                </a:lnSpc>
              </a:pPr>
              <a:r>
                <a:rPr lang="en-US">
                  <a:solidFill>
                    <a:srgbClr val="FFFFFF"/>
                  </a:solidFill>
                  <a:latin typeface="ITC Franklin Gothic LT"/>
                  <a:ea typeface="ITC Franklin Gothic LT"/>
                  <a:cs typeface="ITC Franklin Gothic LT"/>
                  <a:sym typeface="ITC Franklin Gothic LT"/>
                </a:rPr>
                <a:t>Coastal Bend Council of Governments</a:t>
              </a:r>
            </a:p>
            <a:p>
              <a:pPr defTabSz="609630">
                <a:lnSpc>
                  <a:spcPts val="2160"/>
                </a:lnSpc>
              </a:pPr>
              <a:r>
                <a:rPr lang="en-US">
                  <a:solidFill>
                    <a:srgbClr val="FFFFFF"/>
                  </a:solidFill>
                  <a:latin typeface="ITC Franklin Gothic LT"/>
                  <a:ea typeface="ITC Franklin Gothic LT"/>
                  <a:cs typeface="ITC Franklin Gothic LT"/>
                  <a:sym typeface="ITC Franklin Gothic LT"/>
                </a:rPr>
                <a:t>emily@coastalbendcog.org</a:t>
              </a:r>
            </a:p>
            <a:p>
              <a:pPr defTabSz="609630">
                <a:lnSpc>
                  <a:spcPts val="2160"/>
                </a:lnSpc>
              </a:pPr>
              <a:r>
                <a:rPr lang="en-US">
                  <a:solidFill>
                    <a:srgbClr val="FFFFFF"/>
                  </a:solidFill>
                  <a:latin typeface="ITC Franklin Gothic LT"/>
                  <a:ea typeface="ITC Franklin Gothic LT"/>
                  <a:cs typeface="ITC Franklin Gothic LT"/>
                  <a:sym typeface="ITC Franklin Gothic LT"/>
                </a:rPr>
                <a:t>o. 361-883-5743</a:t>
              </a:r>
            </a:p>
            <a:p>
              <a:pPr defTabSz="609630">
                <a:lnSpc>
                  <a:spcPts val="2160"/>
                </a:lnSpc>
              </a:pPr>
              <a:r>
                <a:rPr lang="en-US">
                  <a:solidFill>
                    <a:srgbClr val="FFFFFF"/>
                  </a:solidFill>
                  <a:latin typeface="ITC Franklin Gothic LT"/>
                  <a:ea typeface="ITC Franklin Gothic LT"/>
                  <a:cs typeface="ITC Franklin Gothic LT"/>
                  <a:sym typeface="ITC Franklin Gothic LT"/>
                </a:rPr>
                <a:t>c. 361-815-5444</a:t>
              </a:r>
            </a:p>
          </p:txBody>
        </p:sp>
      </p:grpSp>
      <p:sp>
        <p:nvSpPr>
          <p:cNvPr id="19" name="Freeform 19"/>
          <p:cNvSpPr/>
          <p:nvPr/>
        </p:nvSpPr>
        <p:spPr>
          <a:xfrm>
            <a:off x="4654296" y="10"/>
            <a:ext cx="7537703" cy="6857990"/>
          </a:xfrm>
          <a:custGeom>
            <a:avLst/>
            <a:gdLst/>
            <a:ahLst/>
            <a:cxnLst/>
            <a:rect l="l" t="t" r="r" b="b"/>
            <a:pathLst>
              <a:path w="11306554" h="10286985">
                <a:moveTo>
                  <a:pt x="0" y="0"/>
                </a:moveTo>
                <a:lnTo>
                  <a:pt x="11306554" y="0"/>
                </a:lnTo>
                <a:lnTo>
                  <a:pt x="11306554" y="10286985"/>
                </a:lnTo>
                <a:lnTo>
                  <a:pt x="0" y="10286985"/>
                </a:lnTo>
                <a:lnTo>
                  <a:pt x="0" y="0"/>
                </a:lnTo>
                <a:close/>
              </a:path>
            </a:pathLst>
          </a:custGeom>
          <a:blipFill>
            <a:blip r:embed="rId2"/>
            <a:stretch>
              <a:fillRect b="-991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6A5F4-0608-79FD-CF9B-B4DCA855BA45}"/>
              </a:ext>
            </a:extLst>
          </p:cNvPr>
          <p:cNvSpPr>
            <a:spLocks noGrp="1"/>
          </p:cNvSpPr>
          <p:nvPr>
            <p:ph idx="1"/>
          </p:nvPr>
        </p:nvSpPr>
        <p:spPr>
          <a:xfrm>
            <a:off x="435610" y="2482850"/>
            <a:ext cx="12058650" cy="1098550"/>
          </a:xfrm>
        </p:spPr>
        <p:txBody>
          <a:bodyPr>
            <a:normAutofit/>
          </a:bodyPr>
          <a:lstStyle/>
          <a:p>
            <a:pPr marL="0" indent="0">
              <a:buNone/>
            </a:pPr>
            <a:r>
              <a:rPr lang="en-US" sz="3600" dirty="0">
                <a:latin typeface="Century Gothic" panose="020B0502020202020204" pitchFamily="34" charset="0"/>
              </a:rPr>
              <a:t>Good </a:t>
            </a:r>
            <a:r>
              <a:rPr lang="en-US" sz="3600" b="1" dirty="0">
                <a:latin typeface="Century Gothic" panose="020B0502020202020204" pitchFamily="34" charset="0"/>
              </a:rPr>
              <a:t>economic development</a:t>
            </a:r>
            <a:r>
              <a:rPr lang="en-US" sz="3600" dirty="0">
                <a:latin typeface="Century Gothic" panose="020B0502020202020204" pitchFamily="34" charset="0"/>
              </a:rPr>
              <a:t>…starts with good economic development </a:t>
            </a:r>
            <a:r>
              <a:rPr lang="en-US" sz="3600" b="1" dirty="0">
                <a:latin typeface="Century Gothic" panose="020B0502020202020204" pitchFamily="34" charset="0"/>
              </a:rPr>
              <a:t>planning!</a:t>
            </a:r>
          </a:p>
        </p:txBody>
      </p:sp>
      <p:sp>
        <p:nvSpPr>
          <p:cNvPr id="6" name="Content Placeholder 2">
            <a:extLst>
              <a:ext uri="{FF2B5EF4-FFF2-40B4-BE49-F238E27FC236}">
                <a16:creationId xmlns:a16="http://schemas.microsoft.com/office/drawing/2014/main" id="{C7F3C2ED-D539-896B-C9E4-977279DFA633}"/>
              </a:ext>
            </a:extLst>
          </p:cNvPr>
          <p:cNvSpPr txBox="1">
            <a:spLocks/>
          </p:cNvSpPr>
          <p:nvPr/>
        </p:nvSpPr>
        <p:spPr>
          <a:xfrm>
            <a:off x="8258176" y="4759324"/>
            <a:ext cx="3771899" cy="1098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David Ives, US EDA</a:t>
            </a: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6" name="Picture 2" descr="David R. Ives, AICP">
            <a:extLst>
              <a:ext uri="{FF2B5EF4-FFF2-40B4-BE49-F238E27FC236}">
                <a16:creationId xmlns:a16="http://schemas.microsoft.com/office/drawing/2014/main" id="{4FD3A903-E34E-24FF-2F22-0279AF8F7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 y="4275137"/>
            <a:ext cx="20669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79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FC64F3-9A98-4C2E-8AD7-646880D9345B}"/>
              </a:ext>
            </a:extLst>
          </p:cNvPr>
          <p:cNvSpPr>
            <a:spLocks noGrp="1"/>
          </p:cNvSpPr>
          <p:nvPr>
            <p:ph type="body" idx="1"/>
          </p:nvPr>
        </p:nvSpPr>
        <p:spPr>
          <a:xfrm>
            <a:off x="405952" y="1168402"/>
            <a:ext cx="9278705" cy="4665133"/>
          </a:xfrm>
        </p:spPr>
        <p:txBody>
          <a:bodyPr>
            <a:normAutofit/>
          </a:bodyPr>
          <a:lstStyle/>
          <a:p>
            <a:r>
              <a:rPr lang="en-US" b="1" dirty="0">
                <a:solidFill>
                  <a:prstClr val="black"/>
                </a:solidFill>
                <a:latin typeface="Calibri" panose="020F0502020204030204" pitchFamily="34" charset="0"/>
                <a:cs typeface="Calibri" panose="020F0502020204030204" pitchFamily="34" charset="0"/>
              </a:rPr>
              <a:t>Volume and complexity </a:t>
            </a:r>
            <a:r>
              <a:rPr lang="en-US" dirty="0">
                <a:solidFill>
                  <a:prstClr val="black"/>
                </a:solidFill>
                <a:latin typeface="Calibri" panose="020F0502020204030204" pitchFamily="34" charset="0"/>
                <a:cs typeface="Calibri" panose="020F0502020204030204" pitchFamily="34" charset="0"/>
              </a:rPr>
              <a:t>of federal support for economic development can be difficult to navigate. </a:t>
            </a:r>
          </a:p>
          <a:p>
            <a:pPr marL="761981">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New funding and programs from an array of agencies</a:t>
            </a:r>
          </a:p>
          <a:p>
            <a:pPr marL="761981">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Eligibility, timing, procedures vary</a:t>
            </a:r>
          </a:p>
          <a:p>
            <a:pPr marL="761981">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Capacity required to assess, compete, implement </a:t>
            </a:r>
          </a:p>
          <a:p>
            <a:r>
              <a:rPr lang="en-US" b="1" dirty="0">
                <a:solidFill>
                  <a:prstClr val="black"/>
                </a:solidFill>
                <a:latin typeface="Calibri" panose="020F0502020204030204" pitchFamily="34" charset="0"/>
                <a:cs typeface="Calibri" panose="020F0502020204030204" pitchFamily="34" charset="0"/>
              </a:rPr>
              <a:t>EDDs</a:t>
            </a:r>
            <a:r>
              <a:rPr lang="en-US" dirty="0">
                <a:solidFill>
                  <a:prstClr val="black"/>
                </a:solidFill>
                <a:latin typeface="Calibri" panose="020F0502020204030204" pitchFamily="34" charset="0"/>
                <a:cs typeface="Calibri" panose="020F0502020204030204" pitchFamily="34" charset="0"/>
              </a:rPr>
              <a:t> are essential convenors, curators, connectors, networkers, facilitators and implementors for advancing regional and statewide CEDS.</a:t>
            </a:r>
            <a:endParaRPr lang="en-US" dirty="0">
              <a:solidFill>
                <a:prstClr val="black"/>
              </a:solidFill>
              <a:latin typeface="+mj-lt"/>
            </a:endParaRPr>
          </a:p>
          <a:p>
            <a:r>
              <a:rPr lang="en-US" b="1" dirty="0">
                <a:solidFill>
                  <a:prstClr val="black"/>
                </a:solidFill>
                <a:latin typeface="Calibri" panose="020F0502020204030204" pitchFamily="34" charset="0"/>
                <a:cs typeface="Calibri" panose="020F0502020204030204" pitchFamily="34" charset="0"/>
              </a:rPr>
              <a:t>CEDS process </a:t>
            </a:r>
            <a:r>
              <a:rPr lang="en-US" dirty="0">
                <a:solidFill>
                  <a:prstClr val="black"/>
                </a:solidFill>
                <a:latin typeface="Calibri" panose="020F0502020204030204" pitchFamily="34" charset="0"/>
                <a:cs typeface="Calibri" panose="020F0502020204030204" pitchFamily="34" charset="0"/>
              </a:rPr>
              <a:t>is a crucial forum for scanning, prioritizing and coordinating a strategic, regional approach for the integrated use of myriad local, state and federal funds.</a:t>
            </a:r>
          </a:p>
          <a:p>
            <a:pPr marL="0" indent="0">
              <a:buNone/>
            </a:pPr>
            <a:endParaRPr lang="en-US" dirty="0">
              <a:solidFill>
                <a:prstClr val="black"/>
              </a:solidFill>
              <a:latin typeface="+mj-lt"/>
            </a:endParaRPr>
          </a:p>
          <a:p>
            <a:pPr indent="0">
              <a:buNone/>
            </a:pPr>
            <a:endParaRPr lang="en-US" dirty="0">
              <a:solidFill>
                <a:prstClr val="black"/>
              </a:solidFill>
              <a:latin typeface="+mj-lt"/>
            </a:endParaRPr>
          </a:p>
          <a:p>
            <a:pPr marL="0" indent="0">
              <a:buNone/>
            </a:pPr>
            <a:endParaRPr lang="en-US" dirty="0">
              <a:solidFill>
                <a:prstClr val="black"/>
              </a:solidFill>
              <a:latin typeface="+mj-lt"/>
            </a:endParaRPr>
          </a:p>
          <a:p>
            <a:pPr marL="838179" lvl="1" indent="-380990">
              <a:buFont typeface="Arial" panose="020B0604020202020204" pitchFamily="34" charset="0"/>
              <a:buChar char="•"/>
            </a:pPr>
            <a:endParaRPr lang="en-US" dirty="0">
              <a:solidFill>
                <a:prstClr val="black"/>
              </a:solidFill>
              <a:latin typeface="+mj-lt"/>
            </a:endParaRPr>
          </a:p>
          <a:p>
            <a:pPr marL="761981">
              <a:buFont typeface="Arial" panose="020B0604020202020204" pitchFamily="34" charset="0"/>
              <a:buChar char="•"/>
            </a:pPr>
            <a:endParaRPr lang="en-US" dirty="0">
              <a:solidFill>
                <a:prstClr val="black"/>
              </a:solidFill>
              <a:latin typeface="+mj-lt"/>
            </a:endParaRPr>
          </a:p>
          <a:p>
            <a:pPr marL="761981">
              <a:buFont typeface="Arial" panose="020B0604020202020204" pitchFamily="34" charset="0"/>
              <a:buChar char="•"/>
            </a:pPr>
            <a:endParaRPr lang="en-US" dirty="0">
              <a:solidFill>
                <a:prstClr val="black"/>
              </a:solidFill>
              <a:latin typeface="+mj-lt"/>
            </a:endParaRPr>
          </a:p>
          <a:p>
            <a:pPr marL="761981">
              <a:buFont typeface="Arial" panose="020B0604020202020204" pitchFamily="34" charset="0"/>
              <a:buChar char="•"/>
            </a:pPr>
            <a:endParaRPr lang="en-US" i="1" dirty="0">
              <a:solidFill>
                <a:prstClr val="black"/>
              </a:solidFill>
              <a:latin typeface="+mj-lt"/>
            </a:endParaRPr>
          </a:p>
          <a:p>
            <a:endParaRPr lang="en-US" dirty="0">
              <a:solidFill>
                <a:prstClr val="black"/>
              </a:solidFill>
              <a:latin typeface="+mj-lt"/>
            </a:endParaRPr>
          </a:p>
          <a:p>
            <a:endParaRPr lang="en-US" b="1" dirty="0">
              <a:latin typeface="Century Gothic" panose="020B0502020202020204" pitchFamily="34" charset="0"/>
            </a:endParaRPr>
          </a:p>
          <a:p>
            <a:endParaRPr lang="en-US" dirty="0"/>
          </a:p>
          <a:p>
            <a:pPr marL="0" indent="0">
              <a:buNone/>
            </a:pPr>
            <a:endParaRPr lang="en-US" dirty="0"/>
          </a:p>
        </p:txBody>
      </p:sp>
      <p:sp>
        <p:nvSpPr>
          <p:cNvPr id="2" name="Title 1">
            <a:extLst>
              <a:ext uri="{FF2B5EF4-FFF2-40B4-BE49-F238E27FC236}">
                <a16:creationId xmlns:a16="http://schemas.microsoft.com/office/drawing/2014/main" id="{5CA0E9CD-05CF-47AC-93B9-3ABCB2F5FBB8}"/>
              </a:ext>
            </a:extLst>
          </p:cNvPr>
          <p:cNvSpPr>
            <a:spLocks noGrp="1"/>
          </p:cNvSpPr>
          <p:nvPr>
            <p:ph type="title"/>
          </p:nvPr>
        </p:nvSpPr>
        <p:spPr>
          <a:xfrm>
            <a:off x="396754" y="116988"/>
            <a:ext cx="9425311" cy="1144389"/>
          </a:xfrm>
        </p:spPr>
        <p:txBody>
          <a:bodyPr>
            <a:normAutofit/>
          </a:bodyPr>
          <a:lstStyle/>
          <a:p>
            <a:r>
              <a:rPr lang="en-US" dirty="0"/>
              <a:t>CEDS Help Build Regional Capacity</a:t>
            </a:r>
          </a:p>
        </p:txBody>
      </p:sp>
    </p:spTree>
    <p:extLst>
      <p:ext uri="{BB962C8B-B14F-4D97-AF65-F5344CB8AC3E}">
        <p14:creationId xmlns:p14="http://schemas.microsoft.com/office/powerpoint/2010/main" val="149805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8" name="TextBox 7">
            <a:extLst>
              <a:ext uri="{FF2B5EF4-FFF2-40B4-BE49-F238E27FC236}">
                <a16:creationId xmlns:a16="http://schemas.microsoft.com/office/drawing/2014/main" id="{E465B2C5-9166-053B-8CED-96BE544DDE90}"/>
              </a:ext>
            </a:extLst>
          </p:cNvPr>
          <p:cNvSpPr txBox="1"/>
          <p:nvPr/>
        </p:nvSpPr>
        <p:spPr>
          <a:xfrm>
            <a:off x="2273801" y="3098561"/>
            <a:ext cx="102787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002060"/>
                </a:solidFill>
                <a:effectLst/>
                <a:uLnTx/>
                <a:uFillTx/>
                <a:latin typeface="Inter"/>
                <a:ea typeface="Inter"/>
                <a:cs typeface="Inter"/>
                <a:sym typeface="Inter"/>
              </a:rPr>
              <a:t>4 Ways to Think About the CEDS...</a:t>
            </a:r>
            <a:endParaRPr kumimoji="0" lang="en-US" sz="48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08394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 of the Union 2023 Seating Chart: Who Sits Where? – NBC4 Washington">
            <a:extLst>
              <a:ext uri="{FF2B5EF4-FFF2-40B4-BE49-F238E27FC236}">
                <a16:creationId xmlns:a16="http://schemas.microsoft.com/office/drawing/2014/main" id="{BF7F4950-F0A7-19E9-3920-9ECAA1355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430B7156-94D4-0C80-B93F-6E30C85B232F}"/>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cs typeface="+mn-cs"/>
              </a:rPr>
              <a:t>The CEDS is Your Region’s “State of the Union”</a:t>
            </a:r>
          </a:p>
        </p:txBody>
      </p:sp>
      <p:sp>
        <p:nvSpPr>
          <p:cNvPr id="7" name="TextBox 6">
            <a:extLst>
              <a:ext uri="{FF2B5EF4-FFF2-40B4-BE49-F238E27FC236}">
                <a16:creationId xmlns:a16="http://schemas.microsoft.com/office/drawing/2014/main" id="{F8602263-5903-0814-0431-7641E3547015}"/>
              </a:ext>
            </a:extLst>
          </p:cNvPr>
          <p:cNvSpPr txBox="1"/>
          <p:nvPr/>
        </p:nvSpPr>
        <p:spPr>
          <a:xfrm>
            <a:off x="11242377" y="6505187"/>
            <a:ext cx="1334937"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PlusJakartaSans"/>
                <a:ea typeface="+mn-ea"/>
                <a:cs typeface="+mn-cs"/>
              </a:rPr>
              <a:t>NBC4 News</a:t>
            </a:r>
            <a:endParaRPr kumimoji="0"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21931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3553</TotalTime>
  <Words>1999</Words>
  <Application>Microsoft Office PowerPoint</Application>
  <PresentationFormat>Widescreen</PresentationFormat>
  <Paragraphs>244</Paragraphs>
  <Slides>56</Slides>
  <Notes>13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56</vt:i4>
      </vt:variant>
    </vt:vector>
  </HeadingPairs>
  <TitlesOfParts>
    <vt:vector size="78" baseType="lpstr">
      <vt:lpstr>Aptos</vt:lpstr>
      <vt:lpstr>Aptos Display</vt:lpstr>
      <vt:lpstr>Arial</vt:lpstr>
      <vt:lpstr>Bookmania</vt:lpstr>
      <vt:lpstr>Calibri</vt:lpstr>
      <vt:lpstr>Calibri Light</vt:lpstr>
      <vt:lpstr>Century Gothic</vt:lpstr>
      <vt:lpstr>Georgia</vt:lpstr>
      <vt:lpstr>Inter</vt:lpstr>
      <vt:lpstr>ITC Franklin Gothic LT</vt:lpstr>
      <vt:lpstr>ITC Franklin Gothic LT Italics</vt:lpstr>
      <vt:lpstr>Open Sans</vt:lpstr>
      <vt:lpstr>Open Sans Bold</vt:lpstr>
      <vt:lpstr>PlusJakartaSans</vt:lpstr>
      <vt:lpstr>Segoe UI Semilight</vt:lpstr>
      <vt:lpstr>Wingdings</vt:lpstr>
      <vt:lpstr>1_Office Theme</vt:lpstr>
      <vt:lpstr>3_Office Theme</vt:lpstr>
      <vt:lpstr>4_Office Theme</vt:lpstr>
      <vt:lpstr>38_MinimalistLight</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CEDS Help Build Regional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CEDS Content Guidelines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Brett Schwartz</dc:creator>
  <cp:lastModifiedBy>Brett Schwartz</cp:lastModifiedBy>
  <cp:revision>1</cp:revision>
  <dcterms:created xsi:type="dcterms:W3CDTF">2025-05-02T17:52:11Z</dcterms:created>
  <dcterms:modified xsi:type="dcterms:W3CDTF">2025-05-07T17:55:35Z</dcterms:modified>
</cp:coreProperties>
</file>