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5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7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8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  <p:sldMasterId id="2147483729" r:id="rId2"/>
    <p:sldMasterId id="2147483745" r:id="rId3"/>
    <p:sldMasterId id="2147483756" r:id="rId4"/>
    <p:sldMasterId id="2147483789" r:id="rId5"/>
    <p:sldMasterId id="2147483800" r:id="rId6"/>
    <p:sldMasterId id="2147483813" r:id="rId7"/>
    <p:sldMasterId id="2147483827" r:id="rId8"/>
    <p:sldMasterId id="2147483843" r:id="rId9"/>
  </p:sldMasterIdLst>
  <p:notesMasterIdLst>
    <p:notesMasterId r:id="rId43"/>
  </p:notesMasterIdLst>
  <p:sldIdLst>
    <p:sldId id="327" r:id="rId10"/>
    <p:sldId id="328" r:id="rId11"/>
    <p:sldId id="343" r:id="rId12"/>
    <p:sldId id="345" r:id="rId13"/>
    <p:sldId id="341" r:id="rId14"/>
    <p:sldId id="4433" r:id="rId15"/>
    <p:sldId id="261" r:id="rId16"/>
    <p:sldId id="4429" r:id="rId17"/>
    <p:sldId id="1917" r:id="rId18"/>
    <p:sldId id="4432" r:id="rId19"/>
    <p:sldId id="4434" r:id="rId20"/>
    <p:sldId id="4430" r:id="rId21"/>
    <p:sldId id="291" r:id="rId22"/>
    <p:sldId id="1922" r:id="rId23"/>
    <p:sldId id="1942" r:id="rId24"/>
    <p:sldId id="4431" r:id="rId25"/>
    <p:sldId id="1951" r:id="rId26"/>
    <p:sldId id="259" r:id="rId27"/>
    <p:sldId id="1952" r:id="rId28"/>
    <p:sldId id="266" r:id="rId29"/>
    <p:sldId id="1930" r:id="rId30"/>
    <p:sldId id="1953" r:id="rId31"/>
    <p:sldId id="1954" r:id="rId32"/>
    <p:sldId id="1941" r:id="rId33"/>
    <p:sldId id="1947" r:id="rId34"/>
    <p:sldId id="1950" r:id="rId35"/>
    <p:sldId id="4338" r:id="rId36"/>
    <p:sldId id="4428" r:id="rId37"/>
    <p:sldId id="4427" r:id="rId38"/>
    <p:sldId id="4413" r:id="rId39"/>
    <p:sldId id="4424" r:id="rId40"/>
    <p:sldId id="257" r:id="rId41"/>
    <p:sldId id="34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12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7368" userDrawn="1">
          <p15:clr>
            <a:srgbClr val="A4A3A4"/>
          </p15:clr>
        </p15:guide>
        <p15:guide id="5" orient="horz" pos="3888" userDrawn="1">
          <p15:clr>
            <a:srgbClr val="A4A3A4"/>
          </p15:clr>
        </p15:guide>
        <p15:guide id="6" orient="horz" pos="4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ha Sullins" initials="MS" lastIdx="1" clrIdx="0"/>
  <p:cmAuthor id="2" name="Martha Sullins" initials="ms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B45"/>
    <a:srgbClr val="3F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92" autoAdjust="0"/>
    <p:restoredTop sz="87251" autoAdjust="0"/>
  </p:normalViewPr>
  <p:slideViewPr>
    <p:cSldViewPr snapToGrid="0">
      <p:cViewPr varScale="1">
        <p:scale>
          <a:sx n="56" d="100"/>
          <a:sy n="56" d="100"/>
        </p:scale>
        <p:origin x="280" y="56"/>
      </p:cViewPr>
      <p:guideLst>
        <p:guide orient="horz" pos="2136"/>
        <p:guide pos="312"/>
        <p:guide pos="3840"/>
        <p:guide pos="7368"/>
        <p:guide orient="horz" pos="3888"/>
        <p:guide orient="horz" pos="4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7" d="100"/>
        <a:sy n="16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svg"/><Relationship Id="rId1" Type="http://schemas.openxmlformats.org/officeDocument/2006/relationships/image" Target="../media/image62.png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svg"/><Relationship Id="rId1" Type="http://schemas.openxmlformats.org/officeDocument/2006/relationships/image" Target="../media/image115.png"/><Relationship Id="rId6" Type="http://schemas.openxmlformats.org/officeDocument/2006/relationships/image" Target="../media/image120.svg"/><Relationship Id="rId5" Type="http://schemas.openxmlformats.org/officeDocument/2006/relationships/image" Target="../media/image119.png"/><Relationship Id="rId4" Type="http://schemas.openxmlformats.org/officeDocument/2006/relationships/image" Target="../media/image11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svg"/><Relationship Id="rId1" Type="http://schemas.openxmlformats.org/officeDocument/2006/relationships/image" Target="../media/image62.png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svg"/><Relationship Id="rId1" Type="http://schemas.openxmlformats.org/officeDocument/2006/relationships/image" Target="../media/image115.png"/><Relationship Id="rId6" Type="http://schemas.openxmlformats.org/officeDocument/2006/relationships/image" Target="../media/image120.svg"/><Relationship Id="rId5" Type="http://schemas.openxmlformats.org/officeDocument/2006/relationships/image" Target="../media/image119.png"/><Relationship Id="rId4" Type="http://schemas.openxmlformats.org/officeDocument/2006/relationships/image" Target="../media/image1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48B1D9-9C3F-47D5-9CF2-902AE7CC2A8C}" type="doc">
      <dgm:prSet loTypeId="urn:microsoft.com/office/officeart/2018/2/layout/IconLabel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E8199CE-178C-4461-A4CE-50F6F5E16E0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solidFill>
                <a:srgbClr val="075942"/>
              </a:solidFill>
            </a:rPr>
            <a:t>Coordination </a:t>
          </a:r>
          <a:endParaRPr lang="en-US" dirty="0">
            <a:solidFill>
              <a:srgbClr val="075942"/>
            </a:solidFill>
          </a:endParaRPr>
        </a:p>
      </dgm:t>
    </dgm:pt>
    <dgm:pt modelId="{C4BEEACD-AFE1-4B56-9A0C-2E8C0BB9420A}" type="parTrans" cxnId="{22571863-7AD2-42BA-83EC-447F92CBB8B1}">
      <dgm:prSet/>
      <dgm:spPr/>
      <dgm:t>
        <a:bodyPr/>
        <a:lstStyle/>
        <a:p>
          <a:endParaRPr lang="en-US">
            <a:solidFill>
              <a:srgbClr val="075942"/>
            </a:solidFill>
          </a:endParaRPr>
        </a:p>
      </dgm:t>
    </dgm:pt>
    <dgm:pt modelId="{13E38766-CDC9-4BD6-B72E-DBE8D6FDA278}" type="sibTrans" cxnId="{22571863-7AD2-42BA-83EC-447F92CBB8B1}">
      <dgm:prSet/>
      <dgm:spPr/>
      <dgm:t>
        <a:bodyPr/>
        <a:lstStyle/>
        <a:p>
          <a:endParaRPr lang="en-US">
            <a:solidFill>
              <a:srgbClr val="075942"/>
            </a:solidFill>
          </a:endParaRPr>
        </a:p>
      </dgm:t>
    </dgm:pt>
    <dgm:pt modelId="{A0B32637-3F9E-4C59-A39B-5DB54C3D53A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solidFill>
                <a:srgbClr val="075942"/>
              </a:solidFill>
            </a:rPr>
            <a:t>Technical Assistance</a:t>
          </a:r>
          <a:r>
            <a:rPr lang="en-US" dirty="0">
              <a:solidFill>
                <a:srgbClr val="075942"/>
              </a:solidFill>
            </a:rPr>
            <a:t>.</a:t>
          </a:r>
          <a:br>
            <a:rPr lang="en-US" dirty="0">
              <a:solidFill>
                <a:srgbClr val="075942"/>
              </a:solidFill>
            </a:rPr>
          </a:br>
          <a:endParaRPr lang="en-US" dirty="0">
            <a:solidFill>
              <a:srgbClr val="075942"/>
            </a:solidFill>
          </a:endParaRPr>
        </a:p>
      </dgm:t>
    </dgm:pt>
    <dgm:pt modelId="{CD0F3348-CB5B-4B9C-8F9D-7F176AB66FDB}" type="parTrans" cxnId="{3BE68DB7-A989-48D5-9BB7-CB115E700997}">
      <dgm:prSet/>
      <dgm:spPr/>
      <dgm:t>
        <a:bodyPr/>
        <a:lstStyle/>
        <a:p>
          <a:endParaRPr lang="en-US">
            <a:solidFill>
              <a:srgbClr val="075942"/>
            </a:solidFill>
          </a:endParaRPr>
        </a:p>
      </dgm:t>
    </dgm:pt>
    <dgm:pt modelId="{0EDEFF13-52FD-4BBA-8F8D-016E9B2DF5B2}" type="sibTrans" cxnId="{3BE68DB7-A989-48D5-9BB7-CB115E700997}">
      <dgm:prSet/>
      <dgm:spPr/>
      <dgm:t>
        <a:bodyPr/>
        <a:lstStyle/>
        <a:p>
          <a:endParaRPr lang="en-US">
            <a:solidFill>
              <a:srgbClr val="075942"/>
            </a:solidFill>
          </a:endParaRPr>
        </a:p>
      </dgm:t>
    </dgm:pt>
    <dgm:pt modelId="{83ED7357-ED32-4E77-A965-739F86F508E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solidFill>
                <a:srgbClr val="075942"/>
              </a:solidFill>
            </a:rPr>
            <a:t>Capacity Building</a:t>
          </a:r>
          <a:endParaRPr lang="en-US" dirty="0">
            <a:solidFill>
              <a:srgbClr val="075942"/>
            </a:solidFill>
          </a:endParaRPr>
        </a:p>
      </dgm:t>
    </dgm:pt>
    <dgm:pt modelId="{7C3A0CAE-FFF0-423B-AACB-55C455692800}" type="parTrans" cxnId="{7A58A859-A700-4FC7-9305-437AE7068C7F}">
      <dgm:prSet/>
      <dgm:spPr/>
      <dgm:t>
        <a:bodyPr/>
        <a:lstStyle/>
        <a:p>
          <a:endParaRPr lang="en-US">
            <a:solidFill>
              <a:srgbClr val="075942"/>
            </a:solidFill>
          </a:endParaRPr>
        </a:p>
      </dgm:t>
    </dgm:pt>
    <dgm:pt modelId="{8C9D1520-43F9-43CB-89FA-8229ABA07040}" type="sibTrans" cxnId="{7A58A859-A700-4FC7-9305-437AE7068C7F}">
      <dgm:prSet/>
      <dgm:spPr/>
      <dgm:t>
        <a:bodyPr/>
        <a:lstStyle/>
        <a:p>
          <a:endParaRPr lang="en-US">
            <a:solidFill>
              <a:srgbClr val="075942"/>
            </a:solidFill>
          </a:endParaRPr>
        </a:p>
      </dgm:t>
    </dgm:pt>
    <dgm:pt modelId="{D5745D4C-29AC-4CA8-9821-51B726611162}" type="pres">
      <dgm:prSet presAssocID="{5F48B1D9-9C3F-47D5-9CF2-902AE7CC2A8C}" presName="root" presStyleCnt="0">
        <dgm:presLayoutVars>
          <dgm:dir/>
          <dgm:resizeHandles val="exact"/>
        </dgm:presLayoutVars>
      </dgm:prSet>
      <dgm:spPr/>
    </dgm:pt>
    <dgm:pt modelId="{6AFB4708-C9D8-45D7-9406-CDBC995C36E7}" type="pres">
      <dgm:prSet presAssocID="{83ED7357-ED32-4E77-A965-739F86F508E7}" presName="compNode" presStyleCnt="0"/>
      <dgm:spPr/>
    </dgm:pt>
    <dgm:pt modelId="{40ABB3B5-02D5-49D1-AA7A-8D106F1BD8FA}" type="pres">
      <dgm:prSet presAssocID="{83ED7357-ED32-4E77-A965-739F86F508E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</dgm:pt>
    <dgm:pt modelId="{37039FC3-AA64-462B-A3AE-483C6156A8EF}" type="pres">
      <dgm:prSet presAssocID="{83ED7357-ED32-4E77-A965-739F86F508E7}" presName="spaceRect" presStyleCnt="0"/>
      <dgm:spPr/>
    </dgm:pt>
    <dgm:pt modelId="{913F90D2-0580-4925-832C-974E5EA64674}" type="pres">
      <dgm:prSet presAssocID="{83ED7357-ED32-4E77-A965-739F86F508E7}" presName="textRect" presStyleLbl="revTx" presStyleIdx="0" presStyleCnt="3">
        <dgm:presLayoutVars>
          <dgm:chMax val="1"/>
          <dgm:chPref val="1"/>
        </dgm:presLayoutVars>
      </dgm:prSet>
      <dgm:spPr/>
    </dgm:pt>
    <dgm:pt modelId="{1942AAA8-0572-144B-B3C1-ADC58F6414B4}" type="pres">
      <dgm:prSet presAssocID="{8C9D1520-43F9-43CB-89FA-8229ABA07040}" presName="sibTrans" presStyleCnt="0"/>
      <dgm:spPr/>
    </dgm:pt>
    <dgm:pt modelId="{DDCD63EE-B3F4-40D5-ACB6-014A774C1464}" type="pres">
      <dgm:prSet presAssocID="{CE8199CE-178C-4461-A4CE-50F6F5E16E0D}" presName="compNode" presStyleCnt="0"/>
      <dgm:spPr/>
    </dgm:pt>
    <dgm:pt modelId="{6E00172A-84B9-456A-A21C-982B74A47268}" type="pres">
      <dgm:prSet presAssocID="{CE8199CE-178C-4461-A4CE-50F6F5E16E0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</dgm:pt>
    <dgm:pt modelId="{D07309E9-E522-478E-8DFA-C7BC01DAFBFC}" type="pres">
      <dgm:prSet presAssocID="{CE8199CE-178C-4461-A4CE-50F6F5E16E0D}" presName="spaceRect" presStyleCnt="0"/>
      <dgm:spPr/>
    </dgm:pt>
    <dgm:pt modelId="{7D193416-836B-4469-8ED8-9051BC9731EE}" type="pres">
      <dgm:prSet presAssocID="{CE8199CE-178C-4461-A4CE-50F6F5E16E0D}" presName="textRect" presStyleLbl="revTx" presStyleIdx="1" presStyleCnt="3">
        <dgm:presLayoutVars>
          <dgm:chMax val="1"/>
          <dgm:chPref val="1"/>
        </dgm:presLayoutVars>
      </dgm:prSet>
      <dgm:spPr/>
    </dgm:pt>
    <dgm:pt modelId="{0A2F7CBC-52D8-4EC4-9C95-D2DA48332410}" type="pres">
      <dgm:prSet presAssocID="{13E38766-CDC9-4BD6-B72E-DBE8D6FDA278}" presName="sibTrans" presStyleCnt="0"/>
      <dgm:spPr/>
    </dgm:pt>
    <dgm:pt modelId="{9D5D686F-D0D5-4DB5-85C8-456471917B6D}" type="pres">
      <dgm:prSet presAssocID="{A0B32637-3F9E-4C59-A39B-5DB54C3D53A2}" presName="compNode" presStyleCnt="0"/>
      <dgm:spPr/>
    </dgm:pt>
    <dgm:pt modelId="{1932CFE8-6865-4332-86EA-47FF806108F5}" type="pres">
      <dgm:prSet presAssocID="{A0B32637-3F9E-4C59-A39B-5DB54C3D53A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</dgm:pt>
    <dgm:pt modelId="{48645514-2B8A-45B2-B88F-A61E4B225767}" type="pres">
      <dgm:prSet presAssocID="{A0B32637-3F9E-4C59-A39B-5DB54C3D53A2}" presName="spaceRect" presStyleCnt="0"/>
      <dgm:spPr/>
    </dgm:pt>
    <dgm:pt modelId="{345F9D3E-7611-4A6D-9857-1492C037AB4C}" type="pres">
      <dgm:prSet presAssocID="{A0B32637-3F9E-4C59-A39B-5DB54C3D53A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E0F0400D-6C62-FB4B-8D6F-99AAC74E2985}" type="presOf" srcId="{A0B32637-3F9E-4C59-A39B-5DB54C3D53A2}" destId="{345F9D3E-7611-4A6D-9857-1492C037AB4C}" srcOrd="0" destOrd="0" presId="urn:microsoft.com/office/officeart/2018/2/layout/IconLabelList"/>
    <dgm:cxn modelId="{CD7C6F41-ECC4-4005-A077-CF49BCCC3A6C}" type="presOf" srcId="{5F48B1D9-9C3F-47D5-9CF2-902AE7CC2A8C}" destId="{D5745D4C-29AC-4CA8-9821-51B726611162}" srcOrd="0" destOrd="0" presId="urn:microsoft.com/office/officeart/2018/2/layout/IconLabelList"/>
    <dgm:cxn modelId="{22571863-7AD2-42BA-83EC-447F92CBB8B1}" srcId="{5F48B1D9-9C3F-47D5-9CF2-902AE7CC2A8C}" destId="{CE8199CE-178C-4461-A4CE-50F6F5E16E0D}" srcOrd="1" destOrd="0" parTransId="{C4BEEACD-AFE1-4B56-9A0C-2E8C0BB9420A}" sibTransId="{13E38766-CDC9-4BD6-B72E-DBE8D6FDA278}"/>
    <dgm:cxn modelId="{A06F134E-36A9-734D-9F89-A822FDBF14C4}" type="presOf" srcId="{83ED7357-ED32-4E77-A965-739F86F508E7}" destId="{913F90D2-0580-4925-832C-974E5EA64674}" srcOrd="0" destOrd="0" presId="urn:microsoft.com/office/officeart/2018/2/layout/IconLabelList"/>
    <dgm:cxn modelId="{06D1A273-4208-F24D-9ABE-C1DB3F3003FF}" type="presOf" srcId="{CE8199CE-178C-4461-A4CE-50F6F5E16E0D}" destId="{7D193416-836B-4469-8ED8-9051BC9731EE}" srcOrd="0" destOrd="0" presId="urn:microsoft.com/office/officeart/2018/2/layout/IconLabelList"/>
    <dgm:cxn modelId="{7A58A859-A700-4FC7-9305-437AE7068C7F}" srcId="{5F48B1D9-9C3F-47D5-9CF2-902AE7CC2A8C}" destId="{83ED7357-ED32-4E77-A965-739F86F508E7}" srcOrd="0" destOrd="0" parTransId="{7C3A0CAE-FFF0-423B-AACB-55C455692800}" sibTransId="{8C9D1520-43F9-43CB-89FA-8229ABA07040}"/>
    <dgm:cxn modelId="{3BE68DB7-A989-48D5-9BB7-CB115E700997}" srcId="{5F48B1D9-9C3F-47D5-9CF2-902AE7CC2A8C}" destId="{A0B32637-3F9E-4C59-A39B-5DB54C3D53A2}" srcOrd="2" destOrd="0" parTransId="{CD0F3348-CB5B-4B9C-8F9D-7F176AB66FDB}" sibTransId="{0EDEFF13-52FD-4BBA-8F8D-016E9B2DF5B2}"/>
    <dgm:cxn modelId="{7183BE61-8B05-A04B-A555-D366667E9B5D}" type="presParOf" srcId="{D5745D4C-29AC-4CA8-9821-51B726611162}" destId="{6AFB4708-C9D8-45D7-9406-CDBC995C36E7}" srcOrd="0" destOrd="0" presId="urn:microsoft.com/office/officeart/2018/2/layout/IconLabelList"/>
    <dgm:cxn modelId="{91F29E2C-FC81-684C-9CBB-7EE23D8ABE6B}" type="presParOf" srcId="{6AFB4708-C9D8-45D7-9406-CDBC995C36E7}" destId="{40ABB3B5-02D5-49D1-AA7A-8D106F1BD8FA}" srcOrd="0" destOrd="0" presId="urn:microsoft.com/office/officeart/2018/2/layout/IconLabelList"/>
    <dgm:cxn modelId="{98E9BB3D-DC73-A847-A356-B893E8A7093D}" type="presParOf" srcId="{6AFB4708-C9D8-45D7-9406-CDBC995C36E7}" destId="{37039FC3-AA64-462B-A3AE-483C6156A8EF}" srcOrd="1" destOrd="0" presId="urn:microsoft.com/office/officeart/2018/2/layout/IconLabelList"/>
    <dgm:cxn modelId="{34A3A0C5-45D7-F24B-952E-B055D31DD413}" type="presParOf" srcId="{6AFB4708-C9D8-45D7-9406-CDBC995C36E7}" destId="{913F90D2-0580-4925-832C-974E5EA64674}" srcOrd="2" destOrd="0" presId="urn:microsoft.com/office/officeart/2018/2/layout/IconLabelList"/>
    <dgm:cxn modelId="{53D07B1E-555C-ED46-8CFB-C4F43FA8A6A6}" type="presParOf" srcId="{D5745D4C-29AC-4CA8-9821-51B726611162}" destId="{1942AAA8-0572-144B-B3C1-ADC58F6414B4}" srcOrd="1" destOrd="0" presId="urn:microsoft.com/office/officeart/2018/2/layout/IconLabelList"/>
    <dgm:cxn modelId="{AEDF6B02-B2DB-254F-A924-508A14947466}" type="presParOf" srcId="{D5745D4C-29AC-4CA8-9821-51B726611162}" destId="{DDCD63EE-B3F4-40D5-ACB6-014A774C1464}" srcOrd="2" destOrd="0" presId="urn:microsoft.com/office/officeart/2018/2/layout/IconLabelList"/>
    <dgm:cxn modelId="{64C20127-563E-1F40-AE8C-84BE461CD70D}" type="presParOf" srcId="{DDCD63EE-B3F4-40D5-ACB6-014A774C1464}" destId="{6E00172A-84B9-456A-A21C-982B74A47268}" srcOrd="0" destOrd="0" presId="urn:microsoft.com/office/officeart/2018/2/layout/IconLabelList"/>
    <dgm:cxn modelId="{98ED7A9E-4B3D-994F-98AD-E366D8E7B80B}" type="presParOf" srcId="{DDCD63EE-B3F4-40D5-ACB6-014A774C1464}" destId="{D07309E9-E522-478E-8DFA-C7BC01DAFBFC}" srcOrd="1" destOrd="0" presId="urn:microsoft.com/office/officeart/2018/2/layout/IconLabelList"/>
    <dgm:cxn modelId="{11E8CC67-4F42-9547-9BB1-56BE60EB2FCD}" type="presParOf" srcId="{DDCD63EE-B3F4-40D5-ACB6-014A774C1464}" destId="{7D193416-836B-4469-8ED8-9051BC9731EE}" srcOrd="2" destOrd="0" presId="urn:microsoft.com/office/officeart/2018/2/layout/IconLabelList"/>
    <dgm:cxn modelId="{FEA98E13-65AE-A34D-B65A-6E689885EA6E}" type="presParOf" srcId="{D5745D4C-29AC-4CA8-9821-51B726611162}" destId="{0A2F7CBC-52D8-4EC4-9C95-D2DA48332410}" srcOrd="3" destOrd="0" presId="urn:microsoft.com/office/officeart/2018/2/layout/IconLabelList"/>
    <dgm:cxn modelId="{9D465DCC-DFC9-1744-8777-B8C4188D54D0}" type="presParOf" srcId="{D5745D4C-29AC-4CA8-9821-51B726611162}" destId="{9D5D686F-D0D5-4DB5-85C8-456471917B6D}" srcOrd="4" destOrd="0" presId="urn:microsoft.com/office/officeart/2018/2/layout/IconLabelList"/>
    <dgm:cxn modelId="{72DEEE2B-D4CC-DB4F-9514-29327F13C0A4}" type="presParOf" srcId="{9D5D686F-D0D5-4DB5-85C8-456471917B6D}" destId="{1932CFE8-6865-4332-86EA-47FF806108F5}" srcOrd="0" destOrd="0" presId="urn:microsoft.com/office/officeart/2018/2/layout/IconLabelList"/>
    <dgm:cxn modelId="{91C0E323-A377-9746-92DC-39608C1CCBC3}" type="presParOf" srcId="{9D5D686F-D0D5-4DB5-85C8-456471917B6D}" destId="{48645514-2B8A-45B2-B88F-A61E4B225767}" srcOrd="1" destOrd="0" presId="urn:microsoft.com/office/officeart/2018/2/layout/IconLabelList"/>
    <dgm:cxn modelId="{DE9C34DD-BF00-CE4D-ABD4-EF2CD0207B3B}" type="presParOf" srcId="{9D5D686F-D0D5-4DB5-85C8-456471917B6D}" destId="{345F9D3E-7611-4A6D-9857-1492C037AB4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8FCB7F-0FBE-4327-A5D1-4463478E185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8190744-42FC-4F86-B4F7-72CDE0BE1429}">
      <dgm:prSet/>
      <dgm:spPr/>
      <dgm:t>
        <a:bodyPr/>
        <a:lstStyle/>
        <a:p>
          <a:r>
            <a:rPr lang="en-US" dirty="0"/>
            <a:t>How do you see the ag and food sector’s role in economic and community development changing?</a:t>
          </a:r>
        </a:p>
      </dgm:t>
    </dgm:pt>
    <dgm:pt modelId="{2B00122F-2DD4-49E6-8B36-D632BFC66E8B}" type="parTrans" cxnId="{FD4D92AF-1E9D-41D7-8748-9771C90A3A7A}">
      <dgm:prSet/>
      <dgm:spPr/>
      <dgm:t>
        <a:bodyPr/>
        <a:lstStyle/>
        <a:p>
          <a:endParaRPr lang="en-US"/>
        </a:p>
      </dgm:t>
    </dgm:pt>
    <dgm:pt modelId="{E3BFE94C-2A6A-4A4E-B4FB-07A0F1C2CD17}" type="sibTrans" cxnId="{FD4D92AF-1E9D-41D7-8748-9771C90A3A7A}">
      <dgm:prSet/>
      <dgm:spPr/>
      <dgm:t>
        <a:bodyPr/>
        <a:lstStyle/>
        <a:p>
          <a:endParaRPr lang="en-US"/>
        </a:p>
      </dgm:t>
    </dgm:pt>
    <dgm:pt modelId="{0578236E-E259-4F2A-A603-B6E13D0A2BB1}">
      <dgm:prSet/>
      <dgm:spPr/>
      <dgm:t>
        <a:bodyPr/>
        <a:lstStyle/>
        <a:p>
          <a:r>
            <a:rPr lang="en-US" dirty="0"/>
            <a:t>How do you view your work contributes to food system and community resiliency? </a:t>
          </a:r>
        </a:p>
      </dgm:t>
    </dgm:pt>
    <dgm:pt modelId="{CC508B51-802E-49B7-9883-B978F65F0DDE}" type="parTrans" cxnId="{435E8968-8572-4EAC-B95A-4CCBF630798D}">
      <dgm:prSet/>
      <dgm:spPr/>
      <dgm:t>
        <a:bodyPr/>
        <a:lstStyle/>
        <a:p>
          <a:endParaRPr lang="en-US"/>
        </a:p>
      </dgm:t>
    </dgm:pt>
    <dgm:pt modelId="{210BF93F-D81D-4E99-9181-62FDCA2AECA9}" type="sibTrans" cxnId="{435E8968-8572-4EAC-B95A-4CCBF630798D}">
      <dgm:prSet/>
      <dgm:spPr/>
      <dgm:t>
        <a:bodyPr/>
        <a:lstStyle/>
        <a:p>
          <a:endParaRPr lang="en-US"/>
        </a:p>
      </dgm:t>
    </dgm:pt>
    <dgm:pt modelId="{F4B534D3-ECB6-43FD-BC61-87662F5D1392}">
      <dgm:prSet/>
      <dgm:spPr/>
      <dgm:t>
        <a:bodyPr/>
        <a:lstStyle/>
        <a:p>
          <a:r>
            <a:rPr lang="en-US" dirty="0"/>
            <a:t>What kind of collaborations do you think are needed in the future to enhance food system work?</a:t>
          </a:r>
        </a:p>
      </dgm:t>
    </dgm:pt>
    <dgm:pt modelId="{3CBB3F2C-9710-4878-B27F-161388EF4E3C}" type="parTrans" cxnId="{04A84226-D8BB-4C06-BE07-CE9DFADBDE78}">
      <dgm:prSet/>
      <dgm:spPr/>
      <dgm:t>
        <a:bodyPr/>
        <a:lstStyle/>
        <a:p>
          <a:endParaRPr lang="en-US"/>
        </a:p>
      </dgm:t>
    </dgm:pt>
    <dgm:pt modelId="{CECC50C1-0318-45FD-9027-25556DFF7E89}" type="sibTrans" cxnId="{04A84226-D8BB-4C06-BE07-CE9DFADBDE78}">
      <dgm:prSet/>
      <dgm:spPr/>
      <dgm:t>
        <a:bodyPr/>
        <a:lstStyle/>
        <a:p>
          <a:endParaRPr lang="en-US"/>
        </a:p>
      </dgm:t>
    </dgm:pt>
    <dgm:pt modelId="{0247C44A-4F52-45A1-8FF8-43AE2F9D4551}" type="pres">
      <dgm:prSet presAssocID="{B58FCB7F-0FBE-4327-A5D1-4463478E185D}" presName="root" presStyleCnt="0">
        <dgm:presLayoutVars>
          <dgm:dir/>
          <dgm:resizeHandles val="exact"/>
        </dgm:presLayoutVars>
      </dgm:prSet>
      <dgm:spPr/>
    </dgm:pt>
    <dgm:pt modelId="{E6558148-AA78-4432-A671-E547767AE59A}" type="pres">
      <dgm:prSet presAssocID="{58190744-42FC-4F86-B4F7-72CDE0BE1429}" presName="compNode" presStyleCnt="0"/>
      <dgm:spPr/>
    </dgm:pt>
    <dgm:pt modelId="{3A72D0B9-76AD-40F4-99CF-83F0A3006DAA}" type="pres">
      <dgm:prSet presAssocID="{58190744-42FC-4F86-B4F7-72CDE0BE1429}" presName="bgRect" presStyleLbl="bgShp" presStyleIdx="0" presStyleCnt="3"/>
      <dgm:spPr/>
    </dgm:pt>
    <dgm:pt modelId="{3973140D-C2D9-4A20-B8FF-68F314C968BB}" type="pres">
      <dgm:prSet presAssocID="{58190744-42FC-4F86-B4F7-72CDE0BE142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AA6E786F-732C-4FE0-B55D-2E83A52067E4}" type="pres">
      <dgm:prSet presAssocID="{58190744-42FC-4F86-B4F7-72CDE0BE1429}" presName="spaceRect" presStyleCnt="0"/>
      <dgm:spPr/>
    </dgm:pt>
    <dgm:pt modelId="{141F8DAD-C750-4B8F-8D88-00C4CB4D4F38}" type="pres">
      <dgm:prSet presAssocID="{58190744-42FC-4F86-B4F7-72CDE0BE1429}" presName="parTx" presStyleLbl="revTx" presStyleIdx="0" presStyleCnt="3">
        <dgm:presLayoutVars>
          <dgm:chMax val="0"/>
          <dgm:chPref val="0"/>
        </dgm:presLayoutVars>
      </dgm:prSet>
      <dgm:spPr/>
    </dgm:pt>
    <dgm:pt modelId="{A44D06F6-A6A9-4CB4-94AE-5FE3D982579C}" type="pres">
      <dgm:prSet presAssocID="{E3BFE94C-2A6A-4A4E-B4FB-07A0F1C2CD17}" presName="sibTrans" presStyleCnt="0"/>
      <dgm:spPr/>
    </dgm:pt>
    <dgm:pt modelId="{22E47445-18E8-42C3-A67F-1782E9B5D56C}" type="pres">
      <dgm:prSet presAssocID="{0578236E-E259-4F2A-A603-B6E13D0A2BB1}" presName="compNode" presStyleCnt="0"/>
      <dgm:spPr/>
    </dgm:pt>
    <dgm:pt modelId="{7576D1CD-F169-449A-B5CB-21DCFC597372}" type="pres">
      <dgm:prSet presAssocID="{0578236E-E259-4F2A-A603-B6E13D0A2BB1}" presName="bgRect" presStyleLbl="bgShp" presStyleIdx="1" presStyleCnt="3"/>
      <dgm:spPr/>
    </dgm:pt>
    <dgm:pt modelId="{6E42DF5C-C110-4559-A020-ED661262B01C}" type="pres">
      <dgm:prSet presAssocID="{0578236E-E259-4F2A-A603-B6E13D0A2BB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ning"/>
        </a:ext>
      </dgm:extLst>
    </dgm:pt>
    <dgm:pt modelId="{FD7056E0-F84C-4EF4-9845-673DC06EA51E}" type="pres">
      <dgm:prSet presAssocID="{0578236E-E259-4F2A-A603-B6E13D0A2BB1}" presName="spaceRect" presStyleCnt="0"/>
      <dgm:spPr/>
    </dgm:pt>
    <dgm:pt modelId="{6F1398BF-99B5-46AE-A4B9-6B7FDA87B28F}" type="pres">
      <dgm:prSet presAssocID="{0578236E-E259-4F2A-A603-B6E13D0A2BB1}" presName="parTx" presStyleLbl="revTx" presStyleIdx="1" presStyleCnt="3">
        <dgm:presLayoutVars>
          <dgm:chMax val="0"/>
          <dgm:chPref val="0"/>
        </dgm:presLayoutVars>
      </dgm:prSet>
      <dgm:spPr/>
    </dgm:pt>
    <dgm:pt modelId="{1E1C2D62-DCDA-4F4B-A602-A19E055A0DA8}" type="pres">
      <dgm:prSet presAssocID="{210BF93F-D81D-4E99-9181-62FDCA2AECA9}" presName="sibTrans" presStyleCnt="0"/>
      <dgm:spPr/>
    </dgm:pt>
    <dgm:pt modelId="{1928D424-0C4F-4C7C-978B-36DA3433B7C1}" type="pres">
      <dgm:prSet presAssocID="{F4B534D3-ECB6-43FD-BC61-87662F5D1392}" presName="compNode" presStyleCnt="0"/>
      <dgm:spPr/>
    </dgm:pt>
    <dgm:pt modelId="{E9E7996E-F077-4E23-AE7E-AABDE4FB596F}" type="pres">
      <dgm:prSet presAssocID="{F4B534D3-ECB6-43FD-BC61-87662F5D1392}" presName="bgRect" presStyleLbl="bgShp" presStyleIdx="2" presStyleCnt="3"/>
      <dgm:spPr/>
    </dgm:pt>
    <dgm:pt modelId="{981CCEB2-0024-4A10-8615-8EB5A2D12517}" type="pres">
      <dgm:prSet presAssocID="{F4B534D3-ECB6-43FD-BC61-87662F5D139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48146ABE-FEAA-4607-BC8B-AD4B93A160A2}" type="pres">
      <dgm:prSet presAssocID="{F4B534D3-ECB6-43FD-BC61-87662F5D1392}" presName="spaceRect" presStyleCnt="0"/>
      <dgm:spPr/>
    </dgm:pt>
    <dgm:pt modelId="{4BAADE39-E2F6-4D83-B04C-8BDDD1C14550}" type="pres">
      <dgm:prSet presAssocID="{F4B534D3-ECB6-43FD-BC61-87662F5D139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04A84226-D8BB-4C06-BE07-CE9DFADBDE78}" srcId="{B58FCB7F-0FBE-4327-A5D1-4463478E185D}" destId="{F4B534D3-ECB6-43FD-BC61-87662F5D1392}" srcOrd="2" destOrd="0" parTransId="{3CBB3F2C-9710-4878-B27F-161388EF4E3C}" sibTransId="{CECC50C1-0318-45FD-9027-25556DFF7E89}"/>
    <dgm:cxn modelId="{A12ABC2C-C40C-4192-BE2A-33F85575E6AB}" type="presOf" srcId="{F4B534D3-ECB6-43FD-BC61-87662F5D1392}" destId="{4BAADE39-E2F6-4D83-B04C-8BDDD1C14550}" srcOrd="0" destOrd="0" presId="urn:microsoft.com/office/officeart/2018/2/layout/IconVerticalSolidList"/>
    <dgm:cxn modelId="{26241F41-2730-4F92-94BE-DE6C5DF5EE5C}" type="presOf" srcId="{58190744-42FC-4F86-B4F7-72CDE0BE1429}" destId="{141F8DAD-C750-4B8F-8D88-00C4CB4D4F38}" srcOrd="0" destOrd="0" presId="urn:microsoft.com/office/officeart/2018/2/layout/IconVerticalSolidList"/>
    <dgm:cxn modelId="{435E8968-8572-4EAC-B95A-4CCBF630798D}" srcId="{B58FCB7F-0FBE-4327-A5D1-4463478E185D}" destId="{0578236E-E259-4F2A-A603-B6E13D0A2BB1}" srcOrd="1" destOrd="0" parTransId="{CC508B51-802E-49B7-9883-B978F65F0DDE}" sibTransId="{210BF93F-D81D-4E99-9181-62FDCA2AECA9}"/>
    <dgm:cxn modelId="{907C8F73-B7FE-49F8-908B-3F90994355B2}" type="presOf" srcId="{0578236E-E259-4F2A-A603-B6E13D0A2BB1}" destId="{6F1398BF-99B5-46AE-A4B9-6B7FDA87B28F}" srcOrd="0" destOrd="0" presId="urn:microsoft.com/office/officeart/2018/2/layout/IconVerticalSolidList"/>
    <dgm:cxn modelId="{FD4D92AF-1E9D-41D7-8748-9771C90A3A7A}" srcId="{B58FCB7F-0FBE-4327-A5D1-4463478E185D}" destId="{58190744-42FC-4F86-B4F7-72CDE0BE1429}" srcOrd="0" destOrd="0" parTransId="{2B00122F-2DD4-49E6-8B36-D632BFC66E8B}" sibTransId="{E3BFE94C-2A6A-4A4E-B4FB-07A0F1C2CD17}"/>
    <dgm:cxn modelId="{874CF3F2-4EE1-4D36-8E4A-A813E51FCD5B}" type="presOf" srcId="{B58FCB7F-0FBE-4327-A5D1-4463478E185D}" destId="{0247C44A-4F52-45A1-8FF8-43AE2F9D4551}" srcOrd="0" destOrd="0" presId="urn:microsoft.com/office/officeart/2018/2/layout/IconVerticalSolidList"/>
    <dgm:cxn modelId="{A1CF684E-E613-4637-90AB-1A759E96B177}" type="presParOf" srcId="{0247C44A-4F52-45A1-8FF8-43AE2F9D4551}" destId="{E6558148-AA78-4432-A671-E547767AE59A}" srcOrd="0" destOrd="0" presId="urn:microsoft.com/office/officeart/2018/2/layout/IconVerticalSolidList"/>
    <dgm:cxn modelId="{2537BDE9-1A97-481F-B1FB-50425DCE98F0}" type="presParOf" srcId="{E6558148-AA78-4432-A671-E547767AE59A}" destId="{3A72D0B9-76AD-40F4-99CF-83F0A3006DAA}" srcOrd="0" destOrd="0" presId="urn:microsoft.com/office/officeart/2018/2/layout/IconVerticalSolidList"/>
    <dgm:cxn modelId="{8DE6E4CA-E168-46B3-9747-681736080AC1}" type="presParOf" srcId="{E6558148-AA78-4432-A671-E547767AE59A}" destId="{3973140D-C2D9-4A20-B8FF-68F314C968BB}" srcOrd="1" destOrd="0" presId="urn:microsoft.com/office/officeart/2018/2/layout/IconVerticalSolidList"/>
    <dgm:cxn modelId="{FF0295AC-7E2B-424D-9B7A-499B20B1DF5C}" type="presParOf" srcId="{E6558148-AA78-4432-A671-E547767AE59A}" destId="{AA6E786F-732C-4FE0-B55D-2E83A52067E4}" srcOrd="2" destOrd="0" presId="urn:microsoft.com/office/officeart/2018/2/layout/IconVerticalSolidList"/>
    <dgm:cxn modelId="{61B6533B-245E-43DC-AB1B-19DCE1D4B3A7}" type="presParOf" srcId="{E6558148-AA78-4432-A671-E547767AE59A}" destId="{141F8DAD-C750-4B8F-8D88-00C4CB4D4F38}" srcOrd="3" destOrd="0" presId="urn:microsoft.com/office/officeart/2018/2/layout/IconVerticalSolidList"/>
    <dgm:cxn modelId="{830CEA91-FF2D-4D34-AD90-487C9A4500CC}" type="presParOf" srcId="{0247C44A-4F52-45A1-8FF8-43AE2F9D4551}" destId="{A44D06F6-A6A9-4CB4-94AE-5FE3D982579C}" srcOrd="1" destOrd="0" presId="urn:microsoft.com/office/officeart/2018/2/layout/IconVerticalSolidList"/>
    <dgm:cxn modelId="{4559C191-0F0D-4607-ACEF-0D495F2DBE67}" type="presParOf" srcId="{0247C44A-4F52-45A1-8FF8-43AE2F9D4551}" destId="{22E47445-18E8-42C3-A67F-1782E9B5D56C}" srcOrd="2" destOrd="0" presId="urn:microsoft.com/office/officeart/2018/2/layout/IconVerticalSolidList"/>
    <dgm:cxn modelId="{F76B2A6C-A52D-489B-8ED1-3CE6C67E8C29}" type="presParOf" srcId="{22E47445-18E8-42C3-A67F-1782E9B5D56C}" destId="{7576D1CD-F169-449A-B5CB-21DCFC597372}" srcOrd="0" destOrd="0" presId="urn:microsoft.com/office/officeart/2018/2/layout/IconVerticalSolidList"/>
    <dgm:cxn modelId="{8FAEAD8D-AC26-40A6-8515-BF146C43A3D3}" type="presParOf" srcId="{22E47445-18E8-42C3-A67F-1782E9B5D56C}" destId="{6E42DF5C-C110-4559-A020-ED661262B01C}" srcOrd="1" destOrd="0" presId="urn:microsoft.com/office/officeart/2018/2/layout/IconVerticalSolidList"/>
    <dgm:cxn modelId="{B9C3054A-A2E6-4305-94DF-72D9366DE545}" type="presParOf" srcId="{22E47445-18E8-42C3-A67F-1782E9B5D56C}" destId="{FD7056E0-F84C-4EF4-9845-673DC06EA51E}" srcOrd="2" destOrd="0" presId="urn:microsoft.com/office/officeart/2018/2/layout/IconVerticalSolidList"/>
    <dgm:cxn modelId="{7DE64353-4224-4639-9592-FEEFFB4CCDE5}" type="presParOf" srcId="{22E47445-18E8-42C3-A67F-1782E9B5D56C}" destId="{6F1398BF-99B5-46AE-A4B9-6B7FDA87B28F}" srcOrd="3" destOrd="0" presId="urn:microsoft.com/office/officeart/2018/2/layout/IconVerticalSolidList"/>
    <dgm:cxn modelId="{EFF2A0DE-3D6A-4997-9266-B533375AEFD4}" type="presParOf" srcId="{0247C44A-4F52-45A1-8FF8-43AE2F9D4551}" destId="{1E1C2D62-DCDA-4F4B-A602-A19E055A0DA8}" srcOrd="3" destOrd="0" presId="urn:microsoft.com/office/officeart/2018/2/layout/IconVerticalSolidList"/>
    <dgm:cxn modelId="{903EB267-0670-412B-9A9C-83D81BBAE633}" type="presParOf" srcId="{0247C44A-4F52-45A1-8FF8-43AE2F9D4551}" destId="{1928D424-0C4F-4C7C-978B-36DA3433B7C1}" srcOrd="4" destOrd="0" presId="urn:microsoft.com/office/officeart/2018/2/layout/IconVerticalSolidList"/>
    <dgm:cxn modelId="{88713234-9E8D-4C45-B2DD-F412928ADAC5}" type="presParOf" srcId="{1928D424-0C4F-4C7C-978B-36DA3433B7C1}" destId="{E9E7996E-F077-4E23-AE7E-AABDE4FB596F}" srcOrd="0" destOrd="0" presId="urn:microsoft.com/office/officeart/2018/2/layout/IconVerticalSolidList"/>
    <dgm:cxn modelId="{F98E4DD8-07EA-46CA-B355-70F0D34B5712}" type="presParOf" srcId="{1928D424-0C4F-4C7C-978B-36DA3433B7C1}" destId="{981CCEB2-0024-4A10-8615-8EB5A2D12517}" srcOrd="1" destOrd="0" presId="urn:microsoft.com/office/officeart/2018/2/layout/IconVerticalSolidList"/>
    <dgm:cxn modelId="{66C0F8CC-7FD0-4BD0-B865-54BDC8781FDA}" type="presParOf" srcId="{1928D424-0C4F-4C7C-978B-36DA3433B7C1}" destId="{48146ABE-FEAA-4607-BC8B-AD4B93A160A2}" srcOrd="2" destOrd="0" presId="urn:microsoft.com/office/officeart/2018/2/layout/IconVerticalSolidList"/>
    <dgm:cxn modelId="{46F87100-31CF-460E-B69A-3BE7118AE7C2}" type="presParOf" srcId="{1928D424-0C4F-4C7C-978B-36DA3433B7C1}" destId="{4BAADE39-E2F6-4D83-B04C-8BDDD1C1455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ABB3B5-02D5-49D1-AA7A-8D106F1BD8FA}">
      <dsp:nvSpPr>
        <dsp:cNvPr id="0" name=""/>
        <dsp:cNvSpPr/>
      </dsp:nvSpPr>
      <dsp:spPr>
        <a:xfrm>
          <a:off x="1035214" y="1016917"/>
          <a:ext cx="1473803" cy="14738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3F90D2-0580-4925-832C-974E5EA64674}">
      <dsp:nvSpPr>
        <dsp:cNvPr id="0" name=""/>
        <dsp:cNvSpPr/>
      </dsp:nvSpPr>
      <dsp:spPr>
        <a:xfrm>
          <a:off x="134556" y="2877935"/>
          <a:ext cx="3275118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rgbClr val="075942"/>
              </a:solidFill>
            </a:rPr>
            <a:t>Capacity Building</a:t>
          </a:r>
          <a:endParaRPr lang="en-US" sz="2100" kern="1200" dirty="0">
            <a:solidFill>
              <a:srgbClr val="075942"/>
            </a:solidFill>
          </a:endParaRPr>
        </a:p>
      </dsp:txBody>
      <dsp:txXfrm>
        <a:off x="134556" y="2877935"/>
        <a:ext cx="3275118" cy="720000"/>
      </dsp:txXfrm>
    </dsp:sp>
    <dsp:sp modelId="{6E00172A-84B9-456A-A21C-982B74A47268}">
      <dsp:nvSpPr>
        <dsp:cNvPr id="0" name=""/>
        <dsp:cNvSpPr/>
      </dsp:nvSpPr>
      <dsp:spPr>
        <a:xfrm>
          <a:off x="4883478" y="1016917"/>
          <a:ext cx="1473803" cy="147380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193416-836B-4469-8ED8-9051BC9731EE}">
      <dsp:nvSpPr>
        <dsp:cNvPr id="0" name=""/>
        <dsp:cNvSpPr/>
      </dsp:nvSpPr>
      <dsp:spPr>
        <a:xfrm>
          <a:off x="3982821" y="2877935"/>
          <a:ext cx="3275118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rgbClr val="075942"/>
              </a:solidFill>
            </a:rPr>
            <a:t>Coordination </a:t>
          </a:r>
          <a:endParaRPr lang="en-US" sz="2100" kern="1200" dirty="0">
            <a:solidFill>
              <a:srgbClr val="075942"/>
            </a:solidFill>
          </a:endParaRPr>
        </a:p>
      </dsp:txBody>
      <dsp:txXfrm>
        <a:off x="3982821" y="2877935"/>
        <a:ext cx="3275118" cy="720000"/>
      </dsp:txXfrm>
    </dsp:sp>
    <dsp:sp modelId="{1932CFE8-6865-4332-86EA-47FF806108F5}">
      <dsp:nvSpPr>
        <dsp:cNvPr id="0" name=""/>
        <dsp:cNvSpPr/>
      </dsp:nvSpPr>
      <dsp:spPr>
        <a:xfrm>
          <a:off x="8731743" y="1016917"/>
          <a:ext cx="1473803" cy="147380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5F9D3E-7611-4A6D-9857-1492C037AB4C}">
      <dsp:nvSpPr>
        <dsp:cNvPr id="0" name=""/>
        <dsp:cNvSpPr/>
      </dsp:nvSpPr>
      <dsp:spPr>
        <a:xfrm>
          <a:off x="7831085" y="2877935"/>
          <a:ext cx="3275118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rgbClr val="075942"/>
              </a:solidFill>
            </a:rPr>
            <a:t>Technical Assistance</a:t>
          </a:r>
          <a:r>
            <a:rPr lang="en-US" sz="2100" kern="1200" dirty="0">
              <a:solidFill>
                <a:srgbClr val="075942"/>
              </a:solidFill>
            </a:rPr>
            <a:t>.</a:t>
          </a:r>
          <a:br>
            <a:rPr lang="en-US" sz="2100" kern="1200" dirty="0">
              <a:solidFill>
                <a:srgbClr val="075942"/>
              </a:solidFill>
            </a:rPr>
          </a:br>
          <a:endParaRPr lang="en-US" sz="2100" kern="1200" dirty="0">
            <a:solidFill>
              <a:srgbClr val="075942"/>
            </a:solidFill>
          </a:endParaRPr>
        </a:p>
      </dsp:txBody>
      <dsp:txXfrm>
        <a:off x="7831085" y="2877935"/>
        <a:ext cx="3275118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72D0B9-76AD-40F4-99CF-83F0A3006DAA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73140D-C2D9-4A20-B8FF-68F314C968BB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1F8DAD-C750-4B8F-8D88-00C4CB4D4F38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How do you see the ag and food sector’s role in economic and community development changing?</a:t>
          </a:r>
        </a:p>
      </dsp:txBody>
      <dsp:txXfrm>
        <a:off x="1435590" y="531"/>
        <a:ext cx="9080009" cy="1242935"/>
      </dsp:txXfrm>
    </dsp:sp>
    <dsp:sp modelId="{7576D1CD-F169-449A-B5CB-21DCFC597372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42DF5C-C110-4559-A020-ED661262B01C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1398BF-99B5-46AE-A4B9-6B7FDA87B28F}">
      <dsp:nvSpPr>
        <dsp:cNvPr id="0" name=""/>
        <dsp:cNvSpPr/>
      </dsp:nvSpPr>
      <dsp:spPr>
        <a:xfrm>
          <a:off x="1435590" y="155420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How do you view your work contributes to food system and community resiliency? </a:t>
          </a:r>
        </a:p>
      </dsp:txBody>
      <dsp:txXfrm>
        <a:off x="1435590" y="1554201"/>
        <a:ext cx="9080009" cy="1242935"/>
      </dsp:txXfrm>
    </dsp:sp>
    <dsp:sp modelId="{E9E7996E-F077-4E23-AE7E-AABDE4FB596F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1CCEB2-0024-4A10-8615-8EB5A2D12517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AADE39-E2F6-4D83-B04C-8BDDD1C14550}">
      <dsp:nvSpPr>
        <dsp:cNvPr id="0" name=""/>
        <dsp:cNvSpPr/>
      </dsp:nvSpPr>
      <dsp:spPr>
        <a:xfrm>
          <a:off x="1435590" y="3107870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What kind of collaborations do you think are needed in the future to enhance food system work?</a:t>
          </a:r>
        </a:p>
      </dsp:txBody>
      <dsp:txXfrm>
        <a:off x="1435590" y="3107870"/>
        <a:ext cx="9080009" cy="12429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EC107-0678-42F8-9354-0009F7C43FC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AB811-A51A-4BC4-B521-5E8F2BC30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1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FB4529-8455-4F66-A090-7F112971ECE4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170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Mike Gabel, who you may also see on a tour of SPUR later this conference, will share a bit of how his new Center fits into the biz dev 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5AD85-8BFF-4DBF-8EE5-C9EEAE66BE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977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Willie….do you need full bios? I think we are all ok just introducing ourselves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3564C2-528A-48F8-BB59-47671D6DB15C}" type="slidenum">
              <a:rPr lang="en-US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139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25640de72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25640de728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Awarded amounts ranged from $15-50M over 5 years</a:t>
            </a:r>
            <a:endParaRPr/>
          </a:p>
        </p:txBody>
      </p:sp>
      <p:sp>
        <p:nvSpPr>
          <p:cNvPr id="103" name="Google Shape;103;g225640de728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we will switch gears a bit to have Brian </a:t>
            </a:r>
            <a:r>
              <a:rPr lang="en-US" dirty="0" err="1"/>
              <a:t>Coppom</a:t>
            </a:r>
            <a:r>
              <a:rPr lang="en-US" dirty="0"/>
              <a:t> share insights on the changing funding landscape, both from the CO Dept of Ag but across the broader set of funders in this arena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AB811-A51A-4BC4-B521-5E8F2BC303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78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Google Shape;352;p21:notes">
            <a:extLst>
              <a:ext uri="{FF2B5EF4-FFF2-40B4-BE49-F238E27FC236}">
                <a16:creationId xmlns:a16="http://schemas.microsoft.com/office/drawing/2014/main" id="{3F0525A4-7DA2-2409-40F4-9F4E1F8070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Example METRICS FROM PAST SCORING RUBRICS</a:t>
            </a:r>
          </a:p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0419" name="Google Shape;353;p21:notes">
            <a:extLst>
              <a:ext uri="{FF2B5EF4-FFF2-40B4-BE49-F238E27FC236}">
                <a16:creationId xmlns:a16="http://schemas.microsoft.com/office/drawing/2014/main" id="{F2E4DB3C-DBB8-1F3E-8C69-7A526F99D35A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4114800 w 120000"/>
              <a:gd name="T3" fmla="*/ 0 h 120000"/>
              <a:gd name="T4" fmla="*/ 4114800 w 120000"/>
              <a:gd name="T5" fmla="*/ 3086100 h 120000"/>
              <a:gd name="T6" fmla="*/ 0 w 120000"/>
              <a:gd name="T7" fmla="*/ 30861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302D9D-E808-4B2C-90EF-B4A61938BE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98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 fontAlgn="base">
              <a:buFont typeface="+mj-lt"/>
              <a:buAutoNum type="arabicPeriod"/>
            </a:pPr>
            <a:br>
              <a:rPr lang="en-US" sz="1800" b="1" dirty="0">
                <a:effectLst/>
                <a:latin typeface="inherit"/>
              </a:rPr>
            </a:br>
            <a:r>
              <a:rPr lang="en-US" sz="1800" b="1" dirty="0">
                <a:effectLst/>
                <a:latin typeface="inherit"/>
              </a:rPr>
              <a:t>Libby- tell us about the NW Regional Food Center!</a:t>
            </a:r>
            <a:endParaRPr lang="en-US" sz="1800" b="1" dirty="0">
              <a:effectLst/>
              <a:latin typeface="Arial" panose="020B0604020202020204" pitchFamily="34" charset="0"/>
            </a:endParaRPr>
          </a:p>
          <a:p>
            <a:pPr rtl="0" fontAlgn="base">
              <a:buFont typeface="+mj-lt"/>
              <a:buAutoNum type="arabicPeriod"/>
            </a:pPr>
            <a:r>
              <a:rPr lang="en-US" sz="1800" b="1" dirty="0">
                <a:effectLst/>
                <a:latin typeface="inherit"/>
              </a:rPr>
              <a:t>What is your role with the center and how did you get involved?</a:t>
            </a:r>
            <a:endParaRPr lang="en-US" sz="1800" b="1" dirty="0">
              <a:effectLst/>
              <a:latin typeface="Arial" panose="020B0604020202020204" pitchFamily="34" charset="0"/>
            </a:endParaRPr>
          </a:p>
          <a:p>
            <a:pPr rtl="0" fontAlgn="base">
              <a:buFont typeface="+mj-lt"/>
              <a:buAutoNum type="arabicPeriod"/>
            </a:pPr>
            <a:r>
              <a:rPr lang="en-US" sz="1800" b="1" dirty="0">
                <a:effectLst/>
                <a:latin typeface="inherit"/>
              </a:rPr>
              <a:t>What are the top priorities of the center?</a:t>
            </a:r>
            <a:endParaRPr lang="en-US" sz="1800" b="1" dirty="0">
              <a:effectLst/>
              <a:latin typeface="Arial" panose="020B0604020202020204" pitchFamily="34" charset="0"/>
            </a:endParaRPr>
          </a:p>
          <a:p>
            <a:pPr rtl="0" fontAlgn="base">
              <a:buFont typeface="+mj-lt"/>
              <a:buAutoNum type="arabicPeriod"/>
            </a:pPr>
            <a:r>
              <a:rPr lang="en-US" sz="1800" b="1" dirty="0">
                <a:effectLst/>
                <a:latin typeface="inherit"/>
              </a:rPr>
              <a:t>If there was one thing you would like to share about the Center - what would it be?</a:t>
            </a:r>
            <a:endParaRPr lang="en-US" sz="1800" b="1" dirty="0">
              <a:effectLst/>
              <a:latin typeface="Arial" panose="020B0604020202020204" pitchFamily="34" charset="0"/>
            </a:endParaRPr>
          </a:p>
          <a:p>
            <a:pPr rtl="0" fontAlgn="base">
              <a:buFont typeface="+mj-lt"/>
              <a:buAutoNum type="arabicPeriod"/>
            </a:pPr>
            <a:r>
              <a:rPr lang="en-US" sz="1800" b="1" dirty="0">
                <a:effectLst/>
                <a:latin typeface="inherit"/>
              </a:rPr>
              <a:t>How could CP members reach you or the center if they have questions or want to get involved</a:t>
            </a:r>
            <a:endParaRPr lang="en-US" sz="1800" b="1" dirty="0">
              <a:effectLst/>
              <a:latin typeface="Arial" panose="020B0604020202020204" pitchFamily="34" charset="0"/>
            </a:endParaRPr>
          </a:p>
          <a:p>
            <a:pPr rtl="0" fontAlgn="base"/>
            <a:br>
              <a:rPr lang="en-US" b="1" dirty="0">
                <a:effectLst/>
                <a:latin typeface="inherit"/>
              </a:rPr>
            </a:br>
            <a:endParaRPr lang="en-US" dirty="0">
              <a:effectLst/>
            </a:endParaRPr>
          </a:p>
          <a:p>
            <a:pPr rtl="0" fontAlgn="base"/>
            <a:r>
              <a:rPr lang="en-US" sz="1800" b="1" dirty="0">
                <a:effectLst/>
                <a:latin typeface="Arial" panose="020B0604020202020204" pitchFamily="34" charset="0"/>
              </a:rPr>
              <a:t>Dawn </a:t>
            </a:r>
            <a:r>
              <a:rPr lang="en-US" sz="1800" b="1" dirty="0" err="1">
                <a:effectLst/>
                <a:latin typeface="Arial" panose="020B0604020202020204" pitchFamily="34" charset="0"/>
              </a:rPr>
              <a:t>Thilmany</a:t>
            </a:r>
            <a:endParaRPr lang="en-US" dirty="0">
              <a:effectLst/>
            </a:endParaRPr>
          </a:p>
          <a:p>
            <a:pPr rtl="0" fontAlgn="base">
              <a:buFont typeface="+mj-lt"/>
              <a:buAutoNum type="arabicPeriod"/>
            </a:pPr>
            <a:r>
              <a:rPr lang="en-US" sz="1800" b="1" dirty="0">
                <a:effectLst/>
                <a:latin typeface="inherit"/>
              </a:rPr>
              <a:t>Dawn tell us about your role at the Center and how you got involved in the new Regional Food Center?</a:t>
            </a:r>
            <a:endParaRPr lang="en-US" sz="1800" b="1" dirty="0">
              <a:effectLst/>
              <a:latin typeface="Arial" panose="020B0604020202020204" pitchFamily="34" charset="0"/>
            </a:endParaRPr>
          </a:p>
          <a:p>
            <a:pPr rtl="0" fontAlgn="base">
              <a:buFont typeface="+mj-lt"/>
              <a:buAutoNum type="arabicPeriod"/>
            </a:pPr>
            <a:r>
              <a:rPr lang="en-US" sz="1800" b="1" dirty="0" err="1">
                <a:effectLst/>
                <a:latin typeface="inherit"/>
              </a:rPr>
              <a:t>LIbby</a:t>
            </a:r>
            <a:r>
              <a:rPr lang="en-US" sz="1800" b="1" dirty="0">
                <a:effectLst/>
                <a:latin typeface="inherit"/>
              </a:rPr>
              <a:t> shared the priorities of the Center - are there also funding opportunities? How could a company access those funds or apply?</a:t>
            </a:r>
            <a:endParaRPr lang="en-US" sz="1800" b="1" dirty="0">
              <a:effectLst/>
              <a:latin typeface="Arial" panose="020B0604020202020204" pitchFamily="34" charset="0"/>
            </a:endParaRPr>
          </a:p>
          <a:p>
            <a:pPr rtl="0" fontAlgn="base">
              <a:buFont typeface="+mj-lt"/>
              <a:buAutoNum type="arabicPeriod"/>
            </a:pPr>
            <a:r>
              <a:rPr lang="en-US" sz="1800" b="1" dirty="0">
                <a:effectLst/>
                <a:latin typeface="inherit"/>
              </a:rPr>
              <a:t>The priorities of the Center have been talked about in many circles for a while - are we getting closer (here in Colorado) to more meat processing capacity?  Creating diverse markets for climate resilient ag? </a:t>
            </a:r>
            <a:endParaRPr lang="en-US" sz="1800" b="1" dirty="0">
              <a:effectLst/>
              <a:latin typeface="Arial" panose="020B0604020202020204" pitchFamily="34" charset="0"/>
            </a:endParaRPr>
          </a:p>
          <a:p>
            <a:pPr rtl="0" fontAlgn="base">
              <a:buFont typeface="+mj-lt"/>
              <a:buAutoNum type="arabicPeriod"/>
            </a:pPr>
            <a:r>
              <a:rPr lang="en-US" sz="1800" b="1" dirty="0">
                <a:effectLst/>
                <a:latin typeface="inherit"/>
              </a:rPr>
              <a:t>When it comes to connecting and scaling food entrepreneurs = what do we need to do to help this move forward?</a:t>
            </a:r>
            <a:endParaRPr lang="en-US" sz="1800" b="1" dirty="0">
              <a:effectLst/>
              <a:latin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03972bb24a_0_6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8" name="Google Shape;268;g303972bb24a_0_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383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Layouts/_rels/slideLayout10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11988800" y="3175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207434" y="241935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April 2025</a:t>
            </a:r>
            <a:endParaRPr lang="en-US" dirty="0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Economic Development Conference for the EDA Denver Region</a:t>
            </a:r>
            <a:endParaRPr lang="en-US" dirty="0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F6F38A8-FFA1-44DE-83A3-2F81A6B8F666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45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3" name="Rectangle 20"/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4" name="Rectangle 21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03200" y="15875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April 2025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Economic Development Conference for the EDA Denver Region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89600" y="6324601"/>
            <a:ext cx="8128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100C9DC-C44B-4A60-9E70-450EAB41FB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3948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4/14/2025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21381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4/14/2025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34680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 cstate="email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4/14/2025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51856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 cstate="email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4/14/2025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0040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62917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5226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54184" y="762369"/>
            <a:ext cx="11083635" cy="932563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/>
          <a:p>
            <a:r>
              <a:rPr lang="en-US" dirty="0"/>
              <a:t>Headline Copy Goes Here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0"/>
          </p:nvPr>
        </p:nvSpPr>
        <p:spPr>
          <a:xfrm>
            <a:off x="554184" y="2195191"/>
            <a:ext cx="11083635" cy="1565557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0" y="6505015"/>
            <a:ext cx="12192000" cy="352987"/>
            <a:chOff x="0" y="7372350"/>
            <a:chExt cx="13817600" cy="400052"/>
          </a:xfrm>
        </p:grpSpPr>
        <p:sp>
          <p:nvSpPr>
            <p:cNvPr id="2" name="Rectangle 1"/>
            <p:cNvSpPr/>
            <p:nvPr userDrawn="1"/>
          </p:nvSpPr>
          <p:spPr>
            <a:xfrm>
              <a:off x="0" y="7372350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257" y="7372351"/>
              <a:ext cx="1788557" cy="40005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 userDrawn="1"/>
          </p:nvSpPr>
          <p:spPr>
            <a:xfrm>
              <a:off x="0" y="7372351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257" y="7372352"/>
              <a:ext cx="1788557" cy="400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384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54184" y="762369"/>
            <a:ext cx="11083635" cy="932563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/>
          <a:p>
            <a:r>
              <a:rPr lang="en-US" dirty="0"/>
              <a:t>Headline Copy Goes Here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0"/>
          </p:nvPr>
        </p:nvSpPr>
        <p:spPr>
          <a:xfrm>
            <a:off x="554184" y="2195191"/>
            <a:ext cx="11083635" cy="1565557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0" y="6505015"/>
            <a:ext cx="12192000" cy="352987"/>
            <a:chOff x="0" y="7372350"/>
            <a:chExt cx="13817600" cy="400052"/>
          </a:xfrm>
        </p:grpSpPr>
        <p:sp>
          <p:nvSpPr>
            <p:cNvPr id="2" name="Rectangle 1"/>
            <p:cNvSpPr/>
            <p:nvPr userDrawn="1"/>
          </p:nvSpPr>
          <p:spPr>
            <a:xfrm>
              <a:off x="0" y="7372350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257" y="7372351"/>
              <a:ext cx="1788557" cy="40005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 userDrawn="1"/>
          </p:nvSpPr>
          <p:spPr>
            <a:xfrm>
              <a:off x="0" y="7372351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257" y="7372352"/>
              <a:ext cx="1788557" cy="400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479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5" indent="0" algn="ctr">
              <a:buNone/>
              <a:defRPr sz="1500"/>
            </a:lvl2pPr>
            <a:lvl3pPr marL="685808" indent="0" algn="ctr">
              <a:buNone/>
              <a:defRPr sz="1350"/>
            </a:lvl3pPr>
            <a:lvl4pPr marL="1028712" indent="0" algn="ctr">
              <a:buNone/>
              <a:defRPr sz="1200"/>
            </a:lvl4pPr>
            <a:lvl5pPr marL="1371615" indent="0" algn="ctr">
              <a:buNone/>
              <a:defRPr sz="1200"/>
            </a:lvl5pPr>
            <a:lvl6pPr marL="1714520" indent="0" algn="ctr">
              <a:buNone/>
              <a:defRPr sz="1200"/>
            </a:lvl6pPr>
            <a:lvl7pPr marL="2057423" indent="0" algn="ctr">
              <a:buNone/>
              <a:defRPr sz="1200"/>
            </a:lvl7pPr>
            <a:lvl8pPr marL="2400327" indent="0" algn="ctr">
              <a:buNone/>
              <a:defRPr sz="1200"/>
            </a:lvl8pPr>
            <a:lvl9pPr marL="274323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E8D77-D52A-07E5-3B49-7430354D1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Summer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33652-BF0C-4C16-7B3A-841EB30CD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Engaged Food Systems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BAE4C-2E73-54D9-03EF-0D8DD27E2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A4E07-9EF6-411F-8332-BF048E6F3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85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B5F319-9C9B-F548-7256-2DB395A6AEAC}"/>
              </a:ext>
            </a:extLst>
          </p:cNvPr>
          <p:cNvSpPr/>
          <p:nvPr userDrawn="1"/>
        </p:nvSpPr>
        <p:spPr>
          <a:xfrm>
            <a:off x="0" y="6311900"/>
            <a:ext cx="12192000" cy="5461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68038">
              <a:defRPr/>
            </a:pPr>
            <a:endParaRPr lang="en-US" sz="1315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CF681B-EFE5-9D03-6EDE-4EDDE6A93094}"/>
              </a:ext>
            </a:extLst>
          </p:cNvPr>
          <p:cNvSpPr/>
          <p:nvPr userDrawn="1"/>
        </p:nvSpPr>
        <p:spPr>
          <a:xfrm>
            <a:off x="1422401" y="6353176"/>
            <a:ext cx="10062633" cy="2952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668038">
              <a:defRPr/>
            </a:pPr>
            <a:r>
              <a:rPr lang="en-US" sz="1315" b="1" dirty="0">
                <a:solidFill>
                  <a:prstClr val="white"/>
                </a:solidFill>
              </a:rPr>
              <a:t>LocalFoodEconomics.com</a:t>
            </a:r>
            <a:endParaRPr lang="en-US" sz="1315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DD66E00-BD04-1651-4EAE-B1D559F93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Summer 2022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AE9641F-6DD1-93AD-D710-8339D8257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Engaged Food Systems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0372E8B-7899-ECFB-789B-58ADF699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FC8ADE7-BEBB-4C97-9BB6-AC06E3FCB4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187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Mast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3200" y="152400"/>
            <a:ext cx="11777133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8" name="Rectangle 21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white">
          <a:xfrm>
            <a:off x="0" y="1"/>
            <a:ext cx="12192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251200" cy="990600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3"/>
          </p:nvPr>
        </p:nvSpPr>
        <p:spPr>
          <a:xfrm>
            <a:off x="406400" y="3352800"/>
            <a:ext cx="3251200" cy="30480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4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F575C7F6-BC0E-4E06-8691-E4F90AFAA467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8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April 2025</a:t>
            </a:r>
          </a:p>
        </p:txBody>
      </p:sp>
      <p:sp>
        <p:nvSpPr>
          <p:cNvPr id="19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402168" y="6410326"/>
            <a:ext cx="4510617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Economic Development Conference for the EDA Denver Region</a:t>
            </a:r>
          </a:p>
        </p:txBody>
      </p:sp>
    </p:spTree>
    <p:extLst>
      <p:ext uri="{BB962C8B-B14F-4D97-AF65-F5344CB8AC3E}">
        <p14:creationId xmlns:p14="http://schemas.microsoft.com/office/powerpoint/2010/main" val="3010659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6CDD5-6275-125D-8819-54DDD952B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Summer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ABA8E-C363-AAAE-5AF2-DC095FD7E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Engaged Food Systems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21BE6-6AE2-36CB-A452-E5A8E830C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CADAE">
                    <a:shade val="75000"/>
                  </a:srgbClr>
                </a:solidFill>
              </a:defRPr>
            </a:lvl1pPr>
          </a:lstStyle>
          <a:p>
            <a:pPr>
              <a:defRPr/>
            </a:pPr>
            <a:fld id="{DBCF19E4-E3F2-49E6-B940-63C28E4DA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2106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ha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3F991E-BCAA-9C04-BCC9-4522A506E0E8}"/>
              </a:ext>
            </a:extLst>
          </p:cNvPr>
          <p:cNvSpPr/>
          <p:nvPr userDrawn="1"/>
        </p:nvSpPr>
        <p:spPr>
          <a:xfrm>
            <a:off x="0" y="6311900"/>
            <a:ext cx="12192000" cy="5461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68038">
              <a:defRPr/>
            </a:pPr>
            <a:endParaRPr lang="en-US" sz="1315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C13F57-C3E8-7D6C-4EA2-947153CB9D72}"/>
              </a:ext>
            </a:extLst>
          </p:cNvPr>
          <p:cNvSpPr/>
          <p:nvPr userDrawn="1"/>
        </p:nvSpPr>
        <p:spPr>
          <a:xfrm>
            <a:off x="1422401" y="6353176"/>
            <a:ext cx="10062633" cy="2952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668038">
              <a:defRPr/>
            </a:pPr>
            <a:r>
              <a:rPr lang="en-US" sz="1315" b="1" dirty="0">
                <a:solidFill>
                  <a:prstClr val="white"/>
                </a:solidFill>
              </a:rPr>
              <a:t>LocalFoodEconomics.com</a:t>
            </a:r>
            <a:endParaRPr lang="en-US" sz="1315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32623DFB-4FAB-98AC-A656-E2F8E6839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Summer 2022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A969639-9574-A2F0-CAD0-D7A38F898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lumMod val="50000"/>
                  </a:prstClr>
                </a:solidFill>
              </a:defRPr>
            </a:lvl1pPr>
          </a:lstStyle>
          <a:p>
            <a:pPr>
              <a:defRPr/>
            </a:pPr>
            <a:r>
              <a:rPr lang="en-US"/>
              <a:t>Engaged Food Systems</a:t>
            </a:r>
            <a:endParaRPr lang="en-US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BF811260-37A0-6EA2-1980-8E140AF41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525969C-CB57-41B0-A454-4ACF8C4AB6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1839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5" indent="0">
              <a:buNone/>
              <a:defRPr sz="1500" b="1"/>
            </a:lvl2pPr>
            <a:lvl3pPr marL="685808" indent="0">
              <a:buNone/>
              <a:defRPr sz="1350" b="1"/>
            </a:lvl3pPr>
            <a:lvl4pPr marL="1028712" indent="0">
              <a:buNone/>
              <a:defRPr sz="1200" b="1"/>
            </a:lvl4pPr>
            <a:lvl5pPr marL="1371615" indent="0">
              <a:buNone/>
              <a:defRPr sz="1200" b="1"/>
            </a:lvl5pPr>
            <a:lvl6pPr marL="1714520" indent="0">
              <a:buNone/>
              <a:defRPr sz="1200" b="1"/>
            </a:lvl6pPr>
            <a:lvl7pPr marL="2057423" indent="0">
              <a:buNone/>
              <a:defRPr sz="1200" b="1"/>
            </a:lvl7pPr>
            <a:lvl8pPr marL="2400327" indent="0">
              <a:buNone/>
              <a:defRPr sz="1200" b="1"/>
            </a:lvl8pPr>
            <a:lvl9pPr marL="274323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5" indent="0">
              <a:buNone/>
              <a:defRPr sz="1500" b="1"/>
            </a:lvl2pPr>
            <a:lvl3pPr marL="685808" indent="0">
              <a:buNone/>
              <a:defRPr sz="1350" b="1"/>
            </a:lvl3pPr>
            <a:lvl4pPr marL="1028712" indent="0">
              <a:buNone/>
              <a:defRPr sz="1200" b="1"/>
            </a:lvl4pPr>
            <a:lvl5pPr marL="1371615" indent="0">
              <a:buNone/>
              <a:defRPr sz="1200" b="1"/>
            </a:lvl5pPr>
            <a:lvl6pPr marL="1714520" indent="0">
              <a:buNone/>
              <a:defRPr sz="1200" b="1"/>
            </a:lvl6pPr>
            <a:lvl7pPr marL="2057423" indent="0">
              <a:buNone/>
              <a:defRPr sz="1200" b="1"/>
            </a:lvl7pPr>
            <a:lvl8pPr marL="2400327" indent="0">
              <a:buNone/>
              <a:defRPr sz="1200" b="1"/>
            </a:lvl8pPr>
            <a:lvl9pPr marL="274323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01CDB40-8552-EFDB-7DAB-B571BC322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Summer 2022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5723F6-18A7-D434-3E13-ECBA06D3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Engaged Food Systems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D9A1B8A-5977-4DB3-4FB2-A3FE73262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FCABB-1E90-4CD4-BE7C-82D050DBB1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0765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0B3046-3179-3D54-FF2C-254AAE3433FA}"/>
              </a:ext>
            </a:extLst>
          </p:cNvPr>
          <p:cNvSpPr/>
          <p:nvPr userDrawn="1"/>
        </p:nvSpPr>
        <p:spPr>
          <a:xfrm>
            <a:off x="0" y="6353176"/>
            <a:ext cx="12192000" cy="50482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68038">
              <a:defRPr/>
            </a:pPr>
            <a:endParaRPr lang="en-US" sz="1315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3E16F9-54DB-6D95-3B77-4F9351C50C66}"/>
              </a:ext>
            </a:extLst>
          </p:cNvPr>
          <p:cNvSpPr/>
          <p:nvPr userDrawn="1"/>
        </p:nvSpPr>
        <p:spPr>
          <a:xfrm>
            <a:off x="1422401" y="6353176"/>
            <a:ext cx="10062633" cy="2952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668038">
              <a:defRPr/>
            </a:pPr>
            <a:r>
              <a:rPr lang="en-US" sz="1315" b="1" dirty="0">
                <a:solidFill>
                  <a:prstClr val="white"/>
                </a:solidFill>
              </a:rPr>
              <a:t>LocalFoodEconomics.com</a:t>
            </a:r>
            <a:endParaRPr lang="en-US" sz="1315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50B71D36-2ADD-D887-4CAA-14894E736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Summer 2022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E7A07E1-8D64-3E0C-BA5C-8803922F9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Engaged Food Systems</a:t>
            </a:r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BE97EB2-799E-2B2C-819C-02BE546C1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D059C56-3E36-45F5-ABAF-A5A9A0BB8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9685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6CF3B6-0F1F-5AFF-CFE6-FD5766AC3CCD}"/>
              </a:ext>
            </a:extLst>
          </p:cNvPr>
          <p:cNvSpPr/>
          <p:nvPr userDrawn="1"/>
        </p:nvSpPr>
        <p:spPr>
          <a:xfrm>
            <a:off x="0" y="6323014"/>
            <a:ext cx="12192000" cy="53498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68038">
              <a:defRPr/>
            </a:pPr>
            <a:endParaRPr lang="en-US" sz="1315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825DEF-7A5D-962F-410D-1FD40D7CC560}"/>
              </a:ext>
            </a:extLst>
          </p:cNvPr>
          <p:cNvSpPr/>
          <p:nvPr userDrawn="1"/>
        </p:nvSpPr>
        <p:spPr>
          <a:xfrm>
            <a:off x="1422401" y="6353176"/>
            <a:ext cx="10062633" cy="2952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668038">
              <a:defRPr/>
            </a:pPr>
            <a:r>
              <a:rPr lang="en-US" sz="1315" b="1" dirty="0">
                <a:solidFill>
                  <a:prstClr val="white"/>
                </a:solidFill>
              </a:rPr>
              <a:t>LocalFoodEconomics.com</a:t>
            </a:r>
            <a:endParaRPr lang="en-US" sz="1315" dirty="0">
              <a:solidFill>
                <a:prstClr val="white"/>
              </a:solidFill>
            </a:endParaRPr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006A035F-556D-FC9A-71B1-7073B8EC1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Summer 2022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0838F39-7CB9-136F-671F-E49E00F0F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Engaged Food Systems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89E340B-2918-BEE6-2AFD-39A0941F3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71808-DB84-41EB-9C15-07D0C2363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2771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5" indent="0">
              <a:buNone/>
              <a:defRPr sz="1050"/>
            </a:lvl2pPr>
            <a:lvl3pPr marL="685808" indent="0">
              <a:buNone/>
              <a:defRPr sz="900"/>
            </a:lvl3pPr>
            <a:lvl4pPr marL="1028712" indent="0">
              <a:buNone/>
              <a:defRPr sz="750"/>
            </a:lvl4pPr>
            <a:lvl5pPr marL="1371615" indent="0">
              <a:buNone/>
              <a:defRPr sz="750"/>
            </a:lvl5pPr>
            <a:lvl6pPr marL="1714520" indent="0">
              <a:buNone/>
              <a:defRPr sz="750"/>
            </a:lvl6pPr>
            <a:lvl7pPr marL="2057423" indent="0">
              <a:buNone/>
              <a:defRPr sz="750"/>
            </a:lvl7pPr>
            <a:lvl8pPr marL="2400327" indent="0">
              <a:buNone/>
              <a:defRPr sz="750"/>
            </a:lvl8pPr>
            <a:lvl9pPr marL="274323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0D5DA16-7199-D935-A16E-BA737C62E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Summer 2022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0A3D4A4-47B6-5F10-8C26-FA37683F7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Engaged Food Systems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C5D468-9347-E39C-1C23-4009627A3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B0F8A-C44B-4CCD-AC10-825CA59663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0026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5" indent="0">
              <a:buNone/>
              <a:defRPr sz="2100"/>
            </a:lvl2pPr>
            <a:lvl3pPr marL="685808" indent="0">
              <a:buNone/>
              <a:defRPr sz="1800"/>
            </a:lvl3pPr>
            <a:lvl4pPr marL="1028712" indent="0">
              <a:buNone/>
              <a:defRPr sz="1500"/>
            </a:lvl4pPr>
            <a:lvl5pPr marL="1371615" indent="0">
              <a:buNone/>
              <a:defRPr sz="1500"/>
            </a:lvl5pPr>
            <a:lvl6pPr marL="1714520" indent="0">
              <a:buNone/>
              <a:defRPr sz="1500"/>
            </a:lvl6pPr>
            <a:lvl7pPr marL="2057423" indent="0">
              <a:buNone/>
              <a:defRPr sz="1500"/>
            </a:lvl7pPr>
            <a:lvl8pPr marL="2400327" indent="0">
              <a:buNone/>
              <a:defRPr sz="1500"/>
            </a:lvl8pPr>
            <a:lvl9pPr marL="274323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5" indent="0">
              <a:buNone/>
              <a:defRPr sz="1050"/>
            </a:lvl2pPr>
            <a:lvl3pPr marL="685808" indent="0">
              <a:buNone/>
              <a:defRPr sz="900"/>
            </a:lvl3pPr>
            <a:lvl4pPr marL="1028712" indent="0">
              <a:buNone/>
              <a:defRPr sz="750"/>
            </a:lvl4pPr>
            <a:lvl5pPr marL="1371615" indent="0">
              <a:buNone/>
              <a:defRPr sz="750"/>
            </a:lvl5pPr>
            <a:lvl6pPr marL="1714520" indent="0">
              <a:buNone/>
              <a:defRPr sz="750"/>
            </a:lvl6pPr>
            <a:lvl7pPr marL="2057423" indent="0">
              <a:buNone/>
              <a:defRPr sz="750"/>
            </a:lvl7pPr>
            <a:lvl8pPr marL="2400327" indent="0">
              <a:buNone/>
              <a:defRPr sz="750"/>
            </a:lvl8pPr>
            <a:lvl9pPr marL="274323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C5A2C4F-2451-9EA0-DCAD-BA1F4B12E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Summer 2022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CCB03CB-6640-5610-73ED-1C718CE06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Engaged Food Systems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FBF6712-E6E7-ED1D-1976-FCB2C29CF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7AF4C-A8F9-4DE5-83A9-B43EC18E6B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1427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0DE3B-33BD-04A1-C5B0-280448E52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Summer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DAD3E-B96D-4844-45E0-AD769601A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Engaged Food Systems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4593E-E00A-F8F0-2C20-DBC32C851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F1106-A247-4873-B2B5-B81563C04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3669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C4F74-471C-4B01-1910-9531D7858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Summer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640BC-C5C9-AFBB-9FBC-4990C4C35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Engaged Food Systems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774BC9-66E7-E591-882E-DFC6FF57D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1B767-940C-4269-860E-7AA6E09859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2912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1803226-B019-0EFB-1E4B-4A53FF3510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767" y="417513"/>
            <a:ext cx="22479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D2E740D-2A6D-D8A2-8E46-E90DBCE1135F}"/>
              </a:ext>
            </a:extLst>
          </p:cNvPr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FF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68038">
              <a:defRPr/>
            </a:pPr>
            <a:endParaRPr lang="en-US" sz="1315">
              <a:solidFill>
                <a:prstClr val="white"/>
              </a:solidFill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9183CE64-7214-6FC8-CEBE-24D12416E2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2000" y="4603750"/>
            <a:ext cx="457200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29E8B8-46BD-A591-8067-545CA4A5D616}"/>
              </a:ext>
            </a:extLst>
          </p:cNvPr>
          <p:cNvSpPr/>
          <p:nvPr userDrawn="1"/>
        </p:nvSpPr>
        <p:spPr>
          <a:xfrm>
            <a:off x="1422401" y="6353176"/>
            <a:ext cx="10062633" cy="2952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668038">
              <a:defRPr/>
            </a:pPr>
            <a:r>
              <a:rPr lang="en-US" sz="1315" b="1" dirty="0" err="1">
                <a:solidFill>
                  <a:prstClr val="white"/>
                </a:solidFill>
              </a:rPr>
              <a:t>growingfoodconnections.org</a:t>
            </a:r>
            <a:endParaRPr lang="en-US" sz="1315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1901827"/>
            <a:ext cx="10363200" cy="765175"/>
          </a:xfrm>
        </p:spPr>
        <p:txBody>
          <a:bodyPr anchor="b">
            <a:normAutofit/>
          </a:bodyPr>
          <a:lstStyle>
            <a:lvl1pPr>
              <a:defRPr sz="263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3" y="2743200"/>
            <a:ext cx="10363200" cy="685800"/>
          </a:xfrm>
        </p:spPr>
        <p:txBody>
          <a:bodyPr anchor="t"/>
          <a:lstStyle>
            <a:lvl1pPr marL="0" indent="0" algn="l">
              <a:buNone/>
              <a:defRPr>
                <a:solidFill>
                  <a:srgbClr val="669933"/>
                </a:solidFill>
              </a:defRPr>
            </a:lvl1pPr>
            <a:lvl2pPr marL="3340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68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02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36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70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041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38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72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914403" y="3581403"/>
            <a:ext cx="10363200" cy="533400"/>
          </a:xfrm>
        </p:spPr>
        <p:txBody>
          <a:bodyPr/>
          <a:lstStyle>
            <a:lvl1pPr marL="0" indent="0" algn="r">
              <a:buNone/>
              <a:defRPr sz="1315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0024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3200" y="152400"/>
            <a:ext cx="11777133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8" name="Rectangle 21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white">
          <a:xfrm>
            <a:off x="0" y="1"/>
            <a:ext cx="12192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251200" cy="990600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3"/>
          </p:nvPr>
        </p:nvSpPr>
        <p:spPr>
          <a:xfrm>
            <a:off x="406400" y="3352800"/>
            <a:ext cx="3251200" cy="30480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4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7C0207DE-F86A-4EBE-B8B5-B967825D88E7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8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April 2025</a:t>
            </a:r>
          </a:p>
        </p:txBody>
      </p:sp>
      <p:sp>
        <p:nvSpPr>
          <p:cNvPr id="19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402168" y="6410326"/>
            <a:ext cx="4510617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Economic Development Conference for the EDA Denver Region</a:t>
            </a:r>
          </a:p>
        </p:txBody>
      </p:sp>
    </p:spTree>
    <p:extLst>
      <p:ext uri="{BB962C8B-B14F-4D97-AF65-F5344CB8AC3E}">
        <p14:creationId xmlns:p14="http://schemas.microsoft.com/office/powerpoint/2010/main" val="12352334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F835A75-E6FF-57A4-F3E3-52C70A31D3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767" y="417513"/>
            <a:ext cx="22479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39A1FE-8A7D-B735-320F-C27E7AF287DD}"/>
              </a:ext>
            </a:extLst>
          </p:cNvPr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FF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68038">
              <a:defRPr/>
            </a:pPr>
            <a:endParaRPr lang="en-US" sz="1315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648A37-86B2-DD51-8BD7-BD1DF32E1DA4}"/>
              </a:ext>
            </a:extLst>
          </p:cNvPr>
          <p:cNvSpPr/>
          <p:nvPr userDrawn="1"/>
        </p:nvSpPr>
        <p:spPr>
          <a:xfrm>
            <a:off x="1422401" y="6353176"/>
            <a:ext cx="10062633" cy="2952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668038">
              <a:defRPr/>
            </a:pPr>
            <a:r>
              <a:rPr lang="en-US" sz="1315" b="1" dirty="0" err="1">
                <a:solidFill>
                  <a:prstClr val="white"/>
                </a:solidFill>
              </a:rPr>
              <a:t>growingfoodconnections.org</a:t>
            </a:r>
            <a:endParaRPr lang="en-US" sz="1315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1143003"/>
            <a:ext cx="10363200" cy="765175"/>
          </a:xfrm>
        </p:spPr>
        <p:txBody>
          <a:bodyPr anchor="b">
            <a:normAutofit/>
          </a:bodyPr>
          <a:lstStyle>
            <a:lvl1pPr>
              <a:defRPr sz="263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3" y="1984375"/>
            <a:ext cx="10363200" cy="685800"/>
          </a:xfrm>
        </p:spPr>
        <p:txBody>
          <a:bodyPr anchor="t"/>
          <a:lstStyle>
            <a:lvl1pPr marL="0" indent="0" algn="l">
              <a:buNone/>
              <a:defRPr>
                <a:solidFill>
                  <a:srgbClr val="669933"/>
                </a:solidFill>
              </a:defRPr>
            </a:lvl1pPr>
            <a:lvl2pPr marL="3340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68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02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36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70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041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38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72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914403" y="2822577"/>
            <a:ext cx="10363200" cy="533400"/>
          </a:xfrm>
        </p:spPr>
        <p:txBody>
          <a:bodyPr/>
          <a:lstStyle>
            <a:lvl1pPr marL="0" indent="0" algn="r">
              <a:buNone/>
              <a:defRPr sz="1315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384440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B752C72-3560-5657-4C1A-8C3AF4B41314}"/>
              </a:ext>
            </a:extLst>
          </p:cNvPr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FF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68038">
              <a:defRPr/>
            </a:pPr>
            <a:endParaRPr lang="en-US" sz="1315">
              <a:solidFill>
                <a:prstClr val="white"/>
              </a:solidFill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79E36E82-3835-36FE-A15F-16DFA106A0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2000" y="4603750"/>
            <a:ext cx="457200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A69CF-6A0E-C3DB-3730-CF7F2F76651D}"/>
              </a:ext>
            </a:extLst>
          </p:cNvPr>
          <p:cNvSpPr/>
          <p:nvPr userDrawn="1"/>
        </p:nvSpPr>
        <p:spPr>
          <a:xfrm>
            <a:off x="1422401" y="6353176"/>
            <a:ext cx="10062633" cy="2952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668038">
              <a:defRPr/>
            </a:pPr>
            <a:r>
              <a:rPr lang="en-US" sz="1315" b="1" dirty="0" err="1">
                <a:solidFill>
                  <a:prstClr val="white"/>
                </a:solidFill>
              </a:rPr>
              <a:t>growingfoodconnections.org</a:t>
            </a:r>
            <a:endParaRPr lang="en-US" sz="1315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1901827"/>
            <a:ext cx="10363200" cy="765175"/>
          </a:xfrm>
        </p:spPr>
        <p:txBody>
          <a:bodyPr anchor="b">
            <a:normAutofit/>
          </a:bodyPr>
          <a:lstStyle>
            <a:lvl1pPr>
              <a:defRPr sz="263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3" y="2743200"/>
            <a:ext cx="10363200" cy="685800"/>
          </a:xfrm>
        </p:spPr>
        <p:txBody>
          <a:bodyPr anchor="t"/>
          <a:lstStyle>
            <a:lvl1pPr marL="0" indent="0" algn="l">
              <a:buNone/>
              <a:defRPr>
                <a:solidFill>
                  <a:srgbClr val="669933"/>
                </a:solidFill>
              </a:defRPr>
            </a:lvl1pPr>
            <a:lvl2pPr marL="3340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68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02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36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70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041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38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72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914403" y="3581403"/>
            <a:ext cx="10363200" cy="533400"/>
          </a:xfrm>
        </p:spPr>
        <p:txBody>
          <a:bodyPr/>
          <a:lstStyle>
            <a:lvl1pPr marL="0" indent="0" algn="r">
              <a:buNone/>
              <a:defRPr sz="1315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207143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2B0371B8-541C-7243-38B1-59E4EF5B32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767" y="417513"/>
            <a:ext cx="22479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34F8D6-6CB3-835B-AE14-8946D3C31114}"/>
              </a:ext>
            </a:extLst>
          </p:cNvPr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FF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68038">
              <a:defRPr/>
            </a:pPr>
            <a:endParaRPr lang="en-US" sz="1315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66591C-45B9-788D-8714-EED5ED4CE9C6}"/>
              </a:ext>
            </a:extLst>
          </p:cNvPr>
          <p:cNvSpPr/>
          <p:nvPr userDrawn="1"/>
        </p:nvSpPr>
        <p:spPr>
          <a:xfrm>
            <a:off x="1422401" y="6353176"/>
            <a:ext cx="10062633" cy="2952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668038">
              <a:defRPr/>
            </a:pPr>
            <a:r>
              <a:rPr lang="en-US" sz="1315" b="1" dirty="0" err="1">
                <a:solidFill>
                  <a:prstClr val="white"/>
                </a:solidFill>
              </a:rPr>
              <a:t>growingfoodconnections.org</a:t>
            </a:r>
            <a:endParaRPr lang="en-US" sz="1315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61181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DD333-7CE9-41D5-4A25-926677C5C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E87E3D-7E46-09A0-87B8-51F32B9EFD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C15AE-BAF9-83F4-6821-8B7A4F902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8AAF-882C-614F-86A9-943FD1EC8683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F1297-60B2-0E94-176A-8713E26B7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6C18C-BA2C-BF8C-4BA1-26ACDF34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5DA1B-1CBB-2341-9892-A688FCB38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70094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EFAE2-0E8D-4632-D85C-1E1E3D638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A1EFA-43A7-99BF-2EE6-ADEAE5A03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1F2517-8F7F-701D-2264-235E652E6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8AAF-882C-614F-86A9-943FD1EC8683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865D0-F247-19B0-033A-0C5EE0C9A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857D4-E120-68E7-8ABB-CB91E252D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5DA1B-1CBB-2341-9892-A688FCB38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33272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A4935-665D-FAAE-C533-24CB1BD81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534F75-7E54-2A95-6F19-315546672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1AAC5-7F25-27ED-0C2B-3B91E64C3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8AAF-882C-614F-86A9-943FD1EC8683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F33DA-9DF7-809C-9916-959B30CE1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5093E-FC29-F444-791E-D0ED9D8B7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5DA1B-1CBB-2341-9892-A688FCB38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6089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8BA11-1731-4775-3165-8A2596B0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E2AC1-95B8-38D1-5ABA-BEDC481D0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C65CC4-B7C5-5375-5436-2CCCB0C4C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97421-6F43-6B38-B364-166AF3F59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8AAF-882C-614F-86A9-943FD1EC8683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8CF1DF-D75B-8A15-B1B7-75304C2A8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3A0BFC-26F6-F221-9DF1-A59E99B00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5DA1B-1CBB-2341-9892-A688FCB38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0626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7BF6F-0EF6-56BB-A8C6-FDEB69EDF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2019F-3B30-5AC8-F2A9-989EEA2FA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D9DDE5-B523-C34D-3866-03DF9D9E6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996291-C262-D43B-F117-07C459E1AF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8204A6-D959-4D52-ED4A-3D0077840A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1B6172-9D4B-9E5D-4B94-BB6300A1E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8AAF-882C-614F-86A9-943FD1EC8683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D1E50E-BA84-5A4B-DED4-3CB1FCB2B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26422E-93AB-9B89-A571-81C40B840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5DA1B-1CBB-2341-9892-A688FCB38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7688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0C9E2-4177-1408-7289-CAA938223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A8E588-D478-5559-0A75-79FF95DF5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8AAF-882C-614F-86A9-943FD1EC8683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D8E4E8-668A-55D0-5C7D-1E5FD1939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B1884-DD70-B853-0EFC-A7C4A4102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5DA1B-1CBB-2341-9892-A688FCB38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7853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6C761-BC75-1DC4-BC9F-4A95722E7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8AAF-882C-614F-86A9-943FD1EC8683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D27EF1-5275-DFA7-49C9-2F9126C11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049F6E-A449-0625-D0DA-D3D972123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5DA1B-1CBB-2341-9892-A688FCB38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204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3200" y="152401"/>
            <a:ext cx="11777133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3D68E-C022-4FD0-8C84-15CFFACC1729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>
          <a:xfrm>
            <a:off x="7717367" y="6405564"/>
            <a:ext cx="40597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April 2025</a:t>
            </a:r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77943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Economic Development Conference for the EDA Denver Region</a:t>
            </a:r>
          </a:p>
        </p:txBody>
      </p:sp>
    </p:spTree>
    <p:extLst>
      <p:ext uri="{BB962C8B-B14F-4D97-AF65-F5344CB8AC3E}">
        <p14:creationId xmlns:p14="http://schemas.microsoft.com/office/powerpoint/2010/main" val="91589269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90D32-4D3B-F1B0-909C-1860757CB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8DE3F-5E22-F02C-F19E-884419335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B02CB6-941E-029C-C625-8112AA58B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584174-15BF-985D-276C-BD98315E4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8AAF-882C-614F-86A9-943FD1EC8683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EA64B8-69D2-2272-BC0E-D326E7828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FF3927-E6BF-D809-E1B1-E82E87726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5DA1B-1CBB-2341-9892-A688FCB38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4246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84664-F147-ED32-EB74-94D5A90D7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7D386E-DF5A-6E48-BA5A-46571FA2CA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71CF79-10CA-AB23-C16A-805F63B1A8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E0D03C-CA8B-3CE6-9D8A-7A678BC67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8AAF-882C-614F-86A9-943FD1EC8683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26A22-3523-C401-6440-8607564B8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98CD4C-328A-A6E0-F451-60B38A834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5DA1B-1CBB-2341-9892-A688FCB38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8310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8658A-71EB-3C4A-F93A-71F6C7B2C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45B68-62B6-F64C-44FB-4EFC7C87B5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25954-174F-D60B-0756-16D419FFC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8AAF-882C-614F-86A9-943FD1EC8683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74B4D-A751-078E-8B7D-B0192AC3D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C6055-A797-C0D7-B736-E6A539FA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5DA1B-1CBB-2341-9892-A688FCB38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9045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818141-33C3-959B-94DC-124095B898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B2652D-1502-B3C3-2904-700C7F3F1B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7AC1F-D7CA-8834-3424-A6CE63DEA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8AAF-882C-614F-86A9-943FD1EC8683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7A7DB0-4CDF-7E6C-3B0B-CE309B7CC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09955-E52C-B9F4-B6D8-B3FFE7E74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5DA1B-1CBB-2341-9892-A688FCB38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983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April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Economic Development Conference for the EDA Denver Region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C2E5A-BC3B-4831-A6F4-A4309ABBDBA5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329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6402388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118600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9245600" y="3021013"/>
            <a:ext cx="560917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9220200" y="3009901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B6F9E-EDD4-4F63-8A7F-823A2B44D110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April 2025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Economic Development Conference for the EDA Denver Region</a:t>
            </a:r>
          </a:p>
        </p:txBody>
      </p:sp>
    </p:spTree>
    <p:extLst>
      <p:ext uri="{BB962C8B-B14F-4D97-AF65-F5344CB8AC3E}">
        <p14:creationId xmlns:p14="http://schemas.microsoft.com/office/powerpoint/2010/main" val="87358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11988800" y="3175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207434" y="241935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April 2025</a:t>
            </a: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Economic Development Conference for the EDA Denver Region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F6F38A8-FFA1-44DE-83A3-2F81A6B8F666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39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9956800" y="1066800"/>
            <a:ext cx="1828800" cy="4876800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5" name="Picture 4" descr="0113 Adobe ID 220ASPQK346-449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160000" y="1219200"/>
            <a:ext cx="1422400" cy="1422400"/>
          </a:xfrm>
          <a:prstGeom prst="roundRect">
            <a:avLst/>
          </a:prstGeom>
        </p:spPr>
      </p:pic>
      <p:pic>
        <p:nvPicPr>
          <p:cNvPr id="6" name="Picture 5" descr="chard.jp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0" y="2819401"/>
            <a:ext cx="1422400" cy="1703137"/>
          </a:xfrm>
          <a:prstGeom prst="roundRect">
            <a:avLst/>
          </a:prstGeom>
        </p:spPr>
      </p:pic>
      <p:pic>
        <p:nvPicPr>
          <p:cNvPr id="7" name="Picture 6" descr="0008 IM_IE101-037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0160001" y="4648200"/>
            <a:ext cx="1470775" cy="1141560"/>
          </a:xfrm>
          <a:prstGeom prst="round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9452864" cy="48737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April 2025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Economic Development Conference for the EDA Denver Region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16600" y="1027114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7CA70-8BB5-4782-86E1-9749571016A5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126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8026400" y="2514600"/>
            <a:ext cx="3759200" cy="3733800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5" name="Picture 4" descr="IMG_0999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1200" y="2768600"/>
            <a:ext cx="3225800" cy="3225800"/>
          </a:xfrm>
          <a:prstGeom prst="round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9452864" cy="48737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April 2025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Economic Development Conference for the EDA Denver Region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16600" y="1027114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2F052-43A5-4E6E-9F8C-152A255668C0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073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6604000" y="3505200"/>
            <a:ext cx="5384800" cy="2667000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5" name="Picture 4" descr="Tom's photos 218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3657600"/>
            <a:ext cx="4722368" cy="2371344"/>
          </a:xfrm>
          <a:prstGeom prst="round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9452864" cy="48737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April 2025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Economic Development Conference for the EDA Denver Region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16600" y="1027114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62651-87C9-47A7-BDBF-78E30E5E1800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625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9956800" y="1066800"/>
            <a:ext cx="1828800" cy="4876800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5" name="Picture 4" descr="0113 Adobe ID 220ASPQK346-449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160000" y="1219200"/>
            <a:ext cx="1422400" cy="1422400"/>
          </a:xfrm>
          <a:prstGeom prst="roundRect">
            <a:avLst/>
          </a:prstGeom>
        </p:spPr>
      </p:pic>
      <p:pic>
        <p:nvPicPr>
          <p:cNvPr id="6" name="Picture 5" descr="chard.jp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0" y="2819401"/>
            <a:ext cx="1422400" cy="1703137"/>
          </a:xfrm>
          <a:prstGeom prst="roundRect">
            <a:avLst/>
          </a:prstGeom>
        </p:spPr>
      </p:pic>
      <p:pic>
        <p:nvPicPr>
          <p:cNvPr id="7" name="Picture 6" descr="0008 IM_IE101-037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0160001" y="4648200"/>
            <a:ext cx="1470775" cy="1141560"/>
          </a:xfrm>
          <a:prstGeom prst="round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9452864" cy="48737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April 2025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Economic Development Conference for the EDA Denver Region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16600" y="1027114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7CA70-8BB5-4782-86E1-9749571016A5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4618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9452864" cy="48737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April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Economic Development Conference for the EDA Denver Region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16600" y="1027114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E63CB-3323-4833-9FE1-AAD3A6E22FA6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814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white">
          <a:xfrm>
            <a:off x="203200" y="2286000"/>
            <a:ext cx="11777133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207434" y="142875"/>
            <a:ext cx="11777133" cy="21399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203200" y="2438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Economic Development Conference for the EDA Denver Region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April 2025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39DF0FE7-24B0-4796-8F9F-8629DFD5C8EC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1375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9"/>
          <p:cNvSpPr>
            <a:spLocks noChangeShapeType="1"/>
          </p:cNvSpPr>
          <p:nvPr/>
        </p:nvSpPr>
        <p:spPr bwMode="auto">
          <a:xfrm flipV="1">
            <a:off x="6083301" y="1576388"/>
            <a:ext cx="12700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7721601" y="6410326"/>
            <a:ext cx="40597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April 2025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Economic Development Conference for the EDA Denver Region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C8443-79FA-453F-9FA4-93E32F6D5B79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171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19"/>
          <p:cNvSpPr>
            <a:spLocks noChangeShapeType="1"/>
          </p:cNvSpPr>
          <p:nvPr/>
        </p:nvSpPr>
        <p:spPr bwMode="auto">
          <a:xfrm flipV="1">
            <a:off x="6096000" y="2200276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9" name="Rectangle 21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3200" y="1371600"/>
            <a:ext cx="11777133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4734" y="6391275"/>
            <a:ext cx="11777133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203200" y="1279525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April 2025</a:t>
            </a:r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6400" y="6410326"/>
            <a:ext cx="477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Economic Development Conference for the EDA Denver Region</a:t>
            </a:r>
          </a:p>
        </p:txBody>
      </p:sp>
      <p:sp>
        <p:nvSpPr>
          <p:cNvPr id="2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791200" y="1042989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13FA52B-139A-4370-A605-A19FDDE17854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8257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April 2025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Economic Development Conference for the EDA Denver Region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791200" y="1036639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AC5B1-324D-462E-9733-BBBD0D413845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9327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3" name="Rectangle 20"/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4" name="Rectangle 21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03200" y="15875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April 2025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Economic Development Conference for the EDA Denver Region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89600" y="6324601"/>
            <a:ext cx="8128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100C9DC-C44B-4A60-9E70-450EAB41FB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035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Mast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3200" y="152400"/>
            <a:ext cx="11777133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8" name="Rectangle 21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white">
          <a:xfrm>
            <a:off x="0" y="1"/>
            <a:ext cx="12192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251200" cy="990600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3"/>
          </p:nvPr>
        </p:nvSpPr>
        <p:spPr>
          <a:xfrm>
            <a:off x="406400" y="3352800"/>
            <a:ext cx="3251200" cy="30480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4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F575C7F6-BC0E-4E06-8691-E4F90AFAA467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8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April 2025</a:t>
            </a:r>
          </a:p>
        </p:txBody>
      </p:sp>
      <p:sp>
        <p:nvSpPr>
          <p:cNvPr id="19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402168" y="6410326"/>
            <a:ext cx="4510617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Economic Development Conference for the EDA Denver Region</a:t>
            </a:r>
          </a:p>
        </p:txBody>
      </p:sp>
    </p:spTree>
    <p:extLst>
      <p:ext uri="{BB962C8B-B14F-4D97-AF65-F5344CB8AC3E}">
        <p14:creationId xmlns:p14="http://schemas.microsoft.com/office/powerpoint/2010/main" val="39217588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3200" y="152400"/>
            <a:ext cx="11777133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8" name="Rectangle 21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white">
          <a:xfrm>
            <a:off x="0" y="1"/>
            <a:ext cx="12192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251200" cy="990600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3"/>
          </p:nvPr>
        </p:nvSpPr>
        <p:spPr>
          <a:xfrm>
            <a:off x="406400" y="3352800"/>
            <a:ext cx="3251200" cy="30480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4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7C0207DE-F86A-4EBE-B8B5-B967825D88E7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8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April 2025</a:t>
            </a:r>
          </a:p>
        </p:txBody>
      </p:sp>
      <p:sp>
        <p:nvSpPr>
          <p:cNvPr id="19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402168" y="6410326"/>
            <a:ext cx="4510617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Economic Development Conference for the EDA Denver Region</a:t>
            </a:r>
          </a:p>
        </p:txBody>
      </p:sp>
    </p:spTree>
    <p:extLst>
      <p:ext uri="{BB962C8B-B14F-4D97-AF65-F5344CB8AC3E}">
        <p14:creationId xmlns:p14="http://schemas.microsoft.com/office/powerpoint/2010/main" val="33174608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3200" y="152401"/>
            <a:ext cx="11777133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3D68E-C022-4FD0-8C84-15CFFACC1729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>
          <a:xfrm>
            <a:off x="7717367" y="6405564"/>
            <a:ext cx="40597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April 2025</a:t>
            </a:r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402168" y="6410326"/>
            <a:ext cx="477943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Economic Development Conference for the EDA Denver Region</a:t>
            </a:r>
          </a:p>
        </p:txBody>
      </p:sp>
    </p:spTree>
    <p:extLst>
      <p:ext uri="{BB962C8B-B14F-4D97-AF65-F5344CB8AC3E}">
        <p14:creationId xmlns:p14="http://schemas.microsoft.com/office/powerpoint/2010/main" val="41416803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April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Economic Development Conference for the EDA Denver Region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C2E5A-BC3B-4831-A6F4-A4309ABBDBA5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156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8026400" y="2514600"/>
            <a:ext cx="3759200" cy="3733800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5" name="Picture 4" descr="IMG_0999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1200" y="2768600"/>
            <a:ext cx="3225800" cy="3225800"/>
          </a:xfrm>
          <a:prstGeom prst="round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9452864" cy="48737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April 2025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Economic Development Conference for the EDA Denver Region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16600" y="1027114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2F052-43A5-4E6E-9F8C-152A255668C0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463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6402388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118600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9245600" y="3021013"/>
            <a:ext cx="560917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9220200" y="3009901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B6F9E-EDD4-4F63-8A7F-823A2B44D110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April 2025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Economic Development Conference for the EDA Denver Region</a:t>
            </a:r>
          </a:p>
        </p:txBody>
      </p:sp>
    </p:spTree>
    <p:extLst>
      <p:ext uri="{BB962C8B-B14F-4D97-AF65-F5344CB8AC3E}">
        <p14:creationId xmlns:p14="http://schemas.microsoft.com/office/powerpoint/2010/main" val="12341330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78937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38775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08228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0639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8933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2618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24702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20533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5231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6604000" y="3505200"/>
            <a:ext cx="5384800" cy="2667000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5" name="Picture 4" descr="Tom's photos 218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3657600"/>
            <a:ext cx="4722368" cy="2371344"/>
          </a:xfrm>
          <a:prstGeom prst="round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9452864" cy="48737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April 2025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Economic Development Conference for the EDA Denver Region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16600" y="1027114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62651-87C9-47A7-BDBF-78E30E5E1800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705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6141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137BF6-4E87-9F41-AC0F-62009AB15C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968343" y="1"/>
            <a:ext cx="4223657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19B877-A420-0D4E-8154-ACE9CE88F8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" y="0"/>
            <a:ext cx="7968342" cy="68659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0C87AD-F934-7141-884E-B41EE2CF7B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72001" cy="6858001"/>
          </a:xfrm>
          <a:prstGeom prst="rect">
            <a:avLst/>
          </a:prstGeom>
        </p:spPr>
      </p:pic>
      <p:pic>
        <p:nvPicPr>
          <p:cNvPr id="9" name="Picture 8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B9608F34-7CB1-BB47-B835-9BCE13AF64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343" y="977393"/>
            <a:ext cx="4220075" cy="217075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B22BEB-EA5D-7960-D66F-E5E7700039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64488" y="3836083"/>
            <a:ext cx="4221162" cy="2344738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98F0E73-F530-2DC6-250D-9BFC92216BC9}"/>
              </a:ext>
            </a:extLst>
          </p:cNvPr>
          <p:cNvCxnSpPr>
            <a:cxnSpLocks/>
          </p:cNvCxnSpPr>
          <p:nvPr userDrawn="1"/>
        </p:nvCxnSpPr>
        <p:spPr>
          <a:xfrm>
            <a:off x="8380207" y="3427452"/>
            <a:ext cx="3313355" cy="1548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494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Placeholder 1">
            <a:extLst>
              <a:ext uri="{FF2B5EF4-FFF2-40B4-BE49-F238E27FC236}">
                <a16:creationId xmlns:a16="http://schemas.microsoft.com/office/drawing/2014/main" id="{5B970F6C-D86C-B44D-802A-768366B6B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901" y="365126"/>
            <a:ext cx="11025427" cy="911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4F407D2-1EB5-284B-8811-08897CE14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901" y="1463040"/>
            <a:ext cx="11025427" cy="4765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25000"/>
              </a:lnSpc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818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  <p15:guide id="2" pos="36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388554-76D6-FD46-A6A6-E9895A5A49C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91832A-E47A-1F42-B681-4B2E81A73B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8901" y="1139839"/>
            <a:ext cx="11041598" cy="779934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TABLE OF CONTENTS</a:t>
            </a:r>
          </a:p>
        </p:txBody>
      </p:sp>
    </p:spTree>
    <p:extLst>
      <p:ext uri="{BB962C8B-B14F-4D97-AF65-F5344CB8AC3E}">
        <p14:creationId xmlns:p14="http://schemas.microsoft.com/office/powerpoint/2010/main" val="225223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2A890-E34D-964E-A1F0-B2FA73D27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479" y="365126"/>
            <a:ext cx="11025427" cy="9110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C8484-E61F-CC45-B034-939CA53D79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8900" y="1463040"/>
            <a:ext cx="1103858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028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2A890-E34D-964E-A1F0-B2FA73D27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479" y="365126"/>
            <a:ext cx="11025427" cy="9110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C8484-E61F-CC45-B034-939CA53D79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8900" y="1463040"/>
            <a:ext cx="5282469" cy="4351338"/>
          </a:xfrm>
        </p:spPr>
        <p:txBody>
          <a:bodyPr/>
          <a:lstStyle>
            <a:lvl1pPr>
              <a:lnSpc>
                <a:spcPct val="125000"/>
              </a:lnSpc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E90D16-5EED-2A4E-A4A5-3190D1D7CD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437" y="1463040"/>
            <a:ext cx="5275342" cy="4351338"/>
          </a:xfrm>
        </p:spPr>
        <p:txBody>
          <a:bodyPr/>
          <a:lstStyle>
            <a:lvl1pPr>
              <a:lnSpc>
                <a:spcPct val="125000"/>
              </a:lnSpc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580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4EB4D4-8FB0-BD47-87C6-EF25E27C2B0F}"/>
              </a:ext>
            </a:extLst>
          </p:cNvPr>
          <p:cNvSpPr/>
          <p:nvPr userDrawn="1"/>
        </p:nvSpPr>
        <p:spPr>
          <a:xfrm>
            <a:off x="0" y="0"/>
            <a:ext cx="12192000" cy="6591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32A890-E34D-964E-A1F0-B2FA73D27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479" y="365126"/>
            <a:ext cx="11025427" cy="9110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C8484-E61F-CC45-B034-939CA53D79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8900" y="1463040"/>
            <a:ext cx="5282469" cy="4351338"/>
          </a:xfrm>
        </p:spPr>
        <p:txBody>
          <a:bodyPr/>
          <a:lstStyle>
            <a:lvl1pPr>
              <a:lnSpc>
                <a:spcPct val="125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25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25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25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25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E90D16-5EED-2A4E-A4A5-3190D1D7CD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437" y="1463040"/>
            <a:ext cx="5275342" cy="4351338"/>
          </a:xfrm>
        </p:spPr>
        <p:txBody>
          <a:bodyPr/>
          <a:lstStyle>
            <a:lvl1pPr>
              <a:lnSpc>
                <a:spcPct val="125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25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25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25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25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0C1F66-20D6-D746-80BB-9ACE00B3D63E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591015"/>
            <a:ext cx="12192000" cy="0"/>
          </a:xfrm>
          <a:prstGeom prst="line">
            <a:avLst/>
          </a:prstGeom>
          <a:ln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66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3C6AAC-48E4-B64C-8D4D-ABAEEA25B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651" y="1463040"/>
            <a:ext cx="528471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9925E5-0B1C-A843-B6E8-71BDAFD3A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651" y="2439291"/>
            <a:ext cx="5284719" cy="3684588"/>
          </a:xfrm>
        </p:spPr>
        <p:txBody>
          <a:bodyPr/>
          <a:lstStyle>
            <a:lvl1pPr>
              <a:lnSpc>
                <a:spcPct val="125000"/>
              </a:lnSpc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AD9933-83CB-F141-8611-0C33E6A2B8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8437" y="1463040"/>
            <a:ext cx="527035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6816B2-4505-FF4A-BCB0-536DF36C00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8437" y="2439291"/>
            <a:ext cx="5270352" cy="3684588"/>
          </a:xfrm>
        </p:spPr>
        <p:txBody>
          <a:bodyPr/>
          <a:lstStyle>
            <a:lvl1pPr>
              <a:lnSpc>
                <a:spcPct val="125000"/>
              </a:lnSpc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3882C32-2DF9-BF48-AF35-08554547F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479" y="365126"/>
            <a:ext cx="11025427" cy="9110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34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/ Photo Righ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C35402C-5DF4-F445-84E5-C3957D2D44D6}"/>
              </a:ext>
            </a:extLst>
          </p:cNvPr>
          <p:cNvSpPr/>
          <p:nvPr userDrawn="1"/>
        </p:nvSpPr>
        <p:spPr>
          <a:xfrm>
            <a:off x="0" y="0"/>
            <a:ext cx="12192000" cy="6591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5A7F5B-DC73-8B48-9002-D03E838C8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902" y="365126"/>
            <a:ext cx="6091614" cy="9110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7C41CD9-FA9F-F34B-8EF4-F81C6116DA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58642" y="0"/>
            <a:ext cx="5133358" cy="6591574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§"/>
              <a:tabLst/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§"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1A00C86-6613-834A-8588-89488779E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651" y="1463039"/>
            <a:ext cx="6126756" cy="4799613"/>
          </a:xfrm>
        </p:spPr>
        <p:txBody>
          <a:bodyPr/>
          <a:lstStyle>
            <a:lvl1pPr>
              <a:lnSpc>
                <a:spcPct val="125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25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25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25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25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5EFD5F5-B521-8F43-AA2B-7C8E3C950F03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591015"/>
            <a:ext cx="12192000" cy="0"/>
          </a:xfrm>
          <a:prstGeom prst="line">
            <a:avLst/>
          </a:prstGeom>
          <a:ln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18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eft /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A7F5B-DC73-8B48-9002-D03E838C8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903" y="365126"/>
            <a:ext cx="6031760" cy="9110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7C41CD9-FA9F-F34B-8EF4-F81C6116DA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30387" y="0"/>
            <a:ext cx="5161613" cy="659157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1A00C86-6613-834A-8588-89488779E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651" y="1463039"/>
            <a:ext cx="6034011" cy="4799613"/>
          </a:xfrm>
        </p:spPr>
        <p:txBody>
          <a:bodyPr/>
          <a:lstStyle>
            <a:lvl1pPr>
              <a:lnSpc>
                <a:spcPct val="125000"/>
              </a:lnSpc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587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9452864" cy="48737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April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Economic Development Conference for the EDA Denver Region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16600" y="1027114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E63CB-3323-4833-9FE1-AAD3A6E22FA6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324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eft / Photo Righ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C35402C-5DF4-F445-84E5-C3957D2D44D6}"/>
              </a:ext>
            </a:extLst>
          </p:cNvPr>
          <p:cNvSpPr/>
          <p:nvPr userDrawn="1"/>
        </p:nvSpPr>
        <p:spPr>
          <a:xfrm>
            <a:off x="0" y="0"/>
            <a:ext cx="12192000" cy="6591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5A7F5B-DC73-8B48-9002-D03E838C8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902" y="365126"/>
            <a:ext cx="3963118" cy="9110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7C41CD9-FA9F-F34B-8EF4-F81C6116DA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51888" y="0"/>
            <a:ext cx="3640111" cy="65915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1A00C86-6613-834A-8588-89488779E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651" y="1463039"/>
            <a:ext cx="3965369" cy="4799613"/>
          </a:xfrm>
        </p:spPr>
        <p:txBody>
          <a:bodyPr/>
          <a:lstStyle>
            <a:lvl1pPr>
              <a:lnSpc>
                <a:spcPct val="125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25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25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25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25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5EFD5F5-B521-8F43-AA2B-7C8E3C950F03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591015"/>
            <a:ext cx="12192000" cy="0"/>
          </a:xfrm>
          <a:prstGeom prst="line">
            <a:avLst/>
          </a:prstGeom>
          <a:ln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CBAAEB0-CC82-1F42-A344-B3F53571FE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38713" y="0"/>
            <a:ext cx="3613174" cy="65913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§"/>
              <a:tabLst/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§"/>
              <a:tabLst/>
              <a:defRPr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4849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/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A7F5B-DC73-8B48-9002-D03E838C8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902" y="365126"/>
            <a:ext cx="4132435" cy="9110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7C41CD9-FA9F-F34B-8EF4-F81C6116DA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00634" y="0"/>
            <a:ext cx="3491366" cy="659157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1A00C86-6613-834A-8588-89488779E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651" y="1463039"/>
            <a:ext cx="4134686" cy="4799613"/>
          </a:xfrm>
        </p:spPr>
        <p:txBody>
          <a:bodyPr/>
          <a:lstStyle>
            <a:lvl1pPr>
              <a:lnSpc>
                <a:spcPct val="125000"/>
              </a:lnSpc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5710E70-214C-B642-8480-E7C93F5AA6C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08500" y="1"/>
            <a:ext cx="3491366" cy="65913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§"/>
              <a:tabLst/>
              <a:defRPr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617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Left / Photo Righ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C35402C-5DF4-F445-84E5-C3957D2D44D6}"/>
              </a:ext>
            </a:extLst>
          </p:cNvPr>
          <p:cNvSpPr/>
          <p:nvPr userDrawn="1"/>
        </p:nvSpPr>
        <p:spPr>
          <a:xfrm>
            <a:off x="0" y="0"/>
            <a:ext cx="12192000" cy="6591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5A7F5B-DC73-8B48-9002-D03E838C8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902" y="365126"/>
            <a:ext cx="3963118" cy="9110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7C41CD9-FA9F-F34B-8EF4-F81C6116DA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51888" y="0"/>
            <a:ext cx="3640111" cy="65915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1A00C86-6613-834A-8588-89488779E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651" y="1463039"/>
            <a:ext cx="3965369" cy="4799613"/>
          </a:xfrm>
        </p:spPr>
        <p:txBody>
          <a:bodyPr/>
          <a:lstStyle>
            <a:lvl1pPr>
              <a:lnSpc>
                <a:spcPct val="125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25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25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25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25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5EFD5F5-B521-8F43-AA2B-7C8E3C950F03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591015"/>
            <a:ext cx="12192000" cy="0"/>
          </a:xfrm>
          <a:prstGeom prst="line">
            <a:avLst/>
          </a:prstGeom>
          <a:ln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CBAAEB0-CC82-1F42-A344-B3F53571FE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38713" y="0"/>
            <a:ext cx="3613174" cy="3365288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§"/>
              <a:tabLst/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§"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3444F2-2BC2-3549-A069-5C8A7F9F0E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38713" y="3365288"/>
            <a:ext cx="3613150" cy="32260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§"/>
              <a:tabLst/>
              <a:defRPr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0677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Left /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A7F5B-DC73-8B48-9002-D03E838C8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902" y="365126"/>
            <a:ext cx="4132435" cy="9110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7C41CD9-FA9F-F34B-8EF4-F81C6116DA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34994" y="0"/>
            <a:ext cx="3257006" cy="659157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1A00C86-6613-834A-8588-89488779E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651" y="1463039"/>
            <a:ext cx="4134686" cy="4799613"/>
          </a:xfrm>
        </p:spPr>
        <p:txBody>
          <a:bodyPr/>
          <a:lstStyle>
            <a:lvl1pPr>
              <a:lnSpc>
                <a:spcPct val="125000"/>
              </a:lnSpc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5710E70-214C-B642-8480-E7C93F5AA6C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73663" y="2"/>
            <a:ext cx="3690937" cy="318733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§"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60941E4-A90B-3845-A3DC-B09BDD171DF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64138" y="3257006"/>
            <a:ext cx="3700462" cy="3334294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§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§"/>
              <a:tabLst/>
              <a:defRPr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2516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ECEEAE-7F76-EC43-A41A-DC38FB0E1A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D0C9E2-9B5E-8F49-B5D8-E758C2CA25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1522" y="2784300"/>
            <a:ext cx="6775451" cy="1106530"/>
          </a:xfrm>
        </p:spPr>
        <p:txBody>
          <a:bodyPr anchor="ctr" anchorCtr="0">
            <a:normAutofit/>
          </a:bodyPr>
          <a:lstStyle>
            <a:lvl1pPr algn="r">
              <a:defRPr sz="4400"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A21897-B514-7745-BC64-EA65B8BD2D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4572001" cy="6858001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57A617F-F167-AD40-8504-B046456BFB5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02245" y="3649377"/>
            <a:ext cx="6802083" cy="869996"/>
          </a:xfrm>
        </p:spPr>
        <p:txBody>
          <a:bodyPr>
            <a:normAutofit/>
          </a:bodyPr>
          <a:lstStyle>
            <a:lvl1pPr marL="0" indent="0" algn="r">
              <a:buNone/>
              <a:defRPr sz="4400" b="0" i="0">
                <a:solidFill>
                  <a:schemeClr val="bg1"/>
                </a:solidFill>
                <a:latin typeface="Montserrat Ligh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68590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ECEEAE-7F76-EC43-A41A-DC38FB0E1A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D0C9E2-9B5E-8F49-B5D8-E758C2CA25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1522" y="2784300"/>
            <a:ext cx="6775451" cy="1106530"/>
          </a:xfrm>
        </p:spPr>
        <p:txBody>
          <a:bodyPr anchor="ctr" anchorCtr="0">
            <a:normAutofit/>
          </a:bodyPr>
          <a:lstStyle>
            <a:lvl1pPr algn="r">
              <a:defRPr sz="4400"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1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57A617F-F167-AD40-8504-B046456BFB5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02245" y="3649377"/>
            <a:ext cx="6802083" cy="869996"/>
          </a:xfrm>
        </p:spPr>
        <p:txBody>
          <a:bodyPr>
            <a:normAutofit/>
          </a:bodyPr>
          <a:lstStyle>
            <a:lvl1pPr marL="0" indent="0" algn="r">
              <a:buNone/>
              <a:defRPr sz="4400" b="0" i="0">
                <a:solidFill>
                  <a:schemeClr val="bg1"/>
                </a:solidFill>
                <a:latin typeface="Montserrat Ligh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NAME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A3E7C5-E855-514A-900E-169679F4B3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1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ECEEAE-7F76-EC43-A41A-DC38FB0E1A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D0C9E2-9B5E-8F49-B5D8-E758C2CA25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1522" y="2784300"/>
            <a:ext cx="6775451" cy="1106530"/>
          </a:xfrm>
        </p:spPr>
        <p:txBody>
          <a:bodyPr anchor="ctr" anchorCtr="0">
            <a:normAutofit/>
          </a:bodyPr>
          <a:lstStyle>
            <a:lvl1pPr algn="r">
              <a:defRPr sz="4400"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A21897-B514-7745-BC64-EA65B8BD2D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4572001" cy="6858001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57A617F-F167-AD40-8504-B046456BFB5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02245" y="3649377"/>
            <a:ext cx="6802083" cy="869996"/>
          </a:xfrm>
        </p:spPr>
        <p:txBody>
          <a:bodyPr>
            <a:normAutofit/>
          </a:bodyPr>
          <a:lstStyle>
            <a:lvl1pPr marL="0" indent="0" algn="r">
              <a:buNone/>
              <a:defRPr sz="4400" b="0" i="0">
                <a:solidFill>
                  <a:schemeClr val="bg1"/>
                </a:solidFill>
                <a:latin typeface="Montserrat Ligh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49859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ight /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A7F5B-DC73-8B48-9002-D03E838C8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9823" y="365126"/>
            <a:ext cx="6091614" cy="9110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7C41CD9-FA9F-F34B-8EF4-F81C6116DA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133358" cy="659157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1A00C86-6613-834A-8588-89488779E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77572" y="1463039"/>
            <a:ext cx="6126756" cy="4799613"/>
          </a:xfrm>
        </p:spPr>
        <p:txBody>
          <a:bodyPr/>
          <a:lstStyle>
            <a:lvl1pPr>
              <a:lnSpc>
                <a:spcPct val="125000"/>
              </a:lnSpc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348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7C41CD9-FA9F-F34B-8EF4-F81C6116DA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59157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7114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A7F5B-DC73-8B48-9002-D03E838C8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901" y="365126"/>
            <a:ext cx="11064897" cy="9110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65DB287-3150-AC44-B5E6-20DBB8C439E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170394" y="1476196"/>
            <a:ext cx="3427960" cy="4799613"/>
          </a:xfrm>
        </p:spPr>
        <p:txBody>
          <a:bodyPr/>
          <a:lstStyle>
            <a:lvl1pPr>
              <a:lnSpc>
                <a:spcPct val="125000"/>
              </a:lnSpc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3228A41-01B4-FF42-A9CF-0091A6842A2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380129" y="1476196"/>
            <a:ext cx="3427960" cy="4799613"/>
          </a:xfrm>
        </p:spPr>
        <p:txBody>
          <a:bodyPr/>
          <a:lstStyle>
            <a:lvl1pPr>
              <a:lnSpc>
                <a:spcPct val="125000"/>
              </a:lnSpc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D2CCC40-8741-C242-95E4-4930A550927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9865" y="1476196"/>
            <a:ext cx="3427960" cy="4799613"/>
          </a:xfrm>
        </p:spPr>
        <p:txBody>
          <a:bodyPr/>
          <a:lstStyle>
            <a:lvl1pPr>
              <a:lnSpc>
                <a:spcPct val="125000"/>
              </a:lnSpc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411488C-58D3-0C49-9311-8E301F75E0D1}"/>
              </a:ext>
            </a:extLst>
          </p:cNvPr>
          <p:cNvCxnSpPr/>
          <p:nvPr userDrawn="1"/>
        </p:nvCxnSpPr>
        <p:spPr>
          <a:xfrm>
            <a:off x="4190452" y="1473565"/>
            <a:ext cx="0" cy="480882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BC0E955-E7DA-A945-9EAE-0C5D2D24A7A3}"/>
              </a:ext>
            </a:extLst>
          </p:cNvPr>
          <p:cNvCxnSpPr/>
          <p:nvPr userDrawn="1"/>
        </p:nvCxnSpPr>
        <p:spPr>
          <a:xfrm>
            <a:off x="8001000" y="1473565"/>
            <a:ext cx="0" cy="480882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81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white">
          <a:xfrm>
            <a:off x="203200" y="2286000"/>
            <a:ext cx="11777133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207434" y="142875"/>
            <a:ext cx="11777133" cy="21399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94734" y="6391276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03200" y="152400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203200" y="2438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Economic Development Conference for the EDA Denver Region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April 2025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39DF0FE7-24B0-4796-8F9F-8629DFD5C8EC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568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AB75436-41BF-9049-9115-A28B22A8693C}"/>
              </a:ext>
            </a:extLst>
          </p:cNvPr>
          <p:cNvSpPr/>
          <p:nvPr userDrawn="1"/>
        </p:nvSpPr>
        <p:spPr>
          <a:xfrm>
            <a:off x="0" y="0"/>
            <a:ext cx="12192000" cy="6591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5A7F5B-DC73-8B48-9002-D03E838C8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901" y="365126"/>
            <a:ext cx="11064897" cy="9110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65DB287-3150-AC44-B5E6-20DBB8C439E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170394" y="1476196"/>
            <a:ext cx="3427960" cy="4799613"/>
          </a:xfrm>
        </p:spPr>
        <p:txBody>
          <a:bodyPr/>
          <a:lstStyle>
            <a:lvl1pPr>
              <a:lnSpc>
                <a:spcPct val="125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25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25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25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25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3228A41-01B4-FF42-A9CF-0091A6842A2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380129" y="1476196"/>
            <a:ext cx="3427960" cy="4799613"/>
          </a:xfrm>
        </p:spPr>
        <p:txBody>
          <a:bodyPr/>
          <a:lstStyle>
            <a:lvl1pPr>
              <a:lnSpc>
                <a:spcPct val="125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25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25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25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25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D2CCC40-8741-C242-95E4-4930A550927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9865" y="1476196"/>
            <a:ext cx="3427960" cy="4799613"/>
          </a:xfrm>
        </p:spPr>
        <p:txBody>
          <a:bodyPr/>
          <a:lstStyle>
            <a:lvl1pPr>
              <a:lnSpc>
                <a:spcPct val="125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25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25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25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25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411488C-58D3-0C49-9311-8E301F75E0D1}"/>
              </a:ext>
            </a:extLst>
          </p:cNvPr>
          <p:cNvCxnSpPr/>
          <p:nvPr userDrawn="1"/>
        </p:nvCxnSpPr>
        <p:spPr>
          <a:xfrm>
            <a:off x="4190452" y="1473565"/>
            <a:ext cx="0" cy="4808823"/>
          </a:xfrm>
          <a:prstGeom prst="line">
            <a:avLst/>
          </a:prstGeom>
          <a:ln>
            <a:solidFill>
              <a:schemeClr val="tx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BC0E955-E7DA-A945-9EAE-0C5D2D24A7A3}"/>
              </a:ext>
            </a:extLst>
          </p:cNvPr>
          <p:cNvCxnSpPr/>
          <p:nvPr userDrawn="1"/>
        </p:nvCxnSpPr>
        <p:spPr>
          <a:xfrm>
            <a:off x="8001000" y="1473565"/>
            <a:ext cx="0" cy="4808823"/>
          </a:xfrm>
          <a:prstGeom prst="line">
            <a:avLst/>
          </a:prstGeom>
          <a:ln>
            <a:solidFill>
              <a:schemeClr val="tx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71AF923-D792-A24F-9F87-93CC56CE8005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591015"/>
            <a:ext cx="12192000" cy="0"/>
          </a:xfrm>
          <a:prstGeom prst="line">
            <a:avLst/>
          </a:prstGeom>
          <a:ln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8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467FC28-271E-1748-9FB3-3BE747C21847}"/>
              </a:ext>
            </a:extLst>
          </p:cNvPr>
          <p:cNvSpPr/>
          <p:nvPr userDrawn="1"/>
        </p:nvSpPr>
        <p:spPr>
          <a:xfrm>
            <a:off x="1460409" y="1"/>
            <a:ext cx="10731591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54E289-449D-B54E-9211-7B1AECEDE642}"/>
              </a:ext>
            </a:extLst>
          </p:cNvPr>
          <p:cNvSpPr/>
          <p:nvPr userDrawn="1"/>
        </p:nvSpPr>
        <p:spPr>
          <a:xfrm>
            <a:off x="1" y="0"/>
            <a:ext cx="7968342" cy="68659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D0C9E2-9B5E-8F49-B5D8-E758C2CA25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57" y="3211897"/>
            <a:ext cx="6538171" cy="1106530"/>
          </a:xfrm>
        </p:spPr>
        <p:txBody>
          <a:bodyPr anchor="ctr" anchorCtr="0">
            <a:normAutofit/>
          </a:bodyPr>
          <a:lstStyle>
            <a:lvl1pPr algn="l">
              <a:defRPr sz="4400"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pic>
        <p:nvPicPr>
          <p:cNvPr id="7" name="Picture 6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3B9D4D58-C16C-7D46-8E53-4DBAF21922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1925" y="2552343"/>
            <a:ext cx="4220075" cy="217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6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Content – One Column – 2 Line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47B416A-6429-D64C-AD4A-2D22731F1D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53073" cy="642173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0E0DF9-6187-1C4D-8E64-F98EC9FFAD7B}"/>
              </a:ext>
            </a:extLst>
          </p:cNvPr>
          <p:cNvSpPr/>
          <p:nvPr userDrawn="1"/>
        </p:nvSpPr>
        <p:spPr>
          <a:xfrm>
            <a:off x="0" y="6129404"/>
            <a:ext cx="12192000" cy="7285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0400" y="550104"/>
            <a:ext cx="11216640" cy="1072441"/>
          </a:xfrm>
        </p:spPr>
        <p:txBody>
          <a:bodyPr/>
          <a:lstStyle>
            <a:lvl1pPr>
              <a:defRPr baseline="0">
                <a:solidFill>
                  <a:srgbClr val="83786F"/>
                </a:solidFill>
              </a:defRPr>
            </a:lvl1pPr>
          </a:lstStyle>
          <a:p>
            <a:r>
              <a:rPr lang="en-US"/>
              <a:t>CLICK TO EDIT content </a:t>
            </a:r>
            <a:br>
              <a:rPr lang="en-US"/>
            </a:br>
            <a:r>
              <a:rPr lang="en-US"/>
              <a:t>Page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90400" y="1690993"/>
            <a:ext cx="11216640" cy="4205231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buNone/>
              <a:defRPr/>
            </a:lvl1pPr>
            <a:lvl2pPr>
              <a:spcBef>
                <a:spcPts val="0"/>
              </a:spcBef>
              <a:spcAft>
                <a:spcPts val="800"/>
              </a:spcAft>
              <a:defRPr/>
            </a:lvl2pPr>
            <a:lvl3pPr>
              <a:spcBef>
                <a:spcPts val="0"/>
              </a:spcBef>
              <a:spcAft>
                <a:spcPts val="800"/>
              </a:spcAf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974F957-3528-6C4E-808E-8967093FC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5040" y="6129403"/>
            <a:ext cx="762000" cy="495419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rgbClr val="E87722"/>
                </a:solidFill>
                <a:latin typeface="+mj-lt"/>
              </a:defRPr>
            </a:lvl1pPr>
          </a:lstStyle>
          <a:p>
            <a:fld id="{B59E07BC-4BDE-4864-8F58-2FDF815E58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E19338-29DA-4143-B981-CF2BD74A8BF2}"/>
              </a:ext>
            </a:extLst>
          </p:cNvPr>
          <p:cNvSpPr txBox="1"/>
          <p:nvPr userDrawn="1"/>
        </p:nvSpPr>
        <p:spPr>
          <a:xfrm>
            <a:off x="457192" y="6317046"/>
            <a:ext cx="4365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400">
                <a:solidFill>
                  <a:srgbClr val="E877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WESTERN CENTER</a:t>
            </a:r>
            <a:endParaRPr lang="en-US" sz="1200" b="1" spc="400">
              <a:solidFill>
                <a:srgbClr val="E877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807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5"/>
          <p:cNvSpPr/>
          <p:nvPr/>
        </p:nvSpPr>
        <p:spPr>
          <a:xfrm>
            <a:off x="7968343" y="1"/>
            <a:ext cx="4223657" cy="68579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65"/>
          <p:cNvSpPr/>
          <p:nvPr/>
        </p:nvSpPr>
        <p:spPr>
          <a:xfrm>
            <a:off x="1" y="0"/>
            <a:ext cx="7968342" cy="686595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65"/>
          <p:cNvPicPr preferRelativeResize="0"/>
          <p:nvPr/>
        </p:nvPicPr>
        <p:blipFill rotWithShape="1"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72001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6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1104" y="5226908"/>
            <a:ext cx="27432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65"/>
          <p:cNvSpPr txBox="1">
            <a:spLocks noGrp="1"/>
          </p:cNvSpPr>
          <p:nvPr>
            <p:ph type="title"/>
          </p:nvPr>
        </p:nvSpPr>
        <p:spPr>
          <a:xfrm>
            <a:off x="449721" y="2713962"/>
            <a:ext cx="6775451" cy="1106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65"/>
          <p:cNvSpPr txBox="1">
            <a:spLocks noGrp="1"/>
          </p:cNvSpPr>
          <p:nvPr>
            <p:ph type="body" idx="1"/>
          </p:nvPr>
        </p:nvSpPr>
        <p:spPr>
          <a:xfrm>
            <a:off x="449721" y="3567316"/>
            <a:ext cx="6802083" cy="869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2880"/>
              <a:buNone/>
              <a:defRPr sz="3600" b="0" i="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SzPts val="1120"/>
              <a:buNone/>
              <a:defRPr sz="1400"/>
            </a:lvl2pPr>
            <a:lvl3pPr marL="1371600" lvl="2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SzPts val="960"/>
              <a:buNone/>
              <a:defRPr sz="1200"/>
            </a:lvl3pPr>
            <a:lvl4pPr marL="1828800" lvl="3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1000"/>
            </a:lvl4pPr>
            <a:lvl5pPr marL="2286000" lvl="4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8994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188989-34C5-5BFB-0BB9-85AA4175E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C9B4C-4531-544D-8E7E-D73130710F9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81910E-4DB2-942A-E0A0-8EBB03061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54A709-0E8F-23FB-EABF-369C30B6D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57AC2-2BE7-1C4F-B47F-C61F36F87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1501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Tre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8A63C8C-1016-4285-AE90-FAB1EB166372}"/>
              </a:ext>
            </a:extLst>
          </p:cNvPr>
          <p:cNvSpPr/>
          <p:nvPr userDrawn="1"/>
        </p:nvSpPr>
        <p:spPr>
          <a:xfrm>
            <a:off x="0" y="0"/>
            <a:ext cx="12192000" cy="623607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pic>
        <p:nvPicPr>
          <p:cNvPr id="8" name="Picture 7" descr="Construction Management signatur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3457" y="-274972"/>
            <a:ext cx="9239744" cy="17937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3119" y="2060200"/>
            <a:ext cx="10334889" cy="1793796"/>
          </a:xfrm>
        </p:spPr>
        <p:txBody>
          <a:bodyPr>
            <a:normAutofit/>
          </a:bodyPr>
          <a:lstStyle>
            <a:lvl1pPr>
              <a:defRPr sz="388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03120" y="3900902"/>
            <a:ext cx="10334889" cy="591950"/>
          </a:xfrm>
        </p:spPr>
        <p:txBody>
          <a:bodyPr>
            <a:normAutofit/>
          </a:bodyPr>
          <a:lstStyle>
            <a:lvl1pPr marL="0" indent="0">
              <a:buNone/>
              <a:defRPr sz="1412" cap="all" baseline="0">
                <a:solidFill>
                  <a:schemeClr val="bg1"/>
                </a:solidFill>
              </a:defRPr>
            </a:lvl1pPr>
          </a:lstStyle>
          <a:p>
            <a:pPr marL="337022" marR="0" lvl="0" indent="-337022" algn="l" defTabSz="44936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529"/>
              </a:spcAft>
              <a:buClrTx/>
              <a:buSzTx/>
              <a:tabLst/>
              <a:defRPr/>
            </a:pPr>
            <a:r>
              <a:rPr lang="en-US" dirty="0"/>
              <a:t>SUBTITLE OR PRESENTER INFO GOES HERE</a:t>
            </a:r>
          </a:p>
        </p:txBody>
      </p:sp>
    </p:spTree>
    <p:extLst>
      <p:ext uri="{BB962C8B-B14F-4D97-AF65-F5344CB8AC3E}">
        <p14:creationId xmlns:p14="http://schemas.microsoft.com/office/powerpoint/2010/main" val="351203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00273" y="1445561"/>
            <a:ext cx="11378358" cy="4412681"/>
          </a:xfrm>
          <a:prstGeom prst="rect">
            <a:avLst/>
          </a:prstGeom>
        </p:spPr>
        <p:txBody>
          <a:bodyPr vert="horz" lIns="101858" tIns="50929" rIns="101858" bIns="50929"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933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60093" y="535464"/>
            <a:ext cx="5710234" cy="5710234"/>
          </a:xfrm>
          <a:prstGeom prst="rect">
            <a:avLst/>
          </a:prstGeom>
        </p:spPr>
      </p:pic>
      <p:sp>
        <p:nvSpPr>
          <p:cNvPr id="4" name="Text Placeholder 8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260093" y="2378437"/>
            <a:ext cx="5710234" cy="2775824"/>
          </a:xfrm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883">
                <a:solidFill>
                  <a:schemeClr val="bg1"/>
                </a:solidFill>
                <a:latin typeface="+mj-lt"/>
              </a:defRPr>
            </a:lvl1pPr>
            <a:lvl2pPr marL="617339" indent="0">
              <a:buNone/>
              <a:defRPr sz="4849">
                <a:solidFill>
                  <a:schemeClr val="bg1"/>
                </a:solidFill>
                <a:latin typeface="+mj-lt"/>
              </a:defRPr>
            </a:lvl2pPr>
            <a:lvl3pPr marL="1234683" indent="0">
              <a:buNone/>
              <a:defRPr sz="4849">
                <a:solidFill>
                  <a:schemeClr val="bg1"/>
                </a:solidFill>
                <a:latin typeface="+mj-lt"/>
              </a:defRPr>
            </a:lvl3pPr>
            <a:lvl4pPr marL="1852023" indent="0">
              <a:buNone/>
              <a:defRPr sz="4849">
                <a:solidFill>
                  <a:schemeClr val="bg1"/>
                </a:solidFill>
                <a:latin typeface="+mj-lt"/>
              </a:defRPr>
            </a:lvl4pPr>
            <a:lvl5pPr marL="2469366" indent="0">
              <a:buNone/>
              <a:defRPr sz="4849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Presentation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0" name="Text Placeholder 10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729439" y="6003121"/>
            <a:ext cx="3915362" cy="340799"/>
          </a:xfrm>
        </p:spPr>
        <p:txBody>
          <a:bodyPr wrap="square">
            <a:spAutoFit/>
          </a:bodyPr>
          <a:lstStyle>
            <a:lvl1pPr marL="0" indent="0" algn="r">
              <a:buNone/>
              <a:defRPr sz="1412">
                <a:solidFill>
                  <a:schemeClr val="bg1"/>
                </a:solidFill>
              </a:defRPr>
            </a:lvl1pPr>
            <a:lvl2pPr marL="617339" indent="0">
              <a:buNone/>
              <a:defRPr/>
            </a:lvl2pPr>
            <a:lvl3pPr marL="1234683" indent="0">
              <a:buNone/>
              <a:defRPr/>
            </a:lvl3pPr>
            <a:lvl4pPr marL="1852023" indent="0">
              <a:buNone/>
              <a:defRPr/>
            </a:lvl4pPr>
            <a:lvl5pPr marL="2469366" indent="0">
              <a:buNone/>
              <a:defRPr/>
            </a:lvl5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, name or date goes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72" y="5558103"/>
            <a:ext cx="3513218" cy="100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9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54184" y="763879"/>
            <a:ext cx="11083635" cy="572464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/>
          <a:p>
            <a:r>
              <a:rPr lang="en-US" dirty="0"/>
              <a:t>Headline Copy Goes Here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0"/>
          </p:nvPr>
        </p:nvSpPr>
        <p:spPr>
          <a:xfrm>
            <a:off x="554184" y="1836603"/>
            <a:ext cx="11083635" cy="1672381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6220262"/>
            <a:ext cx="12192000" cy="637738"/>
            <a:chOff x="0" y="7049630"/>
            <a:chExt cx="13817600" cy="722770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7088717"/>
              <a:ext cx="13817600" cy="68368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38" y="7049630"/>
              <a:ext cx="2536034" cy="722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80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554184" y="763879"/>
            <a:ext cx="11083635" cy="572464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/>
          <a:p>
            <a:r>
              <a:rPr lang="en-US" dirty="0"/>
              <a:t>Headline Copy Goes Here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6220262"/>
            <a:ext cx="12192000" cy="637738"/>
            <a:chOff x="0" y="7049630"/>
            <a:chExt cx="13817600" cy="722770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7088717"/>
              <a:ext cx="13817600" cy="68368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38" y="7049630"/>
              <a:ext cx="2536034" cy="722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277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9"/>
          <p:cNvSpPr>
            <a:spLocks noChangeShapeType="1"/>
          </p:cNvSpPr>
          <p:nvPr/>
        </p:nvSpPr>
        <p:spPr bwMode="auto">
          <a:xfrm flipV="1">
            <a:off x="6083301" y="1576388"/>
            <a:ext cx="12700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7721601" y="6410326"/>
            <a:ext cx="40597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April 2025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Economic Development Conference for the EDA Denver Region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C8443-79FA-453F-9FA4-93E32F6D5B79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891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65279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to insert photo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0" y="6220262"/>
            <a:ext cx="12192000" cy="637738"/>
            <a:chOff x="0" y="7049630"/>
            <a:chExt cx="13817600" cy="722770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7088717"/>
              <a:ext cx="13817600" cy="68368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38" y="7049630"/>
              <a:ext cx="2536034" cy="722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471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vider Slide 3">
  <p:cSld name="2_Divider Slide 3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3"/>
          <p:cNvSpPr txBox="1">
            <a:spLocks noGrp="1"/>
          </p:cNvSpPr>
          <p:nvPr>
            <p:ph type="title"/>
          </p:nvPr>
        </p:nvSpPr>
        <p:spPr>
          <a:xfrm>
            <a:off x="4821522" y="2784300"/>
            <a:ext cx="6775451" cy="1106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73"/>
          <p:cNvSpPr txBox="1">
            <a:spLocks noGrp="1"/>
          </p:cNvSpPr>
          <p:nvPr>
            <p:ph type="body" idx="1"/>
          </p:nvPr>
        </p:nvSpPr>
        <p:spPr>
          <a:xfrm>
            <a:off x="4802245" y="3649377"/>
            <a:ext cx="6802083" cy="869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2880"/>
              <a:buNone/>
              <a:defRPr sz="3600" b="0" i="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SzPts val="1120"/>
              <a:buNone/>
              <a:defRPr sz="1400"/>
            </a:lvl2pPr>
            <a:lvl3pPr marL="1371600" lvl="2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SzPts val="960"/>
              <a:buNone/>
              <a:defRPr sz="1200"/>
            </a:lvl3pPr>
            <a:lvl4pPr marL="1828800" lvl="3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1000"/>
            </a:lvl4pPr>
            <a:lvl5pPr marL="2286000" lvl="4" indent="-228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132" name="Google Shape;132;p73" descr="Icon&#10;&#10;Description automatically generated"/>
          <p:cNvPicPr preferRelativeResize="0"/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34" y="0"/>
            <a:ext cx="46609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09996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A4923-6A55-975D-1E18-BBD8EAC095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3195E1-1EA4-275A-53DB-74003CE18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72BE2-52E2-E017-8901-CB18F71FD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469E-FEB1-4CCC-8BAE-676F57617DE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08945-BD30-8EE4-0A1E-B3BD10140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9675D-362C-BBB2-7C29-5C38BD77D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CAA2A-68E9-4BF7-B5CF-CD19600CB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003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AFCFADD2-2DE6-526E-072D-1C2EF26F8A53}"/>
              </a:ext>
            </a:extLst>
          </p:cNvPr>
          <p:cNvSpPr/>
          <p:nvPr userDrawn="1"/>
        </p:nvSpPr>
        <p:spPr>
          <a:xfrm>
            <a:off x="5430090" y="-3197"/>
            <a:ext cx="6771504" cy="6871028"/>
          </a:xfrm>
          <a:prstGeom prst="rect">
            <a:avLst/>
          </a:prstGeom>
          <a:solidFill>
            <a:srgbClr val="0F695B"/>
          </a:solidFill>
          <a:ln>
            <a:solidFill>
              <a:srgbClr val="669C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E9322F9D-C6CB-F08C-C9C5-35E97783C355}"/>
              </a:ext>
            </a:extLst>
          </p:cNvPr>
          <p:cNvSpPr/>
          <p:nvPr userDrawn="1"/>
        </p:nvSpPr>
        <p:spPr>
          <a:xfrm>
            <a:off x="0" y="3090"/>
            <a:ext cx="6843562" cy="6858000"/>
          </a:xfrm>
          <a:prstGeom prst="rect">
            <a:avLst/>
          </a:prstGeom>
          <a:solidFill>
            <a:srgbClr val="669CA9"/>
          </a:solidFill>
          <a:ln>
            <a:solidFill>
              <a:srgbClr val="669C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394BC562-B27D-B330-C87C-EFE599A052B5}"/>
              </a:ext>
            </a:extLst>
          </p:cNvPr>
          <p:cNvSpPr/>
          <p:nvPr userDrawn="1"/>
        </p:nvSpPr>
        <p:spPr>
          <a:xfrm>
            <a:off x="1653404" y="0"/>
            <a:ext cx="3835400" cy="2194010"/>
          </a:xfrm>
          <a:prstGeom prst="rect">
            <a:avLst/>
          </a:prstGeom>
          <a:gradFill flip="none" rotWithShape="1">
            <a:gsLst>
              <a:gs pos="82569">
                <a:srgbClr val="0F695B">
                  <a:tint val="44500"/>
                  <a:satMod val="160000"/>
                </a:srgbClr>
              </a:gs>
              <a:gs pos="56000">
                <a:srgbClr val="0F695B">
                  <a:tint val="44500"/>
                  <a:satMod val="160000"/>
                </a:srgbClr>
              </a:gs>
              <a:gs pos="0">
                <a:srgbClr val="A1BEC0"/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9620559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271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2415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1111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8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0697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279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19"/>
          <p:cNvSpPr>
            <a:spLocks noChangeShapeType="1"/>
          </p:cNvSpPr>
          <p:nvPr/>
        </p:nvSpPr>
        <p:spPr bwMode="auto">
          <a:xfrm flipV="1">
            <a:off x="6096000" y="2200276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9" name="Rectangle 21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3200" y="1371600"/>
            <a:ext cx="11777133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4734" y="6391275"/>
            <a:ext cx="11777133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203200" y="1279525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April 2025</a:t>
            </a:r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6400" y="6410326"/>
            <a:ext cx="477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Economic Development Conference for the EDA Denver Region</a:t>
            </a:r>
          </a:p>
        </p:txBody>
      </p:sp>
      <p:sp>
        <p:nvSpPr>
          <p:cNvPr id="2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791200" y="1042989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13FA52B-139A-4370-A605-A19FDDE17854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531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669C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2152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98919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017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37427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01402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1">
  <p:cSld name="Two Content 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35503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703813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14051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8698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0960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April 2025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Economic Development Conference for the EDA Denver Region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791200" y="1036639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AC5B1-324D-462E-9733-BBBD0D413845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5686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0614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53796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77559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07015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19935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 cstate="email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 cstate="email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 cstate="email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6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46827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658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 cstate="email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9984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4/14/2025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6684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4/14/2025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89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34" Type="http://schemas.openxmlformats.org/officeDocument/2006/relationships/image" Target="../media/image9.png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69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72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71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Relationship Id="rId8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image" Target="../media/image25.png"/><Relationship Id="rId2" Type="http://schemas.openxmlformats.org/officeDocument/2006/relationships/slideLayout" Target="../slideLayouts/slideLayout96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image" Target="../media/image24.png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027" name="Rectangle 15"/>
          <p:cNvSpPr>
            <a:spLocks noChangeArrowheads="1"/>
          </p:cNvSpPr>
          <p:nvPr/>
        </p:nvSpPr>
        <p:spPr bwMode="white">
          <a:xfrm>
            <a:off x="0" y="1"/>
            <a:ext cx="12192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02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029" name="Rectangle 18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721601" y="6405564"/>
            <a:ext cx="405976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Georgia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April 2025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6400" y="6410326"/>
            <a:ext cx="4775200" cy="366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Georgia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Economic Development Conference for the EDA Denver Region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203200" y="1276350"/>
            <a:ext cx="11777133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5791200" y="1039814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accent3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807793-3463-48AD-AE7C-0096C84FAE20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038" name="Title Placeholder 21"/>
          <p:cNvSpPr>
            <a:spLocks noGrp="1"/>
          </p:cNvSpPr>
          <p:nvPr>
            <p:ph type="title"/>
          </p:nvPr>
        </p:nvSpPr>
        <p:spPr bwMode="auto">
          <a:xfrm>
            <a:off x="402167" y="228601"/>
            <a:ext cx="113792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02167" y="1524000"/>
            <a:ext cx="113792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405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027" name="Rectangle 15"/>
          <p:cNvSpPr>
            <a:spLocks noChangeArrowheads="1"/>
          </p:cNvSpPr>
          <p:nvPr/>
        </p:nvSpPr>
        <p:spPr bwMode="white">
          <a:xfrm>
            <a:off x="0" y="1"/>
            <a:ext cx="12192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02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029" name="Rectangle 18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721601" y="6405564"/>
            <a:ext cx="405976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Georgia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April 2025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6400" y="6410326"/>
            <a:ext cx="4775200" cy="366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Georgia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Economic Development Conference for the EDA Denver Region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203200" y="1276350"/>
            <a:ext cx="11777133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5791200" y="1039814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accent3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807793-3463-48AD-AE7C-0096C84FAE20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038" name="Title Placeholder 21"/>
          <p:cNvSpPr>
            <a:spLocks noGrp="1"/>
          </p:cNvSpPr>
          <p:nvPr>
            <p:ph type="title"/>
          </p:nvPr>
        </p:nvSpPr>
        <p:spPr bwMode="auto">
          <a:xfrm>
            <a:off x="402167" y="228601"/>
            <a:ext cx="113792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02167" y="1524000"/>
            <a:ext cx="113792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19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29871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8FF0B8-AE17-0F4B-AE3B-1BCA2556F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901" y="365126"/>
            <a:ext cx="11025427" cy="911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9DB8E-01FA-6949-A3EF-9BCE2140B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8901" y="1496703"/>
            <a:ext cx="11025427" cy="4765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1BC884-CCC2-4544-99C1-9CA039846EF7}"/>
              </a:ext>
            </a:extLst>
          </p:cNvPr>
          <p:cNvSpPr txBox="1">
            <a:spLocks/>
          </p:cNvSpPr>
          <p:nvPr userDrawn="1"/>
        </p:nvSpPr>
        <p:spPr>
          <a:xfrm>
            <a:off x="11353800" y="6592570"/>
            <a:ext cx="838200" cy="265430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F5833F-783F-1244-B856-79CFEDB833A9}" type="slidenum">
              <a:rPr lang="en-US" sz="900" smtClean="0"/>
              <a:pPr/>
              <a:t>‹#›</a:t>
            </a:fld>
            <a:endParaRPr lang="en-US" sz="90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47C20D3-80A2-F54E-94AB-CC960CE8F828}"/>
              </a:ext>
            </a:extLst>
          </p:cNvPr>
          <p:cNvSpPr txBox="1">
            <a:spLocks/>
          </p:cNvSpPr>
          <p:nvPr userDrawn="1"/>
        </p:nvSpPr>
        <p:spPr>
          <a:xfrm>
            <a:off x="591065" y="6592571"/>
            <a:ext cx="10204118" cy="265430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914400" rtl="0" eaLnBrk="1" latinLnBrk="0" hangingPunct="1">
              <a:defRPr sz="9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Montserrat" pitchFamily="2" charset="77"/>
              </a:rPr>
              <a:t>CSU SPUR | 2023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5E0513A-8372-7949-AD17-959ABEF5EED1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600" y="6614031"/>
            <a:ext cx="158932" cy="22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05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75" r:id="rId19"/>
    <p:sldLayoutId id="2147483776" r:id="rId20"/>
    <p:sldLayoutId id="2147483777" r:id="rId21"/>
    <p:sldLayoutId id="2147483778" r:id="rId22"/>
    <p:sldLayoutId id="2147483779" r:id="rId23"/>
    <p:sldLayoutId id="2147483780" r:id="rId24"/>
    <p:sldLayoutId id="2147483781" r:id="rId25"/>
    <p:sldLayoutId id="2147483782" r:id="rId26"/>
    <p:sldLayoutId id="2147483783" r:id="rId27"/>
    <p:sldLayoutId id="2147483784" r:id="rId28"/>
    <p:sldLayoutId id="2147483785" r:id="rId29"/>
    <p:sldLayoutId id="2147483786" r:id="rId30"/>
    <p:sldLayoutId id="2147483787" r:id="rId31"/>
    <p:sldLayoutId id="2147483788" r:id="rId3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Clr>
          <a:schemeClr val="accent1"/>
        </a:buClr>
        <a:buSzPct val="80000"/>
        <a:buFont typeface="Wingdings" pitchFamily="2" charset="2"/>
        <a:buChar char="§"/>
        <a:defRPr sz="1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/>
        </a:buClr>
        <a:buSzPct val="80000"/>
        <a:buFont typeface="Wingdings" pitchFamily="2" charset="2"/>
        <a:buChar char="§"/>
        <a:defRPr sz="1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/>
        </a:buClr>
        <a:buSzPct val="80000"/>
        <a:buFont typeface="Wingdings" pitchFamily="2" charset="2"/>
        <a:buChar char="§"/>
        <a:defRPr sz="1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/>
        </a:buClr>
        <a:buSzPct val="80000"/>
        <a:buFont typeface="Wingdings" pitchFamily="2" charset="2"/>
        <a:buChar char="§"/>
        <a:defRPr sz="1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/>
        </a:buClr>
        <a:buSzPct val="80000"/>
        <a:buFont typeface="Wingdings" pitchFamily="2" charset="2"/>
        <a:buChar char="§"/>
        <a:defRPr sz="1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529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0173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4/14/2025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5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21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C6F57910-652F-1311-C179-4525AEB5DC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B81EF-8C38-E28A-11DC-39CFAD6A6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BA350-5CA6-F1ED-0020-68DE7B5D1B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r>
              <a:rPr lang="en-US"/>
              <a:t>Summer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32CB5-287A-6FB9-7307-0968FBD98D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r>
              <a:rPr lang="en-US"/>
              <a:t>Engaged Food Systems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75122-D71A-57F1-3D21-283D40CA61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8E37BD95-BEFB-491E-A89D-581A7BADE3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63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</p:sldLayoutIdLst>
  <p:hf hdr="0"/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70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75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79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82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5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8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2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15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0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23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27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30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571135-F5C6-FDCE-C9F9-B7AE08A86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1EC6B-7F68-274A-DDA5-0A3046789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011AF-5578-D44B-6994-1EB6FD3DDF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B8AAF-882C-614F-86A9-943FD1EC8683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7DDD5-8539-73D1-56F6-2015881C25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95220-D9EF-5D5F-9704-D1914467E6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5DA1B-1CBB-2341-9892-A688FCB38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14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9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mp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Libby.Christensen@colostate.edu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mailto:libby.christensen@colostate.edu" TargetMode="Externa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74.png"/><Relationship Id="rId5" Type="http://schemas.openxmlformats.org/officeDocument/2006/relationships/image" Target="../media/image60.pn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hyperlink" Target="mailto:Libby.Christensen@colostate.edu" TargetMode="External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58.png"/><Relationship Id="rId5" Type="http://schemas.openxmlformats.org/officeDocument/2006/relationships/hyperlink" Target="https://nwrockymountainregionalfoodbusiness.com/news/" TargetMode="External"/><Relationship Id="rId4" Type="http://schemas.openxmlformats.org/officeDocument/2006/relationships/hyperlink" Target="mailto:Dawn.Thilmany@colostate.edu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100.png"/><Relationship Id="rId18" Type="http://schemas.openxmlformats.org/officeDocument/2006/relationships/image" Target="../media/image105.png"/><Relationship Id="rId26" Type="http://schemas.openxmlformats.org/officeDocument/2006/relationships/image" Target="../media/image113.jpeg"/><Relationship Id="rId3" Type="http://schemas.openxmlformats.org/officeDocument/2006/relationships/image" Target="../media/image90.png"/><Relationship Id="rId21" Type="http://schemas.openxmlformats.org/officeDocument/2006/relationships/image" Target="../media/image108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104.jpeg"/><Relationship Id="rId25" Type="http://schemas.openxmlformats.org/officeDocument/2006/relationships/image" Target="../media/image112.jpeg"/><Relationship Id="rId2" Type="http://schemas.openxmlformats.org/officeDocument/2006/relationships/image" Target="../media/image89.gif"/><Relationship Id="rId16" Type="http://schemas.openxmlformats.org/officeDocument/2006/relationships/image" Target="../media/image103.pn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3.jpeg"/><Relationship Id="rId11" Type="http://schemas.openxmlformats.org/officeDocument/2006/relationships/image" Target="../media/image98.png"/><Relationship Id="rId24" Type="http://schemas.openxmlformats.org/officeDocument/2006/relationships/image" Target="../media/image111.jpeg"/><Relationship Id="rId5" Type="http://schemas.openxmlformats.org/officeDocument/2006/relationships/image" Target="../media/image92.jpeg"/><Relationship Id="rId15" Type="http://schemas.openxmlformats.org/officeDocument/2006/relationships/image" Target="../media/image102.png"/><Relationship Id="rId23" Type="http://schemas.openxmlformats.org/officeDocument/2006/relationships/image" Target="../media/image110.png"/><Relationship Id="rId10" Type="http://schemas.openxmlformats.org/officeDocument/2006/relationships/image" Target="../media/image97.png"/><Relationship Id="rId19" Type="http://schemas.openxmlformats.org/officeDocument/2006/relationships/image" Target="../media/image106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jpeg"/><Relationship Id="rId22" Type="http://schemas.openxmlformats.org/officeDocument/2006/relationships/image" Target="../media/image109.png"/><Relationship Id="rId27" Type="http://schemas.openxmlformats.org/officeDocument/2006/relationships/image" Target="../media/image11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book/9780128221129/food-systems-modelling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localfoodeconomics.com" TargetMode="Externa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7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1905000" y="381000"/>
            <a:ext cx="8458200" cy="1752600"/>
          </a:xfrm>
        </p:spPr>
        <p:txBody>
          <a:bodyPr/>
          <a:lstStyle/>
          <a:p>
            <a:pPr eaLnBrk="1" hangingPunct="1"/>
            <a:r>
              <a:rPr lang="en-US" sz="4000" dirty="0">
                <a:effectLst/>
                <a:latin typeface="Arial" panose="020B0604020202020204" pitchFamily="34" charset="0"/>
              </a:rPr>
              <a:t>Food Roots, Stronger Economies: Local Systems in Action</a:t>
            </a:r>
            <a:endParaRPr lang="en-US" altLang="en-US" sz="4800" dirty="0"/>
          </a:p>
        </p:txBody>
      </p:sp>
      <p:pic>
        <p:nvPicPr>
          <p:cNvPr id="7" name="Picture 6" descr="week one RV trip 04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1" y="2895600"/>
            <a:ext cx="2439537" cy="1828800"/>
          </a:xfrm>
          <a:prstGeom prst="roundRect">
            <a:avLst/>
          </a:prstGeom>
        </p:spPr>
      </p:pic>
      <p:pic>
        <p:nvPicPr>
          <p:cNvPr id="8" name="Picture 7" descr="IMG_521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2895600"/>
            <a:ext cx="2507950" cy="1879508"/>
          </a:xfrm>
          <a:prstGeom prst="roundRect">
            <a:avLst/>
          </a:prstGeom>
        </p:spPr>
      </p:pic>
      <p:pic>
        <p:nvPicPr>
          <p:cNvPr id="9" name="Picture 8" descr="week one RV trip 042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2857500"/>
            <a:ext cx="2540000" cy="1905000"/>
          </a:xfrm>
          <a:prstGeom prst="roundRect">
            <a:avLst/>
          </a:prstGeom>
        </p:spPr>
      </p:pic>
      <p:sp>
        <p:nvSpPr>
          <p:cNvPr id="17414" name="Text Box 9"/>
          <p:cNvSpPr txBox="1">
            <a:spLocks noChangeArrowheads="1"/>
          </p:cNvSpPr>
          <p:nvPr/>
        </p:nvSpPr>
        <p:spPr bwMode="auto">
          <a:xfrm>
            <a:off x="2168525" y="4932363"/>
            <a:ext cx="79248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fontAlgn="base" hangingPunct="1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646B86"/>
                </a:solidFill>
                <a:latin typeface="Arial" pitchFamily="34" charset="0"/>
                <a:cs typeface="Arial" pitchFamily="34" charset="0"/>
              </a:rPr>
              <a:t>2025 Economic Development Conference for the EDA Denver Region</a:t>
            </a:r>
          </a:p>
          <a:p>
            <a:pPr algn="ctr" eaLnBrk="1" fontAlgn="base" hangingPunct="1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646B86"/>
                </a:solidFill>
                <a:latin typeface="Arial" pitchFamily="34" charset="0"/>
                <a:cs typeface="Arial" pitchFamily="34" charset="0"/>
              </a:rPr>
              <a:t>April 2025</a:t>
            </a:r>
          </a:p>
        </p:txBody>
      </p:sp>
      <p:pic>
        <p:nvPicPr>
          <p:cNvPr id="17415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2857500"/>
            <a:ext cx="278765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1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1239" y="2867026"/>
            <a:ext cx="2700337" cy="202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Economic Development Conference for the EDA Denver Region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6F38A8-FFA1-44DE-83A3-2F81A6B8F666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1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042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E7CD88-BF8B-35B7-1D35-7BD4CEAE3C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5882"/>
            <a:ext cx="12192000" cy="61710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3228B4-0E9E-75C3-1CBF-D219A1509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5622" y="286467"/>
            <a:ext cx="1890823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Year 1</a:t>
            </a:r>
          </a:p>
        </p:txBody>
      </p:sp>
    </p:spTree>
    <p:extLst>
      <p:ext uri="{BB962C8B-B14F-4D97-AF65-F5344CB8AC3E}">
        <p14:creationId xmlns:p14="http://schemas.microsoft.com/office/powerpoint/2010/main" val="70549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75DFB-C5DD-3D43-D1AC-F79531B04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61726"/>
            <a:ext cx="10515600" cy="4351338"/>
          </a:xfrm>
        </p:spPr>
        <p:txBody>
          <a:bodyPr/>
          <a:lstStyle/>
          <a:p>
            <a:pPr marL="114300" indent="0">
              <a:buNone/>
            </a:pPr>
            <a:endParaRPr lang="en-US" dirty="0"/>
          </a:p>
        </p:txBody>
      </p:sp>
      <p:pic>
        <p:nvPicPr>
          <p:cNvPr id="5" name="Picture 4" descr="A screenshot of a website&#10;&#10;AI-generated content may be incorrect.">
            <a:extLst>
              <a:ext uri="{FF2B5EF4-FFF2-40B4-BE49-F238E27FC236}">
                <a16:creationId xmlns:a16="http://schemas.microsoft.com/office/drawing/2014/main" id="{FB1D6D99-0C0E-9334-5112-A87B78256B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53" y="2518"/>
            <a:ext cx="11117057" cy="55542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F8D33E-61B6-BBAF-5D66-CB139C17F9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79656"/>
            <a:ext cx="5561802" cy="39659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482AC4-F7D7-7A12-1E71-E60C2530D4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802" y="3213680"/>
            <a:ext cx="6692006" cy="27046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4087B7-8F0F-ECDE-6312-D79FF04BF03B}"/>
              </a:ext>
            </a:extLst>
          </p:cNvPr>
          <p:cNvSpPr txBox="1"/>
          <p:nvPr/>
        </p:nvSpPr>
        <p:spPr>
          <a:xfrm>
            <a:off x="5842970" y="6076730"/>
            <a:ext cx="61296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https://nwrockymountainregionalfoodbusiness.com/contact/</a:t>
            </a:r>
          </a:p>
        </p:txBody>
      </p:sp>
    </p:spTree>
    <p:extLst>
      <p:ext uri="{BB962C8B-B14F-4D97-AF65-F5344CB8AC3E}">
        <p14:creationId xmlns:p14="http://schemas.microsoft.com/office/powerpoint/2010/main" val="536320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10">
            <a:extLst>
              <a:ext uri="{FF2B5EF4-FFF2-40B4-BE49-F238E27FC236}">
                <a16:creationId xmlns:a16="http://schemas.microsoft.com/office/drawing/2014/main" id="{A0093C98-E20D-81EC-1AC7-1238CECACF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Brian </a:t>
            </a:r>
            <a:r>
              <a:rPr lang="en-US" dirty="0" err="1"/>
              <a:t>Coppom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29A2FB8-AFC6-3B5E-9B72-5CAD379F6D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Food Financing Dynamics</a:t>
            </a:r>
          </a:p>
        </p:txBody>
      </p:sp>
    </p:spTree>
    <p:extLst>
      <p:ext uri="{BB962C8B-B14F-4D97-AF65-F5344CB8AC3E}">
        <p14:creationId xmlns:p14="http://schemas.microsoft.com/office/powerpoint/2010/main" val="3159082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Timeline&#10;&#10;Description automatically generated">
            <a:extLst>
              <a:ext uri="{FF2B5EF4-FFF2-40B4-BE49-F238E27FC236}">
                <a16:creationId xmlns:a16="http://schemas.microsoft.com/office/drawing/2014/main" id="{F961CEA9-44F0-4D9B-AD53-EED77CDC7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400" y="-1"/>
            <a:ext cx="8316192" cy="6109855"/>
          </a:xfr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E680605-358F-4879-AD96-3988CC624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A67BDB-6E0D-475E-AD61-96CAE6B2183D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382FC0-2E3D-45CD-915A-EEDD339000C2}"/>
              </a:ext>
            </a:extLst>
          </p:cNvPr>
          <p:cNvSpPr/>
          <p:nvPr/>
        </p:nvSpPr>
        <p:spPr>
          <a:xfrm>
            <a:off x="0" y="6211669"/>
            <a:ext cx="12041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Vermont Farm to Plate. 2013. Strategic Plan: 4.5 Financing the Food System. May 2013, Accessed at: https://www.vtfarmtoplate.com/plan/chapter/4-5-financing-the-food-system</a:t>
            </a:r>
          </a:p>
        </p:txBody>
      </p:sp>
    </p:spTree>
    <p:extLst>
      <p:ext uri="{BB962C8B-B14F-4D97-AF65-F5344CB8AC3E}">
        <p14:creationId xmlns:p14="http://schemas.microsoft.com/office/powerpoint/2010/main" val="1777696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Google Shape;355;p47">
            <a:extLst>
              <a:ext uri="{FF2B5EF4-FFF2-40B4-BE49-F238E27FC236}">
                <a16:creationId xmlns:a16="http://schemas.microsoft.com/office/drawing/2014/main" id="{9F2403F1-E08D-54E7-7F8A-F3CECB3CEC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74686" y="710404"/>
            <a:ext cx="9842628" cy="741363"/>
          </a:xfrm>
        </p:spPr>
        <p:txBody>
          <a:bodyPr vert="horz" wrap="square" lIns="68569" tIns="34275" rIns="68569" bIns="34275" numCol="1" anchor="ctr" anchorCtr="0" compatLnSpc="1">
            <a:prstTxWarp prst="textNoShape">
              <a:avLst/>
            </a:prstTxWarp>
          </a:bodyPr>
          <a:lstStyle/>
          <a:p>
            <a:pPr algn="ctr">
              <a:buSzPts val="2800"/>
              <a:buFont typeface="Gill Sans" charset="0"/>
              <a:buNone/>
            </a:pPr>
            <a:r>
              <a:rPr lang="en-US" altLang="en-US" sz="4000" dirty="0">
                <a:latin typeface="Gill Sans" charset="0"/>
                <a:cs typeface="Gill Sans" charset="0"/>
                <a:sym typeface="Gill Sans" charset="0"/>
              </a:rPr>
              <a:t>PUBLIC SPENDING MAY LINK TO BROADER IMPACTS</a:t>
            </a:r>
          </a:p>
        </p:txBody>
      </p:sp>
      <p:sp>
        <p:nvSpPr>
          <p:cNvPr id="356" name="Google Shape;356;p47">
            <a:extLst>
              <a:ext uri="{FF2B5EF4-FFF2-40B4-BE49-F238E27FC236}">
                <a16:creationId xmlns:a16="http://schemas.microsoft.com/office/drawing/2014/main" id="{B13D9781-1AA5-3279-3A21-924870DDFB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960564" y="2382838"/>
            <a:ext cx="2593975" cy="506412"/>
          </a:xfrm>
        </p:spPr>
        <p:txBody>
          <a:bodyPr vert="horz" lIns="68569" tIns="34275" rIns="68569" bIns="34275" rtlCol="0" anchor="b">
            <a:normAutofit fontScale="92500" lnSpcReduction="10000"/>
          </a:bodyPr>
          <a:lstStyle/>
          <a:p>
            <a:pPr algn="ctr" defTabSz="685808" fontAlgn="auto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defRPr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Farm Structure, Viability and Management</a:t>
            </a:r>
            <a:endParaRPr dirty="0">
              <a:solidFill>
                <a:schemeClr val="accent6">
                  <a:lumMod val="50000"/>
                </a:schemeClr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9396" name="Google Shape;357;p47">
            <a:extLst>
              <a:ext uri="{FF2B5EF4-FFF2-40B4-BE49-F238E27FC236}">
                <a16:creationId xmlns:a16="http://schemas.microsoft.com/office/drawing/2014/main" id="{67A14DD2-573C-5C87-1801-DEB33C08B312}"/>
              </a:ext>
            </a:extLst>
          </p:cNvPr>
          <p:cNvSpPr>
            <a:spLocks noGrp="1"/>
          </p:cNvSpPr>
          <p:nvPr>
            <p:ph type="body" idx="2"/>
          </p:nvPr>
        </p:nvSpPr>
        <p:spPr bwMode="auto">
          <a:xfrm>
            <a:off x="1960564" y="2965451"/>
            <a:ext cx="2593975" cy="2811463"/>
          </a:xfrm>
          <a:solidFill>
            <a:schemeClr val="bg1"/>
          </a:solidFill>
          <a:ln w="22225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vert="horz" wrap="square" lIns="68569" tIns="34275" rIns="68569" bIns="34275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228600" indent="-228600">
              <a:spcBef>
                <a:spcPct val="0"/>
              </a:spcBef>
              <a:buClr>
                <a:schemeClr val="accent2"/>
              </a:buClr>
              <a:buFont typeface="Noto Sans Symbols"/>
              <a:buChar char="◼"/>
            </a:pPr>
            <a:r>
              <a:rPr lang="en-US" altLang="en-US" sz="1400" b="1" dirty="0">
                <a:solidFill>
                  <a:srgbClr val="000000"/>
                </a:solidFill>
                <a:latin typeface="Gill Sans" charset="0"/>
                <a:cs typeface="Gill Sans" charset="0"/>
                <a:sym typeface="Gill Sans" charset="0"/>
              </a:rPr>
              <a:t>Sales Growth</a:t>
            </a:r>
            <a:endParaRPr lang="en-US" altLang="en-US" sz="1400" b="1" dirty="0">
              <a:solidFill>
                <a:srgbClr val="44546A"/>
              </a:solidFill>
              <a:latin typeface="Gill Sans" charset="0"/>
              <a:cs typeface="Gill Sans" charset="0"/>
              <a:sym typeface="Gill Sans" charset="0"/>
            </a:endParaRPr>
          </a:p>
          <a:p>
            <a:pPr marL="228600" indent="-228600">
              <a:spcBef>
                <a:spcPts val="725"/>
              </a:spcBef>
              <a:buClr>
                <a:schemeClr val="accent2"/>
              </a:buClr>
              <a:buFont typeface="Noto Sans Symbols"/>
              <a:buChar char="◼"/>
            </a:pPr>
            <a:r>
              <a:rPr lang="en-US" altLang="en-US" sz="1400" b="1" dirty="0">
                <a:solidFill>
                  <a:srgbClr val="000000"/>
                </a:solidFill>
                <a:latin typeface="Gill Sans" charset="0"/>
                <a:cs typeface="Gill Sans" charset="0"/>
                <a:sym typeface="Gill Sans" charset="0"/>
              </a:rPr>
              <a:t>% change,  new markets</a:t>
            </a:r>
            <a:endParaRPr lang="en-US" altLang="en-US" sz="1400" b="1" dirty="0">
              <a:solidFill>
                <a:srgbClr val="44546A"/>
              </a:solidFill>
              <a:latin typeface="Gill Sans" charset="0"/>
              <a:cs typeface="Gill Sans" charset="0"/>
              <a:sym typeface="Gill Sans" charset="0"/>
            </a:endParaRPr>
          </a:p>
          <a:p>
            <a:pPr marL="228600" indent="-228600">
              <a:spcBef>
                <a:spcPts val="725"/>
              </a:spcBef>
              <a:buClr>
                <a:schemeClr val="accent2"/>
              </a:buClr>
              <a:buFont typeface="Noto Sans Symbols"/>
              <a:buChar char="◼"/>
            </a:pPr>
            <a:r>
              <a:rPr lang="en-US" altLang="en-US" sz="1400" b="1" dirty="0">
                <a:solidFill>
                  <a:srgbClr val="000000"/>
                </a:solidFill>
                <a:latin typeface="Gill Sans" charset="0"/>
                <a:cs typeface="Gill Sans" charset="0"/>
                <a:sym typeface="Gill Sans" charset="0"/>
              </a:rPr>
              <a:t> Identity Preserved, Local Label/Dist.</a:t>
            </a:r>
            <a:endParaRPr lang="en-US" altLang="en-US" sz="1400" b="1" dirty="0">
              <a:solidFill>
                <a:srgbClr val="44546A"/>
              </a:solidFill>
              <a:latin typeface="Gill Sans" charset="0"/>
              <a:cs typeface="Gill Sans" charset="0"/>
              <a:sym typeface="Gill Sans" charset="0"/>
            </a:endParaRPr>
          </a:p>
          <a:p>
            <a:pPr marL="228600" indent="-228600">
              <a:spcBef>
                <a:spcPts val="725"/>
              </a:spcBef>
              <a:buClr>
                <a:schemeClr val="accent2"/>
              </a:buClr>
              <a:buFont typeface="Noto Sans Symbols"/>
              <a:buChar char="◼"/>
            </a:pPr>
            <a:r>
              <a:rPr lang="en-US" altLang="en-US" sz="1400" b="1" dirty="0">
                <a:solidFill>
                  <a:srgbClr val="000000"/>
                </a:solidFill>
                <a:latin typeface="Gill Sans" charset="0"/>
                <a:cs typeface="Gill Sans" charset="0"/>
                <a:sym typeface="Gill Sans" charset="0"/>
              </a:rPr>
              <a:t>Market channel diversity, value added</a:t>
            </a:r>
            <a:endParaRPr lang="en-US" altLang="en-US" sz="1400" b="1" dirty="0">
              <a:solidFill>
                <a:srgbClr val="44546A"/>
              </a:solidFill>
              <a:latin typeface="Gill Sans" charset="0"/>
              <a:cs typeface="Gill Sans" charset="0"/>
              <a:sym typeface="Gill Sans" charset="0"/>
            </a:endParaRPr>
          </a:p>
          <a:p>
            <a:pPr marL="228600" indent="-228600">
              <a:spcBef>
                <a:spcPts val="725"/>
              </a:spcBef>
              <a:buClr>
                <a:schemeClr val="accent2"/>
              </a:buClr>
              <a:buFont typeface="Noto Sans Symbols"/>
              <a:buChar char="◼"/>
            </a:pPr>
            <a:r>
              <a:rPr lang="en-US" altLang="en-US" sz="1400" b="1" dirty="0">
                <a:solidFill>
                  <a:srgbClr val="000000"/>
                </a:solidFill>
                <a:latin typeface="Gill Sans" charset="0"/>
                <a:cs typeface="Gill Sans" charset="0"/>
                <a:sym typeface="Gill Sans" charset="0"/>
              </a:rPr>
              <a:t>Governance and Mgmt.</a:t>
            </a:r>
            <a:endParaRPr lang="en-US" altLang="en-US" sz="1400" b="1" dirty="0">
              <a:solidFill>
                <a:srgbClr val="44546A"/>
              </a:solidFill>
              <a:latin typeface="Gill Sans" charset="0"/>
              <a:cs typeface="Gill Sans" charset="0"/>
              <a:sym typeface="Gill Sans" charset="0"/>
            </a:endParaRPr>
          </a:p>
          <a:p>
            <a:pPr marL="228600" indent="-228600">
              <a:spcBef>
                <a:spcPts val="725"/>
              </a:spcBef>
              <a:buClr>
                <a:schemeClr val="accent2"/>
              </a:buClr>
              <a:buFont typeface="Noto Sans Symbols"/>
              <a:buChar char="◼"/>
            </a:pPr>
            <a:r>
              <a:rPr lang="en-US" altLang="en-US" sz="1400" b="1" dirty="0">
                <a:solidFill>
                  <a:srgbClr val="000000"/>
                </a:solidFill>
                <a:latin typeface="Gill Sans" charset="0"/>
                <a:cs typeface="Gill Sans" charset="0"/>
                <a:sym typeface="Gill Sans" charset="0"/>
              </a:rPr>
              <a:t>ownership, jobs/wages</a:t>
            </a:r>
            <a:endParaRPr lang="en-US" altLang="en-US" sz="1400" b="1" dirty="0">
              <a:solidFill>
                <a:srgbClr val="44546A"/>
              </a:solidFill>
              <a:latin typeface="Gill Sans" charset="0"/>
              <a:cs typeface="Gill Sans" charset="0"/>
              <a:sym typeface="Gill Sans" charset="0"/>
            </a:endParaRPr>
          </a:p>
          <a:p>
            <a:pPr marL="228600" indent="-228600">
              <a:spcBef>
                <a:spcPts val="725"/>
              </a:spcBef>
              <a:buClr>
                <a:schemeClr val="accent2"/>
              </a:buClr>
              <a:buFont typeface="Noto Sans Symbols"/>
              <a:buChar char="◼"/>
            </a:pPr>
            <a:r>
              <a:rPr lang="en-US" altLang="en-US" sz="1400" b="1" dirty="0">
                <a:solidFill>
                  <a:srgbClr val="000000"/>
                </a:solidFill>
                <a:latin typeface="Gill Sans" charset="0"/>
                <a:cs typeface="Gill Sans" charset="0"/>
                <a:sym typeface="Gill Sans" charset="0"/>
              </a:rPr>
              <a:t>participation in conserve., feeding, comm programs</a:t>
            </a:r>
            <a:endParaRPr lang="en-US" altLang="en-US" sz="1400" b="1" dirty="0">
              <a:solidFill>
                <a:srgbClr val="44546A"/>
              </a:solidFill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58" name="Google Shape;358;p47">
            <a:extLst>
              <a:ext uri="{FF2B5EF4-FFF2-40B4-BE49-F238E27FC236}">
                <a16:creationId xmlns:a16="http://schemas.microsoft.com/office/drawing/2014/main" id="{23CADBBA-EF81-E085-1425-D012F3C9DC1D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721226" y="2382838"/>
            <a:ext cx="2671763" cy="506412"/>
          </a:xfrm>
        </p:spPr>
        <p:txBody>
          <a:bodyPr vert="horz" lIns="68569" tIns="34275" rIns="68569" bIns="34275" rtlCol="0" anchor="b">
            <a:normAutofit fontScale="92500" lnSpcReduction="10000"/>
          </a:bodyPr>
          <a:lstStyle/>
          <a:p>
            <a:pPr algn="ctr" defTabSz="685808" fontAlgn="auto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defRPr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Supply Chain Performance, Linkages and Governance</a:t>
            </a:r>
            <a:endParaRPr dirty="0">
              <a:solidFill>
                <a:schemeClr val="accent6">
                  <a:lumMod val="50000"/>
                </a:schemeClr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59" name="Google Shape;359;p47">
            <a:extLst>
              <a:ext uri="{FF2B5EF4-FFF2-40B4-BE49-F238E27FC236}">
                <a16:creationId xmlns:a16="http://schemas.microsoft.com/office/drawing/2014/main" id="{A49FCF04-E873-888B-C445-A5720AB2B53C}"/>
              </a:ext>
            </a:extLst>
          </p:cNvPr>
          <p:cNvSpPr txBox="1"/>
          <p:nvPr/>
        </p:nvSpPr>
        <p:spPr>
          <a:xfrm>
            <a:off x="4799014" y="2965451"/>
            <a:ext cx="2593975" cy="2811463"/>
          </a:xfrm>
          <a:prstGeom prst="rect">
            <a:avLst/>
          </a:prstGeom>
          <a:solidFill>
            <a:schemeClr val="lt1"/>
          </a:solidFill>
          <a:ln w="2222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9" tIns="34275" rIns="68569" bIns="34275">
            <a:normAutofit lnSpcReduction="10000"/>
          </a:bodyPr>
          <a:lstStyle/>
          <a:p>
            <a:pPr marL="229500" marR="0" lvl="0" indent="-2295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90B8"/>
              </a:buClr>
              <a:buSzPts val="1656"/>
              <a:buFont typeface="Noto Sans Symbols"/>
              <a:buChar char="◼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Location Quotient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29500" marR="0" lvl="0" indent="-229500" algn="l" defTabSz="685800" rtl="0" eaLnBrk="1" fontAlgn="auto" latinLnBrk="0" hangingPunct="1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4590B8"/>
              </a:buClr>
              <a:buSzPts val="1656"/>
              <a:buFont typeface="Noto Sans Symbols"/>
              <a:buChar char="◼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Food sector leakage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29500" marR="0" lvl="0" indent="-229500" algn="l" defTabSz="685800" rtl="0" eaLnBrk="1" fontAlgn="auto" latinLnBrk="0" hangingPunct="1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4590B8"/>
              </a:buClr>
              <a:buSzPts val="1656"/>
              <a:buFont typeface="Noto Sans Symbols"/>
              <a:buChar char="◼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Market Access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29500" marR="0" lvl="0" indent="-229500" algn="l" defTabSz="685800" rtl="0" eaLnBrk="1" fontAlgn="auto" latinLnBrk="0" hangingPunct="1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4590B8"/>
              </a:buClr>
              <a:buSzPts val="1656"/>
              <a:buFont typeface="Noto Sans Symbols"/>
              <a:buChar char="◼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Sellers and eaters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29500" marR="0" lvl="0" indent="-229500" algn="l" defTabSz="685800" rtl="0" eaLnBrk="1" fontAlgn="auto" latinLnBrk="0" hangingPunct="1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4590B8"/>
              </a:buClr>
              <a:buSzPts val="1656"/>
              <a:buFont typeface="Noto Sans Symbols"/>
              <a:buChar char="◼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Sales created and/or Jobs Creation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29500" marR="0" lvl="0" indent="-229500" algn="l" defTabSz="685800" rtl="0" eaLnBrk="1" fontAlgn="auto" latinLnBrk="0" hangingPunct="1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4590B8"/>
              </a:buClr>
              <a:buSzPts val="1656"/>
              <a:buFont typeface="Noto Sans Symbols"/>
              <a:buChar char="◼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Downstream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 from farmgate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29500" marR="0" lvl="0" indent="-229500" algn="l" defTabSz="685800" rtl="0" eaLnBrk="1" fontAlgn="auto" latinLnBrk="0" hangingPunct="1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4590B8"/>
              </a:buClr>
              <a:buSzPts val="1656"/>
              <a:buFont typeface="Noto Sans Symbols"/>
              <a:buChar char="◼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Ownership/Governance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29500" marR="0" lvl="0" indent="-229500" algn="l" defTabSz="685800" rtl="0" eaLnBrk="1" fontAlgn="auto" latinLnBrk="0" hangingPunct="1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4590B8"/>
              </a:buClr>
              <a:buSzPts val="1656"/>
              <a:buFont typeface="Noto Sans Symbols"/>
              <a:buChar char="◼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Coops/public-private partnerships 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29500" marR="0" lvl="0" indent="-150633" algn="l" defTabSz="685800" rtl="0" eaLnBrk="1" fontAlgn="auto" latinLnBrk="0" hangingPunct="1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4590B8"/>
              </a:buClr>
              <a:buSzPts val="1656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0" name="Google Shape;360;p47">
            <a:extLst>
              <a:ext uri="{FF2B5EF4-FFF2-40B4-BE49-F238E27FC236}">
                <a16:creationId xmlns:a16="http://schemas.microsoft.com/office/drawing/2014/main" id="{56151EC4-6787-F01B-ABA3-3070C9F1244F}"/>
              </a:ext>
            </a:extLst>
          </p:cNvPr>
          <p:cNvSpPr txBox="1"/>
          <p:nvPr/>
        </p:nvSpPr>
        <p:spPr>
          <a:xfrm>
            <a:off x="7637464" y="2965451"/>
            <a:ext cx="2593975" cy="2811463"/>
          </a:xfrm>
          <a:prstGeom prst="rect">
            <a:avLst/>
          </a:prstGeom>
          <a:solidFill>
            <a:schemeClr val="lt1"/>
          </a:solidFill>
          <a:ln w="2222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9" tIns="34275" rIns="68569" bIns="34275">
            <a:normAutofit/>
          </a:bodyPr>
          <a:lstStyle/>
          <a:p>
            <a:pPr marL="229500" marR="0" lvl="0" indent="-2295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90B8"/>
              </a:buClr>
              <a:buSzPts val="1656"/>
              <a:buFont typeface="Noto Sans Symbols"/>
              <a:buChar char="◼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Food Access and Security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29500" marR="0" lvl="0" indent="-229500" algn="l" defTabSz="685800" rtl="0" eaLnBrk="1" fontAlgn="auto" latinLnBrk="0" hangingPunct="1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4590B8"/>
              </a:buClr>
              <a:buSzPts val="1656"/>
              <a:buFont typeface="Noto Sans Symbols"/>
              <a:buChar char="◼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$/volumes to food assistance/ GUSNIP/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29500" marR="0" lvl="0" indent="-229500" algn="l" defTabSz="685800" rtl="0" eaLnBrk="1" fontAlgn="auto" latinLnBrk="0" hangingPunct="1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4590B8"/>
              </a:buClr>
              <a:buSzPts val="1656"/>
              <a:buFont typeface="Noto Sans Symbols"/>
              <a:buChar char="◼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Land/Energy/Water Conservation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29500" marR="0" lvl="0" indent="-229500" algn="l" defTabSz="685800" rtl="0" eaLnBrk="1" fontAlgn="auto" latinLnBrk="0" hangingPunct="1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4590B8"/>
              </a:buClr>
              <a:buSzPts val="1656"/>
              <a:buFont typeface="Noto Sans Symbols"/>
              <a:buChar char="◼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Env. Friendly labels, scorecards, GHG metrics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1" name="Google Shape;361;p47">
            <a:extLst>
              <a:ext uri="{FF2B5EF4-FFF2-40B4-BE49-F238E27FC236}">
                <a16:creationId xmlns:a16="http://schemas.microsoft.com/office/drawing/2014/main" id="{5FEBE791-6F43-811F-2BCB-5136908A330A}"/>
              </a:ext>
            </a:extLst>
          </p:cNvPr>
          <p:cNvSpPr txBox="1"/>
          <p:nvPr/>
        </p:nvSpPr>
        <p:spPr>
          <a:xfrm>
            <a:off x="7596189" y="2371726"/>
            <a:ext cx="2782887" cy="506413"/>
          </a:xfrm>
          <a:prstGeom prst="rect">
            <a:avLst/>
          </a:prstGeom>
          <a:noFill/>
          <a:ln>
            <a:noFill/>
          </a:ln>
        </p:spPr>
        <p:txBody>
          <a:bodyPr spcFirstLastPara="1" lIns="68569" tIns="34275" rIns="68569" bIns="34275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90B8"/>
              </a:buClr>
              <a:buSzPts val="2024"/>
              <a:buFontTx/>
              <a:buNone/>
              <a:tabLst/>
              <a:defRPr/>
            </a:pPr>
            <a:r>
              <a:rPr kumimoji="0" lang="en-US" sz="165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Community Economic, Health and Ecosystem Impacts</a:t>
            </a:r>
            <a:endParaRPr kumimoji="0" sz="105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2" name="Google Shape;362;p47">
            <a:extLst>
              <a:ext uri="{FF2B5EF4-FFF2-40B4-BE49-F238E27FC236}">
                <a16:creationId xmlns:a16="http://schemas.microsoft.com/office/drawing/2014/main" id="{74E0DB55-30F2-D112-B813-CF5A7187290B}"/>
              </a:ext>
            </a:extLst>
          </p:cNvPr>
          <p:cNvSpPr txBox="1"/>
          <p:nvPr/>
        </p:nvSpPr>
        <p:spPr>
          <a:xfrm>
            <a:off x="2152650" y="5834063"/>
            <a:ext cx="7886700" cy="201612"/>
          </a:xfrm>
          <a:prstGeom prst="rect">
            <a:avLst/>
          </a:prstGeom>
          <a:noFill/>
          <a:ln>
            <a:noFill/>
          </a:ln>
        </p:spPr>
        <p:txBody>
          <a:bodyPr spcFirstLastPara="1" lIns="68569" tIns="34275" rIns="68569" bIns="34275" anchor="ctr">
            <a:normAutofit fontScale="85000" lnSpcReduction="10000"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Shifting Tides on metrics related to Diversity, Equity and Inclusion Bonus: Gender, Race, Socially Disadvantaged, Veteran, Limited Resources</a:t>
            </a:r>
            <a:endParaRPr kumimoji="0" sz="1000" b="0" i="1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5979F-1650-0C98-FD23-6B807E6B7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03" y="290511"/>
            <a:ext cx="11083635" cy="932563"/>
          </a:xfrm>
        </p:spPr>
        <p:txBody>
          <a:bodyPr/>
          <a:lstStyle/>
          <a:p>
            <a:r>
              <a:rPr lang="en-US" dirty="0"/>
              <a:t>Opportunity Finance Network-CDFIs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E74B2-2762-9E6B-313A-6C95E9D390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people on a white background&#10;&#10;AI-generated content may be incorrect.">
            <a:extLst>
              <a:ext uri="{FF2B5EF4-FFF2-40B4-BE49-F238E27FC236}">
                <a16:creationId xmlns:a16="http://schemas.microsoft.com/office/drawing/2014/main" id="{C908EBBB-CE5D-6921-CA85-724BB91B4D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93"/>
          <a:stretch/>
        </p:blipFill>
        <p:spPr>
          <a:xfrm>
            <a:off x="-85345" y="991584"/>
            <a:ext cx="12189333" cy="39727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BD1FDE-6DA5-3A0D-347F-EBC5CB10A82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60748"/>
            <a:ext cx="3679317" cy="3157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06DEE9-24F0-4E39-8469-6AC530C2744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5170" y="3868381"/>
            <a:ext cx="7059739" cy="29420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9A9627-BB68-425A-A021-5F1278EDEC85}"/>
              </a:ext>
            </a:extLst>
          </p:cNvPr>
          <p:cNvSpPr txBox="1"/>
          <p:nvPr/>
        </p:nvSpPr>
        <p:spPr>
          <a:xfrm>
            <a:off x="3361944" y="2307245"/>
            <a:ext cx="6138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https://www.ofn.org/what-is-a-cdfi/key-priorities/</a:t>
            </a:r>
          </a:p>
        </p:txBody>
      </p:sp>
    </p:spTree>
    <p:extLst>
      <p:ext uri="{BB962C8B-B14F-4D97-AF65-F5344CB8AC3E}">
        <p14:creationId xmlns:p14="http://schemas.microsoft.com/office/powerpoint/2010/main" val="100447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EBE3AF7-9EB0-0A2E-62FE-1F2A181AD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057" y="3270866"/>
            <a:ext cx="6741042" cy="2303472"/>
          </a:xfrm>
          <a:prstGeom prst="rect">
            <a:avLst/>
          </a:prstGeom>
        </p:spPr>
      </p:pic>
      <p:pic>
        <p:nvPicPr>
          <p:cNvPr id="6" name="Picture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1A2EDC48-F123-43C6-D2D9-ADBDB92C29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56" y="487396"/>
            <a:ext cx="6352299" cy="5964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641D40-0370-9CEF-5A51-CD50B3CD43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455" y="1558060"/>
            <a:ext cx="5228560" cy="8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46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subTitle" idx="1"/>
          </p:nvPr>
        </p:nvSpPr>
        <p:spPr>
          <a:xfrm>
            <a:off x="1409965" y="2634019"/>
            <a:ext cx="9144000" cy="700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1800" dirty="0">
                <a:latin typeface="Proxima Nova"/>
                <a:ea typeface="Proxima Nova"/>
                <a:cs typeface="Proxima Nova"/>
                <a:sym typeface="Proxima Nova"/>
              </a:rPr>
              <a:t>Connecting, Strengthening, and Scaling Food Supply Chains in the Mountains and Northwest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4294967295"/>
          </p:nvPr>
        </p:nvSpPr>
        <p:spPr>
          <a:xfrm>
            <a:off x="838200" y="840120"/>
            <a:ext cx="10515600" cy="1345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effectLst/>
                <a:latin typeface="+mn-lt"/>
                <a:ea typeface="Yu Mincho" panose="02020400000000000000" pitchFamily="18" charset="-128"/>
                <a:cs typeface="Times New Roman" panose="02020603050405020304" pitchFamily="18" charset="0"/>
              </a:rPr>
              <a:t>NW and Rocky Mountain Regional Food Center</a:t>
            </a:r>
            <a:br>
              <a:rPr lang="en-US" sz="3600" b="1" dirty="0">
                <a:effectLst/>
                <a:latin typeface="+mn-lt"/>
                <a:ea typeface="Yu Mincho" panose="02020400000000000000" pitchFamily="18" charset="-128"/>
                <a:cs typeface="Times New Roman" panose="02020603050405020304" pitchFamily="18" charset="0"/>
              </a:rPr>
            </a:br>
            <a:r>
              <a:rPr lang="en-US" sz="3200" b="1" dirty="0">
                <a:latin typeface="+mn-lt"/>
                <a:ea typeface="Yu Mincho" panose="02020400000000000000" pitchFamily="18" charset="-128"/>
                <a:cs typeface="Times New Roman" panose="02020603050405020304" pitchFamily="18" charset="0"/>
              </a:rPr>
              <a:t>Connecting Food and Ag Enterprises with Resources in Colorado</a:t>
            </a:r>
            <a:endParaRPr sz="3600" b="1" dirty="0">
              <a:solidFill>
                <a:srgbClr val="337063"/>
              </a:solidFill>
              <a:latin typeface="+mn-lt"/>
              <a:ea typeface="Open Sans"/>
              <a:cs typeface="Open Sans"/>
              <a:sym typeface="Open Sans"/>
            </a:endParaRPr>
          </a:p>
        </p:txBody>
      </p:sp>
      <p:cxnSp>
        <p:nvCxnSpPr>
          <p:cNvPr id="92" name="Google Shape;92;p13"/>
          <p:cNvCxnSpPr/>
          <p:nvPr/>
        </p:nvCxnSpPr>
        <p:spPr>
          <a:xfrm>
            <a:off x="4605450" y="2574684"/>
            <a:ext cx="2981100" cy="0"/>
          </a:xfrm>
          <a:prstGeom prst="straightConnector1">
            <a:avLst/>
          </a:prstGeom>
          <a:noFill/>
          <a:ln w="76200" cap="flat" cmpd="sng">
            <a:solidFill>
              <a:srgbClr val="C39E1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7446E0DB-22E2-4234-43DB-739B1CB864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6851" y="3186423"/>
            <a:ext cx="5373931" cy="1347817"/>
          </a:xfrm>
        </p:spPr>
        <p:txBody>
          <a:bodyPr numCol="1">
            <a:normAutofit/>
          </a:bodyPr>
          <a:lstStyle/>
          <a:p>
            <a:pPr marL="0" marR="45720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Proxima Nova"/>
                <a:ea typeface="Yu Mincho" panose="02020400000000000000" pitchFamily="18" charset="-128"/>
                <a:cs typeface="Times New Roman" panose="02020603050405020304" pitchFamily="18" charset="0"/>
              </a:rPr>
              <a:t>Libby Christensen</a:t>
            </a:r>
          </a:p>
          <a:p>
            <a:pPr marL="0" marR="45720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Proxima Nova"/>
                <a:ea typeface="Yu Mincho" panose="02020400000000000000" pitchFamily="18" charset="-128"/>
                <a:cs typeface="Times New Roman" panose="02020603050405020304" pitchFamily="18" charset="0"/>
                <a:hlinkClick r:id="rId3"/>
              </a:rPr>
              <a:t>Libby.Christensen@colostate.edu</a:t>
            </a:r>
            <a:endParaRPr lang="en-US" sz="1600" b="1" dirty="0">
              <a:effectLst/>
              <a:latin typeface="Proxima Nova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1B0E72-E40F-F62D-F43E-5AB999E40188}"/>
              </a:ext>
            </a:extLst>
          </p:cNvPr>
          <p:cNvSpPr txBox="1"/>
          <p:nvPr/>
        </p:nvSpPr>
        <p:spPr>
          <a:xfrm>
            <a:off x="959223" y="6256982"/>
            <a:ext cx="102735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4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Proxima Nova"/>
                <a:cs typeface="Times New Roman" panose="02020603050405020304" pitchFamily="18" charset="0"/>
                <a:sym typeface="Proxima Nova"/>
              </a:rPr>
              <a:t>Newsletter and update sign up: https://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Proxima Nova"/>
                <a:cs typeface="Times New Roman" panose="02020603050405020304" pitchFamily="18" charset="0"/>
                <a:sym typeface="Proxima Nova"/>
              </a:rPr>
              <a:t>nwrockymountainregionalfoodbusiness.com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Proxima Nova"/>
                <a:cs typeface="Times New Roman" panose="02020603050405020304" pitchFamily="18" charset="0"/>
                <a:sym typeface="Proxima Nova"/>
              </a:rPr>
              <a:t>/contact/</a:t>
            </a:r>
          </a:p>
        </p:txBody>
      </p:sp>
      <p:pic>
        <p:nvPicPr>
          <p:cNvPr id="6" name="Picture 5" descr="A map of the united states&#10;&#10;Description automatically generated">
            <a:extLst>
              <a:ext uri="{FF2B5EF4-FFF2-40B4-BE49-F238E27FC236}">
                <a16:creationId xmlns:a16="http://schemas.microsoft.com/office/drawing/2014/main" id="{EF7E6434-91D3-BD49-ACB7-EFD31B5979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147" y="3841081"/>
            <a:ext cx="8377636" cy="241590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5AAE888-F58B-0CA5-5553-95F6A29956CF}"/>
              </a:ext>
            </a:extLst>
          </p:cNvPr>
          <p:cNvSpPr/>
          <p:nvPr/>
        </p:nvSpPr>
        <p:spPr>
          <a:xfrm>
            <a:off x="2454442" y="0"/>
            <a:ext cx="9737558" cy="1339604"/>
          </a:xfrm>
          <a:prstGeom prst="rect">
            <a:avLst/>
          </a:prstGeom>
          <a:gradFill flip="none" rotWithShape="1">
            <a:gsLst>
              <a:gs pos="59222">
                <a:srgbClr val="458C90"/>
              </a:gs>
              <a:gs pos="48526">
                <a:srgbClr val="338382"/>
              </a:gs>
              <a:gs pos="7769">
                <a:srgbClr val="00695A"/>
              </a:gs>
              <a:gs pos="37875">
                <a:srgbClr val="227A74"/>
              </a:gs>
              <a:gs pos="29152">
                <a:srgbClr val="147369"/>
              </a:gs>
              <a:gs pos="0">
                <a:srgbClr val="00695A"/>
              </a:gs>
              <a:gs pos="17000">
                <a:srgbClr val="00695A"/>
              </a:gs>
              <a:gs pos="89000">
                <a:srgbClr val="659CA9"/>
              </a:gs>
              <a:gs pos="79000">
                <a:srgbClr val="659CA9"/>
              </a:gs>
              <a:gs pos="100000">
                <a:srgbClr val="669CA9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BF0810-2DF7-0D4B-4260-A59101D8D4E0}"/>
              </a:ext>
            </a:extLst>
          </p:cNvPr>
          <p:cNvSpPr/>
          <p:nvPr/>
        </p:nvSpPr>
        <p:spPr>
          <a:xfrm>
            <a:off x="0" y="1339604"/>
            <a:ext cx="12192000" cy="45719"/>
          </a:xfrm>
          <a:prstGeom prst="rect">
            <a:avLst/>
          </a:prstGeom>
          <a:solidFill>
            <a:srgbClr val="C49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C1508F6F-FDC7-F1D5-3BC3-E58C9EB6DAEE}"/>
              </a:ext>
            </a:extLst>
          </p:cNvPr>
          <p:cNvSpPr txBox="1">
            <a:spLocks/>
          </p:cNvSpPr>
          <p:nvPr/>
        </p:nvSpPr>
        <p:spPr>
          <a:xfrm>
            <a:off x="2806312" y="332879"/>
            <a:ext cx="7189335" cy="67384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Introduction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876F0D-883E-394E-3F64-8322E6CC3784}"/>
              </a:ext>
            </a:extLst>
          </p:cNvPr>
          <p:cNvSpPr txBox="1"/>
          <p:nvPr/>
        </p:nvSpPr>
        <p:spPr>
          <a:xfrm>
            <a:off x="628905" y="2230297"/>
            <a:ext cx="555612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75942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Libby Christensen, PhD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75942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Colorado Coordinator and Co-Lead for the NW and Rocky Mountain Regional Food Business Center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75942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Statewide Food and Agriculture Specialist with Colorado State University Office of Engagement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75942"/>
              </a:solidFill>
              <a:effectLst/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75942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  <a:hlinkClick r:id="rId2"/>
              </a:rPr>
              <a:t>libby.christensen@colostate.edu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75942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7" name="Picture 6" descr="A display of vegetables in a grocery store&#10;&#10;AI-generated content may be incorrect.">
            <a:extLst>
              <a:ext uri="{FF2B5EF4-FFF2-40B4-BE49-F238E27FC236}">
                <a16:creationId xmlns:a16="http://schemas.microsoft.com/office/drawing/2014/main" id="{A806BE61-1084-6098-40FD-49B1CE0F90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3938" y="332879"/>
            <a:ext cx="5143500" cy="6250150"/>
          </a:xfrm>
          <a:prstGeom prst="rect">
            <a:avLst/>
          </a:prstGeom>
        </p:spPr>
      </p:pic>
      <p:pic>
        <p:nvPicPr>
          <p:cNvPr id="8" name="Picture 7" descr="A logo with text on it&#10;&#10;Description automatically generated">
            <a:extLst>
              <a:ext uri="{FF2B5EF4-FFF2-40B4-BE49-F238E27FC236}">
                <a16:creationId xmlns:a16="http://schemas.microsoft.com/office/drawing/2014/main" id="{2B14D69F-C6DD-4FB5-B169-2E495E280D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24" y="-133463"/>
            <a:ext cx="2270395" cy="160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64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6C35413-BEEB-C4BB-3308-739C7572BBD8}"/>
              </a:ext>
            </a:extLst>
          </p:cNvPr>
          <p:cNvSpPr txBox="1">
            <a:spLocks/>
          </p:cNvSpPr>
          <p:nvPr/>
        </p:nvSpPr>
        <p:spPr>
          <a:xfrm>
            <a:off x="637606" y="3372008"/>
            <a:ext cx="8780336" cy="30008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75942"/>
                </a:solidFill>
                <a:effectLst/>
                <a:uLnTx/>
                <a:uFillTx/>
                <a:latin typeface="Segoe UI"/>
                <a:ea typeface="Calibri" panose="020F0502020204030204" pitchFamily="34" charset="0"/>
                <a:cs typeface="Segoe UI"/>
              </a:rPr>
              <a:t>RFBCs are designed to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75942"/>
                </a:solidFill>
                <a:effectLst/>
                <a:uLnTx/>
                <a:uFillTx/>
                <a:latin typeface="Segoe UI"/>
                <a:ea typeface="Calibri" panose="020F0502020204030204" pitchFamily="34" charset="0"/>
                <a:cs typeface="Segoe UI"/>
              </a:rPr>
              <a:t>: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75942"/>
              </a:solidFill>
              <a:effectLst/>
              <a:uLnTx/>
              <a:uFillTx/>
              <a:latin typeface="Segoe UI"/>
              <a:ea typeface="Calibri" panose="020F0502020204030204" pitchFamily="34" charset="0"/>
              <a:cs typeface="Segoe U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75942"/>
                </a:solidFill>
                <a:effectLst/>
                <a:uLnTx/>
                <a:uFillTx/>
                <a:latin typeface="Segoe UI"/>
                <a:ea typeface="Calibri" panose="020F0502020204030204" pitchFamily="34" charset="0"/>
                <a:cs typeface="Segoe UI"/>
              </a:rPr>
              <a:t>Create opportunities for targeted, region-specific solutions.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75942"/>
              </a:solidFill>
              <a:effectLst/>
              <a:uLnTx/>
              <a:uFillTx/>
              <a:latin typeface="Segoe UI"/>
              <a:ea typeface="Calibri" panose="020F0502020204030204" pitchFamily="34" charset="0"/>
              <a:cs typeface="Segoe U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75942"/>
                </a:solidFill>
                <a:effectLst/>
                <a:uLnTx/>
                <a:uFillTx/>
                <a:latin typeface="Segoe UI"/>
                <a:ea typeface="Calibri" panose="020F0502020204030204" pitchFamily="34" charset="0"/>
                <a:cs typeface="Segoe UI"/>
              </a:rPr>
              <a:t>Maximize locally driven investment impact.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75942"/>
              </a:solidFill>
              <a:effectLst/>
              <a:uLnTx/>
              <a:uFillTx/>
              <a:latin typeface="Segoe UI"/>
              <a:ea typeface="Calibri" panose="020F0502020204030204" pitchFamily="34" charset="0"/>
              <a:cs typeface="Segoe U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75942"/>
                </a:solidFill>
                <a:effectLst/>
                <a:uLnTx/>
                <a:uFillTx/>
                <a:latin typeface="Segoe UI"/>
                <a:ea typeface="Calibri" panose="020F0502020204030204" pitchFamily="34" charset="0"/>
                <a:cs typeface="Segoe UI"/>
              </a:rPr>
              <a:t>Complement and support other USDA programs.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75942"/>
              </a:solidFill>
              <a:effectLst/>
              <a:uLnTx/>
              <a:uFillTx/>
              <a:latin typeface="Segoe UI"/>
              <a:ea typeface="Calibri" panose="020F0502020204030204" pitchFamily="34" charset="0"/>
              <a:cs typeface="Segoe U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75942"/>
                </a:solidFill>
                <a:effectLst/>
                <a:uLnTx/>
                <a:uFillTx/>
                <a:latin typeface="Segoe UI"/>
                <a:ea typeface="Calibri" panose="020F0502020204030204" pitchFamily="34" charset="0"/>
                <a:cs typeface="Segoe UI"/>
              </a:rPr>
              <a:t>Collaborate with USDA Agricultural Marketing Service to ensure ongoing, regionally appropriate support and coordination.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75942"/>
              </a:solidFill>
              <a:effectLst/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AAE888-F58B-0CA5-5553-95F6A29956CF}"/>
              </a:ext>
            </a:extLst>
          </p:cNvPr>
          <p:cNvSpPr/>
          <p:nvPr/>
        </p:nvSpPr>
        <p:spPr>
          <a:xfrm>
            <a:off x="2454442" y="0"/>
            <a:ext cx="9737558" cy="1339604"/>
          </a:xfrm>
          <a:prstGeom prst="rect">
            <a:avLst/>
          </a:prstGeom>
          <a:gradFill flip="none" rotWithShape="1">
            <a:gsLst>
              <a:gs pos="59222">
                <a:srgbClr val="458C90"/>
              </a:gs>
              <a:gs pos="48526">
                <a:srgbClr val="338382"/>
              </a:gs>
              <a:gs pos="7769">
                <a:srgbClr val="00695A"/>
              </a:gs>
              <a:gs pos="37875">
                <a:srgbClr val="227A74"/>
              </a:gs>
              <a:gs pos="29152">
                <a:srgbClr val="147369"/>
              </a:gs>
              <a:gs pos="0">
                <a:srgbClr val="00695A"/>
              </a:gs>
              <a:gs pos="17000">
                <a:srgbClr val="00695A"/>
              </a:gs>
              <a:gs pos="89000">
                <a:srgbClr val="659CA9"/>
              </a:gs>
              <a:gs pos="79000">
                <a:srgbClr val="659CA9"/>
              </a:gs>
              <a:gs pos="100000">
                <a:srgbClr val="669CA9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BF0810-2DF7-0D4B-4260-A59101D8D4E0}"/>
              </a:ext>
            </a:extLst>
          </p:cNvPr>
          <p:cNvSpPr/>
          <p:nvPr/>
        </p:nvSpPr>
        <p:spPr>
          <a:xfrm>
            <a:off x="0" y="1339604"/>
            <a:ext cx="12192000" cy="45719"/>
          </a:xfrm>
          <a:prstGeom prst="rect">
            <a:avLst/>
          </a:prstGeom>
          <a:solidFill>
            <a:srgbClr val="C49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C1508F6F-FDC7-F1D5-3BC3-E58C9EB6DAEE}"/>
              </a:ext>
            </a:extLst>
          </p:cNvPr>
          <p:cNvSpPr txBox="1">
            <a:spLocks/>
          </p:cNvSpPr>
          <p:nvPr/>
        </p:nvSpPr>
        <p:spPr>
          <a:xfrm>
            <a:off x="2806312" y="332879"/>
            <a:ext cx="7189335" cy="67384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Center purpose &amp; design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876F0D-883E-394E-3F64-8322E6CC3784}"/>
              </a:ext>
            </a:extLst>
          </p:cNvPr>
          <p:cNvSpPr txBox="1"/>
          <p:nvPr/>
        </p:nvSpPr>
        <p:spPr>
          <a:xfrm>
            <a:off x="637606" y="1751576"/>
            <a:ext cx="105772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75942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The USDA Regional Food Business Centers (RFBCs)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75942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are established to drive economic opportunities across their region, creating a more diversified and resilient food system.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962D0B-AB20-2C9D-45F8-1BD58D0D6E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4744" y="3372696"/>
            <a:ext cx="3505200" cy="2336800"/>
          </a:xfrm>
          <a:prstGeom prst="rect">
            <a:avLst/>
          </a:prstGeom>
        </p:spPr>
      </p:pic>
      <p:pic>
        <p:nvPicPr>
          <p:cNvPr id="2" name="Picture 1" descr="A logo with text on it&#10;&#10;Description automatically generated">
            <a:extLst>
              <a:ext uri="{FF2B5EF4-FFF2-40B4-BE49-F238E27FC236}">
                <a16:creationId xmlns:a16="http://schemas.microsoft.com/office/drawing/2014/main" id="{4B16D6C4-CEC4-37B4-B295-93FC26EF02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24" y="-133463"/>
            <a:ext cx="2270395" cy="160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11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825626" y="268289"/>
            <a:ext cx="8534400" cy="758825"/>
          </a:xfrm>
        </p:spPr>
        <p:txBody>
          <a:bodyPr/>
          <a:lstStyle/>
          <a:p>
            <a:br>
              <a:rPr lang="en-US" altLang="en-US" dirty="0"/>
            </a:br>
            <a:r>
              <a:rPr lang="en-US" altLang="en-US" dirty="0"/>
              <a:t>Food Systems Panel of Speakers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sz="quarter" idx="1"/>
          </p:nvPr>
        </p:nvSpPr>
        <p:spPr>
          <a:xfrm>
            <a:off x="975222" y="1554726"/>
            <a:ext cx="9685344" cy="4842964"/>
          </a:xfrm>
        </p:spPr>
        <p:txBody>
          <a:bodyPr/>
          <a:lstStyle/>
          <a:p>
            <a:r>
              <a:rPr lang="en-US" sz="2800" dirty="0"/>
              <a:t>Willie Wilkins, CSU Extension, Moderator</a:t>
            </a:r>
          </a:p>
          <a:p>
            <a:r>
              <a:rPr lang="en-US" sz="2800" dirty="0"/>
              <a:t>Dawn Thilmany, </a:t>
            </a:r>
            <a:r>
              <a:rPr lang="en-US" sz="2000" dirty="0"/>
              <a:t>CSU Dept of Ag and Resource Economics</a:t>
            </a:r>
            <a:endParaRPr lang="en-US" sz="2800" dirty="0"/>
          </a:p>
          <a:p>
            <a:pPr lvl="1"/>
            <a:r>
              <a:rPr lang="en-US" sz="2000" dirty="0"/>
              <a:t>Local Food Economics Community of Practice</a:t>
            </a:r>
          </a:p>
          <a:p>
            <a:pPr lvl="1"/>
            <a:r>
              <a:rPr lang="en-US" sz="2000" dirty="0"/>
              <a:t>USDA Regional Food Business Centers</a:t>
            </a:r>
            <a:endParaRPr lang="en-US" sz="1800" dirty="0"/>
          </a:p>
          <a:p>
            <a:r>
              <a:rPr lang="en-US" altLang="en-US" sz="2800" dirty="0"/>
              <a:t>Brian </a:t>
            </a:r>
            <a:r>
              <a:rPr lang="en-US" altLang="en-US" sz="2800" dirty="0" err="1"/>
              <a:t>Coppom</a:t>
            </a:r>
            <a:r>
              <a:rPr lang="en-US" altLang="en-US" sz="2800" dirty="0"/>
              <a:t>, </a:t>
            </a:r>
            <a:r>
              <a:rPr lang="en-US" altLang="en-US" sz="2000" dirty="0"/>
              <a:t>Colorado Dept of Agriculture</a:t>
            </a:r>
            <a:endParaRPr lang="en-US" altLang="en-US" sz="2800" dirty="0"/>
          </a:p>
          <a:p>
            <a:pPr lvl="1"/>
            <a:r>
              <a:rPr lang="en-US" sz="2000" dirty="0"/>
              <a:t>An Overview of Funding Strategies and Initiatives in the Local and Regional Food System Space</a:t>
            </a:r>
            <a:endParaRPr lang="en-US" altLang="en-US" sz="2300" dirty="0"/>
          </a:p>
          <a:p>
            <a:r>
              <a:rPr lang="en-US" altLang="en-US" sz="2800" dirty="0"/>
              <a:t>Libby Christensen, </a:t>
            </a:r>
            <a:r>
              <a:rPr lang="en-US" altLang="en-US" sz="2000" dirty="0"/>
              <a:t>CO Food Systems and Food Business Center lead</a:t>
            </a:r>
            <a:endParaRPr lang="en-US" altLang="en-US" sz="2800" dirty="0"/>
          </a:p>
          <a:p>
            <a:pPr lvl="1"/>
            <a:r>
              <a:rPr lang="en-US" sz="2000" dirty="0"/>
              <a:t>Best Practices and Collaborations in the Colorado Food Start-Up Space</a:t>
            </a:r>
          </a:p>
          <a:p>
            <a:r>
              <a:rPr lang="en-US" altLang="en-US" sz="2800" dirty="0"/>
              <a:t>Michael Gabel, CSU SPUR Food Innovation Center</a:t>
            </a:r>
          </a:p>
          <a:p>
            <a:pPr lvl="1"/>
            <a:r>
              <a:rPr lang="en-US" altLang="en-US" sz="2000" dirty="0"/>
              <a:t>Food Business Development Trends and Opportunities</a:t>
            </a:r>
            <a:endParaRPr lang="en-US" altLang="en-US" sz="23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F4A7C1-C960-4E1A-91B6-CD0C653C54B7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2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9BD7AB-1FD6-DB4C-ED02-DEEAFC2C8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Economic Development Conference for the EDA Denver Region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F4D4F3-14A8-B9B9-206B-5BD8C5514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04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5AAE888-F58B-0CA5-5553-95F6A29956CF}"/>
              </a:ext>
            </a:extLst>
          </p:cNvPr>
          <p:cNvSpPr/>
          <p:nvPr/>
        </p:nvSpPr>
        <p:spPr>
          <a:xfrm>
            <a:off x="2454442" y="0"/>
            <a:ext cx="9737558" cy="1339604"/>
          </a:xfrm>
          <a:prstGeom prst="rect">
            <a:avLst/>
          </a:prstGeom>
          <a:gradFill flip="none" rotWithShape="1">
            <a:gsLst>
              <a:gs pos="59222">
                <a:srgbClr val="458C90"/>
              </a:gs>
              <a:gs pos="48526">
                <a:srgbClr val="338382"/>
              </a:gs>
              <a:gs pos="7769">
                <a:srgbClr val="00695A"/>
              </a:gs>
              <a:gs pos="37875">
                <a:srgbClr val="227A74"/>
              </a:gs>
              <a:gs pos="29152">
                <a:srgbClr val="147369"/>
              </a:gs>
              <a:gs pos="0">
                <a:srgbClr val="00695A"/>
              </a:gs>
              <a:gs pos="17000">
                <a:srgbClr val="00695A"/>
              </a:gs>
              <a:gs pos="89000">
                <a:srgbClr val="659CA9"/>
              </a:gs>
              <a:gs pos="79000">
                <a:srgbClr val="659CA9"/>
              </a:gs>
              <a:gs pos="100000">
                <a:srgbClr val="669CA9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BF0810-2DF7-0D4B-4260-A59101D8D4E0}"/>
              </a:ext>
            </a:extLst>
          </p:cNvPr>
          <p:cNvSpPr/>
          <p:nvPr/>
        </p:nvSpPr>
        <p:spPr>
          <a:xfrm>
            <a:off x="0" y="1339604"/>
            <a:ext cx="12192000" cy="45719"/>
          </a:xfrm>
          <a:prstGeom prst="rect">
            <a:avLst/>
          </a:prstGeom>
          <a:solidFill>
            <a:srgbClr val="C49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C1508F6F-FDC7-F1D5-3BC3-E58C9EB6DAEE}"/>
              </a:ext>
            </a:extLst>
          </p:cNvPr>
          <p:cNvSpPr txBox="1">
            <a:spLocks/>
          </p:cNvSpPr>
          <p:nvPr/>
        </p:nvSpPr>
        <p:spPr>
          <a:xfrm>
            <a:off x="3148204" y="412316"/>
            <a:ext cx="8032851" cy="67384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Colorado Center Activities &amp; Support</a:t>
            </a:r>
          </a:p>
        </p:txBody>
      </p:sp>
      <p:graphicFrame>
        <p:nvGraphicFramePr>
          <p:cNvPr id="22" name="TextBox 9">
            <a:extLst>
              <a:ext uri="{FF2B5EF4-FFF2-40B4-BE49-F238E27FC236}">
                <a16:creationId xmlns:a16="http://schemas.microsoft.com/office/drawing/2014/main" id="{7D8C43E7-319E-24D1-66F3-A7C817D30416}"/>
              </a:ext>
            </a:extLst>
          </p:cNvPr>
          <p:cNvGraphicFramePr/>
          <p:nvPr/>
        </p:nvGraphicFramePr>
        <p:xfrm>
          <a:off x="621792" y="1751920"/>
          <a:ext cx="11240761" cy="4614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A logo with text on it&#10;&#10;Description automatically generated">
            <a:extLst>
              <a:ext uri="{FF2B5EF4-FFF2-40B4-BE49-F238E27FC236}">
                <a16:creationId xmlns:a16="http://schemas.microsoft.com/office/drawing/2014/main" id="{46AAE1D4-7D85-3C8C-108D-A3B4B9DDA69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24" y="-133463"/>
            <a:ext cx="2270395" cy="160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72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5AAE888-F58B-0CA5-5553-95F6A29956CF}"/>
              </a:ext>
            </a:extLst>
          </p:cNvPr>
          <p:cNvSpPr/>
          <p:nvPr/>
        </p:nvSpPr>
        <p:spPr>
          <a:xfrm>
            <a:off x="2454442" y="0"/>
            <a:ext cx="9737558" cy="1339604"/>
          </a:xfrm>
          <a:prstGeom prst="rect">
            <a:avLst/>
          </a:prstGeom>
          <a:gradFill flip="none" rotWithShape="1">
            <a:gsLst>
              <a:gs pos="59222">
                <a:srgbClr val="458C90"/>
              </a:gs>
              <a:gs pos="48526">
                <a:srgbClr val="338382"/>
              </a:gs>
              <a:gs pos="7769">
                <a:srgbClr val="00695A"/>
              </a:gs>
              <a:gs pos="37875">
                <a:srgbClr val="227A74"/>
              </a:gs>
              <a:gs pos="29152">
                <a:srgbClr val="147369"/>
              </a:gs>
              <a:gs pos="0">
                <a:srgbClr val="00695A"/>
              </a:gs>
              <a:gs pos="17000">
                <a:srgbClr val="00695A"/>
              </a:gs>
              <a:gs pos="89000">
                <a:srgbClr val="659CA9"/>
              </a:gs>
              <a:gs pos="79000">
                <a:srgbClr val="659CA9"/>
              </a:gs>
              <a:gs pos="100000">
                <a:srgbClr val="669CA9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BF0810-2DF7-0D4B-4260-A59101D8D4E0}"/>
              </a:ext>
            </a:extLst>
          </p:cNvPr>
          <p:cNvSpPr/>
          <p:nvPr/>
        </p:nvSpPr>
        <p:spPr>
          <a:xfrm>
            <a:off x="0" y="1339604"/>
            <a:ext cx="12192000" cy="45719"/>
          </a:xfrm>
          <a:prstGeom prst="rect">
            <a:avLst/>
          </a:prstGeom>
          <a:solidFill>
            <a:srgbClr val="C49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C1508F6F-FDC7-F1D5-3BC3-E58C9EB6DAEE}"/>
              </a:ext>
            </a:extLst>
          </p:cNvPr>
          <p:cNvSpPr txBox="1">
            <a:spLocks/>
          </p:cNvSpPr>
          <p:nvPr/>
        </p:nvSpPr>
        <p:spPr>
          <a:xfrm>
            <a:off x="2806312" y="332879"/>
            <a:ext cx="9385688" cy="67384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Colorado Capacity Building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876F0D-883E-394E-3F64-8322E6CC3784}"/>
              </a:ext>
            </a:extLst>
          </p:cNvPr>
          <p:cNvSpPr txBox="1"/>
          <p:nvPr/>
        </p:nvSpPr>
        <p:spPr>
          <a:xfrm>
            <a:off x="424246" y="1536117"/>
            <a:ext cx="10577241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75942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Financial assistance to support projects focused on emerging regional needs and businesses that are working towards expansion and other investment.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75942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First Round: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75942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Small grants up to $10,000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75942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163 applications – 32 awardees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75942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$1,478,746 total ask - $300K in awards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75942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124 beginning operations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75942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Worked with CSU Extension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9F9421C-CE1A-1731-C53B-506507741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90843" y="2479791"/>
            <a:ext cx="5701157" cy="383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logo with text on it&#10;&#10;Description automatically generated">
            <a:extLst>
              <a:ext uri="{FF2B5EF4-FFF2-40B4-BE49-F238E27FC236}">
                <a16:creationId xmlns:a16="http://schemas.microsoft.com/office/drawing/2014/main" id="{A6D0B620-55A5-A61B-E555-DA9D8F4D34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24" y="-133463"/>
            <a:ext cx="2270395" cy="160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71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22B99-BF0A-5966-AFAB-2A9FD9E82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D56DA27-EFAC-7DFF-58A2-D89942FCC7BE}"/>
              </a:ext>
            </a:extLst>
          </p:cNvPr>
          <p:cNvSpPr/>
          <p:nvPr/>
        </p:nvSpPr>
        <p:spPr>
          <a:xfrm>
            <a:off x="2454442" y="0"/>
            <a:ext cx="9737558" cy="1339604"/>
          </a:xfrm>
          <a:prstGeom prst="rect">
            <a:avLst/>
          </a:prstGeom>
          <a:gradFill flip="none" rotWithShape="1">
            <a:gsLst>
              <a:gs pos="59222">
                <a:srgbClr val="458C90"/>
              </a:gs>
              <a:gs pos="48526">
                <a:srgbClr val="338382"/>
              </a:gs>
              <a:gs pos="7769">
                <a:srgbClr val="00695A"/>
              </a:gs>
              <a:gs pos="37875">
                <a:srgbClr val="227A74"/>
              </a:gs>
              <a:gs pos="29152">
                <a:srgbClr val="147369"/>
              </a:gs>
              <a:gs pos="0">
                <a:srgbClr val="00695A"/>
              </a:gs>
              <a:gs pos="17000">
                <a:srgbClr val="00695A"/>
              </a:gs>
              <a:gs pos="89000">
                <a:srgbClr val="659CA9"/>
              </a:gs>
              <a:gs pos="79000">
                <a:srgbClr val="659CA9"/>
              </a:gs>
              <a:gs pos="100000">
                <a:srgbClr val="669CA9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A651C1-7DCC-FB79-D89E-DE41C7097AAB}"/>
              </a:ext>
            </a:extLst>
          </p:cNvPr>
          <p:cNvSpPr/>
          <p:nvPr/>
        </p:nvSpPr>
        <p:spPr>
          <a:xfrm>
            <a:off x="0" y="1339604"/>
            <a:ext cx="12192000" cy="45719"/>
          </a:xfrm>
          <a:prstGeom prst="rect">
            <a:avLst/>
          </a:prstGeom>
          <a:solidFill>
            <a:srgbClr val="C49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E8AF95D3-4E24-374D-7F7D-3846E419F03B}"/>
              </a:ext>
            </a:extLst>
          </p:cNvPr>
          <p:cNvSpPr txBox="1">
            <a:spLocks/>
          </p:cNvSpPr>
          <p:nvPr/>
        </p:nvSpPr>
        <p:spPr>
          <a:xfrm>
            <a:off x="2806312" y="332879"/>
            <a:ext cx="9385688" cy="67384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Colorado Coordination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7AF6AA-5F09-3F4C-8743-A6D229A879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04" y="1547713"/>
            <a:ext cx="7772400" cy="51274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8ADF3D-EAD2-53FD-2465-D75E36B95A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6804" y="2919052"/>
            <a:ext cx="4239628" cy="2839188"/>
          </a:xfrm>
          <a:prstGeom prst="rect">
            <a:avLst/>
          </a:prstGeom>
        </p:spPr>
      </p:pic>
      <p:pic>
        <p:nvPicPr>
          <p:cNvPr id="5" name="Picture 4" descr="A logo with text on it&#10;&#10;Description automatically generated">
            <a:extLst>
              <a:ext uri="{FF2B5EF4-FFF2-40B4-BE49-F238E27FC236}">
                <a16:creationId xmlns:a16="http://schemas.microsoft.com/office/drawing/2014/main" id="{F0785A3F-CEDA-F045-C375-2604C8DC49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24" y="-133463"/>
            <a:ext cx="2270395" cy="160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35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4EBDA-6FEF-291D-14AD-8C6E226EF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16D71A0-75D1-D038-81C1-526823D56660}"/>
              </a:ext>
            </a:extLst>
          </p:cNvPr>
          <p:cNvSpPr/>
          <p:nvPr/>
        </p:nvSpPr>
        <p:spPr>
          <a:xfrm>
            <a:off x="2454442" y="0"/>
            <a:ext cx="9737558" cy="1339604"/>
          </a:xfrm>
          <a:prstGeom prst="rect">
            <a:avLst/>
          </a:prstGeom>
          <a:gradFill flip="none" rotWithShape="1">
            <a:gsLst>
              <a:gs pos="59222">
                <a:srgbClr val="458C90"/>
              </a:gs>
              <a:gs pos="48526">
                <a:srgbClr val="338382"/>
              </a:gs>
              <a:gs pos="7769">
                <a:srgbClr val="00695A"/>
              </a:gs>
              <a:gs pos="37875">
                <a:srgbClr val="227A74"/>
              </a:gs>
              <a:gs pos="29152">
                <a:srgbClr val="147369"/>
              </a:gs>
              <a:gs pos="0">
                <a:srgbClr val="00695A"/>
              </a:gs>
              <a:gs pos="17000">
                <a:srgbClr val="00695A"/>
              </a:gs>
              <a:gs pos="89000">
                <a:srgbClr val="659CA9"/>
              </a:gs>
              <a:gs pos="79000">
                <a:srgbClr val="659CA9"/>
              </a:gs>
              <a:gs pos="100000">
                <a:srgbClr val="669CA9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74CCD5-E525-F098-2E8A-6FDF02307C17}"/>
              </a:ext>
            </a:extLst>
          </p:cNvPr>
          <p:cNvSpPr/>
          <p:nvPr/>
        </p:nvSpPr>
        <p:spPr>
          <a:xfrm>
            <a:off x="0" y="1339604"/>
            <a:ext cx="12192000" cy="45719"/>
          </a:xfrm>
          <a:prstGeom prst="rect">
            <a:avLst/>
          </a:prstGeom>
          <a:solidFill>
            <a:srgbClr val="C49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53E227BF-E974-8F3B-9B07-ECD6A1FFE062}"/>
              </a:ext>
            </a:extLst>
          </p:cNvPr>
          <p:cNvSpPr txBox="1">
            <a:spLocks/>
          </p:cNvSpPr>
          <p:nvPr/>
        </p:nvSpPr>
        <p:spPr>
          <a:xfrm>
            <a:off x="2806312" y="332879"/>
            <a:ext cx="9385688" cy="67384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Technical Assistance</a:t>
            </a:r>
          </a:p>
        </p:txBody>
      </p:sp>
      <p:pic>
        <p:nvPicPr>
          <p:cNvPr id="3078" name="Picture 6" descr="Choose Colorado">
            <a:extLst>
              <a:ext uri="{FF2B5EF4-FFF2-40B4-BE49-F238E27FC236}">
                <a16:creationId xmlns:a16="http://schemas.microsoft.com/office/drawing/2014/main" id="{7D56071C-0033-C514-7C6D-94DE2B321D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5815" y="2258403"/>
            <a:ext cx="1675241" cy="155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F08618-1178-6EB4-2C64-91CA3BE978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8011" y="2994748"/>
            <a:ext cx="4533221" cy="1784353"/>
          </a:xfrm>
          <a:prstGeom prst="rect">
            <a:avLst/>
          </a:prstGeom>
        </p:spPr>
      </p:pic>
      <p:pic>
        <p:nvPicPr>
          <p:cNvPr id="3080" name="Picture 8" descr="Your Natural Products Industry Community | Naturally Colorado">
            <a:extLst>
              <a:ext uri="{FF2B5EF4-FFF2-40B4-BE49-F238E27FC236}">
                <a16:creationId xmlns:a16="http://schemas.microsoft.com/office/drawing/2014/main" id="{15CAEFDB-08A9-0033-EB4F-8DCDF8E52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1640" y="3799741"/>
            <a:ext cx="3502190" cy="154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logo with text on it&#10;&#10;Description automatically generated">
            <a:extLst>
              <a:ext uri="{FF2B5EF4-FFF2-40B4-BE49-F238E27FC236}">
                <a16:creationId xmlns:a16="http://schemas.microsoft.com/office/drawing/2014/main" id="{04824298-CE29-57D3-DF5E-C3B37E70EF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24" y="-133463"/>
            <a:ext cx="2270395" cy="1606528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E4A0EB8A-98DC-CFE7-F446-DCE74575080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08" y="3861513"/>
            <a:ext cx="2521703" cy="17843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FE3DE1-CF8C-BB32-564A-5E6CAA335D09}"/>
              </a:ext>
            </a:extLst>
          </p:cNvPr>
          <p:cNvSpPr txBox="1"/>
          <p:nvPr/>
        </p:nvSpPr>
        <p:spPr>
          <a:xfrm>
            <a:off x="8954902" y="2947578"/>
            <a:ext cx="3216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5041"/>
                </a:solidFill>
                <a:effectLst/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FOOD AND AG ADDITION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5041"/>
              </a:solidFill>
              <a:effectLst/>
              <a:uLnTx/>
              <a:uFillTx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</p:txBody>
      </p:sp>
      <p:pic>
        <p:nvPicPr>
          <p:cNvPr id="3082" name="Picture 10" descr="Home - Startup Colorado">
            <a:extLst>
              <a:ext uri="{FF2B5EF4-FFF2-40B4-BE49-F238E27FC236}">
                <a16:creationId xmlns:a16="http://schemas.microsoft.com/office/drawing/2014/main" id="{8ABE711F-FCB9-A38B-47A8-F53272EBF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2739" y="2623363"/>
            <a:ext cx="3551888" cy="112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54EFFF54-7710-649B-4E92-E0AED02CF82C}"/>
              </a:ext>
            </a:extLst>
          </p:cNvPr>
          <p:cNvSpPr/>
          <p:nvPr/>
        </p:nvSpPr>
        <p:spPr>
          <a:xfrm>
            <a:off x="5910199" y="3501749"/>
            <a:ext cx="1588957" cy="719528"/>
          </a:xfrm>
          <a:prstGeom prst="rightArrow">
            <a:avLst/>
          </a:prstGeom>
          <a:solidFill>
            <a:srgbClr val="C4902C"/>
          </a:solidFill>
          <a:ln>
            <a:solidFill>
              <a:srgbClr val="C4902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180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03972bb24a_0_625"/>
          <p:cNvSpPr txBox="1">
            <a:spLocks noGrp="1"/>
          </p:cNvSpPr>
          <p:nvPr>
            <p:ph type="body" idx="1"/>
          </p:nvPr>
        </p:nvSpPr>
        <p:spPr>
          <a:xfrm>
            <a:off x="734275" y="1560700"/>
            <a:ext cx="5136900" cy="50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Quattrocento Sans"/>
              <a:buChar char="•"/>
            </a:pPr>
            <a:r>
              <a:rPr lang="en-US" dirty="0">
                <a:latin typeface="Quattrocento Sans"/>
                <a:ea typeface="Quattrocento Sans"/>
                <a:cs typeface="Quattrocento Sans"/>
                <a:sym typeface="Quattrocento Sans"/>
              </a:rPr>
              <a:t>Over 1000 contacts – Over 200 in Colorado alone</a:t>
            </a:r>
            <a:endParaRPr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Quattrocento Sans"/>
              <a:buChar char="•"/>
            </a:pPr>
            <a:r>
              <a:rPr lang="en-US" dirty="0">
                <a:latin typeface="Quattrocento Sans"/>
                <a:ea typeface="Quattrocento Sans"/>
                <a:cs typeface="Quattrocento Sans"/>
                <a:sym typeface="Quattrocento Sans"/>
              </a:rPr>
              <a:t>Sent 4 businesses to Regenerative Food System Investment Forum </a:t>
            </a:r>
            <a:endParaRPr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lvl="0" indent="-34290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Quattrocento Sans"/>
              <a:buChar char="•"/>
            </a:pPr>
            <a:r>
              <a:rPr lang="en-US" dirty="0">
                <a:latin typeface="Quattrocento Sans"/>
                <a:ea typeface="Quattrocento Sans"/>
                <a:cs typeface="Quattrocento Sans"/>
                <a:sym typeface="Quattrocento Sans"/>
              </a:rPr>
              <a:t>Annual Colorado Food Collision </a:t>
            </a:r>
          </a:p>
          <a:p>
            <a:pPr marL="457200" lvl="0" indent="-34290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Quattrocento Sans"/>
              <a:buChar char="•"/>
            </a:pPr>
            <a:r>
              <a:rPr lang="en-US" dirty="0">
                <a:latin typeface="Quattrocento Sans"/>
                <a:ea typeface="Quattrocento Sans"/>
                <a:cs typeface="Quattrocento Sans"/>
                <a:sym typeface="Quattrocento Sans"/>
              </a:rPr>
              <a:t>Shared Kitchen Workshops</a:t>
            </a:r>
          </a:p>
          <a:p>
            <a:pPr marL="457200" lvl="0" indent="-34290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Quattrocento Sans"/>
              <a:buChar char="•"/>
            </a:pPr>
            <a:r>
              <a:rPr lang="en-US" dirty="0">
                <a:latin typeface="Quattrocento Sans"/>
                <a:ea typeface="Quattrocento Sans"/>
                <a:cs typeface="Quattrocento Sans"/>
                <a:sym typeface="Quattrocento Sans"/>
              </a:rPr>
              <a:t>Statewide Food Summit</a:t>
            </a: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1" name="Google Shape;271;g303972bb24a_0_625"/>
          <p:cNvSpPr txBox="1">
            <a:spLocks noGrp="1"/>
          </p:cNvSpPr>
          <p:nvPr>
            <p:ph type="title"/>
          </p:nvPr>
        </p:nvSpPr>
        <p:spPr>
          <a:xfrm>
            <a:off x="838200" y="210150"/>
            <a:ext cx="5545800" cy="11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 dirty="0">
                <a:solidFill>
                  <a:srgbClr val="337063"/>
                </a:solidFill>
                <a:latin typeface="Open Sans"/>
                <a:ea typeface="Open Sans"/>
                <a:cs typeface="Open Sans"/>
                <a:sym typeface="Open Sans"/>
              </a:rPr>
              <a:t>OTHER ACTIVITIES</a:t>
            </a:r>
            <a:endParaRPr b="1" dirty="0">
              <a:solidFill>
                <a:srgbClr val="3370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72" name="Google Shape;272;g303972bb24a_0_625"/>
          <p:cNvCxnSpPr/>
          <p:nvPr/>
        </p:nvCxnSpPr>
        <p:spPr>
          <a:xfrm>
            <a:off x="965050" y="1391200"/>
            <a:ext cx="5418900" cy="0"/>
          </a:xfrm>
          <a:prstGeom prst="straightConnector1">
            <a:avLst/>
          </a:prstGeom>
          <a:noFill/>
          <a:ln w="76200" cap="flat" cmpd="sng">
            <a:solidFill>
              <a:srgbClr val="C39E1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" name="Picture 2" descr="A map of washington with pink spots&#10;&#10;AI-generated content may be incorrect.">
            <a:extLst>
              <a:ext uri="{FF2B5EF4-FFF2-40B4-BE49-F238E27FC236}">
                <a16:creationId xmlns:a16="http://schemas.microsoft.com/office/drawing/2014/main" id="{B8B96696-0029-D767-B5AC-25195B642E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6361" y="210150"/>
            <a:ext cx="6195639" cy="530679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73EB4C-3892-EEDA-11D9-BD3F37DCC0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78" y="224158"/>
            <a:ext cx="12144132" cy="640968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23FF2DF-57D4-00AC-A42E-FABAFFF70FC9}"/>
              </a:ext>
            </a:extLst>
          </p:cNvPr>
          <p:cNvSpPr/>
          <p:nvPr/>
        </p:nvSpPr>
        <p:spPr>
          <a:xfrm>
            <a:off x="8562839" y="902219"/>
            <a:ext cx="3370505" cy="1325562"/>
          </a:xfrm>
          <a:prstGeom prst="ellipse">
            <a:avLst/>
          </a:prstGeom>
          <a:noFill/>
          <a:ln w="76200">
            <a:solidFill>
              <a:srgbClr val="C4902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F12ACD92-B838-2E01-AE2E-7316243F8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8976" y="2069442"/>
            <a:ext cx="4323863" cy="432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2777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>
            <a:spLocks noGrp="1"/>
          </p:cNvSpPr>
          <p:nvPr>
            <p:ph type="title" idx="4294967295"/>
          </p:nvPr>
        </p:nvSpPr>
        <p:spPr>
          <a:xfrm>
            <a:off x="838200" y="1028763"/>
            <a:ext cx="10515600" cy="894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b="1" dirty="0">
                <a:solidFill>
                  <a:srgbClr val="337063"/>
                </a:solidFill>
                <a:latin typeface="+mn-lt"/>
                <a:ea typeface="Yu Mincho" panose="02020400000000000000" pitchFamily="18" charset="-128"/>
                <a:cs typeface="Times New Roman" panose="02020603050405020304" pitchFamily="18" charset="0"/>
                <a:sym typeface="Open Sans"/>
              </a:rPr>
              <a:t>Reach out</a:t>
            </a:r>
            <a:endParaRPr b="1" dirty="0">
              <a:solidFill>
                <a:srgbClr val="337063"/>
              </a:solidFill>
              <a:latin typeface="+mn-lt"/>
              <a:ea typeface="Open Sans"/>
              <a:cs typeface="Open Sans"/>
              <a:sym typeface="Open Sans"/>
            </a:endParaRPr>
          </a:p>
        </p:txBody>
      </p:sp>
      <p:cxnSp>
        <p:nvCxnSpPr>
          <p:cNvPr id="92" name="Google Shape;92;p13"/>
          <p:cNvCxnSpPr/>
          <p:nvPr/>
        </p:nvCxnSpPr>
        <p:spPr>
          <a:xfrm>
            <a:off x="4605450" y="1930111"/>
            <a:ext cx="2981100" cy="0"/>
          </a:xfrm>
          <a:prstGeom prst="straightConnector1">
            <a:avLst/>
          </a:prstGeom>
          <a:noFill/>
          <a:ln w="76200" cap="flat" cmpd="sng">
            <a:solidFill>
              <a:srgbClr val="C39E1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7446E0DB-22E2-4234-43DB-739B1CB864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69155"/>
            <a:ext cx="9144000" cy="1127321"/>
          </a:xfrm>
        </p:spPr>
        <p:txBody>
          <a:bodyPr numCol="2">
            <a:normAutofit/>
          </a:bodyPr>
          <a:lstStyle/>
          <a:p>
            <a:pPr marL="0" marR="45720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Proxima Nova"/>
                <a:ea typeface="Yu Mincho" panose="02020400000000000000" pitchFamily="18" charset="-128"/>
                <a:cs typeface="Times New Roman" panose="02020603050405020304" pitchFamily="18" charset="0"/>
              </a:rPr>
              <a:t>Libby Christensen</a:t>
            </a:r>
          </a:p>
          <a:p>
            <a:pPr marL="0" marR="45720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Proxima Nova"/>
                <a:ea typeface="Yu Mincho" panose="02020400000000000000" pitchFamily="18" charset="-128"/>
                <a:cs typeface="Times New Roman" panose="02020603050405020304" pitchFamily="18" charset="0"/>
                <a:hlinkClick r:id="rId3"/>
              </a:rPr>
              <a:t>Libby.Christensen@colostate.edu</a:t>
            </a:r>
            <a:r>
              <a:rPr lang="en-US" sz="1800" b="1" dirty="0">
                <a:effectLst/>
                <a:latin typeface="Proxima Nova"/>
                <a:ea typeface="Yu Mincho" panose="02020400000000000000" pitchFamily="18" charset="-128"/>
                <a:cs typeface="Times New Roman" panose="02020603050405020304" pitchFamily="18" charset="0"/>
              </a:rPr>
              <a:t>    </a:t>
            </a:r>
            <a:r>
              <a:rPr lang="en-US" sz="1800" dirty="0">
                <a:effectLst/>
                <a:latin typeface="Proxima Nova"/>
                <a:ea typeface="Yu Mincho" panose="02020400000000000000" pitchFamily="18" charset="-128"/>
                <a:cs typeface="Times New Roman" panose="02020603050405020304" pitchFamily="18" charset="0"/>
              </a:rPr>
              <a:t>Colorado State Co-Lead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Proxima Nova"/>
                <a:ea typeface="Yu Mincho" panose="02020400000000000000" pitchFamily="18" charset="-128"/>
                <a:cs typeface="Times New Roman" panose="02020603050405020304" pitchFamily="18" charset="0"/>
              </a:rPr>
              <a:t>Dawn Thilmany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</a:pPr>
            <a:r>
              <a:rPr lang="en-US" sz="1800" b="1" dirty="0">
                <a:effectLst/>
                <a:latin typeface="Proxima Nova"/>
                <a:ea typeface="Yu Mincho" panose="02020400000000000000" pitchFamily="18" charset="-128"/>
                <a:cs typeface="Times New Roman" panose="02020603050405020304" pitchFamily="18" charset="0"/>
                <a:hlinkClick r:id="rId4"/>
              </a:rPr>
              <a:t>Dawn.Thilmany@colostate.edu</a:t>
            </a:r>
            <a:endParaRPr lang="en-US" sz="1800" b="1" dirty="0">
              <a:effectLst/>
              <a:latin typeface="Proxima Nova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</a:pPr>
            <a:r>
              <a:rPr lang="en-US" sz="1800" dirty="0">
                <a:latin typeface="Proxima Nova"/>
                <a:ea typeface="Yu Mincho" panose="02020400000000000000" pitchFamily="18" charset="-128"/>
                <a:cs typeface="Times New Roman" panose="02020603050405020304" pitchFamily="18" charset="0"/>
              </a:rPr>
              <a:t>NWRM Center Leadership Team</a:t>
            </a:r>
            <a:endParaRPr lang="en-US" sz="1800" b="1" dirty="0">
              <a:effectLst/>
              <a:latin typeface="Proxima Nova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1B0E72-E40F-F62D-F43E-5AB999E40188}"/>
              </a:ext>
            </a:extLst>
          </p:cNvPr>
          <p:cNvSpPr txBox="1"/>
          <p:nvPr/>
        </p:nvSpPr>
        <p:spPr>
          <a:xfrm>
            <a:off x="959223" y="6256982"/>
            <a:ext cx="1027355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4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Newsletter and website sign up: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  <a:hlinkClick r:id="rId5"/>
              </a:rPr>
              <a:t>https://nwrockymountainregionalfoodbusiness.com/news/#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" name="Picture 5" descr="A map of the united states&#10;&#10;Description automatically generated">
            <a:extLst>
              <a:ext uri="{FF2B5EF4-FFF2-40B4-BE49-F238E27FC236}">
                <a16:creationId xmlns:a16="http://schemas.microsoft.com/office/drawing/2014/main" id="{EF7E6434-91D3-BD49-ACB7-EFD31B5979D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1631" y="3413336"/>
            <a:ext cx="8377636" cy="24159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CEEE98-26A0-6F23-ACB0-08DA8503349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84" y="3413335"/>
            <a:ext cx="5218451" cy="2660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3F2F28-2E85-075E-A211-952896EB714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1796" y="3150384"/>
            <a:ext cx="4786204" cy="300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460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AD5B337-3A22-F959-1043-5EDA8AFB07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4040" y="1729758"/>
            <a:ext cx="7772400" cy="23330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643DEF-DB7B-FA76-29A7-BF6D6F66D3F3}"/>
              </a:ext>
            </a:extLst>
          </p:cNvPr>
          <p:cNvSpPr txBox="1"/>
          <p:nvPr/>
        </p:nvSpPr>
        <p:spPr>
          <a:xfrm>
            <a:off x="976228" y="3742194"/>
            <a:ext cx="97417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Food Innovation Center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915EDC-AD0B-DD92-01E4-BDC5CB5342DA}"/>
              </a:ext>
            </a:extLst>
          </p:cNvPr>
          <p:cNvSpPr/>
          <p:nvPr/>
        </p:nvSpPr>
        <p:spPr>
          <a:xfrm>
            <a:off x="0" y="5692346"/>
            <a:ext cx="12192000" cy="1165654"/>
          </a:xfrm>
          <a:prstGeom prst="rect">
            <a:avLst/>
          </a:prstGeom>
          <a:solidFill>
            <a:srgbClr val="323E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10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A81ABA3-2C23-B650-662A-80D847BC4A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404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icture containing indoor, kitchen, ceiling, steel&#10;&#10;Description automatically generated">
            <a:extLst>
              <a:ext uri="{FF2B5EF4-FFF2-40B4-BE49-F238E27FC236}">
                <a16:creationId xmlns:a16="http://schemas.microsoft.com/office/drawing/2014/main" id="{3A2B4326-20C8-EB3D-7EAD-98E22F58CB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A picture containing ceiling, indoor, several&#10;&#10;Description automatically generated">
            <a:extLst>
              <a:ext uri="{FF2B5EF4-FFF2-40B4-BE49-F238E27FC236}">
                <a16:creationId xmlns:a16="http://schemas.microsoft.com/office/drawing/2014/main" id="{FABA8534-1584-140E-D1E5-D34060B736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8954" y="0"/>
            <a:ext cx="3653045" cy="25702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A picture containing indoor, ceiling, floor, hospital room&#10;&#10;Description automatically generated">
            <a:extLst>
              <a:ext uri="{FF2B5EF4-FFF2-40B4-BE49-F238E27FC236}">
                <a16:creationId xmlns:a16="http://schemas.microsoft.com/office/drawing/2014/main" id="{F4921C5B-AF0E-C336-70B6-E71FE085F8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8954" y="2597696"/>
            <a:ext cx="3653045" cy="20548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picture containing indoor, ceiling, floor, kitchen&#10;&#10;Description automatically generated">
            <a:extLst>
              <a:ext uri="{FF2B5EF4-FFF2-40B4-BE49-F238E27FC236}">
                <a16:creationId xmlns:a16="http://schemas.microsoft.com/office/drawing/2014/main" id="{DC3E7A20-8675-FA00-FC91-2E3009934E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8955" y="4667189"/>
            <a:ext cx="3653046" cy="21908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719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39F23AC-A745-8EC3-9E28-7EC4AB14CB2A}"/>
              </a:ext>
            </a:extLst>
          </p:cNvPr>
          <p:cNvSpPr/>
          <p:nvPr/>
        </p:nvSpPr>
        <p:spPr>
          <a:xfrm>
            <a:off x="2283836" y="1345018"/>
            <a:ext cx="4018993" cy="2049381"/>
          </a:xfrm>
          <a:prstGeom prst="roundRect">
            <a:avLst>
              <a:gd name="adj" fmla="val 4296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4049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Concept to prototype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4049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Food &amp; beverage formulation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4049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Process improvements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4049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Copacker sourcing and production support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1E285F-075E-7000-066E-94CB3F51A403}"/>
              </a:ext>
            </a:extLst>
          </p:cNvPr>
          <p:cNvSpPr txBox="1"/>
          <p:nvPr/>
        </p:nvSpPr>
        <p:spPr>
          <a:xfrm>
            <a:off x="2217914" y="251936"/>
            <a:ext cx="3878086" cy="1077218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596F5">
                    <a:lumMod val="75000"/>
                  </a:srgbClr>
                </a:solidFill>
                <a:effectLst/>
                <a:uLnTx/>
                <a:uFillTx/>
                <a:latin typeface="Oswald" panose="00000500000000000000" pitchFamily="2" charset="0"/>
                <a:ea typeface="+mn-ea"/>
                <a:cs typeface="Arial" panose="020B0604020202020204" pitchFamily="34" charset="0"/>
              </a:rPr>
              <a:t>Product &amp; Process Development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345FE0-93F7-1578-606E-5421A5ED54FE}"/>
              </a:ext>
            </a:extLst>
          </p:cNvPr>
          <p:cNvSpPr/>
          <p:nvPr/>
        </p:nvSpPr>
        <p:spPr>
          <a:xfrm>
            <a:off x="-66299" y="0"/>
            <a:ext cx="1743516" cy="6858000"/>
          </a:xfrm>
          <a:prstGeom prst="rect">
            <a:avLst/>
          </a:prstGeom>
          <a:solidFill>
            <a:srgbClr val="323E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D82B29-F167-BFDF-4AC2-5DF6F4C8C314}"/>
              </a:ext>
            </a:extLst>
          </p:cNvPr>
          <p:cNvSpPr txBox="1"/>
          <p:nvPr/>
        </p:nvSpPr>
        <p:spPr>
          <a:xfrm rot="16200000">
            <a:off x="-2039070" y="2641297"/>
            <a:ext cx="5804794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19050"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Oswald" panose="00000500000000000000" pitchFamily="2" charset="0"/>
                <a:ea typeface="Microsoft YaHei UI Light" panose="020B0502040204020203" pitchFamily="34" charset="-122"/>
                <a:cs typeface="+mn-cs"/>
              </a:rPr>
              <a:t>Our Services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7765C3A-038B-080F-2865-D46DD9A79F32}"/>
              </a:ext>
            </a:extLst>
          </p:cNvPr>
          <p:cNvSpPr/>
          <p:nvPr/>
        </p:nvSpPr>
        <p:spPr>
          <a:xfrm>
            <a:off x="2345554" y="4385233"/>
            <a:ext cx="4018993" cy="2049381"/>
          </a:xfrm>
          <a:prstGeom prst="roundRect">
            <a:avLst>
              <a:gd name="adj" fmla="val 4296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4049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Online, home-use and in-person testing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4049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Hedonic, discrimination and trained panel evaluation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4049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Test design, administration and execution.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4049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Statistical analysis &amp; interpretation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B65DB8-04EB-4487-5535-B4EBCC6C2FF9}"/>
              </a:ext>
            </a:extLst>
          </p:cNvPr>
          <p:cNvSpPr txBox="1"/>
          <p:nvPr/>
        </p:nvSpPr>
        <p:spPr>
          <a:xfrm>
            <a:off x="2283836" y="3310822"/>
            <a:ext cx="3878086" cy="1077218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596F5">
                    <a:lumMod val="75000"/>
                  </a:srgbClr>
                </a:solidFill>
                <a:effectLst/>
                <a:uLnTx/>
                <a:uFillTx/>
                <a:latin typeface="Oswald" panose="00000500000000000000" pitchFamily="2" charset="0"/>
                <a:ea typeface="+mn-ea"/>
                <a:cs typeface="Arial" panose="020B0604020202020204" pitchFamily="34" charset="0"/>
              </a:rPr>
              <a:t>Sensory &amp; Consumer Testing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2204CE1-E670-3E2F-6849-F6E4061F64C6}"/>
              </a:ext>
            </a:extLst>
          </p:cNvPr>
          <p:cNvSpPr/>
          <p:nvPr/>
        </p:nvSpPr>
        <p:spPr>
          <a:xfrm>
            <a:off x="7163450" y="4494176"/>
            <a:ext cx="4240164" cy="2049381"/>
          </a:xfrm>
          <a:prstGeom prst="roundRect">
            <a:avLst>
              <a:gd name="adj" fmla="val 4296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4049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Standard and accelerated shelf-life testing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4049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pH, water activity, brix testing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4049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Nutrition Facts Panel creation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4049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Packaging support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4049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FDA Process Letters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60480C-F508-DFD7-48A0-776901E83E9A}"/>
              </a:ext>
            </a:extLst>
          </p:cNvPr>
          <p:cNvSpPr txBox="1"/>
          <p:nvPr/>
        </p:nvSpPr>
        <p:spPr>
          <a:xfrm>
            <a:off x="7134389" y="3310822"/>
            <a:ext cx="4091503" cy="1077218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596F5">
                    <a:lumMod val="75000"/>
                  </a:srgbClr>
                </a:solidFill>
                <a:effectLst/>
                <a:uLnTx/>
                <a:uFillTx/>
                <a:latin typeface="Oswald" panose="00000500000000000000" pitchFamily="2" charset="0"/>
                <a:ea typeface="+mn-ea"/>
                <a:cs typeface="Arial" panose="020B0604020202020204" pitchFamily="34" charset="0"/>
              </a:rPr>
              <a:t>Shelf Life, Food Analysis, Label &amp; Claims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20D1239-9CE3-A543-71FD-56987865E2F6}"/>
              </a:ext>
            </a:extLst>
          </p:cNvPr>
          <p:cNvSpPr/>
          <p:nvPr/>
        </p:nvSpPr>
        <p:spPr>
          <a:xfrm>
            <a:off x="7163450" y="1357406"/>
            <a:ext cx="4240164" cy="2049381"/>
          </a:xfrm>
          <a:prstGeom prst="roundRect">
            <a:avLst>
              <a:gd name="adj" fmla="val 4296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4049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Concept to prototype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4049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Food &amp; beverage formulation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4049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Process improvements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4049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Copacker sourcing and production support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2F25BE-DE9F-16F9-B041-FA3EE5BFA44A}"/>
              </a:ext>
            </a:extLst>
          </p:cNvPr>
          <p:cNvSpPr txBox="1"/>
          <p:nvPr/>
        </p:nvSpPr>
        <p:spPr>
          <a:xfrm>
            <a:off x="7126000" y="291367"/>
            <a:ext cx="4091503" cy="1077218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596F5">
                    <a:lumMod val="75000"/>
                  </a:srgbClr>
                </a:solidFill>
                <a:effectLst/>
                <a:uLnTx/>
                <a:uFillTx/>
                <a:latin typeface="Oswald" panose="00000500000000000000" pitchFamily="2" charset="0"/>
                <a:ea typeface="+mn-ea"/>
                <a:cs typeface="Arial" panose="020B0604020202020204" pitchFamily="34" charset="0"/>
              </a:rPr>
              <a:t>Food &amp; Produce Safety Program</a:t>
            </a:r>
          </a:p>
        </p:txBody>
      </p:sp>
    </p:spTree>
    <p:extLst>
      <p:ext uri="{BB962C8B-B14F-4D97-AF65-F5344CB8AC3E}">
        <p14:creationId xmlns:p14="http://schemas.microsoft.com/office/powerpoint/2010/main" val="721517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F58113-2052-709D-C678-A67528087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6574"/>
            <a:ext cx="11379200" cy="758825"/>
          </a:xfrm>
        </p:spPr>
        <p:txBody>
          <a:bodyPr/>
          <a:lstStyle/>
          <a:p>
            <a:r>
              <a:rPr lang="en-US" dirty="0"/>
              <a:t>Food Supply Chain Disruptions: COVID &amp; New Policy Dynamics</a:t>
            </a:r>
          </a:p>
        </p:txBody>
      </p:sp>
      <p:pic>
        <p:nvPicPr>
          <p:cNvPr id="13" name="Content Placeholder 12" descr="Diagram&#10;&#10;Description automatically generated">
            <a:extLst>
              <a:ext uri="{FF2B5EF4-FFF2-40B4-BE49-F238E27FC236}">
                <a16:creationId xmlns:a16="http://schemas.microsoft.com/office/drawing/2014/main" id="{C47AF204-7557-50C2-795D-B195C79C65F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169" y="1400176"/>
            <a:ext cx="8158168" cy="4873625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1F7BFB-852A-8492-E031-82C95702D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650C32-DCD6-D30F-7C06-75A2AB028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Economic Development Conference for the EDA Denver Region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08EBA-A834-5745-407F-72E6F013B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AE63CB-3323-4833-9FE1-AAD3A6E22FA6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3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9A7C88-E4BC-EF56-629E-811FCB9661DE}"/>
              </a:ext>
            </a:extLst>
          </p:cNvPr>
          <p:cNvSpPr txBox="1"/>
          <p:nvPr/>
        </p:nvSpPr>
        <p:spPr bwMode="auto">
          <a:xfrm>
            <a:off x="8377337" y="1995599"/>
            <a:ext cx="3595494" cy="1332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none" lIns="91440" tIns="45720" rIns="91440" bIns="45720" rtlCol="0" anchor="t" anchorCtr="0">
            <a:noAutofit/>
          </a:bodyPr>
          <a:lstStyle/>
          <a:p>
            <a:r>
              <a:rPr lang="en-US" b="1" dirty="0">
                <a:solidFill>
                  <a:srgbClr val="3F3F3F"/>
                </a:solidFill>
                <a:latin typeface="Calibri"/>
              </a:rPr>
              <a:t>Short Chain systems</a:t>
            </a:r>
          </a:p>
          <a:p>
            <a:r>
              <a:rPr lang="en-US" b="1" dirty="0">
                <a:solidFill>
                  <a:srgbClr val="3F3F3F"/>
                </a:solidFill>
                <a:latin typeface="Calibri"/>
              </a:rPr>
              <a:t>  increasingly popular</a:t>
            </a:r>
          </a:p>
          <a:p>
            <a:r>
              <a:rPr lang="en-US" b="1" dirty="0">
                <a:solidFill>
                  <a:srgbClr val="3F3F3F"/>
                </a:solidFill>
                <a:latin typeface="Calibri"/>
              </a:rPr>
              <a:t>  increasing public funding</a:t>
            </a:r>
          </a:p>
          <a:p>
            <a:endParaRPr lang="en-US" b="1" dirty="0">
              <a:solidFill>
                <a:srgbClr val="3F3F3F"/>
              </a:solidFill>
              <a:latin typeface="Calibri"/>
            </a:endParaRPr>
          </a:p>
          <a:p>
            <a:endParaRPr lang="en-US" b="1" dirty="0">
              <a:solidFill>
                <a:srgbClr val="3F3F3F"/>
              </a:solidFill>
              <a:latin typeface="Calibri"/>
            </a:endParaRPr>
          </a:p>
          <a:p>
            <a:r>
              <a:rPr lang="en-US" b="1" dirty="0">
                <a:solidFill>
                  <a:srgbClr val="3F3F3F"/>
                </a:solidFill>
                <a:latin typeface="Calibri"/>
              </a:rPr>
              <a:t>Resiliency implications ??</a:t>
            </a:r>
          </a:p>
          <a:p>
            <a:endParaRPr lang="en-US" b="1" dirty="0">
              <a:solidFill>
                <a:srgbClr val="3F3F3F"/>
              </a:solidFill>
              <a:latin typeface="Calibri"/>
            </a:endParaRPr>
          </a:p>
          <a:p>
            <a:endParaRPr lang="en-US" b="1" dirty="0">
              <a:solidFill>
                <a:srgbClr val="3F3F3F"/>
              </a:solidFill>
              <a:latin typeface="Calibri"/>
            </a:endParaRPr>
          </a:p>
          <a:p>
            <a:r>
              <a:rPr lang="en-US" b="1" dirty="0">
                <a:solidFill>
                  <a:srgbClr val="3F3F3F"/>
                </a:solidFill>
                <a:latin typeface="Calibri"/>
              </a:rPr>
              <a:t>New Policy levers….</a:t>
            </a:r>
          </a:p>
          <a:p>
            <a:r>
              <a:rPr lang="en-US" b="1" dirty="0">
                <a:solidFill>
                  <a:srgbClr val="3F3F3F"/>
                </a:solidFill>
                <a:latin typeface="Calibri"/>
              </a:rPr>
              <a:t>New funding strategies…..</a:t>
            </a:r>
          </a:p>
        </p:txBody>
      </p:sp>
    </p:spTree>
    <p:extLst>
      <p:ext uri="{BB962C8B-B14F-4D97-AF65-F5344CB8AC3E}">
        <p14:creationId xmlns:p14="http://schemas.microsoft.com/office/powerpoint/2010/main" val="24628115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B96B55-52A0-C0F5-CB53-BA0FB48585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404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3C1D82-B8CB-1F1C-2AB7-A631E0949A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95387">
            <a:off x="659758" y="323361"/>
            <a:ext cx="4771754" cy="6211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Man standing in small room describing to three people different taste senses">
            <a:extLst>
              <a:ext uri="{FF2B5EF4-FFF2-40B4-BE49-F238E27FC236}">
                <a16:creationId xmlns:a16="http://schemas.microsoft.com/office/drawing/2014/main" id="{08744DB3-1489-60CB-12C5-965870DDA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2482">
            <a:off x="5882977" y="1284791"/>
            <a:ext cx="6038071" cy="402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26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B96B55-52A0-C0F5-CB53-BA0FB48585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404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erson standing in a kitchen&#10;&#10;Description automatically generated with low confidence">
            <a:extLst>
              <a:ext uri="{FF2B5EF4-FFF2-40B4-BE49-F238E27FC236}">
                <a16:creationId xmlns:a16="http://schemas.microsoft.com/office/drawing/2014/main" id="{A9C43BF5-6C1B-FE1D-173B-2581FF06BB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2B92DE-22FF-3A0C-A57A-4E6864DF440F}"/>
              </a:ext>
            </a:extLst>
          </p:cNvPr>
          <p:cNvSpPr/>
          <p:nvPr/>
        </p:nvSpPr>
        <p:spPr>
          <a:xfrm>
            <a:off x="150920" y="5105643"/>
            <a:ext cx="11972620" cy="994936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3D74F82-52C2-5A51-1A2F-E54B0414EA15}"/>
              </a:ext>
            </a:extLst>
          </p:cNvPr>
          <p:cNvSpPr/>
          <p:nvPr/>
        </p:nvSpPr>
        <p:spPr>
          <a:xfrm>
            <a:off x="9081856" y="5180200"/>
            <a:ext cx="2610035" cy="8496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B490DD-F6F3-FDC3-DDBF-8C0DEA165CD5}"/>
              </a:ext>
            </a:extLst>
          </p:cNvPr>
          <p:cNvSpPr/>
          <p:nvPr/>
        </p:nvSpPr>
        <p:spPr>
          <a:xfrm>
            <a:off x="150920" y="50147"/>
            <a:ext cx="11972620" cy="2274427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CB722B-451B-5048-7660-F261F849BDDF}"/>
              </a:ext>
            </a:extLst>
          </p:cNvPr>
          <p:cNvSpPr/>
          <p:nvPr/>
        </p:nvSpPr>
        <p:spPr>
          <a:xfrm>
            <a:off x="150920" y="2382081"/>
            <a:ext cx="11972620" cy="994936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F642C5-F248-5831-0D17-2ED9499882FC}"/>
              </a:ext>
            </a:extLst>
          </p:cNvPr>
          <p:cNvSpPr/>
          <p:nvPr/>
        </p:nvSpPr>
        <p:spPr>
          <a:xfrm>
            <a:off x="163997" y="3430092"/>
            <a:ext cx="11972620" cy="1623377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293DBD-DC5E-0AD4-35FE-BD9A7D251BA7}"/>
              </a:ext>
            </a:extLst>
          </p:cNvPr>
          <p:cNvSpPr/>
          <p:nvPr/>
        </p:nvSpPr>
        <p:spPr>
          <a:xfrm>
            <a:off x="150920" y="6154186"/>
            <a:ext cx="11972620" cy="700643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artoon of a person with a flower in her hair&#10;&#10;Description automatically generated">
            <a:extLst>
              <a:ext uri="{FF2B5EF4-FFF2-40B4-BE49-F238E27FC236}">
                <a16:creationId xmlns:a16="http://schemas.microsoft.com/office/drawing/2014/main" id="{ACB60924-EB1F-D29F-8DF5-4124458D2C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890" y="6205101"/>
            <a:ext cx="928300" cy="759518"/>
          </a:xfrm>
          <a:prstGeom prst="rect">
            <a:avLst/>
          </a:prstGeom>
        </p:spPr>
      </p:pic>
      <p:pic>
        <p:nvPicPr>
          <p:cNvPr id="7" name="Picture 6" descr="A logo with white text&#10;&#10;Description automatically generated">
            <a:extLst>
              <a:ext uri="{FF2B5EF4-FFF2-40B4-BE49-F238E27FC236}">
                <a16:creationId xmlns:a16="http://schemas.microsoft.com/office/drawing/2014/main" id="{6B57F855-3612-63C6-79BD-6E7F0F76A4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9009" y="6331603"/>
            <a:ext cx="729102" cy="420367"/>
          </a:xfrm>
          <a:prstGeom prst="rect">
            <a:avLst/>
          </a:prstGeom>
        </p:spPr>
      </p:pic>
      <p:pic>
        <p:nvPicPr>
          <p:cNvPr id="8" name="Picture 7" descr="A logo with text on it&#10;&#10;Description automatically generated">
            <a:extLst>
              <a:ext uri="{FF2B5EF4-FFF2-40B4-BE49-F238E27FC236}">
                <a16:creationId xmlns:a16="http://schemas.microsoft.com/office/drawing/2014/main" id="{69B62AFF-EED5-3C7F-8958-F4A12791E0D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7742" y="6271610"/>
            <a:ext cx="480360" cy="480360"/>
          </a:xfrm>
          <a:prstGeom prst="rect">
            <a:avLst/>
          </a:prstGeom>
        </p:spPr>
      </p:pic>
      <p:pic>
        <p:nvPicPr>
          <p:cNvPr id="9" name="Picture 8" descr="A close up of a bag&#10;&#10;Description automatically generated">
            <a:extLst>
              <a:ext uri="{FF2B5EF4-FFF2-40B4-BE49-F238E27FC236}">
                <a16:creationId xmlns:a16="http://schemas.microsoft.com/office/drawing/2014/main" id="{F833410E-91B4-284A-D6FC-AA16F9AAB8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4696" y="6345055"/>
            <a:ext cx="996540" cy="420367"/>
          </a:xfrm>
          <a:prstGeom prst="rect">
            <a:avLst/>
          </a:prstGeom>
        </p:spPr>
      </p:pic>
      <p:pic>
        <p:nvPicPr>
          <p:cNvPr id="10" name="Picture 9" descr="A bear head with text&#10;&#10;Description automatically generated">
            <a:extLst>
              <a:ext uri="{FF2B5EF4-FFF2-40B4-BE49-F238E27FC236}">
                <a16:creationId xmlns:a16="http://schemas.microsoft.com/office/drawing/2014/main" id="{7BA3FDA2-6FD5-46F4-FF25-A9F67DB3C3B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4043" y="6215865"/>
            <a:ext cx="536105" cy="536105"/>
          </a:xfrm>
          <a:prstGeom prst="rect">
            <a:avLst/>
          </a:prstGeom>
        </p:spPr>
      </p:pic>
      <p:pic>
        <p:nvPicPr>
          <p:cNvPr id="11" name="Picture 10" descr="A red flower with black text&#10;&#10;Description automatically generated">
            <a:extLst>
              <a:ext uri="{FF2B5EF4-FFF2-40B4-BE49-F238E27FC236}">
                <a16:creationId xmlns:a16="http://schemas.microsoft.com/office/drawing/2014/main" id="{E6BBE14B-215D-902B-4DE0-87F56DEBA86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314" y="6224820"/>
            <a:ext cx="574560" cy="574560"/>
          </a:xfrm>
          <a:prstGeom prst="rect">
            <a:avLst/>
          </a:prstGeom>
        </p:spPr>
      </p:pic>
      <p:pic>
        <p:nvPicPr>
          <p:cNvPr id="12" name="Picture 11" descr="A yellow and red packet with a red and white label&#10;&#10;Description automatically generated">
            <a:extLst>
              <a:ext uri="{FF2B5EF4-FFF2-40B4-BE49-F238E27FC236}">
                <a16:creationId xmlns:a16="http://schemas.microsoft.com/office/drawing/2014/main" id="{19254C64-FE0B-E0DB-CAFE-39AD4758CC1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116" y="3475227"/>
            <a:ext cx="1048665" cy="1515348"/>
          </a:xfrm>
          <a:prstGeom prst="rect">
            <a:avLst/>
          </a:prstGeom>
        </p:spPr>
      </p:pic>
      <p:pic>
        <p:nvPicPr>
          <p:cNvPr id="13" name="Picture 12" descr="A logo with arrows and a symbol on it&#10;&#10;Description automatically generated">
            <a:extLst>
              <a:ext uri="{FF2B5EF4-FFF2-40B4-BE49-F238E27FC236}">
                <a16:creationId xmlns:a16="http://schemas.microsoft.com/office/drawing/2014/main" id="{F3DAB7D2-707F-1146-B87E-55B188C7F82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5430" y="6285061"/>
            <a:ext cx="480361" cy="480361"/>
          </a:xfrm>
          <a:prstGeom prst="rect">
            <a:avLst/>
          </a:prstGeom>
        </p:spPr>
      </p:pic>
      <p:pic>
        <p:nvPicPr>
          <p:cNvPr id="14" name="Picture 13" descr="A bag of chicken chips&#10;&#10;Description automatically generated">
            <a:extLst>
              <a:ext uri="{FF2B5EF4-FFF2-40B4-BE49-F238E27FC236}">
                <a16:creationId xmlns:a16="http://schemas.microsoft.com/office/drawing/2014/main" id="{51A6DA61-DC0A-75EB-5C61-E77B3DA57E2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7919" y="3492386"/>
            <a:ext cx="984101" cy="1440195"/>
          </a:xfrm>
          <a:prstGeom prst="rect">
            <a:avLst/>
          </a:prstGeom>
        </p:spPr>
      </p:pic>
      <p:pic>
        <p:nvPicPr>
          <p:cNvPr id="15" name="Picture 14" descr="A red sign with yellow lines and a person in the middle&#10;&#10;Description automatically generated">
            <a:extLst>
              <a:ext uri="{FF2B5EF4-FFF2-40B4-BE49-F238E27FC236}">
                <a16:creationId xmlns:a16="http://schemas.microsoft.com/office/drawing/2014/main" id="{57899674-41FA-5EA7-A469-A769FD082F0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6089" y="6331603"/>
            <a:ext cx="873473" cy="420367"/>
          </a:xfrm>
          <a:prstGeom prst="rect">
            <a:avLst/>
          </a:prstGeom>
        </p:spPr>
      </p:pic>
      <p:pic>
        <p:nvPicPr>
          <p:cNvPr id="16" name="Picture 15" descr="A group of red bottles with yellow and purple text&#10;&#10;Description automatically generated">
            <a:extLst>
              <a:ext uri="{FF2B5EF4-FFF2-40B4-BE49-F238E27FC236}">
                <a16:creationId xmlns:a16="http://schemas.microsoft.com/office/drawing/2014/main" id="{301A6BF0-1926-C6A4-EA4E-FCB4F99D9FC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971" y="3492387"/>
            <a:ext cx="2626362" cy="1440195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BCF0B8AF-5870-5185-C845-B10E93F1A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5178" y="3167398"/>
            <a:ext cx="2108079" cy="210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ach Cinnamon, Coconut and Original Amia bar is individually wrapped for easy, on-the-go snacking. Each bar is a great snack for people with migraine. Free from common migraine triggers; soy free, gluten free, dairy free, cocoa free, and nut free.">
            <a:extLst>
              <a:ext uri="{FF2B5EF4-FFF2-40B4-BE49-F238E27FC236}">
                <a16:creationId xmlns:a16="http://schemas.microsoft.com/office/drawing/2014/main" id="{0F8B5453-1A33-435B-9A3F-71D7342303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19798" y="3496149"/>
            <a:ext cx="1933975" cy="147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viana - Riviana Foods - Knowde">
            <a:extLst>
              <a:ext uri="{FF2B5EF4-FFF2-40B4-BE49-F238E27FC236}">
                <a16:creationId xmlns:a16="http://schemas.microsoft.com/office/drawing/2014/main" id="{77391D2F-A44A-0288-4621-7D1C7E8ED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56" t="33545" r="8706" b="33048"/>
          <a:stretch/>
        </p:blipFill>
        <p:spPr bwMode="auto">
          <a:xfrm>
            <a:off x="10924415" y="6313888"/>
            <a:ext cx="1114219" cy="45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c and Cheese">
            <a:extLst>
              <a:ext uri="{FF2B5EF4-FFF2-40B4-BE49-F238E27FC236}">
                <a16:creationId xmlns:a16="http://schemas.microsoft.com/office/drawing/2014/main" id="{D4E89744-2DED-02A9-B91B-85EAB83E5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8919" y="5162799"/>
            <a:ext cx="1083246" cy="96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RAND IDENTITY GUIDE">
            <a:extLst>
              <a:ext uri="{FF2B5EF4-FFF2-40B4-BE49-F238E27FC236}">
                <a16:creationId xmlns:a16="http://schemas.microsoft.com/office/drawing/2014/main" id="{525EDE6A-7C8A-4B6A-E9E2-A5F7C554F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9519" y="5172867"/>
            <a:ext cx="973069" cy="85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eprino Foods | Global Dairy Ingredients Supplier">
            <a:extLst>
              <a:ext uri="{FF2B5EF4-FFF2-40B4-BE49-F238E27FC236}">
                <a16:creationId xmlns:a16="http://schemas.microsoft.com/office/drawing/2014/main" id="{6A5B78FC-04EE-B929-3567-6A0EFC711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8120" y="5203687"/>
            <a:ext cx="1211437" cy="79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mberships | Naturally Boulder on Glue Up">
            <a:extLst>
              <a:ext uri="{FF2B5EF4-FFF2-40B4-BE49-F238E27FC236}">
                <a16:creationId xmlns:a16="http://schemas.microsoft.com/office/drawing/2014/main" id="{FD57D2DE-67C3-B287-6669-49E35548E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4144" y="5154382"/>
            <a:ext cx="1822189" cy="91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ouriWave">
            <a:extLst>
              <a:ext uri="{FF2B5EF4-FFF2-40B4-BE49-F238E27FC236}">
                <a16:creationId xmlns:a16="http://schemas.microsoft.com/office/drawing/2014/main" id="{4F68CFE4-418A-0FE6-8DAA-45D4DB60A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0488" y="5213365"/>
            <a:ext cx="2504029" cy="77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Yummy Lotus Denver Colorado ">
            <a:extLst>
              <a:ext uri="{FF2B5EF4-FFF2-40B4-BE49-F238E27FC236}">
                <a16:creationId xmlns:a16="http://schemas.microsoft.com/office/drawing/2014/main" id="{A263678E-CDDB-A0E6-4E39-C50443DF7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7808" y="6146046"/>
            <a:ext cx="670376" cy="65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Green Yams Mushrooms">
            <a:extLst>
              <a:ext uri="{FF2B5EF4-FFF2-40B4-BE49-F238E27FC236}">
                <a16:creationId xmlns:a16="http://schemas.microsoft.com/office/drawing/2014/main" id="{7ABCECF4-D93B-83F5-F829-C28662051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2840" y="6285061"/>
            <a:ext cx="522792" cy="52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About Us | Department of Agriculture">
            <a:extLst>
              <a:ext uri="{FF2B5EF4-FFF2-40B4-BE49-F238E27FC236}">
                <a16:creationId xmlns:a16="http://schemas.microsoft.com/office/drawing/2014/main" id="{2BCBA203-80B2-D4C1-F60B-AAD36A1BF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9676" y="6364686"/>
            <a:ext cx="670376" cy="40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8A4F65-CDC7-0FEB-3C28-79B2C6A7D3D4}"/>
              </a:ext>
            </a:extLst>
          </p:cNvPr>
          <p:cNvSpPr txBox="1"/>
          <p:nvPr/>
        </p:nvSpPr>
        <p:spPr>
          <a:xfrm>
            <a:off x="290633" y="6223078"/>
            <a:ext cx="1721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CLIENTS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126D40-41A0-E9E7-3393-59F2EC33716D}"/>
              </a:ext>
            </a:extLst>
          </p:cNvPr>
          <p:cNvSpPr txBox="1"/>
          <p:nvPr/>
        </p:nvSpPr>
        <p:spPr>
          <a:xfrm>
            <a:off x="255710" y="5369140"/>
            <a:ext cx="20799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427157-9459-5A93-14FC-B57F022740F8}"/>
              </a:ext>
            </a:extLst>
          </p:cNvPr>
          <p:cNvSpPr txBox="1"/>
          <p:nvPr/>
        </p:nvSpPr>
        <p:spPr>
          <a:xfrm>
            <a:off x="269147" y="3726510"/>
            <a:ext cx="24851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DEVELOPED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631370-5093-3E54-5CF2-782416AA62FB}"/>
              </a:ext>
            </a:extLst>
          </p:cNvPr>
          <p:cNvSpPr txBox="1"/>
          <p:nvPr/>
        </p:nvSpPr>
        <p:spPr>
          <a:xfrm>
            <a:off x="301172" y="2602254"/>
            <a:ext cx="2034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0FA827-9458-746D-62EB-273012D76099}"/>
              </a:ext>
            </a:extLst>
          </p:cNvPr>
          <p:cNvSpPr txBox="1"/>
          <p:nvPr/>
        </p:nvSpPr>
        <p:spPr>
          <a:xfrm>
            <a:off x="10951606" y="3748519"/>
            <a:ext cx="10294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Dozens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pipeline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283A4BA-8E3F-B24D-070C-C4EC1FDB0FFB}"/>
              </a:ext>
            </a:extLst>
          </p:cNvPr>
          <p:cNvSpPr txBox="1"/>
          <p:nvPr/>
        </p:nvSpPr>
        <p:spPr>
          <a:xfrm>
            <a:off x="2956671" y="2408716"/>
            <a:ext cx="2108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Taste Buds Panelist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C97A05-2E40-CC53-3309-BC8CBBCA1B2D}"/>
              </a:ext>
            </a:extLst>
          </p:cNvPr>
          <p:cNvSpPr txBox="1"/>
          <p:nvPr/>
        </p:nvSpPr>
        <p:spPr>
          <a:xfrm>
            <a:off x="5750275" y="2392222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Brands Supported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DD55CE8-8512-D44A-7A69-F241A467F98F}"/>
              </a:ext>
            </a:extLst>
          </p:cNvPr>
          <p:cNvSpPr txBox="1"/>
          <p:nvPr/>
        </p:nvSpPr>
        <p:spPr>
          <a:xfrm>
            <a:off x="8161421" y="2408053"/>
            <a:ext cx="1831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Sensory Studies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0F78E6-88BA-1BCE-8067-8C0AF037EF67}"/>
              </a:ext>
            </a:extLst>
          </p:cNvPr>
          <p:cNvSpPr txBox="1"/>
          <p:nvPr/>
        </p:nvSpPr>
        <p:spPr>
          <a:xfrm>
            <a:off x="3381881" y="2675230"/>
            <a:ext cx="1478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3000+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9B11F0-55A5-1F6D-10B6-6603E871B9CC}"/>
              </a:ext>
            </a:extLst>
          </p:cNvPr>
          <p:cNvSpPr txBox="1"/>
          <p:nvPr/>
        </p:nvSpPr>
        <p:spPr>
          <a:xfrm>
            <a:off x="6222946" y="2667285"/>
            <a:ext cx="1218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200+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3B3AA3B-46D4-1D11-20CA-792BD58A5A69}"/>
              </a:ext>
            </a:extLst>
          </p:cNvPr>
          <p:cNvSpPr txBox="1"/>
          <p:nvPr/>
        </p:nvSpPr>
        <p:spPr>
          <a:xfrm>
            <a:off x="8479364" y="2677939"/>
            <a:ext cx="9589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65+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6CBB27-634D-571D-2549-F8BADD54922F}"/>
              </a:ext>
            </a:extLst>
          </p:cNvPr>
          <p:cNvSpPr txBox="1"/>
          <p:nvPr/>
        </p:nvSpPr>
        <p:spPr>
          <a:xfrm>
            <a:off x="10245581" y="2443407"/>
            <a:ext cx="1754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Trained Panelist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1E8D7E2-45B4-FF7F-69CB-3B439E116F2F}"/>
              </a:ext>
            </a:extLst>
          </p:cNvPr>
          <p:cNvSpPr txBox="1"/>
          <p:nvPr/>
        </p:nvSpPr>
        <p:spPr>
          <a:xfrm>
            <a:off x="10756586" y="2667285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39" descr="A group of people in a kitchen&#10;&#10;Description automatically generated">
            <a:extLst>
              <a:ext uri="{FF2B5EF4-FFF2-40B4-BE49-F238E27FC236}">
                <a16:creationId xmlns:a16="http://schemas.microsoft.com/office/drawing/2014/main" id="{6766DB07-9F93-1F55-B3EB-3200D997BF13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572" y="139054"/>
            <a:ext cx="2815557" cy="2111668"/>
          </a:xfrm>
          <a:prstGeom prst="rect">
            <a:avLst/>
          </a:prstGeom>
        </p:spPr>
      </p:pic>
      <p:pic>
        <p:nvPicPr>
          <p:cNvPr id="50" name="Picture 49" descr="A person standing in front of 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5A06F093-3619-9E38-8B13-C1C43B0ADB28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7360" y="149526"/>
            <a:ext cx="2804559" cy="2111668"/>
          </a:xfrm>
          <a:prstGeom prst="rect">
            <a:avLst/>
          </a:prstGeom>
        </p:spPr>
      </p:pic>
      <p:pic>
        <p:nvPicPr>
          <p:cNvPr id="52" name="Picture 51" descr="A group of people in a room&#10;&#10;Description automatically generated">
            <a:extLst>
              <a:ext uri="{FF2B5EF4-FFF2-40B4-BE49-F238E27FC236}">
                <a16:creationId xmlns:a16="http://schemas.microsoft.com/office/drawing/2014/main" id="{56A71E1B-547A-4EEB-9FFC-F67FF063C3BF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4075" y="160242"/>
            <a:ext cx="2804559" cy="2111668"/>
          </a:xfrm>
          <a:prstGeom prst="rect">
            <a:avLst/>
          </a:prstGeom>
        </p:spPr>
      </p:pic>
      <p:pic>
        <p:nvPicPr>
          <p:cNvPr id="46" name="Picture 45" descr="A group of people in a building&#10;&#10;Description automatically generated">
            <a:extLst>
              <a:ext uri="{FF2B5EF4-FFF2-40B4-BE49-F238E27FC236}">
                <a16:creationId xmlns:a16="http://schemas.microsoft.com/office/drawing/2014/main" id="{335CF131-94AA-93AB-3974-9B5AEA9A7594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6971" y="157766"/>
            <a:ext cx="2804559" cy="211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9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30D2A-0FBC-F9DD-2828-2848C54B8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565" y="247814"/>
            <a:ext cx="10515600" cy="1325563"/>
          </a:xfrm>
        </p:spPr>
        <p:txBody>
          <a:bodyPr wrap="square" anchor="ctr">
            <a:normAutofit/>
          </a:bodyPr>
          <a:lstStyle/>
          <a:p>
            <a:pPr algn="ctr"/>
            <a:r>
              <a:rPr lang="en-US" b="1" dirty="0"/>
              <a:t>Questions for the panelists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B2EF1-904B-9EAD-88E8-AB5D247D83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050"/>
              <a:t>April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D487B-348B-ACCD-6747-C4F003165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200"/>
              <a:t>Economic Development Conference for the EDA Denver Region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48BA7-B6AE-4CE3-621A-1CEF3D507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AAE63CB-3323-4833-9FE1-AAD3A6E22FA6}" type="slidenum">
              <a:rPr lang="en-US" smtClean="0"/>
              <a:pPr>
                <a:spcAft>
                  <a:spcPts val="600"/>
                </a:spcAft>
                <a:defRPr/>
              </a:pPr>
              <a:t>33</a:t>
            </a:fld>
            <a:endParaRPr lang="en-US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C8553AF3-5A06-6BFD-5FCD-0B1F8DC947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778026"/>
              </p:ext>
            </p:extLst>
          </p:nvPr>
        </p:nvGraphicFramePr>
        <p:xfrm>
          <a:off x="554421" y="1573377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9652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F58113-2052-709D-C678-A67528087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Drivers of Resiliency: The Players and the Environment</a:t>
            </a:r>
          </a:p>
        </p:txBody>
      </p:sp>
      <p:pic>
        <p:nvPicPr>
          <p:cNvPr id="9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09FC4991-B46C-9C20-667A-F711F22D8240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1348" y="1105502"/>
            <a:ext cx="7365904" cy="487362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BE89E5-961E-A6B3-44C3-03F22FC8DCB7}"/>
              </a:ext>
            </a:extLst>
          </p:cNvPr>
          <p:cNvSpPr txBox="1"/>
          <p:nvPr/>
        </p:nvSpPr>
        <p:spPr>
          <a:xfrm>
            <a:off x="917525" y="6097204"/>
            <a:ext cx="1071355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Peters and Thilmany, 2021. Food System Modeling </a:t>
            </a:r>
            <a:r>
              <a:rPr lang="en-US" sz="11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https://www.sciencedirect.com/book/9780128221129/food-systems-modelling</a:t>
            </a:r>
            <a:r>
              <a:rPr lang="en-US" sz="1100" dirty="0"/>
              <a:t>. Chapter 10.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223CF-3AFC-AA56-D951-4A23462A1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E5751C-C5D9-33C6-DD2E-7E6920956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Economic Development </a:t>
            </a:r>
            <a:r>
              <a:rPr lang="en-US" dirty="0" err="1"/>
              <a:t>Conferencefor</a:t>
            </a:r>
            <a:r>
              <a:rPr lang="en-US" dirty="0"/>
              <a:t> the EDA Denver Region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9DD19E-1ED1-31C2-7DBB-93909DF4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AE63CB-3323-4833-9FE1-AAD3A6E22FA6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4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207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4"/>
          <p:cNvSpPr>
            <a:spLocks noGrp="1"/>
          </p:cNvSpPr>
          <p:nvPr>
            <p:ph type="title"/>
          </p:nvPr>
        </p:nvSpPr>
        <p:spPr>
          <a:xfrm>
            <a:off x="5066521" y="228601"/>
            <a:ext cx="6714845" cy="758825"/>
          </a:xfrm>
        </p:spPr>
        <p:txBody>
          <a:bodyPr/>
          <a:lstStyle/>
          <a:p>
            <a:r>
              <a:rPr lang="en-US" altLang="en-US" sz="2400" dirty="0">
                <a:solidFill>
                  <a:schemeClr val="tx1"/>
                </a:solidFill>
              </a:rPr>
              <a:t>Growing Community of Practice: </a:t>
            </a:r>
            <a:br>
              <a:rPr lang="en-US" altLang="en-US" sz="2400" dirty="0">
                <a:solidFill>
                  <a:schemeClr val="tx1"/>
                </a:solidFill>
              </a:rPr>
            </a:br>
            <a:r>
              <a:rPr lang="en-US" altLang="en-US" sz="2400" dirty="0">
                <a:solidFill>
                  <a:schemeClr val="tx1"/>
                </a:solidFill>
                <a:hlinkClick r:id="rId2" action="ppaction://hlinkfile"/>
              </a:rPr>
              <a:t>localfoodeconomics</a:t>
            </a:r>
            <a:r>
              <a:rPr lang="en-US" altLang="en-US" sz="2400" dirty="0">
                <a:solidFill>
                  <a:schemeClr val="bg1"/>
                </a:solidFill>
                <a:hlinkClick r:id="rId2" action="ppaction://hlinkfile"/>
              </a:rPr>
              <a:t>.com</a:t>
            </a:r>
            <a:r>
              <a:rPr lang="en-US" altLang="en-US" sz="2400" dirty="0">
                <a:solidFill>
                  <a:schemeClr val="bg1"/>
                </a:solidFill>
              </a:rPr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3F5238-4AFC-4757-B6BE-AA588CE7607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5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pic>
        <p:nvPicPr>
          <p:cNvPr id="3" name="Picture 2" descr="Website&#10;&#10;Description automatically generated with low confidence">
            <a:extLst>
              <a:ext uri="{FF2B5EF4-FFF2-40B4-BE49-F238E27FC236}">
                <a16:creationId xmlns:a16="http://schemas.microsoft.com/office/drawing/2014/main" id="{B2CC765F-4642-2F8F-0A0B-E637F4068A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532" y="19629"/>
            <a:ext cx="4219634" cy="4149415"/>
          </a:xfrm>
          <a:prstGeom prst="rect">
            <a:avLst/>
          </a:prstGeom>
        </p:spPr>
      </p:pic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8509635-279E-944E-D346-BDDFCE0795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532" y="3998989"/>
            <a:ext cx="4141642" cy="2690093"/>
          </a:xfrm>
          <a:prstGeom prst="rect">
            <a:avLst/>
          </a:prstGeom>
        </p:spPr>
      </p:pic>
      <p:pic>
        <p:nvPicPr>
          <p:cNvPr id="8" name="Picture 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EC7ABB78-0E6A-8BF4-FFB7-657C9B0F4A9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5490" y="930279"/>
            <a:ext cx="4145769" cy="2864136"/>
          </a:xfrm>
          <a:prstGeom prst="rect">
            <a:avLst/>
          </a:prstGeom>
        </p:spPr>
      </p:pic>
      <p:pic>
        <p:nvPicPr>
          <p:cNvPr id="10" name="Picture 9" descr="A person smiling with a sign behind him&#10;&#10;Description automatically generated with low confidence">
            <a:extLst>
              <a:ext uri="{FF2B5EF4-FFF2-40B4-BE49-F238E27FC236}">
                <a16:creationId xmlns:a16="http://schemas.microsoft.com/office/drawing/2014/main" id="{74F8AB76-B4C4-1350-63A5-2154D4DDBA1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233" y="3851562"/>
            <a:ext cx="4475534" cy="243970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A9C894-BAFA-0D5F-D085-534BF2FD7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April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50301-1C3B-B8F1-3A35-1FE891F7E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Economic Development Conference for the EDA Denver Region</a:t>
            </a:r>
          </a:p>
        </p:txBody>
      </p:sp>
    </p:spTree>
    <p:extLst>
      <p:ext uri="{BB962C8B-B14F-4D97-AF65-F5344CB8AC3E}">
        <p14:creationId xmlns:p14="http://schemas.microsoft.com/office/powerpoint/2010/main" val="235531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51C3B6F-7977-7852-08B0-CD1AC103C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68" y="280862"/>
            <a:ext cx="11379200" cy="758952"/>
          </a:xfrm>
        </p:spPr>
        <p:txBody>
          <a:bodyPr/>
          <a:lstStyle/>
          <a:p>
            <a:r>
              <a:rPr lang="en-US" dirty="0"/>
              <a:t>An Online Tool to Explore Economic Contributions/Impacts</a:t>
            </a:r>
            <a:br>
              <a:rPr lang="en-US" dirty="0"/>
            </a:br>
            <a:r>
              <a:rPr lang="en-US" sz="2400" dirty="0"/>
              <a:t>https://calculator.localfoodeconomics.com/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FCC877-2A40-96A9-9B6A-F0CBDECE01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02336" y="1371600"/>
            <a:ext cx="5384800" cy="4681728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7C7294-79C0-36C6-38AC-09F409022A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6400800" y="1371600"/>
            <a:ext cx="5384800" cy="4681728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23307D-E23D-616E-EEDA-72F20D3E4A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21601" y="6410326"/>
            <a:ext cx="4059767" cy="36512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April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782B1D-3A9A-62A7-1A84-64172A42B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" y="6410326"/>
            <a:ext cx="4775200" cy="366713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Economic Development Conference for the EDA Denver Region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29A74-9D4B-9258-EE16-89C0E34A8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1039814"/>
            <a:ext cx="609600" cy="4413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3EAC5B1-324D-462E-9733-BBBD0D413845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spcAft>
                  <a:spcPts val="600"/>
                </a:spcAft>
                <a:defRPr/>
              </a:pPr>
              <a:t>6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138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ext, application, timeline, Teams&#10;&#10;Description automatically generated">
            <a:extLst>
              <a:ext uri="{FF2B5EF4-FFF2-40B4-BE49-F238E27FC236}">
                <a16:creationId xmlns:a16="http://schemas.microsoft.com/office/drawing/2014/main" id="{7B9B981C-CA94-920E-00DA-46729EE15E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436" y="89068"/>
            <a:ext cx="9901916" cy="667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37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3" cstate="email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3" cstate="email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3" cstate="email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</p:grp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E2D3DCD-4716-40AA-90C0-6F2F9F116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37BACED-9574-4AAE-9D04-510030835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8" y="4225845"/>
            <a:ext cx="12192000" cy="2610465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A6ED0-DADF-E6CE-95FA-CD60B58BB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59" y="4355692"/>
            <a:ext cx="10509069" cy="14722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6600">
                <a:solidFill>
                  <a:schemeClr val="tx1"/>
                </a:solidFill>
              </a:rPr>
              <a:t>Changing Winds for Funding…..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81B2C-B6CD-B406-3B70-204566CCC9E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37792" y="6115717"/>
            <a:ext cx="889764" cy="6400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6BFCABB-1E90-4CD4-BE7C-82D050DBB1EE}" type="slidenum"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498185-9163-9A9F-34B1-4FF606D5942D}"/>
              </a:ext>
            </a:extLst>
          </p:cNvPr>
          <p:cNvSpPr txBox="1"/>
          <p:nvPr/>
        </p:nvSpPr>
        <p:spPr>
          <a:xfrm>
            <a:off x="1051559" y="6127980"/>
            <a:ext cx="98092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https://docs.google.com/forms/d/e/1FAIpQLSdzDEb15pqDIZj6_qyaKLzqJXRmAFug7w0rdQaH_thq_wtM5w/viewform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4AD001-A1AD-4003-E5C7-F7DE24A6BA8D}"/>
              </a:ext>
            </a:extLst>
          </p:cNvPr>
          <p:cNvSpPr txBox="1"/>
          <p:nvPr/>
        </p:nvSpPr>
        <p:spPr>
          <a:xfrm>
            <a:off x="2804160" y="639742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https://theimpactproject.org/the-impact-map/</a:t>
            </a:r>
          </a:p>
        </p:txBody>
      </p:sp>
      <p:pic>
        <p:nvPicPr>
          <p:cNvPr id="20" name="Picture 19" descr="A map of a city&#10;&#10;AI-generated content may be incorrect.">
            <a:extLst>
              <a:ext uri="{FF2B5EF4-FFF2-40B4-BE49-F238E27FC236}">
                <a16:creationId xmlns:a16="http://schemas.microsoft.com/office/drawing/2014/main" id="{16A8F0C2-434F-15B1-9951-3CF219EF46E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4529"/>
            <a:ext cx="12192000" cy="497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49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529975" y="549025"/>
            <a:ext cx="4585800" cy="5608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Goal: Support a more resilient, diverse, and competitive food system by providing localized assistance to local and regional supply chain, linking producers to wholesalers and distributors. Centers have three main responsibilities:</a:t>
            </a:r>
            <a:endParaRPr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Font typeface="Proxima Nova"/>
              <a:buAutoNum type="arabicPeriod"/>
            </a:pP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Coordination</a:t>
            </a:r>
            <a:endParaRPr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AutoNum type="arabicPeriod"/>
            </a:pP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Technical Assistance</a:t>
            </a:r>
            <a:endParaRPr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Proxima Nova"/>
              <a:buAutoNum type="arabicPeriod"/>
            </a:pP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Capacity Building</a:t>
            </a:r>
            <a:endParaRPr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06" name="Google Shape;106;p1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674" y="329125"/>
            <a:ext cx="6448174" cy="6048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CSU Spur 1">
      <a:dk1>
        <a:srgbClr val="323E48"/>
      </a:dk1>
      <a:lt1>
        <a:srgbClr val="FFFFFF"/>
      </a:lt1>
      <a:dk2>
        <a:srgbClr val="DDDFE0"/>
      </a:dk2>
      <a:lt2>
        <a:srgbClr val="FFFFFF"/>
      </a:lt2>
      <a:accent1>
        <a:srgbClr val="FF5901"/>
      </a:accent1>
      <a:accent2>
        <a:srgbClr val="FFD62C"/>
      </a:accent2>
      <a:accent3>
        <a:srgbClr val="B0F954"/>
      </a:accent3>
      <a:accent4>
        <a:srgbClr val="00D38A"/>
      </a:accent4>
      <a:accent5>
        <a:srgbClr val="00E9FF"/>
      </a:accent5>
      <a:accent6>
        <a:srgbClr val="0596F5"/>
      </a:accent6>
      <a:hlink>
        <a:srgbClr val="FF5901"/>
      </a:hlink>
      <a:folHlink>
        <a:srgbClr val="FF590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ur_TEMPLATE.potx" id="{4DF86A42-0A29-4EAF-9E00-82DE327BD68A}" vid="{47A7C4DB-3A1A-4313-9C25-822D224C9EAD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 Group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8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ONE HEALTH</Template>
  <TotalTime>9993</TotalTime>
  <Words>1351</Words>
  <Application>Microsoft Office PowerPoint</Application>
  <PresentationFormat>Widescreen</PresentationFormat>
  <Paragraphs>202</Paragraphs>
  <Slides>33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33</vt:i4>
      </vt:variant>
    </vt:vector>
  </HeadingPairs>
  <TitlesOfParts>
    <vt:vector size="64" baseType="lpstr">
      <vt:lpstr>Arial</vt:lpstr>
      <vt:lpstr>Calibri</vt:lpstr>
      <vt:lpstr>Calibri Light</vt:lpstr>
      <vt:lpstr>FUTURA MEDIUM</vt:lpstr>
      <vt:lpstr>FUTURA MEDIUM</vt:lpstr>
      <vt:lpstr>Georgia</vt:lpstr>
      <vt:lpstr>Gill Sans</vt:lpstr>
      <vt:lpstr>inherit</vt:lpstr>
      <vt:lpstr>Montserrat</vt:lpstr>
      <vt:lpstr>Montserrat Light</vt:lpstr>
      <vt:lpstr>Noto Sans Symbols</vt:lpstr>
      <vt:lpstr>Open Sans</vt:lpstr>
      <vt:lpstr>Oswald</vt:lpstr>
      <vt:lpstr>Proxima Nova</vt:lpstr>
      <vt:lpstr>Quattrocento Sans</vt:lpstr>
      <vt:lpstr>Rockwell</vt:lpstr>
      <vt:lpstr>Rockwell Condensed</vt:lpstr>
      <vt:lpstr>Segoe UI</vt:lpstr>
      <vt:lpstr>Segoe UI Semibold</vt:lpstr>
      <vt:lpstr>Times New Roman</vt:lpstr>
      <vt:lpstr>Wingdings</vt:lpstr>
      <vt:lpstr>Wingdings 2</vt:lpstr>
      <vt:lpstr>Civic</vt:lpstr>
      <vt:lpstr>2_Civic</vt:lpstr>
      <vt:lpstr>Office Theme</vt:lpstr>
      <vt:lpstr>1_Office Theme</vt:lpstr>
      <vt:lpstr>2_Office Theme</vt:lpstr>
      <vt:lpstr>3_Office Theme</vt:lpstr>
      <vt:lpstr>Wood Type</vt:lpstr>
      <vt:lpstr>4_Office Theme</vt:lpstr>
      <vt:lpstr>5_Office Theme</vt:lpstr>
      <vt:lpstr>Food Roots, Stronger Economies: Local Systems in Action</vt:lpstr>
      <vt:lpstr> Food Systems Panel of Speakers</vt:lpstr>
      <vt:lpstr>Food Supply Chain Disruptions: COVID &amp; New Policy Dynamics</vt:lpstr>
      <vt:lpstr>Drivers of Resiliency: The Players and the Environment</vt:lpstr>
      <vt:lpstr>Growing Community of Practice:  localfoodeconomics.com/</vt:lpstr>
      <vt:lpstr>An Online Tool to Explore Economic Contributions/Impacts https://calculator.localfoodeconomics.com/</vt:lpstr>
      <vt:lpstr>PowerPoint Presentation</vt:lpstr>
      <vt:lpstr>Changing Winds for Funding…..</vt:lpstr>
      <vt:lpstr>PowerPoint Presentation</vt:lpstr>
      <vt:lpstr>Year 1</vt:lpstr>
      <vt:lpstr>PowerPoint Presentation</vt:lpstr>
      <vt:lpstr>Food Financing Dynamics</vt:lpstr>
      <vt:lpstr>PowerPoint Presentation</vt:lpstr>
      <vt:lpstr>PUBLIC SPENDING MAY LINK TO BROADER IMPACTS</vt:lpstr>
      <vt:lpstr>Opportunity Finance Network-CDFIs</vt:lpstr>
      <vt:lpstr>PowerPoint Presentation</vt:lpstr>
      <vt:lpstr>NW and Rocky Mountain Regional Food Center Connecting Food and Ag Enterprises with Resources in Colorado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ACTIVITIES</vt:lpstr>
      <vt:lpstr>PowerPoint Presentation</vt:lpstr>
      <vt:lpstr>Reach 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for the panelists</vt:lpstr>
    </vt:vector>
  </TitlesOfParts>
  <Company>Colorado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Dawn Thilmany</dc:creator>
  <cp:lastModifiedBy>Dawn Thilmany</cp:lastModifiedBy>
  <cp:revision>39</cp:revision>
  <dcterms:created xsi:type="dcterms:W3CDTF">2015-09-28T15:58:21Z</dcterms:created>
  <dcterms:modified xsi:type="dcterms:W3CDTF">2025-04-15T22:19:08Z</dcterms:modified>
</cp:coreProperties>
</file>