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59" r:id="rId6"/>
    <p:sldId id="464" r:id="rId7"/>
    <p:sldId id="496" r:id="rId8"/>
    <p:sldId id="497" r:id="rId9"/>
    <p:sldId id="498" r:id="rId10"/>
    <p:sldId id="484" r:id="rId11"/>
    <p:sldId id="486" r:id="rId12"/>
    <p:sldId id="487" r:id="rId13"/>
    <p:sldId id="488" r:id="rId14"/>
    <p:sldId id="489" r:id="rId15"/>
    <p:sldId id="490" r:id="rId16"/>
    <p:sldId id="262" r:id="rId17"/>
    <p:sldId id="494" r:id="rId18"/>
    <p:sldId id="495" r:id="rId19"/>
    <p:sldId id="491" r:id="rId20"/>
    <p:sldId id="492" r:id="rId21"/>
    <p:sldId id="493" r:id="rId22"/>
    <p:sldId id="470" r:id="rId23"/>
    <p:sldId id="42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269B0-52B5-4AA2-AB0A-729D6E03418B}" v="148" dt="2025-04-07T16:02:22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620098039215685"/>
          <c:y val="2.0430497469973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Projected Growth 2024-2032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US Population Growth </c:v>
                </c:pt>
                <c:pt idx="1">
                  <c:v>US Labor Force Growth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18000000</c:v>
                </c:pt>
                <c:pt idx="1">
                  <c:v>2300000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7-4C24-A081-DF8D0C22A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2070624"/>
        <c:axId val="672065344"/>
      </c:barChart>
      <c:catAx>
        <c:axId val="6720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065344"/>
        <c:crosses val="autoZero"/>
        <c:auto val="1"/>
        <c:lblAlgn val="ctr"/>
        <c:lblOffset val="100"/>
        <c:noMultiLvlLbl val="0"/>
      </c:catAx>
      <c:valAx>
        <c:axId val="6720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07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839EA-A96D-4096-A0CF-8C1D2B2A923F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7F16D-8CBF-4144-B58C-DAB3B332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6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ne.gov/decd/sites/maine.gov.decd/files/inline-files/WHY%20PEOPLE%20MOVE%20TO%20MAINE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Lightcast The Rising Storm—great resource </a:t>
            </a:r>
          </a:p>
          <a:p>
            <a:r>
              <a:rPr lang="en-US" dirty="0"/>
              <a:t>These total numbers vary because more than 4m were added to workforce in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7F16D-8CBF-4144-B58C-DAB3B332A5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8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Actual avg. retirement age in US is 61.  Boomers (55+) account for 80% of folks who have left the workforce since 2020</a:t>
            </a:r>
          </a:p>
          <a:p>
            <a:endParaRPr lang="en-US" dirty="0"/>
          </a:p>
          <a:p>
            <a:r>
              <a:rPr lang="en-US" dirty="0"/>
              <a:t>Across rural US, 26% of rural adults not in workforce/21% in urban areas.  Across South, 1/3 of workers are not working.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7F16D-8CBF-4144-B58C-DAB3B332A5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2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of Marion has 7,800 residents in Western NC/McDowell County Population is 45,000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7F16D-8CBF-4144-B58C-DAB3B332A5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8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ecilia LT Pro"/>
              </a:rPr>
              <a:t>(ASPEN) </a:t>
            </a:r>
            <a:r>
              <a:rPr lang="en-US" b="0" i="0" dirty="0">
                <a:effectLst/>
                <a:latin typeface="Caecilia LT Pro"/>
              </a:rPr>
              <a:t>Community capacity is the combined influence of a community’s </a:t>
            </a:r>
            <a:r>
              <a:rPr lang="en-US" b="1" i="0" dirty="0">
                <a:effectLst/>
                <a:latin typeface="Caecilia LT Pro"/>
              </a:rPr>
              <a:t>commitment, resources, and skills</a:t>
            </a:r>
            <a:r>
              <a:rPr lang="en-US" b="0" i="0" dirty="0">
                <a:effectLst/>
                <a:latin typeface="Caecilia LT Pro"/>
              </a:rPr>
              <a:t> that can be deployed to build on community strengths and address community problems and opportunities. 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November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www.entreworks.net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9DD0D-6C07-4D11-94CF-95EAF6FB18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5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7F16D-8CBF-4144-B58C-DAB3B332A5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5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800"/>
              </a:lnSpc>
              <a:spcAft>
                <a:spcPts val="1125"/>
              </a:spcAft>
              <a:buNone/>
            </a:pPr>
            <a:r>
              <a:rPr lang="en-US" sz="900" b="0" i="0" dirty="0">
                <a:solidFill>
                  <a:srgbClr val="243238"/>
                </a:solidFill>
                <a:effectLst/>
                <a:latin typeface="Poppins" panose="00000500000000000000" pitchFamily="2" charset="0"/>
              </a:rPr>
              <a:t>For many decades, states in the Southeast and Southwest were the top places for new in-migration.  These patterns have shifted in recent years, and we’re now seeing other places among the top spots for attracting talent.  Over the past few years, Maine has become a hot spot for incoming talent,  An </a:t>
            </a:r>
            <a:r>
              <a:rPr lang="en-US" sz="900" b="0" i="0" u="none" strike="noStrike" dirty="0">
                <a:solidFill>
                  <a:srgbClr val="6C99DA"/>
                </a:solidFill>
                <a:effectLst/>
                <a:latin typeface="Poppins" panose="00000500000000000000" pitchFamily="2" charset="0"/>
                <a:hlinkClick r:id="rId3"/>
              </a:rPr>
              <a:t>excellent new study</a:t>
            </a:r>
            <a:r>
              <a:rPr lang="en-US" sz="900" b="0" i="0" dirty="0">
                <a:solidFill>
                  <a:srgbClr val="243238"/>
                </a:solidFill>
                <a:effectLst/>
                <a:latin typeface="Poppins" panose="00000500000000000000" pitchFamily="2" charset="0"/>
              </a:rPr>
              <a:t> from Maine’s Department of Community and Economic Development assesses the factors driving such moves, and their findings offer many useful lessons about what factors help attract and retain talented workers.</a:t>
            </a:r>
          </a:p>
          <a:p>
            <a:pPr algn="l">
              <a:lnSpc>
                <a:spcPts val="1800"/>
              </a:lnSpc>
              <a:spcAft>
                <a:spcPts val="1125"/>
              </a:spcAft>
              <a:buNone/>
            </a:pPr>
            <a:r>
              <a:rPr lang="en-US" sz="900" b="0" i="1" u="none" strike="noStrike" dirty="0">
                <a:solidFill>
                  <a:srgbClr val="6C99DA"/>
                </a:solidFill>
                <a:effectLst/>
                <a:latin typeface="Poppins" panose="00000500000000000000" pitchFamily="2" charset="0"/>
                <a:hlinkClick r:id="rId3"/>
              </a:rPr>
              <a:t>Why People Move to Maine</a:t>
            </a:r>
            <a:r>
              <a:rPr lang="en-US" sz="900" b="0" i="0" dirty="0">
                <a:solidFill>
                  <a:srgbClr val="243238"/>
                </a:solidFill>
                <a:effectLst/>
                <a:latin typeface="Poppins" panose="00000500000000000000" pitchFamily="2" charset="0"/>
              </a:rPr>
              <a:t> shares findings from extensive surveys of new Maine residents, asking why they moved to Maine and what they look for in a community. Robust broadband access clearly matters, with 80% of respondents noting that remote work access allowed them to make the move. Many of the newcomers (14%) are/were self-employed.  Most of this group brought their business with them, but 30% started a company after the move to Maine.  When asked to rank the top five factors driving their relocation decisions, the respondents identified (in rank order) the following as top priorities: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7F16D-8CBF-4144-B58C-DAB3B332A5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1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7F16D-8CBF-4144-B58C-DAB3B332A5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6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7F16D-8CBF-4144-B58C-DAB3B332A5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04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5A756-2D6B-4E7C-B53B-19AEC0E3D9E3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November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www.entreworks.net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EntreWorks Consulting</a:t>
            </a:r>
          </a:p>
        </p:txBody>
      </p:sp>
    </p:spTree>
    <p:extLst>
      <p:ext uri="{BB962C8B-B14F-4D97-AF65-F5344CB8AC3E}">
        <p14:creationId xmlns:p14="http://schemas.microsoft.com/office/powerpoint/2010/main" val="252683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114F-3963-4208-9D5F-963EBCB86B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A2A8-F000-4645-8DFB-4D56B6377F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8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114F-3963-4208-9D5F-963EBCB86B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A2A8-F000-4645-8DFB-4D56B637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3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114F-3963-4208-9D5F-963EBCB86B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A2A8-F000-4645-8DFB-4D56B637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114F-3963-4208-9D5F-963EBCB86B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A2A8-F000-4645-8DFB-4D56B637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114F-3963-4208-9D5F-963EBCB86B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A2A8-F000-4645-8DFB-4D56B6377FE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60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114F-3963-4208-9D5F-963EBCB86B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A2A8-F000-4645-8DFB-4D56B637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0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114F-3963-4208-9D5F-963EBCB86B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A2A8-F000-4645-8DFB-4D56B637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0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114F-3963-4208-9D5F-963EBCB86B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A2A8-F000-4645-8DFB-4D56B637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114F-3963-4208-9D5F-963EBCB86B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A2A8-F000-4645-8DFB-4D56B637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5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9E114F-3963-4208-9D5F-963EBCB86B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CCA2A8-F000-4645-8DFB-4D56B637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E114F-3963-4208-9D5F-963EBCB86B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CA2A8-F000-4645-8DFB-4D56B6377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2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9E114F-3963-4208-9D5F-963EBCB86B6C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CCA2A8-F000-4645-8DFB-4D56B6377FE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6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andworkinmain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reworks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entreworks.net/blo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1F97-B9C3-3A45-D35B-8C096BF0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643427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Rural Economic Development: Attracting and Retaining Talent &amp; Business 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8A8AD-3130-4C3B-3328-628BC13BE1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Erik R. Pages</a:t>
            </a:r>
            <a:br>
              <a:rPr lang="en-US" sz="2000" b="1" dirty="0"/>
            </a:br>
            <a:r>
              <a:rPr lang="en-US" sz="2000" b="1" dirty="0"/>
              <a:t>EntreWorks Consulting </a:t>
            </a:r>
          </a:p>
          <a:p>
            <a:r>
              <a:rPr lang="en-US" sz="2000" b="1" dirty="0"/>
              <a:t>April 15, 2025</a:t>
            </a:r>
          </a:p>
        </p:txBody>
      </p:sp>
    </p:spTree>
    <p:extLst>
      <p:ext uri="{BB962C8B-B14F-4D97-AF65-F5344CB8AC3E}">
        <p14:creationId xmlns:p14="http://schemas.microsoft.com/office/powerpoint/2010/main" val="237363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348013-203F-F649-3FB1-8A7B93FC3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 Local and Regional Capacity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17372C-B224-EA88-D8CC-FCE0715230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Low-Capacity Regions Comprise about 50% of all US Communities</a:t>
            </a:r>
          </a:p>
          <a:p>
            <a:pPr lvl="1"/>
            <a:r>
              <a:rPr lang="en-US" sz="2200" dirty="0"/>
              <a:t>Measured by staff and funding levels, civic engagement, access, etc. </a:t>
            </a:r>
          </a:p>
          <a:p>
            <a:r>
              <a:rPr lang="en-US" sz="2400" dirty="0"/>
              <a:t>Most Low-Capacity Regions Unable to Access Federal or other Outside Funds</a:t>
            </a:r>
          </a:p>
          <a:p>
            <a:pPr lvl="1"/>
            <a:r>
              <a:rPr lang="en-US" sz="2200" dirty="0"/>
              <a:t>3% of FEMA funds to Low-Capacity Counties</a:t>
            </a:r>
          </a:p>
          <a:p>
            <a:pPr lvl="1"/>
            <a:r>
              <a:rPr lang="en-US" sz="2200" dirty="0"/>
              <a:t>62% of rural PA Counties Did Not Apply for DOT grants due to capacity constraints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8B42D0-7CCF-B83B-B5E9-3301C897CA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77113" y="2986088"/>
            <a:ext cx="2619375" cy="174307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110DD-C720-299A-887D-1C557CBD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27CB-52E3-F476-24B4-F7FD0E12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7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74632-AE29-9CC6-62B2-29F58757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Getting Serious About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20991-F486-1725-A986-E0E7B67A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Diversify Funding 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Build Capacity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Import Capacity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Change Business Practices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Embrace New Missions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4A8D3-5245-6883-AEC0-9D6783FB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A30C2-A1A6-0411-D001-ADD2E14B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4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1177B-EE09-63A5-AF72-412E0F25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Diversify Our Funding Sources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DBAF0F-2BB8-5421-2A7D-88B125987F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4480" y="2257215"/>
            <a:ext cx="5689601" cy="32004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CB325B-720E-00EA-9E9E-42764D4D35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RETHINK THE COMMUNITY CAPITAL STACK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As Federal/State grant opportunities slow, consider other sources of revenue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Memberships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Fees for Services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Corporate Partnerships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Community Philanthropy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EBB2F-9C15-13A6-45A2-58AEF8CD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CFFB2-A9A0-BF37-BA9C-5B24B72A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75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BFDC-BE3C-215D-E4F6-B25A4CBB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Build New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59F8-2A4A-1B77-1DCC-C1956F48E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i="1" dirty="0"/>
              <a:t>Continue to invest (more!) in community capacity programs like: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Leadership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Peer Networks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Staff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Community Partnering (e.g. Sister Cities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i="1" dirty="0"/>
              <a:t>Recent Federal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Communities of Practice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Economic  Development Recovery Corps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2EDDC-561B-32C8-63C0-867797CC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6C2F3-5C9C-22C0-C0E5-AB5D2CFC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20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75E60-C2F6-87B3-7C52-2A958BAA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16073"/>
          </a:xfrm>
        </p:spPr>
        <p:txBody>
          <a:bodyPr/>
          <a:lstStyle/>
          <a:p>
            <a:r>
              <a:rPr lang="en-US" b="1" dirty="0"/>
              <a:t>Import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547A5-CA8B-F595-3F28-87131692E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02676"/>
            <a:ext cx="10058400" cy="4166418"/>
          </a:xfrm>
        </p:spPr>
        <p:txBody>
          <a:bodyPr>
            <a:noAutofit/>
          </a:bodyPr>
          <a:lstStyle/>
          <a:p>
            <a:r>
              <a:rPr lang="en-US" sz="2400" i="1" dirty="0"/>
              <a:t>Embrace Any and All Approaches to Import Talent and Capacity</a:t>
            </a:r>
          </a:p>
          <a:p>
            <a:pPr lvl="1"/>
            <a:r>
              <a:rPr lang="en-US" sz="2400" dirty="0"/>
              <a:t>Interns</a:t>
            </a:r>
          </a:p>
          <a:p>
            <a:pPr lvl="1"/>
            <a:r>
              <a:rPr lang="en-US" sz="2400" dirty="0"/>
              <a:t>Community Volunteers</a:t>
            </a:r>
          </a:p>
          <a:p>
            <a:pPr lvl="1"/>
            <a:r>
              <a:rPr lang="en-US" sz="2400" dirty="0"/>
              <a:t>Student Teams</a:t>
            </a:r>
          </a:p>
          <a:p>
            <a:pPr lvl="1"/>
            <a:r>
              <a:rPr lang="en-US" sz="2400" dirty="0"/>
              <a:t>Consultants</a:t>
            </a:r>
          </a:p>
          <a:p>
            <a:r>
              <a:rPr lang="en-US" sz="2400" i="1" dirty="0"/>
              <a:t>New Non-Profit Capacity Building Models are Emerging</a:t>
            </a:r>
          </a:p>
          <a:p>
            <a:pPr lvl="1"/>
            <a:r>
              <a:rPr lang="en-US" sz="2400" dirty="0"/>
              <a:t>WV Community Hub</a:t>
            </a:r>
          </a:p>
          <a:p>
            <a:pPr lvl="1"/>
            <a:r>
              <a:rPr lang="en-US" sz="2400" dirty="0"/>
              <a:t>Center on Rural Innovation</a:t>
            </a:r>
          </a:p>
          <a:p>
            <a:pPr lvl="1"/>
            <a:r>
              <a:rPr lang="en-US" sz="2400" dirty="0"/>
              <a:t>Northern Forest Center</a:t>
            </a:r>
          </a:p>
          <a:p>
            <a:pPr lvl="1"/>
            <a:r>
              <a:rPr lang="en-US" sz="2400" dirty="0"/>
              <a:t>Community Builders (CO)</a:t>
            </a:r>
          </a:p>
          <a:p>
            <a:pPr lvl="1"/>
            <a:r>
              <a:rPr lang="en-US" sz="2400" dirty="0" err="1"/>
              <a:t>SolSmart</a:t>
            </a:r>
            <a:r>
              <a:rPr lang="en-US" sz="2400" dirty="0"/>
              <a:t> Program for Solar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F88CD-1BC2-FCE9-3218-AAAE6FC1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016BB-8985-93B6-6AB0-6BB5E549F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7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52B45-8453-5692-C908-EFDCEF62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Embrace New Ways of Doing Business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E165-AE4C-56DB-D353-A77866B61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 Rethink the Grantmaking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 Federal Portal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Streamlined Reporting and Evaluation 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b="1" dirty="0"/>
              <a:t>Rethink Matching Grants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EDA Reauthorization—Eliminates Match for some Small or Distressed Regions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b="1" dirty="0"/>
              <a:t>Rethink Grant Competitions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Tiered Competitions?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Embrace Non-Competitive Grants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b="1" dirty="0"/>
              <a:t>Rethink Technical Assistance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Engage outside help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Provide more proactive outreach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76E53-0D72-D1E4-AF83-DC856166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40382-8930-C2CA-067B-4E54EAF3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93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03D07-12FC-7878-70B6-F7A8DA29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b="1" dirty="0"/>
              <a:t>Invest in Quality of Life</a:t>
            </a:r>
          </a:p>
        </p:txBody>
      </p:sp>
      <p:pic>
        <p:nvPicPr>
          <p:cNvPr id="1026" name="Picture 2" descr="After generations of disinvestment, rural America might be the most  innovative place in the U.S. – Ewing Marion Kauffman Foundation |  Kauffman.org">
            <a:extLst>
              <a:ext uri="{FF2B5EF4-FFF2-40B4-BE49-F238E27FC236}">
                <a16:creationId xmlns:a16="http://schemas.microsoft.com/office/drawing/2014/main" id="{25F074D4-BF0F-23A1-7D59-8EA38699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r="29028" b="-2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01949-0B33-5C9E-CB20-514ACFB0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places offer affordable living while also offering a desirable mix of cultural, recreational, and lifestyle amenities. </a:t>
            </a:r>
          </a:p>
          <a:p>
            <a:pPr>
              <a:spcBef>
                <a:spcPts val="0"/>
              </a:spcBef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Talent Want? </a:t>
            </a:r>
          </a:p>
          <a:p>
            <a:pPr lvl="1">
              <a:spcBef>
                <a:spcPts val="0"/>
              </a:spcBef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Opportunity</a:t>
            </a:r>
          </a:p>
          <a:p>
            <a:pPr lvl="1">
              <a:spcBef>
                <a:spcPts val="0"/>
              </a:spcBef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Anchors</a:t>
            </a:r>
          </a:p>
          <a:p>
            <a:pPr lvl="1">
              <a:spcBef>
                <a:spcPts val="0"/>
              </a:spcBef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Attachment</a:t>
            </a:r>
          </a:p>
          <a:p>
            <a:pPr lvl="1">
              <a:spcBef>
                <a:spcPts val="0"/>
              </a:spcBef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Amenities</a:t>
            </a:r>
          </a:p>
          <a:p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5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8351FD-886A-CA03-EF67-74496246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Region Attractive?  Global Perspectives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6D1380-B135-8B8D-CD73-80C275B4F6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OECD Regional Attractiveness Project (2023)</a:t>
            </a:r>
          </a:p>
          <a:p>
            <a:r>
              <a:rPr lang="en-US" dirty="0"/>
              <a:t>Key Factors: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 digital performance and transportation access (for inward investment)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 housing, internet speed, and the ability to attract international students (for talent development)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Vibrancy, creativity, and natural amenities (for visitor attraction).</a:t>
            </a:r>
          </a:p>
          <a:p>
            <a:endParaRPr lang="en-US" dirty="0"/>
          </a:p>
        </p:txBody>
      </p:sp>
      <p:pic>
        <p:nvPicPr>
          <p:cNvPr id="2052" name="Picture 4" descr="Estudo OCDE Regional Attractiveness">
            <a:extLst>
              <a:ext uri="{FF2B5EF4-FFF2-40B4-BE49-F238E27FC236}">
                <a16:creationId xmlns:a16="http://schemas.microsoft.com/office/drawing/2014/main" id="{977CDC80-F0F8-93AB-B38E-9F2AAC78D7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21" y="2211495"/>
            <a:ext cx="2861553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6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43BD2-9767-186C-399A-519EF9B79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71" y="905933"/>
            <a:ext cx="6299661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81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0FCC-E9C2-415C-4454-B3CD461D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Promising Models—1)Maine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28722-B82E-FA7B-C2D6-C75D34141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67629"/>
            <a:ext cx="5984631" cy="4109334"/>
          </a:xfrm>
        </p:spPr>
        <p:txBody>
          <a:bodyPr>
            <a:normAutofit/>
          </a:bodyPr>
          <a:lstStyle/>
          <a:p>
            <a:r>
              <a:rPr lang="en-US" dirty="0"/>
              <a:t>Highest Levels of In-Migration among US States</a:t>
            </a:r>
          </a:p>
          <a:p>
            <a:pPr lvl="1"/>
            <a:r>
              <a:rPr lang="en-US" sz="2000" dirty="0"/>
              <a:t>Increases in all 16 Maine Counties</a:t>
            </a:r>
          </a:p>
          <a:p>
            <a:r>
              <a:rPr lang="en-US" dirty="0"/>
              <a:t>Key Attraction Factors:</a:t>
            </a:r>
          </a:p>
          <a:p>
            <a:pPr lvl="1">
              <a:lnSpc>
                <a:spcPts val="1650"/>
              </a:lnSpc>
              <a:spcAft>
                <a:spcPts val="1050"/>
              </a:spcAft>
            </a:pPr>
            <a:r>
              <a:rPr lang="en-US" sz="2000" b="0" i="0" dirty="0">
                <a:solidFill>
                  <a:srgbClr val="243238"/>
                </a:solidFill>
                <a:effectLst/>
              </a:rPr>
              <a:t>Outdoor Recreation Amenities</a:t>
            </a:r>
          </a:p>
          <a:p>
            <a:pPr lvl="1">
              <a:lnSpc>
                <a:spcPts val="1650"/>
              </a:lnSpc>
              <a:spcAft>
                <a:spcPts val="1050"/>
              </a:spcAft>
            </a:pPr>
            <a:r>
              <a:rPr lang="en-US" sz="2000" b="0" i="0" dirty="0">
                <a:solidFill>
                  <a:srgbClr val="243238"/>
                </a:solidFill>
                <a:effectLst/>
              </a:rPr>
              <a:t>Social connections:  Closer to family, friends, network.</a:t>
            </a:r>
          </a:p>
          <a:p>
            <a:pPr lvl="1">
              <a:lnSpc>
                <a:spcPts val="1650"/>
              </a:lnSpc>
              <a:spcAft>
                <a:spcPts val="1050"/>
              </a:spcAft>
            </a:pPr>
            <a:r>
              <a:rPr lang="en-US" sz="2000" b="0" i="0" dirty="0">
                <a:solidFill>
                  <a:srgbClr val="243238"/>
                </a:solidFill>
                <a:effectLst/>
              </a:rPr>
              <a:t>Ability to Work Remotely (for self or partner)</a:t>
            </a:r>
          </a:p>
          <a:p>
            <a:pPr lvl="1">
              <a:lnSpc>
                <a:spcPts val="1650"/>
              </a:lnSpc>
              <a:spcAft>
                <a:spcPts val="1050"/>
              </a:spcAft>
            </a:pPr>
            <a:r>
              <a:rPr lang="en-US" sz="2000" b="0" i="0" dirty="0">
                <a:solidFill>
                  <a:srgbClr val="243238"/>
                </a:solidFill>
                <a:effectLst/>
              </a:rPr>
              <a:t>Employment Opportunity (self or partner)</a:t>
            </a:r>
          </a:p>
          <a:p>
            <a:pPr lvl="1">
              <a:lnSpc>
                <a:spcPts val="1650"/>
              </a:lnSpc>
              <a:spcAft>
                <a:spcPts val="1050"/>
              </a:spcAft>
            </a:pPr>
            <a:r>
              <a:rPr lang="en-US" sz="2000" b="0" i="0" dirty="0">
                <a:solidFill>
                  <a:srgbClr val="243238"/>
                </a:solidFill>
                <a:effectLst/>
              </a:rPr>
              <a:t>Community Security</a:t>
            </a:r>
          </a:p>
          <a:p>
            <a:r>
              <a:rPr lang="en-US" dirty="0">
                <a:hlinkClick r:id="rId3"/>
              </a:rPr>
              <a:t>https://www.liveandworkinmaine.com/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Why People Move to Maine">
            <a:extLst>
              <a:ext uri="{FF2B5EF4-FFF2-40B4-BE49-F238E27FC236}">
                <a16:creationId xmlns:a16="http://schemas.microsoft.com/office/drawing/2014/main" id="{6D33CADF-EE36-49FB-141E-232DD52104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80" y="2067629"/>
            <a:ext cx="2733078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3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FE9B9-2256-8438-B21D-6639AE45F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3A27-693A-BE5A-490E-79EBB82DB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Silver Tsunami:  Why we are all workforce development professionals now!</a:t>
            </a:r>
          </a:p>
          <a:p>
            <a:r>
              <a:rPr lang="en-US" sz="2400" dirty="0"/>
              <a:t>From Economic Development to Talent Development</a:t>
            </a:r>
          </a:p>
          <a:p>
            <a:pPr lvl="1"/>
            <a:r>
              <a:rPr lang="en-US" sz="2200" dirty="0"/>
              <a:t>People are the New Companies</a:t>
            </a:r>
          </a:p>
          <a:p>
            <a:r>
              <a:rPr lang="en-US" sz="2400" dirty="0"/>
              <a:t>Embracing New Strategies</a:t>
            </a:r>
          </a:p>
          <a:p>
            <a:pPr lvl="1"/>
            <a:r>
              <a:rPr lang="en-US" sz="2400" dirty="0"/>
              <a:t>Upskilling Current Workforce (Talent Retention)</a:t>
            </a:r>
          </a:p>
          <a:p>
            <a:pPr lvl="1"/>
            <a:r>
              <a:rPr lang="en-US" sz="2400" dirty="0"/>
              <a:t>Support </a:t>
            </a:r>
            <a:r>
              <a:rPr lang="en-US" sz="2400"/>
              <a:t>Local Entrepreneurs</a:t>
            </a:r>
            <a:endParaRPr lang="en-US" sz="2400" dirty="0"/>
          </a:p>
          <a:p>
            <a:pPr lvl="1"/>
            <a:r>
              <a:rPr lang="en-US" sz="2400" dirty="0"/>
              <a:t>Quality of Life (Talent Retention and Attraction)</a:t>
            </a:r>
          </a:p>
          <a:p>
            <a:pPr lvl="1"/>
            <a:r>
              <a:rPr lang="en-US" sz="2400" dirty="0"/>
              <a:t>Building Local Capacity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31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CDA05-F388-28B9-B3D1-E852746E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2) Indiana and READI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986343-44C2-5A25-9A7F-63135A2827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000" dirty="0"/>
              <a:t>Major Regional Investment ($1B)</a:t>
            </a:r>
          </a:p>
          <a:p>
            <a:pPr lvl="1"/>
            <a:r>
              <a:rPr lang="en-US" sz="6000" dirty="0"/>
              <a:t>Backed by ARPA and Lilly Endowment</a:t>
            </a:r>
          </a:p>
          <a:p>
            <a:r>
              <a:rPr lang="en-US" sz="6000" dirty="0"/>
              <a:t>Focused on Quality of Life and Quality of Place</a:t>
            </a:r>
          </a:p>
          <a:p>
            <a:r>
              <a:rPr lang="en-US" sz="6000" dirty="0"/>
              <a:t>Investing in:  </a:t>
            </a:r>
          </a:p>
          <a:p>
            <a:pPr lvl="1"/>
            <a:r>
              <a:rPr lang="en-US" sz="6000" dirty="0"/>
              <a:t>Community Facilities</a:t>
            </a:r>
          </a:p>
          <a:p>
            <a:pPr lvl="1"/>
            <a:r>
              <a:rPr lang="en-US" sz="6000" dirty="0"/>
              <a:t>Trails and Parks</a:t>
            </a:r>
          </a:p>
          <a:p>
            <a:pPr lvl="1"/>
            <a:r>
              <a:rPr lang="en-US" sz="6000" dirty="0"/>
              <a:t>Housing</a:t>
            </a:r>
          </a:p>
          <a:p>
            <a:pPr lvl="1"/>
            <a:r>
              <a:rPr lang="en-US" sz="6000" dirty="0"/>
              <a:t>Innovation Hubs/Coworking Spaces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https://indianareadi.com/</a:t>
            </a:r>
          </a:p>
        </p:txBody>
      </p:sp>
      <p:pic>
        <p:nvPicPr>
          <p:cNvPr id="3074" name="Picture 2" descr="Indiana's READI grants are funded by ARP dollars, meaning additional  guidelines for local projects">
            <a:extLst>
              <a:ext uri="{FF2B5EF4-FFF2-40B4-BE49-F238E27FC236}">
                <a16:creationId xmlns:a16="http://schemas.microsoft.com/office/drawing/2014/main" id="{375CB2DB-88F1-2C29-0A11-08DB2616A2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82" y="1690688"/>
            <a:ext cx="4497049" cy="37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41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63F0-67E0-6824-CBC5-0B3ED66A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Indiana’s First Region</a:t>
            </a:r>
          </a:p>
        </p:txBody>
      </p:sp>
      <p:pic>
        <p:nvPicPr>
          <p:cNvPr id="4098" name="Picture 2" descr="Indiana First – Southwest Indiana Development Council">
            <a:extLst>
              <a:ext uri="{FF2B5EF4-FFF2-40B4-BE49-F238E27FC236}">
                <a16:creationId xmlns:a16="http://schemas.microsoft.com/office/drawing/2014/main" id="{2649C1F1-905C-6C38-C19E-17D118B2BB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3938" y="2024292"/>
            <a:ext cx="4304762" cy="36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2F4B6-D06A-2193-B746-40E3297891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Workforce </a:t>
            </a:r>
          </a:p>
          <a:p>
            <a:pPr lvl="1"/>
            <a:r>
              <a:rPr lang="en-US" sz="2400" dirty="0"/>
              <a:t>Health Care Simulation Lab</a:t>
            </a:r>
          </a:p>
          <a:p>
            <a:pPr lvl="1"/>
            <a:r>
              <a:rPr lang="en-US" sz="2400" dirty="0"/>
              <a:t>Megasite Upgrades</a:t>
            </a:r>
          </a:p>
          <a:p>
            <a:pPr lvl="1"/>
            <a:r>
              <a:rPr lang="en-US" sz="2400" dirty="0"/>
              <a:t>Expanded Tech Training (Ivy Tech)</a:t>
            </a:r>
          </a:p>
          <a:p>
            <a:r>
              <a:rPr lang="en-US" sz="2400" dirty="0"/>
              <a:t>Housing (9 Local Projects)</a:t>
            </a:r>
          </a:p>
          <a:p>
            <a:r>
              <a:rPr lang="en-US" sz="2400" dirty="0"/>
              <a:t>Quality of Life</a:t>
            </a:r>
          </a:p>
          <a:p>
            <a:pPr lvl="1"/>
            <a:r>
              <a:rPr lang="en-US" sz="2400" dirty="0"/>
              <a:t>New Sports Complex</a:t>
            </a:r>
          </a:p>
          <a:p>
            <a:pPr lvl="1"/>
            <a:r>
              <a:rPr lang="en-US" sz="2400" dirty="0"/>
              <a:t>Local Amphitheater</a:t>
            </a:r>
          </a:p>
          <a:p>
            <a:pPr lvl="1"/>
            <a:r>
              <a:rPr lang="en-US" sz="2400" dirty="0"/>
              <a:t>Playground/Trail Upgrades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11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A9FB03-950E-470D-8FBC-8B4B1520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Guiding Questions to Consider: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06C789-76AE-42EE-8CE6-701EABB67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Are we effectively supporting skills development and wealth creation opportunities for all residents? </a:t>
            </a:r>
          </a:p>
          <a:p>
            <a:pPr lvl="1"/>
            <a:r>
              <a:rPr lang="en-US" sz="2400" dirty="0"/>
              <a:t>Are we growing our talent base? </a:t>
            </a:r>
          </a:p>
          <a:p>
            <a:r>
              <a:rPr lang="en-US" sz="2400" dirty="0"/>
              <a:t>Have we aligned/connected regional economic, community and workforce development efforts? </a:t>
            </a:r>
          </a:p>
          <a:p>
            <a:r>
              <a:rPr lang="en-US" sz="2400" dirty="0"/>
              <a:t>Are we developing new amenities that can attract and retain talent? </a:t>
            </a:r>
          </a:p>
          <a:p>
            <a:r>
              <a:rPr lang="en-US" sz="2400" dirty="0"/>
              <a:t>Are we diversifying our local economy? </a:t>
            </a:r>
          </a:p>
          <a:p>
            <a:r>
              <a:rPr lang="en-US" sz="2400" dirty="0"/>
              <a:t>Are we future ready?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6BF1B-8805-4E25-B507-4FD23E1C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0EDFD-737E-4AA5-8EB1-8B2FE116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57068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Contact Information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904671" y="1811585"/>
            <a:ext cx="10635395" cy="46482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z="2400" dirty="0">
                <a:latin typeface="+mj-lt"/>
              </a:rPr>
              <a:t>Erik R. Pages</a:t>
            </a:r>
          </a:p>
          <a:p>
            <a:pPr>
              <a:buFont typeface="Georgia" pitchFamily="18" charset="0"/>
              <a:buNone/>
            </a:pPr>
            <a:r>
              <a:rPr lang="en-US" sz="2400" dirty="0">
                <a:latin typeface="+mj-lt"/>
              </a:rPr>
              <a:t>EntreWorks Consulting</a:t>
            </a:r>
          </a:p>
          <a:p>
            <a:pPr>
              <a:buFont typeface="Georgia" pitchFamily="18" charset="0"/>
              <a:buNone/>
            </a:pPr>
            <a:r>
              <a:rPr lang="en-US" sz="2400" dirty="0">
                <a:solidFill>
                  <a:schemeClr val="accent1"/>
                </a:solidFill>
                <a:latin typeface="+mj-lt"/>
              </a:rPr>
              <a:t>epages@entreworks.net</a:t>
            </a:r>
          </a:p>
          <a:p>
            <a:pPr>
              <a:buFont typeface="Georgia" pitchFamily="18" charset="0"/>
              <a:buNone/>
            </a:pPr>
            <a:r>
              <a:rPr lang="en-US" sz="2400" dirty="0">
                <a:latin typeface="+mj-lt"/>
              </a:rPr>
              <a:t>703-237-2506</a:t>
            </a:r>
          </a:p>
          <a:p>
            <a:pPr>
              <a:buFont typeface="Georgia" pitchFamily="18" charset="0"/>
              <a:buNone/>
            </a:pPr>
            <a:r>
              <a:rPr lang="en-US" sz="2400" dirty="0">
                <a:latin typeface="Arial" charset="0"/>
                <a:hlinkClick r:id="rId3"/>
              </a:rPr>
              <a:t>www.entreworks.net</a:t>
            </a:r>
            <a:endParaRPr lang="en-US" sz="2400" dirty="0">
              <a:latin typeface="Arial" charset="0"/>
            </a:endParaRPr>
          </a:p>
          <a:p>
            <a:pPr>
              <a:buFont typeface="Georgia" pitchFamily="18" charset="0"/>
              <a:buNone/>
            </a:pPr>
            <a:r>
              <a:rPr lang="en-US" sz="2400" dirty="0">
                <a:latin typeface="Arial" charset="0"/>
              </a:rPr>
              <a:t>BLOG:  </a:t>
            </a:r>
            <a:r>
              <a:rPr lang="en-US" sz="2400" dirty="0">
                <a:solidFill>
                  <a:schemeClr val="accent1"/>
                </a:solidFill>
                <a:latin typeface="Arial" charset="0"/>
                <a:hlinkClick r:id="rId4"/>
              </a:rPr>
              <a:t>www.entreworks.net/blog</a:t>
            </a:r>
            <a:endParaRPr lang="en-US" sz="2400" dirty="0">
              <a:solidFill>
                <a:schemeClr val="accent1"/>
              </a:solidFill>
              <a:latin typeface="Arial" charset="0"/>
            </a:endParaRPr>
          </a:p>
          <a:p>
            <a:pPr>
              <a:buFont typeface="Georgia" pitchFamily="18" charset="0"/>
              <a:buNone/>
            </a:pPr>
            <a:r>
              <a:rPr lang="en-US" sz="2400" dirty="0">
                <a:latin typeface="Arial" charset="0"/>
              </a:rPr>
              <a:t>Newsletter Sign-Up: </a:t>
            </a: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http://www.entreworks.net/Newsletter.php</a:t>
            </a:r>
          </a:p>
          <a:p>
            <a:endParaRPr lang="en-US" dirty="0">
              <a:solidFill>
                <a:schemeClr val="accent1"/>
              </a:solidFill>
              <a:latin typeface="Arial" charset="0"/>
            </a:endParaRPr>
          </a:p>
          <a:p>
            <a:pPr algn="ctr">
              <a:buFont typeface="Georgia" pitchFamily="18" charset="0"/>
              <a:buNone/>
            </a:pPr>
            <a:endParaRPr lang="en-US" dirty="0">
              <a:latin typeface="+mj-lt"/>
            </a:endParaRPr>
          </a:p>
          <a:p>
            <a:pPr algn="ctr">
              <a:buFont typeface="Georgia" pitchFamily="18" charset="0"/>
              <a:buNone/>
            </a:pP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825727"/>
              </p:ext>
            </p:extLst>
          </p:nvPr>
        </p:nvGraphicFramePr>
        <p:xfrm>
          <a:off x="651934" y="5410200"/>
          <a:ext cx="521546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749365" imgH="777307" progId="">
                  <p:embed/>
                </p:oleObj>
              </mc:Choice>
              <mc:Fallback>
                <p:oleObj name="Photo Editor Photo" r:id="rId5" imgW="3749365" imgH="777307" progId="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34" y="5410200"/>
                        <a:ext cx="5215466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BC800-FD74-487E-A001-246D2EBC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C2FABC-A4E8-4501-BBE6-6DA13F6B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2970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2993-C368-C5FB-2A2F-17411DE7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Coming (and Current) Talent Storm</a:t>
            </a:r>
          </a:p>
        </p:txBody>
      </p:sp>
      <p:pic>
        <p:nvPicPr>
          <p:cNvPr id="9" name="Picture 4" descr="BLA projections wrong infographic">
            <a:extLst>
              <a:ext uri="{FF2B5EF4-FFF2-40B4-BE49-F238E27FC236}">
                <a16:creationId xmlns:a16="http://schemas.microsoft.com/office/drawing/2014/main" id="{FDBA754C-EB51-9CDB-9A16-2C020C53D6E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1" y="1915682"/>
            <a:ext cx="5181600" cy="321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EEFC952-9A0E-7F60-EFFE-81694A7D888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3542852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036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16CA-89A3-1CE9-8F1C-370A7A4C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Demographic Forces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683B-BD07-A31D-D661-2AC64A48A1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5500" dirty="0"/>
              <a:t>Boomers are retiring at faster rates (and earlier) than expected</a:t>
            </a:r>
          </a:p>
          <a:p>
            <a:pPr lvl="1"/>
            <a:r>
              <a:rPr lang="en-US" sz="5500" dirty="0"/>
              <a:t>Actual Avg. US Retirement Age:  61</a:t>
            </a:r>
          </a:p>
          <a:p>
            <a:r>
              <a:rPr lang="en-US" sz="5500" dirty="0"/>
              <a:t>Labor Force Participation Rates at Historic Lows (around 61%)</a:t>
            </a:r>
          </a:p>
          <a:p>
            <a:pPr lvl="1"/>
            <a:r>
              <a:rPr lang="en-US" sz="5500" dirty="0"/>
              <a:t>100m Americans currently not in workforce</a:t>
            </a:r>
          </a:p>
          <a:p>
            <a:pPr lvl="2"/>
            <a:r>
              <a:rPr lang="en-US" sz="5500" dirty="0"/>
              <a:t>Higher share in rural areas</a:t>
            </a:r>
          </a:p>
          <a:p>
            <a:pPr lvl="1"/>
            <a:r>
              <a:rPr lang="en-US" sz="5500" dirty="0"/>
              <a:t> Growing Role of Transfer Payments </a:t>
            </a:r>
          </a:p>
          <a:p>
            <a:pPr lvl="2"/>
            <a:r>
              <a:rPr lang="en-US" sz="5500" dirty="0"/>
              <a:t>53% of US counties receive at least ¼ of income from transfer payments (SS, health, disability, etc.)</a:t>
            </a:r>
          </a:p>
          <a:p>
            <a:r>
              <a:rPr lang="en-US" sz="5500" dirty="0"/>
              <a:t>Sources of New Workers Less Promising</a:t>
            </a:r>
          </a:p>
          <a:p>
            <a:pPr lvl="1"/>
            <a:r>
              <a:rPr lang="en-US" sz="5500" dirty="0"/>
              <a:t>Immigration Crackdowns</a:t>
            </a:r>
          </a:p>
          <a:p>
            <a:pPr lvl="1"/>
            <a:r>
              <a:rPr lang="en-US" sz="5500" dirty="0"/>
              <a:t>Lower Birth Rates</a:t>
            </a:r>
          </a:p>
          <a:p>
            <a:r>
              <a:rPr lang="en-US" sz="5500" dirty="0"/>
              <a:t>Plus, mismatch between current skills/competencies and employer needs</a:t>
            </a:r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1026" name="Picture 2" descr="Lightcast Economists Tracking Labor ...">
            <a:extLst>
              <a:ext uri="{FF2B5EF4-FFF2-40B4-BE49-F238E27FC236}">
                <a16:creationId xmlns:a16="http://schemas.microsoft.com/office/drawing/2014/main" id="{0560CFA3-498C-C6D8-041E-4FAC0BA573F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95" y="2302933"/>
            <a:ext cx="3323868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90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21DF-F2D8-1D38-1F57-8AF26308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Strategies to Survive (and Thrive!)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E82B-F321-EB33-7C23-17D4CC743B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The New 3-Legged Stool</a:t>
            </a:r>
          </a:p>
          <a:p>
            <a:pPr lvl="1"/>
            <a:r>
              <a:rPr lang="en-US" sz="2400" dirty="0"/>
              <a:t>Attract, Retain &amp; Develop Talent</a:t>
            </a:r>
          </a:p>
          <a:p>
            <a:r>
              <a:rPr lang="en-US" sz="2400" dirty="0"/>
              <a:t>Potential Focus Areas</a:t>
            </a:r>
          </a:p>
          <a:p>
            <a:pPr lvl="1"/>
            <a:r>
              <a:rPr lang="en-US" sz="2400" dirty="0"/>
              <a:t>Upskill and Engage Current Workforce</a:t>
            </a:r>
          </a:p>
          <a:p>
            <a:pPr lvl="1"/>
            <a:r>
              <a:rPr lang="en-US" sz="2400" dirty="0"/>
              <a:t>Support Local Entrepreneurs</a:t>
            </a:r>
          </a:p>
          <a:p>
            <a:pPr lvl="1"/>
            <a:r>
              <a:rPr lang="en-US" sz="2400" dirty="0"/>
              <a:t>Build Local and Regional Capacity</a:t>
            </a:r>
          </a:p>
          <a:p>
            <a:pPr lvl="1"/>
            <a:r>
              <a:rPr lang="en-US" sz="2400" dirty="0"/>
              <a:t>Invest in Quality of Life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480494-01EC-8310-4C79-D4624378EC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1526" y="1846263"/>
            <a:ext cx="4650548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48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6656-6702-4E08-8DEA-5B9D29E2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Upskill and Engage Current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B9E3-8B34-477D-A87A-592850E0E9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Embrace an “All Hands-on Deck”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Mentality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Talent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 Workforce Development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Training and Education Matter but so do: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Available and Affordable Housing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Affordable Broadband for Remote Work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Amenities and Things to Do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0C1BCB-69C4-4163-BFBC-11DBD9E611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2817" y="2796834"/>
            <a:ext cx="4334004" cy="18288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68802-3C4D-413C-84AD-42458D587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44D34-68B1-407B-8743-27BCDADA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CCBE5E-47C4-D10C-0990-C1A4D4F8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Workforce Development Models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EF18B-C6EC-9E76-DD83-2C6DFDAE1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4057"/>
            <a:ext cx="10058400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3000" i="1" dirty="0"/>
              <a:t>Some Strategies to Consider:</a:t>
            </a:r>
          </a:p>
          <a:p>
            <a:r>
              <a:rPr lang="en-US" sz="2400" dirty="0"/>
              <a:t>Expanded Career Counseling</a:t>
            </a:r>
          </a:p>
          <a:p>
            <a:pPr lvl="1"/>
            <a:r>
              <a:rPr lang="en-US" sz="2400" dirty="0"/>
              <a:t>Career Compass (LA)</a:t>
            </a:r>
          </a:p>
          <a:p>
            <a:r>
              <a:rPr lang="en-US" sz="2400" dirty="0"/>
              <a:t>Free Community College/More Dual Enrollment </a:t>
            </a:r>
          </a:p>
          <a:p>
            <a:pPr lvl="1"/>
            <a:r>
              <a:rPr lang="en-US" sz="2400" dirty="0"/>
              <a:t>Michigan Reconnect:  “Last dollar” funds to support cost-free community college education</a:t>
            </a:r>
          </a:p>
          <a:p>
            <a:r>
              <a:rPr lang="en-US" sz="2400" dirty="0"/>
              <a:t>Target Key Populations</a:t>
            </a:r>
          </a:p>
          <a:p>
            <a:pPr lvl="1"/>
            <a:r>
              <a:rPr lang="en-US" sz="2400" dirty="0"/>
              <a:t>JFF Disconnected Youth programs </a:t>
            </a:r>
          </a:p>
          <a:p>
            <a:r>
              <a:rPr lang="en-US" sz="2400" dirty="0"/>
              <a:t>Upskilling of Existing Workforce</a:t>
            </a:r>
          </a:p>
          <a:p>
            <a:pPr lvl="1"/>
            <a:r>
              <a:rPr lang="en-US" sz="2400" dirty="0"/>
              <a:t>Michigan Employer Resource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7373-BB1D-D76E-7563-0BFA781B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Support Local Entrepreneurs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CDC01B-E941-C86C-E728-DA3F1A9209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354636"/>
            <a:ext cx="4938712" cy="300597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B3CC5F-703D-993D-8793-64835D4438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Supporting Entrepreneurs Creates Local Jobs &amp; Wealth</a:t>
            </a:r>
          </a:p>
          <a:p>
            <a:r>
              <a:rPr lang="en-US" dirty="0"/>
              <a:t>It also:</a:t>
            </a:r>
          </a:p>
          <a:p>
            <a:pPr lvl="1"/>
            <a:r>
              <a:rPr lang="en-US" dirty="0"/>
              <a:t>Helps Diversify Local Economy</a:t>
            </a:r>
          </a:p>
          <a:p>
            <a:pPr lvl="1"/>
            <a:r>
              <a:rPr lang="en-US" dirty="0"/>
              <a:t>Revitalizes Downtown Areas</a:t>
            </a:r>
          </a:p>
          <a:p>
            <a:pPr lvl="1"/>
            <a:r>
              <a:rPr lang="en-US" dirty="0"/>
              <a:t>Creates a Local Sense of Hope/Momentum</a:t>
            </a:r>
          </a:p>
          <a:p>
            <a:pPr lvl="1"/>
            <a:r>
              <a:rPr lang="en-US" dirty="0"/>
              <a:t>Empowers Local People</a:t>
            </a:r>
          </a:p>
          <a:p>
            <a:pPr lvl="1"/>
            <a:r>
              <a:rPr lang="en-US"/>
              <a:t>Attracts New Residents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ABD9E-C4D6-7B84-7C1C-9A9C3837A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Lessons from Marion NC</a:t>
            </a:r>
          </a:p>
        </p:txBody>
      </p:sp>
      <p:pic>
        <p:nvPicPr>
          <p:cNvPr id="6" name="Content Placeholder 5" descr="A person and person standing in front of a restaurant&#10;&#10;AI-generated content may be incorrect.">
            <a:extLst>
              <a:ext uri="{FF2B5EF4-FFF2-40B4-BE49-F238E27FC236}">
                <a16:creationId xmlns:a16="http://schemas.microsoft.com/office/drawing/2014/main" id="{DC500577-6FB1-A1DC-0F33-931CB80D23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9" y="1845735"/>
            <a:ext cx="2648447" cy="1920240"/>
          </a:xfrm>
        </p:spPr>
      </p:pic>
      <p:pic>
        <p:nvPicPr>
          <p:cNvPr id="10" name="Picture 9" descr="A group of people posing for a photo">
            <a:extLst>
              <a:ext uri="{FF2B5EF4-FFF2-40B4-BE49-F238E27FC236}">
                <a16:creationId xmlns:a16="http://schemas.microsoft.com/office/drawing/2014/main" id="{8E934CA4-95D9-57FE-8717-370DF794C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10" y="2117433"/>
            <a:ext cx="2638406" cy="2286000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750D805-2945-C7A4-D265-A3B107FE0E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Started Growing Entrepreneurs Marion in 2016</a:t>
            </a:r>
          </a:p>
          <a:p>
            <a:r>
              <a:rPr lang="en-US" sz="2400" dirty="0"/>
              <a:t>Since then, </a:t>
            </a:r>
          </a:p>
          <a:p>
            <a:pPr lvl="1"/>
            <a:r>
              <a:rPr lang="en-US" sz="2400" dirty="0"/>
              <a:t>Trained 206 Local Entrepreneurs</a:t>
            </a:r>
          </a:p>
          <a:p>
            <a:pPr lvl="2"/>
            <a:r>
              <a:rPr lang="en-US" sz="2000" dirty="0"/>
              <a:t>Who Have Started 63 New Ventures</a:t>
            </a:r>
          </a:p>
          <a:p>
            <a:pPr lvl="2"/>
            <a:r>
              <a:rPr lang="en-US" sz="2000" dirty="0"/>
              <a:t>Retained 30 Businesses</a:t>
            </a:r>
          </a:p>
          <a:p>
            <a:pPr lvl="2"/>
            <a:r>
              <a:rPr lang="en-US" sz="2000" dirty="0"/>
              <a:t>Created/Retained 211 jobs</a:t>
            </a:r>
          </a:p>
          <a:p>
            <a:pPr lvl="2"/>
            <a:r>
              <a:rPr lang="en-US" sz="2000" dirty="0"/>
              <a:t>Invested $4.1m in downtown district</a:t>
            </a:r>
          </a:p>
          <a:p>
            <a:pPr lvl="1"/>
            <a:endParaRPr lang="en-US" dirty="0"/>
          </a:p>
        </p:txBody>
      </p:sp>
      <p:pic>
        <p:nvPicPr>
          <p:cNvPr id="17" name="Content Placeholder 13" descr="A group of people sitting at a bar">
            <a:extLst>
              <a:ext uri="{FF2B5EF4-FFF2-40B4-BE49-F238E27FC236}">
                <a16:creationId xmlns:a16="http://schemas.microsoft.com/office/drawing/2014/main" id="{4513D2E5-8780-2BEA-B974-74399F77D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4501756"/>
            <a:ext cx="307622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286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</TotalTime>
  <Words>1376</Words>
  <Application>Microsoft Office PowerPoint</Application>
  <PresentationFormat>Widescreen</PresentationFormat>
  <Paragraphs>229</Paragraphs>
  <Slides>23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Aptos</vt:lpstr>
      <vt:lpstr>Arial</vt:lpstr>
      <vt:lpstr>Caecilia LT Pro</vt:lpstr>
      <vt:lpstr>Calibri</vt:lpstr>
      <vt:lpstr>Calibri Light</vt:lpstr>
      <vt:lpstr>Georgia</vt:lpstr>
      <vt:lpstr>Poppins</vt:lpstr>
      <vt:lpstr>Symbol</vt:lpstr>
      <vt:lpstr>Wingdings</vt:lpstr>
      <vt:lpstr>Retrospect</vt:lpstr>
      <vt:lpstr>Photo Editor Photo</vt:lpstr>
      <vt:lpstr>Rural Economic Development: Attracting and Retaining Talent &amp; Business </vt:lpstr>
      <vt:lpstr>Today’s Presentation</vt:lpstr>
      <vt:lpstr>The Coming (and Current) Talent Storm</vt:lpstr>
      <vt:lpstr>Key Demographic Forces at Work</vt:lpstr>
      <vt:lpstr>Strategies to Survive (and Thrive!)</vt:lpstr>
      <vt:lpstr>Upskill and Engage Current Workforce</vt:lpstr>
      <vt:lpstr>New Workforce Development Models</vt:lpstr>
      <vt:lpstr>Support Local Entrepreneurs</vt:lpstr>
      <vt:lpstr>Lessons from Marion NC</vt:lpstr>
      <vt:lpstr>Build Local and Regional Capacity</vt:lpstr>
      <vt:lpstr>Getting Serious About Capacity</vt:lpstr>
      <vt:lpstr>Diversify Our Funding Sources</vt:lpstr>
      <vt:lpstr>Build New Capacity</vt:lpstr>
      <vt:lpstr>Import Capacity</vt:lpstr>
      <vt:lpstr>Embrace New Ways of Doing Business </vt:lpstr>
      <vt:lpstr> Invest in Quality of Life</vt:lpstr>
      <vt:lpstr>What Makes A Region Attractive?  Global Perspectives</vt:lpstr>
      <vt:lpstr>PowerPoint Presentation</vt:lpstr>
      <vt:lpstr>Two Promising Models—1)Maine </vt:lpstr>
      <vt:lpstr>2) Indiana and READI</vt:lpstr>
      <vt:lpstr>Indiana’s First Region</vt:lpstr>
      <vt:lpstr>Guiding Questions to Consider:  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Pages</dc:creator>
  <cp:lastModifiedBy>Jack Morgan</cp:lastModifiedBy>
  <cp:revision>2</cp:revision>
  <dcterms:created xsi:type="dcterms:W3CDTF">2025-03-31T18:55:51Z</dcterms:created>
  <dcterms:modified xsi:type="dcterms:W3CDTF">2025-04-09T16:44:52Z</dcterms:modified>
</cp:coreProperties>
</file>