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410" r:id="rId5"/>
    <p:sldId id="383" r:id="rId6"/>
    <p:sldId id="409" r:id="rId7"/>
    <p:sldId id="389" r:id="rId8"/>
    <p:sldId id="391" r:id="rId9"/>
    <p:sldId id="397" r:id="rId10"/>
    <p:sldId id="408" r:id="rId11"/>
    <p:sldId id="406" r:id="rId12"/>
    <p:sldId id="405" r:id="rId13"/>
    <p:sldId id="404" r:id="rId14"/>
    <p:sldId id="398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19C65-62ED-4589-9457-89B728097321}" v="30" dt="2025-03-28T16:57:12.473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327" autoAdjust="0"/>
  </p:normalViewPr>
  <p:slideViewPr>
    <p:cSldViewPr snapToGrid="0">
      <p:cViewPr varScale="1">
        <p:scale>
          <a:sx n="63" d="100"/>
          <a:sy n="63" d="100"/>
        </p:scale>
        <p:origin x="76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3E3F8-8185-F97B-2F08-1F44FCE2A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3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krpc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6715" y="411479"/>
            <a:ext cx="6789589" cy="3291840"/>
          </a:xfrm>
        </p:spPr>
        <p:txBody>
          <a:bodyPr/>
          <a:lstStyle/>
          <a:p>
            <a:r>
              <a:rPr lang="en-US" dirty="0"/>
              <a:t>Safe Streets for All Comprehensive Safety Action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2FC65-5F0B-96EF-77E5-D97301C46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1509" y="4444585"/>
            <a:ext cx="3116904" cy="19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9DC4-8B30-98A0-5BAB-C78BA4A4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</p:spPr>
        <p:txBody>
          <a:bodyPr/>
          <a:lstStyle/>
          <a:p>
            <a:r>
              <a:rPr lang="en-US" dirty="0"/>
              <a:t>Challenge and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FB3A-B62C-3DAB-4FD1-B4EBDD650A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23" y="2676525"/>
            <a:ext cx="4830916" cy="3597470"/>
          </a:xfrm>
        </p:spPr>
        <p:txBody>
          <a:bodyPr>
            <a:normAutofit/>
          </a:bodyPr>
          <a:lstStyle/>
          <a:p>
            <a:r>
              <a:rPr lang="en-US" dirty="0"/>
              <a:t>The Challenge:</a:t>
            </a:r>
          </a:p>
          <a:p>
            <a:pPr lvl="1"/>
            <a:r>
              <a:rPr lang="en-US" dirty="0"/>
              <a:t>Community attendance at county level meetings</a:t>
            </a:r>
          </a:p>
          <a:p>
            <a:pPr lvl="1"/>
            <a:r>
              <a:rPr lang="en-US" dirty="0"/>
              <a:t>Understanding local concerns and interests</a:t>
            </a:r>
          </a:p>
          <a:p>
            <a:pPr lvl="1"/>
            <a:r>
              <a:rPr lang="en-US" dirty="0"/>
              <a:t>Building trust within the community</a:t>
            </a:r>
          </a:p>
          <a:p>
            <a:pPr lvl="1"/>
            <a:r>
              <a:rPr lang="en-US" dirty="0"/>
              <a:t>Facilitation of discussions and feedback</a:t>
            </a:r>
          </a:p>
          <a:p>
            <a:pPr lvl="1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EDFB1A-9CDD-6F90-A83F-0920E4A391DA}"/>
              </a:ext>
            </a:extLst>
          </p:cNvPr>
          <p:cNvSpPr txBox="1">
            <a:spLocks/>
          </p:cNvSpPr>
          <p:nvPr/>
        </p:nvSpPr>
        <p:spPr>
          <a:xfrm>
            <a:off x="5754638" y="2676525"/>
            <a:ext cx="4830916" cy="359747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Solution:</a:t>
            </a:r>
          </a:p>
          <a:p>
            <a:pPr lvl="1"/>
            <a:r>
              <a:rPr lang="en-US" dirty="0"/>
              <a:t>Recruit a “cheerleader” from each county</a:t>
            </a:r>
          </a:p>
          <a:p>
            <a:pPr lvl="1"/>
            <a:r>
              <a:rPr lang="en-US" dirty="0"/>
              <a:t>Leverage existing networks to encourage local participation</a:t>
            </a:r>
          </a:p>
          <a:p>
            <a:pPr lvl="1"/>
            <a:r>
              <a:rPr lang="en-US" dirty="0"/>
              <a:t>Can lead to more effective outreach and higher turnout</a:t>
            </a:r>
          </a:p>
          <a:p>
            <a:pPr lvl="1"/>
            <a:r>
              <a:rPr lang="en-US" dirty="0"/>
              <a:t>Share event details and increase visibility and engagement</a:t>
            </a:r>
          </a:p>
          <a:p>
            <a:pPr marL="40233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/>
          <a:lstStyle/>
          <a:p>
            <a:r>
              <a:rPr lang="en-US" dirty="0"/>
              <a:t>Carey Spoon</a:t>
            </a:r>
          </a:p>
          <a:p>
            <a:r>
              <a:rPr lang="en-US" dirty="0"/>
              <a:t>620-431-0080</a:t>
            </a:r>
          </a:p>
          <a:p>
            <a:r>
              <a:rPr lang="en-US" dirty="0"/>
              <a:t>director@sekrpc.org</a:t>
            </a:r>
          </a:p>
          <a:p>
            <a:r>
              <a:rPr lang="en-US" dirty="0">
                <a:solidFill>
                  <a:srgbClr val="4495A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www.sekrpc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</a:t>
            </a:r>
            <a:r>
              <a:rPr lang="en-US" dirty="0"/>
              <a:t> </a:t>
            </a:r>
          </a:p>
        </p:txBody>
      </p:sp>
      <p:pic>
        <p:nvPicPr>
          <p:cNvPr id="4" name="Picture 3" descr="A logo with buildings and trees&#10;&#10;AI-generated content may be incorrect.">
            <a:extLst>
              <a:ext uri="{FF2B5EF4-FFF2-40B4-BE49-F238E27FC236}">
                <a16:creationId xmlns:a16="http://schemas.microsoft.com/office/drawing/2014/main" id="{A442E428-ABBE-70FF-817C-B2FA212A8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31" y="4092315"/>
            <a:ext cx="3116904" cy="193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>
            <a:normAutofit fontScale="70000" lnSpcReduction="20000"/>
          </a:bodyPr>
          <a:lstStyle/>
          <a:p>
            <a:r>
              <a:rPr lang="en-US" dirty="0"/>
              <a:t>About SEKRPC</a:t>
            </a:r>
          </a:p>
          <a:p>
            <a:r>
              <a:rPr lang="en-US" dirty="0"/>
              <a:t>Project Funding Sources</a:t>
            </a:r>
          </a:p>
          <a:p>
            <a:r>
              <a:rPr lang="en-US" dirty="0"/>
              <a:t>Project Goals</a:t>
            </a:r>
          </a:p>
          <a:p>
            <a:r>
              <a:rPr lang="en-US"/>
              <a:t>SEKRPC’s </a:t>
            </a:r>
            <a:r>
              <a:rPr lang="en-US" dirty="0"/>
              <a:t>Role</a:t>
            </a:r>
          </a:p>
          <a:p>
            <a:r>
              <a:rPr lang="en-US" dirty="0"/>
              <a:t>Results to Date</a:t>
            </a:r>
          </a:p>
          <a:p>
            <a:r>
              <a:rPr lang="en-US" dirty="0"/>
              <a:t>Impact</a:t>
            </a:r>
          </a:p>
          <a:p>
            <a:r>
              <a:rPr lang="en-US" dirty="0"/>
              <a:t>SS4A and CEDS</a:t>
            </a:r>
          </a:p>
          <a:p>
            <a:r>
              <a:rPr lang="en-US" dirty="0"/>
              <a:t>Challenge and Solution</a:t>
            </a: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3291840"/>
          </a:xfrm>
        </p:spPr>
        <p:txBody>
          <a:bodyPr/>
          <a:lstStyle/>
          <a:p>
            <a:r>
              <a:rPr lang="en-US" dirty="0"/>
              <a:t>About SEKRPC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C07E2F-807E-4FCF-66F3-BBFA8766D12D}"/>
              </a:ext>
            </a:extLst>
          </p:cNvPr>
          <p:cNvSpPr txBox="1"/>
          <p:nvPr/>
        </p:nvSpPr>
        <p:spPr>
          <a:xfrm>
            <a:off x="6309359" y="4183661"/>
            <a:ext cx="471487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Serves a 12-county area </a:t>
            </a:r>
          </a:p>
          <a:p>
            <a:endParaRPr lang="en-US" sz="2000" dirty="0"/>
          </a:p>
          <a:p>
            <a:r>
              <a:rPr lang="en-US" sz="2000" dirty="0"/>
              <a:t>Covers 7,134 square miles</a:t>
            </a:r>
          </a:p>
          <a:p>
            <a:endParaRPr lang="en-US" sz="2000" dirty="0"/>
          </a:p>
          <a:p>
            <a:r>
              <a:rPr lang="en-US" sz="2000" dirty="0"/>
              <a:t>Includes 155 communities</a:t>
            </a:r>
          </a:p>
          <a:p>
            <a:endParaRPr lang="en-US" sz="2000" dirty="0"/>
          </a:p>
          <a:p>
            <a:r>
              <a:rPr lang="en-US" sz="2000" dirty="0"/>
              <a:t>5 full-time team members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 map of missouri with names&#10;&#10;AI-generated content may be incorrect.">
            <a:extLst>
              <a:ext uri="{FF2B5EF4-FFF2-40B4-BE49-F238E27FC236}">
                <a16:creationId xmlns:a16="http://schemas.microsoft.com/office/drawing/2014/main" id="{3916948F-C5B5-75B6-E9C5-6BA4A1FE3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0" y="444933"/>
            <a:ext cx="4619491" cy="59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/>
          <a:lstStyle/>
          <a:p>
            <a:r>
              <a:rPr lang="en-US" dirty="0"/>
              <a:t>Project Funding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486074"/>
            <a:ext cx="5139128" cy="38858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$800,000 from the U.S. Department of Transportation Safe Streets for All Program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$200,000 from the Kanas Department of Transportation SS4A Match Program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$35,000 in-kind from the SEKRPC for project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Project Goals: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7"/>
            <a:ext cx="7810500" cy="3917195"/>
          </a:xfrm>
        </p:spPr>
        <p:txBody>
          <a:bodyPr>
            <a:normAutofit/>
          </a:bodyPr>
          <a:lstStyle/>
          <a:p>
            <a:r>
              <a:rPr lang="en-US" dirty="0"/>
              <a:t>Develop a Comprehensive Safety Action Plan aimed at enhancing safety across the 12-county region</a:t>
            </a:r>
          </a:p>
          <a:p>
            <a:pPr lvl="1"/>
            <a:r>
              <a:rPr lang="en-US" dirty="0"/>
              <a:t>Identify areas of transportation challenges, efficiency, and safety concerns for residents and commerce movement throughout the region</a:t>
            </a:r>
          </a:p>
          <a:p>
            <a:pPr lvl="1"/>
            <a:r>
              <a:rPr lang="en-US" dirty="0"/>
              <a:t>Provide targeted improvements through actionable solutions</a:t>
            </a:r>
          </a:p>
          <a:p>
            <a:r>
              <a:rPr lang="en-US" dirty="0"/>
              <a:t>Plan will provide a framework for decision-makers</a:t>
            </a:r>
          </a:p>
          <a:p>
            <a:r>
              <a:rPr lang="en-US" dirty="0"/>
              <a:t>Plan will serve as a supporting document for communities and counties to seek additional funding from federal and state sources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looking at a whiteboard&#10;&#10;AI-generated content may be incorrect.">
            <a:extLst>
              <a:ext uri="{FF2B5EF4-FFF2-40B4-BE49-F238E27FC236}">
                <a16:creationId xmlns:a16="http://schemas.microsoft.com/office/drawing/2014/main" id="{602F23F1-ED28-E12A-76E9-384DF1C73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30" y="509666"/>
            <a:ext cx="3749415" cy="4999220"/>
          </a:xfrm>
          <a:prstGeom prst="rect">
            <a:avLst/>
          </a:prstGeom>
        </p:spPr>
      </p:pic>
      <p:pic>
        <p:nvPicPr>
          <p:cNvPr id="8" name="Picture 7" descr="A police officer pointing at a white board with a person&#10;&#10;AI-generated content may be incorrect.">
            <a:extLst>
              <a:ext uri="{FF2B5EF4-FFF2-40B4-BE49-F238E27FC236}">
                <a16:creationId xmlns:a16="http://schemas.microsoft.com/office/drawing/2014/main" id="{A4AB09CC-E2CC-428B-3441-705420B2C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59" y="1349114"/>
            <a:ext cx="5380326" cy="49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/>
          <a:lstStyle/>
          <a:p>
            <a:r>
              <a:rPr lang="en-US" dirty="0"/>
              <a:t>SEKRPC’s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4490827" cy="359747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/>
              <a:t>Application:</a:t>
            </a:r>
          </a:p>
          <a:p>
            <a:pPr lvl="1"/>
            <a:r>
              <a:rPr lang="en-US" dirty="0"/>
              <a:t>Lead role in the development and submittal of the SS4A Comprehensive Safety Plan application</a:t>
            </a:r>
          </a:p>
          <a:p>
            <a:pPr lvl="2"/>
            <a:r>
              <a:rPr lang="en-US" dirty="0"/>
              <a:t>Convening a series of meeting to bring stakeholders together</a:t>
            </a:r>
          </a:p>
          <a:p>
            <a:pPr lvl="2"/>
            <a:r>
              <a:rPr lang="en-US" dirty="0"/>
              <a:t>Discuss goals and overall 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C7B50-71A6-D8BE-C032-5EB4CF5706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81898" y="2676525"/>
            <a:ext cx="4490827" cy="3597470"/>
          </a:xfrm>
        </p:spPr>
        <p:txBody>
          <a:bodyPr>
            <a:normAutofit/>
          </a:bodyPr>
          <a:lstStyle/>
          <a:p>
            <a:r>
              <a:rPr lang="en-US" dirty="0"/>
              <a:t>Post Award:</a:t>
            </a:r>
          </a:p>
          <a:p>
            <a:pPr lvl="1"/>
            <a:r>
              <a:rPr lang="en-US" dirty="0"/>
              <a:t>Project administration</a:t>
            </a:r>
          </a:p>
          <a:p>
            <a:pPr lvl="2"/>
            <a:r>
              <a:rPr lang="en-US" dirty="0"/>
              <a:t>Procurement process for selecting the consultant to develop the Safety Plan</a:t>
            </a:r>
          </a:p>
          <a:p>
            <a:pPr lvl="2"/>
            <a:r>
              <a:rPr lang="en-US" dirty="0"/>
              <a:t>Managing funding reimbursement requests from both FHWA and KDOT</a:t>
            </a:r>
          </a:p>
          <a:p>
            <a:pPr lvl="2"/>
            <a:r>
              <a:rPr lang="en-US" dirty="0"/>
              <a:t>Communication and outreach support to the consultant team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/>
          <a:lstStyle/>
          <a:p>
            <a:r>
              <a:rPr lang="en-US" dirty="0"/>
              <a:t>Results to Date</a:t>
            </a:r>
          </a:p>
        </p:txBody>
      </p:sp>
      <p:pic>
        <p:nvPicPr>
          <p:cNvPr id="5" name="Picture Placeholder 52">
            <a:extLst>
              <a:ext uri="{FF2B5EF4-FFF2-40B4-BE49-F238E27FC236}">
                <a16:creationId xmlns:a16="http://schemas.microsoft.com/office/drawing/2014/main" id="{F2B2501C-600C-11B3-1ECD-912D988906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r="16545"/>
          <a:stretch/>
        </p:blipFill>
        <p:spPr>
          <a:xfrm>
            <a:off x="6325849" y="0"/>
            <a:ext cx="5888376" cy="6858000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B7F73D-5B15-95AA-EA11-41275FB666CB}"/>
              </a:ext>
            </a:extLst>
          </p:cNvPr>
          <p:cNvSpPr txBox="1">
            <a:spLocks/>
          </p:cNvSpPr>
          <p:nvPr/>
        </p:nvSpPr>
        <p:spPr>
          <a:xfrm>
            <a:off x="575310" y="3187849"/>
            <a:ext cx="5290842" cy="3452794"/>
          </a:xfrm>
          <a:prstGeom prst="rect">
            <a:avLst/>
          </a:prstGeom>
        </p:spPr>
        <p:txBody>
          <a:bodyPr vert="horz" lIns="0" tIns="45720" rIns="0" bIns="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864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2296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0584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First time a project of this scope has been developed for the region</a:t>
            </a:r>
          </a:p>
          <a:p>
            <a:pPr lvl="1"/>
            <a:r>
              <a:rPr lang="en-US" dirty="0"/>
              <a:t>County Meetings Convened in each of the 12 counties</a:t>
            </a:r>
          </a:p>
          <a:p>
            <a:pPr lvl="2"/>
            <a:r>
              <a:rPr lang="en-US" dirty="0"/>
              <a:t>Information gathered from local participants identifying locally known crash locations and hazardous areas near schools and similar facilities</a:t>
            </a:r>
          </a:p>
          <a:p>
            <a:pPr lvl="1"/>
            <a:r>
              <a:rPr lang="en-US" dirty="0"/>
              <a:t>Data collected from these meetings is being compiled by the consultant</a:t>
            </a:r>
          </a:p>
          <a:p>
            <a:pPr lvl="1"/>
            <a:r>
              <a:rPr lang="en-US" dirty="0"/>
              <a:t>Completion anticipated by the end of May 2025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A9A9A7-F1D2-237D-AC72-E21A286F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</p:spPr>
        <p:txBody>
          <a:bodyPr/>
          <a:lstStyle/>
          <a:p>
            <a:r>
              <a:rPr lang="en-US" dirty="0"/>
              <a:t>SS4A and CEDS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14AAA-1F04-769D-E7F0-4F68C8EB92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96845" y="584004"/>
            <a:ext cx="10600793" cy="46775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Identifies and addresses areas of transportation challenges, efficiency, and safety concerns for residents and commerce movement throughout the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holistic approach to regional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Sets benchmarks and measurable outcomes making it impactful and a guiding beacon for future endeavors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Will enhance the region’s highway infrastructure making it better equipped to handle the growing flow of freight and personal travel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Improvements will support local industries and strengthen connections to larger markets, improving overall economic opportunities for the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Empowers local leaders to make informed choices, ensuring resources are allocated where they are most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951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">
      <a:dk1>
        <a:srgbClr val="000000"/>
      </a:dk1>
      <a:lt1>
        <a:srgbClr val="FFFFFF"/>
      </a:lt1>
      <a:dk2>
        <a:srgbClr val="E4E4E4"/>
      </a:dk2>
      <a:lt2>
        <a:srgbClr val="109F68"/>
      </a:lt2>
      <a:accent1>
        <a:srgbClr val="A9D4DB"/>
      </a:accent1>
      <a:accent2>
        <a:srgbClr val="FBE284"/>
      </a:accent2>
      <a:accent3>
        <a:srgbClr val="104571"/>
      </a:accent3>
      <a:accent4>
        <a:srgbClr val="AA5881"/>
      </a:accent4>
      <a:accent5>
        <a:srgbClr val="E06742"/>
      </a:accent5>
      <a:accent6>
        <a:srgbClr val="066C9C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B194E-8B30-4377-8C59-ECFB902D2A26}">
  <ds:schemaRefs>
    <ds:schemaRef ds:uri="71af3243-3dd4-4a8d-8c0d-dd76da1f02a5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16c05727-aa75-4e4a-9b5f-8a80a1165891"/>
    <ds:schemaRef ds:uri="230e9df3-be65-4c73-a93b-d1236ebd677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230</TotalTime>
  <Words>469</Words>
  <Application>Microsoft Office PowerPoint</Application>
  <PresentationFormat>Widescreen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Custom</vt:lpstr>
      <vt:lpstr>Safe Streets for All Comprehensive Safety Action Plan</vt:lpstr>
      <vt:lpstr>Topics</vt:lpstr>
      <vt:lpstr>About SEKRPC</vt:lpstr>
      <vt:lpstr>Project Funding Sources</vt:lpstr>
      <vt:lpstr>Project Goals:</vt:lpstr>
      <vt:lpstr>PowerPoint Presentation</vt:lpstr>
      <vt:lpstr>SEKRPC’s Role</vt:lpstr>
      <vt:lpstr>Results to Date</vt:lpstr>
      <vt:lpstr>SS4A and CEDS</vt:lpstr>
      <vt:lpstr>Challenge and Solution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Carey Spoon</dc:creator>
  <cp:lastModifiedBy>Haley Schultheis</cp:lastModifiedBy>
  <cp:revision>6</cp:revision>
  <cp:lastPrinted>2025-03-28T13:20:50Z</cp:lastPrinted>
  <dcterms:created xsi:type="dcterms:W3CDTF">2025-03-27T20:01:47Z</dcterms:created>
  <dcterms:modified xsi:type="dcterms:W3CDTF">2025-04-08T15:21:27Z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