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8" r:id="rId4"/>
  </p:sldMasterIdLst>
  <p:notesMasterIdLst>
    <p:notesMasterId r:id="rId15"/>
  </p:notesMasterIdLst>
  <p:handoutMasterIdLst>
    <p:handoutMasterId r:id="rId16"/>
  </p:handoutMasterIdLst>
  <p:sldIdLst>
    <p:sldId id="410" r:id="rId5"/>
    <p:sldId id="411" r:id="rId6"/>
    <p:sldId id="412" r:id="rId7"/>
    <p:sldId id="413" r:id="rId8"/>
    <p:sldId id="414" r:id="rId9"/>
    <p:sldId id="415" r:id="rId10"/>
    <p:sldId id="416" r:id="rId11"/>
    <p:sldId id="417" r:id="rId12"/>
    <p:sldId id="418" r:id="rId13"/>
    <p:sldId id="419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A107856-5554-42FB-B03E-39F5DBC370B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6327" autoAdjust="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howGuides="1">
      <p:cViewPr varScale="1">
        <p:scale>
          <a:sx n="58" d="100"/>
          <a:sy n="58" d="100"/>
        </p:scale>
        <p:origin x="3240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8/10/relationships/authors" Target="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F6756E-81DA-9FAC-70D8-556F658BDDA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BEDD12-BCD5-485B-BCBC-34BB01D7923C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71D415-D05A-7067-CCD3-457153D96CD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230DF-5933-439D-898F-38E9AC9BA68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97095E3-54D2-CFD2-4F49-7536FC8641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8" name="Header Placeholder 7">
            <a:extLst>
              <a:ext uri="{FF2B5EF4-FFF2-40B4-BE49-F238E27FC236}">
                <a16:creationId xmlns:a16="http://schemas.microsoft.com/office/drawing/2014/main" id="{521EE01A-C0B5-5ECF-96DD-768F86AA15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32284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E7A52F-9D89-7442-A8E9-48D1527B5F6B}" type="datetimeFigureOut">
              <a:rPr lang="en-US" smtClean="0"/>
              <a:t>3/9/2025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9C7E07-3C67-C64C-8DA0-0404F630397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8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9C7E07-3C67-C64C-8DA0-0404F6303970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24538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1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413275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F555767-B3D8-BD57-1D42-7F6E1E6689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9" name="Freeform 13">
              <a:extLst>
                <a:ext uri="{FF2B5EF4-FFF2-40B4-BE49-F238E27FC236}">
                  <a16:creationId xmlns:a16="http://schemas.microsoft.com/office/drawing/2014/main" id="{BC972B6D-098C-52F6-E990-52623B368FB1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5" name="Freeform 14">
              <a:extLst>
                <a:ext uri="{FF2B5EF4-FFF2-40B4-BE49-F238E27FC236}">
                  <a16:creationId xmlns:a16="http://schemas.microsoft.com/office/drawing/2014/main" id="{3F0D3EE3-9A8C-531D-1EEE-1AFAB9F3BCAE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7" name="Freeform 15">
              <a:extLst>
                <a:ext uri="{FF2B5EF4-FFF2-40B4-BE49-F238E27FC236}">
                  <a16:creationId xmlns:a16="http://schemas.microsoft.com/office/drawing/2014/main" id="{A2BE192C-1768-890B-EC1B-5ED6E1F8259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661409" y="4661717"/>
            <a:ext cx="7936230" cy="138076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3670935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584005"/>
            <a:ext cx="2825115" cy="3999060"/>
          </a:xfrm>
        </p:spPr>
        <p:txBody>
          <a:bodyPr lIns="0" tIns="27432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457200" indent="0">
              <a:spcBef>
                <a:spcPts val="1800"/>
              </a:spcBef>
              <a:buNone/>
              <a:defRPr sz="2000"/>
            </a:lvl2pPr>
            <a:lvl3pPr marL="914400" indent="0">
              <a:spcBef>
                <a:spcPts val="1800"/>
              </a:spcBef>
              <a:buNone/>
              <a:defRPr sz="2000"/>
            </a:lvl3pPr>
            <a:lvl4pPr marL="1371600" indent="0">
              <a:spcBef>
                <a:spcPts val="1800"/>
              </a:spcBef>
              <a:buNone/>
              <a:defRPr sz="2000"/>
            </a:lvl4pPr>
            <a:lvl5pPr marL="1828800" indent="0">
              <a:spcBef>
                <a:spcPts val="1800"/>
              </a:spcBef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70934" y="584005"/>
            <a:ext cx="7926705" cy="399906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244329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98408"/>
            <a:ext cx="10972800" cy="157431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BCAAA28-C292-C527-AD35-90836B8BB978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5523" y="2676525"/>
            <a:ext cx="5746750" cy="3597470"/>
          </a:xfrm>
        </p:spPr>
        <p:txBody>
          <a:bodyPr lIns="0">
            <a:normAutofit/>
          </a:bodyPr>
          <a:lstStyle>
            <a:lvl1pPr marL="0" indent="0">
              <a:spcBef>
                <a:spcPts val="1800"/>
              </a:spcBef>
              <a:buNone/>
              <a:defRPr sz="2000"/>
            </a:lvl1pPr>
            <a:lvl2pPr>
              <a:spcBef>
                <a:spcPts val="6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620000" y="2676525"/>
            <a:ext cx="3947160" cy="3597470"/>
          </a:xfrm>
        </p:spPr>
        <p:txBody>
          <a:bodyPr lIns="0">
            <a:normAutofit/>
          </a:bodyPr>
          <a:lstStyle>
            <a:lvl1pPr marL="342900" indent="-342900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>
              <a:spcBef>
                <a:spcPts val="1800"/>
              </a:spcBef>
              <a:defRPr sz="2000"/>
            </a:lvl2pPr>
            <a:lvl3pPr>
              <a:spcBef>
                <a:spcPts val="1800"/>
              </a:spcBef>
              <a:defRPr sz="2000"/>
            </a:lvl3pPr>
            <a:lvl4pPr>
              <a:spcBef>
                <a:spcPts val="1800"/>
              </a:spcBef>
              <a:defRPr sz="2000"/>
            </a:lvl4pPr>
            <a:lvl5pPr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497447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02400"/>
            <a:ext cx="10972800" cy="157032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9" name="Table Placeholder 2">
            <a:extLst>
              <a:ext uri="{FF2B5EF4-FFF2-40B4-BE49-F238E27FC236}">
                <a16:creationId xmlns:a16="http://schemas.microsoft.com/office/drawing/2014/main" id="{1506B022-475A-6647-98FF-D5C319A0C7C4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>
          <a:xfrm>
            <a:off x="594360" y="2628629"/>
            <a:ext cx="10972800" cy="363674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r>
              <a:rPr lang="en-US"/>
              <a:t>Click icon to add table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410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3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4360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flipH="1" flipV="1">
            <a:off x="6092752" y="0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94360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58B149C6-5AAC-B8E5-5411-EA38821F67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92738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>
            <a:extLst>
              <a:ext uri="{FF2B5EF4-FFF2-40B4-BE49-F238E27FC236}">
                <a16:creationId xmlns:a16="http://schemas.microsoft.com/office/drawing/2014/main" id="{806C6F65-35CD-D64B-992A-0C1C1E0038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7" name="AutoShape 24">
              <a:extLst>
                <a:ext uri="{FF2B5EF4-FFF2-40B4-BE49-F238E27FC236}">
                  <a16:creationId xmlns:a16="http://schemas.microsoft.com/office/drawing/2014/main" id="{CFD467E2-FF13-7E4F-BEF9-EA1A17665B2D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A85A327-3157-B442-993A-6900F71249AC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9" name="Freeform 8">
              <a:extLst>
                <a:ext uri="{FF2B5EF4-FFF2-40B4-BE49-F238E27FC236}">
                  <a16:creationId xmlns:a16="http://schemas.microsoft.com/office/drawing/2014/main" id="{9A459CB4-74AF-0544-AB1E-7CC6D10F84EB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95A20BFD-9142-D64A-A78A-61B75FCA0D76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B80736DF-C890-DB47-AEAA-D3D92505E632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2" name="Title 1">
            <a:extLst>
              <a:ext uri="{FF2B5EF4-FFF2-40B4-BE49-F238E27FC236}">
                <a16:creationId xmlns:a16="http://schemas.microsoft.com/office/drawing/2014/main" id="{39F93F26-ED5C-E74E-BFBD-E3054DC1B9C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89572"/>
            <a:ext cx="6787747" cy="1593507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 spc="50" baseline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186153BD-9D2B-47EB-3553-1D3F6663B2A3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94359" y="2281918"/>
            <a:ext cx="6787747" cy="3708517"/>
          </a:xfrm>
        </p:spPr>
        <p:txBody>
          <a:bodyPr lIns="0" tIns="228600" rIns="0" bIns="0">
            <a:normAutofit/>
          </a:bodyPr>
          <a:lstStyle>
            <a:lvl1pPr marL="283464" indent="-283464">
              <a:lnSpc>
                <a:spcPct val="80000"/>
              </a:lnSpc>
              <a:spcBef>
                <a:spcPts val="2200"/>
              </a:spcBef>
              <a:buFont typeface="Arial" panose="020B0604020202020204" pitchFamily="34" charset="0"/>
              <a:buChar char="•"/>
              <a:defRPr lang="en-US" sz="2400" b="1" i="0" kern="1200" dirty="0">
                <a:solidFill>
                  <a:schemeClr val="tx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indent="-283464">
              <a:spcBef>
                <a:spcPts val="6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3" name="Slide Number Placeholder 42">
            <a:extLst>
              <a:ext uri="{FF2B5EF4-FFF2-40B4-BE49-F238E27FC236}">
                <a16:creationId xmlns:a16="http://schemas.microsoft.com/office/drawing/2014/main" id="{D80CCC8F-9CF1-9621-04EB-DFA68FEE42D2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42" name="Date Placeholder 41">
            <a:extLst>
              <a:ext uri="{FF2B5EF4-FFF2-40B4-BE49-F238E27FC236}">
                <a16:creationId xmlns:a16="http://schemas.microsoft.com/office/drawing/2014/main" id="{29CE2856-DB8F-5603-C085-74C70560FAC8}"/>
              </a:ext>
            </a:extLst>
          </p:cNvPr>
          <p:cNvSpPr>
            <a:spLocks noGrp="1"/>
          </p:cNvSpPr>
          <p:nvPr>
            <p:ph type="dt" sz="half" idx="25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979826C1-7A52-DA25-F422-EE62DED7D1B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0552" cy="0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80892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B79D0555-EBDC-B53A-212D-A5921795FEC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80543"/>
          </a:xfrm>
          <a:custGeom>
            <a:avLst/>
            <a:gdLst>
              <a:gd name="connsiteX0" fmla="*/ 6309360 w 12192000"/>
              <a:gd name="connsiteY0" fmla="*/ 3951843 h 6880543"/>
              <a:gd name="connsiteX1" fmla="*/ 6309360 w 12192000"/>
              <a:gd name="connsiteY1" fmla="*/ 4052427 h 6880543"/>
              <a:gd name="connsiteX2" fmla="*/ 8442960 w 12192000"/>
              <a:gd name="connsiteY2" fmla="*/ 4052427 h 6880543"/>
              <a:gd name="connsiteX3" fmla="*/ 8442960 w 12192000"/>
              <a:gd name="connsiteY3" fmla="*/ 3951843 h 6880543"/>
              <a:gd name="connsiteX4" fmla="*/ 0 w 12192000"/>
              <a:gd name="connsiteY4" fmla="*/ 0 h 6880543"/>
              <a:gd name="connsiteX5" fmla="*/ 12192000 w 12192000"/>
              <a:gd name="connsiteY5" fmla="*/ 0 h 6880543"/>
              <a:gd name="connsiteX6" fmla="*/ 12192000 w 12192000"/>
              <a:gd name="connsiteY6" fmla="*/ 6880543 h 6880543"/>
              <a:gd name="connsiteX7" fmla="*/ 0 w 12192000"/>
              <a:gd name="connsiteY7" fmla="*/ 6880543 h 6880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80543">
                <a:moveTo>
                  <a:pt x="6309360" y="3951843"/>
                </a:moveTo>
                <a:lnTo>
                  <a:pt x="6309360" y="4052427"/>
                </a:lnTo>
                <a:lnTo>
                  <a:pt x="8442960" y="4052427"/>
                </a:lnTo>
                <a:lnTo>
                  <a:pt x="8442960" y="3951843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80543"/>
                </a:lnTo>
                <a:lnTo>
                  <a:pt x="0" y="6880543"/>
                </a:lnTo>
                <a:close/>
              </a:path>
            </a:pathLst>
          </a:custGeom>
        </p:spPr>
        <p:txBody>
          <a:bodyPr wrap="square" tIns="182880">
            <a:no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8D492973-78E3-D34E-835E-CF2D4517016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09359" y="444933"/>
            <a:ext cx="5477479" cy="329184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6000" b="1" i="0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96BA398-1ED2-1FCA-63B9-8915A8C7A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6309360" y="3951843"/>
            <a:ext cx="2133600" cy="100584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916956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pos="7104">
          <p15:clr>
            <a:srgbClr val="FBAE40"/>
          </p15:clr>
        </p15:guide>
        <p15:guide id="3" pos="4344" userDrawn="1">
          <p15:clr>
            <a:srgbClr val="FBAE40"/>
          </p15:clr>
        </p15:guide>
        <p15:guide id="4" pos="4560" userDrawn="1">
          <p15:clr>
            <a:srgbClr val="FBAE40"/>
          </p15:clr>
        </p15:guide>
        <p15:guide id="8" orient="horz" pos="184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99835" y="43052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A9973BC6-F6E5-0B3B-C8AB-0AC4020D4E8B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0" y="-11113"/>
            <a:ext cx="5791200" cy="6880226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99835" y="456860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9169ED6-4B82-6844-119F-AC15CDF2D3E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87914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C57F1500-1A16-D1EF-4F0C-030852B291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0" name="Group 9">
            <a:extLst>
              <a:ext uri="{FF2B5EF4-FFF2-40B4-BE49-F238E27FC236}">
                <a16:creationId xmlns:a16="http://schemas.microsoft.com/office/drawing/2014/main" id="{2D07A0BE-3890-193E-9439-F294E61A71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6200000" flipV="1">
            <a:off x="0" y="3900132"/>
            <a:ext cx="2959226" cy="2959226"/>
            <a:chOff x="0" y="12289"/>
            <a:chExt cx="3550" cy="3551"/>
          </a:xfrm>
        </p:grpSpPr>
        <p:sp>
          <p:nvSpPr>
            <p:cNvPr id="11" name="Freeform 19">
              <a:extLst>
                <a:ext uri="{FF2B5EF4-FFF2-40B4-BE49-F238E27FC236}">
                  <a16:creationId xmlns:a16="http://schemas.microsoft.com/office/drawing/2014/main" id="{C05217ED-C258-E6CE-BA7F-28A6EA41BCD3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20">
              <a:extLst>
                <a:ext uri="{FF2B5EF4-FFF2-40B4-BE49-F238E27FC236}">
                  <a16:creationId xmlns:a16="http://schemas.microsoft.com/office/drawing/2014/main" id="{F3E11A1F-14DD-BA35-D7D7-4D4ADEAA348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21">
              <a:extLst>
                <a:ext uri="{FF2B5EF4-FFF2-40B4-BE49-F238E27FC236}">
                  <a16:creationId xmlns:a16="http://schemas.microsoft.com/office/drawing/2014/main" id="{F14541B0-973F-7E21-1019-D2FB83C8C0D0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32" name="Title 1">
            <a:extLst>
              <a:ext uri="{FF2B5EF4-FFF2-40B4-BE49-F238E27FC236}">
                <a16:creationId xmlns:a16="http://schemas.microsoft.com/office/drawing/2014/main" id="{467E05B6-B7CB-1E4F-96BA-4B8CFE8B63D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102875"/>
            <a:ext cx="10873740" cy="1680205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6FE0DC0-B0D7-F4D6-8038-177AD7A8C21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657600" y="2282008"/>
            <a:ext cx="7810500" cy="3699328"/>
          </a:xfrm>
        </p:spPr>
        <p:txBody>
          <a:bodyPr lIns="0" tIns="228600" rIns="0" bIns="0">
            <a:normAutofit/>
          </a:bodyPr>
          <a:lstStyle>
            <a:lvl1pPr marL="283464" indent="-283464">
              <a:spcBef>
                <a:spcPts val="1800"/>
              </a:spcBef>
              <a:buFont typeface="Arial" panose="020B0604020202020204" pitchFamily="34" charset="0"/>
              <a:buChar char="•"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ED58739-4346-5104-B1AC-89ED035912AF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272B8D-F380-9F1A-C8E6-BDD2352B1763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029641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304">
          <p15:clr>
            <a:srgbClr val="FBAE40"/>
          </p15:clr>
        </p15:guide>
        <p15:guide id="4" pos="5736">
          <p15:clr>
            <a:srgbClr val="FBAE40"/>
          </p15:clr>
        </p15:guide>
        <p15:guide id="5" pos="1944">
          <p15:clr>
            <a:srgbClr val="FBAE40"/>
          </p15:clr>
        </p15:guide>
        <p15:guide id="6" pos="4008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440">
          <p15:clr>
            <a:srgbClr val="FBAE40"/>
          </p15:clr>
        </p15:guide>
        <p15:guide id="9" orient="horz" pos="552">
          <p15:clr>
            <a:srgbClr val="FBAE40"/>
          </p15:clr>
        </p15:guide>
        <p15:guide id="10" pos="5352">
          <p15:clr>
            <a:srgbClr val="FBAE40"/>
          </p15:clr>
        </p15:guide>
        <p15:guide id="11" pos="3648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6987D-0137-DE42-B76B-FF621E808D9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09904" y="411479"/>
            <a:ext cx="5486400" cy="3291840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algn="l">
              <a:lnSpc>
                <a:spcPct val="80000"/>
              </a:lnSpc>
              <a:defRPr sz="6000" b="1" i="0" spc="100" baseline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C26C18C3-ED25-DD4B-BA72-24932D54DE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>
            <a:off x="1" y="758752"/>
            <a:ext cx="6099248" cy="6099248"/>
            <a:chOff x="0" y="12289"/>
            <a:chExt cx="3550" cy="3551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C07CC263-2515-F147-8CC5-F8E9FF9FA8E4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1" name="Freeform 10">
              <a:extLst>
                <a:ext uri="{FF2B5EF4-FFF2-40B4-BE49-F238E27FC236}">
                  <a16:creationId xmlns:a16="http://schemas.microsoft.com/office/drawing/2014/main" id="{43B40037-7481-524B-8685-404D965690F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7B759713-8408-EE47-9394-3DA6F5E4B624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A69706A2-3726-FE4E-B923-E75D4859781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09360" y="3950208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 Placeholder 29">
            <a:extLst>
              <a:ext uri="{FF2B5EF4-FFF2-40B4-BE49-F238E27FC236}">
                <a16:creationId xmlns:a16="http://schemas.microsoft.com/office/drawing/2014/main" id="{276A9CD7-E675-3048-86D3-3546A2F6B45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309905" y="4549552"/>
            <a:ext cx="5486400" cy="1645920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2400" b="1" i="0">
                <a:solidFill>
                  <a:schemeClr val="tx2">
                    <a:lumMod val="75000"/>
                  </a:schemeClr>
                </a:solidFill>
                <a:latin typeface="+mn-lt"/>
              </a:defRPr>
            </a:lvl1pPr>
            <a:lvl2pPr>
              <a:defRPr sz="4000"/>
            </a:lvl2pPr>
            <a:lvl3pPr>
              <a:defRPr sz="4000"/>
            </a:lvl3pPr>
            <a:lvl4pPr>
              <a:defRPr sz="4000"/>
            </a:lvl4pPr>
            <a:lvl5pPr>
              <a:defRPr sz="4000"/>
            </a:lvl5pPr>
          </a:lstStyle>
          <a:p>
            <a:pPr lvl="0"/>
            <a:r>
              <a:rPr lang="en-US" dirty="0"/>
              <a:t>Click to add text</a:t>
            </a:r>
          </a:p>
        </p:txBody>
      </p:sp>
    </p:spTree>
    <p:extLst>
      <p:ext uri="{BB962C8B-B14F-4D97-AF65-F5344CB8AC3E}">
        <p14:creationId xmlns:p14="http://schemas.microsoft.com/office/powerpoint/2010/main" val="2027108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 2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C97D5AF2-684A-4A8D-3D82-B57D7AC446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/>
          </p:cNvGrpSpPr>
          <p:nvPr userDrawn="1"/>
        </p:nvGrpSpPr>
        <p:grpSpPr bwMode="auto">
          <a:xfrm rot="10800000">
            <a:off x="8870040" y="0"/>
            <a:ext cx="3325208" cy="3325208"/>
            <a:chOff x="0" y="12289"/>
            <a:chExt cx="3550" cy="3551"/>
          </a:xfrm>
        </p:grpSpPr>
        <p:sp>
          <p:nvSpPr>
            <p:cNvPr id="12" name="Freeform 4">
              <a:extLst>
                <a:ext uri="{FF2B5EF4-FFF2-40B4-BE49-F238E27FC236}">
                  <a16:creationId xmlns:a16="http://schemas.microsoft.com/office/drawing/2014/main" id="{8CF5F650-F8F0-F4FE-44DA-1F14ADE428B2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2289"/>
              <a:ext cx="1789" cy="2386"/>
            </a:xfrm>
            <a:custGeom>
              <a:avLst/>
              <a:gdLst>
                <a:gd name="T0" fmla="*/ 0 w 1789"/>
                <a:gd name="T1" fmla="+- 0 12290 12290"/>
                <a:gd name="T2" fmla="*/ 12290 h 2386"/>
                <a:gd name="T3" fmla="*/ 0 w 1789"/>
                <a:gd name="T4" fmla="+- 0 13484 12290"/>
                <a:gd name="T5" fmla="*/ 13484 h 2386"/>
                <a:gd name="T6" fmla="*/ 1192 w 1789"/>
                <a:gd name="T7" fmla="+- 0 14676 12290"/>
                <a:gd name="T8" fmla="*/ 14676 h 2386"/>
                <a:gd name="T9" fmla="*/ 1789 w 1789"/>
                <a:gd name="T10" fmla="+- 0 14079 12290"/>
                <a:gd name="T11" fmla="*/ 14079 h 2386"/>
                <a:gd name="T12" fmla="*/ 0 w 1789"/>
                <a:gd name="T13" fmla="+- 0 12290 12290"/>
                <a:gd name="T14" fmla="*/ 12290 h 2386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  <a:cxn ang="0">
                  <a:pos x="T12" y="T14"/>
                </a:cxn>
              </a:cxnLst>
              <a:rect l="0" t="0" r="r" b="b"/>
              <a:pathLst>
                <a:path w="1789" h="2386">
                  <a:moveTo>
                    <a:pt x="0" y="0"/>
                  </a:moveTo>
                  <a:lnTo>
                    <a:pt x="0" y="1194"/>
                  </a:lnTo>
                  <a:lnTo>
                    <a:pt x="1192" y="2386"/>
                  </a:lnTo>
                  <a:lnTo>
                    <a:pt x="1789" y="178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5">
              <a:extLst>
                <a:ext uri="{FF2B5EF4-FFF2-40B4-BE49-F238E27FC236}">
                  <a16:creationId xmlns:a16="http://schemas.microsoft.com/office/drawing/2014/main" id="{18870924-E47D-404F-59B5-BD1C58F7B04C}"/>
                </a:ext>
              </a:extLst>
            </p:cNvPr>
            <p:cNvSpPr>
              <a:spLocks/>
            </p:cNvSpPr>
            <p:nvPr/>
          </p:nvSpPr>
          <p:spPr bwMode="auto">
            <a:xfrm>
              <a:off x="0" y="14678"/>
              <a:ext cx="1162" cy="1162"/>
            </a:xfrm>
            <a:custGeom>
              <a:avLst/>
              <a:gdLst>
                <a:gd name="T0" fmla="*/ 0 w 1162"/>
                <a:gd name="T1" fmla="+- 0 14679 14679"/>
                <a:gd name="T2" fmla="*/ 14679 h 1162"/>
                <a:gd name="T3" fmla="*/ 0 w 1162"/>
                <a:gd name="T4" fmla="+- 0 15840 14679"/>
                <a:gd name="T5" fmla="*/ 15840 h 1162"/>
                <a:gd name="T6" fmla="*/ 1161 w 1162"/>
                <a:gd name="T7" fmla="+- 0 15840 14679"/>
                <a:gd name="T8" fmla="*/ 15840 h 1162"/>
                <a:gd name="T9" fmla="*/ 0 w 1162"/>
                <a:gd name="T10" fmla="+- 0 14679 14679"/>
                <a:gd name="T11" fmla="*/ 14679 h 1162"/>
              </a:gdLst>
              <a:ahLst/>
              <a:cxnLst>
                <a:cxn ang="0">
                  <a:pos x="T0" y="T2"/>
                </a:cxn>
                <a:cxn ang="0">
                  <a:pos x="T3" y="T5"/>
                </a:cxn>
                <a:cxn ang="0">
                  <a:pos x="T6" y="T8"/>
                </a:cxn>
                <a:cxn ang="0">
                  <a:pos x="T9" y="T11"/>
                </a:cxn>
              </a:cxnLst>
              <a:rect l="0" t="0" r="r" b="b"/>
              <a:pathLst>
                <a:path w="1162" h="1162">
                  <a:moveTo>
                    <a:pt x="0" y="0"/>
                  </a:moveTo>
                  <a:lnTo>
                    <a:pt x="0" y="1161"/>
                  </a:lnTo>
                  <a:lnTo>
                    <a:pt x="1161" y="11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0806A65-E4FC-2F52-65B3-CC181E620C29}"/>
                </a:ext>
              </a:extLst>
            </p:cNvPr>
            <p:cNvSpPr>
              <a:spLocks/>
            </p:cNvSpPr>
            <p:nvPr/>
          </p:nvSpPr>
          <p:spPr bwMode="auto">
            <a:xfrm>
              <a:off x="1221" y="14675"/>
              <a:ext cx="2329" cy="1165"/>
            </a:xfrm>
            <a:custGeom>
              <a:avLst/>
              <a:gdLst>
                <a:gd name="T0" fmla="+- 0 3550 1221"/>
                <a:gd name="T1" fmla="*/ T0 w 2329"/>
                <a:gd name="T2" fmla="+- 0 15840 14676"/>
                <a:gd name="T3" fmla="*/ 15840 h 1165"/>
                <a:gd name="T4" fmla="+- 0 2386 1221"/>
                <a:gd name="T5" fmla="*/ T4 w 2329"/>
                <a:gd name="T6" fmla="+- 0 14676 14676"/>
                <a:gd name="T7" fmla="*/ 14676 h 1165"/>
                <a:gd name="T8" fmla="+- 0 1221 1221"/>
                <a:gd name="T9" fmla="*/ T8 w 2329"/>
                <a:gd name="T10" fmla="+- 0 15840 14676"/>
                <a:gd name="T11" fmla="*/ 15840 h 1165"/>
                <a:gd name="T12" fmla="+- 0 3550 1221"/>
                <a:gd name="T13" fmla="*/ T12 w 2329"/>
                <a:gd name="T14" fmla="+- 0 15840 14676"/>
                <a:gd name="T15" fmla="*/ 15840 h 1165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</a:cxnLst>
              <a:rect l="0" t="0" r="r" b="b"/>
              <a:pathLst>
                <a:path w="2329" h="1165">
                  <a:moveTo>
                    <a:pt x="2329" y="1164"/>
                  </a:moveTo>
                  <a:lnTo>
                    <a:pt x="1165" y="0"/>
                  </a:lnTo>
                  <a:lnTo>
                    <a:pt x="0" y="1164"/>
                  </a:lnTo>
                  <a:lnTo>
                    <a:pt x="2329" y="1164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94360" y="278129"/>
            <a:ext cx="9778365" cy="149459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F14DA3C5-63E4-BAFB-1D68-47F71EEEE53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9436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BD11386D-847E-8CF5-E56A-42E80A65A08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881898" y="2676525"/>
            <a:ext cx="4490827" cy="3597470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14884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105695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>
            <a:extLst>
              <a:ext uri="{FF2B5EF4-FFF2-40B4-BE49-F238E27FC236}">
                <a16:creationId xmlns:a16="http://schemas.microsoft.com/office/drawing/2014/main" id="{42E558A9-6DD6-E21D-3A8F-6707E1DD19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6362700" y="0"/>
            <a:ext cx="5829298" cy="3235602"/>
            <a:chOff x="5612972" y="1"/>
            <a:chExt cx="6615961" cy="3672246"/>
          </a:xfrm>
        </p:grpSpPr>
        <p:sp>
          <p:nvSpPr>
            <p:cNvPr id="12" name="AutoShape 24">
              <a:extLst>
                <a:ext uri="{FF2B5EF4-FFF2-40B4-BE49-F238E27FC236}">
                  <a16:creationId xmlns:a16="http://schemas.microsoft.com/office/drawing/2014/main" id="{3FC994E4-318C-1E66-B4E4-8F8FD08E098F}"/>
                </a:ext>
              </a:extLst>
            </p:cNvPr>
            <p:cNvSpPr>
              <a:spLocks/>
            </p:cNvSpPr>
            <p:nvPr/>
          </p:nvSpPr>
          <p:spPr bwMode="auto">
            <a:xfrm>
              <a:off x="5612972" y="1"/>
              <a:ext cx="4408998" cy="3672246"/>
            </a:xfrm>
            <a:custGeom>
              <a:avLst/>
              <a:gdLst>
                <a:gd name="T0" fmla="+- 0 8372 6586"/>
                <a:gd name="T1" fmla="*/ T0 w 3578"/>
                <a:gd name="T2" fmla="*/ 591 h 2980"/>
                <a:gd name="T3" fmla="+- 0 7780 6586"/>
                <a:gd name="T4" fmla="*/ T3 w 3578"/>
                <a:gd name="T5" fmla="*/ 0 h 2980"/>
                <a:gd name="T6" fmla="+- 0 6586 6586"/>
                <a:gd name="T7" fmla="*/ T6 w 3578"/>
                <a:gd name="T8" fmla="*/ 0 h 2980"/>
                <a:gd name="T9" fmla="+- 0 7774 6586"/>
                <a:gd name="T10" fmla="*/ T9 w 3578"/>
                <a:gd name="T11" fmla="*/ 1188 h 2980"/>
                <a:gd name="T12" fmla="+- 0 8372 6586"/>
                <a:gd name="T13" fmla="*/ T12 w 3578"/>
                <a:gd name="T14" fmla="*/ 591 h 2980"/>
                <a:gd name="T15" fmla="+- 0 10163 6586"/>
                <a:gd name="T16" fmla="*/ T15 w 3578"/>
                <a:gd name="T17" fmla="*/ 2383 h 2980"/>
                <a:gd name="T18" fmla="+- 0 9566 6586"/>
                <a:gd name="T19" fmla="*/ T18 w 3578"/>
                <a:gd name="T20" fmla="*/ 1786 h 2980"/>
                <a:gd name="T21" fmla="+- 0 8969 6586"/>
                <a:gd name="T22" fmla="*/ T21 w 3578"/>
                <a:gd name="T23" fmla="*/ 2383 h 2980"/>
                <a:gd name="T24" fmla="+- 0 9566 6586"/>
                <a:gd name="T25" fmla="*/ T24 w 3578"/>
                <a:gd name="T26" fmla="*/ 2980 h 2980"/>
                <a:gd name="T27" fmla="+- 0 10163 6586"/>
                <a:gd name="T28" fmla="*/ T27 w 3578"/>
                <a:gd name="T29" fmla="*/ 2383 h 2980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  <a:cxn ang="0">
                  <a:pos x="T13" y="T14"/>
                </a:cxn>
                <a:cxn ang="0">
                  <a:pos x="T16" y="T17"/>
                </a:cxn>
                <a:cxn ang="0">
                  <a:pos x="T19" y="T20"/>
                </a:cxn>
                <a:cxn ang="0">
                  <a:pos x="T22" y="T23"/>
                </a:cxn>
                <a:cxn ang="0">
                  <a:pos x="T25" y="T26"/>
                </a:cxn>
                <a:cxn ang="0">
                  <a:pos x="T28" y="T29"/>
                </a:cxn>
              </a:cxnLst>
              <a:rect l="0" t="0" r="r" b="b"/>
              <a:pathLst>
                <a:path w="3578" h="2980">
                  <a:moveTo>
                    <a:pt x="1786" y="591"/>
                  </a:moveTo>
                  <a:lnTo>
                    <a:pt x="1194" y="0"/>
                  </a:lnTo>
                  <a:lnTo>
                    <a:pt x="0" y="0"/>
                  </a:lnTo>
                  <a:lnTo>
                    <a:pt x="1188" y="1188"/>
                  </a:lnTo>
                  <a:lnTo>
                    <a:pt x="1786" y="591"/>
                  </a:lnTo>
                  <a:moveTo>
                    <a:pt x="3577" y="2383"/>
                  </a:moveTo>
                  <a:lnTo>
                    <a:pt x="2980" y="1786"/>
                  </a:lnTo>
                  <a:lnTo>
                    <a:pt x="2383" y="2383"/>
                  </a:lnTo>
                  <a:lnTo>
                    <a:pt x="2980" y="2980"/>
                  </a:lnTo>
                  <a:lnTo>
                    <a:pt x="3577" y="23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17C00E6B-F625-6D6C-8364-9DD9F3C3628F}"/>
                </a:ext>
              </a:extLst>
            </p:cNvPr>
            <p:cNvSpPr>
              <a:spLocks/>
            </p:cNvSpPr>
            <p:nvPr/>
          </p:nvSpPr>
          <p:spPr bwMode="auto">
            <a:xfrm>
              <a:off x="6341233" y="1463970"/>
              <a:ext cx="2208196" cy="2208277"/>
            </a:xfrm>
            <a:custGeom>
              <a:avLst/>
              <a:gdLst>
                <a:gd name="T0" fmla="+- 0 7774 7177"/>
                <a:gd name="T1" fmla="*/ T0 w 1792"/>
                <a:gd name="T2" fmla="+- 0 1188 1188"/>
                <a:gd name="T3" fmla="*/ 1188 h 1792"/>
                <a:gd name="T4" fmla="+- 0 7177 7177"/>
                <a:gd name="T5" fmla="*/ T4 w 1792"/>
                <a:gd name="T6" fmla="+- 0 1786 1188"/>
                <a:gd name="T7" fmla="*/ 1786 h 1792"/>
                <a:gd name="T8" fmla="+- 0 8372 7177"/>
                <a:gd name="T9" fmla="*/ T8 w 1792"/>
                <a:gd name="T10" fmla="+- 0 2980 1188"/>
                <a:gd name="T11" fmla="*/ 2980 h 1792"/>
                <a:gd name="T12" fmla="+- 0 8969 7177"/>
                <a:gd name="T13" fmla="*/ T12 w 1792"/>
                <a:gd name="T14" fmla="+- 0 2383 1188"/>
                <a:gd name="T15" fmla="*/ 2383 h 1792"/>
                <a:gd name="T16" fmla="+- 0 7774 7177"/>
                <a:gd name="T17" fmla="*/ T16 w 1792"/>
                <a:gd name="T18" fmla="+- 0 1188 1188"/>
                <a:gd name="T19" fmla="*/ 1188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7" y="0"/>
                  </a:moveTo>
                  <a:lnTo>
                    <a:pt x="0" y="598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7" y="0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C6197B87-4F65-7981-9463-84830CD3687F}"/>
                </a:ext>
              </a:extLst>
            </p:cNvPr>
            <p:cNvSpPr>
              <a:spLocks/>
            </p:cNvSpPr>
            <p:nvPr/>
          </p:nvSpPr>
          <p:spPr bwMode="auto">
            <a:xfrm>
              <a:off x="8555590" y="1"/>
              <a:ext cx="1457754" cy="729520"/>
            </a:xfrm>
            <a:custGeom>
              <a:avLst/>
              <a:gdLst>
                <a:gd name="T0" fmla="+- 0 10158 8975"/>
                <a:gd name="T1" fmla="*/ T0 w 1183"/>
                <a:gd name="T2" fmla="*/ 0 h 592"/>
                <a:gd name="T3" fmla="+- 0 8975 8975"/>
                <a:gd name="T4" fmla="*/ T3 w 1183"/>
                <a:gd name="T5" fmla="*/ 0 h 592"/>
                <a:gd name="T6" fmla="+- 0 9566 8975"/>
                <a:gd name="T7" fmla="*/ T6 w 1183"/>
                <a:gd name="T8" fmla="*/ 591 h 592"/>
                <a:gd name="T9" fmla="+- 0 10158 8975"/>
                <a:gd name="T10" fmla="*/ T9 w 1183"/>
                <a:gd name="T11" fmla="*/ 0 h 592"/>
              </a:gdLst>
              <a:ahLst/>
              <a:cxnLst>
                <a:cxn ang="0">
                  <a:pos x="T1" y="T2"/>
                </a:cxn>
                <a:cxn ang="0">
                  <a:pos x="T4" y="T5"/>
                </a:cxn>
                <a:cxn ang="0">
                  <a:pos x="T7" y="T8"/>
                </a:cxn>
                <a:cxn ang="0">
                  <a:pos x="T10" y="T11"/>
                </a:cxn>
              </a:cxnLst>
              <a:rect l="0" t="0" r="r" b="b"/>
              <a:pathLst>
                <a:path w="1183" h="592">
                  <a:moveTo>
                    <a:pt x="1183" y="0"/>
                  </a:moveTo>
                  <a:lnTo>
                    <a:pt x="0" y="0"/>
                  </a:lnTo>
                  <a:lnTo>
                    <a:pt x="591" y="591"/>
                  </a:lnTo>
                  <a:lnTo>
                    <a:pt x="1183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86AA517C-7217-D864-B7E7-40984A2880DB}"/>
                </a:ext>
              </a:extLst>
            </p:cNvPr>
            <p:cNvSpPr>
              <a:spLocks/>
            </p:cNvSpPr>
            <p:nvPr/>
          </p:nvSpPr>
          <p:spPr bwMode="auto">
            <a:xfrm>
              <a:off x="7076887" y="728289"/>
              <a:ext cx="2208196" cy="2208277"/>
            </a:xfrm>
            <a:custGeom>
              <a:avLst/>
              <a:gdLst>
                <a:gd name="T0" fmla="+- 0 8372 7774"/>
                <a:gd name="T1" fmla="*/ T0 w 1792"/>
                <a:gd name="T2" fmla="+- 0 591 591"/>
                <a:gd name="T3" fmla="*/ 591 h 1792"/>
                <a:gd name="T4" fmla="+- 0 7774 7774"/>
                <a:gd name="T5" fmla="*/ T4 w 1792"/>
                <a:gd name="T6" fmla="+- 0 1188 591"/>
                <a:gd name="T7" fmla="*/ 1188 h 1792"/>
                <a:gd name="T8" fmla="+- 0 8969 7774"/>
                <a:gd name="T9" fmla="*/ T8 w 1792"/>
                <a:gd name="T10" fmla="+- 0 2383 591"/>
                <a:gd name="T11" fmla="*/ 2383 h 1792"/>
                <a:gd name="T12" fmla="+- 0 9566 7774"/>
                <a:gd name="T13" fmla="*/ T12 w 1792"/>
                <a:gd name="T14" fmla="+- 0 1786 591"/>
                <a:gd name="T15" fmla="*/ 1786 h 1792"/>
                <a:gd name="T16" fmla="+- 0 8372 7774"/>
                <a:gd name="T17" fmla="*/ T16 w 1792"/>
                <a:gd name="T18" fmla="+- 0 591 591"/>
                <a:gd name="T19" fmla="*/ 591 h 1792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1792" h="1792">
                  <a:moveTo>
                    <a:pt x="598" y="0"/>
                  </a:moveTo>
                  <a:lnTo>
                    <a:pt x="0" y="597"/>
                  </a:lnTo>
                  <a:lnTo>
                    <a:pt x="1195" y="1792"/>
                  </a:lnTo>
                  <a:lnTo>
                    <a:pt x="1792" y="1195"/>
                  </a:lnTo>
                  <a:lnTo>
                    <a:pt x="598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524013C6-491C-CAA2-5BD6-7C73596711CC}"/>
                </a:ext>
              </a:extLst>
            </p:cNvPr>
            <p:cNvSpPr>
              <a:spLocks/>
            </p:cNvSpPr>
            <p:nvPr/>
          </p:nvSpPr>
          <p:spPr bwMode="auto">
            <a:xfrm>
              <a:off x="9285083" y="728289"/>
              <a:ext cx="2943850" cy="2943958"/>
            </a:xfrm>
            <a:custGeom>
              <a:avLst/>
              <a:gdLst>
                <a:gd name="T0" fmla="+- 0 11955 9566"/>
                <a:gd name="T1" fmla="*/ T0 w 2389"/>
                <a:gd name="T2" fmla="+- 0 1786 591"/>
                <a:gd name="T3" fmla="*/ 1786 h 2389"/>
                <a:gd name="T4" fmla="+- 0 10760 9566"/>
                <a:gd name="T5" fmla="*/ T4 w 2389"/>
                <a:gd name="T6" fmla="+- 0 591 591"/>
                <a:gd name="T7" fmla="*/ 591 h 2389"/>
                <a:gd name="T8" fmla="+- 0 9566 9566"/>
                <a:gd name="T9" fmla="*/ T8 w 2389"/>
                <a:gd name="T10" fmla="+- 0 1786 591"/>
                <a:gd name="T11" fmla="*/ 1786 h 2389"/>
                <a:gd name="T12" fmla="+- 0 10760 9566"/>
                <a:gd name="T13" fmla="*/ T12 w 2389"/>
                <a:gd name="T14" fmla="+- 0 2980 591"/>
                <a:gd name="T15" fmla="*/ 2980 h 2389"/>
                <a:gd name="T16" fmla="+- 0 11955 9566"/>
                <a:gd name="T17" fmla="*/ T16 w 2389"/>
                <a:gd name="T18" fmla="+- 0 1786 591"/>
                <a:gd name="T19" fmla="*/ 1786 h 2389"/>
              </a:gdLst>
              <a:ahLst/>
              <a:cxnLst>
                <a:cxn ang="0">
                  <a:pos x="T1" y="T3"/>
                </a:cxn>
                <a:cxn ang="0">
                  <a:pos x="T5" y="T7"/>
                </a:cxn>
                <a:cxn ang="0">
                  <a:pos x="T9" y="T11"/>
                </a:cxn>
                <a:cxn ang="0">
                  <a:pos x="T13" y="T15"/>
                </a:cxn>
                <a:cxn ang="0">
                  <a:pos x="T17" y="T19"/>
                </a:cxn>
              </a:cxnLst>
              <a:rect l="0" t="0" r="r" b="b"/>
              <a:pathLst>
                <a:path w="2389" h="2389">
                  <a:moveTo>
                    <a:pt x="2389" y="1195"/>
                  </a:moveTo>
                  <a:lnTo>
                    <a:pt x="1194" y="0"/>
                  </a:lnTo>
                  <a:lnTo>
                    <a:pt x="0" y="1195"/>
                  </a:lnTo>
                  <a:lnTo>
                    <a:pt x="1194" y="2389"/>
                  </a:lnTo>
                  <a:lnTo>
                    <a:pt x="2389" y="1195"/>
                  </a:lnTo>
                </a:path>
              </a:pathLst>
            </a:custGeom>
            <a:solidFill>
              <a:schemeClr val="accent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t" anchorCtr="0" upright="1">
              <a:noAutofit/>
            </a:bodyPr>
            <a:lstStyle/>
            <a:p>
              <a:endParaRPr lang="en-US" dirty="0"/>
            </a:p>
          </p:txBody>
        </p:sp>
      </p:grpSp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318885" y="3499667"/>
            <a:ext cx="4939666" cy="2542810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6347460" y="6313170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Content Placeholder 5">
            <a:extLst>
              <a:ext uri="{FF2B5EF4-FFF2-40B4-BE49-F238E27FC236}">
                <a16:creationId xmlns:a16="http://schemas.microsoft.com/office/drawing/2014/main" id="{8007FA9C-C4D5-89EC-C457-5F329A338E1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603885" y="457201"/>
            <a:ext cx="5198269" cy="2305050"/>
          </a:xfrm>
        </p:spPr>
        <p:txBody>
          <a:bodyPr lIns="0" tIns="274320">
            <a:normAutofit/>
          </a:bodyPr>
          <a:lstStyle>
            <a:lvl1pPr marL="457200" indent="-457200">
              <a:spcBef>
                <a:spcPts val="1800"/>
              </a:spcBef>
              <a:buFont typeface="+mj-lt"/>
              <a:buAutoNum type="arabicPeriod"/>
              <a:defRPr sz="2000"/>
            </a:lvl1pPr>
            <a:lvl2pPr marL="914400" indent="-457200">
              <a:spcBef>
                <a:spcPts val="1800"/>
              </a:spcBef>
              <a:buFont typeface="+mj-lt"/>
              <a:buAutoNum type="alphaLcPeriod"/>
              <a:defRPr sz="2000"/>
            </a:lvl2pPr>
            <a:lvl3pPr marL="1371600" indent="-457200">
              <a:spcBef>
                <a:spcPts val="1800"/>
              </a:spcBef>
              <a:buFont typeface="+mj-lt"/>
              <a:buAutoNum type="arabicParenR"/>
              <a:defRPr sz="2000"/>
            </a:lvl3pPr>
            <a:lvl4pPr marL="1371600" indent="0">
              <a:spcBef>
                <a:spcPts val="1800"/>
              </a:spcBef>
              <a:buFont typeface="+mj-lt"/>
              <a:buNone/>
              <a:defRPr sz="2000"/>
            </a:lvl4pPr>
            <a:lvl5pPr marL="2286000" indent="-457200">
              <a:spcBef>
                <a:spcPts val="1800"/>
              </a:spcBef>
              <a:buFont typeface="+mj-lt"/>
              <a:buAutoNum type="arabicPeriod"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endParaRPr lang="en-US" dirty="0"/>
          </a:p>
        </p:txBody>
      </p:sp>
      <p:sp>
        <p:nvSpPr>
          <p:cNvPr id="2" name="Content Placeholder 5">
            <a:extLst>
              <a:ext uri="{FF2B5EF4-FFF2-40B4-BE49-F238E27FC236}">
                <a16:creationId xmlns:a16="http://schemas.microsoft.com/office/drawing/2014/main" id="{3AC171DA-232D-44C1-6B93-40BACB298F4B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594360" y="2810595"/>
            <a:ext cx="5198269" cy="3319513"/>
          </a:xfrm>
        </p:spPr>
        <p:txBody>
          <a:bodyPr lIns="0" tIns="4572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marL="283464" indent="-283464">
              <a:spcBef>
                <a:spcPts val="1800"/>
              </a:spcBef>
              <a:defRPr sz="2000"/>
            </a:lvl2pPr>
            <a:lvl3pPr marL="548640" indent="-283464">
              <a:spcBef>
                <a:spcPts val="1800"/>
              </a:spcBef>
              <a:defRPr sz="2000"/>
            </a:lvl3pPr>
            <a:lvl4pPr marL="822960" indent="-283464">
              <a:spcBef>
                <a:spcPts val="1800"/>
              </a:spcBef>
              <a:defRPr sz="2000"/>
            </a:lvl4pPr>
            <a:lvl5pPr marL="1005840"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54606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Pictur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">
            <a:extLst>
              <a:ext uri="{FF2B5EF4-FFF2-40B4-BE49-F238E27FC236}">
                <a16:creationId xmlns:a16="http://schemas.microsoft.com/office/drawing/2014/main" id="{109B023A-F28F-184D-BA48-3F1C0502AE0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5310" y="278129"/>
            <a:ext cx="5063490" cy="2354026"/>
          </a:xfrm>
          <a:prstGeom prst="rect">
            <a:avLst/>
          </a:prstGeom>
        </p:spPr>
        <p:txBody>
          <a:bodyPr lIns="0" tIns="0" rIns="0" bIns="0" anchor="b" anchorCtr="0">
            <a:noAutofit/>
          </a:bodyPr>
          <a:lstStyle>
            <a:lvl1pPr>
              <a:defRPr sz="4400" b="1" i="0">
                <a:solidFill>
                  <a:schemeClr val="bg1"/>
                </a:solidFill>
                <a:latin typeface="+mj-lt"/>
              </a:defRPr>
            </a:lvl1pPr>
          </a:lstStyle>
          <a:p>
            <a:r>
              <a:rPr lang="en-US" dirty="0"/>
              <a:t>Click to add title </a:t>
            </a:r>
          </a:p>
        </p:txBody>
      </p:sp>
      <p:sp>
        <p:nvSpPr>
          <p:cNvPr id="3" name="Content Placeholder 5">
            <a:extLst>
              <a:ext uri="{FF2B5EF4-FFF2-40B4-BE49-F238E27FC236}">
                <a16:creationId xmlns:a16="http://schemas.microsoft.com/office/drawing/2014/main" id="{1EF4505D-6803-3813-7738-049963427819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594360" y="3279579"/>
            <a:ext cx="5044440" cy="2994415"/>
          </a:xfrm>
        </p:spPr>
        <p:txBody>
          <a:bodyPr lIns="0" tIns="228600" rIns="0" bIns="0">
            <a:normAutofit/>
          </a:bodyPr>
          <a:lstStyle>
            <a:lvl1pPr marL="0" indent="0">
              <a:spcBef>
                <a:spcPts val="1800"/>
              </a:spcBef>
              <a:buFont typeface="Arial" panose="020B0604020202020204" pitchFamily="34" charset="0"/>
              <a:buNone/>
              <a:defRPr sz="2000"/>
            </a:lvl1pPr>
            <a:lvl2pPr indent="-283464">
              <a:spcBef>
                <a:spcPts val="1800"/>
              </a:spcBef>
              <a:defRPr sz="2000"/>
            </a:lvl2pPr>
            <a:lvl3pPr indent="-283464">
              <a:spcBef>
                <a:spcPts val="1800"/>
              </a:spcBef>
              <a:defRPr sz="2000"/>
            </a:lvl3pPr>
            <a:lvl4pPr indent="-283464">
              <a:spcBef>
                <a:spcPts val="1800"/>
              </a:spcBef>
              <a:defRPr sz="2000"/>
            </a:lvl4pPr>
            <a:lvl5pPr indent="-283464">
              <a:spcBef>
                <a:spcPts val="1800"/>
              </a:spcBef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66081BA-9135-73B1-DCE5-77FD12431F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594360" y="2997459"/>
            <a:ext cx="2133600" cy="3992"/>
          </a:xfrm>
          <a:prstGeom prst="line">
            <a:avLst/>
          </a:prstGeom>
          <a:ln w="101600">
            <a:solidFill>
              <a:schemeClr val="tx2">
                <a:lumMod val="75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4658637A-5D36-6127-19BC-C203E23FA49F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096000" y="0"/>
            <a:ext cx="6118225" cy="68580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05D79B4B-A9BD-581F-536E-DE7CF728F8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4A09A9-5501-47C1-A89A-A340965A2BE2}" type="slidenum">
              <a:rPr lang="en-US" smtClean="0"/>
              <a:pPr/>
              <a:t>‹#›</a:t>
            </a:fld>
            <a:endParaRPr lang="en-US" dirty="0">
              <a:latin typeface="+mn-lt"/>
            </a:endParaRPr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C5EA2E64-5690-A56B-7051-476EC7BADA55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2931976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00">
          <p15:clr>
            <a:srgbClr val="FBAE40"/>
          </p15:clr>
        </p15:guide>
        <p15:guide id="2" pos="7080">
          <p15:clr>
            <a:srgbClr val="FBAE40"/>
          </p15:clr>
        </p15:guide>
        <p15:guide id="3" pos="2880">
          <p15:clr>
            <a:srgbClr val="FBAE40"/>
          </p15:clr>
        </p15:guide>
        <p15:guide id="4" pos="5160">
          <p15:clr>
            <a:srgbClr val="FBAE40"/>
          </p15:clr>
        </p15:guide>
        <p15:guide id="5" pos="2520">
          <p15:clr>
            <a:srgbClr val="FBAE40"/>
          </p15:clr>
        </p15:guide>
        <p15:guide id="6" pos="4800">
          <p15:clr>
            <a:srgbClr val="FBAE40"/>
          </p15:clr>
        </p15:guide>
        <p15:guide id="7" orient="horz" pos="1224">
          <p15:clr>
            <a:srgbClr val="FBAE40"/>
          </p15:clr>
        </p15:guide>
        <p15:guide id="8" orient="horz" pos="1392">
          <p15:clr>
            <a:srgbClr val="FBAE40"/>
          </p15:clr>
        </p15:guide>
        <p15:guide id="10" orient="horz" pos="552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EED84C6-50E6-6C43-8031-AFF6268E0C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94360" y="1825625"/>
            <a:ext cx="103822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2" name="Title Placeholder 11">
            <a:extLst>
              <a:ext uri="{FF2B5EF4-FFF2-40B4-BE49-F238E27FC236}">
                <a16:creationId xmlns:a16="http://schemas.microsoft.com/office/drawing/2014/main" id="{D41FC0AE-253D-D242-9C88-017078F8A2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365125"/>
            <a:ext cx="104013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0" name="Date Placeholder 3">
            <a:extLst>
              <a:ext uri="{FF2B5EF4-FFF2-40B4-BE49-F238E27FC236}">
                <a16:creationId xmlns:a16="http://schemas.microsoft.com/office/drawing/2014/main" id="{EF47083A-6D76-4B4D-87CA-E08E212F78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133648" y="6332220"/>
            <a:ext cx="131318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0" i="0">
                <a:solidFill>
                  <a:schemeClr val="bg1"/>
                </a:solidFill>
                <a:latin typeface="+mn-lt"/>
              </a:defRPr>
            </a:lvl1pPr>
          </a:lstStyle>
          <a:p>
            <a:endParaRPr lang="en-US" dirty="0">
              <a:latin typeface="+mn-lt"/>
            </a:endParaRPr>
          </a:p>
        </p:txBody>
      </p:sp>
      <p:sp>
        <p:nvSpPr>
          <p:cNvPr id="32" name="Slide Number Placeholder 5">
            <a:extLst>
              <a:ext uri="{FF2B5EF4-FFF2-40B4-BE49-F238E27FC236}">
                <a16:creationId xmlns:a16="http://schemas.microsoft.com/office/drawing/2014/main" id="{C8ADA0DF-3751-9A48-8A21-59F01C782D7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594360" y="6332220"/>
            <a:ext cx="523240" cy="247651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1100" b="1" i="0">
                <a:solidFill>
                  <a:schemeClr val="bg1"/>
                </a:solidFill>
                <a:latin typeface="+mn-lt"/>
              </a:defRPr>
            </a:lvl1pPr>
          </a:lstStyle>
          <a:p>
            <a:fld id="{294A09A9-5501-47C1-A89A-A340965A2BE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589224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1" r:id="rId1"/>
    <p:sldLayoutId id="2147483698" r:id="rId2"/>
    <p:sldLayoutId id="2147483710" r:id="rId3"/>
    <p:sldLayoutId id="2147483700" r:id="rId4"/>
    <p:sldLayoutId id="2147483701" r:id="rId5"/>
    <p:sldLayoutId id="2147483659" r:id="rId6"/>
    <p:sldLayoutId id="2147483709" r:id="rId7"/>
    <p:sldLayoutId id="2147483708" r:id="rId8"/>
    <p:sldLayoutId id="2147483707" r:id="rId9"/>
    <p:sldLayoutId id="2147483706" r:id="rId10"/>
    <p:sldLayoutId id="2147483705" r:id="rId11"/>
    <p:sldLayoutId id="2147483704" r:id="rId12"/>
    <p:sldLayoutId id="2147483703" r:id="rId13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b="1" i="0" kern="1200" spc="100" baseline="0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283464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b="0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b="0" i="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b="0" i="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83464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b="0" i="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  <p15:guide id="3" pos="240">
          <p15:clr>
            <a:srgbClr val="547EBF"/>
          </p15:clr>
        </p15:guide>
        <p15:guide id="4" orient="horz" pos="240">
          <p15:clr>
            <a:srgbClr val="547EBF"/>
          </p15:clr>
        </p15:guide>
        <p15:guide id="5" pos="7440">
          <p15:clr>
            <a:srgbClr val="547EBF"/>
          </p15:clr>
        </p15:guide>
        <p15:guide id="6" orient="horz" pos="4080">
          <p15:clr>
            <a:srgbClr val="547EBF"/>
          </p15:clr>
        </p15:guide>
        <p15:guide id="7" pos="600" userDrawn="1">
          <p15:clr>
            <a:srgbClr val="547EBF"/>
          </p15:clr>
        </p15:guide>
        <p15:guide id="8" pos="3720">
          <p15:clr>
            <a:srgbClr val="547EBF"/>
          </p15:clr>
        </p15:guide>
        <p15:guide id="9" pos="2112">
          <p15:clr>
            <a:srgbClr val="547EBF"/>
          </p15:clr>
        </p15:guide>
        <p15:guide id="10" pos="1848">
          <p15:clr>
            <a:srgbClr val="547EBF"/>
          </p15:clr>
        </p15:guide>
        <p15:guide id="11" pos="5568">
          <p15:clr>
            <a:srgbClr val="547EBF"/>
          </p15:clr>
        </p15:guide>
        <p15:guide id="12" pos="5832">
          <p15:clr>
            <a:srgbClr val="547EBF"/>
          </p15:clr>
        </p15:guide>
        <p15:guide id="13" pos="4968">
          <p15:clr>
            <a:srgbClr val="9FCC3B"/>
          </p15:clr>
        </p15:guide>
        <p15:guide id="14" pos="5208">
          <p15:clr>
            <a:srgbClr val="9FCC3B"/>
          </p15:clr>
        </p15:guide>
        <p15:guide id="15" pos="2712">
          <p15:clr>
            <a:srgbClr val="9FCC3B"/>
          </p15:clr>
        </p15:guide>
        <p15:guide id="16" pos="2472">
          <p15:clr>
            <a:srgbClr val="9FCC3B"/>
          </p15:clr>
        </p15:guide>
        <p15:guide id="17" pos="39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B1D9D6-2977-ABCD-FDF8-51AFA5064E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209731" y="411479"/>
            <a:ext cx="8586573" cy="3291840"/>
          </a:xfrm>
        </p:spPr>
        <p:txBody>
          <a:bodyPr/>
          <a:lstStyle/>
          <a:p>
            <a:r>
              <a:rPr lang="en-US" dirty="0" err="1"/>
              <a:t>WealthWorks</a:t>
            </a:r>
            <a:r>
              <a:rPr lang="en-US" dirty="0"/>
              <a:t> and CEDS for South Eastern Council of Governments (SECOG)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8B01BF8-7395-304E-E808-80AC01E14A78}"/>
              </a:ext>
            </a:extLst>
          </p:cNvPr>
          <p:cNvSpPr txBox="1"/>
          <p:nvPr/>
        </p:nvSpPr>
        <p:spPr>
          <a:xfrm>
            <a:off x="6232849" y="4086808"/>
            <a:ext cx="38815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By: Sean Hegyi, Community Development Manager</a:t>
            </a:r>
          </a:p>
        </p:txBody>
      </p:sp>
    </p:spTree>
    <p:extLst>
      <p:ext uri="{BB962C8B-B14F-4D97-AF65-F5344CB8AC3E}">
        <p14:creationId xmlns:p14="http://schemas.microsoft.com/office/powerpoint/2010/main" val="33903042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F7A742-34C0-2AA4-34C6-AC6B0848B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Comes Next?</a:t>
            </a:r>
          </a:p>
        </p:txBody>
      </p:sp>
      <p:sp>
        <p:nvSpPr>
          <p:cNvPr id="3" name="Table Placeholder 2">
            <a:extLst>
              <a:ext uri="{FF2B5EF4-FFF2-40B4-BE49-F238E27FC236}">
                <a16:creationId xmlns:a16="http://schemas.microsoft.com/office/drawing/2014/main" id="{93A887EF-9492-6911-EB04-C9C152213DDE}"/>
              </a:ext>
            </a:extLst>
          </p:cNvPr>
          <p:cNvSpPr>
            <a:spLocks noGrp="1"/>
          </p:cNvSpPr>
          <p:nvPr>
            <p:ph type="tbl" sz="quarter" idx="10"/>
          </p:nvPr>
        </p:nvSpPr>
        <p:spPr/>
        <p:txBody>
          <a:bodyPr/>
          <a:lstStyle/>
          <a:p>
            <a:r>
              <a:rPr lang="en-US" dirty="0"/>
              <a:t>CEDS was approved in </a:t>
            </a:r>
            <a:r>
              <a:rPr lang="en-US"/>
              <a:t>August 2024</a:t>
            </a:r>
            <a:endParaRPr lang="en-US" dirty="0"/>
          </a:p>
          <a:p>
            <a:endParaRPr lang="en-US" dirty="0"/>
          </a:p>
          <a:p>
            <a:r>
              <a:rPr lang="en-US" dirty="0"/>
              <a:t>Utilize data from </a:t>
            </a:r>
            <a:r>
              <a:rPr lang="en-US" dirty="0" err="1"/>
              <a:t>WealthWorks</a:t>
            </a:r>
            <a:r>
              <a:rPr lang="en-US" dirty="0"/>
              <a:t> model for long range planning efforts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Assess progress on the 8 capitals of wealth over the upcoming years to determine progress</a:t>
            </a:r>
          </a:p>
        </p:txBody>
      </p:sp>
    </p:spTree>
    <p:extLst>
      <p:ext uri="{BB962C8B-B14F-4D97-AF65-F5344CB8AC3E}">
        <p14:creationId xmlns:p14="http://schemas.microsoft.com/office/powerpoint/2010/main" val="685185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074430-1251-631A-A2D2-21DADCE79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Discovering </a:t>
            </a:r>
            <a:r>
              <a:rPr lang="en-US" dirty="0" err="1"/>
              <a:t>WealthWorks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7D384D1-D6DF-8047-FCB8-0CD0FA6562B3}"/>
              </a:ext>
            </a:extLst>
          </p:cNvPr>
          <p:cNvSpPr>
            <a:spLocks noGrp="1"/>
          </p:cNvSpPr>
          <p:nvPr>
            <p:ph sz="quarter" idx="16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Learned during previous NADO conference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dirty="0"/>
              <a:t>Decided to implement during SECOG’s 2024-2028 CEDS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51EC3166-9028-700E-EFD6-FD97809147E0}"/>
              </a:ext>
            </a:extLst>
          </p:cNvPr>
          <p:cNvPicPr>
            <a:picLocks noGrp="1" noChangeAspect="1"/>
          </p:cNvPicPr>
          <p:nvPr>
            <p:ph sz="quarter" idx="15"/>
          </p:nvPr>
        </p:nvPicPr>
        <p:blipFill>
          <a:blip r:embed="rId2"/>
          <a:stretch>
            <a:fillRect/>
          </a:stretch>
        </p:blipFill>
        <p:spPr>
          <a:xfrm>
            <a:off x="593725" y="2863521"/>
            <a:ext cx="4491038" cy="3223282"/>
          </a:xfrm>
        </p:spPr>
      </p:pic>
    </p:spTree>
    <p:extLst>
      <p:ext uri="{BB962C8B-B14F-4D97-AF65-F5344CB8AC3E}">
        <p14:creationId xmlns:p14="http://schemas.microsoft.com/office/powerpoint/2010/main" val="17201359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0AEB0D-9297-ABE8-A59B-35B46728BE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SECOG’s Region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A89BF7-F40B-6AE4-625C-24A3394CA92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/>
              <a:t>6 Counties</a:t>
            </a:r>
          </a:p>
          <a:p>
            <a:r>
              <a:rPr lang="en-US" dirty="0"/>
              <a:t>40 Municipalities</a:t>
            </a:r>
          </a:p>
          <a:p>
            <a:r>
              <a:rPr lang="en-US" dirty="0"/>
              <a:t>Largest Municipality = Sioux Falls (&gt;200,000 population)</a:t>
            </a:r>
          </a:p>
          <a:p>
            <a:r>
              <a:rPr lang="en-US" dirty="0"/>
              <a:t>All Others = 50 to 20,000 population</a:t>
            </a:r>
          </a:p>
          <a:p>
            <a:r>
              <a:rPr lang="en-US" dirty="0"/>
              <a:t>Diverse range of community identities, strengths, and challenges.</a:t>
            </a:r>
          </a:p>
        </p:txBody>
      </p:sp>
    </p:spTree>
    <p:extLst>
      <p:ext uri="{BB962C8B-B14F-4D97-AF65-F5344CB8AC3E}">
        <p14:creationId xmlns:p14="http://schemas.microsoft.com/office/powerpoint/2010/main" val="2592309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457439-A8E8-B948-028F-A4832077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4360" y="198408"/>
            <a:ext cx="10972800" cy="1574317"/>
          </a:xfrm>
        </p:spPr>
        <p:txBody>
          <a:bodyPr anchor="b">
            <a:normAutofit/>
          </a:bodyPr>
          <a:lstStyle/>
          <a:p>
            <a:r>
              <a:rPr lang="en-US" dirty="0"/>
              <a:t>Implementing </a:t>
            </a:r>
            <a:r>
              <a:rPr lang="en-US" dirty="0" err="1"/>
              <a:t>WealthWorks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8D68BC-5940-7844-8CEC-F56CD5D8FEF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5523" y="2676525"/>
            <a:ext cx="5746750" cy="3597470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Developed large survey to assess the 8 capitals of wealth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Distributed amongst the SECOG Region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Tracked responses to a specific county to assess wealth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/>
              <a:t>Developed Action Plan to address the strengths and needs of each community.</a:t>
            </a: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D4D6C888-07F8-0582-A139-B3BD427D4A1F}"/>
              </a:ext>
            </a:extLst>
          </p:cNvPr>
          <p:cNvPicPr>
            <a:picLocks noGrp="1" noChangeAspect="1"/>
          </p:cNvPicPr>
          <p:nvPr>
            <p:ph sz="quarter" idx="14"/>
          </p:nvPr>
        </p:nvPicPr>
        <p:blipFill>
          <a:blip r:embed="rId2"/>
          <a:stretch/>
        </p:blipFill>
        <p:spPr>
          <a:xfrm>
            <a:off x="6770338" y="2133914"/>
            <a:ext cx="4155495" cy="3875000"/>
          </a:xfrm>
          <a:noFill/>
        </p:spPr>
      </p:pic>
    </p:spTree>
    <p:extLst>
      <p:ext uri="{BB962C8B-B14F-4D97-AF65-F5344CB8AC3E}">
        <p14:creationId xmlns:p14="http://schemas.microsoft.com/office/powerpoint/2010/main" val="15217507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51969C-B00A-3F4E-9A09-0FE3B247C4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Analysis - Strengths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26E15E-079A-D2A3-7986-D7B3F2F1066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Transportation System and Regional Airport</a:t>
            </a:r>
          </a:p>
          <a:p>
            <a:r>
              <a:rPr lang="en-US" sz="3000" dirty="0"/>
              <a:t>Water &amp; Air Quality</a:t>
            </a:r>
          </a:p>
          <a:p>
            <a:r>
              <a:rPr lang="en-US" sz="3000" dirty="0"/>
              <a:t>Education System</a:t>
            </a:r>
          </a:p>
          <a:p>
            <a:r>
              <a:rPr lang="en-US" sz="3000" dirty="0"/>
              <a:t>Natural Environment</a:t>
            </a:r>
          </a:p>
        </p:txBody>
      </p:sp>
    </p:spTree>
    <p:extLst>
      <p:ext uri="{BB962C8B-B14F-4D97-AF65-F5344CB8AC3E}">
        <p14:creationId xmlns:p14="http://schemas.microsoft.com/office/powerpoint/2010/main" val="21617595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BA1C9C-E5AE-AFFB-A8E0-B66AF8036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- Weaknesses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6DCD67-B346-1235-F07D-C37B42DF55E5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en-US" sz="3000" dirty="0"/>
              <a:t>Economic Diversification</a:t>
            </a:r>
          </a:p>
          <a:p>
            <a:r>
              <a:rPr lang="en-US" sz="3000" dirty="0"/>
              <a:t>Housing</a:t>
            </a:r>
          </a:p>
          <a:p>
            <a:r>
              <a:rPr lang="en-US" sz="3000" dirty="0"/>
              <a:t>Workforce Shortage</a:t>
            </a:r>
          </a:p>
          <a:p>
            <a:r>
              <a:rPr lang="en-US" sz="3000" dirty="0"/>
              <a:t>Childcare Options</a:t>
            </a:r>
          </a:p>
          <a:p>
            <a:r>
              <a:rPr lang="en-US" sz="3000" dirty="0"/>
              <a:t>Low Wages</a:t>
            </a:r>
          </a:p>
          <a:p>
            <a:r>
              <a:rPr lang="en-US" sz="3000" dirty="0"/>
              <a:t>Workforce Well-Being</a:t>
            </a:r>
          </a:p>
        </p:txBody>
      </p:sp>
    </p:spTree>
    <p:extLst>
      <p:ext uri="{BB962C8B-B14F-4D97-AF65-F5344CB8AC3E}">
        <p14:creationId xmlns:p14="http://schemas.microsoft.com/office/powerpoint/2010/main" val="15853001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BAF33E-2977-E0D8-2B0F-91988ED5E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- Opportunities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BDF19F-E6E3-6C1C-568F-DF5013CE410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Agri-tourism/Agri-business</a:t>
            </a:r>
          </a:p>
          <a:p>
            <a:r>
              <a:rPr lang="en-US" sz="3000" dirty="0"/>
              <a:t>Health Care Industry</a:t>
            </a:r>
          </a:p>
          <a:p>
            <a:r>
              <a:rPr lang="en-US" sz="3000" dirty="0"/>
              <a:t>Recreational Activities</a:t>
            </a:r>
          </a:p>
          <a:p>
            <a:r>
              <a:rPr lang="en-US" sz="3000" dirty="0"/>
              <a:t>History</a:t>
            </a:r>
          </a:p>
          <a:p>
            <a:r>
              <a:rPr lang="en-US" sz="3000" dirty="0"/>
              <a:t>Cultural Diversity</a:t>
            </a:r>
          </a:p>
        </p:txBody>
      </p:sp>
    </p:spTree>
    <p:extLst>
      <p:ext uri="{BB962C8B-B14F-4D97-AF65-F5344CB8AC3E}">
        <p14:creationId xmlns:p14="http://schemas.microsoft.com/office/powerpoint/2010/main" val="36203433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E73066-257E-D380-6987-0546177BD2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SWOT - Threats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18808-B6F4-AF49-3824-7A8195361CB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Natural Disasters (floods and derechos)</a:t>
            </a:r>
          </a:p>
          <a:p>
            <a:r>
              <a:rPr lang="en-US" sz="3000" dirty="0"/>
              <a:t>Local support for economic development</a:t>
            </a:r>
          </a:p>
          <a:p>
            <a:r>
              <a:rPr lang="en-US" sz="3000" dirty="0"/>
              <a:t>Political presence (small towns)</a:t>
            </a:r>
          </a:p>
        </p:txBody>
      </p:sp>
    </p:spTree>
    <p:extLst>
      <p:ext uri="{BB962C8B-B14F-4D97-AF65-F5344CB8AC3E}">
        <p14:creationId xmlns:p14="http://schemas.microsoft.com/office/powerpoint/2010/main" val="149986537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8344EA-E14A-B80A-D26E-5A28C5136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Setting our Goals and Strategies for 2024-2028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B4FE85-282C-5D9C-B4AE-AEE51E788B3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Created a series of goals (community planning and development; workforce and business development; resiliency)</a:t>
            </a:r>
          </a:p>
          <a:p>
            <a:r>
              <a:rPr lang="en-US" sz="3000" dirty="0"/>
              <a:t>Established strategies to meet those goals</a:t>
            </a:r>
          </a:p>
          <a:p>
            <a:r>
              <a:rPr lang="en-US" sz="3000" dirty="0"/>
              <a:t>Connected the strategies to the capitals of wealth</a:t>
            </a:r>
          </a:p>
        </p:txBody>
      </p:sp>
    </p:spTree>
    <p:extLst>
      <p:ext uri="{BB962C8B-B14F-4D97-AF65-F5344CB8AC3E}">
        <p14:creationId xmlns:p14="http://schemas.microsoft.com/office/powerpoint/2010/main" val="673622706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">
  <a:themeElements>
    <a:clrScheme name="Swiss">
      <a:dk1>
        <a:srgbClr val="000000"/>
      </a:dk1>
      <a:lt1>
        <a:srgbClr val="FFFFFF"/>
      </a:lt1>
      <a:dk2>
        <a:srgbClr val="E4E4E4"/>
      </a:dk2>
      <a:lt2>
        <a:srgbClr val="7CA655"/>
      </a:lt2>
      <a:accent1>
        <a:srgbClr val="A9D4DB"/>
      </a:accent1>
      <a:accent2>
        <a:srgbClr val="FBE284"/>
      </a:accent2>
      <a:accent3>
        <a:srgbClr val="4495A2"/>
      </a:accent3>
      <a:accent4>
        <a:srgbClr val="AA5881"/>
      </a:accent4>
      <a:accent5>
        <a:srgbClr val="E06742"/>
      </a:accent5>
      <a:accent6>
        <a:srgbClr val="F9D448"/>
      </a:accent6>
      <a:hlink>
        <a:srgbClr val="4495A2"/>
      </a:hlink>
      <a:folHlink>
        <a:srgbClr val="AA5881"/>
      </a:folHlink>
    </a:clrScheme>
    <a:fontScheme name="Custom 175">
      <a:majorFont>
        <a:latin typeface="Franklin Gothic Demi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78853419_Win32_SL_V5" id="{958D2C9E-948D-4354-BF9D-DF8AE3C2B240}" vid="{22D4A967-05D2-4D72-8594-54CFF341483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Background xmlns="71af3243-3dd4-4a8d-8c0d-dd76da1f02a5">false</Background>
    <Status xmlns="71af3243-3dd4-4a8d-8c0d-dd76da1f02a5">Not started</Status>
    <_ip_UnifiedCompliancePolicyUIAction xmlns="http://schemas.microsoft.com/sharepoint/v3" xsi:nil="true"/>
    <Image xmlns="71af3243-3dd4-4a8d-8c0d-dd76da1f02a5">
      <Url xsi:nil="true"/>
      <Description xsi:nil="true"/>
    </Image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F4B194E-8B30-4377-8C59-ECFB902D2A26}">
  <ds:schemaRefs>
    <ds:schemaRef ds:uri="http://schemas.microsoft.com/office/2006/metadata/properties"/>
    <ds:schemaRef ds:uri="http://schemas.microsoft.com/office/infopath/2007/PartnerControls"/>
    <ds:schemaRef ds:uri="71af3243-3dd4-4a8d-8c0d-dd76da1f02a5"/>
    <ds:schemaRef ds:uri="http://schemas.microsoft.com/sharepoint/v3"/>
    <ds:schemaRef ds:uri="230e9df3-be65-4c73-a93b-d1236ebd677e"/>
  </ds:schemaRefs>
</ds:datastoreItem>
</file>

<file path=customXml/itemProps2.xml><?xml version="1.0" encoding="utf-8"?>
<ds:datastoreItem xmlns:ds="http://schemas.openxmlformats.org/officeDocument/2006/customXml" ds:itemID="{92DB9E12-8AC3-4138-BF4D-720A5525AB1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21FFAC0-05A2-416A-B06C-C248395482CF}">
  <ds:schemaRefs>
    <ds:schemaRef ds:uri="http://schemas.microsoft.com/sharepoint/v3/contenttype/forms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{CB33A830-E554-4315-8B98-D771E5B30C3C}tf78853419_win32</Template>
  <TotalTime>40</TotalTime>
  <Words>247</Words>
  <Application>Microsoft Office PowerPoint</Application>
  <PresentationFormat>Widescreen</PresentationFormat>
  <Paragraphs>49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Franklin Gothic Book</vt:lpstr>
      <vt:lpstr>Franklin Gothic Demi</vt:lpstr>
      <vt:lpstr>Custom</vt:lpstr>
      <vt:lpstr>WealthWorks and CEDS for South Eastern Council of Governments (SECOG)</vt:lpstr>
      <vt:lpstr>Discovering WealthWorks</vt:lpstr>
      <vt:lpstr>SECOG’s Region</vt:lpstr>
      <vt:lpstr>Implementing WealthWorks</vt:lpstr>
      <vt:lpstr>SWOT Analysis - Strengths</vt:lpstr>
      <vt:lpstr>SWOT - Weaknesses</vt:lpstr>
      <vt:lpstr>SWOT - Opportunities</vt:lpstr>
      <vt:lpstr>SWOT - Threats</vt:lpstr>
      <vt:lpstr>Setting our Goals and Strategies for 2024-2028</vt:lpstr>
      <vt:lpstr>What Comes Next?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Sean Hegyi</dc:creator>
  <cp:lastModifiedBy>Sean Hegyi</cp:lastModifiedBy>
  <cp:revision>2</cp:revision>
  <dcterms:created xsi:type="dcterms:W3CDTF">2025-03-09T09:22:17Z</dcterms:created>
  <dcterms:modified xsi:type="dcterms:W3CDTF">2025-03-09T16:24:51Z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